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93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clrMru>
    <a:srgbClr val="FFECA9"/>
    <a:srgbClr val="00A9FF"/>
    <a:srgbClr val="006300"/>
    <a:srgbClr val="000000"/>
    <a:srgbClr val="CC0000"/>
    <a:srgbClr val="FFEA18"/>
    <a:srgbClr val="0F116A"/>
    <a:srgbClr val="80FF00"/>
    <a:srgbClr val="0040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78170" autoAdjust="0"/>
  </p:normalViewPr>
  <p:slideViewPr>
    <p:cSldViewPr snapToGrid="0">
      <p:cViewPr>
        <p:scale>
          <a:sx n="100" d="100"/>
          <a:sy n="100" d="100"/>
        </p:scale>
        <p:origin x="-792" y="-80"/>
      </p:cViewPr>
      <p:guideLst>
        <p:guide orient="horz" pos="216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125" d="100"/>
          <a:sy n="125" d="100"/>
        </p:scale>
        <p:origin x="-2960" y="-10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handoutMaster" Target="handoutMasters/handout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6096000" y="8686800"/>
            <a:ext cx="76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 b="1"/>
            </a:lvl1pPr>
          </a:lstStyle>
          <a:p>
            <a:pPr>
              <a:defRPr/>
            </a:pPr>
            <a:fld id="{BC052BBB-8A7B-7945-A42A-A8DEBE545043}" type="slidenum">
              <a:rPr lang="en-US"/>
              <a:pPr>
                <a:defRPr/>
              </a:pPr>
              <a:t>‹#›</a:t>
            </a:fld>
            <a:endParaRPr lang="en-US" sz="1200"/>
          </a:p>
        </p:txBody>
      </p:sp>
      <p:sp>
        <p:nvSpPr>
          <p:cNvPr id="5" name="TextBox 4"/>
          <p:cNvSpPr txBox="1"/>
          <p:nvPr/>
        </p:nvSpPr>
        <p:spPr>
          <a:xfrm>
            <a:off x="152400" y="177800"/>
            <a:ext cx="6858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tabLst>
                <a:tab pos="6170613" algn="r"/>
              </a:tabLst>
              <a:defRPr/>
            </a:pPr>
            <a:r>
              <a:rPr lang="en-US" sz="1200" b="1" dirty="0" smtClean="0"/>
              <a:t>Deer Park High School	Mr.  Knuffke</a:t>
            </a:r>
          </a:p>
          <a:p>
            <a:pPr>
              <a:tabLst>
                <a:tab pos="6170613" algn="r"/>
              </a:tabLst>
              <a:defRPr/>
            </a:pPr>
            <a:r>
              <a:rPr lang="en-US" sz="1400" b="1" dirty="0" smtClean="0"/>
              <a:t>AP Biology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25568602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563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charset="0"/>
              </a:defRPr>
            </a:lvl1pPr>
          </a:lstStyle>
          <a:p>
            <a:pPr>
              <a:defRPr/>
            </a:pPr>
            <a:fld id="{8789EBAD-466F-7448-9277-BB127AD5C7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860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628650" indent="-171450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2FF8DFF-2F8E-7F43-BE3E-26F8CFDBB28D}" type="slidenum">
              <a:rPr lang="en-US"/>
              <a:pPr/>
              <a:t>1</a:t>
            </a:fld>
            <a:endParaRPr lang="en-US"/>
          </a:p>
        </p:txBody>
      </p:sp>
      <p:sp>
        <p:nvSpPr>
          <p:cNvPr id="37069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06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133131-675C-B646-93B8-474CD76B3FCF}" type="slidenum">
              <a:rPr lang="en-US"/>
              <a:pPr/>
              <a:t>10</a:t>
            </a:fld>
            <a:endParaRPr lang="en-US"/>
          </a:p>
        </p:txBody>
      </p:sp>
      <p:sp>
        <p:nvSpPr>
          <p:cNvPr id="39117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1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D551C97-AEA0-894E-A6A0-45B05C31289A}" type="slidenum">
              <a:rPr lang="en-US"/>
              <a:pPr/>
              <a:t>11</a:t>
            </a:fld>
            <a:endParaRPr lang="en-US"/>
          </a:p>
        </p:txBody>
      </p:sp>
      <p:sp>
        <p:nvSpPr>
          <p:cNvPr id="39526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5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E4DAC1-E84F-FF47-A3EE-33A9BB0E8E92}" type="slidenum">
              <a:rPr lang="en-US"/>
              <a:pPr/>
              <a:t>2</a:t>
            </a:fld>
            <a:endParaRPr lang="en-US"/>
          </a:p>
        </p:txBody>
      </p:sp>
      <p:sp>
        <p:nvSpPr>
          <p:cNvPr id="37478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47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B1733EA-F2D8-254E-8B0E-4A0CF7FE20F9}" type="slidenum">
              <a:rPr lang="en-US"/>
              <a:pPr/>
              <a:t>3</a:t>
            </a:fld>
            <a:endParaRPr lang="en-US"/>
          </a:p>
        </p:txBody>
      </p:sp>
      <p:sp>
        <p:nvSpPr>
          <p:cNvPr id="380930" name="Rectangle 102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0931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74A9CC-3AAE-4A42-B7CC-C65905CC7140}" type="slidenum">
              <a:rPr lang="en-US"/>
              <a:pPr/>
              <a:t>4</a:t>
            </a:fld>
            <a:endParaRPr lang="en-US"/>
          </a:p>
        </p:txBody>
      </p:sp>
      <p:sp>
        <p:nvSpPr>
          <p:cNvPr id="47923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92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C1A6E01-B3B3-C14C-998B-F4381CBA3D51}" type="slidenum">
              <a:rPr lang="en-US"/>
              <a:pPr/>
              <a:t>5</a:t>
            </a:fld>
            <a:endParaRPr lang="en-US"/>
          </a:p>
        </p:txBody>
      </p:sp>
      <p:sp>
        <p:nvSpPr>
          <p:cNvPr id="37888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8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499661-DBEA-9346-96BD-67B0A29FD8CB}" type="slidenum">
              <a:rPr lang="en-US"/>
              <a:pPr/>
              <a:t>6</a:t>
            </a:fld>
            <a:endParaRPr lang="en-US"/>
          </a:p>
        </p:txBody>
      </p:sp>
      <p:sp>
        <p:nvSpPr>
          <p:cNvPr id="481282" name="Rectangle 102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28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F8E0C8-5723-744D-BAD3-D4004A9C39AB}" type="slidenum">
              <a:rPr lang="en-US"/>
              <a:pPr/>
              <a:t>7</a:t>
            </a:fld>
            <a:endParaRPr lang="en-US"/>
          </a:p>
        </p:txBody>
      </p:sp>
      <p:sp>
        <p:nvSpPr>
          <p:cNvPr id="38297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29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AD291D2-D38D-0F48-BA96-F7B60D830EE9}" type="slidenum">
              <a:rPr lang="en-US"/>
              <a:pPr/>
              <a:t>8</a:t>
            </a:fld>
            <a:endParaRPr lang="en-US"/>
          </a:p>
        </p:txBody>
      </p:sp>
      <p:sp>
        <p:nvSpPr>
          <p:cNvPr id="38912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A2EC694-0BF4-E54F-896B-B251739B9B84}" type="slidenum">
              <a:rPr lang="en-US"/>
              <a:pPr/>
              <a:t>9</a:t>
            </a:fld>
            <a:endParaRPr lang="en-US"/>
          </a:p>
        </p:txBody>
      </p:sp>
      <p:sp>
        <p:nvSpPr>
          <p:cNvPr id="38502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5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2006-2007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21729-E11D-6446-A7E8-66863DA37C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C132DE-7A41-5D42-89BE-51B0BEF9D601}" type="datetime1">
              <a:rPr lang="en-US"/>
              <a:pPr>
                <a:defRPr/>
              </a:pPr>
              <a:t>5/26/17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9BA3B2-75AF-924C-9AA7-1FCF025C27EA}" type="slidenum">
              <a:rPr lang="en-US"/>
              <a:pPr>
                <a:defRPr/>
              </a:pPr>
              <a:t>‹#›</a:t>
            </a:fld>
            <a:endParaRPr lang="en-US">
              <a:solidFill>
                <a:schemeClr val="hlink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B5CA3A-DE07-DF44-8ADF-EEC5451A543E}" type="datetime1">
              <a:rPr lang="en-US"/>
              <a:pPr>
                <a:defRPr/>
              </a:pPr>
              <a:t>5/26/17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21E328-5CA7-F243-AFFB-4F9A81F9BE79}" type="slidenum">
              <a:rPr lang="en-US"/>
              <a:pPr>
                <a:defRPr/>
              </a:pPr>
              <a:t>‹#›</a:t>
            </a:fld>
            <a:endParaRPr lang="en-US">
              <a:solidFill>
                <a:schemeClr val="hlink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DF3194-35FA-7D49-9385-C1EEBCB7574C}" type="datetime1">
              <a:rPr lang="en-US"/>
              <a:pPr>
                <a:defRPr/>
              </a:pPr>
              <a:t>5/26/17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8062C1-6BD4-8D4D-8834-F270F8786021}" type="slidenum">
              <a:rPr lang="en-US"/>
              <a:pPr>
                <a:defRPr/>
              </a:pPr>
              <a:t>‹#›</a:t>
            </a:fld>
            <a:endParaRPr lang="en-US">
              <a:solidFill>
                <a:schemeClr val="hlink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689C75-D16C-D247-8106-275A48063972}" type="datetime1">
              <a:rPr lang="en-US"/>
              <a:pPr>
                <a:defRPr/>
              </a:pPr>
              <a:t>5/26/17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E3C7AE-C8CB-C94A-9AD5-BA36309FD148}" type="slidenum">
              <a:rPr lang="en-US"/>
              <a:pPr>
                <a:defRPr/>
              </a:pPr>
              <a:t>‹#›</a:t>
            </a:fld>
            <a:endParaRPr lang="en-US">
              <a:solidFill>
                <a:schemeClr val="hlink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31D9B3-520C-D043-BCDE-C6AB3E5D4631}" type="datetime1">
              <a:rPr lang="en-US"/>
              <a:pPr>
                <a:defRPr/>
              </a:pPr>
              <a:t>5/26/17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F793F8-FB27-D946-B4CC-1A72E69E25DA}" type="slidenum">
              <a:rPr lang="en-US"/>
              <a:pPr>
                <a:defRPr/>
              </a:pPr>
              <a:t>‹#›</a:t>
            </a:fld>
            <a:endParaRPr lang="en-US">
              <a:solidFill>
                <a:schemeClr val="hlink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138839-F8F1-DA42-9826-6E4D9E77B6B7}" type="datetime1">
              <a:rPr lang="en-US"/>
              <a:pPr>
                <a:defRPr/>
              </a:pPr>
              <a:t>5/26/17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4335B3-4147-4A47-803F-97692F38FCDB}" type="slidenum">
              <a:rPr lang="en-US"/>
              <a:pPr>
                <a:defRPr/>
              </a:pPr>
              <a:t>‹#›</a:t>
            </a:fld>
            <a:endParaRPr lang="en-US">
              <a:solidFill>
                <a:schemeClr val="hlink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7995B6-6010-8D4D-89F4-B233BC4BBF7A}" type="datetime1">
              <a:rPr lang="en-US"/>
              <a:pPr>
                <a:defRPr/>
              </a:pPr>
              <a:t>5/26/17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413CDF-8423-2847-9F81-516DF320F2C4}" type="slidenum">
              <a:rPr lang="en-US"/>
              <a:pPr>
                <a:defRPr/>
              </a:pPr>
              <a:t>‹#›</a:t>
            </a:fld>
            <a:endParaRPr lang="en-US">
              <a:solidFill>
                <a:schemeClr val="hlink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E7774A-23B3-304B-9FE2-B0B5F42E6D24}" type="datetime1">
              <a:rPr lang="en-US"/>
              <a:pPr>
                <a:defRPr/>
              </a:pPr>
              <a:t>5/26/17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11426F-9613-1046-B6D5-FAB14F5F907A}" type="slidenum">
              <a:rPr lang="en-US"/>
              <a:pPr>
                <a:defRPr/>
              </a:pPr>
              <a:t>‹#›</a:t>
            </a:fld>
            <a:endParaRPr lang="en-US">
              <a:solidFill>
                <a:schemeClr val="hlink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7891A1-1EAF-2741-8DE3-2CB715169799}" type="datetime1">
              <a:rPr lang="en-US"/>
              <a:pPr>
                <a:defRPr/>
              </a:pPr>
              <a:t>5/26/17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AED577-1AE6-7247-8047-107B4067A1F5}" type="slidenum">
              <a:rPr lang="en-US"/>
              <a:pPr>
                <a:defRPr/>
              </a:pPr>
              <a:t>‹#›</a:t>
            </a:fld>
            <a:endParaRPr lang="en-US">
              <a:solidFill>
                <a:schemeClr val="hlink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8E55F9-9CA6-2C41-AE1F-A3FECB6AF978}" type="datetime1">
              <a:rPr lang="en-US"/>
              <a:pPr>
                <a:defRPr/>
              </a:pPr>
              <a:t>5/26/17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1A8A6A-A8A8-8848-B30A-8F989138D740}" type="slidenum">
              <a:rPr lang="en-US"/>
              <a:pPr>
                <a:defRPr/>
              </a:pPr>
              <a:t>‹#›</a:t>
            </a:fld>
            <a:endParaRPr lang="en-US">
              <a:solidFill>
                <a:schemeClr val="hlink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40000"/>
                <a:lumOff val="60000"/>
              </a:schemeClr>
            </a:gs>
            <a:gs pos="100000">
              <a:srgbClr val="80FF00">
                <a:alpha val="51000"/>
              </a:srgb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155700"/>
            <a:ext cx="8229600" cy="497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2053C2A-744A-9248-876F-172D2C49ED4B}" type="datetime1">
              <a:rPr lang="en-US"/>
              <a:pPr>
                <a:defRPr/>
              </a:pPr>
              <a:t>5/26/17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9C80CA4-69BF-3542-B4AD-00BCE4DC5DFA}" type="slidenum">
              <a:rPr lang="en-US"/>
              <a:pPr>
                <a:defRPr/>
              </a:pPr>
              <a:t>‹#›</a:t>
            </a:fld>
            <a:endParaRPr lang="en-US">
              <a:solidFill>
                <a:schemeClr val="hlink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6" r:id="rId1"/>
    <p:sldLayoutId id="2147483857" r:id="rId2"/>
    <p:sldLayoutId id="2147483858" r:id="rId3"/>
    <p:sldLayoutId id="2147483859" r:id="rId4"/>
    <p:sldLayoutId id="2147483860" r:id="rId5"/>
    <p:sldLayoutId id="2147483861" r:id="rId6"/>
    <p:sldLayoutId id="2147483862" r:id="rId7"/>
    <p:sldLayoutId id="2147483863" r:id="rId8"/>
    <p:sldLayoutId id="2147483864" r:id="rId9"/>
    <p:sldLayoutId id="2147483865" r:id="rId10"/>
    <p:sldLayoutId id="2147483866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jpe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6966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0" y="457200"/>
            <a:ext cx="3429000" cy="315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69668" name="Rectangle 4"/>
          <p:cNvSpPr>
            <a:spLocks noChangeArrowheads="1"/>
          </p:cNvSpPr>
          <p:nvPr/>
        </p:nvSpPr>
        <p:spPr bwMode="auto">
          <a:xfrm>
            <a:off x="187315" y="-76289"/>
            <a:ext cx="341632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Plant </a:t>
            </a:r>
            <a:r>
              <a:rPr lang="en-US" sz="3600" b="1" dirty="0" smtClean="0">
                <a:solidFill>
                  <a:schemeClr val="bg1"/>
                </a:solidFill>
              </a:rPr>
              <a:t>Anatomy</a:t>
            </a:r>
          </a:p>
          <a:p>
            <a:pPr lvl="1" algn="l"/>
            <a:r>
              <a:rPr lang="en-US" sz="3600" b="1" dirty="0" smtClean="0">
                <a:solidFill>
                  <a:schemeClr val="bg1"/>
                </a:solidFill>
              </a:rPr>
              <a:t>(Ch. </a:t>
            </a:r>
            <a:r>
              <a:rPr lang="en-US" sz="3600" b="1" smtClean="0">
                <a:solidFill>
                  <a:schemeClr val="bg1"/>
                </a:solidFill>
              </a:rPr>
              <a:t>35)</a:t>
            </a:r>
            <a:endParaRPr lang="en-US" sz="3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149725" y="688975"/>
            <a:ext cx="4765675" cy="6165850"/>
            <a:chOff x="2614" y="434"/>
            <a:chExt cx="3002" cy="3884"/>
          </a:xfrm>
        </p:grpSpPr>
        <p:pic>
          <p:nvPicPr>
            <p:cNvPr id="390147" name="Picture 3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5400"/>
            <a:stretch>
              <a:fillRect/>
            </a:stretch>
          </p:blipFill>
          <p:spPr bwMode="auto">
            <a:xfrm>
              <a:off x="2614" y="434"/>
              <a:ext cx="2839" cy="38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90148" name="Picture 4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50" y="434"/>
              <a:ext cx="566" cy="38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90149" name="Rectangle 5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247650" y="1066800"/>
            <a:ext cx="3867150" cy="4814888"/>
          </a:xfrm>
        </p:spPr>
        <p:txBody>
          <a:bodyPr/>
          <a:lstStyle/>
          <a:p>
            <a:pPr>
              <a:lnSpc>
                <a:spcPct val="90000"/>
              </a:lnSpc>
              <a:buClrTx/>
            </a:pPr>
            <a:r>
              <a:rPr lang="en-US" dirty="0"/>
              <a:t>Both systems depend on the other</a:t>
            </a:r>
            <a:endParaRPr lang="en-US" dirty="0">
              <a:solidFill>
                <a:srgbClr val="000000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sz="2700" dirty="0">
                <a:solidFill>
                  <a:srgbClr val="660000"/>
                </a:solidFill>
              </a:rPr>
              <a:t>roots</a:t>
            </a:r>
            <a:r>
              <a:rPr lang="en-US" sz="2700" dirty="0"/>
              <a:t> depend on  </a:t>
            </a:r>
            <a:r>
              <a:rPr lang="en-US" sz="2700" u="sng" dirty="0"/>
              <a:t>sugars</a:t>
            </a:r>
            <a:r>
              <a:rPr lang="en-US" sz="2700" dirty="0"/>
              <a:t> produced by </a:t>
            </a:r>
            <a:r>
              <a:rPr lang="en-US" sz="2700" dirty="0">
                <a:solidFill>
                  <a:srgbClr val="008000"/>
                </a:solidFill>
              </a:rPr>
              <a:t>photosynthetic leaves</a:t>
            </a:r>
            <a:endParaRPr lang="en-US" sz="2700" dirty="0"/>
          </a:p>
          <a:p>
            <a:pPr lvl="1">
              <a:lnSpc>
                <a:spcPct val="90000"/>
              </a:lnSpc>
            </a:pPr>
            <a:r>
              <a:rPr lang="en-US" sz="2700" dirty="0">
                <a:solidFill>
                  <a:srgbClr val="008000"/>
                </a:solidFill>
              </a:rPr>
              <a:t>shoots</a:t>
            </a:r>
            <a:r>
              <a:rPr lang="en-US" sz="2700" dirty="0"/>
              <a:t> depend on </a:t>
            </a:r>
            <a:r>
              <a:rPr lang="en-US" sz="2700" u="sng" dirty="0"/>
              <a:t>water</a:t>
            </a:r>
            <a:r>
              <a:rPr lang="en-US" sz="2700" dirty="0"/>
              <a:t> &amp; </a:t>
            </a:r>
            <a:r>
              <a:rPr lang="en-US" sz="2700" u="sng" dirty="0"/>
              <a:t>minerals</a:t>
            </a:r>
            <a:r>
              <a:rPr lang="en-US" sz="2700" dirty="0"/>
              <a:t> absorbed from the soil by </a:t>
            </a:r>
            <a:r>
              <a:rPr lang="en-US" sz="2700" dirty="0">
                <a:solidFill>
                  <a:srgbClr val="660000"/>
                </a:solidFill>
              </a:rPr>
              <a:t>roots</a:t>
            </a:r>
            <a:endParaRPr lang="en-US" sz="2700" dirty="0"/>
          </a:p>
        </p:txBody>
      </p:sp>
      <p:sp>
        <p:nvSpPr>
          <p:cNvPr id="390150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229600" cy="685800"/>
          </a:xfrm>
        </p:spPr>
        <p:txBody>
          <a:bodyPr/>
          <a:lstStyle/>
          <a:p>
            <a:r>
              <a:rPr lang="en-US" dirty="0"/>
              <a:t>Interdependent systems</a:t>
            </a:r>
          </a:p>
        </p:txBody>
      </p:sp>
      <p:sp>
        <p:nvSpPr>
          <p:cNvPr id="390151" name="AutoShape 7"/>
          <p:cNvSpPr>
            <a:spLocks noChangeArrowheads="1"/>
          </p:cNvSpPr>
          <p:nvPr/>
        </p:nvSpPr>
        <p:spPr bwMode="auto">
          <a:xfrm rot="-5400000">
            <a:off x="4533900" y="4610100"/>
            <a:ext cx="1600200" cy="4572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0F116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0152" name="Oval 8"/>
          <p:cNvSpPr>
            <a:spLocks noChangeArrowheads="1"/>
          </p:cNvSpPr>
          <p:nvPr/>
        </p:nvSpPr>
        <p:spPr bwMode="auto">
          <a:xfrm>
            <a:off x="4437063" y="5638800"/>
            <a:ext cx="1781175" cy="965200"/>
          </a:xfrm>
          <a:prstGeom prst="ellipse">
            <a:avLst/>
          </a:prstGeom>
          <a:solidFill>
            <a:schemeClr val="bg2"/>
          </a:solidFill>
          <a:ln w="9525">
            <a:solidFill>
              <a:srgbClr val="0F116A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2600" b="1">
                <a:solidFill>
                  <a:srgbClr val="0F116A"/>
                </a:solidFill>
              </a:rPr>
              <a:t>water &amp;</a:t>
            </a:r>
            <a:br>
              <a:rPr lang="en-US" sz="2600" b="1">
                <a:solidFill>
                  <a:srgbClr val="0F116A"/>
                </a:solidFill>
              </a:rPr>
            </a:br>
            <a:r>
              <a:rPr lang="en-US" sz="2600" b="1">
                <a:solidFill>
                  <a:srgbClr val="0F116A"/>
                </a:solidFill>
              </a:rPr>
              <a:t>minerals</a:t>
            </a:r>
          </a:p>
        </p:txBody>
      </p:sp>
      <p:sp>
        <p:nvSpPr>
          <p:cNvPr id="390153" name="Oval 9"/>
          <p:cNvSpPr>
            <a:spLocks noChangeArrowheads="1"/>
          </p:cNvSpPr>
          <p:nvPr/>
        </p:nvSpPr>
        <p:spPr bwMode="auto">
          <a:xfrm>
            <a:off x="5589588" y="2492375"/>
            <a:ext cx="1371600" cy="587375"/>
          </a:xfrm>
          <a:prstGeom prst="ellipse">
            <a:avLst/>
          </a:prstGeom>
          <a:solidFill>
            <a:srgbClr val="FFCC18"/>
          </a:solidFill>
          <a:ln w="9525">
            <a:solidFill>
              <a:srgbClr val="66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2600" b="1">
                <a:solidFill>
                  <a:srgbClr val="660000"/>
                </a:solidFill>
              </a:rPr>
              <a:t>sugars</a:t>
            </a:r>
            <a:endParaRPr lang="en-US" sz="2600" b="1">
              <a:solidFill>
                <a:srgbClr val="0F116A"/>
              </a:solidFill>
            </a:endParaRPr>
          </a:p>
        </p:txBody>
      </p: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5475288" y="3068638"/>
            <a:ext cx="1600200" cy="1150937"/>
            <a:chOff x="3456" y="1200"/>
            <a:chExt cx="1008" cy="1056"/>
          </a:xfrm>
        </p:grpSpPr>
        <p:sp>
          <p:nvSpPr>
            <p:cNvPr id="390155" name="AutoShape 11"/>
            <p:cNvSpPr>
              <a:spLocks noChangeArrowheads="1"/>
            </p:cNvSpPr>
            <p:nvPr/>
          </p:nvSpPr>
          <p:spPr bwMode="auto">
            <a:xfrm rot="5400000" flipV="1">
              <a:off x="3432" y="1608"/>
              <a:ext cx="1008" cy="288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66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0156" name="AutoShape 12"/>
            <p:cNvSpPr>
              <a:spLocks noChangeArrowheads="1"/>
            </p:cNvSpPr>
            <p:nvPr/>
          </p:nvSpPr>
          <p:spPr bwMode="auto">
            <a:xfrm rot="6300000" flipV="1">
              <a:off x="3096" y="1560"/>
              <a:ext cx="1008" cy="288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66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0157" name="AutoShape 13"/>
            <p:cNvSpPr>
              <a:spLocks noChangeArrowheads="1"/>
            </p:cNvSpPr>
            <p:nvPr/>
          </p:nvSpPr>
          <p:spPr bwMode="auto">
            <a:xfrm rot="4500000" flipV="1">
              <a:off x="3816" y="1560"/>
              <a:ext cx="1008" cy="288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66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" name="Group 14"/>
          <p:cNvGrpSpPr>
            <a:grpSpLocks/>
          </p:cNvGrpSpPr>
          <p:nvPr/>
        </p:nvGrpSpPr>
        <p:grpSpPr bwMode="auto">
          <a:xfrm flipV="1">
            <a:off x="5475288" y="1374775"/>
            <a:ext cx="1600200" cy="1111250"/>
            <a:chOff x="3456" y="1200"/>
            <a:chExt cx="1008" cy="1056"/>
          </a:xfrm>
        </p:grpSpPr>
        <p:sp>
          <p:nvSpPr>
            <p:cNvPr id="390159" name="AutoShape 15"/>
            <p:cNvSpPr>
              <a:spLocks noChangeArrowheads="1"/>
            </p:cNvSpPr>
            <p:nvPr/>
          </p:nvSpPr>
          <p:spPr bwMode="auto">
            <a:xfrm rot="5400000" flipV="1">
              <a:off x="3432" y="1608"/>
              <a:ext cx="1008" cy="288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66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0160" name="AutoShape 16"/>
            <p:cNvSpPr>
              <a:spLocks noChangeArrowheads="1"/>
            </p:cNvSpPr>
            <p:nvPr/>
          </p:nvSpPr>
          <p:spPr bwMode="auto">
            <a:xfrm rot="6300000" flipV="1">
              <a:off x="3096" y="1560"/>
              <a:ext cx="1008" cy="288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66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0161" name="AutoShape 17"/>
            <p:cNvSpPr>
              <a:spLocks noChangeArrowheads="1"/>
            </p:cNvSpPr>
            <p:nvPr/>
          </p:nvSpPr>
          <p:spPr bwMode="auto">
            <a:xfrm rot="4500000" flipV="1">
              <a:off x="3816" y="1560"/>
              <a:ext cx="1008" cy="288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66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4242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729" r="3365" b="5040"/>
          <a:stretch>
            <a:fillRect/>
          </a:stretch>
        </p:blipFill>
        <p:spPr bwMode="auto">
          <a:xfrm>
            <a:off x="5248275" y="990600"/>
            <a:ext cx="3754438" cy="555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424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Plant TISSUES</a:t>
            </a:r>
          </a:p>
        </p:txBody>
      </p:sp>
      <p:sp>
        <p:nvSpPr>
          <p:cNvPr id="394244" name="Rectangle 4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207963" y="1054100"/>
            <a:ext cx="4937125" cy="5181600"/>
          </a:xfrm>
        </p:spPr>
        <p:txBody>
          <a:bodyPr/>
          <a:lstStyle/>
          <a:p>
            <a:pPr>
              <a:lnSpc>
                <a:spcPct val="90000"/>
              </a:lnSpc>
              <a:buClr>
                <a:srgbClr val="000058"/>
              </a:buClr>
            </a:pPr>
            <a:r>
              <a:rPr lang="en-US" sz="2600" u="sng" dirty="0">
                <a:solidFill>
                  <a:srgbClr val="CC0000"/>
                </a:solidFill>
              </a:rPr>
              <a:t>Dermal</a:t>
            </a:r>
            <a:endParaRPr lang="en-US" sz="2600" dirty="0"/>
          </a:p>
          <a:p>
            <a:pPr lvl="1">
              <a:lnSpc>
                <a:spcPct val="90000"/>
              </a:lnSpc>
            </a:pPr>
            <a:r>
              <a:rPr lang="en-US" sz="2400" u="sng" dirty="0">
                <a:solidFill>
                  <a:srgbClr val="CC0000"/>
                </a:solidFill>
              </a:rPr>
              <a:t>epidermis</a:t>
            </a:r>
            <a:r>
              <a:rPr lang="en-US" sz="2400" dirty="0"/>
              <a:t> (“skin” of plant)</a:t>
            </a:r>
          </a:p>
          <a:p>
            <a:pPr lvl="1">
              <a:lnSpc>
                <a:spcPct val="90000"/>
              </a:lnSpc>
              <a:buClrTx/>
            </a:pPr>
            <a:r>
              <a:rPr lang="en-US" sz="2400" dirty="0"/>
              <a:t>single layer of tightly packed cells that covers </a:t>
            </a:r>
            <a:br>
              <a:rPr lang="en-US" sz="2400" dirty="0"/>
            </a:br>
            <a:r>
              <a:rPr lang="en-US" sz="2400" dirty="0"/>
              <a:t>&amp; protects plant</a:t>
            </a:r>
          </a:p>
          <a:p>
            <a:pPr>
              <a:lnSpc>
                <a:spcPct val="90000"/>
              </a:lnSpc>
              <a:buClr>
                <a:srgbClr val="00005C"/>
              </a:buClr>
            </a:pPr>
            <a:r>
              <a:rPr lang="en-US" sz="2600" u="sng" dirty="0">
                <a:solidFill>
                  <a:srgbClr val="CC0000"/>
                </a:solidFill>
              </a:rPr>
              <a:t>Ground</a:t>
            </a:r>
            <a:endParaRPr lang="en-US" sz="2600" dirty="0"/>
          </a:p>
          <a:p>
            <a:pPr lvl="1">
              <a:lnSpc>
                <a:spcPct val="90000"/>
              </a:lnSpc>
              <a:buClrTx/>
            </a:pPr>
            <a:r>
              <a:rPr lang="en-US" sz="2400" dirty="0"/>
              <a:t>bulk of plant tissue </a:t>
            </a:r>
          </a:p>
          <a:p>
            <a:pPr lvl="1">
              <a:lnSpc>
                <a:spcPct val="90000"/>
              </a:lnSpc>
              <a:buClrTx/>
            </a:pPr>
            <a:r>
              <a:rPr lang="en-US" sz="2400" dirty="0"/>
              <a:t>photosynthetic </a:t>
            </a:r>
            <a:r>
              <a:rPr lang="en-US" sz="2400" u="sng" dirty="0">
                <a:solidFill>
                  <a:srgbClr val="CC0000"/>
                </a:solidFill>
              </a:rPr>
              <a:t>mesophyll</a:t>
            </a:r>
            <a:r>
              <a:rPr lang="en-US" sz="2400" dirty="0"/>
              <a:t>, storage </a:t>
            </a:r>
            <a:endParaRPr lang="en-US" sz="2400" u="sng" dirty="0">
              <a:solidFill>
                <a:srgbClr val="CC0000"/>
              </a:solidFill>
            </a:endParaRPr>
          </a:p>
          <a:p>
            <a:pPr>
              <a:lnSpc>
                <a:spcPct val="90000"/>
              </a:lnSpc>
              <a:buClr>
                <a:srgbClr val="00005C"/>
              </a:buClr>
            </a:pPr>
            <a:r>
              <a:rPr lang="en-US" sz="2600" u="sng" dirty="0">
                <a:solidFill>
                  <a:srgbClr val="CC0000"/>
                </a:solidFill>
              </a:rPr>
              <a:t>Vascular</a:t>
            </a:r>
            <a:endParaRPr lang="en-US" sz="2600" dirty="0"/>
          </a:p>
          <a:p>
            <a:pPr lvl="1">
              <a:lnSpc>
                <a:spcPct val="90000"/>
              </a:lnSpc>
              <a:buClrTx/>
            </a:pPr>
            <a:r>
              <a:rPr lang="en-US" sz="2400" dirty="0"/>
              <a:t>transport system in </a:t>
            </a:r>
            <a:br>
              <a:rPr lang="en-US" sz="2400" dirty="0"/>
            </a:br>
            <a:r>
              <a:rPr lang="en-US" sz="2400" dirty="0"/>
              <a:t>shoots &amp; roots </a:t>
            </a:r>
          </a:p>
          <a:p>
            <a:pPr lvl="1">
              <a:lnSpc>
                <a:spcPct val="90000"/>
              </a:lnSpc>
            </a:pPr>
            <a:r>
              <a:rPr lang="en-US" sz="2400" u="sng" dirty="0">
                <a:solidFill>
                  <a:srgbClr val="CC0000"/>
                </a:solidFill>
              </a:rPr>
              <a:t>xylem</a:t>
            </a:r>
            <a:r>
              <a:rPr lang="en-US" sz="2400" dirty="0"/>
              <a:t> &amp; </a:t>
            </a:r>
            <a:r>
              <a:rPr lang="en-US" sz="2400" u="sng" dirty="0">
                <a:solidFill>
                  <a:srgbClr val="CC0000"/>
                </a:solidFill>
              </a:rPr>
              <a:t>phloem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533900" y="939800"/>
            <a:ext cx="4381500" cy="5842000"/>
            <a:chOff x="2112" y="288"/>
            <a:chExt cx="3002" cy="3934"/>
          </a:xfrm>
        </p:grpSpPr>
        <p:pic>
          <p:nvPicPr>
            <p:cNvPr id="373763" name="Picture 3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5400"/>
            <a:stretch>
              <a:fillRect/>
            </a:stretch>
          </p:blipFill>
          <p:spPr bwMode="auto">
            <a:xfrm>
              <a:off x="2112" y="288"/>
              <a:ext cx="2839" cy="38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3764" name="Picture 4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48" y="288"/>
              <a:ext cx="566" cy="39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73765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229600" cy="863600"/>
          </a:xfrm>
        </p:spPr>
        <p:txBody>
          <a:bodyPr/>
          <a:lstStyle/>
          <a:p>
            <a:r>
              <a:rPr lang="en-US" dirty="0"/>
              <a:t>Basic plant anatomy 1</a:t>
            </a:r>
          </a:p>
        </p:txBody>
      </p:sp>
      <p:sp>
        <p:nvSpPr>
          <p:cNvPr id="373766" name="Rectangle 6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73100" y="1092200"/>
            <a:ext cx="3276600" cy="1443038"/>
          </a:xfrm>
        </p:spPr>
        <p:txBody>
          <a:bodyPr/>
          <a:lstStyle/>
          <a:p>
            <a:r>
              <a:rPr lang="en-US" sz="2800" dirty="0"/>
              <a:t>root</a:t>
            </a:r>
          </a:p>
          <a:p>
            <a:pPr lvl="1"/>
            <a:r>
              <a:rPr lang="en-US" sz="2400" dirty="0"/>
              <a:t>root tip</a:t>
            </a:r>
          </a:p>
          <a:p>
            <a:pPr lvl="1"/>
            <a:r>
              <a:rPr lang="en-US" sz="2400" dirty="0"/>
              <a:t>root hairs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9906" name="Picture 1026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00838" y="381000"/>
            <a:ext cx="2443162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79907" name="Rectangle 102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Roots </a:t>
            </a:r>
          </a:p>
        </p:txBody>
      </p:sp>
      <p:sp>
        <p:nvSpPr>
          <p:cNvPr id="379908" name="Rectangle 1028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927100"/>
            <a:ext cx="7772400" cy="5029200"/>
          </a:xfrm>
        </p:spPr>
        <p:txBody>
          <a:bodyPr/>
          <a:lstStyle/>
          <a:p>
            <a:pPr>
              <a:buClrTx/>
            </a:pPr>
            <a:r>
              <a:rPr lang="en-US" sz="2400" dirty="0"/>
              <a:t>Roots anchor plant in soil, absorb </a:t>
            </a:r>
            <a:br>
              <a:rPr lang="en-US" sz="2400" dirty="0"/>
            </a:br>
            <a:r>
              <a:rPr lang="en-US" sz="2400" dirty="0"/>
              <a:t>minerals &amp; water, &amp; store food</a:t>
            </a:r>
          </a:p>
          <a:p>
            <a:pPr lvl="1"/>
            <a:r>
              <a:rPr lang="en-US" sz="2400" dirty="0"/>
              <a:t>fibrous roots </a:t>
            </a:r>
            <a:r>
              <a:rPr lang="en-US" sz="2400" dirty="0">
                <a:solidFill>
                  <a:srgbClr val="CC0000"/>
                </a:solidFill>
              </a:rPr>
              <a:t>(1)</a:t>
            </a:r>
            <a:endParaRPr lang="en-US" sz="2400" dirty="0"/>
          </a:p>
          <a:p>
            <a:pPr marL="1085850" lvl="2"/>
            <a:r>
              <a:rPr lang="en-US" dirty="0"/>
              <a:t>mat of thin roots that spread out</a:t>
            </a:r>
          </a:p>
          <a:p>
            <a:pPr marL="1085850" lvl="2"/>
            <a:r>
              <a:rPr lang="en-US" dirty="0"/>
              <a:t>monocots</a:t>
            </a:r>
          </a:p>
          <a:p>
            <a:pPr lvl="1"/>
            <a:r>
              <a:rPr lang="en-US" sz="2400" dirty="0"/>
              <a:t>tap roots </a:t>
            </a:r>
            <a:r>
              <a:rPr lang="en-US" sz="2400" dirty="0">
                <a:solidFill>
                  <a:srgbClr val="CC0000"/>
                </a:solidFill>
              </a:rPr>
              <a:t>(2)</a:t>
            </a:r>
            <a:endParaRPr lang="en-US" sz="2400" dirty="0"/>
          </a:p>
          <a:p>
            <a:pPr marL="1085850" lvl="2"/>
            <a:r>
              <a:rPr lang="en-US" dirty="0"/>
              <a:t>1 large vertical root </a:t>
            </a:r>
          </a:p>
          <a:p>
            <a:pPr marL="1085850" lvl="2"/>
            <a:r>
              <a:rPr lang="en-US" dirty="0"/>
              <a:t>also produces many small lateral, </a:t>
            </a:r>
            <a:br>
              <a:rPr lang="en-US" dirty="0"/>
            </a:br>
            <a:r>
              <a:rPr lang="en-US" dirty="0"/>
              <a:t>or branch roots </a:t>
            </a:r>
          </a:p>
          <a:p>
            <a:pPr marL="1085850" lvl="2"/>
            <a:r>
              <a:rPr lang="en-US" dirty="0"/>
              <a:t>dicots</a:t>
            </a:r>
          </a:p>
          <a:p>
            <a:pPr lvl="1"/>
            <a:r>
              <a:rPr lang="en-US" sz="2400" dirty="0"/>
              <a:t>root hairs </a:t>
            </a:r>
            <a:r>
              <a:rPr lang="en-US" sz="2400" dirty="0">
                <a:solidFill>
                  <a:srgbClr val="CC0000"/>
                </a:solidFill>
              </a:rPr>
              <a:t>(3)</a:t>
            </a:r>
            <a:endParaRPr lang="en-US" sz="2400" dirty="0"/>
          </a:p>
          <a:p>
            <a:pPr marL="1085850" lvl="2"/>
            <a:r>
              <a:rPr lang="en-US" dirty="0"/>
              <a:t>increase absorptive </a:t>
            </a:r>
            <a:br>
              <a:rPr lang="en-US" dirty="0"/>
            </a:br>
            <a:r>
              <a:rPr lang="en-US" dirty="0"/>
              <a:t>surface area</a:t>
            </a:r>
          </a:p>
        </p:txBody>
      </p:sp>
      <p:pic>
        <p:nvPicPr>
          <p:cNvPr id="379909" name="Picture 1029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62550" y="4572000"/>
            <a:ext cx="161925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9910" name="Picture 103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72300" y="3276600"/>
            <a:ext cx="21717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79911" name="Oval 1031"/>
          <p:cNvSpPr>
            <a:spLocks noChangeArrowheads="1"/>
          </p:cNvSpPr>
          <p:nvPr/>
        </p:nvSpPr>
        <p:spPr bwMode="auto">
          <a:xfrm>
            <a:off x="7391400" y="5410200"/>
            <a:ext cx="457200" cy="457200"/>
          </a:xfrm>
          <a:prstGeom prst="ellipse">
            <a:avLst/>
          </a:prstGeom>
          <a:solidFill>
            <a:srgbClr val="FFEA18"/>
          </a:solidFill>
          <a:ln w="9525">
            <a:solidFill>
              <a:srgbClr val="CC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b="1">
                <a:solidFill>
                  <a:srgbClr val="CC0000"/>
                </a:solidFill>
              </a:rPr>
              <a:t>2</a:t>
            </a:r>
            <a:endParaRPr lang="en-US"/>
          </a:p>
        </p:txBody>
      </p:sp>
      <p:sp>
        <p:nvSpPr>
          <p:cNvPr id="379912" name="Oval 1032"/>
          <p:cNvSpPr>
            <a:spLocks noChangeArrowheads="1"/>
          </p:cNvSpPr>
          <p:nvPr/>
        </p:nvSpPr>
        <p:spPr bwMode="auto">
          <a:xfrm>
            <a:off x="7010400" y="533400"/>
            <a:ext cx="457200" cy="457200"/>
          </a:xfrm>
          <a:prstGeom prst="ellipse">
            <a:avLst/>
          </a:prstGeom>
          <a:solidFill>
            <a:srgbClr val="FFEA18"/>
          </a:solidFill>
          <a:ln w="9525">
            <a:solidFill>
              <a:srgbClr val="CC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b="1">
                <a:solidFill>
                  <a:srgbClr val="CC0000"/>
                </a:solidFill>
              </a:rPr>
              <a:t>1</a:t>
            </a:r>
            <a:endParaRPr lang="en-US"/>
          </a:p>
        </p:txBody>
      </p:sp>
      <p:sp>
        <p:nvSpPr>
          <p:cNvPr id="379913" name="Oval 1033"/>
          <p:cNvSpPr>
            <a:spLocks noChangeArrowheads="1"/>
          </p:cNvSpPr>
          <p:nvPr/>
        </p:nvSpPr>
        <p:spPr bwMode="auto">
          <a:xfrm>
            <a:off x="5029200" y="6172200"/>
            <a:ext cx="457200" cy="457200"/>
          </a:xfrm>
          <a:prstGeom prst="ellipse">
            <a:avLst/>
          </a:prstGeom>
          <a:solidFill>
            <a:srgbClr val="FFEA18"/>
          </a:solidFill>
          <a:ln w="9525">
            <a:solidFill>
              <a:srgbClr val="CC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b="1">
                <a:solidFill>
                  <a:srgbClr val="CC0000"/>
                </a:solidFill>
              </a:rPr>
              <a:t>3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673600" y="1066800"/>
            <a:ext cx="4241800" cy="5715000"/>
            <a:chOff x="2112" y="288"/>
            <a:chExt cx="3002" cy="3934"/>
          </a:xfrm>
        </p:grpSpPr>
        <p:pic>
          <p:nvPicPr>
            <p:cNvPr id="478211" name="Picture 3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5400"/>
            <a:stretch>
              <a:fillRect/>
            </a:stretch>
          </p:blipFill>
          <p:spPr bwMode="auto">
            <a:xfrm>
              <a:off x="2112" y="288"/>
              <a:ext cx="2839" cy="38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78212" name="Picture 4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48" y="288"/>
              <a:ext cx="566" cy="39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78213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229600" cy="736600"/>
          </a:xfrm>
        </p:spPr>
        <p:txBody>
          <a:bodyPr/>
          <a:lstStyle/>
          <a:p>
            <a:r>
              <a:rPr lang="en-US" dirty="0"/>
              <a:t>Basic plant anatomy 2</a:t>
            </a:r>
          </a:p>
        </p:txBody>
      </p:sp>
      <p:sp>
        <p:nvSpPr>
          <p:cNvPr id="478214" name="Rectangle 6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393700" y="939800"/>
            <a:ext cx="4095750" cy="5029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root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root tip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root hairs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shoot (stem)</a:t>
            </a:r>
          </a:p>
          <a:p>
            <a:pPr lvl="1">
              <a:lnSpc>
                <a:spcPct val="90000"/>
              </a:lnSpc>
            </a:pPr>
            <a:r>
              <a:rPr lang="en-US" sz="2400" u="sng" dirty="0">
                <a:solidFill>
                  <a:srgbClr val="CC0000"/>
                </a:solidFill>
              </a:rPr>
              <a:t>nodes</a:t>
            </a:r>
            <a:endParaRPr lang="en-US" sz="2400" dirty="0"/>
          </a:p>
          <a:p>
            <a:pPr marL="1085850" lvl="2">
              <a:lnSpc>
                <a:spcPct val="90000"/>
              </a:lnSpc>
            </a:pPr>
            <a:r>
              <a:rPr lang="en-US" u="sng" dirty="0">
                <a:solidFill>
                  <a:srgbClr val="CC0000"/>
                </a:solidFill>
              </a:rPr>
              <a:t>internodes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sz="2400" dirty="0"/>
              <a:t>buds</a:t>
            </a:r>
          </a:p>
          <a:p>
            <a:pPr marL="1085850" lvl="2">
              <a:lnSpc>
                <a:spcPct val="90000"/>
              </a:lnSpc>
            </a:pPr>
            <a:r>
              <a:rPr lang="en-US" u="sng" dirty="0">
                <a:solidFill>
                  <a:srgbClr val="CC0000"/>
                </a:solidFill>
              </a:rPr>
              <a:t>terminal</a:t>
            </a:r>
            <a:r>
              <a:rPr lang="en-US" dirty="0"/>
              <a:t> or </a:t>
            </a:r>
            <a:r>
              <a:rPr lang="en-US" u="sng" dirty="0">
                <a:solidFill>
                  <a:srgbClr val="CC0000"/>
                </a:solidFill>
              </a:rPr>
              <a:t>apical</a:t>
            </a:r>
            <a:r>
              <a:rPr lang="en-US" dirty="0"/>
              <a:t> buds</a:t>
            </a:r>
          </a:p>
          <a:p>
            <a:pPr marL="1085850" lvl="2">
              <a:lnSpc>
                <a:spcPct val="90000"/>
              </a:lnSpc>
            </a:pPr>
            <a:r>
              <a:rPr lang="en-US" u="sng" dirty="0">
                <a:solidFill>
                  <a:srgbClr val="CC0000"/>
                </a:solidFill>
              </a:rPr>
              <a:t>axillary</a:t>
            </a:r>
            <a:r>
              <a:rPr lang="en-US" dirty="0"/>
              <a:t> buds</a:t>
            </a:r>
          </a:p>
          <a:p>
            <a:pPr marL="1085850" lvl="2">
              <a:lnSpc>
                <a:spcPct val="90000"/>
              </a:lnSpc>
            </a:pPr>
            <a:r>
              <a:rPr lang="en-US" dirty="0"/>
              <a:t>flower buds &amp; flowers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Modified shoots</a:t>
            </a:r>
          </a:p>
        </p:txBody>
      </p:sp>
      <p:pic>
        <p:nvPicPr>
          <p:cNvPr id="37785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1574800"/>
            <a:ext cx="7391400" cy="496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77860" name="Rectangle 4"/>
          <p:cNvSpPr>
            <a:spLocks noChangeArrowheads="1"/>
          </p:cNvSpPr>
          <p:nvPr/>
        </p:nvSpPr>
        <p:spPr bwMode="auto">
          <a:xfrm>
            <a:off x="1066800" y="1111250"/>
            <a:ext cx="3633788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2600" b="1">
                <a:solidFill>
                  <a:srgbClr val="0F116A"/>
                </a:solidFill>
              </a:rPr>
              <a:t>stolons (strawberries)</a:t>
            </a:r>
          </a:p>
        </p:txBody>
      </p:sp>
      <p:sp>
        <p:nvSpPr>
          <p:cNvPr id="377861" name="Rectangle 5"/>
          <p:cNvSpPr>
            <a:spLocks noChangeArrowheads="1"/>
          </p:cNvSpPr>
          <p:nvPr/>
        </p:nvSpPr>
        <p:spPr bwMode="auto">
          <a:xfrm>
            <a:off x="5334000" y="1111250"/>
            <a:ext cx="2770188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2600" b="1">
                <a:solidFill>
                  <a:srgbClr val="0F116A"/>
                </a:solidFill>
              </a:rPr>
              <a:t>rhizome (ginger)</a:t>
            </a:r>
          </a:p>
        </p:txBody>
      </p:sp>
      <p:sp>
        <p:nvSpPr>
          <p:cNvPr id="377862" name="Rectangle 6"/>
          <p:cNvSpPr>
            <a:spLocks noChangeArrowheads="1"/>
          </p:cNvSpPr>
          <p:nvPr/>
        </p:nvSpPr>
        <p:spPr bwMode="auto">
          <a:xfrm>
            <a:off x="1566863" y="6445250"/>
            <a:ext cx="233045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2600" b="1">
                <a:solidFill>
                  <a:srgbClr val="0F116A"/>
                </a:solidFill>
              </a:rPr>
              <a:t>tuber (potato)</a:t>
            </a:r>
          </a:p>
        </p:txBody>
      </p:sp>
      <p:sp>
        <p:nvSpPr>
          <p:cNvPr id="377863" name="Rectangle 7"/>
          <p:cNvSpPr>
            <a:spLocks noChangeArrowheads="1"/>
          </p:cNvSpPr>
          <p:nvPr/>
        </p:nvSpPr>
        <p:spPr bwMode="auto">
          <a:xfrm>
            <a:off x="5718175" y="6445250"/>
            <a:ext cx="2090738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2600" b="1">
                <a:solidFill>
                  <a:srgbClr val="0F116A"/>
                </a:solidFill>
              </a:rPr>
              <a:t>bulb (onion)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26"/>
          <p:cNvGrpSpPr>
            <a:grpSpLocks/>
          </p:cNvGrpSpPr>
          <p:nvPr/>
        </p:nvGrpSpPr>
        <p:grpSpPr bwMode="auto">
          <a:xfrm>
            <a:off x="4546600" y="825500"/>
            <a:ext cx="4368800" cy="5956300"/>
            <a:chOff x="2112" y="288"/>
            <a:chExt cx="3002" cy="3934"/>
          </a:xfrm>
        </p:grpSpPr>
        <p:pic>
          <p:nvPicPr>
            <p:cNvPr id="480259" name="Picture 1027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5400"/>
            <a:stretch>
              <a:fillRect/>
            </a:stretch>
          </p:blipFill>
          <p:spPr bwMode="auto">
            <a:xfrm>
              <a:off x="2112" y="288"/>
              <a:ext cx="2839" cy="38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80260" name="Picture 1028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48" y="288"/>
              <a:ext cx="566" cy="39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80261" name="Rectangle 1029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229600" cy="660400"/>
          </a:xfrm>
        </p:spPr>
        <p:txBody>
          <a:bodyPr/>
          <a:lstStyle/>
          <a:p>
            <a:r>
              <a:rPr lang="en-US" dirty="0"/>
              <a:t>Basic plant anatomy 3</a:t>
            </a:r>
          </a:p>
        </p:txBody>
      </p:sp>
      <p:sp>
        <p:nvSpPr>
          <p:cNvPr id="480262" name="Rectangle 1030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330200" y="647700"/>
            <a:ext cx="4930775" cy="57324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root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root tip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root hairs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shoot (stem)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nodes</a:t>
            </a:r>
          </a:p>
          <a:p>
            <a:pPr marL="1085850" lvl="2">
              <a:lnSpc>
                <a:spcPct val="90000"/>
              </a:lnSpc>
            </a:pPr>
            <a:r>
              <a:rPr lang="en-US" dirty="0"/>
              <a:t>internodes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buds</a:t>
            </a:r>
          </a:p>
          <a:p>
            <a:pPr marL="1085850" lvl="2">
              <a:lnSpc>
                <a:spcPct val="90000"/>
              </a:lnSpc>
            </a:pPr>
            <a:r>
              <a:rPr lang="en-US" dirty="0"/>
              <a:t>terminal or apical buds</a:t>
            </a:r>
          </a:p>
          <a:p>
            <a:pPr marL="1085850" lvl="2">
              <a:lnSpc>
                <a:spcPct val="90000"/>
              </a:lnSpc>
            </a:pPr>
            <a:r>
              <a:rPr lang="en-US" dirty="0"/>
              <a:t>axillary buds</a:t>
            </a:r>
          </a:p>
          <a:p>
            <a:pPr marL="1085850" lvl="2">
              <a:lnSpc>
                <a:spcPct val="90000"/>
              </a:lnSpc>
            </a:pPr>
            <a:r>
              <a:rPr lang="en-US" dirty="0"/>
              <a:t>flower buds &amp; flowers 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leaves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mesophyll tissue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veins (vascular bundles)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1954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7579"/>
          <a:stretch>
            <a:fillRect/>
          </a:stretch>
        </p:blipFill>
        <p:spPr bwMode="auto">
          <a:xfrm>
            <a:off x="749300" y="4240213"/>
            <a:ext cx="7708900" cy="254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8195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Leaves</a:t>
            </a:r>
          </a:p>
        </p:txBody>
      </p:sp>
      <p:sp>
        <p:nvSpPr>
          <p:cNvPr id="381956" name="Rectangle 4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203200" y="977900"/>
            <a:ext cx="5129213" cy="3124200"/>
          </a:xfrm>
        </p:spPr>
        <p:txBody>
          <a:bodyPr/>
          <a:lstStyle/>
          <a:p>
            <a:r>
              <a:rPr lang="en-US" dirty="0"/>
              <a:t>Function of leaves</a:t>
            </a:r>
          </a:p>
          <a:p>
            <a:pPr lvl="1"/>
            <a:r>
              <a:rPr lang="en-US" dirty="0"/>
              <a:t>photosynthesis</a:t>
            </a:r>
          </a:p>
          <a:p>
            <a:pPr lvl="2"/>
            <a:r>
              <a:rPr lang="en-US" dirty="0"/>
              <a:t>energy production</a:t>
            </a:r>
          </a:p>
          <a:p>
            <a:pPr lvl="2"/>
            <a:r>
              <a:rPr lang="en-US" dirty="0"/>
              <a:t>CHO production</a:t>
            </a:r>
          </a:p>
          <a:p>
            <a:pPr lvl="1"/>
            <a:r>
              <a:rPr lang="en-US" dirty="0"/>
              <a:t>gas exchange</a:t>
            </a:r>
          </a:p>
          <a:p>
            <a:pPr lvl="1"/>
            <a:r>
              <a:rPr lang="en-US" dirty="0"/>
              <a:t>transpiration</a:t>
            </a:r>
          </a:p>
        </p:txBody>
      </p:sp>
      <p:sp>
        <p:nvSpPr>
          <p:cNvPr id="381957" name="Rectangle 5"/>
          <p:cNvSpPr>
            <a:spLocks noChangeArrowheads="1"/>
          </p:cNvSpPr>
          <p:nvPr/>
        </p:nvSpPr>
        <p:spPr bwMode="auto">
          <a:xfrm>
            <a:off x="5257800" y="3886200"/>
            <a:ext cx="3560763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2600" b="1">
                <a:solidFill>
                  <a:srgbClr val="CC0000"/>
                </a:solidFill>
              </a:rPr>
              <a:t>simple vs. compound</a:t>
            </a:r>
            <a:endParaRPr lang="en-US" sz="2600" b="1">
              <a:solidFill>
                <a:schemeClr val="tx2"/>
              </a:solidFill>
            </a:endParaRPr>
          </a:p>
        </p:txBody>
      </p:sp>
      <p:pic>
        <p:nvPicPr>
          <p:cNvPr id="381958" name="Picture 6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0" y="914400"/>
            <a:ext cx="2667000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098" name="Rectangle 2"/>
          <p:cNvSpPr>
            <a:spLocks noChangeArrowheads="1"/>
          </p:cNvSpPr>
          <p:nvPr/>
        </p:nvSpPr>
        <p:spPr bwMode="auto">
          <a:xfrm>
            <a:off x="1211263" y="6369050"/>
            <a:ext cx="2827337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2600" b="1" dirty="0">
                <a:solidFill>
                  <a:srgbClr val="0F116A"/>
                </a:solidFill>
              </a:rPr>
              <a:t>succulent leaves</a:t>
            </a:r>
          </a:p>
        </p:txBody>
      </p:sp>
      <p:sp>
        <p:nvSpPr>
          <p:cNvPr id="388099" name="Rectangle 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/>
              <a:t>Modified leaves</a:t>
            </a:r>
          </a:p>
        </p:txBody>
      </p:sp>
      <p:pic>
        <p:nvPicPr>
          <p:cNvPr id="38810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1508125"/>
            <a:ext cx="7404100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88101" name="Rectangle 5"/>
          <p:cNvSpPr>
            <a:spLocks noChangeArrowheads="1"/>
          </p:cNvSpPr>
          <p:nvPr/>
        </p:nvSpPr>
        <p:spPr bwMode="auto">
          <a:xfrm>
            <a:off x="1660525" y="1111250"/>
            <a:ext cx="24415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2600" b="1">
                <a:solidFill>
                  <a:srgbClr val="0F116A"/>
                </a:solidFill>
              </a:rPr>
              <a:t>tendrils (peas)</a:t>
            </a:r>
          </a:p>
        </p:txBody>
      </p:sp>
      <p:sp>
        <p:nvSpPr>
          <p:cNvPr id="388102" name="Rectangle 6"/>
          <p:cNvSpPr>
            <a:spLocks noChangeArrowheads="1"/>
          </p:cNvSpPr>
          <p:nvPr/>
        </p:nvSpPr>
        <p:spPr bwMode="auto">
          <a:xfrm>
            <a:off x="5570538" y="1111250"/>
            <a:ext cx="2293937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2600" b="1">
                <a:solidFill>
                  <a:srgbClr val="0F116A"/>
                </a:solidFill>
              </a:rPr>
              <a:t>spines (cacti)</a:t>
            </a:r>
          </a:p>
        </p:txBody>
      </p:sp>
      <p:sp>
        <p:nvSpPr>
          <p:cNvPr id="388103" name="Rectangle 7"/>
          <p:cNvSpPr>
            <a:spLocks noChangeArrowheads="1"/>
          </p:cNvSpPr>
          <p:nvPr/>
        </p:nvSpPr>
        <p:spPr bwMode="auto">
          <a:xfrm>
            <a:off x="4495800" y="6369050"/>
            <a:ext cx="42576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2600" b="1">
                <a:solidFill>
                  <a:srgbClr val="0F116A"/>
                </a:solidFill>
              </a:rPr>
              <a:t>colored leaves (poinsetta)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9500" y="3747030"/>
            <a:ext cx="3809999" cy="2844270"/>
          </a:xfrm>
          <a:prstGeom prst="rect">
            <a:avLst/>
          </a:prstGeom>
        </p:spPr>
      </p:pic>
      <p:pic>
        <p:nvPicPr>
          <p:cNvPr id="384007" name="Picture 7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3588" y="4041345"/>
            <a:ext cx="3109912" cy="2545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193" y="266700"/>
            <a:ext cx="3409266" cy="34925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7364" y="266700"/>
            <a:ext cx="4668036" cy="3112570"/>
          </a:xfrm>
          <a:prstGeom prst="rect">
            <a:avLst/>
          </a:prstGeom>
        </p:spPr>
      </p:pic>
      <p:pic>
        <p:nvPicPr>
          <p:cNvPr id="384006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46413" y="2890838"/>
            <a:ext cx="2209800" cy="21637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3908</TotalTime>
  <Words>199</Words>
  <Application>Microsoft Macintosh PowerPoint</Application>
  <PresentationFormat>On-screen Show (4:3)</PresentationFormat>
  <Paragraphs>90</Paragraphs>
  <Slides>11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Basic plant anatomy 1</vt:lpstr>
      <vt:lpstr>Roots </vt:lpstr>
      <vt:lpstr>Basic plant anatomy 2</vt:lpstr>
      <vt:lpstr>Modified shoots</vt:lpstr>
      <vt:lpstr>Basic plant anatomy 3</vt:lpstr>
      <vt:lpstr>Leaves</vt:lpstr>
      <vt:lpstr>Modified leaves</vt:lpstr>
      <vt:lpstr>PowerPoint Presentation</vt:lpstr>
      <vt:lpstr>Interdependent systems</vt:lpstr>
      <vt:lpstr>Plant TISSUES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Plant Physiology 2010edit</dc:title>
  <dc:subject/>
  <dc:creator>Kim Foglia/David Knuffke</dc:creator>
  <cp:keywords/>
  <dc:description/>
  <cp:lastModifiedBy>Plano High School</cp:lastModifiedBy>
  <cp:revision>172</cp:revision>
  <cp:lastPrinted>2010-11-14T21:07:57Z</cp:lastPrinted>
  <dcterms:created xsi:type="dcterms:W3CDTF">2012-04-10T14:16:02Z</dcterms:created>
  <dcterms:modified xsi:type="dcterms:W3CDTF">2017-05-26T15:15:06Z</dcterms:modified>
  <cp:category/>
</cp:coreProperties>
</file>