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audio1.bin" ContentType="audio/unknown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66C81-BB25-A44E-B62B-1818FE95FE58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5345D-1B8A-1A48-AC33-CF1434840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68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B6D89-7385-3A4F-B243-54A5AE2AED45}" type="slidenum">
              <a:rPr lang="en-US"/>
              <a:pPr/>
              <a:t>1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AADFB7-B44E-9B47-9A3F-8CCC15806E76}" type="slidenum">
              <a:rPr lang="en-US"/>
              <a:pPr/>
              <a:t>10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87EBD-0333-E547-AAD9-6D6A38C4285E}" type="slidenum">
              <a:rPr lang="en-US"/>
              <a:pPr/>
              <a:t>11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BAE3F-6FA0-BE44-A50C-453F545A19FA}" type="slidenum">
              <a:rPr lang="en-US"/>
              <a:pPr/>
              <a:t>2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E302E-5425-0B42-9B30-D10047FE40B2}" type="slidenum">
              <a:rPr lang="en-US"/>
              <a:pPr/>
              <a:t>3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FA622-4E8B-1841-88C5-5C00C60F491F}" type="slidenum">
              <a:rPr lang="en-US"/>
              <a:pPr/>
              <a:t>4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9BFEB-4FDC-A047-BA05-C05CB3F5428A}" type="slidenum">
              <a:rPr lang="en-US"/>
              <a:pPr/>
              <a:t>5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5BAAA-9D75-A245-AE37-9E2743E09B14}" type="slidenum">
              <a:rPr lang="en-US"/>
              <a:pPr/>
              <a:t>6</a:t>
            </a:fld>
            <a:endParaRPr lang="en-US"/>
          </a:p>
        </p:txBody>
      </p:sp>
      <p:sp>
        <p:nvSpPr>
          <p:cNvPr id="417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4D325-0040-2543-98A8-12CBCE82D339}" type="slidenum">
              <a:rPr lang="en-US"/>
              <a:pPr/>
              <a:t>7</a:t>
            </a:fld>
            <a:endParaRPr lang="en-US"/>
          </a:p>
        </p:txBody>
      </p:sp>
      <p:sp>
        <p:nvSpPr>
          <p:cNvPr id="45465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46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28A36-6040-D94E-94F0-6538A968B0AC}" type="slidenum">
              <a:rPr lang="en-US"/>
              <a:pPr/>
              <a:t>8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56B470-89FE-AC41-AD16-7EB5E45B49F0}" type="slidenum">
              <a:rPr lang="en-US"/>
              <a:pPr/>
              <a:t>9</a:t>
            </a:fld>
            <a:endParaRPr lang="en-US"/>
          </a:p>
        </p:txBody>
      </p:sp>
      <p:sp>
        <p:nvSpPr>
          <p:cNvPr id="42189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1781-4C54-C14D-8FD1-9F2D437D31A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C96B-A86F-1845-BBB5-9B64D357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1781-4C54-C14D-8FD1-9F2D437D31A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C96B-A86F-1845-BBB5-9B64D357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8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1781-4C54-C14D-8FD1-9F2D437D31A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C96B-A86F-1845-BBB5-9B64D357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9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1781-4C54-C14D-8FD1-9F2D437D31A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C96B-A86F-1845-BBB5-9B64D357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1781-4C54-C14D-8FD1-9F2D437D31A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C96B-A86F-1845-BBB5-9B64D357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86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1781-4C54-C14D-8FD1-9F2D437D31A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C96B-A86F-1845-BBB5-9B64D357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9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1781-4C54-C14D-8FD1-9F2D437D31A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C96B-A86F-1845-BBB5-9B64D357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4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1781-4C54-C14D-8FD1-9F2D437D31A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C96B-A86F-1845-BBB5-9B64D357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3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1781-4C54-C14D-8FD1-9F2D437D31A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C96B-A86F-1845-BBB5-9B64D357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8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1781-4C54-C14D-8FD1-9F2D437D31A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C96B-A86F-1845-BBB5-9B64D357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4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1781-4C54-C14D-8FD1-9F2D437D31A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AC96B-A86F-1845-BBB5-9B64D357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8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1781-4C54-C14D-8FD1-9F2D437D31A1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AC96B-A86F-1845-BBB5-9B64D357E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2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Plant CELL types in plant tissues</a:t>
            </a:r>
          </a:p>
        </p:txBody>
      </p:sp>
      <p:sp>
        <p:nvSpPr>
          <p:cNvPr id="396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90500" y="1079500"/>
            <a:ext cx="7772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Parenchyma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/>
              <a:t>“typical” plant cells = least specialized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photosynthetic cells, storage cells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tissue of leaves, stem, fruit, storage roots</a:t>
            </a:r>
          </a:p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Collenchyma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400" dirty="0"/>
              <a:t>unevenly thickened primary walls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support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Sclerenchyma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very thick, “woody” secondary walls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support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rigid cells that can’t elongate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dead at functional maturity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96296" name="Picture 8" descr="penguin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0175" y="5440363"/>
            <a:ext cx="1274763" cy="1295400"/>
          </a:xfrm>
          <a:prstGeom prst="rect">
            <a:avLst/>
          </a:prstGeom>
          <a:noFill/>
        </p:spPr>
      </p:pic>
      <p:sp>
        <p:nvSpPr>
          <p:cNvPr id="396297" name="AutoShape 9"/>
          <p:cNvSpPr>
            <a:spLocks noChangeArrowheads="1"/>
          </p:cNvSpPr>
          <p:nvPr/>
        </p:nvSpPr>
        <p:spPr bwMode="auto">
          <a:xfrm>
            <a:off x="6872288" y="3476625"/>
            <a:ext cx="1822450" cy="1192213"/>
          </a:xfrm>
          <a:prstGeom prst="wedgeEllipseCallout">
            <a:avLst>
              <a:gd name="adj1" fmla="val 13153"/>
              <a:gd name="adj2" fmla="val 125634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If I’d only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had triplets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!</a:t>
            </a:r>
            <a:endParaRPr lang="en-US" sz="1800" b="1">
              <a:solidFill>
                <a:srgbClr val="0F116A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428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6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7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00" y="3467100"/>
            <a:ext cx="3048000" cy="2286000"/>
          </a:xfrm>
          <a:prstGeom prst="rect">
            <a:avLst/>
          </a:prstGeom>
        </p:spPr>
      </p:pic>
      <p:pic>
        <p:nvPicPr>
          <p:cNvPr id="42291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1289050"/>
            <a:ext cx="61722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2915" name="Line 3"/>
          <p:cNvSpPr>
            <a:spLocks noChangeShapeType="1"/>
          </p:cNvSpPr>
          <p:nvPr/>
        </p:nvSpPr>
        <p:spPr bwMode="auto">
          <a:xfrm flipH="1" flipV="1">
            <a:off x="3962400" y="3657600"/>
            <a:ext cx="2667000" cy="1905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916" name="Line 4"/>
          <p:cNvSpPr>
            <a:spLocks noChangeShapeType="1"/>
          </p:cNvSpPr>
          <p:nvPr/>
        </p:nvSpPr>
        <p:spPr bwMode="auto">
          <a:xfrm flipH="1" flipV="1">
            <a:off x="4114800" y="3886200"/>
            <a:ext cx="2514600" cy="2209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Vascular tissue in roots: </a:t>
            </a:r>
            <a:r>
              <a:rPr lang="en-US" sz="3200" u="sng">
                <a:solidFill>
                  <a:srgbClr val="CC0000"/>
                </a:solidFill>
              </a:rPr>
              <a:t>dicot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422920" name="Line 8"/>
          <p:cNvSpPr>
            <a:spLocks noChangeShapeType="1"/>
          </p:cNvSpPr>
          <p:nvPr/>
        </p:nvSpPr>
        <p:spPr bwMode="auto">
          <a:xfrm>
            <a:off x="1905000" y="4800600"/>
            <a:ext cx="152400" cy="91440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922" name="Line 10"/>
          <p:cNvSpPr>
            <a:spLocks noChangeShapeType="1"/>
          </p:cNvSpPr>
          <p:nvPr/>
        </p:nvSpPr>
        <p:spPr bwMode="auto">
          <a:xfrm flipH="1">
            <a:off x="609600" y="5105400"/>
            <a:ext cx="990600" cy="60960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919" name="AutoShape 7"/>
          <p:cNvSpPr>
            <a:spLocks noChangeArrowheads="1"/>
          </p:cNvSpPr>
          <p:nvPr/>
        </p:nvSpPr>
        <p:spPr bwMode="auto">
          <a:xfrm>
            <a:off x="1882775" y="5618163"/>
            <a:ext cx="1082675" cy="406400"/>
          </a:xfrm>
          <a:prstGeom prst="roundRect">
            <a:avLst>
              <a:gd name="adj" fmla="val 16667"/>
            </a:avLst>
          </a:prstGeom>
          <a:solidFill>
            <a:srgbClr val="AEFF77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xylem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422921" name="AutoShape 9"/>
          <p:cNvSpPr>
            <a:spLocks noChangeArrowheads="1"/>
          </p:cNvSpPr>
          <p:nvPr/>
        </p:nvSpPr>
        <p:spPr bwMode="auto">
          <a:xfrm>
            <a:off x="22225" y="5657850"/>
            <a:ext cx="1303338" cy="406400"/>
          </a:xfrm>
          <a:prstGeom prst="roundRect">
            <a:avLst>
              <a:gd name="adj" fmla="val 16667"/>
            </a:avLst>
          </a:prstGeom>
          <a:solidFill>
            <a:srgbClr val="AEFF77"/>
          </a:solidFill>
          <a:ln w="9525">
            <a:noFill/>
            <a:round/>
            <a:headEnd/>
            <a:tailEnd/>
          </a:ln>
          <a:effectLst/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phloem</a:t>
            </a:r>
            <a:endParaRPr lang="en-US" sz="32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10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6019800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4964" name="Rectangle 4"/>
          <p:cNvSpPr>
            <a:spLocks noChangeArrowheads="1"/>
          </p:cNvSpPr>
          <p:nvPr/>
        </p:nvSpPr>
        <p:spPr bwMode="auto">
          <a:xfrm>
            <a:off x="1765300" y="5378450"/>
            <a:ext cx="1158875" cy="457200"/>
          </a:xfrm>
          <a:prstGeom prst="rect">
            <a:avLst/>
          </a:prstGeom>
          <a:solidFill>
            <a:srgbClr val="AEFF77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b="1">
                <a:solidFill>
                  <a:srgbClr val="0F116A"/>
                </a:solidFill>
              </a:rPr>
              <a:t>xylem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424965" name="Rectangle 5"/>
          <p:cNvSpPr>
            <a:spLocks noChangeArrowheads="1"/>
          </p:cNvSpPr>
          <p:nvPr/>
        </p:nvSpPr>
        <p:spPr bwMode="auto">
          <a:xfrm>
            <a:off x="1651000" y="5926138"/>
            <a:ext cx="1268413" cy="457200"/>
          </a:xfrm>
          <a:prstGeom prst="rect">
            <a:avLst/>
          </a:prstGeom>
          <a:solidFill>
            <a:srgbClr val="AEFF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F116A"/>
                </a:solidFill>
              </a:rPr>
              <a:t>phloem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424966" name="Line 6"/>
          <p:cNvSpPr>
            <a:spLocks noChangeShapeType="1"/>
          </p:cNvSpPr>
          <p:nvPr/>
        </p:nvSpPr>
        <p:spPr bwMode="auto">
          <a:xfrm flipH="1">
            <a:off x="2903538" y="4359275"/>
            <a:ext cx="2443162" cy="127635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4967" name="Line 7"/>
          <p:cNvSpPr>
            <a:spLocks noChangeShapeType="1"/>
          </p:cNvSpPr>
          <p:nvPr/>
        </p:nvSpPr>
        <p:spPr bwMode="auto">
          <a:xfrm flipH="1">
            <a:off x="2903538" y="4549775"/>
            <a:ext cx="2522537" cy="1562100"/>
          </a:xfrm>
          <a:prstGeom prst="line">
            <a:avLst/>
          </a:prstGeom>
          <a:noFill/>
          <a:ln w="38100">
            <a:solidFill>
              <a:srgbClr val="0F116A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4970" name="Rectangle 10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/>
              <a:t>Vascular tissue in roots: </a:t>
            </a:r>
            <a:r>
              <a:rPr lang="en-US" sz="3200" u="sng">
                <a:solidFill>
                  <a:srgbClr val="CC0000"/>
                </a:solidFill>
              </a:rPr>
              <a:t>monocot</a:t>
            </a:r>
            <a:endParaRPr lang="en-US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3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Parenchyma</a:t>
            </a:r>
          </a:p>
        </p:txBody>
      </p:sp>
      <p:pic>
        <p:nvPicPr>
          <p:cNvPr id="400387" name="Picture 3" descr="35-11a-ParenchymaCell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62731" y="3496469"/>
            <a:ext cx="4049712" cy="2444750"/>
          </a:xfrm>
          <a:prstGeom prst="rect">
            <a:avLst/>
          </a:prstGeom>
          <a:noFill/>
        </p:spPr>
      </p:pic>
      <p:sp>
        <p:nvSpPr>
          <p:cNvPr id="400389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371600"/>
            <a:ext cx="83058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</a:pPr>
            <a:r>
              <a:rPr lang="en-US" b="1">
                <a:solidFill>
                  <a:srgbClr val="0F116A"/>
                </a:solidFill>
              </a:rPr>
              <a:t>Parenchyma cells are </a:t>
            </a:r>
            <a:r>
              <a:rPr lang="en-US" b="1" u="sng">
                <a:solidFill>
                  <a:srgbClr val="0F116A"/>
                </a:solidFill>
              </a:rPr>
              <a:t>unspecialized</a:t>
            </a:r>
            <a:r>
              <a:rPr lang="en-US" b="1">
                <a:solidFill>
                  <a:srgbClr val="0F116A"/>
                </a:solidFill>
              </a:rPr>
              <a:t>, thin, flexible &amp; carry out many metabolic functions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200" b="1">
                <a:ea typeface="ＭＳ Ｐゴシック" charset="-128"/>
              </a:rPr>
              <a:t>all other cell types in plants develop from parenchyma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3060700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3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Collenchyma </a:t>
            </a:r>
          </a:p>
        </p:txBody>
      </p:sp>
      <p:pic>
        <p:nvPicPr>
          <p:cNvPr id="40243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876800" cy="3606800"/>
          </a:xfrm>
          <a:prstGeom prst="rect">
            <a:avLst/>
          </a:prstGeom>
          <a:noFill/>
        </p:spPr>
      </p:pic>
      <p:sp>
        <p:nvSpPr>
          <p:cNvPr id="402436" name="Rectangle 4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295400"/>
            <a:ext cx="8001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</a:pPr>
            <a:r>
              <a:rPr lang="en-US" b="1">
                <a:solidFill>
                  <a:srgbClr val="0F116A"/>
                </a:solidFill>
              </a:rPr>
              <a:t>Collenchyma cells have thicker primary walls &amp; provide support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200" b="1">
                <a:ea typeface="ＭＳ Ｐゴシック" charset="-128"/>
              </a:rPr>
              <a:t>help support without restraining growth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200" b="1">
                <a:ea typeface="ＭＳ Ｐゴシック" charset="-128"/>
              </a:rPr>
              <a:t>remain alive in maturity</a:t>
            </a:r>
          </a:p>
        </p:txBody>
      </p:sp>
      <p:sp>
        <p:nvSpPr>
          <p:cNvPr id="402439" name="AutoShape 7"/>
          <p:cNvSpPr>
            <a:spLocks noChangeArrowheads="1"/>
          </p:cNvSpPr>
          <p:nvPr/>
        </p:nvSpPr>
        <p:spPr bwMode="auto">
          <a:xfrm>
            <a:off x="5024438" y="5921375"/>
            <a:ext cx="3965575" cy="8096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0F116A"/>
                </a:solidFill>
              </a:rPr>
              <a:t>the strings in celery stalks</a:t>
            </a:r>
          </a:p>
          <a:p>
            <a:pPr algn="l"/>
            <a:r>
              <a:rPr lang="en-US" b="1">
                <a:solidFill>
                  <a:srgbClr val="0F116A"/>
                </a:solidFill>
              </a:rPr>
              <a:t>are collenchyma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00" y="3175000"/>
            <a:ext cx="3352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6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Sclerenchyma</a:t>
            </a:r>
          </a:p>
        </p:txBody>
      </p:sp>
      <p:sp>
        <p:nvSpPr>
          <p:cNvPr id="406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55600" y="1066800"/>
            <a:ext cx="441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Thick, rigid cell wall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lignin (wood)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cannot elongate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mostly dead at maturity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Cells for support</a:t>
            </a:r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xylem vessels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xylem </a:t>
            </a:r>
            <a:r>
              <a:rPr lang="en-US" sz="2400" u="sng" dirty="0" err="1">
                <a:solidFill>
                  <a:srgbClr val="CC0000"/>
                </a:solidFill>
              </a:rPr>
              <a:t>tracheids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fibers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rope fibers</a:t>
            </a:r>
          </a:p>
          <a:p>
            <a:pPr lvl="1">
              <a:lnSpc>
                <a:spcPct val="90000"/>
              </a:lnSpc>
            </a:pPr>
            <a:r>
              <a:rPr lang="en-US" sz="2400" dirty="0" err="1"/>
              <a:t>sclereids</a:t>
            </a:r>
            <a:endParaRPr lang="en-US" sz="2400" dirty="0"/>
          </a:p>
          <a:p>
            <a:pPr marL="1085850" lvl="2">
              <a:lnSpc>
                <a:spcPct val="90000"/>
              </a:lnSpc>
            </a:pPr>
            <a:r>
              <a:rPr lang="en-US" dirty="0"/>
              <a:t>nutshells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seed coats 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grittiness in pears</a:t>
            </a:r>
          </a:p>
        </p:txBody>
      </p:sp>
      <p:pic>
        <p:nvPicPr>
          <p:cNvPr id="406532" name="Picture 4" descr="35-11c2-Sclereid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35413"/>
            <a:ext cx="3408363" cy="28162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40653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3950" y="457200"/>
            <a:ext cx="2825750" cy="39624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177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92" name="Rectangle 20"/>
          <p:cNvSpPr>
            <a:spLocks noChangeArrowheads="1"/>
          </p:cNvSpPr>
          <p:nvPr/>
        </p:nvSpPr>
        <p:spPr bwMode="auto">
          <a:xfrm>
            <a:off x="7062788" y="1016000"/>
            <a:ext cx="2081212" cy="2097088"/>
          </a:xfrm>
          <a:prstGeom prst="rect">
            <a:avLst/>
          </a:prstGeom>
          <a:solidFill>
            <a:srgbClr val="FFF0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687" name="Rectangle 15"/>
          <p:cNvSpPr>
            <a:spLocks noChangeArrowheads="1"/>
          </p:cNvSpPr>
          <p:nvPr/>
        </p:nvSpPr>
        <p:spPr bwMode="auto">
          <a:xfrm>
            <a:off x="6921500" y="2911475"/>
            <a:ext cx="2222500" cy="3913188"/>
          </a:xfrm>
          <a:prstGeom prst="rect">
            <a:avLst/>
          </a:prstGeom>
          <a:solidFill>
            <a:srgbClr val="FFF0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686" name="Rectangle 14"/>
          <p:cNvSpPr>
            <a:spLocks noChangeArrowheads="1"/>
          </p:cNvSpPr>
          <p:nvPr/>
        </p:nvSpPr>
        <p:spPr bwMode="auto">
          <a:xfrm>
            <a:off x="39688" y="492125"/>
            <a:ext cx="9104312" cy="619125"/>
          </a:xfrm>
          <a:prstGeom prst="rect">
            <a:avLst/>
          </a:prstGeom>
          <a:solidFill>
            <a:srgbClr val="FFF0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26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3" t="2400" r="2124" b="3960"/>
          <a:stretch>
            <a:fillRect/>
          </a:stretch>
        </p:blipFill>
        <p:spPr bwMode="auto">
          <a:xfrm>
            <a:off x="39688" y="636588"/>
            <a:ext cx="7189787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677" name="Rectangle 5"/>
          <p:cNvSpPr>
            <a:spLocks noChangeArrowheads="1"/>
          </p:cNvSpPr>
          <p:nvPr/>
        </p:nvSpPr>
        <p:spPr bwMode="auto">
          <a:xfrm>
            <a:off x="149225" y="6276975"/>
            <a:ext cx="1468438" cy="396875"/>
          </a:xfrm>
          <a:prstGeom prst="rect">
            <a:avLst/>
          </a:prstGeom>
          <a:solidFill>
            <a:srgbClr val="FFF0B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600" b="1" u="sng">
                <a:solidFill>
                  <a:srgbClr val="CC0000"/>
                </a:solidFill>
              </a:rPr>
              <a:t>tracheids</a:t>
            </a:r>
            <a:endParaRPr lang="en-US" sz="2600" b="1">
              <a:solidFill>
                <a:srgbClr val="0F116A"/>
              </a:solidFill>
            </a:endParaRPr>
          </a:p>
        </p:txBody>
      </p:sp>
      <p:sp>
        <p:nvSpPr>
          <p:cNvPr id="412678" name="Rectangle 6"/>
          <p:cNvSpPr>
            <a:spLocks noChangeArrowheads="1"/>
          </p:cNvSpPr>
          <p:nvPr/>
        </p:nvSpPr>
        <p:spPr bwMode="auto">
          <a:xfrm>
            <a:off x="869950" y="490538"/>
            <a:ext cx="2533650" cy="317500"/>
          </a:xfrm>
          <a:prstGeom prst="rect">
            <a:avLst/>
          </a:prstGeom>
          <a:solidFill>
            <a:srgbClr val="FFF0B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600" b="1" u="sng">
                <a:solidFill>
                  <a:srgbClr val="CC0000"/>
                </a:solidFill>
              </a:rPr>
              <a:t>vessel elements</a:t>
            </a:r>
            <a:endParaRPr lang="en-US" sz="2600" b="1">
              <a:solidFill>
                <a:srgbClr val="CC0000"/>
              </a:solidFill>
            </a:endParaRPr>
          </a:p>
        </p:txBody>
      </p:sp>
      <p:pic>
        <p:nvPicPr>
          <p:cNvPr id="412679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838" y="4210050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2680" name="Rectangle 8"/>
          <p:cNvSpPr>
            <a:spLocks noChangeArrowheads="1"/>
          </p:cNvSpPr>
          <p:nvPr/>
        </p:nvSpPr>
        <p:spPr bwMode="auto">
          <a:xfrm>
            <a:off x="5557838" y="284163"/>
            <a:ext cx="3554412" cy="587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r" eaLnBrk="1" hangingPunct="1"/>
            <a:r>
              <a:rPr lang="en-US" sz="3600" b="1">
                <a:solidFill>
                  <a:schemeClr val="tx2"/>
                </a:solidFill>
              </a:rPr>
              <a:t>Vascular tissue</a:t>
            </a:r>
          </a:p>
        </p:txBody>
      </p:sp>
      <p:pic>
        <p:nvPicPr>
          <p:cNvPr id="412683" name="Picture 11" descr="penguin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50175" y="5440363"/>
            <a:ext cx="1274763" cy="1295400"/>
          </a:xfrm>
          <a:prstGeom prst="rect">
            <a:avLst/>
          </a:prstGeom>
          <a:noFill/>
        </p:spPr>
      </p:pic>
      <p:sp>
        <p:nvSpPr>
          <p:cNvPr id="412684" name="AutoShape 12"/>
          <p:cNvSpPr>
            <a:spLocks noChangeArrowheads="1"/>
          </p:cNvSpPr>
          <p:nvPr/>
        </p:nvSpPr>
        <p:spPr bwMode="auto">
          <a:xfrm>
            <a:off x="6435725" y="4152900"/>
            <a:ext cx="2052638" cy="1081088"/>
          </a:xfrm>
          <a:prstGeom prst="wedgeEllipseCallout">
            <a:avLst>
              <a:gd name="adj1" fmla="val 27338"/>
              <a:gd name="adj2" fmla="val 81130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Aaaah…</a:t>
            </a:r>
          </a:p>
          <a:p>
            <a:r>
              <a:rPr lang="en-US" sz="16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Structure–Function</a:t>
            </a:r>
            <a:br>
              <a:rPr lang="en-US" sz="16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6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again</a:t>
            </a:r>
            <a:r>
              <a:rPr lang="en-US" sz="1600" b="1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!</a:t>
            </a:r>
            <a:endParaRPr lang="en-US" sz="1600" b="1">
              <a:solidFill>
                <a:srgbClr val="0F116A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2685" name="Rectangle 13"/>
          <p:cNvSpPr>
            <a:spLocks noChangeArrowheads="1"/>
          </p:cNvSpPr>
          <p:nvPr/>
        </p:nvSpPr>
        <p:spPr bwMode="auto">
          <a:xfrm>
            <a:off x="1058863" y="2060575"/>
            <a:ext cx="671512" cy="339725"/>
          </a:xfrm>
          <a:prstGeom prst="rect">
            <a:avLst/>
          </a:prstGeom>
          <a:solidFill>
            <a:srgbClr val="FFF0B9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400" b="1">
                <a:solidFill>
                  <a:srgbClr val="000000"/>
                </a:solidFill>
              </a:rPr>
              <a:t>vessel </a:t>
            </a:r>
            <a:br>
              <a:rPr lang="en-US" sz="1400" b="1">
                <a:solidFill>
                  <a:srgbClr val="000000"/>
                </a:solidFill>
              </a:rPr>
            </a:br>
            <a:r>
              <a:rPr lang="en-US" sz="1400" b="1">
                <a:solidFill>
                  <a:srgbClr val="000000"/>
                </a:solidFill>
              </a:rPr>
              <a:t>element</a:t>
            </a:r>
            <a:endParaRPr lang="en-US" sz="2000" b="1">
              <a:solidFill>
                <a:srgbClr val="0F116A"/>
              </a:solidFill>
            </a:endParaRPr>
          </a:p>
        </p:txBody>
      </p:sp>
      <p:sp>
        <p:nvSpPr>
          <p:cNvPr id="412688" name="AutoShape 16"/>
          <p:cNvSpPr>
            <a:spLocks noChangeArrowheads="1"/>
          </p:cNvSpPr>
          <p:nvPr/>
        </p:nvSpPr>
        <p:spPr bwMode="auto">
          <a:xfrm>
            <a:off x="6802438" y="3541713"/>
            <a:ext cx="2081212" cy="508000"/>
          </a:xfrm>
          <a:prstGeom prst="roundRect">
            <a:avLst>
              <a:gd name="adj" fmla="val 16667"/>
            </a:avLst>
          </a:prstGeom>
          <a:solidFill>
            <a:srgbClr val="660000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280988" indent="-280988">
              <a:buFont typeface="Wingdings" charset="2"/>
              <a:buNone/>
            </a:pPr>
            <a:r>
              <a:rPr lang="en-US" sz="3000" b="1">
                <a:solidFill>
                  <a:schemeClr val="bg1"/>
                </a:solidFill>
              </a:rPr>
              <a:t>dead cells</a:t>
            </a:r>
          </a:p>
        </p:txBody>
      </p:sp>
      <p:sp>
        <p:nvSpPr>
          <p:cNvPr id="412689" name="Freeform 17"/>
          <p:cNvSpPr>
            <a:spLocks/>
          </p:cNvSpPr>
          <p:nvPr/>
        </p:nvSpPr>
        <p:spPr bwMode="auto">
          <a:xfrm>
            <a:off x="3024188" y="1254125"/>
            <a:ext cx="1017587" cy="2276475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5" y="56"/>
              </a:cxn>
              <a:cxn ang="0">
                <a:pos x="0" y="1373"/>
              </a:cxn>
              <a:cxn ang="0">
                <a:pos x="118" y="1336"/>
              </a:cxn>
              <a:cxn ang="0">
                <a:pos x="113" y="784"/>
              </a:cxn>
              <a:cxn ang="0">
                <a:pos x="438" y="815"/>
              </a:cxn>
              <a:cxn ang="0">
                <a:pos x="449" y="516"/>
              </a:cxn>
              <a:cxn ang="0">
                <a:pos x="144" y="490"/>
              </a:cxn>
              <a:cxn ang="0">
                <a:pos x="129" y="15"/>
              </a:cxn>
              <a:cxn ang="0">
                <a:pos x="20" y="0"/>
              </a:cxn>
            </a:cxnLst>
            <a:rect l="0" t="0" r="r" b="b"/>
            <a:pathLst>
              <a:path w="553" h="1382">
                <a:moveTo>
                  <a:pt x="20" y="0"/>
                </a:moveTo>
                <a:lnTo>
                  <a:pt x="5" y="56"/>
                </a:lnTo>
                <a:lnTo>
                  <a:pt x="0" y="1373"/>
                </a:lnTo>
                <a:cubicBezTo>
                  <a:pt x="116" y="1346"/>
                  <a:pt x="97" y="1382"/>
                  <a:pt x="118" y="1336"/>
                </a:cubicBezTo>
                <a:cubicBezTo>
                  <a:pt x="112" y="787"/>
                  <a:pt x="113" y="971"/>
                  <a:pt x="113" y="784"/>
                </a:cubicBezTo>
                <a:cubicBezTo>
                  <a:pt x="439" y="820"/>
                  <a:pt x="438" y="928"/>
                  <a:pt x="438" y="815"/>
                </a:cubicBezTo>
                <a:cubicBezTo>
                  <a:pt x="454" y="514"/>
                  <a:pt x="553" y="516"/>
                  <a:pt x="449" y="516"/>
                </a:cubicBezTo>
                <a:lnTo>
                  <a:pt x="144" y="490"/>
                </a:lnTo>
                <a:lnTo>
                  <a:pt x="129" y="15"/>
                </a:lnTo>
                <a:lnTo>
                  <a:pt x="20" y="0"/>
                </a:lnTo>
                <a:close/>
              </a:path>
            </a:pathLst>
          </a:custGeom>
          <a:solidFill>
            <a:srgbClr val="FFF0B9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691" name="Freeform 19"/>
          <p:cNvSpPr>
            <a:spLocks/>
          </p:cNvSpPr>
          <p:nvPr/>
        </p:nvSpPr>
        <p:spPr bwMode="auto">
          <a:xfrm>
            <a:off x="1770063" y="1679575"/>
            <a:ext cx="311150" cy="1147763"/>
          </a:xfrm>
          <a:custGeom>
            <a:avLst/>
            <a:gdLst/>
            <a:ahLst/>
            <a:cxnLst>
              <a:cxn ang="0">
                <a:pos x="196" y="0"/>
              </a:cxn>
              <a:cxn ang="0">
                <a:pos x="0" y="325"/>
              </a:cxn>
              <a:cxn ang="0">
                <a:pos x="186" y="723"/>
              </a:cxn>
            </a:cxnLst>
            <a:rect l="0" t="0" r="r" b="b"/>
            <a:pathLst>
              <a:path w="196" h="723">
                <a:moveTo>
                  <a:pt x="196" y="0"/>
                </a:moveTo>
                <a:lnTo>
                  <a:pt x="0" y="325"/>
                </a:lnTo>
                <a:lnTo>
                  <a:pt x="186" y="723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682" name="Rectangle 10"/>
          <p:cNvSpPr>
            <a:spLocks noChangeArrowheads="1"/>
          </p:cNvSpPr>
          <p:nvPr/>
        </p:nvSpPr>
        <p:spPr bwMode="auto">
          <a:xfrm>
            <a:off x="2938463" y="903288"/>
            <a:ext cx="6335712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prstTxWarp prst="textNoShape">
              <a:avLst/>
            </a:prstTxWarp>
            <a:spAutoFit/>
          </a:bodyPr>
          <a:lstStyle/>
          <a:p>
            <a:pPr marL="285750" indent="-285750" algn="l" eaLnBrk="1" hangingPunct="1">
              <a:lnSpc>
                <a:spcPct val="90000"/>
              </a:lnSpc>
              <a:spcBef>
                <a:spcPct val="20000"/>
              </a:spcBef>
              <a:buSzPct val="120000"/>
              <a:buFont typeface="Wingdings" charset="2"/>
              <a:buChar char="§"/>
            </a:pPr>
            <a:r>
              <a:rPr lang="en-US" sz="3000" b="1" dirty="0">
                <a:solidFill>
                  <a:srgbClr val="0F116A"/>
                </a:solidFill>
              </a:rPr>
              <a:t>Xylem</a:t>
            </a:r>
            <a:r>
              <a:rPr lang="en-US" sz="2600" b="1" dirty="0">
                <a:solidFill>
                  <a:srgbClr val="0F116A"/>
                </a:solidFill>
              </a:rPr>
              <a:t>  </a:t>
            </a:r>
            <a:endParaRPr lang="en-US" sz="2600" b="1" dirty="0">
              <a:solidFill>
                <a:srgbClr val="000000"/>
              </a:solidFill>
            </a:endParaRPr>
          </a:p>
          <a:p>
            <a:pPr marL="682625" lvl="1" indent="-282575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b="1" dirty="0"/>
              <a:t>move </a:t>
            </a:r>
            <a:r>
              <a:rPr lang="en-US" b="1" u="sng" dirty="0">
                <a:solidFill>
                  <a:srgbClr val="CC0000"/>
                </a:solidFill>
              </a:rPr>
              <a:t>water &amp; minerals</a:t>
            </a:r>
            <a:r>
              <a:rPr lang="en-US" b="1" dirty="0"/>
              <a:t> up from roots </a:t>
            </a:r>
          </a:p>
          <a:p>
            <a:pPr marL="682625" lvl="1" indent="-282575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b="1" u="sng" dirty="0">
                <a:solidFill>
                  <a:srgbClr val="CC0000"/>
                </a:solidFill>
              </a:rPr>
              <a:t>dead</a:t>
            </a:r>
            <a:r>
              <a:rPr lang="en-US" b="1" dirty="0"/>
              <a:t> cells at functional maturity</a:t>
            </a:r>
          </a:p>
          <a:p>
            <a:pPr marL="968375" lvl="2" indent="-1714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</a:pPr>
            <a:r>
              <a:rPr lang="en-US" sz="2000" b="1" dirty="0">
                <a:solidFill>
                  <a:srgbClr val="0F116A"/>
                </a:solidFill>
              </a:rPr>
              <a:t>only cell walls remain</a:t>
            </a:r>
          </a:p>
          <a:p>
            <a:pPr marL="968375" lvl="2" indent="-1714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</a:pPr>
            <a:r>
              <a:rPr lang="en-US" sz="2000" b="1" dirty="0">
                <a:solidFill>
                  <a:srgbClr val="0F116A"/>
                </a:solidFill>
              </a:rPr>
              <a:t>need empty pipes to efficiently move H</a:t>
            </a:r>
            <a:r>
              <a:rPr lang="en-US" sz="2000" b="1" baseline="-25000" dirty="0">
                <a:solidFill>
                  <a:srgbClr val="0F116A"/>
                </a:solidFill>
              </a:rPr>
              <a:t>2</a:t>
            </a:r>
            <a:r>
              <a:rPr lang="en-US" sz="2000" b="1" dirty="0">
                <a:solidFill>
                  <a:srgbClr val="0F116A"/>
                </a:solidFill>
              </a:rPr>
              <a:t>O</a:t>
            </a:r>
          </a:p>
          <a:p>
            <a:pPr marL="968375" lvl="2" indent="-171450" algn="l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</a:pPr>
            <a:r>
              <a:rPr lang="en-US" sz="2000" b="1" dirty="0" err="1">
                <a:solidFill>
                  <a:srgbClr val="0F116A"/>
                </a:solidFill>
              </a:rPr>
              <a:t>transpirational</a:t>
            </a:r>
            <a:r>
              <a:rPr lang="en-US" sz="2000" b="1" dirty="0">
                <a:solidFill>
                  <a:srgbClr val="0F116A"/>
                </a:solidFill>
              </a:rPr>
              <a:t> pull</a:t>
            </a:r>
          </a:p>
        </p:txBody>
      </p:sp>
    </p:spTree>
    <p:extLst>
      <p:ext uri="{BB962C8B-B14F-4D97-AF65-F5344CB8AC3E}">
        <p14:creationId xmlns:p14="http://schemas.microsoft.com/office/powerpoint/2010/main" val="322529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2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64"/>
          <a:stretch>
            <a:fillRect/>
          </a:stretch>
        </p:blipFill>
        <p:spPr bwMode="auto">
          <a:xfrm>
            <a:off x="304800" y="2214563"/>
            <a:ext cx="8458200" cy="4567237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Phloem: food-conducting cells</a:t>
            </a: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574675" y="1111250"/>
            <a:ext cx="80216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80988" indent="-280988" algn="l">
              <a:buFont typeface="Wingdings" charset="2"/>
              <a:buChar char="§"/>
            </a:pPr>
            <a:r>
              <a:rPr lang="en-US" sz="3000" b="1">
                <a:solidFill>
                  <a:srgbClr val="0F116A"/>
                </a:solidFill>
              </a:rPr>
              <a:t>carry </a:t>
            </a:r>
            <a:r>
              <a:rPr lang="en-US" sz="3000" b="1" u="sng">
                <a:solidFill>
                  <a:srgbClr val="CC0000"/>
                </a:solidFill>
              </a:rPr>
              <a:t>sugars &amp; nutrients</a:t>
            </a:r>
            <a:r>
              <a:rPr lang="en-US" sz="3000" b="1">
                <a:solidFill>
                  <a:srgbClr val="0F116A"/>
                </a:solidFill>
              </a:rPr>
              <a:t> throughout plant</a:t>
            </a:r>
          </a:p>
        </p:txBody>
      </p: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3390900" y="2300288"/>
            <a:ext cx="1701800" cy="334962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sieve tube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416774" name="Rectangle 6"/>
          <p:cNvSpPr>
            <a:spLocks noChangeArrowheads="1"/>
          </p:cNvSpPr>
          <p:nvPr/>
        </p:nvSpPr>
        <p:spPr bwMode="auto">
          <a:xfrm>
            <a:off x="165100" y="3959225"/>
            <a:ext cx="2198688" cy="334963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companion cell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416775" name="AutoShape 7"/>
          <p:cNvSpPr>
            <a:spLocks noChangeArrowheads="1"/>
          </p:cNvSpPr>
          <p:nvPr/>
        </p:nvSpPr>
        <p:spPr bwMode="auto">
          <a:xfrm>
            <a:off x="6334125" y="6069013"/>
            <a:ext cx="2211388" cy="5080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280988" indent="-280988">
              <a:buFont typeface="Wingdings" charset="2"/>
              <a:buNone/>
            </a:pPr>
            <a:r>
              <a:rPr lang="en-US" sz="3000" b="1">
                <a:solidFill>
                  <a:schemeClr val="bg1"/>
                </a:solidFill>
              </a:rPr>
              <a:t>living cells</a:t>
            </a:r>
          </a:p>
        </p:txBody>
      </p:sp>
      <p:sp>
        <p:nvSpPr>
          <p:cNvPr id="416776" name="Line 8"/>
          <p:cNvSpPr>
            <a:spLocks noChangeShapeType="1"/>
          </p:cNvSpPr>
          <p:nvPr/>
        </p:nvSpPr>
        <p:spPr bwMode="auto">
          <a:xfrm flipH="1">
            <a:off x="3236913" y="2540000"/>
            <a:ext cx="285750" cy="511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777" name="Line 9"/>
          <p:cNvSpPr>
            <a:spLocks noChangeShapeType="1"/>
          </p:cNvSpPr>
          <p:nvPr/>
        </p:nvSpPr>
        <p:spPr bwMode="auto">
          <a:xfrm flipH="1">
            <a:off x="1782763" y="3387725"/>
            <a:ext cx="657225" cy="673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778" name="Rectangle 10"/>
          <p:cNvSpPr>
            <a:spLocks noChangeArrowheads="1"/>
          </p:cNvSpPr>
          <p:nvPr/>
        </p:nvSpPr>
        <p:spPr bwMode="auto">
          <a:xfrm>
            <a:off x="3190875" y="5526088"/>
            <a:ext cx="2422525" cy="334962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>
                <a:solidFill>
                  <a:srgbClr val="CC0000"/>
                </a:solidFill>
              </a:rPr>
              <a:t> </a:t>
            </a:r>
            <a:r>
              <a:rPr lang="en-US" sz="2200" b="1" u="sng">
                <a:solidFill>
                  <a:srgbClr val="CC0000"/>
                </a:solidFill>
              </a:rPr>
              <a:t>plasmodesmata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416781" name="Rectangle 13"/>
          <p:cNvSpPr>
            <a:spLocks noChangeArrowheads="1"/>
          </p:cNvSpPr>
          <p:nvPr/>
        </p:nvSpPr>
        <p:spPr bwMode="auto">
          <a:xfrm>
            <a:off x="3190875" y="5153025"/>
            <a:ext cx="2422525" cy="334963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>
                <a:solidFill>
                  <a:srgbClr val="CC0000"/>
                </a:solidFill>
              </a:rPr>
              <a:t> </a:t>
            </a:r>
            <a:r>
              <a:rPr lang="en-US" sz="2200" b="1" u="sng">
                <a:solidFill>
                  <a:srgbClr val="CC0000"/>
                </a:solidFill>
              </a:rPr>
              <a:t>sieve plate</a:t>
            </a:r>
            <a:endParaRPr lang="en-US" sz="2200" b="1">
              <a:solidFill>
                <a:srgbClr val="0F116A"/>
              </a:solidFill>
            </a:endParaRPr>
          </a:p>
        </p:txBody>
      </p:sp>
      <p:sp>
        <p:nvSpPr>
          <p:cNvPr id="416779" name="Line 11"/>
          <p:cNvSpPr>
            <a:spLocks noChangeShapeType="1"/>
          </p:cNvSpPr>
          <p:nvPr/>
        </p:nvSpPr>
        <p:spPr bwMode="auto">
          <a:xfrm>
            <a:off x="2976563" y="4768850"/>
            <a:ext cx="236537" cy="8096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0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5" name="Rectangle 102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Phloem: food-conducting cells</a:t>
            </a:r>
          </a:p>
        </p:txBody>
      </p:sp>
      <p:sp>
        <p:nvSpPr>
          <p:cNvPr id="453636" name="Rectangle 1028"/>
          <p:cNvSpPr>
            <a:spLocks noChangeArrowheads="1"/>
          </p:cNvSpPr>
          <p:nvPr/>
        </p:nvSpPr>
        <p:spPr bwMode="auto">
          <a:xfrm>
            <a:off x="444500" y="998538"/>
            <a:ext cx="75580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80988" indent="-280988" algn="l">
              <a:buClr>
                <a:srgbClr val="000065"/>
              </a:buClr>
              <a:buFont typeface="Wingdings" charset="2"/>
              <a:buChar char="§"/>
            </a:pPr>
            <a:r>
              <a:rPr lang="en-US" sz="3000" b="1" u="sng">
                <a:solidFill>
                  <a:srgbClr val="CC0000"/>
                </a:solidFill>
              </a:rPr>
              <a:t>sieve tube elements</a:t>
            </a:r>
            <a:r>
              <a:rPr lang="en-US" sz="3000" b="1">
                <a:solidFill>
                  <a:srgbClr val="0F116A"/>
                </a:solidFill>
              </a:rPr>
              <a:t> &amp; </a:t>
            </a:r>
            <a:r>
              <a:rPr lang="en-US" sz="3000" b="1" u="sng">
                <a:solidFill>
                  <a:srgbClr val="CC0000"/>
                </a:solidFill>
              </a:rPr>
              <a:t>companion cells</a:t>
            </a:r>
            <a:endParaRPr lang="en-US" sz="3000" b="1">
              <a:solidFill>
                <a:srgbClr val="0F116A"/>
              </a:solidFill>
            </a:endParaRPr>
          </a:p>
        </p:txBody>
      </p:sp>
      <p:pic>
        <p:nvPicPr>
          <p:cNvPr id="453637" name="Picture 102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989"/>
          <a:stretch>
            <a:fillRect/>
          </a:stretch>
        </p:blipFill>
        <p:spPr bwMode="auto">
          <a:xfrm>
            <a:off x="4148138" y="2128838"/>
            <a:ext cx="487680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3639" name="Picture 1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-148430" y="2440781"/>
            <a:ext cx="467836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331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Phloem</a:t>
            </a:r>
          </a:p>
        </p:txBody>
      </p:sp>
      <p:sp>
        <p:nvSpPr>
          <p:cNvPr id="414723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69900" y="977900"/>
            <a:ext cx="7772400" cy="5181600"/>
          </a:xfrm>
        </p:spPr>
        <p:txBody>
          <a:bodyPr>
            <a:normAutofit lnSpcReduction="10000"/>
          </a:bodyPr>
          <a:lstStyle/>
          <a:p>
            <a:r>
              <a:rPr lang="en-US" sz="2600" u="sng" dirty="0">
                <a:solidFill>
                  <a:srgbClr val="CC0000"/>
                </a:solidFill>
              </a:rPr>
              <a:t>Living cells</a:t>
            </a:r>
            <a:r>
              <a:rPr lang="en-US" sz="2600" dirty="0"/>
              <a:t> at functional maturity</a:t>
            </a:r>
          </a:p>
          <a:p>
            <a:pPr lvl="1"/>
            <a:r>
              <a:rPr lang="en-US" sz="2400" dirty="0"/>
              <a:t>cell membrane, cytoplasm</a:t>
            </a:r>
          </a:p>
          <a:p>
            <a:pPr lvl="2"/>
            <a:r>
              <a:rPr lang="en-US" sz="2000" dirty="0"/>
              <a:t>control of diffusion</a:t>
            </a:r>
          </a:p>
          <a:p>
            <a:pPr lvl="1"/>
            <a:r>
              <a:rPr lang="en-US" sz="2400" dirty="0"/>
              <a:t>lose their nucleus, ribosomes &amp; vacuole</a:t>
            </a:r>
          </a:p>
          <a:p>
            <a:pPr lvl="2"/>
            <a:r>
              <a:rPr lang="en-US" sz="2000" dirty="0"/>
              <a:t>more room for specialized transport of </a:t>
            </a:r>
            <a:br>
              <a:rPr lang="en-US" sz="2000" dirty="0"/>
            </a:br>
            <a:r>
              <a:rPr lang="en-US" sz="2000" dirty="0"/>
              <a:t>liquid food (sucrose)</a:t>
            </a:r>
          </a:p>
          <a:p>
            <a:r>
              <a:rPr lang="en-US" sz="2600" dirty="0"/>
              <a:t>Cells </a:t>
            </a:r>
          </a:p>
          <a:p>
            <a:pPr lvl="1"/>
            <a:r>
              <a:rPr lang="en-US" sz="2400" u="sng" dirty="0">
                <a:solidFill>
                  <a:srgbClr val="CC0000"/>
                </a:solidFill>
              </a:rPr>
              <a:t>sieve tubes</a:t>
            </a:r>
            <a:endParaRPr lang="en-US" sz="2400" dirty="0"/>
          </a:p>
          <a:p>
            <a:pPr lvl="2"/>
            <a:r>
              <a:rPr lang="en-US" u="sng" dirty="0">
                <a:solidFill>
                  <a:srgbClr val="CC0000"/>
                </a:solidFill>
              </a:rPr>
              <a:t>sieve plates</a:t>
            </a:r>
            <a:r>
              <a:rPr lang="en-US" dirty="0"/>
              <a:t> — end walls — have pores to facilitate flow of fluid between cells</a:t>
            </a:r>
          </a:p>
          <a:p>
            <a:pPr lvl="1"/>
            <a:r>
              <a:rPr lang="en-US" sz="2400" u="sng" dirty="0">
                <a:solidFill>
                  <a:srgbClr val="CC0000"/>
                </a:solidFill>
              </a:rPr>
              <a:t>companion cells</a:t>
            </a:r>
            <a:endParaRPr lang="en-US" sz="2400" dirty="0"/>
          </a:p>
          <a:p>
            <a:pPr lvl="2"/>
            <a:r>
              <a:rPr lang="en-US" dirty="0"/>
              <a:t>nucleated cells connected to the sieve-tube </a:t>
            </a:r>
          </a:p>
          <a:p>
            <a:pPr lvl="2"/>
            <a:r>
              <a:rPr lang="en-US" dirty="0"/>
              <a:t>help sieve tubes</a:t>
            </a:r>
          </a:p>
        </p:txBody>
      </p:sp>
      <p:pic>
        <p:nvPicPr>
          <p:cNvPr id="414727" name="Picture 1031" descr="penguin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1425" y="2511425"/>
            <a:ext cx="1274763" cy="1295400"/>
          </a:xfrm>
          <a:prstGeom prst="rect">
            <a:avLst/>
          </a:prstGeom>
          <a:noFill/>
        </p:spPr>
      </p:pic>
      <p:sp>
        <p:nvSpPr>
          <p:cNvPr id="414728" name="AutoShape 1032"/>
          <p:cNvSpPr>
            <a:spLocks noChangeArrowheads="1"/>
          </p:cNvSpPr>
          <p:nvPr/>
        </p:nvSpPr>
        <p:spPr bwMode="auto">
          <a:xfrm>
            <a:off x="6932613" y="333375"/>
            <a:ext cx="2052637" cy="1081088"/>
          </a:xfrm>
          <a:prstGeom prst="wedgeEllipseCallout">
            <a:avLst>
              <a:gd name="adj1" fmla="val -3829"/>
              <a:gd name="adj2" fmla="val 16204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6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Aaaah…</a:t>
            </a:r>
          </a:p>
          <a:p>
            <a:r>
              <a:rPr lang="en-US" sz="16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Structure–Function</a:t>
            </a:r>
            <a:br>
              <a:rPr lang="en-US" sz="16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6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again</a:t>
            </a:r>
            <a:r>
              <a:rPr lang="en-US" sz="1600" b="1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!</a:t>
            </a:r>
            <a:endParaRPr lang="en-US" sz="1600" b="1">
              <a:solidFill>
                <a:srgbClr val="0F116A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166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Vascular tissue in stems</a:t>
            </a:r>
            <a:endParaRPr lang="en-US"/>
          </a:p>
        </p:txBody>
      </p:sp>
      <p:pic>
        <p:nvPicPr>
          <p:cNvPr id="42086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128838"/>
            <a:ext cx="8991600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0868" name="Rectangle 4"/>
          <p:cNvSpPr>
            <a:spLocks noChangeArrowheads="1"/>
          </p:cNvSpPr>
          <p:nvPr/>
        </p:nvSpPr>
        <p:spPr bwMode="auto">
          <a:xfrm>
            <a:off x="777875" y="1011238"/>
            <a:ext cx="231775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F116A"/>
                </a:solidFill>
              </a:rPr>
              <a:t>dicot</a:t>
            </a:r>
          </a:p>
          <a:p>
            <a:r>
              <a:rPr lang="en-US" b="1" dirty="0">
                <a:solidFill>
                  <a:srgbClr val="0F116A"/>
                </a:solidFill>
              </a:rPr>
              <a:t>trees &amp; shrubs</a:t>
            </a:r>
          </a:p>
        </p:txBody>
      </p:sp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6211888" y="1036638"/>
            <a:ext cx="24034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F116A"/>
                </a:solidFill>
              </a:rPr>
              <a:t>monocot</a:t>
            </a:r>
          </a:p>
          <a:p>
            <a:r>
              <a:rPr lang="en-US" b="1" dirty="0">
                <a:solidFill>
                  <a:srgbClr val="0F116A"/>
                </a:solidFill>
              </a:rPr>
              <a:t>grasses &amp; lilies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420870" name="Rectangle 6"/>
          <p:cNvSpPr>
            <a:spLocks noChangeArrowheads="1"/>
          </p:cNvSpPr>
          <p:nvPr/>
        </p:nvSpPr>
        <p:spPr bwMode="auto">
          <a:xfrm>
            <a:off x="871538" y="6461125"/>
            <a:ext cx="3100387" cy="396875"/>
          </a:xfrm>
          <a:prstGeom prst="rect">
            <a:avLst/>
          </a:prstGeom>
          <a:solidFill>
            <a:srgbClr val="AEFF77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marL="280988" indent="-280988" algn="l">
              <a:buFont typeface="Wingdings" charset="2"/>
              <a:buNone/>
            </a:pPr>
            <a:r>
              <a:rPr lang="en-US" sz="2600" b="1">
                <a:solidFill>
                  <a:srgbClr val="000000"/>
                </a:solidFill>
              </a:rPr>
              <a:t>collect annual rings</a:t>
            </a:r>
          </a:p>
        </p:txBody>
      </p:sp>
    </p:spTree>
    <p:extLst>
      <p:ext uri="{BB962C8B-B14F-4D97-AF65-F5344CB8AC3E}">
        <p14:creationId xmlns:p14="http://schemas.microsoft.com/office/powerpoint/2010/main" val="77963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Macintosh PowerPoint</Application>
  <PresentationFormat>On-screen Show (4:3)</PresentationFormat>
  <Paragraphs>96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Plant CELL types in plant tissues</vt:lpstr>
      <vt:lpstr>Parenchyma</vt:lpstr>
      <vt:lpstr>Collenchyma </vt:lpstr>
      <vt:lpstr>Sclerenchyma</vt:lpstr>
      <vt:lpstr>PowerPoint Presentation</vt:lpstr>
      <vt:lpstr>Phloem: food-conducting cells</vt:lpstr>
      <vt:lpstr>Phloem: food-conducting cells</vt:lpstr>
      <vt:lpstr>Phloem</vt:lpstr>
      <vt:lpstr>Vascular tissue in stems</vt:lpstr>
      <vt:lpstr>Vascular tissue in roots: dicot</vt:lpstr>
      <vt:lpstr>Vascular tissue in roots: monocot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CELL types in plant tissues</dc:title>
  <dc:creator>Plano High School</dc:creator>
  <cp:lastModifiedBy>Plano High School</cp:lastModifiedBy>
  <cp:revision>1</cp:revision>
  <dcterms:created xsi:type="dcterms:W3CDTF">2017-05-26T15:14:36Z</dcterms:created>
  <dcterms:modified xsi:type="dcterms:W3CDTF">2017-05-26T15:15:01Z</dcterms:modified>
</cp:coreProperties>
</file>