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media/audio3.bin" ContentType="audio/unknown"/>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media/audio2.bin" ContentType="audio/unknown"/>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media/audio1.bin" ContentType="audio/unknown"/>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tags/tag1.xml" ContentType="application/vnd.openxmlformats-officedocument.presentationml.tags+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793" r:id="rId1"/>
  </p:sldMasterIdLst>
  <p:notesMasterIdLst>
    <p:notesMasterId r:id="rId34"/>
  </p:notesMasterIdLst>
  <p:handoutMasterIdLst>
    <p:handoutMasterId r:id="rId35"/>
  </p:handout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54" r:id="rId28"/>
    <p:sldId id="355" r:id="rId29"/>
    <p:sldId id="356" r:id="rId30"/>
    <p:sldId id="357" r:id="rId31"/>
    <p:sldId id="358" r:id="rId32"/>
    <p:sldId id="359" r:id="rId33"/>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p:scale>
          <a:sx n="100" d="100"/>
          <a:sy n="100" d="100"/>
        </p:scale>
        <p:origin x="-584" y="664"/>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 name="TextBox 4"/>
          <p:cNvSpPr txBox="1"/>
          <p:nvPr/>
        </p:nvSpPr>
        <p:spPr>
          <a:xfrm>
            <a:off x="152400" y="177800"/>
            <a:ext cx="6858000" cy="492443"/>
          </a:xfrm>
          <a:prstGeom prst="rect">
            <a:avLst/>
          </a:prstGeom>
          <a:noFill/>
        </p:spPr>
        <p:txBody>
          <a:bodyPr wrap="square" rtlCol="0">
            <a:spAutoFit/>
          </a:bodyPr>
          <a:lstStyle/>
          <a:p>
            <a:pPr algn="l">
              <a:tabLst>
                <a:tab pos="6170613" algn="r"/>
              </a:tabLst>
              <a:defRPr/>
            </a:pPr>
            <a:r>
              <a:rPr lang="en-US" sz="1200" b="1" dirty="0" smtClean="0"/>
              <a:t>Deer Park High School	Mr.  Knuffke</a:t>
            </a:r>
          </a:p>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6860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986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A647828-3076-414E-A868-3AF544035BA4}" type="slidenum">
              <a:rPr lang="en-US"/>
              <a:pPr/>
              <a:t>1</a:t>
            </a:fld>
            <a:endParaRPr lang="en-US"/>
          </a:p>
        </p:txBody>
      </p:sp>
      <p:sp>
        <p:nvSpPr>
          <p:cNvPr id="370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E1CC47C-EAB7-0047-963A-627C1A1F0245}" type="slidenum">
              <a:rPr lang="en-US"/>
              <a:pPr/>
              <a:t>10</a:t>
            </a:fld>
            <a:endParaRPr lang="en-US"/>
          </a:p>
        </p:txBody>
      </p:sp>
      <p:sp>
        <p:nvSpPr>
          <p:cNvPr id="385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7AF09E2-B81E-1545-AA65-3FB766E37D7F}" type="slidenum">
              <a:rPr lang="en-US"/>
              <a:pPr/>
              <a:t>11</a:t>
            </a:fld>
            <a:endParaRPr lang="en-US"/>
          </a:p>
        </p:txBody>
      </p:sp>
      <p:sp>
        <p:nvSpPr>
          <p:cNvPr id="389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2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80931E5-26E4-F04F-8FEF-FA366E7A46C3}" type="slidenum">
              <a:rPr lang="en-US"/>
              <a:pPr/>
              <a:t>12</a:t>
            </a:fld>
            <a:endParaRPr lang="en-US"/>
          </a:p>
        </p:txBody>
      </p:sp>
      <p:sp>
        <p:nvSpPr>
          <p:cNvPr id="391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F6A5AA2-9C36-B443-BAA6-7BE63E6F7EE9}" type="slidenum">
              <a:rPr lang="en-US"/>
              <a:pPr/>
              <a:t>13</a:t>
            </a:fld>
            <a:endParaRPr lang="en-US"/>
          </a:p>
        </p:txBody>
      </p:sp>
      <p:sp>
        <p:nvSpPr>
          <p:cNvPr id="393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64D6434-707A-154E-94A9-D2F7AA3DB093}" type="slidenum">
              <a:rPr lang="en-US"/>
              <a:pPr/>
              <a:t>14</a:t>
            </a:fld>
            <a:endParaRPr lang="en-US"/>
          </a:p>
        </p:txBody>
      </p:sp>
      <p:sp>
        <p:nvSpPr>
          <p:cNvPr id="395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526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F559375-1C16-904F-9C2C-DB3888598082}" type="slidenum">
              <a:rPr lang="en-US"/>
              <a:pPr/>
              <a:t>15</a:t>
            </a:fld>
            <a:endParaRPr lang="en-US"/>
          </a:p>
        </p:txBody>
      </p:sp>
      <p:sp>
        <p:nvSpPr>
          <p:cNvPr id="399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6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8C7A0C4-38E3-A240-BB7C-F9C59D20F653}" type="slidenum">
              <a:rPr lang="en-US"/>
              <a:pPr/>
              <a:t>16</a:t>
            </a:fld>
            <a:endParaRPr lang="en-US"/>
          </a:p>
        </p:txBody>
      </p:sp>
      <p:sp>
        <p:nvSpPr>
          <p:cNvPr id="401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141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A1EB2D-2ECD-8C4B-B8B7-AA8084C94AF7}" type="slidenum">
              <a:rPr lang="en-US"/>
              <a:pPr/>
              <a:t>17</a:t>
            </a:fld>
            <a:endParaRPr lang="en-US"/>
          </a:p>
        </p:txBody>
      </p:sp>
      <p:sp>
        <p:nvSpPr>
          <p:cNvPr id="40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345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58D19AE-C9D8-8D46-9200-45A4E447B712}" type="slidenum">
              <a:rPr lang="en-US"/>
              <a:pPr/>
              <a:t>18</a:t>
            </a:fld>
            <a:endParaRPr lang="en-US"/>
          </a:p>
        </p:txBody>
      </p:sp>
      <p:sp>
        <p:nvSpPr>
          <p:cNvPr id="405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550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AE6099-00F8-6D45-AA25-9C3872EE0239}" type="slidenum">
              <a:rPr lang="en-US"/>
              <a:pPr/>
              <a:t>19</a:t>
            </a:fld>
            <a:endParaRPr lang="en-US"/>
          </a:p>
        </p:txBody>
      </p:sp>
      <p:sp>
        <p:nvSpPr>
          <p:cNvPr id="4075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75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6180DB9-2638-FD43-95E9-015B6B1C9DFA}" type="slidenum">
              <a:rPr lang="en-US"/>
              <a:pPr/>
              <a:t>2</a:t>
            </a:fld>
            <a:endParaRPr lang="en-US"/>
          </a:p>
        </p:txBody>
      </p:sp>
      <p:sp>
        <p:nvSpPr>
          <p:cNvPr id="443394" name="Rectangle 1026"/>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3395" name="Rectangle 1027"/>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88B8BDF-94E3-4C44-B5D3-9FE44AA2901F}" type="slidenum">
              <a:rPr lang="en-US"/>
              <a:pPr/>
              <a:t>20</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782A54E-BBAA-5546-9A50-0FC54B271667}" type="slidenum">
              <a:rPr lang="en-US"/>
              <a:pPr/>
              <a:t>21</a:t>
            </a:fld>
            <a:endParaRPr lang="en-US"/>
          </a:p>
        </p:txBody>
      </p:sp>
      <p:sp>
        <p:nvSpPr>
          <p:cNvPr id="409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0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4EEF7C4-7C8E-FA46-B1F5-3238BA52D864}" type="slidenum">
              <a:rPr lang="en-US"/>
              <a:pPr/>
              <a:t>22</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6E4D107-20AD-FE47-849F-543C2861A460}" type="slidenum">
              <a:rPr lang="en-US"/>
              <a:pPr/>
              <a:t>23</a:t>
            </a:fld>
            <a:endParaRPr lang="en-US"/>
          </a:p>
        </p:txBody>
      </p:sp>
      <p:sp>
        <p:nvSpPr>
          <p:cNvPr id="4116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165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6D1DEFF-30A2-F341-BC70-B99626565B5F}" type="slidenum">
              <a:rPr lang="en-US"/>
              <a:pPr/>
              <a:t>24</a:t>
            </a:fld>
            <a:endParaRPr lang="en-US"/>
          </a:p>
        </p:txBody>
      </p:sp>
      <p:sp>
        <p:nvSpPr>
          <p:cNvPr id="4136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36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8BAC953-BE87-9942-B3BD-D953BF75EC99}" type="slidenum">
              <a:rPr lang="en-US"/>
              <a:pPr/>
              <a:t>25</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689F266-E185-664B-B840-C36042615381}" type="slidenum">
              <a:rPr lang="en-US"/>
              <a:pPr/>
              <a:t>26</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13DCF5C0-1A05-F049-8E7C-2B305EDE67EF}" type="slidenum">
              <a:rPr lang="en-US"/>
              <a:pPr/>
              <a:t>28</a:t>
            </a:fld>
            <a:endParaRPr lang="en-US"/>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b</a:t>
            </a:r>
          </a:p>
          <a:p>
            <a:r>
              <a:rPr lang="en-US" b="1">
                <a:latin typeface="Times" charset="0"/>
                <a:ea typeface="ＭＳ Ｐゴシック" charset="-128"/>
                <a:cs typeface="ＭＳ Ｐゴシック" charset="-128"/>
              </a:rPr>
              <a:t>Source: Taylor - Student Study Guide for Biology, Sixth Edition, Test Your Knowledge Question #1.</a:t>
            </a:r>
          </a:p>
          <a:p>
            <a:r>
              <a:rPr lang="en-US" b="1">
                <a:latin typeface="Times New Roman" charset="0"/>
                <a:ea typeface="ＭＳ Ｐゴシック" charset="-128"/>
                <a:cs typeface="ＭＳ Ｐゴシック" charset="-128"/>
              </a:rPr>
              <a:t>Discussion Notes for the Instructor</a:t>
            </a:r>
          </a:p>
          <a:p>
            <a:r>
              <a:rPr lang="en-US">
                <a:solidFill>
                  <a:srgbClr val="000000"/>
                </a:solidFill>
                <a:latin typeface="Times" charset="0"/>
                <a:ea typeface="ＭＳ Ｐゴシック" charset="-128"/>
                <a:cs typeface="ＭＳ Ｐゴシック" charset="-128"/>
              </a:rPr>
              <a:t>While conceptually a simple question, this is one that tests the students’ knowledge of several concepts generally already discussed.  </a:t>
            </a:r>
          </a:p>
          <a:p>
            <a:r>
              <a:rPr lang="en-US">
                <a:solidFill>
                  <a:srgbClr val="000000"/>
                </a:solidFill>
                <a:latin typeface="Times" charset="0"/>
                <a:ea typeface="ＭＳ Ｐゴシック" charset="-128"/>
                <a:cs typeface="ＭＳ Ｐゴシック" charset="-128"/>
              </a:rPr>
              <a:t>Student explanations of their choices may again reveal several common misconceptions.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63C1E0AB-4945-9A46-AB40-3703A2584673}" type="slidenum">
              <a:rPr lang="en-US"/>
              <a:pPr/>
              <a:t>29</a:t>
            </a:fld>
            <a:endParaRPr lang="en-US"/>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a</a:t>
            </a:r>
          </a:p>
          <a:p>
            <a:r>
              <a:rPr lang="en-US" b="1">
                <a:latin typeface="Times" charset="0"/>
                <a:ea typeface="ＭＳ Ｐゴシック" charset="-128"/>
                <a:cs typeface="ＭＳ Ｐゴシック" charset="-128"/>
              </a:rPr>
              <a:t>Source: Barstow - Test Bank for Biology, Sixth Edition, Question #5.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890CEBDE-E720-2A4D-B788-4078C05892EB}" type="slidenum">
              <a:rPr lang="en-US"/>
              <a:pPr/>
              <a:t>30</a:t>
            </a:fld>
            <a:endParaRPr lang="en-US"/>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F349A19-70BB-7A40-B03A-5BF6754E2122}" type="slidenum">
              <a:rPr lang="en-US"/>
              <a:pPr/>
              <a:t>3</a:t>
            </a:fld>
            <a:endParaRPr lang="en-US"/>
          </a:p>
        </p:txBody>
      </p:sp>
      <p:sp>
        <p:nvSpPr>
          <p:cNvPr id="372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831ECB08-0486-D34A-9699-DE631F117EFA}" type="slidenum">
              <a:rPr lang="en-US"/>
              <a:pPr/>
              <a:t>31</a:t>
            </a:fld>
            <a:endParaRPr 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e</a:t>
            </a:r>
          </a:p>
          <a:p>
            <a:r>
              <a:rPr lang="en-US" b="1">
                <a:latin typeface="Times" charset="0"/>
                <a:ea typeface="ＭＳ Ｐゴシック" charset="-128"/>
                <a:cs typeface="ＭＳ Ｐゴシック" charset="-128"/>
              </a:rPr>
              <a:t>Source: Barstow - Test Bank for Biology, Sixth Edition, Question #29.</a:t>
            </a:r>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420F254E-CE9C-CA4A-84EB-530BD9ACEBCF}" type="slidenum">
              <a:rPr lang="en-US"/>
              <a:pPr/>
              <a:t>32</a:t>
            </a:fld>
            <a:endParaRPr lang="en-US"/>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w="9525"/>
        </p:spPr>
        <p:txBody>
          <a:bodyPr/>
          <a:lstStyle/>
          <a:p>
            <a:r>
              <a:rPr lang="en-US" b="1">
                <a:latin typeface="Times" charset="0"/>
                <a:ea typeface="ＭＳ Ｐゴシック" charset="-128"/>
                <a:cs typeface="ＭＳ Ｐゴシック" charset="-128"/>
              </a:rPr>
              <a:t>Answer: d</a:t>
            </a:r>
          </a:p>
          <a:p>
            <a:r>
              <a:rPr lang="en-US" b="1">
                <a:latin typeface="Times" charset="0"/>
                <a:ea typeface="ＭＳ Ｐゴシック" charset="-128"/>
                <a:cs typeface="ＭＳ Ｐゴシック" charset="-128"/>
              </a:rPr>
              <a:t>Source: Barstow - Test Bank for Biology, Sixth Edition, Question #62.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C5B57A7-5EBF-6B4A-B1C7-B6AC5CDFF098}" type="slidenum">
              <a:rPr lang="en-US"/>
              <a:pPr/>
              <a:t>4</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7B5F894-DDDD-D349-B40B-54DF4B8776D3}" type="slidenum">
              <a:rPr lang="en-US"/>
              <a:pPr/>
              <a:t>5</a:t>
            </a:fld>
            <a:endParaRPr lang="en-US"/>
          </a:p>
        </p:txBody>
      </p:sp>
      <p:sp>
        <p:nvSpPr>
          <p:cNvPr id="417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779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22C0739-7265-2845-940A-124C08D94EAF}" type="slidenum">
              <a:rPr lang="en-US"/>
              <a:pPr/>
              <a:t>6</a:t>
            </a:fld>
            <a:endParaRPr lang="en-US"/>
          </a:p>
        </p:txBody>
      </p:sp>
      <p:sp>
        <p:nvSpPr>
          <p:cNvPr id="419842" name="Rectangle 1026"/>
          <p:cNvSpPr>
            <a:spLocks noGrp="1" noRot="1" noChangeAspect="1" noChangeArrowheads="1" noTextEdit="1"/>
          </p:cNvSpPr>
          <p:nvPr>
            <p:ph type="sldImg"/>
          </p:nvPr>
        </p:nvSpPr>
        <p:spPr>
          <a:ln/>
        </p:spPr>
      </p:sp>
      <p:sp>
        <p:nvSpPr>
          <p:cNvPr id="41984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1711F00-1EEE-374D-9871-C2F0DD28693C}" type="slidenum">
              <a:rPr lang="en-US"/>
              <a:pPr/>
              <a:t>7</a:t>
            </a:fld>
            <a:endParaRPr lang="en-US"/>
          </a:p>
        </p:txBody>
      </p:sp>
      <p:sp>
        <p:nvSpPr>
          <p:cNvPr id="376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683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8928481-D51B-DB41-841A-8B62D8D7B5B3}" type="slidenum">
              <a:rPr lang="en-US"/>
              <a:pPr/>
              <a:t>8</a:t>
            </a:fld>
            <a:endParaRPr lang="en-US"/>
          </a:p>
        </p:txBody>
      </p:sp>
      <p:sp>
        <p:nvSpPr>
          <p:cNvPr id="380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Mineral deficiency symptoms depend not only on the role of the nutrient but also on its mobility within the plant. If a nutrient moves about freely, symptoms will show up first in older organs because young, growing tissues have more “drawing power” for nutrients in short supply. For example, magnesium is relatively mobile and is shunted preferentially to young leaves. Therefore, a plant starved for magnesium will show signs of chlorosis first in its older leaves. The mechanism for preferential routing is the source–to–sink translocation in phloem as minerals move along with the sugars to the growing tissues. In contrast, a deficiency of a mineral that is relatively immobile will affect young parts of the plant first. Older tissues may have adequate amounts, which they are able to retain during periods of short supply. For example, iron does not move freely within a plant, and an iron deficiency will cause yellowing of young leaves before any effect on older leaves is visible.</a:t>
            </a:r>
          </a:p>
          <a:p>
            <a:r>
              <a:rPr lang="en-US"/>
              <a:t>Deficiencies of nitrogen, phosphorus, and potassium are most common. Shortages of micronutrients are less common and tend to occur in certain geographic regions because of differences in soil composition. The symptoms of a mineral deficiency are often distinctive enough for a plant physiologist or farmer to diagnose its cause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638AB17-D567-F943-B2AE-7EEDA8847E52}" type="slidenum">
              <a:rPr lang="en-US"/>
              <a:pPr/>
              <a:t>9</a:t>
            </a:fld>
            <a:endParaRPr lang="en-US"/>
          </a:p>
        </p:txBody>
      </p:sp>
      <p:sp>
        <p:nvSpPr>
          <p:cNvPr id="382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4/10/12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4/10/12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4/10/12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4/10/12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4/10/12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4/10/12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4/10/12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4/10/12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4/10/12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4/10/12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accent5">
                <a:lumMod val="40000"/>
                <a:lumOff val="60000"/>
              </a:schemeClr>
            </a:gs>
            <a:gs pos="100000">
              <a:srgbClr val="80FF00">
                <a:alpha val="51000"/>
              </a:srgb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155700"/>
            <a:ext cx="8229600" cy="497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4/10/12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8.gif"/><Relationship Id="rId5"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jpeg"/><Relationship Id="rId16" Type="http://schemas.openxmlformats.org/officeDocument/2006/relationships/image" Target="../media/image37.png"/><Relationship Id="rId17"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39.png"/><Relationship Id="rId5" Type="http://schemas.openxmlformats.org/officeDocument/2006/relationships/image" Target="../media/image40.jpeg"/><Relationship Id="rId6" Type="http://schemas.openxmlformats.org/officeDocument/2006/relationships/image" Target="../media/image41.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audio" Target="../media/audio1.bin"/><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png"/><Relationship Id="rId6"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63.jpeg"/><Relationship Id="rId5" Type="http://schemas.openxmlformats.org/officeDocument/2006/relationships/image" Target="../media/image64.jpeg"/><Relationship Id="rId6"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2.png"/><Relationship Id="rId5"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369668" name="Rectangle 4"/>
          <p:cNvSpPr>
            <a:spLocks noChangeArrowheads="1"/>
          </p:cNvSpPr>
          <p:nvPr/>
        </p:nvSpPr>
        <p:spPr bwMode="auto">
          <a:xfrm>
            <a:off x="5559826" y="5283111"/>
            <a:ext cx="3364698" cy="1200329"/>
          </a:xfrm>
          <a:prstGeom prst="rect">
            <a:avLst/>
          </a:prstGeom>
          <a:solidFill>
            <a:schemeClr val="tx1">
              <a:alpha val="76000"/>
            </a:schemeClr>
          </a:solidFill>
          <a:ln w="9525">
            <a:noFill/>
            <a:miter lim="800000"/>
            <a:headEnd/>
            <a:tailEnd/>
          </a:ln>
          <a:effectLst/>
        </p:spPr>
        <p:txBody>
          <a:bodyPr wrap="none" anchor="ctr">
            <a:prstTxWarp prst="textNoShape">
              <a:avLst/>
            </a:prstTxWarp>
            <a:spAutoFit/>
          </a:bodyPr>
          <a:lstStyle/>
          <a:p>
            <a:r>
              <a:rPr lang="en-US" sz="3600" b="1" dirty="0">
                <a:solidFill>
                  <a:srgbClr val="FFFFFF"/>
                </a:solidFill>
              </a:rPr>
              <a:t>Plant </a:t>
            </a:r>
            <a:r>
              <a:rPr lang="en-US" sz="3600" b="1" dirty="0" smtClean="0">
                <a:solidFill>
                  <a:srgbClr val="FFFFFF"/>
                </a:solidFill>
              </a:rPr>
              <a:t>Nutrition</a:t>
            </a:r>
          </a:p>
          <a:p>
            <a:r>
              <a:rPr lang="en-US" sz="3600" b="1" dirty="0" smtClean="0">
                <a:solidFill>
                  <a:srgbClr val="FFFFFF"/>
                </a:solidFill>
              </a:rPr>
              <a:t>(Ch. </a:t>
            </a:r>
            <a:r>
              <a:rPr lang="en-US" sz="3600" b="1" smtClean="0">
                <a:solidFill>
                  <a:srgbClr val="FFFFFF"/>
                </a:solidFill>
              </a:rPr>
              <a:t>37)</a:t>
            </a:r>
            <a:endParaRPr lang="en-US" sz="3600" b="1" dirty="0">
              <a:solidFill>
                <a:srgbClr val="FFFFFF"/>
              </a:solidFill>
            </a:endParaRPr>
          </a:p>
        </p:txBody>
      </p:sp>
      <p:sp>
        <p:nvSpPr>
          <p:cNvPr id="369669" name="Rectangle 5"/>
          <p:cNvSpPr>
            <a:spLocks noChangeArrowheads="1"/>
          </p:cNvSpPr>
          <p:nvPr/>
        </p:nvSpPr>
        <p:spPr bwMode="auto">
          <a:xfrm>
            <a:off x="7769225" y="6305550"/>
            <a:ext cx="184150" cy="519113"/>
          </a:xfrm>
          <a:prstGeom prst="rect">
            <a:avLst/>
          </a:prstGeom>
          <a:noFill/>
          <a:ln w="9525">
            <a:noFill/>
            <a:miter lim="800000"/>
            <a:headEnd/>
            <a:tailEnd/>
          </a:ln>
          <a:effectLst/>
        </p:spPr>
        <p:txBody>
          <a:bodyPr wrap="none" anchor="ctr">
            <a:prstTxWarp prst="textNoShape">
              <a:avLst/>
            </a:prstTxWarp>
            <a:spAutoFit/>
          </a:bodyPr>
          <a:lstStyle/>
          <a:p>
            <a:endParaRPr lang="en-US" sz="2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Chlorophyll</a:t>
            </a:r>
          </a:p>
        </p:txBody>
      </p:sp>
      <p:pic>
        <p:nvPicPr>
          <p:cNvPr id="384003" name="Picture 3"/>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5800" y="1292225"/>
            <a:ext cx="8153400" cy="5337175"/>
          </a:xfrm>
          <a:prstGeom prst="rect">
            <a:avLst/>
          </a:prstGeom>
          <a:noFill/>
        </p:spPr>
      </p:pic>
      <p:sp>
        <p:nvSpPr>
          <p:cNvPr id="384004" name="Oval 4"/>
          <p:cNvSpPr>
            <a:spLocks noChangeArrowheads="1"/>
          </p:cNvSpPr>
          <p:nvPr/>
        </p:nvSpPr>
        <p:spPr bwMode="auto">
          <a:xfrm>
            <a:off x="5381625" y="2311400"/>
            <a:ext cx="838200" cy="457200"/>
          </a:xfrm>
          <a:prstGeom prst="ellipse">
            <a:avLst/>
          </a:prstGeom>
          <a:noFill/>
          <a:ln w="57150">
            <a:solidFill>
              <a:srgbClr val="CC0000"/>
            </a:solidFill>
            <a:round/>
            <a:headEnd/>
            <a:tailEnd/>
          </a:ln>
          <a:effectLst/>
        </p:spPr>
        <p:txBody>
          <a:bodyPr wrap="none" anchor="ctr">
            <a:prstTxWarp prst="textNoShape">
              <a:avLst/>
            </a:prstTxWarp>
          </a:bodyPr>
          <a:lstStyle/>
          <a:p>
            <a:endParaRPr lang="en-US"/>
          </a:p>
        </p:txBody>
      </p:sp>
      <p:sp>
        <p:nvSpPr>
          <p:cNvPr id="384005" name="Rectangle 5"/>
          <p:cNvSpPr>
            <a:spLocks noChangeArrowheads="1"/>
          </p:cNvSpPr>
          <p:nvPr/>
        </p:nvSpPr>
        <p:spPr bwMode="auto">
          <a:xfrm>
            <a:off x="76200" y="4371975"/>
            <a:ext cx="4648200" cy="885825"/>
          </a:xfrm>
          <a:prstGeom prst="rect">
            <a:avLst/>
          </a:prstGeom>
          <a:solidFill>
            <a:srgbClr val="FFCC18"/>
          </a:solidFill>
          <a:ln w="9525">
            <a:noFill/>
            <a:miter lim="800000"/>
            <a:headEnd/>
            <a:tailEnd/>
          </a:ln>
          <a:effectLst/>
        </p:spPr>
        <p:txBody>
          <a:bodyPr>
            <a:prstTxWarp prst="textNoShape">
              <a:avLst/>
            </a:prstTxWarp>
            <a:spAutoFit/>
          </a:bodyPr>
          <a:lstStyle/>
          <a:p>
            <a:pPr algn="l"/>
            <a:r>
              <a:rPr lang="en-US" sz="2600" b="1">
                <a:solidFill>
                  <a:srgbClr val="0F116A"/>
                </a:solidFill>
              </a:rPr>
              <a:t>Why does magnesium deficiency cause chlorosis?</a:t>
            </a:r>
          </a:p>
        </p:txBody>
      </p:sp>
      <p:sp>
        <p:nvSpPr>
          <p:cNvPr id="384006" name="Rectangle 6"/>
          <p:cNvSpPr>
            <a:spLocks noChangeArrowheads="1"/>
          </p:cNvSpPr>
          <p:nvPr/>
        </p:nvSpPr>
        <p:spPr bwMode="auto">
          <a:xfrm>
            <a:off x="76200" y="5608638"/>
            <a:ext cx="4648200" cy="1096962"/>
          </a:xfrm>
          <a:prstGeom prst="rect">
            <a:avLst/>
          </a:prstGeom>
          <a:solidFill>
            <a:schemeClr val="accent4">
              <a:lumMod val="40000"/>
              <a:lumOff val="60000"/>
            </a:schemeClr>
          </a:solidFill>
          <a:ln w="9525">
            <a:noFill/>
            <a:miter lim="800000"/>
            <a:headEnd/>
            <a:tailEnd/>
          </a:ln>
          <a:effectLst/>
        </p:spPr>
        <p:txBody>
          <a:bodyPr>
            <a:prstTxWarp prst="textNoShape">
              <a:avLst/>
            </a:prstTxWarp>
            <a:spAutoFit/>
          </a:bodyPr>
          <a:lstStyle/>
          <a:p>
            <a:pPr algn="l"/>
            <a:r>
              <a:rPr lang="en-US" sz="2200" b="1">
                <a:solidFill>
                  <a:srgbClr val="0F116A"/>
                </a:solidFill>
              </a:rPr>
              <a:t>The chlorosis shows up in older leaves first, because plant moves Mg</a:t>
            </a:r>
            <a:r>
              <a:rPr lang="en-US" sz="2200" b="1" baseline="30000">
                <a:solidFill>
                  <a:srgbClr val="0F116A"/>
                </a:solidFill>
              </a:rPr>
              <a:t>+ </a:t>
            </a:r>
            <a:r>
              <a:rPr lang="en-US" sz="2200" b="1">
                <a:solidFill>
                  <a:srgbClr val="0F116A"/>
                </a:solidFill>
              </a:rPr>
              <a:t>to newer leaves. Why?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8098" name="Picture 2"/>
          <p:cNvPicPr>
            <a:picLocks noChangeAspect="1" noChangeArrowheads="1"/>
          </p:cNvPicPr>
          <p:nvPr/>
        </p:nvPicPr>
        <p:blipFill>
          <a:blip r:embed="rId4"/>
          <a:srcRect/>
          <a:stretch>
            <a:fillRect/>
          </a:stretch>
        </p:blipFill>
        <p:spPr bwMode="auto">
          <a:xfrm>
            <a:off x="304800" y="4165600"/>
            <a:ext cx="3937000" cy="2616200"/>
          </a:xfrm>
          <a:prstGeom prst="rect">
            <a:avLst/>
          </a:prstGeom>
          <a:noFill/>
          <a:ln w="9525">
            <a:noFill/>
            <a:miter lim="800000"/>
            <a:headEnd/>
            <a:tailEnd/>
          </a:ln>
          <a:effectLst/>
        </p:spPr>
      </p:pic>
      <p:sp>
        <p:nvSpPr>
          <p:cNvPr id="388099" name="Rectangle 3"/>
          <p:cNvSpPr>
            <a:spLocks noGrp="1" noChangeArrowheads="1"/>
          </p:cNvSpPr>
          <p:nvPr>
            <p:ph type="title"/>
          </p:nvPr>
        </p:nvSpPr>
        <p:spPr/>
        <p:txBody>
          <a:bodyPr/>
          <a:lstStyle/>
          <a:p>
            <a:r>
              <a:rPr lang="en-US"/>
              <a:t>The role of soils</a:t>
            </a:r>
          </a:p>
        </p:txBody>
      </p:sp>
      <p:sp>
        <p:nvSpPr>
          <p:cNvPr id="388100" name="Rectangle 4" descr="Rectangle: Click to edit Master text styles&#10;Second level&#10;Third level&#10;Fourth level&#10;Fifth level"/>
          <p:cNvSpPr>
            <a:spLocks noGrp="1" noChangeArrowheads="1"/>
          </p:cNvSpPr>
          <p:nvPr>
            <p:ph type="body" idx="1"/>
          </p:nvPr>
        </p:nvSpPr>
        <p:spPr>
          <a:xfrm>
            <a:off x="254000" y="1028700"/>
            <a:ext cx="8458200" cy="2974975"/>
          </a:xfrm>
        </p:spPr>
        <p:txBody>
          <a:bodyPr/>
          <a:lstStyle/>
          <a:p>
            <a:r>
              <a:rPr lang="en-US" dirty="0"/>
              <a:t>Plants are dependent on soil quality</a:t>
            </a:r>
          </a:p>
          <a:p>
            <a:pPr lvl="1"/>
            <a:r>
              <a:rPr lang="en-US" dirty="0"/>
              <a:t>texture / structure</a:t>
            </a:r>
          </a:p>
          <a:p>
            <a:pPr lvl="2"/>
            <a:r>
              <a:rPr lang="en-US" dirty="0"/>
              <a:t>relative amounts of various sizes of soil particles</a:t>
            </a:r>
          </a:p>
          <a:p>
            <a:pPr lvl="1"/>
            <a:r>
              <a:rPr lang="en-US" dirty="0"/>
              <a:t>composition</a:t>
            </a:r>
          </a:p>
          <a:p>
            <a:pPr lvl="2"/>
            <a:r>
              <a:rPr lang="en-US" dirty="0"/>
              <a:t>organic &amp; inorganic chemical components</a:t>
            </a:r>
          </a:p>
          <a:p>
            <a:pPr lvl="2"/>
            <a:r>
              <a:rPr lang="en-US" dirty="0"/>
              <a:t>fertility</a:t>
            </a:r>
          </a:p>
        </p:txBody>
      </p:sp>
      <p:pic>
        <p:nvPicPr>
          <p:cNvPr id="388101" name="Picture 5" descr="37_05SoilHorizons_UP"/>
          <p:cNvPicPr>
            <a:picLocks noChangeAspect="1" noChangeArrowheads="1"/>
          </p:cNvPicPr>
          <p:nvPr/>
        </p:nvPicPr>
        <p:blipFill>
          <a:blip r:embed="rId5"/>
          <a:srcRect/>
          <a:stretch>
            <a:fillRect/>
          </a:stretch>
        </p:blipFill>
        <p:spPr bwMode="auto">
          <a:xfrm>
            <a:off x="4419600" y="3754438"/>
            <a:ext cx="4638675" cy="3049587"/>
          </a:xfrm>
          <a:prstGeom prst="rect">
            <a:avLst/>
          </a:prstGeom>
          <a:noFill/>
        </p:spPr>
      </p:pic>
      <p:pic>
        <p:nvPicPr>
          <p:cNvPr id="388102" name="Picture 6" descr="penguinL"/>
          <p:cNvPicPr>
            <a:picLocks noChangeAspect="1" noChangeArrowheads="1"/>
          </p:cNvPicPr>
          <p:nvPr/>
        </p:nvPicPr>
        <p:blipFill>
          <a:blip r:embed="rId6"/>
          <a:srcRect/>
          <a:stretch>
            <a:fillRect/>
          </a:stretch>
        </p:blipFill>
        <p:spPr bwMode="auto">
          <a:xfrm>
            <a:off x="7869238" y="447675"/>
            <a:ext cx="1274762" cy="1295400"/>
          </a:xfrm>
          <a:prstGeom prst="rect">
            <a:avLst/>
          </a:prstGeom>
          <a:noFill/>
        </p:spPr>
      </p:pic>
      <p:sp>
        <p:nvSpPr>
          <p:cNvPr id="388103" name="AutoShape 7"/>
          <p:cNvSpPr>
            <a:spLocks noChangeArrowheads="1"/>
          </p:cNvSpPr>
          <p:nvPr/>
        </p:nvSpPr>
        <p:spPr bwMode="auto">
          <a:xfrm flipH="1">
            <a:off x="5233988" y="333375"/>
            <a:ext cx="2147887" cy="747713"/>
          </a:xfrm>
          <a:prstGeom prst="wedgeEllipseCallout">
            <a:avLst>
              <a:gd name="adj1" fmla="val -85111"/>
              <a:gd name="adj2" fmla="val -7542"/>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Agronomists</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really dig dirt</a:t>
            </a:r>
            <a:r>
              <a:rPr lang="en-US" sz="1800" b="1" i="1">
                <a:solidFill>
                  <a:srgbClr val="0F116A"/>
                </a:solidFill>
                <a:latin typeface="Comic Sans MS" charset="0"/>
                <a:ea typeface="ＭＳ Ｐゴシック" charset="-128"/>
                <a:cs typeface="ＭＳ Ｐゴシック" charset="-128"/>
              </a:rPr>
              <a:t>!</a:t>
            </a:r>
            <a:endParaRPr lang="en-US" sz="1600" b="1">
              <a:solidFill>
                <a:srgbClr val="0F116A"/>
              </a:solidFill>
              <a:latin typeface="Comic Sans MS"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88102"/>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88103"/>
                                        </p:tgtEl>
                                        <p:attrNameLst>
                                          <p:attrName>style.visibility</p:attrName>
                                        </p:attrNameLst>
                                      </p:cBhvr>
                                      <p:to>
                                        <p:strVal val="visible"/>
                                      </p:to>
                                    </p:set>
                                    <p:animEffect transition="in" filter="wipe(down)">
                                      <p:cBhvr>
                                        <p:cTn id="10" dur="500"/>
                                        <p:tgtEl>
                                          <p:spTgt spid="388103"/>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3" grpId="0" animBg="1"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Importance of organic matter</a:t>
            </a:r>
          </a:p>
        </p:txBody>
      </p:sp>
      <p:sp>
        <p:nvSpPr>
          <p:cNvPr id="390147" name="Rectangle 3" descr="Rectangle: Click to edit Master text styles&#10;Second level&#10;Third level&#10;Fourth level&#10;Fifth level"/>
          <p:cNvSpPr>
            <a:spLocks noGrp="1" noChangeArrowheads="1"/>
          </p:cNvSpPr>
          <p:nvPr>
            <p:ph type="body" idx="1"/>
          </p:nvPr>
        </p:nvSpPr>
        <p:spPr>
          <a:xfrm>
            <a:off x="368300" y="977900"/>
            <a:ext cx="7772400" cy="5257800"/>
          </a:xfrm>
        </p:spPr>
        <p:txBody>
          <a:bodyPr/>
          <a:lstStyle/>
          <a:p>
            <a:pPr>
              <a:lnSpc>
                <a:spcPct val="90000"/>
              </a:lnSpc>
            </a:pPr>
            <a:r>
              <a:rPr lang="en-US" sz="2600" dirty="0"/>
              <a:t>Topsoil</a:t>
            </a:r>
          </a:p>
          <a:p>
            <a:pPr lvl="1">
              <a:lnSpc>
                <a:spcPct val="90000"/>
              </a:lnSpc>
            </a:pPr>
            <a:r>
              <a:rPr lang="en-US" sz="2400" dirty="0"/>
              <a:t>most important to plant growth</a:t>
            </a:r>
          </a:p>
          <a:p>
            <a:pPr lvl="1">
              <a:lnSpc>
                <a:spcPct val="90000"/>
              </a:lnSpc>
            </a:pPr>
            <a:r>
              <a:rPr lang="en-US" sz="2400" dirty="0"/>
              <a:t>rich in </a:t>
            </a:r>
            <a:r>
              <a:rPr lang="en-US" sz="2400" u="sng" dirty="0">
                <a:solidFill>
                  <a:srgbClr val="CC0000"/>
                </a:solidFill>
              </a:rPr>
              <a:t>organic matter</a:t>
            </a:r>
            <a:endParaRPr lang="en-US" sz="2400" dirty="0"/>
          </a:p>
          <a:p>
            <a:pPr marL="1085850" lvl="2">
              <a:lnSpc>
                <a:spcPct val="90000"/>
              </a:lnSpc>
            </a:pPr>
            <a:r>
              <a:rPr lang="en-US" u="sng" dirty="0">
                <a:solidFill>
                  <a:srgbClr val="CC0000"/>
                </a:solidFill>
              </a:rPr>
              <a:t>humus</a:t>
            </a:r>
            <a:endParaRPr lang="en-US" dirty="0"/>
          </a:p>
          <a:p>
            <a:pPr marL="1428750" lvl="3">
              <a:lnSpc>
                <a:spcPct val="90000"/>
              </a:lnSpc>
            </a:pPr>
            <a:r>
              <a:rPr lang="en-US" dirty="0"/>
              <a:t>decomposing organic material </a:t>
            </a:r>
          </a:p>
          <a:p>
            <a:pPr marL="1771650" lvl="4">
              <a:lnSpc>
                <a:spcPct val="90000"/>
              </a:lnSpc>
            </a:pPr>
            <a:r>
              <a:rPr lang="en-US" dirty="0"/>
              <a:t>breakdown of dead organisms, feces, fallen leaves &amp; other organic refuse by bacteria &amp; fungi </a:t>
            </a:r>
          </a:p>
          <a:p>
            <a:pPr marL="1428750" lvl="3">
              <a:lnSpc>
                <a:spcPct val="90000"/>
              </a:lnSpc>
            </a:pPr>
            <a:r>
              <a:rPr lang="en-US" dirty="0"/>
              <a:t>improves soil texture</a:t>
            </a:r>
          </a:p>
          <a:p>
            <a:pPr marL="1428750" lvl="3">
              <a:lnSpc>
                <a:spcPct val="90000"/>
              </a:lnSpc>
            </a:pPr>
            <a:r>
              <a:rPr lang="en-US" dirty="0"/>
              <a:t>reservoir of minerals</a:t>
            </a:r>
          </a:p>
          <a:p>
            <a:pPr lvl="1">
              <a:lnSpc>
                <a:spcPct val="90000"/>
              </a:lnSpc>
            </a:pPr>
            <a:r>
              <a:rPr lang="en-US" sz="2400" dirty="0"/>
              <a:t>organisms</a:t>
            </a:r>
          </a:p>
          <a:p>
            <a:pPr marL="1085850" lvl="2">
              <a:lnSpc>
                <a:spcPct val="90000"/>
              </a:lnSpc>
            </a:pPr>
            <a:r>
              <a:rPr lang="en-US" dirty="0"/>
              <a:t>1 tsp. of topsoil has ~5 billion bacteria </a:t>
            </a:r>
            <a:br>
              <a:rPr lang="en-US" dirty="0"/>
            </a:br>
            <a:r>
              <a:rPr lang="en-US" dirty="0"/>
              <a:t>living with fungi, algae, </a:t>
            </a:r>
            <a:r>
              <a:rPr lang="en-US" dirty="0" err="1"/>
              <a:t>protists</a:t>
            </a:r>
            <a:r>
              <a:rPr lang="en-US" dirty="0"/>
              <a:t>, insects, </a:t>
            </a:r>
            <a:br>
              <a:rPr lang="en-US" dirty="0"/>
            </a:br>
            <a:r>
              <a:rPr lang="en-US" dirty="0"/>
              <a:t>earthworms, nematodes</a:t>
            </a:r>
          </a:p>
        </p:txBody>
      </p:sp>
      <p:pic>
        <p:nvPicPr>
          <p:cNvPr id="390148" name="Picture 4" descr="ANI_hands"/>
          <p:cNvPicPr>
            <a:picLocks noChangeAspect="1" noChangeArrowheads="1"/>
          </p:cNvPicPr>
          <p:nvPr/>
        </p:nvPicPr>
        <p:blipFill>
          <a:blip r:embed="rId4"/>
          <a:srcRect/>
          <a:stretch>
            <a:fillRect/>
          </a:stretch>
        </p:blipFill>
        <p:spPr bwMode="auto">
          <a:xfrm>
            <a:off x="6907213" y="4648200"/>
            <a:ext cx="2160587" cy="2133600"/>
          </a:xfrm>
          <a:prstGeom prst="rect">
            <a:avLst/>
          </a:prstGeom>
          <a:noFill/>
        </p:spPr>
      </p:pic>
      <p:pic>
        <p:nvPicPr>
          <p:cNvPr id="390155" name="Picture 11" descr="penguinL"/>
          <p:cNvPicPr>
            <a:picLocks noChangeAspect="1" noChangeArrowheads="1"/>
          </p:cNvPicPr>
          <p:nvPr/>
        </p:nvPicPr>
        <p:blipFill>
          <a:blip r:embed="rId5"/>
          <a:srcRect/>
          <a:stretch>
            <a:fillRect/>
          </a:stretch>
        </p:blipFill>
        <p:spPr bwMode="auto">
          <a:xfrm>
            <a:off x="7869238" y="2789238"/>
            <a:ext cx="1274762" cy="1295400"/>
          </a:xfrm>
          <a:prstGeom prst="rect">
            <a:avLst/>
          </a:prstGeom>
          <a:noFill/>
        </p:spPr>
      </p:pic>
      <p:sp>
        <p:nvSpPr>
          <p:cNvPr id="390156" name="AutoShape 12"/>
          <p:cNvSpPr>
            <a:spLocks noChangeArrowheads="1"/>
          </p:cNvSpPr>
          <p:nvPr/>
        </p:nvSpPr>
        <p:spPr bwMode="auto">
          <a:xfrm flipH="1">
            <a:off x="6726238" y="1166813"/>
            <a:ext cx="2147887" cy="1112837"/>
          </a:xfrm>
          <a:prstGeom prst="wedgeEllipseCallout">
            <a:avLst>
              <a:gd name="adj1" fmla="val -17630"/>
              <a:gd name="adj2" fmla="val 11233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So don’t rake</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your lawn or </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bag your leaves</a:t>
            </a:r>
            <a:endParaRPr lang="en-US" sz="1600" b="1">
              <a:solidFill>
                <a:srgbClr val="0F116A"/>
              </a:solidFill>
              <a:latin typeface="Comic Sans MS"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90155"/>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90156"/>
                                        </p:tgtEl>
                                        <p:attrNameLst>
                                          <p:attrName>style.visibility</p:attrName>
                                        </p:attrNameLst>
                                      </p:cBhvr>
                                      <p:to>
                                        <p:strVal val="visible"/>
                                      </p:to>
                                    </p:set>
                                    <p:animEffect transition="in" filter="wipe(down)">
                                      <p:cBhvr>
                                        <p:cTn id="10" dur="500"/>
                                        <p:tgtEl>
                                          <p:spTgt spid="390156"/>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6" grpId="0" animBg="1"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2195" name="Rectangle 3"/>
          <p:cNvSpPr>
            <a:spLocks noGrp="1" noChangeArrowheads="1"/>
          </p:cNvSpPr>
          <p:nvPr>
            <p:ph type="title"/>
          </p:nvPr>
        </p:nvSpPr>
        <p:spPr/>
        <p:txBody>
          <a:bodyPr/>
          <a:lstStyle/>
          <a:p>
            <a:r>
              <a:rPr lang="en-US"/>
              <a:t>Soil health as a global issue</a:t>
            </a:r>
          </a:p>
        </p:txBody>
      </p:sp>
      <p:sp>
        <p:nvSpPr>
          <p:cNvPr id="392196" name="Rectangle 4" descr="Rectangle: Click to edit Master text styles&#10;Second level&#10;Third level&#10;Fourth level&#10;Fifth level"/>
          <p:cNvSpPr>
            <a:spLocks noGrp="1" noChangeArrowheads="1"/>
          </p:cNvSpPr>
          <p:nvPr>
            <p:ph type="body" idx="1"/>
          </p:nvPr>
        </p:nvSpPr>
        <p:spPr>
          <a:xfrm>
            <a:off x="133350" y="965200"/>
            <a:ext cx="7893050" cy="5314950"/>
          </a:xfrm>
        </p:spPr>
        <p:txBody>
          <a:bodyPr/>
          <a:lstStyle/>
          <a:p>
            <a:pPr marL="0" indent="0">
              <a:buFont typeface="Wingdings" charset="2"/>
              <a:buNone/>
            </a:pPr>
            <a:r>
              <a:rPr lang="en-US" dirty="0"/>
              <a:t>Not taking care of soil health has </a:t>
            </a:r>
            <a:br>
              <a:rPr lang="en-US" dirty="0"/>
            </a:br>
            <a:r>
              <a:rPr lang="en-US" dirty="0"/>
              <a:t>far-reaching, damaging </a:t>
            </a:r>
            <a:br>
              <a:rPr lang="en-US" dirty="0"/>
            </a:br>
            <a:r>
              <a:rPr lang="en-US" dirty="0"/>
              <a:t>consequences</a:t>
            </a:r>
          </a:p>
          <a:p>
            <a:pPr marL="508000" lvl="1" indent="-280988"/>
            <a:r>
              <a:rPr lang="en-US" dirty="0"/>
              <a:t>1920’s Dust Bowl</a:t>
            </a:r>
          </a:p>
          <a:p>
            <a:pPr marL="508000" lvl="1" indent="-280988"/>
            <a:r>
              <a:rPr lang="en-US" dirty="0"/>
              <a:t>lack of soil conservation</a:t>
            </a:r>
          </a:p>
          <a:p>
            <a:pPr marL="976313" lvl="2" indent="-227013"/>
            <a:r>
              <a:rPr lang="en-US" dirty="0"/>
              <a:t>growing the same crop </a:t>
            </a:r>
            <a:br>
              <a:rPr lang="en-US" dirty="0"/>
            </a:br>
            <a:r>
              <a:rPr lang="en-US" dirty="0"/>
              <a:t>year after year (wheat)</a:t>
            </a:r>
          </a:p>
          <a:p>
            <a:pPr marL="976313" lvl="2" indent="-227013"/>
            <a:r>
              <a:rPr lang="en-US" dirty="0"/>
              <a:t>grazing by cattle</a:t>
            </a:r>
          </a:p>
          <a:p>
            <a:pPr marL="976313" lvl="2" indent="-227013"/>
            <a:r>
              <a:rPr lang="en-US" dirty="0"/>
              <a:t>bare ground exposed to </a:t>
            </a:r>
            <a:br>
              <a:rPr lang="en-US" dirty="0"/>
            </a:br>
            <a:r>
              <a:rPr lang="en-US" dirty="0"/>
              <a:t>wind erosion in winter</a:t>
            </a:r>
          </a:p>
          <a:p>
            <a:pPr marL="976313" lvl="2" indent="-227013"/>
            <a:r>
              <a:rPr lang="en-US" dirty="0"/>
              <a:t>drought</a:t>
            </a:r>
          </a:p>
        </p:txBody>
      </p:sp>
      <p:pic>
        <p:nvPicPr>
          <p:cNvPr id="2" name="Picture 1"/>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250266" y="2590800"/>
            <a:ext cx="4690534" cy="35179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4242" name="Picture 2" descr="CP_covercrop"/>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203575" y="4710113"/>
            <a:ext cx="3098800" cy="2109787"/>
          </a:xfrm>
          <a:prstGeom prst="rect">
            <a:avLst/>
          </a:prstGeom>
          <a:noFill/>
          <a:ln w="9525">
            <a:noFill/>
            <a:miter lim="800000"/>
            <a:headEnd/>
            <a:tailEnd/>
          </a:ln>
        </p:spPr>
      </p:pic>
      <p:sp>
        <p:nvSpPr>
          <p:cNvPr id="394243" name="Rectangle 3"/>
          <p:cNvSpPr>
            <a:spLocks noGrp="1" noChangeArrowheads="1"/>
          </p:cNvSpPr>
          <p:nvPr>
            <p:ph type="title"/>
          </p:nvPr>
        </p:nvSpPr>
        <p:spPr/>
        <p:txBody>
          <a:bodyPr/>
          <a:lstStyle/>
          <a:p>
            <a:r>
              <a:rPr lang="en-US"/>
              <a:t>Soil health as a global issue</a:t>
            </a:r>
          </a:p>
        </p:txBody>
      </p:sp>
      <p:sp>
        <p:nvSpPr>
          <p:cNvPr id="394244" name="Rectangle 4" descr="Rectangle: Click to edit Master text styles&#10;Second level&#10;Third level&#10;Fourth level&#10;Fifth level"/>
          <p:cNvSpPr>
            <a:spLocks noGrp="1" noChangeArrowheads="1"/>
          </p:cNvSpPr>
          <p:nvPr>
            <p:ph type="body" idx="1"/>
          </p:nvPr>
        </p:nvSpPr>
        <p:spPr>
          <a:xfrm>
            <a:off x="838200" y="1371600"/>
            <a:ext cx="7772400" cy="2119313"/>
          </a:xfrm>
        </p:spPr>
        <p:txBody>
          <a:bodyPr/>
          <a:lstStyle/>
          <a:p>
            <a:pPr>
              <a:lnSpc>
                <a:spcPct val="90000"/>
              </a:lnSpc>
            </a:pPr>
            <a:r>
              <a:rPr lang="en-US" sz="2600"/>
              <a:t>Soil conservation &amp; sustainable agriculture</a:t>
            </a:r>
          </a:p>
          <a:p>
            <a:pPr lvl="1">
              <a:lnSpc>
                <a:spcPct val="90000"/>
              </a:lnSpc>
            </a:pPr>
            <a:r>
              <a:rPr lang="en-US" sz="2400"/>
              <a:t>maintaining healthy environment</a:t>
            </a:r>
          </a:p>
          <a:p>
            <a:pPr lvl="1">
              <a:lnSpc>
                <a:spcPct val="90000"/>
              </a:lnSpc>
            </a:pPr>
            <a:r>
              <a:rPr lang="en-US" sz="2400"/>
              <a:t>sustainable production of food supply</a:t>
            </a:r>
          </a:p>
          <a:p>
            <a:pPr lvl="1">
              <a:lnSpc>
                <a:spcPct val="90000"/>
              </a:lnSpc>
            </a:pPr>
            <a:r>
              <a:rPr lang="en-US" sz="2400"/>
              <a:t>economically viable farming industry</a:t>
            </a:r>
          </a:p>
          <a:p>
            <a:pPr lvl="1">
              <a:lnSpc>
                <a:spcPct val="90000"/>
              </a:lnSpc>
            </a:pPr>
            <a:endParaRPr lang="en-US" sz="2400"/>
          </a:p>
        </p:txBody>
      </p:sp>
      <p:pic>
        <p:nvPicPr>
          <p:cNvPr id="394245" name="Picture 5" descr="37_08ContourTillage_UP"/>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975" y="4703763"/>
            <a:ext cx="3254375" cy="2116137"/>
          </a:xfrm>
          <a:prstGeom prst="rect">
            <a:avLst/>
          </a:prstGeom>
          <a:noFill/>
          <a:ln w="9525">
            <a:noFill/>
            <a:miter lim="800000"/>
            <a:headEnd/>
            <a:tailEnd/>
          </a:ln>
        </p:spPr>
      </p:pic>
      <p:pic>
        <p:nvPicPr>
          <p:cNvPr id="394246" name="Picture 6" descr="crop_rotation"/>
          <p:cNvPicPr>
            <a:picLocks noChangeAspect="1"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11119"/>
          <a:stretch>
            <a:fillRect/>
          </a:stretch>
        </p:blipFill>
        <p:spPr bwMode="auto">
          <a:xfrm>
            <a:off x="6159500" y="4706938"/>
            <a:ext cx="2933700" cy="2112962"/>
          </a:xfrm>
          <a:prstGeom prst="rect">
            <a:avLst/>
          </a:prstGeom>
          <a:noFill/>
          <a:ln w="9525">
            <a:noFill/>
            <a:miter lim="800000"/>
            <a:headEnd/>
            <a:tailEnd/>
          </a:ln>
        </p:spPr>
      </p:pic>
      <p:sp>
        <p:nvSpPr>
          <p:cNvPr id="394247" name="Rectangle 7"/>
          <p:cNvSpPr>
            <a:spLocks noChangeArrowheads="1"/>
          </p:cNvSpPr>
          <p:nvPr/>
        </p:nvSpPr>
        <p:spPr bwMode="auto">
          <a:xfrm>
            <a:off x="523875" y="4324350"/>
            <a:ext cx="2173288" cy="334963"/>
          </a:xfrm>
          <a:prstGeom prst="rect">
            <a:avLst/>
          </a:prstGeom>
          <a:solidFill>
            <a:srgbClr val="FFCC18"/>
          </a:solidFill>
          <a:ln w="9525">
            <a:noFill/>
            <a:miter lim="800000"/>
            <a:headEnd/>
            <a:tailEnd/>
          </a:ln>
          <a:effectLst/>
        </p:spPr>
        <p:txBody>
          <a:bodyPr wrap="none" lIns="0" tIns="0" rIns="0" bIns="0">
            <a:prstTxWarp prst="textNoShape">
              <a:avLst/>
            </a:prstTxWarp>
            <a:spAutoFit/>
          </a:bodyPr>
          <a:lstStyle/>
          <a:p>
            <a:pPr algn="l"/>
            <a:r>
              <a:rPr lang="en-US" sz="2200" b="1">
                <a:solidFill>
                  <a:srgbClr val="0F116A"/>
                </a:solidFill>
              </a:rPr>
              <a:t>contour plowing</a:t>
            </a:r>
          </a:p>
        </p:txBody>
      </p:sp>
      <p:sp>
        <p:nvSpPr>
          <p:cNvPr id="394248" name="Rectangle 8"/>
          <p:cNvSpPr>
            <a:spLocks noChangeArrowheads="1"/>
          </p:cNvSpPr>
          <p:nvPr/>
        </p:nvSpPr>
        <p:spPr bwMode="auto">
          <a:xfrm>
            <a:off x="6757988" y="4324350"/>
            <a:ext cx="1722437" cy="334963"/>
          </a:xfrm>
          <a:prstGeom prst="rect">
            <a:avLst/>
          </a:prstGeom>
          <a:solidFill>
            <a:srgbClr val="FFCC18"/>
          </a:solidFill>
          <a:ln w="9525">
            <a:noFill/>
            <a:miter lim="800000"/>
            <a:headEnd/>
            <a:tailEnd/>
          </a:ln>
          <a:effectLst/>
        </p:spPr>
        <p:txBody>
          <a:bodyPr wrap="none" lIns="0" tIns="0" rIns="0" bIns="0">
            <a:prstTxWarp prst="textNoShape">
              <a:avLst/>
            </a:prstTxWarp>
            <a:spAutoFit/>
          </a:bodyPr>
          <a:lstStyle/>
          <a:p>
            <a:pPr algn="l"/>
            <a:r>
              <a:rPr lang="en-US" sz="2200" b="1">
                <a:solidFill>
                  <a:srgbClr val="0F116A"/>
                </a:solidFill>
              </a:rPr>
              <a:t>crop rotation</a:t>
            </a:r>
          </a:p>
        </p:txBody>
      </p:sp>
      <p:sp>
        <p:nvSpPr>
          <p:cNvPr id="394249" name="Rectangle 9"/>
          <p:cNvSpPr>
            <a:spLocks noChangeArrowheads="1"/>
          </p:cNvSpPr>
          <p:nvPr/>
        </p:nvSpPr>
        <p:spPr bwMode="auto">
          <a:xfrm>
            <a:off x="890588" y="3322638"/>
            <a:ext cx="7786687" cy="701675"/>
          </a:xfrm>
          <a:prstGeom prst="rect">
            <a:avLst/>
          </a:prstGeom>
          <a:solidFill>
            <a:srgbClr val="99FF70"/>
          </a:solidFill>
          <a:ln w="9525">
            <a:noFill/>
            <a:miter lim="800000"/>
            <a:headEnd/>
            <a:tailEnd/>
          </a:ln>
          <a:effectLst/>
        </p:spPr>
        <p:txBody>
          <a:bodyPr>
            <a:prstTxWarp prst="textNoShape">
              <a:avLst/>
            </a:prstTxWarp>
            <a:spAutoFit/>
          </a:bodyPr>
          <a:lstStyle/>
          <a:p>
            <a:pPr algn="l"/>
            <a:r>
              <a:rPr lang="en-US" sz="2000" b="1">
                <a:solidFill>
                  <a:srgbClr val="660000"/>
                </a:solidFill>
              </a:rPr>
              <a:t>“A sustainable agriculture does not deplete soils or people.”</a:t>
            </a:r>
          </a:p>
          <a:p>
            <a:pPr algn="r"/>
            <a:r>
              <a:rPr lang="en-US" sz="2000" b="1">
                <a:solidFill>
                  <a:srgbClr val="660000"/>
                </a:solidFill>
              </a:rPr>
              <a:t> – Wendell Berry</a:t>
            </a:r>
          </a:p>
        </p:txBody>
      </p:sp>
      <p:sp>
        <p:nvSpPr>
          <p:cNvPr id="394250" name="Line 10"/>
          <p:cNvSpPr>
            <a:spLocks noChangeShapeType="1"/>
          </p:cNvSpPr>
          <p:nvPr/>
        </p:nvSpPr>
        <p:spPr bwMode="auto">
          <a:xfrm>
            <a:off x="3275013" y="4705350"/>
            <a:ext cx="0" cy="2152650"/>
          </a:xfrm>
          <a:prstGeom prst="line">
            <a:avLst/>
          </a:prstGeom>
          <a:noFill/>
          <a:ln w="57150">
            <a:solidFill>
              <a:schemeClr val="bg1"/>
            </a:solidFill>
            <a:round/>
            <a:headEnd/>
            <a:tailEnd/>
          </a:ln>
          <a:effectLst/>
        </p:spPr>
        <p:txBody>
          <a:bodyPr wrap="none" anchor="ctr">
            <a:prstTxWarp prst="textNoShape">
              <a:avLst/>
            </a:prstTxWarp>
          </a:bodyPr>
          <a:lstStyle/>
          <a:p>
            <a:endParaRPr lang="en-US"/>
          </a:p>
        </p:txBody>
      </p:sp>
      <p:sp>
        <p:nvSpPr>
          <p:cNvPr id="394251" name="Line 11"/>
          <p:cNvSpPr>
            <a:spLocks noChangeShapeType="1"/>
          </p:cNvSpPr>
          <p:nvPr/>
        </p:nvSpPr>
        <p:spPr bwMode="auto">
          <a:xfrm>
            <a:off x="6153150" y="4705350"/>
            <a:ext cx="0" cy="2152650"/>
          </a:xfrm>
          <a:prstGeom prst="line">
            <a:avLst/>
          </a:prstGeom>
          <a:noFill/>
          <a:ln w="57150">
            <a:solidFill>
              <a:schemeClr val="bg1"/>
            </a:solidFill>
            <a:round/>
            <a:headEnd/>
            <a:tailEnd/>
          </a:ln>
          <a:effectLst/>
        </p:spPr>
        <p:txBody>
          <a:bodyPr wrap="none" anchor="ctr">
            <a:prstTxWarp prst="textNoShape">
              <a:avLst/>
            </a:prstTxWarp>
          </a:bodyPr>
          <a:lstStyle/>
          <a:p>
            <a:endParaRPr lang="en-US"/>
          </a:p>
        </p:txBody>
      </p:sp>
      <p:sp>
        <p:nvSpPr>
          <p:cNvPr id="394252" name="Rectangle 12"/>
          <p:cNvSpPr>
            <a:spLocks noChangeArrowheads="1"/>
          </p:cNvSpPr>
          <p:nvPr/>
        </p:nvSpPr>
        <p:spPr bwMode="auto">
          <a:xfrm>
            <a:off x="3875088" y="4324350"/>
            <a:ext cx="1584325" cy="334963"/>
          </a:xfrm>
          <a:prstGeom prst="rect">
            <a:avLst/>
          </a:prstGeom>
          <a:solidFill>
            <a:srgbClr val="FFCC18"/>
          </a:solidFill>
          <a:ln w="9525">
            <a:noFill/>
            <a:miter lim="800000"/>
            <a:headEnd/>
            <a:tailEnd/>
          </a:ln>
          <a:effectLst/>
        </p:spPr>
        <p:txBody>
          <a:bodyPr wrap="none" lIns="0" tIns="0" rIns="0" bIns="0">
            <a:prstTxWarp prst="textNoShape">
              <a:avLst/>
            </a:prstTxWarp>
            <a:spAutoFit/>
          </a:bodyPr>
          <a:lstStyle/>
          <a:p>
            <a:pPr algn="l"/>
            <a:r>
              <a:rPr lang="en-US" sz="2200" b="1">
                <a:solidFill>
                  <a:srgbClr val="0F116A"/>
                </a:solidFill>
              </a:rPr>
              <a:t>cover crops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8338" name="Picture 2" descr="ri3"/>
          <p:cNvPicPr>
            <a:picLocks noChangeAspect="1" noChangeArrowheads="1"/>
          </p:cNvPicPr>
          <p:nvPr/>
        </p:nvPicPr>
        <p:blipFill>
          <a:blip r:embed="rId3"/>
          <a:srcRect/>
          <a:stretch>
            <a:fillRect/>
          </a:stretch>
        </p:blipFill>
        <p:spPr bwMode="auto">
          <a:xfrm>
            <a:off x="192088" y="2019300"/>
            <a:ext cx="2276475" cy="1555750"/>
          </a:xfrm>
          <a:prstGeom prst="rect">
            <a:avLst/>
          </a:prstGeom>
          <a:noFill/>
        </p:spPr>
      </p:pic>
      <p:pic>
        <p:nvPicPr>
          <p:cNvPr id="398339" name="Picture 3" descr="millet5"/>
          <p:cNvPicPr>
            <a:picLocks noChangeAspect="1" noChangeArrowheads="1"/>
          </p:cNvPicPr>
          <p:nvPr/>
        </p:nvPicPr>
        <p:blipFill>
          <a:blip r:embed="rId4"/>
          <a:srcRect/>
          <a:stretch>
            <a:fillRect/>
          </a:stretch>
        </p:blipFill>
        <p:spPr bwMode="auto">
          <a:xfrm>
            <a:off x="192088" y="395288"/>
            <a:ext cx="2276475" cy="1555750"/>
          </a:xfrm>
          <a:prstGeom prst="rect">
            <a:avLst/>
          </a:prstGeom>
          <a:noFill/>
        </p:spPr>
      </p:pic>
      <p:pic>
        <p:nvPicPr>
          <p:cNvPr id="398340" name="Picture 4" descr="millet1"/>
          <p:cNvPicPr>
            <a:picLocks noChangeAspect="1"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t="11803"/>
          <a:stretch>
            <a:fillRect/>
          </a:stretch>
        </p:blipFill>
        <p:spPr bwMode="auto">
          <a:xfrm>
            <a:off x="7397750" y="411163"/>
            <a:ext cx="1571625" cy="2062162"/>
          </a:xfrm>
          <a:prstGeom prst="rect">
            <a:avLst/>
          </a:prstGeom>
          <a:noFill/>
          <a:ln w="9525">
            <a:noFill/>
            <a:miter lim="800000"/>
            <a:headEnd/>
            <a:tailEnd/>
          </a:ln>
        </p:spPr>
      </p:pic>
      <p:pic>
        <p:nvPicPr>
          <p:cNvPr id="398341" name="Picture 5" descr="sorg6"/>
          <p:cNvPicPr>
            <a:picLocks noChangeAspect="1" noChangeArrowheads="1"/>
          </p:cNvPicPr>
          <p:nvPr/>
        </p:nvPicPr>
        <p:blipFill>
          <a:blip r:embed="rId6"/>
          <a:srcRect/>
          <a:stretch>
            <a:fillRect/>
          </a:stretch>
        </p:blipFill>
        <p:spPr bwMode="auto">
          <a:xfrm>
            <a:off x="5002213" y="3611563"/>
            <a:ext cx="2276475" cy="1555750"/>
          </a:xfrm>
          <a:prstGeom prst="rect">
            <a:avLst/>
          </a:prstGeom>
          <a:noFill/>
        </p:spPr>
      </p:pic>
      <p:pic>
        <p:nvPicPr>
          <p:cNvPr id="398342" name="Picture 6" descr="sheep"/>
          <p:cNvPicPr>
            <a:picLocks noChangeAspect="1" noChangeArrowheads="1"/>
          </p:cNvPicPr>
          <p:nvPr/>
        </p:nvPicPr>
        <p:blipFill>
          <a:blip r:embed="rId7"/>
          <a:srcRect/>
          <a:stretch>
            <a:fillRect/>
          </a:stretch>
        </p:blipFill>
        <p:spPr bwMode="auto">
          <a:xfrm>
            <a:off x="2606675" y="5253038"/>
            <a:ext cx="2257425" cy="1541462"/>
          </a:xfrm>
          <a:prstGeom prst="rect">
            <a:avLst/>
          </a:prstGeom>
          <a:noFill/>
        </p:spPr>
      </p:pic>
      <p:pic>
        <p:nvPicPr>
          <p:cNvPr id="398343" name="Picture 7" descr="iita7"/>
          <p:cNvPicPr>
            <a:picLocks noChangeAspect="1" noChangeArrowheads="1"/>
          </p:cNvPicPr>
          <p:nvPr/>
        </p:nvPicPr>
        <p:blipFill>
          <a:blip r:embed="rId8"/>
          <a:srcRect/>
          <a:stretch>
            <a:fillRect/>
          </a:stretch>
        </p:blipFill>
        <p:spPr bwMode="auto">
          <a:xfrm>
            <a:off x="2611438" y="3633788"/>
            <a:ext cx="2257425" cy="1541462"/>
          </a:xfrm>
          <a:prstGeom prst="rect">
            <a:avLst/>
          </a:prstGeom>
          <a:noFill/>
        </p:spPr>
      </p:pic>
      <p:pic>
        <p:nvPicPr>
          <p:cNvPr id="398344" name="Picture 8" descr="cip84"/>
          <p:cNvPicPr>
            <a:picLocks noChangeAspect="1" noChangeArrowheads="1"/>
          </p:cNvPicPr>
          <p:nvPr/>
        </p:nvPicPr>
        <p:blipFill>
          <a:blip r:embed="rId9"/>
          <a:srcRect/>
          <a:stretch>
            <a:fillRect/>
          </a:stretch>
        </p:blipFill>
        <p:spPr bwMode="auto">
          <a:xfrm>
            <a:off x="200025" y="3643313"/>
            <a:ext cx="2257425" cy="1541462"/>
          </a:xfrm>
          <a:prstGeom prst="rect">
            <a:avLst/>
          </a:prstGeom>
          <a:noFill/>
        </p:spPr>
      </p:pic>
      <p:pic>
        <p:nvPicPr>
          <p:cNvPr id="398345" name="Picture 9" descr="cip24"/>
          <p:cNvPicPr>
            <a:picLocks noChangeAspect="1" noChangeArrowheads="1"/>
          </p:cNvPicPr>
          <p:nvPr/>
        </p:nvPicPr>
        <p:blipFill>
          <a:blip r:embed="rId10"/>
          <a:srcRect/>
          <a:stretch>
            <a:fillRect/>
          </a:stretch>
        </p:blipFill>
        <p:spPr bwMode="auto">
          <a:xfrm>
            <a:off x="5011738" y="2003425"/>
            <a:ext cx="2257425" cy="1541463"/>
          </a:xfrm>
          <a:prstGeom prst="rect">
            <a:avLst/>
          </a:prstGeom>
          <a:noFill/>
        </p:spPr>
      </p:pic>
      <p:pic>
        <p:nvPicPr>
          <p:cNvPr id="398346" name="Picture 10" descr="for3"/>
          <p:cNvPicPr>
            <a:picLocks noChangeAspect="1" noChangeArrowheads="1"/>
          </p:cNvPicPr>
          <p:nvPr/>
        </p:nvPicPr>
        <p:blipFill>
          <a:blip r:embed="rId11"/>
          <a:srcRect/>
          <a:stretch>
            <a:fillRect/>
          </a:stretch>
        </p:blipFill>
        <p:spPr bwMode="auto">
          <a:xfrm>
            <a:off x="5011738" y="395288"/>
            <a:ext cx="2257425" cy="1541462"/>
          </a:xfrm>
          <a:prstGeom prst="rect">
            <a:avLst/>
          </a:prstGeom>
          <a:noFill/>
        </p:spPr>
      </p:pic>
      <p:pic>
        <p:nvPicPr>
          <p:cNvPr id="398347" name="Picture 11" descr="for4"/>
          <p:cNvPicPr>
            <a:picLocks noChangeAspect="1" noChangeArrowheads="1"/>
          </p:cNvPicPr>
          <p:nvPr/>
        </p:nvPicPr>
        <p:blipFill>
          <a:blip r:embed="rId12"/>
          <a:srcRect/>
          <a:stretch>
            <a:fillRect/>
          </a:stretch>
        </p:blipFill>
        <p:spPr bwMode="auto">
          <a:xfrm>
            <a:off x="201613" y="5253038"/>
            <a:ext cx="2257425" cy="1541462"/>
          </a:xfrm>
          <a:prstGeom prst="rect">
            <a:avLst/>
          </a:prstGeom>
          <a:noFill/>
        </p:spPr>
      </p:pic>
      <p:pic>
        <p:nvPicPr>
          <p:cNvPr id="398348" name="Picture 12" descr="for8"/>
          <p:cNvPicPr>
            <a:picLocks noChangeAspect="1" noChangeArrowheads="1"/>
          </p:cNvPicPr>
          <p:nvPr/>
        </p:nvPicPr>
        <p:blipFill>
          <a:blip r:embed="rId13"/>
          <a:srcRect/>
          <a:stretch>
            <a:fillRect/>
          </a:stretch>
        </p:blipFill>
        <p:spPr bwMode="auto">
          <a:xfrm>
            <a:off x="2611438" y="2014538"/>
            <a:ext cx="2257425" cy="1541462"/>
          </a:xfrm>
          <a:prstGeom prst="rect">
            <a:avLst/>
          </a:prstGeom>
          <a:noFill/>
        </p:spPr>
      </p:pic>
      <p:pic>
        <p:nvPicPr>
          <p:cNvPr id="398349" name="Picture 13" descr="chick1"/>
          <p:cNvPicPr>
            <a:picLocks noChangeAspect="1" noChangeArrowheads="1"/>
          </p:cNvPicPr>
          <p:nvPr/>
        </p:nvPicPr>
        <p:blipFill>
          <a:blip r:embed="rId14"/>
          <a:srcRect/>
          <a:stretch>
            <a:fillRect/>
          </a:stretch>
        </p:blipFill>
        <p:spPr bwMode="auto">
          <a:xfrm>
            <a:off x="2611438" y="395288"/>
            <a:ext cx="2257425" cy="1541462"/>
          </a:xfrm>
          <a:prstGeom prst="rect">
            <a:avLst/>
          </a:prstGeom>
          <a:noFill/>
        </p:spPr>
      </p:pic>
      <p:pic>
        <p:nvPicPr>
          <p:cNvPr id="398350" name="Picture 14" descr="30-2"/>
          <p:cNvPicPr>
            <a:picLocks noChangeAspect="1" noChangeArrowheads="1"/>
          </p:cNvPicPr>
          <p:nvPr/>
        </p:nvPicPr>
        <p:blipFill>
          <a:blip r:embed="rId15"/>
          <a:srcRect/>
          <a:stretch>
            <a:fillRect/>
          </a:stretch>
        </p:blipFill>
        <p:spPr bwMode="auto">
          <a:xfrm>
            <a:off x="5011738" y="5233988"/>
            <a:ext cx="2257425" cy="1560512"/>
          </a:xfrm>
          <a:prstGeom prst="rect">
            <a:avLst/>
          </a:prstGeom>
          <a:noFill/>
        </p:spPr>
      </p:pic>
      <p:pic>
        <p:nvPicPr>
          <p:cNvPr id="398351" name="Picture 15" descr="wheat5"/>
          <p:cNvPicPr>
            <a:picLocks noChangeAspect="1" noChangeArrowheads="1"/>
          </p:cNvPicPr>
          <p:nvPr/>
        </p:nvPicPr>
        <p:blipFill>
          <a:blip r:embed="rId1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t="7869"/>
          <a:stretch>
            <a:fillRect/>
          </a:stretch>
        </p:blipFill>
        <p:spPr bwMode="auto">
          <a:xfrm>
            <a:off x="7396163" y="4640263"/>
            <a:ext cx="1571625" cy="2154237"/>
          </a:xfrm>
          <a:prstGeom prst="rect">
            <a:avLst/>
          </a:prstGeom>
          <a:noFill/>
          <a:ln w="9525">
            <a:noFill/>
            <a:miter lim="800000"/>
            <a:headEnd/>
            <a:tailEnd/>
          </a:ln>
        </p:spPr>
      </p:pic>
      <p:pic>
        <p:nvPicPr>
          <p:cNvPr id="398352" name="Picture 16" descr="inibap3"/>
          <p:cNvPicPr>
            <a:picLocks noChangeAspect="1" noChangeArrowheads="1"/>
          </p:cNvPicPr>
          <p:nvPr/>
        </p:nvPicPr>
        <p:blipFill>
          <a:blip r:embed="rId17"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405688" y="2574925"/>
            <a:ext cx="1554162"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0390" name="Picture 6"/>
          <p:cNvPicPr>
            <a:picLocks noChangeAspect="1" noChangeArrowheads="1"/>
          </p:cNvPicPr>
          <p:nvPr/>
        </p:nvPicPr>
        <p:blipFill>
          <a:blip r:embed="rId4"/>
          <a:srcRect/>
          <a:stretch>
            <a:fillRect/>
          </a:stretch>
        </p:blipFill>
        <p:spPr bwMode="auto">
          <a:xfrm>
            <a:off x="4221163" y="3352800"/>
            <a:ext cx="3048000" cy="3048000"/>
          </a:xfrm>
          <a:prstGeom prst="rect">
            <a:avLst/>
          </a:prstGeom>
          <a:noFill/>
          <a:ln w="9525">
            <a:noFill/>
            <a:miter lim="800000"/>
            <a:headEnd/>
            <a:tailEnd/>
          </a:ln>
          <a:effectLst/>
        </p:spPr>
      </p:pic>
      <p:sp>
        <p:nvSpPr>
          <p:cNvPr id="400386" name="Rectangle 2"/>
          <p:cNvSpPr>
            <a:spLocks noGrp="1" noChangeArrowheads="1"/>
          </p:cNvSpPr>
          <p:nvPr>
            <p:ph type="title"/>
          </p:nvPr>
        </p:nvSpPr>
        <p:spPr/>
        <p:txBody>
          <a:bodyPr/>
          <a:lstStyle/>
          <a:p>
            <a:r>
              <a:rPr lang="en-US"/>
              <a:t>Fertilizers</a:t>
            </a:r>
          </a:p>
        </p:txBody>
      </p:sp>
      <p:sp>
        <p:nvSpPr>
          <p:cNvPr id="400387" name="Rectangle 3" descr="Rectangle: Click to edit Master text styles&#10;Second level&#10;Third level&#10;Fourth level&#10;Fifth level"/>
          <p:cNvSpPr>
            <a:spLocks noGrp="1" noChangeArrowheads="1"/>
          </p:cNvSpPr>
          <p:nvPr>
            <p:ph type="body" idx="1"/>
          </p:nvPr>
        </p:nvSpPr>
        <p:spPr>
          <a:xfrm>
            <a:off x="406400" y="850900"/>
            <a:ext cx="7772400" cy="4725988"/>
          </a:xfrm>
        </p:spPr>
        <p:txBody>
          <a:bodyPr/>
          <a:lstStyle/>
          <a:p>
            <a:r>
              <a:rPr lang="en-US" dirty="0"/>
              <a:t>“Organic” fertilizers</a:t>
            </a:r>
          </a:p>
          <a:p>
            <a:pPr lvl="1"/>
            <a:r>
              <a:rPr lang="en-US" dirty="0"/>
              <a:t>manure, compost, fishmeal</a:t>
            </a:r>
          </a:p>
          <a:p>
            <a:r>
              <a:rPr lang="en-US" dirty="0"/>
              <a:t>“Chemical” fertilizers</a:t>
            </a:r>
          </a:p>
          <a:p>
            <a:pPr lvl="1"/>
            <a:r>
              <a:rPr lang="en-US" dirty="0"/>
              <a:t>commercially manufactured</a:t>
            </a:r>
          </a:p>
          <a:p>
            <a:pPr lvl="1"/>
            <a:r>
              <a:rPr lang="en-US" dirty="0"/>
              <a:t>N-P-K  (ex. 15-10-5)</a:t>
            </a:r>
          </a:p>
          <a:p>
            <a:pPr lvl="2"/>
            <a:r>
              <a:rPr lang="en-US" dirty="0"/>
              <a:t>15% nitrogen</a:t>
            </a:r>
          </a:p>
          <a:p>
            <a:pPr lvl="2"/>
            <a:r>
              <a:rPr lang="en-US" dirty="0"/>
              <a:t>10% phosphorus </a:t>
            </a:r>
          </a:p>
          <a:p>
            <a:pPr lvl="2"/>
            <a:r>
              <a:rPr lang="en-US" dirty="0"/>
              <a:t>5% potassium</a:t>
            </a:r>
          </a:p>
        </p:txBody>
      </p:sp>
      <p:pic>
        <p:nvPicPr>
          <p:cNvPr id="400388" name="Picture 4" descr="MG2"/>
          <p:cNvPicPr>
            <a:picLocks noChangeAspect="1"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708775" y="3810000"/>
            <a:ext cx="2346325" cy="2946400"/>
          </a:xfrm>
          <a:prstGeom prst="rect">
            <a:avLst/>
          </a:prstGeom>
          <a:noFill/>
          <a:ln w="9525">
            <a:solidFill>
              <a:srgbClr val="660000"/>
            </a:solidFill>
            <a:miter lim="800000"/>
            <a:headEnd/>
            <a:tailEnd/>
          </a:ln>
        </p:spPr>
      </p:pic>
      <p:pic>
        <p:nvPicPr>
          <p:cNvPr id="400392" name="Picture 8" descr="penguinL"/>
          <p:cNvPicPr>
            <a:picLocks noChangeAspect="1" noChangeArrowheads="1"/>
          </p:cNvPicPr>
          <p:nvPr/>
        </p:nvPicPr>
        <p:blipFill>
          <a:blip r:embed="rId6"/>
          <a:srcRect/>
          <a:stretch>
            <a:fillRect/>
          </a:stretch>
        </p:blipFill>
        <p:spPr bwMode="auto">
          <a:xfrm flipH="1">
            <a:off x="0" y="5562600"/>
            <a:ext cx="1274763" cy="1295400"/>
          </a:xfrm>
          <a:prstGeom prst="rect">
            <a:avLst/>
          </a:prstGeom>
          <a:noFill/>
        </p:spPr>
      </p:pic>
      <p:sp>
        <p:nvSpPr>
          <p:cNvPr id="400393" name="AutoShape 9"/>
          <p:cNvSpPr>
            <a:spLocks noChangeArrowheads="1"/>
          </p:cNvSpPr>
          <p:nvPr/>
        </p:nvSpPr>
        <p:spPr bwMode="auto">
          <a:xfrm>
            <a:off x="1754188" y="5503863"/>
            <a:ext cx="2830512" cy="1192212"/>
          </a:xfrm>
          <a:prstGeom prst="wedgeEllipseCallout">
            <a:avLst>
              <a:gd name="adj1" fmla="val -78435"/>
              <a:gd name="adj2" fmla="val -1631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What are the</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political, economic,</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environmental</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issues?</a:t>
            </a:r>
            <a:endParaRPr lang="en-US" sz="1600" b="1">
              <a:solidFill>
                <a:srgbClr val="0F116A"/>
              </a:solidFill>
              <a:latin typeface="Comic Sans MS"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00392"/>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400393"/>
                                        </p:tgtEl>
                                        <p:attrNameLst>
                                          <p:attrName>style.visibility</p:attrName>
                                        </p:attrNameLst>
                                      </p:cBhvr>
                                      <p:to>
                                        <p:strVal val="visible"/>
                                      </p:to>
                                    </p:set>
                                    <p:animEffect transition="in" filter="wipe(down)">
                                      <p:cBhvr>
                                        <p:cTn id="10" dur="500"/>
                                        <p:tgtEl>
                                          <p:spTgt spid="400393"/>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3" grpId="0" animBg="1"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a:t>Nitrogen uptake</a:t>
            </a:r>
          </a:p>
        </p:txBody>
      </p:sp>
      <p:pic>
        <p:nvPicPr>
          <p:cNvPr id="402435" name="Picture 3" descr="37_09PlantBactNitrogen_3_L"/>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2994025"/>
            <a:ext cx="9026525" cy="3863975"/>
          </a:xfrm>
          <a:prstGeom prst="rect">
            <a:avLst/>
          </a:prstGeom>
          <a:noFill/>
        </p:spPr>
      </p:pic>
      <p:sp>
        <p:nvSpPr>
          <p:cNvPr id="402436" name="Rectangle 4" descr="Rectangle: Click to edit Master text styles&#10;Second level&#10;Third level&#10;Fourth level&#10;Fifth level"/>
          <p:cNvSpPr>
            <a:spLocks noGrp="1" noChangeArrowheads="1"/>
          </p:cNvSpPr>
          <p:nvPr>
            <p:ph type="body" idx="1"/>
          </p:nvPr>
        </p:nvSpPr>
        <p:spPr>
          <a:xfrm>
            <a:off x="2005013" y="914400"/>
            <a:ext cx="6618287" cy="1978025"/>
          </a:xfrm>
        </p:spPr>
        <p:txBody>
          <a:bodyPr/>
          <a:lstStyle/>
          <a:p>
            <a:pPr marL="227013" indent="-227013"/>
            <a:r>
              <a:rPr lang="en-US" sz="2400" u="sng" dirty="0">
                <a:solidFill>
                  <a:srgbClr val="CC0000"/>
                </a:solidFill>
              </a:rPr>
              <a:t>Nitrates</a:t>
            </a:r>
            <a:endParaRPr lang="en-US" sz="2400" dirty="0"/>
          </a:p>
          <a:p>
            <a:pPr marL="565150" lvl="1" indent="-223838"/>
            <a:r>
              <a:rPr lang="en-US" sz="2400" dirty="0"/>
              <a:t>plants can only take up nitrate (NO</a:t>
            </a:r>
            <a:r>
              <a:rPr lang="en-US" sz="2400" baseline="-25000" dirty="0"/>
              <a:t>3</a:t>
            </a:r>
            <a:r>
              <a:rPr lang="en-US" sz="2400" baseline="30000" dirty="0"/>
              <a:t>-</a:t>
            </a:r>
            <a:r>
              <a:rPr lang="en-US" sz="2400" dirty="0"/>
              <a:t>)</a:t>
            </a:r>
          </a:p>
          <a:p>
            <a:pPr marL="227013" indent="-227013"/>
            <a:r>
              <a:rPr lang="en-US" sz="2400" u="sng" dirty="0"/>
              <a:t>Nitrogen cycle</a:t>
            </a:r>
            <a:r>
              <a:rPr lang="en-US" sz="2400" dirty="0"/>
              <a:t> by bacteria</a:t>
            </a:r>
          </a:p>
          <a:p>
            <a:pPr marL="565150" lvl="1" indent="-223838"/>
            <a:r>
              <a:rPr lang="en-US" sz="2400" dirty="0"/>
              <a:t>trace path of </a:t>
            </a:r>
            <a:r>
              <a:rPr lang="en-US" sz="2400" u="sng" dirty="0">
                <a:solidFill>
                  <a:srgbClr val="CC0000"/>
                </a:solidFill>
              </a:rPr>
              <a:t>nitrogen fixation</a:t>
            </a:r>
            <a:r>
              <a:rPr lang="en-US" sz="2400" dirty="0"/>
              <a:t>!</a:t>
            </a:r>
            <a:endParaRPr lang="en-US" sz="3200" dirty="0"/>
          </a:p>
        </p:txBody>
      </p:sp>
      <p:sp>
        <p:nvSpPr>
          <p:cNvPr id="402437" name="Rectangle 5"/>
          <p:cNvSpPr>
            <a:spLocks noChangeArrowheads="1"/>
          </p:cNvSpPr>
          <p:nvPr/>
        </p:nvSpPr>
        <p:spPr bwMode="auto">
          <a:xfrm>
            <a:off x="5403850" y="6461125"/>
            <a:ext cx="3740150" cy="396875"/>
          </a:xfrm>
          <a:prstGeom prst="rect">
            <a:avLst/>
          </a:prstGeom>
          <a:solidFill>
            <a:srgbClr val="FFEA18"/>
          </a:solidFill>
          <a:ln w="9525">
            <a:noFill/>
            <a:miter lim="800000"/>
            <a:headEnd/>
            <a:tailEnd/>
          </a:ln>
          <a:effectLst/>
        </p:spPr>
        <p:txBody>
          <a:bodyPr wrap="none" anchor="ctr">
            <a:prstTxWarp prst="textNoShape">
              <a:avLst/>
            </a:prstTxWarp>
            <a:spAutoFit/>
          </a:bodyPr>
          <a:lstStyle/>
          <a:p>
            <a:r>
              <a:rPr lang="en-US" sz="2000" b="1">
                <a:solidFill>
                  <a:schemeClr val="tx2"/>
                </a:solidFill>
              </a:rPr>
              <a:t>What will the plant use N for?</a:t>
            </a:r>
          </a:p>
        </p:txBody>
      </p:sp>
      <p:sp>
        <p:nvSpPr>
          <p:cNvPr id="402438" name="Rectangle 6"/>
          <p:cNvSpPr>
            <a:spLocks noChangeArrowheads="1"/>
          </p:cNvSpPr>
          <p:nvPr/>
        </p:nvSpPr>
        <p:spPr bwMode="auto">
          <a:xfrm>
            <a:off x="7372350" y="3305175"/>
            <a:ext cx="603250" cy="350838"/>
          </a:xfrm>
          <a:prstGeom prst="rect">
            <a:avLst/>
          </a:prstGeom>
          <a:noFill/>
          <a:ln w="9525">
            <a:noFill/>
            <a:miter lim="800000"/>
            <a:headEnd/>
            <a:tailEnd/>
          </a:ln>
          <a:effectLst/>
        </p:spPr>
        <p:txBody>
          <a:bodyPr wrap="none" anchor="ctr">
            <a:prstTxWarp prst="textNoShape">
              <a:avLst/>
            </a:prstTxWarp>
            <a:spAutoFit/>
          </a:bodyPr>
          <a:lstStyle/>
          <a:p>
            <a:r>
              <a:rPr lang="en-US" sz="1700" b="1">
                <a:solidFill>
                  <a:srgbClr val="000000"/>
                </a:solidFill>
              </a:rPr>
              <a:t>root</a:t>
            </a:r>
            <a:endParaRPr lang="en-US" sz="2100" b="1">
              <a:solidFill>
                <a:srgbClr val="0F116A"/>
              </a:solidFill>
            </a:endParaRPr>
          </a:p>
        </p:txBody>
      </p:sp>
      <p:sp>
        <p:nvSpPr>
          <p:cNvPr id="402439" name="Oval 7"/>
          <p:cNvSpPr>
            <a:spLocks noChangeArrowheads="1"/>
          </p:cNvSpPr>
          <p:nvPr/>
        </p:nvSpPr>
        <p:spPr bwMode="auto">
          <a:xfrm>
            <a:off x="1752600" y="4114800"/>
            <a:ext cx="1600200" cy="9144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02441" name="Oval 9"/>
          <p:cNvSpPr>
            <a:spLocks noChangeArrowheads="1"/>
          </p:cNvSpPr>
          <p:nvPr/>
        </p:nvSpPr>
        <p:spPr bwMode="auto">
          <a:xfrm>
            <a:off x="1524000" y="2743200"/>
            <a:ext cx="1600200" cy="9144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02442" name="Oval 10"/>
          <p:cNvSpPr>
            <a:spLocks noChangeArrowheads="1"/>
          </p:cNvSpPr>
          <p:nvPr/>
        </p:nvSpPr>
        <p:spPr bwMode="auto">
          <a:xfrm>
            <a:off x="2438400" y="5791200"/>
            <a:ext cx="1600200" cy="9144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02443" name="Oval 11"/>
          <p:cNvSpPr>
            <a:spLocks noChangeArrowheads="1"/>
          </p:cNvSpPr>
          <p:nvPr/>
        </p:nvSpPr>
        <p:spPr bwMode="auto">
          <a:xfrm>
            <a:off x="4572000" y="5334000"/>
            <a:ext cx="1600200" cy="9144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02445" name="Oval 13"/>
          <p:cNvSpPr>
            <a:spLocks noChangeArrowheads="1"/>
          </p:cNvSpPr>
          <p:nvPr/>
        </p:nvSpPr>
        <p:spPr bwMode="auto">
          <a:xfrm>
            <a:off x="5562600" y="4114800"/>
            <a:ext cx="1600200" cy="9144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02446" name="Oval 14"/>
          <p:cNvSpPr>
            <a:spLocks noChangeArrowheads="1"/>
          </p:cNvSpPr>
          <p:nvPr/>
        </p:nvSpPr>
        <p:spPr bwMode="auto">
          <a:xfrm>
            <a:off x="5562600" y="2667000"/>
            <a:ext cx="1600200" cy="9144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02447" name="Oval 15"/>
          <p:cNvSpPr>
            <a:spLocks noChangeArrowheads="1"/>
          </p:cNvSpPr>
          <p:nvPr/>
        </p:nvSpPr>
        <p:spPr bwMode="auto">
          <a:xfrm>
            <a:off x="5562600" y="5334000"/>
            <a:ext cx="1600200" cy="9144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
        <p:nvSpPr>
          <p:cNvPr id="402448" name="Line 16"/>
          <p:cNvSpPr>
            <a:spLocks noChangeShapeType="1"/>
          </p:cNvSpPr>
          <p:nvPr/>
        </p:nvSpPr>
        <p:spPr bwMode="auto">
          <a:xfrm flipH="1">
            <a:off x="2590800" y="3200400"/>
            <a:ext cx="2819400" cy="0"/>
          </a:xfrm>
          <a:prstGeom prst="line">
            <a:avLst/>
          </a:prstGeom>
          <a:noFill/>
          <a:ln w="57150">
            <a:solidFill>
              <a:srgbClr val="CC0000"/>
            </a:solidFill>
            <a:round/>
            <a:headEnd/>
            <a:tailEnd type="triangle" w="med" len="med"/>
          </a:ln>
          <a:effectLst/>
        </p:spPr>
        <p:txBody>
          <a:bodyPr wrap="none" anchor="ctr">
            <a:prstTxWarp prst="textNoShape">
              <a:avLst/>
            </a:prstTxWarp>
          </a:bodyPr>
          <a:lstStyle/>
          <a:p>
            <a:endParaRPr lang="en-US"/>
          </a:p>
        </p:txBody>
      </p:sp>
      <p:sp>
        <p:nvSpPr>
          <p:cNvPr id="402449" name="Oval 17"/>
          <p:cNvSpPr>
            <a:spLocks noChangeArrowheads="1"/>
          </p:cNvSpPr>
          <p:nvPr/>
        </p:nvSpPr>
        <p:spPr bwMode="auto">
          <a:xfrm>
            <a:off x="6858000" y="3276600"/>
            <a:ext cx="1600200" cy="2133600"/>
          </a:xfrm>
          <a:prstGeom prst="ellipse">
            <a:avLst/>
          </a:prstGeom>
          <a:noFill/>
          <a:ln w="38100">
            <a:solidFill>
              <a:srgbClr val="CC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2441"/>
                                        </p:tgtEl>
                                        <p:attrNameLst>
                                          <p:attrName>style.visibility</p:attrName>
                                        </p:attrNameLst>
                                      </p:cBhvr>
                                      <p:to>
                                        <p:strVal val="visible"/>
                                      </p:to>
                                    </p:set>
                                    <p:animEffect transition="in" filter="wipe(left)">
                                      <p:cBhvr>
                                        <p:cTn id="7" dur="500"/>
                                        <p:tgtEl>
                                          <p:spTgt spid="4024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02441"/>
                                        </p:tgtEl>
                                        <p:attrNameLst>
                                          <p:attrName>style.visibility</p:attrName>
                                        </p:attrNameLst>
                                      </p:cBhvr>
                                      <p:to>
                                        <p:strVal val="hidden"/>
                                      </p:to>
                                    </p:set>
                                  </p:childTnLst>
                                </p:cTn>
                              </p:par>
                            </p:childTnLst>
                          </p:cTn>
                        </p:par>
                        <p:par>
                          <p:cTn id="12" fill="hold">
                            <p:stCondLst>
                              <p:cond delay="0"/>
                            </p:stCondLst>
                            <p:childTnLst>
                              <p:par>
                                <p:cTn id="13" presetID="22" presetClass="entr" presetSubtype="8" fill="hold" grpId="0" nodeType="afterEffect">
                                  <p:stCondLst>
                                    <p:cond delay="0"/>
                                  </p:stCondLst>
                                  <p:childTnLst>
                                    <p:set>
                                      <p:cBhvr>
                                        <p:cTn id="14" dur="1" fill="hold">
                                          <p:stCondLst>
                                            <p:cond delay="0"/>
                                          </p:stCondLst>
                                        </p:cTn>
                                        <p:tgtEl>
                                          <p:spTgt spid="402439"/>
                                        </p:tgtEl>
                                        <p:attrNameLst>
                                          <p:attrName>style.visibility</p:attrName>
                                        </p:attrNameLst>
                                      </p:cBhvr>
                                      <p:to>
                                        <p:strVal val="visible"/>
                                      </p:to>
                                    </p:set>
                                    <p:animEffect transition="in" filter="wipe(left)">
                                      <p:cBhvr>
                                        <p:cTn id="15" dur="500"/>
                                        <p:tgtEl>
                                          <p:spTgt spid="40243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02442"/>
                                        </p:tgtEl>
                                        <p:attrNameLst>
                                          <p:attrName>style.visibility</p:attrName>
                                        </p:attrNameLst>
                                      </p:cBhvr>
                                      <p:to>
                                        <p:strVal val="visible"/>
                                      </p:to>
                                    </p:set>
                                    <p:animEffect transition="in" filter="wipe(left)">
                                      <p:cBhvr>
                                        <p:cTn id="20" dur="500"/>
                                        <p:tgtEl>
                                          <p:spTgt spid="40244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02439"/>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02442"/>
                                        </p:tgtEl>
                                        <p:attrNameLst>
                                          <p:attrName>style.visibility</p:attrName>
                                        </p:attrNameLst>
                                      </p:cBhvr>
                                      <p:to>
                                        <p:strVal val="hidden"/>
                                      </p:to>
                                    </p:set>
                                  </p:childTnLst>
                                </p:cTn>
                              </p:par>
                            </p:childTnLst>
                          </p:cTn>
                        </p:par>
                        <p:par>
                          <p:cTn id="27" fill="hold">
                            <p:stCondLst>
                              <p:cond delay="0"/>
                            </p:stCondLst>
                            <p:childTnLst>
                              <p:par>
                                <p:cTn id="28" presetID="22" presetClass="entr" presetSubtype="8" fill="hold" grpId="0" nodeType="afterEffect">
                                  <p:stCondLst>
                                    <p:cond delay="0"/>
                                  </p:stCondLst>
                                  <p:childTnLst>
                                    <p:set>
                                      <p:cBhvr>
                                        <p:cTn id="29" dur="1" fill="hold">
                                          <p:stCondLst>
                                            <p:cond delay="0"/>
                                          </p:stCondLst>
                                        </p:cTn>
                                        <p:tgtEl>
                                          <p:spTgt spid="402443"/>
                                        </p:tgtEl>
                                        <p:attrNameLst>
                                          <p:attrName>style.visibility</p:attrName>
                                        </p:attrNameLst>
                                      </p:cBhvr>
                                      <p:to>
                                        <p:strVal val="visible"/>
                                      </p:to>
                                    </p:set>
                                    <p:animEffect transition="in" filter="wipe(left)">
                                      <p:cBhvr>
                                        <p:cTn id="30" dur="500"/>
                                        <p:tgtEl>
                                          <p:spTgt spid="40244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02443"/>
                                        </p:tgtEl>
                                        <p:attrNameLst>
                                          <p:attrName>style.visibility</p:attrName>
                                        </p:attrNameLst>
                                      </p:cBhvr>
                                      <p:to>
                                        <p:strVal val="hidden"/>
                                      </p:to>
                                    </p:set>
                                  </p:childTnLst>
                                </p:cTn>
                              </p:par>
                            </p:childTnLst>
                          </p:cTn>
                        </p:par>
                        <p:par>
                          <p:cTn id="35" fill="hold">
                            <p:stCondLst>
                              <p:cond delay="0"/>
                            </p:stCondLst>
                            <p:childTnLst>
                              <p:par>
                                <p:cTn id="36" presetID="22" presetClass="entr" presetSubtype="8" fill="hold" grpId="0" nodeType="afterEffect">
                                  <p:stCondLst>
                                    <p:cond delay="0"/>
                                  </p:stCondLst>
                                  <p:childTnLst>
                                    <p:set>
                                      <p:cBhvr>
                                        <p:cTn id="37" dur="1" fill="hold">
                                          <p:stCondLst>
                                            <p:cond delay="0"/>
                                          </p:stCondLst>
                                        </p:cTn>
                                        <p:tgtEl>
                                          <p:spTgt spid="402447"/>
                                        </p:tgtEl>
                                        <p:attrNameLst>
                                          <p:attrName>style.visibility</p:attrName>
                                        </p:attrNameLst>
                                      </p:cBhvr>
                                      <p:to>
                                        <p:strVal val="visible"/>
                                      </p:to>
                                    </p:set>
                                    <p:animEffect transition="in" filter="wipe(left)">
                                      <p:cBhvr>
                                        <p:cTn id="38" dur="500"/>
                                        <p:tgtEl>
                                          <p:spTgt spid="40244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402447"/>
                                        </p:tgtEl>
                                        <p:attrNameLst>
                                          <p:attrName>style.visibility</p:attrName>
                                        </p:attrNameLst>
                                      </p:cBhvr>
                                      <p:to>
                                        <p:strVal val="hidden"/>
                                      </p:to>
                                    </p:set>
                                  </p:childTnLst>
                                </p:cTn>
                              </p:par>
                            </p:childTnLst>
                          </p:cTn>
                        </p:par>
                        <p:par>
                          <p:cTn id="43" fill="hold">
                            <p:stCondLst>
                              <p:cond delay="0"/>
                            </p:stCondLst>
                            <p:childTnLst>
                              <p:par>
                                <p:cTn id="44" presetID="22" presetClass="entr" presetSubtype="8" fill="hold" grpId="0" nodeType="afterEffect">
                                  <p:stCondLst>
                                    <p:cond delay="0"/>
                                  </p:stCondLst>
                                  <p:childTnLst>
                                    <p:set>
                                      <p:cBhvr>
                                        <p:cTn id="45" dur="1" fill="hold">
                                          <p:stCondLst>
                                            <p:cond delay="0"/>
                                          </p:stCondLst>
                                        </p:cTn>
                                        <p:tgtEl>
                                          <p:spTgt spid="402449"/>
                                        </p:tgtEl>
                                        <p:attrNameLst>
                                          <p:attrName>style.visibility</p:attrName>
                                        </p:attrNameLst>
                                      </p:cBhvr>
                                      <p:to>
                                        <p:strVal val="visible"/>
                                      </p:to>
                                    </p:set>
                                    <p:animEffect transition="in" filter="wipe(left)">
                                      <p:cBhvr>
                                        <p:cTn id="46" dur="500"/>
                                        <p:tgtEl>
                                          <p:spTgt spid="40244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402449"/>
                                        </p:tgtEl>
                                        <p:attrNameLst>
                                          <p:attrName>style.visibility</p:attrName>
                                        </p:attrNameLst>
                                      </p:cBhvr>
                                      <p:to>
                                        <p:strVal val="hidden"/>
                                      </p:to>
                                    </p:set>
                                  </p:childTnLst>
                                </p:cTn>
                              </p:par>
                            </p:childTnLst>
                          </p:cTn>
                        </p:par>
                        <p:par>
                          <p:cTn id="51" fill="hold">
                            <p:stCondLst>
                              <p:cond delay="0"/>
                            </p:stCondLst>
                            <p:childTnLst>
                              <p:par>
                                <p:cTn id="52" presetID="22" presetClass="entr" presetSubtype="8" fill="hold" grpId="0" nodeType="afterEffect">
                                  <p:stCondLst>
                                    <p:cond delay="0"/>
                                  </p:stCondLst>
                                  <p:childTnLst>
                                    <p:set>
                                      <p:cBhvr>
                                        <p:cTn id="53" dur="1" fill="hold">
                                          <p:stCondLst>
                                            <p:cond delay="0"/>
                                          </p:stCondLst>
                                        </p:cTn>
                                        <p:tgtEl>
                                          <p:spTgt spid="402445"/>
                                        </p:tgtEl>
                                        <p:attrNameLst>
                                          <p:attrName>style.visibility</p:attrName>
                                        </p:attrNameLst>
                                      </p:cBhvr>
                                      <p:to>
                                        <p:strVal val="visible"/>
                                      </p:to>
                                    </p:set>
                                    <p:animEffect transition="in" filter="wipe(left)">
                                      <p:cBhvr>
                                        <p:cTn id="54" dur="500"/>
                                        <p:tgtEl>
                                          <p:spTgt spid="40244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402445"/>
                                        </p:tgtEl>
                                        <p:attrNameLst>
                                          <p:attrName>style.visibility</p:attrName>
                                        </p:attrNameLst>
                                      </p:cBhvr>
                                      <p:to>
                                        <p:strVal val="hidden"/>
                                      </p:to>
                                    </p:set>
                                  </p:childTnLst>
                                </p:cTn>
                              </p:par>
                            </p:childTnLst>
                          </p:cTn>
                        </p:par>
                        <p:par>
                          <p:cTn id="59" fill="hold">
                            <p:stCondLst>
                              <p:cond delay="0"/>
                            </p:stCondLst>
                            <p:childTnLst>
                              <p:par>
                                <p:cTn id="60" presetID="22" presetClass="entr" presetSubtype="8" fill="hold" grpId="0" nodeType="afterEffect">
                                  <p:stCondLst>
                                    <p:cond delay="0"/>
                                  </p:stCondLst>
                                  <p:childTnLst>
                                    <p:set>
                                      <p:cBhvr>
                                        <p:cTn id="61" dur="1" fill="hold">
                                          <p:stCondLst>
                                            <p:cond delay="0"/>
                                          </p:stCondLst>
                                        </p:cTn>
                                        <p:tgtEl>
                                          <p:spTgt spid="402446"/>
                                        </p:tgtEl>
                                        <p:attrNameLst>
                                          <p:attrName>style.visibility</p:attrName>
                                        </p:attrNameLst>
                                      </p:cBhvr>
                                      <p:to>
                                        <p:strVal val="visible"/>
                                      </p:to>
                                    </p:set>
                                    <p:animEffect transition="in" filter="wipe(left)">
                                      <p:cBhvr>
                                        <p:cTn id="62" dur="500"/>
                                        <p:tgtEl>
                                          <p:spTgt spid="4024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02448"/>
                                        </p:tgtEl>
                                        <p:attrNameLst>
                                          <p:attrName>style.visibility</p:attrName>
                                        </p:attrNameLst>
                                      </p:cBhvr>
                                      <p:to>
                                        <p:strVal val="visible"/>
                                      </p:to>
                                    </p:set>
                                    <p:animEffect transition="in" filter="wipe(left)">
                                      <p:cBhvr>
                                        <p:cTn id="67" dur="500"/>
                                        <p:tgtEl>
                                          <p:spTgt spid="402448"/>
                                        </p:tgtEl>
                                      </p:cBhvr>
                                    </p:animEffect>
                                  </p:childTnLst>
                                  <p:subTnLst>
                                    <p:audio>
                                      <p:cMediaNode>
                                        <p:cTn display="0" masterRel="sameClick">
                                          <p:stCondLst>
                                            <p:cond evt="begin" delay="0">
                                              <p:tn val="65"/>
                                            </p:cond>
                                          </p:stCondLst>
                                          <p:endCondLst>
                                            <p:cond evt="onStopAudio" delay="0">
                                              <p:tgtEl>
                                                <p:sldTgt/>
                                              </p:tgtEl>
                                            </p:cond>
                                          </p:endCondLst>
                                        </p:cTn>
                                        <p:tgtEl>
                                          <p:sndTgt r:embed="rId3"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9" grpId="0" animBg="1"/>
      <p:bldP spid="402439" grpId="1" animBg="1"/>
      <p:bldP spid="402441" grpId="0" animBg="1"/>
      <p:bldP spid="402441" grpId="1" animBg="1"/>
      <p:bldP spid="402442" grpId="0" animBg="1"/>
      <p:bldP spid="402442" grpId="1" animBg="1"/>
      <p:bldP spid="402443" grpId="0" animBg="1"/>
      <p:bldP spid="402443" grpId="1" animBg="1"/>
      <p:bldP spid="402445" grpId="0" animBg="1"/>
      <p:bldP spid="402445" grpId="1" animBg="1"/>
      <p:bldP spid="402446" grpId="0" animBg="1"/>
      <p:bldP spid="402447" grpId="0" animBg="1"/>
      <p:bldP spid="402447" grpId="1" animBg="1"/>
      <p:bldP spid="402448" grpId="0" animBg="1"/>
      <p:bldP spid="402449" grpId="0" animBg="1"/>
      <p:bldP spid="402449" grpId="1"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4482" name="Picture 2" descr="37_10RootNodules_LP"/>
          <p:cNvPicPr>
            <a:picLocks noChangeAspect="1" noChangeArrowheads="1"/>
          </p:cNvPicPr>
          <p:nvPr/>
        </p:nvPicPr>
        <p:blipFill>
          <a:blip r:embed="rId3"/>
          <a:srcRect/>
          <a:stretch>
            <a:fillRect/>
          </a:stretch>
        </p:blipFill>
        <p:spPr bwMode="auto">
          <a:xfrm>
            <a:off x="5105400" y="2508250"/>
            <a:ext cx="3883025" cy="4273550"/>
          </a:xfrm>
          <a:prstGeom prst="rect">
            <a:avLst/>
          </a:prstGeom>
          <a:noFill/>
        </p:spPr>
      </p:pic>
      <p:pic>
        <p:nvPicPr>
          <p:cNvPr id="404483" name="Picture 3" descr="37_11SoybeanRootNodule_L"/>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3400" y="2218561"/>
            <a:ext cx="4365625" cy="4563239"/>
          </a:xfrm>
          <a:prstGeom prst="rect">
            <a:avLst/>
          </a:prstGeom>
          <a:noFill/>
        </p:spPr>
      </p:pic>
      <p:sp>
        <p:nvSpPr>
          <p:cNvPr id="404484" name="Rectangle 4"/>
          <p:cNvSpPr>
            <a:spLocks noGrp="1" noChangeArrowheads="1"/>
          </p:cNvSpPr>
          <p:nvPr>
            <p:ph type="title"/>
          </p:nvPr>
        </p:nvSpPr>
        <p:spPr/>
        <p:txBody>
          <a:bodyPr/>
          <a:lstStyle/>
          <a:p>
            <a:r>
              <a:rPr lang="en-US"/>
              <a:t>Soybean root nodules</a:t>
            </a:r>
          </a:p>
        </p:txBody>
      </p:sp>
      <p:sp>
        <p:nvSpPr>
          <p:cNvPr id="404485" name="Rectangle 5" descr="Rectangle: Click to edit Master text styles&#10;Second level&#10;Third level&#10;Fourth level&#10;Fifth level"/>
          <p:cNvSpPr>
            <a:spLocks noGrp="1" noChangeArrowheads="1"/>
          </p:cNvSpPr>
          <p:nvPr>
            <p:ph type="body" idx="1"/>
          </p:nvPr>
        </p:nvSpPr>
        <p:spPr>
          <a:xfrm>
            <a:off x="1244600" y="723900"/>
            <a:ext cx="8305800" cy="1776413"/>
          </a:xfrm>
        </p:spPr>
        <p:txBody>
          <a:bodyPr/>
          <a:lstStyle/>
          <a:p>
            <a:pPr defTabSz="911225">
              <a:tabLst>
                <a:tab pos="3035300" algn="l"/>
              </a:tabLst>
            </a:pPr>
            <a:r>
              <a:rPr lang="en-US" dirty="0"/>
              <a:t>N fixation by </a:t>
            </a:r>
            <a:r>
              <a:rPr lang="en-US" i="1" u="sng" dirty="0">
                <a:solidFill>
                  <a:srgbClr val="CC0000"/>
                </a:solidFill>
              </a:rPr>
              <a:t>Rhizobium</a:t>
            </a:r>
            <a:r>
              <a:rPr lang="en-US" u="sng" dirty="0">
                <a:solidFill>
                  <a:srgbClr val="CC0000"/>
                </a:solidFill>
              </a:rPr>
              <a:t> bacteria</a:t>
            </a:r>
            <a:endParaRPr lang="en-US" sz="2600" dirty="0"/>
          </a:p>
          <a:p>
            <a:pPr marL="2630488" lvl="1" indent="-280988" defTabSz="911225">
              <a:tabLst>
                <a:tab pos="3035300" algn="l"/>
              </a:tabLst>
            </a:pPr>
            <a:r>
              <a:rPr lang="en-US" sz="2400" u="sng" dirty="0">
                <a:solidFill>
                  <a:srgbClr val="CC0000"/>
                </a:solidFill>
              </a:rPr>
              <a:t>symbiotic relationship</a:t>
            </a:r>
            <a:r>
              <a:rPr lang="en-US" sz="2400" dirty="0"/>
              <a:t> with bean family (legumes)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Increasing soil fertility</a:t>
            </a:r>
          </a:p>
        </p:txBody>
      </p:sp>
      <p:sp>
        <p:nvSpPr>
          <p:cNvPr id="406531" name="Rectangle 3" descr="Rectangle: Click to edit Master text styles&#10;Second level&#10;Third level&#10;Fourth level&#10;Fifth level"/>
          <p:cNvSpPr>
            <a:spLocks noGrp="1" noChangeArrowheads="1"/>
          </p:cNvSpPr>
          <p:nvPr>
            <p:ph type="body" idx="1"/>
          </p:nvPr>
        </p:nvSpPr>
        <p:spPr>
          <a:xfrm>
            <a:off x="342900" y="1016000"/>
            <a:ext cx="7772400" cy="2514600"/>
          </a:xfrm>
        </p:spPr>
        <p:txBody>
          <a:bodyPr/>
          <a:lstStyle/>
          <a:p>
            <a:pPr>
              <a:lnSpc>
                <a:spcPct val="90000"/>
              </a:lnSpc>
            </a:pPr>
            <a:r>
              <a:rPr lang="en-US" dirty="0"/>
              <a:t>Cover crops</a:t>
            </a:r>
          </a:p>
          <a:p>
            <a:pPr lvl="1">
              <a:lnSpc>
                <a:spcPct val="90000"/>
              </a:lnSpc>
            </a:pPr>
            <a:r>
              <a:rPr lang="en-US" dirty="0"/>
              <a:t>growing a field of plants just to </a:t>
            </a:r>
            <a:br>
              <a:rPr lang="en-US" dirty="0"/>
            </a:br>
            <a:r>
              <a:rPr lang="en-US" dirty="0"/>
              <a:t>plow them under</a:t>
            </a:r>
          </a:p>
          <a:p>
            <a:pPr marL="1085850" lvl="2">
              <a:lnSpc>
                <a:spcPct val="90000"/>
              </a:lnSpc>
            </a:pPr>
            <a:r>
              <a:rPr lang="en-US" dirty="0"/>
              <a:t>usually a legume crop</a:t>
            </a:r>
          </a:p>
          <a:p>
            <a:pPr marL="1085850" lvl="2">
              <a:lnSpc>
                <a:spcPct val="90000"/>
              </a:lnSpc>
            </a:pPr>
            <a:r>
              <a:rPr lang="en-US" dirty="0"/>
              <a:t>taking care of soil’s health</a:t>
            </a:r>
          </a:p>
          <a:p>
            <a:pPr marL="1428750" lvl="3">
              <a:lnSpc>
                <a:spcPct val="90000"/>
              </a:lnSpc>
            </a:pPr>
            <a:r>
              <a:rPr lang="en-US" dirty="0"/>
              <a:t>puts nitrogen back in soil</a:t>
            </a:r>
          </a:p>
        </p:txBody>
      </p:sp>
      <p:pic>
        <p:nvPicPr>
          <p:cNvPr id="406533" name="Picture 5" descr="Incorporation Cover Crop Web"/>
          <p:cNvPicPr>
            <a:picLocks noChangeAspect="1" noChangeArrowheads="1"/>
          </p:cNvPicPr>
          <p:nvPr/>
        </p:nvPicPr>
        <p:blipFill>
          <a:blip r:embed="rId5"/>
          <a:srcRect/>
          <a:stretch>
            <a:fillRect/>
          </a:stretch>
        </p:blipFill>
        <p:spPr bwMode="auto">
          <a:xfrm>
            <a:off x="533400" y="3867150"/>
            <a:ext cx="4687888" cy="2914650"/>
          </a:xfrm>
          <a:prstGeom prst="rect">
            <a:avLst/>
          </a:prstGeom>
          <a:noFill/>
        </p:spPr>
      </p:pic>
      <p:pic>
        <p:nvPicPr>
          <p:cNvPr id="406534" name="Picture 6" descr="cover crop, control &amp; william for scale"/>
          <p:cNvPicPr>
            <a:picLocks noChangeAspect="1" noChangeArrowheads="1"/>
          </p:cNvPicPr>
          <p:nvPr/>
        </p:nvPicPr>
        <p:blipFill>
          <a:blip r:embed="rId6"/>
          <a:srcRect/>
          <a:stretch>
            <a:fillRect/>
          </a:stretch>
        </p:blipFill>
        <p:spPr bwMode="auto">
          <a:xfrm>
            <a:off x="5486400" y="4267200"/>
            <a:ext cx="3352800" cy="2514600"/>
          </a:xfrm>
          <a:prstGeom prst="rect">
            <a:avLst/>
          </a:prstGeom>
          <a:noFill/>
        </p:spPr>
      </p:pic>
      <p:sp>
        <p:nvSpPr>
          <p:cNvPr id="406535" name="Rectangle 7"/>
          <p:cNvSpPr>
            <a:spLocks noChangeArrowheads="1"/>
          </p:cNvSpPr>
          <p:nvPr/>
        </p:nvSpPr>
        <p:spPr bwMode="auto">
          <a:xfrm>
            <a:off x="5661025" y="6461125"/>
            <a:ext cx="2568575" cy="396875"/>
          </a:xfrm>
          <a:prstGeom prst="rect">
            <a:avLst/>
          </a:prstGeom>
          <a:noFill/>
          <a:ln w="9525">
            <a:noFill/>
            <a:miter lim="800000"/>
            <a:headEnd/>
            <a:tailEnd/>
          </a:ln>
          <a:effectLst/>
        </p:spPr>
        <p:txBody>
          <a:bodyPr wrap="none" anchor="ctr">
            <a:prstTxWarp prst="textNoShape">
              <a:avLst/>
            </a:prstTxWarp>
            <a:spAutoFit/>
          </a:bodyPr>
          <a:lstStyle/>
          <a:p>
            <a:r>
              <a:rPr lang="en-US" sz="2000" b="1">
                <a:solidFill>
                  <a:schemeClr val="bg1"/>
                </a:solidFill>
              </a:rPr>
              <a:t>erosion control, too</a:t>
            </a:r>
            <a:endParaRPr lang="en-US" sz="2200" b="1">
              <a:solidFill>
                <a:schemeClr val="bg1"/>
              </a:solidFill>
            </a:endParaRPr>
          </a:p>
        </p:txBody>
      </p:sp>
      <p:sp>
        <p:nvSpPr>
          <p:cNvPr id="406541" name="AutoShape 13"/>
          <p:cNvSpPr>
            <a:spLocks noChangeArrowheads="1"/>
          </p:cNvSpPr>
          <p:nvPr/>
        </p:nvSpPr>
        <p:spPr bwMode="auto">
          <a:xfrm>
            <a:off x="5943600" y="3124200"/>
            <a:ext cx="2078038" cy="1214438"/>
          </a:xfrm>
          <a:prstGeom prst="wedgeEllipseCallout">
            <a:avLst>
              <a:gd name="adj1" fmla="val 42435"/>
              <a:gd name="adj2" fmla="val 128431"/>
            </a:avLst>
          </a:prstGeom>
          <a:solidFill>
            <a:schemeClr val="bg1"/>
          </a:solidFill>
          <a:ln w="38100">
            <a:solidFill>
              <a:srgbClr val="660000"/>
            </a:solidFill>
            <a:miter lim="800000"/>
            <a:headEnd/>
            <a:tailEnd/>
          </a:ln>
          <a:effectLst/>
        </p:spPr>
        <p:txBody>
          <a:bodyPr wrap="none" lIns="9144" tIns="9144" rIns="9144" bIns="9144" anchor="ctr">
            <a:prstTxWarp prst="textNoShape">
              <a:avLst/>
            </a:prstTxWarp>
          </a:bodyPr>
          <a:lstStyle/>
          <a:p>
            <a:r>
              <a:rPr lang="en-US" sz="1600" b="1">
                <a:solidFill>
                  <a:srgbClr val="660000"/>
                </a:solidFill>
                <a:latin typeface="Comic Sans MS" charset="0"/>
                <a:ea typeface="ＭＳ Ｐゴシック" charset="-128"/>
                <a:cs typeface="ＭＳ Ｐゴシック" charset="-128"/>
              </a:rPr>
              <a:t>A farmer…</a:t>
            </a:r>
            <a:br>
              <a:rPr lang="en-US" sz="1600" b="1">
                <a:solidFill>
                  <a:srgbClr val="660000"/>
                </a:solidFill>
                <a:latin typeface="Comic Sans MS" charset="0"/>
                <a:ea typeface="ＭＳ Ｐゴシック" charset="-128"/>
                <a:cs typeface="ＭＳ Ｐゴシック" charset="-128"/>
              </a:rPr>
            </a:br>
            <a:r>
              <a:rPr lang="en-US" sz="1600" b="1">
                <a:solidFill>
                  <a:srgbClr val="660000"/>
                </a:solidFill>
                <a:latin typeface="Comic Sans MS" charset="0"/>
                <a:ea typeface="ＭＳ Ｐゴシック" charset="-128"/>
                <a:cs typeface="ＭＳ Ｐゴシック" charset="-128"/>
              </a:rPr>
              <a:t> outstanding</a:t>
            </a:r>
            <a:br>
              <a:rPr lang="en-US" sz="1600" b="1">
                <a:solidFill>
                  <a:srgbClr val="660000"/>
                </a:solidFill>
                <a:latin typeface="Comic Sans MS" charset="0"/>
                <a:ea typeface="ＭＳ Ｐゴシック" charset="-128"/>
                <a:cs typeface="ＭＳ Ｐゴシック" charset="-128"/>
              </a:rPr>
            </a:br>
            <a:r>
              <a:rPr lang="en-US" sz="1600" b="1">
                <a:solidFill>
                  <a:srgbClr val="660000"/>
                </a:solidFill>
                <a:latin typeface="Comic Sans MS" charset="0"/>
                <a:ea typeface="ＭＳ Ｐゴシック" charset="-128"/>
                <a:cs typeface="ＭＳ Ｐゴシック" charset="-128"/>
              </a:rPr>
              <a:t>in his field?</a:t>
            </a:r>
          </a:p>
        </p:txBody>
      </p:sp>
      <p:pic>
        <p:nvPicPr>
          <p:cNvPr id="406543" name="Picture 15" descr="penguinL"/>
          <p:cNvPicPr>
            <a:picLocks noChangeAspect="1" noChangeArrowheads="1"/>
          </p:cNvPicPr>
          <p:nvPr/>
        </p:nvPicPr>
        <p:blipFill>
          <a:blip r:embed="rId7"/>
          <a:srcRect/>
          <a:stretch>
            <a:fillRect/>
          </a:stretch>
        </p:blipFill>
        <p:spPr bwMode="auto">
          <a:xfrm>
            <a:off x="7869238" y="1884363"/>
            <a:ext cx="1274762" cy="1295400"/>
          </a:xfrm>
          <a:prstGeom prst="rect">
            <a:avLst/>
          </a:prstGeom>
          <a:noFill/>
        </p:spPr>
      </p:pic>
      <p:sp>
        <p:nvSpPr>
          <p:cNvPr id="406544" name="AutoShape 16"/>
          <p:cNvSpPr>
            <a:spLocks noChangeArrowheads="1"/>
          </p:cNvSpPr>
          <p:nvPr/>
        </p:nvSpPr>
        <p:spPr bwMode="auto">
          <a:xfrm flipH="1">
            <a:off x="6321425" y="317500"/>
            <a:ext cx="2147888" cy="1112838"/>
          </a:xfrm>
          <a:prstGeom prst="wedgeEllipseCallout">
            <a:avLst>
              <a:gd name="adj1" fmla="val -35884"/>
              <a:gd name="adj2" fmla="val 10420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Plow it under?</a:t>
            </a:r>
          </a:p>
          <a:p>
            <a:r>
              <a:rPr lang="en-US" sz="1800" b="1">
                <a:solidFill>
                  <a:srgbClr val="0F116A"/>
                </a:solidFill>
                <a:latin typeface="Comic Sans MS" charset="0"/>
                <a:ea typeface="ＭＳ Ｐゴシック" charset="-128"/>
                <a:cs typeface="ＭＳ Ｐゴシック" charset="-128"/>
              </a:rPr>
              <a:t>Why would you</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6541"/>
                                        </p:tgtEl>
                                        <p:attrNameLst>
                                          <p:attrName>style.visibility</p:attrName>
                                        </p:attrNameLst>
                                      </p:cBhvr>
                                      <p:to>
                                        <p:strVal val="visible"/>
                                      </p:to>
                                    </p:set>
                                    <p:animEffect transition="in" filter="wipe(down)">
                                      <p:cBhvr>
                                        <p:cTn id="7" dur="500"/>
                                        <p:tgtEl>
                                          <p:spTgt spid="406541"/>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406543"/>
                                        </p:tgtEl>
                                        <p:attrNameLst>
                                          <p:attrName>style.visibility</p:attrName>
                                        </p:attrNameLst>
                                      </p:cBhvr>
                                      <p:to>
                                        <p:strVal val="visible"/>
                                      </p:to>
                                    </p:se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06544"/>
                                        </p:tgtEl>
                                        <p:attrNameLst>
                                          <p:attrName>style.visibility</p:attrName>
                                        </p:attrNameLst>
                                      </p:cBhvr>
                                      <p:to>
                                        <p:strVal val="visible"/>
                                      </p:to>
                                    </p:set>
                                    <p:animEffect transition="in" filter="wipe(down)">
                                      <p:cBhvr>
                                        <p:cTn id="15" dur="500"/>
                                        <p:tgtEl>
                                          <p:spTgt spid="406544"/>
                                        </p:tgtEl>
                                      </p:cBhvr>
                                    </p:animEffect>
                                  </p:childTnLst>
                                  <p:subTnLst>
                                    <p:audio>
                                      <p:cMediaNode>
                                        <p:cTn display="0" masterRel="sameClick">
                                          <p:stCondLst>
                                            <p:cond evt="begin" delay="0">
                                              <p:tn val="13"/>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41" grpId="0" animBg="1"/>
      <p:bldP spid="406544" grpId="0" animBg="1"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2370" name="Rectangle 1026"/>
          <p:cNvSpPr>
            <a:spLocks noGrp="1" noChangeArrowheads="1"/>
          </p:cNvSpPr>
          <p:nvPr>
            <p:ph type="title"/>
          </p:nvPr>
        </p:nvSpPr>
        <p:spPr/>
        <p:txBody>
          <a:bodyPr/>
          <a:lstStyle/>
          <a:p>
            <a:r>
              <a:rPr lang="en-US"/>
              <a:t>Physiological adaptation</a:t>
            </a:r>
          </a:p>
        </p:txBody>
      </p:sp>
      <p:pic>
        <p:nvPicPr>
          <p:cNvPr id="442371" name="Picture 1027" descr="dog-tree"/>
          <p:cNvPicPr>
            <a:picLocks noChangeAspect="1" noChangeArrowheads="1"/>
          </p:cNvPicPr>
          <p:nvPr/>
        </p:nvPicPr>
        <p:blipFill>
          <a:blip r:embed="rId3"/>
          <a:srcRect/>
          <a:stretch>
            <a:fillRect/>
          </a:stretch>
        </p:blipFill>
        <p:spPr bwMode="auto">
          <a:xfrm>
            <a:off x="1371600" y="2247900"/>
            <a:ext cx="6351588" cy="4229100"/>
          </a:xfrm>
          <a:prstGeom prst="rect">
            <a:avLst/>
          </a:prstGeom>
          <a:noFill/>
          <a:ln w="9525">
            <a:solidFill>
              <a:srgbClr val="660000"/>
            </a:solidFill>
            <a:miter lim="800000"/>
            <a:headEnd/>
            <a:tailEnd/>
          </a:ln>
          <a:effectLst>
            <a:outerShdw blurRad="63500" dist="38099" dir="2700000" algn="ctr" rotWithShape="0">
              <a:srgbClr val="000000">
                <a:alpha val="74998"/>
              </a:srgbClr>
            </a:outerShdw>
          </a:effectLst>
        </p:spPr>
      </p:pic>
      <p:sp>
        <p:nvSpPr>
          <p:cNvPr id="442372" name="Rectangle 1028"/>
          <p:cNvSpPr>
            <a:spLocks/>
          </p:cNvSpPr>
          <p:nvPr/>
        </p:nvSpPr>
        <p:spPr bwMode="auto">
          <a:xfrm>
            <a:off x="0" y="1104900"/>
            <a:ext cx="8991600" cy="495300"/>
          </a:xfrm>
          <a:prstGeom prst="rect">
            <a:avLst/>
          </a:prstGeom>
          <a:solidFill>
            <a:srgbClr val="FFCC18"/>
          </a:solidFill>
          <a:ln w="9525">
            <a:noFill/>
            <a:miter lim="800000"/>
            <a:headEnd/>
            <a:tailEnd/>
          </a:ln>
        </p:spPr>
        <p:txBody>
          <a:bodyPr lIns="0" tIns="0" rIns="40639" bIns="0">
            <a:prstTxWarp prst="textNoShape">
              <a:avLst/>
            </a:prstTxWarp>
          </a:bodyPr>
          <a:lstStyle/>
          <a:p>
            <a:pPr marL="39688" eaLnBrk="1" hangingPunct="1">
              <a:spcBef>
                <a:spcPts val="1600"/>
              </a:spcBef>
            </a:pPr>
            <a:r>
              <a:rPr lang="en-US" sz="2800" b="1" dirty="0">
                <a:solidFill>
                  <a:srgbClr val="0F116A"/>
                </a:solidFill>
                <a:ea typeface="Arial" charset="0"/>
                <a:cs typeface="Arial" charset="0"/>
                <a:sym typeface="Arial" charset="0"/>
              </a:rPr>
              <a:t>Dogs pee on trees…Why don’t trees pee on dogs?</a:t>
            </a:r>
          </a:p>
        </p:txBody>
      </p:sp>
      <p:sp>
        <p:nvSpPr>
          <p:cNvPr id="442373" name="Oval 1029"/>
          <p:cNvSpPr>
            <a:spLocks noChangeArrowheads="1"/>
          </p:cNvSpPr>
          <p:nvPr/>
        </p:nvSpPr>
        <p:spPr bwMode="auto">
          <a:xfrm>
            <a:off x="914400" y="2133600"/>
            <a:ext cx="1371600" cy="1371600"/>
          </a:xfrm>
          <a:prstGeom prst="ellipse">
            <a:avLst/>
          </a:prstGeom>
          <a:solidFill>
            <a:srgbClr val="FCFF05"/>
          </a:solidFill>
          <a:ln w="38100">
            <a:solidFill>
              <a:srgbClr val="FF8000"/>
            </a:solidFill>
            <a:round/>
            <a:headEnd/>
            <a:tailEnd/>
          </a:ln>
          <a:effectLst>
            <a:outerShdw blurRad="63500" dist="35921" dir="2700000" algn="ctr" rotWithShape="0">
              <a:srgbClr val="FFFF66"/>
            </a:outerShdw>
          </a:effectLst>
        </p:spPr>
        <p:txBody>
          <a:bodyPr wrap="none" anchor="ctr">
            <a:prstTxWarp prst="textNoShape">
              <a:avLst/>
            </a:prstTxWarp>
          </a:bodyPr>
          <a:lstStyle/>
          <a:p>
            <a:r>
              <a:rPr lang="en-US" sz="4000" b="1">
                <a:solidFill>
                  <a:srgbClr val="4E2700"/>
                </a:solidFill>
              </a:rPr>
              <a:t>NH</a:t>
            </a:r>
            <a:r>
              <a:rPr lang="en-US" sz="4800" b="1" baseline="-25000">
                <a:solidFill>
                  <a:srgbClr val="4E2700"/>
                </a:solidFill>
              </a:rPr>
              <a:t>3</a:t>
            </a:r>
            <a:endParaRPr lang="en-US" sz="4000">
              <a:solidFill>
                <a:srgbClr val="4E2700"/>
              </a:solidFill>
            </a:endParaRPr>
          </a:p>
        </p:txBody>
      </p:sp>
      <p:sp>
        <p:nvSpPr>
          <p:cNvPr id="442374" name="AutoShape 1030"/>
          <p:cNvSpPr>
            <a:spLocks noChangeArrowheads="1"/>
          </p:cNvSpPr>
          <p:nvPr/>
        </p:nvSpPr>
        <p:spPr bwMode="auto">
          <a:xfrm>
            <a:off x="204788" y="4629150"/>
            <a:ext cx="2185987" cy="846138"/>
          </a:xfrm>
          <a:prstGeom prst="wedgeEllipseCallout">
            <a:avLst>
              <a:gd name="adj1" fmla="val 8750"/>
              <a:gd name="adj2" fmla="val -168574"/>
            </a:avLst>
          </a:prstGeom>
          <a:solidFill>
            <a:schemeClr val="bg2"/>
          </a:solidFill>
          <a:ln w="38100">
            <a:solidFill>
              <a:srgbClr val="000000"/>
            </a:solidFill>
            <a:miter lim="800000"/>
            <a:headEnd/>
            <a:tailEnd/>
          </a:ln>
          <a:effectLst>
            <a:outerShdw blurRad="63500" dist="35921" dir="2700000" algn="ctr" rotWithShape="0">
              <a:schemeClr val="folHlink"/>
            </a:outerShdw>
          </a:effectLst>
        </p:spPr>
        <p:txBody>
          <a:bodyPr wrap="none" anchor="ctr">
            <a:prstTxWarp prst="textNoShape">
              <a:avLst/>
            </a:prstTxWarp>
          </a:bodyPr>
          <a:lstStyle/>
          <a:p>
            <a:r>
              <a:rPr lang="en-US" b="1">
                <a:solidFill>
                  <a:srgbClr val="381C00"/>
                </a:solidFill>
              </a:rPr>
              <a:t>animal waste</a:t>
            </a:r>
          </a:p>
        </p:txBody>
      </p:sp>
      <p:sp>
        <p:nvSpPr>
          <p:cNvPr id="442375" name="AutoShape 1031"/>
          <p:cNvSpPr>
            <a:spLocks noChangeArrowheads="1"/>
          </p:cNvSpPr>
          <p:nvPr/>
        </p:nvSpPr>
        <p:spPr bwMode="auto">
          <a:xfrm>
            <a:off x="3795713" y="2101850"/>
            <a:ext cx="2363787" cy="887413"/>
          </a:xfrm>
          <a:prstGeom prst="wedgeEllipseCallout">
            <a:avLst>
              <a:gd name="adj1" fmla="val -111718"/>
              <a:gd name="adj2" fmla="val 6171"/>
            </a:avLst>
          </a:prstGeom>
          <a:solidFill>
            <a:srgbClr val="80FF00"/>
          </a:solidFill>
          <a:ln w="38100">
            <a:solidFill>
              <a:srgbClr val="000000"/>
            </a:solidFill>
            <a:miter lim="800000"/>
            <a:headEnd/>
            <a:tailEnd/>
          </a:ln>
          <a:effectLst>
            <a:outerShdw blurRad="63500" dist="35921" dir="2700000" algn="ctr" rotWithShape="0">
              <a:srgbClr val="FCFF05"/>
            </a:outerShdw>
          </a:effectLst>
        </p:spPr>
        <p:txBody>
          <a:bodyPr wrap="none" anchor="ctr">
            <a:prstTxWarp prst="textNoShape">
              <a:avLst/>
            </a:prstTxWarp>
          </a:bodyPr>
          <a:lstStyle/>
          <a:p>
            <a:r>
              <a:rPr lang="en-US" b="1">
                <a:solidFill>
                  <a:srgbClr val="381C00"/>
                </a:solidFill>
              </a:rPr>
              <a:t>plant nutrient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69"/>
          <p:cNvSpPr>
            <a:spLocks noGrp="1" noChangeArrowheads="1"/>
          </p:cNvSpPr>
          <p:nvPr>
            <p:ph type="dt" sz="quarter" idx="4294967295"/>
          </p:nvPr>
        </p:nvSpPr>
        <p:spPr>
          <a:xfrm>
            <a:off x="6934200" y="6264275"/>
            <a:ext cx="1524000" cy="457200"/>
          </a:xfrm>
          <a:prstGeom prst="rect">
            <a:avLst/>
          </a:prstGeom>
          <a:ln/>
        </p:spPr>
        <p:txBody>
          <a:bodyPr/>
          <a:lstStyle/>
          <a:p>
            <a:r>
              <a:rPr lang="en-US"/>
              <a:t>2006-2007</a:t>
            </a:r>
            <a:endParaRPr lang="en-US" b="0"/>
          </a:p>
        </p:txBody>
      </p:sp>
      <p:pic>
        <p:nvPicPr>
          <p:cNvPr id="422916" name="Picture 4" descr="87shop4b"/>
          <p:cNvPicPr>
            <a:picLocks noChangeAspect="1" noChangeArrowheads="1"/>
          </p:cNvPicPr>
          <p:nvPr/>
        </p:nvPicPr>
        <p:blipFill>
          <a:blip r:embed="rId3"/>
          <a:srcRect/>
          <a:stretch>
            <a:fillRect/>
          </a:stretch>
        </p:blipFill>
        <p:spPr bwMode="auto">
          <a:xfrm>
            <a:off x="5638800" y="3352800"/>
            <a:ext cx="2765425" cy="3289300"/>
          </a:xfrm>
          <a:prstGeom prst="rect">
            <a:avLst/>
          </a:prstGeom>
          <a:noFill/>
          <a:effectLst>
            <a:outerShdw blurRad="63500" dist="38099" dir="2700000" algn="ctr" rotWithShape="0">
              <a:srgbClr val="000000">
                <a:alpha val="75000"/>
              </a:srgbClr>
            </a:outerShdw>
          </a:effectLst>
        </p:spPr>
      </p:pic>
      <p:pic>
        <p:nvPicPr>
          <p:cNvPr id="422917" name="Picture 5"/>
          <p:cNvPicPr>
            <a:picLocks noChangeAspect="1" noChangeArrowheads="1"/>
          </p:cNvPicPr>
          <p:nvPr/>
        </p:nvPicPr>
        <p:blipFill>
          <a:blip r:embed="rId4"/>
          <a:srcRect/>
          <a:stretch>
            <a:fillRect/>
          </a:stretch>
        </p:blipFill>
        <p:spPr bwMode="auto">
          <a:xfrm>
            <a:off x="1371600" y="3886200"/>
            <a:ext cx="3352800" cy="2555875"/>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22918" name="Picture 6"/>
          <p:cNvPicPr>
            <a:picLocks noChangeAspect="1" noChangeArrowheads="1"/>
          </p:cNvPicPr>
          <p:nvPr/>
        </p:nvPicPr>
        <p:blipFill>
          <a:blip r:embed="rId5"/>
          <a:srcRect/>
          <a:stretch>
            <a:fillRect/>
          </a:stretch>
        </p:blipFill>
        <p:spPr bwMode="auto">
          <a:xfrm>
            <a:off x="609600" y="1600200"/>
            <a:ext cx="2743200" cy="2011363"/>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422914" name="Rectangle 2"/>
          <p:cNvSpPr>
            <a:spLocks noGrp="1" noChangeArrowheads="1"/>
          </p:cNvSpPr>
          <p:nvPr>
            <p:ph type="ctrTitle"/>
          </p:nvPr>
        </p:nvSpPr>
        <p:spPr>
          <a:xfrm>
            <a:off x="3683000" y="1371600"/>
            <a:ext cx="5334000" cy="914400"/>
          </a:xfrm>
        </p:spPr>
        <p:txBody>
          <a:bodyPr/>
          <a:lstStyle/>
          <a:p>
            <a:r>
              <a:rPr lang="en-US" dirty="0"/>
              <a:t>Some plant oddities…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8588" name="Picture 12" descr="200508 Grand Canyon S - 078"/>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200" y="2286000"/>
            <a:ext cx="3290888" cy="2468563"/>
          </a:xfrm>
          <a:prstGeom prst="rect">
            <a:avLst/>
          </a:prstGeom>
          <a:noFill/>
        </p:spPr>
      </p:pic>
      <p:sp>
        <p:nvSpPr>
          <p:cNvPr id="408578" name="Rectangle 2"/>
          <p:cNvSpPr>
            <a:spLocks noGrp="1" noChangeArrowheads="1"/>
          </p:cNvSpPr>
          <p:nvPr>
            <p:ph type="title"/>
          </p:nvPr>
        </p:nvSpPr>
        <p:spPr/>
        <p:txBody>
          <a:bodyPr/>
          <a:lstStyle/>
          <a:p>
            <a:r>
              <a:rPr lang="en-US"/>
              <a:t>Parasitic plants</a:t>
            </a:r>
          </a:p>
        </p:txBody>
      </p:sp>
      <p:sp>
        <p:nvSpPr>
          <p:cNvPr id="408579" name="Rectangle 3" descr="Rectangle: Click to edit Master text styles&#10;Second level&#10;Third level&#10;Fourth level&#10;Fifth level"/>
          <p:cNvSpPr>
            <a:spLocks noGrp="1" noChangeArrowheads="1"/>
          </p:cNvSpPr>
          <p:nvPr>
            <p:ph type="body" idx="1"/>
          </p:nvPr>
        </p:nvSpPr>
        <p:spPr>
          <a:xfrm>
            <a:off x="838200" y="1371600"/>
            <a:ext cx="7620000" cy="4419600"/>
          </a:xfrm>
        </p:spPr>
        <p:txBody>
          <a:bodyPr/>
          <a:lstStyle/>
          <a:p>
            <a:r>
              <a:rPr lang="en-US"/>
              <a:t>tap into host plant vascular system</a:t>
            </a:r>
          </a:p>
        </p:txBody>
      </p:sp>
      <p:pic>
        <p:nvPicPr>
          <p:cNvPr id="408580" name="Picture 4" descr="37-15b-IndianPipe"/>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410200" y="2047875"/>
            <a:ext cx="3603625" cy="4733925"/>
          </a:xfrm>
          <a:prstGeom prst="rect">
            <a:avLst/>
          </a:prstGeom>
          <a:noFill/>
          <a:ln w="9525">
            <a:noFill/>
            <a:miter lim="800000"/>
            <a:headEnd/>
            <a:tailEnd/>
          </a:ln>
        </p:spPr>
      </p:pic>
      <p:sp>
        <p:nvSpPr>
          <p:cNvPr id="408581" name="Rectangle 5"/>
          <p:cNvSpPr>
            <a:spLocks noChangeArrowheads="1"/>
          </p:cNvSpPr>
          <p:nvPr/>
        </p:nvSpPr>
        <p:spPr bwMode="auto">
          <a:xfrm>
            <a:off x="7397750" y="1955800"/>
            <a:ext cx="1658938" cy="427038"/>
          </a:xfrm>
          <a:prstGeom prst="rect">
            <a:avLst/>
          </a:prstGeom>
          <a:noFill/>
          <a:ln w="9525">
            <a:noFill/>
            <a:miter lim="800000"/>
            <a:headEnd/>
            <a:tailEnd/>
          </a:ln>
          <a:effectLst/>
        </p:spPr>
        <p:txBody>
          <a:bodyPr wrap="none">
            <a:prstTxWarp prst="textNoShape">
              <a:avLst/>
            </a:prstTxWarp>
            <a:spAutoFit/>
          </a:bodyPr>
          <a:lstStyle/>
          <a:p>
            <a:pPr algn="l"/>
            <a:r>
              <a:rPr lang="en-US" sz="2200" b="1">
                <a:solidFill>
                  <a:schemeClr val="bg1"/>
                </a:solidFill>
              </a:rPr>
              <a:t>Indian pipe</a:t>
            </a:r>
            <a:endParaRPr lang="en-US" sz="2600" b="1">
              <a:solidFill>
                <a:schemeClr val="bg1"/>
              </a:solidFill>
            </a:endParaRPr>
          </a:p>
        </p:txBody>
      </p:sp>
      <p:pic>
        <p:nvPicPr>
          <p:cNvPr id="408582" name="Picture 6"/>
          <p:cNvPicPr>
            <a:picLocks noChangeAspect="1"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667000" y="3505200"/>
            <a:ext cx="2687638" cy="2633663"/>
          </a:xfrm>
          <a:prstGeom prst="rect">
            <a:avLst/>
          </a:prstGeom>
          <a:noFill/>
          <a:ln w="9525">
            <a:noFill/>
            <a:miter lim="800000"/>
            <a:headEnd/>
            <a:tailEnd/>
          </a:ln>
          <a:effectLst/>
        </p:spPr>
      </p:pic>
      <p:sp>
        <p:nvSpPr>
          <p:cNvPr id="408583" name="Rectangle 7"/>
          <p:cNvSpPr>
            <a:spLocks noChangeArrowheads="1"/>
          </p:cNvSpPr>
          <p:nvPr/>
        </p:nvSpPr>
        <p:spPr bwMode="auto">
          <a:xfrm>
            <a:off x="2743200" y="5715000"/>
            <a:ext cx="1395413" cy="427038"/>
          </a:xfrm>
          <a:prstGeom prst="rect">
            <a:avLst/>
          </a:prstGeom>
          <a:noFill/>
          <a:ln w="9525">
            <a:noFill/>
            <a:miter lim="800000"/>
            <a:headEnd/>
            <a:tailEnd/>
          </a:ln>
          <a:effectLst/>
        </p:spPr>
        <p:txBody>
          <a:bodyPr wrap="none">
            <a:prstTxWarp prst="textNoShape">
              <a:avLst/>
            </a:prstTxWarp>
            <a:spAutoFit/>
          </a:bodyPr>
          <a:lstStyle/>
          <a:p>
            <a:pPr algn="l"/>
            <a:r>
              <a:rPr lang="en-US" sz="2200" b="1" dirty="0">
                <a:solidFill>
                  <a:srgbClr val="000000"/>
                </a:solidFill>
              </a:rPr>
              <a:t>Mistletoe</a:t>
            </a:r>
            <a:endParaRPr lang="en-US" sz="2600" b="1" dirty="0">
              <a:solidFill>
                <a:srgbClr val="000000"/>
              </a:solidFill>
            </a:endParaRPr>
          </a:p>
        </p:txBody>
      </p:sp>
      <p:pic>
        <p:nvPicPr>
          <p:cNvPr id="408584" name="Picture 8" descr="toe3"/>
          <p:cNvPicPr>
            <a:picLocks noChangeAspect="1" noChangeArrowheads="1"/>
          </p:cNvPicPr>
          <p:nvPr/>
        </p:nvPicPr>
        <p:blipFill>
          <a:blip r:embed="rId6"/>
          <a:srcRect/>
          <a:stretch>
            <a:fillRect/>
          </a:stretch>
        </p:blipFill>
        <p:spPr bwMode="auto">
          <a:xfrm>
            <a:off x="53975" y="4997450"/>
            <a:ext cx="2689225" cy="178435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a:t>Plants of peat bogs</a:t>
            </a:r>
          </a:p>
        </p:txBody>
      </p:sp>
      <p:sp>
        <p:nvSpPr>
          <p:cNvPr id="423939" name="Rectangle 3" descr="Rectangle: Click to edit Master text styles&#10;Second level&#10;Third level&#10;Fourth level&#10;Fifth level"/>
          <p:cNvSpPr>
            <a:spLocks noGrp="1" noChangeArrowheads="1"/>
          </p:cNvSpPr>
          <p:nvPr>
            <p:ph type="body" idx="1"/>
          </p:nvPr>
        </p:nvSpPr>
        <p:spPr/>
        <p:txBody>
          <a:bodyPr/>
          <a:lstStyle/>
          <a:p>
            <a:r>
              <a:rPr lang="en-US" dirty="0"/>
              <a:t>High acid environment</a:t>
            </a:r>
          </a:p>
          <a:p>
            <a:pPr lvl="1"/>
            <a:r>
              <a:rPr lang="en-US" dirty="0"/>
              <a:t>most minerals &amp; nutrients bound up &amp; are not available to plants</a:t>
            </a:r>
          </a:p>
          <a:p>
            <a:pPr lvl="2"/>
            <a:r>
              <a:rPr lang="en-US" dirty="0"/>
              <a:t>must find alternative sources of nutrients</a:t>
            </a:r>
          </a:p>
        </p:txBody>
      </p:sp>
      <p:pic>
        <p:nvPicPr>
          <p:cNvPr id="423940" name="Picture 4" descr="peat"/>
          <p:cNvPicPr>
            <a:picLocks noChangeAspect="1" noChangeArrowheads="1"/>
          </p:cNvPicPr>
          <p:nvPr/>
        </p:nvPicPr>
        <p:blipFill>
          <a:blip r:embed="rId3"/>
          <a:srcRect/>
          <a:stretch>
            <a:fillRect/>
          </a:stretch>
        </p:blipFill>
        <p:spPr bwMode="auto">
          <a:xfrm>
            <a:off x="762000" y="4724400"/>
            <a:ext cx="1730375" cy="1801813"/>
          </a:xfrm>
          <a:prstGeom prst="rect">
            <a:avLst/>
          </a:prstGeom>
          <a:noFill/>
        </p:spPr>
      </p:pic>
      <p:pic>
        <p:nvPicPr>
          <p:cNvPr id="423941" name="Picture 5" descr="PeatBog_Laurel_Gwen"/>
          <p:cNvPicPr>
            <a:picLocks noChangeAspect="1" noChangeArrowheads="1"/>
          </p:cNvPicPr>
          <p:nvPr/>
        </p:nvPicPr>
        <p:blipFill>
          <a:blip r:embed="rId4"/>
          <a:srcRect/>
          <a:stretch>
            <a:fillRect/>
          </a:stretch>
        </p:blipFill>
        <p:spPr bwMode="auto">
          <a:xfrm>
            <a:off x="2743200" y="3429000"/>
            <a:ext cx="2187575" cy="3325813"/>
          </a:xfrm>
          <a:prstGeom prst="rect">
            <a:avLst/>
          </a:prstGeom>
          <a:noFill/>
        </p:spPr>
      </p:pic>
      <p:pic>
        <p:nvPicPr>
          <p:cNvPr id="423943" name="Picture 7" descr="mohos"/>
          <p:cNvPicPr>
            <a:picLocks noChangeAspect="1" noChangeArrowheads="1"/>
          </p:cNvPicPr>
          <p:nvPr/>
        </p:nvPicPr>
        <p:blipFill>
          <a:blip r:embed="rId5"/>
          <a:srcRect/>
          <a:stretch>
            <a:fillRect/>
          </a:stretch>
        </p:blipFill>
        <p:spPr bwMode="auto">
          <a:xfrm>
            <a:off x="5181600" y="4191000"/>
            <a:ext cx="3784600" cy="25495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0626" name="Picture 2" descr="37-16x-SundewPlant"/>
          <p:cNvPicPr>
            <a:picLocks noChangeAspect="1" noChangeArrowheads="1"/>
          </p:cNvPicPr>
          <p:nvPr/>
        </p:nvPicPr>
        <p:blipFill>
          <a:blip r:embed="rId3"/>
          <a:srcRect/>
          <a:stretch>
            <a:fillRect/>
          </a:stretch>
        </p:blipFill>
        <p:spPr bwMode="auto">
          <a:xfrm>
            <a:off x="63500" y="3268663"/>
            <a:ext cx="4735513" cy="3551237"/>
          </a:xfrm>
          <a:prstGeom prst="rect">
            <a:avLst/>
          </a:prstGeom>
          <a:noFill/>
        </p:spPr>
      </p:pic>
      <p:sp>
        <p:nvSpPr>
          <p:cNvPr id="410627" name="Rectangle 3"/>
          <p:cNvSpPr>
            <a:spLocks noGrp="1" noChangeArrowheads="1"/>
          </p:cNvSpPr>
          <p:nvPr>
            <p:ph type="title"/>
          </p:nvPr>
        </p:nvSpPr>
        <p:spPr>
          <a:xfrm>
            <a:off x="609600" y="685800"/>
            <a:ext cx="3159125" cy="1270000"/>
          </a:xfrm>
        </p:spPr>
        <p:txBody>
          <a:bodyPr/>
          <a:lstStyle/>
          <a:p>
            <a:r>
              <a:rPr lang="en-US"/>
              <a:t>Carnivorous </a:t>
            </a:r>
            <a:br>
              <a:rPr lang="en-US"/>
            </a:br>
            <a:r>
              <a:rPr lang="en-US"/>
              <a:t>plants</a:t>
            </a:r>
          </a:p>
        </p:txBody>
      </p:sp>
      <p:pic>
        <p:nvPicPr>
          <p:cNvPr id="410628" name="Picture 4" descr="37-16-CarnivorousPlants"/>
          <p:cNvPicPr>
            <a:picLocks noChangeAspect="1" noChangeArrowheads="1"/>
          </p:cNvPicPr>
          <p:nvPr/>
        </p:nvPicPr>
        <p:blipFill>
          <a:blip r:embed="rId4"/>
          <a:srcRect/>
          <a:stretch>
            <a:fillRect/>
          </a:stretch>
        </p:blipFill>
        <p:spPr bwMode="auto">
          <a:xfrm>
            <a:off x="3924300" y="374650"/>
            <a:ext cx="5160963" cy="3462338"/>
          </a:xfrm>
          <a:prstGeom prst="rect">
            <a:avLst/>
          </a:prstGeom>
          <a:noFill/>
        </p:spPr>
      </p:pic>
      <p:sp>
        <p:nvSpPr>
          <p:cNvPr id="410629" name="Rectangle 5" descr="Rectangle: Click to edit Master text styles&#10;Second level&#10;Third level&#10;Fourth level&#10;Fifth level"/>
          <p:cNvSpPr>
            <a:spLocks noGrp="1" noChangeArrowheads="1"/>
          </p:cNvSpPr>
          <p:nvPr>
            <p:ph type="body" idx="1"/>
          </p:nvPr>
        </p:nvSpPr>
        <p:spPr>
          <a:xfrm>
            <a:off x="5197475" y="4498975"/>
            <a:ext cx="3587750" cy="1541463"/>
          </a:xfrm>
        </p:spPr>
        <p:txBody>
          <a:bodyPr/>
          <a:lstStyle/>
          <a:p>
            <a:pPr marL="0" indent="0">
              <a:buFont typeface="Wingdings" charset="2"/>
              <a:buNone/>
            </a:pPr>
            <a:r>
              <a:rPr lang="en-US"/>
              <a:t>Are they really carnivores?</a:t>
            </a:r>
          </a:p>
        </p:txBody>
      </p:sp>
      <p:sp>
        <p:nvSpPr>
          <p:cNvPr id="410630" name="Rectangle 6"/>
          <p:cNvSpPr>
            <a:spLocks noChangeArrowheads="1"/>
          </p:cNvSpPr>
          <p:nvPr/>
        </p:nvSpPr>
        <p:spPr bwMode="auto">
          <a:xfrm>
            <a:off x="7259638" y="3433763"/>
            <a:ext cx="1876425" cy="427037"/>
          </a:xfrm>
          <a:prstGeom prst="rect">
            <a:avLst/>
          </a:prstGeom>
          <a:noFill/>
          <a:ln w="9525">
            <a:noFill/>
            <a:miter lim="800000"/>
            <a:headEnd/>
            <a:tailEnd/>
          </a:ln>
          <a:effectLst/>
        </p:spPr>
        <p:txBody>
          <a:bodyPr wrap="none">
            <a:prstTxWarp prst="textNoShape">
              <a:avLst/>
            </a:prstTxWarp>
            <a:spAutoFit/>
          </a:bodyPr>
          <a:lstStyle/>
          <a:p>
            <a:pPr algn="l"/>
            <a:r>
              <a:rPr lang="en-US" sz="2200" b="1">
                <a:solidFill>
                  <a:schemeClr val="bg1"/>
                </a:solidFill>
              </a:rPr>
              <a:t>Pitcher plant</a:t>
            </a:r>
            <a:endParaRPr lang="en-US" sz="2600" b="1">
              <a:solidFill>
                <a:schemeClr val="bg1"/>
              </a:solidFill>
            </a:endParaRPr>
          </a:p>
        </p:txBody>
      </p:sp>
      <p:sp>
        <p:nvSpPr>
          <p:cNvPr id="410631" name="Rectangle 7"/>
          <p:cNvSpPr>
            <a:spLocks noChangeArrowheads="1"/>
          </p:cNvSpPr>
          <p:nvPr/>
        </p:nvSpPr>
        <p:spPr bwMode="auto">
          <a:xfrm>
            <a:off x="4114800" y="3433763"/>
            <a:ext cx="2032000" cy="427037"/>
          </a:xfrm>
          <a:prstGeom prst="rect">
            <a:avLst/>
          </a:prstGeom>
          <a:noFill/>
          <a:ln w="9525">
            <a:noFill/>
            <a:miter lim="800000"/>
            <a:headEnd/>
            <a:tailEnd/>
          </a:ln>
          <a:effectLst/>
        </p:spPr>
        <p:txBody>
          <a:bodyPr wrap="none">
            <a:prstTxWarp prst="textNoShape">
              <a:avLst/>
            </a:prstTxWarp>
            <a:spAutoFit/>
          </a:bodyPr>
          <a:lstStyle/>
          <a:p>
            <a:pPr algn="l"/>
            <a:r>
              <a:rPr lang="en-US" sz="2200" b="1">
                <a:solidFill>
                  <a:schemeClr val="bg1"/>
                </a:solidFill>
              </a:rPr>
              <a:t>Venus fly trap</a:t>
            </a:r>
            <a:endParaRPr lang="en-US" sz="2600" b="1">
              <a:solidFill>
                <a:schemeClr val="bg1"/>
              </a:solidFill>
            </a:endParaRPr>
          </a:p>
        </p:txBody>
      </p:sp>
      <p:sp>
        <p:nvSpPr>
          <p:cNvPr id="410632" name="Rectangle 8"/>
          <p:cNvSpPr>
            <a:spLocks noChangeArrowheads="1"/>
          </p:cNvSpPr>
          <p:nvPr/>
        </p:nvSpPr>
        <p:spPr bwMode="auto">
          <a:xfrm>
            <a:off x="2544763" y="3322638"/>
            <a:ext cx="1255712" cy="427037"/>
          </a:xfrm>
          <a:prstGeom prst="rect">
            <a:avLst/>
          </a:prstGeom>
          <a:noFill/>
          <a:ln w="9525">
            <a:noFill/>
            <a:miter lim="800000"/>
            <a:headEnd/>
            <a:tailEnd/>
          </a:ln>
          <a:effectLst/>
        </p:spPr>
        <p:txBody>
          <a:bodyPr wrap="none">
            <a:prstTxWarp prst="textNoShape">
              <a:avLst/>
            </a:prstTxWarp>
            <a:spAutoFit/>
          </a:bodyPr>
          <a:lstStyle/>
          <a:p>
            <a:pPr algn="l"/>
            <a:r>
              <a:rPr lang="en-US" sz="2200" b="1">
                <a:solidFill>
                  <a:schemeClr val="bg1"/>
                </a:solidFill>
              </a:rPr>
              <a:t>Sundew</a:t>
            </a:r>
            <a:endParaRPr lang="en-US" sz="2600" b="1">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2674" name="Picture 2" descr="n0"/>
          <p:cNvPicPr>
            <a:picLocks noChangeAspect="1" noChangeArrowheads="1"/>
          </p:cNvPicPr>
          <p:nvPr/>
        </p:nvPicPr>
        <p:blipFill>
          <a:blip r:embed="rId3"/>
          <a:srcRect/>
          <a:stretch>
            <a:fillRect/>
          </a:stretch>
        </p:blipFill>
        <p:spPr bwMode="auto">
          <a:xfrm>
            <a:off x="3883025" y="384175"/>
            <a:ext cx="5210175" cy="6423025"/>
          </a:xfrm>
          <a:prstGeom prst="rect">
            <a:avLst/>
          </a:prstGeom>
          <a:noFill/>
        </p:spPr>
      </p:pic>
      <p:pic>
        <p:nvPicPr>
          <p:cNvPr id="412675" name="Picture 3" descr="monkey-cup-pitcher-plant"/>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61925" y="682625"/>
            <a:ext cx="3571875" cy="5675313"/>
          </a:xfrm>
          <a:prstGeom prst="rect">
            <a:avLst/>
          </a:prstGeom>
          <a:noFill/>
        </p:spPr>
      </p:pic>
      <p:sp>
        <p:nvSpPr>
          <p:cNvPr id="412676" name="Rectangle 4"/>
          <p:cNvSpPr>
            <a:spLocks noChangeArrowheads="1"/>
          </p:cNvSpPr>
          <p:nvPr/>
        </p:nvSpPr>
        <p:spPr bwMode="auto">
          <a:xfrm>
            <a:off x="3971925" y="6292850"/>
            <a:ext cx="1876425" cy="427038"/>
          </a:xfrm>
          <a:prstGeom prst="rect">
            <a:avLst/>
          </a:prstGeom>
          <a:noFill/>
          <a:ln w="9525">
            <a:noFill/>
            <a:miter lim="800000"/>
            <a:headEnd/>
            <a:tailEnd/>
          </a:ln>
          <a:effectLst/>
        </p:spPr>
        <p:txBody>
          <a:bodyPr wrap="none">
            <a:prstTxWarp prst="textNoShape">
              <a:avLst/>
            </a:prstTxWarp>
            <a:spAutoFit/>
          </a:bodyPr>
          <a:lstStyle/>
          <a:p>
            <a:pPr algn="l"/>
            <a:r>
              <a:rPr lang="en-US" sz="2200" b="1">
                <a:solidFill>
                  <a:schemeClr val="bg1"/>
                </a:solidFill>
              </a:rPr>
              <a:t>Pitcher plant</a:t>
            </a:r>
            <a:endParaRPr lang="en-US" sz="2600" b="1">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t>Uses of peat</a:t>
            </a:r>
          </a:p>
        </p:txBody>
      </p:sp>
      <p:pic>
        <p:nvPicPr>
          <p:cNvPr id="424964" name="Picture 4" descr="tomlinson_5"/>
          <p:cNvPicPr>
            <a:picLocks noChangeAspect="1" noChangeArrowheads="1"/>
          </p:cNvPicPr>
          <p:nvPr/>
        </p:nvPicPr>
        <p:blipFill>
          <a:blip r:embed="rId3"/>
          <a:srcRect/>
          <a:stretch>
            <a:fillRect/>
          </a:stretch>
        </p:blipFill>
        <p:spPr bwMode="auto">
          <a:xfrm>
            <a:off x="6096000" y="1981200"/>
            <a:ext cx="2465388" cy="1639888"/>
          </a:xfrm>
          <a:prstGeom prst="rect">
            <a:avLst/>
          </a:prstGeom>
          <a:noFill/>
        </p:spPr>
      </p:pic>
      <p:pic>
        <p:nvPicPr>
          <p:cNvPr id="424965" name="Picture 5" descr="stycketorv"/>
          <p:cNvPicPr>
            <a:picLocks noChangeAspect="1" noChangeArrowheads="1"/>
          </p:cNvPicPr>
          <p:nvPr/>
        </p:nvPicPr>
        <p:blipFill>
          <a:blip r:embed="rId4"/>
          <a:srcRect/>
          <a:stretch>
            <a:fillRect/>
          </a:stretch>
        </p:blipFill>
        <p:spPr bwMode="auto">
          <a:xfrm>
            <a:off x="1600200" y="4991100"/>
            <a:ext cx="2819400" cy="1790700"/>
          </a:xfrm>
          <a:prstGeom prst="rect">
            <a:avLst/>
          </a:prstGeom>
          <a:noFill/>
        </p:spPr>
      </p:pic>
      <p:pic>
        <p:nvPicPr>
          <p:cNvPr id="424966" name="Picture 6" descr="Scottish Peat Harvesting_JPG"/>
          <p:cNvPicPr>
            <a:picLocks noChangeAspect="1" noChangeArrowheads="1"/>
          </p:cNvPicPr>
          <p:nvPr/>
        </p:nvPicPr>
        <p:blipFill>
          <a:blip r:embed="rId5"/>
          <a:srcRect/>
          <a:stretch>
            <a:fillRect/>
          </a:stretch>
        </p:blipFill>
        <p:spPr bwMode="auto">
          <a:xfrm>
            <a:off x="762000" y="1371600"/>
            <a:ext cx="4800600" cy="3544888"/>
          </a:xfrm>
          <a:prstGeom prst="rect">
            <a:avLst/>
          </a:prstGeom>
          <a:noFill/>
        </p:spPr>
      </p:pic>
      <p:pic>
        <p:nvPicPr>
          <p:cNvPr id="424967" name="Picture 7"/>
          <p:cNvPicPr>
            <a:picLocks noChangeAspect="1" noChangeArrowheads="1"/>
          </p:cNvPicPr>
          <p:nvPr/>
        </p:nvPicPr>
        <p:blipFill>
          <a:blip r:embed="rId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34000" y="4092575"/>
            <a:ext cx="3632200" cy="26019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570" name="Rectangle 2"/>
          <p:cNvSpPr>
            <a:spLocks noGrp="1" noChangeArrowheads="1"/>
          </p:cNvSpPr>
          <p:nvPr>
            <p:ph type="ctrTitle"/>
          </p:nvPr>
        </p:nvSpPr>
        <p:spPr>
          <a:xfrm>
            <a:off x="609600" y="2819400"/>
            <a:ext cx="7772400" cy="914400"/>
          </a:xfrm>
        </p:spPr>
        <p:txBody>
          <a:bodyPr/>
          <a:lstStyle/>
          <a:p>
            <a:pPr algn="ctr"/>
            <a:r>
              <a:rPr lang="en-US"/>
              <a:t>Any Questions??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p:txBody>
          <a:bodyPr/>
          <a:lstStyle/>
          <a:p>
            <a:pPr algn="ctr" eaLnBrk="1" hangingPunct="1"/>
            <a:r>
              <a:rPr lang="en-US" dirty="0" smtClean="0">
                <a:ea typeface="ＭＳ Ｐゴシック" charset="-128"/>
                <a:cs typeface="ＭＳ Ｐゴシック" charset="-128"/>
              </a:rPr>
              <a:t>Review Questions</a:t>
            </a:r>
          </a:p>
        </p:txBody>
      </p:sp>
      <p:sp>
        <p:nvSpPr>
          <p:cNvPr id="172035" name="Rectangle 3"/>
          <p:cNvSpPr>
            <a:spLocks noGrp="1" noChangeArrowheads="1"/>
          </p:cNvSpPr>
          <p:nvPr>
            <p:ph type="subTitle" idx="1"/>
          </p:nvPr>
        </p:nvSpPr>
        <p:spPr/>
        <p:txBody>
          <a:bodyPr>
            <a:normAutofit/>
          </a:bodyPr>
          <a:lstStyle/>
          <a:p>
            <a:pPr eaLnBrk="1" hangingPunct="1"/>
            <a:endParaRPr lang="en-US" smtClean="0">
              <a:solidFill>
                <a:srgbClr val="898989"/>
              </a:solidFill>
              <a:ea typeface="ＭＳ Ｐゴシック" charset="-128"/>
              <a:cs typeface="ＭＳ Ｐゴシック" charset="-128"/>
            </a:endParaRPr>
          </a:p>
        </p:txBody>
      </p:sp>
      <p:sp>
        <p:nvSpPr>
          <p:cNvPr id="196612" name="FlagCount" hidden="1">
            <a:hlinkClick r:id=""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prstTxWarp prst="textNoShape">
              <a:avLst/>
            </a:prstTxWarp>
          </a:bodyPr>
          <a:lstStyle/>
          <a:p>
            <a:pPr algn="ctr" eaLnBrk="0" hangingPunct="0"/>
            <a:r>
              <a:rPr lang="en-US" sz="1400" b="1">
                <a:latin typeface="Tahoma" charset="0"/>
              </a:rPr>
              <a:t>0</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5" name="Rectangle 3"/>
          <p:cNvSpPr>
            <a:spLocks noGrp="1" noChangeArrowheads="1"/>
          </p:cNvSpPr>
          <p:nvPr>
            <p:ph idx="1"/>
          </p:nvPr>
        </p:nvSpPr>
        <p:spPr>
          <a:xfrm>
            <a:off x="304800" y="685800"/>
            <a:ext cx="8534400" cy="4816475"/>
          </a:xfrm>
        </p:spPr>
        <p:txBody>
          <a:bodyPr/>
          <a:lstStyle/>
          <a:p>
            <a:pPr marL="609600" indent="-609600" eaLnBrk="1" hangingPunct="1">
              <a:lnSpc>
                <a:spcPct val="90000"/>
              </a:lnSpc>
              <a:buFontTx/>
              <a:buNone/>
            </a:pPr>
            <a:r>
              <a:rPr lang="en-US" dirty="0">
                <a:solidFill>
                  <a:srgbClr val="000000"/>
                </a:solidFill>
              </a:rPr>
              <a:t>1</a:t>
            </a:r>
            <a:r>
              <a:rPr lang="en-US" dirty="0" smtClean="0">
                <a:solidFill>
                  <a:srgbClr val="000000"/>
                </a:solidFill>
                <a:ea typeface="ＭＳ Ｐゴシック" charset="-128"/>
                <a:cs typeface="ＭＳ Ｐゴシック" charset="-128"/>
              </a:rPr>
              <a:t>.  The inorganic compound that contributes most of the mass to a plant’s organic matter is </a:t>
            </a:r>
            <a:r>
              <a:rPr lang="en-US" sz="3400" dirty="0" smtClean="0">
                <a:solidFill>
                  <a:srgbClr val="990066"/>
                </a:solidFill>
                <a:ea typeface="ＭＳ Ｐゴシック" charset="-128"/>
                <a:cs typeface="ＭＳ Ｐゴシック" charset="-128"/>
              </a:rPr>
              <a:t>*</a:t>
            </a:r>
            <a:endParaRPr lang="en-US" dirty="0" smtClean="0">
              <a:solidFill>
                <a:srgbClr val="000000"/>
              </a:solidFill>
              <a:ea typeface="ＭＳ Ｐゴシック" charset="-128"/>
              <a:cs typeface="ＭＳ Ｐゴシック" charset="-128"/>
            </a:endParaRPr>
          </a:p>
          <a:p>
            <a:pPr marL="1158875" lvl="1" indent="-584200" eaLnBrk="1" hangingPunct="1">
              <a:buFont typeface="+mj-lt"/>
              <a:buAutoNum type="alphaUcPeriod"/>
            </a:pPr>
            <a:r>
              <a:rPr lang="en-US" dirty="0" smtClean="0">
                <a:solidFill>
                  <a:srgbClr val="000000"/>
                </a:solidFill>
              </a:rPr>
              <a:t>H</a:t>
            </a:r>
            <a:r>
              <a:rPr lang="en-US" baseline="-25000" dirty="0" smtClean="0">
                <a:solidFill>
                  <a:srgbClr val="000000"/>
                </a:solidFill>
              </a:rPr>
              <a:t>2</a:t>
            </a:r>
            <a:r>
              <a:rPr lang="en-US" dirty="0" smtClean="0">
                <a:solidFill>
                  <a:srgbClr val="000000"/>
                </a:solidFill>
              </a:rPr>
              <a:t>O.</a:t>
            </a:r>
          </a:p>
          <a:p>
            <a:pPr marL="1158875" lvl="1" indent="-584200" eaLnBrk="1" hangingPunct="1">
              <a:buFontTx/>
              <a:buAutoNum type="alphaUcPeriod"/>
            </a:pPr>
            <a:r>
              <a:rPr lang="en-US" dirty="0" smtClean="0">
                <a:solidFill>
                  <a:srgbClr val="000000"/>
                </a:solidFill>
              </a:rPr>
              <a:t>CO</a:t>
            </a:r>
            <a:r>
              <a:rPr lang="en-US" baseline="-25000" dirty="0" smtClean="0">
                <a:solidFill>
                  <a:srgbClr val="000000"/>
                </a:solidFill>
              </a:rPr>
              <a:t>2</a:t>
            </a:r>
            <a:r>
              <a:rPr lang="en-US" dirty="0" smtClean="0">
                <a:solidFill>
                  <a:srgbClr val="000000"/>
                </a:solidFill>
              </a:rPr>
              <a:t>.</a:t>
            </a:r>
          </a:p>
          <a:p>
            <a:pPr marL="1158875" lvl="1" indent="-584200" eaLnBrk="1" hangingPunct="1">
              <a:buFontTx/>
              <a:buAutoNum type="alphaUcPeriod"/>
            </a:pPr>
            <a:r>
              <a:rPr lang="en-US" dirty="0" smtClean="0">
                <a:solidFill>
                  <a:srgbClr val="000000"/>
                </a:solidFill>
              </a:rPr>
              <a:t>NO</a:t>
            </a:r>
            <a:r>
              <a:rPr lang="en-US" baseline="-25000" dirty="0" smtClean="0">
                <a:solidFill>
                  <a:srgbClr val="000000"/>
                </a:solidFill>
              </a:rPr>
              <a:t>3</a:t>
            </a:r>
            <a:r>
              <a:rPr lang="en-US" baseline="30000" dirty="0" smtClean="0">
                <a:solidFill>
                  <a:srgbClr val="000000"/>
                </a:solidFill>
              </a:rPr>
              <a:t>2</a:t>
            </a:r>
            <a:r>
              <a:rPr lang="en-US" dirty="0" smtClean="0">
                <a:solidFill>
                  <a:srgbClr val="000000"/>
                </a:solidFill>
              </a:rPr>
              <a:t>.</a:t>
            </a:r>
          </a:p>
          <a:p>
            <a:pPr marL="1158875" lvl="1" indent="-584200" eaLnBrk="1" hangingPunct="1">
              <a:buFontTx/>
              <a:buAutoNum type="alphaUcPeriod"/>
            </a:pPr>
            <a:r>
              <a:rPr lang="en-US" dirty="0" smtClean="0">
                <a:solidFill>
                  <a:srgbClr val="000000"/>
                </a:solidFill>
              </a:rPr>
              <a:t>O</a:t>
            </a:r>
            <a:r>
              <a:rPr lang="en-US" baseline="-25000" dirty="0" smtClean="0">
                <a:solidFill>
                  <a:srgbClr val="000000"/>
                </a:solidFill>
              </a:rPr>
              <a:t>2</a:t>
            </a:r>
            <a:r>
              <a:rPr lang="en-US" dirty="0" smtClean="0">
                <a:solidFill>
                  <a:srgbClr val="000000"/>
                </a:solidFill>
              </a:rPr>
              <a:t>.</a:t>
            </a:r>
          </a:p>
          <a:p>
            <a:pPr marL="1158875" lvl="1" indent="-584200" eaLnBrk="1" hangingPunct="1">
              <a:buFontTx/>
              <a:buAutoNum type="alphaUcPeriod"/>
            </a:pPr>
            <a:r>
              <a:rPr lang="en-US" dirty="0" smtClean="0">
                <a:solidFill>
                  <a:srgbClr val="000000"/>
                </a:solidFill>
              </a:rPr>
              <a:t>C</a:t>
            </a:r>
            <a:r>
              <a:rPr lang="en-US" baseline="-25000" dirty="0" smtClean="0">
                <a:solidFill>
                  <a:srgbClr val="000000"/>
                </a:solidFill>
              </a:rPr>
              <a:t>6</a:t>
            </a:r>
            <a:r>
              <a:rPr lang="en-US" dirty="0" smtClean="0">
                <a:solidFill>
                  <a:srgbClr val="000000"/>
                </a:solidFill>
              </a:rPr>
              <a:t>H</a:t>
            </a:r>
            <a:r>
              <a:rPr lang="en-US" baseline="-25000" dirty="0" smtClean="0">
                <a:solidFill>
                  <a:srgbClr val="000000"/>
                </a:solidFill>
              </a:rPr>
              <a:t>12</a:t>
            </a:r>
            <a:r>
              <a:rPr lang="en-US" dirty="0" smtClean="0">
                <a:solidFill>
                  <a:srgbClr val="000000"/>
                </a:solidFill>
              </a:rPr>
              <a:t>O</a:t>
            </a:r>
            <a:r>
              <a:rPr lang="en-US" baseline="-25000" dirty="0" smtClean="0">
                <a:solidFill>
                  <a:srgbClr val="000000"/>
                </a:solidFill>
              </a:rPr>
              <a:t>6</a:t>
            </a:r>
            <a:r>
              <a:rPr lang="en-US" dirty="0" smtClean="0">
                <a:solidFill>
                  <a:srgbClr val="000000"/>
                </a:solidFill>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3" name="Rectangle 3"/>
          <p:cNvSpPr>
            <a:spLocks noGrp="1" noChangeArrowheads="1"/>
          </p:cNvSpPr>
          <p:nvPr>
            <p:ph idx="1"/>
          </p:nvPr>
        </p:nvSpPr>
        <p:spPr>
          <a:xfrm>
            <a:off x="304800" y="685800"/>
            <a:ext cx="8534400" cy="5792788"/>
          </a:xfrm>
        </p:spPr>
        <p:txBody>
          <a:bodyPr/>
          <a:lstStyle/>
          <a:p>
            <a:pPr marL="609600" indent="-609600" eaLnBrk="1" hangingPunct="1">
              <a:lnSpc>
                <a:spcPct val="90000"/>
              </a:lnSpc>
              <a:buFont typeface="Times" charset="0"/>
              <a:buNone/>
            </a:pPr>
            <a:r>
              <a:rPr lang="en-US" sz="3000" dirty="0" smtClean="0"/>
              <a:t>2</a:t>
            </a:r>
            <a:r>
              <a:rPr lang="en-US" sz="3000" dirty="0" smtClean="0">
                <a:ea typeface="ＭＳ Ｐゴシック" charset="-128"/>
                <a:cs typeface="ＭＳ Ｐゴシック" charset="-128"/>
              </a:rPr>
              <a:t>.  You are conducting an experiment on plant growth. You take a plant fresh from the soil and it weighs 5 kg. Then you dry the plant overnight and determine the dry weight to be 1 kg. Of this dry weight, how much would you expect to be made up of inorganic minerals?</a:t>
            </a:r>
          </a:p>
          <a:p>
            <a:pPr marL="1103313" lvl="1" indent="-533400" eaLnBrk="1" hangingPunct="1">
              <a:lnSpc>
                <a:spcPct val="90000"/>
              </a:lnSpc>
              <a:buFont typeface="+mj-lt"/>
              <a:buAutoNum type="alphaUcPeriod"/>
            </a:pPr>
            <a:r>
              <a:rPr lang="en-US" dirty="0" smtClean="0"/>
              <a:t>50 grams</a:t>
            </a:r>
          </a:p>
          <a:p>
            <a:pPr marL="1103313" lvl="1" indent="-533400" eaLnBrk="1" hangingPunct="1">
              <a:lnSpc>
                <a:spcPct val="90000"/>
              </a:lnSpc>
              <a:buFontTx/>
              <a:buAutoNum type="alphaUcPeriod"/>
            </a:pPr>
            <a:r>
              <a:rPr lang="en-US" dirty="0" smtClean="0"/>
              <a:t>500 grams</a:t>
            </a:r>
          </a:p>
          <a:p>
            <a:pPr marL="1103313" lvl="1" indent="-533400" eaLnBrk="1" hangingPunct="1">
              <a:lnSpc>
                <a:spcPct val="90000"/>
              </a:lnSpc>
              <a:buFontTx/>
              <a:buAutoNum type="alphaUcPeriod"/>
            </a:pPr>
            <a:r>
              <a:rPr lang="en-US" dirty="0" smtClean="0"/>
              <a:t>1 kg</a:t>
            </a:r>
          </a:p>
          <a:p>
            <a:pPr marL="1103313" lvl="1" indent="-533400" eaLnBrk="1" hangingPunct="1">
              <a:lnSpc>
                <a:spcPct val="90000"/>
              </a:lnSpc>
              <a:buFontTx/>
              <a:buAutoNum type="alphaUcPeriod"/>
            </a:pPr>
            <a:r>
              <a:rPr lang="en-US" dirty="0" smtClean="0"/>
              <a:t>4 kg </a:t>
            </a:r>
          </a:p>
          <a:p>
            <a:pPr marL="1103313" lvl="1" indent="-533400" eaLnBrk="1" hangingPunct="1">
              <a:lnSpc>
                <a:spcPct val="90000"/>
              </a:lnSpc>
              <a:buFontTx/>
              <a:buAutoNum type="alphaUcPeriod"/>
            </a:pPr>
            <a:r>
              <a:rPr lang="en-US" dirty="0" smtClean="0"/>
              <a:t>5 kg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a:t>Nutritional needs</a:t>
            </a:r>
          </a:p>
        </p:txBody>
      </p:sp>
      <p:sp>
        <p:nvSpPr>
          <p:cNvPr id="371715" name="Rectangle 3" descr="Rectangle: Click to edit Master text styles&#10;Second level&#10;Third level&#10;Fourth level&#10;Fifth level"/>
          <p:cNvSpPr>
            <a:spLocks noGrp="1" noChangeArrowheads="1"/>
          </p:cNvSpPr>
          <p:nvPr>
            <p:ph type="body" idx="1"/>
          </p:nvPr>
        </p:nvSpPr>
        <p:spPr>
          <a:xfrm>
            <a:off x="139700" y="1016000"/>
            <a:ext cx="4419600" cy="5181600"/>
          </a:xfrm>
        </p:spPr>
        <p:txBody>
          <a:bodyPr/>
          <a:lstStyle/>
          <a:p>
            <a:r>
              <a:rPr lang="en-US" u="sng" dirty="0">
                <a:solidFill>
                  <a:srgbClr val="CC0000"/>
                </a:solidFill>
              </a:rPr>
              <a:t>Autotrophic</a:t>
            </a:r>
            <a:r>
              <a:rPr lang="en-US" dirty="0"/>
              <a:t> does not </a:t>
            </a:r>
            <a:br>
              <a:rPr lang="en-US" dirty="0"/>
            </a:br>
            <a:r>
              <a:rPr lang="en-US" dirty="0"/>
              <a:t>mean </a:t>
            </a:r>
            <a:r>
              <a:rPr lang="en-US" u="sng" dirty="0"/>
              <a:t>autonomous</a:t>
            </a:r>
            <a:endParaRPr lang="en-US" dirty="0"/>
          </a:p>
          <a:p>
            <a:pPr lvl="1"/>
            <a:r>
              <a:rPr lang="en-US" dirty="0"/>
              <a:t>plants need…</a:t>
            </a:r>
          </a:p>
          <a:p>
            <a:pPr lvl="2"/>
            <a:r>
              <a:rPr lang="en-US" sz="2600" u="sng" dirty="0">
                <a:solidFill>
                  <a:srgbClr val="CC0000"/>
                </a:solidFill>
              </a:rPr>
              <a:t>sun</a:t>
            </a:r>
            <a:r>
              <a:rPr lang="en-US" sz="2600" dirty="0"/>
              <a:t> as an energy source</a:t>
            </a:r>
          </a:p>
          <a:p>
            <a:pPr lvl="2"/>
            <a:r>
              <a:rPr lang="en-US" sz="2600" u="sng" dirty="0">
                <a:solidFill>
                  <a:srgbClr val="CC0000"/>
                </a:solidFill>
              </a:rPr>
              <a:t>inorganic</a:t>
            </a:r>
            <a:r>
              <a:rPr lang="en-US" sz="2600" dirty="0"/>
              <a:t> compounds </a:t>
            </a:r>
            <a:br>
              <a:rPr lang="en-US" sz="2600" dirty="0"/>
            </a:br>
            <a:r>
              <a:rPr lang="en-US" sz="2600" dirty="0"/>
              <a:t>as raw materials</a:t>
            </a:r>
          </a:p>
          <a:p>
            <a:pPr lvl="3"/>
            <a:r>
              <a:rPr lang="en-US" sz="2400" dirty="0"/>
              <a:t>water (H</a:t>
            </a:r>
            <a:r>
              <a:rPr lang="en-US" sz="2400" baseline="-25000" dirty="0"/>
              <a:t>2</a:t>
            </a:r>
            <a:r>
              <a:rPr lang="en-US" sz="2400" dirty="0"/>
              <a:t>O)</a:t>
            </a:r>
          </a:p>
          <a:p>
            <a:pPr lvl="3"/>
            <a:r>
              <a:rPr lang="en-US" sz="2400" dirty="0"/>
              <a:t>CO</a:t>
            </a:r>
            <a:r>
              <a:rPr lang="en-US" sz="2400" baseline="-25000" dirty="0"/>
              <a:t>2</a:t>
            </a:r>
            <a:endParaRPr lang="en-US" sz="2400" dirty="0"/>
          </a:p>
          <a:p>
            <a:pPr lvl="3"/>
            <a:r>
              <a:rPr lang="en-US" sz="2400" dirty="0"/>
              <a:t>minerals</a:t>
            </a:r>
          </a:p>
        </p:txBody>
      </p:sp>
      <p:pic>
        <p:nvPicPr>
          <p:cNvPr id="371716" name="Picture 4"/>
          <p:cNvPicPr>
            <a:picLocks noChangeAspect="1" noChangeArrowheads="1"/>
          </p:cNvPicPr>
          <p:nvPr/>
        </p:nvPicPr>
        <p:blipFill>
          <a:blip r:embed="rId3"/>
          <a:srcRect/>
          <a:stretch>
            <a:fillRect/>
          </a:stretch>
        </p:blipFill>
        <p:spPr bwMode="auto">
          <a:xfrm>
            <a:off x="5867400" y="1473200"/>
            <a:ext cx="3035300" cy="5156200"/>
          </a:xfrm>
          <a:prstGeom prst="rect">
            <a:avLst/>
          </a:prstGeom>
          <a:noFill/>
          <a:ln w="9525">
            <a:noFill/>
            <a:miter lim="800000"/>
            <a:headEnd/>
            <a:tailEnd/>
          </a:ln>
          <a:effectLst/>
        </p:spPr>
      </p:pic>
      <p:grpSp>
        <p:nvGrpSpPr>
          <p:cNvPr id="5" name="Group 2"/>
          <p:cNvGrpSpPr>
            <a:grpSpLocks/>
          </p:cNvGrpSpPr>
          <p:nvPr/>
        </p:nvGrpSpPr>
        <p:grpSpPr bwMode="auto">
          <a:xfrm>
            <a:off x="4533900" y="939800"/>
            <a:ext cx="4381500" cy="5842000"/>
            <a:chOff x="2112" y="288"/>
            <a:chExt cx="3002" cy="3934"/>
          </a:xfrm>
        </p:grpSpPr>
        <p:pic>
          <p:nvPicPr>
            <p:cNvPr id="6" name="Picture 3"/>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b="5400"/>
            <a:stretch>
              <a:fillRect/>
            </a:stretch>
          </p:blipFill>
          <p:spPr bwMode="auto">
            <a:xfrm>
              <a:off x="2112" y="288"/>
              <a:ext cx="2839" cy="3866"/>
            </a:xfrm>
            <a:prstGeom prst="rect">
              <a:avLst/>
            </a:prstGeom>
            <a:noFill/>
            <a:ln w="9525">
              <a:noFill/>
              <a:miter lim="800000"/>
              <a:headEnd/>
              <a:tailEnd/>
            </a:ln>
          </p:spPr>
        </p:pic>
        <p:pic>
          <p:nvPicPr>
            <p:cNvPr id="7" name="Picture 4"/>
            <p:cNvPicPr>
              <a:picLocks noChangeAspect="1" noChangeArrowheads="1"/>
            </p:cNvPicPr>
            <p:nvPr/>
          </p:nvPicPr>
          <p:blipFill>
            <a:blip r:embed="rId5"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548" y="288"/>
              <a:ext cx="566" cy="393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endParaRPr lang="en-US" smtClean="0">
              <a:ea typeface="ＭＳ Ｐゴシック" charset="-128"/>
              <a:cs typeface="ＭＳ Ｐゴシック" charset="-128"/>
            </a:endParaRPr>
          </a:p>
        </p:txBody>
      </p:sp>
      <p:sp>
        <p:nvSpPr>
          <p:cNvPr id="201731" name="Rectangle 3"/>
          <p:cNvSpPr>
            <a:spLocks noGrp="1" noChangeArrowheads="1"/>
          </p:cNvSpPr>
          <p:nvPr>
            <p:ph idx="1"/>
          </p:nvPr>
        </p:nvSpPr>
        <p:spPr>
          <a:xfrm>
            <a:off x="304800" y="685800"/>
            <a:ext cx="3871913" cy="3841750"/>
          </a:xfrm>
        </p:spPr>
        <p:txBody>
          <a:bodyPr/>
          <a:lstStyle/>
          <a:p>
            <a:pPr marL="0" indent="0" eaLnBrk="1" hangingPunct="1">
              <a:buFontTx/>
              <a:buNone/>
            </a:pPr>
            <a:r>
              <a:rPr lang="en-US" i="1" smtClean="0">
                <a:ea typeface="ＭＳ Ｐゴシック" charset="-128"/>
                <a:cs typeface="ＭＳ Ｐゴシック" charset="-128"/>
              </a:rPr>
              <a:t>This figure shows the results of a study to determine the effect of soil air spaces on plant growth. Use these data to answer the following question.</a:t>
            </a:r>
            <a:endParaRPr lang="en-US" smtClean="0">
              <a:ea typeface="ＭＳ Ｐゴシック" charset="-128"/>
              <a:cs typeface="ＭＳ Ｐゴシック" charset="-128"/>
            </a:endParaRPr>
          </a:p>
        </p:txBody>
      </p:sp>
      <p:pic>
        <p:nvPicPr>
          <p:cNvPr id="201732" name="Picture 4"/>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78363" y="1058863"/>
            <a:ext cx="4243387" cy="5221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9" name="Rectangle 3"/>
          <p:cNvSpPr>
            <a:spLocks noGrp="1" noChangeArrowheads="1"/>
          </p:cNvSpPr>
          <p:nvPr>
            <p:ph idx="1"/>
          </p:nvPr>
        </p:nvSpPr>
        <p:spPr>
          <a:xfrm>
            <a:off x="304800" y="685800"/>
            <a:ext cx="8534400" cy="6227763"/>
          </a:xfrm>
        </p:spPr>
        <p:txBody>
          <a:bodyPr/>
          <a:lstStyle/>
          <a:p>
            <a:pPr marL="609600" indent="-609600" eaLnBrk="1" hangingPunct="1">
              <a:buFont typeface="Times" charset="0"/>
              <a:buNone/>
            </a:pPr>
            <a:r>
              <a:rPr lang="en-US" sz="2800" dirty="0"/>
              <a:t>3</a:t>
            </a:r>
            <a:r>
              <a:rPr lang="en-US" sz="2800" dirty="0" smtClean="0">
                <a:ea typeface="ＭＳ Ｐゴシック" charset="-128"/>
                <a:cs typeface="ＭＳ Ｐゴシック" charset="-128"/>
              </a:rPr>
              <a:t>.  The best explanation for the shape of this growth response curve is that </a:t>
            </a:r>
          </a:p>
          <a:p>
            <a:pPr marL="990600" lvl="1" indent="-533400" eaLnBrk="1" hangingPunct="1">
              <a:buFont typeface="+mj-lt"/>
              <a:buAutoNum type="alphaUcPeriod"/>
            </a:pPr>
            <a:r>
              <a:rPr lang="en-US" sz="2600" dirty="0" smtClean="0"/>
              <a:t>the plant requires air in the soil for photosynthesis. </a:t>
            </a:r>
          </a:p>
          <a:p>
            <a:pPr marL="990600" lvl="1" indent="-533400" eaLnBrk="1" hangingPunct="1">
              <a:buFontTx/>
              <a:buAutoNum type="alphaUcPeriod"/>
            </a:pPr>
            <a:r>
              <a:rPr lang="en-US" sz="2600" dirty="0" smtClean="0"/>
              <a:t>the roots are able to absorb more nitrogen (N</a:t>
            </a:r>
            <a:r>
              <a:rPr lang="en-US" sz="2600" baseline="-25000" dirty="0" smtClean="0"/>
              <a:t>2</a:t>
            </a:r>
            <a:r>
              <a:rPr lang="en-US" sz="2600" dirty="0" smtClean="0"/>
              <a:t>) in high levels of air.</a:t>
            </a:r>
          </a:p>
          <a:p>
            <a:pPr marL="990600" lvl="1" indent="-533400" eaLnBrk="1" hangingPunct="1">
              <a:buFontTx/>
              <a:buAutoNum type="alphaUcPeriod"/>
            </a:pPr>
            <a:r>
              <a:rPr lang="en-US" sz="2600" dirty="0" smtClean="0"/>
              <a:t>most of the decrease in weight at low air levels is due to transpiration from the leaves.</a:t>
            </a:r>
          </a:p>
          <a:p>
            <a:pPr marL="990600" lvl="1" indent="-533400" eaLnBrk="1" hangingPunct="1">
              <a:buFontTx/>
              <a:buAutoNum type="alphaUcPeriod"/>
            </a:pPr>
            <a:r>
              <a:rPr lang="en-US" sz="2600" dirty="0" smtClean="0"/>
              <a:t>increased soil air produces more root mass in the soil but does not affect the top stems and leaves.</a:t>
            </a:r>
          </a:p>
          <a:p>
            <a:pPr marL="990600" lvl="1" indent="-533400" eaLnBrk="1" hangingPunct="1">
              <a:buFontTx/>
              <a:buAutoNum type="alphaUcPeriod"/>
            </a:pPr>
            <a:r>
              <a:rPr lang="en-US" sz="2600" dirty="0" smtClean="0"/>
              <a:t>the roots require oxygen for respiration and growth.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7" name="Rectangle 3"/>
          <p:cNvSpPr>
            <a:spLocks noGrp="1" noChangeArrowheads="1"/>
          </p:cNvSpPr>
          <p:nvPr>
            <p:ph idx="1"/>
          </p:nvPr>
        </p:nvSpPr>
        <p:spPr>
          <a:xfrm>
            <a:off x="304800" y="685800"/>
            <a:ext cx="8534400" cy="5410200"/>
          </a:xfrm>
        </p:spPr>
        <p:txBody>
          <a:bodyPr/>
          <a:lstStyle/>
          <a:p>
            <a:pPr marL="609600" indent="-609600" eaLnBrk="1" hangingPunct="1">
              <a:buFont typeface="Times" charset="0"/>
              <a:buNone/>
            </a:pPr>
            <a:r>
              <a:rPr lang="en-US" sz="3000" dirty="0"/>
              <a:t>4</a:t>
            </a:r>
            <a:r>
              <a:rPr lang="en-US" sz="3000" dirty="0" smtClean="0">
                <a:ea typeface="ＭＳ Ｐゴシック" charset="-128"/>
                <a:cs typeface="ＭＳ Ｐゴシック" charset="-128"/>
              </a:rPr>
              <a:t>.  Carnivorous plants have evolved mechanisms that trap and digest small animals. The products of this digestion are used to supplement the plant's supply of</a:t>
            </a:r>
          </a:p>
          <a:p>
            <a:pPr marL="1216025" lvl="1" indent="-533400" eaLnBrk="1" hangingPunct="1">
              <a:buFont typeface="+mj-lt"/>
              <a:buAutoNum type="alphaUcPeriod"/>
            </a:pPr>
            <a:r>
              <a:rPr lang="en-US" dirty="0" smtClean="0"/>
              <a:t>energy.</a:t>
            </a:r>
          </a:p>
          <a:p>
            <a:pPr marL="1216025" lvl="1" indent="-533400" eaLnBrk="1" hangingPunct="1">
              <a:buFontTx/>
              <a:buAutoNum type="alphaUcPeriod"/>
            </a:pPr>
            <a:r>
              <a:rPr lang="en-US" dirty="0" smtClean="0"/>
              <a:t>carbohydrates.</a:t>
            </a:r>
          </a:p>
          <a:p>
            <a:pPr marL="1216025" lvl="1" indent="-533400" eaLnBrk="1" hangingPunct="1">
              <a:buFontTx/>
              <a:buAutoNum type="alphaUcPeriod"/>
            </a:pPr>
            <a:r>
              <a:rPr lang="en-US" dirty="0" smtClean="0"/>
              <a:t>lipids and steroids.</a:t>
            </a:r>
          </a:p>
          <a:p>
            <a:pPr marL="1216025" lvl="1" indent="-533400" eaLnBrk="1" hangingPunct="1">
              <a:buFontTx/>
              <a:buAutoNum type="alphaUcPeriod"/>
            </a:pPr>
            <a:r>
              <a:rPr lang="en-US" dirty="0" smtClean="0"/>
              <a:t>minerals. </a:t>
            </a:r>
          </a:p>
          <a:p>
            <a:pPr marL="1216025" lvl="1" indent="-533400" eaLnBrk="1" hangingPunct="1">
              <a:buFontTx/>
              <a:buAutoNum type="alphaUcPeriod"/>
            </a:pPr>
            <a:r>
              <a:rPr lang="en-US" dirty="0" smtClean="0"/>
              <a:t>water.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a:t>Macronutrients</a:t>
            </a:r>
          </a:p>
        </p:txBody>
      </p:sp>
      <p:sp>
        <p:nvSpPr>
          <p:cNvPr id="373763" name="Rectangle 3" descr="Rectangle: Click to edit Master text styles&#10;Second level&#10;Third level&#10;Fourth level&#10;Fifth level"/>
          <p:cNvSpPr>
            <a:spLocks noGrp="1" noChangeArrowheads="1"/>
          </p:cNvSpPr>
          <p:nvPr>
            <p:ph type="body" idx="1"/>
          </p:nvPr>
        </p:nvSpPr>
        <p:spPr>
          <a:xfrm>
            <a:off x="774700" y="952500"/>
            <a:ext cx="7772400" cy="1981200"/>
          </a:xfrm>
        </p:spPr>
        <p:txBody>
          <a:bodyPr/>
          <a:lstStyle/>
          <a:p>
            <a:r>
              <a:rPr lang="en-US" dirty="0"/>
              <a:t>Plants require these nutrients in relatively large amounts</a:t>
            </a:r>
          </a:p>
          <a:p>
            <a:pPr lvl="1"/>
            <a:r>
              <a:rPr lang="en-US" dirty="0"/>
              <a:t>C, O, H, N, P, K, </a:t>
            </a:r>
            <a:r>
              <a:rPr lang="en-US" dirty="0" err="1"/>
              <a:t>Ca</a:t>
            </a:r>
            <a:r>
              <a:rPr lang="en-US" dirty="0"/>
              <a:t>, Mg, S</a:t>
            </a:r>
          </a:p>
        </p:txBody>
      </p:sp>
      <p:pic>
        <p:nvPicPr>
          <p:cNvPr id="373764" name="Picture 4" descr="37_01PlantEssentialNutri_T"/>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b="43800"/>
          <a:stretch>
            <a:fillRect/>
          </a:stretch>
        </p:blipFill>
        <p:spPr bwMode="auto">
          <a:xfrm>
            <a:off x="838200" y="2971800"/>
            <a:ext cx="7924800" cy="382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t>For what &amp; from where?</a:t>
            </a:r>
          </a:p>
        </p:txBody>
      </p:sp>
      <p:graphicFrame>
        <p:nvGraphicFramePr>
          <p:cNvPr id="416846" name="Group 78"/>
          <p:cNvGraphicFramePr>
            <a:graphicFrameLocks noGrp="1"/>
          </p:cNvGraphicFramePr>
          <p:nvPr/>
        </p:nvGraphicFramePr>
        <p:xfrm>
          <a:off x="838200" y="1371600"/>
          <a:ext cx="7848600" cy="5156204"/>
        </p:xfrm>
        <a:graphic>
          <a:graphicData uri="http://schemas.openxmlformats.org/drawingml/2006/table">
            <a:tbl>
              <a:tblPr/>
              <a:tblGrid>
                <a:gridCol w="871538"/>
                <a:gridCol w="5072062"/>
                <a:gridCol w="1905000"/>
              </a:tblGrid>
              <a:tr h="573088">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2800" b="1" i="0" u="none" strike="noStrike" cap="none" normalizeH="0" baseline="0">
                          <a:ln>
                            <a:noFill/>
                          </a:ln>
                          <a:solidFill>
                            <a:srgbClr val="0F116A"/>
                          </a:solidFill>
                          <a:effectLst/>
                          <a:latin typeface="Arial" charset="0"/>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macromolecule synthesis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CO</a:t>
                      </a:r>
                      <a:r>
                        <a:rPr kumimoji="0" lang="en-US" sz="1800" b="1" i="0" u="none" strike="noStrike" cap="none" normalizeH="0" baseline="-25000">
                          <a:ln>
                            <a:noFill/>
                          </a:ln>
                          <a:solidFill>
                            <a:srgbClr val="0F116A"/>
                          </a:solidFill>
                          <a:effectLst/>
                          <a:latin typeface="Arial" charset="0"/>
                        </a:rPr>
                        <a:t>2</a:t>
                      </a:r>
                      <a:endParaRPr kumimoji="0" lang="en-US" sz="18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73088">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2800" b="1" i="0" u="none" strike="noStrike" cap="none" normalizeH="0" baseline="0">
                          <a:ln>
                            <a:noFill/>
                          </a:ln>
                          <a:solidFill>
                            <a:srgbClr val="0F116A"/>
                          </a:solidFill>
                          <a:effectLst/>
                          <a:latin typeface="Arial" charset="0"/>
                        </a:rPr>
                        <a:t>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macromolecule synthesis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CO</a:t>
                      </a:r>
                      <a:r>
                        <a:rPr kumimoji="0" lang="en-US" sz="1800" b="1" i="0" u="none" strike="noStrike" cap="none" normalizeH="0" baseline="-25000">
                          <a:ln>
                            <a:noFill/>
                          </a:ln>
                          <a:solidFill>
                            <a:srgbClr val="0F116A"/>
                          </a:solidFill>
                          <a:effectLst/>
                          <a:latin typeface="Arial" charset="0"/>
                        </a:rPr>
                        <a:t>2</a:t>
                      </a:r>
                      <a:endParaRPr kumimoji="0" lang="en-US" sz="18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73088">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2800" b="1" i="0" u="none" strike="noStrike" cap="none" normalizeH="0" baseline="0">
                          <a:ln>
                            <a:noFill/>
                          </a:ln>
                          <a:solidFill>
                            <a:srgbClr val="0F116A"/>
                          </a:solidFill>
                          <a:effectLst/>
                          <a:latin typeface="Arial" charset="0"/>
                        </a:rPr>
                        <a: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macromolecule synthesis &amp; proton pumps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H</a:t>
                      </a:r>
                      <a:r>
                        <a:rPr kumimoji="0" lang="en-US" sz="1800" b="1" i="0" u="none" strike="noStrike" cap="none" normalizeH="0" baseline="-25000">
                          <a:ln>
                            <a:noFill/>
                          </a:ln>
                          <a:solidFill>
                            <a:srgbClr val="0F116A"/>
                          </a:solidFill>
                          <a:effectLst/>
                          <a:latin typeface="Arial" charset="0"/>
                        </a:rPr>
                        <a:t>2</a:t>
                      </a:r>
                      <a:r>
                        <a:rPr kumimoji="0" lang="en-US" sz="1800" b="1" i="0" u="none" strike="noStrike" cap="none" normalizeH="0" baseline="0">
                          <a:ln>
                            <a:noFill/>
                          </a:ln>
                          <a:solidFill>
                            <a:srgbClr val="0F116A"/>
                          </a:solidFill>
                          <a:effectLst/>
                          <a:latin typeface="Arial" charset="0"/>
                        </a:rPr>
                        <a:t>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573088">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2800" b="1" i="0" u="none" strike="noStrike" cap="none" normalizeH="0" baseline="0">
                          <a:ln>
                            <a:noFill/>
                          </a:ln>
                          <a:solidFill>
                            <a:srgbClr val="0F116A"/>
                          </a:solidFill>
                          <a:effectLst/>
                          <a:latin typeface="Arial" charset="0"/>
                        </a:rPr>
                        <a:t>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FF89"/>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protein &amp; nucleic acid synthesis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FF89"/>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soil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FF89"/>
                    </a:solidFill>
                  </a:tcPr>
                </a:tc>
              </a:tr>
              <a:tr h="5715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2800" b="1" i="0" u="none" strike="noStrike" cap="none" normalizeH="0" baseline="0">
                          <a:ln>
                            <a:noFill/>
                          </a:ln>
                          <a:solidFill>
                            <a:srgbClr val="0F116A"/>
                          </a:solidFill>
                          <a:effectLst/>
                          <a:latin typeface="Arial" charset="0"/>
                        </a:rPr>
                        <a:t>P</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FF89"/>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nucleic acids, ATP, phospholipids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FF89"/>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soil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FF89"/>
                    </a:solidFill>
                  </a:tcPr>
                </a:tc>
              </a:tr>
              <a:tr h="573088">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2800" b="1" i="0" u="none" strike="noStrike" cap="none" normalizeH="0" baseline="0">
                          <a:ln>
                            <a:noFill/>
                          </a:ln>
                          <a:solidFill>
                            <a:srgbClr val="0F116A"/>
                          </a:solidFill>
                          <a:effectLst/>
                          <a:latin typeface="Arial" charset="0"/>
                        </a:rPr>
                        <a:t>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FF89"/>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stomate control, water balance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FF89"/>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soil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FF89"/>
                    </a:solidFill>
                  </a:tcPr>
                </a:tc>
              </a:tr>
              <a:tr h="573088">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2800" b="1" i="0" u="none" strike="noStrike" cap="none" normalizeH="0" baseline="0">
                          <a:ln>
                            <a:noFill/>
                          </a:ln>
                          <a:solidFill>
                            <a:srgbClr val="0F116A"/>
                          </a:solidFill>
                          <a:effectLst/>
                          <a:latin typeface="Arial" charset="0"/>
                        </a:rPr>
                        <a:t>Ca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B20"/>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cell wall &amp; membrane structure, regulation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B20"/>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soil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B20"/>
                    </a:solidFill>
                  </a:tcPr>
                </a:tc>
              </a:tr>
              <a:tr h="573088">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2800" b="1" i="0" u="none" strike="noStrike" cap="none" normalizeH="0" baseline="0">
                          <a:ln>
                            <a:noFill/>
                          </a:ln>
                          <a:solidFill>
                            <a:srgbClr val="0F116A"/>
                          </a:solidFill>
                          <a:effectLst/>
                          <a:latin typeface="Arial" charset="0"/>
                        </a:rPr>
                        <a:t>Mg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B20"/>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chlorophyll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B20"/>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soil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B20"/>
                    </a:solidFill>
                  </a:tcPr>
                </a:tc>
              </a:tr>
              <a:tr h="573088">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2800" b="1" i="0" u="none" strike="noStrike" cap="none" normalizeH="0" baseline="0">
                          <a:ln>
                            <a:noFill/>
                          </a:ln>
                          <a:solidFill>
                            <a:srgbClr val="0F116A"/>
                          </a:solidFill>
                          <a:effectLst/>
                          <a:latin typeface="Arial" charset="0"/>
                        </a:rPr>
                        <a: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B20"/>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proteins, enzymes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B20"/>
                    </a:solid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charset="2"/>
                        <a:buNone/>
                        <a:tabLst/>
                      </a:pPr>
                      <a:r>
                        <a:rPr kumimoji="0" lang="en-US" sz="1800" b="1" i="0" u="none" strike="noStrike" cap="none" normalizeH="0" baseline="0">
                          <a:ln>
                            <a:noFill/>
                          </a:ln>
                          <a:solidFill>
                            <a:srgbClr val="0F116A"/>
                          </a:solidFill>
                          <a:effectLst/>
                          <a:latin typeface="Arial" charset="0"/>
                        </a:rPr>
                        <a:t>soil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B20"/>
                    </a:solidFill>
                  </a:tcPr>
                </a:tc>
              </a:tr>
            </a:tbl>
          </a:graphicData>
        </a:graphic>
      </p:graphicFrame>
      <p:sp>
        <p:nvSpPr>
          <p:cNvPr id="416860" name="Rectangle 92"/>
          <p:cNvSpPr>
            <a:spLocks noChangeArrowheads="1"/>
          </p:cNvSpPr>
          <p:nvPr/>
        </p:nvSpPr>
        <p:spPr bwMode="auto">
          <a:xfrm>
            <a:off x="1720850" y="1401763"/>
            <a:ext cx="6962775" cy="549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6861" name="Rectangle 93"/>
          <p:cNvSpPr>
            <a:spLocks noChangeArrowheads="1"/>
          </p:cNvSpPr>
          <p:nvPr/>
        </p:nvSpPr>
        <p:spPr bwMode="auto">
          <a:xfrm>
            <a:off x="1720850" y="1973263"/>
            <a:ext cx="6962775" cy="549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6862" name="Rectangle 94"/>
          <p:cNvSpPr>
            <a:spLocks noChangeArrowheads="1"/>
          </p:cNvSpPr>
          <p:nvPr/>
        </p:nvSpPr>
        <p:spPr bwMode="auto">
          <a:xfrm>
            <a:off x="1720850" y="2544763"/>
            <a:ext cx="6962775" cy="549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6863" name="Rectangle 95"/>
          <p:cNvSpPr>
            <a:spLocks noChangeArrowheads="1"/>
          </p:cNvSpPr>
          <p:nvPr/>
        </p:nvSpPr>
        <p:spPr bwMode="auto">
          <a:xfrm>
            <a:off x="1720850" y="3116263"/>
            <a:ext cx="6962775" cy="549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6864" name="Rectangle 96"/>
          <p:cNvSpPr>
            <a:spLocks noChangeArrowheads="1"/>
          </p:cNvSpPr>
          <p:nvPr/>
        </p:nvSpPr>
        <p:spPr bwMode="auto">
          <a:xfrm>
            <a:off x="1720850" y="3687763"/>
            <a:ext cx="6962775" cy="549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6865" name="Rectangle 97"/>
          <p:cNvSpPr>
            <a:spLocks noChangeArrowheads="1"/>
          </p:cNvSpPr>
          <p:nvPr/>
        </p:nvSpPr>
        <p:spPr bwMode="auto">
          <a:xfrm>
            <a:off x="1720850" y="4259263"/>
            <a:ext cx="6962775" cy="549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6866" name="Rectangle 98"/>
          <p:cNvSpPr>
            <a:spLocks noChangeArrowheads="1"/>
          </p:cNvSpPr>
          <p:nvPr/>
        </p:nvSpPr>
        <p:spPr bwMode="auto">
          <a:xfrm>
            <a:off x="1720850" y="4830763"/>
            <a:ext cx="6962775" cy="549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6867" name="Rectangle 99"/>
          <p:cNvSpPr>
            <a:spLocks noChangeArrowheads="1"/>
          </p:cNvSpPr>
          <p:nvPr/>
        </p:nvSpPr>
        <p:spPr bwMode="auto">
          <a:xfrm>
            <a:off x="1720850" y="5402263"/>
            <a:ext cx="6962775" cy="549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416868" name="Rectangle 100"/>
          <p:cNvSpPr>
            <a:spLocks noChangeArrowheads="1"/>
          </p:cNvSpPr>
          <p:nvPr/>
        </p:nvSpPr>
        <p:spPr bwMode="auto">
          <a:xfrm>
            <a:off x="1720850" y="5973763"/>
            <a:ext cx="6962775" cy="549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16860"/>
                                        </p:tgtEl>
                                        <p:attrNameLst>
                                          <p:attrName>ppt_x</p:attrName>
                                        </p:attrNameLst>
                                      </p:cBhvr>
                                      <p:tavLst>
                                        <p:tav tm="0">
                                          <p:val>
                                            <p:strVal val="ppt_x"/>
                                          </p:val>
                                        </p:tav>
                                        <p:tav tm="100000">
                                          <p:val>
                                            <p:strVal val="ppt_x"/>
                                          </p:val>
                                        </p:tav>
                                      </p:tavLst>
                                    </p:anim>
                                    <p:anim calcmode="lin" valueType="num">
                                      <p:cBhvr additive="base">
                                        <p:cTn id="7" dur="500"/>
                                        <p:tgtEl>
                                          <p:spTgt spid="416860"/>
                                        </p:tgtEl>
                                        <p:attrNameLst>
                                          <p:attrName>ppt_y</p:attrName>
                                        </p:attrNameLst>
                                      </p:cBhvr>
                                      <p:tavLst>
                                        <p:tav tm="0">
                                          <p:val>
                                            <p:strVal val="ppt_y"/>
                                          </p:val>
                                        </p:tav>
                                        <p:tav tm="100000">
                                          <p:val>
                                            <p:strVal val="1+ppt_h/2"/>
                                          </p:val>
                                        </p:tav>
                                      </p:tavLst>
                                    </p:anim>
                                    <p:set>
                                      <p:cBhvr>
                                        <p:cTn id="8" dur="1" fill="hold">
                                          <p:stCondLst>
                                            <p:cond delay="499"/>
                                          </p:stCondLst>
                                        </p:cTn>
                                        <p:tgtEl>
                                          <p:spTgt spid="41686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416861"/>
                                        </p:tgtEl>
                                        <p:attrNameLst>
                                          <p:attrName>ppt_x</p:attrName>
                                        </p:attrNameLst>
                                      </p:cBhvr>
                                      <p:tavLst>
                                        <p:tav tm="0">
                                          <p:val>
                                            <p:strVal val="ppt_x"/>
                                          </p:val>
                                        </p:tav>
                                        <p:tav tm="100000">
                                          <p:val>
                                            <p:strVal val="ppt_x"/>
                                          </p:val>
                                        </p:tav>
                                      </p:tavLst>
                                    </p:anim>
                                    <p:anim calcmode="lin" valueType="num">
                                      <p:cBhvr additive="base">
                                        <p:cTn id="13" dur="500"/>
                                        <p:tgtEl>
                                          <p:spTgt spid="416861"/>
                                        </p:tgtEl>
                                        <p:attrNameLst>
                                          <p:attrName>ppt_y</p:attrName>
                                        </p:attrNameLst>
                                      </p:cBhvr>
                                      <p:tavLst>
                                        <p:tav tm="0">
                                          <p:val>
                                            <p:strVal val="ppt_y"/>
                                          </p:val>
                                        </p:tav>
                                        <p:tav tm="100000">
                                          <p:val>
                                            <p:strVal val="1+ppt_h/2"/>
                                          </p:val>
                                        </p:tav>
                                      </p:tavLst>
                                    </p:anim>
                                    <p:set>
                                      <p:cBhvr>
                                        <p:cTn id="14" dur="1" fill="hold">
                                          <p:stCondLst>
                                            <p:cond delay="499"/>
                                          </p:stCondLst>
                                        </p:cTn>
                                        <p:tgtEl>
                                          <p:spTgt spid="41686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416862"/>
                                        </p:tgtEl>
                                        <p:attrNameLst>
                                          <p:attrName>ppt_x</p:attrName>
                                        </p:attrNameLst>
                                      </p:cBhvr>
                                      <p:tavLst>
                                        <p:tav tm="0">
                                          <p:val>
                                            <p:strVal val="ppt_x"/>
                                          </p:val>
                                        </p:tav>
                                        <p:tav tm="100000">
                                          <p:val>
                                            <p:strVal val="ppt_x"/>
                                          </p:val>
                                        </p:tav>
                                      </p:tavLst>
                                    </p:anim>
                                    <p:anim calcmode="lin" valueType="num">
                                      <p:cBhvr additive="base">
                                        <p:cTn id="19" dur="500"/>
                                        <p:tgtEl>
                                          <p:spTgt spid="416862"/>
                                        </p:tgtEl>
                                        <p:attrNameLst>
                                          <p:attrName>ppt_y</p:attrName>
                                        </p:attrNameLst>
                                      </p:cBhvr>
                                      <p:tavLst>
                                        <p:tav tm="0">
                                          <p:val>
                                            <p:strVal val="ppt_y"/>
                                          </p:val>
                                        </p:tav>
                                        <p:tav tm="100000">
                                          <p:val>
                                            <p:strVal val="1+ppt_h/2"/>
                                          </p:val>
                                        </p:tav>
                                      </p:tavLst>
                                    </p:anim>
                                    <p:set>
                                      <p:cBhvr>
                                        <p:cTn id="20" dur="1" fill="hold">
                                          <p:stCondLst>
                                            <p:cond delay="499"/>
                                          </p:stCondLst>
                                        </p:cTn>
                                        <p:tgtEl>
                                          <p:spTgt spid="41686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416863"/>
                                        </p:tgtEl>
                                        <p:attrNameLst>
                                          <p:attrName>ppt_x</p:attrName>
                                        </p:attrNameLst>
                                      </p:cBhvr>
                                      <p:tavLst>
                                        <p:tav tm="0">
                                          <p:val>
                                            <p:strVal val="ppt_x"/>
                                          </p:val>
                                        </p:tav>
                                        <p:tav tm="100000">
                                          <p:val>
                                            <p:strVal val="ppt_x"/>
                                          </p:val>
                                        </p:tav>
                                      </p:tavLst>
                                    </p:anim>
                                    <p:anim calcmode="lin" valueType="num">
                                      <p:cBhvr additive="base">
                                        <p:cTn id="25" dur="500"/>
                                        <p:tgtEl>
                                          <p:spTgt spid="416863"/>
                                        </p:tgtEl>
                                        <p:attrNameLst>
                                          <p:attrName>ppt_y</p:attrName>
                                        </p:attrNameLst>
                                      </p:cBhvr>
                                      <p:tavLst>
                                        <p:tav tm="0">
                                          <p:val>
                                            <p:strVal val="ppt_y"/>
                                          </p:val>
                                        </p:tav>
                                        <p:tav tm="100000">
                                          <p:val>
                                            <p:strVal val="1+ppt_h/2"/>
                                          </p:val>
                                        </p:tav>
                                      </p:tavLst>
                                    </p:anim>
                                    <p:set>
                                      <p:cBhvr>
                                        <p:cTn id="26" dur="1" fill="hold">
                                          <p:stCondLst>
                                            <p:cond delay="499"/>
                                          </p:stCondLst>
                                        </p:cTn>
                                        <p:tgtEl>
                                          <p:spTgt spid="41686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16864"/>
                                        </p:tgtEl>
                                        <p:attrNameLst>
                                          <p:attrName>ppt_x</p:attrName>
                                        </p:attrNameLst>
                                      </p:cBhvr>
                                      <p:tavLst>
                                        <p:tav tm="0">
                                          <p:val>
                                            <p:strVal val="ppt_x"/>
                                          </p:val>
                                        </p:tav>
                                        <p:tav tm="100000">
                                          <p:val>
                                            <p:strVal val="ppt_x"/>
                                          </p:val>
                                        </p:tav>
                                      </p:tavLst>
                                    </p:anim>
                                    <p:anim calcmode="lin" valueType="num">
                                      <p:cBhvr additive="base">
                                        <p:cTn id="31" dur="500"/>
                                        <p:tgtEl>
                                          <p:spTgt spid="416864"/>
                                        </p:tgtEl>
                                        <p:attrNameLst>
                                          <p:attrName>ppt_y</p:attrName>
                                        </p:attrNameLst>
                                      </p:cBhvr>
                                      <p:tavLst>
                                        <p:tav tm="0">
                                          <p:val>
                                            <p:strVal val="ppt_y"/>
                                          </p:val>
                                        </p:tav>
                                        <p:tav tm="100000">
                                          <p:val>
                                            <p:strVal val="1+ppt_h/2"/>
                                          </p:val>
                                        </p:tav>
                                      </p:tavLst>
                                    </p:anim>
                                    <p:set>
                                      <p:cBhvr>
                                        <p:cTn id="32" dur="1" fill="hold">
                                          <p:stCondLst>
                                            <p:cond delay="499"/>
                                          </p:stCondLst>
                                        </p:cTn>
                                        <p:tgtEl>
                                          <p:spTgt spid="41686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416865"/>
                                        </p:tgtEl>
                                        <p:attrNameLst>
                                          <p:attrName>ppt_x</p:attrName>
                                        </p:attrNameLst>
                                      </p:cBhvr>
                                      <p:tavLst>
                                        <p:tav tm="0">
                                          <p:val>
                                            <p:strVal val="ppt_x"/>
                                          </p:val>
                                        </p:tav>
                                        <p:tav tm="100000">
                                          <p:val>
                                            <p:strVal val="ppt_x"/>
                                          </p:val>
                                        </p:tav>
                                      </p:tavLst>
                                    </p:anim>
                                    <p:anim calcmode="lin" valueType="num">
                                      <p:cBhvr additive="base">
                                        <p:cTn id="37" dur="500"/>
                                        <p:tgtEl>
                                          <p:spTgt spid="416865"/>
                                        </p:tgtEl>
                                        <p:attrNameLst>
                                          <p:attrName>ppt_y</p:attrName>
                                        </p:attrNameLst>
                                      </p:cBhvr>
                                      <p:tavLst>
                                        <p:tav tm="0">
                                          <p:val>
                                            <p:strVal val="ppt_y"/>
                                          </p:val>
                                        </p:tav>
                                        <p:tav tm="100000">
                                          <p:val>
                                            <p:strVal val="1+ppt_h/2"/>
                                          </p:val>
                                        </p:tav>
                                      </p:tavLst>
                                    </p:anim>
                                    <p:set>
                                      <p:cBhvr>
                                        <p:cTn id="38" dur="1" fill="hold">
                                          <p:stCondLst>
                                            <p:cond delay="499"/>
                                          </p:stCondLst>
                                        </p:cTn>
                                        <p:tgtEl>
                                          <p:spTgt spid="41686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416866"/>
                                        </p:tgtEl>
                                        <p:attrNameLst>
                                          <p:attrName>ppt_x</p:attrName>
                                        </p:attrNameLst>
                                      </p:cBhvr>
                                      <p:tavLst>
                                        <p:tav tm="0">
                                          <p:val>
                                            <p:strVal val="ppt_x"/>
                                          </p:val>
                                        </p:tav>
                                        <p:tav tm="100000">
                                          <p:val>
                                            <p:strVal val="ppt_x"/>
                                          </p:val>
                                        </p:tav>
                                      </p:tavLst>
                                    </p:anim>
                                    <p:anim calcmode="lin" valueType="num">
                                      <p:cBhvr additive="base">
                                        <p:cTn id="43" dur="500"/>
                                        <p:tgtEl>
                                          <p:spTgt spid="416866"/>
                                        </p:tgtEl>
                                        <p:attrNameLst>
                                          <p:attrName>ppt_y</p:attrName>
                                        </p:attrNameLst>
                                      </p:cBhvr>
                                      <p:tavLst>
                                        <p:tav tm="0">
                                          <p:val>
                                            <p:strVal val="ppt_y"/>
                                          </p:val>
                                        </p:tav>
                                        <p:tav tm="100000">
                                          <p:val>
                                            <p:strVal val="1+ppt_h/2"/>
                                          </p:val>
                                        </p:tav>
                                      </p:tavLst>
                                    </p:anim>
                                    <p:set>
                                      <p:cBhvr>
                                        <p:cTn id="44" dur="1" fill="hold">
                                          <p:stCondLst>
                                            <p:cond delay="499"/>
                                          </p:stCondLst>
                                        </p:cTn>
                                        <p:tgtEl>
                                          <p:spTgt spid="41686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16867"/>
                                        </p:tgtEl>
                                        <p:attrNameLst>
                                          <p:attrName>ppt_x</p:attrName>
                                        </p:attrNameLst>
                                      </p:cBhvr>
                                      <p:tavLst>
                                        <p:tav tm="0">
                                          <p:val>
                                            <p:strVal val="ppt_x"/>
                                          </p:val>
                                        </p:tav>
                                        <p:tav tm="100000">
                                          <p:val>
                                            <p:strVal val="ppt_x"/>
                                          </p:val>
                                        </p:tav>
                                      </p:tavLst>
                                    </p:anim>
                                    <p:anim calcmode="lin" valueType="num">
                                      <p:cBhvr additive="base">
                                        <p:cTn id="49" dur="500"/>
                                        <p:tgtEl>
                                          <p:spTgt spid="416867"/>
                                        </p:tgtEl>
                                        <p:attrNameLst>
                                          <p:attrName>ppt_y</p:attrName>
                                        </p:attrNameLst>
                                      </p:cBhvr>
                                      <p:tavLst>
                                        <p:tav tm="0">
                                          <p:val>
                                            <p:strVal val="ppt_y"/>
                                          </p:val>
                                        </p:tav>
                                        <p:tav tm="100000">
                                          <p:val>
                                            <p:strVal val="1+ppt_h/2"/>
                                          </p:val>
                                        </p:tav>
                                      </p:tavLst>
                                    </p:anim>
                                    <p:set>
                                      <p:cBhvr>
                                        <p:cTn id="50" dur="1" fill="hold">
                                          <p:stCondLst>
                                            <p:cond delay="499"/>
                                          </p:stCondLst>
                                        </p:cTn>
                                        <p:tgtEl>
                                          <p:spTgt spid="41686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416868"/>
                                        </p:tgtEl>
                                        <p:attrNameLst>
                                          <p:attrName>ppt_x</p:attrName>
                                        </p:attrNameLst>
                                      </p:cBhvr>
                                      <p:tavLst>
                                        <p:tav tm="0">
                                          <p:val>
                                            <p:strVal val="ppt_x"/>
                                          </p:val>
                                        </p:tav>
                                        <p:tav tm="100000">
                                          <p:val>
                                            <p:strVal val="ppt_x"/>
                                          </p:val>
                                        </p:tav>
                                      </p:tavLst>
                                    </p:anim>
                                    <p:anim calcmode="lin" valueType="num">
                                      <p:cBhvr additive="base">
                                        <p:cTn id="55" dur="500"/>
                                        <p:tgtEl>
                                          <p:spTgt spid="416868"/>
                                        </p:tgtEl>
                                        <p:attrNameLst>
                                          <p:attrName>ppt_y</p:attrName>
                                        </p:attrNameLst>
                                      </p:cBhvr>
                                      <p:tavLst>
                                        <p:tav tm="0">
                                          <p:val>
                                            <p:strVal val="ppt_y"/>
                                          </p:val>
                                        </p:tav>
                                        <p:tav tm="100000">
                                          <p:val>
                                            <p:strVal val="1+ppt_h/2"/>
                                          </p:val>
                                        </p:tav>
                                      </p:tavLst>
                                    </p:anim>
                                    <p:set>
                                      <p:cBhvr>
                                        <p:cTn id="56" dur="1" fill="hold">
                                          <p:stCondLst>
                                            <p:cond delay="499"/>
                                          </p:stCondLst>
                                        </p:cTn>
                                        <p:tgtEl>
                                          <p:spTgt spid="4168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860" grpId="0" animBg="1"/>
      <p:bldP spid="416861" grpId="0" animBg="1"/>
      <p:bldP spid="416862" grpId="0" animBg="1"/>
      <p:bldP spid="416863" grpId="0" animBg="1"/>
      <p:bldP spid="416864" grpId="0" animBg="1"/>
      <p:bldP spid="416865" grpId="0" animBg="1"/>
      <p:bldP spid="416866" grpId="0" animBg="1"/>
      <p:bldP spid="416867" grpId="0" animBg="1"/>
      <p:bldP spid="41686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8818" name="Rectangle 1026"/>
          <p:cNvSpPr>
            <a:spLocks noGrp="1" noChangeArrowheads="1"/>
          </p:cNvSpPr>
          <p:nvPr>
            <p:ph type="title"/>
          </p:nvPr>
        </p:nvSpPr>
        <p:spPr/>
        <p:txBody>
          <a:bodyPr/>
          <a:lstStyle/>
          <a:p>
            <a:r>
              <a:rPr lang="en-US"/>
              <a:t>Local Long Island soil issues</a:t>
            </a:r>
          </a:p>
        </p:txBody>
      </p:sp>
      <p:pic>
        <p:nvPicPr>
          <p:cNvPr id="418820" name="Picture 1028"/>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04800" y="3886200"/>
            <a:ext cx="3860800" cy="2895600"/>
          </a:xfrm>
          <a:prstGeom prst="rect">
            <a:avLst/>
          </a:prstGeom>
          <a:noFill/>
          <a:ln w="9525">
            <a:noFill/>
            <a:miter lim="800000"/>
            <a:headEnd/>
            <a:tailEnd/>
          </a:ln>
          <a:effectLst/>
        </p:spPr>
      </p:pic>
      <p:pic>
        <p:nvPicPr>
          <p:cNvPr id="418821" name="Picture 1029"/>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981200" y="1371600"/>
            <a:ext cx="3505200" cy="2628900"/>
          </a:xfrm>
          <a:prstGeom prst="rect">
            <a:avLst/>
          </a:prstGeom>
          <a:noFill/>
          <a:ln w="9525">
            <a:noFill/>
            <a:miter lim="800000"/>
            <a:headEnd/>
            <a:tailEnd/>
          </a:ln>
          <a:effectLst/>
        </p:spPr>
      </p:pic>
      <p:pic>
        <p:nvPicPr>
          <p:cNvPr id="418822" name="Picture 1030"/>
          <p:cNvPicPr>
            <a:picLocks noChangeAspect="1" noChangeArrowheads="1"/>
          </p:cNvPicPr>
          <p:nvPr/>
        </p:nvPicPr>
        <p:blipFill>
          <a:blip r:embed="rId5"/>
          <a:srcRect/>
          <a:stretch>
            <a:fillRect/>
          </a:stretch>
        </p:blipFill>
        <p:spPr bwMode="auto">
          <a:xfrm>
            <a:off x="4419600" y="3867150"/>
            <a:ext cx="4521200" cy="2843213"/>
          </a:xfrm>
          <a:prstGeom prst="rect">
            <a:avLst/>
          </a:prstGeom>
          <a:noFill/>
          <a:ln w="9525">
            <a:noFill/>
            <a:miter lim="800000"/>
            <a:headEnd/>
            <a:tailEnd/>
          </a:ln>
          <a:effectLst/>
        </p:spPr>
      </p:pic>
      <p:sp>
        <p:nvSpPr>
          <p:cNvPr id="418823" name="Rectangle 1031"/>
          <p:cNvSpPr>
            <a:spLocks noChangeArrowheads="1"/>
          </p:cNvSpPr>
          <p:nvPr/>
        </p:nvSpPr>
        <p:spPr bwMode="auto">
          <a:xfrm>
            <a:off x="2895600" y="6324600"/>
            <a:ext cx="1250950" cy="457200"/>
          </a:xfrm>
          <a:prstGeom prst="rect">
            <a:avLst/>
          </a:prstGeom>
          <a:noFill/>
          <a:ln w="9525">
            <a:noFill/>
            <a:miter lim="800000"/>
            <a:headEnd/>
            <a:tailEnd/>
          </a:ln>
          <a:effectLst/>
        </p:spPr>
        <p:txBody>
          <a:bodyPr wrap="none">
            <a:prstTxWarp prst="textNoShape">
              <a:avLst/>
            </a:prstTxWarp>
            <a:spAutoFit/>
          </a:bodyPr>
          <a:lstStyle/>
          <a:p>
            <a:pPr algn="l"/>
            <a:r>
              <a:rPr lang="en-US" b="1">
                <a:solidFill>
                  <a:schemeClr val="bg1"/>
                </a:solidFill>
              </a:rPr>
              <a:t>Granite</a:t>
            </a:r>
          </a:p>
        </p:txBody>
      </p:sp>
      <p:sp>
        <p:nvSpPr>
          <p:cNvPr id="418824" name="Rectangle 1032"/>
          <p:cNvSpPr>
            <a:spLocks noChangeArrowheads="1"/>
          </p:cNvSpPr>
          <p:nvPr/>
        </p:nvSpPr>
        <p:spPr bwMode="auto">
          <a:xfrm>
            <a:off x="5999163" y="2743200"/>
            <a:ext cx="2992437" cy="1187450"/>
          </a:xfrm>
          <a:prstGeom prst="rect">
            <a:avLst/>
          </a:prstGeom>
          <a:noFill/>
          <a:ln w="9525">
            <a:noFill/>
            <a:miter lim="800000"/>
            <a:headEnd/>
            <a:tailEnd/>
          </a:ln>
          <a:effectLst/>
        </p:spPr>
        <p:txBody>
          <a:bodyPr wrap="none">
            <a:prstTxWarp prst="textNoShape">
              <a:avLst/>
            </a:prstTxWarp>
            <a:spAutoFit/>
          </a:bodyPr>
          <a:lstStyle/>
          <a:p>
            <a:pPr algn="l"/>
            <a:r>
              <a:rPr lang="en-US" b="1">
                <a:solidFill>
                  <a:schemeClr val="tx2"/>
                </a:solidFill>
              </a:rPr>
              <a:t>Acid soils bind up</a:t>
            </a:r>
            <a:br>
              <a:rPr lang="en-US" b="1">
                <a:solidFill>
                  <a:schemeClr val="tx2"/>
                </a:solidFill>
              </a:rPr>
            </a:br>
            <a:r>
              <a:rPr lang="en-US" b="1">
                <a:solidFill>
                  <a:schemeClr val="tx2"/>
                </a:solidFill>
              </a:rPr>
              <a:t>mineral ions</a:t>
            </a:r>
            <a:br>
              <a:rPr lang="en-US" b="1">
                <a:solidFill>
                  <a:schemeClr val="tx2"/>
                </a:solidFill>
              </a:rPr>
            </a:br>
            <a:r>
              <a:rPr lang="en-US" b="1">
                <a:solidFill>
                  <a:schemeClr val="tx2"/>
                </a:solidFill>
                <a:sym typeface="Symbol" charset="2"/>
              </a:rPr>
              <a:t></a:t>
            </a:r>
            <a:r>
              <a:rPr lang="en-US" b="1">
                <a:solidFill>
                  <a:schemeClr val="tx2"/>
                </a:solidFill>
              </a:rPr>
              <a:t>pH by adding lime</a:t>
            </a:r>
            <a:endParaRPr lang="en-US" b="1">
              <a:solidFill>
                <a:schemeClr val="bg1"/>
              </a:solidFill>
            </a:endParaRPr>
          </a:p>
        </p:txBody>
      </p:sp>
      <p:sp>
        <p:nvSpPr>
          <p:cNvPr id="418825" name="Rectangle 1033"/>
          <p:cNvSpPr>
            <a:spLocks noChangeArrowheads="1"/>
          </p:cNvSpPr>
          <p:nvPr/>
        </p:nvSpPr>
        <p:spPr bwMode="auto">
          <a:xfrm>
            <a:off x="1981200" y="1371600"/>
            <a:ext cx="1149350" cy="457200"/>
          </a:xfrm>
          <a:prstGeom prst="rect">
            <a:avLst/>
          </a:prstGeom>
          <a:noFill/>
          <a:ln w="9525">
            <a:noFill/>
            <a:miter lim="800000"/>
            <a:headEnd/>
            <a:tailEnd/>
          </a:ln>
          <a:effectLst/>
        </p:spPr>
        <p:txBody>
          <a:bodyPr wrap="none">
            <a:prstTxWarp prst="textNoShape">
              <a:avLst/>
            </a:prstTxWarp>
            <a:spAutoFit/>
          </a:bodyPr>
          <a:lstStyle/>
          <a:p>
            <a:pPr algn="l"/>
            <a:r>
              <a:rPr lang="en-US" b="1">
                <a:solidFill>
                  <a:srgbClr val="0F116A"/>
                </a:solidFill>
              </a:rPr>
              <a:t>Quartz</a:t>
            </a:r>
          </a:p>
        </p:txBody>
      </p:sp>
      <p:sp>
        <p:nvSpPr>
          <p:cNvPr id="418826" name="Rectangle 1034"/>
          <p:cNvSpPr>
            <a:spLocks noChangeArrowheads="1"/>
          </p:cNvSpPr>
          <p:nvPr/>
        </p:nvSpPr>
        <p:spPr bwMode="auto">
          <a:xfrm>
            <a:off x="5486400" y="1371600"/>
            <a:ext cx="2692400" cy="1187450"/>
          </a:xfrm>
          <a:prstGeom prst="rect">
            <a:avLst/>
          </a:prstGeom>
          <a:noFill/>
          <a:ln w="9525">
            <a:noFill/>
            <a:miter lim="800000"/>
            <a:headEnd/>
            <a:tailEnd/>
          </a:ln>
          <a:effectLst/>
        </p:spPr>
        <p:txBody>
          <a:bodyPr wrap="none">
            <a:prstTxWarp prst="textNoShape">
              <a:avLst/>
            </a:prstTxWarp>
            <a:spAutoFit/>
          </a:bodyPr>
          <a:lstStyle/>
          <a:p>
            <a:pPr algn="l"/>
            <a:r>
              <a:rPr lang="en-US" b="1" dirty="0">
                <a:solidFill>
                  <a:srgbClr val="0F116A"/>
                </a:solidFill>
              </a:rPr>
              <a:t>silica based soils</a:t>
            </a:r>
            <a:br>
              <a:rPr lang="en-US" b="1" dirty="0">
                <a:solidFill>
                  <a:srgbClr val="0F116A"/>
                </a:solidFill>
              </a:rPr>
            </a:br>
            <a:r>
              <a:rPr lang="en-US" b="1" dirty="0">
                <a:solidFill>
                  <a:srgbClr val="0F116A"/>
                </a:solidFill>
              </a:rPr>
              <a:t>- low in P</a:t>
            </a:r>
            <a:br>
              <a:rPr lang="en-US" b="1" dirty="0">
                <a:solidFill>
                  <a:srgbClr val="0F116A"/>
                </a:solidFill>
              </a:rPr>
            </a:br>
            <a:r>
              <a:rPr lang="en-US" b="1" dirty="0">
                <a:solidFill>
                  <a:srgbClr val="0F116A"/>
                </a:solidFill>
              </a:rPr>
              <a:t>- can be acid</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a:t>Micronutrients</a:t>
            </a:r>
          </a:p>
        </p:txBody>
      </p:sp>
      <p:sp>
        <p:nvSpPr>
          <p:cNvPr id="375811" name="Rectangle 3" descr="Rectangle: Click to edit Master text styles&#10;Second level&#10;Third level&#10;Fourth level&#10;Fifth level"/>
          <p:cNvSpPr>
            <a:spLocks noGrp="1" noChangeArrowheads="1"/>
          </p:cNvSpPr>
          <p:nvPr>
            <p:ph type="body" idx="1"/>
          </p:nvPr>
        </p:nvSpPr>
        <p:spPr>
          <a:xfrm>
            <a:off x="825500" y="1092200"/>
            <a:ext cx="7772400" cy="1484313"/>
          </a:xfrm>
        </p:spPr>
        <p:txBody>
          <a:bodyPr/>
          <a:lstStyle/>
          <a:p>
            <a:pPr>
              <a:lnSpc>
                <a:spcPct val="90000"/>
              </a:lnSpc>
            </a:pPr>
            <a:r>
              <a:rPr lang="en-US" dirty="0"/>
              <a:t>Plants require in very small amounts</a:t>
            </a:r>
          </a:p>
          <a:p>
            <a:pPr lvl="1">
              <a:lnSpc>
                <a:spcPct val="90000"/>
              </a:lnSpc>
            </a:pPr>
            <a:r>
              <a:rPr lang="en-US" dirty="0" err="1"/>
              <a:t>Cl</a:t>
            </a:r>
            <a:r>
              <a:rPr lang="en-US" dirty="0"/>
              <a:t>, Fe, </a:t>
            </a:r>
            <a:r>
              <a:rPr lang="en-US" dirty="0" err="1"/>
              <a:t>Mn</a:t>
            </a:r>
            <a:r>
              <a:rPr lang="en-US" dirty="0"/>
              <a:t>, Bo, </a:t>
            </a:r>
            <a:r>
              <a:rPr lang="en-US" dirty="0" err="1"/>
              <a:t>Zi</a:t>
            </a:r>
            <a:r>
              <a:rPr lang="en-US" dirty="0"/>
              <a:t>, Ni, Mb</a:t>
            </a:r>
          </a:p>
          <a:p>
            <a:pPr lvl="1">
              <a:lnSpc>
                <a:spcPct val="90000"/>
              </a:lnSpc>
            </a:pPr>
            <a:r>
              <a:rPr lang="en-US" dirty="0"/>
              <a:t>primarily cofactors for enzyme function</a:t>
            </a:r>
          </a:p>
        </p:txBody>
      </p:sp>
      <p:grpSp>
        <p:nvGrpSpPr>
          <p:cNvPr id="2" name="Group 7"/>
          <p:cNvGrpSpPr>
            <a:grpSpLocks/>
          </p:cNvGrpSpPr>
          <p:nvPr/>
        </p:nvGrpSpPr>
        <p:grpSpPr bwMode="auto">
          <a:xfrm>
            <a:off x="838200" y="2882900"/>
            <a:ext cx="7927975" cy="3822700"/>
            <a:chOff x="768" y="1870"/>
            <a:chExt cx="4994" cy="2408"/>
          </a:xfrm>
        </p:grpSpPr>
        <p:pic>
          <p:nvPicPr>
            <p:cNvPr id="375813" name="Picture 5" descr="37_01PlantEssentialNutri_T"/>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b="43800"/>
            <a:stretch>
              <a:fillRect/>
            </a:stretch>
          </p:blipFill>
          <p:spPr bwMode="auto">
            <a:xfrm>
              <a:off x="768" y="1870"/>
              <a:ext cx="4992" cy="2408"/>
            </a:xfrm>
            <a:prstGeom prst="rect">
              <a:avLst/>
            </a:prstGeom>
            <a:noFill/>
            <a:ln w="9525">
              <a:noFill/>
              <a:miter lim="800000"/>
              <a:headEnd/>
              <a:tailEnd/>
            </a:ln>
          </p:spPr>
        </p:pic>
        <p:pic>
          <p:nvPicPr>
            <p:cNvPr id="375814" name="Picture 6" descr="37_01PlantEssentialNutri_T"/>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t="55200"/>
            <a:stretch>
              <a:fillRect/>
            </a:stretch>
          </p:blipFill>
          <p:spPr bwMode="auto">
            <a:xfrm>
              <a:off x="770" y="2330"/>
              <a:ext cx="4992" cy="191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79906" name="Picture 2" descr="37_03Hydroponics_L"/>
          <p:cNvPicPr>
            <a:picLocks noChangeAspect="1" noChangeArrowheads="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033963" y="2743200"/>
            <a:ext cx="4110037" cy="3951288"/>
          </a:xfrm>
          <a:prstGeom prst="rect">
            <a:avLst/>
          </a:prstGeom>
          <a:noFill/>
        </p:spPr>
      </p:pic>
      <p:sp>
        <p:nvSpPr>
          <p:cNvPr id="379907" name="Rectangle 3"/>
          <p:cNvSpPr>
            <a:spLocks noGrp="1" noChangeArrowheads="1"/>
          </p:cNvSpPr>
          <p:nvPr>
            <p:ph type="title"/>
          </p:nvPr>
        </p:nvSpPr>
        <p:spPr/>
        <p:txBody>
          <a:bodyPr/>
          <a:lstStyle/>
          <a:p>
            <a:r>
              <a:rPr lang="en-US"/>
              <a:t>Nutrient deficiencies</a:t>
            </a:r>
          </a:p>
        </p:txBody>
      </p:sp>
      <p:sp>
        <p:nvSpPr>
          <p:cNvPr id="379908" name="Rectangle 4" descr="Rectangle: Click to edit Master text styles&#10;Second level&#10;Third level&#10;Fourth level&#10;Fifth level"/>
          <p:cNvSpPr>
            <a:spLocks noGrp="1" noChangeArrowheads="1"/>
          </p:cNvSpPr>
          <p:nvPr>
            <p:ph type="body" idx="1"/>
          </p:nvPr>
        </p:nvSpPr>
        <p:spPr>
          <a:xfrm>
            <a:off x="622300" y="939800"/>
            <a:ext cx="7772400" cy="3030538"/>
          </a:xfrm>
        </p:spPr>
        <p:txBody>
          <a:bodyPr/>
          <a:lstStyle/>
          <a:p>
            <a:r>
              <a:rPr lang="en-US" dirty="0"/>
              <a:t>Lack of essential nutrients </a:t>
            </a:r>
          </a:p>
          <a:p>
            <a:pPr lvl="1"/>
            <a:r>
              <a:rPr lang="en-US" dirty="0"/>
              <a:t>exhibit specific symptoms</a:t>
            </a:r>
          </a:p>
          <a:p>
            <a:pPr lvl="2"/>
            <a:r>
              <a:rPr lang="en-US" dirty="0"/>
              <a:t>dependent on </a:t>
            </a:r>
            <a:br>
              <a:rPr lang="en-US" dirty="0"/>
            </a:br>
            <a:r>
              <a:rPr lang="en-US" dirty="0"/>
              <a:t>function of nutrient</a:t>
            </a:r>
          </a:p>
          <a:p>
            <a:pPr lvl="2"/>
            <a:r>
              <a:rPr lang="en-US" dirty="0"/>
              <a:t>dependent on </a:t>
            </a:r>
            <a:br>
              <a:rPr lang="en-US" dirty="0"/>
            </a:br>
            <a:r>
              <a:rPr lang="en-US" dirty="0"/>
              <a:t>solubility of nutrient</a:t>
            </a:r>
          </a:p>
        </p:txBody>
      </p:sp>
      <p:pic>
        <p:nvPicPr>
          <p:cNvPr id="379909" name="Picture 5" descr="37_04PlantMineralDefSymp_L"/>
          <p:cNvPicPr>
            <a:picLocks noChangeAspect="1" noChangeArrowheads="1"/>
          </p:cNvPicPr>
          <p:nvPr/>
        </p:nvPicPr>
        <p:blipFill>
          <a:blip r:embed="rId4"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24000" y="4129088"/>
            <a:ext cx="3429000" cy="270986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a:t>Magnesium deficiency</a:t>
            </a:r>
          </a:p>
        </p:txBody>
      </p:sp>
      <p:sp>
        <p:nvSpPr>
          <p:cNvPr id="381955" name="Rectangle 3" descr="Rectangle: Click to edit Master text styles&#10;Second level&#10;Third level&#10;Fourth level&#10;Fifth level"/>
          <p:cNvSpPr>
            <a:spLocks noGrp="1" noChangeArrowheads="1"/>
          </p:cNvSpPr>
          <p:nvPr>
            <p:ph type="body" idx="1"/>
          </p:nvPr>
        </p:nvSpPr>
        <p:spPr>
          <a:xfrm>
            <a:off x="838200" y="990600"/>
            <a:ext cx="7772400" cy="1676400"/>
          </a:xfrm>
        </p:spPr>
        <p:txBody>
          <a:bodyPr/>
          <a:lstStyle/>
          <a:p>
            <a:r>
              <a:rPr lang="en-US" dirty="0"/>
              <a:t>Symptoms</a:t>
            </a:r>
          </a:p>
          <a:p>
            <a:pPr lvl="1"/>
            <a:r>
              <a:rPr lang="en-US" dirty="0" err="1"/>
              <a:t>chlorosis</a:t>
            </a:r>
            <a:r>
              <a:rPr lang="en-US" dirty="0"/>
              <a:t> = yellowing of leaves</a:t>
            </a:r>
          </a:p>
          <a:p>
            <a:pPr lvl="1"/>
            <a:r>
              <a:rPr lang="en-US" dirty="0">
                <a:solidFill>
                  <a:srgbClr val="CC0000"/>
                </a:solidFill>
              </a:rPr>
              <a:t>Why?</a:t>
            </a:r>
            <a:r>
              <a:rPr lang="en-US" dirty="0"/>
              <a:t> What is magnesium’s function?</a:t>
            </a:r>
          </a:p>
        </p:txBody>
      </p:sp>
      <p:pic>
        <p:nvPicPr>
          <p:cNvPr id="381956" name="Picture 4"/>
          <p:cNvPicPr>
            <a:picLocks noChangeAspect="1" noChangeArrowheads="1"/>
          </p:cNvPicPr>
          <p:nvPr/>
        </p:nvPicPr>
        <p:blipFill>
          <a:blip r:embed="rId4"/>
          <a:srcRect/>
          <a:stretch>
            <a:fillRect/>
          </a:stretch>
        </p:blipFill>
        <p:spPr bwMode="auto">
          <a:xfrm>
            <a:off x="838200" y="2987675"/>
            <a:ext cx="7848600" cy="3721100"/>
          </a:xfrm>
          <a:prstGeom prst="rect">
            <a:avLst/>
          </a:prstGeom>
          <a:noFill/>
          <a:ln w="9525">
            <a:noFill/>
            <a:miter lim="800000"/>
            <a:headEnd/>
            <a:tailEnd/>
          </a:ln>
          <a:effectLst/>
        </p:spPr>
      </p:pic>
      <p:pic>
        <p:nvPicPr>
          <p:cNvPr id="381960" name="Picture 8" descr="penguinL"/>
          <p:cNvPicPr>
            <a:picLocks noChangeAspect="1" noChangeArrowheads="1"/>
          </p:cNvPicPr>
          <p:nvPr/>
        </p:nvPicPr>
        <p:blipFill>
          <a:blip r:embed="rId5"/>
          <a:srcRect/>
          <a:stretch>
            <a:fillRect/>
          </a:stretch>
        </p:blipFill>
        <p:spPr bwMode="auto">
          <a:xfrm>
            <a:off x="7869238" y="1304925"/>
            <a:ext cx="1274762" cy="1295400"/>
          </a:xfrm>
          <a:prstGeom prst="rect">
            <a:avLst/>
          </a:prstGeom>
          <a:noFill/>
        </p:spPr>
      </p:pic>
      <p:sp>
        <p:nvSpPr>
          <p:cNvPr id="381961" name="AutoShape 9"/>
          <p:cNvSpPr>
            <a:spLocks noChangeArrowheads="1"/>
          </p:cNvSpPr>
          <p:nvPr/>
        </p:nvSpPr>
        <p:spPr bwMode="auto">
          <a:xfrm flipH="1">
            <a:off x="5792788" y="150813"/>
            <a:ext cx="2433637" cy="1319212"/>
          </a:xfrm>
          <a:prstGeom prst="wedgeEllipseCallout">
            <a:avLst>
              <a:gd name="adj1" fmla="val -48111"/>
              <a:gd name="adj2" fmla="val 52764"/>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Take 2 </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fertilizer pellets</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&amp; call me in </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the morning</a:t>
            </a:r>
            <a:endParaRPr lang="en-US" sz="1800" b="1">
              <a:solidFill>
                <a:srgbClr val="0F116A"/>
              </a:solidFill>
              <a:latin typeface="Comic Sans MS" charset="0"/>
              <a:ea typeface="Geneva" charset="0"/>
              <a:cs typeface="Genev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81960"/>
                                        </p:tgtEl>
                                        <p:attrNameLst>
                                          <p:attrName>style.visibility</p:attrName>
                                        </p:attrNameLst>
                                      </p:cBhvr>
                                      <p:to>
                                        <p:strVal val="visible"/>
                                      </p:to>
                                    </p:set>
                                  </p:childTnLst>
                                </p:cTn>
                              </p:par>
                            </p:childTnLst>
                          </p:cTn>
                        </p:par>
                        <p:par>
                          <p:cTn id="7" fill="hold">
                            <p:stCondLst>
                              <p:cond delay="500"/>
                            </p:stCondLst>
                            <p:childTnLst>
                              <p:par>
                                <p:cTn id="8" presetID="22" presetClass="entr" presetSubtype="4" fill="hold" grpId="0" nodeType="afterEffect">
                                  <p:stCondLst>
                                    <p:cond delay="0"/>
                                  </p:stCondLst>
                                  <p:childTnLst>
                                    <p:set>
                                      <p:cBhvr>
                                        <p:cTn id="9" dur="1" fill="hold">
                                          <p:stCondLst>
                                            <p:cond delay="0"/>
                                          </p:stCondLst>
                                        </p:cTn>
                                        <p:tgtEl>
                                          <p:spTgt spid="381961"/>
                                        </p:tgtEl>
                                        <p:attrNameLst>
                                          <p:attrName>style.visibility</p:attrName>
                                        </p:attrNameLst>
                                      </p:cBhvr>
                                      <p:to>
                                        <p:strVal val="visible"/>
                                      </p:to>
                                    </p:set>
                                    <p:animEffect transition="in" filter="wipe(down)">
                                      <p:cBhvr>
                                        <p:cTn id="10" dur="500"/>
                                        <p:tgtEl>
                                          <p:spTgt spid="381961"/>
                                        </p:tgtEl>
                                      </p:cBhvr>
                                    </p:animEffect>
                                  </p:childTnLst>
                                  <p:subTnLst>
                                    <p:audio>
                                      <p:cMediaNode>
                                        <p:cTn display="0" masterRel="sameClick">
                                          <p:stCondLst>
                                            <p:cond evt="begin" delay="0">
                                              <p:tn val="8"/>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animBg="1" autoUpdateAnimBg="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3874</TotalTime>
  <Words>1351</Words>
  <Application>Microsoft Macintosh PowerPoint</Application>
  <PresentationFormat>On-screen Show (4:3)</PresentationFormat>
  <Paragraphs>225</Paragraphs>
  <Slides>32</Slides>
  <Notes>31</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Slide 1</vt:lpstr>
      <vt:lpstr>Physiological adaptation</vt:lpstr>
      <vt:lpstr>Nutritional needs</vt:lpstr>
      <vt:lpstr>Macronutrients</vt:lpstr>
      <vt:lpstr>For what &amp; from where?</vt:lpstr>
      <vt:lpstr>Local Long Island soil issues</vt:lpstr>
      <vt:lpstr>Micronutrients</vt:lpstr>
      <vt:lpstr>Nutrient deficiencies</vt:lpstr>
      <vt:lpstr>Magnesium deficiency</vt:lpstr>
      <vt:lpstr>Chlorophyll</vt:lpstr>
      <vt:lpstr>The role of soils</vt:lpstr>
      <vt:lpstr>Importance of organic matter</vt:lpstr>
      <vt:lpstr>Soil health as a global issue</vt:lpstr>
      <vt:lpstr>Soil health as a global issue</vt:lpstr>
      <vt:lpstr>Slide 15</vt:lpstr>
      <vt:lpstr>Fertilizers</vt:lpstr>
      <vt:lpstr>Nitrogen uptake</vt:lpstr>
      <vt:lpstr>Soybean root nodules</vt:lpstr>
      <vt:lpstr>Increasing soil fertility</vt:lpstr>
      <vt:lpstr>Some plant oddities…</vt:lpstr>
      <vt:lpstr>Parasitic plants</vt:lpstr>
      <vt:lpstr>Plants of peat bogs</vt:lpstr>
      <vt:lpstr>Carnivorous  plants</vt:lpstr>
      <vt:lpstr>Slide 24</vt:lpstr>
      <vt:lpstr>Uses of peat</vt:lpstr>
      <vt:lpstr>Any Questions??</vt:lpstr>
      <vt:lpstr>Review Questions</vt:lpstr>
      <vt:lpstr>Slide 28</vt:lpstr>
      <vt:lpstr>Slide 29</vt:lpstr>
      <vt:lpstr>Slide 30</vt:lpstr>
      <vt:lpstr>Slide 31</vt:lpstr>
      <vt:lpstr>Slide 32</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Physiology 2010edit</dc:title>
  <dc:subject/>
  <dc:creator>Kim Foglia/David Knuffke</dc:creator>
  <cp:keywords/>
  <dc:description/>
  <cp:lastModifiedBy>Plano High School</cp:lastModifiedBy>
  <cp:revision>167</cp:revision>
  <cp:lastPrinted>2007-11-05T03:00:20Z</cp:lastPrinted>
  <dcterms:created xsi:type="dcterms:W3CDTF">2012-04-10T14:17:21Z</dcterms:created>
  <dcterms:modified xsi:type="dcterms:W3CDTF">2012-04-10T14:19:29Z</dcterms:modified>
  <cp:category/>
</cp:coreProperties>
</file>