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93" r:id="rId1"/>
  </p:sldMasterIdLst>
  <p:notesMasterIdLst>
    <p:notesMasterId r:id="rId22"/>
  </p:notesMasterIdLst>
  <p:handoutMasterIdLst>
    <p:handoutMasterId r:id="rId23"/>
  </p:handout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60" r:id="rId17"/>
    <p:sldId id="361" r:id="rId18"/>
    <p:sldId id="363" r:id="rId19"/>
    <p:sldId id="365" r:id="rId20"/>
    <p:sldId id="367" r:id="rId21"/>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3F683B"/>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00" d="100"/>
          <a:sy n="100" d="100"/>
        </p:scale>
        <p:origin x="-584" y="224"/>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 name="TextBox 4"/>
          <p:cNvSpPr txBox="1"/>
          <p:nvPr/>
        </p:nvSpPr>
        <p:spPr>
          <a:xfrm>
            <a:off x="152400" y="177800"/>
            <a:ext cx="6858000" cy="492443"/>
          </a:xfrm>
          <a:prstGeom prst="rect">
            <a:avLst/>
          </a:prstGeom>
          <a:noFill/>
        </p:spPr>
        <p:txBody>
          <a:bodyPr wrap="square" rtlCol="0">
            <a:spAutoFit/>
          </a:bodyPr>
          <a:lstStyle/>
          <a:p>
            <a:pPr algn="l">
              <a:tabLst>
                <a:tab pos="6170613" algn="r"/>
              </a:tabLst>
              <a:defRPr/>
            </a:pPr>
            <a:r>
              <a:rPr lang="en-US" sz="1200" b="1" dirty="0" smtClean="0"/>
              <a:t>Deer Park High School	Mr.  Knuffke</a:t>
            </a:r>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6860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986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D58BB6-B5C0-9641-92C2-7D5135474876}"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DA5D7E-7640-6142-A2FE-2A9428E457D9}" type="slidenum">
              <a:rPr lang="en-US"/>
              <a:pPr/>
              <a:t>11</a:t>
            </a:fld>
            <a:endParaRPr lang="en-US"/>
          </a:p>
        </p:txBody>
      </p:sp>
      <p:sp>
        <p:nvSpPr>
          <p:cNvPr id="4096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D290DA-66EB-FD40-AFF8-3B23E2C0CF47}" type="slidenum">
              <a:rPr lang="en-US"/>
              <a:pPr/>
              <a:t>12</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In contrast to the unidirectional transport of xylem sap from roots to leaves, the direction that phloem sap travels is variable. However, sieve tubes always carry sugars from a sugar source to a sugar sink. A sugar source is a plant organ that is a net producer of sugar, by photosynthesis or by breakdown of starch. Mature leaves are the primary sugar sources. A sugar sink is an organ that is a net consumer or storer of sugar. Growing roots, buds, stems, and fruits are sugar sinks. A storage organ, such as a tuber or a bulb, may be a source or a sink, depending on the season. When stockpiling carbohydrates in the summer, it is a sugar sink. After breaking dormancy in the spring, it is a source as its starch is broken down to sugar, which is carried to the growing tips of the plant.</a:t>
            </a:r>
          </a:p>
          <a:p>
            <a:r>
              <a:rPr lang="en-US"/>
              <a:t>A sugar sink usually receives sugar from the nearest sources. Upper leaves on a branch may send sugar to the growing shoot tip, whereas lower leaves export sugar to roots. A growing fruit may monopolize sugar sources around it. For each sieve tube, the direction of transport depends on the locations of the source and sink connected by that tube. Therefore, neighboring tubes may carry sap in opposite directions. Direction of flow may also vary by season or developmental stage of the plant.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22C09AC-95D3-3C4D-BF49-4F475C4E2508}" type="slidenum">
              <a:rPr lang="en-US"/>
              <a:pPr/>
              <a:t>13</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Pressure Flow: The Mechanism of Translocation in Angiosperms</a:t>
            </a:r>
          </a:p>
          <a:p>
            <a:r>
              <a:rPr lang="en-US"/>
              <a:t>Phloem sap flows from source to sink at rates as great as 1 m/hr, much too fast to be accounted for by either diffusion or cytoplasmic streaming. In studying angiosperms, researchers have concluded that sap moves through a sieve tube by bulk flow driven by positive pressure (thus the synonym pressure flow.</a:t>
            </a:r>
          </a:p>
          <a:p>
            <a:r>
              <a:rPr lang="en-US"/>
              <a:t>The building of pressure at the source end and reduction of that pressure at the sink end cause water to flow from source to sink, carrying the sugar along. Xylem recycles the water from sink to source.</a:t>
            </a:r>
          </a:p>
          <a:p>
            <a:r>
              <a:rPr lang="en-US"/>
              <a:t>The pressure flow hypothesis explains why phloem sap always flows from source to sink.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D8B462-5CEA-2F4A-AEF5-E2AD25141687}" type="slidenum">
              <a:rPr lang="en-US"/>
              <a:pPr/>
              <a:t>14</a:t>
            </a:fld>
            <a:endParaRPr lang="en-US"/>
          </a:p>
        </p:txBody>
      </p:sp>
      <p:sp>
        <p:nvSpPr>
          <p:cNvPr id="436226" name="Rectangle 1026"/>
          <p:cNvSpPr>
            <a:spLocks noGrp="1" noRot="1" noChangeAspect="1" noChangeArrowheads="1" noTextEdit="1"/>
          </p:cNvSpPr>
          <p:nvPr>
            <p:ph type="sldImg"/>
          </p:nvPr>
        </p:nvSpPr>
        <p:spPr>
          <a:ln/>
        </p:spPr>
      </p:sp>
      <p:sp>
        <p:nvSpPr>
          <p:cNvPr id="4362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CB66D8-EE66-C943-899C-E5DA891E8C26}" type="slidenum">
              <a:rPr lang="en-US"/>
              <a:pPr/>
              <a:t>15</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9EA71CF-1C88-3449-A306-A3DE637E6552}" type="slidenum">
              <a:rPr lang="en-US"/>
              <a:pPr/>
              <a:t>17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b</a:t>
            </a:r>
          </a:p>
          <a:p>
            <a:r>
              <a:rPr lang="en-US" b="1">
                <a:latin typeface="Times" charset="0"/>
                <a:ea typeface="ＭＳ Ｐゴシック" charset="-128"/>
                <a:cs typeface="ＭＳ Ｐゴシック" charset="-128"/>
              </a:rPr>
              <a:t>Source: Taylor - Student Study Guide for Biology, Sixth Edition, Test Your Knowledge Question #18</a:t>
            </a:r>
            <a:r>
              <a:rPr lang="en-US">
                <a:latin typeface="Times" charset="0"/>
                <a:ea typeface="ＭＳ Ｐゴシック" charset="-128"/>
                <a:cs typeface="ＭＳ Ｐゴシック" charset="-128"/>
              </a:rPr>
              <a:t> </a:t>
            </a:r>
            <a:r>
              <a:rPr lang="en-US" b="1">
                <a:latin typeface="Times" charset="0"/>
                <a:ea typeface="ＭＳ Ｐゴシック" charset="-128"/>
                <a:cs typeface="ＭＳ Ｐゴシック" charset="-128"/>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94BA3C9-52E1-8442-9282-56F1EAAFF79B}" type="slidenum">
              <a:rPr lang="en-US"/>
              <a:pPr/>
              <a:t>18</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d</a:t>
            </a:r>
          </a:p>
          <a:p>
            <a:r>
              <a:rPr lang="en-US" b="1">
                <a:latin typeface="Times" charset="0"/>
                <a:ea typeface="ＭＳ Ｐゴシック" charset="-128"/>
                <a:cs typeface="ＭＳ Ｐゴシック" charset="-128"/>
              </a:rPr>
              <a:t>Source: Barstow - Test Bank for Biology, Sixth Edition, Question #24.</a:t>
            </a:r>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5CD0A00-3F17-0E42-9C23-7855CAC68CA3}" type="slidenum">
              <a:rPr lang="en-US"/>
              <a:pPr/>
              <a:t>19</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b</a:t>
            </a:r>
          </a:p>
          <a:p>
            <a:r>
              <a:rPr lang="en-US" b="1">
                <a:latin typeface="Times" charset="0"/>
                <a:ea typeface="ＭＳ Ｐゴシック" charset="-128"/>
                <a:cs typeface="ＭＳ Ｐゴシック" charset="-128"/>
              </a:rPr>
              <a:t>Source: Barstow - Test Bank for Biology, Sixth Edition, Question #48.</a:t>
            </a:r>
          </a:p>
          <a:p>
            <a:r>
              <a:rPr lang="en-US" b="1">
                <a:latin typeface="Times New Roman" charset="0"/>
                <a:ea typeface="ＭＳ Ｐゴシック" charset="-128"/>
                <a:cs typeface="ＭＳ Ｐゴシック" charset="-128"/>
              </a:rPr>
              <a:t>Discussion Notes for the Instructor</a:t>
            </a:r>
          </a:p>
          <a:p>
            <a:r>
              <a:rPr lang="en-US">
                <a:solidFill>
                  <a:srgbClr val="000000"/>
                </a:solidFill>
                <a:latin typeface="Times" charset="0"/>
                <a:ea typeface="ＭＳ Ｐゴシック" charset="-128"/>
                <a:cs typeface="ＭＳ Ｐゴシック" charset="-128"/>
              </a:rPr>
              <a:t>This question integrates some components of plant physiology. </a:t>
            </a:r>
          </a:p>
          <a:p>
            <a:r>
              <a:rPr lang="en-US">
                <a:solidFill>
                  <a:srgbClr val="000000"/>
                </a:solidFill>
                <a:latin typeface="Times" charset="0"/>
                <a:ea typeface="ＭＳ Ｐゴシック" charset="-128"/>
                <a:cs typeface="ＭＳ Ｐゴシック" charset="-128"/>
              </a:rPr>
              <a:t> It could be used as an introduction to the material on transpiration or after completing it.  </a:t>
            </a:r>
          </a:p>
          <a:p>
            <a:r>
              <a:rPr lang="en-US">
                <a:solidFill>
                  <a:srgbClr val="000000"/>
                </a:solidFill>
                <a:latin typeface="Times" charset="0"/>
                <a:ea typeface="ＭＳ Ｐゴシック" charset="-128"/>
                <a:cs typeface="ＭＳ Ｐゴシック" charset="-128"/>
              </a:rPr>
              <a:t>Questions to help stimulate student thinking during this question might include:</a:t>
            </a:r>
          </a:p>
          <a:p>
            <a:r>
              <a:rPr lang="en-US">
                <a:solidFill>
                  <a:srgbClr val="000000"/>
                </a:solidFill>
                <a:latin typeface="Times" charset="0"/>
                <a:ea typeface="ＭＳ Ｐゴシック" charset="-128"/>
                <a:cs typeface="ＭＳ Ｐゴシック" charset="-128"/>
              </a:rPr>
              <a:t>• What determines the rate of transpiration?</a:t>
            </a:r>
          </a:p>
          <a:p>
            <a:r>
              <a:rPr lang="en-US">
                <a:solidFill>
                  <a:srgbClr val="000000"/>
                </a:solidFill>
                <a:latin typeface="Times" charset="0"/>
                <a:ea typeface="ＭＳ Ｐゴシック" charset="-128"/>
                <a:cs typeface="ＭＳ Ｐゴシック" charset="-128"/>
              </a:rPr>
              <a:t>• What is needed to have transpiration occur?</a:t>
            </a:r>
          </a:p>
          <a:p>
            <a:r>
              <a:rPr lang="en-US">
                <a:solidFill>
                  <a:srgbClr val="000000"/>
                </a:solidFill>
                <a:latin typeface="Times" charset="0"/>
                <a:ea typeface="ＭＳ Ｐゴシック" charset="-128"/>
                <a:cs typeface="ＭＳ Ｐゴシック" charset="-128"/>
              </a:rPr>
              <a:t>• What is exchanged through the stomata?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F27238A5-8C3E-B943-BD21-FDADD2278A96}" type="slidenum">
              <a:rPr lang="en-US"/>
              <a:pPr/>
              <a:t>20</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b</a:t>
            </a:r>
          </a:p>
          <a:p>
            <a:r>
              <a:rPr lang="en-US" b="1">
                <a:latin typeface="Times" charset="0"/>
                <a:ea typeface="ＭＳ Ｐゴシック" charset="-128"/>
                <a:cs typeface="ＭＳ Ｐゴシック" charset="-128"/>
              </a:rPr>
              <a:t>Source: Barstow - Test Bank for Biology, Sixth Edition, Question #61.</a:t>
            </a:r>
          </a:p>
          <a:p>
            <a:endParaRPr lang="en-US">
              <a:solidFill>
                <a:srgbClr val="000000"/>
              </a:solidFill>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DBA4F1-0372-E84F-BBFC-F201F062DA00}" type="slidenum">
              <a:rPr lang="en-US"/>
              <a:pPr/>
              <a:t>2</a:t>
            </a:fld>
            <a:endParaRPr lang="en-US"/>
          </a:p>
        </p:txBody>
      </p:sp>
      <p:sp>
        <p:nvSpPr>
          <p:cNvPr id="42598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E8821B-69C2-BA4A-B339-0DF10F35543D}" type="slidenum">
              <a:rPr lang="en-US"/>
              <a:pPr/>
              <a:t>3</a:t>
            </a:fld>
            <a:endParaRPr lang="en-US"/>
          </a:p>
        </p:txBody>
      </p:sp>
      <p:sp>
        <p:nvSpPr>
          <p:cNvPr id="39936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7F59E0-66D6-E743-8E0B-D41982FFAC04}" type="slidenum">
              <a:rPr lang="en-US"/>
              <a:pPr/>
              <a:t>5</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The most important active transport protein in the plasma membranes of plant cells is the proton pump , which uses energy from ATP to pump hydrogen ions (H+) out of the cell. This results in a proton gradient with a higher H+ concentration outside the cell than inside.   Proton pumps provide energy for solute transport.  By pumping H+ out of the cell, proton pumps produce an H+ gradient and a charge separation called a membrane potential. These two forms of potential energy can be used to drive the transport of solutes.</a:t>
            </a:r>
          </a:p>
          <a:p>
            <a:r>
              <a:rPr lang="en-US"/>
              <a:t>Plant cells use energy stored in the proton gradient and membrane potential to drive the transport of many different solutes. For example, the membrane potential generated by proton pumps contributes to the uptake of K+ by root cells.</a:t>
            </a:r>
          </a:p>
          <a:p>
            <a:r>
              <a:rPr lang="en-US"/>
              <a:t>In the mechanism called cotransport, a transport protein couples the downhill passage of one solute (H+) to the uphill passage of another (ex. NO3−). The “coattail” effect of cotransport is also responsible for the uptake of the sugar sucrose by plant cells. A membrane protein cotransports sucrose with the H+ that is moving down its gradient through the protein.</a:t>
            </a:r>
          </a:p>
          <a:p>
            <a:r>
              <a:rPr lang="en-US"/>
              <a:t>The role of proton pumps in transport is an application of chemiosmosis.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61FFA0-6BCA-4E44-819B-B90C4B9A150E}" type="slidenum">
              <a:rPr lang="en-US"/>
              <a:pPr/>
              <a:t>6</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The endodermis, with its Casparian strip, ensures that no minerals can reach the vascular tissue of the root without crossing a selectively permeable plasma membrane. If minerals do not enter the symplast of cells in the epidermis or cortex, they must enter endodermal cells or be excluded from the vascular tissue. The endodermis also prevents solutes that have been accumulated in the xylem sap from leaking back into the soil solution. The structure of the endodermis and its strategic location in the root fit its function as sentry of the border between the cortex and the vascular cylinder, a function that contributes to the ability of roots to transport certain minerals preferentially from the soil into the xylem.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BC51635-B424-074F-8ED7-85202C461525}" type="slidenum">
              <a:rPr lang="en-US"/>
              <a:pPr/>
              <a:t>7</a:t>
            </a:fld>
            <a:endParaRPr lang="en-US"/>
          </a:p>
        </p:txBody>
      </p:sp>
      <p:sp>
        <p:nvSpPr>
          <p:cNvPr id="428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9556D2-ED47-5E48-A260-59AE803C97E8}" type="slidenum">
              <a:rPr lang="en-US"/>
              <a:pPr/>
              <a:t>8</a:t>
            </a:fld>
            <a:endParaRPr lang="en-US"/>
          </a:p>
        </p:txBody>
      </p:sp>
      <p:sp>
        <p:nvSpPr>
          <p:cNvPr id="433154" name="Rectangle 1026"/>
          <p:cNvSpPr>
            <a:spLocks noGrp="1" noRot="1" noChangeAspect="1" noChangeArrowheads="1" noTextEdit="1"/>
          </p:cNvSpPr>
          <p:nvPr>
            <p:ph type="sldImg"/>
          </p:nvPr>
        </p:nvSpPr>
        <p:spPr>
          <a:ln/>
        </p:spPr>
      </p:sp>
      <p:sp>
        <p:nvSpPr>
          <p:cNvPr id="4331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5562F5-A9A1-9A4D-BC91-2C56B39A3CD4}" type="slidenum">
              <a:rPr lang="en-US"/>
              <a:pPr/>
              <a:t>9</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AD6DE15-FEE4-3248-A55F-582416C82698}" type="slidenum">
              <a:rPr lang="en-US"/>
              <a:pPr/>
              <a:t>10</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The hyphae of mycorrhizal fungi extend into soil, where their large surface area and efficient absorption enable them to obtain mineral nutrients, even if these are in short supply or are relatively immobile. Mycorrhizal fungi seem to be particularly important for absorption of phosphorus, a poorly mobile element, and a proportion of the phosphate that they absorb has been shown to be passed to the plant.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4/10/12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4/10/12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4/10/12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4/10/12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4/10/12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4/10/12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5">
                <a:lumMod val="40000"/>
                <a:lumOff val="60000"/>
              </a:schemeClr>
            </a:gs>
            <a:gs pos="100000">
              <a:srgbClr val="80FF00">
                <a:alpha val="51000"/>
              </a:srgb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155700"/>
            <a:ext cx="8229600" cy="497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4/10/12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2.jpeg"/><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3.jpeg"/><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F683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0"/>
            <a:ext cx="5249133" cy="6858000"/>
          </a:xfrm>
          <a:prstGeom prst="rect">
            <a:avLst/>
          </a:prstGeom>
        </p:spPr>
      </p:pic>
      <p:sp>
        <p:nvSpPr>
          <p:cNvPr id="369667" name="Rectangle 3"/>
          <p:cNvSpPr>
            <a:spLocks noChangeArrowheads="1"/>
          </p:cNvSpPr>
          <p:nvPr/>
        </p:nvSpPr>
        <p:spPr bwMode="auto">
          <a:xfrm>
            <a:off x="5491163" y="3455124"/>
            <a:ext cx="3016250" cy="1754327"/>
          </a:xfrm>
          <a:prstGeom prst="rect">
            <a:avLst/>
          </a:prstGeom>
          <a:noFill/>
          <a:ln w="9525">
            <a:noFill/>
            <a:miter lim="800000"/>
            <a:headEnd/>
            <a:tailEnd/>
          </a:ln>
          <a:effectLst/>
        </p:spPr>
        <p:txBody>
          <a:bodyPr anchor="ctr">
            <a:prstTxWarp prst="textNoShape">
              <a:avLst/>
            </a:prstTxWarp>
            <a:spAutoFit/>
          </a:bodyPr>
          <a:lstStyle/>
          <a:p>
            <a:r>
              <a:rPr lang="en-US" sz="3600" b="1" dirty="0">
                <a:solidFill>
                  <a:srgbClr val="FFFFFF"/>
                </a:solidFill>
              </a:rPr>
              <a:t>Transport in </a:t>
            </a:r>
            <a:r>
              <a:rPr lang="en-US" sz="3600" b="1" dirty="0" smtClean="0">
                <a:solidFill>
                  <a:srgbClr val="FFFFFF"/>
                </a:solidFill>
              </a:rPr>
              <a:t>Plants</a:t>
            </a:r>
          </a:p>
          <a:p>
            <a:r>
              <a:rPr lang="en-US" sz="3600" b="1" dirty="0" smtClean="0">
                <a:solidFill>
                  <a:srgbClr val="FFFFFF"/>
                </a:solidFill>
              </a:rPr>
              <a:t>(Ch. 36)</a:t>
            </a:r>
            <a:endParaRPr lang="en-US" sz="3600" b="1" dirty="0">
              <a:solidFill>
                <a:srgbClr val="FFFFFF"/>
              </a:solidFill>
            </a:endParaRPr>
          </a:p>
        </p:txBody>
      </p:sp>
      <p:sp>
        <p:nvSpPr>
          <p:cNvPr id="369668" name="Rectangle 4"/>
          <p:cNvSpPr>
            <a:spLocks noChangeArrowheads="1"/>
          </p:cNvSpPr>
          <p:nvPr/>
        </p:nvSpPr>
        <p:spPr bwMode="auto">
          <a:xfrm>
            <a:off x="7769225" y="6305550"/>
            <a:ext cx="184150" cy="519113"/>
          </a:xfrm>
          <a:prstGeom prst="rect">
            <a:avLst/>
          </a:prstGeom>
          <a:noFill/>
          <a:ln w="9525">
            <a:noFill/>
            <a:miter lim="800000"/>
            <a:headEnd/>
            <a:tailEnd/>
          </a:ln>
          <a:effectLst/>
        </p:spPr>
        <p:txBody>
          <a:bodyPr wrap="none" anchor="ctr">
            <a:prstTxWarp prst="textNoShape">
              <a:avLst/>
            </a:prstTxWarp>
            <a:spAutoFit/>
          </a:bodyPr>
          <a:lstStyle/>
          <a:p>
            <a:endParaRPr lang="en-US" sz="2800"/>
          </a:p>
        </p:txBody>
      </p:sp>
      <p:pic>
        <p:nvPicPr>
          <p:cNvPr id="369670" name="Picture 6"/>
          <p:cNvPicPr>
            <a:picLocks noChangeAspect="1" noChangeArrowheads="1"/>
          </p:cNvPicPr>
          <p:nvPr/>
        </p:nvPicPr>
        <p:blipFill>
          <a:blip r:embed="rId4"/>
          <a:srcRect/>
          <a:stretch>
            <a:fillRect/>
          </a:stretch>
        </p:blipFill>
        <p:spPr bwMode="auto">
          <a:xfrm>
            <a:off x="39688" y="3582988"/>
            <a:ext cx="2425700" cy="3235325"/>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sz="3400" dirty="0" err="1"/>
              <a:t>Mycorrhizae</a:t>
            </a:r>
            <a:endParaRPr lang="en-US" sz="3000" dirty="0"/>
          </a:p>
        </p:txBody>
      </p:sp>
      <p:pic>
        <p:nvPicPr>
          <p:cNvPr id="396291" name="Picture 3" descr="37_12Mycorrhizae_CL"/>
          <p:cNvPicPr>
            <a:picLocks noChangeAspect="1" noChangeArrowheads="1"/>
          </p:cNvPicPr>
          <p:nvPr/>
        </p:nvPicPr>
        <p:blipFill>
          <a:blip r:embed="rId3"/>
          <a:srcRect/>
          <a:stretch>
            <a:fillRect/>
          </a:stretch>
        </p:blipFill>
        <p:spPr bwMode="auto">
          <a:xfrm>
            <a:off x="1581150" y="1254125"/>
            <a:ext cx="6640513" cy="55784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0" y="0"/>
            <a:ext cx="8229600" cy="800100"/>
          </a:xfrm>
        </p:spPr>
        <p:txBody>
          <a:bodyPr/>
          <a:lstStyle/>
          <a:p>
            <a:r>
              <a:rPr lang="en-US" dirty="0"/>
              <a:t>Transport of sugars in phloem</a:t>
            </a:r>
          </a:p>
        </p:txBody>
      </p:sp>
      <p:pic>
        <p:nvPicPr>
          <p:cNvPr id="408579" name="Picture 3" descr="36_17SucroseLoading_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6063" y="2924175"/>
            <a:ext cx="8769350" cy="3906838"/>
          </a:xfrm>
          <a:prstGeom prst="rect">
            <a:avLst/>
          </a:prstGeom>
          <a:noFill/>
        </p:spPr>
      </p:pic>
      <p:pic>
        <p:nvPicPr>
          <p:cNvPr id="408580" name="Picture 4"/>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72090" r="1802" b="55385"/>
          <a:stretch>
            <a:fillRect/>
          </a:stretch>
        </p:blipFill>
        <p:spPr bwMode="auto">
          <a:xfrm>
            <a:off x="7334250" y="2147888"/>
            <a:ext cx="1714500" cy="1666875"/>
          </a:xfrm>
          <a:prstGeom prst="rect">
            <a:avLst/>
          </a:prstGeom>
          <a:noFill/>
          <a:ln w="9525">
            <a:noFill/>
            <a:miter lim="800000"/>
            <a:headEnd/>
            <a:tailEnd/>
          </a:ln>
        </p:spPr>
      </p:pic>
      <p:sp>
        <p:nvSpPr>
          <p:cNvPr id="408581" name="Rectangle 5" descr="Rectangle: Click to edit Master text styles&#10;Second level&#10;Third level&#10;Fourth level&#10;Fifth level"/>
          <p:cNvSpPr>
            <a:spLocks noGrp="1" noChangeArrowheads="1"/>
          </p:cNvSpPr>
          <p:nvPr>
            <p:ph type="body" idx="1"/>
          </p:nvPr>
        </p:nvSpPr>
        <p:spPr>
          <a:xfrm>
            <a:off x="363538" y="706438"/>
            <a:ext cx="6899275" cy="2085975"/>
          </a:xfrm>
        </p:spPr>
        <p:txBody>
          <a:bodyPr/>
          <a:lstStyle/>
          <a:p>
            <a:r>
              <a:rPr lang="en-US" sz="2600" dirty="0"/>
              <a:t>Loading of sucrose into phloem</a:t>
            </a:r>
          </a:p>
          <a:p>
            <a:pPr marL="968375" lvl="1" indent="-222250"/>
            <a:r>
              <a:rPr lang="en-US" sz="2400" dirty="0"/>
              <a:t>flow through cells via </a:t>
            </a:r>
            <a:r>
              <a:rPr lang="en-US" sz="2400" u="sng" dirty="0" err="1">
                <a:solidFill>
                  <a:srgbClr val="CC0000"/>
                </a:solidFill>
              </a:rPr>
              <a:t>plasmodesmata</a:t>
            </a:r>
            <a:endParaRPr lang="en-US" sz="2400" dirty="0"/>
          </a:p>
          <a:p>
            <a:pPr marL="968375" lvl="1" indent="-222250"/>
            <a:r>
              <a:rPr lang="en-US" sz="2400" dirty="0"/>
              <a:t>proton pumps</a:t>
            </a:r>
          </a:p>
          <a:p>
            <a:pPr marL="1311275" lvl="2"/>
            <a:r>
              <a:rPr lang="en-US" dirty="0" err="1"/>
              <a:t>cotransport</a:t>
            </a:r>
            <a:r>
              <a:rPr lang="en-US" dirty="0"/>
              <a:t> of sucrose into cells down proton gradient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632" name="AutoShape 1032"/>
          <p:cNvSpPr>
            <a:spLocks noChangeArrowheads="1"/>
          </p:cNvSpPr>
          <p:nvPr/>
        </p:nvSpPr>
        <p:spPr bwMode="auto">
          <a:xfrm flipH="1">
            <a:off x="1704975" y="6022975"/>
            <a:ext cx="3608388" cy="835025"/>
          </a:xfrm>
          <a:prstGeom prst="wedgeEllipseCallout">
            <a:avLst>
              <a:gd name="adj1" fmla="val 71861"/>
              <a:gd name="adj2" fmla="val -6159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On a plant…</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What’s a source…What’s a sink?</a:t>
            </a:r>
          </a:p>
        </p:txBody>
      </p:sp>
      <p:pic>
        <p:nvPicPr>
          <p:cNvPr id="410628" name="Picture 1028" descr="36_18PressureFlow_L"/>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48350" y="444500"/>
            <a:ext cx="2951163" cy="6311900"/>
          </a:xfrm>
          <a:prstGeom prst="rect">
            <a:avLst/>
          </a:prstGeom>
          <a:noFill/>
        </p:spPr>
      </p:pic>
      <p:sp>
        <p:nvSpPr>
          <p:cNvPr id="410630" name="Rectangle 1030"/>
          <p:cNvSpPr>
            <a:spLocks noChangeArrowheads="1"/>
          </p:cNvSpPr>
          <p:nvPr/>
        </p:nvSpPr>
        <p:spPr bwMode="auto">
          <a:xfrm>
            <a:off x="8040688" y="2903538"/>
            <a:ext cx="992187" cy="549275"/>
          </a:xfrm>
          <a:prstGeom prst="rect">
            <a:avLst/>
          </a:prstGeom>
          <a:solidFill>
            <a:srgbClr val="FFCC18"/>
          </a:solidFill>
          <a:ln w="9525">
            <a:noFill/>
            <a:miter lim="800000"/>
            <a:headEnd/>
            <a:tailEnd/>
          </a:ln>
          <a:effectLst/>
        </p:spPr>
        <p:txBody>
          <a:bodyPr lIns="0" tIns="0" rIns="0" bIns="0" anchor="ctr">
            <a:prstTxWarp prst="textNoShape">
              <a:avLst/>
            </a:prstTxWarp>
            <a:spAutoFit/>
          </a:bodyPr>
          <a:lstStyle/>
          <a:p>
            <a:r>
              <a:rPr lang="en-US" sz="1800" b="1">
                <a:solidFill>
                  <a:srgbClr val="000000"/>
                </a:solidFill>
              </a:rPr>
              <a:t>can flow 1m/hr</a:t>
            </a:r>
            <a:endParaRPr lang="en-US" sz="2600" b="1">
              <a:solidFill>
                <a:srgbClr val="000000"/>
              </a:solidFill>
            </a:endParaRPr>
          </a:p>
        </p:txBody>
      </p:sp>
      <p:sp>
        <p:nvSpPr>
          <p:cNvPr id="410626" name="Rectangle 1026"/>
          <p:cNvSpPr>
            <a:spLocks noGrp="1" noChangeArrowheads="1"/>
          </p:cNvSpPr>
          <p:nvPr>
            <p:ph type="title"/>
          </p:nvPr>
        </p:nvSpPr>
        <p:spPr>
          <a:xfrm>
            <a:off x="609600" y="685800"/>
            <a:ext cx="6096000" cy="641350"/>
          </a:xfrm>
        </p:spPr>
        <p:txBody>
          <a:bodyPr/>
          <a:lstStyle/>
          <a:p>
            <a:r>
              <a:rPr lang="en-US"/>
              <a:t>Pressure flow in phloem</a:t>
            </a:r>
          </a:p>
        </p:txBody>
      </p:sp>
      <p:sp>
        <p:nvSpPr>
          <p:cNvPr id="410627" name="Rectangle 1027" descr="Rectangle: Click to edit Master text styles&#10;Second level&#10;Third level&#10;Fourth level&#10;Fifth level"/>
          <p:cNvSpPr>
            <a:spLocks noGrp="1" noChangeArrowheads="1"/>
          </p:cNvSpPr>
          <p:nvPr>
            <p:ph type="body" idx="1"/>
          </p:nvPr>
        </p:nvSpPr>
        <p:spPr>
          <a:xfrm>
            <a:off x="568325" y="1323975"/>
            <a:ext cx="5416550" cy="4921250"/>
          </a:xfrm>
        </p:spPr>
        <p:txBody>
          <a:bodyPr/>
          <a:lstStyle/>
          <a:p>
            <a:r>
              <a:rPr lang="en-US" sz="2600"/>
              <a:t>Mass flow hypothesis</a:t>
            </a:r>
          </a:p>
          <a:p>
            <a:pPr lvl="1"/>
            <a:r>
              <a:rPr lang="en-US" sz="2400"/>
              <a:t>“</a:t>
            </a:r>
            <a:r>
              <a:rPr lang="en-US" sz="2400" u="sng">
                <a:solidFill>
                  <a:srgbClr val="CC0000"/>
                </a:solidFill>
              </a:rPr>
              <a:t>source to sink</a:t>
            </a:r>
            <a:r>
              <a:rPr lang="en-US" sz="2400"/>
              <a:t>” flow</a:t>
            </a:r>
          </a:p>
          <a:p>
            <a:pPr marL="1085850" lvl="2"/>
            <a:r>
              <a:rPr lang="en-US" sz="2000"/>
              <a:t>direction of transport in phloem is dependent on plant’s needs</a:t>
            </a:r>
          </a:p>
          <a:p>
            <a:pPr lvl="1"/>
            <a:r>
              <a:rPr lang="en-US" sz="2400"/>
              <a:t>phloem loading</a:t>
            </a:r>
          </a:p>
          <a:p>
            <a:pPr marL="1085850" lvl="2"/>
            <a:r>
              <a:rPr lang="en-US" sz="2000" u="sng">
                <a:solidFill>
                  <a:srgbClr val="CC0000"/>
                </a:solidFill>
              </a:rPr>
              <a:t>active transport</a:t>
            </a:r>
            <a:r>
              <a:rPr lang="en-US" sz="2000"/>
              <a:t> of sucrose </a:t>
            </a:r>
            <a:br>
              <a:rPr lang="en-US" sz="2000"/>
            </a:br>
            <a:r>
              <a:rPr lang="en-US" sz="2000"/>
              <a:t>into phloem</a:t>
            </a:r>
          </a:p>
          <a:p>
            <a:pPr marL="1085850" lvl="2"/>
            <a:r>
              <a:rPr lang="en-US" sz="2000"/>
              <a:t>increased sucrose concentration decreases H</a:t>
            </a:r>
            <a:r>
              <a:rPr lang="en-US" sz="2000" baseline="-25000"/>
              <a:t>2</a:t>
            </a:r>
            <a:r>
              <a:rPr lang="en-US" sz="2000"/>
              <a:t>O potential</a:t>
            </a:r>
          </a:p>
          <a:p>
            <a:pPr lvl="1"/>
            <a:r>
              <a:rPr lang="en-US" sz="2400"/>
              <a:t>water flows in from xylem cells</a:t>
            </a:r>
          </a:p>
          <a:p>
            <a:pPr marL="1085850" lvl="2"/>
            <a:r>
              <a:rPr lang="en-US" sz="2000"/>
              <a:t>increase in pressure due to increase in H</a:t>
            </a:r>
            <a:r>
              <a:rPr lang="en-US" sz="2000" baseline="-25000"/>
              <a:t>2</a:t>
            </a:r>
            <a:r>
              <a:rPr lang="en-US" sz="2000"/>
              <a:t>O causes flow</a:t>
            </a:r>
          </a:p>
        </p:txBody>
      </p:sp>
      <p:pic>
        <p:nvPicPr>
          <p:cNvPr id="410631" name="Picture 1031"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063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10632"/>
                                        </p:tgtEl>
                                        <p:attrNameLst>
                                          <p:attrName>style.visibility</p:attrName>
                                        </p:attrNameLst>
                                      </p:cBhvr>
                                      <p:to>
                                        <p:strVal val="visible"/>
                                      </p:to>
                                    </p:set>
                                    <p:animEffect transition="in" filter="wipe(down)">
                                      <p:cBhvr>
                                        <p:cTn id="10" dur="500"/>
                                        <p:tgtEl>
                                          <p:spTgt spid="410632"/>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2" grpId="0" animBg="1"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1026"/>
          <p:cNvSpPr>
            <a:spLocks noGrp="1" noChangeArrowheads="1"/>
          </p:cNvSpPr>
          <p:nvPr>
            <p:ph type="title"/>
          </p:nvPr>
        </p:nvSpPr>
        <p:spPr/>
        <p:txBody>
          <a:bodyPr/>
          <a:lstStyle/>
          <a:p>
            <a:r>
              <a:rPr lang="en-US"/>
              <a:t>Experimentation</a:t>
            </a:r>
          </a:p>
        </p:txBody>
      </p:sp>
      <p:sp>
        <p:nvSpPr>
          <p:cNvPr id="412675" name="Rectangle 1027" descr="Rectangle: Click to edit Master text styles&#10;Second level&#10;Third level&#10;Fourth level&#10;Fifth level"/>
          <p:cNvSpPr>
            <a:spLocks noGrp="1" noChangeArrowheads="1"/>
          </p:cNvSpPr>
          <p:nvPr>
            <p:ph type="body" idx="1"/>
          </p:nvPr>
        </p:nvSpPr>
        <p:spPr>
          <a:xfrm>
            <a:off x="0" y="1244600"/>
            <a:ext cx="6103937" cy="2646363"/>
          </a:xfrm>
        </p:spPr>
        <p:txBody>
          <a:bodyPr/>
          <a:lstStyle/>
          <a:p>
            <a:r>
              <a:rPr lang="en-US" dirty="0"/>
              <a:t>Testing pressure flow hypothesis</a:t>
            </a:r>
          </a:p>
          <a:p>
            <a:pPr lvl="1"/>
            <a:r>
              <a:rPr lang="en-US" dirty="0"/>
              <a:t>using aphids to measure sap flow &amp; sugar concentration along plant stem</a:t>
            </a:r>
          </a:p>
        </p:txBody>
      </p:sp>
      <p:pic>
        <p:nvPicPr>
          <p:cNvPr id="412676" name="Picture 1028" descr="36_19PhloemSapFlow_LP"/>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13275" y="3906838"/>
            <a:ext cx="1522413" cy="2889250"/>
          </a:xfrm>
          <a:prstGeom prst="rect">
            <a:avLst/>
          </a:prstGeom>
          <a:noFill/>
          <a:ln w="9525">
            <a:noFill/>
            <a:miter lim="800000"/>
            <a:headEnd/>
            <a:tailEnd/>
          </a:ln>
        </p:spPr>
      </p:pic>
      <p:pic>
        <p:nvPicPr>
          <p:cNvPr id="412677" name="Picture 1029"/>
          <p:cNvPicPr>
            <a:picLocks noChangeAspect="1" noChangeArrowheads="1"/>
          </p:cNvPicPr>
          <p:nvPr/>
        </p:nvPicPr>
        <p:blipFill>
          <a:blip r:embed="rId4"/>
          <a:srcRect/>
          <a:stretch>
            <a:fillRect/>
          </a:stretch>
        </p:blipFill>
        <p:spPr bwMode="auto">
          <a:xfrm>
            <a:off x="149225" y="3906838"/>
            <a:ext cx="4394200" cy="287813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12679" name="Picture 1031"/>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76975" y="3906838"/>
            <a:ext cx="2816225" cy="2138362"/>
          </a:xfrm>
          <a:prstGeom prst="rect">
            <a:avLst/>
          </a:prstGeom>
          <a:noFill/>
          <a:ln w="12700">
            <a:solidFill>
              <a:srgbClr val="000000"/>
            </a:solidFill>
            <a:miter lim="800000"/>
            <a:headEnd/>
            <a:tailEnd/>
          </a:ln>
        </p:spPr>
      </p:pic>
      <p:pic>
        <p:nvPicPr>
          <p:cNvPr id="412681" name="Picture 1033" descr="36_19PhloemSapFlow_LP"/>
          <p:cNvPicPr>
            <a:picLocks noChangeAspect="1" noChangeArrowheads="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604000" y="404813"/>
            <a:ext cx="2265363" cy="3322637"/>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609600" y="685800"/>
            <a:ext cx="2446338" cy="1190625"/>
          </a:xfrm>
        </p:spPr>
        <p:txBody>
          <a:bodyPr/>
          <a:lstStyle/>
          <a:p>
            <a:r>
              <a:rPr lang="en-US"/>
              <a:t>Maple </a:t>
            </a:r>
            <a:br>
              <a:rPr lang="en-US"/>
            </a:br>
            <a:r>
              <a:rPr lang="en-US"/>
              <a:t>sugaring</a:t>
            </a:r>
          </a:p>
        </p:txBody>
      </p:sp>
      <p:pic>
        <p:nvPicPr>
          <p:cNvPr id="432133" name="Picture 5"/>
          <p:cNvPicPr>
            <a:picLocks noChangeAspect="1" noChangeArrowheads="1"/>
          </p:cNvPicPr>
          <p:nvPr/>
        </p:nvPicPr>
        <p:blipFill>
          <a:blip r:embed="rId3"/>
          <a:srcRect/>
          <a:stretch>
            <a:fillRect/>
          </a:stretch>
        </p:blipFill>
        <p:spPr bwMode="auto">
          <a:xfrm>
            <a:off x="76200" y="2274888"/>
            <a:ext cx="6756400" cy="4506912"/>
          </a:xfrm>
          <a:prstGeom prst="rect">
            <a:avLst/>
          </a:prstGeom>
          <a:noFill/>
          <a:ln w="9525">
            <a:noFill/>
            <a:miter lim="800000"/>
            <a:headEnd/>
            <a:tailEnd/>
          </a:ln>
          <a:effectLst/>
        </p:spPr>
      </p:pic>
      <p:pic>
        <p:nvPicPr>
          <p:cNvPr id="432132" name="Picture 4"/>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875" r="937"/>
          <a:stretch>
            <a:fillRect/>
          </a:stretch>
        </p:blipFill>
        <p:spPr bwMode="auto">
          <a:xfrm>
            <a:off x="2940050" y="306388"/>
            <a:ext cx="3643313" cy="2500312"/>
          </a:xfrm>
          <a:prstGeom prst="rect">
            <a:avLst/>
          </a:prstGeom>
          <a:noFill/>
          <a:ln w="19050">
            <a:solidFill>
              <a:schemeClr val="tx1"/>
            </a:solidFill>
            <a:miter lim="800000"/>
            <a:headEnd/>
            <a:tailEnd/>
          </a:ln>
          <a:effectLst/>
        </p:spPr>
      </p:pic>
      <p:grpSp>
        <p:nvGrpSpPr>
          <p:cNvPr id="2" name="Group 9"/>
          <p:cNvGrpSpPr>
            <a:grpSpLocks/>
          </p:cNvGrpSpPr>
          <p:nvPr/>
        </p:nvGrpSpPr>
        <p:grpSpPr bwMode="auto">
          <a:xfrm>
            <a:off x="6326188" y="2151063"/>
            <a:ext cx="2817812" cy="4706937"/>
            <a:chOff x="3855" y="1130"/>
            <a:chExt cx="1775" cy="2965"/>
          </a:xfrm>
        </p:grpSpPr>
        <p:pic>
          <p:nvPicPr>
            <p:cNvPr id="432134" name="Picture 6"/>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56" y="1130"/>
              <a:ext cx="1774" cy="2965"/>
            </a:xfrm>
            <a:prstGeom prst="rect">
              <a:avLst/>
            </a:prstGeom>
            <a:noFill/>
            <a:ln w="12700">
              <a:solidFill>
                <a:srgbClr val="000000"/>
              </a:solidFill>
              <a:miter lim="800000"/>
              <a:headEnd/>
              <a:tailEnd/>
            </a:ln>
          </p:spPr>
        </p:pic>
        <p:sp>
          <p:nvSpPr>
            <p:cNvPr id="432135" name="Rectangle 7"/>
            <p:cNvSpPr>
              <a:spLocks noChangeArrowheads="1"/>
            </p:cNvSpPr>
            <p:nvPr/>
          </p:nvSpPr>
          <p:spPr bwMode="auto">
            <a:xfrm>
              <a:off x="3855" y="2505"/>
              <a:ext cx="235" cy="2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5574" name="Picture 6" descr="orjustscream"/>
          <p:cNvPicPr>
            <a:picLocks noChangeAspect="1" noChangeArrowheads="1"/>
          </p:cNvPicPr>
          <p:nvPr/>
        </p:nvPicPr>
        <p:blipFill>
          <a:blip r:embed="rId4"/>
          <a:srcRect/>
          <a:stretch>
            <a:fillRect/>
          </a:stretch>
        </p:blipFill>
        <p:spPr bwMode="auto">
          <a:xfrm>
            <a:off x="284163" y="2547938"/>
            <a:ext cx="5295900" cy="4156075"/>
          </a:xfrm>
          <a:prstGeom prst="rect">
            <a:avLst/>
          </a:prstGeom>
          <a:noFill/>
        </p:spPr>
      </p:pic>
      <p:sp>
        <p:nvSpPr>
          <p:cNvPr id="365573" name="AutoShape 5"/>
          <p:cNvSpPr>
            <a:spLocks/>
          </p:cNvSpPr>
          <p:nvPr/>
        </p:nvSpPr>
        <p:spPr bwMode="auto">
          <a:xfrm>
            <a:off x="3581400" y="387350"/>
            <a:ext cx="5534025" cy="2524125"/>
          </a:xfrm>
          <a:prstGeom prst="wedgeEllipseCallout">
            <a:avLst>
              <a:gd name="adj1" fmla="val -53815"/>
              <a:gd name="adj2" fmla="val 99750"/>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marL="39688" eaLnBrk="1" hangingPunct="1">
              <a:spcBef>
                <a:spcPts val="1400"/>
              </a:spcBef>
            </a:pPr>
            <a:r>
              <a:rPr lang="en-US" sz="3600" b="1">
                <a:solidFill>
                  <a:schemeClr val="tx2"/>
                </a:solidFill>
              </a:rPr>
              <a:t>Don’t get mad…</a:t>
            </a:r>
          </a:p>
          <a:p>
            <a:pPr marL="39688" eaLnBrk="1" hangingPunct="1">
              <a:spcBef>
                <a:spcPts val="1400"/>
              </a:spcBef>
            </a:pPr>
            <a:r>
              <a:rPr lang="en-US" sz="3600" b="1">
                <a:solidFill>
                  <a:schemeClr val="tx2"/>
                </a:solidFill>
              </a:rPr>
              <a:t>Get answers</a:t>
            </a:r>
            <a:r>
              <a:rPr lang="en-US" sz="3600" b="1" i="1">
                <a:solidFill>
                  <a:schemeClr val="tx2"/>
                </a:solidFill>
              </a:rPr>
              <a:t>!!</a:t>
            </a:r>
          </a:p>
          <a:p>
            <a:pPr marL="39688" eaLnBrk="1" hangingPunct="1">
              <a:lnSpc>
                <a:spcPct val="80000"/>
              </a:lnSpc>
              <a:spcBef>
                <a:spcPts val="1400"/>
              </a:spcBef>
            </a:pPr>
            <a:r>
              <a:rPr lang="en-US" sz="3600" b="1" i="1">
                <a:solidFill>
                  <a:schemeClr val="tx2"/>
                </a:solidFill>
              </a:rPr>
              <a:t>Ask Questions!</a:t>
            </a:r>
            <a:endParaRPr lang="en-US" sz="36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down)">
                                      <p:cBhvr>
                                        <p:cTn id="7" dur="500"/>
                                        <p:tgtEl>
                                          <p:spTgt spid="36557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p:txBody>
          <a:bodyPr/>
          <a:lstStyle/>
          <a:p>
            <a:pPr algn="ctr" eaLnBrk="1" hangingPunct="1"/>
            <a:r>
              <a:rPr lang="en-US" dirty="0" smtClean="0">
                <a:ea typeface="ＭＳ Ｐゴシック" charset="-128"/>
                <a:cs typeface="ＭＳ Ｐゴシック" charset="-128"/>
              </a:rPr>
              <a:t>Review Questions</a:t>
            </a:r>
          </a:p>
        </p:txBody>
      </p:sp>
      <p:sp>
        <p:nvSpPr>
          <p:cNvPr id="141315" name="Rectangle 3"/>
          <p:cNvSpPr>
            <a:spLocks noGrp="1" noChangeArrowheads="1"/>
          </p:cNvSpPr>
          <p:nvPr>
            <p:ph type="subTitle" idx="1"/>
          </p:nvPr>
        </p:nvSpPr>
        <p:spPr/>
        <p:txBody>
          <a:bodyPr>
            <a:normAutofit/>
          </a:bodyPr>
          <a:lstStyle/>
          <a:p>
            <a:pPr eaLnBrk="1" hangingPunct="1"/>
            <a:endParaRPr lang="en-US" smtClean="0">
              <a:solidFill>
                <a:srgbClr val="898989"/>
              </a:solidFill>
              <a:ea typeface="ＭＳ Ｐゴシック" charset="-128"/>
              <a:cs typeface="ＭＳ Ｐゴシック" charset="-128"/>
            </a:endParaRPr>
          </a:p>
        </p:txBody>
      </p:sp>
      <p:sp>
        <p:nvSpPr>
          <p:cNvPr id="165892"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a:xfrm>
            <a:off x="304800" y="685800"/>
            <a:ext cx="8534400" cy="5811838"/>
          </a:xfrm>
        </p:spPr>
        <p:txBody>
          <a:bodyPr/>
          <a:lstStyle/>
          <a:p>
            <a:pPr marL="609600" indent="-609600" eaLnBrk="1" hangingPunct="1">
              <a:lnSpc>
                <a:spcPct val="90000"/>
              </a:lnSpc>
              <a:buFontTx/>
              <a:buNone/>
            </a:pPr>
            <a:r>
              <a:rPr lang="en-US" sz="2800" dirty="0">
                <a:solidFill>
                  <a:srgbClr val="000000"/>
                </a:solidFill>
              </a:rPr>
              <a:t>1</a:t>
            </a:r>
            <a:r>
              <a:rPr lang="en-US" sz="2800" dirty="0" smtClean="0">
                <a:solidFill>
                  <a:srgbClr val="000000"/>
                </a:solidFill>
                <a:ea typeface="ＭＳ Ｐゴシック" charset="-128"/>
                <a:cs typeface="ＭＳ Ｐゴシック" charset="-128"/>
              </a:rPr>
              <a:t>.  What mechanism explains the movement of sucrose from source to sink?</a:t>
            </a:r>
            <a:endParaRPr lang="en-US" sz="2600" dirty="0" smtClean="0">
              <a:solidFill>
                <a:srgbClr val="000000"/>
              </a:solidFill>
              <a:ea typeface="ＭＳ Ｐゴシック" charset="-128"/>
              <a:cs typeface="ＭＳ Ｐゴシック" charset="-128"/>
            </a:endParaRPr>
          </a:p>
          <a:p>
            <a:pPr marL="1103313" lvl="1" indent="-533400" eaLnBrk="1" hangingPunct="1">
              <a:lnSpc>
                <a:spcPct val="90000"/>
              </a:lnSpc>
              <a:buFont typeface="+mj-lt"/>
              <a:buAutoNum type="alphaUcPeriod"/>
            </a:pPr>
            <a:r>
              <a:rPr lang="en-US" sz="2300" dirty="0" smtClean="0">
                <a:solidFill>
                  <a:srgbClr val="000000"/>
                </a:solidFill>
              </a:rPr>
              <a:t>evaporation of water and active transport of sucrose from the sink</a:t>
            </a:r>
          </a:p>
          <a:p>
            <a:pPr marL="1103313" lvl="1" indent="-533400" eaLnBrk="1" hangingPunct="1">
              <a:lnSpc>
                <a:spcPct val="90000"/>
              </a:lnSpc>
              <a:buFontTx/>
              <a:buAutoNum type="alphaUcPeriod"/>
            </a:pPr>
            <a:r>
              <a:rPr lang="en-US" sz="2300" dirty="0" smtClean="0">
                <a:solidFill>
                  <a:srgbClr val="000000"/>
                </a:solidFill>
              </a:rPr>
              <a:t>osmotic movement of water into the sucrose-loaded sieve-tube members creating a higher hydrostatic pressure in the source than in the sink</a:t>
            </a:r>
          </a:p>
          <a:p>
            <a:pPr marL="1103313" lvl="1" indent="-533400" eaLnBrk="1" hangingPunct="1">
              <a:lnSpc>
                <a:spcPct val="90000"/>
              </a:lnSpc>
              <a:buFontTx/>
              <a:buAutoNum type="alphaUcPeriod"/>
            </a:pPr>
            <a:r>
              <a:rPr lang="en-US" sz="2300" dirty="0" smtClean="0">
                <a:solidFill>
                  <a:srgbClr val="000000"/>
                </a:solidFill>
              </a:rPr>
              <a:t>tension created by the differences in hydrostatic pressure in the source and sink</a:t>
            </a:r>
          </a:p>
          <a:p>
            <a:pPr marL="1103313" lvl="1" indent="-533400" eaLnBrk="1" hangingPunct="1">
              <a:lnSpc>
                <a:spcPct val="90000"/>
              </a:lnSpc>
              <a:buFontTx/>
              <a:buAutoNum type="alphaUcPeriod"/>
            </a:pPr>
            <a:r>
              <a:rPr lang="en-US" sz="2300" dirty="0" smtClean="0">
                <a:solidFill>
                  <a:srgbClr val="000000"/>
                </a:solidFill>
              </a:rPr>
              <a:t>active transport of sucrose through the sieve-tube cells driven by proton pumps</a:t>
            </a:r>
          </a:p>
          <a:p>
            <a:pPr marL="1103313" lvl="1" indent="-533400" eaLnBrk="1" hangingPunct="1">
              <a:lnSpc>
                <a:spcPct val="90000"/>
              </a:lnSpc>
              <a:buFontTx/>
              <a:buAutoNum type="alphaUcPeriod"/>
            </a:pPr>
            <a:r>
              <a:rPr lang="en-US" sz="2300" dirty="0" smtClean="0">
                <a:solidFill>
                  <a:srgbClr val="000000"/>
                </a:solidFill>
              </a:rPr>
              <a:t>the hydrolysis of starch to sucrose in the mesophyll cells that raises their water potential and drives the bulk flow of sap to the sink</a:t>
            </a:r>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304800" y="685800"/>
            <a:ext cx="8534400" cy="5410200"/>
          </a:xfrm>
        </p:spPr>
        <p:txBody>
          <a:bodyPr/>
          <a:lstStyle/>
          <a:p>
            <a:pPr marL="609600" indent="-609600" eaLnBrk="1" hangingPunct="1">
              <a:buFont typeface="Times" charset="0"/>
              <a:buNone/>
            </a:pPr>
            <a:r>
              <a:rPr lang="en-US" sz="3000" dirty="0"/>
              <a:t>2</a:t>
            </a:r>
            <a:r>
              <a:rPr lang="en-US" sz="3000" dirty="0" smtClean="0">
                <a:ea typeface="ＭＳ Ｐゴシック" charset="-128"/>
                <a:cs typeface="ＭＳ Ｐゴシック" charset="-128"/>
              </a:rPr>
              <a:t>.  A water molecule could move all the way through a plant from soil to root to leaf to air and pass through a living cell only once. This living cell would be a part of which structure?</a:t>
            </a:r>
          </a:p>
          <a:p>
            <a:pPr marL="990600" lvl="1" indent="-533400" eaLnBrk="1" hangingPunct="1">
              <a:buFont typeface="+mj-lt"/>
              <a:buAutoNum type="alphaUcPeriod"/>
            </a:pPr>
            <a:r>
              <a:rPr lang="en-US" dirty="0" smtClean="0"/>
              <a:t>the </a:t>
            </a:r>
            <a:r>
              <a:rPr lang="en-US" dirty="0" err="1" smtClean="0"/>
              <a:t>Casparian</a:t>
            </a:r>
            <a:r>
              <a:rPr lang="en-US" dirty="0" smtClean="0"/>
              <a:t> strip </a:t>
            </a:r>
          </a:p>
          <a:p>
            <a:pPr marL="990600" lvl="1" indent="-533400" eaLnBrk="1" hangingPunct="1">
              <a:buFontTx/>
              <a:buAutoNum type="alphaUcPeriod"/>
            </a:pPr>
            <a:r>
              <a:rPr lang="en-US" dirty="0" smtClean="0"/>
              <a:t>a guard cell </a:t>
            </a:r>
          </a:p>
          <a:p>
            <a:pPr marL="990600" lvl="1" indent="-533400" eaLnBrk="1" hangingPunct="1">
              <a:buFontTx/>
              <a:buAutoNum type="alphaUcPeriod"/>
            </a:pPr>
            <a:r>
              <a:rPr lang="en-US" dirty="0" smtClean="0"/>
              <a:t>the root epidermis </a:t>
            </a:r>
          </a:p>
          <a:p>
            <a:pPr marL="990600" lvl="1" indent="-533400" eaLnBrk="1" hangingPunct="1">
              <a:buFontTx/>
              <a:buAutoNum type="alphaUcPeriod"/>
            </a:pPr>
            <a:r>
              <a:rPr lang="en-US" dirty="0" smtClean="0"/>
              <a:t>the endodermis</a:t>
            </a:r>
          </a:p>
          <a:p>
            <a:pPr marL="990600" lvl="1" indent="-533400" eaLnBrk="1" hangingPunct="1">
              <a:buFontTx/>
              <a:buAutoNum type="alphaUcPeriod"/>
            </a:pPr>
            <a:r>
              <a:rPr lang="en-US" dirty="0" smtClean="0"/>
              <a:t>the root cortex</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a:xfrm>
            <a:off x="304800" y="685800"/>
            <a:ext cx="8534400" cy="5572125"/>
          </a:xfrm>
        </p:spPr>
        <p:txBody>
          <a:bodyPr/>
          <a:lstStyle/>
          <a:p>
            <a:pPr marL="609600" indent="-609600" eaLnBrk="1" hangingPunct="1">
              <a:buFont typeface="Times" charset="0"/>
              <a:buNone/>
            </a:pPr>
            <a:r>
              <a:rPr lang="en-US" sz="3000" dirty="0"/>
              <a:t>3</a:t>
            </a:r>
            <a:r>
              <a:rPr lang="en-US" sz="3000" dirty="0" smtClean="0">
                <a:ea typeface="ＭＳ Ｐゴシック" charset="-128"/>
                <a:cs typeface="ＭＳ Ｐゴシック" charset="-128"/>
              </a:rPr>
              <a:t>.  Which of the following experimental procedures would most likely reduce transpiration while allowing the normal growth of a plant? </a:t>
            </a:r>
            <a:r>
              <a:rPr lang="en-US" sz="3000" dirty="0" smtClean="0">
                <a:solidFill>
                  <a:srgbClr val="990066"/>
                </a:solidFill>
                <a:ea typeface="ＭＳ Ｐゴシック" charset="-128"/>
                <a:cs typeface="ＭＳ Ｐゴシック" charset="-128"/>
              </a:rPr>
              <a:t>*</a:t>
            </a:r>
            <a:endParaRPr lang="en-US" sz="2800" dirty="0" smtClean="0">
              <a:ea typeface="ＭＳ Ｐゴシック" charset="-128"/>
              <a:cs typeface="ＭＳ Ｐゴシック" charset="-128"/>
            </a:endParaRPr>
          </a:p>
          <a:p>
            <a:pPr marL="1046163" lvl="1" indent="-533400" eaLnBrk="1" hangingPunct="1">
              <a:lnSpc>
                <a:spcPct val="85000"/>
              </a:lnSpc>
              <a:spcBef>
                <a:spcPct val="40000"/>
              </a:spcBef>
              <a:buFont typeface="+mj-lt"/>
              <a:buAutoNum type="alphaUcPeriod"/>
            </a:pPr>
            <a:r>
              <a:rPr lang="en-US" sz="2600" dirty="0" smtClean="0"/>
              <a:t>subjecting the leaves of the plant to a partial vacuum</a:t>
            </a:r>
            <a:endParaRPr lang="en-US" sz="2600" dirty="0" smtClean="0">
              <a:solidFill>
                <a:srgbClr val="000000"/>
              </a:solidFill>
            </a:endParaRPr>
          </a:p>
          <a:p>
            <a:pPr marL="1046163" lvl="1" indent="-533400" eaLnBrk="1" hangingPunct="1">
              <a:lnSpc>
                <a:spcPct val="85000"/>
              </a:lnSpc>
              <a:spcBef>
                <a:spcPct val="40000"/>
              </a:spcBef>
              <a:buFontTx/>
              <a:buAutoNum type="alphaUcPeriod"/>
            </a:pPr>
            <a:r>
              <a:rPr lang="en-US" sz="2600" dirty="0" smtClean="0"/>
              <a:t>increasing the level of carbon dioxide around the plant </a:t>
            </a:r>
            <a:endParaRPr lang="fr-FR" sz="2600" dirty="0" smtClean="0"/>
          </a:p>
          <a:p>
            <a:pPr marL="1046163" lvl="1" indent="-533400" eaLnBrk="1" hangingPunct="1">
              <a:lnSpc>
                <a:spcPct val="85000"/>
              </a:lnSpc>
              <a:spcBef>
                <a:spcPct val="40000"/>
              </a:spcBef>
              <a:buFontTx/>
              <a:buAutoNum type="alphaUcPeriod"/>
            </a:pPr>
            <a:r>
              <a:rPr lang="en-US" sz="2600" dirty="0" smtClean="0"/>
              <a:t>putting the plant in drier soil </a:t>
            </a:r>
            <a:endParaRPr lang="fr-FR" sz="2600" dirty="0" smtClean="0"/>
          </a:p>
          <a:p>
            <a:pPr marL="1046163" lvl="1" indent="-533400" eaLnBrk="1" hangingPunct="1">
              <a:buFontTx/>
              <a:buAutoNum type="alphaUcPeriod"/>
            </a:pPr>
            <a:r>
              <a:rPr lang="en-US" sz="2600" dirty="0" smtClean="0"/>
              <a:t>decreasing the relative humidity around the plant</a:t>
            </a:r>
          </a:p>
          <a:p>
            <a:pPr marL="1046163" lvl="1" indent="-533400" eaLnBrk="1" hangingPunct="1">
              <a:buFontTx/>
              <a:buAutoNum type="alphaUcPeriod"/>
            </a:pPr>
            <a:r>
              <a:rPr lang="en-US" sz="2600" dirty="0" smtClean="0"/>
              <a:t>injecting potassium ions into the guard cells of the plant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5" name="Rectangle 5"/>
          <p:cNvSpPr>
            <a:spLocks noChangeArrowheads="1"/>
          </p:cNvSpPr>
          <p:nvPr/>
        </p:nvSpPr>
        <p:spPr bwMode="auto">
          <a:xfrm>
            <a:off x="4778375" y="6048375"/>
            <a:ext cx="4365625" cy="809625"/>
          </a:xfrm>
          <a:prstGeom prst="rect">
            <a:avLst/>
          </a:prstGeom>
          <a:solidFill>
            <a:srgbClr val="E2B596"/>
          </a:solidFill>
          <a:ln w="9525">
            <a:noFill/>
            <a:miter lim="800000"/>
            <a:headEnd/>
            <a:tailEnd/>
          </a:ln>
          <a:effectLst/>
        </p:spPr>
        <p:txBody>
          <a:bodyPr wrap="none" anchor="ctr">
            <a:prstTxWarp prst="textNoShape">
              <a:avLst/>
            </a:prstTxWarp>
          </a:bodyPr>
          <a:lstStyle/>
          <a:p>
            <a:endParaRPr lang="en-US"/>
          </a:p>
        </p:txBody>
      </p:sp>
      <p:pic>
        <p:nvPicPr>
          <p:cNvPr id="424962" name="Picture 2" descr="36_02VascPlantTransport_4_L"/>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79963" y="946150"/>
            <a:ext cx="4364037" cy="5521325"/>
          </a:xfrm>
          <a:prstGeom prst="rect">
            <a:avLst/>
          </a:prstGeom>
          <a:noFill/>
          <a:ln w="9525">
            <a:noFill/>
            <a:miter lim="800000"/>
            <a:headEnd/>
            <a:tailEnd/>
          </a:ln>
        </p:spPr>
      </p:pic>
      <p:sp>
        <p:nvSpPr>
          <p:cNvPr id="424963" name="Rectangle 3"/>
          <p:cNvSpPr>
            <a:spLocks noGrp="1" noChangeArrowheads="1"/>
          </p:cNvSpPr>
          <p:nvPr>
            <p:ph type="title"/>
          </p:nvPr>
        </p:nvSpPr>
        <p:spPr>
          <a:xfrm>
            <a:off x="0" y="0"/>
            <a:ext cx="8229600" cy="736600"/>
          </a:xfrm>
        </p:spPr>
        <p:txBody>
          <a:bodyPr/>
          <a:lstStyle/>
          <a:p>
            <a:r>
              <a:rPr lang="en-US" dirty="0"/>
              <a:t>Transport in plants</a:t>
            </a:r>
          </a:p>
        </p:txBody>
      </p:sp>
      <p:sp>
        <p:nvSpPr>
          <p:cNvPr id="424964" name="Rectangle 4" descr="Rectangle: Click to edit Master text styles&#10;Second level&#10;Third level&#10;Fourth level&#10;Fifth level"/>
          <p:cNvSpPr>
            <a:spLocks noGrp="1" noChangeArrowheads="1"/>
          </p:cNvSpPr>
          <p:nvPr>
            <p:ph type="body" idx="1"/>
          </p:nvPr>
        </p:nvSpPr>
        <p:spPr>
          <a:xfrm>
            <a:off x="165100" y="622300"/>
            <a:ext cx="4406900" cy="5486400"/>
          </a:xfrm>
        </p:spPr>
        <p:txBody>
          <a:bodyPr/>
          <a:lstStyle/>
          <a:p>
            <a:pPr>
              <a:lnSpc>
                <a:spcPct val="90000"/>
              </a:lnSpc>
            </a:pPr>
            <a:r>
              <a:rPr lang="en-US" sz="2400" dirty="0"/>
              <a:t>H</a:t>
            </a:r>
            <a:r>
              <a:rPr lang="en-US" sz="2400" baseline="-25000" dirty="0"/>
              <a:t>2</a:t>
            </a:r>
            <a:r>
              <a:rPr lang="en-US" sz="2400" dirty="0"/>
              <a:t>O &amp; minerals</a:t>
            </a:r>
          </a:p>
          <a:p>
            <a:pPr lvl="1">
              <a:lnSpc>
                <a:spcPct val="90000"/>
              </a:lnSpc>
            </a:pPr>
            <a:r>
              <a:rPr lang="en-US" sz="2400" dirty="0"/>
              <a:t>transport in </a:t>
            </a:r>
            <a:r>
              <a:rPr lang="en-US" sz="2400" u="sng" dirty="0">
                <a:solidFill>
                  <a:srgbClr val="CC0000"/>
                </a:solidFill>
              </a:rPr>
              <a:t>xylem</a:t>
            </a:r>
            <a:r>
              <a:rPr lang="en-US" sz="2400" dirty="0"/>
              <a:t> </a:t>
            </a:r>
          </a:p>
          <a:p>
            <a:pPr lvl="1">
              <a:lnSpc>
                <a:spcPct val="90000"/>
              </a:lnSpc>
            </a:pPr>
            <a:r>
              <a:rPr lang="en-US" sz="2400" u="sng" dirty="0" smtClean="0">
                <a:solidFill>
                  <a:srgbClr val="CC0000"/>
                </a:solidFill>
              </a:rPr>
              <a:t>Transpiration</a:t>
            </a:r>
            <a:r>
              <a:rPr lang="en-US" sz="2400" dirty="0" smtClean="0">
                <a:solidFill>
                  <a:srgbClr val="CC0000"/>
                </a:solidFill>
              </a:rPr>
              <a:t> </a:t>
            </a:r>
            <a:endParaRPr lang="en-US" sz="2400" dirty="0" smtClean="0"/>
          </a:p>
          <a:p>
            <a:pPr lvl="2">
              <a:lnSpc>
                <a:spcPct val="90000"/>
              </a:lnSpc>
            </a:pPr>
            <a:r>
              <a:rPr lang="en-US" dirty="0" smtClean="0"/>
              <a:t>Adhesion, cohesion &amp; Evaporation</a:t>
            </a:r>
            <a:endParaRPr lang="en-US" dirty="0"/>
          </a:p>
          <a:p>
            <a:pPr>
              <a:lnSpc>
                <a:spcPct val="90000"/>
              </a:lnSpc>
            </a:pPr>
            <a:r>
              <a:rPr lang="en-US" sz="2400" dirty="0" smtClean="0"/>
              <a:t>Sugars</a:t>
            </a:r>
            <a:endParaRPr lang="en-US" sz="2400" dirty="0"/>
          </a:p>
          <a:p>
            <a:pPr lvl="1">
              <a:lnSpc>
                <a:spcPct val="90000"/>
              </a:lnSpc>
            </a:pPr>
            <a:r>
              <a:rPr lang="en-US" sz="2400" dirty="0"/>
              <a:t>transport in </a:t>
            </a:r>
            <a:r>
              <a:rPr lang="en-US" sz="2400" u="sng" dirty="0">
                <a:solidFill>
                  <a:srgbClr val="CC0000"/>
                </a:solidFill>
              </a:rPr>
              <a:t>phloem</a:t>
            </a:r>
            <a:endParaRPr lang="en-US" sz="2400" dirty="0"/>
          </a:p>
          <a:p>
            <a:pPr lvl="1">
              <a:lnSpc>
                <a:spcPct val="90000"/>
              </a:lnSpc>
            </a:pPr>
            <a:r>
              <a:rPr lang="en-US" sz="2400" u="sng" dirty="0">
                <a:solidFill>
                  <a:srgbClr val="CC0000"/>
                </a:solidFill>
              </a:rPr>
              <a:t>bulk flow</a:t>
            </a:r>
            <a:endParaRPr lang="en-US" sz="2400" dirty="0"/>
          </a:p>
          <a:p>
            <a:pPr>
              <a:lnSpc>
                <a:spcPct val="90000"/>
              </a:lnSpc>
            </a:pPr>
            <a:r>
              <a:rPr lang="en-US" sz="2400" dirty="0" smtClean="0"/>
              <a:t>Gas </a:t>
            </a:r>
            <a:r>
              <a:rPr lang="en-US" sz="2400" dirty="0"/>
              <a:t>exchange</a:t>
            </a:r>
          </a:p>
          <a:p>
            <a:pPr lvl="1">
              <a:lnSpc>
                <a:spcPct val="90000"/>
              </a:lnSpc>
            </a:pPr>
            <a:r>
              <a:rPr lang="en-US" sz="2400" dirty="0"/>
              <a:t>photosynthesis </a:t>
            </a:r>
          </a:p>
          <a:p>
            <a:pPr marL="1085850" lvl="2">
              <a:lnSpc>
                <a:spcPct val="90000"/>
              </a:lnSpc>
            </a:pPr>
            <a:r>
              <a:rPr lang="en-US" dirty="0"/>
              <a:t>CO</a:t>
            </a:r>
            <a:r>
              <a:rPr lang="en-US" baseline="-25000" dirty="0"/>
              <a:t>2</a:t>
            </a:r>
            <a:r>
              <a:rPr lang="en-US" dirty="0"/>
              <a:t> in; O</a:t>
            </a:r>
            <a:r>
              <a:rPr lang="en-US" baseline="-25000" dirty="0"/>
              <a:t>2</a:t>
            </a:r>
            <a:r>
              <a:rPr lang="en-US" dirty="0"/>
              <a:t> out</a:t>
            </a:r>
          </a:p>
          <a:p>
            <a:pPr marL="1085850" lvl="2">
              <a:lnSpc>
                <a:spcPct val="90000"/>
              </a:lnSpc>
            </a:pPr>
            <a:r>
              <a:rPr lang="en-US" u="sng" dirty="0" err="1">
                <a:solidFill>
                  <a:srgbClr val="CC0000"/>
                </a:solidFill>
              </a:rPr>
              <a:t>stomates</a:t>
            </a:r>
            <a:endParaRPr lang="en-US" dirty="0"/>
          </a:p>
          <a:p>
            <a:pPr lvl="1">
              <a:lnSpc>
                <a:spcPct val="90000"/>
              </a:lnSpc>
            </a:pPr>
            <a:r>
              <a:rPr lang="en-US" sz="2400" dirty="0"/>
              <a:t>respiration</a:t>
            </a:r>
          </a:p>
          <a:p>
            <a:pPr marL="1085850" lvl="2">
              <a:lnSpc>
                <a:spcPct val="90000"/>
              </a:lnSpc>
            </a:pPr>
            <a:r>
              <a:rPr lang="en-US" dirty="0"/>
              <a:t>O</a:t>
            </a:r>
            <a:r>
              <a:rPr lang="en-US" baseline="-25000" dirty="0"/>
              <a:t>2</a:t>
            </a:r>
            <a:r>
              <a:rPr lang="en-US" dirty="0"/>
              <a:t> in; CO</a:t>
            </a:r>
            <a:r>
              <a:rPr lang="en-US" baseline="-25000" dirty="0"/>
              <a:t>2 </a:t>
            </a:r>
            <a:r>
              <a:rPr lang="en-US" dirty="0"/>
              <a:t>out</a:t>
            </a:r>
            <a:endParaRPr lang="en-US" baseline="-25000" dirty="0"/>
          </a:p>
          <a:p>
            <a:pPr marL="1085850" lvl="2">
              <a:lnSpc>
                <a:spcPct val="90000"/>
              </a:lnSpc>
            </a:pPr>
            <a:r>
              <a:rPr lang="en-US" dirty="0"/>
              <a:t>roots exchange gases within air spaces in soil</a:t>
            </a:r>
          </a:p>
        </p:txBody>
      </p:sp>
      <p:pic>
        <p:nvPicPr>
          <p:cNvPr id="424966" name="Picture 6" descr="penguinL"/>
          <p:cNvPicPr>
            <a:picLocks noChangeAspect="1" noChangeArrowheads="1"/>
          </p:cNvPicPr>
          <p:nvPr/>
        </p:nvPicPr>
        <p:blipFill>
          <a:blip r:embed="rId5"/>
          <a:srcRect/>
          <a:stretch>
            <a:fillRect/>
          </a:stretch>
        </p:blipFill>
        <p:spPr bwMode="auto">
          <a:xfrm>
            <a:off x="7869238" y="5562600"/>
            <a:ext cx="1274762" cy="1295400"/>
          </a:xfrm>
          <a:prstGeom prst="rect">
            <a:avLst/>
          </a:prstGeom>
          <a:noFill/>
        </p:spPr>
      </p:pic>
      <p:sp>
        <p:nvSpPr>
          <p:cNvPr id="424967" name="AutoShape 7"/>
          <p:cNvSpPr>
            <a:spLocks noChangeArrowheads="1"/>
          </p:cNvSpPr>
          <p:nvPr/>
        </p:nvSpPr>
        <p:spPr bwMode="auto">
          <a:xfrm>
            <a:off x="7162800" y="3921125"/>
            <a:ext cx="1925638" cy="1208088"/>
          </a:xfrm>
          <a:prstGeom prst="wedgeEllipseCallout">
            <a:avLst>
              <a:gd name="adj1" fmla="val 1690"/>
              <a:gd name="adj2" fmla="val 9980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does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over-watering</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kill a plant?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wipe(down)">
                                      <p:cBhvr>
                                        <p:cTn id="7" dur="500"/>
                                        <p:tgtEl>
                                          <p:spTgt spid="4249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4967"/>
                                        </p:tgtEl>
                                        <p:attrNameLst>
                                          <p:attrName>style.visibility</p:attrName>
                                        </p:attrNameLst>
                                      </p:cBhvr>
                                      <p:to>
                                        <p:strVal val="visible"/>
                                      </p:to>
                                    </p:set>
                                    <p:animEffect transition="in" filter="wipe(down)">
                                      <p:cBhvr>
                                        <p:cTn id="11" dur="500"/>
                                        <p:tgtEl>
                                          <p:spTgt spid="42496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7" grpId="0" animBg="1"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a:xfrm>
            <a:off x="304800" y="685800"/>
            <a:ext cx="8534400" cy="5903913"/>
          </a:xfrm>
        </p:spPr>
        <p:txBody>
          <a:bodyPr/>
          <a:lstStyle/>
          <a:p>
            <a:pPr marL="609600" indent="-609600" eaLnBrk="1" hangingPunct="1">
              <a:buFont typeface="Times" charset="0"/>
              <a:buNone/>
            </a:pPr>
            <a:r>
              <a:rPr lang="en-US" dirty="0"/>
              <a:t>4</a:t>
            </a:r>
            <a:r>
              <a:rPr lang="en-US" dirty="0" smtClean="0">
                <a:ea typeface="ＭＳ Ｐゴシック" charset="-128"/>
                <a:cs typeface="ＭＳ Ｐゴシック" charset="-128"/>
              </a:rPr>
              <a:t>.  In the pressure-flow hypothesis of translocation, what causes the pressure? </a:t>
            </a:r>
            <a:endParaRPr lang="en-US" sz="2800" dirty="0" smtClean="0">
              <a:ea typeface="ＭＳ Ｐゴシック" charset="-128"/>
              <a:cs typeface="ＭＳ Ｐゴシック" charset="-128"/>
            </a:endParaRPr>
          </a:p>
          <a:p>
            <a:pPr marL="1046163" lvl="1" indent="-533400" eaLnBrk="1" hangingPunct="1">
              <a:buFont typeface="+mj-lt"/>
              <a:buAutoNum type="alphaUcPeriod"/>
            </a:pPr>
            <a:r>
              <a:rPr lang="en-US" dirty="0" smtClean="0"/>
              <a:t>root pressure </a:t>
            </a:r>
          </a:p>
          <a:p>
            <a:pPr marL="1046163" lvl="1" indent="-533400" eaLnBrk="1" hangingPunct="1">
              <a:buFontTx/>
              <a:buAutoNum type="alphaUcPeriod"/>
            </a:pPr>
            <a:r>
              <a:rPr lang="en-US" dirty="0" smtClean="0"/>
              <a:t>the osmotic uptake of water by sieve tubes at the source</a:t>
            </a:r>
          </a:p>
          <a:p>
            <a:pPr marL="1046163" lvl="1" indent="-533400" eaLnBrk="1" hangingPunct="1">
              <a:buFontTx/>
              <a:buAutoNum type="alphaUcPeriod"/>
            </a:pPr>
            <a:r>
              <a:rPr lang="en-US" dirty="0" smtClean="0"/>
              <a:t>the accumulation of minerals and water by the stele in the root </a:t>
            </a:r>
          </a:p>
          <a:p>
            <a:pPr marL="1046163" lvl="1" indent="-533400" eaLnBrk="1" hangingPunct="1">
              <a:buFontTx/>
              <a:buAutoNum type="alphaUcPeriod"/>
            </a:pPr>
            <a:r>
              <a:rPr lang="en-US" dirty="0" smtClean="0"/>
              <a:t>the osmotic uptake of water by the sieve tubes of the sink </a:t>
            </a:r>
          </a:p>
          <a:p>
            <a:pPr marL="1046163" lvl="1" indent="-533400" eaLnBrk="1" hangingPunct="1">
              <a:buFontTx/>
              <a:buAutoNum type="alphaUcPeriod"/>
            </a:pPr>
            <a:r>
              <a:rPr lang="en-US" dirty="0" smtClean="0"/>
              <a:t>hydrostatic pressure in xylem vessels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0" y="0"/>
            <a:ext cx="7772400" cy="762000"/>
          </a:xfrm>
        </p:spPr>
        <p:txBody>
          <a:bodyPr/>
          <a:lstStyle/>
          <a:p>
            <a:r>
              <a:rPr lang="en-US" dirty="0"/>
              <a:t>Ascent of xylem fluid</a:t>
            </a:r>
          </a:p>
        </p:txBody>
      </p:sp>
      <p:pic>
        <p:nvPicPr>
          <p:cNvPr id="398340" name="Picture 4" descr="36_12Transpiration_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71450" y="1860550"/>
            <a:ext cx="8915400" cy="4889500"/>
          </a:xfrm>
          <a:prstGeom prst="rect">
            <a:avLst/>
          </a:prstGeom>
          <a:noFill/>
        </p:spPr>
      </p:pic>
      <p:sp>
        <p:nvSpPr>
          <p:cNvPr id="398339" name="Rectangle 3"/>
          <p:cNvSpPr>
            <a:spLocks noChangeArrowheads="1"/>
          </p:cNvSpPr>
          <p:nvPr/>
        </p:nvSpPr>
        <p:spPr bwMode="auto">
          <a:xfrm>
            <a:off x="342900" y="774700"/>
            <a:ext cx="6310313" cy="519113"/>
          </a:xfrm>
          <a:prstGeom prst="rect">
            <a:avLst/>
          </a:prstGeom>
          <a:noFill/>
          <a:ln w="9525">
            <a:noFill/>
            <a:miter lim="800000"/>
            <a:headEnd/>
            <a:tailEnd/>
          </a:ln>
          <a:effectLst/>
        </p:spPr>
        <p:txBody>
          <a:bodyPr wrap="none">
            <a:prstTxWarp prst="textNoShape">
              <a:avLst/>
            </a:prstTxWarp>
            <a:spAutoFit/>
          </a:bodyPr>
          <a:lstStyle/>
          <a:p>
            <a:pPr algn="l"/>
            <a:r>
              <a:rPr lang="en-US" sz="2800" b="1" dirty="0">
                <a:solidFill>
                  <a:srgbClr val="0F116A"/>
                </a:solidFill>
              </a:rPr>
              <a:t>Transpiration pull generated by leaf </a:t>
            </a:r>
          </a:p>
        </p:txBody>
      </p:sp>
      <p:sp>
        <p:nvSpPr>
          <p:cNvPr id="398341" name="Rectangle 5"/>
          <p:cNvSpPr>
            <a:spLocks noChangeArrowheads="1"/>
          </p:cNvSpPr>
          <p:nvPr/>
        </p:nvSpPr>
        <p:spPr bwMode="auto">
          <a:xfrm>
            <a:off x="4714875" y="1960563"/>
            <a:ext cx="4429125" cy="1031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98342" name="Rectangle 6"/>
          <p:cNvSpPr>
            <a:spLocks noChangeArrowheads="1"/>
          </p:cNvSpPr>
          <p:nvPr/>
        </p:nvSpPr>
        <p:spPr bwMode="auto">
          <a:xfrm>
            <a:off x="5715000" y="2833688"/>
            <a:ext cx="2698750" cy="635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a:t>Water &amp; mineral absorption</a:t>
            </a:r>
          </a:p>
        </p:txBody>
      </p:sp>
      <p:sp>
        <p:nvSpPr>
          <p:cNvPr id="438275" name="Rectangle 3" descr="Rectangle: Click to edit Master text styles&#10;Second level&#10;Third level&#10;Fourth level&#10;Fifth level"/>
          <p:cNvSpPr>
            <a:spLocks noGrp="1" noChangeArrowheads="1"/>
          </p:cNvSpPr>
          <p:nvPr>
            <p:ph type="body" idx="1"/>
          </p:nvPr>
        </p:nvSpPr>
        <p:spPr>
          <a:xfrm>
            <a:off x="368300" y="1117600"/>
            <a:ext cx="5654675" cy="3355975"/>
          </a:xfrm>
        </p:spPr>
        <p:txBody>
          <a:bodyPr/>
          <a:lstStyle/>
          <a:p>
            <a:pPr>
              <a:lnSpc>
                <a:spcPct val="90000"/>
              </a:lnSpc>
            </a:pPr>
            <a:r>
              <a:rPr lang="en-US" dirty="0"/>
              <a:t>Water absorption from soil</a:t>
            </a:r>
          </a:p>
          <a:p>
            <a:pPr lvl="1">
              <a:lnSpc>
                <a:spcPct val="90000"/>
              </a:lnSpc>
            </a:pPr>
            <a:r>
              <a:rPr lang="en-US" dirty="0"/>
              <a:t>osmosis </a:t>
            </a:r>
          </a:p>
          <a:p>
            <a:pPr lvl="1">
              <a:lnSpc>
                <a:spcPct val="90000"/>
              </a:lnSpc>
            </a:pPr>
            <a:r>
              <a:rPr lang="en-US" dirty="0" err="1"/>
              <a:t>aquaporins</a:t>
            </a:r>
            <a:endParaRPr lang="en-US" dirty="0"/>
          </a:p>
          <a:p>
            <a:pPr>
              <a:lnSpc>
                <a:spcPct val="90000"/>
              </a:lnSpc>
            </a:pPr>
            <a:r>
              <a:rPr lang="en-US" dirty="0"/>
              <a:t>Mineral absorption</a:t>
            </a:r>
          </a:p>
          <a:p>
            <a:pPr lvl="1">
              <a:lnSpc>
                <a:spcPct val="90000"/>
              </a:lnSpc>
            </a:pPr>
            <a:r>
              <a:rPr lang="en-US" dirty="0"/>
              <a:t>active transport</a:t>
            </a:r>
          </a:p>
          <a:p>
            <a:pPr lvl="1">
              <a:lnSpc>
                <a:spcPct val="90000"/>
              </a:lnSpc>
            </a:pPr>
            <a:r>
              <a:rPr lang="en-US" dirty="0"/>
              <a:t>proton pumps</a:t>
            </a:r>
          </a:p>
          <a:p>
            <a:pPr lvl="2">
              <a:lnSpc>
                <a:spcPct val="90000"/>
              </a:lnSpc>
            </a:pPr>
            <a:r>
              <a:rPr lang="en-US" dirty="0"/>
              <a:t>active transport of H</a:t>
            </a:r>
            <a:r>
              <a:rPr lang="en-US" baseline="30000" dirty="0"/>
              <a:t>+</a:t>
            </a:r>
            <a:endParaRPr lang="en-US" dirty="0"/>
          </a:p>
        </p:txBody>
      </p:sp>
      <p:pic>
        <p:nvPicPr>
          <p:cNvPr id="438276" name="Picture 4"/>
          <p:cNvPicPr>
            <a:picLocks noChangeAspect="1"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94250" y="4676775"/>
            <a:ext cx="3933825" cy="2181225"/>
          </a:xfrm>
          <a:prstGeom prst="rect">
            <a:avLst/>
          </a:prstGeom>
          <a:noFill/>
          <a:ln w="9525">
            <a:noFill/>
            <a:miter lim="800000"/>
            <a:headEnd/>
            <a:tailEnd/>
          </a:ln>
        </p:spPr>
      </p:pic>
      <p:sp>
        <p:nvSpPr>
          <p:cNvPr id="438277" name="Rectangle 5"/>
          <p:cNvSpPr>
            <a:spLocks noChangeArrowheads="1"/>
          </p:cNvSpPr>
          <p:nvPr/>
        </p:nvSpPr>
        <p:spPr bwMode="auto">
          <a:xfrm>
            <a:off x="8761413" y="6467475"/>
            <a:ext cx="382587" cy="2079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H</a:t>
            </a:r>
            <a:r>
              <a:rPr lang="en-US" sz="1600" b="1" baseline="-25000">
                <a:solidFill>
                  <a:srgbClr val="000000"/>
                </a:solidFill>
              </a:rPr>
              <a:t>2</a:t>
            </a:r>
            <a:r>
              <a:rPr lang="en-US" sz="1600" b="1">
                <a:solidFill>
                  <a:srgbClr val="000000"/>
                </a:solidFill>
              </a:rPr>
              <a:t>O</a:t>
            </a:r>
          </a:p>
        </p:txBody>
      </p:sp>
      <p:sp>
        <p:nvSpPr>
          <p:cNvPr id="438278" name="Rectangle 6"/>
          <p:cNvSpPr>
            <a:spLocks noChangeArrowheads="1"/>
          </p:cNvSpPr>
          <p:nvPr/>
        </p:nvSpPr>
        <p:spPr bwMode="auto">
          <a:xfrm>
            <a:off x="8015288" y="4776788"/>
            <a:ext cx="823912" cy="207962"/>
          </a:xfrm>
          <a:prstGeom prst="rect">
            <a:avLst/>
          </a:prstGeom>
          <a:solidFill>
            <a:schemeClr val="bg1">
              <a:alpha val="50000"/>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root hair</a:t>
            </a:r>
          </a:p>
        </p:txBody>
      </p:sp>
      <p:pic>
        <p:nvPicPr>
          <p:cNvPr id="438279" name="Picture 7"/>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45075" y="2222500"/>
            <a:ext cx="1422400" cy="1706563"/>
          </a:xfrm>
          <a:prstGeom prst="rect">
            <a:avLst/>
          </a:prstGeom>
          <a:noFill/>
          <a:ln w="9525">
            <a:noFill/>
            <a:miter lim="800000"/>
            <a:headEnd/>
            <a:tailEnd/>
          </a:ln>
        </p:spPr>
      </p:pic>
      <p:pic>
        <p:nvPicPr>
          <p:cNvPr id="438280" name="Picture 8"/>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767513" y="606425"/>
            <a:ext cx="2251075" cy="1931988"/>
          </a:xfrm>
          <a:prstGeom prst="rect">
            <a:avLst/>
          </a:prstGeom>
          <a:noFill/>
          <a:ln w="9525">
            <a:noFill/>
            <a:miter lim="800000"/>
            <a:headEnd/>
            <a:tailEnd/>
          </a:ln>
        </p:spPr>
      </p:pic>
      <p:pic>
        <p:nvPicPr>
          <p:cNvPr id="438281" name="Picture 9"/>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00850" y="2782888"/>
            <a:ext cx="1938338" cy="1666875"/>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38282" name="Rectangle 10"/>
          <p:cNvSpPr>
            <a:spLocks noChangeArrowheads="1"/>
          </p:cNvSpPr>
          <p:nvPr/>
        </p:nvSpPr>
        <p:spPr bwMode="auto">
          <a:xfrm>
            <a:off x="8121650" y="4165600"/>
            <a:ext cx="982663" cy="207963"/>
          </a:xfrm>
          <a:prstGeom prst="rect">
            <a:avLst/>
          </a:prstGeom>
          <a:solidFill>
            <a:schemeClr val="bg1">
              <a:alpha val="50000"/>
            </a:schemeClr>
          </a:solidFill>
          <a:ln w="9525">
            <a:noFill/>
            <a:miter lim="800000"/>
            <a:headEnd/>
            <a:tailEnd/>
          </a:ln>
        </p:spPr>
        <p:txBody>
          <a:bodyPr wrap="none" lIns="0" tIns="0" rIns="0" bIns="0">
            <a:prstTxWarp prst="textNoShape">
              <a:avLst/>
            </a:prstTxWarp>
            <a:spAutoFit/>
          </a:bodyPr>
          <a:lstStyle/>
          <a:p>
            <a:pPr algn="l">
              <a:lnSpc>
                <a:spcPct val="85000"/>
              </a:lnSpc>
            </a:pPr>
            <a:r>
              <a:rPr lang="en-US" sz="1600" b="1">
                <a:solidFill>
                  <a:srgbClr val="000000"/>
                </a:solidFill>
              </a:rPr>
              <a:t>aquaporin</a:t>
            </a:r>
          </a:p>
        </p:txBody>
      </p:sp>
      <p:sp>
        <p:nvSpPr>
          <p:cNvPr id="438286" name="AutoShape 14"/>
          <p:cNvSpPr>
            <a:spLocks noChangeArrowheads="1"/>
          </p:cNvSpPr>
          <p:nvPr/>
        </p:nvSpPr>
        <p:spPr bwMode="auto">
          <a:xfrm rot="-5400000">
            <a:off x="5876926" y="1779587"/>
            <a:ext cx="785812" cy="785813"/>
          </a:xfrm>
          <a:custGeom>
            <a:avLst/>
            <a:gdLst>
              <a:gd name="G0" fmla="+- 0 0 0"/>
              <a:gd name="G1" fmla="+- -5954138 0 0"/>
              <a:gd name="G2" fmla="+- 0 0 -5954138"/>
              <a:gd name="G3" fmla="+- 10800 0 0"/>
              <a:gd name="G4" fmla="+- 0 0 0"/>
              <a:gd name="T0" fmla="*/ 360 256 1"/>
              <a:gd name="T1" fmla="*/ 0 256 1"/>
              <a:gd name="G5" fmla="+- G2 T0 T1"/>
              <a:gd name="G6" fmla="?: G2 G2 G5"/>
              <a:gd name="G7" fmla="+- 0 0 G6"/>
              <a:gd name="G8" fmla="+- 5400 0 0"/>
              <a:gd name="G9" fmla="+- 0 0 -5954138"/>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54138"/>
              <a:gd name="G36" fmla="sin G34 -5954138"/>
              <a:gd name="G37" fmla="+/ -5954138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79 w 21600"/>
              <a:gd name="T5" fmla="*/ 3106 h 21600"/>
              <a:gd name="T6" fmla="*/ 10679 w 21600"/>
              <a:gd name="T7" fmla="*/ 2700 h 21600"/>
              <a:gd name="T8" fmla="*/ 14589 w 21600"/>
              <a:gd name="T9" fmla="*/ 695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73" y="5399"/>
                  <a:pt x="10746" y="5400"/>
                  <a:pt x="10719" y="5400"/>
                </a:cubicBezTo>
                <a:lnTo>
                  <a:pt x="10639" y="1"/>
                </a:lnTo>
                <a:cubicBezTo>
                  <a:pt x="10692" y="0"/>
                  <a:pt x="10746"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hlink"/>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438287" name="AutoShape 15"/>
          <p:cNvSpPr>
            <a:spLocks noChangeArrowheads="1"/>
          </p:cNvSpPr>
          <p:nvPr/>
        </p:nvSpPr>
        <p:spPr bwMode="auto">
          <a:xfrm rot="-9599492">
            <a:off x="5500688" y="3889375"/>
            <a:ext cx="785812" cy="785813"/>
          </a:xfrm>
          <a:custGeom>
            <a:avLst/>
            <a:gdLst>
              <a:gd name="G0" fmla="+- 0 0 0"/>
              <a:gd name="G1" fmla="+- -4562634 0 0"/>
              <a:gd name="G2" fmla="+- 0 0 -4562634"/>
              <a:gd name="G3" fmla="+- 10800 0 0"/>
              <a:gd name="G4" fmla="+- 0 0 0"/>
              <a:gd name="T0" fmla="*/ 360 256 1"/>
              <a:gd name="T1" fmla="*/ 0 256 1"/>
              <a:gd name="G5" fmla="+- G2 T0 T1"/>
              <a:gd name="G6" fmla="?: G2 G2 G5"/>
              <a:gd name="G7" fmla="+- 0 0 G6"/>
              <a:gd name="G8" fmla="+- 5400 0 0"/>
              <a:gd name="G9" fmla="+- 0 0 -456263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4562634"/>
              <a:gd name="G36" fmla="sin G34 -4562634"/>
              <a:gd name="G37" fmla="+/ -456263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9667 w 21600"/>
              <a:gd name="T5" fmla="*/ 4634 h 21600"/>
              <a:gd name="T6" fmla="*/ 13620 w 21600"/>
              <a:gd name="T7" fmla="*/ 3207 h 21600"/>
              <a:gd name="T8" fmla="*/ 15233 w 21600"/>
              <a:gd name="T9" fmla="*/ 7717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8542"/>
                  <a:pt x="14796" y="6524"/>
                  <a:pt x="12680" y="5738"/>
                </a:cubicBezTo>
                <a:lnTo>
                  <a:pt x="14560" y="676"/>
                </a:lnTo>
                <a:cubicBezTo>
                  <a:pt x="18792" y="2248"/>
                  <a:pt x="21599" y="6285"/>
                  <a:pt x="21600" y="10799"/>
                </a:cubicBezTo>
                <a:lnTo>
                  <a:pt x="21600" y="10800"/>
                </a:lnTo>
                <a:lnTo>
                  <a:pt x="24300" y="10800"/>
                </a:lnTo>
                <a:lnTo>
                  <a:pt x="18900" y="16200"/>
                </a:lnTo>
                <a:lnTo>
                  <a:pt x="13500" y="10800"/>
                </a:lnTo>
                <a:lnTo>
                  <a:pt x="16200" y="10800"/>
                </a:lnTo>
                <a:close/>
              </a:path>
            </a:pathLst>
          </a:custGeom>
          <a:solidFill>
            <a:schemeClr val="hlink"/>
          </a:solidFill>
          <a:ln w="9525">
            <a:solidFill>
              <a:schemeClr val="tx1"/>
            </a:solidFill>
            <a:miter lim="800000"/>
            <a:headEnd/>
            <a:tailEnd/>
          </a:ln>
          <a:effectLst/>
        </p:spPr>
        <p:txBody>
          <a:bodyPr rot="10800000" wrap="none" anchor="ctr">
            <a:prstTxWarp prst="textNoShape">
              <a:avLst/>
            </a:prstTxWarp>
          </a:bodyPr>
          <a:lstStyle/>
          <a:p>
            <a:endParaRPr lang="en-US"/>
          </a:p>
        </p:txBody>
      </p:sp>
      <p:pic>
        <p:nvPicPr>
          <p:cNvPr id="438288" name="Picture 16" descr="36_03ProtonPump_L"/>
          <p:cNvPicPr>
            <a:picLocks noChangeAspect="1" noChangeArrowheads="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3500" y="4897438"/>
            <a:ext cx="4576763" cy="1808162"/>
          </a:xfrm>
          <a:prstGeom prst="rect">
            <a:avLst/>
          </a:prstGeom>
          <a:noFill/>
        </p:spPr>
      </p:pic>
      <p:sp>
        <p:nvSpPr>
          <p:cNvPr id="438289" name="Rectangle 17"/>
          <p:cNvSpPr>
            <a:spLocks noChangeArrowheads="1"/>
          </p:cNvSpPr>
          <p:nvPr/>
        </p:nvSpPr>
        <p:spPr bwMode="auto">
          <a:xfrm>
            <a:off x="0" y="6430963"/>
            <a:ext cx="2062163" cy="427037"/>
          </a:xfrm>
          <a:prstGeom prst="rect">
            <a:avLst/>
          </a:prstGeom>
          <a:solidFill>
            <a:schemeClr val="bg1">
              <a:alpha val="50000"/>
            </a:schemeClr>
          </a:solidFill>
          <a:ln w="9525">
            <a:noFill/>
            <a:miter lim="800000"/>
            <a:headEnd/>
            <a:tailEnd/>
          </a:ln>
          <a:effectLst/>
        </p:spPr>
        <p:txBody>
          <a:bodyPr wrap="none" anchor="ctr">
            <a:prstTxWarp prst="textNoShape">
              <a:avLst/>
            </a:prstTxWarp>
            <a:spAutoFit/>
          </a:bodyPr>
          <a:lstStyle/>
          <a:p>
            <a:r>
              <a:rPr lang="en-US" sz="2200" b="1">
                <a:solidFill>
                  <a:srgbClr val="CC0000"/>
                </a:solidFill>
              </a:rPr>
              <a:t>proton pumps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54000" y="165100"/>
            <a:ext cx="5969000" cy="762000"/>
          </a:xfrm>
        </p:spPr>
        <p:txBody>
          <a:bodyPr/>
          <a:lstStyle/>
          <a:p>
            <a:r>
              <a:rPr lang="en-US" dirty="0"/>
              <a:t>Mineral absorption</a:t>
            </a:r>
          </a:p>
        </p:txBody>
      </p:sp>
      <p:pic>
        <p:nvPicPr>
          <p:cNvPr id="377860" name="Picture 4" descr="36_04PlantCellSoluteTrans_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86313" y="2643188"/>
            <a:ext cx="4294187" cy="4191000"/>
          </a:xfrm>
          <a:prstGeom prst="rect">
            <a:avLst/>
          </a:prstGeom>
          <a:noFill/>
          <a:ln w="9525">
            <a:noFill/>
            <a:miter lim="800000"/>
            <a:headEnd/>
            <a:tailEnd/>
          </a:ln>
        </p:spPr>
      </p:pic>
      <p:sp>
        <p:nvSpPr>
          <p:cNvPr id="377859" name="Rectangle 3" descr="Rectangle: Click to edit Master text styles&#10;Second level&#10;Third level&#10;Fourth level&#10;Fifth level"/>
          <p:cNvSpPr>
            <a:spLocks noGrp="1" noChangeArrowheads="1"/>
          </p:cNvSpPr>
          <p:nvPr>
            <p:ph type="body" idx="1"/>
          </p:nvPr>
        </p:nvSpPr>
        <p:spPr>
          <a:xfrm>
            <a:off x="139700" y="889000"/>
            <a:ext cx="8169275" cy="5351463"/>
          </a:xfrm>
        </p:spPr>
        <p:txBody>
          <a:bodyPr/>
          <a:lstStyle/>
          <a:p>
            <a:pPr>
              <a:lnSpc>
                <a:spcPct val="90000"/>
              </a:lnSpc>
            </a:pPr>
            <a:r>
              <a:rPr lang="en-US" dirty="0"/>
              <a:t>Proton pumps</a:t>
            </a:r>
          </a:p>
          <a:p>
            <a:pPr lvl="1">
              <a:lnSpc>
                <a:spcPct val="90000"/>
              </a:lnSpc>
            </a:pPr>
            <a:r>
              <a:rPr lang="en-US" dirty="0"/>
              <a:t>active transport of H</a:t>
            </a:r>
            <a:r>
              <a:rPr lang="en-US" baseline="30000" dirty="0"/>
              <a:t>+</a:t>
            </a:r>
            <a:r>
              <a:rPr lang="en-US" dirty="0"/>
              <a:t> ions out of cell</a:t>
            </a:r>
          </a:p>
          <a:p>
            <a:pPr marL="1085850" lvl="2">
              <a:lnSpc>
                <a:spcPct val="90000"/>
              </a:lnSpc>
            </a:pPr>
            <a:r>
              <a:rPr lang="en-US" u="sng" dirty="0">
                <a:solidFill>
                  <a:srgbClr val="CC0000"/>
                </a:solidFill>
              </a:rPr>
              <a:t>chemiosmosis</a:t>
            </a:r>
          </a:p>
          <a:p>
            <a:pPr marL="1085850" lvl="2">
              <a:lnSpc>
                <a:spcPct val="90000"/>
              </a:lnSpc>
            </a:pPr>
            <a:r>
              <a:rPr lang="en-US" dirty="0">
                <a:solidFill>
                  <a:schemeClr val="tx1"/>
                </a:solidFill>
              </a:rPr>
              <a:t>H</a:t>
            </a:r>
            <a:r>
              <a:rPr lang="en-US" baseline="30000" dirty="0">
                <a:solidFill>
                  <a:schemeClr val="tx1"/>
                </a:solidFill>
              </a:rPr>
              <a:t>+</a:t>
            </a:r>
            <a:r>
              <a:rPr lang="en-US" dirty="0">
                <a:solidFill>
                  <a:schemeClr val="tx1"/>
                </a:solidFill>
              </a:rPr>
              <a:t> gradient</a:t>
            </a:r>
            <a:endParaRPr lang="en-US" dirty="0"/>
          </a:p>
          <a:p>
            <a:pPr lvl="1">
              <a:lnSpc>
                <a:spcPct val="90000"/>
              </a:lnSpc>
            </a:pPr>
            <a:r>
              <a:rPr lang="en-US" dirty="0"/>
              <a:t>creates membrane</a:t>
            </a:r>
            <a:br>
              <a:rPr lang="en-US" dirty="0"/>
            </a:br>
            <a:r>
              <a:rPr lang="en-US" dirty="0"/>
              <a:t>potential</a:t>
            </a:r>
          </a:p>
          <a:p>
            <a:pPr marL="1085850" lvl="2">
              <a:lnSpc>
                <a:spcPct val="90000"/>
              </a:lnSpc>
            </a:pPr>
            <a:r>
              <a:rPr lang="en-US" dirty="0"/>
              <a:t>difference in charge</a:t>
            </a:r>
          </a:p>
          <a:p>
            <a:pPr marL="1085850" lvl="2">
              <a:lnSpc>
                <a:spcPct val="90000"/>
              </a:lnSpc>
            </a:pPr>
            <a:r>
              <a:rPr lang="en-US" dirty="0"/>
              <a:t>drives </a:t>
            </a:r>
            <a:r>
              <a:rPr lang="en-US" dirty="0" err="1"/>
              <a:t>cation</a:t>
            </a:r>
            <a:r>
              <a:rPr lang="en-US" dirty="0"/>
              <a:t> uptake</a:t>
            </a:r>
          </a:p>
          <a:p>
            <a:pPr lvl="1">
              <a:lnSpc>
                <a:spcPct val="90000"/>
              </a:lnSpc>
            </a:pPr>
            <a:r>
              <a:rPr lang="en-US" dirty="0"/>
              <a:t>creates gradient</a:t>
            </a:r>
          </a:p>
          <a:p>
            <a:pPr marL="1085850" lvl="2">
              <a:lnSpc>
                <a:spcPct val="90000"/>
              </a:lnSpc>
            </a:pPr>
            <a:r>
              <a:rPr lang="en-US" dirty="0" err="1"/>
              <a:t>cotransport</a:t>
            </a:r>
            <a:r>
              <a:rPr lang="en-US" dirty="0"/>
              <a:t> of other</a:t>
            </a:r>
            <a:br>
              <a:rPr lang="en-US" dirty="0"/>
            </a:br>
            <a:r>
              <a:rPr lang="en-US" dirty="0"/>
              <a:t>solutes against their</a:t>
            </a:r>
            <a:br>
              <a:rPr lang="en-US" dirty="0"/>
            </a:br>
            <a:r>
              <a:rPr lang="en-US" dirty="0"/>
              <a:t>gradient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2200" name="Picture 8" descr="36_09RootLateralTransport_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9688" y="2747963"/>
            <a:ext cx="9104312" cy="4110037"/>
          </a:xfrm>
          <a:prstGeom prst="rect">
            <a:avLst/>
          </a:prstGeom>
          <a:noFill/>
          <a:ln w="9525">
            <a:noFill/>
            <a:miter lim="800000"/>
            <a:headEnd/>
            <a:tailEnd/>
          </a:ln>
        </p:spPr>
      </p:pic>
      <p:sp>
        <p:nvSpPr>
          <p:cNvPr id="392195" name="Rectangle 3"/>
          <p:cNvSpPr>
            <a:spLocks noGrp="1" noChangeArrowheads="1"/>
          </p:cNvSpPr>
          <p:nvPr>
            <p:ph type="title"/>
          </p:nvPr>
        </p:nvSpPr>
        <p:spPr>
          <a:xfrm>
            <a:off x="165100" y="114300"/>
            <a:ext cx="7772400" cy="609600"/>
          </a:xfrm>
        </p:spPr>
        <p:txBody>
          <a:bodyPr/>
          <a:lstStyle/>
          <a:p>
            <a:r>
              <a:rPr lang="en-US" sz="3400" dirty="0"/>
              <a:t>Water flow through root</a:t>
            </a:r>
            <a:endParaRPr lang="en-US" dirty="0"/>
          </a:p>
        </p:txBody>
      </p:sp>
      <p:sp>
        <p:nvSpPr>
          <p:cNvPr id="392199" name="Rectangle 7" descr="Rectangle: Click to edit Master text styles&#10;Second level&#10;Third level&#10;Fourth level&#10;Fifth level"/>
          <p:cNvSpPr>
            <a:spLocks noGrp="1" noChangeArrowheads="1"/>
          </p:cNvSpPr>
          <p:nvPr>
            <p:ph type="body" idx="1"/>
          </p:nvPr>
        </p:nvSpPr>
        <p:spPr>
          <a:xfrm>
            <a:off x="180975" y="700088"/>
            <a:ext cx="8239125" cy="1941512"/>
          </a:xfrm>
        </p:spPr>
        <p:txBody>
          <a:bodyPr/>
          <a:lstStyle/>
          <a:p>
            <a:pPr>
              <a:lnSpc>
                <a:spcPct val="90000"/>
              </a:lnSpc>
            </a:pPr>
            <a:r>
              <a:rPr lang="en-US" dirty="0"/>
              <a:t>Porous cell wall</a:t>
            </a:r>
          </a:p>
          <a:p>
            <a:pPr lvl="1">
              <a:lnSpc>
                <a:spcPct val="90000"/>
              </a:lnSpc>
            </a:pPr>
            <a:r>
              <a:rPr lang="en-US" dirty="0"/>
              <a:t>water can flow through cell wall </a:t>
            </a:r>
            <a:r>
              <a:rPr lang="en-US" dirty="0" smtClean="0"/>
              <a:t>route (</a:t>
            </a:r>
            <a:r>
              <a:rPr lang="en-US" dirty="0" err="1" smtClean="0"/>
              <a:t>apoplastic</a:t>
            </a:r>
            <a:r>
              <a:rPr lang="en-US" dirty="0" smtClean="0"/>
              <a:t>) </a:t>
            </a:r>
            <a:r>
              <a:rPr lang="en-US" dirty="0"/>
              <a:t>&amp; not enter cells </a:t>
            </a:r>
            <a:r>
              <a:rPr lang="en-US" dirty="0" smtClean="0"/>
              <a:t>(</a:t>
            </a:r>
            <a:r>
              <a:rPr lang="en-US" dirty="0" err="1" smtClean="0"/>
              <a:t>symplastic</a:t>
            </a:r>
            <a:r>
              <a:rPr lang="en-US" dirty="0" smtClean="0"/>
              <a:t>)</a:t>
            </a:r>
            <a:endParaRPr lang="en-US" dirty="0"/>
          </a:p>
          <a:p>
            <a:pPr lvl="1">
              <a:lnSpc>
                <a:spcPct val="90000"/>
              </a:lnSpc>
            </a:pPr>
            <a:r>
              <a:rPr lang="en-US" dirty="0"/>
              <a:t>plant needs to force water into cells</a:t>
            </a:r>
          </a:p>
        </p:txBody>
      </p:sp>
      <p:sp>
        <p:nvSpPr>
          <p:cNvPr id="392204" name="Rectangle 12"/>
          <p:cNvSpPr>
            <a:spLocks noChangeArrowheads="1"/>
          </p:cNvSpPr>
          <p:nvPr/>
        </p:nvSpPr>
        <p:spPr bwMode="auto">
          <a:xfrm>
            <a:off x="6319838" y="3025775"/>
            <a:ext cx="1663700" cy="336550"/>
          </a:xfrm>
          <a:prstGeom prst="rect">
            <a:avLst/>
          </a:prstGeom>
          <a:noFill/>
          <a:ln w="9525">
            <a:noFill/>
            <a:miter lim="800000"/>
            <a:headEnd/>
            <a:tailEnd/>
          </a:ln>
          <a:effectLst/>
        </p:spPr>
        <p:txBody>
          <a:bodyPr wrap="none" anchor="ctr">
            <a:prstTxWarp prst="textNoShape">
              <a:avLst/>
            </a:prstTxWarp>
            <a:spAutoFit/>
          </a:bodyPr>
          <a:lstStyle/>
          <a:p>
            <a:pPr algn="l"/>
            <a:r>
              <a:rPr lang="en-US" sz="1600" b="1">
                <a:solidFill>
                  <a:srgbClr val="000000"/>
                </a:solidFill>
              </a:rPr>
              <a:t>Casparian strip</a:t>
            </a:r>
            <a:endParaRPr lang="en-US" sz="3000" b="1">
              <a:solidFill>
                <a:srgbClr val="0F116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7010" name="Picture 1026" descr="36_09RootLateralTransport_L"/>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581400" y="2898775"/>
            <a:ext cx="5421313" cy="3798888"/>
          </a:xfrm>
          <a:prstGeom prst="rect">
            <a:avLst/>
          </a:prstGeom>
          <a:noFill/>
          <a:ln w="9525">
            <a:noFill/>
            <a:miter lim="800000"/>
            <a:headEnd/>
            <a:tailEnd/>
          </a:ln>
        </p:spPr>
      </p:pic>
      <p:sp>
        <p:nvSpPr>
          <p:cNvPr id="427011" name="Rectangle 1027"/>
          <p:cNvSpPr>
            <a:spLocks noGrp="1" noChangeArrowheads="1"/>
          </p:cNvSpPr>
          <p:nvPr>
            <p:ph type="title"/>
          </p:nvPr>
        </p:nvSpPr>
        <p:spPr>
          <a:xfrm>
            <a:off x="127000" y="165100"/>
            <a:ext cx="8382000" cy="762000"/>
          </a:xfrm>
        </p:spPr>
        <p:txBody>
          <a:bodyPr/>
          <a:lstStyle/>
          <a:p>
            <a:r>
              <a:rPr lang="en-US" sz="3400"/>
              <a:t>Controlling the route of water in root</a:t>
            </a:r>
            <a:endParaRPr lang="en-US"/>
          </a:p>
        </p:txBody>
      </p:sp>
      <p:sp>
        <p:nvSpPr>
          <p:cNvPr id="427015" name="Rectangle 1031" descr="Rectangle: Click to edit Master text styles&#10;Second level&#10;Third level&#10;Fourth level&#10;Fifth level"/>
          <p:cNvSpPr>
            <a:spLocks noGrp="1" noChangeArrowheads="1"/>
          </p:cNvSpPr>
          <p:nvPr>
            <p:ph type="body" idx="1"/>
          </p:nvPr>
        </p:nvSpPr>
        <p:spPr>
          <a:xfrm>
            <a:off x="266700" y="838200"/>
            <a:ext cx="8077200" cy="2327275"/>
          </a:xfrm>
        </p:spPr>
        <p:txBody>
          <a:bodyPr/>
          <a:lstStyle/>
          <a:p>
            <a:pPr>
              <a:lnSpc>
                <a:spcPct val="90000"/>
              </a:lnSpc>
            </a:pPr>
            <a:r>
              <a:rPr lang="en-US" dirty="0"/>
              <a:t>Endodermis</a:t>
            </a:r>
            <a:endParaRPr lang="en-US" sz="2600" dirty="0"/>
          </a:p>
          <a:p>
            <a:pPr lvl="1">
              <a:lnSpc>
                <a:spcPct val="90000"/>
              </a:lnSpc>
            </a:pPr>
            <a:r>
              <a:rPr lang="en-US" sz="2400" dirty="0"/>
              <a:t>cell layer surrounding vascular cylinder of root</a:t>
            </a:r>
          </a:p>
          <a:p>
            <a:pPr lvl="1">
              <a:lnSpc>
                <a:spcPct val="90000"/>
              </a:lnSpc>
            </a:pPr>
            <a:r>
              <a:rPr lang="en-US" sz="2400" dirty="0"/>
              <a:t>lined with impermeable </a:t>
            </a:r>
            <a:r>
              <a:rPr lang="en-US" sz="2400" u="sng" dirty="0" err="1">
                <a:solidFill>
                  <a:srgbClr val="CC0000"/>
                </a:solidFill>
              </a:rPr>
              <a:t>Casparian</a:t>
            </a:r>
            <a:r>
              <a:rPr lang="en-US" sz="2400" u="sng" dirty="0">
                <a:solidFill>
                  <a:srgbClr val="CC0000"/>
                </a:solidFill>
              </a:rPr>
              <a:t> strip</a:t>
            </a:r>
            <a:endParaRPr lang="en-US" sz="2400" u="sng" dirty="0"/>
          </a:p>
          <a:p>
            <a:pPr lvl="1">
              <a:lnSpc>
                <a:spcPct val="90000"/>
              </a:lnSpc>
            </a:pPr>
            <a:r>
              <a:rPr lang="en-US" sz="2400" dirty="0"/>
              <a:t>forces fluid through selective cell membrane </a:t>
            </a:r>
          </a:p>
          <a:p>
            <a:pPr lvl="2">
              <a:lnSpc>
                <a:spcPct val="90000"/>
              </a:lnSpc>
            </a:pPr>
            <a:r>
              <a:rPr lang="en-US" dirty="0"/>
              <a:t>filtered &amp; forced into xylem cells</a:t>
            </a:r>
          </a:p>
        </p:txBody>
      </p:sp>
      <p:pic>
        <p:nvPicPr>
          <p:cNvPr id="427020" name="Picture 1036" descr="penguinL"/>
          <p:cNvPicPr>
            <a:picLocks noChangeAspect="1" noChangeArrowheads="1"/>
          </p:cNvPicPr>
          <p:nvPr/>
        </p:nvPicPr>
        <p:blipFill>
          <a:blip r:embed="rId5"/>
          <a:srcRect/>
          <a:stretch>
            <a:fillRect/>
          </a:stretch>
        </p:blipFill>
        <p:spPr bwMode="auto">
          <a:xfrm flipH="1">
            <a:off x="106363" y="5456238"/>
            <a:ext cx="1274762" cy="1295400"/>
          </a:xfrm>
          <a:prstGeom prst="rect">
            <a:avLst/>
          </a:prstGeom>
          <a:noFill/>
        </p:spPr>
      </p:pic>
      <p:sp>
        <p:nvSpPr>
          <p:cNvPr id="427021" name="AutoShape 1037"/>
          <p:cNvSpPr>
            <a:spLocks noChangeArrowheads="1"/>
          </p:cNvSpPr>
          <p:nvPr/>
        </p:nvSpPr>
        <p:spPr bwMode="auto">
          <a:xfrm flipH="1">
            <a:off x="1255713" y="4168775"/>
            <a:ext cx="2052637" cy="1081088"/>
          </a:xfrm>
          <a:prstGeom prst="wedgeEllipseCallout">
            <a:avLst>
              <a:gd name="adj1" fmla="val 54481"/>
              <a:gd name="adj2" fmla="val 8876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dirty="0" err="1">
                <a:solidFill>
                  <a:srgbClr val="0F116A"/>
                </a:solidFill>
                <a:latin typeface="Comic Sans MS" charset="0"/>
                <a:ea typeface="ＭＳ Ｐゴシック" charset="-128"/>
                <a:cs typeface="ＭＳ Ｐゴシック" charset="-128"/>
              </a:rPr>
              <a:t>Aaaah</a:t>
            </a:r>
            <a:r>
              <a:rPr lang="en-US" sz="1600" b="1" dirty="0">
                <a:solidFill>
                  <a:srgbClr val="0F116A"/>
                </a:solidFill>
                <a:latin typeface="Comic Sans MS" charset="0"/>
                <a:ea typeface="ＭＳ Ｐゴシック" charset="-128"/>
                <a:cs typeface="ＭＳ Ｐゴシック" charset="-128"/>
              </a:rPr>
              <a:t>…</a:t>
            </a:r>
          </a:p>
          <a:p>
            <a:r>
              <a:rPr lang="en-US" sz="1600" b="1" dirty="0">
                <a:solidFill>
                  <a:srgbClr val="0F116A"/>
                </a:solidFill>
                <a:latin typeface="Comic Sans MS" charset="0"/>
                <a:ea typeface="ＭＳ Ｐゴシック" charset="-128"/>
                <a:cs typeface="ＭＳ Ｐゴシック" charset="-128"/>
              </a:rPr>
              <a:t>Structure–Function</a:t>
            </a:r>
            <a:br>
              <a:rPr lang="en-US" sz="1600" b="1" dirty="0">
                <a:solidFill>
                  <a:srgbClr val="0F116A"/>
                </a:solidFill>
                <a:latin typeface="Comic Sans MS" charset="0"/>
                <a:ea typeface="ＭＳ Ｐゴシック" charset="-128"/>
                <a:cs typeface="ＭＳ Ｐゴシック" charset="-128"/>
              </a:rPr>
            </a:br>
            <a:r>
              <a:rPr lang="en-US" sz="1600" b="1" dirty="0">
                <a:solidFill>
                  <a:srgbClr val="0F116A"/>
                </a:solidFill>
                <a:latin typeface="Comic Sans MS" charset="0"/>
                <a:ea typeface="ＭＳ Ｐゴシック" charset="-128"/>
                <a:cs typeface="ＭＳ Ｐゴシック" charset="-128"/>
              </a:rPr>
              <a:t>yet again</a:t>
            </a:r>
            <a:r>
              <a:rPr lang="en-US" sz="1600" b="1" i="1" dirty="0">
                <a:solidFill>
                  <a:srgbClr val="0F116A"/>
                </a:solidFill>
                <a:latin typeface="Comic Sans MS" charset="0"/>
                <a:ea typeface="ＭＳ Ｐゴシック" charset="-128"/>
                <a:cs typeface="ＭＳ Ｐゴシック" charset="-128"/>
              </a:rPr>
              <a:t>!</a:t>
            </a:r>
            <a:endParaRPr lang="en-US" sz="1600" b="1" dirty="0">
              <a:solidFill>
                <a:srgbClr val="0F116A"/>
              </a:solidFill>
              <a:latin typeface="Comic Sans MS"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7020"/>
                                        </p:tgtEl>
                                        <p:attrNameLst>
                                          <p:attrName>style.visibility</p:attrName>
                                        </p:attrNameLst>
                                      </p:cBhvr>
                                      <p:to>
                                        <p:strVal val="visible"/>
                                      </p:to>
                                    </p:set>
                                    <p:animEffect transition="in" filter="wipe(left)">
                                      <p:cBhvr>
                                        <p:cTn id="7" dur="500"/>
                                        <p:tgtEl>
                                          <p:spTgt spid="4270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7021"/>
                                        </p:tgtEl>
                                        <p:attrNameLst>
                                          <p:attrName>style.visibility</p:attrName>
                                        </p:attrNameLst>
                                      </p:cBhvr>
                                      <p:to>
                                        <p:strVal val="visible"/>
                                      </p:to>
                                    </p:set>
                                    <p:animEffect transition="in" filter="wipe(down)">
                                      <p:cBhvr>
                                        <p:cTn id="11" dur="500"/>
                                        <p:tgtEl>
                                          <p:spTgt spid="427021"/>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21" grpId="0" animBg="1"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t>Root anatomy</a:t>
            </a:r>
          </a:p>
        </p:txBody>
      </p:sp>
      <p:pic>
        <p:nvPicPr>
          <p:cNvPr id="430085" name="Picture 5"/>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1219200"/>
            <a:ext cx="3797300" cy="4114800"/>
          </a:xfrm>
          <a:prstGeom prst="rect">
            <a:avLst/>
          </a:prstGeom>
          <a:noFill/>
          <a:ln w="9525">
            <a:noFill/>
            <a:miter lim="800000"/>
            <a:headEnd/>
            <a:tailEnd/>
          </a:ln>
        </p:spPr>
      </p:pic>
      <p:pic>
        <p:nvPicPr>
          <p:cNvPr id="430086" name="Picture 6"/>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8938" y="1298575"/>
            <a:ext cx="3898900" cy="3889375"/>
          </a:xfrm>
          <a:prstGeom prst="rect">
            <a:avLst/>
          </a:prstGeom>
          <a:noFill/>
          <a:ln w="9525">
            <a:noFill/>
            <a:miter lim="800000"/>
            <a:headEnd/>
            <a:tailEnd/>
          </a:ln>
        </p:spPr>
      </p:pic>
      <p:sp>
        <p:nvSpPr>
          <p:cNvPr id="430087" name="Rectangle 7"/>
          <p:cNvSpPr>
            <a:spLocks noChangeArrowheads="1"/>
          </p:cNvSpPr>
          <p:nvPr/>
        </p:nvSpPr>
        <p:spPr bwMode="auto">
          <a:xfrm>
            <a:off x="381000" y="5257800"/>
            <a:ext cx="912813" cy="457200"/>
          </a:xfrm>
          <a:prstGeom prst="rect">
            <a:avLst/>
          </a:prstGeom>
          <a:noFill/>
          <a:ln w="9525">
            <a:noFill/>
            <a:miter lim="800000"/>
            <a:headEnd/>
            <a:tailEnd/>
          </a:ln>
          <a:effectLst/>
        </p:spPr>
        <p:txBody>
          <a:bodyPr wrap="none" anchor="ctr">
            <a:prstTxWarp prst="textNoShape">
              <a:avLst/>
            </a:prstTxWarp>
            <a:spAutoFit/>
          </a:bodyPr>
          <a:lstStyle/>
          <a:p>
            <a:pPr algn="l"/>
            <a:r>
              <a:rPr lang="en-US" sz="2400" b="1">
                <a:solidFill>
                  <a:srgbClr val="0F116A"/>
                </a:solidFill>
              </a:rPr>
              <a:t>dicot</a:t>
            </a:r>
            <a:endParaRPr lang="en-US" b="1">
              <a:solidFill>
                <a:schemeClr val="tx2"/>
              </a:solidFill>
            </a:endParaRPr>
          </a:p>
        </p:txBody>
      </p:sp>
      <p:sp>
        <p:nvSpPr>
          <p:cNvPr id="430088" name="Rectangle 8"/>
          <p:cNvSpPr>
            <a:spLocks noChangeArrowheads="1"/>
          </p:cNvSpPr>
          <p:nvPr/>
        </p:nvSpPr>
        <p:spPr bwMode="auto">
          <a:xfrm>
            <a:off x="7548563" y="5257800"/>
            <a:ext cx="1471612" cy="457200"/>
          </a:xfrm>
          <a:prstGeom prst="rect">
            <a:avLst/>
          </a:prstGeom>
          <a:noFill/>
          <a:ln w="9525">
            <a:noFill/>
            <a:miter lim="800000"/>
            <a:headEnd/>
            <a:tailEnd/>
          </a:ln>
          <a:effectLst/>
        </p:spPr>
        <p:txBody>
          <a:bodyPr wrap="none" anchor="ctr">
            <a:prstTxWarp prst="textNoShape">
              <a:avLst/>
            </a:prstTxWarp>
            <a:spAutoFit/>
          </a:bodyPr>
          <a:lstStyle/>
          <a:p>
            <a:pPr algn="r"/>
            <a:r>
              <a:rPr lang="en-US" sz="2400" b="1">
                <a:solidFill>
                  <a:srgbClr val="0F116A"/>
                </a:solidFill>
              </a:rPr>
              <a:t>monocot</a:t>
            </a:r>
            <a:endParaRPr lang="en-US" b="1">
              <a:solidFill>
                <a:schemeClr val="tx2"/>
              </a:solidFill>
            </a:endParaRPr>
          </a:p>
        </p:txBody>
      </p:sp>
      <p:sp>
        <p:nvSpPr>
          <p:cNvPr id="430089" name="Oval 9"/>
          <p:cNvSpPr>
            <a:spLocks noChangeArrowheads="1"/>
          </p:cNvSpPr>
          <p:nvPr/>
        </p:nvSpPr>
        <p:spPr bwMode="auto">
          <a:xfrm>
            <a:off x="2016125" y="2952750"/>
            <a:ext cx="555625" cy="53975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30090" name="Oval 10"/>
          <p:cNvSpPr>
            <a:spLocks noChangeArrowheads="1"/>
          </p:cNvSpPr>
          <p:nvPr/>
        </p:nvSpPr>
        <p:spPr bwMode="auto">
          <a:xfrm>
            <a:off x="6248400" y="2659063"/>
            <a:ext cx="1454150" cy="15240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sz="3400"/>
              <a:t>Mycorrhizae increase absorption</a:t>
            </a:r>
            <a:endParaRPr lang="en-US" sz="3000"/>
          </a:p>
        </p:txBody>
      </p:sp>
      <p:pic>
        <p:nvPicPr>
          <p:cNvPr id="394243" name="Picture 3" descr="36_10Mycorrhizae_UP"/>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65663" y="3422650"/>
            <a:ext cx="4440237" cy="3359150"/>
          </a:xfrm>
          <a:prstGeom prst="rect">
            <a:avLst/>
          </a:prstGeom>
          <a:noFill/>
          <a:ln w="9525">
            <a:noFill/>
            <a:miter lim="800000"/>
            <a:headEnd/>
            <a:tailEnd/>
          </a:ln>
        </p:spPr>
      </p:pic>
      <p:pic>
        <p:nvPicPr>
          <p:cNvPr id="394244" name="Picture 4"/>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800" y="3763963"/>
            <a:ext cx="4524375" cy="2997200"/>
          </a:xfrm>
          <a:prstGeom prst="rect">
            <a:avLst/>
          </a:prstGeom>
          <a:noFill/>
          <a:ln w="9525">
            <a:noFill/>
            <a:miter lim="800000"/>
            <a:headEnd/>
            <a:tailEnd/>
          </a:ln>
          <a:effectLst/>
        </p:spPr>
      </p:pic>
      <p:sp>
        <p:nvSpPr>
          <p:cNvPr id="394245" name="Rectangle 5" descr="Rectangle: Click to edit Master text styles&#10;Second level&#10;Third level&#10;Fourth level&#10;Fifth level"/>
          <p:cNvSpPr>
            <a:spLocks noGrp="1" noChangeArrowheads="1"/>
          </p:cNvSpPr>
          <p:nvPr>
            <p:ph type="body" idx="1"/>
          </p:nvPr>
        </p:nvSpPr>
        <p:spPr>
          <a:xfrm>
            <a:off x="355600" y="901700"/>
            <a:ext cx="8305800" cy="2514600"/>
          </a:xfrm>
          <a:noFill/>
        </p:spPr>
        <p:txBody>
          <a:bodyPr/>
          <a:lstStyle/>
          <a:p>
            <a:pPr>
              <a:lnSpc>
                <a:spcPct val="90000"/>
              </a:lnSpc>
            </a:pPr>
            <a:r>
              <a:rPr lang="en-US" sz="2800" dirty="0"/>
              <a:t>Symbiotic relationship between fungi &amp; plant</a:t>
            </a:r>
          </a:p>
          <a:p>
            <a:pPr lvl="1"/>
            <a:r>
              <a:rPr lang="en-US" sz="2400" dirty="0"/>
              <a:t>symbiotic fungi greatly increases surface area for absorption of water &amp; minerals </a:t>
            </a:r>
          </a:p>
          <a:p>
            <a:pPr lvl="1"/>
            <a:r>
              <a:rPr lang="en-US" sz="2400" dirty="0"/>
              <a:t>increases volume of soil reached by plant</a:t>
            </a:r>
          </a:p>
          <a:p>
            <a:pPr lvl="1"/>
            <a:r>
              <a:rPr lang="en-US" sz="2400" dirty="0"/>
              <a:t>increases transport to host plant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3870</TotalTime>
  <Words>1639</Words>
  <Application>Microsoft Macintosh PowerPoint</Application>
  <PresentationFormat>On-screen Show (4:3)</PresentationFormat>
  <Paragraphs>158</Paragraphs>
  <Slides>20</Slides>
  <Notes>18</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Transport in plants</vt:lpstr>
      <vt:lpstr>Ascent of xylem fluid</vt:lpstr>
      <vt:lpstr>Water &amp; mineral absorption</vt:lpstr>
      <vt:lpstr>Mineral absorption</vt:lpstr>
      <vt:lpstr>Water flow through root</vt:lpstr>
      <vt:lpstr>Controlling the route of water in root</vt:lpstr>
      <vt:lpstr>Root anatomy</vt:lpstr>
      <vt:lpstr>Mycorrhizae increase absorption</vt:lpstr>
      <vt:lpstr>Mycorrhizae</vt:lpstr>
      <vt:lpstr>Transport of sugars in phloem</vt:lpstr>
      <vt:lpstr>Pressure flow in phloem</vt:lpstr>
      <vt:lpstr>Experimentation</vt:lpstr>
      <vt:lpstr>Maple  sugaring</vt:lpstr>
      <vt:lpstr>Slide 15</vt:lpstr>
      <vt:lpstr>Review Questions</vt:lpstr>
      <vt:lpstr>Slide 17</vt:lpstr>
      <vt:lpstr>Slide 18</vt:lpstr>
      <vt:lpstr>Slide 19</vt:lpstr>
      <vt:lpstr>Slide 20</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2010edit</dc:title>
  <dc:subject/>
  <dc:creator>Kim Foglia/David Knuffke</dc:creator>
  <cp:keywords/>
  <dc:description/>
  <cp:lastModifiedBy>Plano High School</cp:lastModifiedBy>
  <cp:revision>168</cp:revision>
  <cp:lastPrinted>2010-11-14T21:16:12Z</cp:lastPrinted>
  <dcterms:created xsi:type="dcterms:W3CDTF">2012-04-10T14:19:34Z</dcterms:created>
  <dcterms:modified xsi:type="dcterms:W3CDTF">2012-04-10T14:21:12Z</dcterms:modified>
  <cp:category/>
</cp:coreProperties>
</file>