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4"/>
  </p:notesMasterIdLst>
  <p:handoutMasterIdLst>
    <p:handoutMasterId r:id="rId35"/>
  </p:handout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76" r:id="rId21"/>
    <p:sldId id="377" r:id="rId22"/>
    <p:sldId id="378" r:id="rId23"/>
    <p:sldId id="380" r:id="rId24"/>
    <p:sldId id="381" r:id="rId25"/>
    <p:sldId id="382" r:id="rId26"/>
    <p:sldId id="373" r:id="rId27"/>
    <p:sldId id="374" r:id="rId28"/>
    <p:sldId id="375" r:id="rId29"/>
    <p:sldId id="347" r:id="rId30"/>
    <p:sldId id="368" r:id="rId31"/>
    <p:sldId id="383" r:id="rId32"/>
    <p:sldId id="384" r:id="rId3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6" y="80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 name="TextBox 4"/>
          <p:cNvSpPr txBox="1"/>
          <p:nvPr/>
        </p:nvSpPr>
        <p:spPr>
          <a:xfrm>
            <a:off x="152400" y="177800"/>
            <a:ext cx="6858000" cy="492443"/>
          </a:xfrm>
          <a:prstGeom prst="rect">
            <a:avLst/>
          </a:prstGeom>
          <a:noFill/>
        </p:spPr>
        <p:txBody>
          <a:bodyPr wrap="square" rtlCol="0">
            <a:spAutoFit/>
          </a:bodyPr>
          <a:lstStyle/>
          <a:p>
            <a:pPr algn="l">
              <a:tabLst>
                <a:tab pos="6170613" algn="r"/>
              </a:tabLst>
              <a:defRPr/>
            </a:pPr>
            <a:r>
              <a:rPr lang="en-US" sz="1200" b="1" dirty="0" smtClean="0"/>
              <a:t>Deer Park High School	Mr.  Knuffke</a:t>
            </a:r>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255686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307986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DDC474-639F-6A41-A67F-DA7E290EAA84}" type="slidenum">
              <a:rPr lang="en-US"/>
              <a:pPr/>
              <a:t>1</a:t>
            </a:fld>
            <a:endParaRPr lang="en-US"/>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EE2205-1E1C-6B42-9BC9-E538B2AAFA32}" type="slidenum">
              <a:rPr lang="en-US"/>
              <a:pPr/>
              <a:t>11</a:t>
            </a:fld>
            <a:endParaRPr lang="en-US"/>
          </a:p>
        </p:txBody>
      </p:sp>
      <p:sp>
        <p:nvSpPr>
          <p:cNvPr id="450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369AC4-6A43-9C47-AA34-2408D32A30E7}" type="slidenum">
              <a:rPr lang="en-US"/>
              <a:pPr/>
              <a:t>12</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868E88F-466A-5942-A9FD-F90EC106F4D0}" type="slidenum">
              <a:rPr lang="en-US"/>
              <a:pPr/>
              <a:t>13</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A504DF2-5842-3B4E-B140-94D53B46E31B}" type="slidenum">
              <a:rPr lang="en-US"/>
              <a:pPr/>
              <a:t>14</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FBE65E-0661-BD42-92D9-F67215868183}" type="slidenum">
              <a:rPr lang="en-US"/>
              <a:pPr/>
              <a:t>15</a:t>
            </a:fld>
            <a:endParaRPr lang="en-US"/>
          </a:p>
        </p:txBody>
      </p:sp>
      <p:sp>
        <p:nvSpPr>
          <p:cNvPr id="48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A1C17B-46D1-9842-9D42-AE14AFDFFC5C}" type="slidenum">
              <a:rPr lang="en-US"/>
              <a:pPr/>
              <a:t>16</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DE6E4F-AE8C-C841-9C30-4E2494324051}" type="slidenum">
              <a:rPr lang="en-US"/>
              <a:pPr/>
              <a:t>17</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6952F76-0D24-E14C-A1A0-027BD5B1D2F0}" type="slidenum">
              <a:rPr lang="en-US"/>
              <a:pPr/>
              <a:t>18</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8654DF-EB81-0E45-BD4D-C42099E72272}" type="slidenum">
              <a:rPr lang="en-US"/>
              <a:pPr/>
              <a:t>19</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The loss of leaves each autumn is an adaptation that keeps deciduous trees from desiccating during winter when the roots cannot absorb water from the frozen ground. Before leaves abscise, many essential elements are salvaged from the dying leaves and are stored in stem parenchyma cells. These nutrients are recycled back to developing leaves the following spring. Fall color is a combination of new red pigments made during autumn and yellow and orange carotenoids that were already present in the leaf but are rendered visible by the breakdown of the dark green chlorophyll in autumn.</a:t>
            </a:r>
          </a:p>
          <a:p>
            <a:endParaRPr lang="en-US" sz="800"/>
          </a:p>
          <a:p>
            <a:r>
              <a:rPr lang="en-US" sz="800"/>
              <a:t>Photo: Abscission of a maple leaf.  </a:t>
            </a:r>
          </a:p>
          <a:p>
            <a:r>
              <a:rPr lang="en-US" sz="800"/>
              <a:t>Abscission is controlled by a change in the balance of ethylene and auxin. The abscission layer can be seen here as a vertical band at the base of the petiole. After the leaf falls, a protective layer of cork becomes the leaf scar that helps prevent pathogens from invading the plant (LM).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C414A9-3B70-9548-8534-34852DC27EDA}" type="slidenum">
              <a:rPr lang="en-US"/>
              <a:pPr/>
              <a:t>29</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E02FF8-A0C0-DE42-8EF5-6874194098A6}" type="slidenum">
              <a:rPr lang="en-US"/>
              <a:pPr/>
              <a:t>3</a:t>
            </a:fld>
            <a:endParaRPr lang="en-US"/>
          </a:p>
        </p:txBody>
      </p:sp>
      <p:sp>
        <p:nvSpPr>
          <p:cNvPr id="432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A3D4F33-766A-3546-AF3A-9580420FA1A6}" type="slidenum">
              <a:rPr lang="en-US"/>
              <a:pPr/>
              <a:t>31</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d</a:t>
            </a:r>
          </a:p>
          <a:p>
            <a:r>
              <a:rPr lang="en-US" b="1">
                <a:latin typeface="Times" charset="0"/>
                <a:ea typeface="ＭＳ Ｐゴシック" charset="-128"/>
                <a:cs typeface="ＭＳ Ｐゴシック" charset="-128"/>
              </a:rPr>
              <a:t>Source: Barstow - Test Bank for Biology, Sixth Edition, Question 20</a:t>
            </a:r>
            <a:r>
              <a:rPr lang="en-US">
                <a:latin typeface="Times" charset="0"/>
                <a:ea typeface="ＭＳ Ｐゴシック" charset="-128"/>
                <a:cs typeface="ＭＳ Ｐゴシック" charset="-128"/>
              </a:rPr>
              <a:t> </a:t>
            </a:r>
            <a:r>
              <a:rPr lang="en-US" b="1">
                <a:latin typeface="Times" charset="0"/>
                <a:ea typeface="ＭＳ Ｐゴシック" charset="-128"/>
                <a:cs typeface="ＭＳ Ｐゴシック" charset="-128"/>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t>
            </a:r>
            <a:r>
              <a:rPr lang="en-US" dirty="0" err="1" smtClean="0"/>
              <a:t>Auxin</a:t>
            </a:r>
            <a:endParaRPr lang="en-US" dirty="0" smtClean="0"/>
          </a:p>
          <a:p>
            <a:r>
              <a:rPr lang="en-US" dirty="0" smtClean="0"/>
              <a:t>3 Gibberellin</a:t>
            </a:r>
            <a:endParaRPr lang="en-US" dirty="0" smtClean="0"/>
          </a:p>
          <a:p>
            <a:r>
              <a:rPr lang="en-US" dirty="0" smtClean="0"/>
              <a:t>4. Ethylene</a:t>
            </a:r>
            <a:endParaRPr lang="en-US" dirty="0" smtClean="0"/>
          </a:p>
          <a:p>
            <a:r>
              <a:rPr lang="en-US" dirty="0" smtClean="0"/>
              <a:t>5  </a:t>
            </a:r>
            <a:r>
              <a:rPr lang="en-US" dirty="0" err="1" smtClean="0"/>
              <a:t>Abscisic</a:t>
            </a:r>
            <a:r>
              <a:rPr lang="en-US" baseline="0" dirty="0" smtClean="0"/>
              <a:t> Acid</a:t>
            </a:r>
            <a:endParaRPr lang="en-US" dirty="0" smtClean="0"/>
          </a:p>
          <a:p>
            <a:r>
              <a:rPr lang="en-US" dirty="0" smtClean="0"/>
              <a:t>6 </a:t>
            </a:r>
            <a:r>
              <a:rPr lang="en-US" smtClean="0"/>
              <a:t>Phytochrome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789EBAD-466F-7448-9277-BB127AD5C795}"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7F5EBA-F40E-0C4E-8810-984B2976E860}" type="slidenum">
              <a:rPr lang="en-US"/>
              <a:pPr/>
              <a:t>4</a:t>
            </a:fld>
            <a:endParaRPr lang="en-US"/>
          </a:p>
        </p:txBody>
      </p:sp>
      <p:sp>
        <p:nvSpPr>
          <p:cNvPr id="434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195FF2-66ED-2946-9C3B-BE26613D27FD}" type="slidenum">
              <a:rPr lang="en-US"/>
              <a:pPr/>
              <a:t>5</a:t>
            </a:fld>
            <a:endParaRPr lang="en-US"/>
          </a:p>
        </p:txBody>
      </p:sp>
      <p:sp>
        <p:nvSpPr>
          <p:cNvPr id="436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62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3C3920-6DCF-AF4B-98D9-150C3464AE6A}" type="slidenum">
              <a:rPr lang="en-US"/>
              <a:pPr/>
              <a:t>6</a:t>
            </a:fld>
            <a:endParaRPr lang="en-US"/>
          </a:p>
        </p:txBody>
      </p:sp>
      <p:sp>
        <p:nvSpPr>
          <p:cNvPr id="438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82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F25405-ABF5-6544-A12F-79BF430C7FE2}" type="slidenum">
              <a:rPr lang="en-US"/>
              <a:pPr/>
              <a:t>7</a:t>
            </a:fld>
            <a:endParaRPr lang="en-US"/>
          </a:p>
        </p:txBody>
      </p:sp>
      <p:sp>
        <p:nvSpPr>
          <p:cNvPr id="448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AF516B-A5EC-224B-9D6D-6FB0AC4D0C0A}" type="slidenum">
              <a:rPr lang="en-US"/>
              <a:pPr/>
              <a:t>8</a:t>
            </a:fld>
            <a:endParaRPr lang="en-US"/>
          </a:p>
        </p:txBody>
      </p:sp>
      <p:sp>
        <p:nvSpPr>
          <p:cNvPr id="456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670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DA0B9F-5D35-9547-8E4C-01059FDE8A26}" type="slidenum">
              <a:rPr lang="en-US"/>
              <a:pPr/>
              <a:t>9</a:t>
            </a:fld>
            <a:endParaRPr lang="en-US"/>
          </a:p>
        </p:txBody>
      </p:sp>
      <p:sp>
        <p:nvSpPr>
          <p:cNvPr id="446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AF1DF8-4111-E643-B191-2D7511E810D8}" type="slidenum">
              <a:rPr lang="en-US"/>
              <a:pPr/>
              <a:t>10</a:t>
            </a:fld>
            <a:endParaRPr lang="en-US"/>
          </a:p>
        </p:txBody>
      </p:sp>
      <p:sp>
        <p:nvSpPr>
          <p:cNvPr id="444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44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4/2/14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4/2/14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4/2/14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4/2/14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4/2/14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4/2/14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4/2/14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4/2/14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4/2/14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4/2/14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rgbClr val="80FF00">
                <a:alpha val="51000"/>
              </a:srgb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155700"/>
            <a:ext cx="8229600" cy="497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4/2/14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jpeg"/><Relationship Id="rId5" Type="http://schemas.openxmlformats.org/officeDocument/2006/relationships/image" Target="../media/image18.emf"/><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15.emf"/><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jpe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155948"/>
            <a:ext cx="9144000" cy="2702052"/>
          </a:xfrm>
          <a:prstGeom prst="rect">
            <a:avLst/>
          </a:prstGeom>
        </p:spPr>
      </p:pic>
      <p:sp>
        <p:nvSpPr>
          <p:cNvPr id="427010" name="Rectangle 2"/>
          <p:cNvSpPr>
            <a:spLocks noChangeArrowheads="1"/>
          </p:cNvSpPr>
          <p:nvPr/>
        </p:nvSpPr>
        <p:spPr bwMode="auto">
          <a:xfrm>
            <a:off x="455764" y="228511"/>
            <a:ext cx="3057222" cy="1200329"/>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Plant </a:t>
            </a:r>
            <a:r>
              <a:rPr lang="en-US" sz="3600" b="1" dirty="0" smtClean="0">
                <a:solidFill>
                  <a:schemeClr val="tx2"/>
                </a:solidFill>
              </a:rPr>
              <a:t>Growth</a:t>
            </a:r>
          </a:p>
          <a:p>
            <a:pPr algn="l"/>
            <a:r>
              <a:rPr lang="en-US" sz="3600" b="1" dirty="0" smtClean="0">
                <a:solidFill>
                  <a:schemeClr val="tx2"/>
                </a:solidFill>
              </a:rPr>
              <a:t>(Ch. </a:t>
            </a:r>
            <a:r>
              <a:rPr lang="en-US" sz="3600" b="1" smtClean="0">
                <a:solidFill>
                  <a:schemeClr val="tx2"/>
                </a:solidFill>
              </a:rPr>
              <a:t>35, 39)</a:t>
            </a:r>
            <a:endParaRPr lang="en-US" sz="36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Woody stem</a:t>
            </a:r>
          </a:p>
        </p:txBody>
      </p:sp>
      <p:pic>
        <p:nvPicPr>
          <p:cNvPr id="4433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219200"/>
            <a:ext cx="7848600" cy="5268913"/>
          </a:xfrm>
          <a:prstGeom prst="rect">
            <a:avLst/>
          </a:prstGeom>
          <a:noFill/>
        </p:spPr>
      </p:pic>
      <p:sp>
        <p:nvSpPr>
          <p:cNvPr id="443396" name="Rectangle 4"/>
          <p:cNvSpPr>
            <a:spLocks noChangeArrowheads="1"/>
          </p:cNvSpPr>
          <p:nvPr/>
        </p:nvSpPr>
        <p:spPr bwMode="auto">
          <a:xfrm>
            <a:off x="5562600" y="685800"/>
            <a:ext cx="2251075"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cork cambium</a:t>
            </a:r>
            <a:endParaRPr lang="en-US" sz="3600" b="1" u="sng">
              <a:solidFill>
                <a:schemeClr val="tx2"/>
              </a:solidFill>
            </a:endParaRPr>
          </a:p>
        </p:txBody>
      </p:sp>
      <p:sp>
        <p:nvSpPr>
          <p:cNvPr id="443397" name="Rectangle 5"/>
          <p:cNvSpPr>
            <a:spLocks noChangeArrowheads="1"/>
          </p:cNvSpPr>
          <p:nvPr/>
        </p:nvSpPr>
        <p:spPr bwMode="auto">
          <a:xfrm>
            <a:off x="3424238" y="1600200"/>
            <a:ext cx="2844800"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vascular cambium</a:t>
            </a:r>
            <a:endParaRPr lang="en-US" sz="3600" b="1">
              <a:solidFill>
                <a:schemeClr val="tx2"/>
              </a:solidFill>
            </a:endParaRPr>
          </a:p>
        </p:txBody>
      </p:sp>
      <p:sp>
        <p:nvSpPr>
          <p:cNvPr id="443398" name="Line 6"/>
          <p:cNvSpPr>
            <a:spLocks noChangeShapeType="1"/>
          </p:cNvSpPr>
          <p:nvPr/>
        </p:nvSpPr>
        <p:spPr bwMode="auto">
          <a:xfrm>
            <a:off x="4724400" y="2057400"/>
            <a:ext cx="1143000" cy="3810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399" name="Line 7"/>
          <p:cNvSpPr>
            <a:spLocks noChangeShapeType="1"/>
          </p:cNvSpPr>
          <p:nvPr/>
        </p:nvSpPr>
        <p:spPr bwMode="auto">
          <a:xfrm>
            <a:off x="6477000" y="1143000"/>
            <a:ext cx="990600" cy="3048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400" name="Rectangle 8"/>
          <p:cNvSpPr>
            <a:spLocks noChangeArrowheads="1"/>
          </p:cNvSpPr>
          <p:nvPr/>
        </p:nvSpPr>
        <p:spPr bwMode="auto">
          <a:xfrm>
            <a:off x="4114800" y="5486400"/>
            <a:ext cx="1047750"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xylem</a:t>
            </a:r>
            <a:endParaRPr lang="en-US" sz="3600" b="1">
              <a:solidFill>
                <a:schemeClr val="tx2"/>
              </a:solidFill>
            </a:endParaRPr>
          </a:p>
        </p:txBody>
      </p:sp>
      <p:sp>
        <p:nvSpPr>
          <p:cNvPr id="443401" name="Rectangle 9"/>
          <p:cNvSpPr>
            <a:spLocks noChangeArrowheads="1"/>
          </p:cNvSpPr>
          <p:nvPr/>
        </p:nvSpPr>
        <p:spPr bwMode="auto">
          <a:xfrm>
            <a:off x="2819400" y="6096000"/>
            <a:ext cx="8382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3402" name="Rectangle 10"/>
          <p:cNvSpPr>
            <a:spLocks noChangeArrowheads="1"/>
          </p:cNvSpPr>
          <p:nvPr/>
        </p:nvSpPr>
        <p:spPr bwMode="auto">
          <a:xfrm>
            <a:off x="5410200" y="6096000"/>
            <a:ext cx="1752600" cy="533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43403" name="Rectangle 11"/>
          <p:cNvSpPr>
            <a:spLocks noChangeArrowheads="1"/>
          </p:cNvSpPr>
          <p:nvPr/>
        </p:nvSpPr>
        <p:spPr bwMode="auto">
          <a:xfrm>
            <a:off x="3733800" y="2971800"/>
            <a:ext cx="895350"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early</a:t>
            </a:r>
            <a:endParaRPr lang="en-US" sz="3600" b="1">
              <a:solidFill>
                <a:schemeClr val="tx2"/>
              </a:solidFill>
            </a:endParaRPr>
          </a:p>
        </p:txBody>
      </p:sp>
      <p:sp>
        <p:nvSpPr>
          <p:cNvPr id="443404" name="Rectangle 12"/>
          <p:cNvSpPr>
            <a:spLocks noChangeArrowheads="1"/>
          </p:cNvSpPr>
          <p:nvPr/>
        </p:nvSpPr>
        <p:spPr bwMode="auto">
          <a:xfrm>
            <a:off x="4572000" y="2590800"/>
            <a:ext cx="709613"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late</a:t>
            </a:r>
            <a:endParaRPr lang="en-US" sz="3600" b="1">
              <a:solidFill>
                <a:schemeClr val="tx2"/>
              </a:solidFill>
            </a:endParaRPr>
          </a:p>
        </p:txBody>
      </p:sp>
      <p:sp>
        <p:nvSpPr>
          <p:cNvPr id="443405" name="Line 13"/>
          <p:cNvSpPr>
            <a:spLocks noChangeShapeType="1"/>
          </p:cNvSpPr>
          <p:nvPr/>
        </p:nvSpPr>
        <p:spPr bwMode="auto">
          <a:xfrm>
            <a:off x="3733800" y="5029200"/>
            <a:ext cx="990600" cy="4572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406" name="Line 14"/>
          <p:cNvSpPr>
            <a:spLocks noChangeShapeType="1"/>
          </p:cNvSpPr>
          <p:nvPr/>
        </p:nvSpPr>
        <p:spPr bwMode="auto">
          <a:xfrm flipH="1">
            <a:off x="4724400" y="5410200"/>
            <a:ext cx="1676400" cy="762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grpSp>
        <p:nvGrpSpPr>
          <p:cNvPr id="2" name="Group 15"/>
          <p:cNvGrpSpPr>
            <a:grpSpLocks/>
          </p:cNvGrpSpPr>
          <p:nvPr/>
        </p:nvGrpSpPr>
        <p:grpSpPr bwMode="auto">
          <a:xfrm>
            <a:off x="6705600" y="5486400"/>
            <a:ext cx="762000" cy="457200"/>
            <a:chOff x="4176" y="3456"/>
            <a:chExt cx="528" cy="288"/>
          </a:xfrm>
        </p:grpSpPr>
        <p:sp>
          <p:nvSpPr>
            <p:cNvPr id="443408" name="Line 16"/>
            <p:cNvSpPr>
              <a:spLocks noChangeShapeType="1"/>
            </p:cNvSpPr>
            <p:nvPr/>
          </p:nvSpPr>
          <p:spPr bwMode="auto">
            <a:xfrm>
              <a:off x="4176" y="3456"/>
              <a:ext cx="336" cy="288"/>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409" name="Line 17"/>
            <p:cNvSpPr>
              <a:spLocks noChangeShapeType="1"/>
            </p:cNvSpPr>
            <p:nvPr/>
          </p:nvSpPr>
          <p:spPr bwMode="auto">
            <a:xfrm flipH="1">
              <a:off x="4512" y="3552"/>
              <a:ext cx="192" cy="192"/>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grpSp>
      <p:sp>
        <p:nvSpPr>
          <p:cNvPr id="443410" name="Rectangle 18"/>
          <p:cNvSpPr>
            <a:spLocks noChangeArrowheads="1"/>
          </p:cNvSpPr>
          <p:nvPr/>
        </p:nvSpPr>
        <p:spPr bwMode="auto">
          <a:xfrm>
            <a:off x="6096000" y="5791200"/>
            <a:ext cx="1268413"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phloem</a:t>
            </a:r>
            <a:endParaRPr lang="en-US" sz="3600" b="1">
              <a:solidFill>
                <a:schemeClr val="tx2"/>
              </a:solidFill>
            </a:endParaRPr>
          </a:p>
        </p:txBody>
      </p:sp>
      <p:sp>
        <p:nvSpPr>
          <p:cNvPr id="443411" name="Rectangle 19"/>
          <p:cNvSpPr>
            <a:spLocks noChangeArrowheads="1"/>
          </p:cNvSpPr>
          <p:nvPr/>
        </p:nvSpPr>
        <p:spPr bwMode="auto">
          <a:xfrm>
            <a:off x="7772400" y="5867400"/>
            <a:ext cx="828675" cy="457200"/>
          </a:xfrm>
          <a:prstGeom prst="rect">
            <a:avLst/>
          </a:prstGeom>
          <a:noFill/>
          <a:ln w="9525">
            <a:noFill/>
            <a:miter lim="800000"/>
            <a:headEnd/>
            <a:tailEnd/>
          </a:ln>
          <a:effectLst/>
        </p:spPr>
        <p:txBody>
          <a:bodyPr wrap="none" anchor="ctr">
            <a:prstTxWarp prst="textNoShape">
              <a:avLst/>
            </a:prstTxWarp>
            <a:spAutoFit/>
          </a:bodyPr>
          <a:lstStyle/>
          <a:p>
            <a:r>
              <a:rPr lang="en-US" b="1" u="sng">
                <a:solidFill>
                  <a:srgbClr val="0F116A"/>
                </a:solidFill>
              </a:rPr>
              <a:t>bark</a:t>
            </a:r>
            <a:endParaRPr lang="en-US" sz="3600" b="1">
              <a:solidFill>
                <a:schemeClr val="tx2"/>
              </a:solidFill>
            </a:endParaRPr>
          </a:p>
        </p:txBody>
      </p:sp>
      <p:sp>
        <p:nvSpPr>
          <p:cNvPr id="443412" name="Line 20"/>
          <p:cNvSpPr>
            <a:spLocks noChangeShapeType="1"/>
          </p:cNvSpPr>
          <p:nvPr/>
        </p:nvSpPr>
        <p:spPr bwMode="auto">
          <a:xfrm>
            <a:off x="6934200" y="5562600"/>
            <a:ext cx="1295400" cy="4572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413" name="Line 21"/>
          <p:cNvSpPr>
            <a:spLocks noChangeShapeType="1"/>
          </p:cNvSpPr>
          <p:nvPr/>
        </p:nvSpPr>
        <p:spPr bwMode="auto">
          <a:xfrm flipH="1">
            <a:off x="8229600" y="5715000"/>
            <a:ext cx="152400" cy="30480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3414" name="AutoShape 22"/>
          <p:cNvSpPr>
            <a:spLocks noChangeArrowheads="1"/>
          </p:cNvSpPr>
          <p:nvPr/>
        </p:nvSpPr>
        <p:spPr bwMode="auto">
          <a:xfrm>
            <a:off x="641350" y="1552575"/>
            <a:ext cx="2155825" cy="1041400"/>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gn="l"/>
            <a:r>
              <a:rPr lang="en-US" sz="2800" b="1">
                <a:solidFill>
                  <a:srgbClr val="0F116A"/>
                </a:solidFill>
              </a:rPr>
              <a:t>How old is </a:t>
            </a:r>
            <a:br>
              <a:rPr lang="en-US" sz="2800" b="1">
                <a:solidFill>
                  <a:srgbClr val="0F116A"/>
                </a:solidFill>
              </a:rPr>
            </a:br>
            <a:r>
              <a:rPr lang="en-US" sz="2800" b="1">
                <a:solidFill>
                  <a:srgbClr val="0F116A"/>
                </a:solidFill>
              </a:rPr>
              <a:t>this tree?</a:t>
            </a:r>
          </a:p>
        </p:txBody>
      </p:sp>
      <p:sp>
        <p:nvSpPr>
          <p:cNvPr id="443415" name="Oval 23"/>
          <p:cNvSpPr>
            <a:spLocks noChangeArrowheads="1"/>
          </p:cNvSpPr>
          <p:nvPr/>
        </p:nvSpPr>
        <p:spPr bwMode="auto">
          <a:xfrm>
            <a:off x="3722688" y="4191000"/>
            <a:ext cx="508000" cy="508000"/>
          </a:xfrm>
          <a:prstGeom prst="ellipse">
            <a:avLst/>
          </a:prstGeom>
          <a:solidFill>
            <a:srgbClr val="CCFFCC"/>
          </a:solidFill>
          <a:ln w="9525">
            <a:solidFill>
              <a:srgbClr val="008000"/>
            </a:solidFill>
            <a:round/>
            <a:headEnd/>
            <a:tailEnd/>
          </a:ln>
          <a:effectLst/>
        </p:spPr>
        <p:txBody>
          <a:bodyPr wrap="none" anchor="ctr">
            <a:prstTxWarp prst="textNoShape">
              <a:avLst/>
            </a:prstTxWarp>
          </a:bodyPr>
          <a:lstStyle/>
          <a:p>
            <a:r>
              <a:rPr lang="en-US" b="1">
                <a:solidFill>
                  <a:srgbClr val="660000"/>
                </a:solidFill>
              </a:rPr>
              <a:t>1</a:t>
            </a:r>
            <a:endParaRPr lang="en-US">
              <a:solidFill>
                <a:srgbClr val="660000"/>
              </a:solidFill>
            </a:endParaRPr>
          </a:p>
        </p:txBody>
      </p:sp>
      <p:sp>
        <p:nvSpPr>
          <p:cNvPr id="443419" name="Oval 27"/>
          <p:cNvSpPr>
            <a:spLocks noChangeArrowheads="1"/>
          </p:cNvSpPr>
          <p:nvPr/>
        </p:nvSpPr>
        <p:spPr bwMode="auto">
          <a:xfrm>
            <a:off x="4833938" y="3794125"/>
            <a:ext cx="508000" cy="508000"/>
          </a:xfrm>
          <a:prstGeom prst="ellipse">
            <a:avLst/>
          </a:prstGeom>
          <a:solidFill>
            <a:srgbClr val="CCFFCC"/>
          </a:solidFill>
          <a:ln w="9525">
            <a:solidFill>
              <a:srgbClr val="008000"/>
            </a:solidFill>
            <a:round/>
            <a:headEnd/>
            <a:tailEnd/>
          </a:ln>
          <a:effectLst/>
        </p:spPr>
        <p:txBody>
          <a:bodyPr wrap="none" anchor="ctr">
            <a:prstTxWarp prst="textNoShape">
              <a:avLst/>
            </a:prstTxWarp>
          </a:bodyPr>
          <a:lstStyle/>
          <a:p>
            <a:r>
              <a:rPr lang="en-US" b="1">
                <a:solidFill>
                  <a:srgbClr val="660000"/>
                </a:solidFill>
              </a:rPr>
              <a:t>2</a:t>
            </a:r>
            <a:endParaRPr lang="en-US">
              <a:solidFill>
                <a:srgbClr val="660000"/>
              </a:solidFill>
            </a:endParaRPr>
          </a:p>
        </p:txBody>
      </p:sp>
      <p:sp>
        <p:nvSpPr>
          <p:cNvPr id="443420" name="Oval 28"/>
          <p:cNvSpPr>
            <a:spLocks noChangeArrowheads="1"/>
          </p:cNvSpPr>
          <p:nvPr/>
        </p:nvSpPr>
        <p:spPr bwMode="auto">
          <a:xfrm>
            <a:off x="5778500" y="3436938"/>
            <a:ext cx="508000" cy="508000"/>
          </a:xfrm>
          <a:prstGeom prst="ellipse">
            <a:avLst/>
          </a:prstGeom>
          <a:solidFill>
            <a:srgbClr val="CCFFCC"/>
          </a:solidFill>
          <a:ln w="9525">
            <a:solidFill>
              <a:srgbClr val="008000"/>
            </a:solidFill>
            <a:round/>
            <a:headEnd/>
            <a:tailEnd/>
          </a:ln>
          <a:effectLst/>
        </p:spPr>
        <p:txBody>
          <a:bodyPr wrap="none" anchor="ctr">
            <a:prstTxWarp prst="textNoShape">
              <a:avLst/>
            </a:prstTxWarp>
          </a:bodyPr>
          <a:lstStyle/>
          <a:p>
            <a:r>
              <a:rPr lang="en-US" b="1">
                <a:solidFill>
                  <a:srgbClr val="660000"/>
                </a:solidFill>
              </a:rPr>
              <a:t>3</a:t>
            </a:r>
            <a:endParaRPr lang="en-US">
              <a:solidFill>
                <a:srgbClr val="66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Tree trunk anatomy</a:t>
            </a:r>
          </a:p>
        </p:txBody>
      </p:sp>
      <p:pic>
        <p:nvPicPr>
          <p:cNvPr id="449539" name="Picture 3" descr="trunk"/>
          <p:cNvPicPr>
            <a:picLocks noChangeAspect="1" noChangeArrowheads="1"/>
          </p:cNvPicPr>
          <p:nvPr/>
        </p:nvPicPr>
        <p:blipFill>
          <a:blip r:embed="rId4"/>
          <a:srcRect/>
          <a:stretch>
            <a:fillRect/>
          </a:stretch>
        </p:blipFill>
        <p:spPr bwMode="auto">
          <a:xfrm>
            <a:off x="3973513" y="1981200"/>
            <a:ext cx="5018087" cy="4718050"/>
          </a:xfrm>
          <a:prstGeom prst="rect">
            <a:avLst/>
          </a:prstGeom>
          <a:noFill/>
        </p:spPr>
      </p:pic>
      <p:sp>
        <p:nvSpPr>
          <p:cNvPr id="449541" name="Rectangle 5"/>
          <p:cNvSpPr>
            <a:spLocks noChangeArrowheads="1"/>
          </p:cNvSpPr>
          <p:nvPr/>
        </p:nvSpPr>
        <p:spPr bwMode="auto">
          <a:xfrm>
            <a:off x="762000" y="4921250"/>
            <a:ext cx="2092325"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F116A"/>
                </a:solidFill>
              </a:rPr>
              <a:t>tree girdling</a:t>
            </a:r>
          </a:p>
        </p:txBody>
      </p:sp>
      <p:sp>
        <p:nvSpPr>
          <p:cNvPr id="449542" name="AutoShape 6"/>
          <p:cNvSpPr>
            <a:spLocks noChangeArrowheads="1"/>
          </p:cNvSpPr>
          <p:nvPr/>
        </p:nvSpPr>
        <p:spPr bwMode="auto">
          <a:xfrm>
            <a:off x="109538" y="5746750"/>
            <a:ext cx="3670300" cy="97472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600" b="1">
                <a:solidFill>
                  <a:srgbClr val="0F116A"/>
                </a:solidFill>
              </a:rPr>
              <a:t>What does girdling do to a tree?</a:t>
            </a:r>
          </a:p>
        </p:txBody>
      </p:sp>
      <p:pic>
        <p:nvPicPr>
          <p:cNvPr id="449551" name="Picture 15" descr="penguinL"/>
          <p:cNvPicPr>
            <a:picLocks noChangeAspect="1" noChangeArrowheads="1"/>
          </p:cNvPicPr>
          <p:nvPr/>
        </p:nvPicPr>
        <p:blipFill>
          <a:blip r:embed="rId5"/>
          <a:srcRect/>
          <a:stretch>
            <a:fillRect/>
          </a:stretch>
        </p:blipFill>
        <p:spPr bwMode="auto">
          <a:xfrm>
            <a:off x="7646988" y="550863"/>
            <a:ext cx="1274762" cy="1295400"/>
          </a:xfrm>
          <a:prstGeom prst="rect">
            <a:avLst/>
          </a:prstGeom>
          <a:noFill/>
        </p:spPr>
      </p:pic>
      <p:sp>
        <p:nvSpPr>
          <p:cNvPr id="449552" name="AutoShape 16"/>
          <p:cNvSpPr>
            <a:spLocks noChangeArrowheads="1"/>
          </p:cNvSpPr>
          <p:nvPr/>
        </p:nvSpPr>
        <p:spPr bwMode="auto">
          <a:xfrm flipH="1">
            <a:off x="5364163" y="222250"/>
            <a:ext cx="2092325" cy="1057275"/>
          </a:xfrm>
          <a:prstGeom prst="wedgeEllipseCallout">
            <a:avLst>
              <a:gd name="adj1" fmla="val -66315"/>
              <a:gd name="adj2" fmla="val 330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Aaaargh!</a:t>
            </a:r>
          </a:p>
          <a:p>
            <a:r>
              <a:rPr lang="en-US" sz="1600" b="1">
                <a:solidFill>
                  <a:srgbClr val="0F116A"/>
                </a:solidFill>
                <a:latin typeface="Comic Sans MS" charset="0"/>
                <a:ea typeface="ＭＳ Ｐゴシック" charset="-128"/>
                <a:cs typeface="ＭＳ Ｐゴシック" charset="-128"/>
              </a:rPr>
              <a:t>Murderer!</a:t>
            </a:r>
          </a:p>
          <a:p>
            <a:r>
              <a:rPr lang="en-US" sz="1600" b="1">
                <a:solidFill>
                  <a:srgbClr val="0F116A"/>
                </a:solidFill>
                <a:latin typeface="Comic Sans MS" charset="0"/>
                <a:ea typeface="ＭＳ Ｐゴシック" charset="-128"/>
                <a:cs typeface="ＭＳ Ｐゴシック" charset="-128"/>
              </a:rPr>
              <a:t>Arborcide!</a:t>
            </a:r>
          </a:p>
        </p:txBody>
      </p:sp>
      <p:pic>
        <p:nvPicPr>
          <p:cNvPr id="2" name="Picture 1"/>
          <p:cNvPicPr>
            <a:picLocks noChangeAspect="1"/>
          </p:cNvPicPr>
          <p:nvPr/>
        </p:nvPicPr>
        <p:blipFill>
          <a:blip r:embed="rId6"/>
          <a:stretch>
            <a:fillRect/>
          </a:stretch>
        </p:blipFill>
        <p:spPr>
          <a:xfrm>
            <a:off x="152400" y="2153538"/>
            <a:ext cx="3708400" cy="269786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955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49552"/>
                                        </p:tgtEl>
                                        <p:attrNameLst>
                                          <p:attrName>style.visibility</p:attrName>
                                        </p:attrNameLst>
                                      </p:cBhvr>
                                      <p:to>
                                        <p:strVal val="visible"/>
                                      </p:to>
                                    </p:set>
                                    <p:animEffect transition="in" filter="wipe(down)">
                                      <p:cBhvr>
                                        <p:cTn id="10" dur="500"/>
                                        <p:tgtEl>
                                          <p:spTgt spid="449552"/>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5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266700" y="254000"/>
            <a:ext cx="8534400" cy="762000"/>
          </a:xfrm>
        </p:spPr>
        <p:txBody>
          <a:bodyPr/>
          <a:lstStyle/>
          <a:p>
            <a:r>
              <a:rPr lang="en-US" dirty="0"/>
              <a:t>Where will the carving be in 50 years?</a:t>
            </a:r>
          </a:p>
        </p:txBody>
      </p:sp>
      <p:pic>
        <p:nvPicPr>
          <p:cNvPr id="45773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1371600"/>
            <a:ext cx="6583363" cy="49371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9" name="Rectangle 3"/>
          <p:cNvSpPr>
            <a:spLocks noGrp="1" noChangeArrowheads="1"/>
          </p:cNvSpPr>
          <p:nvPr>
            <p:ph type="title"/>
          </p:nvPr>
        </p:nvSpPr>
        <p:spPr/>
        <p:txBody>
          <a:bodyPr/>
          <a:lstStyle/>
          <a:p>
            <a:r>
              <a:rPr lang="en-US"/>
              <a:t>Plant hormones</a:t>
            </a:r>
          </a:p>
        </p:txBody>
      </p:sp>
      <p:sp>
        <p:nvSpPr>
          <p:cNvPr id="480260" name="Rectangle 4" descr="Rectangle: Click to edit Master text styles&#10;Second level&#10;Third level&#10;Fourth level&#10;Fifth level"/>
          <p:cNvSpPr>
            <a:spLocks noGrp="1" noChangeArrowheads="1"/>
          </p:cNvSpPr>
          <p:nvPr>
            <p:ph type="body" idx="1"/>
          </p:nvPr>
        </p:nvSpPr>
        <p:spPr/>
        <p:txBody>
          <a:bodyPr/>
          <a:lstStyle/>
          <a:p>
            <a:r>
              <a:rPr lang="en-US"/>
              <a:t>auxin</a:t>
            </a:r>
          </a:p>
          <a:p>
            <a:r>
              <a:rPr lang="en-US"/>
              <a:t>gibberellins</a:t>
            </a:r>
          </a:p>
          <a:p>
            <a:r>
              <a:rPr lang="en-US"/>
              <a:t>abscisic acid</a:t>
            </a:r>
          </a:p>
          <a:p>
            <a:r>
              <a:rPr lang="en-US"/>
              <a:t>ethylene</a:t>
            </a:r>
          </a:p>
          <a:p>
            <a:r>
              <a:rPr lang="en-US"/>
              <a:t>and more… </a:t>
            </a:r>
          </a:p>
        </p:txBody>
      </p:sp>
      <p:pic>
        <p:nvPicPr>
          <p:cNvPr id="480261" name="Picture 5" descr="39-09-FoolishSeedl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2150" y="311150"/>
            <a:ext cx="3162300" cy="2093913"/>
          </a:xfrm>
          <a:prstGeom prst="rect">
            <a:avLst/>
          </a:prstGeom>
          <a:noFill/>
        </p:spPr>
      </p:pic>
      <p:sp>
        <p:nvSpPr>
          <p:cNvPr id="480262" name="Rectangle 6"/>
          <p:cNvSpPr>
            <a:spLocks noChangeArrowheads="1"/>
          </p:cNvSpPr>
          <p:nvPr/>
        </p:nvSpPr>
        <p:spPr bwMode="auto">
          <a:xfrm>
            <a:off x="5000625" y="4137025"/>
            <a:ext cx="836613" cy="7064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80263" name="Picture 7" descr="39-08-ApicalDominan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72150" y="2449513"/>
            <a:ext cx="3162300" cy="2205037"/>
          </a:xfrm>
          <a:prstGeom prst="rect">
            <a:avLst/>
          </a:prstGeom>
          <a:noFill/>
        </p:spPr>
      </p:pic>
      <p:pic>
        <p:nvPicPr>
          <p:cNvPr id="480264" name="Picture 8" descr="39-11-GibberellinEffec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72150" y="4700588"/>
            <a:ext cx="3162300" cy="2093912"/>
          </a:xfrm>
          <a:prstGeom prst="rect">
            <a:avLst/>
          </a:prstGeom>
          <a:noFill/>
        </p:spPr>
      </p:pic>
      <p:pic>
        <p:nvPicPr>
          <p:cNvPr id="480265" name="Picture 9"/>
          <p:cNvPicPr>
            <a:picLocks noChangeAspect="1" noChangeArrowheads="1"/>
          </p:cNvPicPr>
          <p:nvPr/>
        </p:nvPicPr>
        <p:blipFill>
          <a:blip r:embed="rId6"/>
          <a:srcRect/>
          <a:stretch>
            <a:fillRect/>
          </a:stretch>
        </p:blipFill>
        <p:spPr bwMode="auto">
          <a:xfrm>
            <a:off x="3279775" y="4164013"/>
            <a:ext cx="2427288" cy="263048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1" name="Rectangle 5" descr="Rectangle: Click to edit Master text styles&#10;Second level&#10;Third level&#10;Fourth level&#10;Fifth level"/>
          <p:cNvSpPr>
            <a:spLocks noGrp="1" noChangeArrowheads="1"/>
          </p:cNvSpPr>
          <p:nvPr>
            <p:ph type="body" idx="1"/>
          </p:nvPr>
        </p:nvSpPr>
        <p:spPr>
          <a:xfrm>
            <a:off x="147638" y="965200"/>
            <a:ext cx="8031162" cy="4419600"/>
          </a:xfrm>
          <a:noFill/>
        </p:spPr>
        <p:txBody>
          <a:bodyPr/>
          <a:lstStyle/>
          <a:p>
            <a:r>
              <a:rPr lang="en-US" dirty="0"/>
              <a:t>Effects</a:t>
            </a:r>
          </a:p>
          <a:p>
            <a:pPr lvl="1"/>
            <a:r>
              <a:rPr lang="en-US" dirty="0"/>
              <a:t>controls cell division </a:t>
            </a:r>
            <a:br>
              <a:rPr lang="en-US" dirty="0"/>
            </a:br>
            <a:r>
              <a:rPr lang="en-US" dirty="0"/>
              <a:t>&amp; differentiation</a:t>
            </a:r>
          </a:p>
          <a:p>
            <a:pPr lvl="1"/>
            <a:r>
              <a:rPr lang="en-US" dirty="0"/>
              <a:t>phototropism</a:t>
            </a:r>
          </a:p>
          <a:p>
            <a:pPr lvl="2"/>
            <a:r>
              <a:rPr lang="en-US" dirty="0"/>
              <a:t>growth towards light</a:t>
            </a:r>
          </a:p>
          <a:p>
            <a:pPr lvl="2"/>
            <a:r>
              <a:rPr lang="en-US" dirty="0"/>
              <a:t>asymmetrical distribution of </a:t>
            </a:r>
            <a:r>
              <a:rPr lang="en-US" dirty="0" err="1"/>
              <a:t>auxin</a:t>
            </a:r>
            <a:endParaRPr lang="en-US" dirty="0"/>
          </a:p>
          <a:p>
            <a:pPr lvl="2"/>
            <a:r>
              <a:rPr lang="en-US" dirty="0"/>
              <a:t>cells on darker side elongate faster </a:t>
            </a:r>
            <a:br>
              <a:rPr lang="en-US" dirty="0"/>
            </a:br>
            <a:r>
              <a:rPr lang="en-US" dirty="0"/>
              <a:t>than cells on brighter side</a:t>
            </a:r>
          </a:p>
          <a:p>
            <a:pPr lvl="1"/>
            <a:r>
              <a:rPr lang="en-US" dirty="0"/>
              <a:t>apical dominance</a:t>
            </a:r>
          </a:p>
        </p:txBody>
      </p:sp>
      <p:pic>
        <p:nvPicPr>
          <p:cNvPr id="510978" name="Picture 2" descr="39_05PhototropismExper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3638" y="4581525"/>
            <a:ext cx="4170362" cy="2276475"/>
          </a:xfrm>
          <a:prstGeom prst="rect">
            <a:avLst/>
          </a:prstGeom>
          <a:noFill/>
          <a:ln w="9525">
            <a:noFill/>
            <a:miter lim="800000"/>
            <a:headEnd/>
            <a:tailEnd/>
          </a:ln>
        </p:spPr>
      </p:pic>
      <p:sp>
        <p:nvSpPr>
          <p:cNvPr id="510979" name="Rectangle 3"/>
          <p:cNvSpPr>
            <a:spLocks noGrp="1" noChangeArrowheads="1"/>
          </p:cNvSpPr>
          <p:nvPr>
            <p:ph type="title"/>
          </p:nvPr>
        </p:nvSpPr>
        <p:spPr/>
        <p:txBody>
          <a:bodyPr/>
          <a:lstStyle/>
          <a:p>
            <a:r>
              <a:rPr lang="en-US"/>
              <a:t>Auxin (IAA)</a:t>
            </a:r>
          </a:p>
        </p:txBody>
      </p:sp>
      <p:pic>
        <p:nvPicPr>
          <p:cNvPr id="510985" name="Picture 9" descr="39_09ApicalDominance_LP"/>
          <p:cNvPicPr>
            <a:picLocks noChangeAspect="1" noChangeArrowheads="1"/>
          </p:cNvPicPr>
          <p:nvPr/>
        </p:nvPicPr>
        <p:blipFill>
          <a:blip r:embed="rId4" cstate="screen">
            <a:lum bright="-2000" contrast="20000"/>
            <a:extLst>
              <a:ext uri="{28A0092B-C50C-407E-A947-70E740481C1C}">
                <a14:useLocalDpi xmlns:a14="http://schemas.microsoft.com/office/drawing/2010/main"/>
              </a:ext>
            </a:extLst>
          </a:blip>
          <a:srcRect/>
          <a:stretch>
            <a:fillRect/>
          </a:stretch>
        </p:blipFill>
        <p:spPr bwMode="auto">
          <a:xfrm>
            <a:off x="5294313" y="358775"/>
            <a:ext cx="3754437" cy="27352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t>Gibberellins</a:t>
            </a:r>
          </a:p>
        </p:txBody>
      </p:sp>
      <p:sp>
        <p:nvSpPr>
          <p:cNvPr id="486403" name="Rectangle 3" descr="Rectangle: Click to edit Master text styles&#10;Second level&#10;Third level&#10;Fourth level&#10;Fifth level"/>
          <p:cNvSpPr>
            <a:spLocks noGrp="1" noChangeArrowheads="1"/>
          </p:cNvSpPr>
          <p:nvPr>
            <p:ph type="body" idx="1"/>
          </p:nvPr>
        </p:nvSpPr>
        <p:spPr>
          <a:xfrm>
            <a:off x="558800" y="1003300"/>
            <a:ext cx="7772400" cy="3276600"/>
          </a:xfrm>
        </p:spPr>
        <p:txBody>
          <a:bodyPr/>
          <a:lstStyle/>
          <a:p>
            <a:r>
              <a:rPr lang="en-US" dirty="0"/>
              <a:t>Family of hormones</a:t>
            </a:r>
          </a:p>
          <a:p>
            <a:pPr lvl="1"/>
            <a:r>
              <a:rPr lang="en-US" dirty="0"/>
              <a:t>over 100 different </a:t>
            </a:r>
            <a:r>
              <a:rPr lang="en-US" u="sng" dirty="0">
                <a:solidFill>
                  <a:srgbClr val="CC0000"/>
                </a:solidFill>
              </a:rPr>
              <a:t>gibberellins</a:t>
            </a:r>
            <a:r>
              <a:rPr lang="en-US" dirty="0"/>
              <a:t> identified</a:t>
            </a:r>
          </a:p>
          <a:p>
            <a:r>
              <a:rPr lang="en-US" dirty="0"/>
              <a:t>Effects</a:t>
            </a:r>
          </a:p>
          <a:p>
            <a:pPr lvl="1"/>
            <a:r>
              <a:rPr lang="en-US" dirty="0"/>
              <a:t>stem elongation</a:t>
            </a:r>
          </a:p>
          <a:p>
            <a:pPr lvl="1"/>
            <a:r>
              <a:rPr lang="en-US" dirty="0"/>
              <a:t>fruit growth</a:t>
            </a:r>
          </a:p>
          <a:p>
            <a:pPr lvl="1"/>
            <a:r>
              <a:rPr lang="en-US" dirty="0"/>
              <a:t>seed germination</a:t>
            </a:r>
          </a:p>
        </p:txBody>
      </p:sp>
      <p:pic>
        <p:nvPicPr>
          <p:cNvPr id="486404" name="Picture 4" descr="39_10GibberellinEffect_UP"/>
          <p:cNvPicPr>
            <a:picLocks noChangeAspect="1" noChangeArrowheads="1"/>
          </p:cNvPicPr>
          <p:nvPr/>
        </p:nvPicPr>
        <p:blipFill>
          <a:blip r:embed="rId3"/>
          <a:srcRect/>
          <a:stretch>
            <a:fillRect/>
          </a:stretch>
        </p:blipFill>
        <p:spPr bwMode="auto">
          <a:xfrm>
            <a:off x="5788025" y="4495800"/>
            <a:ext cx="3279775" cy="2328863"/>
          </a:xfrm>
          <a:prstGeom prst="rect">
            <a:avLst/>
          </a:prstGeom>
          <a:noFill/>
        </p:spPr>
      </p:pic>
      <p:pic>
        <p:nvPicPr>
          <p:cNvPr id="486405" name="Picture 5" descr="39_11GAandNutrients_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4495800"/>
            <a:ext cx="4495800" cy="2320925"/>
          </a:xfrm>
          <a:prstGeom prst="rect">
            <a:avLst/>
          </a:prstGeom>
          <a:noFill/>
        </p:spPr>
      </p:pic>
      <p:sp>
        <p:nvSpPr>
          <p:cNvPr id="486406" name="AutoShape 6"/>
          <p:cNvSpPr>
            <a:spLocks noChangeArrowheads="1"/>
          </p:cNvSpPr>
          <p:nvPr/>
        </p:nvSpPr>
        <p:spPr bwMode="auto">
          <a:xfrm>
            <a:off x="5599113" y="2992438"/>
            <a:ext cx="3451225" cy="1352550"/>
          </a:xfrm>
          <a:prstGeom prst="roundRect">
            <a:avLst>
              <a:gd name="adj" fmla="val 16667"/>
            </a:avLst>
          </a:prstGeom>
          <a:solidFill>
            <a:srgbClr val="FFCD1E"/>
          </a:solidFill>
          <a:ln w="9525">
            <a:noFill/>
            <a:round/>
            <a:headEnd/>
            <a:tailEnd/>
          </a:ln>
          <a:effectLst/>
        </p:spPr>
        <p:txBody>
          <a:bodyPr tIns="0" rIns="0" bIns="0">
            <a:prstTxWarp prst="textNoShape">
              <a:avLst/>
            </a:prstTxWarp>
            <a:spAutoFit/>
          </a:bodyPr>
          <a:lstStyle/>
          <a:p>
            <a:pPr algn="l"/>
            <a:r>
              <a:rPr lang="en-US" sz="2000" b="1">
                <a:solidFill>
                  <a:schemeClr val="tx2"/>
                </a:solidFill>
              </a:rPr>
              <a:t>plump grapes in grocery stores have been treated with gibberellin hormones while on the vine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t>Abscisic acid (ABA)</a:t>
            </a:r>
          </a:p>
        </p:txBody>
      </p:sp>
      <p:sp>
        <p:nvSpPr>
          <p:cNvPr id="488451" name="Rectangle 3" descr="Rectangle: Click to edit Master text styles&#10;Second level&#10;Third level&#10;Fourth level&#10;Fifth level"/>
          <p:cNvSpPr>
            <a:spLocks noGrp="1" noChangeArrowheads="1"/>
          </p:cNvSpPr>
          <p:nvPr>
            <p:ph type="body" idx="1"/>
          </p:nvPr>
        </p:nvSpPr>
        <p:spPr>
          <a:xfrm>
            <a:off x="368300" y="990600"/>
            <a:ext cx="7772400" cy="5181600"/>
          </a:xfrm>
        </p:spPr>
        <p:txBody>
          <a:bodyPr/>
          <a:lstStyle/>
          <a:p>
            <a:r>
              <a:rPr lang="en-US" dirty="0"/>
              <a:t>Effects</a:t>
            </a:r>
          </a:p>
          <a:p>
            <a:pPr lvl="1"/>
            <a:r>
              <a:rPr lang="en-US" dirty="0"/>
              <a:t>slows growth</a:t>
            </a:r>
          </a:p>
          <a:p>
            <a:pPr lvl="1"/>
            <a:r>
              <a:rPr lang="en-US" dirty="0"/>
              <a:t>seed dormancy</a:t>
            </a:r>
          </a:p>
          <a:p>
            <a:pPr lvl="2"/>
            <a:r>
              <a:rPr lang="en-US" dirty="0"/>
              <a:t>high concentrations of </a:t>
            </a:r>
            <a:r>
              <a:rPr lang="en-US" u="sng" dirty="0" err="1">
                <a:solidFill>
                  <a:srgbClr val="CC0000"/>
                </a:solidFill>
              </a:rPr>
              <a:t>abscisic</a:t>
            </a:r>
            <a:r>
              <a:rPr lang="en-US" u="sng" dirty="0">
                <a:solidFill>
                  <a:srgbClr val="CC0000"/>
                </a:solidFill>
              </a:rPr>
              <a:t> acid</a:t>
            </a:r>
            <a:r>
              <a:rPr lang="en-US" dirty="0"/>
              <a:t> </a:t>
            </a:r>
          </a:p>
          <a:p>
            <a:pPr lvl="3"/>
            <a:r>
              <a:rPr lang="en-US" dirty="0"/>
              <a:t>germination only after ABA is inactivated or leeched out</a:t>
            </a:r>
          </a:p>
          <a:p>
            <a:pPr lvl="2"/>
            <a:r>
              <a:rPr lang="en-US" dirty="0"/>
              <a:t>survival value: </a:t>
            </a:r>
            <a:br>
              <a:rPr lang="en-US" dirty="0"/>
            </a:br>
            <a:r>
              <a:rPr lang="en-US" dirty="0"/>
              <a:t>seed will germinate only </a:t>
            </a:r>
            <a:br>
              <a:rPr lang="en-US" dirty="0"/>
            </a:br>
            <a:r>
              <a:rPr lang="en-US" dirty="0"/>
              <a:t>under optimal conditions</a:t>
            </a:r>
          </a:p>
          <a:p>
            <a:pPr lvl="3"/>
            <a:r>
              <a:rPr lang="en-US" dirty="0"/>
              <a:t>light, temperature, moisture</a:t>
            </a:r>
          </a:p>
        </p:txBody>
      </p:sp>
      <p:pic>
        <p:nvPicPr>
          <p:cNvPr id="488452" name="Picture 4" descr="39_12ABAmutant_LP"/>
          <p:cNvPicPr>
            <a:picLocks noChangeAspect="1" noChangeArrowheads="1"/>
          </p:cNvPicPr>
          <p:nvPr/>
        </p:nvPicPr>
        <p:blipFill>
          <a:blip r:embed="rId3"/>
          <a:srcRect/>
          <a:stretch>
            <a:fillRect/>
          </a:stretch>
        </p:blipFill>
        <p:spPr bwMode="auto">
          <a:xfrm>
            <a:off x="5943600" y="3886200"/>
            <a:ext cx="3124200" cy="29003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225800" y="3726877"/>
            <a:ext cx="5426896" cy="2889823"/>
          </a:xfrm>
          <a:prstGeom prst="rect">
            <a:avLst/>
          </a:prstGeom>
        </p:spPr>
      </p:pic>
      <p:sp>
        <p:nvSpPr>
          <p:cNvPr id="490499" name="Rectangle 3"/>
          <p:cNvSpPr>
            <a:spLocks noGrp="1" noChangeArrowheads="1"/>
          </p:cNvSpPr>
          <p:nvPr>
            <p:ph type="title"/>
          </p:nvPr>
        </p:nvSpPr>
        <p:spPr/>
        <p:txBody>
          <a:bodyPr/>
          <a:lstStyle/>
          <a:p>
            <a:r>
              <a:rPr lang="en-US"/>
              <a:t>Ethylene</a:t>
            </a:r>
          </a:p>
        </p:txBody>
      </p:sp>
      <p:sp>
        <p:nvSpPr>
          <p:cNvPr id="490500" name="Rectangle 4" descr="Rectangle: Click to edit Master text styles&#10;Second level&#10;Third level&#10;Fourth level&#10;Fifth level"/>
          <p:cNvSpPr>
            <a:spLocks noGrp="1" noChangeArrowheads="1"/>
          </p:cNvSpPr>
          <p:nvPr>
            <p:ph type="body" idx="1"/>
          </p:nvPr>
        </p:nvSpPr>
        <p:spPr>
          <a:xfrm>
            <a:off x="241300" y="965200"/>
            <a:ext cx="8001000" cy="3271838"/>
          </a:xfrm>
        </p:spPr>
        <p:txBody>
          <a:bodyPr/>
          <a:lstStyle/>
          <a:p>
            <a:r>
              <a:rPr lang="en-US" dirty="0"/>
              <a:t>Hormone gas released by plant cells</a:t>
            </a:r>
          </a:p>
          <a:p>
            <a:r>
              <a:rPr lang="en-US" dirty="0"/>
              <a:t>Effects</a:t>
            </a:r>
          </a:p>
          <a:p>
            <a:pPr lvl="1"/>
            <a:r>
              <a:rPr lang="en-US" dirty="0"/>
              <a:t>fruit ripening </a:t>
            </a:r>
          </a:p>
          <a:p>
            <a:pPr lvl="1"/>
            <a:r>
              <a:rPr lang="en-US" dirty="0"/>
              <a:t>leaf drop </a:t>
            </a:r>
          </a:p>
          <a:p>
            <a:pPr lvl="2"/>
            <a:r>
              <a:rPr lang="en-US" dirty="0"/>
              <a:t>like in Autumn </a:t>
            </a:r>
          </a:p>
          <a:p>
            <a:pPr lvl="2"/>
            <a:r>
              <a:rPr lang="en-US" dirty="0"/>
              <a:t>apoptosis</a:t>
            </a:r>
          </a:p>
        </p:txBody>
      </p:sp>
      <p:pic>
        <p:nvPicPr>
          <p:cNvPr id="490502" name="Picture 6"/>
          <p:cNvPicPr>
            <a:picLocks noChangeAspect="1" noChangeArrowheads="1"/>
          </p:cNvPicPr>
          <p:nvPr/>
        </p:nvPicPr>
        <p:blipFill>
          <a:blip r:embed="rId5"/>
          <a:srcRect/>
          <a:stretch>
            <a:fillRect/>
          </a:stretch>
        </p:blipFill>
        <p:spPr bwMode="auto">
          <a:xfrm>
            <a:off x="6373813" y="4100513"/>
            <a:ext cx="685800" cy="762000"/>
          </a:xfrm>
          <a:prstGeom prst="rect">
            <a:avLst/>
          </a:prstGeom>
          <a:noFill/>
          <a:ln w="9525">
            <a:noFill/>
            <a:miter lim="800000"/>
            <a:headEnd/>
            <a:tailEnd/>
          </a:ln>
          <a:effectLst/>
        </p:spPr>
      </p:pic>
      <p:pic>
        <p:nvPicPr>
          <p:cNvPr id="490503" name="Picture 7"/>
          <p:cNvPicPr>
            <a:picLocks noChangeAspect="1" noChangeArrowheads="1"/>
          </p:cNvPicPr>
          <p:nvPr/>
        </p:nvPicPr>
        <p:blipFill>
          <a:blip r:embed="rId6"/>
          <a:srcRect/>
          <a:stretch>
            <a:fillRect/>
          </a:stretch>
        </p:blipFill>
        <p:spPr bwMode="auto">
          <a:xfrm>
            <a:off x="5373688" y="5614988"/>
            <a:ext cx="685800" cy="711200"/>
          </a:xfrm>
          <a:prstGeom prst="rect">
            <a:avLst/>
          </a:prstGeom>
          <a:noFill/>
          <a:ln w="9525">
            <a:noFill/>
            <a:miter lim="800000"/>
            <a:headEnd/>
            <a:tailEnd/>
          </a:ln>
          <a:effectLst/>
        </p:spPr>
      </p:pic>
      <p:pic>
        <p:nvPicPr>
          <p:cNvPr id="490507" name="Picture 11"/>
          <p:cNvPicPr>
            <a:picLocks noChangeAspect="1" noChangeArrowheads="1"/>
          </p:cNvPicPr>
          <p:nvPr/>
        </p:nvPicPr>
        <p:blipFill>
          <a:blip r:embed="rId7"/>
          <a:srcRect/>
          <a:stretch>
            <a:fillRect/>
          </a:stretch>
        </p:blipFill>
        <p:spPr bwMode="auto">
          <a:xfrm>
            <a:off x="7242175" y="3814763"/>
            <a:ext cx="685800" cy="749300"/>
          </a:xfrm>
          <a:prstGeom prst="rect">
            <a:avLst/>
          </a:prstGeom>
          <a:noFill/>
          <a:ln w="9525">
            <a:noFill/>
            <a:miter lim="800000"/>
            <a:headEnd/>
            <a:tailEnd/>
          </a:ln>
          <a:effectLst/>
        </p:spPr>
      </p:pic>
      <p:pic>
        <p:nvPicPr>
          <p:cNvPr id="490508" name="Picture 12"/>
          <p:cNvPicPr>
            <a:picLocks noChangeAspect="1" noChangeArrowheads="1"/>
          </p:cNvPicPr>
          <p:nvPr/>
        </p:nvPicPr>
        <p:blipFill>
          <a:blip r:embed="rId8"/>
          <a:srcRect/>
          <a:stretch>
            <a:fillRect/>
          </a:stretch>
        </p:blipFill>
        <p:spPr bwMode="auto">
          <a:xfrm>
            <a:off x="8324850" y="3581400"/>
            <a:ext cx="685800" cy="698500"/>
          </a:xfrm>
          <a:prstGeom prst="rect">
            <a:avLst/>
          </a:prstGeom>
          <a:noFill/>
          <a:ln w="9525">
            <a:noFill/>
            <a:miter lim="800000"/>
            <a:headEnd/>
            <a:tailEnd/>
          </a:ln>
          <a:effectLst/>
        </p:spPr>
      </p:pic>
      <p:pic>
        <p:nvPicPr>
          <p:cNvPr id="490509" name="Picture 13"/>
          <p:cNvPicPr>
            <a:picLocks noChangeAspect="1" noChangeArrowheads="1"/>
          </p:cNvPicPr>
          <p:nvPr/>
        </p:nvPicPr>
        <p:blipFill>
          <a:blip r:embed="rId6"/>
          <a:srcRect/>
          <a:stretch>
            <a:fillRect/>
          </a:stretch>
        </p:blipFill>
        <p:spPr bwMode="auto">
          <a:xfrm>
            <a:off x="7627938" y="3021013"/>
            <a:ext cx="685800" cy="711200"/>
          </a:xfrm>
          <a:prstGeom prst="rect">
            <a:avLst/>
          </a:prstGeom>
          <a:noFill/>
          <a:ln w="9525">
            <a:noFill/>
            <a:miter lim="800000"/>
            <a:headEnd/>
            <a:tailEnd/>
          </a:ln>
          <a:effectLst/>
        </p:spPr>
      </p:pic>
      <p:pic>
        <p:nvPicPr>
          <p:cNvPr id="490510" name="Picture 14"/>
          <p:cNvPicPr>
            <a:picLocks noChangeAspect="1" noChangeArrowheads="1"/>
          </p:cNvPicPr>
          <p:nvPr/>
        </p:nvPicPr>
        <p:blipFill>
          <a:blip r:embed="rId8"/>
          <a:srcRect/>
          <a:stretch>
            <a:fillRect/>
          </a:stretch>
        </p:blipFill>
        <p:spPr bwMode="auto">
          <a:xfrm>
            <a:off x="6503988" y="3217863"/>
            <a:ext cx="685800" cy="698500"/>
          </a:xfrm>
          <a:prstGeom prst="rect">
            <a:avLst/>
          </a:prstGeom>
          <a:noFill/>
          <a:ln w="9525">
            <a:noFill/>
            <a:miter lim="800000"/>
            <a:headEnd/>
            <a:tailEnd/>
          </a:ln>
          <a:effectLst/>
        </p:spPr>
      </p:pic>
      <p:pic>
        <p:nvPicPr>
          <p:cNvPr id="490512" name="Picture 16"/>
          <p:cNvPicPr>
            <a:picLocks noChangeAspect="1" noChangeArrowheads="1"/>
          </p:cNvPicPr>
          <p:nvPr/>
        </p:nvPicPr>
        <p:blipFill>
          <a:blip r:embed="rId7"/>
          <a:srcRect/>
          <a:stretch>
            <a:fillRect/>
          </a:stretch>
        </p:blipFill>
        <p:spPr bwMode="auto">
          <a:xfrm>
            <a:off x="5668963" y="3648075"/>
            <a:ext cx="685800" cy="749300"/>
          </a:xfrm>
          <a:prstGeom prst="rect">
            <a:avLst/>
          </a:prstGeom>
          <a:noFill/>
          <a:ln w="9525">
            <a:noFill/>
            <a:miter lim="800000"/>
            <a:headEnd/>
            <a:tailEnd/>
          </a:ln>
          <a:effectLst/>
        </p:spPr>
      </p:pic>
      <p:pic>
        <p:nvPicPr>
          <p:cNvPr id="490513" name="Picture 17" descr="penguinL"/>
          <p:cNvPicPr>
            <a:picLocks noChangeAspect="1" noChangeArrowheads="1"/>
          </p:cNvPicPr>
          <p:nvPr/>
        </p:nvPicPr>
        <p:blipFill>
          <a:blip r:embed="rId9"/>
          <a:srcRect/>
          <a:stretch>
            <a:fillRect/>
          </a:stretch>
        </p:blipFill>
        <p:spPr bwMode="auto">
          <a:xfrm flipH="1">
            <a:off x="0" y="5562600"/>
            <a:ext cx="1274763" cy="1295400"/>
          </a:xfrm>
          <a:prstGeom prst="rect">
            <a:avLst/>
          </a:prstGeom>
          <a:noFill/>
        </p:spPr>
      </p:pic>
      <p:sp>
        <p:nvSpPr>
          <p:cNvPr id="490514" name="AutoShape 18"/>
          <p:cNvSpPr>
            <a:spLocks noChangeArrowheads="1"/>
          </p:cNvSpPr>
          <p:nvPr/>
        </p:nvSpPr>
        <p:spPr bwMode="auto">
          <a:xfrm flipH="1">
            <a:off x="2179638" y="4681538"/>
            <a:ext cx="2447925" cy="1270000"/>
          </a:xfrm>
          <a:prstGeom prst="wedgeEllipseCallout">
            <a:avLst>
              <a:gd name="adj1" fmla="val 95458"/>
              <a:gd name="adj2" fmla="val 3887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rPr>
              <a:t>One bad apple </a:t>
            </a:r>
            <a:br>
              <a:rPr lang="en-US" sz="1800" b="1">
                <a:solidFill>
                  <a:srgbClr val="0F116A"/>
                </a:solidFill>
                <a:latin typeface="Comic Sans MS" charset="0"/>
              </a:rPr>
            </a:br>
            <a:r>
              <a:rPr lang="en-US" sz="1800" b="1">
                <a:solidFill>
                  <a:srgbClr val="0F116A"/>
                </a:solidFill>
                <a:latin typeface="Comic Sans MS" charset="0"/>
              </a:rPr>
              <a:t>spoils the </a:t>
            </a:r>
            <a:br>
              <a:rPr lang="en-US" sz="1800" b="1">
                <a:solidFill>
                  <a:srgbClr val="0F116A"/>
                </a:solidFill>
                <a:latin typeface="Comic Sans MS" charset="0"/>
              </a:rPr>
            </a:br>
            <a:r>
              <a:rPr lang="en-US" sz="1800" b="1">
                <a:solidFill>
                  <a:srgbClr val="0F116A"/>
                </a:solidFill>
                <a:latin typeface="Comic Sans MS" charset="0"/>
              </a:rPr>
              <a:t>whole bunch</a:t>
            </a:r>
            <a:r>
              <a:rPr lang="en-US" sz="1800" b="1">
                <a:solidFill>
                  <a:srgbClr val="0F116A"/>
                </a:solidFill>
                <a:latin typeface="Comic Sans MS" charset="0"/>
                <a:ea typeface="Geneva" charset="0"/>
                <a:cs typeface="Geneva" charset="0"/>
              </a:rPr>
              <a:t>… </a:t>
            </a: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78301" y="1780368"/>
            <a:ext cx="1714500" cy="160074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0513"/>
                                        </p:tgtEl>
                                        <p:attrNameLst>
                                          <p:attrName>style.visibility</p:attrName>
                                        </p:attrNameLst>
                                      </p:cBhvr>
                                      <p:to>
                                        <p:strVal val="visible"/>
                                      </p:to>
                                    </p:set>
                                    <p:animEffect transition="in" filter="wipe(left)">
                                      <p:cBhvr>
                                        <p:cTn id="7" dur="500"/>
                                        <p:tgtEl>
                                          <p:spTgt spid="4905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0514"/>
                                        </p:tgtEl>
                                        <p:attrNameLst>
                                          <p:attrName>style.visibility</p:attrName>
                                        </p:attrNameLst>
                                      </p:cBhvr>
                                      <p:to>
                                        <p:strVal val="visible"/>
                                      </p:to>
                                    </p:set>
                                    <p:animEffect transition="in" filter="wipe(left)">
                                      <p:cBhvr>
                                        <p:cTn id="11" dur="500"/>
                                        <p:tgtEl>
                                          <p:spTgt spid="490514"/>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a:t>Fruit ripening</a:t>
            </a:r>
          </a:p>
        </p:txBody>
      </p:sp>
      <p:sp>
        <p:nvSpPr>
          <p:cNvPr id="494595" name="Rectangle 3" descr="Rectangle: Click to edit Master text styles&#10;Second level&#10;Third level&#10;Fourth level&#10;Fifth level"/>
          <p:cNvSpPr>
            <a:spLocks noGrp="1" noChangeArrowheads="1"/>
          </p:cNvSpPr>
          <p:nvPr>
            <p:ph type="body" idx="1"/>
          </p:nvPr>
        </p:nvSpPr>
        <p:spPr>
          <a:xfrm>
            <a:off x="254000" y="1016000"/>
            <a:ext cx="7086600" cy="5334000"/>
          </a:xfrm>
        </p:spPr>
        <p:txBody>
          <a:bodyPr/>
          <a:lstStyle/>
          <a:p>
            <a:pPr>
              <a:lnSpc>
                <a:spcPct val="90000"/>
              </a:lnSpc>
            </a:pPr>
            <a:r>
              <a:rPr lang="en-US" sz="2400" dirty="0"/>
              <a:t>Adaptation</a:t>
            </a:r>
          </a:p>
          <a:p>
            <a:pPr lvl="1">
              <a:lnSpc>
                <a:spcPct val="90000"/>
              </a:lnSpc>
            </a:pPr>
            <a:r>
              <a:rPr lang="en-US" sz="2400" dirty="0"/>
              <a:t>hard, tart fruit protects </a:t>
            </a:r>
            <a:br>
              <a:rPr lang="en-US" sz="2400" dirty="0"/>
            </a:br>
            <a:r>
              <a:rPr lang="en-US" sz="2400" dirty="0"/>
              <a:t>developing seed from herbivores</a:t>
            </a:r>
          </a:p>
          <a:p>
            <a:pPr lvl="1">
              <a:lnSpc>
                <a:spcPct val="90000"/>
              </a:lnSpc>
            </a:pPr>
            <a:r>
              <a:rPr lang="en-US" sz="2400" dirty="0"/>
              <a:t>ripe, sweet, soft fruit attracts </a:t>
            </a:r>
            <a:br>
              <a:rPr lang="en-US" sz="2400" dirty="0"/>
            </a:br>
            <a:r>
              <a:rPr lang="en-US" sz="2400" dirty="0"/>
              <a:t>animals to disperse seed</a:t>
            </a:r>
          </a:p>
          <a:p>
            <a:pPr>
              <a:lnSpc>
                <a:spcPct val="90000"/>
              </a:lnSpc>
            </a:pPr>
            <a:r>
              <a:rPr lang="en-US" sz="2400" dirty="0"/>
              <a:t>Mechanism</a:t>
            </a:r>
          </a:p>
          <a:p>
            <a:pPr lvl="1">
              <a:lnSpc>
                <a:spcPct val="90000"/>
              </a:lnSpc>
            </a:pPr>
            <a:r>
              <a:rPr lang="en-US" sz="2400" dirty="0"/>
              <a:t>triggers ripening process</a:t>
            </a:r>
          </a:p>
          <a:p>
            <a:pPr lvl="2">
              <a:lnSpc>
                <a:spcPct val="90000"/>
              </a:lnSpc>
            </a:pPr>
            <a:r>
              <a:rPr lang="en-US" dirty="0"/>
              <a:t>breakdown of cell wall</a:t>
            </a:r>
          </a:p>
          <a:p>
            <a:pPr lvl="3">
              <a:lnSpc>
                <a:spcPct val="90000"/>
              </a:lnSpc>
            </a:pPr>
            <a:r>
              <a:rPr lang="en-US" dirty="0"/>
              <a:t>softening</a:t>
            </a:r>
          </a:p>
          <a:p>
            <a:pPr lvl="2">
              <a:lnSpc>
                <a:spcPct val="90000"/>
              </a:lnSpc>
            </a:pPr>
            <a:r>
              <a:rPr lang="en-US" dirty="0"/>
              <a:t>conversion of starch to sugar</a:t>
            </a:r>
          </a:p>
          <a:p>
            <a:pPr lvl="3">
              <a:lnSpc>
                <a:spcPct val="90000"/>
              </a:lnSpc>
            </a:pPr>
            <a:r>
              <a:rPr lang="en-US" dirty="0"/>
              <a:t>sweetening</a:t>
            </a:r>
          </a:p>
          <a:p>
            <a:pPr lvl="1">
              <a:lnSpc>
                <a:spcPct val="90000"/>
              </a:lnSpc>
            </a:pPr>
            <a:r>
              <a:rPr lang="en-US" sz="2400" dirty="0"/>
              <a:t>positive feedback system</a:t>
            </a:r>
          </a:p>
          <a:p>
            <a:pPr lvl="2">
              <a:lnSpc>
                <a:spcPct val="90000"/>
              </a:lnSpc>
            </a:pPr>
            <a:r>
              <a:rPr lang="en-US" dirty="0"/>
              <a:t>ethylene triggers ripening</a:t>
            </a:r>
          </a:p>
          <a:p>
            <a:pPr lvl="2">
              <a:lnSpc>
                <a:spcPct val="90000"/>
              </a:lnSpc>
            </a:pPr>
            <a:r>
              <a:rPr lang="en-US" dirty="0"/>
              <a:t>ripening stimulates more ethylene production</a:t>
            </a:r>
          </a:p>
        </p:txBody>
      </p:sp>
      <p:pic>
        <p:nvPicPr>
          <p:cNvPr id="494596" name="Picture 4"/>
          <p:cNvPicPr>
            <a:picLocks noChangeAspect="1" noChangeArrowheads="1"/>
          </p:cNvPicPr>
          <p:nvPr/>
        </p:nvPicPr>
        <p:blipFill>
          <a:blip r:embed="rId3"/>
          <a:srcRect/>
          <a:stretch>
            <a:fillRect/>
          </a:stretch>
        </p:blipFill>
        <p:spPr bwMode="auto">
          <a:xfrm>
            <a:off x="7315200" y="762000"/>
            <a:ext cx="685800" cy="698500"/>
          </a:xfrm>
          <a:prstGeom prst="rect">
            <a:avLst/>
          </a:prstGeom>
          <a:noFill/>
          <a:ln w="9525">
            <a:noFill/>
            <a:miter lim="800000"/>
            <a:headEnd/>
            <a:tailEnd/>
          </a:ln>
          <a:effectLst/>
        </p:spPr>
      </p:pic>
      <p:pic>
        <p:nvPicPr>
          <p:cNvPr id="494597" name="Picture 5"/>
          <p:cNvPicPr>
            <a:picLocks noChangeAspect="1" noChangeArrowheads="1"/>
          </p:cNvPicPr>
          <p:nvPr/>
        </p:nvPicPr>
        <p:blipFill>
          <a:blip r:embed="rId4"/>
          <a:srcRect/>
          <a:stretch>
            <a:fillRect/>
          </a:stretch>
        </p:blipFill>
        <p:spPr bwMode="auto">
          <a:xfrm>
            <a:off x="8305800" y="609600"/>
            <a:ext cx="685800" cy="762000"/>
          </a:xfrm>
          <a:prstGeom prst="rect">
            <a:avLst/>
          </a:prstGeom>
          <a:noFill/>
          <a:ln w="9525">
            <a:noFill/>
            <a:miter lim="800000"/>
            <a:headEnd/>
            <a:tailEnd/>
          </a:ln>
          <a:effectLst/>
        </p:spPr>
      </p:pic>
      <p:pic>
        <p:nvPicPr>
          <p:cNvPr id="494598" name="Picture 6"/>
          <p:cNvPicPr>
            <a:picLocks noChangeAspect="1" noChangeArrowheads="1"/>
          </p:cNvPicPr>
          <p:nvPr/>
        </p:nvPicPr>
        <p:blipFill>
          <a:blip r:embed="rId5"/>
          <a:srcRect/>
          <a:stretch>
            <a:fillRect/>
          </a:stretch>
        </p:blipFill>
        <p:spPr bwMode="auto">
          <a:xfrm>
            <a:off x="6477000" y="355600"/>
            <a:ext cx="685800" cy="711200"/>
          </a:xfrm>
          <a:prstGeom prst="rect">
            <a:avLst/>
          </a:prstGeom>
          <a:noFill/>
          <a:ln w="9525">
            <a:noFill/>
            <a:miter lim="800000"/>
            <a:headEnd/>
            <a:tailEnd/>
          </a:ln>
          <a:effectLst/>
        </p:spPr>
      </p:pic>
      <p:pic>
        <p:nvPicPr>
          <p:cNvPr id="494599"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72263" y="1600200"/>
            <a:ext cx="2347912" cy="1819275"/>
          </a:xfrm>
          <a:prstGeom prst="rect">
            <a:avLst/>
          </a:prstGeom>
          <a:noFill/>
          <a:ln w="9525">
            <a:noFill/>
            <a:miter lim="800000"/>
            <a:headEnd/>
            <a:tailEnd/>
          </a:ln>
          <a:effectLst>
            <a:outerShdw blurRad="63500" dist="35921" dir="2700000" algn="ctr" rotWithShape="0">
              <a:srgbClr val="333333"/>
            </a:outerShdw>
          </a:effectLst>
        </p:spPr>
      </p:pic>
      <p:pic>
        <p:nvPicPr>
          <p:cNvPr id="494600"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89725" y="3581400"/>
            <a:ext cx="2330450" cy="2509838"/>
          </a:xfrm>
          <a:prstGeom prst="rect">
            <a:avLst/>
          </a:prstGeom>
          <a:noFill/>
          <a:ln w="9525">
            <a:noFill/>
            <a:miter lim="800000"/>
            <a:headEnd/>
            <a:tailEnd/>
          </a:ln>
          <a:effectLst>
            <a:outerShdw blurRad="63500" dist="35921" dir="2700000" algn="ctr"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152400" y="112713"/>
            <a:ext cx="7772400" cy="762000"/>
          </a:xfrm>
        </p:spPr>
        <p:txBody>
          <a:bodyPr/>
          <a:lstStyle/>
          <a:p>
            <a:r>
              <a:rPr lang="en-US" dirty="0"/>
              <a:t>Apoptosis in plants</a:t>
            </a:r>
          </a:p>
        </p:txBody>
      </p:sp>
      <p:pic>
        <p:nvPicPr>
          <p:cNvPr id="492547" name="Picture 3" descr="39_16Abscission_CL"/>
          <p:cNvPicPr>
            <a:picLocks noChangeAspect="1" noChangeArrowheads="1"/>
          </p:cNvPicPr>
          <p:nvPr/>
        </p:nvPicPr>
        <p:blipFill>
          <a:blip r:embed="rId3"/>
          <a:srcRect/>
          <a:stretch>
            <a:fillRect/>
          </a:stretch>
        </p:blipFill>
        <p:spPr bwMode="auto">
          <a:xfrm>
            <a:off x="5156200" y="1295400"/>
            <a:ext cx="3911600" cy="5562600"/>
          </a:xfrm>
          <a:prstGeom prst="rect">
            <a:avLst/>
          </a:prstGeom>
          <a:noFill/>
        </p:spPr>
      </p:pic>
      <p:sp>
        <p:nvSpPr>
          <p:cNvPr id="492548" name="Rectangle 4"/>
          <p:cNvSpPr>
            <a:spLocks noChangeArrowheads="1"/>
          </p:cNvSpPr>
          <p:nvPr/>
        </p:nvSpPr>
        <p:spPr bwMode="auto">
          <a:xfrm>
            <a:off x="7239000" y="1219200"/>
            <a:ext cx="1752600" cy="1465263"/>
          </a:xfrm>
          <a:prstGeom prst="rect">
            <a:avLst/>
          </a:prstGeom>
          <a:solidFill>
            <a:srgbClr val="FFEA18"/>
          </a:solidFill>
          <a:ln w="9525">
            <a:noFill/>
            <a:miter lim="800000"/>
            <a:headEnd/>
            <a:tailEnd/>
          </a:ln>
          <a:effectLst/>
        </p:spPr>
        <p:txBody>
          <a:bodyPr>
            <a:prstTxWarp prst="textNoShape">
              <a:avLst/>
            </a:prstTxWarp>
            <a:spAutoFit/>
          </a:bodyPr>
          <a:lstStyle/>
          <a:p>
            <a:pPr algn="l"/>
            <a:r>
              <a:rPr lang="en-US" sz="1800" b="1">
                <a:solidFill>
                  <a:srgbClr val="0F116A"/>
                </a:solidFill>
              </a:rPr>
              <a:t>What is the evolutionary advantage of loss of leaves in autumn?</a:t>
            </a:r>
          </a:p>
        </p:txBody>
      </p:sp>
      <p:sp>
        <p:nvSpPr>
          <p:cNvPr id="492549" name="Rectangle 5" descr="Rectangle: Click to edit Master text styles&#10;Second level&#10;Third level&#10;Fourth level&#10;Fifth level"/>
          <p:cNvSpPr>
            <a:spLocks noGrp="1" noChangeArrowheads="1"/>
          </p:cNvSpPr>
          <p:nvPr>
            <p:ph type="body" idx="1"/>
          </p:nvPr>
        </p:nvSpPr>
        <p:spPr>
          <a:xfrm>
            <a:off x="206375" y="927100"/>
            <a:ext cx="4899025" cy="5083175"/>
          </a:xfrm>
        </p:spPr>
        <p:txBody>
          <a:bodyPr/>
          <a:lstStyle/>
          <a:p>
            <a:r>
              <a:rPr lang="en-US" sz="2600" dirty="0"/>
              <a:t>Many events in plants involve apoptosis</a:t>
            </a:r>
          </a:p>
          <a:p>
            <a:pPr lvl="1"/>
            <a:r>
              <a:rPr lang="en-US" sz="2400" dirty="0"/>
              <a:t>response to hormones</a:t>
            </a:r>
          </a:p>
          <a:p>
            <a:pPr lvl="2"/>
            <a:r>
              <a:rPr lang="en-US" dirty="0"/>
              <a:t>ethylene</a:t>
            </a:r>
          </a:p>
          <a:p>
            <a:pPr lvl="2"/>
            <a:r>
              <a:rPr lang="en-US" dirty="0" err="1"/>
              <a:t>auxin</a:t>
            </a:r>
            <a:endParaRPr lang="en-US" dirty="0"/>
          </a:p>
          <a:p>
            <a:pPr lvl="1"/>
            <a:r>
              <a:rPr lang="en-US" sz="2400" dirty="0"/>
              <a:t>death of annual plant after flowering</a:t>
            </a:r>
          </a:p>
          <a:p>
            <a:pPr lvl="2"/>
            <a:r>
              <a:rPr lang="en-US" u="sng" dirty="0">
                <a:solidFill>
                  <a:srgbClr val="CC0000"/>
                </a:solidFill>
              </a:rPr>
              <a:t>senescence</a:t>
            </a:r>
            <a:endParaRPr lang="en-US" dirty="0"/>
          </a:p>
          <a:p>
            <a:pPr lvl="1"/>
            <a:r>
              <a:rPr lang="en-US" sz="2400" dirty="0"/>
              <a:t>differentiation of xylem vessels</a:t>
            </a:r>
          </a:p>
          <a:p>
            <a:pPr lvl="2"/>
            <a:r>
              <a:rPr lang="en-US" dirty="0"/>
              <a:t>loss of cytoplasm</a:t>
            </a:r>
          </a:p>
          <a:p>
            <a:pPr lvl="1"/>
            <a:r>
              <a:rPr lang="en-US" sz="2400" dirty="0"/>
              <a:t>shedding of autumn leaves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1026"/>
          <p:cNvSpPr>
            <a:spLocks noGrp="1" noChangeArrowheads="1"/>
          </p:cNvSpPr>
          <p:nvPr>
            <p:ph type="title"/>
          </p:nvPr>
        </p:nvSpPr>
        <p:spPr/>
        <p:txBody>
          <a:bodyPr/>
          <a:lstStyle/>
          <a:p>
            <a:r>
              <a:rPr lang="en-US"/>
              <a:t>Growth in Animals</a:t>
            </a:r>
          </a:p>
        </p:txBody>
      </p:sp>
      <p:sp>
        <p:nvSpPr>
          <p:cNvPr id="540675" name="Rectangle 1027" descr="Rectangle: Click to edit Master text styles&#10;Second level&#10;Third level&#10;Fourth level&#10;Fifth level"/>
          <p:cNvSpPr>
            <a:spLocks noGrp="1" noChangeArrowheads="1"/>
          </p:cNvSpPr>
          <p:nvPr>
            <p:ph type="body" idx="1"/>
          </p:nvPr>
        </p:nvSpPr>
        <p:spPr>
          <a:xfrm>
            <a:off x="482600" y="990600"/>
            <a:ext cx="8305800" cy="1978025"/>
          </a:xfrm>
        </p:spPr>
        <p:txBody>
          <a:bodyPr/>
          <a:lstStyle/>
          <a:p>
            <a:r>
              <a:rPr lang="en-US" dirty="0"/>
              <a:t>Animals grow throughout the whole organism</a:t>
            </a:r>
          </a:p>
          <a:p>
            <a:pPr lvl="1"/>
            <a:r>
              <a:rPr lang="en-US" dirty="0"/>
              <a:t>many regions &amp; tissues at different rates</a:t>
            </a:r>
          </a:p>
        </p:txBody>
      </p:sp>
      <p:pic>
        <p:nvPicPr>
          <p:cNvPr id="540676" name="Picture 1028"/>
          <p:cNvPicPr>
            <a:picLocks noChangeAspect="1" noChangeArrowheads="1"/>
          </p:cNvPicPr>
          <p:nvPr/>
        </p:nvPicPr>
        <p:blipFill>
          <a:blip r:embed="rId2"/>
          <a:srcRect/>
          <a:stretch>
            <a:fillRect/>
          </a:stretch>
        </p:blipFill>
        <p:spPr bwMode="auto">
          <a:xfrm>
            <a:off x="1706563" y="3106738"/>
            <a:ext cx="5864225" cy="3522662"/>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304800" y="76200"/>
            <a:ext cx="8534400" cy="914400"/>
          </a:xfrm>
        </p:spPr>
        <p:txBody>
          <a:bodyPr/>
          <a:lstStyle/>
          <a:p>
            <a:pPr eaLnBrk="1" hangingPunct="1"/>
            <a:r>
              <a:rPr lang="en-US">
                <a:ea typeface="ＭＳ Ｐゴシック" charset="-128"/>
                <a:cs typeface="ＭＳ Ｐゴシック" charset="-128"/>
              </a:rPr>
              <a:t> </a:t>
            </a:r>
            <a:r>
              <a:rPr lang="en-US" sz="3600">
                <a:ea typeface="ＭＳ Ｐゴシック" charset="-128"/>
                <a:cs typeface="ＭＳ Ｐゴシック" charset="-128"/>
              </a:rPr>
              <a:t>How does the order of red and far-red illumination affect seed germination?</a:t>
            </a:r>
          </a:p>
        </p:txBody>
      </p:sp>
      <p:sp>
        <p:nvSpPr>
          <p:cNvPr id="229379" name="Rectangle 21"/>
          <p:cNvSpPr>
            <a:spLocks noChangeArrowheads="1"/>
          </p:cNvSpPr>
          <p:nvPr/>
        </p:nvSpPr>
        <p:spPr bwMode="auto">
          <a:xfrm>
            <a:off x="1679575" y="6146800"/>
            <a:ext cx="952500" cy="12700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algn="ctr" eaLnBrk="0" hangingPunct="0"/>
            <a:r>
              <a:rPr kumimoji="1" lang="en-US" sz="900" b="1">
                <a:solidFill>
                  <a:schemeClr val="bg1"/>
                </a:solidFill>
              </a:rPr>
              <a:t>CONCLUSION</a:t>
            </a:r>
          </a:p>
        </p:txBody>
      </p:sp>
      <p:sp>
        <p:nvSpPr>
          <p:cNvPr id="229380" name="Rectangle 22"/>
          <p:cNvSpPr>
            <a:spLocks noChangeArrowheads="1"/>
          </p:cNvSpPr>
          <p:nvPr/>
        </p:nvSpPr>
        <p:spPr bwMode="auto">
          <a:xfrm>
            <a:off x="1654175" y="1169988"/>
            <a:ext cx="952500" cy="12700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algn="ctr" eaLnBrk="0" hangingPunct="0"/>
            <a:r>
              <a:rPr kumimoji="1" lang="en-US" sz="900" b="1">
                <a:solidFill>
                  <a:schemeClr val="bg1"/>
                </a:solidFill>
              </a:rPr>
              <a:t>EXPERIMENT</a:t>
            </a:r>
          </a:p>
        </p:txBody>
      </p:sp>
      <p:sp>
        <p:nvSpPr>
          <p:cNvPr id="229381" name="Rectangle 23"/>
          <p:cNvSpPr>
            <a:spLocks noChangeArrowheads="1"/>
          </p:cNvSpPr>
          <p:nvPr/>
        </p:nvSpPr>
        <p:spPr bwMode="auto">
          <a:xfrm>
            <a:off x="1666875" y="1649413"/>
            <a:ext cx="952500" cy="12700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RESULTS</a:t>
            </a:r>
          </a:p>
        </p:txBody>
      </p:sp>
      <p:sp>
        <p:nvSpPr>
          <p:cNvPr id="229382" name="Text Box 24"/>
          <p:cNvSpPr txBox="1">
            <a:spLocks noChangeArrowheads="1"/>
          </p:cNvSpPr>
          <p:nvPr/>
        </p:nvSpPr>
        <p:spPr bwMode="auto">
          <a:xfrm>
            <a:off x="1666875" y="1143000"/>
            <a:ext cx="5499100" cy="501650"/>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55675" algn="l"/>
              </a:tabLst>
            </a:pPr>
            <a:r>
              <a:rPr kumimoji="1" lang="en-US" sz="900"/>
              <a:t>	During the 1930s, USDA scientists briefly exposed batches of lettuce seeds to red light or far-red light to test the effects on germination. After the light exposure, the seeds were placed in the dark, and the results were compared with control seeds that were not exposed to light.</a:t>
            </a:r>
          </a:p>
        </p:txBody>
      </p:sp>
      <p:sp>
        <p:nvSpPr>
          <p:cNvPr id="229383" name="Text Box 25"/>
          <p:cNvSpPr txBox="1">
            <a:spLocks noChangeArrowheads="1"/>
          </p:cNvSpPr>
          <p:nvPr/>
        </p:nvSpPr>
        <p:spPr bwMode="auto">
          <a:xfrm>
            <a:off x="1665288" y="1622425"/>
            <a:ext cx="5815012" cy="501650"/>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55675" algn="l"/>
              </a:tabLst>
            </a:pPr>
            <a:r>
              <a:rPr kumimoji="1" lang="en-US" sz="900"/>
              <a:t>	The bar below each photo indicates the sequence of red-light exposure, far-red light exposure, and darkness. The germination rate increased greatly in groups of seeds that were last exposed</a:t>
            </a:r>
            <a:br>
              <a:rPr kumimoji="1" lang="en-US" sz="900"/>
            </a:br>
            <a:r>
              <a:rPr kumimoji="1" lang="en-US" sz="900"/>
              <a:t>to red light (left). Germination was inhibited in groups of seeds that were last exposed to far-red light (right).</a:t>
            </a:r>
          </a:p>
        </p:txBody>
      </p:sp>
      <p:sp>
        <p:nvSpPr>
          <p:cNvPr id="229384" name="Text Box 26"/>
          <p:cNvSpPr txBox="1">
            <a:spLocks noChangeArrowheads="1"/>
          </p:cNvSpPr>
          <p:nvPr/>
        </p:nvSpPr>
        <p:spPr bwMode="auto">
          <a:xfrm>
            <a:off x="1679575" y="6124575"/>
            <a:ext cx="5334000" cy="365125"/>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47738" algn="l"/>
              </a:tabLst>
            </a:pPr>
            <a:r>
              <a:rPr kumimoji="1" lang="en-US" sz="900"/>
              <a:t>	Red light stimulated germination, and far-red light inhibited germination.</a:t>
            </a:r>
            <a:br>
              <a:rPr kumimoji="1" lang="en-US" sz="900"/>
            </a:br>
            <a:r>
              <a:rPr kumimoji="1" lang="en-US" sz="900"/>
              <a:t>The final exposure was the determining factor. The effects of red and far-red light were reversible.</a:t>
            </a:r>
          </a:p>
        </p:txBody>
      </p:sp>
      <p:grpSp>
        <p:nvGrpSpPr>
          <p:cNvPr id="2" name="Group 33"/>
          <p:cNvGrpSpPr>
            <a:grpSpLocks/>
          </p:cNvGrpSpPr>
          <p:nvPr/>
        </p:nvGrpSpPr>
        <p:grpSpPr bwMode="auto">
          <a:xfrm>
            <a:off x="3111500" y="2311400"/>
            <a:ext cx="2667000" cy="3662363"/>
            <a:chOff x="2246" y="1248"/>
            <a:chExt cx="1680" cy="2307"/>
          </a:xfrm>
        </p:grpSpPr>
        <p:pic>
          <p:nvPicPr>
            <p:cNvPr id="229386" name="Picture 34"/>
            <p:cNvPicPr>
              <a:picLocks noChangeAspect="1" noChangeArrowheads="1"/>
            </p:cNvPicPr>
            <p:nvPr/>
          </p:nvPicPr>
          <p:blipFill>
            <a:blip r:embed="rId2"/>
            <a:srcRect/>
            <a:stretch>
              <a:fillRect/>
            </a:stretch>
          </p:blipFill>
          <p:spPr bwMode="auto">
            <a:xfrm>
              <a:off x="2246" y="1248"/>
              <a:ext cx="1653" cy="2304"/>
            </a:xfrm>
            <a:prstGeom prst="rect">
              <a:avLst/>
            </a:prstGeom>
            <a:noFill/>
            <a:ln w="9525">
              <a:noFill/>
              <a:miter lim="800000"/>
              <a:headEnd/>
              <a:tailEnd/>
            </a:ln>
          </p:spPr>
        </p:pic>
        <p:sp>
          <p:nvSpPr>
            <p:cNvPr id="229387" name="Text Box 35"/>
            <p:cNvSpPr txBox="1">
              <a:spLocks noChangeArrowheads="1"/>
            </p:cNvSpPr>
            <p:nvPr/>
          </p:nvSpPr>
          <p:spPr bwMode="auto">
            <a:xfrm>
              <a:off x="2868" y="1852"/>
              <a:ext cx="484"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b="1">
                  <a:solidFill>
                    <a:schemeClr val="bg1"/>
                  </a:solidFill>
                </a:rPr>
                <a:t>Dark (control)</a:t>
              </a:r>
              <a:endParaRPr kumimoji="1" lang="en-US" sz="700" b="1"/>
            </a:p>
          </p:txBody>
        </p:sp>
        <p:sp>
          <p:nvSpPr>
            <p:cNvPr id="229388" name="Text Box 36"/>
            <p:cNvSpPr txBox="1">
              <a:spLocks noChangeArrowheads="1"/>
            </p:cNvSpPr>
            <p:nvPr/>
          </p:nvSpPr>
          <p:spPr bwMode="auto">
            <a:xfrm>
              <a:off x="2672" y="2634"/>
              <a:ext cx="2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b="1">
                  <a:solidFill>
                    <a:schemeClr val="bg1"/>
                  </a:solidFill>
                </a:rPr>
                <a:t>Dark </a:t>
              </a:r>
              <a:endParaRPr kumimoji="1" lang="en-US" sz="700" b="1"/>
            </a:p>
          </p:txBody>
        </p:sp>
        <p:sp>
          <p:nvSpPr>
            <p:cNvPr id="229389" name="Text Box 37"/>
            <p:cNvSpPr txBox="1">
              <a:spLocks noChangeArrowheads="1"/>
            </p:cNvSpPr>
            <p:nvPr/>
          </p:nvSpPr>
          <p:spPr bwMode="auto">
            <a:xfrm>
              <a:off x="3553" y="2634"/>
              <a:ext cx="2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b="1">
                  <a:solidFill>
                    <a:schemeClr val="bg1"/>
                  </a:solidFill>
                </a:rPr>
                <a:t>Dark </a:t>
              </a:r>
              <a:endParaRPr kumimoji="1" lang="en-US" sz="700" b="1"/>
            </a:p>
          </p:txBody>
        </p:sp>
        <p:sp>
          <p:nvSpPr>
            <p:cNvPr id="229390" name="Text Box 38"/>
            <p:cNvSpPr txBox="1">
              <a:spLocks noChangeArrowheads="1"/>
            </p:cNvSpPr>
            <p:nvPr/>
          </p:nvSpPr>
          <p:spPr bwMode="auto">
            <a:xfrm>
              <a:off x="3101" y="2635"/>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391" name="Text Box 39"/>
            <p:cNvSpPr txBox="1">
              <a:spLocks noChangeArrowheads="1"/>
            </p:cNvSpPr>
            <p:nvPr/>
          </p:nvSpPr>
          <p:spPr bwMode="auto">
            <a:xfrm>
              <a:off x="3252" y="2634"/>
              <a:ext cx="30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Far-red</a:t>
              </a:r>
            </a:p>
          </p:txBody>
        </p:sp>
        <p:sp>
          <p:nvSpPr>
            <p:cNvPr id="229392" name="Text Box 40"/>
            <p:cNvSpPr txBox="1">
              <a:spLocks noChangeArrowheads="1"/>
            </p:cNvSpPr>
            <p:nvPr/>
          </p:nvSpPr>
          <p:spPr bwMode="auto">
            <a:xfrm>
              <a:off x="2300" y="2630"/>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393" name="Text Box 41"/>
            <p:cNvSpPr txBox="1">
              <a:spLocks noChangeArrowheads="1"/>
            </p:cNvSpPr>
            <p:nvPr/>
          </p:nvSpPr>
          <p:spPr bwMode="auto">
            <a:xfrm>
              <a:off x="2299" y="3430"/>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394" name="Text Box 42"/>
            <p:cNvSpPr txBox="1">
              <a:spLocks noChangeArrowheads="1"/>
            </p:cNvSpPr>
            <p:nvPr/>
          </p:nvSpPr>
          <p:spPr bwMode="auto">
            <a:xfrm>
              <a:off x="2444" y="3430"/>
              <a:ext cx="30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Far-red</a:t>
              </a:r>
            </a:p>
          </p:txBody>
        </p:sp>
        <p:sp>
          <p:nvSpPr>
            <p:cNvPr id="229395" name="Text Box 43"/>
            <p:cNvSpPr txBox="1">
              <a:spLocks noChangeArrowheads="1"/>
            </p:cNvSpPr>
            <p:nvPr/>
          </p:nvSpPr>
          <p:spPr bwMode="auto">
            <a:xfrm>
              <a:off x="2674" y="3427"/>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396" name="Text Box 44"/>
            <p:cNvSpPr txBox="1">
              <a:spLocks noChangeArrowheads="1"/>
            </p:cNvSpPr>
            <p:nvPr/>
          </p:nvSpPr>
          <p:spPr bwMode="auto">
            <a:xfrm>
              <a:off x="2858" y="3426"/>
              <a:ext cx="2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b="1">
                  <a:solidFill>
                    <a:schemeClr val="bg1"/>
                  </a:solidFill>
                </a:rPr>
                <a:t>Dark </a:t>
              </a:r>
              <a:endParaRPr kumimoji="1" lang="en-US" sz="700" b="1"/>
            </a:p>
          </p:txBody>
        </p:sp>
        <p:sp>
          <p:nvSpPr>
            <p:cNvPr id="229397" name="Text Box 45"/>
            <p:cNvSpPr txBox="1">
              <a:spLocks noChangeArrowheads="1"/>
            </p:cNvSpPr>
            <p:nvPr/>
          </p:nvSpPr>
          <p:spPr bwMode="auto">
            <a:xfrm>
              <a:off x="3092" y="3426"/>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398" name="Text Box 46"/>
            <p:cNvSpPr txBox="1">
              <a:spLocks noChangeArrowheads="1"/>
            </p:cNvSpPr>
            <p:nvPr/>
          </p:nvSpPr>
          <p:spPr bwMode="auto">
            <a:xfrm>
              <a:off x="3240" y="3427"/>
              <a:ext cx="30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Far-red</a:t>
              </a:r>
            </a:p>
          </p:txBody>
        </p:sp>
        <p:sp>
          <p:nvSpPr>
            <p:cNvPr id="229399" name="Text Box 47"/>
            <p:cNvSpPr txBox="1">
              <a:spLocks noChangeArrowheads="1"/>
            </p:cNvSpPr>
            <p:nvPr/>
          </p:nvSpPr>
          <p:spPr bwMode="auto">
            <a:xfrm>
              <a:off x="3471" y="3426"/>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Red</a:t>
              </a:r>
            </a:p>
          </p:txBody>
        </p:sp>
        <p:sp>
          <p:nvSpPr>
            <p:cNvPr id="229400" name="Text Box 48"/>
            <p:cNvSpPr txBox="1">
              <a:spLocks noChangeArrowheads="1"/>
            </p:cNvSpPr>
            <p:nvPr/>
          </p:nvSpPr>
          <p:spPr bwMode="auto">
            <a:xfrm>
              <a:off x="3626" y="3423"/>
              <a:ext cx="30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Far-red</a:t>
              </a:r>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74638"/>
            <a:ext cx="8229600" cy="411162"/>
          </a:xfrm>
        </p:spPr>
        <p:txBody>
          <a:bodyPr/>
          <a:lstStyle/>
          <a:p>
            <a:pPr eaLnBrk="1" hangingPunct="1"/>
            <a:r>
              <a:rPr lang="en-US">
                <a:ea typeface="ＭＳ Ｐゴシック" charset="-128"/>
                <a:cs typeface="ＭＳ Ｐゴシック" charset="-128"/>
              </a:rPr>
              <a:t>Structure of a phytochrome</a:t>
            </a:r>
          </a:p>
        </p:txBody>
      </p:sp>
      <p:pic>
        <p:nvPicPr>
          <p:cNvPr id="230403" name="Picture 4"/>
          <p:cNvPicPr>
            <a:picLocks noChangeAspect="1" noChangeArrowheads="1"/>
          </p:cNvPicPr>
          <p:nvPr/>
        </p:nvPicPr>
        <p:blipFill>
          <a:blip r:embed="rId2"/>
          <a:srcRect/>
          <a:stretch>
            <a:fillRect/>
          </a:stretch>
        </p:blipFill>
        <p:spPr bwMode="auto">
          <a:xfrm>
            <a:off x="958850" y="1752600"/>
            <a:ext cx="3571875" cy="4419600"/>
          </a:xfrm>
          <a:prstGeom prst="rect">
            <a:avLst/>
          </a:prstGeom>
          <a:noFill/>
          <a:ln w="9525">
            <a:noFill/>
            <a:miter lim="800000"/>
            <a:headEnd/>
            <a:tailEnd/>
          </a:ln>
        </p:spPr>
      </p:pic>
      <p:grpSp>
        <p:nvGrpSpPr>
          <p:cNvPr id="2" name="Group 22"/>
          <p:cNvGrpSpPr>
            <a:grpSpLocks/>
          </p:cNvGrpSpPr>
          <p:nvPr/>
        </p:nvGrpSpPr>
        <p:grpSpPr bwMode="auto">
          <a:xfrm>
            <a:off x="889000" y="800100"/>
            <a:ext cx="6921500" cy="4854575"/>
            <a:chOff x="560" y="504"/>
            <a:chExt cx="4360" cy="3058"/>
          </a:xfrm>
        </p:grpSpPr>
        <p:sp>
          <p:nvSpPr>
            <p:cNvPr id="230405" name="Text Box 5"/>
            <p:cNvSpPr txBox="1">
              <a:spLocks noChangeArrowheads="1"/>
            </p:cNvSpPr>
            <p:nvPr/>
          </p:nvSpPr>
          <p:spPr bwMode="auto">
            <a:xfrm>
              <a:off x="560" y="504"/>
              <a:ext cx="292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 phytochrome consists of two identical proteins joined to form</a:t>
              </a:r>
              <a:endParaRPr kumimoji="1" lang="en-US" sz="1200" u="sng"/>
            </a:p>
            <a:p>
              <a:pPr eaLnBrk="0" hangingPunct="0"/>
              <a:r>
                <a:rPr kumimoji="1" lang="en-US" sz="1200"/>
                <a:t>one functional molecule. Each of these proteins has two domains. </a:t>
              </a:r>
              <a:endParaRPr kumimoji="1" lang="en-US" sz="2400">
                <a:latin typeface="Times New Roman" charset="0"/>
              </a:endParaRPr>
            </a:p>
          </p:txBody>
        </p:sp>
        <p:sp>
          <p:nvSpPr>
            <p:cNvPr id="230406" name="Line 6"/>
            <p:cNvSpPr>
              <a:spLocks noChangeShapeType="1"/>
            </p:cNvSpPr>
            <p:nvPr/>
          </p:nvSpPr>
          <p:spPr bwMode="auto">
            <a:xfrm flipH="1">
              <a:off x="1072" y="830"/>
              <a:ext cx="333" cy="57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07" name="Line 8"/>
            <p:cNvSpPr>
              <a:spLocks noChangeShapeType="1"/>
            </p:cNvSpPr>
            <p:nvPr/>
          </p:nvSpPr>
          <p:spPr bwMode="auto">
            <a:xfrm>
              <a:off x="1408" y="832"/>
              <a:ext cx="856" cy="5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08" name="Line 10"/>
            <p:cNvSpPr>
              <a:spLocks noChangeShapeType="1"/>
            </p:cNvSpPr>
            <p:nvPr/>
          </p:nvSpPr>
          <p:spPr bwMode="auto">
            <a:xfrm>
              <a:off x="624" y="816"/>
              <a:ext cx="27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09" name="Text Box 11"/>
            <p:cNvSpPr txBox="1">
              <a:spLocks noChangeArrowheads="1"/>
            </p:cNvSpPr>
            <p:nvPr/>
          </p:nvSpPr>
          <p:spPr bwMode="auto">
            <a:xfrm>
              <a:off x="2980" y="1193"/>
              <a:ext cx="70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Chromophore</a:t>
              </a:r>
              <a:endParaRPr kumimoji="1" lang="en-US" sz="2500"/>
            </a:p>
          </p:txBody>
        </p:sp>
        <p:sp>
          <p:nvSpPr>
            <p:cNvPr id="230410" name="Line 12"/>
            <p:cNvSpPr>
              <a:spLocks noChangeShapeType="1"/>
            </p:cNvSpPr>
            <p:nvPr/>
          </p:nvSpPr>
          <p:spPr bwMode="auto">
            <a:xfrm flipV="1">
              <a:off x="2624" y="1312"/>
              <a:ext cx="384"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11" name="Text Box 13"/>
            <p:cNvSpPr txBox="1">
              <a:spLocks noChangeArrowheads="1"/>
            </p:cNvSpPr>
            <p:nvPr/>
          </p:nvSpPr>
          <p:spPr bwMode="auto">
            <a:xfrm>
              <a:off x="2978" y="1858"/>
              <a:ext cx="1731"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Photoreceptor activity.</a:t>
              </a:r>
              <a:r>
                <a:rPr kumimoji="1" lang="en-US" sz="1200"/>
                <a:t> One domain,</a:t>
              </a:r>
            </a:p>
            <a:p>
              <a:pPr eaLnBrk="0" hangingPunct="0"/>
              <a:r>
                <a:rPr kumimoji="1" lang="en-US" sz="1200"/>
                <a:t>which functions as the photoreceptor,</a:t>
              </a:r>
            </a:p>
            <a:p>
              <a:pPr eaLnBrk="0" hangingPunct="0"/>
              <a:r>
                <a:rPr kumimoji="1" lang="en-US" sz="1200"/>
                <a:t>is covalently bonded to a nonprotein</a:t>
              </a:r>
            </a:p>
            <a:p>
              <a:pPr eaLnBrk="0" hangingPunct="0"/>
              <a:r>
                <a:rPr kumimoji="1" lang="en-US" sz="1200"/>
                <a:t>pigment, or chromophore.</a:t>
              </a:r>
            </a:p>
          </p:txBody>
        </p:sp>
        <p:sp>
          <p:nvSpPr>
            <p:cNvPr id="230412" name="Line 15"/>
            <p:cNvSpPr>
              <a:spLocks noChangeShapeType="1"/>
            </p:cNvSpPr>
            <p:nvPr/>
          </p:nvSpPr>
          <p:spPr bwMode="auto">
            <a:xfrm>
              <a:off x="2984" y="1912"/>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13" name="Line 16"/>
            <p:cNvSpPr>
              <a:spLocks noChangeShapeType="1"/>
            </p:cNvSpPr>
            <p:nvPr/>
          </p:nvSpPr>
          <p:spPr bwMode="auto">
            <a:xfrm>
              <a:off x="2640" y="2208"/>
              <a:ext cx="3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14" name="Text Box 17"/>
            <p:cNvSpPr txBox="1">
              <a:spLocks noChangeArrowheads="1"/>
            </p:cNvSpPr>
            <p:nvPr/>
          </p:nvSpPr>
          <p:spPr bwMode="auto">
            <a:xfrm>
              <a:off x="2974" y="2929"/>
              <a:ext cx="1946" cy="633"/>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200" b="1"/>
                <a:t>Kinase activity.</a:t>
              </a:r>
              <a:r>
                <a:rPr kumimoji="1" lang="en-US" sz="1200"/>
                <a:t> The other domain</a:t>
              </a:r>
            </a:p>
            <a:p>
              <a:pPr eaLnBrk="0" hangingPunct="0"/>
              <a:r>
                <a:rPr kumimoji="1" lang="en-US" sz="1200"/>
                <a:t>has protein kinase activity. The</a:t>
              </a:r>
            </a:p>
            <a:p>
              <a:pPr eaLnBrk="0" hangingPunct="0"/>
              <a:r>
                <a:rPr kumimoji="1" lang="en-US" sz="1200"/>
                <a:t>photoreceptor domains interact with the kinase domains to link light reception to cellular responses triggered by the kinase.</a:t>
              </a:r>
            </a:p>
          </p:txBody>
        </p:sp>
        <p:sp>
          <p:nvSpPr>
            <p:cNvPr id="230415" name="Line 18"/>
            <p:cNvSpPr>
              <a:spLocks noChangeShapeType="1"/>
            </p:cNvSpPr>
            <p:nvPr/>
          </p:nvSpPr>
          <p:spPr bwMode="auto">
            <a:xfrm>
              <a:off x="2976" y="2981"/>
              <a:ext cx="0" cy="541"/>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0416" name="Line 19"/>
            <p:cNvSpPr>
              <a:spLocks noChangeShapeType="1"/>
            </p:cNvSpPr>
            <p:nvPr/>
          </p:nvSpPr>
          <p:spPr bwMode="auto">
            <a:xfrm>
              <a:off x="2344" y="3304"/>
              <a:ext cx="6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58763" y="1992313"/>
            <a:ext cx="8339137" cy="2649537"/>
            <a:chOff x="163" y="1255"/>
            <a:chExt cx="5253" cy="1669"/>
          </a:xfrm>
        </p:grpSpPr>
        <p:pic>
          <p:nvPicPr>
            <p:cNvPr id="231435" name="Picture 4"/>
            <p:cNvPicPr>
              <a:picLocks noChangeAspect="1" noChangeArrowheads="1"/>
            </p:cNvPicPr>
            <p:nvPr/>
          </p:nvPicPr>
          <p:blipFill>
            <a:blip r:embed="rId2"/>
            <a:srcRect/>
            <a:stretch>
              <a:fillRect/>
            </a:stretch>
          </p:blipFill>
          <p:spPr bwMode="auto">
            <a:xfrm>
              <a:off x="808" y="1255"/>
              <a:ext cx="4608" cy="1669"/>
            </a:xfrm>
            <a:prstGeom prst="rect">
              <a:avLst/>
            </a:prstGeom>
            <a:noFill/>
            <a:ln w="9525">
              <a:noFill/>
              <a:miter lim="800000"/>
              <a:headEnd/>
              <a:tailEnd/>
            </a:ln>
          </p:spPr>
        </p:pic>
        <p:sp>
          <p:nvSpPr>
            <p:cNvPr id="231436" name="Text Box 7"/>
            <p:cNvSpPr txBox="1">
              <a:spLocks noChangeArrowheads="1"/>
            </p:cNvSpPr>
            <p:nvPr/>
          </p:nvSpPr>
          <p:spPr bwMode="auto">
            <a:xfrm>
              <a:off x="163" y="1676"/>
              <a:ext cx="670"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Synthesis</a:t>
              </a:r>
            </a:p>
          </p:txBody>
        </p:sp>
      </p:grpSp>
      <p:sp>
        <p:nvSpPr>
          <p:cNvPr id="231427" name="Rectangle 2"/>
          <p:cNvSpPr>
            <a:spLocks noGrp="1" noChangeArrowheads="1"/>
          </p:cNvSpPr>
          <p:nvPr>
            <p:ph type="title"/>
          </p:nvPr>
        </p:nvSpPr>
        <p:spPr>
          <a:xfrm>
            <a:off x="304800" y="228600"/>
            <a:ext cx="8534400" cy="914400"/>
          </a:xfrm>
        </p:spPr>
        <p:txBody>
          <a:bodyPr/>
          <a:lstStyle/>
          <a:p>
            <a:pPr eaLnBrk="1" hangingPunct="1"/>
            <a:r>
              <a:rPr lang="en-US">
                <a:ea typeface="ＭＳ Ｐゴシック" charset="-128"/>
                <a:cs typeface="ＭＳ Ｐゴシック" charset="-128"/>
              </a:rPr>
              <a:t>Phytochrome: a molecular switching mechanism </a:t>
            </a:r>
          </a:p>
        </p:txBody>
      </p:sp>
      <p:sp>
        <p:nvSpPr>
          <p:cNvPr id="231428" name="Text Box 5"/>
          <p:cNvSpPr txBox="1">
            <a:spLocks noChangeArrowheads="1"/>
          </p:cNvSpPr>
          <p:nvPr/>
        </p:nvSpPr>
        <p:spPr bwMode="auto">
          <a:xfrm>
            <a:off x="3340100" y="3432175"/>
            <a:ext cx="850900" cy="5810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Far-red</a:t>
            </a:r>
          </a:p>
          <a:p>
            <a:pPr eaLnBrk="0" hangingPunct="0"/>
            <a:r>
              <a:rPr kumimoji="1" lang="en-US" sz="1600"/>
              <a:t>light</a:t>
            </a:r>
            <a:endParaRPr kumimoji="1" lang="en-US" sz="2500"/>
          </a:p>
        </p:txBody>
      </p:sp>
      <p:sp>
        <p:nvSpPr>
          <p:cNvPr id="231429" name="Text Box 6"/>
          <p:cNvSpPr txBox="1">
            <a:spLocks noChangeArrowheads="1"/>
          </p:cNvSpPr>
          <p:nvPr/>
        </p:nvSpPr>
        <p:spPr bwMode="auto">
          <a:xfrm>
            <a:off x="3321050" y="2016125"/>
            <a:ext cx="984250"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Red light</a:t>
            </a:r>
          </a:p>
        </p:txBody>
      </p:sp>
      <p:sp>
        <p:nvSpPr>
          <p:cNvPr id="231430" name="Text Box 8"/>
          <p:cNvSpPr txBox="1">
            <a:spLocks noChangeArrowheads="1"/>
          </p:cNvSpPr>
          <p:nvPr/>
        </p:nvSpPr>
        <p:spPr bwMode="auto">
          <a:xfrm>
            <a:off x="3013075" y="4406900"/>
            <a:ext cx="1660525" cy="82550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Slow conversion</a:t>
            </a:r>
          </a:p>
          <a:p>
            <a:pPr eaLnBrk="0" hangingPunct="0"/>
            <a:r>
              <a:rPr kumimoji="1" lang="en-US" sz="1600"/>
              <a:t>in darkness</a:t>
            </a:r>
          </a:p>
          <a:p>
            <a:pPr eaLnBrk="0" hangingPunct="0"/>
            <a:r>
              <a:rPr kumimoji="1" lang="en-US" sz="1600"/>
              <a:t>(some plants)</a:t>
            </a:r>
          </a:p>
        </p:txBody>
      </p:sp>
      <p:sp>
        <p:nvSpPr>
          <p:cNvPr id="231431" name="Text Box 9"/>
          <p:cNvSpPr txBox="1">
            <a:spLocks noChangeArrowheads="1"/>
          </p:cNvSpPr>
          <p:nvPr/>
        </p:nvSpPr>
        <p:spPr bwMode="auto">
          <a:xfrm>
            <a:off x="6575425" y="2320925"/>
            <a:ext cx="1798638" cy="10699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Responses:</a:t>
            </a:r>
          </a:p>
          <a:p>
            <a:pPr eaLnBrk="0" hangingPunct="0"/>
            <a:r>
              <a:rPr kumimoji="1" lang="en-US" sz="1600"/>
              <a:t>seed germination,</a:t>
            </a:r>
          </a:p>
          <a:p>
            <a:pPr eaLnBrk="0" hangingPunct="0"/>
            <a:r>
              <a:rPr kumimoji="1" lang="en-US" sz="1600"/>
              <a:t>control of</a:t>
            </a:r>
          </a:p>
          <a:p>
            <a:pPr eaLnBrk="0" hangingPunct="0"/>
            <a:r>
              <a:rPr kumimoji="1" lang="en-US" sz="1600"/>
              <a:t>flowering, etc.</a:t>
            </a:r>
          </a:p>
        </p:txBody>
      </p:sp>
      <p:sp>
        <p:nvSpPr>
          <p:cNvPr id="231432" name="Text Box 10"/>
          <p:cNvSpPr txBox="1">
            <a:spLocks noChangeArrowheads="1"/>
          </p:cNvSpPr>
          <p:nvPr/>
        </p:nvSpPr>
        <p:spPr bwMode="auto">
          <a:xfrm>
            <a:off x="6111875" y="4421188"/>
            <a:ext cx="1177925" cy="5810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Enzymatic</a:t>
            </a:r>
          </a:p>
          <a:p>
            <a:pPr eaLnBrk="0" hangingPunct="0"/>
            <a:r>
              <a:rPr kumimoji="1" lang="en-US" sz="1600"/>
              <a:t>destruction</a:t>
            </a:r>
            <a:endParaRPr kumimoji="1" lang="en-US" sz="2500"/>
          </a:p>
        </p:txBody>
      </p:sp>
      <p:sp>
        <p:nvSpPr>
          <p:cNvPr id="231433" name="Text Box 11"/>
          <p:cNvSpPr txBox="1">
            <a:spLocks noChangeArrowheads="1"/>
          </p:cNvSpPr>
          <p:nvPr/>
        </p:nvSpPr>
        <p:spPr bwMode="auto">
          <a:xfrm>
            <a:off x="5184775" y="1682750"/>
            <a:ext cx="403225"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a:t>
            </a:r>
            <a:r>
              <a:rPr kumimoji="1" lang="en-US" sz="1600" baseline="-25000"/>
              <a:t>fr</a:t>
            </a:r>
            <a:endParaRPr kumimoji="1" lang="en-US" sz="2500"/>
          </a:p>
        </p:txBody>
      </p:sp>
      <p:sp>
        <p:nvSpPr>
          <p:cNvPr id="231434" name="Text Box 12"/>
          <p:cNvSpPr txBox="1">
            <a:spLocks noChangeArrowheads="1"/>
          </p:cNvSpPr>
          <p:nvPr/>
        </p:nvSpPr>
        <p:spPr bwMode="auto">
          <a:xfrm>
            <a:off x="2216150" y="1682750"/>
            <a:ext cx="365125"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a:t>
            </a:r>
            <a:r>
              <a:rPr kumimoji="1" lang="en-US" sz="1600" baseline="-25000"/>
              <a:t>r</a:t>
            </a:r>
            <a:endParaRPr kumimoji="1" lang="en-US" sz="25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04800" y="152400"/>
            <a:ext cx="8534400" cy="860425"/>
          </a:xfrm>
        </p:spPr>
        <p:txBody>
          <a:bodyPr/>
          <a:lstStyle/>
          <a:p>
            <a:pPr eaLnBrk="1" hangingPunct="1"/>
            <a:r>
              <a:rPr lang="en-US" sz="3200">
                <a:ea typeface="ＭＳ Ｐゴシック" charset="-128"/>
                <a:cs typeface="ＭＳ Ｐゴシック" charset="-128"/>
              </a:rPr>
              <a:t>How does interrupting the dark period with a brief exposure to light affect flowering?</a:t>
            </a:r>
          </a:p>
        </p:txBody>
      </p:sp>
      <p:grpSp>
        <p:nvGrpSpPr>
          <p:cNvPr id="2" name="Group 37"/>
          <p:cNvGrpSpPr>
            <a:grpSpLocks/>
          </p:cNvGrpSpPr>
          <p:nvPr/>
        </p:nvGrpSpPr>
        <p:grpSpPr bwMode="auto">
          <a:xfrm>
            <a:off x="1828800" y="1138238"/>
            <a:ext cx="5454650" cy="5341937"/>
            <a:chOff x="1152" y="717"/>
            <a:chExt cx="3436" cy="3365"/>
          </a:xfrm>
        </p:grpSpPr>
        <p:sp>
          <p:nvSpPr>
            <p:cNvPr id="233476" name="Rectangle 5"/>
            <p:cNvSpPr>
              <a:spLocks noChangeArrowheads="1"/>
            </p:cNvSpPr>
            <p:nvPr/>
          </p:nvSpPr>
          <p:spPr bwMode="auto">
            <a:xfrm>
              <a:off x="1167" y="717"/>
              <a:ext cx="3339"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35038" algn="l"/>
                </a:tabLst>
              </a:pPr>
              <a:r>
                <a:rPr kumimoji="1" lang="en-US" sz="900"/>
                <a:t>	During the 1940s, researchers conducted experiments in which periods of darkness were interrupted with brief exposure to light to test how the light and dark portions</a:t>
              </a:r>
              <a:br>
                <a:rPr kumimoji="1" lang="en-US" sz="900"/>
              </a:br>
              <a:r>
                <a:rPr kumimoji="1" lang="en-US" sz="900"/>
                <a:t>of a photoperiod affected flowering in “short-day” and “long-day” plants.</a:t>
              </a:r>
            </a:p>
          </p:txBody>
        </p:sp>
        <p:sp>
          <p:nvSpPr>
            <p:cNvPr id="233477" name="Rectangle 6"/>
            <p:cNvSpPr>
              <a:spLocks noChangeArrowheads="1"/>
            </p:cNvSpPr>
            <p:nvPr/>
          </p:nvSpPr>
          <p:spPr bwMode="auto">
            <a:xfrm>
              <a:off x="1158" y="736"/>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EXPERIMENT</a:t>
              </a:r>
            </a:p>
          </p:txBody>
        </p:sp>
        <p:sp>
          <p:nvSpPr>
            <p:cNvPr id="233478" name="Rectangle 8"/>
            <p:cNvSpPr>
              <a:spLocks noChangeArrowheads="1"/>
            </p:cNvSpPr>
            <p:nvPr/>
          </p:nvSpPr>
          <p:spPr bwMode="auto">
            <a:xfrm>
              <a:off x="1158" y="1056"/>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RESULTS</a:t>
              </a:r>
            </a:p>
          </p:txBody>
        </p:sp>
        <p:sp>
          <p:nvSpPr>
            <p:cNvPr id="233479" name="Rectangle 10"/>
            <p:cNvSpPr>
              <a:spLocks noChangeArrowheads="1"/>
            </p:cNvSpPr>
            <p:nvPr/>
          </p:nvSpPr>
          <p:spPr bwMode="auto">
            <a:xfrm>
              <a:off x="1152" y="3696"/>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CONCLUSION</a:t>
              </a:r>
            </a:p>
          </p:txBody>
        </p:sp>
        <p:sp>
          <p:nvSpPr>
            <p:cNvPr id="233480" name="Rectangle 11"/>
            <p:cNvSpPr>
              <a:spLocks noChangeArrowheads="1"/>
            </p:cNvSpPr>
            <p:nvPr/>
          </p:nvSpPr>
          <p:spPr bwMode="auto">
            <a:xfrm>
              <a:off x="1164" y="3680"/>
              <a:ext cx="3424" cy="40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42975" algn="l"/>
                </a:tabLst>
              </a:pPr>
              <a:r>
                <a:rPr kumimoji="1" lang="en-US" sz="900"/>
                <a:t>	The experiments indicated that flowering of each species was determined</a:t>
              </a:r>
              <a:br>
                <a:rPr kumimoji="1" lang="en-US" sz="900"/>
              </a:br>
              <a:r>
                <a:rPr kumimoji="1" lang="en-US" sz="900"/>
                <a:t>by a critical period of </a:t>
              </a:r>
              <a:r>
                <a:rPr kumimoji="1" lang="en-US" sz="900" i="1"/>
                <a:t>darkness </a:t>
              </a:r>
              <a:r>
                <a:rPr kumimoji="1" lang="en-US" sz="900"/>
                <a:t>(“critical night length”) for that species, </a:t>
              </a:r>
              <a:r>
                <a:rPr kumimoji="1" lang="en-US" sz="900" i="1"/>
                <a:t>not</a:t>
              </a:r>
              <a:r>
                <a:rPr kumimoji="1" lang="en-US" sz="900"/>
                <a:t> by a specific period</a:t>
              </a:r>
            </a:p>
            <a:p>
              <a:pPr eaLnBrk="0" hangingPunct="0">
                <a:tabLst>
                  <a:tab pos="942975" algn="l"/>
                </a:tabLst>
              </a:pPr>
              <a:r>
                <a:rPr kumimoji="1" lang="en-US" sz="900"/>
                <a:t>of light. Therefore, “short-day” plants are more properly called “long-night” plants, and “long-day”</a:t>
              </a:r>
              <a:br>
                <a:rPr kumimoji="1" lang="en-US" sz="900"/>
              </a:br>
              <a:r>
                <a:rPr kumimoji="1" lang="en-US" sz="900"/>
                <a:t>plants are really “short-night” plants.</a:t>
              </a:r>
            </a:p>
          </p:txBody>
        </p:sp>
        <p:grpSp>
          <p:nvGrpSpPr>
            <p:cNvPr id="3" name="Group 35"/>
            <p:cNvGrpSpPr>
              <a:grpSpLocks/>
            </p:cNvGrpSpPr>
            <p:nvPr/>
          </p:nvGrpSpPr>
          <p:grpSpPr bwMode="auto">
            <a:xfrm>
              <a:off x="1615" y="1204"/>
              <a:ext cx="2291" cy="2448"/>
              <a:chOff x="266" y="1190"/>
              <a:chExt cx="2291" cy="2448"/>
            </a:xfrm>
          </p:grpSpPr>
          <p:pic>
            <p:nvPicPr>
              <p:cNvPr id="23348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 y="1190"/>
                <a:ext cx="2203" cy="1750"/>
              </a:xfrm>
              <a:prstGeom prst="rect">
                <a:avLst/>
              </a:prstGeom>
              <a:noFill/>
              <a:ln w="9525">
                <a:noFill/>
                <a:miter lim="800000"/>
                <a:headEnd/>
                <a:tailEnd/>
              </a:ln>
            </p:spPr>
          </p:pic>
          <p:sp>
            <p:nvSpPr>
              <p:cNvPr id="233483" name="Text Box 14"/>
              <p:cNvSpPr txBox="1">
                <a:spLocks noChangeArrowheads="1"/>
              </p:cNvSpPr>
              <p:nvPr/>
            </p:nvSpPr>
            <p:spPr bwMode="auto">
              <a:xfrm rot="-5383083">
                <a:off x="140" y="1596"/>
                <a:ext cx="3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24 hours</a:t>
                </a:r>
              </a:p>
            </p:txBody>
          </p:sp>
          <p:sp>
            <p:nvSpPr>
              <p:cNvPr id="233484" name="Text Box 15"/>
              <p:cNvSpPr txBox="1">
                <a:spLocks noChangeArrowheads="1"/>
              </p:cNvSpPr>
              <p:nvPr/>
            </p:nvSpPr>
            <p:spPr bwMode="auto">
              <a:xfrm>
                <a:off x="1255" y="1213"/>
                <a:ext cx="42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Darkness</a:t>
                </a:r>
              </a:p>
            </p:txBody>
          </p:sp>
          <p:sp>
            <p:nvSpPr>
              <p:cNvPr id="233485" name="Line 16"/>
              <p:cNvSpPr>
                <a:spLocks noChangeShapeType="1"/>
              </p:cNvSpPr>
              <p:nvPr/>
            </p:nvSpPr>
            <p:spPr bwMode="auto">
              <a:xfrm flipH="1">
                <a:off x="1145" y="1288"/>
                <a:ext cx="137"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3486" name="Text Box 20"/>
              <p:cNvSpPr txBox="1">
                <a:spLocks noChangeArrowheads="1"/>
              </p:cNvSpPr>
              <p:nvPr/>
            </p:nvSpPr>
            <p:spPr bwMode="auto">
              <a:xfrm>
                <a:off x="1262" y="1412"/>
                <a:ext cx="372"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Flash of</a:t>
                </a:r>
                <a:br>
                  <a:rPr kumimoji="1" lang="en-US" sz="900"/>
                </a:br>
                <a:r>
                  <a:rPr kumimoji="1" lang="en-US" sz="900"/>
                  <a:t>light</a:t>
                </a:r>
              </a:p>
            </p:txBody>
          </p:sp>
          <p:sp>
            <p:nvSpPr>
              <p:cNvPr id="233487" name="Line 21"/>
              <p:cNvSpPr>
                <a:spLocks noChangeShapeType="1"/>
              </p:cNvSpPr>
              <p:nvPr/>
            </p:nvSpPr>
            <p:spPr bwMode="auto">
              <a:xfrm flipH="1">
                <a:off x="1148" y="1485"/>
                <a:ext cx="137"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3488" name="Text Box 22"/>
              <p:cNvSpPr txBox="1">
                <a:spLocks noChangeArrowheads="1"/>
              </p:cNvSpPr>
              <p:nvPr/>
            </p:nvSpPr>
            <p:spPr bwMode="auto">
              <a:xfrm>
                <a:off x="1263" y="1685"/>
                <a:ext cx="336"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Critical</a:t>
                </a:r>
                <a:br>
                  <a:rPr kumimoji="1" lang="en-US" sz="900"/>
                </a:br>
                <a:r>
                  <a:rPr kumimoji="1" lang="en-US" sz="900"/>
                  <a:t>dark</a:t>
                </a:r>
                <a:br>
                  <a:rPr kumimoji="1" lang="en-US" sz="900"/>
                </a:br>
                <a:r>
                  <a:rPr kumimoji="1" lang="en-US" sz="900"/>
                  <a:t>period</a:t>
                </a:r>
              </a:p>
            </p:txBody>
          </p:sp>
          <p:sp>
            <p:nvSpPr>
              <p:cNvPr id="233489" name="Line 23"/>
              <p:cNvSpPr>
                <a:spLocks noChangeShapeType="1"/>
              </p:cNvSpPr>
              <p:nvPr/>
            </p:nvSpPr>
            <p:spPr bwMode="auto">
              <a:xfrm flipH="1">
                <a:off x="1557" y="1660"/>
                <a:ext cx="47" cy="10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3490" name="Text Box 24"/>
              <p:cNvSpPr txBox="1">
                <a:spLocks noChangeArrowheads="1"/>
              </p:cNvSpPr>
              <p:nvPr/>
            </p:nvSpPr>
            <p:spPr bwMode="auto">
              <a:xfrm>
                <a:off x="1270" y="1987"/>
                <a:ext cx="27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Light</a:t>
                </a:r>
              </a:p>
            </p:txBody>
          </p:sp>
          <p:sp>
            <p:nvSpPr>
              <p:cNvPr id="233491" name="Line 25"/>
              <p:cNvSpPr>
                <a:spLocks noChangeShapeType="1"/>
              </p:cNvSpPr>
              <p:nvPr/>
            </p:nvSpPr>
            <p:spPr bwMode="auto">
              <a:xfrm flipH="1">
                <a:off x="1166" y="2065"/>
                <a:ext cx="137"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3492" name="Rectangle 26"/>
              <p:cNvSpPr>
                <a:spLocks noChangeArrowheads="1"/>
              </p:cNvSpPr>
              <p:nvPr/>
            </p:nvSpPr>
            <p:spPr bwMode="auto">
              <a:xfrm>
                <a:off x="332" y="2806"/>
                <a:ext cx="1143" cy="832"/>
              </a:xfrm>
              <a:prstGeom prst="rect">
                <a:avLst/>
              </a:prstGeom>
              <a:noFill/>
              <a:ln w="25400">
                <a:noFill/>
                <a:miter lim="800000"/>
                <a:headEnd/>
                <a:tailEnd/>
              </a:ln>
            </p:spPr>
            <p:txBody>
              <a:bodyPr wrap="none" lIns="92075" tIns="46038" rIns="92075" bIns="46038" anchor="ctr">
                <a:prstTxWarp prst="textNoShape">
                  <a:avLst/>
                </a:prstTxWarp>
                <a:spAutoFit/>
              </a:bodyPr>
              <a:lstStyle/>
              <a:p>
                <a:pPr marL="195263" indent="-195263" eaLnBrk="0" hangingPunct="0"/>
                <a:r>
                  <a:rPr kumimoji="1" lang="en-US" sz="900" b="1"/>
                  <a:t>(a)  “Short-day” plants</a:t>
                </a:r>
                <a:r>
                  <a:rPr kumimoji="1" lang="en-US" sz="900"/>
                  <a:t/>
                </a:r>
                <a:br>
                  <a:rPr kumimoji="1" lang="en-US" sz="900"/>
                </a:br>
                <a:r>
                  <a:rPr kumimoji="1" lang="en-US" sz="900"/>
                  <a:t>flowered only if a period of</a:t>
                </a:r>
                <a:br>
                  <a:rPr kumimoji="1" lang="en-US" sz="900"/>
                </a:br>
                <a:r>
                  <a:rPr kumimoji="1" lang="en-US" sz="900"/>
                  <a:t>continuous darkness was</a:t>
                </a:r>
                <a:br>
                  <a:rPr kumimoji="1" lang="en-US" sz="900"/>
                </a:br>
                <a:r>
                  <a:rPr kumimoji="1" lang="en-US" sz="900" i="1"/>
                  <a:t>longer</a:t>
                </a:r>
                <a:r>
                  <a:rPr kumimoji="1" lang="en-US" sz="900"/>
                  <a:t> than a critical dark</a:t>
                </a:r>
                <a:br>
                  <a:rPr kumimoji="1" lang="en-US" sz="900"/>
                </a:br>
                <a:r>
                  <a:rPr kumimoji="1" lang="en-US" sz="900"/>
                  <a:t>period for that particular</a:t>
                </a:r>
                <a:br>
                  <a:rPr kumimoji="1" lang="en-US" sz="900"/>
                </a:br>
                <a:r>
                  <a:rPr kumimoji="1" lang="en-US" sz="900"/>
                  <a:t>species (13 hours in this</a:t>
                </a:r>
                <a:br>
                  <a:rPr kumimoji="1" lang="en-US" sz="900"/>
                </a:br>
                <a:r>
                  <a:rPr kumimoji="1" lang="en-US" sz="900"/>
                  <a:t>example). A period of</a:t>
                </a:r>
                <a:br>
                  <a:rPr kumimoji="1" lang="en-US" sz="900"/>
                </a:br>
                <a:r>
                  <a:rPr kumimoji="1" lang="en-US" sz="900"/>
                  <a:t>darkness can be ended by a</a:t>
                </a:r>
                <a:br>
                  <a:rPr kumimoji="1" lang="en-US" sz="900"/>
                </a:br>
                <a:r>
                  <a:rPr kumimoji="1" lang="en-US" sz="900"/>
                  <a:t>brief exposure to light.</a:t>
                </a:r>
              </a:p>
            </p:txBody>
          </p:sp>
          <p:sp>
            <p:nvSpPr>
              <p:cNvPr id="233493" name="Rectangle 28"/>
              <p:cNvSpPr>
                <a:spLocks noChangeArrowheads="1"/>
              </p:cNvSpPr>
              <p:nvPr/>
            </p:nvSpPr>
            <p:spPr bwMode="auto">
              <a:xfrm>
                <a:off x="1584" y="2814"/>
                <a:ext cx="973" cy="746"/>
              </a:xfrm>
              <a:prstGeom prst="rect">
                <a:avLst/>
              </a:prstGeom>
              <a:noFill/>
              <a:ln w="25400">
                <a:noFill/>
                <a:miter lim="800000"/>
                <a:headEnd/>
                <a:tailEnd/>
              </a:ln>
            </p:spPr>
            <p:txBody>
              <a:bodyPr wrap="none" lIns="92075" tIns="46038" rIns="92075" bIns="46038" anchor="ctr">
                <a:prstTxWarp prst="textNoShape">
                  <a:avLst/>
                </a:prstTxWarp>
                <a:spAutoFit/>
              </a:bodyPr>
              <a:lstStyle/>
              <a:p>
                <a:pPr marL="211138" indent="-211138" eaLnBrk="0" hangingPunct="0"/>
                <a:r>
                  <a:rPr kumimoji="1" lang="en-US" sz="900" b="1"/>
                  <a:t>(b)  “Long-day” plants</a:t>
                </a:r>
                <a:r>
                  <a:rPr kumimoji="1" lang="en-US" sz="900"/>
                  <a:t/>
                </a:r>
                <a:br>
                  <a:rPr kumimoji="1" lang="en-US" sz="900"/>
                </a:br>
                <a:r>
                  <a:rPr kumimoji="1" lang="en-US" sz="900"/>
                  <a:t>flowered only if a</a:t>
                </a:r>
                <a:br>
                  <a:rPr kumimoji="1" lang="en-US" sz="900"/>
                </a:br>
                <a:r>
                  <a:rPr kumimoji="1" lang="en-US" sz="900"/>
                  <a:t>period of continuous</a:t>
                </a:r>
                <a:br>
                  <a:rPr kumimoji="1" lang="en-US" sz="900"/>
                </a:br>
                <a:r>
                  <a:rPr kumimoji="1" lang="en-US" sz="900"/>
                  <a:t>darkness was </a:t>
                </a:r>
                <a:r>
                  <a:rPr kumimoji="1" lang="en-US" sz="900" i="1"/>
                  <a:t>shorter</a:t>
                </a:r>
                <a:r>
                  <a:rPr kumimoji="1" lang="en-US" sz="900"/>
                  <a:t/>
                </a:r>
                <a:br>
                  <a:rPr kumimoji="1" lang="en-US" sz="900"/>
                </a:br>
                <a:r>
                  <a:rPr kumimoji="1" lang="en-US" sz="900"/>
                  <a:t>than a critical dark</a:t>
                </a:r>
                <a:br>
                  <a:rPr kumimoji="1" lang="en-US" sz="900"/>
                </a:br>
                <a:r>
                  <a:rPr kumimoji="1" lang="en-US" sz="900"/>
                  <a:t>period for that</a:t>
                </a:r>
                <a:br>
                  <a:rPr kumimoji="1" lang="en-US" sz="900"/>
                </a:br>
                <a:r>
                  <a:rPr kumimoji="1" lang="en-US" sz="900"/>
                  <a:t>particular species (13</a:t>
                </a:r>
                <a:br>
                  <a:rPr kumimoji="1" lang="en-US" sz="900"/>
                </a:br>
                <a:r>
                  <a:rPr kumimoji="1" lang="en-US" sz="900"/>
                  <a:t>hours in this example).</a:t>
                </a:r>
              </a:p>
            </p:txBody>
          </p:sp>
        </p:gr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114300"/>
            <a:ext cx="8534400" cy="777875"/>
          </a:xfrm>
        </p:spPr>
        <p:txBody>
          <a:bodyPr/>
          <a:lstStyle/>
          <a:p>
            <a:pPr marL="12700" indent="-12700" eaLnBrk="1" hangingPunct="1"/>
            <a:r>
              <a:rPr lang="en-US" sz="2400">
                <a:ea typeface="ＭＳ Ｐゴシック" charset="-128"/>
                <a:cs typeface="ＭＳ Ｐゴシック" charset="-128"/>
              </a:rPr>
              <a:t>Is phytochrome the pigment that measures the interruption of dark periods in photoperiodic response?</a:t>
            </a:r>
          </a:p>
        </p:txBody>
      </p:sp>
      <p:grpSp>
        <p:nvGrpSpPr>
          <p:cNvPr id="2" name="Group 45"/>
          <p:cNvGrpSpPr>
            <a:grpSpLocks/>
          </p:cNvGrpSpPr>
          <p:nvPr/>
        </p:nvGrpSpPr>
        <p:grpSpPr bwMode="auto">
          <a:xfrm>
            <a:off x="1666875" y="1274763"/>
            <a:ext cx="5811838" cy="5032375"/>
            <a:chOff x="1050" y="761"/>
            <a:chExt cx="3661" cy="3170"/>
          </a:xfrm>
        </p:grpSpPr>
        <p:grpSp>
          <p:nvGrpSpPr>
            <p:cNvPr id="3" name="Group 44"/>
            <p:cNvGrpSpPr>
              <a:grpSpLocks/>
            </p:cNvGrpSpPr>
            <p:nvPr/>
          </p:nvGrpSpPr>
          <p:grpSpPr bwMode="auto">
            <a:xfrm>
              <a:off x="1050" y="761"/>
              <a:ext cx="3594" cy="459"/>
              <a:chOff x="1050" y="761"/>
              <a:chExt cx="3594" cy="459"/>
            </a:xfrm>
          </p:grpSpPr>
          <p:sp>
            <p:nvSpPr>
              <p:cNvPr id="234527" name="Rectangle 5"/>
              <p:cNvSpPr>
                <a:spLocks noChangeArrowheads="1"/>
              </p:cNvSpPr>
              <p:nvPr/>
            </p:nvSpPr>
            <p:spPr bwMode="auto">
              <a:xfrm>
                <a:off x="1060" y="761"/>
                <a:ext cx="3584"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900"/>
                  <a:t>	A unique characteristic of phytochrome is reversibility in response to red and far-red light. To test whether phytochrome is the pigment measuring interruption of dark periods, researchers observed how flashes of red light and far-red light affected flowering in “short-day” and “long-day” plants.</a:t>
                </a:r>
              </a:p>
            </p:txBody>
          </p:sp>
          <p:sp>
            <p:nvSpPr>
              <p:cNvPr id="234528" name="Rectangle 6"/>
              <p:cNvSpPr>
                <a:spLocks noChangeArrowheads="1"/>
              </p:cNvSpPr>
              <p:nvPr/>
            </p:nvSpPr>
            <p:spPr bwMode="auto">
              <a:xfrm>
                <a:off x="1050" y="776"/>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EXPERIMENT</a:t>
                </a:r>
              </a:p>
            </p:txBody>
          </p:sp>
          <p:sp>
            <p:nvSpPr>
              <p:cNvPr id="234529" name="Rectangle 7"/>
              <p:cNvSpPr>
                <a:spLocks noChangeArrowheads="1"/>
              </p:cNvSpPr>
              <p:nvPr/>
            </p:nvSpPr>
            <p:spPr bwMode="auto">
              <a:xfrm>
                <a:off x="1052" y="1140"/>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RESULTS</a:t>
                </a:r>
              </a:p>
            </p:txBody>
          </p:sp>
        </p:grpSp>
        <p:grpSp>
          <p:nvGrpSpPr>
            <p:cNvPr id="4" name="Group 43"/>
            <p:cNvGrpSpPr>
              <a:grpSpLocks/>
            </p:cNvGrpSpPr>
            <p:nvPr/>
          </p:nvGrpSpPr>
          <p:grpSpPr bwMode="auto">
            <a:xfrm>
              <a:off x="1052" y="3615"/>
              <a:ext cx="3659" cy="316"/>
              <a:chOff x="1052" y="3615"/>
              <a:chExt cx="3659" cy="316"/>
            </a:xfrm>
          </p:grpSpPr>
          <p:sp>
            <p:nvSpPr>
              <p:cNvPr id="234525" name="Rectangle 9"/>
              <p:cNvSpPr>
                <a:spLocks noChangeArrowheads="1"/>
              </p:cNvSpPr>
              <p:nvPr/>
            </p:nvSpPr>
            <p:spPr bwMode="auto">
              <a:xfrm>
                <a:off x="1052" y="3629"/>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CONCLUSION</a:t>
                </a:r>
              </a:p>
            </p:txBody>
          </p:sp>
          <p:sp>
            <p:nvSpPr>
              <p:cNvPr id="234526" name="Rectangle 10"/>
              <p:cNvSpPr>
                <a:spLocks noChangeArrowheads="1"/>
              </p:cNvSpPr>
              <p:nvPr/>
            </p:nvSpPr>
            <p:spPr bwMode="auto">
              <a:xfrm>
                <a:off x="1060" y="3615"/>
                <a:ext cx="3651"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06463" algn="l"/>
                  </a:tabLst>
                </a:pPr>
                <a:r>
                  <a:rPr kumimoji="1" lang="en-US" sz="900"/>
                  <a:t>	A flash of red light shortened the dark period. A subsequent flash of far-red light </a:t>
                </a:r>
                <a:br>
                  <a:rPr kumimoji="1" lang="en-US" sz="900"/>
                </a:br>
                <a:r>
                  <a:rPr kumimoji="1" lang="en-US" sz="900"/>
                  <a:t>canceled the red light’s effect. If a red flash followed a far-red flash, the effect of the far-red light was</a:t>
                </a:r>
                <a:br>
                  <a:rPr kumimoji="1" lang="en-US" sz="900"/>
                </a:br>
                <a:r>
                  <a:rPr kumimoji="1" lang="en-US" sz="900"/>
                  <a:t>canceled. This reversibility indicated that it is phytochrome that measures the interruption of dark periods.</a:t>
                </a:r>
              </a:p>
            </p:txBody>
          </p:sp>
        </p:grpSp>
        <p:grpSp>
          <p:nvGrpSpPr>
            <p:cNvPr id="5" name="Group 42"/>
            <p:cNvGrpSpPr>
              <a:grpSpLocks/>
            </p:cNvGrpSpPr>
            <p:nvPr/>
          </p:nvGrpSpPr>
          <p:grpSpPr bwMode="auto">
            <a:xfrm>
              <a:off x="1492" y="1299"/>
              <a:ext cx="2017" cy="2195"/>
              <a:chOff x="1492" y="1383"/>
              <a:chExt cx="2017" cy="2195"/>
            </a:xfrm>
          </p:grpSpPr>
          <p:pic>
            <p:nvPicPr>
              <p:cNvPr id="23450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9" y="1479"/>
                <a:ext cx="1665" cy="1960"/>
              </a:xfrm>
              <a:prstGeom prst="rect">
                <a:avLst/>
              </a:prstGeom>
              <a:noFill/>
              <a:ln w="9525">
                <a:noFill/>
                <a:miter lim="800000"/>
                <a:headEnd/>
                <a:tailEnd/>
              </a:ln>
            </p:spPr>
          </p:pic>
          <p:sp>
            <p:nvSpPr>
              <p:cNvPr id="234504" name="Text Box 12"/>
              <p:cNvSpPr txBox="1">
                <a:spLocks noChangeArrowheads="1"/>
              </p:cNvSpPr>
              <p:nvPr/>
            </p:nvSpPr>
            <p:spPr bwMode="auto">
              <a:xfrm>
                <a:off x="1561" y="1414"/>
                <a:ext cx="1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24</a:t>
                </a:r>
              </a:p>
            </p:txBody>
          </p:sp>
          <p:sp>
            <p:nvSpPr>
              <p:cNvPr id="234505" name="Text Box 13"/>
              <p:cNvSpPr txBox="1">
                <a:spLocks noChangeArrowheads="1"/>
              </p:cNvSpPr>
              <p:nvPr/>
            </p:nvSpPr>
            <p:spPr bwMode="auto">
              <a:xfrm>
                <a:off x="1564" y="1584"/>
                <a:ext cx="1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20</a:t>
                </a:r>
              </a:p>
            </p:txBody>
          </p:sp>
          <p:sp>
            <p:nvSpPr>
              <p:cNvPr id="234506" name="Text Box 14"/>
              <p:cNvSpPr txBox="1">
                <a:spLocks noChangeArrowheads="1"/>
              </p:cNvSpPr>
              <p:nvPr/>
            </p:nvSpPr>
            <p:spPr bwMode="auto">
              <a:xfrm>
                <a:off x="1564" y="1774"/>
                <a:ext cx="1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16</a:t>
                </a:r>
              </a:p>
            </p:txBody>
          </p:sp>
          <p:sp>
            <p:nvSpPr>
              <p:cNvPr id="234507" name="Text Box 15"/>
              <p:cNvSpPr txBox="1">
                <a:spLocks noChangeArrowheads="1"/>
              </p:cNvSpPr>
              <p:nvPr/>
            </p:nvSpPr>
            <p:spPr bwMode="auto">
              <a:xfrm>
                <a:off x="1561" y="1951"/>
                <a:ext cx="19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12</a:t>
                </a:r>
              </a:p>
            </p:txBody>
          </p:sp>
          <p:sp>
            <p:nvSpPr>
              <p:cNvPr id="234508" name="Text Box 16"/>
              <p:cNvSpPr txBox="1">
                <a:spLocks noChangeArrowheads="1"/>
              </p:cNvSpPr>
              <p:nvPr/>
            </p:nvSpPr>
            <p:spPr bwMode="auto">
              <a:xfrm>
                <a:off x="1598" y="2130"/>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8</a:t>
                </a:r>
              </a:p>
            </p:txBody>
          </p:sp>
          <p:sp>
            <p:nvSpPr>
              <p:cNvPr id="234509" name="Text Box 17"/>
              <p:cNvSpPr txBox="1">
                <a:spLocks noChangeArrowheads="1"/>
              </p:cNvSpPr>
              <p:nvPr/>
            </p:nvSpPr>
            <p:spPr bwMode="auto">
              <a:xfrm>
                <a:off x="1597" y="2312"/>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4</a:t>
                </a:r>
              </a:p>
            </p:txBody>
          </p:sp>
          <p:sp>
            <p:nvSpPr>
              <p:cNvPr id="234510" name="Text Box 18"/>
              <p:cNvSpPr txBox="1">
                <a:spLocks noChangeArrowheads="1"/>
              </p:cNvSpPr>
              <p:nvPr/>
            </p:nvSpPr>
            <p:spPr bwMode="auto">
              <a:xfrm>
                <a:off x="1597" y="2493"/>
                <a:ext cx="15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0</a:t>
                </a:r>
              </a:p>
            </p:txBody>
          </p:sp>
          <p:sp>
            <p:nvSpPr>
              <p:cNvPr id="234511" name="Text Box 19"/>
              <p:cNvSpPr txBox="1">
                <a:spLocks noChangeArrowheads="1"/>
              </p:cNvSpPr>
              <p:nvPr/>
            </p:nvSpPr>
            <p:spPr bwMode="auto">
              <a:xfrm rot="-5518105">
                <a:off x="1410" y="1932"/>
                <a:ext cx="30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Hours</a:t>
                </a:r>
              </a:p>
            </p:txBody>
          </p:sp>
          <p:sp>
            <p:nvSpPr>
              <p:cNvPr id="234512" name="Text Box 20"/>
              <p:cNvSpPr txBox="1">
                <a:spLocks noChangeArrowheads="1"/>
              </p:cNvSpPr>
              <p:nvPr/>
            </p:nvSpPr>
            <p:spPr bwMode="auto">
              <a:xfrm>
                <a:off x="1963" y="2960"/>
                <a:ext cx="988"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Short-day (long-night) plant</a:t>
                </a:r>
              </a:p>
            </p:txBody>
          </p:sp>
          <p:sp>
            <p:nvSpPr>
              <p:cNvPr id="234513" name="Text Box 21"/>
              <p:cNvSpPr txBox="1">
                <a:spLocks noChangeArrowheads="1"/>
              </p:cNvSpPr>
              <p:nvPr/>
            </p:nvSpPr>
            <p:spPr bwMode="auto">
              <a:xfrm>
                <a:off x="1973" y="3434"/>
                <a:ext cx="1000"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Long-day (short-night) plant</a:t>
                </a:r>
              </a:p>
            </p:txBody>
          </p:sp>
          <p:sp>
            <p:nvSpPr>
              <p:cNvPr id="234514" name="Text Box 22"/>
              <p:cNvSpPr txBox="1">
                <a:spLocks noChangeArrowheads="1"/>
              </p:cNvSpPr>
              <p:nvPr/>
            </p:nvSpPr>
            <p:spPr bwMode="auto">
              <a:xfrm>
                <a:off x="2399" y="1692"/>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15" name="Text Box 23"/>
              <p:cNvSpPr txBox="1">
                <a:spLocks noChangeArrowheads="1"/>
              </p:cNvSpPr>
              <p:nvPr/>
            </p:nvSpPr>
            <p:spPr bwMode="auto">
              <a:xfrm>
                <a:off x="2658" y="1688"/>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16" name="Text Box 24"/>
              <p:cNvSpPr txBox="1">
                <a:spLocks noChangeArrowheads="1"/>
              </p:cNvSpPr>
              <p:nvPr/>
            </p:nvSpPr>
            <p:spPr bwMode="auto">
              <a:xfrm>
                <a:off x="2658" y="1632"/>
                <a:ext cx="19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FR</a:t>
                </a:r>
              </a:p>
            </p:txBody>
          </p:sp>
          <p:sp>
            <p:nvSpPr>
              <p:cNvPr id="234517" name="Text Box 25"/>
              <p:cNvSpPr txBox="1">
                <a:spLocks noChangeArrowheads="1"/>
              </p:cNvSpPr>
              <p:nvPr/>
            </p:nvSpPr>
            <p:spPr bwMode="auto">
              <a:xfrm>
                <a:off x="2911" y="1636"/>
                <a:ext cx="19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FR</a:t>
                </a:r>
              </a:p>
            </p:txBody>
          </p:sp>
          <p:sp>
            <p:nvSpPr>
              <p:cNvPr id="234518" name="Text Box 26"/>
              <p:cNvSpPr txBox="1">
                <a:spLocks noChangeArrowheads="1"/>
              </p:cNvSpPr>
              <p:nvPr/>
            </p:nvSpPr>
            <p:spPr bwMode="auto">
              <a:xfrm>
                <a:off x="2914" y="1580"/>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19" name="Text Box 27"/>
              <p:cNvSpPr txBox="1">
                <a:spLocks noChangeArrowheads="1"/>
              </p:cNvSpPr>
              <p:nvPr/>
            </p:nvSpPr>
            <p:spPr bwMode="auto">
              <a:xfrm>
                <a:off x="2912" y="1688"/>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20" name="Text Box 28"/>
              <p:cNvSpPr txBox="1">
                <a:spLocks noChangeArrowheads="1"/>
              </p:cNvSpPr>
              <p:nvPr/>
            </p:nvSpPr>
            <p:spPr bwMode="auto">
              <a:xfrm>
                <a:off x="3187" y="1688"/>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21" name="Text Box 29"/>
              <p:cNvSpPr txBox="1">
                <a:spLocks noChangeArrowheads="1"/>
              </p:cNvSpPr>
              <p:nvPr/>
            </p:nvSpPr>
            <p:spPr bwMode="auto">
              <a:xfrm>
                <a:off x="3184" y="1636"/>
                <a:ext cx="19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FR</a:t>
                </a:r>
              </a:p>
            </p:txBody>
          </p:sp>
          <p:sp>
            <p:nvSpPr>
              <p:cNvPr id="234522" name="Text Box 30"/>
              <p:cNvSpPr txBox="1">
                <a:spLocks noChangeArrowheads="1"/>
              </p:cNvSpPr>
              <p:nvPr/>
            </p:nvSpPr>
            <p:spPr bwMode="auto">
              <a:xfrm>
                <a:off x="3183" y="1584"/>
                <a:ext cx="156"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R</a:t>
                </a:r>
              </a:p>
            </p:txBody>
          </p:sp>
          <p:sp>
            <p:nvSpPr>
              <p:cNvPr id="234523" name="Text Box 31"/>
              <p:cNvSpPr txBox="1">
                <a:spLocks noChangeArrowheads="1"/>
              </p:cNvSpPr>
              <p:nvPr/>
            </p:nvSpPr>
            <p:spPr bwMode="auto">
              <a:xfrm>
                <a:off x="3186" y="1526"/>
                <a:ext cx="190"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700"/>
                  <a:t>FR</a:t>
                </a:r>
              </a:p>
            </p:txBody>
          </p:sp>
          <p:sp>
            <p:nvSpPr>
              <p:cNvPr id="234524" name="Text Box 40"/>
              <p:cNvSpPr txBox="1">
                <a:spLocks noChangeArrowheads="1"/>
              </p:cNvSpPr>
              <p:nvPr/>
            </p:nvSpPr>
            <p:spPr bwMode="auto">
              <a:xfrm rot="-5486289">
                <a:off x="3116" y="1641"/>
                <a:ext cx="651"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Critical dark period</a:t>
                </a:r>
              </a:p>
            </p:txBody>
          </p:sp>
        </p:gr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152400"/>
            <a:ext cx="8229600" cy="411163"/>
          </a:xfrm>
        </p:spPr>
        <p:txBody>
          <a:bodyPr/>
          <a:lstStyle/>
          <a:p>
            <a:pPr eaLnBrk="1" hangingPunct="1"/>
            <a:r>
              <a:rPr lang="en-US">
                <a:ea typeface="ＭＳ Ｐゴシック" charset="-128"/>
                <a:cs typeface="ＭＳ Ｐゴシック" charset="-128"/>
              </a:rPr>
              <a:t>Is there a flowering hormone?</a:t>
            </a:r>
          </a:p>
        </p:txBody>
      </p:sp>
      <p:grpSp>
        <p:nvGrpSpPr>
          <p:cNvPr id="2" name="Group 28"/>
          <p:cNvGrpSpPr>
            <a:grpSpLocks/>
          </p:cNvGrpSpPr>
          <p:nvPr/>
        </p:nvGrpSpPr>
        <p:grpSpPr bwMode="auto">
          <a:xfrm>
            <a:off x="1930400" y="685800"/>
            <a:ext cx="5257800" cy="5848350"/>
            <a:chOff x="220" y="432"/>
            <a:chExt cx="3312" cy="3684"/>
          </a:xfrm>
        </p:grpSpPr>
        <p:sp>
          <p:nvSpPr>
            <p:cNvPr id="235524" name="Rectangle 5"/>
            <p:cNvSpPr>
              <a:spLocks noChangeArrowheads="1"/>
            </p:cNvSpPr>
            <p:nvPr/>
          </p:nvSpPr>
          <p:spPr bwMode="auto">
            <a:xfrm>
              <a:off x="232" y="432"/>
              <a:ext cx="3196"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14400" algn="l"/>
                </a:tabLst>
              </a:pPr>
              <a:r>
                <a:rPr kumimoji="1" lang="en-US" sz="900"/>
                <a:t>	To test whether there is a flowering hormone, researchers conducted an experiment in which a plant that had been induced to flower by photoperiod was grafted to</a:t>
              </a:r>
              <a:br>
                <a:rPr kumimoji="1" lang="en-US" sz="900"/>
              </a:br>
              <a:r>
                <a:rPr kumimoji="1" lang="en-US" sz="900"/>
                <a:t>a plant that had not been induced.</a:t>
              </a:r>
            </a:p>
          </p:txBody>
        </p:sp>
        <p:sp>
          <p:nvSpPr>
            <p:cNvPr id="235525" name="Rectangle 6"/>
            <p:cNvSpPr>
              <a:spLocks noChangeArrowheads="1"/>
            </p:cNvSpPr>
            <p:nvPr/>
          </p:nvSpPr>
          <p:spPr bwMode="auto">
            <a:xfrm>
              <a:off x="221" y="444"/>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EXPERIMENT</a:t>
              </a:r>
            </a:p>
          </p:txBody>
        </p:sp>
        <p:sp>
          <p:nvSpPr>
            <p:cNvPr id="235526" name="Rectangle 7"/>
            <p:cNvSpPr>
              <a:spLocks noChangeArrowheads="1"/>
            </p:cNvSpPr>
            <p:nvPr/>
          </p:nvSpPr>
          <p:spPr bwMode="auto">
            <a:xfrm>
              <a:off x="220" y="772"/>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RESULTS</a:t>
              </a:r>
            </a:p>
          </p:txBody>
        </p:sp>
        <p:sp>
          <p:nvSpPr>
            <p:cNvPr id="235527" name="Rectangle 8"/>
            <p:cNvSpPr>
              <a:spLocks noChangeArrowheads="1"/>
            </p:cNvSpPr>
            <p:nvPr/>
          </p:nvSpPr>
          <p:spPr bwMode="auto">
            <a:xfrm>
              <a:off x="220" y="3815"/>
              <a:ext cx="600" cy="80"/>
            </a:xfrm>
            <a:prstGeom prst="rect">
              <a:avLst/>
            </a:prstGeom>
            <a:solidFill>
              <a:schemeClr val="hlink"/>
            </a:solidFill>
            <a:ln w="25400">
              <a:solidFill>
                <a:schemeClr val="hlink"/>
              </a:solidFill>
              <a:miter lim="800000"/>
              <a:headEnd/>
              <a:tailEnd/>
            </a:ln>
          </p:spPr>
          <p:txBody>
            <a:bodyPr wrap="none" lIns="92075" tIns="46038" rIns="92075" bIns="46038" anchor="ctr">
              <a:prstTxWarp prst="textNoShape">
                <a:avLst/>
              </a:prstTxWarp>
            </a:bodyPr>
            <a:lstStyle/>
            <a:p>
              <a:pPr eaLnBrk="0" hangingPunct="0"/>
              <a:r>
                <a:rPr kumimoji="1" lang="en-US" sz="900" b="1">
                  <a:solidFill>
                    <a:schemeClr val="bg1"/>
                  </a:solidFill>
                </a:rPr>
                <a:t>CONCLUSION</a:t>
              </a:r>
            </a:p>
          </p:txBody>
        </p:sp>
        <p:sp>
          <p:nvSpPr>
            <p:cNvPr id="235528" name="Rectangle 11"/>
            <p:cNvSpPr>
              <a:spLocks noChangeArrowheads="1"/>
            </p:cNvSpPr>
            <p:nvPr/>
          </p:nvSpPr>
          <p:spPr bwMode="auto">
            <a:xfrm>
              <a:off x="232" y="3800"/>
              <a:ext cx="3300" cy="31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tabLst>
                  <a:tab pos="915988" algn="l"/>
                </a:tabLst>
              </a:pPr>
              <a:r>
                <a:rPr kumimoji="1" lang="en-US" sz="900"/>
                <a:t>	Both plants flowered, indicating the transmission of a flower-inducing</a:t>
              </a:r>
              <a:br>
                <a:rPr kumimoji="1" lang="en-US" sz="900"/>
              </a:br>
              <a:r>
                <a:rPr kumimoji="1" lang="en-US" sz="900"/>
                <a:t>substance. In some cases, the transmission worked even if one was a short-day plant</a:t>
              </a:r>
              <a:br>
                <a:rPr kumimoji="1" lang="en-US" sz="900"/>
              </a:br>
              <a:r>
                <a:rPr kumimoji="1" lang="en-US" sz="900"/>
                <a:t>and the other was a long-day plant.</a:t>
              </a:r>
            </a:p>
          </p:txBody>
        </p:sp>
        <p:pic>
          <p:nvPicPr>
            <p:cNvPr id="235529" name="Picture 4"/>
            <p:cNvPicPr>
              <a:picLocks noChangeAspect="1" noChangeArrowheads="1"/>
            </p:cNvPicPr>
            <p:nvPr/>
          </p:nvPicPr>
          <p:blipFill>
            <a:blip r:embed="rId2"/>
            <a:srcRect/>
            <a:stretch>
              <a:fillRect/>
            </a:stretch>
          </p:blipFill>
          <p:spPr bwMode="auto">
            <a:xfrm>
              <a:off x="543" y="1084"/>
              <a:ext cx="1740" cy="2692"/>
            </a:xfrm>
            <a:prstGeom prst="rect">
              <a:avLst/>
            </a:prstGeom>
            <a:noFill/>
            <a:ln w="9525">
              <a:noFill/>
              <a:miter lim="800000"/>
              <a:headEnd/>
              <a:tailEnd/>
            </a:ln>
          </p:spPr>
        </p:pic>
        <p:sp>
          <p:nvSpPr>
            <p:cNvPr id="235530" name="Text Box 13"/>
            <p:cNvSpPr txBox="1">
              <a:spLocks noChangeArrowheads="1"/>
            </p:cNvSpPr>
            <p:nvPr/>
          </p:nvSpPr>
          <p:spPr bwMode="auto">
            <a:xfrm>
              <a:off x="226" y="864"/>
              <a:ext cx="108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Plant subjected to photoperiod</a:t>
              </a:r>
            </a:p>
            <a:p>
              <a:pPr eaLnBrk="0" hangingPunct="0"/>
              <a:r>
                <a:rPr kumimoji="1" lang="en-US" sz="900"/>
                <a:t>that induces flowering</a:t>
              </a:r>
            </a:p>
          </p:txBody>
        </p:sp>
        <p:sp>
          <p:nvSpPr>
            <p:cNvPr id="235531" name="Text Box 14"/>
            <p:cNvSpPr txBox="1">
              <a:spLocks noChangeArrowheads="1"/>
            </p:cNvSpPr>
            <p:nvPr/>
          </p:nvSpPr>
          <p:spPr bwMode="auto">
            <a:xfrm>
              <a:off x="1464" y="860"/>
              <a:ext cx="108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900"/>
                <a:t>Plant subjected to photoperiod</a:t>
              </a:r>
            </a:p>
            <a:p>
              <a:pPr eaLnBrk="0" hangingPunct="0"/>
              <a:r>
                <a:rPr kumimoji="1" lang="en-US" sz="900"/>
                <a:t>that does not induce flowering</a:t>
              </a:r>
            </a:p>
          </p:txBody>
        </p:sp>
        <p:sp>
          <p:nvSpPr>
            <p:cNvPr id="235532" name="Text Box 15"/>
            <p:cNvSpPr txBox="1">
              <a:spLocks noChangeArrowheads="1"/>
            </p:cNvSpPr>
            <p:nvPr/>
          </p:nvSpPr>
          <p:spPr bwMode="auto">
            <a:xfrm>
              <a:off x="1260" y="1112"/>
              <a:ext cx="276"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Graft</a:t>
              </a:r>
            </a:p>
          </p:txBody>
        </p:sp>
        <p:sp>
          <p:nvSpPr>
            <p:cNvPr id="235533" name="Text Box 16"/>
            <p:cNvSpPr txBox="1">
              <a:spLocks noChangeArrowheads="1"/>
            </p:cNvSpPr>
            <p:nvPr/>
          </p:nvSpPr>
          <p:spPr bwMode="auto">
            <a:xfrm>
              <a:off x="1037" y="2217"/>
              <a:ext cx="372"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900"/>
                <a:t>Time</a:t>
              </a:r>
              <a:br>
                <a:rPr kumimoji="1" lang="en-US" sz="900"/>
              </a:br>
              <a:r>
                <a:rPr kumimoji="1" lang="en-US" sz="900"/>
                <a:t>(several</a:t>
              </a:r>
              <a:br>
                <a:rPr kumimoji="1" lang="en-US" sz="900"/>
              </a:br>
              <a:r>
                <a:rPr kumimoji="1" lang="en-US" sz="900"/>
                <a:t>weeks)</a:t>
              </a:r>
            </a:p>
          </p:txBody>
        </p:sp>
        <p:sp>
          <p:nvSpPr>
            <p:cNvPr id="235534" name="Line 27"/>
            <p:cNvSpPr>
              <a:spLocks noChangeShapeType="1"/>
            </p:cNvSpPr>
            <p:nvPr/>
          </p:nvSpPr>
          <p:spPr bwMode="auto">
            <a:xfrm>
              <a:off x="1408" y="1242"/>
              <a:ext cx="0" cy="3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04800" y="228600"/>
            <a:ext cx="8534400" cy="914400"/>
          </a:xfrm>
        </p:spPr>
        <p:txBody>
          <a:bodyPr/>
          <a:lstStyle/>
          <a:p>
            <a:pPr marL="25400" indent="-25400" eaLnBrk="1" hangingPunct="1"/>
            <a:r>
              <a:rPr lang="en-US" sz="3600">
                <a:ea typeface="ＭＳ Ｐゴシック" charset="-128"/>
                <a:cs typeface="ＭＳ Ｐゴシック" charset="-128"/>
              </a:rPr>
              <a:t>A developmental response of maize roots to flooding and oxygen deprivation</a:t>
            </a:r>
          </a:p>
        </p:txBody>
      </p:sp>
      <p:grpSp>
        <p:nvGrpSpPr>
          <p:cNvPr id="2" name="Group 25"/>
          <p:cNvGrpSpPr>
            <a:grpSpLocks/>
          </p:cNvGrpSpPr>
          <p:nvPr/>
        </p:nvGrpSpPr>
        <p:grpSpPr bwMode="auto">
          <a:xfrm>
            <a:off x="336550" y="1524000"/>
            <a:ext cx="8348663" cy="4632325"/>
            <a:chOff x="212" y="960"/>
            <a:chExt cx="5259" cy="2918"/>
          </a:xfrm>
        </p:grpSpPr>
        <p:pic>
          <p:nvPicPr>
            <p:cNvPr id="236548" name="Picture 4"/>
            <p:cNvPicPr>
              <a:picLocks noChangeAspect="1" noChangeArrowheads="1"/>
            </p:cNvPicPr>
            <p:nvPr/>
          </p:nvPicPr>
          <p:blipFill>
            <a:blip r:embed="rId2"/>
            <a:srcRect/>
            <a:stretch>
              <a:fillRect/>
            </a:stretch>
          </p:blipFill>
          <p:spPr bwMode="auto">
            <a:xfrm>
              <a:off x="280" y="960"/>
              <a:ext cx="5191" cy="2709"/>
            </a:xfrm>
            <a:prstGeom prst="rect">
              <a:avLst/>
            </a:prstGeom>
            <a:noFill/>
            <a:ln w="9525">
              <a:noFill/>
              <a:miter lim="800000"/>
              <a:headEnd/>
              <a:tailEnd/>
            </a:ln>
          </p:spPr>
        </p:pic>
        <p:sp>
          <p:nvSpPr>
            <p:cNvPr id="236549" name="Text Box 5"/>
            <p:cNvSpPr txBox="1">
              <a:spLocks noChangeArrowheads="1"/>
            </p:cNvSpPr>
            <p:nvPr/>
          </p:nvSpPr>
          <p:spPr bwMode="auto">
            <a:xfrm>
              <a:off x="2626" y="1240"/>
              <a:ext cx="48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Vascular</a:t>
              </a:r>
              <a:br>
                <a:rPr kumimoji="1" lang="en-US" sz="1200"/>
              </a:br>
              <a:r>
                <a:rPr kumimoji="1" lang="en-US" sz="1200"/>
                <a:t>cylinder</a:t>
              </a:r>
            </a:p>
          </p:txBody>
        </p:sp>
        <p:sp>
          <p:nvSpPr>
            <p:cNvPr id="236550" name="Line 6"/>
            <p:cNvSpPr>
              <a:spLocks noChangeShapeType="1"/>
            </p:cNvSpPr>
            <p:nvPr/>
          </p:nvSpPr>
          <p:spPr bwMode="auto">
            <a:xfrm flipV="1">
              <a:off x="1392" y="1344"/>
              <a:ext cx="1248" cy="384"/>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51" name="Line 7"/>
            <p:cNvSpPr>
              <a:spLocks noChangeShapeType="1"/>
            </p:cNvSpPr>
            <p:nvPr/>
          </p:nvSpPr>
          <p:spPr bwMode="auto">
            <a:xfrm flipV="1">
              <a:off x="1400" y="1337"/>
              <a:ext cx="1248" cy="3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52" name="Line 8"/>
            <p:cNvSpPr>
              <a:spLocks noChangeShapeType="1"/>
            </p:cNvSpPr>
            <p:nvPr/>
          </p:nvSpPr>
          <p:spPr bwMode="auto">
            <a:xfrm flipV="1">
              <a:off x="3072" y="1200"/>
              <a:ext cx="960" cy="144"/>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53" name="Line 9"/>
            <p:cNvSpPr>
              <a:spLocks noChangeShapeType="1"/>
            </p:cNvSpPr>
            <p:nvPr/>
          </p:nvSpPr>
          <p:spPr bwMode="auto">
            <a:xfrm flipV="1">
              <a:off x="3115" y="1193"/>
              <a:ext cx="96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54" name="Text Box 10"/>
            <p:cNvSpPr txBox="1">
              <a:spLocks noChangeArrowheads="1"/>
            </p:cNvSpPr>
            <p:nvPr/>
          </p:nvSpPr>
          <p:spPr bwMode="auto">
            <a:xfrm>
              <a:off x="2635" y="2164"/>
              <a:ext cx="49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Air tubes</a:t>
              </a:r>
            </a:p>
          </p:txBody>
        </p:sp>
        <p:sp>
          <p:nvSpPr>
            <p:cNvPr id="236555" name="Line 11"/>
            <p:cNvSpPr>
              <a:spLocks noChangeShapeType="1"/>
            </p:cNvSpPr>
            <p:nvPr/>
          </p:nvSpPr>
          <p:spPr bwMode="auto">
            <a:xfrm flipV="1">
              <a:off x="3115" y="1982"/>
              <a:ext cx="1963" cy="256"/>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56" name="Line 13"/>
            <p:cNvSpPr>
              <a:spLocks noChangeShapeType="1"/>
            </p:cNvSpPr>
            <p:nvPr/>
          </p:nvSpPr>
          <p:spPr bwMode="auto">
            <a:xfrm flipV="1">
              <a:off x="3098" y="1986"/>
              <a:ext cx="1963" cy="2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57" name="Line 14"/>
            <p:cNvSpPr>
              <a:spLocks noChangeShapeType="1"/>
            </p:cNvSpPr>
            <p:nvPr/>
          </p:nvSpPr>
          <p:spPr bwMode="auto">
            <a:xfrm>
              <a:off x="3100" y="2252"/>
              <a:ext cx="1574" cy="506"/>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58" name="Line 15"/>
            <p:cNvSpPr>
              <a:spLocks noChangeShapeType="1"/>
            </p:cNvSpPr>
            <p:nvPr/>
          </p:nvSpPr>
          <p:spPr bwMode="auto">
            <a:xfrm>
              <a:off x="3085" y="2246"/>
              <a:ext cx="1574" cy="50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59" name="Text Box 16"/>
            <p:cNvSpPr txBox="1">
              <a:spLocks noChangeArrowheads="1"/>
            </p:cNvSpPr>
            <p:nvPr/>
          </p:nvSpPr>
          <p:spPr bwMode="auto">
            <a:xfrm>
              <a:off x="2607" y="2995"/>
              <a:ext cx="54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Epidermis</a:t>
              </a:r>
            </a:p>
          </p:txBody>
        </p:sp>
        <p:sp>
          <p:nvSpPr>
            <p:cNvPr id="236560" name="Line 17"/>
            <p:cNvSpPr>
              <a:spLocks noChangeShapeType="1"/>
            </p:cNvSpPr>
            <p:nvPr/>
          </p:nvSpPr>
          <p:spPr bwMode="auto">
            <a:xfrm flipV="1">
              <a:off x="2125" y="3100"/>
              <a:ext cx="502" cy="107"/>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61" name="Line 18"/>
            <p:cNvSpPr>
              <a:spLocks noChangeShapeType="1"/>
            </p:cNvSpPr>
            <p:nvPr/>
          </p:nvSpPr>
          <p:spPr bwMode="auto">
            <a:xfrm flipV="1">
              <a:off x="2135" y="3095"/>
              <a:ext cx="502" cy="10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62" name="Line 19"/>
            <p:cNvSpPr>
              <a:spLocks noChangeShapeType="1"/>
            </p:cNvSpPr>
            <p:nvPr/>
          </p:nvSpPr>
          <p:spPr bwMode="auto">
            <a:xfrm flipV="1">
              <a:off x="3159" y="3091"/>
              <a:ext cx="1804" cy="5"/>
            </a:xfrm>
            <a:prstGeom prst="line">
              <a:avLst/>
            </a:prstGeom>
            <a:noFill/>
            <a:ln w="50800">
              <a:solidFill>
                <a:schemeClr val="bg1"/>
              </a:solidFill>
              <a:round/>
              <a:headEnd/>
              <a:tailEnd/>
            </a:ln>
          </p:spPr>
          <p:txBody>
            <a:bodyPr wrap="none" lIns="92075" tIns="46038" rIns="92075" bIns="46038" anchor="ctr">
              <a:prstTxWarp prst="textNoShape">
                <a:avLst/>
              </a:prstTxWarp>
            </a:bodyPr>
            <a:lstStyle/>
            <a:p>
              <a:endParaRPr lang="en-US"/>
            </a:p>
          </p:txBody>
        </p:sp>
        <p:sp>
          <p:nvSpPr>
            <p:cNvPr id="236563" name="Line 20"/>
            <p:cNvSpPr>
              <a:spLocks noChangeShapeType="1"/>
            </p:cNvSpPr>
            <p:nvPr/>
          </p:nvSpPr>
          <p:spPr bwMode="auto">
            <a:xfrm>
              <a:off x="3160" y="3087"/>
              <a:ext cx="180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6564" name="Text Box 21"/>
            <p:cNvSpPr txBox="1">
              <a:spLocks noChangeArrowheads="1"/>
            </p:cNvSpPr>
            <p:nvPr/>
          </p:nvSpPr>
          <p:spPr bwMode="auto">
            <a:xfrm>
              <a:off x="1920" y="3609"/>
              <a:ext cx="44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100 </a:t>
              </a:r>
              <a:r>
                <a:rPr kumimoji="1" lang="en-US" sz="1200">
                  <a:sym typeface="Symbol" charset="2"/>
                </a:rPr>
                <a:t>m</a:t>
              </a:r>
              <a:endParaRPr kumimoji="1" lang="en-US" sz="1200"/>
            </a:p>
          </p:txBody>
        </p:sp>
        <p:sp>
          <p:nvSpPr>
            <p:cNvPr id="236565" name="Text Box 22"/>
            <p:cNvSpPr txBox="1">
              <a:spLocks noChangeArrowheads="1"/>
            </p:cNvSpPr>
            <p:nvPr/>
          </p:nvSpPr>
          <p:spPr bwMode="auto">
            <a:xfrm>
              <a:off x="5009" y="3620"/>
              <a:ext cx="44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100 </a:t>
              </a:r>
              <a:r>
                <a:rPr kumimoji="1" lang="en-US" sz="1200">
                  <a:sym typeface="Symbol" charset="2"/>
                </a:rPr>
                <a:t>m</a:t>
              </a:r>
              <a:endParaRPr kumimoji="1" lang="en-US" sz="1200"/>
            </a:p>
          </p:txBody>
        </p:sp>
        <p:sp>
          <p:nvSpPr>
            <p:cNvPr id="236566" name="Text Box 23"/>
            <p:cNvSpPr txBox="1">
              <a:spLocks noChangeArrowheads="1"/>
            </p:cNvSpPr>
            <p:nvPr/>
          </p:nvSpPr>
          <p:spPr bwMode="auto">
            <a:xfrm>
              <a:off x="212" y="3705"/>
              <a:ext cx="124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(a) Control root (aerated)</a:t>
              </a:r>
            </a:p>
          </p:txBody>
        </p:sp>
        <p:sp>
          <p:nvSpPr>
            <p:cNvPr id="236567" name="Text Box 24"/>
            <p:cNvSpPr txBox="1">
              <a:spLocks noChangeArrowheads="1"/>
            </p:cNvSpPr>
            <p:nvPr/>
          </p:nvSpPr>
          <p:spPr bwMode="auto">
            <a:xfrm>
              <a:off x="3335" y="3696"/>
              <a:ext cx="169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(b) Experimental root (nonaerated)</a:t>
              </a:r>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04800" y="76200"/>
            <a:ext cx="8534400" cy="914400"/>
          </a:xfrm>
        </p:spPr>
        <p:txBody>
          <a:bodyPr/>
          <a:lstStyle/>
          <a:p>
            <a:pPr eaLnBrk="1" hangingPunct="1"/>
            <a:r>
              <a:rPr lang="en-US" sz="4000">
                <a:ea typeface="ＭＳ Ｐゴシック" charset="-128"/>
                <a:cs typeface="ＭＳ Ｐゴシック" charset="-128"/>
              </a:rPr>
              <a:t>Defense responses against an avirulent pathogen</a:t>
            </a:r>
          </a:p>
        </p:txBody>
      </p:sp>
      <p:grpSp>
        <p:nvGrpSpPr>
          <p:cNvPr id="2" name="Group 50"/>
          <p:cNvGrpSpPr>
            <a:grpSpLocks/>
          </p:cNvGrpSpPr>
          <p:nvPr/>
        </p:nvGrpSpPr>
        <p:grpSpPr bwMode="auto">
          <a:xfrm>
            <a:off x="273050" y="1108075"/>
            <a:ext cx="8731250" cy="5400675"/>
            <a:chOff x="172" y="698"/>
            <a:chExt cx="5500" cy="3402"/>
          </a:xfrm>
        </p:grpSpPr>
        <p:pic>
          <p:nvPicPr>
            <p:cNvPr id="23757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4" y="698"/>
              <a:ext cx="3554" cy="3315"/>
            </a:xfrm>
            <a:prstGeom prst="rect">
              <a:avLst/>
            </a:prstGeom>
            <a:noFill/>
            <a:ln w="9525">
              <a:noFill/>
              <a:miter lim="800000"/>
              <a:headEnd/>
              <a:tailEnd/>
            </a:ln>
          </p:spPr>
        </p:pic>
        <p:sp>
          <p:nvSpPr>
            <p:cNvPr id="237573" name="Oval 7"/>
            <p:cNvSpPr>
              <a:spLocks noChangeArrowheads="1"/>
            </p:cNvSpPr>
            <p:nvPr/>
          </p:nvSpPr>
          <p:spPr bwMode="auto">
            <a:xfrm>
              <a:off x="218" y="3451"/>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74" name="Text Box 5"/>
            <p:cNvSpPr txBox="1">
              <a:spLocks noChangeArrowheads="1"/>
            </p:cNvSpPr>
            <p:nvPr/>
          </p:nvSpPr>
          <p:spPr bwMode="auto">
            <a:xfrm>
              <a:off x="176" y="3413"/>
              <a:ext cx="948"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marL="152400" indent="-152400" eaLnBrk="0" hangingPunct="0"/>
              <a:r>
                <a:rPr kumimoji="1" lang="en-US" sz="1000" b="1">
                  <a:solidFill>
                    <a:schemeClr val="bg1"/>
                  </a:solidFill>
                </a:rPr>
                <a:t>1</a:t>
              </a:r>
              <a:r>
                <a:rPr kumimoji="1" lang="en-US" sz="1000"/>
                <a:t>  Specific resistance is</a:t>
              </a:r>
              <a:br>
                <a:rPr kumimoji="1" lang="en-US" sz="1000"/>
              </a:br>
              <a:r>
                <a:rPr kumimoji="1" lang="en-US" sz="1000"/>
                <a:t>based on the</a:t>
              </a:r>
              <a:br>
                <a:rPr kumimoji="1" lang="en-US" sz="1000"/>
              </a:br>
              <a:r>
                <a:rPr kumimoji="1" lang="en-US" sz="1000"/>
                <a:t>binding of ligands</a:t>
              </a:r>
              <a:br>
                <a:rPr kumimoji="1" lang="en-US" sz="1000"/>
              </a:br>
              <a:r>
                <a:rPr kumimoji="1" lang="en-US" sz="1000"/>
                <a:t>from the pathogen</a:t>
              </a:r>
              <a:br>
                <a:rPr kumimoji="1" lang="en-US" sz="1000"/>
              </a:br>
              <a:r>
                <a:rPr kumimoji="1" lang="en-US" sz="1000"/>
                <a:t>to receptors in plant</a:t>
              </a:r>
              <a:br>
                <a:rPr kumimoji="1" lang="en-US" sz="1000"/>
              </a:br>
              <a:r>
                <a:rPr kumimoji="1" lang="en-US" sz="1000"/>
                <a:t>cells.</a:t>
              </a:r>
            </a:p>
          </p:txBody>
        </p:sp>
        <p:sp>
          <p:nvSpPr>
            <p:cNvPr id="237575" name="Oval 6"/>
            <p:cNvSpPr>
              <a:spLocks noChangeArrowheads="1"/>
            </p:cNvSpPr>
            <p:nvPr/>
          </p:nvSpPr>
          <p:spPr bwMode="auto">
            <a:xfrm>
              <a:off x="218" y="2990"/>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76" name="Text Box 11"/>
            <p:cNvSpPr txBox="1">
              <a:spLocks noChangeArrowheads="1"/>
            </p:cNvSpPr>
            <p:nvPr/>
          </p:nvSpPr>
          <p:spPr bwMode="auto">
            <a:xfrm>
              <a:off x="176" y="2950"/>
              <a:ext cx="859"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marL="127000" indent="-127000" eaLnBrk="0" hangingPunct="0">
                <a:tabLst>
                  <a:tab pos="127000" algn="l"/>
                </a:tabLst>
              </a:pPr>
              <a:r>
                <a:rPr kumimoji="1" lang="en-US" sz="1000" b="1">
                  <a:solidFill>
                    <a:schemeClr val="bg1"/>
                  </a:solidFill>
                </a:rPr>
                <a:t>2</a:t>
              </a:r>
              <a:r>
                <a:rPr kumimoji="1" lang="en-US" sz="1000" b="1"/>
                <a:t>	</a:t>
              </a:r>
              <a:r>
                <a:rPr kumimoji="1" lang="en-US" sz="1000"/>
                <a:t>This identification</a:t>
              </a:r>
              <a:br>
                <a:rPr kumimoji="1" lang="en-US" sz="1000"/>
              </a:br>
              <a:r>
                <a:rPr kumimoji="1" lang="en-US" sz="1000"/>
                <a:t>step triggers a</a:t>
              </a:r>
              <a:br>
                <a:rPr kumimoji="1" lang="en-US" sz="1000"/>
              </a:br>
              <a:r>
                <a:rPr kumimoji="1" lang="en-US" sz="1000"/>
                <a:t>signal transduction</a:t>
              </a:r>
              <a:br>
                <a:rPr kumimoji="1" lang="en-US" sz="1000"/>
              </a:br>
              <a:r>
                <a:rPr kumimoji="1" lang="en-US" sz="1000"/>
                <a:t>pathway.</a:t>
              </a:r>
            </a:p>
          </p:txBody>
        </p:sp>
        <p:sp>
          <p:nvSpPr>
            <p:cNvPr id="237577" name="Oval 12"/>
            <p:cNvSpPr>
              <a:spLocks noChangeArrowheads="1"/>
            </p:cNvSpPr>
            <p:nvPr/>
          </p:nvSpPr>
          <p:spPr bwMode="auto">
            <a:xfrm>
              <a:off x="208" y="1546"/>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78" name="Rectangle 16"/>
            <p:cNvSpPr>
              <a:spLocks noChangeArrowheads="1"/>
            </p:cNvSpPr>
            <p:nvPr/>
          </p:nvSpPr>
          <p:spPr bwMode="auto">
            <a:xfrm>
              <a:off x="172" y="1508"/>
              <a:ext cx="931" cy="1402"/>
            </a:xfrm>
            <a:prstGeom prst="rect">
              <a:avLst/>
            </a:prstGeom>
            <a:noFill/>
            <a:ln w="25400">
              <a:noFill/>
              <a:miter lim="800000"/>
              <a:headEnd/>
              <a:tailEnd/>
            </a:ln>
          </p:spPr>
          <p:txBody>
            <a:bodyPr wrap="none" lIns="92075" tIns="46038" rIns="92075" bIns="46038" anchor="ctr">
              <a:prstTxWarp prst="textNoShape">
                <a:avLst/>
              </a:prstTxWarp>
              <a:spAutoFit/>
            </a:bodyPr>
            <a:lstStyle/>
            <a:p>
              <a:pPr marL="127000" indent="-127000" eaLnBrk="0" hangingPunct="0">
                <a:tabLst>
                  <a:tab pos="120650" algn="l"/>
                </a:tabLst>
              </a:pPr>
              <a:r>
                <a:rPr kumimoji="1" lang="en-US" sz="1000" b="1">
                  <a:solidFill>
                    <a:schemeClr val="bg1"/>
                  </a:solidFill>
                </a:rPr>
                <a:t>3</a:t>
              </a:r>
              <a:r>
                <a:rPr kumimoji="1" lang="en-US" sz="1000"/>
                <a:t>	 In a hypersensitive</a:t>
              </a:r>
              <a:br>
                <a:rPr kumimoji="1" lang="en-US" sz="1000"/>
              </a:br>
              <a:r>
                <a:rPr kumimoji="1" lang="en-US" sz="1000"/>
                <a:t>response (HR), plant</a:t>
              </a:r>
              <a:br>
                <a:rPr kumimoji="1" lang="en-US" sz="1000"/>
              </a:br>
              <a:r>
                <a:rPr kumimoji="1" lang="en-US" sz="1000"/>
                <a:t>cells produce anti-</a:t>
              </a:r>
              <a:br>
                <a:rPr kumimoji="1" lang="en-US" sz="1000"/>
              </a:br>
              <a:r>
                <a:rPr kumimoji="1" lang="en-US" sz="1000"/>
                <a:t>microbial molecules,</a:t>
              </a:r>
              <a:br>
                <a:rPr kumimoji="1" lang="en-US" sz="1000"/>
              </a:br>
              <a:r>
                <a:rPr kumimoji="1" lang="en-US" sz="1000"/>
                <a:t>seal off infected</a:t>
              </a:r>
              <a:br>
                <a:rPr kumimoji="1" lang="en-US" sz="1000"/>
              </a:br>
              <a:r>
                <a:rPr kumimoji="1" lang="en-US" sz="1000"/>
                <a:t>areas by modifying</a:t>
              </a:r>
              <a:br>
                <a:rPr kumimoji="1" lang="en-US" sz="1000"/>
              </a:br>
              <a:r>
                <a:rPr kumimoji="1" lang="en-US" sz="1000"/>
                <a:t>their walls, and</a:t>
              </a:r>
              <a:br>
                <a:rPr kumimoji="1" lang="en-US" sz="1000"/>
              </a:br>
              <a:r>
                <a:rPr kumimoji="1" lang="en-US" sz="1000"/>
                <a:t>then destroy</a:t>
              </a:r>
              <a:br>
                <a:rPr kumimoji="1" lang="en-US" sz="1000"/>
              </a:br>
              <a:r>
                <a:rPr kumimoji="1" lang="en-US" sz="1000"/>
                <a:t>themselves. This</a:t>
              </a:r>
              <a:br>
                <a:rPr kumimoji="1" lang="en-US" sz="1000"/>
              </a:br>
              <a:r>
                <a:rPr kumimoji="1" lang="en-US" sz="1000"/>
                <a:t>localized response</a:t>
              </a:r>
              <a:br>
                <a:rPr kumimoji="1" lang="en-US" sz="1000"/>
              </a:br>
              <a:r>
                <a:rPr kumimoji="1" lang="en-US" sz="1000"/>
                <a:t>produces lesions</a:t>
              </a:r>
              <a:br>
                <a:rPr kumimoji="1" lang="en-US" sz="1000"/>
              </a:br>
              <a:r>
                <a:rPr kumimoji="1" lang="en-US" sz="1000"/>
                <a:t>and protects other</a:t>
              </a:r>
              <a:br>
                <a:rPr kumimoji="1" lang="en-US" sz="1000"/>
              </a:br>
              <a:r>
                <a:rPr kumimoji="1" lang="en-US" sz="1000"/>
                <a:t>parts of an infected</a:t>
              </a:r>
              <a:br>
                <a:rPr kumimoji="1" lang="en-US" sz="1000"/>
              </a:br>
              <a:r>
                <a:rPr kumimoji="1" lang="en-US" sz="1000"/>
                <a:t>leaf.</a:t>
              </a:r>
            </a:p>
          </p:txBody>
        </p:sp>
        <p:sp>
          <p:nvSpPr>
            <p:cNvPr id="237579" name="Oval 14"/>
            <p:cNvSpPr>
              <a:spLocks noChangeArrowheads="1"/>
            </p:cNvSpPr>
            <p:nvPr/>
          </p:nvSpPr>
          <p:spPr bwMode="auto">
            <a:xfrm>
              <a:off x="219" y="960"/>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80" name="Rectangle 18"/>
            <p:cNvSpPr>
              <a:spLocks noChangeArrowheads="1"/>
            </p:cNvSpPr>
            <p:nvPr/>
          </p:nvSpPr>
          <p:spPr bwMode="auto">
            <a:xfrm>
              <a:off x="180" y="916"/>
              <a:ext cx="876" cy="538"/>
            </a:xfrm>
            <a:prstGeom prst="rect">
              <a:avLst/>
            </a:prstGeom>
            <a:noFill/>
            <a:ln w="25400">
              <a:noFill/>
              <a:miter lim="800000"/>
              <a:headEnd/>
              <a:tailEnd/>
            </a:ln>
          </p:spPr>
          <p:txBody>
            <a:bodyPr wrap="none" lIns="92075" tIns="46038" rIns="92075" bIns="46038" anchor="ctr">
              <a:prstTxWarp prst="textNoShape">
                <a:avLst/>
              </a:prstTxWarp>
              <a:spAutoFit/>
            </a:bodyPr>
            <a:lstStyle/>
            <a:p>
              <a:pPr marL="152400" indent="-152400" eaLnBrk="0" hangingPunct="0">
                <a:tabLst>
                  <a:tab pos="228600" algn="l"/>
                </a:tabLst>
              </a:pPr>
              <a:r>
                <a:rPr kumimoji="1" lang="en-US" sz="1000" b="1">
                  <a:solidFill>
                    <a:schemeClr val="bg1"/>
                  </a:solidFill>
                </a:rPr>
                <a:t>4</a:t>
              </a:r>
              <a:r>
                <a:rPr kumimoji="1" lang="en-US" sz="1000"/>
                <a:t>  Before they die,</a:t>
              </a:r>
              <a:br>
                <a:rPr kumimoji="1" lang="en-US" sz="1000"/>
              </a:br>
              <a:r>
                <a:rPr kumimoji="1" lang="en-US" sz="1000"/>
                <a:t>infected cells</a:t>
              </a:r>
              <a:br>
                <a:rPr kumimoji="1" lang="en-US" sz="1000"/>
              </a:br>
              <a:r>
                <a:rPr kumimoji="1" lang="en-US" sz="1000"/>
                <a:t>release a chemical</a:t>
              </a:r>
              <a:br>
                <a:rPr kumimoji="1" lang="en-US" sz="1000"/>
              </a:br>
              <a:r>
                <a:rPr kumimoji="1" lang="en-US" sz="1000"/>
                <a:t>signal, probably</a:t>
              </a:r>
              <a:br>
                <a:rPr kumimoji="1" lang="en-US" sz="1000"/>
              </a:br>
              <a:r>
                <a:rPr kumimoji="1" lang="en-US" sz="1000"/>
                <a:t>salicylic acid.</a:t>
              </a:r>
            </a:p>
          </p:txBody>
        </p:sp>
        <p:sp>
          <p:nvSpPr>
            <p:cNvPr id="237581" name="Oval 20"/>
            <p:cNvSpPr>
              <a:spLocks noChangeArrowheads="1"/>
            </p:cNvSpPr>
            <p:nvPr/>
          </p:nvSpPr>
          <p:spPr bwMode="auto">
            <a:xfrm>
              <a:off x="4805" y="1840"/>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82" name="Rectangle 21"/>
            <p:cNvSpPr>
              <a:spLocks noChangeArrowheads="1"/>
            </p:cNvSpPr>
            <p:nvPr/>
          </p:nvSpPr>
          <p:spPr bwMode="auto">
            <a:xfrm>
              <a:off x="4769" y="1801"/>
              <a:ext cx="821"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marL="152400" indent="-152400" eaLnBrk="0" hangingPunct="0">
                <a:tabLst>
                  <a:tab pos="134938" algn="l"/>
                </a:tabLst>
              </a:pPr>
              <a:r>
                <a:rPr kumimoji="1" lang="en-US" sz="1000" b="1">
                  <a:solidFill>
                    <a:schemeClr val="bg1"/>
                  </a:solidFill>
                </a:rPr>
                <a:t>5</a:t>
              </a:r>
              <a:r>
                <a:rPr kumimoji="1" lang="en-US" sz="1000"/>
                <a:t>  The signal is</a:t>
              </a:r>
              <a:br>
                <a:rPr kumimoji="1" lang="en-US" sz="1000"/>
              </a:br>
              <a:r>
                <a:rPr kumimoji="1" lang="en-US" sz="1000"/>
                <a:t>distributed to the </a:t>
              </a:r>
              <a:br>
                <a:rPr kumimoji="1" lang="en-US" sz="1000"/>
              </a:br>
              <a:r>
                <a:rPr kumimoji="1" lang="en-US" sz="1000"/>
                <a:t>rest of the plant.</a:t>
              </a:r>
            </a:p>
          </p:txBody>
        </p:sp>
        <p:sp>
          <p:nvSpPr>
            <p:cNvPr id="237583" name="Oval 22"/>
            <p:cNvSpPr>
              <a:spLocks noChangeArrowheads="1"/>
            </p:cNvSpPr>
            <p:nvPr/>
          </p:nvSpPr>
          <p:spPr bwMode="auto">
            <a:xfrm>
              <a:off x="4803" y="2426"/>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84" name="Rectangle 23"/>
            <p:cNvSpPr>
              <a:spLocks noChangeArrowheads="1"/>
            </p:cNvSpPr>
            <p:nvPr/>
          </p:nvSpPr>
          <p:spPr bwMode="auto">
            <a:xfrm>
              <a:off x="4767" y="2390"/>
              <a:ext cx="904"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marL="152400" indent="-152400" eaLnBrk="0" hangingPunct="0">
                <a:tabLst>
                  <a:tab pos="134938" algn="l"/>
                </a:tabLst>
              </a:pPr>
              <a:r>
                <a:rPr kumimoji="1" lang="en-US" sz="1000" b="1">
                  <a:solidFill>
                    <a:schemeClr val="bg1"/>
                  </a:solidFill>
                </a:rPr>
                <a:t>6</a:t>
              </a:r>
              <a:r>
                <a:rPr kumimoji="1" lang="en-US" sz="1000"/>
                <a:t>  In cells remote from</a:t>
              </a:r>
              <a:br>
                <a:rPr kumimoji="1" lang="en-US" sz="1000"/>
              </a:br>
              <a:r>
                <a:rPr kumimoji="1" lang="en-US" sz="1000"/>
                <a:t>the infection site,</a:t>
              </a:r>
              <a:br>
                <a:rPr kumimoji="1" lang="en-US" sz="1000"/>
              </a:br>
              <a:r>
                <a:rPr kumimoji="1" lang="en-US" sz="1000"/>
                <a:t>the chemical</a:t>
              </a:r>
              <a:br>
                <a:rPr kumimoji="1" lang="en-US" sz="1000"/>
              </a:br>
              <a:r>
                <a:rPr kumimoji="1" lang="en-US" sz="1000"/>
                <a:t>initiates a signal</a:t>
              </a:r>
              <a:br>
                <a:rPr kumimoji="1" lang="en-US" sz="1000"/>
              </a:br>
              <a:r>
                <a:rPr kumimoji="1" lang="en-US" sz="1000"/>
                <a:t>transduction</a:t>
              </a:r>
              <a:br>
                <a:rPr kumimoji="1" lang="en-US" sz="1000"/>
              </a:br>
              <a:r>
                <a:rPr kumimoji="1" lang="en-US" sz="1000"/>
                <a:t>pathway.</a:t>
              </a:r>
            </a:p>
          </p:txBody>
        </p:sp>
        <p:sp>
          <p:nvSpPr>
            <p:cNvPr id="237585" name="Oval 28"/>
            <p:cNvSpPr>
              <a:spLocks noChangeArrowheads="1"/>
            </p:cNvSpPr>
            <p:nvPr/>
          </p:nvSpPr>
          <p:spPr bwMode="auto">
            <a:xfrm>
              <a:off x="4806" y="3208"/>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endParaRPr lang="en-US"/>
            </a:p>
          </p:txBody>
        </p:sp>
        <p:sp>
          <p:nvSpPr>
            <p:cNvPr id="237586" name="Rectangle 29"/>
            <p:cNvSpPr>
              <a:spLocks noChangeArrowheads="1"/>
            </p:cNvSpPr>
            <p:nvPr/>
          </p:nvSpPr>
          <p:spPr bwMode="auto">
            <a:xfrm>
              <a:off x="4775" y="3178"/>
              <a:ext cx="897" cy="922"/>
            </a:xfrm>
            <a:prstGeom prst="rect">
              <a:avLst/>
            </a:prstGeom>
            <a:noFill/>
            <a:ln w="25400">
              <a:noFill/>
              <a:miter lim="800000"/>
              <a:headEnd/>
              <a:tailEnd/>
            </a:ln>
          </p:spPr>
          <p:txBody>
            <a:bodyPr wrap="none" lIns="92075" tIns="46038" rIns="92075" bIns="46038" anchor="ctr">
              <a:prstTxWarp prst="textNoShape">
                <a:avLst/>
              </a:prstTxWarp>
              <a:spAutoFit/>
            </a:bodyPr>
            <a:lstStyle/>
            <a:p>
              <a:pPr marL="152400" indent="-152400" eaLnBrk="0" hangingPunct="0">
                <a:tabLst>
                  <a:tab pos="134938" algn="l"/>
                </a:tabLst>
              </a:pPr>
              <a:r>
                <a:rPr kumimoji="1" lang="en-US" sz="1000" b="1">
                  <a:solidFill>
                    <a:schemeClr val="bg1"/>
                  </a:solidFill>
                </a:rPr>
                <a:t>7</a:t>
              </a:r>
              <a:r>
                <a:rPr kumimoji="1" lang="en-US" sz="1000"/>
                <a:t>  Systemic acquired</a:t>
              </a:r>
              <a:br>
                <a:rPr kumimoji="1" lang="en-US" sz="1000"/>
              </a:br>
              <a:r>
                <a:rPr kumimoji="1" lang="en-US" sz="1000"/>
                <a:t>resistance is</a:t>
              </a:r>
              <a:br>
                <a:rPr kumimoji="1" lang="en-US" sz="1000"/>
              </a:br>
              <a:r>
                <a:rPr kumimoji="1" lang="en-US" sz="1000"/>
                <a:t>activated: the</a:t>
              </a:r>
              <a:br>
                <a:rPr kumimoji="1" lang="en-US" sz="1000"/>
              </a:br>
              <a:r>
                <a:rPr kumimoji="1" lang="en-US" sz="1000"/>
                <a:t>production of</a:t>
              </a:r>
              <a:br>
                <a:rPr kumimoji="1" lang="en-US" sz="1000"/>
              </a:br>
              <a:r>
                <a:rPr kumimoji="1" lang="en-US" sz="1000"/>
                <a:t>molecules that help</a:t>
              </a:r>
              <a:br>
                <a:rPr kumimoji="1" lang="en-US" sz="1000"/>
              </a:br>
              <a:r>
                <a:rPr kumimoji="1" lang="en-US" sz="1000"/>
                <a:t>protect the cell</a:t>
              </a:r>
              <a:br>
                <a:rPr kumimoji="1" lang="en-US" sz="1000"/>
              </a:br>
              <a:r>
                <a:rPr kumimoji="1" lang="en-US" sz="1000"/>
                <a:t>against a diversity</a:t>
              </a:r>
              <a:br>
                <a:rPr kumimoji="1" lang="en-US" sz="1000"/>
              </a:br>
              <a:r>
                <a:rPr kumimoji="1" lang="en-US" sz="1000"/>
                <a:t>of pathogens for</a:t>
              </a:r>
              <a:br>
                <a:rPr kumimoji="1" lang="en-US" sz="1000"/>
              </a:br>
              <a:r>
                <a:rPr kumimoji="1" lang="en-US" sz="1000"/>
                <a:t>several days.</a:t>
              </a:r>
            </a:p>
          </p:txBody>
        </p:sp>
        <p:sp>
          <p:nvSpPr>
            <p:cNvPr id="237587" name="Text Box 32"/>
            <p:cNvSpPr txBox="1">
              <a:spLocks noChangeArrowheads="1"/>
            </p:cNvSpPr>
            <p:nvPr/>
          </p:nvSpPr>
          <p:spPr bwMode="auto">
            <a:xfrm>
              <a:off x="2110" y="1838"/>
              <a:ext cx="33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Signal</a:t>
              </a:r>
            </a:p>
          </p:txBody>
        </p:sp>
        <p:sp>
          <p:nvSpPr>
            <p:cNvPr id="237588" name="Oval 33"/>
            <p:cNvSpPr>
              <a:spLocks noChangeArrowheads="1"/>
            </p:cNvSpPr>
            <p:nvPr/>
          </p:nvSpPr>
          <p:spPr bwMode="auto">
            <a:xfrm>
              <a:off x="3792" y="2827"/>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7</a:t>
              </a:r>
            </a:p>
          </p:txBody>
        </p:sp>
        <p:sp>
          <p:nvSpPr>
            <p:cNvPr id="237589" name="Oval 34"/>
            <p:cNvSpPr>
              <a:spLocks noChangeArrowheads="1"/>
            </p:cNvSpPr>
            <p:nvPr/>
          </p:nvSpPr>
          <p:spPr bwMode="auto">
            <a:xfrm>
              <a:off x="4219" y="2226"/>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6</a:t>
              </a:r>
            </a:p>
          </p:txBody>
        </p:sp>
        <p:sp>
          <p:nvSpPr>
            <p:cNvPr id="237590" name="Oval 35"/>
            <p:cNvSpPr>
              <a:spLocks noChangeArrowheads="1"/>
            </p:cNvSpPr>
            <p:nvPr/>
          </p:nvSpPr>
          <p:spPr bwMode="auto">
            <a:xfrm>
              <a:off x="3195" y="1890"/>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5</a:t>
              </a:r>
            </a:p>
          </p:txBody>
        </p:sp>
        <p:sp>
          <p:nvSpPr>
            <p:cNvPr id="237591" name="Oval 36"/>
            <p:cNvSpPr>
              <a:spLocks noChangeArrowheads="1"/>
            </p:cNvSpPr>
            <p:nvPr/>
          </p:nvSpPr>
          <p:spPr bwMode="auto">
            <a:xfrm>
              <a:off x="1882" y="1893"/>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4</a:t>
              </a:r>
            </a:p>
          </p:txBody>
        </p:sp>
        <p:sp>
          <p:nvSpPr>
            <p:cNvPr id="237592" name="Oval 37"/>
            <p:cNvSpPr>
              <a:spLocks noChangeArrowheads="1"/>
            </p:cNvSpPr>
            <p:nvPr/>
          </p:nvSpPr>
          <p:spPr bwMode="auto">
            <a:xfrm>
              <a:off x="1924" y="2302"/>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3</a:t>
              </a:r>
              <a:endParaRPr kumimoji="1" lang="en-US" sz="1000">
                <a:solidFill>
                  <a:schemeClr val="bg1"/>
                </a:solidFill>
              </a:endParaRPr>
            </a:p>
          </p:txBody>
        </p:sp>
        <p:sp>
          <p:nvSpPr>
            <p:cNvPr id="237593" name="Oval 38"/>
            <p:cNvSpPr>
              <a:spLocks noChangeArrowheads="1"/>
            </p:cNvSpPr>
            <p:nvPr/>
          </p:nvSpPr>
          <p:spPr bwMode="auto">
            <a:xfrm>
              <a:off x="1588" y="2713"/>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2</a:t>
              </a:r>
            </a:p>
          </p:txBody>
        </p:sp>
        <p:sp>
          <p:nvSpPr>
            <p:cNvPr id="237594" name="Oval 39"/>
            <p:cNvSpPr>
              <a:spLocks noChangeArrowheads="1"/>
            </p:cNvSpPr>
            <p:nvPr/>
          </p:nvSpPr>
          <p:spPr bwMode="auto">
            <a:xfrm>
              <a:off x="2213" y="3151"/>
              <a:ext cx="80" cy="80"/>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000" b="1">
                  <a:solidFill>
                    <a:schemeClr val="bg1"/>
                  </a:solidFill>
                </a:rPr>
                <a:t>1</a:t>
              </a:r>
              <a:endParaRPr kumimoji="1" lang="en-US" sz="1000">
                <a:solidFill>
                  <a:schemeClr val="bg1"/>
                </a:solidFill>
              </a:endParaRPr>
            </a:p>
          </p:txBody>
        </p:sp>
        <p:sp>
          <p:nvSpPr>
            <p:cNvPr id="237595" name="Text Box 40"/>
            <p:cNvSpPr txBox="1">
              <a:spLocks noChangeArrowheads="1"/>
            </p:cNvSpPr>
            <p:nvPr/>
          </p:nvSpPr>
          <p:spPr bwMode="auto">
            <a:xfrm>
              <a:off x="1501" y="3269"/>
              <a:ext cx="44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Avirulent</a:t>
              </a:r>
              <a:br>
                <a:rPr kumimoji="1" lang="en-US" sz="1000"/>
              </a:br>
              <a:r>
                <a:rPr kumimoji="1" lang="en-US" sz="1000"/>
                <a:t>pathogen</a:t>
              </a:r>
            </a:p>
          </p:txBody>
        </p:sp>
        <p:sp>
          <p:nvSpPr>
            <p:cNvPr id="237596" name="Text Box 41"/>
            <p:cNvSpPr txBox="1">
              <a:spLocks noChangeArrowheads="1"/>
            </p:cNvSpPr>
            <p:nvPr/>
          </p:nvSpPr>
          <p:spPr bwMode="auto">
            <a:xfrm>
              <a:off x="1760" y="2612"/>
              <a:ext cx="79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Signal transduction</a:t>
              </a:r>
              <a:br>
                <a:rPr kumimoji="1" lang="en-US" sz="1000"/>
              </a:br>
              <a:r>
                <a:rPr kumimoji="1" lang="en-US" sz="1000"/>
                <a:t>pathway</a:t>
              </a:r>
            </a:p>
          </p:txBody>
        </p:sp>
        <p:sp>
          <p:nvSpPr>
            <p:cNvPr id="237597" name="Text Box 42"/>
            <p:cNvSpPr txBox="1">
              <a:spLocks noChangeArrowheads="1"/>
            </p:cNvSpPr>
            <p:nvPr/>
          </p:nvSpPr>
          <p:spPr bwMode="auto">
            <a:xfrm>
              <a:off x="2078" y="2256"/>
              <a:ext cx="63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Hypersensitive</a:t>
              </a:r>
              <a:br>
                <a:rPr kumimoji="1" lang="en-US" sz="1000"/>
              </a:br>
              <a:r>
                <a:rPr kumimoji="1" lang="en-US" sz="1000"/>
                <a:t>response</a:t>
              </a:r>
            </a:p>
          </p:txBody>
        </p:sp>
        <p:sp>
          <p:nvSpPr>
            <p:cNvPr id="237598" name="Text Box 43"/>
            <p:cNvSpPr txBox="1">
              <a:spLocks noChangeArrowheads="1"/>
            </p:cNvSpPr>
            <p:nvPr/>
          </p:nvSpPr>
          <p:spPr bwMode="auto">
            <a:xfrm>
              <a:off x="3629" y="2213"/>
              <a:ext cx="549"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Signal</a:t>
              </a:r>
              <a:br>
                <a:rPr kumimoji="1" lang="en-US" sz="1000"/>
              </a:br>
              <a:r>
                <a:rPr kumimoji="1" lang="en-US" sz="1000"/>
                <a:t>transduction</a:t>
              </a:r>
              <a:br>
                <a:rPr kumimoji="1" lang="en-US" sz="1000"/>
              </a:br>
              <a:r>
                <a:rPr kumimoji="1" lang="en-US" sz="1000"/>
                <a:t>pathway</a:t>
              </a:r>
            </a:p>
          </p:txBody>
        </p:sp>
        <p:sp>
          <p:nvSpPr>
            <p:cNvPr id="237599" name="Text Box 44"/>
            <p:cNvSpPr txBox="1">
              <a:spLocks noChangeArrowheads="1"/>
            </p:cNvSpPr>
            <p:nvPr/>
          </p:nvSpPr>
          <p:spPr bwMode="auto">
            <a:xfrm>
              <a:off x="3891" y="2719"/>
              <a:ext cx="47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Acquired</a:t>
              </a:r>
              <a:br>
                <a:rPr kumimoji="1" lang="en-US" sz="1000"/>
              </a:br>
              <a:r>
                <a:rPr kumimoji="1" lang="en-US" sz="1000"/>
                <a:t>resistance</a:t>
              </a:r>
            </a:p>
          </p:txBody>
        </p:sp>
        <p:sp>
          <p:nvSpPr>
            <p:cNvPr id="237600" name="Text Box 45"/>
            <p:cNvSpPr txBox="1">
              <a:spLocks noChangeArrowheads="1"/>
            </p:cNvSpPr>
            <p:nvPr/>
          </p:nvSpPr>
          <p:spPr bwMode="auto">
            <a:xfrm>
              <a:off x="2130" y="3784"/>
              <a:ext cx="104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i="1"/>
                <a:t>R-Avr</a:t>
              </a:r>
              <a:r>
                <a:rPr kumimoji="1" lang="en-US" sz="1000" b="1"/>
                <a:t> recognition and</a:t>
              </a:r>
            </a:p>
            <a:p>
              <a:pPr eaLnBrk="0" hangingPunct="0"/>
              <a:r>
                <a:rPr kumimoji="1" lang="en-US" sz="1000" b="1"/>
                <a:t>hypersensitive response</a:t>
              </a:r>
            </a:p>
          </p:txBody>
        </p:sp>
        <p:sp>
          <p:nvSpPr>
            <p:cNvPr id="237601" name="Text Box 46"/>
            <p:cNvSpPr txBox="1">
              <a:spLocks noChangeArrowheads="1"/>
            </p:cNvSpPr>
            <p:nvPr/>
          </p:nvSpPr>
          <p:spPr bwMode="auto">
            <a:xfrm>
              <a:off x="3605" y="3784"/>
              <a:ext cx="81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Systemic acquired</a:t>
              </a:r>
            </a:p>
            <a:p>
              <a:pPr eaLnBrk="0" hangingPunct="0"/>
              <a:r>
                <a:rPr kumimoji="1" lang="en-US" sz="1000" b="1"/>
                <a:t>resistance</a:t>
              </a: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04800" y="139700"/>
            <a:ext cx="8534400" cy="749300"/>
          </a:xfrm>
        </p:spPr>
        <p:txBody>
          <a:bodyPr/>
          <a:lstStyle/>
          <a:p>
            <a:pPr eaLnBrk="1" hangingPunct="1"/>
            <a:r>
              <a:rPr lang="en-US" sz="2400">
                <a:ea typeface="ＭＳ Ｐゴシック" charset="-128"/>
                <a:cs typeface="ＭＳ Ｐゴシック" charset="-128"/>
              </a:rPr>
              <a:t>A maize leaf “recruits” a parasitoid wasp as a defensive response to an herbivore, an army-worm caterpillar</a:t>
            </a:r>
          </a:p>
        </p:txBody>
      </p:sp>
      <p:grpSp>
        <p:nvGrpSpPr>
          <p:cNvPr id="2" name="Group 23"/>
          <p:cNvGrpSpPr>
            <a:grpSpLocks/>
          </p:cNvGrpSpPr>
          <p:nvPr/>
        </p:nvGrpSpPr>
        <p:grpSpPr bwMode="auto">
          <a:xfrm>
            <a:off x="1447800" y="1117600"/>
            <a:ext cx="6172200" cy="5357813"/>
            <a:chOff x="912" y="528"/>
            <a:chExt cx="3939" cy="3455"/>
          </a:xfrm>
        </p:grpSpPr>
        <p:pic>
          <p:nvPicPr>
            <p:cNvPr id="238596" name="Picture 4"/>
            <p:cNvPicPr>
              <a:picLocks noChangeAspect="1" noChangeArrowheads="1"/>
            </p:cNvPicPr>
            <p:nvPr/>
          </p:nvPicPr>
          <p:blipFill>
            <a:blip r:embed="rId2"/>
            <a:srcRect/>
            <a:stretch>
              <a:fillRect/>
            </a:stretch>
          </p:blipFill>
          <p:spPr bwMode="auto">
            <a:xfrm>
              <a:off x="912" y="528"/>
              <a:ext cx="3939" cy="3455"/>
            </a:xfrm>
            <a:prstGeom prst="rect">
              <a:avLst/>
            </a:prstGeom>
            <a:noFill/>
            <a:ln w="9525">
              <a:noFill/>
              <a:miter lim="800000"/>
              <a:headEnd/>
              <a:tailEnd/>
            </a:ln>
          </p:spPr>
        </p:pic>
        <p:grpSp>
          <p:nvGrpSpPr>
            <p:cNvPr id="3" name="Group 10"/>
            <p:cNvGrpSpPr>
              <a:grpSpLocks/>
            </p:cNvGrpSpPr>
            <p:nvPr/>
          </p:nvGrpSpPr>
          <p:grpSpPr bwMode="auto">
            <a:xfrm>
              <a:off x="3226" y="597"/>
              <a:ext cx="957" cy="530"/>
              <a:chOff x="3226" y="597"/>
              <a:chExt cx="957" cy="530"/>
            </a:xfrm>
          </p:grpSpPr>
          <p:sp>
            <p:nvSpPr>
              <p:cNvPr id="238610" name="Text Box 5"/>
              <p:cNvSpPr txBox="1">
                <a:spLocks noChangeArrowheads="1"/>
              </p:cNvSpPr>
              <p:nvPr/>
            </p:nvSpPr>
            <p:spPr bwMode="auto">
              <a:xfrm>
                <a:off x="3300" y="597"/>
                <a:ext cx="883" cy="53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Recruitment of</a:t>
                </a:r>
                <a:br>
                  <a:rPr kumimoji="1" lang="en-US" sz="1200"/>
                </a:br>
                <a:r>
                  <a:rPr kumimoji="1" lang="en-US" sz="1200"/>
                  <a:t>parasitoid wasps</a:t>
                </a:r>
                <a:br>
                  <a:rPr kumimoji="1" lang="en-US" sz="1200"/>
                </a:br>
                <a:r>
                  <a:rPr kumimoji="1" lang="en-US" sz="1200"/>
                  <a:t>that lay their eggs</a:t>
                </a:r>
                <a:br>
                  <a:rPr kumimoji="1" lang="en-US" sz="1200"/>
                </a:br>
                <a:r>
                  <a:rPr kumimoji="1" lang="en-US" sz="1200"/>
                  <a:t>within caterpillars</a:t>
                </a:r>
              </a:p>
            </p:txBody>
          </p:sp>
          <p:sp>
            <p:nvSpPr>
              <p:cNvPr id="238611" name="Oval 6"/>
              <p:cNvSpPr>
                <a:spLocks noChangeArrowheads="1"/>
              </p:cNvSpPr>
              <p:nvPr/>
            </p:nvSpPr>
            <p:spPr bwMode="auto">
              <a:xfrm>
                <a:off x="3226" y="637"/>
                <a:ext cx="96" cy="96"/>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4</a:t>
                </a:r>
                <a:endParaRPr kumimoji="1" lang="en-US" sz="2500"/>
              </a:p>
            </p:txBody>
          </p:sp>
        </p:grpSp>
        <p:grpSp>
          <p:nvGrpSpPr>
            <p:cNvPr id="4" name="Group 13"/>
            <p:cNvGrpSpPr>
              <a:grpSpLocks/>
            </p:cNvGrpSpPr>
            <p:nvPr/>
          </p:nvGrpSpPr>
          <p:grpSpPr bwMode="auto">
            <a:xfrm>
              <a:off x="3153" y="1911"/>
              <a:ext cx="961" cy="413"/>
              <a:chOff x="3153" y="1911"/>
              <a:chExt cx="961" cy="413"/>
            </a:xfrm>
          </p:grpSpPr>
          <p:sp>
            <p:nvSpPr>
              <p:cNvPr id="238608" name="Oval 8"/>
              <p:cNvSpPr>
                <a:spLocks noChangeArrowheads="1"/>
              </p:cNvSpPr>
              <p:nvPr/>
            </p:nvSpPr>
            <p:spPr bwMode="auto">
              <a:xfrm>
                <a:off x="3153" y="1950"/>
                <a:ext cx="96" cy="96"/>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2500"/>
              </a:p>
            </p:txBody>
          </p:sp>
          <p:sp>
            <p:nvSpPr>
              <p:cNvPr id="238609" name="Text Box 9"/>
              <p:cNvSpPr txBox="1">
                <a:spLocks noChangeArrowheads="1"/>
              </p:cNvSpPr>
              <p:nvPr/>
            </p:nvSpPr>
            <p:spPr bwMode="auto">
              <a:xfrm>
                <a:off x="3215" y="1911"/>
                <a:ext cx="899" cy="41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Synthesis and</a:t>
                </a:r>
                <a:br>
                  <a:rPr kumimoji="1" lang="en-US" sz="1200"/>
                </a:br>
                <a:r>
                  <a:rPr kumimoji="1" lang="en-US" sz="1200"/>
                  <a:t>release of</a:t>
                </a:r>
                <a:br>
                  <a:rPr kumimoji="1" lang="en-US" sz="1200"/>
                </a:br>
                <a:r>
                  <a:rPr kumimoji="1" lang="en-US" sz="1200"/>
                  <a:t>volatile attractants</a:t>
                </a:r>
              </a:p>
            </p:txBody>
          </p:sp>
        </p:grpSp>
        <p:grpSp>
          <p:nvGrpSpPr>
            <p:cNvPr id="5" name="Group 17"/>
            <p:cNvGrpSpPr>
              <a:grpSpLocks/>
            </p:cNvGrpSpPr>
            <p:nvPr/>
          </p:nvGrpSpPr>
          <p:grpSpPr bwMode="auto">
            <a:xfrm>
              <a:off x="2304" y="2844"/>
              <a:ext cx="583" cy="294"/>
              <a:chOff x="2304" y="2844"/>
              <a:chExt cx="583" cy="294"/>
            </a:xfrm>
          </p:grpSpPr>
          <p:sp>
            <p:nvSpPr>
              <p:cNvPr id="238606" name="Oval 12"/>
              <p:cNvSpPr>
                <a:spLocks noChangeArrowheads="1"/>
              </p:cNvSpPr>
              <p:nvPr/>
            </p:nvSpPr>
            <p:spPr bwMode="auto">
              <a:xfrm>
                <a:off x="2304" y="2880"/>
                <a:ext cx="96" cy="96"/>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2500"/>
              </a:p>
            </p:txBody>
          </p:sp>
          <p:sp>
            <p:nvSpPr>
              <p:cNvPr id="238607" name="Text Box 14"/>
              <p:cNvSpPr txBox="1">
                <a:spLocks noChangeArrowheads="1"/>
              </p:cNvSpPr>
              <p:nvPr/>
            </p:nvSpPr>
            <p:spPr bwMode="auto">
              <a:xfrm>
                <a:off x="2366" y="2844"/>
                <a:ext cx="521" cy="29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Chemical</a:t>
                </a:r>
                <a:br>
                  <a:rPr kumimoji="1" lang="en-US" sz="1200"/>
                </a:br>
                <a:r>
                  <a:rPr kumimoji="1" lang="en-US" sz="1200"/>
                  <a:t>in saliva</a:t>
                </a:r>
              </a:p>
            </p:txBody>
          </p:sp>
        </p:grpSp>
        <p:grpSp>
          <p:nvGrpSpPr>
            <p:cNvPr id="6" name="Group 20"/>
            <p:cNvGrpSpPr>
              <a:grpSpLocks/>
            </p:cNvGrpSpPr>
            <p:nvPr/>
          </p:nvGrpSpPr>
          <p:grpSpPr bwMode="auto">
            <a:xfrm>
              <a:off x="1392" y="2842"/>
              <a:ext cx="618" cy="177"/>
              <a:chOff x="1392" y="2842"/>
              <a:chExt cx="618" cy="177"/>
            </a:xfrm>
          </p:grpSpPr>
          <p:sp>
            <p:nvSpPr>
              <p:cNvPr id="238604" name="Oval 16"/>
              <p:cNvSpPr>
                <a:spLocks noChangeArrowheads="1"/>
              </p:cNvSpPr>
              <p:nvPr/>
            </p:nvSpPr>
            <p:spPr bwMode="auto">
              <a:xfrm>
                <a:off x="1392" y="2875"/>
                <a:ext cx="96" cy="96"/>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2500"/>
              </a:p>
            </p:txBody>
          </p:sp>
          <p:sp>
            <p:nvSpPr>
              <p:cNvPr id="238605" name="Text Box 18"/>
              <p:cNvSpPr txBox="1">
                <a:spLocks noChangeArrowheads="1"/>
              </p:cNvSpPr>
              <p:nvPr/>
            </p:nvSpPr>
            <p:spPr bwMode="auto">
              <a:xfrm>
                <a:off x="1457" y="2842"/>
                <a:ext cx="553" cy="177"/>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Wounding</a:t>
                </a:r>
              </a:p>
            </p:txBody>
          </p:sp>
        </p:grpSp>
        <p:grpSp>
          <p:nvGrpSpPr>
            <p:cNvPr id="7" name="Group 22"/>
            <p:cNvGrpSpPr>
              <a:grpSpLocks/>
            </p:cNvGrpSpPr>
            <p:nvPr/>
          </p:nvGrpSpPr>
          <p:grpSpPr bwMode="auto">
            <a:xfrm>
              <a:off x="1649" y="3437"/>
              <a:ext cx="1017" cy="295"/>
              <a:chOff x="1574" y="3387"/>
              <a:chExt cx="1017" cy="295"/>
            </a:xfrm>
          </p:grpSpPr>
          <p:sp>
            <p:nvSpPr>
              <p:cNvPr id="238602" name="Oval 19"/>
              <p:cNvSpPr>
                <a:spLocks noChangeArrowheads="1"/>
              </p:cNvSpPr>
              <p:nvPr/>
            </p:nvSpPr>
            <p:spPr bwMode="auto">
              <a:xfrm>
                <a:off x="1574" y="3428"/>
                <a:ext cx="96" cy="96"/>
              </a:xfrm>
              <a:prstGeom prst="ellipse">
                <a:avLst/>
              </a:prstGeom>
              <a:solidFill>
                <a:srgbClr val="00CCFF"/>
              </a:solidFill>
              <a:ln w="25400">
                <a:solidFill>
                  <a:srgbClr val="00CCFF"/>
                </a:solid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2500"/>
              </a:p>
            </p:txBody>
          </p:sp>
          <p:sp>
            <p:nvSpPr>
              <p:cNvPr id="238603" name="Text Box 21"/>
              <p:cNvSpPr txBox="1">
                <a:spLocks noChangeArrowheads="1"/>
              </p:cNvSpPr>
              <p:nvPr/>
            </p:nvSpPr>
            <p:spPr bwMode="auto">
              <a:xfrm>
                <a:off x="1650" y="3387"/>
                <a:ext cx="941" cy="29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Signal transduction</a:t>
                </a:r>
                <a:br>
                  <a:rPr kumimoji="1" lang="en-US" sz="1200"/>
                </a:br>
                <a:r>
                  <a:rPr kumimoji="1" lang="en-US" sz="1200"/>
                  <a:t>pathway</a:t>
                </a:r>
              </a:p>
            </p:txBody>
          </p:sp>
        </p:gr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2007-2008</a:t>
            </a:r>
            <a:endParaRPr lang="en-US" b="0"/>
          </a:p>
        </p:txBody>
      </p:sp>
      <p:pic>
        <p:nvPicPr>
          <p:cNvPr id="365571" name="Picture 3" descr="2004374470035685442_rs"/>
          <p:cNvPicPr>
            <a:picLocks noChangeAspect="1" noChangeArrowheads="1"/>
          </p:cNvPicPr>
          <p:nvPr/>
        </p:nvPicPr>
        <p:blipFill>
          <a:blip r:embed="rId4"/>
          <a:srcRect/>
          <a:stretch>
            <a:fillRect/>
          </a:stretch>
        </p:blipFill>
        <p:spPr bwMode="auto">
          <a:xfrm>
            <a:off x="2852738" y="2638425"/>
            <a:ext cx="6097587" cy="4060825"/>
          </a:xfrm>
          <a:prstGeom prst="rect">
            <a:avLst/>
          </a:prstGeom>
          <a:noFill/>
          <a:effectLst>
            <a:outerShdw blurRad="63500" dist="38099" dir="2700000" algn="ctr" rotWithShape="0">
              <a:srgbClr val="000000">
                <a:alpha val="74998"/>
              </a:srgbClr>
            </a:outerShdw>
          </a:effectLst>
        </p:spPr>
      </p:pic>
      <p:sp>
        <p:nvSpPr>
          <p:cNvPr id="365573" name="AutoShape 5"/>
          <p:cNvSpPr>
            <a:spLocks/>
          </p:cNvSpPr>
          <p:nvPr/>
        </p:nvSpPr>
        <p:spPr bwMode="auto">
          <a:xfrm>
            <a:off x="0" y="342900"/>
            <a:ext cx="7091363" cy="2332038"/>
          </a:xfrm>
          <a:prstGeom prst="wedgeEllipseCallout">
            <a:avLst>
              <a:gd name="adj1" fmla="val 5787"/>
              <a:gd name="adj2" fmla="val 118620"/>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ea typeface="Geneva" charset="0"/>
                <a:cs typeface="Geneva" charset="0"/>
              </a:rPr>
              <a:t>Don’t take this lying down…</a:t>
            </a:r>
          </a:p>
          <a:p>
            <a:pPr>
              <a:spcBef>
                <a:spcPts val="1400"/>
              </a:spcBef>
            </a:pPr>
            <a:r>
              <a:rPr lang="en-US" sz="3600" b="1">
                <a:solidFill>
                  <a:schemeClr val="tx2"/>
                </a:solidFill>
                <a:ea typeface="Geneva" charset="0"/>
                <a:cs typeface="Geneva" charset="0"/>
              </a:rPr>
              <a:t>Ask Questions</a:t>
            </a:r>
            <a:r>
              <a:rPr lang="en-US" sz="3600" b="1" i="1">
                <a:solidFill>
                  <a:schemeClr val="tx2"/>
                </a:solidFill>
                <a:ea typeface="Geneva" charset="0"/>
                <a:cs typeface="Geneva" charset="0"/>
              </a:rPr>
              <a:t>!!</a:t>
            </a:r>
            <a:endParaRPr lang="en-US" sz="3600" b="1">
              <a:solidFill>
                <a:schemeClr val="tx2"/>
              </a:solidFill>
              <a:ea typeface="Geneva" charset="0"/>
              <a:cs typeface="Genev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down)">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999"/>
          <a:stretch>
            <a:fillRect/>
          </a:stretch>
        </p:blipFill>
        <p:spPr bwMode="auto">
          <a:xfrm>
            <a:off x="4857750" y="2209800"/>
            <a:ext cx="4286250" cy="4572000"/>
          </a:xfrm>
          <a:prstGeom prst="rect">
            <a:avLst/>
          </a:prstGeom>
          <a:noFill/>
        </p:spPr>
      </p:pic>
      <p:sp>
        <p:nvSpPr>
          <p:cNvPr id="431107" name="Rectangle 3"/>
          <p:cNvSpPr>
            <a:spLocks noGrp="1" noChangeArrowheads="1"/>
          </p:cNvSpPr>
          <p:nvPr>
            <p:ph type="title"/>
          </p:nvPr>
        </p:nvSpPr>
        <p:spPr/>
        <p:txBody>
          <a:bodyPr/>
          <a:lstStyle/>
          <a:p>
            <a:r>
              <a:rPr lang="en-US"/>
              <a:t>Growth in Plants </a:t>
            </a:r>
          </a:p>
        </p:txBody>
      </p:sp>
      <p:sp>
        <p:nvSpPr>
          <p:cNvPr id="431108" name="Rectangle 4" descr="Rectangle: Click to edit Master text styles&#10;Second level&#10;Third level&#10;Fourth level&#10;Fifth level"/>
          <p:cNvSpPr>
            <a:spLocks noGrp="1" noChangeArrowheads="1"/>
          </p:cNvSpPr>
          <p:nvPr>
            <p:ph type="body" idx="1"/>
          </p:nvPr>
        </p:nvSpPr>
        <p:spPr>
          <a:xfrm>
            <a:off x="215900" y="1016000"/>
            <a:ext cx="8145463" cy="5257800"/>
          </a:xfrm>
        </p:spPr>
        <p:txBody>
          <a:bodyPr/>
          <a:lstStyle/>
          <a:p>
            <a:r>
              <a:rPr lang="en-US" dirty="0"/>
              <a:t>Specific regions of growth: </a:t>
            </a:r>
            <a:r>
              <a:rPr lang="en-US" u="sng" dirty="0">
                <a:solidFill>
                  <a:srgbClr val="CC0000"/>
                </a:solidFill>
              </a:rPr>
              <a:t>meristems</a:t>
            </a:r>
            <a:endParaRPr lang="en-US" dirty="0"/>
          </a:p>
          <a:p>
            <a:pPr lvl="1"/>
            <a:r>
              <a:rPr lang="en-US" dirty="0"/>
              <a:t>stem cells: perpetually embryonic tissue</a:t>
            </a:r>
          </a:p>
          <a:p>
            <a:pPr lvl="1"/>
            <a:r>
              <a:rPr lang="en-US" dirty="0"/>
              <a:t>regenerate new cells</a:t>
            </a:r>
          </a:p>
          <a:p>
            <a:pPr lvl="2"/>
            <a:r>
              <a:rPr lang="en-US" u="sng" dirty="0">
                <a:solidFill>
                  <a:srgbClr val="CC0000"/>
                </a:solidFill>
              </a:rPr>
              <a:t>apical</a:t>
            </a:r>
            <a:r>
              <a:rPr lang="en-US" u="sng" dirty="0"/>
              <a:t> </a:t>
            </a:r>
            <a:r>
              <a:rPr lang="en-US" u="sng" dirty="0">
                <a:solidFill>
                  <a:srgbClr val="CC0000"/>
                </a:solidFill>
              </a:rPr>
              <a:t>shoot meristem</a:t>
            </a:r>
            <a:endParaRPr lang="en-US" dirty="0"/>
          </a:p>
          <a:p>
            <a:pPr lvl="3"/>
            <a:r>
              <a:rPr lang="en-US" dirty="0"/>
              <a:t>growth in length</a:t>
            </a:r>
          </a:p>
          <a:p>
            <a:pPr lvl="3"/>
            <a:r>
              <a:rPr lang="en-US" u="sng" dirty="0">
                <a:solidFill>
                  <a:srgbClr val="CC0000"/>
                </a:solidFill>
              </a:rPr>
              <a:t>primary growth</a:t>
            </a:r>
            <a:endParaRPr lang="en-US" dirty="0"/>
          </a:p>
          <a:p>
            <a:pPr lvl="2"/>
            <a:r>
              <a:rPr lang="en-US" u="sng" dirty="0">
                <a:solidFill>
                  <a:srgbClr val="CC0000"/>
                </a:solidFill>
              </a:rPr>
              <a:t>apical root meristem</a:t>
            </a:r>
            <a:endParaRPr lang="en-US" dirty="0"/>
          </a:p>
          <a:p>
            <a:pPr lvl="3"/>
            <a:r>
              <a:rPr lang="en-US" dirty="0"/>
              <a:t>growth in length</a:t>
            </a:r>
          </a:p>
          <a:p>
            <a:pPr lvl="3"/>
            <a:r>
              <a:rPr lang="en-US" u="sng" dirty="0">
                <a:solidFill>
                  <a:srgbClr val="CC0000"/>
                </a:solidFill>
              </a:rPr>
              <a:t>primary growth</a:t>
            </a:r>
            <a:endParaRPr lang="en-US" dirty="0"/>
          </a:p>
          <a:p>
            <a:pPr lvl="2"/>
            <a:r>
              <a:rPr lang="en-US" u="sng" dirty="0">
                <a:solidFill>
                  <a:srgbClr val="CC0000"/>
                </a:solidFill>
              </a:rPr>
              <a:t>lateral meristem</a:t>
            </a:r>
            <a:endParaRPr lang="en-US" dirty="0"/>
          </a:p>
          <a:p>
            <a:pPr lvl="3"/>
            <a:r>
              <a:rPr lang="en-US" dirty="0"/>
              <a:t>growth in girth</a:t>
            </a:r>
          </a:p>
          <a:p>
            <a:pPr lvl="3"/>
            <a:r>
              <a:rPr lang="en-US" u="sng" dirty="0">
                <a:solidFill>
                  <a:srgbClr val="CC0000"/>
                </a:solidFill>
              </a:rPr>
              <a:t>secondary growth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p:txBody>
          <a:bodyPr/>
          <a:lstStyle/>
          <a:p>
            <a:pPr algn="ctr" eaLnBrk="1" hangingPunct="1"/>
            <a:r>
              <a:rPr lang="en-US" dirty="0">
                <a:ea typeface="ＭＳ Ｐゴシック" charset="-128"/>
                <a:cs typeface="ＭＳ Ｐゴシック" charset="-128"/>
              </a:rPr>
              <a:t>Review Questions</a:t>
            </a:r>
          </a:p>
        </p:txBody>
      </p:sp>
      <p:sp>
        <p:nvSpPr>
          <p:cNvPr id="239619" name="Rectangle 3"/>
          <p:cNvSpPr>
            <a:spLocks noGrp="1" noChangeArrowheads="1"/>
          </p:cNvSpPr>
          <p:nvPr>
            <p:ph type="subTitle" idx="1"/>
          </p:nvPr>
        </p:nvSpPr>
        <p:spPr/>
        <p:txBody>
          <a:bodyPr/>
          <a:lstStyle/>
          <a:p>
            <a:pPr eaLnBrk="1" hangingPunct="1"/>
            <a:endParaRPr lang="en-US">
              <a:ea typeface="ＭＳ Ｐゴシック" charset="-128"/>
              <a:cs typeface="ＭＳ Ｐゴシック" charset="-128"/>
            </a:endParaRPr>
          </a:p>
        </p:txBody>
      </p:sp>
      <p:sp>
        <p:nvSpPr>
          <p:cNvPr id="239620"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304800" y="685800"/>
            <a:ext cx="8534400" cy="5788025"/>
          </a:xfrm>
        </p:spPr>
        <p:txBody>
          <a:bodyPr/>
          <a:lstStyle/>
          <a:p>
            <a:pPr marL="609600" indent="-609600" eaLnBrk="1" hangingPunct="1">
              <a:lnSpc>
                <a:spcPct val="90000"/>
              </a:lnSpc>
              <a:buFont typeface="Times" charset="0"/>
              <a:buNone/>
            </a:pPr>
            <a:r>
              <a:rPr lang="en-US" dirty="0"/>
              <a:t>1</a:t>
            </a:r>
            <a:r>
              <a:rPr lang="en-US" dirty="0" smtClean="0">
                <a:ea typeface="ＭＳ Ｐゴシック" charset="-128"/>
                <a:cs typeface="ＭＳ Ｐゴシック" charset="-128"/>
              </a:rPr>
              <a:t>.  </a:t>
            </a:r>
            <a:r>
              <a:rPr lang="en-US" dirty="0">
                <a:ea typeface="ＭＳ Ｐゴシック" charset="-128"/>
                <a:cs typeface="ＭＳ Ｐゴシック" charset="-128"/>
              </a:rPr>
              <a:t>What is one result of an organism having meristems?</a:t>
            </a:r>
          </a:p>
          <a:p>
            <a:pPr marL="1271588" lvl="1" indent="-533400" eaLnBrk="1" hangingPunct="1">
              <a:lnSpc>
                <a:spcPct val="90000"/>
              </a:lnSpc>
              <a:buFont typeface="+mj-lt"/>
              <a:buAutoNum type="alphaUcPeriod"/>
            </a:pPr>
            <a:r>
              <a:rPr lang="en-US" sz="3000" dirty="0"/>
              <a:t>a rapid change from juvenile to adult state </a:t>
            </a:r>
            <a:endParaRPr lang="en-US" sz="3000" dirty="0">
              <a:solidFill>
                <a:srgbClr val="000000"/>
              </a:solidFill>
            </a:endParaRPr>
          </a:p>
          <a:p>
            <a:pPr marL="1271588" lvl="1" indent="-533400" eaLnBrk="1" hangingPunct="1">
              <a:lnSpc>
                <a:spcPct val="90000"/>
              </a:lnSpc>
              <a:buFontTx/>
              <a:buAutoNum type="alphaUcPeriod"/>
            </a:pPr>
            <a:r>
              <a:rPr lang="en-US" sz="3000" dirty="0"/>
              <a:t>a seasonal change in leaf morphology </a:t>
            </a:r>
            <a:endParaRPr lang="fr-FR" sz="3000" dirty="0"/>
          </a:p>
          <a:p>
            <a:pPr marL="1271588" lvl="1" indent="-533400" eaLnBrk="1" hangingPunct="1">
              <a:lnSpc>
                <a:spcPct val="90000"/>
              </a:lnSpc>
              <a:buFontTx/>
              <a:buAutoNum type="alphaUcPeriod"/>
            </a:pPr>
            <a:r>
              <a:rPr lang="en-US" sz="3000" dirty="0"/>
              <a:t>a rapid change from a vegetative state to a reproductive state</a:t>
            </a:r>
            <a:endParaRPr lang="fr-FR" sz="3000" dirty="0"/>
          </a:p>
          <a:p>
            <a:pPr marL="1271588" lvl="1" indent="-533400" eaLnBrk="1" hangingPunct="1">
              <a:lnSpc>
                <a:spcPct val="90000"/>
              </a:lnSpc>
              <a:buFontTx/>
              <a:buAutoNum type="alphaUcPeriod"/>
            </a:pPr>
            <a:r>
              <a:rPr lang="en-US" sz="3000" dirty="0"/>
              <a:t>indeterminate, life-long growth</a:t>
            </a:r>
          </a:p>
          <a:p>
            <a:pPr marL="1271588" lvl="1" indent="-533400" eaLnBrk="1" hangingPunct="1">
              <a:lnSpc>
                <a:spcPct val="90000"/>
              </a:lnSpc>
              <a:buFontTx/>
              <a:buAutoNum type="alphaUcPeriod"/>
            </a:pPr>
            <a:r>
              <a:rPr lang="en-US" sz="3000" dirty="0"/>
              <a:t>production of a fixed number of segments during growth</a:t>
            </a:r>
          </a:p>
        </p:txBody>
      </p:sp>
    </p:spTree>
    <p:extLst>
      <p:ext uri="{BB962C8B-B14F-4D97-AF65-F5344CB8AC3E}">
        <p14:creationId xmlns:p14="http://schemas.microsoft.com/office/powerpoint/2010/main" val="5965874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872163"/>
          </a:xfrm>
        </p:spPr>
        <p:txBody>
          <a:bodyPr/>
          <a:lstStyle/>
          <a:p>
            <a:pPr marL="0" indent="0">
              <a:buNone/>
            </a:pPr>
            <a:r>
              <a:rPr lang="en-US" dirty="0" smtClean="0"/>
              <a:t>Pick one of the following choices for each of the following questions:</a:t>
            </a:r>
          </a:p>
          <a:p>
            <a:pPr marL="0" indent="0">
              <a:lnSpc>
                <a:spcPct val="70000"/>
              </a:lnSpc>
              <a:buNone/>
            </a:pPr>
            <a:r>
              <a:rPr lang="en-US" dirty="0"/>
              <a:t>	</a:t>
            </a:r>
            <a:r>
              <a:rPr lang="en-US" dirty="0" smtClean="0"/>
              <a:t>	A.  </a:t>
            </a:r>
            <a:r>
              <a:rPr lang="en-US" dirty="0" err="1" smtClean="0"/>
              <a:t>Auxin</a:t>
            </a:r>
            <a:endParaRPr lang="en-US" dirty="0" smtClean="0"/>
          </a:p>
          <a:p>
            <a:pPr marL="0" indent="0">
              <a:lnSpc>
                <a:spcPct val="70000"/>
              </a:lnSpc>
              <a:buNone/>
            </a:pPr>
            <a:r>
              <a:rPr lang="en-US" dirty="0"/>
              <a:t>	</a:t>
            </a:r>
            <a:r>
              <a:rPr lang="en-US" dirty="0" smtClean="0"/>
              <a:t>	B.  Gibberellin</a:t>
            </a:r>
          </a:p>
          <a:p>
            <a:pPr marL="0" indent="0">
              <a:lnSpc>
                <a:spcPct val="70000"/>
              </a:lnSpc>
              <a:buNone/>
            </a:pPr>
            <a:r>
              <a:rPr lang="en-US" dirty="0"/>
              <a:t>	</a:t>
            </a:r>
            <a:r>
              <a:rPr lang="en-US" dirty="0" smtClean="0"/>
              <a:t>	C.  Ethylene</a:t>
            </a:r>
          </a:p>
          <a:p>
            <a:pPr marL="0" indent="0">
              <a:lnSpc>
                <a:spcPct val="70000"/>
              </a:lnSpc>
              <a:buNone/>
            </a:pPr>
            <a:r>
              <a:rPr lang="en-US" dirty="0"/>
              <a:t>	</a:t>
            </a:r>
            <a:r>
              <a:rPr lang="en-US" dirty="0" smtClean="0"/>
              <a:t>	D.  </a:t>
            </a:r>
            <a:r>
              <a:rPr lang="en-US" dirty="0" err="1" smtClean="0"/>
              <a:t>Abscisic</a:t>
            </a:r>
            <a:r>
              <a:rPr lang="en-US" dirty="0" smtClean="0"/>
              <a:t> Acid</a:t>
            </a:r>
          </a:p>
          <a:p>
            <a:pPr marL="0" indent="0">
              <a:lnSpc>
                <a:spcPct val="70000"/>
              </a:lnSpc>
              <a:buNone/>
            </a:pPr>
            <a:r>
              <a:rPr lang="en-US" dirty="0"/>
              <a:t>	</a:t>
            </a:r>
            <a:r>
              <a:rPr lang="en-US" dirty="0" smtClean="0"/>
              <a:t>	E.  </a:t>
            </a:r>
            <a:r>
              <a:rPr lang="en-US" dirty="0" err="1" smtClean="0"/>
              <a:t>Phytochrome</a:t>
            </a:r>
            <a:endParaRPr lang="en-US" dirty="0" smtClean="0"/>
          </a:p>
          <a:p>
            <a:pPr marL="514350" indent="-514350">
              <a:buAutoNum type="arabicPeriod" startAt="2"/>
            </a:pPr>
            <a:r>
              <a:rPr lang="en-US" dirty="0" smtClean="0"/>
              <a:t>Controls the phototropic response in plants</a:t>
            </a:r>
          </a:p>
          <a:p>
            <a:pPr marL="514350" indent="-514350">
              <a:buAutoNum type="arabicPeriod" startAt="2"/>
            </a:pPr>
            <a:r>
              <a:rPr lang="en-US" dirty="0" smtClean="0"/>
              <a:t>Contributes to fruit development</a:t>
            </a:r>
          </a:p>
          <a:p>
            <a:pPr marL="514350" indent="-514350">
              <a:buAutoNum type="arabicPeriod" startAt="2"/>
            </a:pPr>
            <a:r>
              <a:rPr lang="en-US" dirty="0" smtClean="0"/>
              <a:t>Contributes to fruit ripening</a:t>
            </a:r>
          </a:p>
          <a:p>
            <a:pPr marL="514350" indent="-514350">
              <a:buAutoNum type="arabicPeriod" startAt="2"/>
            </a:pPr>
            <a:r>
              <a:rPr lang="en-US" dirty="0" smtClean="0"/>
              <a:t>Contributes to seed dormancy</a:t>
            </a:r>
          </a:p>
          <a:p>
            <a:pPr marL="514350" indent="-514350">
              <a:buAutoNum type="arabicPeriod" startAt="2"/>
            </a:pPr>
            <a:r>
              <a:rPr lang="en-US" dirty="0" smtClean="0"/>
              <a:t>Contributes to flowering</a:t>
            </a:r>
            <a:endParaRPr lang="en-US" dirty="0"/>
          </a:p>
        </p:txBody>
      </p:sp>
    </p:spTree>
    <p:extLst>
      <p:ext uri="{BB962C8B-B14F-4D97-AF65-F5344CB8AC3E}">
        <p14:creationId xmlns:p14="http://schemas.microsoft.com/office/powerpoint/2010/main" val="3824822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Apical meristems</a:t>
            </a:r>
          </a:p>
        </p:txBody>
      </p:sp>
      <p:pic>
        <p:nvPicPr>
          <p:cNvPr id="433155" name="Picture 3"/>
          <p:cNvPicPr>
            <a:picLocks noChangeAspect="1" noChangeArrowheads="1"/>
          </p:cNvPicPr>
          <p:nvPr/>
        </p:nvPicPr>
        <p:blipFill>
          <a:blip r:embed="rId3"/>
          <a:srcRect/>
          <a:stretch>
            <a:fillRect/>
          </a:stretch>
        </p:blipFill>
        <p:spPr bwMode="auto">
          <a:xfrm>
            <a:off x="850900" y="1041400"/>
            <a:ext cx="7467600" cy="5207000"/>
          </a:xfrm>
          <a:prstGeom prst="rect">
            <a:avLst/>
          </a:prstGeom>
          <a:noFill/>
        </p:spPr>
      </p:pic>
      <p:sp>
        <p:nvSpPr>
          <p:cNvPr id="433156" name="Rectangle 4"/>
          <p:cNvSpPr>
            <a:spLocks noChangeArrowheads="1"/>
          </p:cNvSpPr>
          <p:nvPr/>
        </p:nvSpPr>
        <p:spPr bwMode="auto">
          <a:xfrm>
            <a:off x="2049463" y="6249988"/>
            <a:ext cx="1152525" cy="519112"/>
          </a:xfrm>
          <a:prstGeom prst="rect">
            <a:avLst/>
          </a:prstGeom>
          <a:noFill/>
          <a:ln w="9525">
            <a:noFill/>
            <a:miter lim="800000"/>
            <a:headEnd/>
            <a:tailEnd/>
          </a:ln>
          <a:effectLst/>
        </p:spPr>
        <p:txBody>
          <a:bodyPr wrap="none" anchor="ctr">
            <a:prstTxWarp prst="textNoShape">
              <a:avLst/>
            </a:prstTxWarp>
            <a:spAutoFit/>
          </a:bodyPr>
          <a:lstStyle/>
          <a:p>
            <a:r>
              <a:rPr lang="en-US" sz="2800" b="1" dirty="0">
                <a:solidFill>
                  <a:srgbClr val="0F116A"/>
                </a:solidFill>
              </a:rPr>
              <a:t>shoot</a:t>
            </a:r>
            <a:endParaRPr lang="en-US" sz="3600" b="1" dirty="0">
              <a:solidFill>
                <a:schemeClr val="tx2"/>
              </a:solidFill>
            </a:endParaRPr>
          </a:p>
        </p:txBody>
      </p:sp>
      <p:sp>
        <p:nvSpPr>
          <p:cNvPr id="433157" name="Rectangle 5"/>
          <p:cNvSpPr>
            <a:spLocks noChangeArrowheads="1"/>
          </p:cNvSpPr>
          <p:nvPr/>
        </p:nvSpPr>
        <p:spPr bwMode="auto">
          <a:xfrm>
            <a:off x="6246813" y="6249988"/>
            <a:ext cx="874712" cy="519112"/>
          </a:xfrm>
          <a:prstGeom prst="rect">
            <a:avLst/>
          </a:prstGeom>
          <a:noFill/>
          <a:ln w="9525">
            <a:noFill/>
            <a:miter lim="800000"/>
            <a:headEnd/>
            <a:tailEnd/>
          </a:ln>
          <a:effectLst/>
        </p:spPr>
        <p:txBody>
          <a:bodyPr wrap="none" anchor="ctr">
            <a:prstTxWarp prst="textNoShape">
              <a:avLst/>
            </a:prstTxWarp>
            <a:spAutoFit/>
          </a:bodyPr>
          <a:lstStyle/>
          <a:p>
            <a:r>
              <a:rPr lang="en-US" sz="2800" b="1" dirty="0">
                <a:solidFill>
                  <a:srgbClr val="0F116A"/>
                </a:solidFill>
              </a:rPr>
              <a:t>root</a:t>
            </a:r>
            <a:endParaRPr lang="en-US" sz="36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685800"/>
            <a:ext cx="7010400" cy="6126163"/>
          </a:xfrm>
          <a:prstGeom prst="rect">
            <a:avLst/>
          </a:prstGeom>
          <a:noFill/>
        </p:spPr>
      </p:pic>
      <p:sp>
        <p:nvSpPr>
          <p:cNvPr id="435203" name="Rectangle 3"/>
          <p:cNvSpPr>
            <a:spLocks noGrp="1" noChangeArrowheads="1"/>
          </p:cNvSpPr>
          <p:nvPr>
            <p:ph type="title"/>
          </p:nvPr>
        </p:nvSpPr>
        <p:spPr>
          <a:xfrm>
            <a:off x="88900" y="0"/>
            <a:ext cx="7772400" cy="596900"/>
          </a:xfrm>
        </p:spPr>
        <p:txBody>
          <a:bodyPr/>
          <a:lstStyle/>
          <a:p>
            <a:r>
              <a:rPr lang="en-US" dirty="0"/>
              <a:t>Root structure &amp; growth</a:t>
            </a:r>
          </a:p>
        </p:txBody>
      </p:sp>
      <p:pic>
        <p:nvPicPr>
          <p:cNvPr id="435204" name="Picture 4" descr="alliumlo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9800" y="685800"/>
            <a:ext cx="1809750" cy="6130925"/>
          </a:xfrm>
          <a:prstGeom prst="rect">
            <a:avLst/>
          </a:prstGeom>
          <a:noFill/>
          <a:ln w="9525">
            <a:noFill/>
            <a:miter lim="800000"/>
            <a:headEnd/>
            <a:tailEnd/>
          </a:ln>
        </p:spPr>
      </p:pic>
      <p:sp>
        <p:nvSpPr>
          <p:cNvPr id="435205" name="Rectangle 5"/>
          <p:cNvSpPr>
            <a:spLocks noChangeArrowheads="1"/>
          </p:cNvSpPr>
          <p:nvPr/>
        </p:nvSpPr>
        <p:spPr bwMode="auto">
          <a:xfrm>
            <a:off x="3635375" y="6397625"/>
            <a:ext cx="3459163" cy="396875"/>
          </a:xfrm>
          <a:prstGeom prst="rect">
            <a:avLst/>
          </a:prstGeom>
          <a:noFill/>
          <a:ln w="9525">
            <a:noFill/>
            <a:miter lim="800000"/>
            <a:headEnd/>
            <a:tailEnd/>
          </a:ln>
          <a:effectLst/>
        </p:spPr>
        <p:txBody>
          <a:bodyPr anchor="ctr">
            <a:prstTxWarp prst="textNoShape">
              <a:avLst/>
            </a:prstTxWarp>
            <a:spAutoFit/>
          </a:bodyPr>
          <a:lstStyle/>
          <a:p>
            <a:r>
              <a:rPr lang="en-US" sz="2000" b="1">
                <a:solidFill>
                  <a:srgbClr val="CC0000"/>
                </a:solidFill>
              </a:rPr>
              <a:t>protecting the meristem</a:t>
            </a:r>
          </a:p>
        </p:txBody>
      </p:sp>
      <p:sp>
        <p:nvSpPr>
          <p:cNvPr id="435207" name="Line 7"/>
          <p:cNvSpPr>
            <a:spLocks noChangeShapeType="1"/>
          </p:cNvSpPr>
          <p:nvPr/>
        </p:nvSpPr>
        <p:spPr bwMode="auto">
          <a:xfrm flipH="1">
            <a:off x="5527675" y="6300788"/>
            <a:ext cx="2055813" cy="1714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5208" name="Line 8"/>
          <p:cNvSpPr>
            <a:spLocks noChangeShapeType="1"/>
          </p:cNvSpPr>
          <p:nvPr/>
        </p:nvSpPr>
        <p:spPr bwMode="auto">
          <a:xfrm flipH="1" flipV="1">
            <a:off x="1884363" y="6035675"/>
            <a:ext cx="3333750" cy="4238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5209" name="Line 9"/>
          <p:cNvSpPr>
            <a:spLocks noChangeShapeType="1"/>
          </p:cNvSpPr>
          <p:nvPr/>
        </p:nvSpPr>
        <p:spPr bwMode="auto">
          <a:xfrm flipH="1">
            <a:off x="5345113" y="6157913"/>
            <a:ext cx="7937" cy="322262"/>
          </a:xfrm>
          <a:prstGeom prst="line">
            <a:avLst/>
          </a:prstGeom>
          <a:noFill/>
          <a:ln w="12700">
            <a:solidFill>
              <a:srgbClr val="000000"/>
            </a:solidFill>
            <a:round/>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7113" y="312738"/>
            <a:ext cx="4303712" cy="4111625"/>
          </a:xfrm>
          <a:prstGeom prst="rect">
            <a:avLst/>
          </a:prstGeom>
          <a:noFill/>
          <a:ln w="9525">
            <a:noFill/>
            <a:miter lim="800000"/>
            <a:headEnd/>
            <a:tailEnd/>
          </a:ln>
        </p:spPr>
      </p:pic>
      <p:sp>
        <p:nvSpPr>
          <p:cNvPr id="437251" name="Rectangle 3"/>
          <p:cNvSpPr>
            <a:spLocks noGrp="1" noChangeArrowheads="1"/>
          </p:cNvSpPr>
          <p:nvPr>
            <p:ph type="title"/>
          </p:nvPr>
        </p:nvSpPr>
        <p:spPr>
          <a:xfrm>
            <a:off x="165100" y="152400"/>
            <a:ext cx="3962400" cy="762000"/>
          </a:xfrm>
          <a:noFill/>
          <a:ln/>
        </p:spPr>
        <p:txBody>
          <a:bodyPr/>
          <a:lstStyle/>
          <a:p>
            <a:r>
              <a:rPr lang="en-US" dirty="0"/>
              <a:t>Shoot growth</a:t>
            </a:r>
          </a:p>
        </p:txBody>
      </p:sp>
      <p:pic>
        <p:nvPicPr>
          <p:cNvPr id="43725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50" y="4286250"/>
            <a:ext cx="4059238" cy="2519363"/>
          </a:xfrm>
          <a:prstGeom prst="rect">
            <a:avLst/>
          </a:prstGeom>
          <a:noFill/>
          <a:ln w="9525">
            <a:noFill/>
            <a:miter lim="800000"/>
            <a:headEnd/>
            <a:tailEnd/>
          </a:ln>
        </p:spPr>
      </p:pic>
      <p:pic>
        <p:nvPicPr>
          <p:cNvPr id="43725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9575" y="4443413"/>
            <a:ext cx="4354513" cy="2414587"/>
          </a:xfrm>
          <a:prstGeom prst="rect">
            <a:avLst/>
          </a:prstGeom>
          <a:noFill/>
          <a:ln w="9525">
            <a:noFill/>
            <a:miter lim="800000"/>
            <a:headEnd/>
            <a:tailEnd/>
          </a:ln>
        </p:spPr>
      </p:pic>
      <p:sp>
        <p:nvSpPr>
          <p:cNvPr id="437255" name="Rectangle 7"/>
          <p:cNvSpPr>
            <a:spLocks noChangeArrowheads="1"/>
          </p:cNvSpPr>
          <p:nvPr/>
        </p:nvSpPr>
        <p:spPr bwMode="auto">
          <a:xfrm>
            <a:off x="4516438" y="4476750"/>
            <a:ext cx="987425" cy="361950"/>
          </a:xfrm>
          <a:prstGeom prst="rect">
            <a:avLst/>
          </a:prstGeom>
          <a:solidFill>
            <a:schemeClr val="bg1">
              <a:alpha val="60001"/>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Young leaf</a:t>
            </a:r>
          </a:p>
          <a:p>
            <a:pPr algn="l">
              <a:lnSpc>
                <a:spcPct val="85000"/>
              </a:lnSpc>
            </a:pPr>
            <a:r>
              <a:rPr lang="en-US" sz="1400" b="1">
                <a:solidFill>
                  <a:srgbClr val="000000"/>
                </a:solidFill>
              </a:rPr>
              <a:t>primordium</a:t>
            </a:r>
            <a:endParaRPr lang="en-US" sz="1400" b="1"/>
          </a:p>
        </p:txBody>
      </p:sp>
      <p:sp>
        <p:nvSpPr>
          <p:cNvPr id="437256" name="Rectangle 8"/>
          <p:cNvSpPr>
            <a:spLocks noChangeArrowheads="1"/>
          </p:cNvSpPr>
          <p:nvPr/>
        </p:nvSpPr>
        <p:spPr bwMode="auto">
          <a:xfrm>
            <a:off x="4081463" y="5011738"/>
            <a:ext cx="1422400" cy="180975"/>
          </a:xfrm>
          <a:prstGeom prst="rect">
            <a:avLst/>
          </a:prstGeom>
          <a:solidFill>
            <a:schemeClr val="bg1">
              <a:alpha val="60001"/>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Apical meristem </a:t>
            </a:r>
            <a:endParaRPr lang="en-US" sz="1400" b="1"/>
          </a:p>
        </p:txBody>
      </p:sp>
      <p:sp>
        <p:nvSpPr>
          <p:cNvPr id="437257" name="Rectangle 9"/>
          <p:cNvSpPr>
            <a:spLocks noChangeArrowheads="1"/>
          </p:cNvSpPr>
          <p:nvPr/>
        </p:nvSpPr>
        <p:spPr bwMode="auto">
          <a:xfrm>
            <a:off x="4516438" y="5367338"/>
            <a:ext cx="987425" cy="361950"/>
          </a:xfrm>
          <a:prstGeom prst="rect">
            <a:avLst/>
          </a:prstGeom>
          <a:solidFill>
            <a:schemeClr val="bg1">
              <a:alpha val="60001"/>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Older leaf</a:t>
            </a:r>
          </a:p>
          <a:p>
            <a:pPr algn="l">
              <a:lnSpc>
                <a:spcPct val="85000"/>
              </a:lnSpc>
            </a:pPr>
            <a:r>
              <a:rPr lang="en-US" sz="1400" b="1">
                <a:solidFill>
                  <a:srgbClr val="000000"/>
                </a:solidFill>
              </a:rPr>
              <a:t>primordium</a:t>
            </a:r>
            <a:endParaRPr lang="en-US" sz="1400" b="1"/>
          </a:p>
        </p:txBody>
      </p:sp>
      <p:sp>
        <p:nvSpPr>
          <p:cNvPr id="437258" name="Rectangle 10"/>
          <p:cNvSpPr>
            <a:spLocks noChangeArrowheads="1"/>
          </p:cNvSpPr>
          <p:nvPr/>
        </p:nvSpPr>
        <p:spPr bwMode="auto">
          <a:xfrm>
            <a:off x="4516438" y="5902325"/>
            <a:ext cx="987425" cy="361950"/>
          </a:xfrm>
          <a:prstGeom prst="rect">
            <a:avLst/>
          </a:prstGeom>
          <a:solidFill>
            <a:schemeClr val="bg1">
              <a:alpha val="60001"/>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Lateral bud</a:t>
            </a:r>
          </a:p>
          <a:p>
            <a:pPr algn="l">
              <a:lnSpc>
                <a:spcPct val="85000"/>
              </a:lnSpc>
            </a:pPr>
            <a:r>
              <a:rPr lang="en-US" sz="1400" b="1">
                <a:solidFill>
                  <a:srgbClr val="000000"/>
                </a:solidFill>
              </a:rPr>
              <a:t>primordium</a:t>
            </a:r>
            <a:endParaRPr lang="en-US" sz="1400" b="1"/>
          </a:p>
        </p:txBody>
      </p:sp>
      <p:sp>
        <p:nvSpPr>
          <p:cNvPr id="437259" name="Rectangle 11"/>
          <p:cNvSpPr>
            <a:spLocks noChangeArrowheads="1"/>
          </p:cNvSpPr>
          <p:nvPr/>
        </p:nvSpPr>
        <p:spPr bwMode="auto">
          <a:xfrm>
            <a:off x="4198938" y="6438900"/>
            <a:ext cx="1304925" cy="180975"/>
          </a:xfrm>
          <a:prstGeom prst="rect">
            <a:avLst/>
          </a:prstGeom>
          <a:solidFill>
            <a:schemeClr val="bg1">
              <a:alpha val="60001"/>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400" b="1">
                <a:solidFill>
                  <a:srgbClr val="000000"/>
                </a:solidFill>
              </a:rPr>
              <a:t>Vascular tissue</a:t>
            </a:r>
            <a:endParaRPr lang="en-US" sz="1400" b="1"/>
          </a:p>
        </p:txBody>
      </p:sp>
      <p:sp>
        <p:nvSpPr>
          <p:cNvPr id="437260" name="Line 12"/>
          <p:cNvSpPr>
            <a:spLocks noChangeShapeType="1"/>
          </p:cNvSpPr>
          <p:nvPr/>
        </p:nvSpPr>
        <p:spPr bwMode="auto">
          <a:xfrm flipH="1" flipV="1">
            <a:off x="5487988" y="4638675"/>
            <a:ext cx="666750" cy="1460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7261" name="Line 13"/>
          <p:cNvSpPr>
            <a:spLocks noChangeShapeType="1"/>
          </p:cNvSpPr>
          <p:nvPr/>
        </p:nvSpPr>
        <p:spPr bwMode="auto">
          <a:xfrm flipH="1" flipV="1">
            <a:off x="5511800" y="5114925"/>
            <a:ext cx="801688"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7262" name="Line 14"/>
          <p:cNvSpPr>
            <a:spLocks noChangeShapeType="1"/>
          </p:cNvSpPr>
          <p:nvPr/>
        </p:nvSpPr>
        <p:spPr bwMode="auto">
          <a:xfrm flipH="1" flipV="1">
            <a:off x="5487988" y="6011863"/>
            <a:ext cx="174625" cy="161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7263" name="Line 15"/>
          <p:cNvSpPr>
            <a:spLocks noChangeShapeType="1"/>
          </p:cNvSpPr>
          <p:nvPr/>
        </p:nvSpPr>
        <p:spPr bwMode="auto">
          <a:xfrm flipH="1" flipV="1">
            <a:off x="4972050" y="6583363"/>
            <a:ext cx="333375" cy="12223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7252" name="Rectangle 4" descr="Rectangle: Click to edit Master text styles&#10;Second level&#10;Third level&#10;Fourth level&#10;Fifth level"/>
          <p:cNvSpPr>
            <a:spLocks noGrp="1" noChangeArrowheads="1"/>
          </p:cNvSpPr>
          <p:nvPr>
            <p:ph type="body" idx="1"/>
          </p:nvPr>
        </p:nvSpPr>
        <p:spPr>
          <a:xfrm>
            <a:off x="157163" y="952500"/>
            <a:ext cx="4664075" cy="2908300"/>
          </a:xfrm>
          <a:noFill/>
          <a:ln/>
        </p:spPr>
        <p:txBody>
          <a:bodyPr/>
          <a:lstStyle/>
          <a:p>
            <a:r>
              <a:rPr lang="en-US" dirty="0"/>
              <a:t>Apical bud &amp; primary growth of shoot</a:t>
            </a:r>
          </a:p>
          <a:p>
            <a:pPr lvl="1"/>
            <a:r>
              <a:rPr lang="en-US" dirty="0"/>
              <a:t>region of stem growth</a:t>
            </a:r>
          </a:p>
          <a:p>
            <a:pPr lvl="1"/>
            <a:r>
              <a:rPr lang="en-US" u="sng" dirty="0">
                <a:solidFill>
                  <a:srgbClr val="CC0000"/>
                </a:solidFill>
              </a:rPr>
              <a:t>axillary buds</a:t>
            </a:r>
            <a:r>
              <a:rPr lang="en-US" dirty="0"/>
              <a:t> </a:t>
            </a:r>
          </a:p>
          <a:p>
            <a:pPr marL="1085850" lvl="2"/>
            <a:r>
              <a:rPr lang="en-US" dirty="0"/>
              <a:t>“</a:t>
            </a:r>
            <a:r>
              <a:rPr lang="en-US" sz="2800" dirty="0"/>
              <a:t>waiting in the wings”</a:t>
            </a:r>
          </a:p>
        </p:txBody>
      </p:sp>
      <p:sp>
        <p:nvSpPr>
          <p:cNvPr id="437264" name="Rectangle 16"/>
          <p:cNvSpPr>
            <a:spLocks noChangeArrowheads="1"/>
          </p:cNvSpPr>
          <p:nvPr/>
        </p:nvSpPr>
        <p:spPr bwMode="auto">
          <a:xfrm>
            <a:off x="635000" y="4117975"/>
            <a:ext cx="3078163"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protecting the meristem</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749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4488" y="4064000"/>
            <a:ext cx="3694112" cy="2794000"/>
          </a:xfrm>
          <a:prstGeom prst="rect">
            <a:avLst/>
          </a:prstGeom>
          <a:noFill/>
          <a:ln w="9525">
            <a:noFill/>
            <a:miter lim="800000"/>
            <a:headEnd/>
            <a:tailEnd/>
          </a:ln>
        </p:spPr>
      </p:pic>
      <p:sp>
        <p:nvSpPr>
          <p:cNvPr id="447491" name="Rectangle 3" descr="Rectangle: Click to edit Master text styles&#10;Second level&#10;Third level&#10;Fourth level&#10;Fifth level"/>
          <p:cNvSpPr>
            <a:spLocks noGrp="1" noChangeArrowheads="1"/>
          </p:cNvSpPr>
          <p:nvPr>
            <p:ph type="body" idx="1"/>
          </p:nvPr>
        </p:nvSpPr>
        <p:spPr>
          <a:xfrm>
            <a:off x="190500" y="911225"/>
            <a:ext cx="4949825" cy="5064125"/>
          </a:xfrm>
        </p:spPr>
        <p:txBody>
          <a:bodyPr/>
          <a:lstStyle/>
          <a:p>
            <a:r>
              <a:rPr lang="en-US" sz="2600" dirty="0"/>
              <a:t>Woody plants grow in </a:t>
            </a:r>
            <a:r>
              <a:rPr lang="en-US" sz="2600" u="sng" dirty="0">
                <a:solidFill>
                  <a:schemeClr val="tx2"/>
                </a:solidFill>
              </a:rPr>
              <a:t>height</a:t>
            </a:r>
            <a:r>
              <a:rPr lang="en-US" sz="2600" dirty="0"/>
              <a:t> from </a:t>
            </a:r>
            <a:r>
              <a:rPr lang="en-US" sz="2800" dirty="0"/>
              <a:t>tip</a:t>
            </a:r>
          </a:p>
          <a:p>
            <a:pPr lvl="1"/>
            <a:r>
              <a:rPr lang="en-US" sz="2400" dirty="0"/>
              <a:t>primary growth</a:t>
            </a:r>
          </a:p>
          <a:p>
            <a:pPr lvl="1"/>
            <a:r>
              <a:rPr lang="en-US" sz="2400" u="sng" dirty="0">
                <a:solidFill>
                  <a:srgbClr val="CC0000"/>
                </a:solidFill>
              </a:rPr>
              <a:t>apical meristem</a:t>
            </a:r>
            <a:endParaRPr lang="en-US" sz="2400" dirty="0"/>
          </a:p>
          <a:p>
            <a:r>
              <a:rPr lang="en-US" sz="2800" dirty="0"/>
              <a:t>Woody plants grow in </a:t>
            </a:r>
            <a:r>
              <a:rPr lang="en-US" sz="2800" u="sng" dirty="0">
                <a:solidFill>
                  <a:schemeClr val="tx2"/>
                </a:solidFill>
              </a:rPr>
              <a:t>diameter</a:t>
            </a:r>
            <a:r>
              <a:rPr lang="en-US" sz="2800" dirty="0"/>
              <a:t> from sides</a:t>
            </a:r>
          </a:p>
          <a:p>
            <a:pPr lvl="1"/>
            <a:r>
              <a:rPr lang="en-US" sz="2400" dirty="0"/>
              <a:t>secondary growth</a:t>
            </a:r>
          </a:p>
          <a:p>
            <a:pPr lvl="1"/>
            <a:r>
              <a:rPr lang="en-US" sz="2400" u="sng" dirty="0">
                <a:solidFill>
                  <a:srgbClr val="CC0000"/>
                </a:solidFill>
              </a:rPr>
              <a:t>lateral meristems</a:t>
            </a:r>
          </a:p>
          <a:p>
            <a:pPr marL="1085850" lvl="2"/>
            <a:r>
              <a:rPr lang="en-US" u="sng" dirty="0">
                <a:solidFill>
                  <a:srgbClr val="CC0000"/>
                </a:solidFill>
              </a:rPr>
              <a:t>vascular cambium</a:t>
            </a:r>
            <a:endParaRPr lang="en-US" dirty="0"/>
          </a:p>
          <a:p>
            <a:pPr marL="1428750" lvl="3"/>
            <a:r>
              <a:rPr lang="en-US" dirty="0"/>
              <a:t>makes 2° phloem &amp; 2° xylem</a:t>
            </a:r>
          </a:p>
          <a:p>
            <a:pPr marL="1085850" lvl="2"/>
            <a:r>
              <a:rPr lang="en-US" u="sng" dirty="0">
                <a:solidFill>
                  <a:srgbClr val="CC0000"/>
                </a:solidFill>
              </a:rPr>
              <a:t>cork cambium</a:t>
            </a:r>
          </a:p>
          <a:p>
            <a:pPr marL="1428750" lvl="3"/>
            <a:r>
              <a:rPr lang="en-US" dirty="0"/>
              <a:t>makes bark</a:t>
            </a:r>
          </a:p>
        </p:txBody>
      </p:sp>
      <p:sp>
        <p:nvSpPr>
          <p:cNvPr id="447492" name="Rectangle 4"/>
          <p:cNvSpPr>
            <a:spLocks noGrp="1" noChangeArrowheads="1"/>
          </p:cNvSpPr>
          <p:nvPr>
            <p:ph type="title"/>
          </p:nvPr>
        </p:nvSpPr>
        <p:spPr/>
        <p:txBody>
          <a:bodyPr/>
          <a:lstStyle/>
          <a:p>
            <a:r>
              <a:rPr lang="en-US"/>
              <a:t>Growth in woody plants</a:t>
            </a:r>
          </a:p>
        </p:txBody>
      </p:sp>
      <p:pic>
        <p:nvPicPr>
          <p:cNvPr id="44749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22988" y="328613"/>
            <a:ext cx="2255837" cy="2171700"/>
          </a:xfrm>
          <a:prstGeom prst="rect">
            <a:avLst/>
          </a:prstGeom>
          <a:noFill/>
          <a:ln w="9525">
            <a:noFill/>
            <a:miter lim="800000"/>
            <a:headEnd/>
            <a:tailEnd/>
          </a:ln>
        </p:spPr>
      </p:pic>
      <p:pic>
        <p:nvPicPr>
          <p:cNvPr id="44749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1363" y="2070100"/>
            <a:ext cx="2854325" cy="1971675"/>
          </a:xfrm>
          <a:prstGeom prst="rect">
            <a:avLst/>
          </a:prstGeom>
          <a:noFill/>
          <a:ln w="9525">
            <a:noFill/>
            <a:miter lim="800000"/>
            <a:headEnd/>
            <a:tailEnd/>
          </a:ln>
        </p:spPr>
      </p:pic>
      <p:sp>
        <p:nvSpPr>
          <p:cNvPr id="447496" name="Rectangle 8"/>
          <p:cNvSpPr>
            <a:spLocks noChangeArrowheads="1"/>
          </p:cNvSpPr>
          <p:nvPr/>
        </p:nvSpPr>
        <p:spPr bwMode="auto">
          <a:xfrm>
            <a:off x="4714875" y="3740150"/>
            <a:ext cx="709613"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phloem</a:t>
            </a:r>
            <a:endParaRPr lang="en-US" sz="1400" b="1"/>
          </a:p>
        </p:txBody>
      </p:sp>
      <p:sp>
        <p:nvSpPr>
          <p:cNvPr id="447497" name="Rectangle 9"/>
          <p:cNvSpPr>
            <a:spLocks noChangeArrowheads="1"/>
          </p:cNvSpPr>
          <p:nvPr/>
        </p:nvSpPr>
        <p:spPr bwMode="auto">
          <a:xfrm>
            <a:off x="7316788" y="3851275"/>
            <a:ext cx="709612"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xylem</a:t>
            </a:r>
            <a:endParaRPr lang="en-US" sz="1400" b="1"/>
          </a:p>
        </p:txBody>
      </p:sp>
      <p:sp>
        <p:nvSpPr>
          <p:cNvPr id="447498" name="Rectangle 10"/>
          <p:cNvSpPr>
            <a:spLocks noChangeArrowheads="1"/>
          </p:cNvSpPr>
          <p:nvPr/>
        </p:nvSpPr>
        <p:spPr bwMode="auto">
          <a:xfrm>
            <a:off x="5865813" y="3970338"/>
            <a:ext cx="974725"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Secondary</a:t>
            </a:r>
          </a:p>
          <a:p>
            <a:pPr algn="l">
              <a:lnSpc>
                <a:spcPct val="85000"/>
              </a:lnSpc>
            </a:pPr>
            <a:r>
              <a:rPr lang="en-US" sz="1500" b="1">
                <a:solidFill>
                  <a:srgbClr val="000000"/>
                </a:solidFill>
              </a:rPr>
              <a:t>phloem</a:t>
            </a:r>
            <a:endParaRPr lang="en-US" sz="1400" b="1"/>
          </a:p>
        </p:txBody>
      </p:sp>
      <p:sp>
        <p:nvSpPr>
          <p:cNvPr id="447499" name="Rectangle 11"/>
          <p:cNvSpPr>
            <a:spLocks noChangeArrowheads="1"/>
          </p:cNvSpPr>
          <p:nvPr/>
        </p:nvSpPr>
        <p:spPr bwMode="auto">
          <a:xfrm>
            <a:off x="8159750" y="3565525"/>
            <a:ext cx="974725"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Secondary</a:t>
            </a:r>
          </a:p>
          <a:p>
            <a:pPr algn="l">
              <a:lnSpc>
                <a:spcPct val="85000"/>
              </a:lnSpc>
            </a:pPr>
            <a:r>
              <a:rPr lang="en-US" sz="1500" b="1">
                <a:solidFill>
                  <a:srgbClr val="000000"/>
                </a:solidFill>
              </a:rPr>
              <a:t>xylem</a:t>
            </a:r>
            <a:endParaRPr lang="en-US" sz="1400" b="1"/>
          </a:p>
        </p:txBody>
      </p:sp>
      <p:sp>
        <p:nvSpPr>
          <p:cNvPr id="447500" name="Rectangle 12"/>
          <p:cNvSpPr>
            <a:spLocks noChangeArrowheads="1"/>
          </p:cNvSpPr>
          <p:nvPr/>
        </p:nvSpPr>
        <p:spPr bwMode="auto">
          <a:xfrm>
            <a:off x="4032250" y="6042025"/>
            <a:ext cx="646113" cy="5810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Annual</a:t>
            </a:r>
          </a:p>
          <a:p>
            <a:pPr algn="l">
              <a:lnSpc>
                <a:spcPct val="85000"/>
              </a:lnSpc>
            </a:pPr>
            <a:r>
              <a:rPr lang="en-US" sz="1500" b="1">
                <a:solidFill>
                  <a:srgbClr val="000000"/>
                </a:solidFill>
              </a:rPr>
              <a:t>growth</a:t>
            </a:r>
          </a:p>
          <a:p>
            <a:pPr algn="l">
              <a:lnSpc>
                <a:spcPct val="85000"/>
              </a:lnSpc>
            </a:pPr>
            <a:r>
              <a:rPr lang="en-US" sz="1500" b="1">
                <a:solidFill>
                  <a:srgbClr val="000000"/>
                </a:solidFill>
              </a:rPr>
              <a:t>layers</a:t>
            </a:r>
            <a:endParaRPr lang="en-US" sz="1400" b="1"/>
          </a:p>
        </p:txBody>
      </p:sp>
      <p:sp>
        <p:nvSpPr>
          <p:cNvPr id="447504" name="Freeform 16"/>
          <p:cNvSpPr>
            <a:spLocks/>
          </p:cNvSpPr>
          <p:nvPr/>
        </p:nvSpPr>
        <p:spPr bwMode="auto">
          <a:xfrm>
            <a:off x="4695825" y="5405438"/>
            <a:ext cx="2122488" cy="720725"/>
          </a:xfrm>
          <a:custGeom>
            <a:avLst/>
            <a:gdLst/>
            <a:ahLst/>
            <a:cxnLst>
              <a:cxn ang="0">
                <a:pos x="1170" y="0"/>
              </a:cxn>
              <a:cxn ang="0">
                <a:pos x="0" y="555"/>
              </a:cxn>
              <a:cxn ang="0">
                <a:pos x="1545" y="95"/>
              </a:cxn>
            </a:cxnLst>
            <a:rect l="0" t="0" r="r" b="b"/>
            <a:pathLst>
              <a:path w="1545" h="555">
                <a:moveTo>
                  <a:pt x="1170" y="0"/>
                </a:moveTo>
                <a:lnTo>
                  <a:pt x="0" y="555"/>
                </a:lnTo>
                <a:lnTo>
                  <a:pt x="1545" y="95"/>
                </a:lnTo>
              </a:path>
            </a:pathLst>
          </a:custGeom>
          <a:noFill/>
          <a:ln w="1270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447505" name="Freeform 17"/>
          <p:cNvSpPr>
            <a:spLocks/>
          </p:cNvSpPr>
          <p:nvPr/>
        </p:nvSpPr>
        <p:spPr bwMode="auto">
          <a:xfrm>
            <a:off x="5397500" y="2682875"/>
            <a:ext cx="793750" cy="2047875"/>
          </a:xfrm>
          <a:custGeom>
            <a:avLst/>
            <a:gdLst/>
            <a:ahLst/>
            <a:cxnLst>
              <a:cxn ang="0">
                <a:pos x="365" y="0"/>
              </a:cxn>
              <a:cxn ang="0">
                <a:pos x="0" y="805"/>
              </a:cxn>
              <a:cxn ang="0">
                <a:pos x="240" y="1290"/>
              </a:cxn>
            </a:cxnLst>
            <a:rect l="0" t="0" r="r" b="b"/>
            <a:pathLst>
              <a:path w="365" h="1290">
                <a:moveTo>
                  <a:pt x="365" y="0"/>
                </a:moveTo>
                <a:lnTo>
                  <a:pt x="0" y="805"/>
                </a:lnTo>
                <a:lnTo>
                  <a:pt x="240" y="1290"/>
                </a:lnTo>
              </a:path>
            </a:pathLst>
          </a:custGeom>
          <a:noFill/>
          <a:ln w="1270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447506" name="Freeform 18"/>
          <p:cNvSpPr>
            <a:spLocks/>
          </p:cNvSpPr>
          <p:nvPr/>
        </p:nvSpPr>
        <p:spPr bwMode="auto">
          <a:xfrm>
            <a:off x="7537450" y="4646613"/>
            <a:ext cx="708025" cy="287337"/>
          </a:xfrm>
          <a:custGeom>
            <a:avLst/>
            <a:gdLst/>
            <a:ahLst/>
            <a:cxnLst>
              <a:cxn ang="0">
                <a:pos x="42" y="466"/>
              </a:cxn>
              <a:cxn ang="0">
                <a:pos x="0" y="442"/>
              </a:cxn>
              <a:cxn ang="0">
                <a:pos x="482" y="0"/>
              </a:cxn>
              <a:cxn ang="0">
                <a:pos x="531" y="32"/>
              </a:cxn>
            </a:cxnLst>
            <a:rect l="0" t="0" r="r" b="b"/>
            <a:pathLst>
              <a:path w="531" h="466">
                <a:moveTo>
                  <a:pt x="42" y="466"/>
                </a:moveTo>
                <a:lnTo>
                  <a:pt x="0" y="442"/>
                </a:lnTo>
                <a:lnTo>
                  <a:pt x="482" y="0"/>
                </a:lnTo>
                <a:lnTo>
                  <a:pt x="531" y="32"/>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47508" name="Line 20"/>
          <p:cNvSpPr>
            <a:spLocks noChangeShapeType="1"/>
          </p:cNvSpPr>
          <p:nvPr/>
        </p:nvSpPr>
        <p:spPr bwMode="auto">
          <a:xfrm flipH="1">
            <a:off x="7818438" y="3944938"/>
            <a:ext cx="611187" cy="849312"/>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447509" name="Line 21"/>
          <p:cNvSpPr>
            <a:spLocks noChangeShapeType="1"/>
          </p:cNvSpPr>
          <p:nvPr/>
        </p:nvSpPr>
        <p:spPr bwMode="auto">
          <a:xfrm flipH="1">
            <a:off x="7318375" y="4230688"/>
            <a:ext cx="246063" cy="738187"/>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447511" name="Freeform 23"/>
          <p:cNvSpPr>
            <a:spLocks/>
          </p:cNvSpPr>
          <p:nvPr/>
        </p:nvSpPr>
        <p:spPr bwMode="auto">
          <a:xfrm>
            <a:off x="6818313" y="3238500"/>
            <a:ext cx="381000" cy="1190625"/>
          </a:xfrm>
          <a:custGeom>
            <a:avLst/>
            <a:gdLst/>
            <a:ahLst/>
            <a:cxnLst>
              <a:cxn ang="0">
                <a:pos x="190" y="0"/>
              </a:cxn>
              <a:cxn ang="0">
                <a:pos x="0" y="580"/>
              </a:cxn>
              <a:cxn ang="0">
                <a:pos x="240" y="750"/>
              </a:cxn>
            </a:cxnLst>
            <a:rect l="0" t="0" r="r" b="b"/>
            <a:pathLst>
              <a:path w="240" h="750">
                <a:moveTo>
                  <a:pt x="190" y="0"/>
                </a:moveTo>
                <a:lnTo>
                  <a:pt x="0" y="580"/>
                </a:lnTo>
                <a:lnTo>
                  <a:pt x="240" y="750"/>
                </a:lnTo>
              </a:path>
            </a:pathLst>
          </a:custGeom>
          <a:noFill/>
          <a:ln w="1270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447512" name="Rectangle 24"/>
          <p:cNvSpPr>
            <a:spLocks noChangeArrowheads="1"/>
          </p:cNvSpPr>
          <p:nvPr/>
        </p:nvSpPr>
        <p:spPr bwMode="auto">
          <a:xfrm>
            <a:off x="8078788" y="1722438"/>
            <a:ext cx="1016000" cy="4159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Lateral</a:t>
            </a:r>
          </a:p>
          <a:p>
            <a:pPr algn="l">
              <a:lnSpc>
                <a:spcPct val="85000"/>
              </a:lnSpc>
            </a:pPr>
            <a:r>
              <a:rPr lang="en-US" sz="1600" b="1">
                <a:solidFill>
                  <a:srgbClr val="000000"/>
                </a:solidFill>
              </a:rPr>
              <a:t>meristems</a:t>
            </a:r>
            <a:endParaRPr lang="en-US" sz="1600" b="1"/>
          </a:p>
        </p:txBody>
      </p:sp>
      <p:sp>
        <p:nvSpPr>
          <p:cNvPr id="447513" name="Freeform 25"/>
          <p:cNvSpPr>
            <a:spLocks/>
          </p:cNvSpPr>
          <p:nvPr/>
        </p:nvSpPr>
        <p:spPr bwMode="auto">
          <a:xfrm>
            <a:off x="7516813" y="1928813"/>
            <a:ext cx="571500" cy="420687"/>
          </a:xfrm>
          <a:custGeom>
            <a:avLst/>
            <a:gdLst/>
            <a:ahLst/>
            <a:cxnLst>
              <a:cxn ang="0">
                <a:pos x="0" y="245"/>
              </a:cxn>
              <a:cxn ang="0">
                <a:pos x="430" y="0"/>
              </a:cxn>
              <a:cxn ang="0">
                <a:pos x="335" y="150"/>
              </a:cxn>
            </a:cxnLst>
            <a:rect l="0" t="0" r="r" b="b"/>
            <a:pathLst>
              <a:path w="430" h="245">
                <a:moveTo>
                  <a:pt x="0" y="245"/>
                </a:moveTo>
                <a:lnTo>
                  <a:pt x="430" y="0"/>
                </a:lnTo>
                <a:lnTo>
                  <a:pt x="335" y="150"/>
                </a:lnTo>
              </a:path>
            </a:pathLst>
          </a:custGeom>
          <a:noFill/>
          <a:ln w="1905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447514" name="Rectangle 26"/>
          <p:cNvSpPr>
            <a:spLocks noChangeArrowheads="1"/>
          </p:cNvSpPr>
          <p:nvPr/>
        </p:nvSpPr>
        <p:spPr bwMode="auto">
          <a:xfrm>
            <a:off x="8332788" y="398463"/>
            <a:ext cx="709612"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xylem</a:t>
            </a:r>
            <a:endParaRPr lang="en-US" sz="1400" b="1"/>
          </a:p>
        </p:txBody>
      </p:sp>
      <p:sp>
        <p:nvSpPr>
          <p:cNvPr id="447515" name="Rectangle 27"/>
          <p:cNvSpPr>
            <a:spLocks noChangeArrowheads="1"/>
          </p:cNvSpPr>
          <p:nvPr/>
        </p:nvSpPr>
        <p:spPr bwMode="auto">
          <a:xfrm>
            <a:off x="5326063" y="1287463"/>
            <a:ext cx="709612" cy="3873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phloem</a:t>
            </a:r>
            <a:endParaRPr lang="en-US" sz="1400" b="1"/>
          </a:p>
        </p:txBody>
      </p:sp>
      <p:sp>
        <p:nvSpPr>
          <p:cNvPr id="447516" name="Line 28"/>
          <p:cNvSpPr>
            <a:spLocks noChangeShapeType="1"/>
          </p:cNvSpPr>
          <p:nvPr/>
        </p:nvSpPr>
        <p:spPr bwMode="auto">
          <a:xfrm flipH="1">
            <a:off x="6048375" y="1000125"/>
            <a:ext cx="428625" cy="41275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447517" name="Line 29"/>
          <p:cNvSpPr>
            <a:spLocks noChangeShapeType="1"/>
          </p:cNvSpPr>
          <p:nvPr/>
        </p:nvSpPr>
        <p:spPr bwMode="auto">
          <a:xfrm flipH="1">
            <a:off x="7858125" y="492125"/>
            <a:ext cx="484188" cy="269875"/>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447518" name="Rectangle 30"/>
          <p:cNvSpPr>
            <a:spLocks noChangeArrowheads="1"/>
          </p:cNvSpPr>
          <p:nvPr/>
        </p:nvSpPr>
        <p:spPr bwMode="auto">
          <a:xfrm>
            <a:off x="7146925" y="6329363"/>
            <a:ext cx="423863"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Bark</a:t>
            </a:r>
            <a:endParaRPr lang="en-US" sz="1400" b="1"/>
          </a:p>
        </p:txBody>
      </p:sp>
      <p:sp>
        <p:nvSpPr>
          <p:cNvPr id="447519" name="Rectangle 31"/>
          <p:cNvSpPr>
            <a:spLocks noChangeArrowheads="1"/>
          </p:cNvSpPr>
          <p:nvPr/>
        </p:nvSpPr>
        <p:spPr bwMode="auto">
          <a:xfrm>
            <a:off x="6837363" y="1574800"/>
            <a:ext cx="920750" cy="19367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Epidermis</a:t>
            </a:r>
            <a:endParaRPr lang="en-US" sz="1400" b="1"/>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5684"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30750" y="374650"/>
            <a:ext cx="4267200" cy="2863850"/>
          </a:xfrm>
          <a:prstGeom prst="rect">
            <a:avLst/>
          </a:prstGeom>
          <a:noFill/>
        </p:spPr>
      </p:pic>
      <p:sp>
        <p:nvSpPr>
          <p:cNvPr id="455682" name="Rectangle 2"/>
          <p:cNvSpPr>
            <a:spLocks noGrp="1" noChangeArrowheads="1"/>
          </p:cNvSpPr>
          <p:nvPr>
            <p:ph type="title"/>
          </p:nvPr>
        </p:nvSpPr>
        <p:spPr/>
        <p:txBody>
          <a:bodyPr/>
          <a:lstStyle/>
          <a:p>
            <a:r>
              <a:rPr lang="en-US"/>
              <a:t>Secondary growth</a:t>
            </a:r>
          </a:p>
        </p:txBody>
      </p:sp>
      <p:sp>
        <p:nvSpPr>
          <p:cNvPr id="455683" name="Rectangle 3" descr="Rectangle: Click to edit Master text styles&#10;Second level&#10;Third level&#10;Fourth level&#10;Fifth level"/>
          <p:cNvSpPr>
            <a:spLocks noGrp="1" noChangeArrowheads="1"/>
          </p:cNvSpPr>
          <p:nvPr>
            <p:ph type="body" idx="1"/>
          </p:nvPr>
        </p:nvSpPr>
        <p:spPr>
          <a:xfrm>
            <a:off x="254000" y="2520950"/>
            <a:ext cx="8153400" cy="4097338"/>
          </a:xfrm>
        </p:spPr>
        <p:txBody>
          <a:bodyPr/>
          <a:lstStyle/>
          <a:p>
            <a:r>
              <a:rPr lang="en-US" dirty="0"/>
              <a:t>Secondary growth</a:t>
            </a:r>
          </a:p>
          <a:p>
            <a:pPr lvl="1">
              <a:lnSpc>
                <a:spcPct val="110000"/>
              </a:lnSpc>
              <a:buClrTx/>
            </a:pPr>
            <a:r>
              <a:rPr lang="en-US" dirty="0"/>
              <a:t>growth in diameter</a:t>
            </a:r>
          </a:p>
          <a:p>
            <a:pPr marL="1085850" lvl="2">
              <a:lnSpc>
                <a:spcPct val="110000"/>
              </a:lnSpc>
            </a:pPr>
            <a:r>
              <a:rPr lang="en-US" sz="2800" dirty="0"/>
              <a:t>thickens &amp; strengthens older part of tree</a:t>
            </a:r>
          </a:p>
          <a:p>
            <a:pPr lvl="1">
              <a:lnSpc>
                <a:spcPct val="110000"/>
              </a:lnSpc>
            </a:pPr>
            <a:r>
              <a:rPr lang="en-US" u="sng" dirty="0">
                <a:solidFill>
                  <a:srgbClr val="CC0000"/>
                </a:solidFill>
              </a:rPr>
              <a:t>cork cambium</a:t>
            </a:r>
            <a:r>
              <a:rPr lang="en-US" dirty="0"/>
              <a:t> makes </a:t>
            </a:r>
            <a:r>
              <a:rPr lang="en-US" u="sng" dirty="0">
                <a:solidFill>
                  <a:srgbClr val="CC0000"/>
                </a:solidFill>
              </a:rPr>
              <a:t>bark</a:t>
            </a:r>
            <a:endParaRPr lang="en-US" dirty="0"/>
          </a:p>
          <a:p>
            <a:pPr marL="1085850" lvl="2">
              <a:lnSpc>
                <a:spcPct val="110000"/>
              </a:lnSpc>
            </a:pPr>
            <a:r>
              <a:rPr lang="en-US" sz="2800" dirty="0"/>
              <a:t>growing ring around tree</a:t>
            </a:r>
          </a:p>
          <a:p>
            <a:pPr lvl="1">
              <a:lnSpc>
                <a:spcPct val="110000"/>
              </a:lnSpc>
            </a:pPr>
            <a:r>
              <a:rPr lang="en-US" u="sng" dirty="0">
                <a:solidFill>
                  <a:srgbClr val="CC0000"/>
                </a:solidFill>
              </a:rPr>
              <a:t>vascular cambium</a:t>
            </a:r>
            <a:r>
              <a:rPr lang="en-US" dirty="0"/>
              <a:t> makes </a:t>
            </a:r>
            <a:r>
              <a:rPr lang="en-US" u="sng" dirty="0">
                <a:solidFill>
                  <a:srgbClr val="CC0000"/>
                </a:solidFill>
              </a:rPr>
              <a:t>xylem &amp; phloem</a:t>
            </a:r>
            <a:r>
              <a:rPr lang="en-US" dirty="0"/>
              <a:t> </a:t>
            </a:r>
          </a:p>
          <a:p>
            <a:pPr marL="1085850" lvl="2">
              <a:lnSpc>
                <a:spcPct val="110000"/>
              </a:lnSpc>
              <a:buClrTx/>
            </a:pPr>
            <a:r>
              <a:rPr lang="en-US" sz="2800" dirty="0"/>
              <a:t>growing ring around tree</a:t>
            </a:r>
            <a:endParaRPr lang="en-US" sz="2800" u="sng"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54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14625" y="2259013"/>
            <a:ext cx="6276975" cy="4557712"/>
          </a:xfrm>
          <a:prstGeom prst="rect">
            <a:avLst/>
          </a:prstGeom>
          <a:noFill/>
          <a:ln w="9525">
            <a:noFill/>
            <a:miter lim="800000"/>
            <a:headEnd/>
            <a:tailEnd/>
          </a:ln>
        </p:spPr>
      </p:pic>
      <p:sp>
        <p:nvSpPr>
          <p:cNvPr id="445443" name="Rectangle 3"/>
          <p:cNvSpPr>
            <a:spLocks noGrp="1" noChangeArrowheads="1"/>
          </p:cNvSpPr>
          <p:nvPr>
            <p:ph type="title"/>
          </p:nvPr>
        </p:nvSpPr>
        <p:spPr>
          <a:noFill/>
          <a:ln/>
        </p:spPr>
        <p:txBody>
          <a:bodyPr/>
          <a:lstStyle/>
          <a:p>
            <a:r>
              <a:rPr lang="en-US"/>
              <a:t>Vascular cambium</a:t>
            </a:r>
          </a:p>
        </p:txBody>
      </p:sp>
      <p:sp>
        <p:nvSpPr>
          <p:cNvPr id="445446" name="AutoShape 6"/>
          <p:cNvSpPr>
            <a:spLocks noChangeArrowheads="1"/>
          </p:cNvSpPr>
          <p:nvPr/>
        </p:nvSpPr>
        <p:spPr bwMode="auto">
          <a:xfrm>
            <a:off x="4568825" y="6308725"/>
            <a:ext cx="2662238" cy="406400"/>
          </a:xfrm>
          <a:prstGeom prst="roundRect">
            <a:avLst>
              <a:gd name="adj" fmla="val 16667"/>
            </a:avLst>
          </a:prstGeom>
          <a:solidFill>
            <a:schemeClr val="bg1"/>
          </a:solidFill>
          <a:ln w="9525">
            <a:noFill/>
            <a:round/>
            <a:headEnd/>
            <a:tailEnd/>
          </a:ln>
          <a:effectLst/>
        </p:spPr>
        <p:txBody>
          <a:bodyPr wrap="none" tIns="0" bIns="0" anchor="ctr">
            <a:prstTxWarp prst="textNoShape">
              <a:avLst/>
            </a:prstTxWarp>
            <a:spAutoFit/>
          </a:bodyPr>
          <a:lstStyle/>
          <a:p>
            <a:r>
              <a:rPr lang="en-US" b="1" u="sng">
                <a:solidFill>
                  <a:srgbClr val="0F116A"/>
                </a:solidFill>
              </a:rPr>
              <a:t>last year’s xylem</a:t>
            </a:r>
            <a:endParaRPr lang="en-US" sz="3600" b="1">
              <a:solidFill>
                <a:schemeClr val="tx2"/>
              </a:solidFill>
            </a:endParaRPr>
          </a:p>
        </p:txBody>
      </p:sp>
      <p:sp>
        <p:nvSpPr>
          <p:cNvPr id="445447" name="Rectangle 7"/>
          <p:cNvSpPr>
            <a:spLocks noChangeArrowheads="1"/>
          </p:cNvSpPr>
          <p:nvPr/>
        </p:nvSpPr>
        <p:spPr bwMode="auto">
          <a:xfrm>
            <a:off x="8172450" y="5915025"/>
            <a:ext cx="895350"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u="sng">
                <a:solidFill>
                  <a:srgbClr val="0F116A"/>
                </a:solidFill>
              </a:rPr>
              <a:t>early</a:t>
            </a:r>
            <a:endParaRPr lang="en-US" sz="3600" b="1">
              <a:solidFill>
                <a:schemeClr val="tx2"/>
              </a:solidFill>
            </a:endParaRPr>
          </a:p>
        </p:txBody>
      </p:sp>
      <p:sp>
        <p:nvSpPr>
          <p:cNvPr id="445448" name="Rectangle 8"/>
          <p:cNvSpPr>
            <a:spLocks noChangeArrowheads="1"/>
          </p:cNvSpPr>
          <p:nvPr/>
        </p:nvSpPr>
        <p:spPr bwMode="auto">
          <a:xfrm>
            <a:off x="8358188" y="5064125"/>
            <a:ext cx="709612"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u="sng">
                <a:solidFill>
                  <a:srgbClr val="0F116A"/>
                </a:solidFill>
              </a:rPr>
              <a:t>late</a:t>
            </a:r>
            <a:endParaRPr lang="en-US" sz="3600" b="1">
              <a:solidFill>
                <a:schemeClr val="tx2"/>
              </a:solidFill>
            </a:endParaRPr>
          </a:p>
        </p:txBody>
      </p:sp>
      <p:sp>
        <p:nvSpPr>
          <p:cNvPr id="445449" name="AutoShape 9"/>
          <p:cNvSpPr>
            <a:spLocks noChangeArrowheads="1"/>
          </p:cNvSpPr>
          <p:nvPr/>
        </p:nvSpPr>
        <p:spPr bwMode="auto">
          <a:xfrm>
            <a:off x="5243513" y="3870325"/>
            <a:ext cx="1303337" cy="406400"/>
          </a:xfrm>
          <a:prstGeom prst="roundRect">
            <a:avLst>
              <a:gd name="adj" fmla="val 16667"/>
            </a:avLst>
          </a:prstGeom>
          <a:solidFill>
            <a:schemeClr val="bg1"/>
          </a:solidFill>
          <a:ln w="9525">
            <a:noFill/>
            <a:round/>
            <a:headEnd/>
            <a:tailEnd/>
          </a:ln>
          <a:effectLst/>
        </p:spPr>
        <p:txBody>
          <a:bodyPr wrap="none" tIns="0" bIns="0" anchor="ctr">
            <a:prstTxWarp prst="textNoShape">
              <a:avLst/>
            </a:prstTxWarp>
            <a:spAutoFit/>
          </a:bodyPr>
          <a:lstStyle/>
          <a:p>
            <a:r>
              <a:rPr lang="en-US" b="1" u="sng">
                <a:solidFill>
                  <a:srgbClr val="0F116A"/>
                </a:solidFill>
              </a:rPr>
              <a:t>phloem</a:t>
            </a:r>
            <a:endParaRPr lang="en-US" sz="3600" b="1">
              <a:solidFill>
                <a:schemeClr val="tx2"/>
              </a:solidFill>
            </a:endParaRPr>
          </a:p>
        </p:txBody>
      </p:sp>
      <p:sp>
        <p:nvSpPr>
          <p:cNvPr id="445450" name="Rectangle 10"/>
          <p:cNvSpPr>
            <a:spLocks noChangeArrowheads="1"/>
          </p:cNvSpPr>
          <p:nvPr/>
        </p:nvSpPr>
        <p:spPr bwMode="auto">
          <a:xfrm>
            <a:off x="8239125" y="3159125"/>
            <a:ext cx="828675"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b="1" u="sng">
                <a:solidFill>
                  <a:srgbClr val="0F116A"/>
                </a:solidFill>
              </a:rPr>
              <a:t>bark</a:t>
            </a:r>
            <a:endParaRPr lang="en-US" sz="3600" b="1">
              <a:solidFill>
                <a:schemeClr val="tx2"/>
              </a:solidFill>
            </a:endParaRPr>
          </a:p>
        </p:txBody>
      </p:sp>
      <p:sp>
        <p:nvSpPr>
          <p:cNvPr id="445453" name="Rectangle 13" descr="Rectangle: Click to edit Master text styles&#10;Second level&#10;Third level&#10;Fourth level&#10;Fifth level"/>
          <p:cNvSpPr>
            <a:spLocks noGrp="1" noChangeArrowheads="1"/>
          </p:cNvSpPr>
          <p:nvPr>
            <p:ph type="body" idx="1"/>
          </p:nvPr>
        </p:nvSpPr>
        <p:spPr>
          <a:xfrm>
            <a:off x="254000" y="938213"/>
            <a:ext cx="7772400" cy="966787"/>
          </a:xfrm>
          <a:noFill/>
          <a:ln/>
        </p:spPr>
        <p:txBody>
          <a:bodyPr/>
          <a:lstStyle/>
          <a:p>
            <a:pPr marL="228600" indent="-228600"/>
            <a:r>
              <a:rPr lang="en-US" sz="2600" u="sng" dirty="0">
                <a:solidFill>
                  <a:srgbClr val="CC0000"/>
                </a:solidFill>
              </a:rPr>
              <a:t>Phloem</a:t>
            </a:r>
            <a:r>
              <a:rPr lang="en-US" sz="2600" dirty="0"/>
              <a:t> produced to the </a:t>
            </a:r>
            <a:r>
              <a:rPr lang="en-US" sz="2600" u="sng" dirty="0">
                <a:solidFill>
                  <a:srgbClr val="CC0000"/>
                </a:solidFill>
              </a:rPr>
              <a:t>outside</a:t>
            </a:r>
            <a:endParaRPr lang="en-US" sz="2600" dirty="0"/>
          </a:p>
          <a:p>
            <a:pPr marL="228600" indent="-228600"/>
            <a:r>
              <a:rPr lang="en-US" sz="2600" u="sng" dirty="0">
                <a:solidFill>
                  <a:srgbClr val="CC0000"/>
                </a:solidFill>
              </a:rPr>
              <a:t>Xylem</a:t>
            </a:r>
            <a:r>
              <a:rPr lang="en-US" sz="2600" dirty="0"/>
              <a:t> produced to the </a:t>
            </a:r>
            <a:r>
              <a:rPr lang="en-US" sz="2600" u="sng" dirty="0">
                <a:solidFill>
                  <a:srgbClr val="CC0000"/>
                </a:solidFill>
              </a:rPr>
              <a:t>inside</a:t>
            </a:r>
            <a:endParaRPr lang="en-US" sz="2600" dirty="0"/>
          </a:p>
        </p:txBody>
      </p:sp>
      <p:grpSp>
        <p:nvGrpSpPr>
          <p:cNvPr id="2" name="Group 22"/>
          <p:cNvGrpSpPr>
            <a:grpSpLocks/>
          </p:cNvGrpSpPr>
          <p:nvPr/>
        </p:nvGrpSpPr>
        <p:grpSpPr bwMode="auto">
          <a:xfrm>
            <a:off x="344488" y="3941763"/>
            <a:ext cx="2389187" cy="822325"/>
            <a:chOff x="210" y="2413"/>
            <a:chExt cx="1505" cy="518"/>
          </a:xfrm>
        </p:grpSpPr>
        <p:sp>
          <p:nvSpPr>
            <p:cNvPr id="445451" name="Line 11"/>
            <p:cNvSpPr>
              <a:spLocks noChangeShapeType="1"/>
            </p:cNvSpPr>
            <p:nvPr/>
          </p:nvSpPr>
          <p:spPr bwMode="auto">
            <a:xfrm>
              <a:off x="1038" y="2668"/>
              <a:ext cx="677" cy="72"/>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5444" name="AutoShape 4"/>
            <p:cNvSpPr>
              <a:spLocks noChangeArrowheads="1"/>
            </p:cNvSpPr>
            <p:nvPr/>
          </p:nvSpPr>
          <p:spPr bwMode="auto">
            <a:xfrm>
              <a:off x="210" y="2413"/>
              <a:ext cx="1005" cy="51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nSpc>
                  <a:spcPct val="90000"/>
                </a:lnSpc>
              </a:pPr>
              <a:r>
                <a:rPr lang="en-US" b="1">
                  <a:solidFill>
                    <a:srgbClr val="0F116A"/>
                  </a:solidFill>
                </a:rPr>
                <a:t>cork</a:t>
              </a:r>
              <a:br>
                <a:rPr lang="en-US" b="1">
                  <a:solidFill>
                    <a:srgbClr val="0F116A"/>
                  </a:solidFill>
                </a:rPr>
              </a:br>
              <a:r>
                <a:rPr lang="en-US" b="1">
                  <a:solidFill>
                    <a:srgbClr val="0F116A"/>
                  </a:solidFill>
                </a:rPr>
                <a:t>cambium</a:t>
              </a:r>
              <a:endParaRPr lang="en-US" sz="3600" b="1">
                <a:solidFill>
                  <a:schemeClr val="tx2"/>
                </a:solidFill>
              </a:endParaRPr>
            </a:p>
          </p:txBody>
        </p:sp>
      </p:grpSp>
      <p:grpSp>
        <p:nvGrpSpPr>
          <p:cNvPr id="3" name="Group 23"/>
          <p:cNvGrpSpPr>
            <a:grpSpLocks/>
          </p:cNvGrpSpPr>
          <p:nvPr/>
        </p:nvGrpSpPr>
        <p:grpSpPr bwMode="auto">
          <a:xfrm>
            <a:off x="341313" y="5613400"/>
            <a:ext cx="2413000" cy="822325"/>
            <a:chOff x="208" y="3466"/>
            <a:chExt cx="1520" cy="518"/>
          </a:xfrm>
        </p:grpSpPr>
        <p:sp>
          <p:nvSpPr>
            <p:cNvPr id="445452" name="Line 12"/>
            <p:cNvSpPr>
              <a:spLocks noChangeShapeType="1"/>
            </p:cNvSpPr>
            <p:nvPr/>
          </p:nvSpPr>
          <p:spPr bwMode="auto">
            <a:xfrm flipV="1">
              <a:off x="1104" y="3648"/>
              <a:ext cx="624" cy="110"/>
            </a:xfrm>
            <a:prstGeom prst="lin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445445" name="AutoShape 5"/>
            <p:cNvSpPr>
              <a:spLocks noChangeArrowheads="1"/>
            </p:cNvSpPr>
            <p:nvPr/>
          </p:nvSpPr>
          <p:spPr bwMode="auto">
            <a:xfrm>
              <a:off x="208" y="3466"/>
              <a:ext cx="1005" cy="518"/>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nSpc>
                  <a:spcPct val="90000"/>
                </a:lnSpc>
              </a:pPr>
              <a:r>
                <a:rPr lang="en-US" b="1">
                  <a:solidFill>
                    <a:srgbClr val="0F116A"/>
                  </a:solidFill>
                </a:rPr>
                <a:t>vascular</a:t>
              </a:r>
              <a:br>
                <a:rPr lang="en-US" b="1">
                  <a:solidFill>
                    <a:srgbClr val="0F116A"/>
                  </a:solidFill>
                </a:rPr>
              </a:br>
              <a:r>
                <a:rPr lang="en-US" b="1">
                  <a:solidFill>
                    <a:srgbClr val="0F116A"/>
                  </a:solidFill>
                </a:rPr>
                <a:t>cambium</a:t>
              </a:r>
              <a:endParaRPr lang="en-US" sz="3600" b="1">
                <a:solidFill>
                  <a:schemeClr val="tx2"/>
                </a:solidFill>
              </a:endParaRPr>
            </a:p>
          </p:txBody>
        </p:sp>
      </p:grpSp>
      <p:sp>
        <p:nvSpPr>
          <p:cNvPr id="445464" name="AutoShape 24"/>
          <p:cNvSpPr>
            <a:spLocks noChangeArrowheads="1"/>
          </p:cNvSpPr>
          <p:nvPr/>
        </p:nvSpPr>
        <p:spPr bwMode="auto">
          <a:xfrm>
            <a:off x="5354638" y="4894263"/>
            <a:ext cx="1082675" cy="406400"/>
          </a:xfrm>
          <a:prstGeom prst="roundRect">
            <a:avLst>
              <a:gd name="adj" fmla="val 16667"/>
            </a:avLst>
          </a:prstGeom>
          <a:solidFill>
            <a:schemeClr val="bg1"/>
          </a:solidFill>
          <a:ln w="9525">
            <a:noFill/>
            <a:round/>
            <a:headEnd/>
            <a:tailEnd/>
          </a:ln>
          <a:effectLst/>
        </p:spPr>
        <p:txBody>
          <a:bodyPr wrap="none" tIns="0" bIns="0" anchor="ctr">
            <a:prstTxWarp prst="textNoShape">
              <a:avLst/>
            </a:prstTxWarp>
            <a:spAutoFit/>
          </a:bodyPr>
          <a:lstStyle/>
          <a:p>
            <a:r>
              <a:rPr lang="en-US" b="1" u="sng">
                <a:solidFill>
                  <a:srgbClr val="0F116A"/>
                </a:solidFill>
              </a:rPr>
              <a:t>xylem</a:t>
            </a:r>
            <a:endParaRPr lang="en-US" sz="3600" b="1">
              <a:solidFill>
                <a:schemeClr val="tx2"/>
              </a:solidFill>
            </a:endParaRPr>
          </a:p>
        </p:txBody>
      </p:sp>
      <p:pic>
        <p:nvPicPr>
          <p:cNvPr id="445465" name="Picture 25" descr="penguinL"/>
          <p:cNvPicPr>
            <a:picLocks noChangeAspect="1" noChangeArrowheads="1"/>
          </p:cNvPicPr>
          <p:nvPr/>
        </p:nvPicPr>
        <p:blipFill>
          <a:blip r:embed="rId5"/>
          <a:srcRect/>
          <a:stretch>
            <a:fillRect/>
          </a:stretch>
        </p:blipFill>
        <p:spPr bwMode="auto">
          <a:xfrm>
            <a:off x="7869238" y="646113"/>
            <a:ext cx="1274762" cy="1295400"/>
          </a:xfrm>
          <a:prstGeom prst="rect">
            <a:avLst/>
          </a:prstGeom>
          <a:noFill/>
        </p:spPr>
      </p:pic>
      <p:sp>
        <p:nvSpPr>
          <p:cNvPr id="445466" name="AutoShape 26"/>
          <p:cNvSpPr>
            <a:spLocks noChangeArrowheads="1"/>
          </p:cNvSpPr>
          <p:nvPr/>
        </p:nvSpPr>
        <p:spPr bwMode="auto">
          <a:xfrm flipH="1">
            <a:off x="5586413" y="317500"/>
            <a:ext cx="2092325" cy="1057275"/>
          </a:xfrm>
          <a:prstGeom prst="wedgeEllipseCallout">
            <a:avLst>
              <a:gd name="adj1" fmla="val -66315"/>
              <a:gd name="adj2" fmla="val 3449"/>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Why are early </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&amp; late growth </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different?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45465"/>
                                        </p:tgtEl>
                                        <p:attrNameLst>
                                          <p:attrName>style.visibility</p:attrName>
                                        </p:attrNameLst>
                                      </p:cBhvr>
                                      <p:to>
                                        <p:strVal val="visible"/>
                                      </p:to>
                                    </p:set>
                                    <p:animEffect transition="in" filter="wipe(right)">
                                      <p:cBhvr>
                                        <p:cTn id="7" dur="500"/>
                                        <p:tgtEl>
                                          <p:spTgt spid="44546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45466"/>
                                        </p:tgtEl>
                                        <p:attrNameLst>
                                          <p:attrName>style.visibility</p:attrName>
                                        </p:attrNameLst>
                                      </p:cBhvr>
                                      <p:to>
                                        <p:strVal val="visible"/>
                                      </p:to>
                                    </p:set>
                                    <p:animEffect transition="in" filter="wipe(right)">
                                      <p:cBhvr>
                                        <p:cTn id="11" dur="500"/>
                                        <p:tgtEl>
                                          <p:spTgt spid="44546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6"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3935</TotalTime>
  <Words>1117</Words>
  <Application>Microsoft Macintosh PowerPoint</Application>
  <PresentationFormat>On-screen Show (4:3)</PresentationFormat>
  <Paragraphs>367</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Growth in Animals</vt:lpstr>
      <vt:lpstr>Growth in Plants </vt:lpstr>
      <vt:lpstr>Apical meristems</vt:lpstr>
      <vt:lpstr>Root structure &amp; growth</vt:lpstr>
      <vt:lpstr>Shoot growth</vt:lpstr>
      <vt:lpstr>Growth in woody plants</vt:lpstr>
      <vt:lpstr>Secondary growth</vt:lpstr>
      <vt:lpstr>Vascular cambium</vt:lpstr>
      <vt:lpstr>Woody stem</vt:lpstr>
      <vt:lpstr>Tree trunk anatomy</vt:lpstr>
      <vt:lpstr>Where will the carving be in 50 years?</vt:lpstr>
      <vt:lpstr>Plant hormones</vt:lpstr>
      <vt:lpstr>Auxin (IAA)</vt:lpstr>
      <vt:lpstr>Gibberellins</vt:lpstr>
      <vt:lpstr>Abscisic acid (ABA)</vt:lpstr>
      <vt:lpstr>Ethylene</vt:lpstr>
      <vt:lpstr>Fruit ripening</vt:lpstr>
      <vt:lpstr>Apoptosis in plants</vt:lpstr>
      <vt:lpstr> How does the order of red and far-red illumination affect seed germination?</vt:lpstr>
      <vt:lpstr>Structure of a phytochrome</vt:lpstr>
      <vt:lpstr>Phytochrome: a molecular switching mechanism </vt:lpstr>
      <vt:lpstr>How does interrupting the dark period with a brief exposure to light affect flowering?</vt:lpstr>
      <vt:lpstr>Is phytochrome the pigment that measures the interruption of dark periods in photoperiodic response?</vt:lpstr>
      <vt:lpstr>Is there a flowering hormone?</vt:lpstr>
      <vt:lpstr>A developmental response of maize roots to flooding and oxygen deprivation</vt:lpstr>
      <vt:lpstr>Defense responses against an avirulent pathogen</vt:lpstr>
      <vt:lpstr>A maize leaf “recruits” a parasitoid wasp as a defensive response to an herbivore, an army-worm caterpillar</vt:lpstr>
      <vt:lpstr>PowerPoint Presentation</vt:lpstr>
      <vt:lpstr>Review Questions</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2010edit</dc:title>
  <dc:subject/>
  <dc:creator>Kim Foglia/David Knuffke</dc:creator>
  <cp:keywords/>
  <dc:description/>
  <cp:lastModifiedBy>Plano High School</cp:lastModifiedBy>
  <cp:revision>171</cp:revision>
  <cp:lastPrinted>2007-11-05T03:00:20Z</cp:lastPrinted>
  <dcterms:created xsi:type="dcterms:W3CDTF">2012-04-18T13:06:27Z</dcterms:created>
  <dcterms:modified xsi:type="dcterms:W3CDTF">2014-04-02T17:00:21Z</dcterms:modified>
  <cp:category/>
</cp:coreProperties>
</file>