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3" r:id="rId1"/>
  </p:sldMasterIdLst>
  <p:notesMasterIdLst>
    <p:notesMasterId r:id="rId26"/>
  </p:notesMasterIdLst>
  <p:handoutMasterIdLst>
    <p:handoutMasterId r:id="rId27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4" r:id="rId12"/>
    <p:sldId id="395" r:id="rId13"/>
    <p:sldId id="396" r:id="rId14"/>
    <p:sldId id="397" r:id="rId15"/>
    <p:sldId id="398" r:id="rId16"/>
    <p:sldId id="399" r:id="rId17"/>
    <p:sldId id="401" r:id="rId18"/>
    <p:sldId id="393" r:id="rId19"/>
    <p:sldId id="400" r:id="rId20"/>
    <p:sldId id="402" r:id="rId21"/>
    <p:sldId id="403" r:id="rId22"/>
    <p:sldId id="407" r:id="rId23"/>
    <p:sldId id="405" r:id="rId24"/>
    <p:sldId id="408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FF"/>
    <a:srgbClr val="006300"/>
    <a:srgbClr val="000000"/>
    <a:srgbClr val="CC0000"/>
    <a:srgbClr val="FFEA18"/>
    <a:srgbClr val="0F116A"/>
    <a:srgbClr val="80FF00"/>
    <a:srgbClr val="004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48" y="-1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9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BC052BBB-8A7B-7945-A42A-A8DEBE545043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  <p:sp>
        <p:nvSpPr>
          <p:cNvPr id="5" name="TextBox 4"/>
          <p:cNvSpPr txBox="1"/>
          <p:nvPr/>
        </p:nvSpPr>
        <p:spPr>
          <a:xfrm>
            <a:off x="152400" y="1778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200" b="1" dirty="0" smtClean="0"/>
              <a:t>Deer Park High School	Mr.  Knuffke</a:t>
            </a:r>
          </a:p>
          <a:p>
            <a:pPr>
              <a:tabLst>
                <a:tab pos="6170613" algn="r"/>
              </a:tabLst>
              <a:defRPr/>
            </a:pPr>
            <a:r>
              <a:rPr lang="en-US" sz="1400" b="1" dirty="0" smtClean="0"/>
              <a:t>AP Biology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5686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89EBAD-466F-7448-9277-BB127AD5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6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F8EC8-1838-FF4E-9B83-6319E4B9B22F}" type="slidenum">
              <a:rPr lang="en-US"/>
              <a:pPr/>
              <a:t>22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Answer: d</a:t>
            </a:r>
          </a:p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Source: Barstow - Test Bank for Biology, Sixth Edition, Question #34.</a:t>
            </a: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Discussion Notes for the Instructor</a:t>
            </a:r>
          </a:p>
          <a:p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This question focuses on the conceptual difference between pollination and fertilization.  </a:t>
            </a:r>
          </a:p>
          <a:p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The follow-up questions might include</a:t>
            </a:r>
          </a:p>
          <a:p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• What is the difference between pollination and fertilization? </a:t>
            </a:r>
          </a:p>
          <a:p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• Where does pollination take place? </a:t>
            </a:r>
          </a:p>
          <a:p>
            <a:r>
              <a:rPr lang="en-US">
                <a:solidFill>
                  <a:srgbClr val="000000"/>
                </a:solidFill>
                <a:latin typeface="Times" charset="0"/>
                <a:ea typeface="ＭＳ Ｐゴシック" charset="-128"/>
                <a:cs typeface="ＭＳ Ｐゴシック" charset="-128"/>
              </a:rPr>
              <a:t>• Where does fertilization take place?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F780B-30E6-DC49-AB8D-8817E171EEC3}" type="slidenum">
              <a:rPr lang="en-US"/>
              <a:pPr/>
              <a:t>23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Answer: b</a:t>
            </a:r>
          </a:p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Source: Barstow - Test Bank for Biology, Sixth Edition, Question #52.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F780B-30E6-DC49-AB8D-8817E171EEC3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Answer: b</a:t>
            </a:r>
          </a:p>
          <a:p>
            <a:r>
              <a:rPr lang="en-US" b="1">
                <a:latin typeface="Times" charset="0"/>
                <a:ea typeface="ＭＳ Ｐゴシック" charset="-128"/>
                <a:cs typeface="ＭＳ Ｐゴシック" charset="-128"/>
              </a:rPr>
              <a:t>Source: Barstow - Test Bank for Biology, Sixth Edition, Question #52.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1729-E11D-6446-A7E8-66863DA37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32DE-7A41-5D42-89BE-51B0BEF9D601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A3B2-75AF-924C-9AA7-1FCF025C27E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CA3A-DE07-DF44-8ADF-EEC5451A543E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E328-5CA7-F243-AFFB-4F9A81F9BE7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F3194-35FA-7D49-9385-C1EEBCB7574C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62C1-6BD4-8D4D-8834-F270F878602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9C75-D16C-D247-8106-275A48063972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C7AE-C8CB-C94A-9AD5-BA36309FD14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D9B3-520C-D043-BCDE-C6AB3E5D4631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93F8-FB27-D946-B4CC-1A72E69E25D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839-F8F1-DA42-9826-6E4D9E77B6B7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35B3-4147-4A47-803F-97692F38FCD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5B6-6010-8D4D-89F4-B233BC4BBF7A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3CDF-8423-2847-9F81-516DF320F2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774A-23B3-304B-9FE2-B0B5F42E6D24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426F-9613-1046-B6D5-FAB14F5F907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91A1-1EAF-2741-8DE3-2CB715169799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D577-1AE6-7247-8047-107B4067A1F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E55F9-9CA6-2C41-AE1F-A3FECB6AF978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8A6A-A8A8-8848-B30A-8F989138D74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80FF00">
                <a:alpha val="51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55700"/>
            <a:ext cx="8229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3C2A-744A-9248-876F-172D2C49ED4B}" type="datetime1">
              <a:rPr lang="en-US"/>
              <a:pPr>
                <a:defRPr/>
              </a:pPr>
              <a:t>11/14/10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C80CA4-69BF-3542-B4AD-00BCE4DC5D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0898" name="Title 3"/>
          <p:cNvSpPr>
            <a:spLocks noGrp="1"/>
          </p:cNvSpPr>
          <p:nvPr>
            <p:ph type="ctrTitle"/>
          </p:nvPr>
        </p:nvSpPr>
        <p:spPr>
          <a:xfrm>
            <a:off x="0" y="-25400"/>
            <a:ext cx="5702300" cy="13462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4000" dirty="0" smtClean="0">
                <a:ea typeface="ＭＳ Ｐゴシック" charset="-128"/>
                <a:cs typeface="ＭＳ Ｐゴシック" charset="-128"/>
              </a:rPr>
              <a:t>Angiosperm Reproduction</a:t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r>
              <a:rPr lang="en-US" sz="4000" dirty="0" smtClean="0"/>
              <a:t>(Ch.38)</a:t>
            </a:r>
            <a:endParaRPr lang="en-US" sz="40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899" name="Subtitle 4"/>
          <p:cNvSpPr>
            <a:spLocks noGrp="1"/>
          </p:cNvSpPr>
          <p:nvPr>
            <p:ph type="subTitle" idx="1"/>
          </p:nvPr>
        </p:nvSpPr>
        <p:spPr>
          <a:xfrm>
            <a:off x="7378700" y="6007100"/>
            <a:ext cx="1562100" cy="647700"/>
          </a:xfrm>
          <a:solidFill>
            <a:srgbClr val="FFFFFF">
              <a:alpha val="74000"/>
            </a:srgbClr>
          </a:solidFill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Ch. 38)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charset="-128"/>
                <a:cs typeface="ＭＳ Ｐゴシック" charset="-128"/>
              </a:rPr>
              <a:t>An overview of angiosperm reproduction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00013" y="655638"/>
            <a:ext cx="8988425" cy="5757862"/>
            <a:chOff x="63" y="413"/>
            <a:chExt cx="5662" cy="3627"/>
          </a:xfrm>
        </p:grpSpPr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63" y="413"/>
              <a:ext cx="5662" cy="3627"/>
              <a:chOff x="63" y="413"/>
              <a:chExt cx="5662" cy="3627"/>
            </a:xfrm>
          </p:grpSpPr>
          <p:pic>
            <p:nvPicPr>
              <p:cNvPr id="90118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0" y="654"/>
                <a:ext cx="5341" cy="3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119" name="Text Box 7"/>
              <p:cNvSpPr txBox="1">
                <a:spLocks noChangeArrowheads="1"/>
              </p:cNvSpPr>
              <p:nvPr/>
            </p:nvSpPr>
            <p:spPr bwMode="auto">
              <a:xfrm>
                <a:off x="326" y="983"/>
                <a:ext cx="483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Filament</a:t>
                </a:r>
              </a:p>
            </p:txBody>
          </p:sp>
          <p:sp>
            <p:nvSpPr>
              <p:cNvPr id="90120" name="Text Box 8"/>
              <p:cNvSpPr txBox="1">
                <a:spLocks noChangeArrowheads="1"/>
              </p:cNvSpPr>
              <p:nvPr/>
            </p:nvSpPr>
            <p:spPr bwMode="auto">
              <a:xfrm>
                <a:off x="591" y="687"/>
                <a:ext cx="398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Anther</a:t>
                </a:r>
              </a:p>
            </p:txBody>
          </p:sp>
          <p:sp>
            <p:nvSpPr>
              <p:cNvPr id="90121" name="AutoShape 9"/>
              <p:cNvSpPr>
                <a:spLocks/>
              </p:cNvSpPr>
              <p:nvPr/>
            </p:nvSpPr>
            <p:spPr bwMode="auto">
              <a:xfrm rot="-8312964">
                <a:off x="442" y="579"/>
                <a:ext cx="96" cy="624"/>
              </a:xfrm>
              <a:prstGeom prst="rightBrace">
                <a:avLst>
                  <a:gd name="adj1" fmla="val 54167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2" name="Text Box 10"/>
              <p:cNvSpPr txBox="1">
                <a:spLocks noChangeArrowheads="1"/>
              </p:cNvSpPr>
              <p:nvPr/>
            </p:nvSpPr>
            <p:spPr bwMode="auto">
              <a:xfrm>
                <a:off x="63" y="707"/>
                <a:ext cx="44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Stamen</a:t>
                </a:r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auto">
              <a:xfrm>
                <a:off x="600" y="1121"/>
                <a:ext cx="421" cy="2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auto">
              <a:xfrm>
                <a:off x="934" y="815"/>
                <a:ext cx="90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5" name="Text Box 13"/>
              <p:cNvSpPr txBox="1">
                <a:spLocks noChangeArrowheads="1"/>
              </p:cNvSpPr>
              <p:nvPr/>
            </p:nvSpPr>
            <p:spPr bwMode="auto">
              <a:xfrm>
                <a:off x="2594" y="535"/>
                <a:ext cx="665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Anther at</a:t>
                </a:r>
              </a:p>
              <a:p>
                <a:pPr eaLnBrk="0" hangingPunct="0"/>
                <a:r>
                  <a:rPr kumimoji="1" lang="en-US" sz="1200"/>
                  <a:t>tip of stamen</a:t>
                </a:r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auto">
              <a:xfrm flipH="1" flipV="1">
                <a:off x="3226" y="740"/>
                <a:ext cx="4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7" name="Text Box 15"/>
              <p:cNvSpPr txBox="1">
                <a:spLocks noChangeArrowheads="1"/>
              </p:cNvSpPr>
              <p:nvPr/>
            </p:nvSpPr>
            <p:spPr bwMode="auto">
              <a:xfrm>
                <a:off x="2592" y="1171"/>
                <a:ext cx="59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Pollen tube</a:t>
                </a:r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auto">
              <a:xfrm flipH="1">
                <a:off x="3160" y="1253"/>
                <a:ext cx="771" cy="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29" name="Text Box 17"/>
              <p:cNvSpPr txBox="1">
                <a:spLocks noChangeArrowheads="1"/>
              </p:cNvSpPr>
              <p:nvPr/>
            </p:nvSpPr>
            <p:spPr bwMode="auto">
              <a:xfrm>
                <a:off x="4206" y="413"/>
                <a:ext cx="1136" cy="4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Germinated pollen grain</a:t>
                </a:r>
              </a:p>
              <a:p>
                <a:pPr eaLnBrk="0" hangingPunct="0"/>
                <a:r>
                  <a:rPr kumimoji="1" lang="en-US" sz="1200"/>
                  <a:t>(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 (male gametophyte)</a:t>
                </a:r>
              </a:p>
              <a:p>
                <a:pPr eaLnBrk="0" hangingPunct="0"/>
                <a:r>
                  <a:rPr kumimoji="1" lang="en-US" sz="1200"/>
                  <a:t>on stigma of carpel</a:t>
                </a:r>
              </a:p>
            </p:txBody>
          </p:sp>
          <p:sp>
            <p:nvSpPr>
              <p:cNvPr id="90130" name="Line 19"/>
              <p:cNvSpPr>
                <a:spLocks noChangeShapeType="1"/>
              </p:cNvSpPr>
              <p:nvPr/>
            </p:nvSpPr>
            <p:spPr bwMode="auto">
              <a:xfrm flipH="1">
                <a:off x="3941" y="520"/>
                <a:ext cx="300" cy="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1" name="Text Box 20"/>
              <p:cNvSpPr txBox="1">
                <a:spLocks noChangeArrowheads="1"/>
              </p:cNvSpPr>
              <p:nvPr/>
            </p:nvSpPr>
            <p:spPr bwMode="auto">
              <a:xfrm>
                <a:off x="4201" y="1008"/>
                <a:ext cx="106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Ovary (base of carpel)</a:t>
                </a:r>
              </a:p>
            </p:txBody>
          </p:sp>
          <p:sp>
            <p:nvSpPr>
              <p:cNvPr id="90132" name="Line 21"/>
              <p:cNvSpPr>
                <a:spLocks noChangeShapeType="1"/>
              </p:cNvSpPr>
              <p:nvPr/>
            </p:nvSpPr>
            <p:spPr bwMode="auto">
              <a:xfrm flipH="1">
                <a:off x="3952" y="1121"/>
                <a:ext cx="294" cy="41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3" name="Text Box 22"/>
              <p:cNvSpPr txBox="1">
                <a:spLocks noChangeArrowheads="1"/>
              </p:cNvSpPr>
              <p:nvPr/>
            </p:nvSpPr>
            <p:spPr bwMode="auto">
              <a:xfrm>
                <a:off x="4227" y="1219"/>
                <a:ext cx="366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Ovule</a:t>
                </a:r>
              </a:p>
            </p:txBody>
          </p:sp>
          <p:sp>
            <p:nvSpPr>
              <p:cNvPr id="90134" name="Line 23"/>
              <p:cNvSpPr>
                <a:spLocks noChangeShapeType="1"/>
              </p:cNvSpPr>
              <p:nvPr/>
            </p:nvSpPr>
            <p:spPr bwMode="auto">
              <a:xfrm flipH="1">
                <a:off x="3926" y="1346"/>
                <a:ext cx="342" cy="3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5" name="Text Box 24"/>
              <p:cNvSpPr txBox="1">
                <a:spLocks noChangeArrowheads="1"/>
              </p:cNvSpPr>
              <p:nvPr/>
            </p:nvSpPr>
            <p:spPr bwMode="auto">
              <a:xfrm>
                <a:off x="4219" y="1405"/>
                <a:ext cx="1047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Embryo sac (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  <a:p>
                <a:pPr eaLnBrk="0" hangingPunct="0"/>
                <a:r>
                  <a:rPr kumimoji="1" lang="en-US" sz="1200"/>
                  <a:t>(female gametophyte)</a:t>
                </a:r>
              </a:p>
            </p:txBody>
          </p:sp>
          <p:sp>
            <p:nvSpPr>
              <p:cNvPr id="90136" name="Line 26"/>
              <p:cNvSpPr>
                <a:spLocks noChangeShapeType="1"/>
              </p:cNvSpPr>
              <p:nvPr/>
            </p:nvSpPr>
            <p:spPr bwMode="auto">
              <a:xfrm flipH="1">
                <a:off x="3900" y="1523"/>
                <a:ext cx="363" cy="34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7" name="Text Box 27"/>
              <p:cNvSpPr txBox="1">
                <a:spLocks noChangeArrowheads="1"/>
              </p:cNvSpPr>
              <p:nvPr/>
            </p:nvSpPr>
            <p:spPr bwMode="auto">
              <a:xfrm>
                <a:off x="4726" y="1927"/>
                <a:ext cx="838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/>
                  <a:t>FERTILIZATION</a:t>
                </a:r>
              </a:p>
            </p:txBody>
          </p:sp>
          <p:sp>
            <p:nvSpPr>
              <p:cNvPr id="90138" name="Text Box 28"/>
              <p:cNvSpPr txBox="1">
                <a:spLocks noChangeArrowheads="1"/>
              </p:cNvSpPr>
              <p:nvPr/>
            </p:nvSpPr>
            <p:spPr bwMode="auto">
              <a:xfrm>
                <a:off x="4244" y="1943"/>
                <a:ext cx="43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Egg (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</p:txBody>
          </p:sp>
          <p:sp>
            <p:nvSpPr>
              <p:cNvPr id="90139" name="Line 29"/>
              <p:cNvSpPr>
                <a:spLocks noChangeShapeType="1"/>
              </p:cNvSpPr>
              <p:nvPr/>
            </p:nvSpPr>
            <p:spPr bwMode="auto">
              <a:xfrm>
                <a:off x="3840" y="2026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0" name="Text Box 30"/>
              <p:cNvSpPr txBox="1">
                <a:spLocks noChangeArrowheads="1"/>
              </p:cNvSpPr>
              <p:nvPr/>
            </p:nvSpPr>
            <p:spPr bwMode="auto">
              <a:xfrm>
                <a:off x="3560" y="2401"/>
                <a:ext cx="542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Sperm (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</p:txBody>
          </p:sp>
          <p:sp>
            <p:nvSpPr>
              <p:cNvPr id="90141" name="Line 31"/>
              <p:cNvSpPr>
                <a:spLocks noChangeShapeType="1"/>
              </p:cNvSpPr>
              <p:nvPr/>
            </p:nvSpPr>
            <p:spPr bwMode="auto">
              <a:xfrm>
                <a:off x="3830" y="2084"/>
                <a:ext cx="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2" name="Text Box 32"/>
              <p:cNvSpPr txBox="1">
                <a:spLocks noChangeArrowheads="1"/>
              </p:cNvSpPr>
              <p:nvPr/>
            </p:nvSpPr>
            <p:spPr bwMode="auto">
              <a:xfrm>
                <a:off x="118" y="2066"/>
                <a:ext cx="33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Petal</a:t>
                </a:r>
              </a:p>
            </p:txBody>
          </p:sp>
          <p:sp>
            <p:nvSpPr>
              <p:cNvPr id="90143" name="Line 33"/>
              <p:cNvSpPr>
                <a:spLocks noChangeShapeType="1"/>
              </p:cNvSpPr>
              <p:nvPr/>
            </p:nvSpPr>
            <p:spPr bwMode="auto">
              <a:xfrm flipH="1">
                <a:off x="416" y="1584"/>
                <a:ext cx="256" cy="5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4" name="Text Box 34"/>
              <p:cNvSpPr txBox="1">
                <a:spLocks noChangeArrowheads="1"/>
              </p:cNvSpPr>
              <p:nvPr/>
            </p:nvSpPr>
            <p:spPr bwMode="auto">
              <a:xfrm>
                <a:off x="470" y="2223"/>
                <a:ext cx="59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Receptacle</a:t>
                </a:r>
              </a:p>
            </p:txBody>
          </p:sp>
          <p:sp>
            <p:nvSpPr>
              <p:cNvPr id="90145" name="Line 35"/>
              <p:cNvSpPr>
                <a:spLocks noChangeShapeType="1"/>
              </p:cNvSpPr>
              <p:nvPr/>
            </p:nvSpPr>
            <p:spPr bwMode="auto">
              <a:xfrm flipH="1">
                <a:off x="992" y="1889"/>
                <a:ext cx="171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6" name="Text Box 36"/>
              <p:cNvSpPr txBox="1">
                <a:spLocks noChangeArrowheads="1"/>
              </p:cNvSpPr>
              <p:nvPr/>
            </p:nvSpPr>
            <p:spPr bwMode="auto">
              <a:xfrm>
                <a:off x="1859" y="1751"/>
                <a:ext cx="360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Sepal</a:t>
                </a:r>
              </a:p>
            </p:txBody>
          </p:sp>
          <p:sp>
            <p:nvSpPr>
              <p:cNvPr id="90147" name="Line 37"/>
              <p:cNvSpPr>
                <a:spLocks noChangeShapeType="1"/>
              </p:cNvSpPr>
              <p:nvPr/>
            </p:nvSpPr>
            <p:spPr bwMode="auto">
              <a:xfrm flipV="1">
                <a:off x="1584" y="1831"/>
                <a:ext cx="319" cy="4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8" name="Text Box 38"/>
              <p:cNvSpPr txBox="1">
                <a:spLocks noChangeArrowheads="1"/>
              </p:cNvSpPr>
              <p:nvPr/>
            </p:nvSpPr>
            <p:spPr bwMode="auto">
              <a:xfrm>
                <a:off x="1344" y="604"/>
                <a:ext cx="41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Stigma</a:t>
                </a:r>
              </a:p>
            </p:txBody>
          </p:sp>
          <p:sp>
            <p:nvSpPr>
              <p:cNvPr id="90149" name="Line 39"/>
              <p:cNvSpPr>
                <a:spLocks noChangeShapeType="1"/>
              </p:cNvSpPr>
              <p:nvPr/>
            </p:nvSpPr>
            <p:spPr bwMode="auto">
              <a:xfrm flipV="1">
                <a:off x="1248" y="704"/>
                <a:ext cx="137" cy="2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0" name="Text Box 40"/>
              <p:cNvSpPr txBox="1">
                <a:spLocks noChangeArrowheads="1"/>
              </p:cNvSpPr>
              <p:nvPr/>
            </p:nvSpPr>
            <p:spPr bwMode="auto">
              <a:xfrm>
                <a:off x="1554" y="856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Style</a:t>
                </a:r>
              </a:p>
            </p:txBody>
          </p:sp>
          <p:sp>
            <p:nvSpPr>
              <p:cNvPr id="90151" name="Line 41"/>
              <p:cNvSpPr>
                <a:spLocks noChangeShapeType="1"/>
              </p:cNvSpPr>
              <p:nvPr/>
            </p:nvSpPr>
            <p:spPr bwMode="auto">
              <a:xfrm flipV="1">
                <a:off x="1226" y="955"/>
                <a:ext cx="367" cy="3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2" name="Text Box 45"/>
              <p:cNvSpPr txBox="1">
                <a:spLocks noChangeArrowheads="1"/>
              </p:cNvSpPr>
              <p:nvPr/>
            </p:nvSpPr>
            <p:spPr bwMode="auto">
              <a:xfrm>
                <a:off x="1733" y="997"/>
                <a:ext cx="372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Ovary</a:t>
                </a:r>
              </a:p>
            </p:txBody>
          </p:sp>
          <p:sp>
            <p:nvSpPr>
              <p:cNvPr id="90153" name="Line 46"/>
              <p:cNvSpPr>
                <a:spLocks noChangeShapeType="1"/>
              </p:cNvSpPr>
              <p:nvPr/>
            </p:nvSpPr>
            <p:spPr bwMode="auto">
              <a:xfrm flipV="1">
                <a:off x="1263" y="1132"/>
                <a:ext cx="511" cy="3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4" name="AutoShape 47"/>
              <p:cNvSpPr>
                <a:spLocks/>
              </p:cNvSpPr>
              <p:nvPr/>
            </p:nvSpPr>
            <p:spPr bwMode="auto">
              <a:xfrm rot="-2525753">
                <a:off x="1863" y="515"/>
                <a:ext cx="119" cy="622"/>
              </a:xfrm>
              <a:prstGeom prst="rightBrace">
                <a:avLst>
                  <a:gd name="adj1" fmla="val 43557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5" name="Text Box 48"/>
              <p:cNvSpPr txBox="1">
                <a:spLocks noChangeArrowheads="1"/>
              </p:cNvSpPr>
              <p:nvPr/>
            </p:nvSpPr>
            <p:spPr bwMode="auto">
              <a:xfrm>
                <a:off x="1808" y="2909"/>
                <a:ext cx="291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/>
                  <a:t>Key</a:t>
                </a:r>
              </a:p>
            </p:txBody>
          </p:sp>
          <p:sp>
            <p:nvSpPr>
              <p:cNvPr id="90156" name="Text Box 49"/>
              <p:cNvSpPr txBox="1">
                <a:spLocks noChangeArrowheads="1"/>
              </p:cNvSpPr>
              <p:nvPr/>
            </p:nvSpPr>
            <p:spPr bwMode="auto">
              <a:xfrm>
                <a:off x="1774" y="3115"/>
                <a:ext cx="583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Haploid (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</p:txBody>
          </p:sp>
          <p:sp>
            <p:nvSpPr>
              <p:cNvPr id="90157" name="Text Box 50"/>
              <p:cNvSpPr txBox="1">
                <a:spLocks noChangeArrowheads="1"/>
              </p:cNvSpPr>
              <p:nvPr/>
            </p:nvSpPr>
            <p:spPr bwMode="auto">
              <a:xfrm>
                <a:off x="1774" y="3250"/>
                <a:ext cx="60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/>
                  <a:t>Diploid (2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</p:txBody>
          </p:sp>
          <p:sp>
            <p:nvSpPr>
              <p:cNvPr id="90158" name="Text Box 51"/>
              <p:cNvSpPr txBox="1">
                <a:spLocks noChangeArrowheads="1"/>
              </p:cNvSpPr>
              <p:nvPr/>
            </p:nvSpPr>
            <p:spPr bwMode="auto">
              <a:xfrm>
                <a:off x="69" y="2548"/>
                <a:ext cx="1185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/>
                  <a:t>(a)  An idealized flower.</a:t>
                </a:r>
              </a:p>
            </p:txBody>
          </p:sp>
          <p:sp>
            <p:nvSpPr>
              <p:cNvPr id="90159" name="Text Box 52"/>
              <p:cNvSpPr txBox="1">
                <a:spLocks noChangeArrowheads="1"/>
              </p:cNvSpPr>
              <p:nvPr/>
            </p:nvSpPr>
            <p:spPr bwMode="auto">
              <a:xfrm>
                <a:off x="864" y="3581"/>
                <a:ext cx="2077" cy="4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marL="292100" indent="-292100" eaLnBrk="0" hangingPunct="0">
                  <a:tabLst>
                    <a:tab pos="292100" algn="l"/>
                  </a:tabLst>
                </a:pPr>
                <a:r>
                  <a:rPr kumimoji="1" lang="en-US" sz="1200" b="1"/>
                  <a:t>(a)	Simplified angiosperm life cycle.</a:t>
                </a:r>
                <a:br>
                  <a:rPr kumimoji="1" lang="en-US" sz="1200" b="1"/>
                </a:br>
                <a:r>
                  <a:rPr kumimoji="1" lang="en-US" sz="1200"/>
                  <a:t>See Figure 30.10 for a more detailed</a:t>
                </a:r>
                <a:br>
                  <a:rPr kumimoji="1" lang="en-US" sz="1200"/>
                </a:br>
                <a:r>
                  <a:rPr kumimoji="1" lang="en-US" sz="1200"/>
                  <a:t>version of the life cycle, including meiosis.</a:t>
                </a:r>
              </a:p>
            </p:txBody>
          </p:sp>
          <p:sp>
            <p:nvSpPr>
              <p:cNvPr id="90160" name="Rectangle 53"/>
              <p:cNvSpPr>
                <a:spLocks noChangeArrowheads="1"/>
              </p:cNvSpPr>
              <p:nvPr/>
            </p:nvSpPr>
            <p:spPr bwMode="auto">
              <a:xfrm>
                <a:off x="2950" y="2520"/>
                <a:ext cx="914" cy="4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Mature sporophyte</a:t>
                </a:r>
              </a:p>
              <a:p>
                <a:pPr eaLnBrk="0" hangingPunct="0"/>
                <a:r>
                  <a:rPr kumimoji="1" lang="en-US" sz="1200"/>
                  <a:t>plant (</a:t>
                </a:r>
                <a:r>
                  <a:rPr kumimoji="1" lang="en-US" sz="1200" i="1"/>
                  <a:t>2n</a:t>
                </a:r>
                <a:r>
                  <a:rPr kumimoji="1" lang="en-US" sz="1200"/>
                  <a:t>) with</a:t>
                </a:r>
              </a:p>
              <a:p>
                <a:pPr eaLnBrk="0" hangingPunct="0"/>
                <a:r>
                  <a:rPr kumimoji="1" lang="en-US" sz="1200"/>
                  <a:t>flowers</a:t>
                </a:r>
              </a:p>
            </p:txBody>
          </p:sp>
          <p:sp>
            <p:nvSpPr>
              <p:cNvPr id="90161" name="Rectangle 54"/>
              <p:cNvSpPr>
                <a:spLocks noChangeArrowheads="1"/>
              </p:cNvSpPr>
              <p:nvPr/>
            </p:nvSpPr>
            <p:spPr bwMode="auto">
              <a:xfrm>
                <a:off x="3861" y="2552"/>
                <a:ext cx="595" cy="4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Seed</a:t>
                </a:r>
              </a:p>
              <a:p>
                <a:pPr eaLnBrk="0" hangingPunct="0"/>
                <a:r>
                  <a:rPr kumimoji="1" lang="en-US" sz="1200"/>
                  <a:t>(develops</a:t>
                </a:r>
              </a:p>
              <a:p>
                <a:pPr eaLnBrk="0" hangingPunct="0"/>
                <a:r>
                  <a:rPr kumimoji="1" lang="en-US" sz="1200"/>
                  <a:t>from ovule)</a:t>
                </a:r>
              </a:p>
            </p:txBody>
          </p:sp>
          <p:sp>
            <p:nvSpPr>
              <p:cNvPr id="90162" name="Line 55"/>
              <p:cNvSpPr>
                <a:spLocks noChangeShapeType="1"/>
              </p:cNvSpPr>
              <p:nvPr/>
            </p:nvSpPr>
            <p:spPr bwMode="auto">
              <a:xfrm>
                <a:off x="4032" y="2928"/>
                <a:ext cx="80" cy="4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3" name="Rectangle 56"/>
              <p:cNvSpPr>
                <a:spLocks noChangeArrowheads="1"/>
              </p:cNvSpPr>
              <p:nvPr/>
            </p:nvSpPr>
            <p:spPr bwMode="auto">
              <a:xfrm>
                <a:off x="4560" y="2456"/>
                <a:ext cx="409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Zygote</a:t>
                </a:r>
              </a:p>
              <a:p>
                <a:pPr eaLnBrk="0" hangingPunct="0"/>
                <a:r>
                  <a:rPr kumimoji="1" lang="en-US" sz="1200"/>
                  <a:t>(2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</p:txBody>
          </p:sp>
          <p:sp>
            <p:nvSpPr>
              <p:cNvPr id="90164" name="Line 57"/>
              <p:cNvSpPr>
                <a:spLocks noChangeShapeType="1"/>
              </p:cNvSpPr>
              <p:nvPr/>
            </p:nvSpPr>
            <p:spPr bwMode="auto">
              <a:xfrm flipH="1">
                <a:off x="4944" y="2544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5" name="Rectangle 60"/>
              <p:cNvSpPr>
                <a:spLocks noChangeArrowheads="1"/>
              </p:cNvSpPr>
              <p:nvPr/>
            </p:nvSpPr>
            <p:spPr bwMode="auto">
              <a:xfrm>
                <a:off x="5072" y="3552"/>
                <a:ext cx="653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Embryo (2</a:t>
                </a:r>
                <a:r>
                  <a:rPr kumimoji="1" lang="en-US" sz="1200" i="1"/>
                  <a:t>n</a:t>
                </a:r>
                <a:r>
                  <a:rPr kumimoji="1" lang="en-US" sz="1200"/>
                  <a:t>)</a:t>
                </a:r>
              </a:p>
              <a:p>
                <a:pPr eaLnBrk="0" hangingPunct="0"/>
                <a:r>
                  <a:rPr kumimoji="1" lang="en-US" sz="1200"/>
                  <a:t>(sporophyte)</a:t>
                </a:r>
              </a:p>
            </p:txBody>
          </p:sp>
          <p:sp>
            <p:nvSpPr>
              <p:cNvPr id="90166" name="Line 61"/>
              <p:cNvSpPr>
                <a:spLocks noChangeShapeType="1"/>
              </p:cNvSpPr>
              <p:nvPr/>
            </p:nvSpPr>
            <p:spPr bwMode="auto">
              <a:xfrm flipH="1" flipV="1">
                <a:off x="4984" y="3352"/>
                <a:ext cx="128" cy="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7" name="Rectangle 62"/>
              <p:cNvSpPr>
                <a:spLocks noChangeArrowheads="1"/>
              </p:cNvSpPr>
              <p:nvPr/>
            </p:nvSpPr>
            <p:spPr bwMode="auto">
              <a:xfrm>
                <a:off x="4526" y="3752"/>
                <a:ext cx="1042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Simple fruit</a:t>
                </a:r>
              </a:p>
              <a:p>
                <a:pPr eaLnBrk="0" hangingPunct="0"/>
                <a:r>
                  <a:rPr kumimoji="1" lang="en-US" sz="1200"/>
                  <a:t>(develops from ovary)</a:t>
                </a:r>
              </a:p>
            </p:txBody>
          </p:sp>
          <p:sp>
            <p:nvSpPr>
              <p:cNvPr id="90168" name="Line 63"/>
              <p:cNvSpPr>
                <a:spLocks noChangeShapeType="1"/>
              </p:cNvSpPr>
              <p:nvPr/>
            </p:nvSpPr>
            <p:spPr bwMode="auto">
              <a:xfrm flipH="1" flipV="1">
                <a:off x="4288" y="3528"/>
                <a:ext cx="280" cy="3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9" name="Rectangle 65"/>
              <p:cNvSpPr>
                <a:spLocks noChangeArrowheads="1"/>
              </p:cNvSpPr>
              <p:nvPr/>
            </p:nvSpPr>
            <p:spPr bwMode="auto">
              <a:xfrm>
                <a:off x="3016" y="3600"/>
                <a:ext cx="637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Germinating</a:t>
                </a:r>
              </a:p>
              <a:p>
                <a:pPr eaLnBrk="0" hangingPunct="0"/>
                <a:r>
                  <a:rPr kumimoji="1" lang="en-US" sz="1200"/>
                  <a:t>seed</a:t>
                </a:r>
              </a:p>
            </p:txBody>
          </p:sp>
          <p:sp>
            <p:nvSpPr>
              <p:cNvPr id="90170" name="Rectangle 66"/>
              <p:cNvSpPr>
                <a:spLocks noChangeArrowheads="1"/>
              </p:cNvSpPr>
              <p:nvPr/>
            </p:nvSpPr>
            <p:spPr bwMode="auto">
              <a:xfrm>
                <a:off x="3467" y="2905"/>
                <a:ext cx="33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Seed</a:t>
                </a:r>
              </a:p>
            </p:txBody>
          </p:sp>
          <p:sp>
            <p:nvSpPr>
              <p:cNvPr id="90171" name="Line 68"/>
              <p:cNvSpPr>
                <a:spLocks noChangeShapeType="1"/>
              </p:cNvSpPr>
              <p:nvPr/>
            </p:nvSpPr>
            <p:spPr bwMode="auto">
              <a:xfrm>
                <a:off x="3640" y="3096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117" name="Text Box 70"/>
            <p:cNvSpPr txBox="1">
              <a:spLocks noChangeArrowheads="1"/>
            </p:cNvSpPr>
            <p:nvPr/>
          </p:nvSpPr>
          <p:spPr bwMode="auto">
            <a:xfrm>
              <a:off x="1904" y="633"/>
              <a:ext cx="39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Carpel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The development of angiosperm gametophytes (pollen grains and embryo sacs)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44475" y="1066800"/>
            <a:ext cx="8578850" cy="5500688"/>
            <a:chOff x="154" y="672"/>
            <a:chExt cx="5404" cy="3465"/>
          </a:xfrm>
        </p:grpSpPr>
        <p:sp>
          <p:nvSpPr>
            <p:cNvPr id="92164" name="Text Box 36"/>
            <p:cNvSpPr txBox="1">
              <a:spLocks noChangeArrowheads="1"/>
            </p:cNvSpPr>
            <p:nvPr/>
          </p:nvSpPr>
          <p:spPr bwMode="auto">
            <a:xfrm>
              <a:off x="2794" y="3959"/>
              <a:ext cx="484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900"/>
                <a:t>Diploid (</a:t>
              </a:r>
              <a:r>
                <a:rPr kumimoji="1" lang="en-US" sz="900" i="1"/>
                <a:t>2n</a:t>
              </a:r>
              <a:r>
                <a:rPr kumimoji="1" lang="en-US" sz="900"/>
                <a:t>)</a:t>
              </a:r>
            </a:p>
          </p:txBody>
        </p:sp>
        <p:sp>
          <p:nvSpPr>
            <p:cNvPr id="92165" name="Text Box 55"/>
            <p:cNvSpPr txBox="1">
              <a:spLocks noChangeArrowheads="1"/>
            </p:cNvSpPr>
            <p:nvPr/>
          </p:nvSpPr>
          <p:spPr bwMode="auto">
            <a:xfrm rot="-5400000">
              <a:off x="3101" y="3886"/>
              <a:ext cx="359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900"/>
                <a:t>100</a:t>
              </a:r>
              <a:r>
                <a:rPr kumimoji="1" lang="en-US" sz="900">
                  <a:sym typeface="Symbol" charset="2"/>
                </a:rPr>
                <a:t></a:t>
              </a:r>
              <a:r>
                <a:rPr kumimoji="1" lang="en-US" sz="900"/>
                <a:t> m</a:t>
              </a:r>
            </a:p>
          </p:txBody>
        </p:sp>
        <p:sp>
          <p:nvSpPr>
            <p:cNvPr id="92166" name="AutoShape 58"/>
            <p:cNvSpPr>
              <a:spLocks noChangeArrowheads="1"/>
            </p:cNvSpPr>
            <p:nvPr/>
          </p:nvSpPr>
          <p:spPr bwMode="auto">
            <a:xfrm>
              <a:off x="172" y="2961"/>
              <a:ext cx="96" cy="96"/>
            </a:xfrm>
            <a:prstGeom prst="flowChartConnector">
              <a:avLst/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1" lang="en-US" sz="1000" b="1">
                  <a:solidFill>
                    <a:schemeClr val="bg1"/>
                  </a:solidFill>
                </a:rPr>
                <a:t>3</a:t>
              </a:r>
              <a:endParaRPr kumimoji="1" lang="en-US" sz="2500"/>
            </a:p>
          </p:txBody>
        </p:sp>
        <p:sp>
          <p:nvSpPr>
            <p:cNvPr id="92167" name="AutoShape 53"/>
            <p:cNvSpPr>
              <a:spLocks noChangeArrowheads="1"/>
            </p:cNvSpPr>
            <p:nvPr/>
          </p:nvSpPr>
          <p:spPr bwMode="auto">
            <a:xfrm>
              <a:off x="154" y="1435"/>
              <a:ext cx="96" cy="96"/>
            </a:xfrm>
            <a:prstGeom prst="flowChartConnector">
              <a:avLst/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1" lang="en-US" sz="1000" b="1">
                  <a:solidFill>
                    <a:schemeClr val="bg1"/>
                  </a:solidFill>
                </a:rPr>
                <a:t>1</a:t>
              </a:r>
              <a:endParaRPr kumimoji="1" lang="en-US" sz="2500"/>
            </a:p>
          </p:txBody>
        </p:sp>
        <p:sp>
          <p:nvSpPr>
            <p:cNvPr id="92168" name="AutoShape 57"/>
            <p:cNvSpPr>
              <a:spLocks noChangeArrowheads="1"/>
            </p:cNvSpPr>
            <p:nvPr/>
          </p:nvSpPr>
          <p:spPr bwMode="auto">
            <a:xfrm>
              <a:off x="167" y="2087"/>
              <a:ext cx="96" cy="96"/>
            </a:xfrm>
            <a:prstGeom prst="flowChartConnector">
              <a:avLst/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1" lang="en-US" sz="1000" b="1">
                  <a:solidFill>
                    <a:schemeClr val="bg1"/>
                  </a:solidFill>
                </a:rPr>
                <a:t>2</a:t>
              </a:r>
              <a:endParaRPr kumimoji="1" lang="en-US" sz="2500"/>
            </a:p>
          </p:txBody>
        </p:sp>
        <p:sp>
          <p:nvSpPr>
            <p:cNvPr id="92169" name="Text Box 52"/>
            <p:cNvSpPr txBox="1">
              <a:spLocks noChangeArrowheads="1"/>
            </p:cNvSpPr>
            <p:nvPr/>
          </p:nvSpPr>
          <p:spPr bwMode="auto">
            <a:xfrm>
              <a:off x="4593" y="2933"/>
              <a:ext cx="965" cy="10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Three mitotic divisions </a:t>
              </a:r>
            </a:p>
            <a:p>
              <a:pPr eaLnBrk="0" hangingPunct="0"/>
              <a:r>
                <a:rPr kumimoji="1" lang="en-US" sz="1000"/>
                <a:t>of the megaspore form </a:t>
              </a:r>
            </a:p>
            <a:p>
              <a:pPr eaLnBrk="0" hangingPunct="0"/>
              <a:r>
                <a:rPr kumimoji="1" lang="en-US" sz="1000"/>
                <a:t>the embryo sac, a </a:t>
              </a:r>
            </a:p>
            <a:p>
              <a:pPr eaLnBrk="0" hangingPunct="0"/>
              <a:r>
                <a:rPr kumimoji="1" lang="en-US" sz="1000"/>
                <a:t>multicellular female </a:t>
              </a:r>
            </a:p>
            <a:p>
              <a:pPr eaLnBrk="0" hangingPunct="0"/>
              <a:r>
                <a:rPr kumimoji="1" lang="en-US" sz="1000"/>
                <a:t>gametophyte. The </a:t>
              </a:r>
            </a:p>
            <a:p>
              <a:pPr eaLnBrk="0" hangingPunct="0"/>
              <a:r>
                <a:rPr kumimoji="1" lang="en-US" sz="1000"/>
                <a:t>ovule now consists of </a:t>
              </a:r>
            </a:p>
            <a:p>
              <a:pPr eaLnBrk="0" hangingPunct="0"/>
              <a:r>
                <a:rPr kumimoji="1" lang="en-US" sz="1000"/>
                <a:t>the embryo sac along </a:t>
              </a:r>
            </a:p>
            <a:p>
              <a:pPr eaLnBrk="0" hangingPunct="0"/>
              <a:r>
                <a:rPr kumimoji="1" lang="en-US" sz="1000"/>
                <a:t>with the surrounding </a:t>
              </a:r>
            </a:p>
            <a:p>
              <a:pPr eaLnBrk="0" hangingPunct="0"/>
              <a:r>
                <a:rPr kumimoji="1" lang="en-US" sz="1000"/>
                <a:t>integuments (protective </a:t>
              </a:r>
            </a:p>
            <a:p>
              <a:pPr eaLnBrk="0" hangingPunct="0"/>
              <a:r>
                <a:rPr kumimoji="1" lang="en-US" sz="1000"/>
                <a:t>tissue).</a:t>
              </a:r>
            </a:p>
          </p:txBody>
        </p:sp>
        <p:pic>
          <p:nvPicPr>
            <p:cNvPr id="9217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8" y="688"/>
              <a:ext cx="2865" cy="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71" name="Text Box 6"/>
            <p:cNvSpPr txBox="1">
              <a:spLocks noChangeArrowheads="1"/>
            </p:cNvSpPr>
            <p:nvPr/>
          </p:nvSpPr>
          <p:spPr bwMode="auto">
            <a:xfrm>
              <a:off x="566" y="859"/>
              <a:ext cx="116" cy="2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endParaRPr kumimoji="1" lang="en-US" sz="250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11" y="672"/>
              <a:ext cx="1649" cy="547"/>
              <a:chOff x="319" y="749"/>
              <a:chExt cx="1649" cy="547"/>
            </a:xfrm>
          </p:grpSpPr>
          <p:sp>
            <p:nvSpPr>
              <p:cNvPr id="92235" name="Text Box 7"/>
              <p:cNvSpPr txBox="1">
                <a:spLocks noChangeArrowheads="1"/>
              </p:cNvSpPr>
              <p:nvPr/>
            </p:nvSpPr>
            <p:spPr bwMode="auto">
              <a:xfrm>
                <a:off x="443" y="758"/>
                <a:ext cx="1525" cy="53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Development of a male gametophyte </a:t>
                </a:r>
              </a:p>
              <a:p>
                <a:pPr eaLnBrk="0" hangingPunct="0"/>
                <a:r>
                  <a:rPr kumimoji="1" lang="en-US" sz="1000" b="1"/>
                  <a:t>(pollen grain).</a:t>
                </a:r>
                <a:r>
                  <a:rPr kumimoji="1" lang="en-US" sz="1000"/>
                  <a:t> Pollen grains develop</a:t>
                </a:r>
              </a:p>
              <a:p>
                <a:pPr eaLnBrk="0" hangingPunct="0"/>
                <a:r>
                  <a:rPr kumimoji="1" lang="en-US" sz="1000"/>
                  <a:t>within the microsporangia (pollen </a:t>
                </a:r>
              </a:p>
              <a:p>
                <a:pPr eaLnBrk="0" hangingPunct="0"/>
                <a:r>
                  <a:rPr kumimoji="1" lang="en-US" sz="1000"/>
                  <a:t>sacs) of anthers at the tips of the </a:t>
                </a:r>
              </a:p>
              <a:p>
                <a:pPr eaLnBrk="0" hangingPunct="0"/>
                <a:r>
                  <a:rPr kumimoji="1" lang="en-US" sz="1000"/>
                  <a:t>stamens.</a:t>
                </a:r>
              </a:p>
            </p:txBody>
          </p:sp>
          <p:sp>
            <p:nvSpPr>
              <p:cNvPr id="92236" name="Text Box 8"/>
              <p:cNvSpPr txBox="1">
                <a:spLocks noChangeArrowheads="1"/>
              </p:cNvSpPr>
              <p:nvPr/>
            </p:nvSpPr>
            <p:spPr bwMode="auto">
              <a:xfrm>
                <a:off x="319" y="749"/>
                <a:ext cx="2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 b="1"/>
                  <a:t>(a)</a:t>
                </a:r>
              </a:p>
            </p:txBody>
          </p:sp>
        </p:grpSp>
        <p:sp>
          <p:nvSpPr>
            <p:cNvPr id="92173" name="Text Box 10"/>
            <p:cNvSpPr txBox="1">
              <a:spLocks noChangeArrowheads="1"/>
            </p:cNvSpPr>
            <p:nvPr/>
          </p:nvSpPr>
          <p:spPr bwMode="auto">
            <a:xfrm>
              <a:off x="245" y="1392"/>
              <a:ext cx="719" cy="6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Each one of the </a:t>
              </a:r>
            </a:p>
            <a:p>
              <a:pPr eaLnBrk="0" hangingPunct="0"/>
              <a:r>
                <a:rPr kumimoji="1" lang="en-US" sz="1000"/>
                <a:t>microsporangia </a:t>
              </a:r>
            </a:p>
            <a:p>
              <a:pPr eaLnBrk="0" hangingPunct="0"/>
              <a:r>
                <a:rPr kumimoji="1" lang="en-US" sz="1000"/>
                <a:t>contains diploid </a:t>
              </a:r>
            </a:p>
            <a:p>
              <a:pPr eaLnBrk="0" hangingPunct="0"/>
              <a:r>
                <a:rPr kumimoji="1" lang="en-US" sz="1000"/>
                <a:t>microsporocytes </a:t>
              </a:r>
            </a:p>
            <a:p>
              <a:pPr eaLnBrk="0" hangingPunct="0"/>
              <a:r>
                <a:rPr kumimoji="1" lang="en-US" sz="1000"/>
                <a:t>(microspore </a:t>
              </a:r>
            </a:p>
            <a:p>
              <a:pPr eaLnBrk="0" hangingPunct="0"/>
              <a:r>
                <a:rPr kumimoji="1" lang="en-US" sz="1000"/>
                <a:t>mother cells).</a:t>
              </a:r>
            </a:p>
          </p:txBody>
        </p:sp>
        <p:sp>
          <p:nvSpPr>
            <p:cNvPr id="92174" name="Text Box 11"/>
            <p:cNvSpPr txBox="1">
              <a:spLocks noChangeArrowheads="1"/>
            </p:cNvSpPr>
            <p:nvPr/>
          </p:nvSpPr>
          <p:spPr bwMode="auto">
            <a:xfrm>
              <a:off x="253" y="2049"/>
              <a:ext cx="806" cy="8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Each microsporo-</a:t>
              </a:r>
            </a:p>
            <a:p>
              <a:pPr eaLnBrk="0" hangingPunct="0"/>
              <a:r>
                <a:rPr kumimoji="1" lang="en-US" sz="1000"/>
                <a:t>cyte divides by </a:t>
              </a:r>
            </a:p>
            <a:p>
              <a:pPr eaLnBrk="0" hangingPunct="0"/>
              <a:r>
                <a:rPr kumimoji="1" lang="en-US" sz="1000"/>
                <a:t>meiosis to produce </a:t>
              </a:r>
            </a:p>
            <a:p>
              <a:pPr eaLnBrk="0" hangingPunct="0"/>
              <a:r>
                <a:rPr kumimoji="1" lang="en-US" sz="1000"/>
                <a:t>four haploid </a:t>
              </a:r>
            </a:p>
            <a:p>
              <a:pPr eaLnBrk="0" hangingPunct="0"/>
              <a:r>
                <a:rPr kumimoji="1" lang="en-US" sz="1000"/>
                <a:t>microspores, </a:t>
              </a:r>
            </a:p>
            <a:p>
              <a:pPr eaLnBrk="0" hangingPunct="0"/>
              <a:r>
                <a:rPr kumimoji="1" lang="en-US" sz="1000"/>
                <a:t>each of which </a:t>
              </a:r>
            </a:p>
            <a:p>
              <a:pPr eaLnBrk="0" hangingPunct="0"/>
              <a:r>
                <a:rPr kumimoji="1" lang="en-US" sz="1000"/>
                <a:t>develops into </a:t>
              </a:r>
            </a:p>
            <a:p>
              <a:pPr eaLnBrk="0" hangingPunct="0"/>
              <a:r>
                <a:rPr kumimoji="1" lang="en-US" sz="1000"/>
                <a:t>a pollen grain.</a:t>
              </a:r>
            </a:p>
          </p:txBody>
        </p:sp>
        <p:sp>
          <p:nvSpPr>
            <p:cNvPr id="92175" name="Text Box 12"/>
            <p:cNvSpPr txBox="1">
              <a:spLocks noChangeArrowheads="1"/>
            </p:cNvSpPr>
            <p:nvPr/>
          </p:nvSpPr>
          <p:spPr bwMode="auto">
            <a:xfrm>
              <a:off x="246" y="2928"/>
              <a:ext cx="1260" cy="9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A pollen grain becomes a </a:t>
              </a:r>
            </a:p>
            <a:p>
              <a:pPr eaLnBrk="0" hangingPunct="0"/>
              <a:r>
                <a:rPr kumimoji="1" lang="en-US" sz="1000"/>
                <a:t>mature male gametophyte </a:t>
              </a:r>
            </a:p>
            <a:p>
              <a:pPr eaLnBrk="0" hangingPunct="0"/>
              <a:r>
                <a:rPr kumimoji="1" lang="en-US" sz="1000"/>
                <a:t>when its generative nucleus </a:t>
              </a:r>
            </a:p>
            <a:p>
              <a:pPr eaLnBrk="0" hangingPunct="0"/>
              <a:r>
                <a:rPr kumimoji="1" lang="en-US" sz="1000"/>
                <a:t>divides and forms two sperm.</a:t>
              </a:r>
            </a:p>
            <a:p>
              <a:pPr eaLnBrk="0" hangingPunct="0"/>
              <a:r>
                <a:rPr kumimoji="1" lang="en-US" sz="1000"/>
                <a:t>This usually occurs after a </a:t>
              </a:r>
            </a:p>
            <a:p>
              <a:pPr eaLnBrk="0" hangingPunct="0"/>
              <a:r>
                <a:rPr kumimoji="1" lang="en-US" sz="1000"/>
                <a:t>pollen grain lands on the stigma </a:t>
              </a:r>
            </a:p>
            <a:p>
              <a:pPr eaLnBrk="0" hangingPunct="0"/>
              <a:r>
                <a:rPr kumimoji="1" lang="en-US" sz="1000"/>
                <a:t>of a carpel and the pollen </a:t>
              </a:r>
            </a:p>
            <a:p>
              <a:pPr eaLnBrk="0" hangingPunct="0"/>
              <a:r>
                <a:rPr kumimoji="1" lang="en-US" sz="1000"/>
                <a:t>tube begins to grow. (See</a:t>
              </a:r>
            </a:p>
            <a:p>
              <a:pPr eaLnBrk="0" hangingPunct="0"/>
              <a:r>
                <a:rPr kumimoji="1" lang="en-US" sz="1000"/>
                <a:t>Figure 38.2b.) </a:t>
              </a:r>
            </a:p>
          </p:txBody>
        </p:sp>
        <p:sp>
          <p:nvSpPr>
            <p:cNvPr id="92176" name="Text Box 14"/>
            <p:cNvSpPr txBox="1">
              <a:spLocks noChangeArrowheads="1"/>
            </p:cNvSpPr>
            <p:nvPr/>
          </p:nvSpPr>
          <p:spPr bwMode="auto">
            <a:xfrm>
              <a:off x="1234" y="1152"/>
              <a:ext cx="78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Pollen sac</a:t>
              </a:r>
            </a:p>
            <a:p>
              <a:pPr eaLnBrk="0" hangingPunct="0"/>
              <a:r>
                <a:rPr kumimoji="1" lang="en-US" sz="1000"/>
                <a:t>(microsporangium)</a:t>
              </a:r>
            </a:p>
          </p:txBody>
        </p:sp>
        <p:sp>
          <p:nvSpPr>
            <p:cNvPr id="92177" name="Text Box 21"/>
            <p:cNvSpPr txBox="1">
              <a:spLocks noChangeArrowheads="1"/>
            </p:cNvSpPr>
            <p:nvPr/>
          </p:nvSpPr>
          <p:spPr bwMode="auto">
            <a:xfrm>
              <a:off x="1487" y="1602"/>
              <a:ext cx="46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Micro-</a:t>
              </a:r>
            </a:p>
            <a:p>
              <a:pPr eaLnBrk="0" hangingPunct="0"/>
              <a:r>
                <a:rPr kumimoji="1" lang="en-US" sz="1000"/>
                <a:t>sporocyte</a:t>
              </a:r>
            </a:p>
          </p:txBody>
        </p:sp>
        <p:sp>
          <p:nvSpPr>
            <p:cNvPr id="92178" name="Text Box 22"/>
            <p:cNvSpPr txBox="1">
              <a:spLocks noChangeArrowheads="1"/>
            </p:cNvSpPr>
            <p:nvPr/>
          </p:nvSpPr>
          <p:spPr bwMode="auto">
            <a:xfrm>
              <a:off x="1468" y="2069"/>
              <a:ext cx="48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Micro-</a:t>
              </a:r>
            </a:p>
            <a:p>
              <a:pPr eaLnBrk="0" hangingPunct="0"/>
              <a:r>
                <a:rPr kumimoji="1" lang="en-US" sz="1000"/>
                <a:t>Spores (4)</a:t>
              </a:r>
            </a:p>
          </p:txBody>
        </p:sp>
        <p:sp>
          <p:nvSpPr>
            <p:cNvPr id="92179" name="Text Box 23"/>
            <p:cNvSpPr txBox="1">
              <a:spLocks noChangeArrowheads="1"/>
            </p:cNvSpPr>
            <p:nvPr/>
          </p:nvSpPr>
          <p:spPr bwMode="auto">
            <a:xfrm>
              <a:off x="1468" y="2448"/>
              <a:ext cx="55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Each of 4</a:t>
              </a:r>
            </a:p>
            <a:p>
              <a:pPr eaLnBrk="0" hangingPunct="0"/>
              <a:r>
                <a:rPr kumimoji="1" lang="en-US" sz="1000"/>
                <a:t>microspores</a:t>
              </a:r>
            </a:p>
          </p:txBody>
        </p:sp>
        <p:sp>
          <p:nvSpPr>
            <p:cNvPr id="92180" name="Text Box 24"/>
            <p:cNvSpPr txBox="1">
              <a:spLocks noChangeArrowheads="1"/>
            </p:cNvSpPr>
            <p:nvPr/>
          </p:nvSpPr>
          <p:spPr bwMode="auto">
            <a:xfrm>
              <a:off x="1465" y="2822"/>
              <a:ext cx="505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Generative</a:t>
              </a:r>
            </a:p>
            <a:p>
              <a:pPr eaLnBrk="0" hangingPunct="0"/>
              <a:r>
                <a:rPr kumimoji="1" lang="en-US" sz="1000"/>
                <a:t>cell (well</a:t>
              </a:r>
            </a:p>
            <a:p>
              <a:pPr eaLnBrk="0" hangingPunct="0"/>
              <a:r>
                <a:rPr kumimoji="1" lang="en-US" sz="1000"/>
                <a:t>form 2</a:t>
              </a:r>
            </a:p>
            <a:p>
              <a:pPr eaLnBrk="0" hangingPunct="0"/>
              <a:r>
                <a:rPr kumimoji="1" lang="en-US" sz="1000"/>
                <a:t>sperm)</a:t>
              </a:r>
            </a:p>
          </p:txBody>
        </p:sp>
        <p:sp>
          <p:nvSpPr>
            <p:cNvPr id="92181" name="Text Box 25"/>
            <p:cNvSpPr txBox="1">
              <a:spLocks noChangeArrowheads="1"/>
            </p:cNvSpPr>
            <p:nvPr/>
          </p:nvSpPr>
          <p:spPr bwMode="auto">
            <a:xfrm>
              <a:off x="1561" y="3853"/>
              <a:ext cx="341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75 </a:t>
              </a:r>
              <a:r>
                <a:rPr kumimoji="1" lang="en-US" sz="1000">
                  <a:sym typeface="Symbol" charset="2"/>
                </a:rPr>
                <a:t>m</a:t>
              </a:r>
              <a:endParaRPr kumimoji="1" lang="en-US" sz="1000"/>
            </a:p>
          </p:txBody>
        </p:sp>
        <p:sp>
          <p:nvSpPr>
            <p:cNvPr id="92182" name="Text Box 26"/>
            <p:cNvSpPr txBox="1">
              <a:spLocks noChangeArrowheads="1"/>
            </p:cNvSpPr>
            <p:nvPr/>
          </p:nvSpPr>
          <p:spPr bwMode="auto">
            <a:xfrm>
              <a:off x="2158" y="2870"/>
              <a:ext cx="626" cy="3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 b="1"/>
                <a:t>Male</a:t>
              </a:r>
            </a:p>
            <a:p>
              <a:pPr eaLnBrk="0" hangingPunct="0"/>
              <a:r>
                <a:rPr kumimoji="1" lang="en-US" sz="1000" b="1"/>
                <a:t>Gametophyte</a:t>
              </a:r>
              <a:endParaRPr kumimoji="1" lang="en-US" sz="1000"/>
            </a:p>
            <a:p>
              <a:pPr eaLnBrk="0" hangingPunct="0"/>
              <a:r>
                <a:rPr kumimoji="1" lang="en-US" sz="1000"/>
                <a:t>(pollen grain)</a:t>
              </a:r>
            </a:p>
          </p:txBody>
        </p:sp>
        <p:sp>
          <p:nvSpPr>
            <p:cNvPr id="92183" name="Text Box 27"/>
            <p:cNvSpPr txBox="1">
              <a:spLocks noChangeArrowheads="1"/>
            </p:cNvSpPr>
            <p:nvPr/>
          </p:nvSpPr>
          <p:spPr bwMode="auto">
            <a:xfrm>
              <a:off x="2130" y="3322"/>
              <a:ext cx="500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Nucleus </a:t>
              </a:r>
            </a:p>
            <a:p>
              <a:pPr eaLnBrk="0" hangingPunct="0"/>
              <a:r>
                <a:rPr kumimoji="1" lang="en-US" sz="1000"/>
                <a:t>of tube cell</a:t>
              </a:r>
            </a:p>
          </p:txBody>
        </p:sp>
        <p:sp>
          <p:nvSpPr>
            <p:cNvPr id="92184" name="Text Box 28"/>
            <p:cNvSpPr txBox="1">
              <a:spLocks noChangeArrowheads="1"/>
            </p:cNvSpPr>
            <p:nvPr/>
          </p:nvSpPr>
          <p:spPr bwMode="auto">
            <a:xfrm>
              <a:off x="2300" y="3702"/>
              <a:ext cx="452" cy="3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Ragweed</a:t>
              </a:r>
            </a:p>
            <a:p>
              <a:pPr eaLnBrk="0" hangingPunct="0"/>
              <a:r>
                <a:rPr kumimoji="1" lang="en-US" sz="1000"/>
                <a:t>Pollen</a:t>
              </a:r>
            </a:p>
            <a:p>
              <a:pPr eaLnBrk="0" hangingPunct="0"/>
              <a:r>
                <a:rPr kumimoji="1" lang="en-US" sz="1000"/>
                <a:t>grain</a:t>
              </a:r>
            </a:p>
          </p:txBody>
        </p:sp>
        <p:sp>
          <p:nvSpPr>
            <p:cNvPr id="92185" name="Text Box 29"/>
            <p:cNvSpPr txBox="1">
              <a:spLocks noChangeArrowheads="1"/>
            </p:cNvSpPr>
            <p:nvPr/>
          </p:nvSpPr>
          <p:spPr bwMode="auto">
            <a:xfrm>
              <a:off x="2716" y="3605"/>
              <a:ext cx="46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000" b="1"/>
                <a:t>Key</a:t>
              </a:r>
            </a:p>
            <a:p>
              <a:pPr algn="ctr" eaLnBrk="0" hangingPunct="0"/>
              <a:r>
                <a:rPr kumimoji="1" lang="en-US" sz="1000" b="1"/>
                <a:t>To labels</a:t>
              </a:r>
              <a:endParaRPr kumimoji="1" lang="en-US" sz="1000"/>
            </a:p>
          </p:txBody>
        </p:sp>
        <p:sp>
          <p:nvSpPr>
            <p:cNvPr id="92186" name="Text Box 30"/>
            <p:cNvSpPr txBox="1">
              <a:spLocks noChangeArrowheads="1"/>
            </p:cNvSpPr>
            <p:nvPr/>
          </p:nvSpPr>
          <p:spPr bwMode="auto">
            <a:xfrm>
              <a:off x="2731" y="2678"/>
              <a:ext cx="44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000" b="1"/>
                <a:t>MITOSIS</a:t>
              </a:r>
              <a:endParaRPr kumimoji="1" lang="en-US" sz="1000"/>
            </a:p>
          </p:txBody>
        </p:sp>
        <p:sp>
          <p:nvSpPr>
            <p:cNvPr id="92187" name="Text Box 31"/>
            <p:cNvSpPr txBox="1">
              <a:spLocks noChangeArrowheads="1"/>
            </p:cNvSpPr>
            <p:nvPr/>
          </p:nvSpPr>
          <p:spPr bwMode="auto">
            <a:xfrm>
              <a:off x="2728" y="1862"/>
              <a:ext cx="448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000" b="1"/>
                <a:t>MEIOSIS</a:t>
              </a:r>
              <a:endParaRPr kumimoji="1" lang="en-US" sz="1000"/>
            </a:p>
          </p:txBody>
        </p:sp>
        <p:sp>
          <p:nvSpPr>
            <p:cNvPr id="92188" name="Text Box 32"/>
            <p:cNvSpPr txBox="1">
              <a:spLocks noChangeArrowheads="1"/>
            </p:cNvSpPr>
            <p:nvPr/>
          </p:nvSpPr>
          <p:spPr bwMode="auto">
            <a:xfrm>
              <a:off x="3099" y="1662"/>
              <a:ext cx="32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000"/>
                <a:t>Ovule</a:t>
              </a:r>
            </a:p>
          </p:txBody>
        </p:sp>
        <p:sp>
          <p:nvSpPr>
            <p:cNvPr id="92189" name="Text Box 33"/>
            <p:cNvSpPr txBox="1">
              <a:spLocks noChangeArrowheads="1"/>
            </p:cNvSpPr>
            <p:nvPr/>
          </p:nvSpPr>
          <p:spPr bwMode="auto">
            <a:xfrm>
              <a:off x="3241" y="2726"/>
              <a:ext cx="32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000"/>
                <a:t>Ovule</a:t>
              </a:r>
            </a:p>
          </p:txBody>
        </p:sp>
        <p:sp>
          <p:nvSpPr>
            <p:cNvPr id="92190" name="Text Box 34"/>
            <p:cNvSpPr txBox="1">
              <a:spLocks noChangeArrowheads="1"/>
            </p:cNvSpPr>
            <p:nvPr/>
          </p:nvSpPr>
          <p:spPr bwMode="auto">
            <a:xfrm>
              <a:off x="3199" y="3317"/>
              <a:ext cx="512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900"/>
                <a:t>Integuments</a:t>
              </a:r>
              <a:endParaRPr kumimoji="1" lang="en-US" sz="1000"/>
            </a:p>
          </p:txBody>
        </p:sp>
        <p:sp>
          <p:nvSpPr>
            <p:cNvPr id="92191" name="Text Box 35"/>
            <p:cNvSpPr txBox="1">
              <a:spLocks noChangeArrowheads="1"/>
            </p:cNvSpPr>
            <p:nvPr/>
          </p:nvSpPr>
          <p:spPr bwMode="auto">
            <a:xfrm>
              <a:off x="2789" y="3855"/>
              <a:ext cx="508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900"/>
                <a:t>Haploid (</a:t>
              </a:r>
              <a:r>
                <a:rPr kumimoji="1" lang="en-US" sz="900" i="1"/>
                <a:t>2n</a:t>
              </a:r>
              <a:r>
                <a:rPr kumimoji="1" lang="en-US" sz="900"/>
                <a:t>)</a:t>
              </a:r>
            </a:p>
          </p:txBody>
        </p:sp>
        <p:sp>
          <p:nvSpPr>
            <p:cNvPr id="92192" name="Text Box 37"/>
            <p:cNvSpPr txBox="1">
              <a:spLocks noChangeArrowheads="1"/>
            </p:cNvSpPr>
            <p:nvPr/>
          </p:nvSpPr>
          <p:spPr bwMode="auto">
            <a:xfrm>
              <a:off x="3929" y="3706"/>
              <a:ext cx="39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Embryo</a:t>
              </a:r>
            </a:p>
            <a:p>
              <a:pPr eaLnBrk="0" hangingPunct="0"/>
              <a:r>
                <a:rPr kumimoji="1" lang="en-US" sz="1000"/>
                <a:t>sac</a:t>
              </a:r>
            </a:p>
          </p:txBody>
        </p:sp>
        <p:sp>
          <p:nvSpPr>
            <p:cNvPr id="92193" name="Text Box 38"/>
            <p:cNvSpPr txBox="1">
              <a:spLocks noChangeArrowheads="1"/>
            </p:cNvSpPr>
            <p:nvPr/>
          </p:nvSpPr>
          <p:spPr bwMode="auto">
            <a:xfrm>
              <a:off x="3880" y="1430"/>
              <a:ext cx="53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Mega-</a:t>
              </a:r>
            </a:p>
            <a:p>
              <a:pPr eaLnBrk="0" hangingPunct="0"/>
              <a:r>
                <a:rPr kumimoji="1" lang="en-US" sz="1000"/>
                <a:t>sporangium</a:t>
              </a:r>
            </a:p>
          </p:txBody>
        </p:sp>
        <p:sp>
          <p:nvSpPr>
            <p:cNvPr id="92194" name="Text Box 39"/>
            <p:cNvSpPr txBox="1">
              <a:spLocks noChangeArrowheads="1"/>
            </p:cNvSpPr>
            <p:nvPr/>
          </p:nvSpPr>
          <p:spPr bwMode="auto">
            <a:xfrm>
              <a:off x="3859" y="1652"/>
              <a:ext cx="46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Mega-</a:t>
              </a:r>
            </a:p>
            <a:p>
              <a:pPr eaLnBrk="0" hangingPunct="0"/>
              <a:r>
                <a:rPr kumimoji="1" lang="en-US" sz="1000"/>
                <a:t>sporocyte</a:t>
              </a:r>
            </a:p>
          </p:txBody>
        </p:sp>
        <p:sp>
          <p:nvSpPr>
            <p:cNvPr id="92195" name="Text Box 40"/>
            <p:cNvSpPr txBox="1">
              <a:spLocks noChangeArrowheads="1"/>
            </p:cNvSpPr>
            <p:nvPr/>
          </p:nvSpPr>
          <p:spPr bwMode="auto">
            <a:xfrm>
              <a:off x="3855" y="1887"/>
              <a:ext cx="553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Integuments</a:t>
              </a:r>
            </a:p>
          </p:txBody>
        </p:sp>
        <p:sp>
          <p:nvSpPr>
            <p:cNvPr id="92196" name="Text Box 41"/>
            <p:cNvSpPr txBox="1">
              <a:spLocks noChangeArrowheads="1"/>
            </p:cNvSpPr>
            <p:nvPr/>
          </p:nvSpPr>
          <p:spPr bwMode="auto">
            <a:xfrm>
              <a:off x="3845" y="2054"/>
              <a:ext cx="458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Micropyle</a:t>
              </a:r>
            </a:p>
          </p:txBody>
        </p:sp>
        <p:sp>
          <p:nvSpPr>
            <p:cNvPr id="92197" name="Text Box 42"/>
            <p:cNvSpPr txBox="1">
              <a:spLocks noChangeArrowheads="1"/>
            </p:cNvSpPr>
            <p:nvPr/>
          </p:nvSpPr>
          <p:spPr bwMode="auto">
            <a:xfrm>
              <a:off x="3863" y="2238"/>
              <a:ext cx="51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Surviving</a:t>
              </a:r>
            </a:p>
            <a:p>
              <a:pPr eaLnBrk="0" hangingPunct="0"/>
              <a:r>
                <a:rPr kumimoji="1" lang="en-US" sz="1000"/>
                <a:t>megaspore</a:t>
              </a:r>
            </a:p>
          </p:txBody>
        </p:sp>
        <p:sp>
          <p:nvSpPr>
            <p:cNvPr id="92198" name="Text Box 43"/>
            <p:cNvSpPr txBox="1">
              <a:spLocks noChangeArrowheads="1"/>
            </p:cNvSpPr>
            <p:nvPr/>
          </p:nvSpPr>
          <p:spPr bwMode="auto">
            <a:xfrm>
              <a:off x="3878" y="2721"/>
              <a:ext cx="447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Antipodel</a:t>
              </a:r>
            </a:p>
            <a:p>
              <a:pPr eaLnBrk="0" hangingPunct="0"/>
              <a:r>
                <a:rPr kumimoji="1" lang="en-US" sz="1000"/>
                <a:t>Cells (3)</a:t>
              </a:r>
            </a:p>
          </p:txBody>
        </p:sp>
        <p:sp>
          <p:nvSpPr>
            <p:cNvPr id="92199" name="Text Box 44"/>
            <p:cNvSpPr txBox="1">
              <a:spLocks noChangeArrowheads="1"/>
            </p:cNvSpPr>
            <p:nvPr/>
          </p:nvSpPr>
          <p:spPr bwMode="auto">
            <a:xfrm>
              <a:off x="3873" y="2938"/>
              <a:ext cx="45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Polar</a:t>
              </a:r>
            </a:p>
            <a:p>
              <a:pPr eaLnBrk="0" hangingPunct="0"/>
              <a:r>
                <a:rPr kumimoji="1" lang="en-US" sz="1000"/>
                <a:t>Nuclei (2)</a:t>
              </a:r>
            </a:p>
          </p:txBody>
        </p:sp>
        <p:sp>
          <p:nvSpPr>
            <p:cNvPr id="92200" name="Text Box 45"/>
            <p:cNvSpPr txBox="1">
              <a:spLocks noChangeArrowheads="1"/>
            </p:cNvSpPr>
            <p:nvPr/>
          </p:nvSpPr>
          <p:spPr bwMode="auto">
            <a:xfrm>
              <a:off x="3916" y="3158"/>
              <a:ext cx="377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Egg (1)</a:t>
              </a:r>
            </a:p>
          </p:txBody>
        </p:sp>
        <p:sp>
          <p:nvSpPr>
            <p:cNvPr id="92201" name="Text Box 46"/>
            <p:cNvSpPr txBox="1">
              <a:spLocks noChangeArrowheads="1"/>
            </p:cNvSpPr>
            <p:nvPr/>
          </p:nvSpPr>
          <p:spPr bwMode="auto">
            <a:xfrm>
              <a:off x="3830" y="3307"/>
              <a:ext cx="59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Synergids (2)</a:t>
              </a:r>
            </a:p>
          </p:txBody>
        </p: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3590" y="703"/>
              <a:ext cx="1723" cy="442"/>
              <a:chOff x="3590" y="758"/>
              <a:chExt cx="1723" cy="442"/>
            </a:xfrm>
          </p:grpSpPr>
          <p:sp>
            <p:nvSpPr>
              <p:cNvPr id="92233" name="Text Box 13"/>
              <p:cNvSpPr txBox="1">
                <a:spLocks noChangeArrowheads="1"/>
              </p:cNvSpPr>
              <p:nvPr/>
            </p:nvSpPr>
            <p:spPr bwMode="auto">
              <a:xfrm>
                <a:off x="3717" y="758"/>
                <a:ext cx="1596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Development of a female gametophyte </a:t>
                </a:r>
              </a:p>
              <a:p>
                <a:pPr eaLnBrk="0" hangingPunct="0"/>
                <a:r>
                  <a:rPr kumimoji="1" lang="en-US" sz="1000" b="1"/>
                  <a:t>(embryo sac). </a:t>
                </a:r>
                <a:r>
                  <a:rPr kumimoji="1" lang="en-US" sz="1000"/>
                  <a:t>The embryo sac develops</a:t>
                </a:r>
              </a:p>
              <a:p>
                <a:pPr eaLnBrk="0" hangingPunct="0"/>
                <a:r>
                  <a:rPr kumimoji="1" lang="en-US" sz="1000"/>
                  <a:t>within an ovule, itself enclosed by the </a:t>
                </a:r>
              </a:p>
              <a:p>
                <a:pPr eaLnBrk="0" hangingPunct="0"/>
                <a:r>
                  <a:rPr kumimoji="1" lang="en-US" sz="1000"/>
                  <a:t>ovary at the base of a carpel.</a:t>
                </a:r>
              </a:p>
            </p:txBody>
          </p:sp>
          <p:sp>
            <p:nvSpPr>
              <p:cNvPr id="92234" name="Text Box 47"/>
              <p:cNvSpPr txBox="1">
                <a:spLocks noChangeArrowheads="1"/>
              </p:cNvSpPr>
              <p:nvPr/>
            </p:nvSpPr>
            <p:spPr bwMode="auto">
              <a:xfrm>
                <a:off x="3590" y="758"/>
                <a:ext cx="219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 b="1"/>
                  <a:t>(b)</a:t>
                </a:r>
              </a:p>
            </p:txBody>
          </p:sp>
        </p:grpSp>
        <p:sp>
          <p:nvSpPr>
            <p:cNvPr id="92203" name="Text Box 49"/>
            <p:cNvSpPr txBox="1">
              <a:spLocks noChangeArrowheads="1"/>
            </p:cNvSpPr>
            <p:nvPr/>
          </p:nvSpPr>
          <p:spPr bwMode="auto">
            <a:xfrm>
              <a:off x="1995" y="3504"/>
              <a:ext cx="341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20 </a:t>
              </a:r>
              <a:r>
                <a:rPr kumimoji="1" lang="en-US" sz="1000">
                  <a:sym typeface="Symbol" charset="2"/>
                </a:rPr>
                <a:t>m</a:t>
              </a:r>
              <a:endParaRPr kumimoji="1" lang="en-US" sz="1000"/>
            </a:p>
          </p:txBody>
        </p:sp>
        <p:sp>
          <p:nvSpPr>
            <p:cNvPr id="92204" name="Text Box 50"/>
            <p:cNvSpPr txBox="1">
              <a:spLocks noChangeArrowheads="1"/>
            </p:cNvSpPr>
            <p:nvPr/>
          </p:nvSpPr>
          <p:spPr bwMode="auto">
            <a:xfrm>
              <a:off x="4590" y="1422"/>
              <a:ext cx="753" cy="7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Within the ovule’s</a:t>
              </a:r>
            </a:p>
            <a:p>
              <a:pPr eaLnBrk="0" hangingPunct="0"/>
              <a:r>
                <a:rPr kumimoji="1" lang="en-US" sz="1000"/>
                <a:t>megasporangium </a:t>
              </a:r>
            </a:p>
            <a:p>
              <a:pPr eaLnBrk="0" hangingPunct="0"/>
              <a:r>
                <a:rPr kumimoji="1" lang="en-US" sz="1000"/>
                <a:t>is a large diploid </a:t>
              </a:r>
            </a:p>
            <a:p>
              <a:pPr eaLnBrk="0" hangingPunct="0"/>
              <a:r>
                <a:rPr kumimoji="1" lang="en-US" sz="1000"/>
                <a:t>cell called the </a:t>
              </a:r>
            </a:p>
            <a:p>
              <a:pPr eaLnBrk="0" hangingPunct="0"/>
              <a:r>
                <a:rPr kumimoji="1" lang="en-US" sz="1000"/>
                <a:t>megasporocyte </a:t>
              </a:r>
            </a:p>
            <a:p>
              <a:pPr eaLnBrk="0" hangingPunct="0"/>
              <a:r>
                <a:rPr kumimoji="1" lang="en-US" sz="1000"/>
                <a:t>(megaspore</a:t>
              </a:r>
            </a:p>
            <a:p>
              <a:pPr eaLnBrk="0" hangingPunct="0"/>
              <a:r>
                <a:rPr kumimoji="1" lang="en-US" sz="1000"/>
                <a:t>mother cell).</a:t>
              </a:r>
            </a:p>
          </p:txBody>
        </p:sp>
        <p:sp>
          <p:nvSpPr>
            <p:cNvPr id="92205" name="Text Box 51"/>
            <p:cNvSpPr txBox="1">
              <a:spLocks noChangeArrowheads="1"/>
            </p:cNvSpPr>
            <p:nvPr/>
          </p:nvSpPr>
          <p:spPr bwMode="auto">
            <a:xfrm>
              <a:off x="4594" y="2112"/>
              <a:ext cx="792" cy="8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000"/>
                <a:t>The megasporo-</a:t>
              </a:r>
            </a:p>
            <a:p>
              <a:pPr eaLnBrk="0" hangingPunct="0"/>
              <a:r>
                <a:rPr kumimoji="1" lang="en-US" sz="1000"/>
                <a:t>cyte divides by </a:t>
              </a:r>
            </a:p>
            <a:p>
              <a:pPr eaLnBrk="0" hangingPunct="0"/>
              <a:r>
                <a:rPr kumimoji="1" lang="en-US" sz="1000"/>
                <a:t>meiosis and gives </a:t>
              </a:r>
            </a:p>
            <a:p>
              <a:pPr eaLnBrk="0" hangingPunct="0"/>
              <a:r>
                <a:rPr kumimoji="1" lang="en-US" sz="1000"/>
                <a:t>rise to four haploid </a:t>
              </a:r>
            </a:p>
            <a:p>
              <a:pPr eaLnBrk="0" hangingPunct="0"/>
              <a:r>
                <a:rPr kumimoji="1" lang="en-US" sz="1000"/>
                <a:t>cells, but in most </a:t>
              </a:r>
            </a:p>
            <a:p>
              <a:pPr eaLnBrk="0" hangingPunct="0"/>
              <a:r>
                <a:rPr kumimoji="1" lang="en-US" sz="1000"/>
                <a:t>species only one </a:t>
              </a:r>
            </a:p>
            <a:p>
              <a:pPr eaLnBrk="0" hangingPunct="0"/>
              <a:r>
                <a:rPr kumimoji="1" lang="en-US" sz="1000"/>
                <a:t>of these survives </a:t>
              </a:r>
            </a:p>
            <a:p>
              <a:pPr eaLnBrk="0" hangingPunct="0"/>
              <a:r>
                <a:rPr kumimoji="1" lang="en-US" sz="1000"/>
                <a:t>as the megaspore.</a:t>
              </a:r>
            </a:p>
          </p:txBody>
        </p:sp>
        <p:sp>
          <p:nvSpPr>
            <p:cNvPr id="92206" name="AutoShape 54"/>
            <p:cNvSpPr>
              <a:spLocks/>
            </p:cNvSpPr>
            <p:nvPr/>
          </p:nvSpPr>
          <p:spPr bwMode="auto">
            <a:xfrm>
              <a:off x="3408" y="1536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7" name="AutoShape 59"/>
            <p:cNvSpPr>
              <a:spLocks noChangeArrowheads="1"/>
            </p:cNvSpPr>
            <p:nvPr/>
          </p:nvSpPr>
          <p:spPr bwMode="auto">
            <a:xfrm>
              <a:off x="4512" y="1450"/>
              <a:ext cx="96" cy="96"/>
            </a:xfrm>
            <a:prstGeom prst="flowChartConnector">
              <a:avLst/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1" lang="en-US" sz="1000" b="1">
                  <a:solidFill>
                    <a:schemeClr val="bg1"/>
                  </a:solidFill>
                </a:rPr>
                <a:t>1</a:t>
              </a:r>
              <a:endParaRPr kumimoji="1" lang="en-US" sz="2500"/>
            </a:p>
          </p:txBody>
        </p:sp>
        <p:sp>
          <p:nvSpPr>
            <p:cNvPr id="92208" name="AutoShape 62"/>
            <p:cNvSpPr>
              <a:spLocks noChangeArrowheads="1"/>
            </p:cNvSpPr>
            <p:nvPr/>
          </p:nvSpPr>
          <p:spPr bwMode="auto">
            <a:xfrm>
              <a:off x="4507" y="2137"/>
              <a:ext cx="96" cy="96"/>
            </a:xfrm>
            <a:prstGeom prst="flowChartConnector">
              <a:avLst/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1" lang="en-US" sz="1000" b="1">
                  <a:solidFill>
                    <a:schemeClr val="bg1"/>
                  </a:solidFill>
                </a:rPr>
                <a:t>2</a:t>
              </a:r>
              <a:endParaRPr kumimoji="1" lang="en-US" sz="2500"/>
            </a:p>
          </p:txBody>
        </p:sp>
        <p:sp>
          <p:nvSpPr>
            <p:cNvPr id="92209" name="AutoShape 63"/>
            <p:cNvSpPr>
              <a:spLocks noChangeArrowheads="1"/>
            </p:cNvSpPr>
            <p:nvPr/>
          </p:nvSpPr>
          <p:spPr bwMode="auto">
            <a:xfrm>
              <a:off x="4512" y="2963"/>
              <a:ext cx="96" cy="96"/>
            </a:xfrm>
            <a:prstGeom prst="flowChartConnector">
              <a:avLst/>
            </a:prstGeom>
            <a:solidFill>
              <a:schemeClr val="hlink"/>
            </a:solidFill>
            <a:ln w="25400">
              <a:noFill/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1" lang="en-US" sz="1000" b="1">
                  <a:solidFill>
                    <a:schemeClr val="bg1"/>
                  </a:solidFill>
                </a:rPr>
                <a:t>3</a:t>
              </a:r>
              <a:endParaRPr kumimoji="1" lang="en-US" sz="2500"/>
            </a:p>
          </p:txBody>
        </p:sp>
        <p:sp>
          <p:nvSpPr>
            <p:cNvPr id="92210" name="Line 64"/>
            <p:cNvSpPr>
              <a:spLocks noChangeShapeType="1"/>
            </p:cNvSpPr>
            <p:nvPr/>
          </p:nvSpPr>
          <p:spPr bwMode="auto">
            <a:xfrm flipV="1">
              <a:off x="3653" y="1526"/>
              <a:ext cx="24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1" name="Line 65"/>
            <p:cNvSpPr>
              <a:spLocks noChangeShapeType="1"/>
            </p:cNvSpPr>
            <p:nvPr/>
          </p:nvSpPr>
          <p:spPr bwMode="auto">
            <a:xfrm>
              <a:off x="3648" y="1776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2" name="Line 66"/>
            <p:cNvSpPr>
              <a:spLocks noChangeShapeType="1"/>
            </p:cNvSpPr>
            <p:nvPr/>
          </p:nvSpPr>
          <p:spPr bwMode="auto">
            <a:xfrm>
              <a:off x="3696" y="1824"/>
              <a:ext cx="19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3" name="Line 67"/>
            <p:cNvSpPr>
              <a:spLocks noChangeShapeType="1"/>
            </p:cNvSpPr>
            <p:nvPr/>
          </p:nvSpPr>
          <p:spPr bwMode="auto">
            <a:xfrm>
              <a:off x="3648" y="1872"/>
              <a:ext cx="24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4" name="Text Box 68"/>
            <p:cNvSpPr txBox="1">
              <a:spLocks noChangeArrowheads="1"/>
            </p:cNvSpPr>
            <p:nvPr/>
          </p:nvSpPr>
          <p:spPr bwMode="auto">
            <a:xfrm>
              <a:off x="3696" y="2514"/>
              <a:ext cx="9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000" b="1"/>
                <a:t>Female gametophyte</a:t>
              </a:r>
            </a:p>
            <a:p>
              <a:pPr algn="ctr" eaLnBrk="0" hangingPunct="0"/>
              <a:r>
                <a:rPr kumimoji="1" lang="en-US" sz="1000"/>
                <a:t>(embryo sac)</a:t>
              </a:r>
            </a:p>
          </p:txBody>
        </p:sp>
        <p:sp>
          <p:nvSpPr>
            <p:cNvPr id="92215" name="Line 69"/>
            <p:cNvSpPr>
              <a:spLocks noChangeShapeType="1"/>
            </p:cNvSpPr>
            <p:nvPr/>
          </p:nvSpPr>
          <p:spPr bwMode="auto">
            <a:xfrm>
              <a:off x="3456" y="2847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6" name="Line 70"/>
            <p:cNvSpPr>
              <a:spLocks noChangeShapeType="1"/>
            </p:cNvSpPr>
            <p:nvPr/>
          </p:nvSpPr>
          <p:spPr bwMode="auto">
            <a:xfrm flipV="1">
              <a:off x="3393" y="3120"/>
              <a:ext cx="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7" name="Line 71"/>
            <p:cNvSpPr>
              <a:spLocks noChangeShapeType="1"/>
            </p:cNvSpPr>
            <p:nvPr/>
          </p:nvSpPr>
          <p:spPr bwMode="auto">
            <a:xfrm flipV="1">
              <a:off x="3600" y="2832"/>
              <a:ext cx="33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8" name="AutoShape 72"/>
            <p:cNvSpPr>
              <a:spLocks/>
            </p:cNvSpPr>
            <p:nvPr/>
          </p:nvSpPr>
          <p:spPr bwMode="auto">
            <a:xfrm>
              <a:off x="3673" y="3024"/>
              <a:ext cx="48" cy="96"/>
            </a:xfrm>
            <a:prstGeom prst="rightBrace">
              <a:avLst>
                <a:gd name="adj1" fmla="val 16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9" name="Line 73"/>
            <p:cNvSpPr>
              <a:spLocks noChangeShapeType="1"/>
            </p:cNvSpPr>
            <p:nvPr/>
          </p:nvSpPr>
          <p:spPr bwMode="auto">
            <a:xfrm>
              <a:off x="3744" y="3072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0" name="Line 76"/>
            <p:cNvSpPr>
              <a:spLocks noChangeShapeType="1"/>
            </p:cNvSpPr>
            <p:nvPr/>
          </p:nvSpPr>
          <p:spPr bwMode="auto">
            <a:xfrm>
              <a:off x="3648" y="3196"/>
              <a:ext cx="28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1" name="Line 77"/>
            <p:cNvSpPr>
              <a:spLocks noChangeShapeType="1"/>
            </p:cNvSpPr>
            <p:nvPr/>
          </p:nvSpPr>
          <p:spPr bwMode="auto">
            <a:xfrm>
              <a:off x="3658" y="3226"/>
              <a:ext cx="230" cy="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2" name="Line 78"/>
            <p:cNvSpPr>
              <a:spLocks noChangeShapeType="1"/>
            </p:cNvSpPr>
            <p:nvPr/>
          </p:nvSpPr>
          <p:spPr bwMode="auto">
            <a:xfrm flipH="1" flipV="1">
              <a:off x="3600" y="3264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3" name="Line 79"/>
            <p:cNvSpPr>
              <a:spLocks noChangeShapeType="1"/>
            </p:cNvSpPr>
            <p:nvPr/>
          </p:nvSpPr>
          <p:spPr bwMode="auto">
            <a:xfrm>
              <a:off x="3600" y="36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4" name="Line 80"/>
            <p:cNvSpPr>
              <a:spLocks noChangeShapeType="1"/>
            </p:cNvSpPr>
            <p:nvPr/>
          </p:nvSpPr>
          <p:spPr bwMode="auto">
            <a:xfrm>
              <a:off x="3936" y="3648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5" name="Line 81"/>
            <p:cNvSpPr>
              <a:spLocks noChangeShapeType="1"/>
            </p:cNvSpPr>
            <p:nvPr/>
          </p:nvSpPr>
          <p:spPr bwMode="auto">
            <a:xfrm>
              <a:off x="3552" y="398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6" name="Line 82"/>
            <p:cNvSpPr>
              <a:spLocks noChangeShapeType="1"/>
            </p:cNvSpPr>
            <p:nvPr/>
          </p:nvSpPr>
          <p:spPr bwMode="auto">
            <a:xfrm flipV="1">
              <a:off x="1680" y="2928"/>
              <a:ext cx="240" cy="6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7" name="Line 83"/>
            <p:cNvSpPr>
              <a:spLocks noChangeShapeType="1"/>
            </p:cNvSpPr>
            <p:nvPr/>
          </p:nvSpPr>
          <p:spPr bwMode="auto">
            <a:xfrm>
              <a:off x="1920" y="2928"/>
              <a:ext cx="96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8" name="Line 84"/>
            <p:cNvSpPr>
              <a:spLocks noChangeShapeType="1"/>
            </p:cNvSpPr>
            <p:nvPr/>
          </p:nvSpPr>
          <p:spPr bwMode="auto">
            <a:xfrm>
              <a:off x="2064" y="3024"/>
              <a:ext cx="137" cy="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9" name="Line 85"/>
            <p:cNvSpPr>
              <a:spLocks noChangeShapeType="1"/>
            </p:cNvSpPr>
            <p:nvPr/>
          </p:nvSpPr>
          <p:spPr bwMode="auto">
            <a:xfrm flipH="1">
              <a:off x="1728" y="3342"/>
              <a:ext cx="48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0" name="Line 86"/>
            <p:cNvSpPr>
              <a:spLocks noChangeShapeType="1"/>
            </p:cNvSpPr>
            <p:nvPr/>
          </p:nvSpPr>
          <p:spPr bwMode="auto">
            <a:xfrm flipV="1">
              <a:off x="1776" y="1200"/>
              <a:ext cx="52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1" name="Text Box 89"/>
            <p:cNvSpPr txBox="1">
              <a:spLocks noChangeArrowheads="1"/>
            </p:cNvSpPr>
            <p:nvPr/>
          </p:nvSpPr>
          <p:spPr bwMode="auto">
            <a:xfrm>
              <a:off x="2796" y="3951"/>
              <a:ext cx="484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900"/>
                <a:t>Diploid (</a:t>
              </a:r>
              <a:r>
                <a:rPr kumimoji="1" lang="en-US" sz="900" i="1"/>
                <a:t>2n</a:t>
              </a:r>
              <a:r>
                <a:rPr kumimoji="1" lang="en-US" sz="900"/>
                <a:t>)</a:t>
              </a:r>
            </a:p>
          </p:txBody>
        </p:sp>
        <p:sp>
          <p:nvSpPr>
            <p:cNvPr id="92232" name="Text Box 90"/>
            <p:cNvSpPr txBox="1">
              <a:spLocks noChangeArrowheads="1"/>
            </p:cNvSpPr>
            <p:nvPr/>
          </p:nvSpPr>
          <p:spPr bwMode="auto">
            <a:xfrm rot="-5400000">
              <a:off x="3140" y="3916"/>
              <a:ext cx="279" cy="1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600"/>
                <a:t>100 </a:t>
              </a:r>
              <a:r>
                <a:rPr kumimoji="1" lang="en-US" sz="600">
                  <a:sym typeface="Symbol" charset="2"/>
                </a:rPr>
                <a:t>m</a:t>
              </a:r>
              <a:endParaRPr kumimoji="1" lang="en-US" sz="6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pPr eaLnBrk="1" hangingPunct="1"/>
            <a:r>
              <a:rPr lang="en-US" sz="3600">
                <a:ea typeface="ＭＳ Ｐゴシック" charset="-128"/>
                <a:cs typeface="ＭＳ Ｐゴシック" charset="-128"/>
              </a:rPr>
              <a:t>Growth of the pollen tube and double fertilization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338263" y="1090613"/>
            <a:ext cx="5756275" cy="5310187"/>
            <a:chOff x="843" y="687"/>
            <a:chExt cx="3626" cy="3345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843" y="687"/>
              <a:ext cx="3626" cy="3345"/>
              <a:chOff x="843" y="687"/>
              <a:chExt cx="3626" cy="3345"/>
            </a:xfrm>
          </p:grpSpPr>
          <p:sp>
            <p:nvSpPr>
              <p:cNvPr id="93190" name="Text Box 5"/>
              <p:cNvSpPr txBox="1">
                <a:spLocks noChangeArrowheads="1"/>
              </p:cNvSpPr>
              <p:nvPr/>
            </p:nvSpPr>
            <p:spPr bwMode="auto">
              <a:xfrm>
                <a:off x="1194" y="970"/>
                <a:ext cx="1190" cy="5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kumimoji="1" lang="en-US" sz="1200"/>
                  <a:t>If a pollen grain</a:t>
                </a:r>
              </a:p>
              <a:p>
                <a:pPr algn="r" eaLnBrk="0" hangingPunct="0"/>
                <a:r>
                  <a:rPr kumimoji="1" lang="en-US" sz="1200"/>
                  <a:t>germinates, a pollen tube</a:t>
                </a:r>
              </a:p>
              <a:p>
                <a:pPr algn="r" eaLnBrk="0" hangingPunct="0"/>
                <a:r>
                  <a:rPr kumimoji="1" lang="en-US" sz="1200"/>
                  <a:t>grows down the style</a:t>
                </a:r>
              </a:p>
              <a:p>
                <a:pPr algn="r" eaLnBrk="0" hangingPunct="0"/>
                <a:r>
                  <a:rPr kumimoji="1" lang="en-US" sz="1200"/>
                  <a:t>toward the ovary.</a:t>
                </a:r>
              </a:p>
            </p:txBody>
          </p:sp>
          <p:sp>
            <p:nvSpPr>
              <p:cNvPr id="93191" name="Text Box 30"/>
              <p:cNvSpPr txBox="1">
                <a:spLocks noChangeArrowheads="1"/>
              </p:cNvSpPr>
              <p:nvPr/>
            </p:nvSpPr>
            <p:spPr bwMode="auto">
              <a:xfrm>
                <a:off x="3268" y="687"/>
                <a:ext cx="414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/>
                  <a:t>Stigma</a:t>
                </a:r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843" y="697"/>
                <a:ext cx="3626" cy="3335"/>
                <a:chOff x="843" y="697"/>
                <a:chExt cx="3626" cy="3335"/>
              </a:xfrm>
            </p:grpSpPr>
            <p:pic>
              <p:nvPicPr>
                <p:cNvPr id="93193" name="Picture 4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535" y="720"/>
                  <a:ext cx="529" cy="3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31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031" y="2410"/>
                  <a:ext cx="1361" cy="51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r" eaLnBrk="0" hangingPunct="0"/>
                  <a:r>
                    <a:rPr kumimoji="1" lang="en-US" sz="1200"/>
                    <a:t>The pollen tube</a:t>
                  </a:r>
                </a:p>
                <a:p>
                  <a:pPr algn="r" eaLnBrk="0" hangingPunct="0"/>
                  <a:r>
                    <a:rPr kumimoji="1" lang="en-US" sz="1200"/>
                    <a:t>discharges two sperm into</a:t>
                  </a:r>
                </a:p>
                <a:p>
                  <a:pPr algn="r" eaLnBrk="0" hangingPunct="0"/>
                  <a:r>
                    <a:rPr kumimoji="1" lang="en-US" sz="1200"/>
                    <a:t>the female gametophyte</a:t>
                  </a:r>
                </a:p>
                <a:p>
                  <a:pPr algn="r" eaLnBrk="0" hangingPunct="0"/>
                  <a:r>
                    <a:rPr kumimoji="1" lang="en-US" sz="1200"/>
                    <a:t>(embryo sac) within an ovule.</a:t>
                  </a:r>
                </a:p>
              </p:txBody>
            </p:sp>
            <p:sp>
              <p:nvSpPr>
                <p:cNvPr id="9319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43" y="3054"/>
                  <a:ext cx="1553" cy="97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r" eaLnBrk="0" hangingPunct="0"/>
                  <a:r>
                    <a:rPr kumimoji="1" lang="en-US" sz="1200"/>
                    <a:t>One sperm fertilizes</a:t>
                  </a:r>
                </a:p>
                <a:p>
                  <a:pPr algn="r" eaLnBrk="0" hangingPunct="0"/>
                  <a:r>
                    <a:rPr kumimoji="1" lang="en-US" sz="1200"/>
                    <a:t>the egg, forming the zygote.</a:t>
                  </a:r>
                </a:p>
                <a:p>
                  <a:pPr algn="r" eaLnBrk="0" hangingPunct="0"/>
                  <a:r>
                    <a:rPr kumimoji="1" lang="en-US" sz="1200"/>
                    <a:t>The other sperm combines with</a:t>
                  </a:r>
                </a:p>
                <a:p>
                  <a:pPr algn="r" eaLnBrk="0" hangingPunct="0"/>
                  <a:r>
                    <a:rPr kumimoji="1" lang="en-US" sz="1200"/>
                    <a:t>the two polar nuclei of the embryo</a:t>
                  </a:r>
                </a:p>
                <a:p>
                  <a:pPr algn="r" eaLnBrk="0" hangingPunct="0"/>
                  <a:r>
                    <a:rPr kumimoji="1" lang="en-US" sz="1200"/>
                    <a:t>sac’s large central cell, forming</a:t>
                  </a:r>
                </a:p>
                <a:p>
                  <a:pPr algn="r" eaLnBrk="0" hangingPunct="0"/>
                  <a:r>
                    <a:rPr kumimoji="1" lang="en-US" sz="1200"/>
                    <a:t>a triploid cell that develops into</a:t>
                  </a:r>
                </a:p>
                <a:p>
                  <a:pPr algn="r" eaLnBrk="0" hangingPunct="0"/>
                  <a:r>
                    <a:rPr kumimoji="1" lang="en-US" sz="1200"/>
                    <a:t>the nutritive tissue called</a:t>
                  </a:r>
                </a:p>
                <a:p>
                  <a:pPr algn="r" eaLnBrk="0" hangingPunct="0"/>
                  <a:r>
                    <a:rPr kumimoji="1" lang="en-US" sz="1200"/>
                    <a:t>endosperm.</a:t>
                  </a:r>
                </a:p>
              </p:txBody>
            </p:sp>
            <p:sp>
              <p:nvSpPr>
                <p:cNvPr id="93196" name="AutoShape 10"/>
                <p:cNvSpPr>
                  <a:spLocks noChangeArrowheads="1"/>
                </p:cNvSpPr>
                <p:nvPr/>
              </p:nvSpPr>
              <p:spPr bwMode="auto">
                <a:xfrm>
                  <a:off x="1536" y="1003"/>
                  <a:ext cx="96" cy="96"/>
                </a:xfrm>
                <a:prstGeom prst="flowChartConnector">
                  <a:avLst/>
                </a:prstGeom>
                <a:solidFill>
                  <a:schemeClr val="hlink"/>
                </a:solidFill>
                <a:ln w="25400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kumimoji="1" lang="en-US" sz="1200" b="1">
                      <a:solidFill>
                        <a:schemeClr val="bg1"/>
                      </a:solidFill>
                    </a:rPr>
                    <a:t>1</a:t>
                  </a:r>
                  <a:endParaRPr kumimoji="1" lang="en-US" sz="2500"/>
                </a:p>
              </p:txBody>
            </p:sp>
            <p:sp>
              <p:nvSpPr>
                <p:cNvPr id="93197" name="AutoShape 11"/>
                <p:cNvSpPr>
                  <a:spLocks noChangeArrowheads="1"/>
                </p:cNvSpPr>
                <p:nvPr/>
              </p:nvSpPr>
              <p:spPr bwMode="auto">
                <a:xfrm>
                  <a:off x="1541" y="2443"/>
                  <a:ext cx="96" cy="96"/>
                </a:xfrm>
                <a:prstGeom prst="flowChartConnector">
                  <a:avLst/>
                </a:prstGeom>
                <a:solidFill>
                  <a:schemeClr val="hlink"/>
                </a:solidFill>
                <a:ln w="25400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kumimoji="1" lang="en-US" sz="1200" b="1">
                      <a:solidFill>
                        <a:schemeClr val="bg1"/>
                      </a:solidFill>
                    </a:rPr>
                    <a:t>2</a:t>
                  </a:r>
                  <a:endParaRPr kumimoji="1" lang="en-US" sz="2500"/>
                </a:p>
              </p:txBody>
            </p:sp>
            <p:sp>
              <p:nvSpPr>
                <p:cNvPr id="93198" name="AutoShape 12"/>
                <p:cNvSpPr>
                  <a:spLocks noChangeArrowheads="1"/>
                </p:cNvSpPr>
                <p:nvPr/>
              </p:nvSpPr>
              <p:spPr bwMode="auto">
                <a:xfrm>
                  <a:off x="1344" y="3089"/>
                  <a:ext cx="96" cy="96"/>
                </a:xfrm>
                <a:prstGeom prst="flowChartConnector">
                  <a:avLst/>
                </a:prstGeom>
                <a:solidFill>
                  <a:schemeClr val="hlink"/>
                </a:solidFill>
                <a:ln w="25400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kumimoji="1" lang="en-US" sz="1200" b="1">
                      <a:solidFill>
                        <a:schemeClr val="bg1"/>
                      </a:solidFill>
                    </a:rPr>
                    <a:t>3</a:t>
                  </a:r>
                  <a:endParaRPr kumimoji="1" lang="en-US" sz="2500"/>
                </a:p>
              </p:txBody>
            </p:sp>
            <p:sp>
              <p:nvSpPr>
                <p:cNvPr id="9319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55" y="1584"/>
                  <a:ext cx="365" cy="28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Polar</a:t>
                  </a:r>
                </a:p>
                <a:p>
                  <a:pPr eaLnBrk="0" hangingPunct="0"/>
                  <a:r>
                    <a:rPr kumimoji="1" lang="en-US" sz="1200"/>
                    <a:t>nuclei</a:t>
                  </a:r>
                </a:p>
              </p:txBody>
            </p:sp>
            <p:sp>
              <p:nvSpPr>
                <p:cNvPr id="9320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003" y="1872"/>
                  <a:ext cx="28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Egg</a:t>
                  </a:r>
                </a:p>
              </p:txBody>
            </p:sp>
            <p:sp>
              <p:nvSpPr>
                <p:cNvPr id="93201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1728"/>
                  <a:ext cx="510" cy="6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02" name="Line 26"/>
                <p:cNvSpPr>
                  <a:spLocks noChangeShapeType="1"/>
                </p:cNvSpPr>
                <p:nvPr/>
              </p:nvSpPr>
              <p:spPr bwMode="auto">
                <a:xfrm>
                  <a:off x="2304" y="1728"/>
                  <a:ext cx="48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0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256" y="1905"/>
                  <a:ext cx="528" cy="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0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71" y="697"/>
                  <a:ext cx="62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Pollen grain</a:t>
                  </a:r>
                </a:p>
              </p:txBody>
            </p:sp>
            <p:sp>
              <p:nvSpPr>
                <p:cNvPr id="9320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438" y="740"/>
                  <a:ext cx="384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0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274" y="892"/>
                  <a:ext cx="594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Pollen tube</a:t>
                  </a:r>
                </a:p>
              </p:txBody>
            </p:sp>
            <p:sp>
              <p:nvSpPr>
                <p:cNvPr id="9320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5" y="1171"/>
                  <a:ext cx="462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2 sperm</a:t>
                  </a:r>
                </a:p>
              </p:txBody>
            </p:sp>
            <p:sp>
              <p:nvSpPr>
                <p:cNvPr id="93208" name="Line 33"/>
                <p:cNvSpPr>
                  <a:spLocks noChangeShapeType="1"/>
                </p:cNvSpPr>
                <p:nvPr/>
              </p:nvSpPr>
              <p:spPr bwMode="auto">
                <a:xfrm>
                  <a:off x="2832" y="976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09" name="Line 34"/>
                <p:cNvSpPr>
                  <a:spLocks noChangeShapeType="1"/>
                </p:cNvSpPr>
                <p:nvPr/>
              </p:nvSpPr>
              <p:spPr bwMode="auto">
                <a:xfrm>
                  <a:off x="2832" y="1104"/>
                  <a:ext cx="48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1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822" y="1248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1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69" y="1402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Style</a:t>
                  </a:r>
                </a:p>
              </p:txBody>
            </p:sp>
            <p:sp>
              <p:nvSpPr>
                <p:cNvPr id="9321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64" y="1565"/>
                  <a:ext cx="372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Ovary</a:t>
                  </a:r>
                </a:p>
              </p:txBody>
            </p:sp>
            <p:sp>
              <p:nvSpPr>
                <p:cNvPr id="93213" name="Line 38"/>
                <p:cNvSpPr>
                  <a:spLocks noChangeShapeType="1"/>
                </p:cNvSpPr>
                <p:nvPr/>
              </p:nvSpPr>
              <p:spPr bwMode="auto">
                <a:xfrm>
                  <a:off x="2832" y="1392"/>
                  <a:ext cx="48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14" name="Line 40"/>
                <p:cNvSpPr>
                  <a:spLocks noChangeShapeType="1"/>
                </p:cNvSpPr>
                <p:nvPr/>
              </p:nvSpPr>
              <p:spPr bwMode="auto">
                <a:xfrm>
                  <a:off x="2918" y="1584"/>
                  <a:ext cx="346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1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64" y="1738"/>
                  <a:ext cx="860" cy="51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Ovule (containing</a:t>
                  </a:r>
                </a:p>
                <a:p>
                  <a:pPr eaLnBrk="0" hangingPunct="0"/>
                  <a:r>
                    <a:rPr kumimoji="1" lang="en-US" sz="1200"/>
                    <a:t>female </a:t>
                  </a:r>
                </a:p>
                <a:p>
                  <a:pPr eaLnBrk="0" hangingPunct="0"/>
                  <a:r>
                    <a:rPr kumimoji="1" lang="en-US" sz="1200"/>
                    <a:t>Gametophyte, or</a:t>
                  </a:r>
                </a:p>
                <a:p>
                  <a:pPr eaLnBrk="0" hangingPunct="0"/>
                  <a:r>
                    <a:rPr kumimoji="1" lang="en-US" sz="1200"/>
                    <a:t>Embryo sac)</a:t>
                  </a:r>
                </a:p>
              </p:txBody>
            </p:sp>
            <p:sp>
              <p:nvSpPr>
                <p:cNvPr id="93216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1728"/>
                  <a:ext cx="336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1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264" y="2256"/>
                  <a:ext cx="52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Micropyle</a:t>
                  </a:r>
                </a:p>
              </p:txBody>
            </p:sp>
            <p:sp>
              <p:nvSpPr>
                <p:cNvPr id="93218" name="Line 44"/>
                <p:cNvSpPr>
                  <a:spLocks noChangeShapeType="1"/>
                </p:cNvSpPr>
                <p:nvPr/>
              </p:nvSpPr>
              <p:spPr bwMode="auto">
                <a:xfrm>
                  <a:off x="2832" y="1968"/>
                  <a:ext cx="48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1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54" y="2470"/>
                  <a:ext cx="36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Ovule</a:t>
                  </a:r>
                </a:p>
              </p:txBody>
            </p:sp>
            <p:sp>
              <p:nvSpPr>
                <p:cNvPr id="93220" name="Line 47"/>
                <p:cNvSpPr>
                  <a:spLocks noChangeShapeType="1"/>
                </p:cNvSpPr>
                <p:nvPr/>
              </p:nvSpPr>
              <p:spPr bwMode="auto">
                <a:xfrm>
                  <a:off x="2943" y="2544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2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249" y="2592"/>
                  <a:ext cx="615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Polar nuclei</a:t>
                  </a:r>
                </a:p>
              </p:txBody>
            </p:sp>
            <p:sp>
              <p:nvSpPr>
                <p:cNvPr id="9322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241" y="2725"/>
                  <a:ext cx="28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Egg</a:t>
                  </a:r>
                </a:p>
              </p:txBody>
            </p:sp>
            <p:sp>
              <p:nvSpPr>
                <p:cNvPr id="9322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231" y="2876"/>
                  <a:ext cx="595" cy="40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Two sperm</a:t>
                  </a:r>
                </a:p>
                <a:p>
                  <a:pPr eaLnBrk="0" hangingPunct="0"/>
                  <a:r>
                    <a:rPr kumimoji="1" lang="en-US" sz="1200"/>
                    <a:t>about to be</a:t>
                  </a:r>
                </a:p>
                <a:p>
                  <a:pPr eaLnBrk="0" hangingPunct="0"/>
                  <a:r>
                    <a:rPr kumimoji="1" lang="en-US" sz="1200"/>
                    <a:t>discharged</a:t>
                  </a:r>
                </a:p>
              </p:txBody>
            </p:sp>
            <p:sp>
              <p:nvSpPr>
                <p:cNvPr id="93224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784" y="2832"/>
                  <a:ext cx="480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25" name="Line 52"/>
                <p:cNvSpPr>
                  <a:spLocks noChangeShapeType="1"/>
                </p:cNvSpPr>
                <p:nvPr/>
              </p:nvSpPr>
              <p:spPr bwMode="auto">
                <a:xfrm>
                  <a:off x="2832" y="2976"/>
                  <a:ext cx="4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26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832" y="2976"/>
                  <a:ext cx="432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2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226" y="3365"/>
                  <a:ext cx="1243" cy="28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Endosperm nucleus (3</a:t>
                  </a:r>
                  <a:r>
                    <a:rPr kumimoji="1" lang="en-US" sz="1200" i="1"/>
                    <a:t>n</a:t>
                  </a:r>
                  <a:r>
                    <a:rPr kumimoji="1" lang="en-US" sz="1200"/>
                    <a:t>) </a:t>
                  </a:r>
                </a:p>
                <a:p>
                  <a:pPr eaLnBrk="0" hangingPunct="0"/>
                  <a:r>
                    <a:rPr kumimoji="1" lang="en-US" sz="1200"/>
                    <a:t>(2 polar nuclei plus sperm)</a:t>
                  </a:r>
                </a:p>
              </p:txBody>
            </p:sp>
            <p:sp>
              <p:nvSpPr>
                <p:cNvPr id="93228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226" y="3696"/>
                  <a:ext cx="834" cy="28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200"/>
                    <a:t>Zygote (2</a:t>
                  </a:r>
                  <a:r>
                    <a:rPr kumimoji="1" lang="en-US" sz="1200" i="1"/>
                    <a:t>n</a:t>
                  </a:r>
                  <a:r>
                    <a:rPr kumimoji="1" lang="en-US" sz="1200"/>
                    <a:t>)</a:t>
                  </a:r>
                </a:p>
                <a:p>
                  <a:pPr eaLnBrk="0" hangingPunct="0"/>
                  <a:r>
                    <a:rPr kumimoji="1" lang="en-US" sz="1200"/>
                    <a:t>(egg plus sperm)</a:t>
                  </a:r>
                </a:p>
              </p:txBody>
            </p:sp>
            <p:sp>
              <p:nvSpPr>
                <p:cNvPr id="93229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32" y="3484"/>
                  <a:ext cx="43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784" y="3792"/>
                  <a:ext cx="480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1" name="Line 58"/>
                <p:cNvSpPr>
                  <a:spLocks noChangeShapeType="1"/>
                </p:cNvSpPr>
                <p:nvPr/>
              </p:nvSpPr>
              <p:spPr bwMode="auto">
                <a:xfrm>
                  <a:off x="2367" y="2468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2" name="Line 59"/>
                <p:cNvSpPr>
                  <a:spLocks noChangeShapeType="1"/>
                </p:cNvSpPr>
                <p:nvPr/>
              </p:nvSpPr>
              <p:spPr bwMode="auto">
                <a:xfrm>
                  <a:off x="2400" y="2784"/>
                  <a:ext cx="24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3" name="Line 60"/>
                <p:cNvSpPr>
                  <a:spLocks noChangeShapeType="1"/>
                </p:cNvSpPr>
                <p:nvPr/>
              </p:nvSpPr>
              <p:spPr bwMode="auto">
                <a:xfrm>
                  <a:off x="2400" y="2784"/>
                  <a:ext cx="432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4" name="Line 61"/>
                <p:cNvSpPr>
                  <a:spLocks noChangeShapeType="1"/>
                </p:cNvSpPr>
                <p:nvPr/>
              </p:nvSpPr>
              <p:spPr bwMode="auto">
                <a:xfrm>
                  <a:off x="2372" y="3120"/>
                  <a:ext cx="0" cy="8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5" name="Line 62"/>
                <p:cNvSpPr>
                  <a:spLocks noChangeShapeType="1"/>
                </p:cNvSpPr>
                <p:nvPr/>
              </p:nvSpPr>
              <p:spPr bwMode="auto">
                <a:xfrm>
                  <a:off x="2372" y="3648"/>
                  <a:ext cx="384" cy="4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6" name="Line 63"/>
                <p:cNvSpPr>
                  <a:spLocks noChangeShapeType="1"/>
                </p:cNvSpPr>
                <p:nvPr/>
              </p:nvSpPr>
              <p:spPr bwMode="auto">
                <a:xfrm>
                  <a:off x="2367" y="3648"/>
                  <a:ext cx="288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7" name="Line 64"/>
                <p:cNvSpPr>
                  <a:spLocks noChangeShapeType="1"/>
                </p:cNvSpPr>
                <p:nvPr/>
              </p:nvSpPr>
              <p:spPr bwMode="auto">
                <a:xfrm>
                  <a:off x="2362" y="1033"/>
                  <a:ext cx="0" cy="4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38" name="Line 65"/>
                <p:cNvSpPr>
                  <a:spLocks noChangeShapeType="1"/>
                </p:cNvSpPr>
                <p:nvPr/>
              </p:nvSpPr>
              <p:spPr bwMode="auto">
                <a:xfrm>
                  <a:off x="2370" y="1248"/>
                  <a:ext cx="38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3189" name="Line 68"/>
            <p:cNvSpPr>
              <a:spLocks noChangeShapeType="1"/>
            </p:cNvSpPr>
            <p:nvPr/>
          </p:nvSpPr>
          <p:spPr bwMode="auto">
            <a:xfrm>
              <a:off x="2880" y="768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charset="-128"/>
                <a:cs typeface="ＭＳ Ｐゴシック" charset="-128"/>
              </a:rPr>
              <a:t>The development of a eudicot plant embryo</a:t>
            </a:r>
          </a:p>
        </p:txBody>
      </p:sp>
      <p:sp>
        <p:nvSpPr>
          <p:cNvPr id="94211" name="Text Box 21"/>
          <p:cNvSpPr txBox="1">
            <a:spLocks noChangeArrowheads="1"/>
          </p:cNvSpPr>
          <p:nvPr/>
        </p:nvSpPr>
        <p:spPr bwMode="auto">
          <a:xfrm>
            <a:off x="3341688" y="6219825"/>
            <a:ext cx="9096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1200"/>
              <a:t>Suspensor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124200" y="736600"/>
            <a:ext cx="3759200" cy="5749925"/>
            <a:chOff x="1968" y="464"/>
            <a:chExt cx="2368" cy="3622"/>
          </a:xfrm>
        </p:grpSpPr>
        <p:pic>
          <p:nvPicPr>
            <p:cNvPr id="94214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" y="464"/>
              <a:ext cx="1735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Text Box 10"/>
            <p:cNvSpPr txBox="1">
              <a:spLocks noChangeArrowheads="1"/>
            </p:cNvSpPr>
            <p:nvPr/>
          </p:nvSpPr>
          <p:spPr bwMode="auto">
            <a:xfrm>
              <a:off x="3666" y="864"/>
              <a:ext cx="36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Ovule</a:t>
              </a:r>
            </a:p>
          </p:txBody>
        </p:sp>
        <p:sp>
          <p:nvSpPr>
            <p:cNvPr id="94216" name="Text Box 11"/>
            <p:cNvSpPr txBox="1">
              <a:spLocks noChangeArrowheads="1"/>
            </p:cNvSpPr>
            <p:nvPr/>
          </p:nvSpPr>
          <p:spPr bwMode="auto">
            <a:xfrm>
              <a:off x="2544" y="2213"/>
              <a:ext cx="65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Terminal cell</a:t>
              </a:r>
            </a:p>
          </p:txBody>
        </p:sp>
        <p:sp>
          <p:nvSpPr>
            <p:cNvPr id="94217" name="Text Box 12"/>
            <p:cNvSpPr txBox="1">
              <a:spLocks noChangeArrowheads="1"/>
            </p:cNvSpPr>
            <p:nvPr/>
          </p:nvSpPr>
          <p:spPr bwMode="auto">
            <a:xfrm>
              <a:off x="3680" y="1104"/>
              <a:ext cx="605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Endosperm</a:t>
              </a:r>
            </a:p>
            <a:p>
              <a:pPr eaLnBrk="0" hangingPunct="0"/>
              <a:r>
                <a:rPr kumimoji="1" lang="en-US" sz="1200"/>
                <a:t>nucleus</a:t>
              </a:r>
            </a:p>
          </p:txBody>
        </p:sp>
        <p:sp>
          <p:nvSpPr>
            <p:cNvPr id="94218" name="Text Box 13"/>
            <p:cNvSpPr txBox="1">
              <a:spLocks noChangeArrowheads="1"/>
            </p:cNvSpPr>
            <p:nvPr/>
          </p:nvSpPr>
          <p:spPr bwMode="auto">
            <a:xfrm>
              <a:off x="2620" y="2438"/>
              <a:ext cx="52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Basal cell</a:t>
              </a:r>
            </a:p>
          </p:txBody>
        </p:sp>
        <p:sp>
          <p:nvSpPr>
            <p:cNvPr id="94219" name="Text Box 14"/>
            <p:cNvSpPr txBox="1">
              <a:spLocks noChangeArrowheads="1"/>
            </p:cNvSpPr>
            <p:nvPr/>
          </p:nvSpPr>
          <p:spPr bwMode="auto">
            <a:xfrm>
              <a:off x="3696" y="1640"/>
              <a:ext cx="40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Zygote</a:t>
              </a:r>
            </a:p>
          </p:txBody>
        </p:sp>
        <p:sp>
          <p:nvSpPr>
            <p:cNvPr id="94220" name="Text Box 15"/>
            <p:cNvSpPr txBox="1">
              <a:spLocks noChangeArrowheads="1"/>
            </p:cNvSpPr>
            <p:nvPr/>
          </p:nvSpPr>
          <p:spPr bwMode="auto">
            <a:xfrm>
              <a:off x="3693" y="1440"/>
              <a:ext cx="643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Integuments</a:t>
              </a:r>
            </a:p>
          </p:txBody>
        </p:sp>
        <p:sp>
          <p:nvSpPr>
            <p:cNvPr id="94221" name="Text Box 16"/>
            <p:cNvSpPr txBox="1">
              <a:spLocks noChangeArrowheads="1"/>
            </p:cNvSpPr>
            <p:nvPr/>
          </p:nvSpPr>
          <p:spPr bwMode="auto">
            <a:xfrm>
              <a:off x="2024" y="1977"/>
              <a:ext cx="40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Zygote</a:t>
              </a:r>
            </a:p>
          </p:txBody>
        </p:sp>
        <p:sp>
          <p:nvSpPr>
            <p:cNvPr id="94222" name="Text Box 17"/>
            <p:cNvSpPr txBox="1">
              <a:spLocks noChangeArrowheads="1"/>
            </p:cNvSpPr>
            <p:nvPr/>
          </p:nvSpPr>
          <p:spPr bwMode="auto">
            <a:xfrm>
              <a:off x="3008" y="2534"/>
              <a:ext cx="58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Proembryo</a:t>
              </a:r>
            </a:p>
          </p:txBody>
        </p:sp>
        <p:sp>
          <p:nvSpPr>
            <p:cNvPr id="94223" name="Text Box 18"/>
            <p:cNvSpPr txBox="1">
              <a:spLocks noChangeArrowheads="1"/>
            </p:cNvSpPr>
            <p:nvPr/>
          </p:nvSpPr>
          <p:spPr bwMode="auto">
            <a:xfrm>
              <a:off x="2112" y="3216"/>
              <a:ext cx="59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Cotyledons</a:t>
              </a:r>
            </a:p>
          </p:txBody>
        </p:sp>
        <p:sp>
          <p:nvSpPr>
            <p:cNvPr id="94224" name="Text Box 19"/>
            <p:cNvSpPr txBox="1">
              <a:spLocks noChangeArrowheads="1"/>
            </p:cNvSpPr>
            <p:nvPr/>
          </p:nvSpPr>
          <p:spPr bwMode="auto">
            <a:xfrm>
              <a:off x="2125" y="3383"/>
              <a:ext cx="36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Shoot</a:t>
              </a:r>
            </a:p>
            <a:p>
              <a:pPr eaLnBrk="0" hangingPunct="0"/>
              <a:r>
                <a:rPr kumimoji="1" lang="en-US" sz="1200"/>
                <a:t>apex</a:t>
              </a:r>
            </a:p>
          </p:txBody>
        </p:sp>
        <p:sp>
          <p:nvSpPr>
            <p:cNvPr id="94225" name="Text Box 20"/>
            <p:cNvSpPr txBox="1">
              <a:spLocks noChangeArrowheads="1"/>
            </p:cNvSpPr>
            <p:nvPr/>
          </p:nvSpPr>
          <p:spPr bwMode="auto">
            <a:xfrm>
              <a:off x="2112" y="3648"/>
              <a:ext cx="3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Root</a:t>
              </a:r>
            </a:p>
            <a:p>
              <a:pPr eaLnBrk="0" hangingPunct="0"/>
              <a:r>
                <a:rPr kumimoji="1" lang="en-US" sz="1200"/>
                <a:t>apex</a:t>
              </a:r>
            </a:p>
          </p:txBody>
        </p:sp>
        <p:sp>
          <p:nvSpPr>
            <p:cNvPr id="94226" name="Text Box 23"/>
            <p:cNvSpPr txBox="1">
              <a:spLocks noChangeArrowheads="1"/>
            </p:cNvSpPr>
            <p:nvPr/>
          </p:nvSpPr>
          <p:spPr bwMode="auto">
            <a:xfrm>
              <a:off x="3226" y="3760"/>
              <a:ext cx="54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Seed coat</a:t>
              </a:r>
            </a:p>
          </p:txBody>
        </p:sp>
        <p:sp>
          <p:nvSpPr>
            <p:cNvPr id="94227" name="Line 24"/>
            <p:cNvSpPr>
              <a:spLocks noChangeShapeType="1"/>
            </p:cNvSpPr>
            <p:nvPr/>
          </p:nvSpPr>
          <p:spPr bwMode="auto">
            <a:xfrm flipV="1">
              <a:off x="3264" y="960"/>
              <a:ext cx="43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8" name="Line 25"/>
            <p:cNvSpPr>
              <a:spLocks noChangeShapeType="1"/>
            </p:cNvSpPr>
            <p:nvPr/>
          </p:nvSpPr>
          <p:spPr bwMode="auto">
            <a:xfrm flipV="1">
              <a:off x="3234" y="1195"/>
              <a:ext cx="485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9" name="Line 26"/>
            <p:cNvSpPr>
              <a:spLocks noChangeShapeType="1"/>
            </p:cNvSpPr>
            <p:nvPr/>
          </p:nvSpPr>
          <p:spPr bwMode="auto">
            <a:xfrm>
              <a:off x="3264" y="1440"/>
              <a:ext cx="44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0" name="Line 27"/>
            <p:cNvSpPr>
              <a:spLocks noChangeShapeType="1"/>
            </p:cNvSpPr>
            <p:nvPr/>
          </p:nvSpPr>
          <p:spPr bwMode="auto">
            <a:xfrm>
              <a:off x="3216" y="1488"/>
              <a:ext cx="52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1" name="Line 28"/>
            <p:cNvSpPr>
              <a:spLocks noChangeShapeType="1"/>
            </p:cNvSpPr>
            <p:nvPr/>
          </p:nvSpPr>
          <p:spPr bwMode="auto">
            <a:xfrm>
              <a:off x="2400" y="2087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2" name="Line 29"/>
            <p:cNvSpPr>
              <a:spLocks noChangeShapeType="1"/>
            </p:cNvSpPr>
            <p:nvPr/>
          </p:nvSpPr>
          <p:spPr bwMode="auto">
            <a:xfrm flipV="1">
              <a:off x="2496" y="2304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Line 30"/>
            <p:cNvSpPr>
              <a:spLocks noChangeShapeType="1"/>
            </p:cNvSpPr>
            <p:nvPr/>
          </p:nvSpPr>
          <p:spPr bwMode="auto">
            <a:xfrm>
              <a:off x="2453" y="2415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4" name="Text Box 31"/>
            <p:cNvSpPr txBox="1">
              <a:spLocks noChangeArrowheads="1"/>
            </p:cNvSpPr>
            <p:nvPr/>
          </p:nvSpPr>
          <p:spPr bwMode="auto">
            <a:xfrm>
              <a:off x="2208" y="3009"/>
              <a:ext cx="52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Basal cell</a:t>
              </a:r>
            </a:p>
          </p:txBody>
        </p:sp>
        <p:sp>
          <p:nvSpPr>
            <p:cNvPr id="94235" name="Line 32"/>
            <p:cNvSpPr>
              <a:spLocks noChangeShapeType="1"/>
            </p:cNvSpPr>
            <p:nvPr/>
          </p:nvSpPr>
          <p:spPr bwMode="auto">
            <a:xfrm flipH="1" flipV="1">
              <a:off x="2640" y="3360"/>
              <a:ext cx="240" cy="1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Line 33"/>
            <p:cNvSpPr>
              <a:spLocks noChangeShapeType="1"/>
            </p:cNvSpPr>
            <p:nvPr/>
          </p:nvSpPr>
          <p:spPr bwMode="auto">
            <a:xfrm>
              <a:off x="2640" y="3360"/>
              <a:ext cx="336" cy="1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7" name="Line 34"/>
            <p:cNvSpPr>
              <a:spLocks noChangeShapeType="1"/>
            </p:cNvSpPr>
            <p:nvPr/>
          </p:nvSpPr>
          <p:spPr bwMode="auto">
            <a:xfrm>
              <a:off x="2448" y="3466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8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36"/>
            <p:cNvSpPr>
              <a:spLocks noChangeShapeType="1"/>
            </p:cNvSpPr>
            <p:nvPr/>
          </p:nvSpPr>
          <p:spPr bwMode="auto">
            <a:xfrm flipV="1">
              <a:off x="2640" y="3830"/>
              <a:ext cx="28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37"/>
            <p:cNvSpPr>
              <a:spLocks noChangeShapeType="1"/>
            </p:cNvSpPr>
            <p:nvPr/>
          </p:nvSpPr>
          <p:spPr bwMode="auto">
            <a:xfrm>
              <a:off x="3024" y="3744"/>
              <a:ext cx="24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38"/>
            <p:cNvSpPr>
              <a:spLocks noChangeShapeType="1"/>
            </p:cNvSpPr>
            <p:nvPr/>
          </p:nvSpPr>
          <p:spPr bwMode="auto">
            <a:xfrm>
              <a:off x="3087" y="3696"/>
              <a:ext cx="177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2" name="Line 39"/>
            <p:cNvSpPr>
              <a:spLocks noChangeShapeType="1"/>
            </p:cNvSpPr>
            <p:nvPr/>
          </p:nvSpPr>
          <p:spPr bwMode="auto">
            <a:xfrm>
              <a:off x="2703" y="3095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3" name="Line 40"/>
            <p:cNvSpPr>
              <a:spLocks noChangeShapeType="1"/>
            </p:cNvSpPr>
            <p:nvPr/>
          </p:nvSpPr>
          <p:spPr bwMode="auto">
            <a:xfrm flipH="1">
              <a:off x="2880" y="2688"/>
              <a:ext cx="192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4" name="Text Box 41"/>
            <p:cNvSpPr txBox="1">
              <a:spLocks noChangeArrowheads="1"/>
            </p:cNvSpPr>
            <p:nvPr/>
          </p:nvSpPr>
          <p:spPr bwMode="auto">
            <a:xfrm>
              <a:off x="3116" y="2648"/>
              <a:ext cx="573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Suspensor</a:t>
              </a:r>
            </a:p>
          </p:txBody>
        </p:sp>
        <p:sp>
          <p:nvSpPr>
            <p:cNvPr id="94245" name="Line 42"/>
            <p:cNvSpPr>
              <a:spLocks noChangeShapeType="1"/>
            </p:cNvSpPr>
            <p:nvPr/>
          </p:nvSpPr>
          <p:spPr bwMode="auto">
            <a:xfrm flipV="1">
              <a:off x="2858" y="2784"/>
              <a:ext cx="310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6" name="Text Box 44"/>
            <p:cNvSpPr txBox="1">
              <a:spLocks noChangeArrowheads="1"/>
            </p:cNvSpPr>
            <p:nvPr/>
          </p:nvSpPr>
          <p:spPr bwMode="auto">
            <a:xfrm>
              <a:off x="3235" y="3913"/>
              <a:ext cx="60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Endosperm</a:t>
              </a:r>
            </a:p>
          </p:txBody>
        </p:sp>
      </p:grpSp>
      <p:sp>
        <p:nvSpPr>
          <p:cNvPr id="94213" name="Text Box 45"/>
          <p:cNvSpPr txBox="1">
            <a:spLocks noChangeArrowheads="1"/>
          </p:cNvSpPr>
          <p:nvPr/>
        </p:nvSpPr>
        <p:spPr bwMode="auto">
          <a:xfrm>
            <a:off x="3271838" y="6248400"/>
            <a:ext cx="9096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1" lang="en-US" sz="1200"/>
              <a:t>Suspensor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Seed structure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514600" y="711200"/>
            <a:ext cx="4124325" cy="5829300"/>
            <a:chOff x="1584" y="448"/>
            <a:chExt cx="2598" cy="3672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584" y="448"/>
              <a:ext cx="2598" cy="3672"/>
              <a:chOff x="1674" y="448"/>
              <a:chExt cx="2598" cy="3672"/>
            </a:xfrm>
          </p:grpSpPr>
          <p:pic>
            <p:nvPicPr>
              <p:cNvPr id="95240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15" y="448"/>
                <a:ext cx="2362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5241" name="Text Box 5"/>
              <p:cNvSpPr txBox="1">
                <a:spLocks noChangeArrowheads="1"/>
              </p:cNvSpPr>
              <p:nvPr/>
            </p:nvSpPr>
            <p:spPr bwMode="auto">
              <a:xfrm>
                <a:off x="1680" y="1255"/>
                <a:ext cx="2589" cy="3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(a) Common garden bean, a eudicot with thick cotyledons.</a:t>
                </a:r>
                <a:r>
                  <a:rPr kumimoji="1" lang="en-US" sz="1000"/>
                  <a:t> The</a:t>
                </a:r>
              </a:p>
              <a:p>
                <a:pPr eaLnBrk="0" hangingPunct="0"/>
                <a:r>
                  <a:rPr kumimoji="1" lang="en-US" sz="1000"/>
                  <a:t>      fleshy cotyledons store food absorbed from the endosperm before </a:t>
                </a:r>
              </a:p>
              <a:p>
                <a:pPr eaLnBrk="0" hangingPunct="0"/>
                <a:r>
                  <a:rPr kumimoji="1" lang="en-US" sz="1000"/>
                  <a:t>      the seed germinates.</a:t>
                </a:r>
              </a:p>
            </p:txBody>
          </p:sp>
          <p:sp>
            <p:nvSpPr>
              <p:cNvPr id="95242" name="Text Box 6"/>
              <p:cNvSpPr txBox="1">
                <a:spLocks noChangeArrowheads="1"/>
              </p:cNvSpPr>
              <p:nvPr/>
            </p:nvSpPr>
            <p:spPr bwMode="auto">
              <a:xfrm>
                <a:off x="1680" y="2510"/>
                <a:ext cx="2450" cy="3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(b) Castor bean, a eudicot with thin cotyledons.</a:t>
                </a:r>
                <a:r>
                  <a:rPr kumimoji="1" lang="en-US" sz="1000"/>
                  <a:t> The narrow,</a:t>
                </a:r>
              </a:p>
              <a:p>
                <a:pPr eaLnBrk="0" hangingPunct="0"/>
                <a:r>
                  <a:rPr kumimoji="1" lang="en-US" sz="1000"/>
                  <a:t>     membranous cotyledons (shown in edge and flat views) absorb</a:t>
                </a:r>
              </a:p>
              <a:p>
                <a:pPr eaLnBrk="0" hangingPunct="0"/>
                <a:r>
                  <a:rPr kumimoji="1" lang="en-US" sz="1000"/>
                  <a:t>     food from the endosperm when the seed germinates.</a:t>
                </a:r>
              </a:p>
            </p:txBody>
          </p:sp>
          <p:sp>
            <p:nvSpPr>
              <p:cNvPr id="95243" name="Text Box 7"/>
              <p:cNvSpPr txBox="1">
                <a:spLocks noChangeArrowheads="1"/>
              </p:cNvSpPr>
              <p:nvPr/>
            </p:nvSpPr>
            <p:spPr bwMode="auto">
              <a:xfrm>
                <a:off x="1674" y="3678"/>
                <a:ext cx="2598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000" b="1"/>
                  <a:t>(c)</a:t>
                </a:r>
                <a:r>
                  <a:rPr kumimoji="1" lang="en-US" sz="1000"/>
                  <a:t> </a:t>
                </a:r>
                <a:r>
                  <a:rPr kumimoji="1" lang="en-US" sz="1000" b="1"/>
                  <a:t>Maize, a monocot.</a:t>
                </a:r>
                <a:r>
                  <a:rPr kumimoji="1" lang="en-US" sz="1000"/>
                  <a:t> Like all monocots, maize has only one</a:t>
                </a:r>
              </a:p>
              <a:p>
                <a:pPr eaLnBrk="0" hangingPunct="0"/>
                <a:r>
                  <a:rPr kumimoji="1" lang="en-US" sz="1000"/>
                  <a:t>     cotyledon. Maize and other grasses have a large cotyledon called a</a:t>
                </a:r>
              </a:p>
              <a:p>
                <a:pPr eaLnBrk="0" hangingPunct="0"/>
                <a:r>
                  <a:rPr kumimoji="1" lang="en-US" sz="1000"/>
                  <a:t>     scutellum. The rudimentary shoot is sheathed in a structure called</a:t>
                </a:r>
              </a:p>
              <a:p>
                <a:pPr eaLnBrk="0" hangingPunct="0"/>
                <a:r>
                  <a:rPr kumimoji="1" lang="en-US" sz="1000"/>
                  <a:t>     the coleoptile, and the coleorhiza covers the young root.</a:t>
                </a:r>
              </a:p>
            </p:txBody>
          </p:sp>
          <p:sp>
            <p:nvSpPr>
              <p:cNvPr id="95244" name="Text Box 8"/>
              <p:cNvSpPr txBox="1">
                <a:spLocks noChangeArrowheads="1"/>
              </p:cNvSpPr>
              <p:nvPr/>
            </p:nvSpPr>
            <p:spPr bwMode="auto">
              <a:xfrm>
                <a:off x="2335" y="480"/>
                <a:ext cx="473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Seed coat</a:t>
                </a:r>
              </a:p>
            </p:txBody>
          </p:sp>
          <p:sp>
            <p:nvSpPr>
              <p:cNvPr id="95245" name="Text Box 9"/>
              <p:cNvSpPr txBox="1">
                <a:spLocks noChangeArrowheads="1"/>
              </p:cNvSpPr>
              <p:nvPr/>
            </p:nvSpPr>
            <p:spPr bwMode="auto">
              <a:xfrm>
                <a:off x="2356" y="854"/>
                <a:ext cx="382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Radicle</a:t>
                </a:r>
              </a:p>
            </p:txBody>
          </p:sp>
          <p:sp>
            <p:nvSpPr>
              <p:cNvPr id="95246" name="Text Box 10"/>
              <p:cNvSpPr txBox="1">
                <a:spLocks noChangeArrowheads="1"/>
              </p:cNvSpPr>
              <p:nvPr/>
            </p:nvSpPr>
            <p:spPr bwMode="auto">
              <a:xfrm>
                <a:off x="3722" y="488"/>
                <a:ext cx="395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Epicotyl</a:t>
                </a:r>
              </a:p>
            </p:txBody>
          </p:sp>
          <p:sp>
            <p:nvSpPr>
              <p:cNvPr id="95247" name="Text Box 11"/>
              <p:cNvSpPr txBox="1">
                <a:spLocks noChangeArrowheads="1"/>
              </p:cNvSpPr>
              <p:nvPr/>
            </p:nvSpPr>
            <p:spPr bwMode="auto">
              <a:xfrm>
                <a:off x="3724" y="704"/>
                <a:ext cx="466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Hypocotyl</a:t>
                </a:r>
              </a:p>
            </p:txBody>
          </p:sp>
          <p:sp>
            <p:nvSpPr>
              <p:cNvPr id="95248" name="Text Box 12"/>
              <p:cNvSpPr txBox="1">
                <a:spLocks noChangeArrowheads="1"/>
              </p:cNvSpPr>
              <p:nvPr/>
            </p:nvSpPr>
            <p:spPr bwMode="auto">
              <a:xfrm>
                <a:off x="3724" y="926"/>
                <a:ext cx="5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Cotyledons</a:t>
                </a:r>
              </a:p>
            </p:txBody>
          </p:sp>
          <p:sp>
            <p:nvSpPr>
              <p:cNvPr id="95249" name="Line 13"/>
              <p:cNvSpPr>
                <a:spLocks noChangeShapeType="1"/>
              </p:cNvSpPr>
              <p:nvPr/>
            </p:nvSpPr>
            <p:spPr bwMode="auto">
              <a:xfrm>
                <a:off x="3216" y="576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0" name="Line 14"/>
              <p:cNvSpPr>
                <a:spLocks noChangeShapeType="1"/>
              </p:cNvSpPr>
              <p:nvPr/>
            </p:nvSpPr>
            <p:spPr bwMode="auto">
              <a:xfrm>
                <a:off x="3216" y="720"/>
                <a:ext cx="52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15"/>
              <p:cNvSpPr>
                <a:spLocks noChangeShapeType="1"/>
              </p:cNvSpPr>
              <p:nvPr/>
            </p:nvSpPr>
            <p:spPr bwMode="auto">
              <a:xfrm>
                <a:off x="3552" y="950"/>
                <a:ext cx="192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Line 16"/>
              <p:cNvSpPr>
                <a:spLocks noChangeShapeType="1"/>
              </p:cNvSpPr>
              <p:nvPr/>
            </p:nvSpPr>
            <p:spPr bwMode="auto">
              <a:xfrm flipH="1">
                <a:off x="3072" y="1008"/>
                <a:ext cx="672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3" name="Text Box 17"/>
              <p:cNvSpPr txBox="1">
                <a:spLocks noChangeArrowheads="1"/>
              </p:cNvSpPr>
              <p:nvPr/>
            </p:nvSpPr>
            <p:spPr bwMode="auto">
              <a:xfrm>
                <a:off x="2935" y="1597"/>
                <a:ext cx="473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Seed coat</a:t>
                </a:r>
              </a:p>
            </p:txBody>
          </p:sp>
          <p:sp>
            <p:nvSpPr>
              <p:cNvPr id="95254" name="Text Box 18"/>
              <p:cNvSpPr txBox="1">
                <a:spLocks noChangeArrowheads="1"/>
              </p:cNvSpPr>
              <p:nvPr/>
            </p:nvSpPr>
            <p:spPr bwMode="auto">
              <a:xfrm>
                <a:off x="2906" y="1731"/>
                <a:ext cx="523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Endosperm</a:t>
                </a:r>
              </a:p>
            </p:txBody>
          </p:sp>
          <p:sp>
            <p:nvSpPr>
              <p:cNvPr id="95255" name="Text Box 19"/>
              <p:cNvSpPr txBox="1">
                <a:spLocks noChangeArrowheads="1"/>
              </p:cNvSpPr>
              <p:nvPr/>
            </p:nvSpPr>
            <p:spPr bwMode="auto">
              <a:xfrm>
                <a:off x="2894" y="1892"/>
                <a:ext cx="5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Cotyledons</a:t>
                </a:r>
              </a:p>
            </p:txBody>
          </p:sp>
          <p:sp>
            <p:nvSpPr>
              <p:cNvPr id="95256" name="Text Box 20"/>
              <p:cNvSpPr txBox="1">
                <a:spLocks noChangeArrowheads="1"/>
              </p:cNvSpPr>
              <p:nvPr/>
            </p:nvSpPr>
            <p:spPr bwMode="auto">
              <a:xfrm>
                <a:off x="2939" y="2021"/>
                <a:ext cx="395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Epicotyl</a:t>
                </a:r>
              </a:p>
            </p:txBody>
          </p:sp>
          <p:sp>
            <p:nvSpPr>
              <p:cNvPr id="95257" name="Text Box 21"/>
              <p:cNvSpPr txBox="1">
                <a:spLocks noChangeArrowheads="1"/>
              </p:cNvSpPr>
              <p:nvPr/>
            </p:nvSpPr>
            <p:spPr bwMode="auto">
              <a:xfrm>
                <a:off x="2894" y="2155"/>
                <a:ext cx="466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Hypocotyl</a:t>
                </a:r>
              </a:p>
            </p:txBody>
          </p:sp>
          <p:sp>
            <p:nvSpPr>
              <p:cNvPr id="95258" name="Text Box 22"/>
              <p:cNvSpPr txBox="1">
                <a:spLocks noChangeArrowheads="1"/>
              </p:cNvSpPr>
              <p:nvPr/>
            </p:nvSpPr>
            <p:spPr bwMode="auto">
              <a:xfrm>
                <a:off x="2942" y="2324"/>
                <a:ext cx="382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Radicle</a:t>
                </a:r>
              </a:p>
            </p:txBody>
          </p:sp>
          <p:sp>
            <p:nvSpPr>
              <p:cNvPr id="95259" name="Line 23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240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0" name="Line 24"/>
              <p:cNvSpPr>
                <a:spLocks noChangeShapeType="1"/>
              </p:cNvSpPr>
              <p:nvPr/>
            </p:nvSpPr>
            <p:spPr bwMode="auto">
              <a:xfrm flipH="1" flipV="1">
                <a:off x="3360" y="1680"/>
                <a:ext cx="192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1" name="Line 25"/>
              <p:cNvSpPr>
                <a:spLocks noChangeShapeType="1"/>
              </p:cNvSpPr>
              <p:nvPr/>
            </p:nvSpPr>
            <p:spPr bwMode="auto">
              <a:xfrm>
                <a:off x="2721" y="1819"/>
                <a:ext cx="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2" name="Line 26"/>
              <p:cNvSpPr>
                <a:spLocks noChangeShapeType="1"/>
              </p:cNvSpPr>
              <p:nvPr/>
            </p:nvSpPr>
            <p:spPr bwMode="auto">
              <a:xfrm>
                <a:off x="3408" y="1824"/>
                <a:ext cx="144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3" name="Line 27"/>
              <p:cNvSpPr>
                <a:spLocks noChangeShapeType="1"/>
              </p:cNvSpPr>
              <p:nvPr/>
            </p:nvSpPr>
            <p:spPr bwMode="auto">
              <a:xfrm>
                <a:off x="2688" y="196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4" name="Line 28"/>
              <p:cNvSpPr>
                <a:spLocks noChangeShapeType="1"/>
              </p:cNvSpPr>
              <p:nvPr/>
            </p:nvSpPr>
            <p:spPr bwMode="auto">
              <a:xfrm flipH="1">
                <a:off x="2592" y="1968"/>
                <a:ext cx="336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5" name="Line 29"/>
              <p:cNvSpPr>
                <a:spLocks noChangeShapeType="1"/>
              </p:cNvSpPr>
              <p:nvPr/>
            </p:nvSpPr>
            <p:spPr bwMode="auto">
              <a:xfrm>
                <a:off x="3380" y="1968"/>
                <a:ext cx="288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6" name="Line 30"/>
              <p:cNvSpPr>
                <a:spLocks noChangeShapeType="1"/>
              </p:cNvSpPr>
              <p:nvPr/>
            </p:nvSpPr>
            <p:spPr bwMode="auto">
              <a:xfrm flipH="1">
                <a:off x="2688" y="2112"/>
                <a:ext cx="288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7" name="Line 31"/>
              <p:cNvSpPr>
                <a:spLocks noChangeShapeType="1"/>
              </p:cNvSpPr>
              <p:nvPr/>
            </p:nvSpPr>
            <p:spPr bwMode="auto">
              <a:xfrm flipH="1">
                <a:off x="2693" y="2236"/>
                <a:ext cx="24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8" name="Line 32"/>
              <p:cNvSpPr>
                <a:spLocks noChangeShapeType="1"/>
              </p:cNvSpPr>
              <p:nvPr/>
            </p:nvSpPr>
            <p:spPr bwMode="auto">
              <a:xfrm flipH="1" flipV="1">
                <a:off x="2688" y="2352"/>
                <a:ext cx="28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3"/>
              <p:cNvSpPr>
                <a:spLocks noChangeShapeType="1"/>
              </p:cNvSpPr>
              <p:nvPr/>
            </p:nvSpPr>
            <p:spPr bwMode="auto">
              <a:xfrm>
                <a:off x="3284" y="2102"/>
                <a:ext cx="508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Line 34"/>
              <p:cNvSpPr>
                <a:spLocks noChangeShapeType="1"/>
              </p:cNvSpPr>
              <p:nvPr/>
            </p:nvSpPr>
            <p:spPr bwMode="auto">
              <a:xfrm>
                <a:off x="3327" y="2223"/>
                <a:ext cx="447" cy="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1" name="Line 35"/>
              <p:cNvSpPr>
                <a:spLocks noChangeShapeType="1"/>
              </p:cNvSpPr>
              <p:nvPr/>
            </p:nvSpPr>
            <p:spPr bwMode="auto">
              <a:xfrm flipV="1">
                <a:off x="3312" y="2372"/>
                <a:ext cx="480" cy="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6"/>
              <p:cNvSpPr txBox="1">
                <a:spLocks noChangeArrowheads="1"/>
              </p:cNvSpPr>
              <p:nvPr/>
            </p:nvSpPr>
            <p:spPr bwMode="auto">
              <a:xfrm>
                <a:off x="2444" y="2966"/>
                <a:ext cx="510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Scutellum</a:t>
                </a:r>
              </a:p>
              <a:p>
                <a:pPr algn="ctr" eaLnBrk="0" hangingPunct="0"/>
                <a:r>
                  <a:rPr kumimoji="1" lang="en-US" sz="1000"/>
                  <a:t>(cotyledon)</a:t>
                </a:r>
              </a:p>
            </p:txBody>
          </p:sp>
          <p:sp>
            <p:nvSpPr>
              <p:cNvPr id="95273" name="Text Box 37"/>
              <p:cNvSpPr txBox="1">
                <a:spLocks noChangeArrowheads="1"/>
              </p:cNvSpPr>
              <p:nvPr/>
            </p:nvSpPr>
            <p:spPr bwMode="auto">
              <a:xfrm>
                <a:off x="2468" y="3211"/>
                <a:ext cx="470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Coleoptile</a:t>
                </a:r>
              </a:p>
            </p:txBody>
          </p:sp>
          <p:sp>
            <p:nvSpPr>
              <p:cNvPr id="95274" name="Text Box 38"/>
              <p:cNvSpPr txBox="1">
                <a:spLocks noChangeArrowheads="1"/>
              </p:cNvSpPr>
              <p:nvPr/>
            </p:nvSpPr>
            <p:spPr bwMode="auto">
              <a:xfrm>
                <a:off x="2465" y="3446"/>
                <a:ext cx="497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Coleorhiza</a:t>
                </a:r>
              </a:p>
            </p:txBody>
          </p:sp>
          <p:sp>
            <p:nvSpPr>
              <p:cNvPr id="95275" name="Line 39"/>
              <p:cNvSpPr>
                <a:spLocks noChangeShapeType="1"/>
              </p:cNvSpPr>
              <p:nvPr/>
            </p:nvSpPr>
            <p:spPr bwMode="auto">
              <a:xfrm>
                <a:off x="2880" y="3095"/>
                <a:ext cx="384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Line 40"/>
              <p:cNvSpPr>
                <a:spLocks noChangeShapeType="1"/>
              </p:cNvSpPr>
              <p:nvPr/>
            </p:nvSpPr>
            <p:spPr bwMode="auto">
              <a:xfrm flipV="1">
                <a:off x="2895" y="3254"/>
                <a:ext cx="288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7" name="Line 41"/>
              <p:cNvSpPr>
                <a:spLocks noChangeShapeType="1"/>
              </p:cNvSpPr>
              <p:nvPr/>
            </p:nvSpPr>
            <p:spPr bwMode="auto">
              <a:xfrm>
                <a:off x="2928" y="3537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8" name="Text Box 42"/>
              <p:cNvSpPr txBox="1">
                <a:spLocks noChangeArrowheads="1"/>
              </p:cNvSpPr>
              <p:nvPr/>
            </p:nvSpPr>
            <p:spPr bwMode="auto">
              <a:xfrm>
                <a:off x="3627" y="2827"/>
                <a:ext cx="629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Pericarp fused</a:t>
                </a:r>
              </a:p>
              <a:p>
                <a:pPr algn="ctr" eaLnBrk="0" hangingPunct="0"/>
                <a:r>
                  <a:rPr kumimoji="1" lang="en-US" sz="1000"/>
                  <a:t>with seed coat</a:t>
                </a:r>
              </a:p>
            </p:txBody>
          </p:sp>
          <p:sp>
            <p:nvSpPr>
              <p:cNvPr id="95279" name="Line 43"/>
              <p:cNvSpPr>
                <a:spLocks noChangeShapeType="1"/>
              </p:cNvSpPr>
              <p:nvPr/>
            </p:nvSpPr>
            <p:spPr bwMode="auto">
              <a:xfrm>
                <a:off x="3461" y="2900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0" name="Text Box 44"/>
              <p:cNvSpPr txBox="1">
                <a:spLocks noChangeArrowheads="1"/>
              </p:cNvSpPr>
              <p:nvPr/>
            </p:nvSpPr>
            <p:spPr bwMode="auto">
              <a:xfrm>
                <a:off x="3623" y="3072"/>
                <a:ext cx="523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Endosperm</a:t>
                </a:r>
              </a:p>
            </p:txBody>
          </p:sp>
          <p:sp>
            <p:nvSpPr>
              <p:cNvPr id="95281" name="Text Box 45"/>
              <p:cNvSpPr txBox="1">
                <a:spLocks noChangeArrowheads="1"/>
              </p:cNvSpPr>
              <p:nvPr/>
            </p:nvSpPr>
            <p:spPr bwMode="auto">
              <a:xfrm>
                <a:off x="3622" y="3224"/>
                <a:ext cx="395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Epicotyl</a:t>
                </a:r>
              </a:p>
            </p:txBody>
          </p:sp>
          <p:sp>
            <p:nvSpPr>
              <p:cNvPr id="95282" name="Text Box 46"/>
              <p:cNvSpPr txBox="1">
                <a:spLocks noChangeArrowheads="1"/>
              </p:cNvSpPr>
              <p:nvPr/>
            </p:nvSpPr>
            <p:spPr bwMode="auto">
              <a:xfrm>
                <a:off x="3620" y="3380"/>
                <a:ext cx="466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Hypocotyl</a:t>
                </a:r>
              </a:p>
            </p:txBody>
          </p:sp>
          <p:sp>
            <p:nvSpPr>
              <p:cNvPr id="95283" name="Text Box 47"/>
              <p:cNvSpPr txBox="1">
                <a:spLocks noChangeArrowheads="1"/>
              </p:cNvSpPr>
              <p:nvPr/>
            </p:nvSpPr>
            <p:spPr bwMode="auto">
              <a:xfrm>
                <a:off x="3615" y="3524"/>
                <a:ext cx="382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000"/>
                  <a:t>Radicle</a:t>
                </a:r>
              </a:p>
            </p:txBody>
          </p:sp>
          <p:sp>
            <p:nvSpPr>
              <p:cNvPr id="95284" name="Line 48"/>
              <p:cNvSpPr>
                <a:spLocks noChangeShapeType="1"/>
              </p:cNvSpPr>
              <p:nvPr/>
            </p:nvSpPr>
            <p:spPr bwMode="auto">
              <a:xfrm>
                <a:off x="3456" y="3150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5" name="Line 49"/>
              <p:cNvSpPr>
                <a:spLocks noChangeShapeType="1"/>
              </p:cNvSpPr>
              <p:nvPr/>
            </p:nvSpPr>
            <p:spPr bwMode="auto">
              <a:xfrm flipV="1">
                <a:off x="3216" y="3312"/>
                <a:ext cx="432" cy="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6" name="Line 50"/>
              <p:cNvSpPr>
                <a:spLocks noChangeShapeType="1"/>
              </p:cNvSpPr>
              <p:nvPr/>
            </p:nvSpPr>
            <p:spPr bwMode="auto">
              <a:xfrm>
                <a:off x="3226" y="3413"/>
                <a:ext cx="432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51"/>
              <p:cNvSpPr>
                <a:spLocks noChangeShapeType="1"/>
              </p:cNvSpPr>
              <p:nvPr/>
            </p:nvSpPr>
            <p:spPr bwMode="auto">
              <a:xfrm>
                <a:off x="3231" y="3494"/>
                <a:ext cx="432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37" name="Line 53"/>
            <p:cNvSpPr>
              <a:spLocks noChangeShapeType="1"/>
            </p:cNvSpPr>
            <p:nvPr/>
          </p:nvSpPr>
          <p:spPr bwMode="auto">
            <a:xfrm>
              <a:off x="2112" y="768"/>
              <a:ext cx="19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38" name="Line 54"/>
            <p:cNvSpPr>
              <a:spLocks noChangeShapeType="1"/>
            </p:cNvSpPr>
            <p:nvPr/>
          </p:nvSpPr>
          <p:spPr bwMode="auto">
            <a:xfrm flipH="1">
              <a:off x="2632" y="832"/>
              <a:ext cx="48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39" name="Line 55"/>
            <p:cNvSpPr>
              <a:spLocks noChangeShapeType="1"/>
            </p:cNvSpPr>
            <p:nvPr/>
          </p:nvSpPr>
          <p:spPr bwMode="auto">
            <a:xfrm>
              <a:off x="2688" y="576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 Developmental origin of fruits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65100" y="1155700"/>
            <a:ext cx="8840788" cy="4984750"/>
            <a:chOff x="80" y="728"/>
            <a:chExt cx="5569" cy="3140"/>
          </a:xfrm>
        </p:grpSpPr>
        <p:pic>
          <p:nvPicPr>
            <p:cNvPr id="9626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" y="728"/>
              <a:ext cx="5527" cy="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96" y="3333"/>
              <a:ext cx="1809" cy="520"/>
              <a:chOff x="233" y="3292"/>
              <a:chExt cx="1809" cy="520"/>
            </a:xfrm>
          </p:grpSpPr>
          <p:sp>
            <p:nvSpPr>
              <p:cNvPr id="96301" name="Text Box 5"/>
              <p:cNvSpPr txBox="1">
                <a:spLocks noChangeArrowheads="1"/>
              </p:cNvSpPr>
              <p:nvPr/>
            </p:nvSpPr>
            <p:spPr bwMode="auto">
              <a:xfrm>
                <a:off x="388" y="3294"/>
                <a:ext cx="1654" cy="5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 b="1"/>
                  <a:t>Simple fruit.</a:t>
                </a:r>
                <a:r>
                  <a:rPr kumimoji="1" lang="en-US" sz="1200"/>
                  <a:t> A simple fruit </a:t>
                </a:r>
              </a:p>
              <a:p>
                <a:pPr eaLnBrk="0" hangingPunct="0"/>
                <a:r>
                  <a:rPr kumimoji="1" lang="en-US" sz="1200"/>
                  <a:t>develops from a single carpel (or </a:t>
                </a:r>
              </a:p>
              <a:p>
                <a:pPr eaLnBrk="0" hangingPunct="0"/>
                <a:r>
                  <a:rPr kumimoji="1" lang="en-US" sz="1200"/>
                  <a:t>several fused carpels) of one flower </a:t>
                </a:r>
              </a:p>
              <a:p>
                <a:pPr eaLnBrk="0" hangingPunct="0"/>
                <a:r>
                  <a:rPr kumimoji="1" lang="en-US" sz="1200"/>
                  <a:t>(examples: pea, lemon, peanut). </a:t>
                </a:r>
              </a:p>
            </p:txBody>
          </p:sp>
          <p:sp>
            <p:nvSpPr>
              <p:cNvPr id="96302" name="Text Box 6"/>
              <p:cNvSpPr txBox="1">
                <a:spLocks noChangeArrowheads="1"/>
              </p:cNvSpPr>
              <p:nvPr/>
            </p:nvSpPr>
            <p:spPr bwMode="auto">
              <a:xfrm>
                <a:off x="233" y="3292"/>
                <a:ext cx="233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/>
                  <a:t>(a)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3" y="3345"/>
              <a:ext cx="1801" cy="523"/>
              <a:chOff x="2003" y="3274"/>
              <a:chExt cx="1801" cy="523"/>
            </a:xfrm>
          </p:grpSpPr>
          <p:sp>
            <p:nvSpPr>
              <p:cNvPr id="96299" name="Text Box 7"/>
              <p:cNvSpPr txBox="1">
                <a:spLocks noChangeArrowheads="1"/>
              </p:cNvSpPr>
              <p:nvPr/>
            </p:nvSpPr>
            <p:spPr bwMode="auto">
              <a:xfrm>
                <a:off x="2158" y="3279"/>
                <a:ext cx="1646" cy="5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 b="1"/>
                  <a:t>Aggregate fruit.</a:t>
                </a:r>
                <a:r>
                  <a:rPr kumimoji="1" lang="en-US" sz="1200"/>
                  <a:t> An aggregate fruit </a:t>
                </a:r>
              </a:p>
              <a:p>
                <a:pPr eaLnBrk="0" hangingPunct="0"/>
                <a:r>
                  <a:rPr kumimoji="1" lang="en-US" sz="1200"/>
                  <a:t>develops from many separate </a:t>
                </a:r>
              </a:p>
              <a:p>
                <a:pPr eaLnBrk="0" hangingPunct="0"/>
                <a:r>
                  <a:rPr kumimoji="1" lang="en-US" sz="1200"/>
                  <a:t>carpels of one flower (examples: </a:t>
                </a:r>
              </a:p>
              <a:p>
                <a:pPr eaLnBrk="0" hangingPunct="0"/>
                <a:r>
                  <a:rPr kumimoji="1" lang="en-US" sz="1200"/>
                  <a:t>raspberry, blackberry, strawberry).</a:t>
                </a:r>
              </a:p>
            </p:txBody>
          </p:sp>
          <p:sp>
            <p:nvSpPr>
              <p:cNvPr id="96300" name="Text Box 9"/>
              <p:cNvSpPr txBox="1">
                <a:spLocks noChangeArrowheads="1"/>
              </p:cNvSpPr>
              <p:nvPr/>
            </p:nvSpPr>
            <p:spPr bwMode="auto">
              <a:xfrm>
                <a:off x="2003" y="3274"/>
                <a:ext cx="23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/>
                  <a:t>(b)</a:t>
                </a:r>
                <a:endParaRPr kumimoji="1" lang="en-US" sz="2500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30" y="3312"/>
              <a:ext cx="1529" cy="526"/>
              <a:chOff x="3885" y="3294"/>
              <a:chExt cx="1529" cy="526"/>
            </a:xfrm>
          </p:grpSpPr>
          <p:sp>
            <p:nvSpPr>
              <p:cNvPr id="96297" name="Text Box 13"/>
              <p:cNvSpPr txBox="1">
                <a:spLocks noChangeArrowheads="1"/>
              </p:cNvSpPr>
              <p:nvPr/>
            </p:nvSpPr>
            <p:spPr bwMode="auto">
              <a:xfrm>
                <a:off x="4032" y="3302"/>
                <a:ext cx="1382" cy="5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200" b="1"/>
                  <a:t>Multiple fruit.</a:t>
                </a:r>
                <a:r>
                  <a:rPr kumimoji="1" lang="en-US" sz="1200"/>
                  <a:t> A multiple fruit </a:t>
                </a:r>
              </a:p>
              <a:p>
                <a:pPr eaLnBrk="0" hangingPunct="0"/>
                <a:r>
                  <a:rPr kumimoji="1" lang="en-US" sz="1200"/>
                  <a:t>develops from many carpels </a:t>
                </a:r>
              </a:p>
              <a:p>
                <a:pPr eaLnBrk="0" hangingPunct="0"/>
                <a:r>
                  <a:rPr kumimoji="1" lang="en-US" sz="1200"/>
                  <a:t>of many flowers (examples: </a:t>
                </a:r>
              </a:p>
              <a:p>
                <a:pPr eaLnBrk="0" hangingPunct="0"/>
                <a:r>
                  <a:rPr kumimoji="1" lang="en-US" sz="1200"/>
                  <a:t>pineapple, fig).</a:t>
                </a:r>
              </a:p>
            </p:txBody>
          </p:sp>
          <p:sp>
            <p:nvSpPr>
              <p:cNvPr id="96298" name="Text Box 14"/>
              <p:cNvSpPr txBox="1">
                <a:spLocks noChangeArrowheads="1"/>
              </p:cNvSpPr>
              <p:nvPr/>
            </p:nvSpPr>
            <p:spPr bwMode="auto">
              <a:xfrm>
                <a:off x="3885" y="3294"/>
                <a:ext cx="233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/>
                  <a:t>(c)</a:t>
                </a:r>
              </a:p>
            </p:txBody>
          </p:sp>
        </p:grpSp>
        <p:sp>
          <p:nvSpPr>
            <p:cNvPr id="96264" name="Text Box 16"/>
            <p:cNvSpPr txBox="1">
              <a:spLocks noChangeArrowheads="1"/>
            </p:cNvSpPr>
            <p:nvPr/>
          </p:nvSpPr>
          <p:spPr bwMode="auto">
            <a:xfrm>
              <a:off x="4865" y="3168"/>
              <a:ext cx="78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Pineapple fruit</a:t>
              </a:r>
            </a:p>
          </p:txBody>
        </p:sp>
        <p:sp>
          <p:nvSpPr>
            <p:cNvPr id="96265" name="Text Box 17"/>
            <p:cNvSpPr txBox="1">
              <a:spLocks noChangeArrowheads="1"/>
            </p:cNvSpPr>
            <p:nvPr/>
          </p:nvSpPr>
          <p:spPr bwMode="auto">
            <a:xfrm>
              <a:off x="2926" y="3168"/>
              <a:ext cx="803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Raspberry fruit</a:t>
              </a:r>
            </a:p>
          </p:txBody>
        </p:sp>
        <p:sp>
          <p:nvSpPr>
            <p:cNvPr id="96266" name="Text Box 18"/>
            <p:cNvSpPr txBox="1">
              <a:spLocks noChangeArrowheads="1"/>
            </p:cNvSpPr>
            <p:nvPr/>
          </p:nvSpPr>
          <p:spPr bwMode="auto">
            <a:xfrm>
              <a:off x="730" y="3109"/>
              <a:ext cx="50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Pea fruit</a:t>
              </a:r>
            </a:p>
          </p:txBody>
        </p:sp>
        <p:sp>
          <p:nvSpPr>
            <p:cNvPr id="96267" name="Text Box 19"/>
            <p:cNvSpPr txBox="1">
              <a:spLocks noChangeArrowheads="1"/>
            </p:cNvSpPr>
            <p:nvPr/>
          </p:nvSpPr>
          <p:spPr bwMode="auto">
            <a:xfrm>
              <a:off x="2031" y="2659"/>
              <a:ext cx="4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Stamen</a:t>
              </a:r>
            </a:p>
          </p:txBody>
        </p:sp>
        <p:sp>
          <p:nvSpPr>
            <p:cNvPr id="96268" name="Line 20"/>
            <p:cNvSpPr>
              <a:spLocks noChangeShapeType="1"/>
            </p:cNvSpPr>
            <p:nvPr/>
          </p:nvSpPr>
          <p:spPr bwMode="auto">
            <a:xfrm>
              <a:off x="2448" y="2784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69" name="Text Box 21"/>
            <p:cNvSpPr txBox="1">
              <a:spLocks noChangeArrowheads="1"/>
            </p:cNvSpPr>
            <p:nvPr/>
          </p:nvSpPr>
          <p:spPr bwMode="auto">
            <a:xfrm>
              <a:off x="2062" y="2093"/>
              <a:ext cx="44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Carpel</a:t>
              </a:r>
            </a:p>
            <a:p>
              <a:pPr eaLnBrk="0" hangingPunct="0"/>
              <a:r>
                <a:rPr kumimoji="1" lang="en-US" sz="1200"/>
                <a:t>(fruitlet)</a:t>
              </a:r>
            </a:p>
          </p:txBody>
        </p:sp>
        <p:sp>
          <p:nvSpPr>
            <p:cNvPr id="96270" name="Line 22"/>
            <p:cNvSpPr>
              <a:spLocks noChangeShapeType="1"/>
            </p:cNvSpPr>
            <p:nvPr/>
          </p:nvSpPr>
          <p:spPr bwMode="auto">
            <a:xfrm>
              <a:off x="2464" y="2285"/>
              <a:ext cx="111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1" name="AutoShape 25"/>
            <p:cNvSpPr>
              <a:spLocks/>
            </p:cNvSpPr>
            <p:nvPr/>
          </p:nvSpPr>
          <p:spPr bwMode="auto">
            <a:xfrm rot="3600000">
              <a:off x="2552" y="2405"/>
              <a:ext cx="96" cy="144"/>
            </a:xfrm>
            <a:prstGeom prst="leftBrace">
              <a:avLst>
                <a:gd name="adj1" fmla="val 125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2" name="Text Box 26"/>
            <p:cNvSpPr txBox="1">
              <a:spLocks noChangeArrowheads="1"/>
            </p:cNvSpPr>
            <p:nvPr/>
          </p:nvSpPr>
          <p:spPr bwMode="auto">
            <a:xfrm>
              <a:off x="3081" y="2236"/>
              <a:ext cx="41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Stigma</a:t>
              </a:r>
            </a:p>
          </p:txBody>
        </p:sp>
        <p:sp>
          <p:nvSpPr>
            <p:cNvPr id="96273" name="Text Box 27"/>
            <p:cNvSpPr txBox="1">
              <a:spLocks noChangeArrowheads="1"/>
            </p:cNvSpPr>
            <p:nvPr/>
          </p:nvSpPr>
          <p:spPr bwMode="auto">
            <a:xfrm>
              <a:off x="3142" y="2494"/>
              <a:ext cx="3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Ovary</a:t>
              </a:r>
            </a:p>
          </p:txBody>
        </p:sp>
        <p:sp>
          <p:nvSpPr>
            <p:cNvPr id="96274" name="Line 28"/>
            <p:cNvSpPr>
              <a:spLocks noChangeShapeType="1"/>
            </p:cNvSpPr>
            <p:nvPr/>
          </p:nvSpPr>
          <p:spPr bwMode="auto">
            <a:xfrm flipV="1">
              <a:off x="3082" y="2609"/>
              <a:ext cx="9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5" name="Line 29"/>
            <p:cNvSpPr>
              <a:spLocks noChangeShapeType="1"/>
            </p:cNvSpPr>
            <p:nvPr/>
          </p:nvSpPr>
          <p:spPr bwMode="auto">
            <a:xfrm flipV="1">
              <a:off x="2986" y="2379"/>
              <a:ext cx="14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6" name="Text Box 30"/>
            <p:cNvSpPr txBox="1">
              <a:spLocks noChangeArrowheads="1"/>
            </p:cNvSpPr>
            <p:nvPr/>
          </p:nvSpPr>
          <p:spPr bwMode="auto">
            <a:xfrm>
              <a:off x="2449" y="1899"/>
              <a:ext cx="89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Raspberry flower</a:t>
              </a:r>
            </a:p>
          </p:txBody>
        </p:sp>
        <p:sp>
          <p:nvSpPr>
            <p:cNvPr id="96277" name="Text Box 31"/>
            <p:cNvSpPr txBox="1">
              <a:spLocks noChangeArrowheads="1"/>
            </p:cNvSpPr>
            <p:nvPr/>
          </p:nvSpPr>
          <p:spPr bwMode="auto">
            <a:xfrm>
              <a:off x="3837" y="2141"/>
              <a:ext cx="557" cy="9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Each</a:t>
              </a:r>
            </a:p>
            <a:p>
              <a:pPr eaLnBrk="0" hangingPunct="0"/>
              <a:r>
                <a:rPr kumimoji="1" lang="en-US" sz="1200"/>
                <a:t>segment</a:t>
              </a:r>
            </a:p>
            <a:p>
              <a:pPr eaLnBrk="0" hangingPunct="0"/>
              <a:r>
                <a:rPr kumimoji="1" lang="en-US" sz="1200"/>
                <a:t>develops</a:t>
              </a:r>
            </a:p>
            <a:p>
              <a:pPr eaLnBrk="0" hangingPunct="0"/>
              <a:r>
                <a:rPr kumimoji="1" lang="en-US" sz="1200"/>
                <a:t>from the</a:t>
              </a:r>
            </a:p>
            <a:p>
              <a:pPr eaLnBrk="0" hangingPunct="0"/>
              <a:r>
                <a:rPr kumimoji="1" lang="en-US" sz="1200"/>
                <a:t>carpel of</a:t>
              </a:r>
            </a:p>
            <a:p>
              <a:pPr eaLnBrk="0" hangingPunct="0"/>
              <a:r>
                <a:rPr kumimoji="1" lang="en-US" sz="1200"/>
                <a:t>one flower</a:t>
              </a:r>
            </a:p>
            <a:p>
              <a:pPr eaLnBrk="0" hangingPunct="0"/>
              <a:endParaRPr kumimoji="1" lang="en-US" sz="1200"/>
            </a:p>
            <a:p>
              <a:pPr eaLnBrk="0" hangingPunct="0"/>
              <a:endParaRPr kumimoji="1" lang="en-US" sz="1200"/>
            </a:p>
          </p:txBody>
        </p:sp>
        <p:sp>
          <p:nvSpPr>
            <p:cNvPr id="96278" name="Line 32"/>
            <p:cNvSpPr>
              <a:spLocks noChangeShapeType="1"/>
            </p:cNvSpPr>
            <p:nvPr/>
          </p:nvSpPr>
          <p:spPr bwMode="auto">
            <a:xfrm>
              <a:off x="4292" y="2543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79" name="Text Box 33"/>
            <p:cNvSpPr txBox="1">
              <a:spLocks noChangeArrowheads="1"/>
            </p:cNvSpPr>
            <p:nvPr/>
          </p:nvSpPr>
          <p:spPr bwMode="auto">
            <a:xfrm>
              <a:off x="4054" y="1874"/>
              <a:ext cx="121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Pineapple inflorescence</a:t>
              </a:r>
            </a:p>
          </p:txBody>
        </p:sp>
        <p:sp>
          <p:nvSpPr>
            <p:cNvPr id="96280" name="Text Box 34"/>
            <p:cNvSpPr txBox="1">
              <a:spLocks noChangeArrowheads="1"/>
            </p:cNvSpPr>
            <p:nvPr/>
          </p:nvSpPr>
          <p:spPr bwMode="auto">
            <a:xfrm>
              <a:off x="3269" y="1560"/>
              <a:ext cx="4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Stamen</a:t>
              </a:r>
            </a:p>
          </p:txBody>
        </p:sp>
        <p:sp>
          <p:nvSpPr>
            <p:cNvPr id="96281" name="Text Box 35"/>
            <p:cNvSpPr txBox="1">
              <a:spLocks noChangeArrowheads="1"/>
            </p:cNvSpPr>
            <p:nvPr/>
          </p:nvSpPr>
          <p:spPr bwMode="auto">
            <a:xfrm>
              <a:off x="3241" y="879"/>
              <a:ext cx="445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Carpels</a:t>
              </a:r>
            </a:p>
          </p:txBody>
        </p:sp>
        <p:sp>
          <p:nvSpPr>
            <p:cNvPr id="96282" name="Line 36"/>
            <p:cNvSpPr>
              <a:spLocks noChangeShapeType="1"/>
            </p:cNvSpPr>
            <p:nvPr/>
          </p:nvSpPr>
          <p:spPr bwMode="auto">
            <a:xfrm flipV="1">
              <a:off x="2832" y="975"/>
              <a:ext cx="43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3" name="Line 37"/>
            <p:cNvSpPr>
              <a:spLocks noChangeShapeType="1"/>
            </p:cNvSpPr>
            <p:nvPr/>
          </p:nvSpPr>
          <p:spPr bwMode="auto">
            <a:xfrm>
              <a:off x="2976" y="1397"/>
              <a:ext cx="33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4" name="Text Box 38"/>
            <p:cNvSpPr txBox="1">
              <a:spLocks noChangeArrowheads="1"/>
            </p:cNvSpPr>
            <p:nvPr/>
          </p:nvSpPr>
          <p:spPr bwMode="auto">
            <a:xfrm>
              <a:off x="5061" y="960"/>
              <a:ext cx="403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Flower</a:t>
              </a:r>
            </a:p>
          </p:txBody>
        </p:sp>
        <p:sp>
          <p:nvSpPr>
            <p:cNvPr id="96285" name="Line 39"/>
            <p:cNvSpPr>
              <a:spLocks noChangeShapeType="1"/>
            </p:cNvSpPr>
            <p:nvPr/>
          </p:nvSpPr>
          <p:spPr bwMode="auto">
            <a:xfrm flipH="1">
              <a:off x="4963" y="1104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86" name="Text Box 40"/>
            <p:cNvSpPr txBox="1">
              <a:spLocks noChangeArrowheads="1"/>
            </p:cNvSpPr>
            <p:nvPr/>
          </p:nvSpPr>
          <p:spPr bwMode="auto">
            <a:xfrm>
              <a:off x="1137" y="1018"/>
              <a:ext cx="3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Ovary</a:t>
              </a:r>
            </a:p>
          </p:txBody>
        </p:sp>
        <p:sp>
          <p:nvSpPr>
            <p:cNvPr id="96287" name="Text Box 41"/>
            <p:cNvSpPr txBox="1">
              <a:spLocks noChangeArrowheads="1"/>
            </p:cNvSpPr>
            <p:nvPr/>
          </p:nvSpPr>
          <p:spPr bwMode="auto">
            <a:xfrm>
              <a:off x="1286" y="1153"/>
              <a:ext cx="41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Stigma</a:t>
              </a:r>
            </a:p>
          </p:txBody>
        </p:sp>
        <p:sp>
          <p:nvSpPr>
            <p:cNvPr id="96288" name="Text Box 42"/>
            <p:cNvSpPr txBox="1">
              <a:spLocks noChangeArrowheads="1"/>
            </p:cNvSpPr>
            <p:nvPr/>
          </p:nvSpPr>
          <p:spPr bwMode="auto">
            <a:xfrm>
              <a:off x="190" y="1068"/>
              <a:ext cx="4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Stamen</a:t>
              </a:r>
            </a:p>
          </p:txBody>
        </p:sp>
        <p:sp>
          <p:nvSpPr>
            <p:cNvPr id="96289" name="Text Box 43"/>
            <p:cNvSpPr txBox="1">
              <a:spLocks noChangeArrowheads="1"/>
            </p:cNvSpPr>
            <p:nvPr/>
          </p:nvSpPr>
          <p:spPr bwMode="auto">
            <a:xfrm>
              <a:off x="1231" y="1747"/>
              <a:ext cx="36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Ovule</a:t>
              </a:r>
            </a:p>
          </p:txBody>
        </p:sp>
        <p:sp>
          <p:nvSpPr>
            <p:cNvPr id="96290" name="Line 44"/>
            <p:cNvSpPr>
              <a:spLocks noChangeShapeType="1"/>
            </p:cNvSpPr>
            <p:nvPr/>
          </p:nvSpPr>
          <p:spPr bwMode="auto">
            <a:xfrm flipV="1">
              <a:off x="1056" y="1296"/>
              <a:ext cx="28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1" name="Line 45"/>
            <p:cNvSpPr>
              <a:spLocks noChangeShapeType="1"/>
            </p:cNvSpPr>
            <p:nvPr/>
          </p:nvSpPr>
          <p:spPr bwMode="auto">
            <a:xfrm flipV="1">
              <a:off x="849" y="1162"/>
              <a:ext cx="384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2" name="Line 46"/>
            <p:cNvSpPr>
              <a:spLocks noChangeShapeType="1"/>
            </p:cNvSpPr>
            <p:nvPr/>
          </p:nvSpPr>
          <p:spPr bwMode="auto">
            <a:xfrm>
              <a:off x="870" y="1762"/>
              <a:ext cx="384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3" name="Text Box 47"/>
            <p:cNvSpPr txBox="1">
              <a:spLocks noChangeArrowheads="1"/>
            </p:cNvSpPr>
            <p:nvPr/>
          </p:nvSpPr>
          <p:spPr bwMode="auto">
            <a:xfrm>
              <a:off x="616" y="1907"/>
              <a:ext cx="59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 b="1"/>
                <a:t>Pea flower</a:t>
              </a:r>
            </a:p>
          </p:txBody>
        </p:sp>
        <p:sp>
          <p:nvSpPr>
            <p:cNvPr id="96294" name="Text Box 48"/>
            <p:cNvSpPr txBox="1">
              <a:spLocks noChangeArrowheads="1"/>
            </p:cNvSpPr>
            <p:nvPr/>
          </p:nvSpPr>
          <p:spPr bwMode="auto">
            <a:xfrm>
              <a:off x="1020" y="2429"/>
              <a:ext cx="33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Seed</a:t>
              </a:r>
            </a:p>
          </p:txBody>
        </p:sp>
        <p:sp>
          <p:nvSpPr>
            <p:cNvPr id="96295" name="Line 49"/>
            <p:cNvSpPr>
              <a:spLocks noChangeShapeType="1"/>
            </p:cNvSpPr>
            <p:nvPr/>
          </p:nvSpPr>
          <p:spPr bwMode="auto">
            <a:xfrm>
              <a:off x="1164" y="2579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96" name="Line 51"/>
            <p:cNvSpPr>
              <a:spLocks noChangeShapeType="1"/>
            </p:cNvSpPr>
            <p:nvPr/>
          </p:nvSpPr>
          <p:spPr bwMode="auto">
            <a:xfrm>
              <a:off x="526" y="1212"/>
              <a:ext cx="24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635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 Some variations in fruit structure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52600" y="746125"/>
            <a:ext cx="5280025" cy="5538788"/>
            <a:chOff x="1344" y="470"/>
            <a:chExt cx="3326" cy="3489"/>
          </a:xfrm>
        </p:grpSpPr>
        <p:pic>
          <p:nvPicPr>
            <p:cNvPr id="9728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816"/>
              <a:ext cx="3312" cy="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406" y="472"/>
              <a:ext cx="1251" cy="351"/>
              <a:chOff x="4058" y="427"/>
              <a:chExt cx="1251" cy="351"/>
            </a:xfrm>
          </p:grpSpPr>
          <p:sp>
            <p:nvSpPr>
              <p:cNvPr id="97298" name="Text Box 9"/>
              <p:cNvSpPr txBox="1">
                <a:spLocks noChangeArrowheads="1"/>
              </p:cNvSpPr>
              <p:nvPr/>
            </p:nvSpPr>
            <p:spPr bwMode="auto">
              <a:xfrm>
                <a:off x="4176" y="432"/>
                <a:ext cx="1133" cy="3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Ruby grapefruit, a fleshy fruit</a:t>
                </a:r>
              </a:p>
              <a:p>
                <a:r>
                  <a:rPr lang="en-US" sz="1000"/>
                  <a:t>with a hard outer layer and</a:t>
                </a:r>
              </a:p>
              <a:p>
                <a:r>
                  <a:rPr lang="en-US" sz="1000"/>
                  <a:t>soft inner layer of pericarp</a:t>
                </a:r>
              </a:p>
            </p:txBody>
          </p:sp>
          <p:sp>
            <p:nvSpPr>
              <p:cNvPr id="97299" name="Text Box 12"/>
              <p:cNvSpPr txBox="1">
                <a:spLocks noChangeArrowheads="1"/>
              </p:cNvSpPr>
              <p:nvPr/>
            </p:nvSpPr>
            <p:spPr bwMode="auto">
              <a:xfrm>
                <a:off x="4058" y="427"/>
                <a:ext cx="219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(b)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586" y="470"/>
              <a:ext cx="1178" cy="356"/>
              <a:chOff x="1655" y="470"/>
              <a:chExt cx="1178" cy="356"/>
            </a:xfrm>
          </p:grpSpPr>
          <p:sp>
            <p:nvSpPr>
              <p:cNvPr id="97296" name="Text Box 8"/>
              <p:cNvSpPr txBox="1">
                <a:spLocks noChangeArrowheads="1"/>
              </p:cNvSpPr>
              <p:nvPr/>
            </p:nvSpPr>
            <p:spPr bwMode="auto">
              <a:xfrm>
                <a:off x="1776" y="480"/>
                <a:ext cx="1057" cy="3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Tomato, a fleshy fruit with </a:t>
                </a:r>
              </a:p>
              <a:p>
                <a:r>
                  <a:rPr lang="en-US" sz="1000"/>
                  <a:t>soft outer and inner layers </a:t>
                </a:r>
              </a:p>
              <a:p>
                <a:r>
                  <a:rPr lang="en-US" sz="1000"/>
                  <a:t>of pericarp</a:t>
                </a:r>
              </a:p>
            </p:txBody>
          </p:sp>
          <p:sp>
            <p:nvSpPr>
              <p:cNvPr id="97297" name="Text Box 14"/>
              <p:cNvSpPr txBox="1">
                <a:spLocks noChangeArrowheads="1"/>
              </p:cNvSpPr>
              <p:nvPr/>
            </p:nvSpPr>
            <p:spPr bwMode="auto">
              <a:xfrm>
                <a:off x="1655" y="470"/>
                <a:ext cx="2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(a)</a:t>
                </a: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587" y="1968"/>
              <a:ext cx="965" cy="442"/>
              <a:chOff x="1274" y="1968"/>
              <a:chExt cx="965" cy="442"/>
            </a:xfrm>
          </p:grpSpPr>
          <p:sp>
            <p:nvSpPr>
              <p:cNvPr id="97294" name="Text Box 10"/>
              <p:cNvSpPr txBox="1">
                <a:spLocks noChangeArrowheads="1"/>
              </p:cNvSpPr>
              <p:nvPr/>
            </p:nvSpPr>
            <p:spPr bwMode="auto">
              <a:xfrm>
                <a:off x="1392" y="1968"/>
                <a:ext cx="847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Nectarine, a fleshy</a:t>
                </a:r>
              </a:p>
              <a:p>
                <a:r>
                  <a:rPr lang="en-US" sz="1000"/>
                  <a:t>fruit with a soft outer</a:t>
                </a:r>
              </a:p>
              <a:p>
                <a:r>
                  <a:rPr lang="en-US" sz="1000"/>
                  <a:t>layer and hard inner</a:t>
                </a:r>
              </a:p>
              <a:p>
                <a:r>
                  <a:rPr lang="en-US" sz="1000"/>
                  <a:t>layer (pit) of pericarp</a:t>
                </a:r>
              </a:p>
            </p:txBody>
          </p:sp>
          <p:sp>
            <p:nvSpPr>
              <p:cNvPr id="97295" name="Text Box 16"/>
              <p:cNvSpPr txBox="1">
                <a:spLocks noChangeArrowheads="1"/>
              </p:cNvSpPr>
              <p:nvPr/>
            </p:nvSpPr>
            <p:spPr bwMode="auto">
              <a:xfrm>
                <a:off x="1274" y="1968"/>
                <a:ext cx="2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(c)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504" y="3704"/>
              <a:ext cx="1166" cy="255"/>
              <a:chOff x="3922" y="3729"/>
              <a:chExt cx="1166" cy="255"/>
            </a:xfrm>
          </p:grpSpPr>
          <p:sp>
            <p:nvSpPr>
              <p:cNvPr id="97292" name="Text Box 11"/>
              <p:cNvSpPr txBox="1">
                <a:spLocks noChangeArrowheads="1"/>
              </p:cNvSpPr>
              <p:nvPr/>
            </p:nvSpPr>
            <p:spPr bwMode="auto">
              <a:xfrm>
                <a:off x="4042" y="3734"/>
                <a:ext cx="1046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Walnut, a dry fruit that </a:t>
                </a:r>
              </a:p>
              <a:p>
                <a:r>
                  <a:rPr lang="en-US" sz="1000"/>
                  <a:t>remains closed at maturity</a:t>
                </a:r>
              </a:p>
            </p:txBody>
          </p:sp>
          <p:sp>
            <p:nvSpPr>
              <p:cNvPr id="97293" name="Text Box 18"/>
              <p:cNvSpPr txBox="1">
                <a:spLocks noChangeArrowheads="1"/>
              </p:cNvSpPr>
              <p:nvPr/>
            </p:nvSpPr>
            <p:spPr bwMode="auto">
              <a:xfrm>
                <a:off x="3922" y="3729"/>
                <a:ext cx="2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(e)</a:t>
                </a: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432" y="3700"/>
              <a:ext cx="1102" cy="251"/>
              <a:chOff x="1092" y="3667"/>
              <a:chExt cx="1102" cy="251"/>
            </a:xfrm>
          </p:grpSpPr>
          <p:sp>
            <p:nvSpPr>
              <p:cNvPr id="97290" name="Text Box 20"/>
              <p:cNvSpPr txBox="1">
                <a:spLocks noChangeArrowheads="1"/>
              </p:cNvSpPr>
              <p:nvPr/>
            </p:nvSpPr>
            <p:spPr bwMode="auto">
              <a:xfrm>
                <a:off x="1092" y="3667"/>
                <a:ext cx="219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(d)</a:t>
                </a:r>
              </a:p>
            </p:txBody>
          </p:sp>
          <p:sp>
            <p:nvSpPr>
              <p:cNvPr id="97291" name="Text Box 21"/>
              <p:cNvSpPr txBox="1">
                <a:spLocks noChangeArrowheads="1"/>
              </p:cNvSpPr>
              <p:nvPr/>
            </p:nvSpPr>
            <p:spPr bwMode="auto">
              <a:xfrm>
                <a:off x="1215" y="3668"/>
                <a:ext cx="979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Milkweed, a dry fruit that</a:t>
                </a:r>
              </a:p>
              <a:p>
                <a:r>
                  <a:rPr lang="en-US" sz="1000"/>
                  <a:t>splits open at maturity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charset="-128"/>
                <a:cs typeface="ＭＳ Ｐゴシック" charset="-128"/>
              </a:rPr>
              <a:t>Two common types of seed germination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625725" y="647700"/>
            <a:ext cx="3992563" cy="5883275"/>
            <a:chOff x="1654" y="408"/>
            <a:chExt cx="2515" cy="3706"/>
          </a:xfrm>
        </p:grpSpPr>
        <p:pic>
          <p:nvPicPr>
            <p:cNvPr id="993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7" y="504"/>
              <a:ext cx="2442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2244" y="408"/>
              <a:ext cx="73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Foliage leaves</a:t>
              </a:r>
            </a:p>
          </p:txBody>
        </p:sp>
        <p:sp>
          <p:nvSpPr>
            <p:cNvPr id="99334" name="Text Box 6"/>
            <p:cNvSpPr txBox="1">
              <a:spLocks noChangeArrowheads="1"/>
            </p:cNvSpPr>
            <p:nvPr/>
          </p:nvSpPr>
          <p:spPr bwMode="auto">
            <a:xfrm>
              <a:off x="2702" y="576"/>
              <a:ext cx="5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Cotyledon</a:t>
              </a:r>
            </a:p>
          </p:txBody>
        </p:sp>
        <p:sp>
          <p:nvSpPr>
            <p:cNvPr id="99335" name="Text Box 7"/>
            <p:cNvSpPr txBox="1">
              <a:spLocks noChangeArrowheads="1"/>
            </p:cNvSpPr>
            <p:nvPr/>
          </p:nvSpPr>
          <p:spPr bwMode="auto">
            <a:xfrm>
              <a:off x="1920" y="792"/>
              <a:ext cx="53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Hypocotyl</a:t>
              </a:r>
            </a:p>
          </p:txBody>
        </p:sp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2016" y="1800"/>
              <a:ext cx="43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Radicle</a:t>
              </a:r>
            </a:p>
          </p:txBody>
        </p:sp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3216" y="752"/>
              <a:ext cx="451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Epicotyl</a:t>
              </a:r>
            </a:p>
          </p:txBody>
        </p:sp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2448" y="1944"/>
              <a:ext cx="547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Seed coat</a:t>
              </a:r>
            </a:p>
          </p:txBody>
        </p:sp>
        <p:sp>
          <p:nvSpPr>
            <p:cNvPr id="99339" name="Line 11"/>
            <p:cNvSpPr>
              <a:spLocks noChangeShapeType="1"/>
            </p:cNvSpPr>
            <p:nvPr/>
          </p:nvSpPr>
          <p:spPr bwMode="auto">
            <a:xfrm>
              <a:off x="2976" y="504"/>
              <a:ext cx="62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0" name="Line 12"/>
            <p:cNvSpPr>
              <a:spLocks noChangeShapeType="1"/>
            </p:cNvSpPr>
            <p:nvPr/>
          </p:nvSpPr>
          <p:spPr bwMode="auto">
            <a:xfrm>
              <a:off x="2928" y="744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 flipH="1" flipV="1">
              <a:off x="2554" y="568"/>
              <a:ext cx="23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2" name="Text Box 14"/>
            <p:cNvSpPr txBox="1">
              <a:spLocks noChangeArrowheads="1"/>
            </p:cNvSpPr>
            <p:nvPr/>
          </p:nvSpPr>
          <p:spPr bwMode="auto">
            <a:xfrm>
              <a:off x="2248" y="1000"/>
              <a:ext cx="54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Cotyledon</a:t>
              </a:r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2424" y="936"/>
              <a:ext cx="43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H="1" flipV="1">
              <a:off x="2648" y="1144"/>
              <a:ext cx="14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1896" y="1171"/>
              <a:ext cx="53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Hypocotyl</a:t>
              </a:r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H="1">
              <a:off x="2064" y="1320"/>
              <a:ext cx="48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2064" y="1560"/>
              <a:ext cx="14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>
              <a:off x="2328" y="13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 flipH="1">
              <a:off x="2256" y="1656"/>
              <a:ext cx="9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>
              <a:off x="2136" y="944"/>
              <a:ext cx="432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>
              <a:off x="2496" y="1736"/>
              <a:ext cx="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2" name="Line 24"/>
            <p:cNvSpPr>
              <a:spLocks noChangeShapeType="1"/>
            </p:cNvSpPr>
            <p:nvPr/>
          </p:nvSpPr>
          <p:spPr bwMode="auto">
            <a:xfrm>
              <a:off x="3656" y="832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3" name="Text Box 25"/>
            <p:cNvSpPr txBox="1">
              <a:spLocks noChangeArrowheads="1"/>
            </p:cNvSpPr>
            <p:nvPr/>
          </p:nvSpPr>
          <p:spPr bwMode="auto">
            <a:xfrm>
              <a:off x="3279" y="1055"/>
              <a:ext cx="513" cy="1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100"/>
                <a:t>Cotyledon</a:t>
              </a:r>
              <a:endParaRPr kumimoji="1" lang="en-US" sz="1200"/>
            </a:p>
          </p:txBody>
        </p:sp>
        <p:sp>
          <p:nvSpPr>
            <p:cNvPr id="99354" name="Line 26"/>
            <p:cNvSpPr>
              <a:spLocks noChangeShapeType="1"/>
            </p:cNvSpPr>
            <p:nvPr/>
          </p:nvSpPr>
          <p:spPr bwMode="auto">
            <a:xfrm flipV="1">
              <a:off x="3552" y="952"/>
              <a:ext cx="120" cy="1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5" name="AutoShape 27"/>
            <p:cNvSpPr>
              <a:spLocks/>
            </p:cNvSpPr>
            <p:nvPr/>
          </p:nvSpPr>
          <p:spPr bwMode="auto">
            <a:xfrm>
              <a:off x="3744" y="1032"/>
              <a:ext cx="48" cy="48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auto">
            <a:xfrm>
              <a:off x="3280" y="1320"/>
              <a:ext cx="53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Hypocotyl</a:t>
              </a:r>
            </a:p>
          </p:txBody>
        </p:sp>
        <p:sp>
          <p:nvSpPr>
            <p:cNvPr id="99357" name="Line 29"/>
            <p:cNvSpPr>
              <a:spLocks noChangeShapeType="1"/>
            </p:cNvSpPr>
            <p:nvPr/>
          </p:nvSpPr>
          <p:spPr bwMode="auto">
            <a:xfrm flipH="1">
              <a:off x="3552" y="1272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58" name="Text Box 30"/>
            <p:cNvSpPr txBox="1">
              <a:spLocks noChangeArrowheads="1"/>
            </p:cNvSpPr>
            <p:nvPr/>
          </p:nvSpPr>
          <p:spPr bwMode="auto">
            <a:xfrm>
              <a:off x="1814" y="2114"/>
              <a:ext cx="2009" cy="4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 b="1"/>
                <a:t>Common garden bean.</a:t>
              </a:r>
              <a:r>
                <a:rPr kumimoji="1" lang="en-US" sz="1200"/>
                <a:t> In common garden </a:t>
              </a:r>
            </a:p>
            <a:p>
              <a:pPr eaLnBrk="0" hangingPunct="0"/>
              <a:r>
                <a:rPr kumimoji="1" lang="en-US" sz="1200"/>
                <a:t>beans, straightening of a hook in the </a:t>
              </a:r>
            </a:p>
            <a:p>
              <a:pPr eaLnBrk="0" hangingPunct="0"/>
              <a:r>
                <a:rPr kumimoji="1" lang="en-US" sz="1200"/>
                <a:t>hypocotyl pulls the cotyledons from the soil.</a:t>
              </a:r>
            </a:p>
          </p:txBody>
        </p:sp>
        <p:sp>
          <p:nvSpPr>
            <p:cNvPr id="99359" name="Text Box 31"/>
            <p:cNvSpPr txBox="1">
              <a:spLocks noChangeArrowheads="1"/>
            </p:cNvSpPr>
            <p:nvPr/>
          </p:nvSpPr>
          <p:spPr bwMode="auto">
            <a:xfrm>
              <a:off x="1657" y="2103"/>
              <a:ext cx="233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(a)</a:t>
              </a:r>
            </a:p>
          </p:txBody>
        </p:sp>
        <p:sp>
          <p:nvSpPr>
            <p:cNvPr id="99360" name="Text Box 32"/>
            <p:cNvSpPr txBox="1">
              <a:spLocks noChangeArrowheads="1"/>
            </p:cNvSpPr>
            <p:nvPr/>
          </p:nvSpPr>
          <p:spPr bwMode="auto">
            <a:xfrm>
              <a:off x="2928" y="2553"/>
              <a:ext cx="73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Foliage leaves</a:t>
              </a:r>
            </a:p>
          </p:txBody>
        </p:sp>
        <p:sp>
          <p:nvSpPr>
            <p:cNvPr id="99361" name="Text Box 33"/>
            <p:cNvSpPr txBox="1">
              <a:spLocks noChangeArrowheads="1"/>
            </p:cNvSpPr>
            <p:nvPr/>
          </p:nvSpPr>
          <p:spPr bwMode="auto">
            <a:xfrm>
              <a:off x="2533" y="2856"/>
              <a:ext cx="54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Coleoptile</a:t>
              </a:r>
            </a:p>
          </p:txBody>
        </p:sp>
        <p:sp>
          <p:nvSpPr>
            <p:cNvPr id="99362" name="Text Box 34"/>
            <p:cNvSpPr txBox="1">
              <a:spLocks noChangeArrowheads="1"/>
            </p:cNvSpPr>
            <p:nvPr/>
          </p:nvSpPr>
          <p:spPr bwMode="auto">
            <a:xfrm>
              <a:off x="2004" y="2923"/>
              <a:ext cx="540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Coleoptile</a:t>
              </a:r>
            </a:p>
          </p:txBody>
        </p:sp>
        <p:sp>
          <p:nvSpPr>
            <p:cNvPr id="99363" name="Text Box 35"/>
            <p:cNvSpPr txBox="1">
              <a:spLocks noChangeArrowheads="1"/>
            </p:cNvSpPr>
            <p:nvPr/>
          </p:nvSpPr>
          <p:spPr bwMode="auto">
            <a:xfrm>
              <a:off x="2415" y="3644"/>
              <a:ext cx="43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/>
                <a:t>Radicle</a:t>
              </a:r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>
              <a:off x="2448" y="3576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 flipH="1">
              <a:off x="2736" y="3576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>
              <a:off x="3514" y="2692"/>
              <a:ext cx="134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 flipH="1">
              <a:off x="3168" y="2689"/>
              <a:ext cx="96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8" name="Line 40"/>
            <p:cNvSpPr>
              <a:spLocks noChangeShapeType="1"/>
            </p:cNvSpPr>
            <p:nvPr/>
          </p:nvSpPr>
          <p:spPr bwMode="auto">
            <a:xfrm flipH="1" flipV="1">
              <a:off x="3024" y="2952"/>
              <a:ext cx="19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>
              <a:off x="3024" y="2952"/>
              <a:ext cx="76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>
              <a:off x="2514" y="3038"/>
              <a:ext cx="28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71" name="Line 43"/>
            <p:cNvSpPr>
              <a:spLocks noChangeShapeType="1"/>
            </p:cNvSpPr>
            <p:nvPr/>
          </p:nvSpPr>
          <p:spPr bwMode="auto">
            <a:xfrm>
              <a:off x="2319" y="3073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72" name="Text Box 44"/>
            <p:cNvSpPr txBox="1">
              <a:spLocks noChangeArrowheads="1"/>
            </p:cNvSpPr>
            <p:nvPr/>
          </p:nvSpPr>
          <p:spPr bwMode="auto">
            <a:xfrm>
              <a:off x="1821" y="3826"/>
              <a:ext cx="234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 b="1"/>
                <a:t>Maize. </a:t>
              </a:r>
              <a:r>
                <a:rPr kumimoji="1" lang="en-US" sz="1200"/>
                <a:t>In maize and other grasses, the shoot grows </a:t>
              </a:r>
            </a:p>
            <a:p>
              <a:pPr eaLnBrk="0" hangingPunct="0"/>
              <a:r>
                <a:rPr kumimoji="1" lang="en-US" sz="1200"/>
                <a:t>straight Up through the tube of the coleoptile.</a:t>
              </a:r>
            </a:p>
          </p:txBody>
        </p:sp>
        <p:sp>
          <p:nvSpPr>
            <p:cNvPr id="99373" name="Text Box 45"/>
            <p:cNvSpPr txBox="1">
              <a:spLocks noChangeArrowheads="1"/>
            </p:cNvSpPr>
            <p:nvPr/>
          </p:nvSpPr>
          <p:spPr bwMode="auto">
            <a:xfrm>
              <a:off x="1654" y="3825"/>
              <a:ext cx="23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(b)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Flower-pollinator relationships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763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298450" y="3665538"/>
            <a:ext cx="2403475" cy="146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r>
              <a:rPr lang="en-US" sz="1000"/>
              <a:t>A flower pollinated by honeybees.</a:t>
            </a:r>
          </a:p>
          <a:p>
            <a:r>
              <a:rPr lang="en-US" sz="1000"/>
              <a:t>This honeybee is harvesting pollen </a:t>
            </a:r>
          </a:p>
          <a:p>
            <a:r>
              <a:rPr lang="en-US" sz="1000"/>
              <a:t>and Nectar (a sugary solution secreted </a:t>
            </a:r>
          </a:p>
          <a:p>
            <a:r>
              <a:rPr lang="en-US" sz="1000"/>
              <a:t>by flower glands) from a Scottish </a:t>
            </a:r>
          </a:p>
          <a:p>
            <a:r>
              <a:rPr lang="en-US" sz="1000"/>
              <a:t>broom flower. The flower has a tripping </a:t>
            </a:r>
          </a:p>
          <a:p>
            <a:r>
              <a:rPr lang="en-US" sz="1000"/>
              <a:t>Mechanism that arches the stamens </a:t>
            </a:r>
          </a:p>
          <a:p>
            <a:r>
              <a:rPr lang="en-US" sz="1000"/>
              <a:t>over the bee and dusts it with pollen, </a:t>
            </a:r>
          </a:p>
          <a:p>
            <a:r>
              <a:rPr lang="en-US" sz="1000"/>
              <a:t>some of which will rub off onto the </a:t>
            </a:r>
          </a:p>
          <a:p>
            <a:r>
              <a:rPr lang="en-US" sz="1000"/>
              <a:t>stigma of the next flower the bee visits.</a:t>
            </a:r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111125" y="3657600"/>
            <a:ext cx="339725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/>
              <a:t>(a)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86388" y="3665538"/>
            <a:ext cx="2890837" cy="1158875"/>
            <a:chOff x="3664" y="2448"/>
            <a:chExt cx="1821" cy="730"/>
          </a:xfrm>
        </p:grpSpPr>
        <p:sp>
          <p:nvSpPr>
            <p:cNvPr id="91146" name="Text Box 9"/>
            <p:cNvSpPr txBox="1">
              <a:spLocks noChangeArrowheads="1"/>
            </p:cNvSpPr>
            <p:nvPr/>
          </p:nvSpPr>
          <p:spPr bwMode="auto">
            <a:xfrm>
              <a:off x="3792" y="2448"/>
              <a:ext cx="1693" cy="7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A flower pollinated by nocturnal animals.</a:t>
              </a:r>
              <a:r>
                <a:rPr lang="en-US" sz="1000"/>
                <a:t> </a:t>
              </a:r>
            </a:p>
            <a:p>
              <a:r>
                <a:rPr lang="en-US" sz="1000"/>
                <a:t>Some angiosperms, such as this cactus, </a:t>
              </a:r>
            </a:p>
            <a:p>
              <a:r>
                <a:rPr lang="en-US" sz="1000"/>
                <a:t>depend mainly on nocturnal pollinators, </a:t>
              </a:r>
            </a:p>
            <a:p>
              <a:r>
                <a:rPr lang="en-US" sz="1000"/>
                <a:t>including bats. Common adaptations </a:t>
              </a:r>
            </a:p>
            <a:p>
              <a:r>
                <a:rPr lang="en-US" sz="1000"/>
                <a:t>of such plants include large, light-colored, </a:t>
              </a:r>
            </a:p>
            <a:p>
              <a:r>
                <a:rPr lang="en-US" sz="1000"/>
                <a:t>highly fragrant flowers that nighttime </a:t>
              </a:r>
            </a:p>
            <a:p>
              <a:r>
                <a:rPr lang="en-US" sz="1000"/>
                <a:t>pollinators can locate.</a:t>
              </a:r>
            </a:p>
          </p:txBody>
        </p:sp>
        <p:sp>
          <p:nvSpPr>
            <p:cNvPr id="91147" name="Text Box 10"/>
            <p:cNvSpPr txBox="1">
              <a:spLocks noChangeArrowheads="1"/>
            </p:cNvSpPr>
            <p:nvPr/>
          </p:nvSpPr>
          <p:spPr bwMode="auto">
            <a:xfrm>
              <a:off x="3664" y="2448"/>
              <a:ext cx="21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(c)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555875" y="3665538"/>
            <a:ext cx="2697163" cy="1624012"/>
            <a:chOff x="1979" y="2347"/>
            <a:chExt cx="1699" cy="1023"/>
          </a:xfrm>
        </p:grpSpPr>
        <p:sp>
          <p:nvSpPr>
            <p:cNvPr id="91144" name="Text Box 13"/>
            <p:cNvSpPr txBox="1">
              <a:spLocks noChangeArrowheads="1"/>
            </p:cNvSpPr>
            <p:nvPr/>
          </p:nvSpPr>
          <p:spPr bwMode="auto">
            <a:xfrm>
              <a:off x="2112" y="2352"/>
              <a:ext cx="1566" cy="101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A flower pollinated by hummingbirds.</a:t>
              </a:r>
              <a:r>
                <a:rPr lang="en-US" sz="1000"/>
                <a:t> </a:t>
              </a:r>
            </a:p>
            <a:p>
              <a:r>
                <a:rPr lang="en-US" sz="1000"/>
                <a:t>The long, thin beak and tongue of this </a:t>
              </a:r>
            </a:p>
            <a:p>
              <a:r>
                <a:rPr lang="en-US" sz="1000"/>
                <a:t>rufous hummingbird enable the animal</a:t>
              </a:r>
            </a:p>
            <a:p>
              <a:r>
                <a:rPr lang="en-US" sz="1000"/>
                <a:t>to probe flowers that secrete nectar </a:t>
              </a:r>
            </a:p>
            <a:p>
              <a:r>
                <a:rPr lang="en-US" sz="1000"/>
                <a:t>deep within floral tubes. Before the </a:t>
              </a:r>
            </a:p>
            <a:p>
              <a:r>
                <a:rPr lang="en-US" sz="1000"/>
                <a:t>hummer leaves, anthers will dust its </a:t>
              </a:r>
            </a:p>
            <a:p>
              <a:r>
                <a:rPr lang="en-US" sz="1000"/>
                <a:t>beak and head feathers with pollen. </a:t>
              </a:r>
            </a:p>
            <a:p>
              <a:r>
                <a:rPr lang="en-US" sz="1000"/>
                <a:t>Many flowers that are pollinated by </a:t>
              </a:r>
            </a:p>
            <a:p>
              <a:r>
                <a:rPr lang="en-US" sz="1000"/>
                <a:t>birds are red or pink, colors to which </a:t>
              </a:r>
            </a:p>
            <a:p>
              <a:r>
                <a:rPr lang="en-US" sz="1000"/>
                <a:t>bird eyes are especially sensitive.</a:t>
              </a:r>
            </a:p>
          </p:txBody>
        </p:sp>
        <p:sp>
          <p:nvSpPr>
            <p:cNvPr id="91145" name="Text Box 14"/>
            <p:cNvSpPr txBox="1">
              <a:spLocks noChangeArrowheads="1"/>
            </p:cNvSpPr>
            <p:nvPr/>
          </p:nvSpPr>
          <p:spPr bwMode="auto">
            <a:xfrm>
              <a:off x="1979" y="2347"/>
              <a:ext cx="219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(b)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449263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charset="-128"/>
                <a:cs typeface="ＭＳ Ｐゴシック" charset="-128"/>
              </a:rPr>
              <a:t>Fruit adaptations that enhance seed dispersal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65350" y="838200"/>
            <a:ext cx="5043488" cy="5334000"/>
            <a:chOff x="1364" y="528"/>
            <a:chExt cx="3177" cy="3360"/>
          </a:xfrm>
        </p:grpSpPr>
        <p:pic>
          <p:nvPicPr>
            <p:cNvPr id="9830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9" y="528"/>
              <a:ext cx="3091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64" y="639"/>
              <a:ext cx="1354" cy="250"/>
              <a:chOff x="1364" y="624"/>
              <a:chExt cx="1354" cy="250"/>
            </a:xfrm>
          </p:grpSpPr>
          <p:sp>
            <p:nvSpPr>
              <p:cNvPr id="98316" name="Text Box 4"/>
              <p:cNvSpPr txBox="1">
                <a:spLocks noChangeArrowheads="1"/>
              </p:cNvSpPr>
              <p:nvPr/>
            </p:nvSpPr>
            <p:spPr bwMode="auto">
              <a:xfrm>
                <a:off x="1488" y="624"/>
                <a:ext cx="1230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Wings enable maple fruits </a:t>
                </a:r>
              </a:p>
              <a:p>
                <a:r>
                  <a:rPr lang="en-US" sz="1000"/>
                  <a:t>to be easily carried by the wind.</a:t>
                </a:r>
              </a:p>
            </p:txBody>
          </p:sp>
          <p:sp>
            <p:nvSpPr>
              <p:cNvPr id="98317" name="Text Box 8"/>
              <p:cNvSpPr txBox="1">
                <a:spLocks noChangeArrowheads="1"/>
              </p:cNvSpPr>
              <p:nvPr/>
            </p:nvSpPr>
            <p:spPr bwMode="auto">
              <a:xfrm>
                <a:off x="1364" y="624"/>
                <a:ext cx="2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(a)</a:t>
                </a: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173" y="2006"/>
              <a:ext cx="1368" cy="346"/>
              <a:chOff x="3173" y="1915"/>
              <a:chExt cx="1368" cy="346"/>
            </a:xfrm>
          </p:grpSpPr>
          <p:sp>
            <p:nvSpPr>
              <p:cNvPr id="98314" name="Text Box 5"/>
              <p:cNvSpPr txBox="1">
                <a:spLocks noChangeArrowheads="1"/>
              </p:cNvSpPr>
              <p:nvPr/>
            </p:nvSpPr>
            <p:spPr bwMode="auto">
              <a:xfrm>
                <a:off x="3294" y="1915"/>
                <a:ext cx="1247" cy="3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Seeds within berries and other </a:t>
                </a:r>
              </a:p>
              <a:p>
                <a:r>
                  <a:rPr lang="en-US" sz="1000"/>
                  <a:t>edible fruits are often dispersed </a:t>
                </a:r>
              </a:p>
              <a:p>
                <a:r>
                  <a:rPr lang="en-US" sz="1000"/>
                  <a:t>in animal feces.</a:t>
                </a:r>
              </a:p>
            </p:txBody>
          </p:sp>
          <p:sp>
            <p:nvSpPr>
              <p:cNvPr id="98315" name="Text Box 10"/>
              <p:cNvSpPr txBox="1">
                <a:spLocks noChangeArrowheads="1"/>
              </p:cNvSpPr>
              <p:nvPr/>
            </p:nvSpPr>
            <p:spPr bwMode="auto">
              <a:xfrm>
                <a:off x="3173" y="1915"/>
                <a:ext cx="219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(b)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168" y="3408"/>
              <a:ext cx="1194" cy="452"/>
              <a:chOff x="3285" y="3446"/>
              <a:chExt cx="1194" cy="452"/>
            </a:xfrm>
          </p:grpSpPr>
          <p:sp>
            <p:nvSpPr>
              <p:cNvPr id="98312" name="Text Box 6"/>
              <p:cNvSpPr txBox="1">
                <a:spLocks noChangeArrowheads="1"/>
              </p:cNvSpPr>
              <p:nvPr/>
            </p:nvSpPr>
            <p:spPr bwMode="auto">
              <a:xfrm>
                <a:off x="3408" y="3456"/>
                <a:ext cx="1071" cy="44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/>
                  <a:t>The barbs of cockleburs </a:t>
                </a:r>
              </a:p>
              <a:p>
                <a:r>
                  <a:rPr lang="en-US" sz="1000"/>
                  <a:t>facilitate seed dispersal by </a:t>
                </a:r>
              </a:p>
              <a:p>
                <a:r>
                  <a:rPr lang="en-US" sz="1000"/>
                  <a:t>allowing the fruits to </a:t>
                </a:r>
              </a:p>
              <a:p>
                <a:r>
                  <a:rPr lang="en-US" sz="1000"/>
                  <a:t>“hitchhike” on animals.</a:t>
                </a:r>
              </a:p>
            </p:txBody>
          </p:sp>
          <p:sp>
            <p:nvSpPr>
              <p:cNvPr id="98313" name="Text Box 12"/>
              <p:cNvSpPr txBox="1">
                <a:spLocks noChangeArrowheads="1"/>
              </p:cNvSpPr>
              <p:nvPr/>
            </p:nvSpPr>
            <p:spPr bwMode="auto">
              <a:xfrm>
                <a:off x="3285" y="3446"/>
                <a:ext cx="214" cy="1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/>
                  <a:t>(c)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975" y="838200"/>
            <a:ext cx="3549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5"/>
          <p:cNvSpPr txBox="1">
            <a:spLocks noChangeArrowheads="1"/>
          </p:cNvSpPr>
          <p:nvPr/>
        </p:nvSpPr>
        <p:spPr bwMode="auto">
          <a:xfrm rot="-5400000">
            <a:off x="2458244" y="1467644"/>
            <a:ext cx="160496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Charophyceans</a:t>
            </a: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 rot="-5400000">
            <a:off x="2181225" y="2054225"/>
            <a:ext cx="33274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Bryophytes (nonvascular plants)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 rot="-5400000">
            <a:off x="3208337" y="1809751"/>
            <a:ext cx="24288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Seedless vascular plants</a:t>
            </a:r>
          </a:p>
        </p:txBody>
      </p:sp>
      <p:sp>
        <p:nvSpPr>
          <p:cNvPr id="81926" name="Text Box 8"/>
          <p:cNvSpPr txBox="1">
            <a:spLocks noChangeArrowheads="1"/>
          </p:cNvSpPr>
          <p:nvPr/>
        </p:nvSpPr>
        <p:spPr bwMode="auto">
          <a:xfrm rot="-5400000">
            <a:off x="4456906" y="1364457"/>
            <a:ext cx="15065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Gymnosperms</a:t>
            </a:r>
          </a:p>
        </p:txBody>
      </p:sp>
      <p:sp>
        <p:nvSpPr>
          <p:cNvPr id="81927" name="Text Box 9"/>
          <p:cNvSpPr txBox="1">
            <a:spLocks noChangeArrowheads="1"/>
          </p:cNvSpPr>
          <p:nvPr/>
        </p:nvSpPr>
        <p:spPr bwMode="auto">
          <a:xfrm rot="-5400000">
            <a:off x="5287962" y="1357313"/>
            <a:ext cx="13684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Angiosperms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charset="-128"/>
                <a:cs typeface="ＭＳ Ｐゴシック" charset="-128"/>
              </a:rPr>
              <a:t>A Sampling of Medicines Derived from Seed Plants</a:t>
            </a:r>
          </a:p>
        </p:txBody>
      </p:sp>
      <p:pic>
        <p:nvPicPr>
          <p:cNvPr id="10035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42418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Review Questions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1380" name="FlagCount" hidden="1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67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1.  What </a:t>
            </a:r>
            <a:r>
              <a:rPr lang="en-US" dirty="0">
                <a:ea typeface="ＭＳ Ｐゴシック" charset="-128"/>
                <a:cs typeface="ＭＳ Ｐゴシック" charset="-128"/>
              </a:rPr>
              <a:t>is the relationship between pollination and fertilization in flowering plants? </a:t>
            </a:r>
            <a:r>
              <a:rPr lang="en-US" dirty="0">
                <a:solidFill>
                  <a:srgbClr val="990066"/>
                </a:solidFill>
                <a:ea typeface="ＭＳ Ｐゴシック" charset="-128"/>
                <a:cs typeface="ＭＳ Ｐゴシック" charset="-128"/>
              </a:rPr>
              <a:t>*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 marL="1103313" lvl="1" indent="-533400" eaLnBrk="1" hangingPunct="1">
              <a:buFont typeface="+mj-lt"/>
              <a:buAutoNum type="alphaUcPeriod"/>
            </a:pPr>
            <a:r>
              <a:rPr lang="en-US" sz="2600" dirty="0"/>
              <a:t>Fertilization precedes pollination.</a:t>
            </a:r>
          </a:p>
          <a:p>
            <a:pPr marL="1103313" lvl="1" indent="-533400" eaLnBrk="1" hangingPunct="1">
              <a:buFontTx/>
              <a:buAutoNum type="alphaUcPeriod"/>
            </a:pPr>
            <a:r>
              <a:rPr lang="en-US" sz="2600" dirty="0"/>
              <a:t>Pollination easily occurs between plants of different species. </a:t>
            </a:r>
          </a:p>
          <a:p>
            <a:pPr marL="1103313" lvl="1" indent="-533400" eaLnBrk="1" hangingPunct="1">
              <a:buFontTx/>
              <a:buAutoNum type="alphaUcPeriod"/>
            </a:pPr>
            <a:r>
              <a:rPr lang="en-US" sz="2600" dirty="0"/>
              <a:t>Pollen is formed within </a:t>
            </a:r>
            <a:r>
              <a:rPr lang="en-US" sz="2600" dirty="0" err="1"/>
              <a:t>megasporangia</a:t>
            </a:r>
            <a:r>
              <a:rPr lang="en-US" sz="2600" dirty="0"/>
              <a:t> so that male and female gametes are near each other.</a:t>
            </a:r>
          </a:p>
          <a:p>
            <a:pPr marL="1103313" lvl="1" indent="-533400" eaLnBrk="1" hangingPunct="1">
              <a:buFontTx/>
              <a:buAutoNum type="alphaUcPeriod"/>
            </a:pPr>
            <a:r>
              <a:rPr lang="en-US" sz="2600" dirty="0"/>
              <a:t>Pollination brings gametophytes together so that fertilization can occur.</a:t>
            </a:r>
          </a:p>
          <a:p>
            <a:pPr marL="1103313" lvl="1" indent="-533400" eaLnBrk="1" hangingPunct="1">
              <a:buFontTx/>
              <a:buAutoNum type="alphaUcPeriod"/>
            </a:pPr>
            <a:r>
              <a:rPr lang="en-US" sz="2600" dirty="0"/>
              <a:t>If fertilization occurs, pollination is unnecessary.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89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2.  Assume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that a botanist was visiting a tropical region for the purpose of discovering plants with medicinal properties. All of the following might be ways of identifying potentially useful plants </a:t>
            </a:r>
            <a:r>
              <a:rPr lang="en-US" sz="2600" i="1" dirty="0">
                <a:ea typeface="ＭＳ Ｐゴシック" charset="-128"/>
                <a:cs typeface="ＭＳ Ｐゴシック" charset="-128"/>
              </a:rPr>
              <a:t>except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36650" lvl="1" indent="-457200" eaLnBrk="1" hangingPunct="1">
              <a:buFont typeface="+mj-lt"/>
              <a:buAutoNum type="alphaUcPeriod"/>
            </a:pPr>
            <a:r>
              <a:rPr lang="en-US" sz="2500" dirty="0"/>
              <a:t>observing which plants sick animals seek out. </a:t>
            </a:r>
            <a:endParaRPr lang="en-US" sz="2500" dirty="0">
              <a:solidFill>
                <a:srgbClr val="000000"/>
              </a:solidFill>
            </a:endParaRPr>
          </a:p>
          <a:p>
            <a:pPr marL="1136650" lvl="1" indent="-457200" eaLnBrk="1" hangingPunct="1">
              <a:buFontTx/>
              <a:buAutoNum type="alphaUcPeriod"/>
            </a:pPr>
            <a:r>
              <a:rPr lang="en-US" sz="2500" dirty="0"/>
              <a:t>observing which plants are the most used food plants.</a:t>
            </a:r>
            <a:endParaRPr lang="fr-FR" sz="2500" dirty="0"/>
          </a:p>
          <a:p>
            <a:pPr marL="1136650" lvl="1" indent="-457200" eaLnBrk="1" hangingPunct="1">
              <a:buFontTx/>
              <a:buAutoNum type="alphaUcPeriod"/>
            </a:pPr>
            <a:r>
              <a:rPr lang="en-US" sz="2500" dirty="0"/>
              <a:t>observing which plants animals do not eat.</a:t>
            </a:r>
            <a:endParaRPr lang="fr-FR" sz="2500" dirty="0"/>
          </a:p>
          <a:p>
            <a:pPr marL="1136650" lvl="1" indent="-457200" eaLnBrk="1" hangingPunct="1">
              <a:buFontTx/>
              <a:buAutoNum type="alphaUcPeriod"/>
            </a:pPr>
            <a:r>
              <a:rPr lang="en-US" sz="2500" dirty="0"/>
              <a:t>collecting plants and subjecting them to chemical analysis. </a:t>
            </a:r>
          </a:p>
          <a:p>
            <a:pPr marL="1136650" lvl="1" indent="-457200" eaLnBrk="1" hangingPunct="1">
              <a:lnSpc>
                <a:spcPct val="80000"/>
              </a:lnSpc>
              <a:buFontTx/>
              <a:buAutoNum type="alphaUcPeriod"/>
            </a:pPr>
            <a:r>
              <a:rPr lang="en-US" sz="2500" dirty="0"/>
              <a:t>asking local people which plants they use as medicine.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89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/>
              <a:t>The following questions relate to the following parts of a flower:</a:t>
            </a:r>
          </a:p>
          <a:p>
            <a:pPr marL="3600450" lvl="7" indent="-514350">
              <a:buAutoNum type="alphaUcPeriod"/>
            </a:pPr>
            <a:r>
              <a:rPr lang="en-US" sz="2800" dirty="0" smtClean="0"/>
              <a:t>Petals</a:t>
            </a:r>
          </a:p>
          <a:p>
            <a:pPr marL="3600450" lvl="7" indent="-514350">
              <a:buAutoNum type="alphaUcPeriod"/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Sepals</a:t>
            </a:r>
          </a:p>
          <a:p>
            <a:pPr marL="3600450" lvl="7" indent="-514350">
              <a:buAutoNum type="alphaUcPeriod"/>
            </a:pPr>
            <a:r>
              <a:rPr lang="en-US" sz="2800" dirty="0" smtClean="0"/>
              <a:t>Stamen</a:t>
            </a:r>
          </a:p>
          <a:p>
            <a:pPr marL="3600450" lvl="7" indent="-514350">
              <a:buAutoNum type="alphaUcPeriod"/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Stigma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marL="3600450" lvl="7" indent="-514350">
              <a:buAutoNum type="alphaUcPeriod"/>
            </a:pPr>
            <a:r>
              <a:rPr lang="en-US" sz="2800" dirty="0" smtClean="0"/>
              <a:t>Ovary</a:t>
            </a:r>
            <a:endParaRPr lang="en-US" sz="4000" dirty="0"/>
          </a:p>
          <a:p>
            <a:pPr marL="514350" indent="-514350">
              <a:buAutoNum type="arabicPeriod" startAt="3"/>
            </a:pPr>
            <a:r>
              <a:rPr lang="en-US" sz="2800" dirty="0" smtClean="0"/>
              <a:t>Site of pollen development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Site of fertilization</a:t>
            </a:r>
            <a:endParaRPr lang="en-US" sz="2800" dirty="0"/>
          </a:p>
          <a:p>
            <a:pPr marL="514350" indent="-514350">
              <a:buAutoNum type="arabicPeriod" startAt="3"/>
            </a:pPr>
            <a:r>
              <a:rPr lang="en-US" sz="2800" dirty="0" smtClean="0"/>
              <a:t>Used to attract pollinators</a:t>
            </a:r>
            <a:endParaRPr lang="en-US" sz="2800" dirty="0"/>
          </a:p>
          <a:p>
            <a:pPr marL="514350" indent="-514350">
              <a:buAutoNum type="arabicPeriod" startAt="3"/>
            </a:pPr>
            <a:r>
              <a:rPr lang="en-US" sz="2800" dirty="0" err="1" smtClean="0"/>
              <a:t>Recieves</a:t>
            </a:r>
            <a:r>
              <a:rPr lang="en-US" sz="2800" dirty="0" smtClean="0"/>
              <a:t> pollen</a:t>
            </a:r>
          </a:p>
        </p:txBody>
      </p:sp>
    </p:spTree>
    <p:extLst>
      <p:ext uri="{BB962C8B-B14F-4D97-AF65-F5344CB8AC3E}">
        <p14:creationId xmlns:p14="http://schemas.microsoft.com/office/powerpoint/2010/main" val="125097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/>
          <a:p>
            <a:pPr eaLnBrk="1" hangingPunct="1"/>
            <a:r>
              <a:rPr lang="en-US" sz="3200">
                <a:ea typeface="ＭＳ Ｐゴシック" charset="-128"/>
                <a:cs typeface="ＭＳ Ｐゴシック" charset="-128"/>
              </a:rPr>
              <a:t> </a:t>
            </a:r>
            <a:r>
              <a:rPr lang="en-US" sz="3200" i="1">
                <a:ea typeface="ＭＳ Ｐゴシック" charset="-128"/>
                <a:cs typeface="ＭＳ Ｐゴシック" charset="-128"/>
              </a:rPr>
              <a:t>Rafflesia arnoldii</a:t>
            </a:r>
            <a:r>
              <a:rPr lang="en-US" sz="3200">
                <a:ea typeface="ＭＳ Ｐゴシック" charset="-128"/>
                <a:cs typeface="ＭＳ Ｐゴシック" charset="-128"/>
              </a:rPr>
              <a:t>, “monster flower” </a:t>
            </a:r>
            <a:br>
              <a:rPr lang="en-US" sz="3200">
                <a:ea typeface="ＭＳ Ｐゴシック" charset="-128"/>
                <a:cs typeface="ＭＳ Ｐゴシック" charset="-128"/>
              </a:rPr>
            </a:br>
            <a:r>
              <a:rPr lang="en-US" sz="3200">
                <a:ea typeface="ＭＳ Ｐゴシック" charset="-128"/>
                <a:cs typeface="ＭＳ Ｐゴシック" charset="-128"/>
              </a:rPr>
              <a:t>of Indonesia</a:t>
            </a:r>
          </a:p>
        </p:txBody>
      </p:sp>
      <p:pic>
        <p:nvPicPr>
          <p:cNvPr id="82947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1295400"/>
            <a:ext cx="66754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38200" y="685800"/>
            <a:ext cx="7554913" cy="5799138"/>
            <a:chOff x="528" y="432"/>
            <a:chExt cx="4759" cy="3653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528" y="432"/>
              <a:ext cx="4759" cy="3653"/>
              <a:chOff x="528" y="432"/>
              <a:chExt cx="4759" cy="3653"/>
            </a:xfrm>
          </p:grpSpPr>
          <p:grpSp>
            <p:nvGrpSpPr>
              <p:cNvPr id="4" name="Group 62"/>
              <p:cNvGrpSpPr>
                <a:grpSpLocks/>
              </p:cNvGrpSpPr>
              <p:nvPr/>
            </p:nvGrpSpPr>
            <p:grpSpPr bwMode="auto">
              <a:xfrm>
                <a:off x="528" y="432"/>
                <a:ext cx="4759" cy="3653"/>
                <a:chOff x="528" y="432"/>
                <a:chExt cx="4759" cy="3653"/>
              </a:xfrm>
            </p:grpSpPr>
            <p:grpSp>
              <p:nvGrpSpPr>
                <p:cNvPr id="5" name="Group 61"/>
                <p:cNvGrpSpPr>
                  <a:grpSpLocks/>
                </p:cNvGrpSpPr>
                <p:nvPr/>
              </p:nvGrpSpPr>
              <p:grpSpPr bwMode="auto">
                <a:xfrm>
                  <a:off x="528" y="432"/>
                  <a:ext cx="4759" cy="3653"/>
                  <a:chOff x="528" y="432"/>
                  <a:chExt cx="4759" cy="3653"/>
                </a:xfrm>
              </p:grpSpPr>
              <p:grpSp>
                <p:nvGrpSpPr>
                  <p:cNvPr id="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28" y="432"/>
                    <a:ext cx="4759" cy="3648"/>
                    <a:chOff x="528" y="432"/>
                    <a:chExt cx="4759" cy="3648"/>
                  </a:xfrm>
                </p:grpSpPr>
                <p:pic>
                  <p:nvPicPr>
                    <p:cNvPr id="83985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263" y="432"/>
                      <a:ext cx="3095" cy="364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3986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8" y="616"/>
                      <a:ext cx="672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Orchid</a:t>
                      </a:r>
                    </a:p>
                    <a:p>
                      <a:r>
                        <a:rPr lang="en-US" sz="900" b="1"/>
                        <a:t>(</a:t>
                      </a:r>
                      <a:r>
                        <a:rPr lang="en-US" sz="900" b="1" i="1"/>
                        <a:t>Lemboglossum</a:t>
                      </a:r>
                    </a:p>
                    <a:p>
                      <a:r>
                        <a:rPr lang="en-US" sz="900" b="1" i="1"/>
                        <a:t>rossii</a:t>
                      </a:r>
                      <a:r>
                        <a:rPr lang="en-US" sz="900" b="1"/>
                        <a:t>)</a:t>
                      </a:r>
                    </a:p>
                  </p:txBody>
                </p:sp>
                <p:sp>
                  <p:nvSpPr>
                    <p:cNvPr id="83987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93" y="548"/>
                      <a:ext cx="636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Monocot</a:t>
                      </a:r>
                    </a:p>
                    <a:p>
                      <a:pPr algn="ctr"/>
                      <a:r>
                        <a:rPr lang="en-US" sz="900" b="1"/>
                        <a:t>Characteristics</a:t>
                      </a:r>
                    </a:p>
                  </p:txBody>
                </p:sp>
                <p:sp>
                  <p:nvSpPr>
                    <p:cNvPr id="83988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8" y="856"/>
                      <a:ext cx="424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Embryos</a:t>
                      </a:r>
                    </a:p>
                  </p:txBody>
                </p:sp>
                <p:sp>
                  <p:nvSpPr>
                    <p:cNvPr id="83989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21" y="1283"/>
                      <a:ext cx="412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Leaf</a:t>
                      </a:r>
                    </a:p>
                    <a:p>
                      <a:pPr algn="ctr"/>
                      <a:r>
                        <a:rPr lang="en-US" sz="900" b="1"/>
                        <a:t>venation</a:t>
                      </a:r>
                    </a:p>
                  </p:txBody>
                </p:sp>
                <p:sp>
                  <p:nvSpPr>
                    <p:cNvPr id="83990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42" y="1935"/>
                      <a:ext cx="332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Stems</a:t>
                      </a:r>
                    </a:p>
                  </p:txBody>
                </p:sp>
                <p:sp>
                  <p:nvSpPr>
                    <p:cNvPr id="83991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76" y="2457"/>
                      <a:ext cx="280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Root</a:t>
                      </a:r>
                    </a:p>
                  </p:txBody>
                </p:sp>
                <p:sp>
                  <p:nvSpPr>
                    <p:cNvPr id="83992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7" y="3016"/>
                      <a:ext cx="332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Pollen</a:t>
                      </a:r>
                    </a:p>
                  </p:txBody>
                </p:sp>
                <p:sp>
                  <p:nvSpPr>
                    <p:cNvPr id="83993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12" y="3511"/>
                      <a:ext cx="388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Flowers</a:t>
                      </a:r>
                    </a:p>
                  </p:txBody>
                </p:sp>
                <p:sp>
                  <p:nvSpPr>
                    <p:cNvPr id="83994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3" y="3241"/>
                      <a:ext cx="644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Pollen grain with</a:t>
                      </a:r>
                    </a:p>
                    <a:p>
                      <a:pPr algn="ctr"/>
                      <a:r>
                        <a:rPr lang="en-US" sz="900"/>
                        <a:t>one opening</a:t>
                      </a:r>
                    </a:p>
                  </p:txBody>
                </p:sp>
                <p:sp>
                  <p:nvSpPr>
                    <p:cNvPr id="83995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11" y="2695"/>
                      <a:ext cx="588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Root system</a:t>
                      </a:r>
                    </a:p>
                    <a:p>
                      <a:pPr algn="ctr"/>
                      <a:r>
                        <a:rPr lang="en-US" sz="900"/>
                        <a:t>Usually fibrous</a:t>
                      </a:r>
                    </a:p>
                    <a:p>
                      <a:pPr algn="ctr"/>
                      <a:r>
                        <a:rPr lang="en-US" sz="900"/>
                        <a:t>(no main root)</a:t>
                      </a:r>
                    </a:p>
                  </p:txBody>
                </p:sp>
                <p:sp>
                  <p:nvSpPr>
                    <p:cNvPr id="83996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7" y="2187"/>
                      <a:ext cx="604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Vascular tissue</a:t>
                      </a:r>
                    </a:p>
                    <a:p>
                      <a:pPr algn="ctr"/>
                      <a:r>
                        <a:rPr lang="en-US" sz="900"/>
                        <a:t>scattered</a:t>
                      </a:r>
                    </a:p>
                  </p:txBody>
                </p:sp>
                <p:sp>
                  <p:nvSpPr>
                    <p:cNvPr id="83997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40" y="1581"/>
                      <a:ext cx="540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Veins usually</a:t>
                      </a:r>
                    </a:p>
                    <a:p>
                      <a:pPr algn="ctr"/>
                      <a:r>
                        <a:rPr lang="en-US" sz="900"/>
                        <a:t>parallel</a:t>
                      </a:r>
                    </a:p>
                  </p:txBody>
                </p:sp>
                <p:sp>
                  <p:nvSpPr>
                    <p:cNvPr id="8399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65" y="1043"/>
                      <a:ext cx="580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One cotyledon</a:t>
                      </a:r>
                    </a:p>
                  </p:txBody>
                </p:sp>
                <p:sp>
                  <p:nvSpPr>
                    <p:cNvPr id="83999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58" y="1043"/>
                      <a:ext cx="616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Two cotyledons</a:t>
                      </a:r>
                    </a:p>
                  </p:txBody>
                </p:sp>
                <p:sp>
                  <p:nvSpPr>
                    <p:cNvPr id="84000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16" y="1589"/>
                      <a:ext cx="540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Veins usually</a:t>
                      </a:r>
                    </a:p>
                    <a:p>
                      <a:pPr algn="ctr"/>
                      <a:r>
                        <a:rPr lang="en-US" sz="900"/>
                        <a:t>netlike</a:t>
                      </a:r>
                    </a:p>
                  </p:txBody>
                </p:sp>
                <p:sp>
                  <p:nvSpPr>
                    <p:cNvPr id="84001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0" y="2071"/>
                      <a:ext cx="648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Vascular tissue</a:t>
                      </a:r>
                    </a:p>
                    <a:p>
                      <a:pPr algn="ctr"/>
                      <a:r>
                        <a:rPr lang="en-US" sz="900"/>
                        <a:t>usually arranged</a:t>
                      </a:r>
                    </a:p>
                    <a:p>
                      <a:pPr algn="ctr"/>
                      <a:r>
                        <a:rPr lang="en-US" sz="900"/>
                        <a:t>in ring</a:t>
                      </a:r>
                    </a:p>
                  </p:txBody>
                </p:sp>
                <p:sp>
                  <p:nvSpPr>
                    <p:cNvPr id="84002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56" y="2748"/>
                      <a:ext cx="732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Taproot (main root)</a:t>
                      </a:r>
                    </a:p>
                    <a:p>
                      <a:pPr algn="ctr"/>
                      <a:r>
                        <a:rPr lang="en-US" sz="900"/>
                        <a:t>usually present</a:t>
                      </a:r>
                    </a:p>
                  </p:txBody>
                </p:sp>
                <p:sp>
                  <p:nvSpPr>
                    <p:cNvPr id="84003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0" y="3236"/>
                      <a:ext cx="644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Pollen grain with</a:t>
                      </a:r>
                    </a:p>
                    <a:p>
                      <a:pPr algn="ctr"/>
                      <a:r>
                        <a:rPr lang="en-US" sz="900"/>
                        <a:t>three openings</a:t>
                      </a:r>
                    </a:p>
                  </p:txBody>
                </p:sp>
                <p:sp>
                  <p:nvSpPr>
                    <p:cNvPr id="84004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62" y="3736"/>
                      <a:ext cx="876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Zucchini (</a:t>
                      </a:r>
                      <a:r>
                        <a:rPr lang="en-US" sz="900" b="1" i="1"/>
                        <a:t>Cucurbita</a:t>
                      </a:r>
                    </a:p>
                    <a:p>
                      <a:r>
                        <a:rPr lang="en-US" sz="900" b="1" i="1"/>
                        <a:t>Pepo</a:t>
                      </a:r>
                      <a:r>
                        <a:rPr lang="en-US" sz="900" b="1"/>
                        <a:t>)</a:t>
                      </a:r>
                      <a:r>
                        <a:rPr lang="en-US" sz="900" b="1" i="1"/>
                        <a:t>, </a:t>
                      </a:r>
                      <a:r>
                        <a:rPr lang="en-US" sz="900" b="1"/>
                        <a:t>female</a:t>
                      </a:r>
                    </a:p>
                    <a:p>
                      <a:r>
                        <a:rPr lang="en-US" sz="900" b="1"/>
                        <a:t>(left) and male flowers</a:t>
                      </a:r>
                    </a:p>
                  </p:txBody>
                </p:sp>
                <p:sp>
                  <p:nvSpPr>
                    <p:cNvPr id="84005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5" y="2834"/>
                      <a:ext cx="952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Pea (</a:t>
                      </a:r>
                      <a:r>
                        <a:rPr lang="en-US" sz="900" b="1" i="1"/>
                        <a:t>Lathyrus nervosus,</a:t>
                      </a:r>
                      <a:endParaRPr lang="en-US" sz="900" b="1"/>
                    </a:p>
                    <a:p>
                      <a:r>
                        <a:rPr lang="en-US" sz="900" b="1"/>
                        <a:t>Lord Anson’s blue pea),</a:t>
                      </a:r>
                    </a:p>
                    <a:p>
                      <a:r>
                        <a:rPr lang="en-US" sz="900" b="1"/>
                        <a:t>a legume</a:t>
                      </a:r>
                    </a:p>
                  </p:txBody>
                </p:sp>
                <p:sp>
                  <p:nvSpPr>
                    <p:cNvPr id="84006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05" y="2680"/>
                      <a:ext cx="1332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 b="1"/>
                        <a:t>Dog rose (</a:t>
                      </a:r>
                      <a:r>
                        <a:rPr lang="en-US" sz="900" b="1" i="1"/>
                        <a:t>Rosa canina</a:t>
                      </a:r>
                      <a:r>
                        <a:rPr lang="en-US" sz="900" b="1"/>
                        <a:t>), a wild rose</a:t>
                      </a:r>
                    </a:p>
                  </p:txBody>
                </p:sp>
                <p:sp>
                  <p:nvSpPr>
                    <p:cNvPr id="84007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6" y="1904"/>
                      <a:ext cx="804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Pygmy date palm </a:t>
                      </a:r>
                    </a:p>
                    <a:p>
                      <a:r>
                        <a:rPr lang="en-US" sz="900" b="1"/>
                        <a:t>(</a:t>
                      </a:r>
                      <a:r>
                        <a:rPr lang="en-US" sz="900" b="1" i="1"/>
                        <a:t>Phoenix roebelenii</a:t>
                      </a:r>
                      <a:r>
                        <a:rPr lang="en-US" sz="900" b="1"/>
                        <a:t>)</a:t>
                      </a:r>
                    </a:p>
                  </p:txBody>
                </p:sp>
                <p:sp>
                  <p:nvSpPr>
                    <p:cNvPr id="84008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4" y="2111"/>
                      <a:ext cx="496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Lily (</a:t>
                      </a:r>
                      <a:r>
                        <a:rPr lang="en-US" sz="900" b="1" i="1"/>
                        <a:t>Lilium</a:t>
                      </a:r>
                      <a:endParaRPr lang="en-US" sz="900" b="1"/>
                    </a:p>
                    <a:p>
                      <a:r>
                        <a:rPr lang="en-US" sz="900" b="1"/>
                        <a:t>“Enchant-</a:t>
                      </a:r>
                    </a:p>
                    <a:p>
                      <a:r>
                        <a:rPr lang="en-US" sz="900" b="1"/>
                        <a:t>ment”)</a:t>
                      </a:r>
                    </a:p>
                  </p:txBody>
                </p:sp>
                <p:sp>
                  <p:nvSpPr>
                    <p:cNvPr id="84009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92" y="2781"/>
                      <a:ext cx="1016" cy="230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Barley (</a:t>
                      </a:r>
                      <a:r>
                        <a:rPr lang="en-US" sz="900" b="1" i="1"/>
                        <a:t>Hordeum vulgare</a:t>
                      </a:r>
                      <a:r>
                        <a:rPr lang="en-US" sz="900" b="1"/>
                        <a:t>),</a:t>
                      </a:r>
                    </a:p>
                    <a:p>
                      <a:r>
                        <a:rPr lang="en-US" sz="900" b="1"/>
                        <a:t> a grass</a:t>
                      </a:r>
                    </a:p>
                  </p:txBody>
                </p:sp>
                <p:sp>
                  <p:nvSpPr>
                    <p:cNvPr id="84010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9" y="3688"/>
                      <a:ext cx="328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Anther</a:t>
                      </a:r>
                    </a:p>
                  </p:txBody>
                </p:sp>
                <p:sp>
                  <p:nvSpPr>
                    <p:cNvPr id="84011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54" y="3784"/>
                      <a:ext cx="340" cy="144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900"/>
                        <a:t>Stigma</a:t>
                      </a:r>
                    </a:p>
                  </p:txBody>
                </p:sp>
                <p:sp>
                  <p:nvSpPr>
                    <p:cNvPr id="84012" name="Line 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64" y="3844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13" name="Line 4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388" y="3772"/>
                      <a:ext cx="96" cy="9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14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2" y="3864"/>
                      <a:ext cx="192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15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56" y="3976"/>
                      <a:ext cx="192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16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08" y="576"/>
                      <a:ext cx="596" cy="402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California</a:t>
                      </a:r>
                    </a:p>
                    <a:p>
                      <a:r>
                        <a:rPr lang="en-US" sz="900" b="1"/>
                        <a:t>poppy</a:t>
                      </a:r>
                    </a:p>
                    <a:p>
                      <a:r>
                        <a:rPr lang="en-US" sz="900" b="1"/>
                        <a:t>(</a:t>
                      </a:r>
                      <a:r>
                        <a:rPr lang="en-US" sz="900" b="1" i="1"/>
                        <a:t>Eschscholzia</a:t>
                      </a:r>
                    </a:p>
                    <a:p>
                      <a:r>
                        <a:rPr lang="en-US" sz="900" b="1" i="1"/>
                        <a:t>californica</a:t>
                      </a:r>
                      <a:r>
                        <a:rPr lang="en-US" sz="900" b="1"/>
                        <a:t>)</a:t>
                      </a:r>
                    </a:p>
                  </p:txBody>
                </p:sp>
                <p:sp>
                  <p:nvSpPr>
                    <p:cNvPr id="84017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76" y="1336"/>
                      <a:ext cx="584" cy="316"/>
                    </a:xfrm>
                    <a:prstGeom prst="rect">
                      <a:avLst/>
                    </a:prstGeom>
                    <a:noFill/>
                    <a:ln w="254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900" b="1"/>
                        <a:t>Pyrenean oak</a:t>
                      </a:r>
                    </a:p>
                    <a:p>
                      <a:r>
                        <a:rPr lang="en-US" sz="900" b="1"/>
                        <a:t>(</a:t>
                      </a:r>
                      <a:r>
                        <a:rPr lang="en-US" sz="900" b="1" i="1"/>
                        <a:t>Quercus</a:t>
                      </a:r>
                    </a:p>
                    <a:p>
                      <a:r>
                        <a:rPr lang="en-US" sz="900" b="1" i="1"/>
                        <a:t>pyrenaica</a:t>
                      </a:r>
                      <a:r>
                        <a:rPr lang="en-US" sz="900" b="1"/>
                        <a:t>)</a:t>
                      </a:r>
                    </a:p>
                  </p:txBody>
                </p:sp>
              </p:grpSp>
              <p:sp>
                <p:nvSpPr>
                  <p:cNvPr id="8398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7" y="3766"/>
                    <a:ext cx="664" cy="31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900"/>
                      <a:t>Floral organs</a:t>
                    </a:r>
                  </a:p>
                  <a:p>
                    <a:pPr algn="ctr"/>
                    <a:r>
                      <a:rPr lang="en-US" sz="900"/>
                      <a:t>usually in</a:t>
                    </a:r>
                  </a:p>
                  <a:p>
                    <a:pPr algn="ctr"/>
                    <a:r>
                      <a:rPr lang="en-US" sz="900"/>
                      <a:t>multiples of three</a:t>
                    </a:r>
                  </a:p>
                </p:txBody>
              </p:sp>
              <p:sp>
                <p:nvSpPr>
                  <p:cNvPr id="8398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8" y="3769"/>
                    <a:ext cx="780" cy="316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900"/>
                      <a:t>Floral organs usually</a:t>
                    </a:r>
                  </a:p>
                  <a:p>
                    <a:pPr algn="ctr"/>
                    <a:r>
                      <a:rPr lang="en-US" sz="900"/>
                      <a:t>in multiples of</a:t>
                    </a:r>
                  </a:p>
                  <a:p>
                    <a:pPr algn="ctr"/>
                    <a:r>
                      <a:rPr lang="en-US" sz="900"/>
                      <a:t>four or five</a:t>
                    </a:r>
                  </a:p>
                </p:txBody>
              </p:sp>
            </p:grpSp>
            <p:sp>
              <p:nvSpPr>
                <p:cNvPr id="8398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22" y="3908"/>
                  <a:ext cx="392" cy="14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/>
                    <a:t>Filament</a:t>
                  </a:r>
                </a:p>
              </p:txBody>
            </p:sp>
            <p:sp>
              <p:nvSpPr>
                <p:cNvPr id="8398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808" y="3914"/>
                  <a:ext cx="308" cy="14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900"/>
                    <a:t>Ovary</a:t>
                  </a:r>
                </a:p>
              </p:txBody>
            </p:sp>
          </p:grpSp>
          <p:sp>
            <p:nvSpPr>
              <p:cNvPr id="83976" name="Line 48"/>
              <p:cNvSpPr>
                <a:spLocks noChangeShapeType="1"/>
              </p:cNvSpPr>
              <p:nvPr/>
            </p:nvSpPr>
            <p:spPr bwMode="auto">
              <a:xfrm flipH="1">
                <a:off x="2356" y="940"/>
                <a:ext cx="96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77" name="Line 49"/>
              <p:cNvSpPr>
                <a:spLocks noChangeShapeType="1"/>
              </p:cNvSpPr>
              <p:nvPr/>
            </p:nvSpPr>
            <p:spPr bwMode="auto">
              <a:xfrm flipH="1">
                <a:off x="3112" y="928"/>
                <a:ext cx="96" cy="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78" name="Line 50"/>
              <p:cNvSpPr>
                <a:spLocks noChangeShapeType="1"/>
              </p:cNvSpPr>
              <p:nvPr/>
            </p:nvSpPr>
            <p:spPr bwMode="auto">
              <a:xfrm flipH="1">
                <a:off x="3112" y="868"/>
                <a:ext cx="68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3972" name="Text Box 52"/>
            <p:cNvSpPr txBox="1">
              <a:spLocks noChangeArrowheads="1"/>
            </p:cNvSpPr>
            <p:nvPr/>
          </p:nvSpPr>
          <p:spPr bwMode="auto">
            <a:xfrm>
              <a:off x="2855" y="551"/>
              <a:ext cx="636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/>
                <a:t>Eudicot</a:t>
              </a:r>
            </a:p>
            <a:p>
              <a:pPr algn="ctr"/>
              <a:r>
                <a:rPr lang="en-US" sz="900" b="1"/>
                <a:t>Characteristics</a:t>
              </a:r>
            </a:p>
          </p:txBody>
        </p:sp>
        <p:sp>
          <p:nvSpPr>
            <p:cNvPr id="83973" name="Text Box 53"/>
            <p:cNvSpPr txBox="1">
              <a:spLocks noChangeArrowheads="1"/>
            </p:cNvSpPr>
            <p:nvPr/>
          </p:nvSpPr>
          <p:spPr bwMode="auto">
            <a:xfrm>
              <a:off x="1253" y="432"/>
              <a:ext cx="540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/>
                <a:t>MONOCOTS</a:t>
              </a:r>
            </a:p>
          </p:txBody>
        </p:sp>
        <p:sp>
          <p:nvSpPr>
            <p:cNvPr id="83974" name="Text Box 54"/>
            <p:cNvSpPr txBox="1">
              <a:spLocks noChangeArrowheads="1"/>
            </p:cNvSpPr>
            <p:nvPr/>
          </p:nvSpPr>
          <p:spPr bwMode="auto">
            <a:xfrm>
              <a:off x="3826" y="437"/>
              <a:ext cx="488" cy="1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/>
                <a:t>EUDICOTS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The structure of an idealized flower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76400" y="876300"/>
            <a:ext cx="5638800" cy="4533900"/>
            <a:chOff x="1056" y="552"/>
            <a:chExt cx="3552" cy="2856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1121"/>
              <a:ext cx="3552" cy="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1626" y="971"/>
              <a:ext cx="35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Anther</a:t>
              </a:r>
            </a:p>
          </p:txBody>
        </p:sp>
        <p:sp>
          <p:nvSpPr>
            <p:cNvPr id="84998" name="Text Box 6"/>
            <p:cNvSpPr txBox="1">
              <a:spLocks noChangeArrowheads="1"/>
            </p:cNvSpPr>
            <p:nvPr/>
          </p:nvSpPr>
          <p:spPr bwMode="auto">
            <a:xfrm>
              <a:off x="1562" y="1257"/>
              <a:ext cx="422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Filament</a:t>
              </a:r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044" y="827"/>
              <a:ext cx="36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Stigma</a:t>
              </a:r>
            </a:p>
          </p:txBody>
        </p:sp>
        <p:sp>
          <p:nvSpPr>
            <p:cNvPr id="85000" name="Text Box 8"/>
            <p:cNvSpPr txBox="1">
              <a:spLocks noChangeArrowheads="1"/>
            </p:cNvSpPr>
            <p:nvPr/>
          </p:nvSpPr>
          <p:spPr bwMode="auto">
            <a:xfrm>
              <a:off x="3408" y="995"/>
              <a:ext cx="293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Style</a:t>
              </a:r>
            </a:p>
          </p:txBody>
        </p:sp>
        <p:sp>
          <p:nvSpPr>
            <p:cNvPr id="85001" name="Text Box 9"/>
            <p:cNvSpPr txBox="1">
              <a:spLocks noChangeArrowheads="1"/>
            </p:cNvSpPr>
            <p:nvPr/>
          </p:nvSpPr>
          <p:spPr bwMode="auto">
            <a:xfrm>
              <a:off x="3472" y="1179"/>
              <a:ext cx="329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Ovary</a:t>
              </a:r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734" y="720"/>
              <a:ext cx="351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Carpel</a:t>
              </a:r>
            </a:p>
          </p:txBody>
        </p:sp>
        <p:sp>
          <p:nvSpPr>
            <p:cNvPr id="85003" name="Text Box 11"/>
            <p:cNvSpPr txBox="1">
              <a:spLocks noChangeArrowheads="1"/>
            </p:cNvSpPr>
            <p:nvPr/>
          </p:nvSpPr>
          <p:spPr bwMode="auto">
            <a:xfrm>
              <a:off x="1440" y="2227"/>
              <a:ext cx="297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Petal</a:t>
              </a:r>
            </a:p>
          </p:txBody>
        </p:sp>
        <p:sp>
          <p:nvSpPr>
            <p:cNvPr id="85004" name="Text Box 12"/>
            <p:cNvSpPr txBox="1">
              <a:spLocks noChangeArrowheads="1"/>
            </p:cNvSpPr>
            <p:nvPr/>
          </p:nvSpPr>
          <p:spPr bwMode="auto">
            <a:xfrm>
              <a:off x="1946" y="3033"/>
              <a:ext cx="51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Receptacle</a:t>
              </a:r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89" y="3129"/>
              <a:ext cx="324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Ovule</a:t>
              </a:r>
            </a:p>
          </p:txBody>
        </p:sp>
        <p:sp>
          <p:nvSpPr>
            <p:cNvPr id="85006" name="Text Box 14"/>
            <p:cNvSpPr txBox="1">
              <a:spLocks noChangeArrowheads="1"/>
            </p:cNvSpPr>
            <p:nvPr/>
          </p:nvSpPr>
          <p:spPr bwMode="auto">
            <a:xfrm>
              <a:off x="3545" y="2595"/>
              <a:ext cx="319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Sepal</a:t>
              </a:r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 flipH="1" flipV="1">
              <a:off x="1968" y="1363"/>
              <a:ext cx="38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 flipH="1" flipV="1">
              <a:off x="1944" y="1075"/>
              <a:ext cx="43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09" name="Text Box 17"/>
            <p:cNvSpPr txBox="1">
              <a:spLocks noChangeArrowheads="1"/>
            </p:cNvSpPr>
            <p:nvPr/>
          </p:nvSpPr>
          <p:spPr bwMode="auto">
            <a:xfrm>
              <a:off x="1192" y="1035"/>
              <a:ext cx="390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/>
                <a:t>Stamen</a:t>
              </a:r>
            </a:p>
          </p:txBody>
        </p:sp>
        <p:sp>
          <p:nvSpPr>
            <p:cNvPr id="85010" name="Line 18"/>
            <p:cNvSpPr>
              <a:spLocks noChangeShapeType="1"/>
            </p:cNvSpPr>
            <p:nvPr/>
          </p:nvSpPr>
          <p:spPr bwMode="auto">
            <a:xfrm flipH="1">
              <a:off x="1632" y="1947"/>
              <a:ext cx="14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1" name="Line 19"/>
            <p:cNvSpPr>
              <a:spLocks noChangeShapeType="1"/>
            </p:cNvSpPr>
            <p:nvPr/>
          </p:nvSpPr>
          <p:spPr bwMode="auto">
            <a:xfrm flipH="1">
              <a:off x="2352" y="2674"/>
              <a:ext cx="223" cy="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2" name="Line 20"/>
            <p:cNvSpPr>
              <a:spLocks noChangeShapeType="1"/>
            </p:cNvSpPr>
            <p:nvPr/>
          </p:nvSpPr>
          <p:spPr bwMode="auto">
            <a:xfrm>
              <a:off x="2688" y="2515"/>
              <a:ext cx="432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3" name="Line 21"/>
            <p:cNvSpPr>
              <a:spLocks noChangeShapeType="1"/>
            </p:cNvSpPr>
            <p:nvPr/>
          </p:nvSpPr>
          <p:spPr bwMode="auto">
            <a:xfrm>
              <a:off x="3232" y="2675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4" name="Line 22"/>
            <p:cNvSpPr>
              <a:spLocks noChangeShapeType="1"/>
            </p:cNvSpPr>
            <p:nvPr/>
          </p:nvSpPr>
          <p:spPr bwMode="auto">
            <a:xfrm flipV="1">
              <a:off x="2640" y="931"/>
              <a:ext cx="43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5" name="Line 23"/>
            <p:cNvSpPr>
              <a:spLocks noChangeShapeType="1"/>
            </p:cNvSpPr>
            <p:nvPr/>
          </p:nvSpPr>
          <p:spPr bwMode="auto">
            <a:xfrm flipV="1">
              <a:off x="2648" y="1123"/>
              <a:ext cx="760" cy="3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6" name="Line 24"/>
            <p:cNvSpPr>
              <a:spLocks noChangeShapeType="1"/>
            </p:cNvSpPr>
            <p:nvPr/>
          </p:nvSpPr>
          <p:spPr bwMode="auto">
            <a:xfrm flipV="1">
              <a:off x="2736" y="1299"/>
              <a:ext cx="768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7" name="AutoShape 25"/>
            <p:cNvSpPr>
              <a:spLocks/>
            </p:cNvSpPr>
            <p:nvPr/>
          </p:nvSpPr>
          <p:spPr bwMode="auto">
            <a:xfrm rot="-2700000">
              <a:off x="3480" y="552"/>
              <a:ext cx="267" cy="757"/>
            </a:xfrm>
            <a:prstGeom prst="rightBrace">
              <a:avLst>
                <a:gd name="adj1" fmla="val 2362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18" name="AutoShape 26"/>
            <p:cNvSpPr>
              <a:spLocks/>
            </p:cNvSpPr>
            <p:nvPr/>
          </p:nvSpPr>
          <p:spPr bwMode="auto">
            <a:xfrm rot="1500000">
              <a:off x="1568" y="915"/>
              <a:ext cx="48" cy="432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Floral Variations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90600" y="685800"/>
            <a:ext cx="6311900" cy="5892800"/>
            <a:chOff x="720" y="384"/>
            <a:chExt cx="3976" cy="3712"/>
          </a:xfrm>
        </p:grpSpPr>
        <p:pic>
          <p:nvPicPr>
            <p:cNvPr id="860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5" y="416"/>
              <a:ext cx="3147" cy="3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1" name="Text Box 5"/>
            <p:cNvSpPr txBox="1">
              <a:spLocks noChangeArrowheads="1"/>
            </p:cNvSpPr>
            <p:nvPr/>
          </p:nvSpPr>
          <p:spPr bwMode="auto">
            <a:xfrm>
              <a:off x="1008" y="752"/>
              <a:ext cx="692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Bilateral symmetry</a:t>
              </a:r>
            </a:p>
            <a:p>
              <a:pPr eaLnBrk="0" hangingPunct="0"/>
              <a:r>
                <a:rPr kumimoji="1" lang="en-US" sz="800" b="1"/>
                <a:t>(orchid)</a:t>
              </a:r>
            </a:p>
          </p:txBody>
        </p:sp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1735" y="1866"/>
              <a:ext cx="281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/>
                <a:t>Sepal</a:t>
              </a:r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 flipV="1">
              <a:off x="1612" y="1938"/>
              <a:ext cx="168" cy="1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686" y="2106"/>
              <a:ext cx="63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Radial symmetry</a:t>
              </a:r>
            </a:p>
            <a:p>
              <a:pPr eaLnBrk="0" hangingPunct="0"/>
              <a:r>
                <a:rPr kumimoji="1" lang="en-US" sz="800" b="1"/>
                <a:t>(daffodil)</a:t>
              </a: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787" y="2472"/>
              <a:ext cx="485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/>
                <a:t>Fused petals</a:t>
              </a:r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1456" y="2230"/>
              <a:ext cx="379" cy="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2191" y="1844"/>
              <a:ext cx="702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Semi-inferior ovary</a:t>
              </a:r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2861" y="1852"/>
              <a:ext cx="527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Inferior ovary</a:t>
              </a:r>
            </a:p>
          </p:txBody>
        </p:sp>
        <p:sp>
          <p:nvSpPr>
            <p:cNvPr id="86029" name="Text Box 14"/>
            <p:cNvSpPr txBox="1">
              <a:spLocks noChangeArrowheads="1"/>
            </p:cNvSpPr>
            <p:nvPr/>
          </p:nvSpPr>
          <p:spPr bwMode="auto">
            <a:xfrm>
              <a:off x="2960" y="1108"/>
              <a:ext cx="39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Superior </a:t>
              </a:r>
            </a:p>
            <a:p>
              <a:pPr eaLnBrk="0" hangingPunct="0"/>
              <a:r>
                <a:rPr kumimoji="1" lang="en-US" sz="800" b="1"/>
                <a:t>ovary</a:t>
              </a:r>
            </a:p>
          </p:txBody>
        </p:sp>
        <p:sp>
          <p:nvSpPr>
            <p:cNvPr id="86030" name="Text Box 15"/>
            <p:cNvSpPr txBox="1">
              <a:spLocks noChangeArrowheads="1"/>
            </p:cNvSpPr>
            <p:nvPr/>
          </p:nvSpPr>
          <p:spPr bwMode="auto">
            <a:xfrm>
              <a:off x="3441" y="602"/>
              <a:ext cx="759" cy="1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Lupine inflorescence</a:t>
              </a:r>
              <a:endParaRPr kumimoji="1" lang="en-US" sz="700" b="1"/>
            </a:p>
          </p:txBody>
        </p:sp>
        <p:sp>
          <p:nvSpPr>
            <p:cNvPr id="86031" name="Text Box 16"/>
            <p:cNvSpPr txBox="1">
              <a:spLocks noChangeArrowheads="1"/>
            </p:cNvSpPr>
            <p:nvPr/>
          </p:nvSpPr>
          <p:spPr bwMode="auto">
            <a:xfrm>
              <a:off x="3448" y="1584"/>
              <a:ext cx="1248" cy="4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800" b="1"/>
                <a:t>Sunflower inflorescence.</a:t>
              </a:r>
              <a:r>
                <a:rPr kumimoji="1" lang="en-US" sz="800"/>
                <a:t> A</a:t>
              </a:r>
            </a:p>
            <a:p>
              <a:pPr eaLnBrk="0" hangingPunct="0"/>
              <a:r>
                <a:rPr kumimoji="1" lang="en-US" sz="800"/>
                <a:t>Sunflower’s central disk actually consists of hundreds of tiny</a:t>
              </a:r>
            </a:p>
            <a:p>
              <a:pPr eaLnBrk="0" hangingPunct="0"/>
              <a:r>
                <a:rPr kumimoji="1" lang="en-US" sz="800"/>
                <a:t>incomplete flowers. What look like petals are actually sterile flowers.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720" y="3647"/>
              <a:ext cx="3902" cy="449"/>
              <a:chOff x="720" y="3647"/>
              <a:chExt cx="3902" cy="449"/>
            </a:xfrm>
          </p:grpSpPr>
          <p:sp>
            <p:nvSpPr>
              <p:cNvPr id="86039" name="Rectangle 17"/>
              <p:cNvSpPr>
                <a:spLocks noChangeArrowheads="1"/>
              </p:cNvSpPr>
              <p:nvPr/>
            </p:nvSpPr>
            <p:spPr bwMode="auto">
              <a:xfrm>
                <a:off x="720" y="3653"/>
                <a:ext cx="2029" cy="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800" b="1"/>
                  <a:t>Maize, a monoecious species.</a:t>
                </a:r>
                <a:r>
                  <a:rPr kumimoji="1" lang="en-US" sz="800"/>
                  <a:t> A maize “ear” (left) consists </a:t>
                </a:r>
              </a:p>
              <a:p>
                <a:pPr eaLnBrk="0" hangingPunct="0"/>
                <a:r>
                  <a:rPr kumimoji="1" lang="en-US" sz="800"/>
                  <a:t>of kernels (one-seeded fruits) that develop from an </a:t>
                </a:r>
              </a:p>
              <a:p>
                <a:pPr eaLnBrk="0" hangingPunct="0"/>
                <a:r>
                  <a:rPr kumimoji="1" lang="en-US" sz="800"/>
                  <a:t>inflorescence of fertilized carpellate flowers. Each kernel is derived </a:t>
                </a:r>
              </a:p>
              <a:p>
                <a:pPr eaLnBrk="0" hangingPunct="0"/>
                <a:r>
                  <a:rPr kumimoji="1" lang="en-US" sz="800"/>
                  <a:t>from a single flower. Each “silk” strand consists of a stigma </a:t>
                </a:r>
              </a:p>
              <a:p>
                <a:pPr eaLnBrk="0" hangingPunct="0"/>
                <a:r>
                  <a:rPr kumimoji="1" lang="en-US" sz="800"/>
                  <a:t>and long style. The tassels (right) are staminate inflorescences.</a:t>
                </a:r>
              </a:p>
            </p:txBody>
          </p:sp>
          <p:sp>
            <p:nvSpPr>
              <p:cNvPr id="86040" name="Rectangle 19"/>
              <p:cNvSpPr>
                <a:spLocks noChangeArrowheads="1"/>
              </p:cNvSpPr>
              <p:nvPr/>
            </p:nvSpPr>
            <p:spPr bwMode="auto">
              <a:xfrm>
                <a:off x="3178" y="3647"/>
                <a:ext cx="1444" cy="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800" b="1"/>
                  <a:t>Dioecious </a:t>
                </a:r>
                <a:r>
                  <a:rPr kumimoji="1" lang="en-US" sz="800" b="1" i="1"/>
                  <a:t>Sagittaria latifolia</a:t>
                </a:r>
                <a:r>
                  <a:rPr kumimoji="1" lang="en-US" sz="800" b="1"/>
                  <a:t> (common</a:t>
                </a:r>
              </a:p>
              <a:p>
                <a:pPr eaLnBrk="0" hangingPunct="0"/>
                <a:r>
                  <a:rPr kumimoji="1" lang="en-US" sz="800" b="1"/>
                  <a:t>arrowhead).</a:t>
                </a:r>
                <a:r>
                  <a:rPr kumimoji="1" lang="en-US" sz="800"/>
                  <a:t> The staminate flower (left) lacks</a:t>
                </a:r>
              </a:p>
              <a:p>
                <a:pPr eaLnBrk="0" hangingPunct="0"/>
                <a:r>
                  <a:rPr kumimoji="1" lang="en-US" sz="800"/>
                  <a:t>carpels, and the carpellate flower (right) lacks</a:t>
                </a:r>
              </a:p>
              <a:p>
                <a:pPr eaLnBrk="0" hangingPunct="0"/>
                <a:r>
                  <a:rPr kumimoji="1" lang="en-US" sz="800"/>
                  <a:t>stamens. Having these two types of flowers on</a:t>
                </a:r>
              </a:p>
              <a:p>
                <a:pPr eaLnBrk="0" hangingPunct="0"/>
                <a:r>
                  <a:rPr kumimoji="1" lang="en-US" sz="800"/>
                  <a:t>separate plants reduces inbreeding.</a:t>
                </a: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109" y="384"/>
              <a:ext cx="3219" cy="2381"/>
              <a:chOff x="1109" y="384"/>
              <a:chExt cx="3219" cy="2381"/>
            </a:xfrm>
          </p:grpSpPr>
          <p:sp>
            <p:nvSpPr>
              <p:cNvPr id="86034" name="Text Box 23"/>
              <p:cNvSpPr txBox="1">
                <a:spLocks noChangeArrowheads="1"/>
              </p:cNvSpPr>
              <p:nvPr/>
            </p:nvSpPr>
            <p:spPr bwMode="auto">
              <a:xfrm>
                <a:off x="1878" y="2592"/>
                <a:ext cx="149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chemeClr val="bg1"/>
                    </a:solidFill>
                  </a:rPr>
                  <a:t>REPRODUCTIVE VARIATIONS</a:t>
                </a:r>
              </a:p>
            </p:txBody>
          </p: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109" y="384"/>
                <a:ext cx="3219" cy="178"/>
                <a:chOff x="1109" y="384"/>
                <a:chExt cx="3219" cy="178"/>
              </a:xfrm>
            </p:grpSpPr>
            <p:sp>
              <p:nvSpPr>
                <p:cNvPr id="8603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109" y="387"/>
                  <a:ext cx="660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kumimoji="1" lang="en-US" sz="1200" b="1">
                      <a:solidFill>
                        <a:schemeClr val="bg1"/>
                      </a:solidFill>
                    </a:rPr>
                    <a:t>SYMMETRY</a:t>
                  </a:r>
                </a:p>
              </p:txBody>
            </p:sp>
            <p:sp>
              <p:nvSpPr>
                <p:cNvPr id="8603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9" y="389"/>
                  <a:ext cx="98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kumimoji="1" lang="en-US" sz="1200" b="1">
                      <a:solidFill>
                        <a:schemeClr val="bg1"/>
                      </a:solidFill>
                    </a:rPr>
                    <a:t>OVARY LOCATION</a:t>
                  </a:r>
                </a:p>
              </p:txBody>
            </p:sp>
            <p:sp>
              <p:nvSpPr>
                <p:cNvPr id="8603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12" y="384"/>
                  <a:ext cx="121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kumimoji="1" lang="en-US" sz="1200" b="1">
                      <a:solidFill>
                        <a:schemeClr val="bg1"/>
                      </a:solidFill>
                    </a:rPr>
                    <a:t>FLORAL DISTRIBUTION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 Asexual reproduction in aspen trees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4770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Test-tube cloning of carrots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84275"/>
            <a:ext cx="65532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1203325" y="5097463"/>
            <a:ext cx="184150" cy="473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kumimoji="1" lang="en-US" sz="25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66788" y="5257800"/>
            <a:ext cx="2962275" cy="655638"/>
            <a:chOff x="609" y="3312"/>
            <a:chExt cx="1866" cy="413"/>
          </a:xfrm>
        </p:grpSpPr>
        <p:sp>
          <p:nvSpPr>
            <p:cNvPr id="88073" name="Text Box 6"/>
            <p:cNvSpPr txBox="1">
              <a:spLocks noChangeArrowheads="1"/>
            </p:cNvSpPr>
            <p:nvPr/>
          </p:nvSpPr>
          <p:spPr bwMode="auto">
            <a:xfrm>
              <a:off x="755" y="3322"/>
              <a:ext cx="1720" cy="4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Just a few parenchyma cells from a </a:t>
              </a:r>
            </a:p>
            <a:p>
              <a:pPr eaLnBrk="0" hangingPunct="0"/>
              <a:r>
                <a:rPr kumimoji="1" lang="en-US" sz="1200"/>
                <a:t>carrot gave rise to this callus, a mass </a:t>
              </a:r>
            </a:p>
            <a:p>
              <a:pPr eaLnBrk="0" hangingPunct="0"/>
              <a:r>
                <a:rPr kumimoji="1" lang="en-US" sz="1200"/>
                <a:t>of undifferentiated cells.</a:t>
              </a:r>
            </a:p>
          </p:txBody>
        </p:sp>
        <p:sp>
          <p:nvSpPr>
            <p:cNvPr id="88074" name="Text Box 7"/>
            <p:cNvSpPr txBox="1">
              <a:spLocks noChangeArrowheads="1"/>
            </p:cNvSpPr>
            <p:nvPr/>
          </p:nvSpPr>
          <p:spPr bwMode="auto">
            <a:xfrm>
              <a:off x="609" y="3312"/>
              <a:ext cx="233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(a)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97375" y="5259388"/>
            <a:ext cx="2986088" cy="457200"/>
            <a:chOff x="2760" y="3303"/>
            <a:chExt cx="1881" cy="288"/>
          </a:xfrm>
        </p:grpSpPr>
        <p:sp>
          <p:nvSpPr>
            <p:cNvPr id="88071" name="Text Box 9"/>
            <p:cNvSpPr txBox="1">
              <a:spLocks noChangeArrowheads="1"/>
            </p:cNvSpPr>
            <p:nvPr/>
          </p:nvSpPr>
          <p:spPr bwMode="auto">
            <a:xfrm>
              <a:off x="2907" y="3303"/>
              <a:ext cx="1734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 sz="1200"/>
                <a:t>The callus differentiates into an entire </a:t>
              </a:r>
            </a:p>
            <a:p>
              <a:pPr eaLnBrk="0" hangingPunct="0"/>
              <a:r>
                <a:rPr kumimoji="1" lang="en-US" sz="1200"/>
                <a:t>plant, with leaves, stems, and roots.</a:t>
              </a:r>
            </a:p>
          </p:txBody>
        </p:sp>
        <p:sp>
          <p:nvSpPr>
            <p:cNvPr id="88072" name="Text Box 11"/>
            <p:cNvSpPr txBox="1">
              <a:spLocks noChangeArrowheads="1"/>
            </p:cNvSpPr>
            <p:nvPr/>
          </p:nvSpPr>
          <p:spPr bwMode="auto">
            <a:xfrm>
              <a:off x="2760" y="3307"/>
              <a:ext cx="239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kumimoji="1" lang="en-US" sz="1200" b="1"/>
                <a:t>(b)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49438" y="758825"/>
            <a:ext cx="5181600" cy="5527675"/>
            <a:chOff x="1165" y="478"/>
            <a:chExt cx="3264" cy="3482"/>
          </a:xfrm>
        </p:grpSpPr>
        <p:pic>
          <p:nvPicPr>
            <p:cNvPr id="89164" name="Picture 3" descr="30_10AngiospermLifeCycl_3_U.jpg                                0037A5AA101                            BDCA600A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5" y="478"/>
              <a:ext cx="3264" cy="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165" name="Line 4"/>
            <p:cNvSpPr>
              <a:spLocks noChangeShapeType="1"/>
            </p:cNvSpPr>
            <p:nvPr/>
          </p:nvSpPr>
          <p:spPr bwMode="auto">
            <a:xfrm>
              <a:off x="1584" y="2640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66" name="Line 5"/>
            <p:cNvSpPr>
              <a:spLocks noChangeShapeType="1"/>
            </p:cNvSpPr>
            <p:nvPr/>
          </p:nvSpPr>
          <p:spPr bwMode="auto">
            <a:xfrm>
              <a:off x="3840" y="2746"/>
              <a:ext cx="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1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488950"/>
          </a:xfrm>
        </p:spPr>
        <p:txBody>
          <a:bodyPr/>
          <a:lstStyle/>
          <a:p>
            <a:pPr eaLnBrk="1" hangingPunct="1"/>
            <a:r>
              <a:rPr lang="en-US" sz="2900" smtClean="0">
                <a:ea typeface="ＭＳ Ｐゴシック" charset="-128"/>
                <a:cs typeface="ＭＳ Ｐゴシック" charset="-128"/>
              </a:rPr>
              <a:t>The life cycle of an angiosperm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66875" y="774700"/>
            <a:ext cx="5813425" cy="5732463"/>
            <a:chOff x="1050" y="488"/>
            <a:chExt cx="3662" cy="3611"/>
          </a:xfrm>
        </p:grpSpPr>
        <p:sp>
          <p:nvSpPr>
            <p:cNvPr id="89093" name="Text Box 8"/>
            <p:cNvSpPr txBox="1">
              <a:spLocks noChangeArrowheads="1"/>
            </p:cNvSpPr>
            <p:nvPr/>
          </p:nvSpPr>
          <p:spPr bwMode="auto">
            <a:xfrm>
              <a:off x="1050" y="3218"/>
              <a:ext cx="396" cy="3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Nucleus of</a:t>
              </a:r>
            </a:p>
            <a:p>
              <a:r>
                <a:rPr lang="en-US" sz="700"/>
                <a:t>developing</a:t>
              </a:r>
            </a:p>
            <a:p>
              <a:r>
                <a:rPr lang="en-US" sz="700"/>
                <a:t>endosperm</a:t>
              </a:r>
            </a:p>
            <a:p>
              <a:r>
                <a:rPr lang="en-US" sz="700"/>
                <a:t>  (3</a:t>
              </a:r>
              <a:r>
                <a:rPr lang="en-US" sz="700" i="1"/>
                <a:t>n</a:t>
              </a:r>
              <a:r>
                <a:rPr lang="en-US" sz="700"/>
                <a:t>)</a:t>
              </a:r>
            </a:p>
          </p:txBody>
        </p:sp>
        <p:sp>
          <p:nvSpPr>
            <p:cNvPr id="89094" name="Text Box 9"/>
            <p:cNvSpPr txBox="1">
              <a:spLocks noChangeArrowheads="1"/>
            </p:cNvSpPr>
            <p:nvPr/>
          </p:nvSpPr>
          <p:spPr bwMode="auto">
            <a:xfrm>
              <a:off x="1910" y="3130"/>
              <a:ext cx="403" cy="1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Zygote (2</a:t>
              </a:r>
              <a:r>
                <a:rPr lang="en-US" sz="700" i="1"/>
                <a:t>n</a:t>
              </a:r>
              <a:r>
                <a:rPr lang="en-US" sz="700"/>
                <a:t>)</a:t>
              </a:r>
            </a:p>
          </p:txBody>
        </p:sp>
        <p:sp>
          <p:nvSpPr>
            <p:cNvPr id="89095" name="Text Box 10"/>
            <p:cNvSpPr txBox="1">
              <a:spLocks noChangeArrowheads="1"/>
            </p:cNvSpPr>
            <p:nvPr/>
          </p:nvSpPr>
          <p:spPr bwMode="auto">
            <a:xfrm>
              <a:off x="1857" y="3512"/>
              <a:ext cx="535" cy="1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 b="1"/>
                <a:t>FERTILIZATION</a:t>
              </a:r>
            </a:p>
          </p:txBody>
        </p:sp>
        <p:sp>
          <p:nvSpPr>
            <p:cNvPr id="89096" name="Line 11"/>
            <p:cNvSpPr>
              <a:spLocks noChangeShapeType="1"/>
            </p:cNvSpPr>
            <p:nvPr/>
          </p:nvSpPr>
          <p:spPr bwMode="auto">
            <a:xfrm>
              <a:off x="1417" y="328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7" name="Line 12"/>
            <p:cNvSpPr>
              <a:spLocks noChangeShapeType="1"/>
            </p:cNvSpPr>
            <p:nvPr/>
          </p:nvSpPr>
          <p:spPr bwMode="auto">
            <a:xfrm flipV="1">
              <a:off x="1698" y="3221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98" name="Text Box 13"/>
            <p:cNvSpPr txBox="1">
              <a:spLocks noChangeArrowheads="1"/>
            </p:cNvSpPr>
            <p:nvPr/>
          </p:nvSpPr>
          <p:spPr bwMode="auto">
            <a:xfrm>
              <a:off x="1752" y="2318"/>
              <a:ext cx="425" cy="1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Embryo (2</a:t>
              </a:r>
              <a:r>
                <a:rPr lang="en-US" sz="700" i="1"/>
                <a:t>n</a:t>
              </a:r>
              <a:r>
                <a:rPr lang="en-US" sz="700"/>
                <a:t>)</a:t>
              </a:r>
            </a:p>
          </p:txBody>
        </p:sp>
        <p:sp>
          <p:nvSpPr>
            <p:cNvPr id="89099" name="Text Box 14"/>
            <p:cNvSpPr txBox="1">
              <a:spLocks noChangeArrowheads="1"/>
            </p:cNvSpPr>
            <p:nvPr/>
          </p:nvSpPr>
          <p:spPr bwMode="auto">
            <a:xfrm>
              <a:off x="1691" y="2437"/>
              <a:ext cx="412" cy="2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Endosperm</a:t>
              </a:r>
            </a:p>
            <a:p>
              <a:r>
                <a:rPr lang="en-US" sz="700"/>
                <a:t>(food</a:t>
              </a:r>
            </a:p>
            <a:p>
              <a:r>
                <a:rPr lang="en-US" sz="700"/>
                <a:t>supply) (3</a:t>
              </a:r>
              <a:r>
                <a:rPr lang="en-US" sz="700" i="1"/>
                <a:t>n</a:t>
              </a:r>
              <a:r>
                <a:rPr lang="en-US" sz="700"/>
                <a:t>)</a:t>
              </a:r>
            </a:p>
          </p:txBody>
        </p:sp>
        <p:sp>
          <p:nvSpPr>
            <p:cNvPr id="89100" name="Text Box 15"/>
            <p:cNvSpPr txBox="1">
              <a:spLocks noChangeArrowheads="1"/>
            </p:cNvSpPr>
            <p:nvPr/>
          </p:nvSpPr>
          <p:spPr bwMode="auto">
            <a:xfrm>
              <a:off x="1651" y="2679"/>
              <a:ext cx="484" cy="1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Seed coat (2</a:t>
              </a:r>
              <a:r>
                <a:rPr lang="en-US" sz="700" i="1"/>
                <a:t>n</a:t>
              </a:r>
              <a:r>
                <a:rPr lang="en-US" sz="700"/>
                <a:t>)</a:t>
              </a:r>
            </a:p>
          </p:txBody>
        </p:sp>
        <p:sp>
          <p:nvSpPr>
            <p:cNvPr id="89101" name="Text Box 16"/>
            <p:cNvSpPr txBox="1">
              <a:spLocks noChangeArrowheads="1"/>
            </p:cNvSpPr>
            <p:nvPr/>
          </p:nvSpPr>
          <p:spPr bwMode="auto">
            <a:xfrm>
              <a:off x="2191" y="2530"/>
              <a:ext cx="246" cy="1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Seed</a:t>
              </a:r>
            </a:p>
          </p:txBody>
        </p:sp>
        <p:sp>
          <p:nvSpPr>
            <p:cNvPr id="89102" name="Line 17"/>
            <p:cNvSpPr>
              <a:spLocks noChangeShapeType="1"/>
            </p:cNvSpPr>
            <p:nvPr/>
          </p:nvSpPr>
          <p:spPr bwMode="auto">
            <a:xfrm flipV="1">
              <a:off x="1507" y="2384"/>
              <a:ext cx="277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3" name="Line 18"/>
            <p:cNvSpPr>
              <a:spLocks noChangeShapeType="1"/>
            </p:cNvSpPr>
            <p:nvPr/>
          </p:nvSpPr>
          <p:spPr bwMode="auto">
            <a:xfrm flipV="1">
              <a:off x="1540" y="2506"/>
              <a:ext cx="182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4" name="AutoShape 19"/>
            <p:cNvSpPr>
              <a:spLocks/>
            </p:cNvSpPr>
            <p:nvPr/>
          </p:nvSpPr>
          <p:spPr bwMode="auto">
            <a:xfrm rot="858853">
              <a:off x="2115" y="2342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5" name="Text Box 20"/>
            <p:cNvSpPr txBox="1">
              <a:spLocks noChangeArrowheads="1"/>
            </p:cNvSpPr>
            <p:nvPr/>
          </p:nvSpPr>
          <p:spPr bwMode="auto">
            <a:xfrm>
              <a:off x="1128" y="1949"/>
              <a:ext cx="421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prstTxWarp prst="textNoShape">
                <a:avLst/>
              </a:prstTxWarp>
              <a:spAutoFit/>
            </a:bodyPr>
            <a:lstStyle/>
            <a:p>
              <a:r>
                <a:rPr lang="en-US" sz="700"/>
                <a:t>Germinating</a:t>
              </a:r>
            </a:p>
            <a:p>
              <a:r>
                <a:rPr lang="en-US" sz="700"/>
                <a:t>seed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240" y="488"/>
              <a:ext cx="3472" cy="3611"/>
              <a:chOff x="1240" y="488"/>
              <a:chExt cx="3472" cy="3611"/>
            </a:xfrm>
          </p:grpSpPr>
          <p:sp>
            <p:nvSpPr>
              <p:cNvPr id="89107" name="Text Box 22"/>
              <p:cNvSpPr txBox="1">
                <a:spLocks noChangeArrowheads="1"/>
              </p:cNvSpPr>
              <p:nvPr/>
            </p:nvSpPr>
            <p:spPr bwMode="auto">
              <a:xfrm>
                <a:off x="3872" y="2170"/>
                <a:ext cx="270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Pollen</a:t>
                </a:r>
              </a:p>
              <a:p>
                <a:r>
                  <a:rPr lang="en-US" sz="700"/>
                  <a:t>tube</a:t>
                </a:r>
              </a:p>
            </p:txBody>
          </p:sp>
          <p:sp>
            <p:nvSpPr>
              <p:cNvPr id="89108" name="Text Box 23"/>
              <p:cNvSpPr txBox="1">
                <a:spLocks noChangeArrowheads="1"/>
              </p:cNvSpPr>
              <p:nvPr/>
            </p:nvSpPr>
            <p:spPr bwMode="auto">
              <a:xfrm>
                <a:off x="3889" y="2358"/>
                <a:ext cx="281" cy="1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Sperm</a:t>
                </a:r>
              </a:p>
            </p:txBody>
          </p:sp>
          <p:sp>
            <p:nvSpPr>
              <p:cNvPr id="89109" name="Text Box 24"/>
              <p:cNvSpPr txBox="1">
                <a:spLocks noChangeArrowheads="1"/>
              </p:cNvSpPr>
              <p:nvPr/>
            </p:nvSpPr>
            <p:spPr bwMode="auto">
              <a:xfrm>
                <a:off x="3875" y="2032"/>
                <a:ext cx="290" cy="1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Stigma</a:t>
                </a:r>
              </a:p>
            </p:txBody>
          </p:sp>
          <p:sp>
            <p:nvSpPr>
              <p:cNvPr id="89110" name="Text Box 25"/>
              <p:cNvSpPr txBox="1">
                <a:spLocks noChangeArrowheads="1"/>
              </p:cNvSpPr>
              <p:nvPr/>
            </p:nvSpPr>
            <p:spPr bwMode="auto">
              <a:xfrm>
                <a:off x="4335" y="1877"/>
                <a:ext cx="270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Pollen</a:t>
                </a:r>
              </a:p>
              <a:p>
                <a:r>
                  <a:rPr lang="en-US" sz="700"/>
                  <a:t>grains</a:t>
                </a:r>
              </a:p>
            </p:txBody>
          </p:sp>
          <p:sp>
            <p:nvSpPr>
              <p:cNvPr id="89111" name="Line 26"/>
              <p:cNvSpPr>
                <a:spLocks noChangeShapeType="1"/>
              </p:cNvSpPr>
              <p:nvPr/>
            </p:nvSpPr>
            <p:spPr bwMode="auto">
              <a:xfrm>
                <a:off x="4128" y="2100"/>
                <a:ext cx="10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2" name="Line 27"/>
              <p:cNvSpPr>
                <a:spLocks noChangeShapeType="1"/>
              </p:cNvSpPr>
              <p:nvPr/>
            </p:nvSpPr>
            <p:spPr bwMode="auto">
              <a:xfrm flipH="1">
                <a:off x="4109" y="2185"/>
                <a:ext cx="192" cy="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3" name="Line 28"/>
              <p:cNvSpPr>
                <a:spLocks noChangeShapeType="1"/>
              </p:cNvSpPr>
              <p:nvPr/>
            </p:nvSpPr>
            <p:spPr bwMode="auto">
              <a:xfrm flipH="1">
                <a:off x="4137" y="2278"/>
                <a:ext cx="150" cy="1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4" name="Line 29"/>
              <p:cNvSpPr>
                <a:spLocks noChangeShapeType="1"/>
              </p:cNvSpPr>
              <p:nvPr/>
            </p:nvSpPr>
            <p:spPr bwMode="auto">
              <a:xfrm flipV="1">
                <a:off x="4137" y="2320"/>
                <a:ext cx="189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5" name="Text Box 30"/>
              <p:cNvSpPr txBox="1">
                <a:spLocks noChangeArrowheads="1"/>
              </p:cNvSpPr>
              <p:nvPr/>
            </p:nvSpPr>
            <p:spPr bwMode="auto">
              <a:xfrm>
                <a:off x="3924" y="2482"/>
                <a:ext cx="270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Pollen</a:t>
                </a:r>
              </a:p>
              <a:p>
                <a:r>
                  <a:rPr lang="en-US" sz="700"/>
                  <a:t>tube</a:t>
                </a:r>
              </a:p>
            </p:txBody>
          </p:sp>
          <p:sp>
            <p:nvSpPr>
              <p:cNvPr id="89116" name="Text Box 31"/>
              <p:cNvSpPr txBox="1">
                <a:spLocks noChangeArrowheads="1"/>
              </p:cNvSpPr>
              <p:nvPr/>
            </p:nvSpPr>
            <p:spPr bwMode="auto">
              <a:xfrm>
                <a:off x="3934" y="2692"/>
                <a:ext cx="240" cy="12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Style</a:t>
                </a:r>
              </a:p>
            </p:txBody>
          </p:sp>
          <p:sp>
            <p:nvSpPr>
              <p:cNvPr id="89117" name="Line 32"/>
              <p:cNvSpPr>
                <a:spLocks noChangeShapeType="1"/>
              </p:cNvSpPr>
              <p:nvPr/>
            </p:nvSpPr>
            <p:spPr bwMode="auto">
              <a:xfrm flipV="1">
                <a:off x="3828" y="2568"/>
                <a:ext cx="11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18" name="Text Box 33"/>
              <p:cNvSpPr txBox="1">
                <a:spLocks noChangeArrowheads="1"/>
              </p:cNvSpPr>
              <p:nvPr/>
            </p:nvSpPr>
            <p:spPr bwMode="auto">
              <a:xfrm>
                <a:off x="2552" y="3907"/>
                <a:ext cx="518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Discharged</a:t>
                </a:r>
              </a:p>
              <a:p>
                <a:r>
                  <a:rPr lang="en-US" sz="700"/>
                  <a:t>sperm nuclei (</a:t>
                </a:r>
                <a:r>
                  <a:rPr lang="en-US" sz="700" i="1"/>
                  <a:t>n</a:t>
                </a:r>
                <a:r>
                  <a:rPr lang="en-US" sz="700"/>
                  <a:t>)</a:t>
                </a:r>
              </a:p>
            </p:txBody>
          </p:sp>
          <p:sp>
            <p:nvSpPr>
              <p:cNvPr id="89119" name="Text Box 34"/>
              <p:cNvSpPr txBox="1">
                <a:spLocks noChangeArrowheads="1"/>
              </p:cNvSpPr>
              <p:nvPr/>
            </p:nvSpPr>
            <p:spPr bwMode="auto">
              <a:xfrm>
                <a:off x="2177" y="3209"/>
                <a:ext cx="393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00"/>
                  <a:t>Egg</a:t>
                </a:r>
              </a:p>
              <a:p>
                <a:r>
                  <a:rPr lang="en-US" sz="700"/>
                  <a:t>nucleus (</a:t>
                </a:r>
                <a:r>
                  <a:rPr lang="en-US" sz="700" i="1"/>
                  <a:t>n</a:t>
                </a:r>
                <a:r>
                  <a:rPr lang="en-US" sz="700"/>
                  <a:t>)</a:t>
                </a:r>
              </a:p>
            </p:txBody>
          </p:sp>
          <p:sp>
            <p:nvSpPr>
              <p:cNvPr id="89120" name="Line 35"/>
              <p:cNvSpPr>
                <a:spLocks noChangeShapeType="1"/>
              </p:cNvSpPr>
              <p:nvPr/>
            </p:nvSpPr>
            <p:spPr bwMode="auto">
              <a:xfrm>
                <a:off x="2610" y="3665"/>
                <a:ext cx="96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1" name="Line 36"/>
              <p:cNvSpPr>
                <a:spLocks noChangeShapeType="1"/>
              </p:cNvSpPr>
              <p:nvPr/>
            </p:nvSpPr>
            <p:spPr bwMode="auto">
              <a:xfrm>
                <a:off x="2586" y="3757"/>
                <a:ext cx="120" cy="1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22" name="Line 37"/>
              <p:cNvSpPr>
                <a:spLocks noChangeShapeType="1"/>
              </p:cNvSpPr>
              <p:nvPr/>
            </p:nvSpPr>
            <p:spPr bwMode="auto">
              <a:xfrm flipH="1" flipV="1">
                <a:off x="2437" y="3391"/>
                <a:ext cx="144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1240" y="488"/>
                <a:ext cx="3472" cy="2966"/>
                <a:chOff x="1240" y="488"/>
                <a:chExt cx="3472" cy="2966"/>
              </a:xfrm>
            </p:grpSpPr>
            <p:sp>
              <p:nvSpPr>
                <p:cNvPr id="8912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243" y="1067"/>
                  <a:ext cx="534" cy="25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Mature flower on</a:t>
                  </a:r>
                </a:p>
                <a:p>
                  <a:r>
                    <a:rPr lang="en-US" sz="700"/>
                    <a:t>sporophyte plant</a:t>
                  </a:r>
                </a:p>
                <a:p>
                  <a:r>
                    <a:rPr lang="en-US" sz="700"/>
                    <a:t>(2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2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284" y="488"/>
                  <a:ext cx="218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 b="1"/>
                    <a:t>Key</a:t>
                  </a:r>
                </a:p>
              </p:txBody>
            </p:sp>
            <p:sp>
              <p:nvSpPr>
                <p:cNvPr id="8912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243" y="623"/>
                  <a:ext cx="389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Haploid (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2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240" y="717"/>
                  <a:ext cx="401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Diploid (2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2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99" y="878"/>
                  <a:ext cx="281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00"/>
                    <a:t>Anther</a:t>
                  </a:r>
                </a:p>
              </p:txBody>
            </p:sp>
            <p:sp>
              <p:nvSpPr>
                <p:cNvPr id="89129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139" y="984"/>
                  <a:ext cx="0" cy="25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3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883" y="1485"/>
                  <a:ext cx="664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Ovule with</a:t>
                  </a:r>
                </a:p>
                <a:p>
                  <a:r>
                    <a:rPr lang="en-US" sz="700"/>
                    <a:t>megasporangium (2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3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405" y="1659"/>
                  <a:ext cx="577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Male gametophyte</a:t>
                  </a:r>
                </a:p>
                <a:p>
                  <a:r>
                    <a:rPr lang="en-US" sz="700"/>
                    <a:t>(in pollen grain)</a:t>
                  </a:r>
                </a:p>
              </p:txBody>
            </p:sp>
            <p:sp>
              <p:nvSpPr>
                <p:cNvPr id="8913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11" y="1411"/>
                  <a:ext cx="478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Microspore (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3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237" y="1187"/>
                  <a:ext cx="350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 b="1"/>
                    <a:t>MEIOSIS</a:t>
                  </a:r>
                </a:p>
              </p:txBody>
            </p:sp>
            <p:sp>
              <p:nvSpPr>
                <p:cNvPr id="8913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4041" y="1516"/>
                  <a:ext cx="203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35" name="Line 50"/>
                <p:cNvSpPr>
                  <a:spLocks noChangeShapeType="1"/>
                </p:cNvSpPr>
                <p:nvPr/>
              </p:nvSpPr>
              <p:spPr bwMode="auto">
                <a:xfrm>
                  <a:off x="4060" y="1646"/>
                  <a:ext cx="288" cy="4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3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023" y="893"/>
                  <a:ext cx="545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Microsporangium</a:t>
                  </a:r>
                </a:p>
              </p:txBody>
            </p:sp>
            <p:sp>
              <p:nvSpPr>
                <p:cNvPr id="8913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088" y="974"/>
                  <a:ext cx="640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Microsporocytes (2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38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89" y="1053"/>
                  <a:ext cx="224" cy="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3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941" y="1053"/>
                  <a:ext cx="172" cy="15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40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919" y="964"/>
                  <a:ext cx="144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4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5" y="1916"/>
                  <a:ext cx="350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 b="1"/>
                    <a:t>MEIOSIS</a:t>
                  </a:r>
                </a:p>
              </p:txBody>
            </p:sp>
            <p:sp>
              <p:nvSpPr>
                <p:cNvPr id="8914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223" y="1454"/>
                  <a:ext cx="489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Generative cell</a:t>
                  </a:r>
                </a:p>
              </p:txBody>
            </p:sp>
            <p:sp>
              <p:nvSpPr>
                <p:cNvPr id="8914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314" y="1646"/>
                  <a:ext cx="342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Tube cell</a:t>
                  </a:r>
                </a:p>
              </p:txBody>
            </p:sp>
            <p:sp>
              <p:nvSpPr>
                <p:cNvPr id="8914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770" y="1554"/>
                  <a:ext cx="160" cy="1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4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334" y="2527"/>
                  <a:ext cx="396" cy="259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Surviving</a:t>
                  </a:r>
                </a:p>
                <a:p>
                  <a:r>
                    <a:rPr lang="en-US" sz="700"/>
                    <a:t>megaspore</a:t>
                  </a:r>
                </a:p>
                <a:p>
                  <a:r>
                    <a:rPr lang="en-US" sz="700"/>
                    <a:t>(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4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69" y="1823"/>
                  <a:ext cx="266" cy="12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Ovary</a:t>
                  </a:r>
                </a:p>
              </p:txBody>
            </p:sp>
            <p:sp>
              <p:nvSpPr>
                <p:cNvPr id="8914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350" y="2224"/>
                  <a:ext cx="548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Megasporangium</a:t>
                  </a:r>
                </a:p>
                <a:p>
                  <a:r>
                    <a:rPr lang="en-US" sz="700"/>
                    <a:t>(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4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3262" y="2294"/>
                  <a:ext cx="123" cy="3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49" name="Line 64"/>
                <p:cNvSpPr>
                  <a:spLocks noChangeShapeType="1"/>
                </p:cNvSpPr>
                <p:nvPr/>
              </p:nvSpPr>
              <p:spPr bwMode="auto">
                <a:xfrm>
                  <a:off x="3226" y="2369"/>
                  <a:ext cx="144" cy="19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625" y="2793"/>
                  <a:ext cx="642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Female gametophyte</a:t>
                  </a:r>
                </a:p>
                <a:p>
                  <a:r>
                    <a:rPr lang="en-US" sz="700"/>
                    <a:t>(embryo sac)</a:t>
                  </a:r>
                </a:p>
              </p:txBody>
            </p:sp>
            <p:sp>
              <p:nvSpPr>
                <p:cNvPr id="89151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357" y="2766"/>
                  <a:ext cx="475" cy="326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Antipodal cells</a:t>
                  </a:r>
                </a:p>
                <a:p>
                  <a:r>
                    <a:rPr lang="en-US" sz="700"/>
                    <a:t>Polar nuclei</a:t>
                  </a:r>
                </a:p>
                <a:p>
                  <a:r>
                    <a:rPr lang="en-US" sz="700"/>
                    <a:t>Synergids</a:t>
                  </a:r>
                </a:p>
                <a:p>
                  <a:r>
                    <a:rPr lang="en-US" sz="700"/>
                    <a:t>Egg (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52" name="Line 67"/>
                <p:cNvSpPr>
                  <a:spLocks noChangeShapeType="1"/>
                </p:cNvSpPr>
                <p:nvPr/>
              </p:nvSpPr>
              <p:spPr bwMode="auto">
                <a:xfrm>
                  <a:off x="2807" y="2838"/>
                  <a:ext cx="277" cy="1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3" name="Line 68"/>
                <p:cNvSpPr>
                  <a:spLocks noChangeShapeType="1"/>
                </p:cNvSpPr>
                <p:nvPr/>
              </p:nvSpPr>
              <p:spPr bwMode="auto">
                <a:xfrm>
                  <a:off x="2764" y="2918"/>
                  <a:ext cx="322" cy="10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4" name="Line 69"/>
                <p:cNvSpPr>
                  <a:spLocks noChangeShapeType="1"/>
                </p:cNvSpPr>
                <p:nvPr/>
              </p:nvSpPr>
              <p:spPr bwMode="auto">
                <a:xfrm>
                  <a:off x="2726" y="2976"/>
                  <a:ext cx="406" cy="13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5" name="Line 70"/>
                <p:cNvSpPr>
                  <a:spLocks noChangeShapeType="1"/>
                </p:cNvSpPr>
                <p:nvPr/>
              </p:nvSpPr>
              <p:spPr bwMode="auto">
                <a:xfrm>
                  <a:off x="2612" y="3044"/>
                  <a:ext cx="488" cy="8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6" name="AutoShape 71"/>
                <p:cNvSpPr>
                  <a:spLocks/>
                </p:cNvSpPr>
                <p:nvPr/>
              </p:nvSpPr>
              <p:spPr bwMode="auto">
                <a:xfrm>
                  <a:off x="2339" y="2779"/>
                  <a:ext cx="48" cy="288"/>
                </a:xfrm>
                <a:prstGeom prst="leftBrace">
                  <a:avLst>
                    <a:gd name="adj1" fmla="val 50000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036" y="2926"/>
                  <a:ext cx="28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5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3362" y="2914"/>
                  <a:ext cx="270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Pollen</a:t>
                  </a:r>
                </a:p>
                <a:p>
                  <a:r>
                    <a:rPr lang="en-US" sz="700"/>
                    <a:t>tube</a:t>
                  </a:r>
                </a:p>
              </p:txBody>
            </p:sp>
            <p:sp>
              <p:nvSpPr>
                <p:cNvPr id="89159" name="Line 74"/>
                <p:cNvSpPr>
                  <a:spLocks noChangeShapeType="1"/>
                </p:cNvSpPr>
                <p:nvPr/>
              </p:nvSpPr>
              <p:spPr bwMode="auto">
                <a:xfrm>
                  <a:off x="3307" y="2976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6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315" y="3262"/>
                  <a:ext cx="281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700"/>
                    <a:t>Sperm</a:t>
                  </a:r>
                </a:p>
                <a:p>
                  <a:r>
                    <a:rPr lang="en-US" sz="700"/>
                    <a:t>(</a:t>
                  </a:r>
                  <a:r>
                    <a:rPr lang="en-US" sz="700" i="1"/>
                    <a:t>n</a:t>
                  </a:r>
                  <a:r>
                    <a:rPr lang="en-US" sz="700"/>
                    <a:t>)</a:t>
                  </a:r>
                </a:p>
              </p:txBody>
            </p:sp>
            <p:sp>
              <p:nvSpPr>
                <p:cNvPr id="89161" name="Line 76"/>
                <p:cNvSpPr>
                  <a:spLocks noChangeShapeType="1"/>
                </p:cNvSpPr>
                <p:nvPr/>
              </p:nvSpPr>
              <p:spPr bwMode="auto">
                <a:xfrm>
                  <a:off x="3209" y="3247"/>
                  <a:ext cx="136" cy="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62" name="Line 77"/>
                <p:cNvSpPr>
                  <a:spLocks noChangeShapeType="1"/>
                </p:cNvSpPr>
                <p:nvPr/>
              </p:nvSpPr>
              <p:spPr bwMode="auto">
                <a:xfrm>
                  <a:off x="3239" y="3226"/>
                  <a:ext cx="116" cy="8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63" name="Line 78"/>
                <p:cNvSpPr>
                  <a:spLocks noChangeShapeType="1"/>
                </p:cNvSpPr>
                <p:nvPr/>
              </p:nvSpPr>
              <p:spPr bwMode="auto">
                <a:xfrm>
                  <a:off x="2741" y="2984"/>
                  <a:ext cx="346" cy="13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2075" tIns="46038" rIns="92075" bIns="46038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</TotalTime>
  <Words>2137</Words>
  <Application>Microsoft Macintosh PowerPoint</Application>
  <PresentationFormat>On-screen Show (4:3)</PresentationFormat>
  <Paragraphs>612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Angiosperm Reproduction (Ch.38)</vt:lpstr>
      <vt:lpstr>PowerPoint Presentation</vt:lpstr>
      <vt:lpstr> Rafflesia arnoldii, “monster flower”  of Indonesia</vt:lpstr>
      <vt:lpstr>PowerPoint Presentation</vt:lpstr>
      <vt:lpstr>The structure of an idealized flower</vt:lpstr>
      <vt:lpstr>Floral Variations </vt:lpstr>
      <vt:lpstr> Asexual reproduction in aspen trees</vt:lpstr>
      <vt:lpstr>Test-tube cloning of carrots</vt:lpstr>
      <vt:lpstr>The life cycle of an angiosperm</vt:lpstr>
      <vt:lpstr>An overview of angiosperm reproduction</vt:lpstr>
      <vt:lpstr>The development of angiosperm gametophytes (pollen grains and embryo sacs)</vt:lpstr>
      <vt:lpstr>Growth of the pollen tube and double fertilization</vt:lpstr>
      <vt:lpstr>The development of a eudicot plant embryo</vt:lpstr>
      <vt:lpstr>Seed structure</vt:lpstr>
      <vt:lpstr> Developmental origin of fruits</vt:lpstr>
      <vt:lpstr> Some variations in fruit structure</vt:lpstr>
      <vt:lpstr>Two common types of seed germination</vt:lpstr>
      <vt:lpstr>Flower-pollinator relationships</vt:lpstr>
      <vt:lpstr>Fruit adaptations that enhance seed dispersal</vt:lpstr>
      <vt:lpstr>A Sampling of Medicines Derived from Seed Plants</vt:lpstr>
      <vt:lpstr>Review Questions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Physiology 2010edit</dc:title>
  <dc:subject/>
  <dc:creator>Kim Foglia/David Knuffke</dc:creator>
  <cp:keywords/>
  <dc:description/>
  <cp:lastModifiedBy>David Knuffke</cp:lastModifiedBy>
  <cp:revision>166</cp:revision>
  <cp:lastPrinted>2007-11-05T03:00:20Z</cp:lastPrinted>
  <dcterms:created xsi:type="dcterms:W3CDTF">2010-08-30T18:26:53Z</dcterms:created>
  <dcterms:modified xsi:type="dcterms:W3CDTF">2010-11-14T21:14:33Z</dcterms:modified>
  <cp:category/>
</cp:coreProperties>
</file>