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1.bin"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2.bin" ContentType="audio/unknown"/>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audio3.bin" ContentType="audio/unknown"/>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306" r:id="rId41"/>
    <p:sldId id="298" r:id="rId42"/>
    <p:sldId id="299" r:id="rId43"/>
    <p:sldId id="300" r:id="rId44"/>
    <p:sldId id="301" r:id="rId45"/>
    <p:sldId id="303" r:id="rId46"/>
    <p:sldId id="302" r:id="rId47"/>
    <p:sldId id="304" r:id="rId48"/>
    <p:sldId id="289" r:id="rId49"/>
    <p:sldId id="309" r:id="rId5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016" y="-1000"/>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354783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272946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448B92-501D-2F4F-A3AA-2EF4627B12FE}" type="slidenum">
              <a:rPr lang="en-US"/>
              <a:pPr/>
              <a:t>1</a:t>
            </a:fld>
            <a:endParaRPr lang="en-US"/>
          </a:p>
        </p:txBody>
      </p:sp>
      <p:sp>
        <p:nvSpPr>
          <p:cNvPr id="368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C5C25F1-2656-F344-A083-B8E5EFF62A9C}" type="slidenum">
              <a:rPr lang="en-US"/>
              <a:pPr/>
              <a:t>11</a:t>
            </a:fld>
            <a:endParaRPr lang="en-US"/>
          </a:p>
        </p:txBody>
      </p:sp>
      <p:sp>
        <p:nvSpPr>
          <p:cNvPr id="40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9F3A5E8-5913-2D40-964C-C8880EFCAF59}" type="slidenum">
              <a:rPr lang="en-US"/>
              <a:pPr/>
              <a:t>12</a:t>
            </a:fld>
            <a:endParaRPr lang="en-US"/>
          </a:p>
        </p:txBody>
      </p:sp>
      <p:sp>
        <p:nvSpPr>
          <p:cNvPr id="491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B4366AC-CCDC-CA4A-AB42-9D58F1B160F9}" type="slidenum">
              <a:rPr lang="en-US"/>
              <a:pPr/>
              <a:t>13</a:t>
            </a:fld>
            <a:endParaRPr lang="en-US"/>
          </a:p>
        </p:txBody>
      </p:sp>
      <p:sp>
        <p:nvSpPr>
          <p:cNvPr id="493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CA27AC-EA30-2146-94D9-23CA280F7E48}" type="slidenum">
              <a:rPr lang="en-US"/>
              <a:pPr/>
              <a:t>14</a:t>
            </a:fld>
            <a:endParaRPr lang="en-US"/>
          </a:p>
        </p:txBody>
      </p:sp>
      <p:sp>
        <p:nvSpPr>
          <p:cNvPr id="495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ACB16A-F4C4-B44A-8489-8A085E521B49}" type="slidenum">
              <a:rPr lang="en-US"/>
              <a:pPr/>
              <a:t>15</a:t>
            </a:fld>
            <a:endParaRPr lang="en-US"/>
          </a:p>
        </p:txBody>
      </p:sp>
      <p:sp>
        <p:nvSpPr>
          <p:cNvPr id="497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7667" name="Rectangle 3"/>
          <p:cNvSpPr>
            <a:spLocks noGrp="1" noChangeArrowheads="1"/>
          </p:cNvSpPr>
          <p:nvPr>
            <p:ph type="body" idx="1"/>
          </p:nvPr>
        </p:nvSpPr>
        <p:spPr bwMode="auto">
          <a:xfrm>
            <a:off x="914400" y="4343400"/>
            <a:ext cx="53340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800">
                <a:solidFill>
                  <a:srgbClr val="000000"/>
                </a:solidFill>
              </a:rPr>
              <a:t>Still, the epithelium is continually eroded, and the epithelium is completely replaced by mitosis every three days.</a:t>
            </a:r>
          </a:p>
          <a:p>
            <a:pPr>
              <a:buClr>
                <a:srgbClr val="339933"/>
              </a:buClr>
            </a:pPr>
            <a:r>
              <a:rPr lang="en-US" sz="800">
                <a:solidFill>
                  <a:srgbClr val="000000"/>
                </a:solidFill>
              </a:rPr>
              <a:t>Gastric ulcers, lesions in the stomach lining, are caused by the acid-tolerant bacterium </a:t>
            </a:r>
            <a:r>
              <a:rPr lang="en-US" sz="800" i="1">
                <a:solidFill>
                  <a:srgbClr val="000000"/>
                </a:solidFill>
              </a:rPr>
              <a:t>Heliobacter pylori</a:t>
            </a:r>
            <a:r>
              <a:rPr lang="en-US" sz="800">
                <a:solidFill>
                  <a:srgbClr val="000000"/>
                </a:solidFill>
              </a:rPr>
              <a:t>.</a:t>
            </a:r>
          </a:p>
          <a:p>
            <a:pPr marL="280988" lvl="1" indent="0">
              <a:buClr>
                <a:srgbClr val="339933"/>
              </a:buClr>
            </a:pPr>
            <a:r>
              <a:rPr lang="en-US" sz="800">
                <a:solidFill>
                  <a:srgbClr val="000000"/>
                </a:solidFill>
              </a:rPr>
              <a:t>Ulcers are often treated with antibiotics.</a:t>
            </a:r>
          </a:p>
          <a:p>
            <a:pPr>
              <a:buClr>
                <a:srgbClr val="339933"/>
              </a:buClr>
            </a:pPr>
            <a:r>
              <a:rPr lang="en-US" sz="800">
                <a:solidFill>
                  <a:srgbClr val="000000"/>
                </a:solidFill>
              </a:rPr>
              <a:t>Pepsin is secreted in an </a:t>
            </a:r>
            <a:r>
              <a:rPr lang="en-US" sz="800" i="1">
                <a:solidFill>
                  <a:srgbClr val="000000"/>
                </a:solidFill>
              </a:rPr>
              <a:t>inactive</a:t>
            </a:r>
            <a:r>
              <a:rPr lang="en-US" sz="800">
                <a:solidFill>
                  <a:srgbClr val="000000"/>
                </a:solidFill>
              </a:rPr>
              <a:t> form, called </a:t>
            </a:r>
            <a:r>
              <a:rPr lang="en-US" sz="800" b="1">
                <a:solidFill>
                  <a:srgbClr val="000000"/>
                </a:solidFill>
              </a:rPr>
              <a:t>pepsinogen</a:t>
            </a:r>
            <a:r>
              <a:rPr lang="en-US" sz="800">
                <a:solidFill>
                  <a:srgbClr val="000000"/>
                </a:solidFill>
              </a:rPr>
              <a:t> by specialized chief cells in gastric pits.</a:t>
            </a:r>
          </a:p>
          <a:p>
            <a:pPr marL="280988" lvl="1" indent="0">
              <a:buClr>
                <a:srgbClr val="339933"/>
              </a:buClr>
            </a:pPr>
            <a:r>
              <a:rPr lang="en-US" sz="800">
                <a:solidFill>
                  <a:srgbClr val="000000"/>
                </a:solidFill>
              </a:rPr>
              <a:t>Parietal cells, also in the pits, secrete hydrochloric acid which converts pepsinogen to the active pepsin only when both reach the lumen of the stomach, minimizing self-digestion.</a:t>
            </a:r>
          </a:p>
          <a:p>
            <a:pPr marL="280988" lvl="1" indent="0">
              <a:buClr>
                <a:srgbClr val="339933"/>
              </a:buClr>
            </a:pPr>
            <a:r>
              <a:rPr lang="en-US" sz="800">
                <a:solidFill>
                  <a:srgbClr val="000000"/>
                </a:solidFill>
              </a:rPr>
              <a:t>Also, in a positive-feedback system, activated pepsin can activate more pepsinogen molecules.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08B51E-9EF4-F44D-B3D3-FA9607D9B193}" type="slidenum">
              <a:rPr lang="en-US"/>
              <a:pPr/>
              <a:t>16</a:t>
            </a:fld>
            <a:endParaRPr lang="en-US"/>
          </a:p>
        </p:txBody>
      </p:sp>
      <p:sp>
        <p:nvSpPr>
          <p:cNvPr id="4997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9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6A283CF-2765-AC44-B93E-B02CECCB88F3}" type="slidenum">
              <a:rPr lang="en-US"/>
              <a:pPr/>
              <a:t>17</a:t>
            </a:fld>
            <a:endParaRPr lang="en-US"/>
          </a:p>
        </p:txBody>
      </p:sp>
      <p:sp>
        <p:nvSpPr>
          <p:cNvPr id="501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F850852-7629-6040-9097-0DCB9F7FAC88}" type="slidenum">
              <a:rPr lang="en-US"/>
              <a:pPr/>
              <a:t>18</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140CBC1-BA03-A141-AF8E-E86A681B04BB}" type="slidenum">
              <a:rPr lang="en-US"/>
              <a:pPr/>
              <a:t>19</a:t>
            </a:fld>
            <a:endParaRPr lang="en-US"/>
          </a:p>
        </p:txBody>
      </p:sp>
      <p:sp>
        <p:nvSpPr>
          <p:cNvPr id="505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800">
                <a:solidFill>
                  <a:srgbClr val="000000"/>
                </a:solidFill>
              </a:rPr>
              <a:t>About every 20 seconds, the stomach contents are mixed by the churning action of smooth muscles.</a:t>
            </a:r>
          </a:p>
          <a:p>
            <a:pPr marL="280988" lvl="1" indent="0">
              <a:buClr>
                <a:srgbClr val="339933"/>
              </a:buClr>
            </a:pPr>
            <a:r>
              <a:rPr lang="en-US" sz="800">
                <a:solidFill>
                  <a:srgbClr val="000000"/>
                </a:solidFill>
              </a:rPr>
              <a:t>As a result of mixing and enzyme action, what begins in the stomach as a recently swallowed meal becomes a nutrient-rich broth known as </a:t>
            </a:r>
            <a:r>
              <a:rPr lang="en-US" sz="800" b="1">
                <a:solidFill>
                  <a:srgbClr val="000000"/>
                </a:solidFill>
              </a:rPr>
              <a:t>acid chyme</a:t>
            </a:r>
            <a:r>
              <a:rPr lang="en-US" sz="800">
                <a:solidFill>
                  <a:srgbClr val="000000"/>
                </a:solidFill>
              </a:rPr>
              <a:t>.</a:t>
            </a:r>
          </a:p>
          <a:p>
            <a:pPr>
              <a:buClr>
                <a:srgbClr val="339933"/>
              </a:buClr>
            </a:pPr>
            <a:r>
              <a:rPr lang="en-US" sz="800">
                <a:solidFill>
                  <a:srgbClr val="000000"/>
                </a:solidFill>
              </a:rPr>
              <a:t>At the opening from the stomach to the small intestine is the </a:t>
            </a:r>
            <a:r>
              <a:rPr lang="en-US" sz="800" b="1">
                <a:solidFill>
                  <a:srgbClr val="000000"/>
                </a:solidFill>
              </a:rPr>
              <a:t>pyloric sphincter</a:t>
            </a:r>
            <a:r>
              <a:rPr lang="en-US" sz="800">
                <a:solidFill>
                  <a:srgbClr val="000000"/>
                </a:solidFill>
              </a:rPr>
              <a:t>, which helps regulate the passage of chyme into the intestine.</a:t>
            </a:r>
          </a:p>
          <a:p>
            <a:pPr marL="280988" lvl="1" indent="0">
              <a:buClr>
                <a:srgbClr val="339933"/>
              </a:buClr>
            </a:pPr>
            <a:r>
              <a:rPr lang="en-US" sz="800">
                <a:solidFill>
                  <a:srgbClr val="000000"/>
                </a:solidFill>
              </a:rPr>
              <a:t>A squirt at a time, it takes about 2 to 6 hours after a meal for the stomach to empty.</a:t>
            </a:r>
            <a:endParaRPr lang="en-US"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F6B70CB-31CB-7846-B6F5-E51699C75965}" type="slidenum">
              <a:rPr lang="en-US"/>
              <a:pPr/>
              <a:t>20</a:t>
            </a:fld>
            <a:endParaRPr lang="en-US"/>
          </a:p>
        </p:txBody>
      </p:sp>
      <p:sp>
        <p:nvSpPr>
          <p:cNvPr id="507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54F14B7-58A2-CB4C-ABB5-D02D1DBC8773}" type="slidenum">
              <a:rPr lang="en-US"/>
              <a:pPr/>
              <a:t>2</a:t>
            </a:fld>
            <a:endParaRPr lang="en-US"/>
          </a:p>
        </p:txBody>
      </p:sp>
      <p:sp>
        <p:nvSpPr>
          <p:cNvPr id="548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8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4F35D00-258F-8E43-AA96-B0334801EF0A}" type="slidenum">
              <a:rPr lang="en-US"/>
              <a:pPr/>
              <a:t>21</a:t>
            </a:fld>
            <a:endParaRPr lang="en-US"/>
          </a:p>
        </p:txBody>
      </p:sp>
      <p:sp>
        <p:nvSpPr>
          <p:cNvPr id="423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39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F7AF382-4E54-F344-9340-368BCFA3312D}" type="slidenum">
              <a:rPr lang="en-US"/>
              <a:pPr/>
              <a:t>22</a:t>
            </a:fld>
            <a:endParaRPr lang="en-US"/>
          </a:p>
        </p:txBody>
      </p:sp>
      <p:sp>
        <p:nvSpPr>
          <p:cNvPr id="512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C38B8EB-C111-2E4D-A598-2BD826095170}" type="slidenum">
              <a:rPr lang="en-US"/>
              <a:pPr/>
              <a:t>23</a:t>
            </a:fld>
            <a:endParaRPr lang="en-US"/>
          </a:p>
        </p:txBody>
      </p:sp>
      <p:sp>
        <p:nvSpPr>
          <p:cNvPr id="514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4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B8E1669-7DEC-604A-94B2-4454069D7588}" type="slidenum">
              <a:rPr lang="en-US"/>
              <a:pPr/>
              <a:t>24</a:t>
            </a:fld>
            <a:endParaRPr lang="en-US"/>
          </a:p>
        </p:txBody>
      </p:sp>
      <p:sp>
        <p:nvSpPr>
          <p:cNvPr id="516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6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1937CB-B0BC-ED46-8158-6DEBCA90BF7D}" type="slidenum">
              <a:rPr lang="en-US"/>
              <a:pPr/>
              <a:t>25</a:t>
            </a:fld>
            <a:endParaRPr lang="en-US"/>
          </a:p>
        </p:txBody>
      </p:sp>
      <p:sp>
        <p:nvSpPr>
          <p:cNvPr id="425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571BC2A-F25F-0741-8AB5-8F016ACAFA63}" type="slidenum">
              <a:rPr lang="en-US"/>
              <a:pPr/>
              <a:t>26</a:t>
            </a:fld>
            <a:endParaRPr lang="en-US"/>
          </a:p>
        </p:txBody>
      </p:sp>
      <p:sp>
        <p:nvSpPr>
          <p:cNvPr id="518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8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BA18006-F419-2C49-A277-DE08A566E540}" type="slidenum">
              <a:rPr lang="en-US"/>
              <a:pPr/>
              <a:t>27</a:t>
            </a:fld>
            <a:endParaRPr lang="en-US"/>
          </a:p>
        </p:txBody>
      </p:sp>
      <p:sp>
        <p:nvSpPr>
          <p:cNvPr id="432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213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7739CB-FEEF-5045-8166-6BD5A5AD5B06}" type="slidenum">
              <a:rPr lang="en-US"/>
              <a:pPr/>
              <a:t>28</a:t>
            </a:fld>
            <a:endParaRPr lang="en-US"/>
          </a:p>
        </p:txBody>
      </p:sp>
      <p:sp>
        <p:nvSpPr>
          <p:cNvPr id="520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0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1EF2808-3EE2-E44B-9FA8-9FBC05AEE595}" type="slidenum">
              <a:rPr lang="en-US"/>
              <a:pPr/>
              <a:t>29</a:t>
            </a:fld>
            <a:endParaRPr lang="en-US"/>
          </a:p>
        </p:txBody>
      </p:sp>
      <p:sp>
        <p:nvSpPr>
          <p:cNvPr id="522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7E81E9D-A023-824D-BF5B-20C8C08B5E8D}" type="slidenum">
              <a:rPr lang="en-US"/>
              <a:pPr/>
              <a:t>30</a:t>
            </a:fld>
            <a:endParaRPr lang="en-US"/>
          </a:p>
        </p:txBody>
      </p:sp>
      <p:sp>
        <p:nvSpPr>
          <p:cNvPr id="436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622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Folic acid: coenzyme needed for DNA &amp; RNA synthesis and proper neural tube growth, may have role in cancer prevention</a:t>
            </a:r>
          </a:p>
          <a:p>
            <a:r>
              <a:rPr lang="en-US"/>
              <a:t>Biotin: coenzyme needed for Krebs cycle, fatty acid synthesis &amp; gluconeogenesis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3C1D0E4-9EB8-9342-81DD-8157F8339A2B}" type="slidenum">
              <a:rPr lang="en-US"/>
              <a:pPr/>
              <a:t>3</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3ACD97-AFD6-9049-8D9A-FD562180D46A}" type="slidenum">
              <a:rPr lang="en-US"/>
              <a:pPr/>
              <a:t>31</a:t>
            </a:fld>
            <a:endParaRPr lang="en-US"/>
          </a:p>
        </p:txBody>
      </p:sp>
      <p:sp>
        <p:nvSpPr>
          <p:cNvPr id="530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04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sz="1100"/>
              <a:t>The study of the rabbit is fascinating, and from periods of quiet observation we learn some of the peculiarities of its life and habits. One of the most interesting of these is coprophagy. The word comes from the Greek kopros (dung) and phago (eating). This dung eating is not quite so revolting as it sounds at first, for the rabbit makes a special form of pellet which it takes directly from its anus. Coprophagy plays an important part in the digestive/nutritional process.</a:t>
            </a:r>
          </a:p>
          <a:p>
            <a:r>
              <a:rPr lang="en-US" sz="1100"/>
              <a:t>This practice involves ingestion of special soft fecal pellets which are excreted in the early morning hours. This is a significant practice in that the bacterial synthesis of certain B vitamins in the cecum are excreted at this time and if rabbits are prevented from this practice they will die from vitamin B deficiency within a rather short period of time.</a:t>
            </a:r>
          </a:p>
          <a:p>
            <a:r>
              <a:rPr lang="en-US" sz="1100"/>
              <a:t>The special soft pellets are produced at night or during periods of rest and are often called "nocturnal pellets" to distinguish them from the fecal pellets excreted at other times. The process has a distinct analogy with the chewing of the cud by ruminants.</a:t>
            </a:r>
          </a:p>
          <a:p>
            <a:r>
              <a:rPr lang="en-US" sz="1100"/>
              <a:t>Like the cow, rabbits are herbivorous and their diet contains a high proportion of crude fiber. The cellulose of the fiber has to be broken down before complete digestion and absorption can take place. The rabbit has a comparatively large caecum and colon to facilitate this. In order to obtain the maximum nutriment from its food the rabbit has developed the habit of coprophagy, passing certain of its intestinal contents through the system twice.</a:t>
            </a:r>
          </a:p>
          <a:p>
            <a:r>
              <a:rPr lang="en-US" sz="1100"/>
              <a:t>In addition to the improved nutrition, it is possible that the soft pellets fulfill a need to give greater bulk to the stomach contents. The rabbit's stomach and intestines are geared to bulk supplies and under some conditions the diet may lack bulk. The stomach has a comparatively poor muscular action and relies to a great extent on the pressure of successive meals to push the mass of food along the digestive tract.</a:t>
            </a:r>
          </a:p>
          <a:p>
            <a:r>
              <a:rPr lang="en-US" sz="1100"/>
              <a:t>The composition of the two types of pellets is interesting, the soft pellets having much more protein and less crude fiber. The process is controlled by adrenal glands.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E751CC4-C99C-864E-B7CF-FFB18248F1D5}" type="slidenum">
              <a:rPr lang="en-US"/>
              <a:pPr/>
              <a:t>32</a:t>
            </a:fld>
            <a:endParaRPr lang="en-US"/>
          </a:p>
        </p:txBody>
      </p:sp>
      <p:sp>
        <p:nvSpPr>
          <p:cNvPr id="526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6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8370BC9-E060-2D4E-B6E2-67724AD04633}" type="slidenum">
              <a:rPr lang="en-US"/>
              <a:pPr/>
              <a:t>33</a:t>
            </a:fld>
            <a:endParaRPr lang="en-US"/>
          </a:p>
        </p:txBody>
      </p:sp>
      <p:sp>
        <p:nvSpPr>
          <p:cNvPr id="528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8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279C10F-F8BE-014A-84BB-586DF61F1F71}" type="slidenum">
              <a:rPr lang="en-US"/>
              <a:pPr/>
              <a:t>34</a:t>
            </a:fld>
            <a:endParaRPr lang="en-US"/>
          </a:p>
        </p:txBody>
      </p:sp>
      <p:sp>
        <p:nvSpPr>
          <p:cNvPr id="368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4F69DDC-6E86-FF48-8D88-7927E6C517DD}" type="slidenum">
              <a:rPr lang="en-US"/>
              <a:pPr/>
              <a:t>35</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ECDA64-6A3D-2C47-B543-53054A01EEEC}" type="slidenum">
              <a:rPr lang="en-US"/>
              <a:pPr/>
              <a:t>36</a:t>
            </a:fld>
            <a:endParaRPr lang="en-US"/>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45DF1CB-720E-7C45-B59C-41914BB4567B}" type="slidenum">
              <a:rPr lang="en-US"/>
              <a:pPr/>
              <a:t>37</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041437B-FD65-584C-87F8-E80EAA71A840}" type="slidenum">
              <a:rPr lang="en-US"/>
              <a:pPr/>
              <a:t>38</a:t>
            </a:fld>
            <a:endParaRPr lang="en-US"/>
          </a:p>
        </p:txBody>
      </p:sp>
      <p:sp>
        <p:nvSpPr>
          <p:cNvPr id="540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77A4EA0-0BFA-F549-A27F-B0A685BE6542}" type="slidenum">
              <a:rPr lang="en-US"/>
              <a:pPr/>
              <a:t>39</a:t>
            </a:fld>
            <a:endParaRPr lang="en-US"/>
          </a:p>
        </p:txBody>
      </p:sp>
      <p:sp>
        <p:nvSpPr>
          <p:cNvPr id="538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8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8B295E-7FEF-7640-AA62-47AE3EE6E0AA}" type="slidenum">
              <a:rPr lang="en-US"/>
              <a:pPr/>
              <a:t>41</a:t>
            </a:fld>
            <a:endParaRPr lang="en-US"/>
          </a:p>
        </p:txBody>
      </p:sp>
      <p:sp>
        <p:nvSpPr>
          <p:cNvPr id="532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D5C356-CB11-0148-B1D0-9CF9935149B7}" type="slidenum">
              <a:rPr lang="en-US"/>
              <a:pPr/>
              <a:t>4</a:t>
            </a:fld>
            <a:endParaRPr lang="en-US"/>
          </a:p>
        </p:txBody>
      </p:sp>
      <p:sp>
        <p:nvSpPr>
          <p:cNvPr id="479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158837C-28AF-6243-8F96-B4DF868EE8B1}" type="slidenum">
              <a:rPr lang="en-US"/>
              <a:pPr/>
              <a:t>42</a:t>
            </a:fld>
            <a:endParaRPr lang="en-US"/>
          </a:p>
        </p:txBody>
      </p:sp>
      <p:sp>
        <p:nvSpPr>
          <p:cNvPr id="534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4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705AA0-8F7B-114A-ADF5-7B890C7B0772}" type="slidenum">
              <a:rPr lang="en-US"/>
              <a:pPr/>
              <a:t>43</a:t>
            </a:fld>
            <a:endParaRPr lang="en-US"/>
          </a:p>
        </p:txBody>
      </p:sp>
      <p:sp>
        <p:nvSpPr>
          <p:cNvPr id="444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44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4A19DF-237F-E34E-B68D-9BC064E9B199}" type="slidenum">
              <a:rPr lang="en-US"/>
              <a:pPr/>
              <a:t>44</a:t>
            </a:fld>
            <a:endParaRPr lang="en-US"/>
          </a:p>
        </p:txBody>
      </p:sp>
      <p:sp>
        <p:nvSpPr>
          <p:cNvPr id="4505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6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C9D328-05E3-3B42-B4DA-D1626689E2D6}" type="slidenum">
              <a:rPr lang="en-US"/>
              <a:pPr/>
              <a:t>45</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8166AFB-C495-FC41-AC1C-A575115960D3}" type="slidenum">
              <a:rPr lang="en-US"/>
              <a:pPr/>
              <a:t>46</a:t>
            </a:fld>
            <a:endParaRPr lang="en-US"/>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F3BC8D5-2D95-274F-B696-7B84F90AF771}" type="slidenum">
              <a:rPr lang="en-US"/>
              <a:pPr/>
              <a:t>48</a:t>
            </a:fld>
            <a:endParaRPr lang="en-US"/>
          </a:p>
        </p:txBody>
      </p:sp>
      <p:sp>
        <p:nvSpPr>
          <p:cNvPr id="550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09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81FC1FE-C37B-B747-AAC3-610FFE130D6B}" type="slidenum">
              <a:rPr lang="en-US"/>
              <a:pPr/>
              <a:t>5</a:t>
            </a:fld>
            <a:endParaRPr lang="en-US"/>
          </a:p>
        </p:txBody>
      </p:sp>
      <p:sp>
        <p:nvSpPr>
          <p:cNvPr id="481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BC8439-373E-E94B-B7D9-47DA0FAEB5B2}" type="slidenum">
              <a:rPr lang="en-US"/>
              <a:pPr/>
              <a:t>6</a:t>
            </a:fld>
            <a:endParaRPr lang="en-US"/>
          </a:p>
        </p:txBody>
      </p:sp>
      <p:sp>
        <p:nvSpPr>
          <p:cNvPr id="483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3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1372DFF-1917-7B42-9C5D-506CC921AA6B}" type="slidenum">
              <a:rPr lang="en-US"/>
              <a:pPr/>
              <a:t>8</a:t>
            </a:fld>
            <a:endParaRPr lang="en-US"/>
          </a:p>
        </p:txBody>
      </p:sp>
      <p:sp>
        <p:nvSpPr>
          <p:cNvPr id="485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5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D7E9B7-DAA1-A741-9D86-3C2C4F180166}" type="slidenum">
              <a:rPr lang="en-US"/>
              <a:pPr/>
              <a:t>9</a:t>
            </a:fld>
            <a:endParaRPr lang="en-US"/>
          </a:p>
        </p:txBody>
      </p:sp>
      <p:sp>
        <p:nvSpPr>
          <p:cNvPr id="487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7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2989CB4-B4C0-7C4F-9C90-CC85EBC88340}" type="slidenum">
              <a:rPr lang="en-US"/>
              <a:pPr/>
              <a:t>10</a:t>
            </a:fld>
            <a:endParaRPr lang="en-US"/>
          </a:p>
        </p:txBody>
      </p:sp>
      <p:sp>
        <p:nvSpPr>
          <p:cNvPr id="48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800">
                <a:solidFill>
                  <a:srgbClr val="000000"/>
                </a:solidFill>
              </a:rPr>
              <a:t>After chewing and swallowing, it takes 5 to 10 seconds for food to pass down the esophagus to the stomach, where it spends 2 to 6 hours being partially digested.</a:t>
            </a:r>
          </a:p>
          <a:p>
            <a:pPr>
              <a:buClr>
                <a:srgbClr val="339933"/>
              </a:buClr>
            </a:pPr>
            <a:r>
              <a:rPr lang="en-US" sz="800">
                <a:solidFill>
                  <a:srgbClr val="000000"/>
                </a:solidFill>
              </a:rPr>
              <a:t>Final digestion and nutrient absorption occur in the small intestine over a period of 5 to 6 hours.</a:t>
            </a:r>
          </a:p>
          <a:p>
            <a:pPr>
              <a:buClr>
                <a:srgbClr val="339933"/>
              </a:buClr>
            </a:pPr>
            <a:r>
              <a:rPr lang="en-US" sz="800">
                <a:solidFill>
                  <a:srgbClr val="000000"/>
                </a:solidFill>
              </a:rPr>
              <a:t>In 12 to 24 hours, any undigested material passes through the large intestine, and feces are expelled through the anus.</a:t>
            </a:r>
          </a:p>
          <a:p>
            <a:endParaRPr lang="en-US"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100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4800" y="11557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xmlns:p14="http://schemas.microsoft.com/office/powerpoint/2010/mai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21.png"/><Relationship Id="rId5"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gif"/><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31.png"/><Relationship Id="rId5"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34.png"/><Relationship Id="rId5"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37.png"/><Relationship Id="rId5"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3.png"/><Relationship Id="rId5" Type="http://schemas.openxmlformats.org/officeDocument/2006/relationships/image" Target="../media/image44.jpeg"/><Relationship Id="rId6"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50.png"/><Relationship Id="rId5" Type="http://schemas.openxmlformats.org/officeDocument/2006/relationships/image" Target="../media/image51.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5.jpe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ChangeArrowheads="1"/>
          </p:cNvSpPr>
          <p:nvPr/>
        </p:nvSpPr>
        <p:spPr bwMode="auto">
          <a:xfrm>
            <a:off x="698500" y="323850"/>
            <a:ext cx="3740150" cy="641350"/>
          </a:xfrm>
          <a:prstGeom prst="rect">
            <a:avLst/>
          </a:prstGeom>
          <a:noFill/>
          <a:ln w="9525">
            <a:noFill/>
            <a:miter lim="800000"/>
            <a:headEnd/>
            <a:tailEnd/>
          </a:ln>
          <a:effectLst/>
        </p:spPr>
        <p:txBody>
          <a:bodyPr wrap="none" anchor="ctr">
            <a:prstTxWarp prst="textNoShape">
              <a:avLst/>
            </a:prstTxWarp>
            <a:spAutoFit/>
          </a:bodyPr>
          <a:lstStyle/>
          <a:p>
            <a:r>
              <a:rPr lang="en-US" sz="3600" b="1" dirty="0">
                <a:solidFill>
                  <a:schemeClr val="tx2"/>
                </a:solidFill>
              </a:rPr>
              <a:t>Animal Nutrition</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3" name="TextBox 2"/>
          <p:cNvSpPr txBox="1"/>
          <p:nvPr/>
        </p:nvSpPr>
        <p:spPr>
          <a:xfrm>
            <a:off x="139700" y="5283200"/>
            <a:ext cx="4787900" cy="1446550"/>
          </a:xfrm>
          <a:prstGeom prst="rect">
            <a:avLst/>
          </a:prstGeom>
          <a:solidFill>
            <a:schemeClr val="tx1">
              <a:alpha val="79000"/>
            </a:schemeClr>
          </a:solidFill>
        </p:spPr>
        <p:txBody>
          <a:bodyPr wrap="square" rtlCol="0">
            <a:spAutoFit/>
          </a:bodyPr>
          <a:lstStyle/>
          <a:p>
            <a:r>
              <a:rPr lang="en-US" sz="4400" dirty="0" smtClean="0">
                <a:solidFill>
                  <a:srgbClr val="FFFFFF"/>
                </a:solidFill>
              </a:rPr>
              <a:t>Animal Nutrition</a:t>
            </a:r>
          </a:p>
          <a:p>
            <a:r>
              <a:rPr lang="en-US" sz="4400" dirty="0" smtClean="0">
                <a:solidFill>
                  <a:srgbClr val="FFFFFF"/>
                </a:solidFill>
              </a:rPr>
              <a:t>(Ch. 41)</a:t>
            </a:r>
            <a:endParaRPr lang="en-US" sz="4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538" y="395288"/>
            <a:ext cx="8458200" cy="6367462"/>
          </a:xfrm>
          <a:prstGeom prst="rect">
            <a:avLst/>
          </a:prstGeom>
          <a:noFill/>
        </p:spPr>
      </p:pic>
      <p:sp>
        <p:nvSpPr>
          <p:cNvPr id="488451" name="Rectangle 3"/>
          <p:cNvSpPr>
            <a:spLocks noGrp="1" noChangeArrowheads="1"/>
          </p:cNvSpPr>
          <p:nvPr>
            <p:ph type="title"/>
          </p:nvPr>
        </p:nvSpPr>
        <p:spPr>
          <a:xfrm>
            <a:off x="5276850" y="388938"/>
            <a:ext cx="3760788" cy="833437"/>
          </a:xfrm>
          <a:solidFill>
            <a:srgbClr val="FFCC18"/>
          </a:solidFill>
          <a:ln/>
        </p:spPr>
        <p:txBody>
          <a:bodyPr/>
          <a:lstStyle/>
          <a:p>
            <a:r>
              <a:rPr lang="en-US" sz="2400"/>
              <a:t>Human digestive system</a:t>
            </a:r>
            <a:br>
              <a:rPr lang="en-US" sz="2400"/>
            </a:br>
            <a:r>
              <a:rPr lang="en-US" sz="2400">
                <a:solidFill>
                  <a:srgbClr val="CC0000"/>
                </a:solidFill>
              </a:rPr>
              <a:t>Alimentary Canal</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a:t>Common processes &amp; structures</a:t>
            </a:r>
          </a:p>
        </p:txBody>
      </p:sp>
      <p:sp>
        <p:nvSpPr>
          <p:cNvPr id="402435" name="Rectangle 3" descr="Rectangle: Click to edit Master text styles&#10;Second level&#10;Third level&#10;Fourth level&#10;Fifth level"/>
          <p:cNvSpPr>
            <a:spLocks noGrp="1" noChangeArrowheads="1"/>
          </p:cNvSpPr>
          <p:nvPr>
            <p:ph type="body" idx="1"/>
          </p:nvPr>
        </p:nvSpPr>
        <p:spPr>
          <a:xfrm>
            <a:off x="838200" y="1371600"/>
            <a:ext cx="7772400" cy="5334000"/>
          </a:xfrm>
        </p:spPr>
        <p:txBody>
          <a:bodyPr/>
          <a:lstStyle/>
          <a:p>
            <a:pPr>
              <a:lnSpc>
                <a:spcPct val="90000"/>
              </a:lnSpc>
              <a:buClr>
                <a:srgbClr val="000080"/>
              </a:buClr>
            </a:pPr>
            <a:r>
              <a:rPr lang="en-US" sz="2800"/>
              <a:t>Movement &amp; Control </a:t>
            </a:r>
          </a:p>
          <a:p>
            <a:pPr lvl="1">
              <a:lnSpc>
                <a:spcPct val="90000"/>
              </a:lnSpc>
            </a:pPr>
            <a:r>
              <a:rPr lang="en-US" sz="2600" u="sng">
                <a:solidFill>
                  <a:srgbClr val="CC0000"/>
                </a:solidFill>
              </a:rPr>
              <a:t>peristalsis</a:t>
            </a:r>
            <a:endParaRPr lang="en-US" sz="2600"/>
          </a:p>
          <a:p>
            <a:pPr lvl="2">
              <a:lnSpc>
                <a:spcPct val="90000"/>
              </a:lnSpc>
            </a:pPr>
            <a:r>
              <a:rPr lang="en-US"/>
              <a:t>push food along by rhythmic waves of </a:t>
            </a:r>
            <a:r>
              <a:rPr lang="en-US" u="sng"/>
              <a:t>smooth muscle</a:t>
            </a:r>
            <a:r>
              <a:rPr lang="en-US"/>
              <a:t> contraction in walls of digestive system</a:t>
            </a:r>
          </a:p>
          <a:p>
            <a:pPr lvl="1">
              <a:lnSpc>
                <a:spcPct val="90000"/>
              </a:lnSpc>
            </a:pPr>
            <a:r>
              <a:rPr lang="en-US" sz="2600" u="sng">
                <a:solidFill>
                  <a:srgbClr val="CC0000"/>
                </a:solidFill>
              </a:rPr>
              <a:t>sphincters</a:t>
            </a:r>
            <a:endParaRPr lang="en-US" sz="2600"/>
          </a:p>
          <a:p>
            <a:pPr lvl="2">
              <a:lnSpc>
                <a:spcPct val="90000"/>
              </a:lnSpc>
            </a:pPr>
            <a:r>
              <a:rPr lang="en-US"/>
              <a:t>muscular ring-like valves, regulate the passage of material between sections of digestive system</a:t>
            </a:r>
          </a:p>
          <a:p>
            <a:pPr>
              <a:lnSpc>
                <a:spcPct val="90000"/>
              </a:lnSpc>
              <a:buClr>
                <a:srgbClr val="000080"/>
              </a:buClr>
            </a:pPr>
            <a:r>
              <a:rPr lang="en-US" sz="2800" u="sng">
                <a:solidFill>
                  <a:srgbClr val="CC0000"/>
                </a:solidFill>
              </a:rPr>
              <a:t>Accessory glands</a:t>
            </a:r>
            <a:endParaRPr lang="en-US" sz="2800"/>
          </a:p>
          <a:p>
            <a:pPr lvl="1">
              <a:lnSpc>
                <a:spcPct val="90000"/>
              </a:lnSpc>
              <a:buClrTx/>
            </a:pPr>
            <a:r>
              <a:rPr lang="en-US" sz="2600"/>
              <a:t>salivary glands, pancreas, liver &amp; gall bladder</a:t>
            </a:r>
            <a:endParaRPr lang="en-US" sz="2400"/>
          </a:p>
          <a:p>
            <a:pPr lvl="2">
              <a:lnSpc>
                <a:spcPct val="90000"/>
              </a:lnSpc>
            </a:pPr>
            <a:r>
              <a:rPr lang="en-US"/>
              <a:t>secrete digestive juices (enzymes &amp; fluid)</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04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b="3877"/>
          <a:stretch>
            <a:fillRect/>
          </a:stretch>
        </p:blipFill>
        <p:spPr bwMode="auto">
          <a:xfrm>
            <a:off x="441325" y="922338"/>
            <a:ext cx="8393113" cy="5202237"/>
          </a:xfrm>
          <a:prstGeom prst="rect">
            <a:avLst/>
          </a:prstGeom>
          <a:noFill/>
        </p:spPr>
      </p:pic>
      <p:sp>
        <p:nvSpPr>
          <p:cNvPr id="490500" name="Rectangle 4"/>
          <p:cNvSpPr>
            <a:spLocks noGrp="1" noChangeArrowheads="1"/>
          </p:cNvSpPr>
          <p:nvPr>
            <p:ph type="title"/>
          </p:nvPr>
        </p:nvSpPr>
        <p:spPr>
          <a:xfrm>
            <a:off x="238125" y="127000"/>
            <a:ext cx="8181975" cy="762000"/>
          </a:xfrm>
          <a:noFill/>
          <a:ln/>
        </p:spPr>
        <p:txBody>
          <a:bodyPr/>
          <a:lstStyle/>
          <a:p>
            <a:r>
              <a:rPr lang="en-US" dirty="0"/>
              <a:t>Swallowing (&amp; </a:t>
            </a:r>
            <a:r>
              <a:rPr lang="en-US" u="sng" dirty="0"/>
              <a:t>not</a:t>
            </a:r>
            <a:r>
              <a:rPr lang="en-US" dirty="0"/>
              <a:t> choking) </a:t>
            </a:r>
          </a:p>
        </p:txBody>
      </p:sp>
      <p:sp>
        <p:nvSpPr>
          <p:cNvPr id="490501" name="Rectangle 5" descr="Rectangle: Click to edit Master text styles&#10;Second level&#10;Third level&#10;Fourth level&#10;Fifth level"/>
          <p:cNvSpPr>
            <a:spLocks noGrp="1" noChangeArrowheads="1"/>
          </p:cNvSpPr>
          <p:nvPr>
            <p:ph type="body" idx="1"/>
          </p:nvPr>
        </p:nvSpPr>
        <p:spPr>
          <a:xfrm>
            <a:off x="457200" y="3613150"/>
            <a:ext cx="8201025" cy="2755900"/>
          </a:xfrm>
          <a:noFill/>
          <a:ln/>
        </p:spPr>
        <p:txBody>
          <a:bodyPr/>
          <a:lstStyle/>
          <a:p>
            <a:pPr marL="288925" indent="-288925"/>
            <a:r>
              <a:rPr lang="en-US" sz="2200" u="sng" dirty="0">
                <a:solidFill>
                  <a:srgbClr val="CC0000"/>
                </a:solidFill>
              </a:rPr>
              <a:t>Epiglottis</a:t>
            </a:r>
            <a:r>
              <a:rPr lang="en-US" sz="2000" dirty="0"/>
              <a:t> </a:t>
            </a:r>
          </a:p>
          <a:p>
            <a:pPr marL="684213" lvl="1" indent="-276225"/>
            <a:r>
              <a:rPr lang="en-US" sz="2000" dirty="0"/>
              <a:t>problem: breathe &amp; swallow through same orifice</a:t>
            </a:r>
          </a:p>
          <a:p>
            <a:pPr marL="684213" lvl="1" indent="-276225"/>
            <a:r>
              <a:rPr lang="en-US" sz="2000" dirty="0"/>
              <a:t>flap of </a:t>
            </a:r>
            <a:r>
              <a:rPr lang="en-US" sz="2000" dirty="0" smtClean="0"/>
              <a:t>cartilage closes </a:t>
            </a:r>
            <a:r>
              <a:rPr lang="en-US" sz="2000" u="sng" dirty="0">
                <a:solidFill>
                  <a:srgbClr val="CC0000"/>
                </a:solidFill>
              </a:rPr>
              <a:t>trachea</a:t>
            </a:r>
            <a:r>
              <a:rPr lang="en-US" sz="2000" dirty="0"/>
              <a:t> (windpipe) when swallowing</a:t>
            </a:r>
          </a:p>
          <a:p>
            <a:pPr marL="684213" lvl="1" indent="-276225"/>
            <a:r>
              <a:rPr lang="en-US" sz="2000" dirty="0"/>
              <a:t>food travels down </a:t>
            </a:r>
            <a:r>
              <a:rPr lang="en-US" sz="2000" u="sng" dirty="0">
                <a:solidFill>
                  <a:srgbClr val="CC0000"/>
                </a:solidFill>
              </a:rPr>
              <a:t>esophagus</a:t>
            </a:r>
            <a:endParaRPr lang="en-US" sz="2000" dirty="0"/>
          </a:p>
          <a:p>
            <a:pPr marL="288925" indent="-288925"/>
            <a:r>
              <a:rPr lang="en-US" sz="2200" u="sng" dirty="0">
                <a:solidFill>
                  <a:srgbClr val="CC0000"/>
                </a:solidFill>
              </a:rPr>
              <a:t>Esophagus</a:t>
            </a:r>
            <a:r>
              <a:rPr lang="en-US" sz="1800" dirty="0"/>
              <a:t> </a:t>
            </a:r>
          </a:p>
          <a:p>
            <a:pPr marL="684213" lvl="1" indent="-276225"/>
            <a:r>
              <a:rPr lang="en-US" sz="2000" dirty="0"/>
              <a:t>move food along </a:t>
            </a:r>
            <a:r>
              <a:rPr lang="en-US" sz="2100" dirty="0"/>
              <a:t>to stomach by </a:t>
            </a:r>
            <a:r>
              <a:rPr lang="en-US" sz="2100" u="sng" dirty="0">
                <a:solidFill>
                  <a:srgbClr val="CC0000"/>
                </a:solidFill>
              </a:rPr>
              <a:t>peristalsis</a:t>
            </a:r>
            <a:endParaRPr lang="en-US" sz="2100" dirty="0"/>
          </a:p>
        </p:txBody>
      </p:sp>
      <p:sp>
        <p:nvSpPr>
          <p:cNvPr id="490502" name="AutoShape 6"/>
          <p:cNvSpPr>
            <a:spLocks noChangeArrowheads="1"/>
          </p:cNvSpPr>
          <p:nvPr/>
        </p:nvSpPr>
        <p:spPr bwMode="auto">
          <a:xfrm>
            <a:off x="7543800" y="4038600"/>
            <a:ext cx="381000" cy="1447800"/>
          </a:xfrm>
          <a:prstGeom prst="downArrow">
            <a:avLst>
              <a:gd name="adj1" fmla="val 50000"/>
              <a:gd name="adj2" fmla="val 95000"/>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0503" name="Oval 7"/>
          <p:cNvSpPr>
            <a:spLocks noChangeArrowheads="1"/>
          </p:cNvSpPr>
          <p:nvPr/>
        </p:nvSpPr>
        <p:spPr bwMode="auto">
          <a:xfrm>
            <a:off x="4311650" y="2076450"/>
            <a:ext cx="941388" cy="941388"/>
          </a:xfrm>
          <a:prstGeom prst="ellipse">
            <a:avLst/>
          </a:prstGeom>
          <a:solidFill>
            <a:srgbClr val="FFEA18">
              <a:alpha val="50000"/>
            </a:srgbClr>
          </a:solidFill>
          <a:ln w="38100">
            <a:solidFill>
              <a:srgbClr val="FFEA18"/>
            </a:solidFill>
            <a:round/>
            <a:headEnd/>
            <a:tailEnd/>
          </a:ln>
          <a:effectLst/>
        </p:spPr>
        <p:txBody>
          <a:bodyPr wrap="none" anchor="ctr">
            <a:prstTxWarp prst="textNoShape">
              <a:avLst/>
            </a:prstTxWarp>
          </a:bodyPr>
          <a:lstStyle/>
          <a:p>
            <a:endParaRPr lang="en-US"/>
          </a:p>
        </p:txBody>
      </p:sp>
      <p:sp>
        <p:nvSpPr>
          <p:cNvPr id="490504" name="Oval 8"/>
          <p:cNvSpPr>
            <a:spLocks noChangeArrowheads="1"/>
          </p:cNvSpPr>
          <p:nvPr/>
        </p:nvSpPr>
        <p:spPr bwMode="auto">
          <a:xfrm>
            <a:off x="4311650" y="2078038"/>
            <a:ext cx="941388" cy="941387"/>
          </a:xfrm>
          <a:prstGeom prst="ellipse">
            <a:avLst/>
          </a:prstGeom>
          <a:noFill/>
          <a:ln w="38100">
            <a:solidFill>
              <a:srgbClr val="0F116A"/>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0" y="0"/>
            <a:ext cx="8229600" cy="546100"/>
          </a:xfrm>
        </p:spPr>
        <p:txBody>
          <a:bodyPr/>
          <a:lstStyle/>
          <a:p>
            <a:r>
              <a:rPr lang="en-US" dirty="0"/>
              <a:t>Ingestion</a:t>
            </a:r>
          </a:p>
        </p:txBody>
      </p:sp>
      <p:sp>
        <p:nvSpPr>
          <p:cNvPr id="492547" name="Rectangle 3" descr="Rectangle: Click to edit Master text styles&#10;Second level&#10;Third level&#10;Fourth level&#10;Fifth level"/>
          <p:cNvSpPr>
            <a:spLocks noGrp="1" noChangeArrowheads="1"/>
          </p:cNvSpPr>
          <p:nvPr>
            <p:ph type="body" idx="1"/>
          </p:nvPr>
        </p:nvSpPr>
        <p:spPr>
          <a:xfrm>
            <a:off x="266700" y="673100"/>
            <a:ext cx="5321300" cy="5257800"/>
          </a:xfrm>
        </p:spPr>
        <p:txBody>
          <a:bodyPr/>
          <a:lstStyle/>
          <a:p>
            <a:pPr>
              <a:lnSpc>
                <a:spcPct val="90000"/>
              </a:lnSpc>
            </a:pPr>
            <a:r>
              <a:rPr lang="en-US" sz="2600" u="sng" dirty="0">
                <a:solidFill>
                  <a:srgbClr val="CC0000"/>
                </a:solidFill>
              </a:rPr>
              <a:t>Mouth</a:t>
            </a:r>
            <a:endParaRPr lang="en-US" sz="2200" dirty="0"/>
          </a:p>
          <a:p>
            <a:pPr lvl="1">
              <a:lnSpc>
                <a:spcPct val="90000"/>
              </a:lnSpc>
            </a:pPr>
            <a:r>
              <a:rPr lang="en-US" sz="2400" u="sng" dirty="0">
                <a:solidFill>
                  <a:srgbClr val="0F116A"/>
                </a:solidFill>
              </a:rPr>
              <a:t>mechanical digestion</a:t>
            </a:r>
            <a:endParaRPr lang="en-US" sz="2400" dirty="0"/>
          </a:p>
          <a:p>
            <a:pPr lvl="2">
              <a:lnSpc>
                <a:spcPct val="90000"/>
              </a:lnSpc>
            </a:pPr>
            <a:r>
              <a:rPr lang="en-US" u="sng" dirty="0" smtClean="0">
                <a:solidFill>
                  <a:srgbClr val="CC0000"/>
                </a:solidFill>
              </a:rPr>
              <a:t>Teeth</a:t>
            </a:r>
            <a:r>
              <a:rPr lang="en-US" dirty="0" smtClean="0"/>
              <a:t>: breaking </a:t>
            </a:r>
            <a:r>
              <a:rPr lang="en-US" dirty="0"/>
              <a:t>up food</a:t>
            </a:r>
          </a:p>
          <a:p>
            <a:pPr lvl="1">
              <a:lnSpc>
                <a:spcPct val="90000"/>
              </a:lnSpc>
            </a:pPr>
            <a:r>
              <a:rPr lang="en-US" sz="2400" u="sng" dirty="0">
                <a:solidFill>
                  <a:srgbClr val="0F116A"/>
                </a:solidFill>
              </a:rPr>
              <a:t>chemical digestion</a:t>
            </a:r>
            <a:endParaRPr lang="en-US" sz="2400" dirty="0"/>
          </a:p>
          <a:p>
            <a:pPr lvl="2">
              <a:lnSpc>
                <a:spcPct val="90000"/>
              </a:lnSpc>
            </a:pPr>
            <a:r>
              <a:rPr lang="en-US" u="sng" dirty="0">
                <a:solidFill>
                  <a:srgbClr val="CC0000"/>
                </a:solidFill>
              </a:rPr>
              <a:t>saliva</a:t>
            </a:r>
            <a:endParaRPr lang="en-US" dirty="0"/>
          </a:p>
          <a:p>
            <a:pPr lvl="3">
              <a:lnSpc>
                <a:spcPct val="90000"/>
              </a:lnSpc>
            </a:pPr>
            <a:r>
              <a:rPr lang="en-US" u="sng" dirty="0" smtClean="0">
                <a:solidFill>
                  <a:srgbClr val="CC0000"/>
                </a:solidFill>
              </a:rPr>
              <a:t>Amylase</a:t>
            </a:r>
            <a:r>
              <a:rPr lang="en-US" dirty="0" smtClean="0">
                <a:solidFill>
                  <a:schemeClr val="tx2"/>
                </a:solidFill>
              </a:rPr>
              <a:t>: </a:t>
            </a:r>
            <a:r>
              <a:rPr lang="en-US" dirty="0" smtClean="0"/>
              <a:t>enzyme </a:t>
            </a:r>
            <a:r>
              <a:rPr lang="en-US" dirty="0"/>
              <a:t>digests starch</a:t>
            </a:r>
          </a:p>
          <a:p>
            <a:pPr lvl="3">
              <a:lnSpc>
                <a:spcPct val="90000"/>
              </a:lnSpc>
            </a:pPr>
            <a:r>
              <a:rPr lang="en-US" u="sng" dirty="0" err="1" smtClean="0">
                <a:solidFill>
                  <a:srgbClr val="CC0000"/>
                </a:solidFill>
              </a:rPr>
              <a:t>Mucin</a:t>
            </a:r>
            <a:r>
              <a:rPr lang="en-US" dirty="0" smtClean="0"/>
              <a:t>: slippery </a:t>
            </a:r>
            <a:r>
              <a:rPr lang="en-US" dirty="0"/>
              <a:t>protein (mucus</a:t>
            </a:r>
            <a:r>
              <a:rPr lang="en-US" dirty="0" smtClean="0"/>
              <a:t>).  Protects lining </a:t>
            </a:r>
            <a:r>
              <a:rPr lang="en-US" dirty="0"/>
              <a:t>of digestive </a:t>
            </a:r>
            <a:r>
              <a:rPr lang="en-US" dirty="0" smtClean="0"/>
              <a:t>system, lubricates food.</a:t>
            </a:r>
            <a:endParaRPr lang="en-US" dirty="0"/>
          </a:p>
          <a:p>
            <a:pPr lvl="3">
              <a:lnSpc>
                <a:spcPct val="90000"/>
              </a:lnSpc>
            </a:pPr>
            <a:r>
              <a:rPr lang="en-US" u="sng" dirty="0" smtClean="0">
                <a:solidFill>
                  <a:srgbClr val="CC0000"/>
                </a:solidFill>
              </a:rPr>
              <a:t>Buffers</a:t>
            </a:r>
            <a:r>
              <a:rPr lang="en-US" dirty="0" smtClean="0"/>
              <a:t>: neutralize </a:t>
            </a:r>
            <a:r>
              <a:rPr lang="en-US" dirty="0"/>
              <a:t>acid to prevent tooth decay</a:t>
            </a:r>
          </a:p>
          <a:p>
            <a:pPr lvl="3">
              <a:lnSpc>
                <a:spcPct val="90000"/>
              </a:lnSpc>
            </a:pPr>
            <a:r>
              <a:rPr lang="en-US" u="sng" dirty="0">
                <a:solidFill>
                  <a:srgbClr val="CC0000"/>
                </a:solidFill>
              </a:rPr>
              <a:t>anti-bacterial </a:t>
            </a:r>
            <a:r>
              <a:rPr lang="en-US" u="sng" dirty="0" smtClean="0">
                <a:solidFill>
                  <a:srgbClr val="CC0000"/>
                </a:solidFill>
              </a:rPr>
              <a:t>chemicals</a:t>
            </a:r>
            <a:r>
              <a:rPr lang="en-US" dirty="0" smtClean="0">
                <a:solidFill>
                  <a:srgbClr val="000000"/>
                </a:solidFill>
              </a:rPr>
              <a:t>:</a:t>
            </a:r>
            <a:r>
              <a:rPr lang="en-US" dirty="0" smtClean="0"/>
              <a:t>  lysozyme.</a:t>
            </a:r>
            <a:endParaRPr lang="en-US" dirty="0"/>
          </a:p>
        </p:txBody>
      </p:sp>
      <p:grpSp>
        <p:nvGrpSpPr>
          <p:cNvPr id="2" name="Group 4"/>
          <p:cNvGrpSpPr>
            <a:grpSpLocks/>
          </p:cNvGrpSpPr>
          <p:nvPr/>
        </p:nvGrpSpPr>
        <p:grpSpPr bwMode="auto">
          <a:xfrm>
            <a:off x="5562600" y="838200"/>
            <a:ext cx="3505200" cy="2743200"/>
            <a:chOff x="3360" y="288"/>
            <a:chExt cx="2208" cy="1728"/>
          </a:xfrm>
        </p:grpSpPr>
        <p:grpSp>
          <p:nvGrpSpPr>
            <p:cNvPr id="3" name="Group 5"/>
            <p:cNvGrpSpPr>
              <a:grpSpLocks/>
            </p:cNvGrpSpPr>
            <p:nvPr/>
          </p:nvGrpSpPr>
          <p:grpSpPr bwMode="auto">
            <a:xfrm>
              <a:off x="3360" y="288"/>
              <a:ext cx="2208" cy="1652"/>
              <a:chOff x="3360" y="288"/>
              <a:chExt cx="2208" cy="1652"/>
            </a:xfrm>
          </p:grpSpPr>
          <p:pic>
            <p:nvPicPr>
              <p:cNvPr id="492550"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60" y="288"/>
                <a:ext cx="2194" cy="1652"/>
              </a:xfrm>
              <a:prstGeom prst="rect">
                <a:avLst/>
              </a:prstGeom>
              <a:noFill/>
              <a:ln w="9525">
                <a:noFill/>
                <a:miter lim="800000"/>
                <a:headEnd/>
                <a:tailEnd/>
              </a:ln>
            </p:spPr>
          </p:pic>
          <p:sp>
            <p:nvSpPr>
              <p:cNvPr id="492551" name="Rectangle 7"/>
              <p:cNvSpPr>
                <a:spLocks noChangeArrowheads="1"/>
              </p:cNvSpPr>
              <p:nvPr/>
            </p:nvSpPr>
            <p:spPr bwMode="auto">
              <a:xfrm>
                <a:off x="5184" y="1056"/>
                <a:ext cx="384" cy="19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492552" name="Rectangle 8"/>
            <p:cNvSpPr>
              <a:spLocks noChangeArrowheads="1"/>
            </p:cNvSpPr>
            <p:nvPr/>
          </p:nvSpPr>
          <p:spPr bwMode="auto">
            <a:xfrm>
              <a:off x="4368" y="1824"/>
              <a:ext cx="576" cy="19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Picture 2" descr="41-13-HumanDigestiveSys-N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481013"/>
            <a:ext cx="8521700" cy="6376987"/>
          </a:xfrm>
          <a:prstGeom prst="rect">
            <a:avLst/>
          </a:prstGeom>
          <a:noFill/>
          <a:ln w="9525">
            <a:noFill/>
            <a:miter lim="800000"/>
            <a:headEnd/>
            <a:tailEnd/>
          </a:ln>
        </p:spPr>
      </p:pic>
      <p:grpSp>
        <p:nvGrpSpPr>
          <p:cNvPr id="2" name="Group 3"/>
          <p:cNvGrpSpPr>
            <a:grpSpLocks/>
          </p:cNvGrpSpPr>
          <p:nvPr/>
        </p:nvGrpSpPr>
        <p:grpSpPr bwMode="auto">
          <a:xfrm>
            <a:off x="585788" y="412750"/>
            <a:ext cx="3224212" cy="1568450"/>
            <a:chOff x="369" y="260"/>
            <a:chExt cx="2031" cy="988"/>
          </a:xfrm>
        </p:grpSpPr>
        <p:sp>
          <p:nvSpPr>
            <p:cNvPr id="494596" name="Line 4"/>
            <p:cNvSpPr>
              <a:spLocks noChangeShapeType="1"/>
            </p:cNvSpPr>
            <p:nvPr/>
          </p:nvSpPr>
          <p:spPr bwMode="auto">
            <a:xfrm flipH="1" flipV="1">
              <a:off x="1445" y="964"/>
              <a:ext cx="955" cy="284"/>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494597" name="Text Box 5"/>
            <p:cNvSpPr txBox="1">
              <a:spLocks noChangeArrowheads="1"/>
            </p:cNvSpPr>
            <p:nvPr/>
          </p:nvSpPr>
          <p:spPr bwMode="auto">
            <a:xfrm>
              <a:off x="369" y="260"/>
              <a:ext cx="1482" cy="975"/>
            </a:xfrm>
            <a:prstGeom prst="rect">
              <a:avLst/>
            </a:prstGeom>
            <a:solidFill>
              <a:schemeClr val="bg2"/>
            </a:solidFill>
            <a:ln w="38100">
              <a:solidFill>
                <a:srgbClr val="CC0000"/>
              </a:solid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moisten food</a:t>
              </a:r>
              <a:r>
                <a:rPr lang="en-US" sz="2000" b="1">
                  <a:solidFill>
                    <a:srgbClr val="0F116A"/>
                  </a:solidFill>
                  <a:sym typeface="Wingdings" charset="2"/>
                </a:rPr>
                <a:t>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starch</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 germs</a:t>
              </a:r>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0" y="0"/>
            <a:ext cx="5133975" cy="762000"/>
          </a:xfrm>
        </p:spPr>
        <p:txBody>
          <a:bodyPr/>
          <a:lstStyle/>
          <a:p>
            <a:r>
              <a:rPr lang="en-US" dirty="0"/>
              <a:t>Stomach</a:t>
            </a:r>
          </a:p>
        </p:txBody>
      </p:sp>
      <p:pic>
        <p:nvPicPr>
          <p:cNvPr id="49664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l="14784" b="3239"/>
          <a:stretch>
            <a:fillRect/>
          </a:stretch>
        </p:blipFill>
        <p:spPr bwMode="auto">
          <a:xfrm>
            <a:off x="5330825" y="1524000"/>
            <a:ext cx="3813175" cy="5334000"/>
          </a:xfrm>
          <a:prstGeom prst="rect">
            <a:avLst/>
          </a:prstGeom>
          <a:noFill/>
          <a:ln w="9525">
            <a:noFill/>
            <a:miter lim="800000"/>
            <a:headEnd/>
            <a:tailEnd/>
          </a:ln>
        </p:spPr>
      </p:pic>
      <p:sp>
        <p:nvSpPr>
          <p:cNvPr id="496644" name="Rectangle 4" descr="Rectangle: Click to edit Master text styles&#10;Second level&#10;Third level&#10;Fourth level&#10;Fifth level"/>
          <p:cNvSpPr>
            <a:spLocks noGrp="1" noChangeArrowheads="1"/>
          </p:cNvSpPr>
          <p:nvPr>
            <p:ph type="body" idx="1"/>
          </p:nvPr>
        </p:nvSpPr>
        <p:spPr>
          <a:xfrm>
            <a:off x="138113" y="711200"/>
            <a:ext cx="5056187" cy="4343400"/>
          </a:xfrm>
        </p:spPr>
        <p:txBody>
          <a:bodyPr/>
          <a:lstStyle/>
          <a:p>
            <a:pPr marL="227013" indent="-227013">
              <a:lnSpc>
                <a:spcPct val="90000"/>
              </a:lnSpc>
              <a:buClrTx/>
            </a:pPr>
            <a:r>
              <a:rPr lang="en-US" dirty="0"/>
              <a:t>Functions</a:t>
            </a:r>
            <a:endParaRPr lang="en-US" sz="2800" dirty="0"/>
          </a:p>
          <a:p>
            <a:pPr marL="569913" lvl="1" indent="-228600">
              <a:lnSpc>
                <a:spcPct val="90000"/>
              </a:lnSpc>
            </a:pPr>
            <a:r>
              <a:rPr lang="en-US" sz="2400" u="sng" dirty="0"/>
              <a:t>food </a:t>
            </a:r>
            <a:r>
              <a:rPr lang="en-US" sz="2400" u="sng" dirty="0" smtClean="0"/>
              <a:t>storage</a:t>
            </a:r>
            <a:r>
              <a:rPr lang="en-US" sz="2400" dirty="0" smtClean="0"/>
              <a:t>:  can </a:t>
            </a:r>
            <a:r>
              <a:rPr lang="en-US" sz="2400" dirty="0"/>
              <a:t>stretch to fit ~2L food </a:t>
            </a:r>
          </a:p>
          <a:p>
            <a:pPr marL="569913" lvl="1" indent="-228600">
              <a:lnSpc>
                <a:spcPct val="90000"/>
              </a:lnSpc>
            </a:pPr>
            <a:r>
              <a:rPr lang="en-US" sz="2400" u="sng" dirty="0"/>
              <a:t>disinfect food</a:t>
            </a:r>
            <a:endParaRPr lang="en-US" sz="2400" dirty="0"/>
          </a:p>
          <a:p>
            <a:pPr marL="850900" lvl="2" indent="-166688">
              <a:lnSpc>
                <a:spcPct val="90000"/>
              </a:lnSpc>
            </a:pPr>
            <a:r>
              <a:rPr lang="en-US" dirty="0" err="1"/>
              <a:t>HCl</a:t>
            </a:r>
            <a:r>
              <a:rPr lang="en-US" dirty="0"/>
              <a:t> = pH 2</a:t>
            </a:r>
          </a:p>
          <a:p>
            <a:pPr marL="1139825" lvl="3" indent="-174625">
              <a:lnSpc>
                <a:spcPct val="90000"/>
              </a:lnSpc>
            </a:pPr>
            <a:r>
              <a:rPr lang="en-US" dirty="0"/>
              <a:t>kills </a:t>
            </a:r>
            <a:r>
              <a:rPr lang="en-US" dirty="0" smtClean="0"/>
              <a:t>bacteria, breaks </a:t>
            </a:r>
            <a:r>
              <a:rPr lang="en-US" dirty="0"/>
              <a:t>apart cells</a:t>
            </a:r>
          </a:p>
          <a:p>
            <a:pPr marL="569913" lvl="1" indent="-228600">
              <a:lnSpc>
                <a:spcPct val="90000"/>
              </a:lnSpc>
            </a:pPr>
            <a:r>
              <a:rPr lang="en-US" sz="2400" u="sng" dirty="0"/>
              <a:t>chemical digestion</a:t>
            </a:r>
            <a:endParaRPr lang="en-US" sz="2400" dirty="0"/>
          </a:p>
          <a:p>
            <a:pPr marL="850900" lvl="2" indent="-166688">
              <a:lnSpc>
                <a:spcPct val="90000"/>
              </a:lnSpc>
            </a:pPr>
            <a:r>
              <a:rPr lang="en-US" u="sng" dirty="0" smtClean="0">
                <a:solidFill>
                  <a:srgbClr val="CC0000"/>
                </a:solidFill>
              </a:rPr>
              <a:t>Pepsin</a:t>
            </a:r>
            <a:r>
              <a:rPr lang="en-US" dirty="0" smtClean="0"/>
              <a:t>:  enzyme </a:t>
            </a:r>
            <a:r>
              <a:rPr lang="en-US" dirty="0"/>
              <a:t>breaks down proteins</a:t>
            </a:r>
            <a:endParaRPr lang="en-US" u="sng" dirty="0">
              <a:solidFill>
                <a:srgbClr val="CC0000"/>
              </a:solidFill>
            </a:endParaRPr>
          </a:p>
          <a:p>
            <a:pPr marL="1139825" lvl="3" indent="-174625">
              <a:lnSpc>
                <a:spcPct val="90000"/>
              </a:lnSpc>
            </a:pPr>
            <a:r>
              <a:rPr lang="en-US" dirty="0"/>
              <a:t>secreted as </a:t>
            </a:r>
            <a:r>
              <a:rPr lang="en-US" u="sng" dirty="0">
                <a:solidFill>
                  <a:srgbClr val="CC0000"/>
                </a:solidFill>
              </a:rPr>
              <a:t>pepsinogen</a:t>
            </a:r>
            <a:endParaRPr lang="en-US" dirty="0"/>
          </a:p>
          <a:p>
            <a:pPr marL="1420813" lvl="4" indent="-166688">
              <a:lnSpc>
                <a:spcPct val="90000"/>
              </a:lnSpc>
            </a:pPr>
            <a:r>
              <a:rPr lang="en-US" dirty="0"/>
              <a:t>activated by </a:t>
            </a:r>
            <a:r>
              <a:rPr lang="en-US" dirty="0" err="1"/>
              <a:t>HCl</a:t>
            </a:r>
            <a:endParaRPr lang="en-US" dirty="0"/>
          </a:p>
        </p:txBody>
      </p:sp>
      <p:sp>
        <p:nvSpPr>
          <p:cNvPr id="496645" name="Rectangle 5"/>
          <p:cNvSpPr>
            <a:spLocks noChangeArrowheads="1"/>
          </p:cNvSpPr>
          <p:nvPr/>
        </p:nvSpPr>
        <p:spPr bwMode="auto">
          <a:xfrm>
            <a:off x="15875" y="5581650"/>
            <a:ext cx="5241925" cy="641350"/>
          </a:xfrm>
          <a:prstGeom prst="rect">
            <a:avLst/>
          </a:prstGeom>
          <a:solidFill>
            <a:srgbClr val="FFCC18"/>
          </a:solidFill>
          <a:ln w="9525">
            <a:noFill/>
            <a:miter lim="800000"/>
            <a:headEnd/>
            <a:tailEnd/>
          </a:ln>
          <a:effectLst/>
        </p:spPr>
        <p:txBody>
          <a:bodyPr anchor="b">
            <a:prstTxWarp prst="textNoShape">
              <a:avLst/>
            </a:prstTxWarp>
            <a:spAutoFit/>
          </a:bodyPr>
          <a:lstStyle/>
          <a:p>
            <a:pPr algn="l"/>
            <a:r>
              <a:rPr lang="en-US" sz="1800" b="1">
                <a:solidFill>
                  <a:srgbClr val="0F116A"/>
                </a:solidFill>
              </a:rPr>
              <a:t>But the stomach is made out of protein!</a:t>
            </a:r>
          </a:p>
          <a:p>
            <a:pPr algn="l"/>
            <a:r>
              <a:rPr lang="en-US" sz="1800" b="1">
                <a:solidFill>
                  <a:srgbClr val="0F116A"/>
                </a:solidFill>
              </a:rPr>
              <a:t>What stops the stomach from digesting itself?</a:t>
            </a:r>
          </a:p>
        </p:txBody>
      </p:sp>
      <p:sp>
        <p:nvSpPr>
          <p:cNvPr id="496646" name="Rectangle 6"/>
          <p:cNvSpPr>
            <a:spLocks noChangeArrowheads="1"/>
          </p:cNvSpPr>
          <p:nvPr/>
        </p:nvSpPr>
        <p:spPr bwMode="auto">
          <a:xfrm>
            <a:off x="15875" y="6216650"/>
            <a:ext cx="5241925" cy="641350"/>
          </a:xfrm>
          <a:prstGeom prst="rect">
            <a:avLst/>
          </a:prstGeom>
          <a:solidFill>
            <a:srgbClr val="CC0000"/>
          </a:solidFill>
          <a:ln w="9525">
            <a:noFill/>
            <a:miter lim="800000"/>
            <a:headEnd/>
            <a:tailEnd/>
          </a:ln>
          <a:effectLst/>
        </p:spPr>
        <p:txBody>
          <a:bodyPr>
            <a:prstTxWarp prst="textNoShape">
              <a:avLst/>
            </a:prstTxWarp>
            <a:spAutoFit/>
          </a:bodyPr>
          <a:lstStyle/>
          <a:p>
            <a:pPr algn="l" eaLnBrk="1" hangingPunct="1">
              <a:spcBef>
                <a:spcPct val="20000"/>
              </a:spcBef>
              <a:buClr>
                <a:schemeClr val="hlink"/>
              </a:buClr>
              <a:buSzPct val="95000"/>
              <a:buFont typeface="Wingdings" charset="2"/>
              <a:buNone/>
            </a:pPr>
            <a:r>
              <a:rPr lang="en-US" sz="1800" b="1">
                <a:solidFill>
                  <a:schemeClr val="bg1"/>
                </a:solidFill>
              </a:rPr>
              <a:t>mucus secreted by stomach cells protects stomach lining</a:t>
            </a:r>
          </a:p>
        </p:txBody>
      </p:sp>
      <p:pic>
        <p:nvPicPr>
          <p:cNvPr id="496647" name="Picture 7" descr="penguinL"/>
          <p:cNvPicPr>
            <a:picLocks noChangeAspect="1" noChangeArrowheads="1"/>
          </p:cNvPicPr>
          <p:nvPr/>
        </p:nvPicPr>
        <p:blipFill>
          <a:blip r:embed="rId5"/>
          <a:srcRect/>
          <a:stretch>
            <a:fillRect/>
          </a:stretch>
        </p:blipFill>
        <p:spPr bwMode="auto">
          <a:xfrm>
            <a:off x="7869238" y="152400"/>
            <a:ext cx="1274762" cy="1295400"/>
          </a:xfrm>
          <a:prstGeom prst="rect">
            <a:avLst/>
          </a:prstGeom>
          <a:noFill/>
        </p:spPr>
      </p:pic>
      <p:sp>
        <p:nvSpPr>
          <p:cNvPr id="496648" name="AutoShape 8"/>
          <p:cNvSpPr>
            <a:spLocks noChangeArrowheads="1"/>
          </p:cNvSpPr>
          <p:nvPr/>
        </p:nvSpPr>
        <p:spPr bwMode="auto">
          <a:xfrm flipH="1">
            <a:off x="5410200" y="228600"/>
            <a:ext cx="1752600" cy="914400"/>
          </a:xfrm>
          <a:prstGeom prst="wedgeEllipseCallout">
            <a:avLst>
              <a:gd name="adj1" fmla="val -105074"/>
              <a:gd name="adj2" fmla="val -22745"/>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Ooooooh</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a:p>
            <a:r>
              <a:rPr lang="en-US" sz="1800" b="1">
                <a:solidFill>
                  <a:srgbClr val="0F116A"/>
                </a:solidFill>
                <a:latin typeface="Comic Sans MS" charset="0"/>
                <a:ea typeface="Geneva" charset="0"/>
                <a:cs typeface="Geneva" charset="0"/>
              </a:rPr>
              <a:t>Zymogen</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
        <p:nvSpPr>
          <p:cNvPr id="496649" name="Oval 9"/>
          <p:cNvSpPr>
            <a:spLocks noChangeArrowheads="1"/>
          </p:cNvSpPr>
          <p:nvPr/>
        </p:nvSpPr>
        <p:spPr bwMode="auto">
          <a:xfrm>
            <a:off x="6781800" y="4114800"/>
            <a:ext cx="2362200" cy="1143000"/>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96647"/>
                                        </p:tgtEl>
                                        <p:attrNameLst>
                                          <p:attrName>style.visibility</p:attrName>
                                        </p:attrNameLst>
                                      </p:cBhvr>
                                      <p:to>
                                        <p:strVal val="visible"/>
                                      </p:to>
                                    </p:set>
                                    <p:animEffect transition="in" filter="wipe(right)">
                                      <p:cBhvr>
                                        <p:cTn id="7" dur="500"/>
                                        <p:tgtEl>
                                          <p:spTgt spid="49664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96648"/>
                                        </p:tgtEl>
                                        <p:attrNameLst>
                                          <p:attrName>style.visibility</p:attrName>
                                        </p:attrNameLst>
                                      </p:cBhvr>
                                      <p:to>
                                        <p:strVal val="visible"/>
                                      </p:to>
                                    </p:set>
                                    <p:animEffect transition="in" filter="wipe(right)">
                                      <p:cBhvr>
                                        <p:cTn id="11" dur="500"/>
                                        <p:tgtEl>
                                          <p:spTgt spid="496648"/>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6645"/>
                                        </p:tgtEl>
                                        <p:attrNameLst>
                                          <p:attrName>style.visibility</p:attrName>
                                        </p:attrNameLst>
                                      </p:cBhvr>
                                      <p:to>
                                        <p:strVal val="visible"/>
                                      </p:to>
                                    </p:set>
                                    <p:animEffect transition="in" filter="wipe(left)">
                                      <p:cBhvr>
                                        <p:cTn id="16" dur="500"/>
                                        <p:tgtEl>
                                          <p:spTgt spid="49664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6646"/>
                                        </p:tgtEl>
                                        <p:attrNameLst>
                                          <p:attrName>style.visibility</p:attrName>
                                        </p:attrNameLst>
                                      </p:cBhvr>
                                      <p:to>
                                        <p:strVal val="visible"/>
                                      </p:to>
                                    </p:set>
                                    <p:animEffect transition="in" filter="wipe(left)">
                                      <p:cBhvr>
                                        <p:cTn id="21" dur="500"/>
                                        <p:tgtEl>
                                          <p:spTgt spid="49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5" grpId="0" animBg="1" autoUpdateAnimBg="0"/>
      <p:bldP spid="496646" grpId="0" animBg="1" autoUpdateAnimBg="0"/>
      <p:bldP spid="49664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0" name="Picture 1026" descr="41-13-HumanDigestiveSys-N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481013"/>
            <a:ext cx="8521700" cy="6376987"/>
          </a:xfrm>
          <a:prstGeom prst="rect">
            <a:avLst/>
          </a:prstGeom>
          <a:noFill/>
          <a:ln w="9525">
            <a:noFill/>
            <a:miter lim="800000"/>
            <a:headEnd/>
            <a:tailEnd/>
          </a:ln>
        </p:spPr>
      </p:pic>
      <p:grpSp>
        <p:nvGrpSpPr>
          <p:cNvPr id="2" name="Group 1027"/>
          <p:cNvGrpSpPr>
            <a:grpSpLocks/>
          </p:cNvGrpSpPr>
          <p:nvPr/>
        </p:nvGrpSpPr>
        <p:grpSpPr bwMode="auto">
          <a:xfrm>
            <a:off x="4953000" y="438150"/>
            <a:ext cx="4068763" cy="3981450"/>
            <a:chOff x="3120" y="276"/>
            <a:chExt cx="2563" cy="2508"/>
          </a:xfrm>
        </p:grpSpPr>
        <p:sp>
          <p:nvSpPr>
            <p:cNvPr id="498692" name="Line 1028"/>
            <p:cNvSpPr>
              <a:spLocks noChangeShapeType="1"/>
            </p:cNvSpPr>
            <p:nvPr/>
          </p:nvSpPr>
          <p:spPr bwMode="auto">
            <a:xfrm flipH="1">
              <a:off x="3120" y="1248"/>
              <a:ext cx="1104" cy="1536"/>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498693" name="Text Box 1029"/>
            <p:cNvSpPr txBox="1">
              <a:spLocks noChangeArrowheads="1"/>
            </p:cNvSpPr>
            <p:nvPr/>
          </p:nvSpPr>
          <p:spPr bwMode="auto">
            <a:xfrm>
              <a:off x="4128" y="276"/>
              <a:ext cx="1555" cy="975"/>
            </a:xfrm>
            <a:prstGeom prst="rect">
              <a:avLst/>
            </a:prstGeom>
            <a:solidFill>
              <a:schemeClr val="bg2"/>
            </a:solidFill>
            <a:ln w="38100">
              <a:solidFill>
                <a:srgbClr val="CC0000"/>
              </a:solid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stomach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kills germs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store food</a:t>
              </a:r>
              <a:r>
                <a:rPr lang="en-US" sz="2000" b="1">
                  <a:solidFill>
                    <a:srgbClr val="0F116A"/>
                  </a:solidFill>
                  <a:sym typeface="Wingdings" charset="2"/>
                </a:rPr>
                <a:t>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proteins</a:t>
              </a:r>
            </a:p>
          </p:txBody>
        </p:sp>
      </p:grpSp>
      <p:sp>
        <p:nvSpPr>
          <p:cNvPr id="498694" name="Rectangle 1030"/>
          <p:cNvSpPr>
            <a:spLocks noChangeArrowheads="1"/>
          </p:cNvSpPr>
          <p:nvPr/>
        </p:nvSpPr>
        <p:spPr bwMode="auto">
          <a:xfrm>
            <a:off x="7613650" y="2720975"/>
            <a:ext cx="1327150" cy="701675"/>
          </a:xfrm>
          <a:prstGeom prst="rect">
            <a:avLst/>
          </a:prstGeom>
          <a:noFill/>
          <a:ln w="9525">
            <a:noFill/>
            <a:miter lim="800000"/>
            <a:headEnd/>
            <a:tailEnd/>
          </a:ln>
          <a:effectLst/>
        </p:spPr>
        <p:txBody>
          <a:bodyPr wrap="none" anchor="ctr">
            <a:prstTxWarp prst="textNoShape">
              <a:avLst/>
            </a:prstTxWarp>
            <a:spAutoFit/>
          </a:bodyPr>
          <a:lstStyle/>
          <a:p>
            <a:r>
              <a:rPr lang="en-US" sz="2000" b="1" u="sng">
                <a:solidFill>
                  <a:srgbClr val="CC0000"/>
                </a:solidFill>
              </a:rPr>
              <a:t>cardiac</a:t>
            </a:r>
            <a:br>
              <a:rPr lang="en-US" sz="2000" b="1" u="sng">
                <a:solidFill>
                  <a:srgbClr val="CC0000"/>
                </a:solidFill>
              </a:rPr>
            </a:br>
            <a:r>
              <a:rPr lang="en-US" sz="2000" b="1" u="sng">
                <a:solidFill>
                  <a:srgbClr val="CC0000"/>
                </a:solidFill>
              </a:rPr>
              <a:t>sphincter</a:t>
            </a:r>
          </a:p>
        </p:txBody>
      </p:sp>
      <p:sp>
        <p:nvSpPr>
          <p:cNvPr id="498695" name="Rectangle 1031"/>
          <p:cNvSpPr>
            <a:spLocks noChangeArrowheads="1"/>
          </p:cNvSpPr>
          <p:nvPr/>
        </p:nvSpPr>
        <p:spPr bwMode="auto">
          <a:xfrm>
            <a:off x="7134225" y="4899025"/>
            <a:ext cx="1327150" cy="701675"/>
          </a:xfrm>
          <a:prstGeom prst="rect">
            <a:avLst/>
          </a:prstGeom>
          <a:noFill/>
          <a:ln w="9525">
            <a:noFill/>
            <a:miter lim="800000"/>
            <a:headEnd/>
            <a:tailEnd/>
          </a:ln>
          <a:effectLst/>
        </p:spPr>
        <p:txBody>
          <a:bodyPr wrap="none" anchor="ctr">
            <a:prstTxWarp prst="textNoShape">
              <a:avLst/>
            </a:prstTxWarp>
            <a:spAutoFit/>
          </a:bodyPr>
          <a:lstStyle/>
          <a:p>
            <a:r>
              <a:rPr lang="en-US" sz="2000" b="1" u="sng">
                <a:solidFill>
                  <a:srgbClr val="CC0000"/>
                </a:solidFill>
              </a:rPr>
              <a:t>pyloric</a:t>
            </a:r>
            <a:br>
              <a:rPr lang="en-US" sz="2000" b="1" u="sng">
                <a:solidFill>
                  <a:srgbClr val="CC0000"/>
                </a:solidFill>
              </a:rPr>
            </a:br>
            <a:r>
              <a:rPr lang="en-US" sz="2000" b="1" u="sng">
                <a:solidFill>
                  <a:srgbClr val="CC0000"/>
                </a:solidFill>
              </a:rPr>
              <a:t>sphincter</a:t>
            </a:r>
          </a:p>
        </p:txBody>
      </p:sp>
      <p:sp>
        <p:nvSpPr>
          <p:cNvPr id="498696" name="Line 1032"/>
          <p:cNvSpPr>
            <a:spLocks noChangeShapeType="1"/>
          </p:cNvSpPr>
          <p:nvPr/>
        </p:nvSpPr>
        <p:spPr bwMode="auto">
          <a:xfrm flipH="1" flipV="1">
            <a:off x="2293938" y="1530350"/>
            <a:ext cx="1516062" cy="45085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498697" name="Text Box 1033"/>
          <p:cNvSpPr txBox="1">
            <a:spLocks noChangeArrowheads="1"/>
          </p:cNvSpPr>
          <p:nvPr/>
        </p:nvSpPr>
        <p:spPr bwMode="auto">
          <a:xfrm>
            <a:off x="585788" y="412750"/>
            <a:ext cx="2352675" cy="15097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moisten food</a:t>
            </a:r>
            <a:r>
              <a:rPr lang="en-US" sz="2000" b="1">
                <a:solidFill>
                  <a:srgbClr val="0F116A"/>
                </a:solidFill>
                <a:sym typeface="Wingdings" charset="2"/>
              </a:rPr>
              <a:t>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starch</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 germs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descr="Rectangle: Click to edit Master text styles&#10;Second level&#10;Third level&#10;Fourth level&#10;Fifth level"/>
          <p:cNvSpPr>
            <a:spLocks noGrp="1" noChangeArrowheads="1"/>
          </p:cNvSpPr>
          <p:nvPr>
            <p:ph type="body" idx="1"/>
          </p:nvPr>
        </p:nvSpPr>
        <p:spPr>
          <a:xfrm>
            <a:off x="254000" y="990600"/>
            <a:ext cx="3429000" cy="5367338"/>
          </a:xfrm>
          <a:noFill/>
        </p:spPr>
        <p:txBody>
          <a:bodyPr/>
          <a:lstStyle/>
          <a:p>
            <a:pPr marL="227013" indent="-227013">
              <a:lnSpc>
                <a:spcPct val="90000"/>
              </a:lnSpc>
            </a:pPr>
            <a:r>
              <a:rPr lang="en-US" sz="2800" dirty="0"/>
              <a:t>Used to think ulcers were caused by stress</a:t>
            </a:r>
          </a:p>
          <a:p>
            <a:pPr marL="630238" lvl="1" indent="-227013">
              <a:lnSpc>
                <a:spcPct val="90000"/>
              </a:lnSpc>
            </a:pPr>
            <a:r>
              <a:rPr lang="en-US" sz="2400" dirty="0"/>
              <a:t>tried to control with antacids</a:t>
            </a:r>
          </a:p>
          <a:p>
            <a:pPr marL="227013" indent="-227013">
              <a:lnSpc>
                <a:spcPct val="90000"/>
              </a:lnSpc>
            </a:pPr>
            <a:r>
              <a:rPr lang="en-US" sz="2800" dirty="0"/>
              <a:t>Now know ulcers caused by bacterial infection of stomach</a:t>
            </a:r>
            <a:endParaRPr lang="en-US" sz="2400" dirty="0"/>
          </a:p>
          <a:p>
            <a:pPr marL="630238" lvl="1" indent="-227013">
              <a:lnSpc>
                <a:spcPct val="90000"/>
              </a:lnSpc>
            </a:pPr>
            <a:r>
              <a:rPr lang="en-US" sz="2400" u="sng" dirty="0">
                <a:solidFill>
                  <a:srgbClr val="CC0000"/>
                </a:solidFill>
              </a:rPr>
              <a:t>Helicobacter pylori</a:t>
            </a:r>
            <a:endParaRPr lang="en-US" sz="2400" dirty="0"/>
          </a:p>
          <a:p>
            <a:pPr marL="630238" lvl="1" indent="-227013">
              <a:lnSpc>
                <a:spcPct val="90000"/>
              </a:lnSpc>
            </a:pPr>
            <a:r>
              <a:rPr lang="en-US" sz="2400" dirty="0"/>
              <a:t>now cure with antibiotics</a:t>
            </a:r>
          </a:p>
        </p:txBody>
      </p:sp>
      <p:pic>
        <p:nvPicPr>
          <p:cNvPr id="50073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5738" y="587375"/>
            <a:ext cx="4941887" cy="6054725"/>
          </a:xfrm>
          <a:prstGeom prst="rect">
            <a:avLst/>
          </a:prstGeom>
          <a:noFill/>
          <a:ln w="9525">
            <a:noFill/>
            <a:miter lim="800000"/>
            <a:headEnd/>
            <a:tailEnd/>
          </a:ln>
          <a:effectLst/>
        </p:spPr>
      </p:pic>
      <p:sp>
        <p:nvSpPr>
          <p:cNvPr id="500740" name="Rectangle 4"/>
          <p:cNvSpPr>
            <a:spLocks noGrp="1" noChangeArrowheads="1"/>
          </p:cNvSpPr>
          <p:nvPr>
            <p:ph type="title"/>
          </p:nvPr>
        </p:nvSpPr>
        <p:spPr/>
        <p:txBody>
          <a:bodyPr/>
          <a:lstStyle/>
          <a:p>
            <a:r>
              <a:rPr lang="en-US"/>
              <a:t>Ulcers</a:t>
            </a:r>
          </a:p>
        </p:txBody>
      </p:sp>
      <p:sp>
        <p:nvSpPr>
          <p:cNvPr id="500741" name="Rectangle 5"/>
          <p:cNvSpPr>
            <a:spLocks noChangeArrowheads="1"/>
          </p:cNvSpPr>
          <p:nvPr/>
        </p:nvSpPr>
        <p:spPr bwMode="auto">
          <a:xfrm>
            <a:off x="4924425" y="2282825"/>
            <a:ext cx="1531938" cy="457200"/>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inflammation of stomach</a:t>
            </a:r>
          </a:p>
        </p:txBody>
      </p:sp>
      <p:sp>
        <p:nvSpPr>
          <p:cNvPr id="500742" name="Rectangle 6"/>
          <p:cNvSpPr>
            <a:spLocks noChangeArrowheads="1"/>
          </p:cNvSpPr>
          <p:nvPr/>
        </p:nvSpPr>
        <p:spPr bwMode="auto">
          <a:xfrm>
            <a:off x="7356475" y="2325688"/>
            <a:ext cx="1531938" cy="457200"/>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inflammation of esophagus</a:t>
            </a:r>
          </a:p>
        </p:txBody>
      </p:sp>
      <p:sp>
        <p:nvSpPr>
          <p:cNvPr id="500743" name="Rectangle 7"/>
          <p:cNvSpPr>
            <a:spLocks noChangeArrowheads="1"/>
          </p:cNvSpPr>
          <p:nvPr/>
        </p:nvSpPr>
        <p:spPr bwMode="auto">
          <a:xfrm>
            <a:off x="4903788" y="1052513"/>
            <a:ext cx="1531937" cy="457200"/>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Colonized by </a:t>
            </a:r>
            <a:br>
              <a:rPr lang="en-US" sz="1200" b="1">
                <a:solidFill>
                  <a:srgbClr val="000000"/>
                </a:solidFill>
              </a:rPr>
            </a:br>
            <a:r>
              <a:rPr lang="en-US" sz="1200" b="1" i="1">
                <a:solidFill>
                  <a:srgbClr val="000000"/>
                </a:solidFill>
              </a:rPr>
              <a:t>H. pylori</a:t>
            </a:r>
            <a:endParaRPr lang="en-US" sz="1200" b="1">
              <a:solidFill>
                <a:srgbClr val="000000"/>
              </a:solidFill>
            </a:endParaRPr>
          </a:p>
        </p:txBody>
      </p:sp>
      <p:sp>
        <p:nvSpPr>
          <p:cNvPr id="500744" name="Rectangle 8"/>
          <p:cNvSpPr>
            <a:spLocks noChangeArrowheads="1"/>
          </p:cNvSpPr>
          <p:nvPr/>
        </p:nvSpPr>
        <p:spPr bwMode="auto">
          <a:xfrm>
            <a:off x="6889750" y="979488"/>
            <a:ext cx="1531938" cy="457200"/>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Free of </a:t>
            </a:r>
            <a:br>
              <a:rPr lang="en-US" sz="1200" b="1">
                <a:solidFill>
                  <a:srgbClr val="000000"/>
                </a:solidFill>
              </a:rPr>
            </a:br>
            <a:r>
              <a:rPr lang="en-US" sz="1200" b="1" i="1">
                <a:solidFill>
                  <a:srgbClr val="000000"/>
                </a:solidFill>
              </a:rPr>
              <a:t>H. pylori</a:t>
            </a:r>
            <a:endParaRPr lang="en-US" sz="1200" b="1">
              <a:solidFill>
                <a:srgbClr val="000000"/>
              </a:solidFill>
            </a:endParaRPr>
          </a:p>
        </p:txBody>
      </p:sp>
      <p:sp>
        <p:nvSpPr>
          <p:cNvPr id="500745" name="Rectangle 9"/>
          <p:cNvSpPr>
            <a:spLocks noChangeArrowheads="1"/>
          </p:cNvSpPr>
          <p:nvPr/>
        </p:nvSpPr>
        <p:spPr bwMode="auto">
          <a:xfrm>
            <a:off x="7169150" y="6062663"/>
            <a:ext cx="1531938" cy="274637"/>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white blood cells</a:t>
            </a:r>
          </a:p>
        </p:txBody>
      </p:sp>
      <p:sp>
        <p:nvSpPr>
          <p:cNvPr id="500746" name="Rectangle 10"/>
          <p:cNvSpPr>
            <a:spLocks noChangeArrowheads="1"/>
          </p:cNvSpPr>
          <p:nvPr/>
        </p:nvSpPr>
        <p:spPr bwMode="auto">
          <a:xfrm>
            <a:off x="4284663" y="5335588"/>
            <a:ext cx="1531937" cy="274637"/>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cytokines</a:t>
            </a:r>
          </a:p>
        </p:txBody>
      </p:sp>
      <p:sp>
        <p:nvSpPr>
          <p:cNvPr id="500747" name="Rectangle 11"/>
          <p:cNvSpPr>
            <a:spLocks noChangeArrowheads="1"/>
          </p:cNvSpPr>
          <p:nvPr/>
        </p:nvSpPr>
        <p:spPr bwMode="auto">
          <a:xfrm>
            <a:off x="3911600" y="4137025"/>
            <a:ext cx="1531938" cy="639763"/>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inflammatory proteins</a:t>
            </a:r>
          </a:p>
          <a:p>
            <a:r>
              <a:rPr lang="en-US" sz="1200" b="1">
                <a:solidFill>
                  <a:srgbClr val="000000"/>
                </a:solidFill>
              </a:rPr>
              <a:t>(CagA)</a:t>
            </a:r>
          </a:p>
        </p:txBody>
      </p:sp>
      <p:sp>
        <p:nvSpPr>
          <p:cNvPr id="500748" name="Rectangle 12"/>
          <p:cNvSpPr>
            <a:spLocks noChangeArrowheads="1"/>
          </p:cNvSpPr>
          <p:nvPr/>
        </p:nvSpPr>
        <p:spPr bwMode="auto">
          <a:xfrm>
            <a:off x="7219950" y="4029075"/>
            <a:ext cx="1531938" cy="639763"/>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cell damaging proteins</a:t>
            </a:r>
          </a:p>
          <a:p>
            <a:r>
              <a:rPr lang="en-US" sz="1200" b="1">
                <a:solidFill>
                  <a:srgbClr val="000000"/>
                </a:solidFill>
              </a:rPr>
              <a:t>(VacA)</a:t>
            </a:r>
          </a:p>
        </p:txBody>
      </p:sp>
      <p:sp>
        <p:nvSpPr>
          <p:cNvPr id="500749" name="Rectangle 13"/>
          <p:cNvSpPr>
            <a:spLocks noChangeArrowheads="1"/>
          </p:cNvSpPr>
          <p:nvPr/>
        </p:nvSpPr>
        <p:spPr bwMode="auto">
          <a:xfrm>
            <a:off x="7432675" y="5453063"/>
            <a:ext cx="1531938" cy="274637"/>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helper T cells</a:t>
            </a:r>
          </a:p>
        </p:txBody>
      </p:sp>
      <p:sp>
        <p:nvSpPr>
          <p:cNvPr id="500750" name="Rectangle 14"/>
          <p:cNvSpPr>
            <a:spLocks noChangeArrowheads="1"/>
          </p:cNvSpPr>
          <p:nvPr/>
        </p:nvSpPr>
        <p:spPr bwMode="auto">
          <a:xfrm>
            <a:off x="4164013" y="5886450"/>
            <a:ext cx="1531937" cy="274638"/>
          </a:xfrm>
          <a:prstGeom prst="rect">
            <a:avLst/>
          </a:prstGeom>
          <a:noFill/>
          <a:ln w="9525">
            <a:noFill/>
            <a:miter lim="800000"/>
            <a:headEnd/>
            <a:tailEnd/>
          </a:ln>
          <a:effectLst/>
        </p:spPr>
        <p:txBody>
          <a:bodyPr>
            <a:prstTxWarp prst="textNoShape">
              <a:avLst/>
            </a:prstTxWarp>
            <a:spAutoFit/>
          </a:bodyPr>
          <a:lstStyle/>
          <a:p>
            <a:r>
              <a:rPr lang="en-US" sz="1200" b="1">
                <a:solidFill>
                  <a:srgbClr val="000000"/>
                </a:solidFill>
              </a:rPr>
              <a:t>neutrophil cells</a:t>
            </a:r>
          </a:p>
        </p:txBody>
      </p:sp>
      <p:sp>
        <p:nvSpPr>
          <p:cNvPr id="500751" name="Rectangle 15"/>
          <p:cNvSpPr>
            <a:spLocks noChangeArrowheads="1"/>
          </p:cNvSpPr>
          <p:nvPr/>
        </p:nvSpPr>
        <p:spPr bwMode="auto">
          <a:xfrm>
            <a:off x="4924425" y="3159125"/>
            <a:ext cx="1531938" cy="274638"/>
          </a:xfrm>
          <a:prstGeom prst="rect">
            <a:avLst/>
          </a:prstGeom>
          <a:noFill/>
          <a:ln w="9525">
            <a:noFill/>
            <a:miter lim="800000"/>
            <a:headEnd/>
            <a:tailEnd/>
          </a:ln>
          <a:effectLst/>
        </p:spPr>
        <p:txBody>
          <a:bodyPr>
            <a:prstTxWarp prst="textNoShape">
              <a:avLst/>
            </a:prstTxWarp>
            <a:spAutoFit/>
          </a:bodyPr>
          <a:lstStyle/>
          <a:p>
            <a:r>
              <a:rPr lang="en-US" sz="1200" b="1" i="1">
                <a:solidFill>
                  <a:srgbClr val="000000"/>
                </a:solidFill>
              </a:rPr>
              <a:t>H. pylori</a:t>
            </a:r>
          </a:p>
        </p:txBody>
      </p:sp>
      <p:sp>
        <p:nvSpPr>
          <p:cNvPr id="500752" name="Rectangle 16"/>
          <p:cNvSpPr>
            <a:spLocks noChangeArrowheads="1"/>
          </p:cNvSpPr>
          <p:nvPr/>
        </p:nvSpPr>
        <p:spPr bwMode="auto">
          <a:xfrm>
            <a:off x="5381625" y="576263"/>
            <a:ext cx="3630613" cy="366712"/>
          </a:xfrm>
          <a:prstGeom prst="rect">
            <a:avLst/>
          </a:prstGeom>
          <a:noFill/>
          <a:ln w="9525">
            <a:noFill/>
            <a:miter lim="800000"/>
            <a:headEnd/>
            <a:tailEnd/>
          </a:ln>
          <a:effectLst/>
        </p:spPr>
        <p:txBody>
          <a:bodyPr>
            <a:prstTxWarp prst="textNoShape">
              <a:avLst/>
            </a:prstTxWarp>
            <a:spAutoFit/>
          </a:bodyPr>
          <a:lstStyle/>
          <a:p>
            <a:r>
              <a:rPr lang="en-US" sz="1800" b="1">
                <a:solidFill>
                  <a:srgbClr val="000000"/>
                </a:solidFill>
              </a:rPr>
              <a:t>Coevolution of parasite &amp; host</a:t>
            </a:r>
            <a:endParaRPr lang="en-US" sz="12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57" name="Picture 2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9875" y="1485900"/>
            <a:ext cx="3490913" cy="2046288"/>
          </a:xfrm>
          <a:prstGeom prst="rect">
            <a:avLst/>
          </a:prstGeom>
          <a:noFill/>
          <a:ln w="9525">
            <a:noFill/>
            <a:miter lim="800000"/>
            <a:headEnd/>
            <a:tailEnd/>
          </a:ln>
          <a:effectLst/>
        </p:spPr>
      </p:pic>
      <p:pic>
        <p:nvPicPr>
          <p:cNvPr id="453662" name="Picture 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72150" y="3498850"/>
            <a:ext cx="1501775" cy="1501775"/>
          </a:xfrm>
          <a:prstGeom prst="rect">
            <a:avLst/>
          </a:prstGeom>
          <a:noFill/>
          <a:ln w="9525">
            <a:noFill/>
            <a:miter lim="800000"/>
            <a:headEnd/>
            <a:tailEnd/>
          </a:ln>
          <a:effectLst/>
        </p:spPr>
      </p:pic>
      <p:sp>
        <p:nvSpPr>
          <p:cNvPr id="453634" name="Rectangle 2"/>
          <p:cNvSpPr>
            <a:spLocks noGrp="1" noChangeArrowheads="1"/>
          </p:cNvSpPr>
          <p:nvPr>
            <p:ph type="title"/>
          </p:nvPr>
        </p:nvSpPr>
        <p:spPr/>
        <p:txBody>
          <a:bodyPr/>
          <a:lstStyle/>
          <a:p>
            <a:r>
              <a:rPr lang="en-US"/>
              <a:t>Revolutionizing healthcare</a:t>
            </a:r>
          </a:p>
        </p:txBody>
      </p:sp>
      <p:sp>
        <p:nvSpPr>
          <p:cNvPr id="453636" name="Rectangle 4"/>
          <p:cNvSpPr>
            <a:spLocks noChangeArrowheads="1"/>
          </p:cNvSpPr>
          <p:nvPr/>
        </p:nvSpPr>
        <p:spPr bwMode="auto">
          <a:xfrm>
            <a:off x="279400" y="1028700"/>
            <a:ext cx="4394200" cy="923330"/>
          </a:xfrm>
          <a:prstGeom prst="rect">
            <a:avLst/>
          </a:prstGeom>
          <a:noFill/>
          <a:ln w="9525">
            <a:noFill/>
            <a:miter lim="800000"/>
            <a:headEnd/>
            <a:tailEnd/>
          </a:ln>
          <a:effectLst/>
        </p:spPr>
        <p:txBody>
          <a:bodyPr wrap="square">
            <a:prstTxWarp prst="textNoShape">
              <a:avLst/>
            </a:prstTxWarp>
            <a:spAutoFit/>
          </a:bodyPr>
          <a:lstStyle/>
          <a:p>
            <a:pPr algn="l"/>
            <a:r>
              <a:rPr lang="en-US" sz="1800" b="1" dirty="0">
                <a:solidFill>
                  <a:srgbClr val="0F116A"/>
                </a:solidFill>
              </a:rPr>
              <a:t>"for their discovery of the bacterium Helicobacter pylori and its role in gastritis and peptic ulcer disease"</a:t>
            </a:r>
          </a:p>
        </p:txBody>
      </p:sp>
      <p:sp>
        <p:nvSpPr>
          <p:cNvPr id="453643" name="Rectangle 11"/>
          <p:cNvSpPr>
            <a:spLocks noChangeArrowheads="1"/>
          </p:cNvSpPr>
          <p:nvPr/>
        </p:nvSpPr>
        <p:spPr bwMode="auto">
          <a:xfrm>
            <a:off x="577850" y="5981700"/>
            <a:ext cx="1936750" cy="366713"/>
          </a:xfrm>
          <a:prstGeom prst="rect">
            <a:avLst/>
          </a:prstGeom>
          <a:noFill/>
          <a:ln w="9525">
            <a:noFill/>
            <a:miter lim="800000"/>
            <a:headEnd/>
            <a:tailEnd/>
          </a:ln>
          <a:effectLst/>
        </p:spPr>
        <p:txBody>
          <a:bodyPr wrap="none" anchor="ctr">
            <a:prstTxWarp prst="textNoShape">
              <a:avLst/>
            </a:prstTxWarp>
            <a:spAutoFit/>
          </a:bodyPr>
          <a:lstStyle/>
          <a:p>
            <a:r>
              <a:rPr lang="en-US" sz="1800" b="1" dirty="0">
                <a:solidFill>
                  <a:srgbClr val="0F116A"/>
                </a:solidFill>
              </a:rPr>
              <a:t>J. Robin Warren</a:t>
            </a:r>
          </a:p>
        </p:txBody>
      </p:sp>
      <p:sp>
        <p:nvSpPr>
          <p:cNvPr id="453652" name="Rectangle 20"/>
          <p:cNvSpPr>
            <a:spLocks noChangeArrowheads="1"/>
          </p:cNvSpPr>
          <p:nvPr/>
        </p:nvSpPr>
        <p:spPr bwMode="auto">
          <a:xfrm>
            <a:off x="3336925" y="5953125"/>
            <a:ext cx="1771650" cy="366713"/>
          </a:xfrm>
          <a:prstGeom prst="rect">
            <a:avLst/>
          </a:prstGeom>
          <a:noFill/>
          <a:ln w="9525">
            <a:noFill/>
            <a:miter lim="800000"/>
            <a:headEnd/>
            <a:tailEnd/>
          </a:ln>
          <a:effectLst/>
        </p:spPr>
        <p:txBody>
          <a:bodyPr wrap="none" anchor="ctr">
            <a:prstTxWarp prst="textNoShape">
              <a:avLst/>
            </a:prstTxWarp>
            <a:spAutoFit/>
          </a:bodyPr>
          <a:lstStyle/>
          <a:p>
            <a:r>
              <a:rPr lang="en-US" sz="1800" b="1" dirty="0">
                <a:solidFill>
                  <a:srgbClr val="0F116A"/>
                </a:solidFill>
              </a:rPr>
              <a:t>Barry Marshall</a:t>
            </a:r>
          </a:p>
        </p:txBody>
      </p:sp>
      <p:sp>
        <p:nvSpPr>
          <p:cNvPr id="453653" name="Rectangle 21"/>
          <p:cNvSpPr>
            <a:spLocks noChangeArrowheads="1"/>
          </p:cNvSpPr>
          <p:nvPr/>
        </p:nvSpPr>
        <p:spPr bwMode="auto">
          <a:xfrm>
            <a:off x="6607175" y="304800"/>
            <a:ext cx="24653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ea typeface="ＭＳ Ｐゴシック" charset="-128"/>
                <a:cs typeface="ＭＳ Ｐゴシック" charset="-128"/>
              </a:rPr>
              <a:t>1982 </a:t>
            </a:r>
            <a:r>
              <a:rPr lang="en-US" sz="3400" b="1">
                <a:solidFill>
                  <a:srgbClr val="000005"/>
                </a:solidFill>
                <a:ea typeface="ＭＳ Ｐゴシック" charset="-128"/>
                <a:cs typeface="ＭＳ Ｐゴシック" charset="-128"/>
              </a:rPr>
              <a:t>| </a:t>
            </a:r>
            <a:r>
              <a:rPr lang="en-US" sz="3400" b="1">
                <a:solidFill>
                  <a:srgbClr val="CC0000"/>
                </a:solidFill>
                <a:ea typeface="ＭＳ Ｐゴシック" charset="-128"/>
                <a:cs typeface="ＭＳ Ｐゴシック" charset="-128"/>
              </a:rPr>
              <a:t>2005</a:t>
            </a:r>
            <a:endParaRPr lang="en-US" sz="3000" b="1">
              <a:solidFill>
                <a:srgbClr val="0F116A"/>
              </a:solidFill>
              <a:ea typeface="ＭＳ Ｐゴシック" charset="-128"/>
              <a:cs typeface="ＭＳ Ｐゴシック" charset="-128"/>
            </a:endParaRPr>
          </a:p>
        </p:txBody>
      </p:sp>
      <p:pic>
        <p:nvPicPr>
          <p:cNvPr id="453659" name="Picture 27" descr="pylorilarge"/>
          <p:cNvPicPr>
            <a:picLocks noChangeAspect="1" noChangeArrowheads="1"/>
          </p:cNvPicPr>
          <p:nvPr/>
        </p:nvPicPr>
        <p:blipFill>
          <a:blip r:embed="rId5"/>
          <a:srcRect/>
          <a:stretch>
            <a:fillRect/>
          </a:stretch>
        </p:blipFill>
        <p:spPr bwMode="auto">
          <a:xfrm>
            <a:off x="8001000" y="685800"/>
            <a:ext cx="895350" cy="528638"/>
          </a:xfrm>
          <a:prstGeom prst="rect">
            <a:avLst/>
          </a:prstGeom>
          <a:noFill/>
        </p:spPr>
      </p:pic>
      <p:sp>
        <p:nvSpPr>
          <p:cNvPr id="453661" name="Rectangle 29"/>
          <p:cNvSpPr>
            <a:spLocks noChangeArrowheads="1"/>
          </p:cNvSpPr>
          <p:nvPr/>
        </p:nvSpPr>
        <p:spPr bwMode="auto">
          <a:xfrm>
            <a:off x="800100" y="2058988"/>
            <a:ext cx="3386138" cy="519112"/>
          </a:xfrm>
          <a:prstGeom prst="rect">
            <a:avLst/>
          </a:prstGeom>
          <a:noFill/>
          <a:ln w="9525">
            <a:noFill/>
            <a:miter lim="800000"/>
            <a:headEnd/>
            <a:tailEnd/>
          </a:ln>
          <a:effectLst/>
        </p:spPr>
        <p:txBody>
          <a:bodyPr wrap="none" anchor="ctr">
            <a:prstTxWarp prst="textNoShape">
              <a:avLst/>
            </a:prstTxWarp>
            <a:spAutoFit/>
          </a:bodyPr>
          <a:lstStyle/>
          <a:p>
            <a:r>
              <a:rPr lang="en-US" sz="2800" b="1" i="1" u="sng">
                <a:solidFill>
                  <a:srgbClr val="CC0000"/>
                </a:solidFill>
              </a:rPr>
              <a:t>Helicobacter pylori</a:t>
            </a:r>
            <a:endParaRPr lang="en-US" sz="2800" b="1" i="1">
              <a:solidFill>
                <a:srgbClr val="CC0000"/>
              </a:solidFill>
            </a:endParaRP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3008" y="3086100"/>
            <a:ext cx="2357332" cy="2730500"/>
          </a:xfrm>
          <a:prstGeom prst="rect">
            <a:avLst/>
          </a:prstGeom>
        </p:spPr>
      </p:pic>
      <p:pic>
        <p:nvPicPr>
          <p:cNvPr id="3" name="Picture 2"/>
          <p:cNvPicPr>
            <a:picLocks noChangeAspect="1"/>
          </p:cNvPicPr>
          <p:nvPr/>
        </p:nvPicPr>
        <p:blipFill>
          <a:blip r:embed="rId7"/>
          <a:stretch>
            <a:fillRect/>
          </a:stretch>
        </p:blipFill>
        <p:spPr>
          <a:xfrm>
            <a:off x="3175000" y="3205784"/>
            <a:ext cx="2082800" cy="26743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0" y="0"/>
            <a:ext cx="8229600" cy="889000"/>
          </a:xfrm>
        </p:spPr>
        <p:txBody>
          <a:bodyPr/>
          <a:lstStyle/>
          <a:p>
            <a:r>
              <a:rPr lang="en-US"/>
              <a:t>Small intestine</a:t>
            </a:r>
          </a:p>
        </p:txBody>
      </p:sp>
      <p:pic>
        <p:nvPicPr>
          <p:cNvPr id="50483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2963" y="1550988"/>
            <a:ext cx="3181350" cy="2282825"/>
          </a:xfrm>
          <a:prstGeom prst="rect">
            <a:avLst/>
          </a:prstGeom>
          <a:noFill/>
          <a:ln w="9525">
            <a:noFill/>
            <a:miter lim="800000"/>
            <a:headEnd/>
            <a:tailEnd/>
          </a:ln>
          <a:effectLst/>
        </p:spPr>
      </p:pic>
      <p:sp>
        <p:nvSpPr>
          <p:cNvPr id="504836" name="Rectangle 4" descr="Rectangle: Click to edit Master text styles&#10;Second level&#10;Third level&#10;Fourth level&#10;Fifth level"/>
          <p:cNvSpPr>
            <a:spLocks noGrp="1" noChangeArrowheads="1"/>
          </p:cNvSpPr>
          <p:nvPr>
            <p:ph type="body" idx="1"/>
          </p:nvPr>
        </p:nvSpPr>
        <p:spPr>
          <a:xfrm>
            <a:off x="660400" y="812800"/>
            <a:ext cx="7772400" cy="5267325"/>
          </a:xfrm>
        </p:spPr>
        <p:txBody>
          <a:bodyPr/>
          <a:lstStyle/>
          <a:p>
            <a:r>
              <a:rPr lang="en-US" sz="2400" dirty="0"/>
              <a:t>Function</a:t>
            </a:r>
          </a:p>
          <a:p>
            <a:pPr lvl="1"/>
            <a:r>
              <a:rPr lang="en-US" sz="2400" u="sng" dirty="0">
                <a:solidFill>
                  <a:srgbClr val="CC0000"/>
                </a:solidFill>
              </a:rPr>
              <a:t>major organ of digestion &amp; absorption</a:t>
            </a:r>
            <a:r>
              <a:rPr lang="en-US" sz="2400" u="sng" dirty="0"/>
              <a:t> </a:t>
            </a:r>
          </a:p>
          <a:p>
            <a:pPr lvl="1"/>
            <a:r>
              <a:rPr lang="en-US" sz="2400" u="sng" dirty="0"/>
              <a:t>chemical </a:t>
            </a:r>
            <a:r>
              <a:rPr lang="en-US" sz="2400" u="sng" dirty="0" smtClean="0"/>
              <a:t>digestion</a:t>
            </a:r>
            <a:r>
              <a:rPr lang="en-US" sz="2400" dirty="0" smtClean="0"/>
              <a:t>:  digestive </a:t>
            </a:r>
            <a:r>
              <a:rPr lang="en-US" sz="2400" dirty="0"/>
              <a:t>enzymes</a:t>
            </a:r>
          </a:p>
          <a:p>
            <a:pPr lvl="1"/>
            <a:r>
              <a:rPr lang="en-US" sz="2400" u="sng" dirty="0"/>
              <a:t>absorption through </a:t>
            </a:r>
            <a:r>
              <a:rPr lang="en-US" sz="2400" u="sng" dirty="0" smtClean="0"/>
              <a:t>lining</a:t>
            </a:r>
            <a:r>
              <a:rPr lang="en-US" sz="2400" dirty="0" smtClean="0"/>
              <a:t>:  over </a:t>
            </a:r>
            <a:r>
              <a:rPr lang="en-US" sz="2400" dirty="0"/>
              <a:t>6 meters! </a:t>
            </a:r>
          </a:p>
          <a:p>
            <a:pPr lvl="2"/>
            <a:r>
              <a:rPr lang="en-US" dirty="0"/>
              <a:t>small intestine has huge surface area = 300m</a:t>
            </a:r>
            <a:r>
              <a:rPr lang="en-US" baseline="30000" dirty="0"/>
              <a:t>2 </a:t>
            </a:r>
            <a:r>
              <a:rPr lang="en-US" dirty="0"/>
              <a:t>(~size of tennis</a:t>
            </a:r>
            <a:r>
              <a:rPr lang="en-US" dirty="0">
                <a:solidFill>
                  <a:srgbClr val="000000"/>
                </a:solidFill>
              </a:rPr>
              <a:t> </a:t>
            </a:r>
            <a:r>
              <a:rPr lang="en-US" dirty="0"/>
              <a:t>court) </a:t>
            </a:r>
          </a:p>
          <a:p>
            <a:r>
              <a:rPr lang="en-US" sz="2400" dirty="0"/>
              <a:t>Structure</a:t>
            </a:r>
          </a:p>
          <a:p>
            <a:pPr lvl="1"/>
            <a:r>
              <a:rPr lang="en-US" sz="2400" dirty="0"/>
              <a:t>3 sections</a:t>
            </a:r>
          </a:p>
          <a:p>
            <a:pPr lvl="2"/>
            <a:r>
              <a:rPr lang="en-US" u="sng" dirty="0">
                <a:solidFill>
                  <a:srgbClr val="CC0000"/>
                </a:solidFill>
              </a:rPr>
              <a:t>duodenum</a:t>
            </a:r>
            <a:r>
              <a:rPr lang="en-US" dirty="0"/>
              <a:t> = most digestion</a:t>
            </a:r>
          </a:p>
          <a:p>
            <a:pPr lvl="2"/>
            <a:r>
              <a:rPr lang="en-US" u="sng" dirty="0">
                <a:solidFill>
                  <a:srgbClr val="CC0000"/>
                </a:solidFill>
              </a:rPr>
              <a:t>jejunum</a:t>
            </a:r>
            <a:r>
              <a:rPr lang="en-US" dirty="0"/>
              <a:t> = absorption of nutrients &amp; water</a:t>
            </a:r>
          </a:p>
          <a:p>
            <a:pPr lvl="2"/>
            <a:r>
              <a:rPr lang="en-US" u="sng" dirty="0">
                <a:solidFill>
                  <a:srgbClr val="CC0000"/>
                </a:solidFill>
              </a:rPr>
              <a:t>ileum</a:t>
            </a:r>
            <a:r>
              <a:rPr lang="en-US" dirty="0"/>
              <a:t> = absorption of nutrients &amp; water</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1026"/>
          <p:cNvSpPr>
            <a:spLocks noGrp="1" noChangeArrowheads="1"/>
          </p:cNvSpPr>
          <p:nvPr>
            <p:ph type="title"/>
          </p:nvPr>
        </p:nvSpPr>
        <p:spPr/>
        <p:txBody>
          <a:bodyPr/>
          <a:lstStyle/>
          <a:p>
            <a:r>
              <a:rPr lang="en-US"/>
              <a:t>What do animals need to live?</a:t>
            </a:r>
          </a:p>
        </p:txBody>
      </p:sp>
      <p:pic>
        <p:nvPicPr>
          <p:cNvPr id="547844" name="Picture 1028"/>
          <p:cNvPicPr>
            <a:picLocks noChangeAspect="1" noChangeArrowheads="1"/>
          </p:cNvPicPr>
          <p:nvPr/>
        </p:nvPicPr>
        <p:blipFill>
          <a:blip r:embed="rId3"/>
          <a:srcRect/>
          <a:stretch>
            <a:fillRect/>
          </a:stretch>
        </p:blipFill>
        <p:spPr bwMode="auto">
          <a:xfrm>
            <a:off x="5894388" y="1676400"/>
            <a:ext cx="2411412" cy="3352800"/>
          </a:xfrm>
          <a:prstGeom prst="rect">
            <a:avLst/>
          </a:prstGeom>
          <a:noFill/>
        </p:spPr>
      </p:pic>
      <p:grpSp>
        <p:nvGrpSpPr>
          <p:cNvPr id="2" name="Group 1029"/>
          <p:cNvGrpSpPr>
            <a:grpSpLocks/>
          </p:cNvGrpSpPr>
          <p:nvPr/>
        </p:nvGrpSpPr>
        <p:grpSpPr bwMode="auto">
          <a:xfrm>
            <a:off x="5257800" y="4267200"/>
            <a:ext cx="1600200" cy="1143000"/>
            <a:chOff x="2880" y="3168"/>
            <a:chExt cx="1008" cy="720"/>
          </a:xfrm>
        </p:grpSpPr>
        <p:sp>
          <p:nvSpPr>
            <p:cNvPr id="547846" name="AutoShape 1030"/>
            <p:cNvSpPr>
              <a:spLocks noChangeArrowheads="1"/>
            </p:cNvSpPr>
            <p:nvPr/>
          </p:nvSpPr>
          <p:spPr bwMode="auto">
            <a:xfrm rot="-5400000">
              <a:off x="3168" y="3168"/>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7847" name="Oval 1031"/>
            <p:cNvSpPr>
              <a:spLocks noChangeArrowheads="1"/>
            </p:cNvSpPr>
            <p:nvPr/>
          </p:nvSpPr>
          <p:spPr bwMode="auto">
            <a:xfrm>
              <a:off x="2880" y="3360"/>
              <a:ext cx="384" cy="384"/>
            </a:xfrm>
            <a:prstGeom prst="ellipse">
              <a:avLst/>
            </a:prstGeom>
            <a:solidFill>
              <a:srgbClr val="00A5EF"/>
            </a:solidFill>
            <a:ln w="9525">
              <a:solidFill>
                <a:schemeClr val="tx1"/>
              </a:solidFill>
              <a:round/>
              <a:headEnd/>
              <a:tailEnd/>
            </a:ln>
            <a:effectLst/>
          </p:spPr>
          <p:txBody>
            <a:bodyPr wrap="none" anchor="ctr">
              <a:prstTxWarp prst="textNoShape">
                <a:avLst/>
              </a:prstTxWarp>
            </a:bodyPr>
            <a:lstStyle/>
            <a:p>
              <a:r>
                <a:rPr lang="en-US" sz="2800" b="1">
                  <a:solidFill>
                    <a:srgbClr val="0F116A"/>
                  </a:solidFill>
                </a:rPr>
                <a:t>O</a:t>
              </a:r>
              <a:r>
                <a:rPr lang="en-US" sz="2800" b="1" baseline="-25000">
                  <a:solidFill>
                    <a:srgbClr val="0F116A"/>
                  </a:solidFill>
                </a:rPr>
                <a:t>2</a:t>
              </a:r>
              <a:endParaRPr lang="en-US" sz="2800" b="1">
                <a:solidFill>
                  <a:srgbClr val="0F116A"/>
                </a:solidFill>
              </a:endParaRPr>
            </a:p>
          </p:txBody>
        </p:sp>
      </p:grpSp>
      <p:grpSp>
        <p:nvGrpSpPr>
          <p:cNvPr id="3" name="Group 1032"/>
          <p:cNvGrpSpPr>
            <a:grpSpLocks/>
          </p:cNvGrpSpPr>
          <p:nvPr/>
        </p:nvGrpSpPr>
        <p:grpSpPr bwMode="auto">
          <a:xfrm>
            <a:off x="5105400" y="2133600"/>
            <a:ext cx="1752600" cy="1143000"/>
            <a:chOff x="2784" y="2160"/>
            <a:chExt cx="1104" cy="720"/>
          </a:xfrm>
        </p:grpSpPr>
        <p:sp>
          <p:nvSpPr>
            <p:cNvPr id="547849" name="AutoShape 1033"/>
            <p:cNvSpPr>
              <a:spLocks noChangeArrowheads="1"/>
            </p:cNvSpPr>
            <p:nvPr/>
          </p:nvSpPr>
          <p:spPr bwMode="auto">
            <a:xfrm rot="5400000" flipV="1">
              <a:off x="3168" y="2160"/>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66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7850" name="AutoShape 1034"/>
            <p:cNvSpPr>
              <a:spLocks noChangeArrowheads="1"/>
            </p:cNvSpPr>
            <p:nvPr/>
          </p:nvSpPr>
          <p:spPr bwMode="auto">
            <a:xfrm>
              <a:off x="2784" y="2208"/>
              <a:ext cx="528" cy="457"/>
            </a:xfrm>
            <a:prstGeom prst="hexagon">
              <a:avLst>
                <a:gd name="adj" fmla="val 28884"/>
                <a:gd name="vf" fmla="val 115470"/>
              </a:avLst>
            </a:prstGeom>
            <a:solidFill>
              <a:srgbClr val="FFCC18"/>
            </a:solidFill>
            <a:ln w="9525">
              <a:solidFill>
                <a:schemeClr val="tx1"/>
              </a:solidFill>
              <a:miter lim="800000"/>
              <a:headEnd/>
              <a:tailEnd/>
            </a:ln>
            <a:effectLst/>
          </p:spPr>
          <p:txBody>
            <a:bodyPr wrap="none" anchor="ctr">
              <a:prstTxWarp prst="textNoShape">
                <a:avLst/>
              </a:prstTxWarp>
            </a:bodyPr>
            <a:lstStyle/>
            <a:p>
              <a:r>
                <a:rPr lang="en-US" sz="3000" b="1">
                  <a:solidFill>
                    <a:srgbClr val="660000"/>
                  </a:solidFill>
                </a:rPr>
                <a:t>food</a:t>
              </a:r>
              <a:endParaRPr lang="en-US" sz="3000" b="1">
                <a:solidFill>
                  <a:srgbClr val="0F116A"/>
                </a:solidFill>
              </a:endParaRPr>
            </a:p>
          </p:txBody>
        </p:sp>
      </p:grpSp>
      <p:grpSp>
        <p:nvGrpSpPr>
          <p:cNvPr id="4" name="Group 1035"/>
          <p:cNvGrpSpPr>
            <a:grpSpLocks/>
          </p:cNvGrpSpPr>
          <p:nvPr/>
        </p:nvGrpSpPr>
        <p:grpSpPr bwMode="auto">
          <a:xfrm>
            <a:off x="6934200" y="2895600"/>
            <a:ext cx="2057400" cy="1712913"/>
            <a:chOff x="4176" y="2784"/>
            <a:chExt cx="1296" cy="1079"/>
          </a:xfrm>
        </p:grpSpPr>
        <p:sp>
          <p:nvSpPr>
            <p:cNvPr id="547852" name="AutoShape 1036"/>
            <p:cNvSpPr>
              <a:spLocks noChangeArrowheads="1"/>
            </p:cNvSpPr>
            <p:nvPr/>
          </p:nvSpPr>
          <p:spPr bwMode="auto">
            <a:xfrm rot="5400000" flipV="1">
              <a:off x="4176" y="2784"/>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CC0000"/>
            </a:solidFill>
            <a:ln w="28575">
              <a:solidFill>
                <a:srgbClr val="000000"/>
              </a:solidFill>
              <a:miter lim="800000"/>
              <a:headEnd/>
              <a:tailEnd/>
            </a:ln>
            <a:effectLst/>
          </p:spPr>
          <p:txBody>
            <a:bodyPr wrap="none" anchor="ctr">
              <a:prstTxWarp prst="textNoShape">
                <a:avLst/>
              </a:prstTxWarp>
            </a:bodyPr>
            <a:lstStyle/>
            <a:p>
              <a:endParaRPr lang="en-US"/>
            </a:p>
          </p:txBody>
        </p:sp>
        <p:sp>
          <p:nvSpPr>
            <p:cNvPr id="547853" name="AutoShape 1037"/>
            <p:cNvSpPr>
              <a:spLocks noChangeArrowheads="1"/>
            </p:cNvSpPr>
            <p:nvPr/>
          </p:nvSpPr>
          <p:spPr bwMode="auto">
            <a:xfrm>
              <a:off x="4704" y="3360"/>
              <a:ext cx="768" cy="503"/>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b="1">
                  <a:solidFill>
                    <a:srgbClr val="FFEA18"/>
                  </a:solidFill>
                </a:rPr>
                <a:t>ATP</a:t>
              </a:r>
              <a:endParaRPr lang="en-US" sz="6000" b="1">
                <a:solidFill>
                  <a:schemeClr val="tx2"/>
                </a:solidFill>
              </a:endParaRPr>
            </a:p>
          </p:txBody>
        </p:sp>
      </p:grpSp>
      <p:sp>
        <p:nvSpPr>
          <p:cNvPr id="547843" name="Rectangle 1027" descr="Rectangle: Click to edit Master text styles&#10;Second level&#10;Third level&#10;Fourth level&#10;Fifth level"/>
          <p:cNvSpPr>
            <a:spLocks noGrp="1" noChangeArrowheads="1"/>
          </p:cNvSpPr>
          <p:nvPr>
            <p:ph type="body" idx="1"/>
          </p:nvPr>
        </p:nvSpPr>
        <p:spPr>
          <a:xfrm>
            <a:off x="225425" y="965200"/>
            <a:ext cx="5768975" cy="5059363"/>
          </a:xfrm>
        </p:spPr>
        <p:txBody>
          <a:bodyPr/>
          <a:lstStyle/>
          <a:p>
            <a:r>
              <a:rPr lang="en-US" dirty="0"/>
              <a:t>Animals make </a:t>
            </a:r>
            <a:r>
              <a:rPr lang="en-US" u="sng" dirty="0"/>
              <a:t>energy</a:t>
            </a:r>
            <a:r>
              <a:rPr lang="en-US" dirty="0"/>
              <a:t> </a:t>
            </a:r>
            <a:br>
              <a:rPr lang="en-US" dirty="0"/>
            </a:br>
            <a:r>
              <a:rPr lang="en-US" dirty="0"/>
              <a:t>using:</a:t>
            </a:r>
          </a:p>
          <a:p>
            <a:pPr lvl="1"/>
            <a:r>
              <a:rPr lang="en-US" u="sng" dirty="0"/>
              <a:t>food</a:t>
            </a:r>
            <a:endParaRPr lang="en-US" dirty="0">
              <a:solidFill>
                <a:srgbClr val="0F116A"/>
              </a:solidFill>
            </a:endParaRPr>
          </a:p>
          <a:p>
            <a:pPr lvl="1"/>
            <a:r>
              <a:rPr lang="en-US" u="sng" dirty="0"/>
              <a:t>oxygen</a:t>
            </a:r>
            <a:endParaRPr lang="en-US" dirty="0">
              <a:solidFill>
                <a:srgbClr val="0F116A"/>
              </a:solidFill>
            </a:endParaRPr>
          </a:p>
          <a:p>
            <a:r>
              <a:rPr lang="en-US" dirty="0"/>
              <a:t>Animals </a:t>
            </a:r>
            <a:r>
              <a:rPr lang="en-US" u="sng" dirty="0"/>
              <a:t>build bodies</a:t>
            </a:r>
            <a:r>
              <a:rPr lang="en-US" dirty="0"/>
              <a:t> </a:t>
            </a:r>
            <a:br>
              <a:rPr lang="en-US" dirty="0"/>
            </a:br>
            <a:r>
              <a:rPr lang="en-US" dirty="0"/>
              <a:t>using:</a:t>
            </a:r>
          </a:p>
          <a:p>
            <a:pPr lvl="1"/>
            <a:r>
              <a:rPr lang="en-US" u="sng" dirty="0"/>
              <a:t>food for raw materials</a:t>
            </a:r>
            <a:r>
              <a:rPr lang="en-US" dirty="0"/>
              <a:t> </a:t>
            </a:r>
          </a:p>
          <a:p>
            <a:pPr marL="1085850" lvl="2"/>
            <a:r>
              <a:rPr lang="en-US" dirty="0"/>
              <a:t>amino acids, sugars, </a:t>
            </a:r>
            <a:br>
              <a:rPr lang="en-US" dirty="0"/>
            </a:br>
            <a:r>
              <a:rPr lang="en-US" dirty="0"/>
              <a:t>fats, nucleotides </a:t>
            </a:r>
          </a:p>
          <a:p>
            <a:pPr lvl="1"/>
            <a:r>
              <a:rPr lang="en-US" u="sng" dirty="0"/>
              <a:t>ATP energy for synthesis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t>Duodenum </a:t>
            </a:r>
          </a:p>
        </p:txBody>
      </p:sp>
      <p:sp>
        <p:nvSpPr>
          <p:cNvPr id="506883" name="Rectangle 3" descr="Rectangle: Click to edit Master text styles&#10;Second level&#10;Third level&#10;Fourth level&#10;Fifth level"/>
          <p:cNvSpPr>
            <a:spLocks noGrp="1" noChangeArrowheads="1"/>
          </p:cNvSpPr>
          <p:nvPr>
            <p:ph type="body" idx="1"/>
          </p:nvPr>
        </p:nvSpPr>
        <p:spPr>
          <a:xfrm>
            <a:off x="406400" y="990600"/>
            <a:ext cx="8229600" cy="4525963"/>
          </a:xfrm>
        </p:spPr>
        <p:txBody>
          <a:bodyPr/>
          <a:lstStyle/>
          <a:p>
            <a:pPr>
              <a:buClrTx/>
            </a:pPr>
            <a:r>
              <a:rPr lang="en-US" dirty="0"/>
              <a:t>1st section of small intestines</a:t>
            </a:r>
          </a:p>
          <a:p>
            <a:pPr lvl="1">
              <a:buClrTx/>
            </a:pPr>
            <a:r>
              <a:rPr lang="en-US" dirty="0"/>
              <a:t>acid food from stomach mixes with digestive juices from </a:t>
            </a:r>
            <a:r>
              <a:rPr lang="en-US" u="sng" dirty="0"/>
              <a:t>accessory glands</a:t>
            </a:r>
            <a:r>
              <a:rPr lang="en-US" dirty="0"/>
              <a:t>:</a:t>
            </a:r>
          </a:p>
          <a:p>
            <a:pPr lvl="2">
              <a:buClrTx/>
            </a:pPr>
            <a:endParaRPr lang="en-US" dirty="0"/>
          </a:p>
        </p:txBody>
      </p:sp>
      <p:pic>
        <p:nvPicPr>
          <p:cNvPr id="50688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b="4578"/>
          <a:stretch>
            <a:fillRect/>
          </a:stretch>
        </p:blipFill>
        <p:spPr bwMode="auto">
          <a:xfrm>
            <a:off x="101600" y="3492500"/>
            <a:ext cx="5795963" cy="3233738"/>
          </a:xfrm>
          <a:prstGeom prst="rect">
            <a:avLst/>
          </a:prstGeom>
          <a:noFill/>
        </p:spPr>
      </p:pic>
      <p:sp>
        <p:nvSpPr>
          <p:cNvPr id="506885" name="Rectangle 5"/>
          <p:cNvSpPr>
            <a:spLocks noChangeArrowheads="1"/>
          </p:cNvSpPr>
          <p:nvPr/>
        </p:nvSpPr>
        <p:spPr bwMode="auto">
          <a:xfrm>
            <a:off x="5867400" y="2705100"/>
            <a:ext cx="3048000" cy="1679575"/>
          </a:xfrm>
          <a:prstGeom prst="rect">
            <a:avLst/>
          </a:prstGeom>
          <a:noFill/>
          <a:ln w="9525">
            <a:noFill/>
            <a:miter lim="800000"/>
            <a:headEnd/>
            <a:tailEnd/>
          </a:ln>
          <a:effectLst/>
        </p:spPr>
        <p:txBody>
          <a:bodyPr>
            <a:prstTxWarp prst="textNoShape">
              <a:avLst/>
            </a:prstTxWarp>
          </a:bodyPr>
          <a:lstStyle/>
          <a:p>
            <a:pPr marL="288925" indent="-288925" algn="l">
              <a:lnSpc>
                <a:spcPct val="110000"/>
              </a:lnSpc>
              <a:buClr>
                <a:schemeClr val="hlink"/>
              </a:buClr>
              <a:buFont typeface="Wingdings" charset="2"/>
              <a:buChar char="§"/>
            </a:pPr>
            <a:r>
              <a:rPr lang="en-US" sz="2600" b="1" u="sng" dirty="0">
                <a:solidFill>
                  <a:srgbClr val="CC0000"/>
                </a:solidFill>
              </a:rPr>
              <a:t>pancreas </a:t>
            </a:r>
          </a:p>
          <a:p>
            <a:pPr marL="288925" indent="-288925" algn="l">
              <a:lnSpc>
                <a:spcPct val="110000"/>
              </a:lnSpc>
              <a:buClr>
                <a:schemeClr val="hlink"/>
              </a:buClr>
              <a:buFont typeface="Wingdings" charset="2"/>
              <a:buChar char="§"/>
            </a:pPr>
            <a:r>
              <a:rPr lang="en-US" sz="2600" b="1" u="sng" dirty="0">
                <a:solidFill>
                  <a:srgbClr val="CC0000"/>
                </a:solidFill>
              </a:rPr>
              <a:t>liver</a:t>
            </a:r>
          </a:p>
          <a:p>
            <a:pPr marL="288925" indent="-288925" algn="l">
              <a:lnSpc>
                <a:spcPct val="110000"/>
              </a:lnSpc>
              <a:buClr>
                <a:schemeClr val="hlink"/>
              </a:buClr>
              <a:buFont typeface="Wingdings" charset="2"/>
              <a:buChar char="§"/>
            </a:pPr>
            <a:r>
              <a:rPr lang="en-US" sz="2600" b="1" u="sng" dirty="0">
                <a:solidFill>
                  <a:srgbClr val="CC0000"/>
                </a:solidFill>
              </a:rPr>
              <a:t>gall bladder</a:t>
            </a:r>
            <a:endParaRPr lang="en-US" sz="2600" b="1" dirty="0">
              <a:solidFill>
                <a:srgbClr val="0F116A"/>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229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b="3246"/>
          <a:stretch>
            <a:fillRect/>
          </a:stretch>
        </p:blipFill>
        <p:spPr bwMode="auto">
          <a:xfrm>
            <a:off x="5148263" y="1295400"/>
            <a:ext cx="3995737" cy="4114800"/>
          </a:xfrm>
          <a:prstGeom prst="rect">
            <a:avLst/>
          </a:prstGeom>
          <a:noFill/>
        </p:spPr>
      </p:pic>
      <p:sp>
        <p:nvSpPr>
          <p:cNvPr id="422915" name="Rectangle 3"/>
          <p:cNvSpPr>
            <a:spLocks noGrp="1" noChangeArrowheads="1"/>
          </p:cNvSpPr>
          <p:nvPr>
            <p:ph type="title"/>
          </p:nvPr>
        </p:nvSpPr>
        <p:spPr/>
        <p:txBody>
          <a:bodyPr/>
          <a:lstStyle/>
          <a:p>
            <a:r>
              <a:rPr lang="en-US"/>
              <a:t>Pancreas </a:t>
            </a:r>
          </a:p>
        </p:txBody>
      </p:sp>
      <p:sp>
        <p:nvSpPr>
          <p:cNvPr id="422916" name="Rectangle 4" descr="Rectangle: Click to edit Master text styles&#10;Second level&#10;Third level&#10;Fourth level&#10;Fifth level"/>
          <p:cNvSpPr>
            <a:spLocks noGrp="1" noChangeArrowheads="1"/>
          </p:cNvSpPr>
          <p:nvPr>
            <p:ph type="body" idx="1"/>
          </p:nvPr>
        </p:nvSpPr>
        <p:spPr>
          <a:xfrm>
            <a:off x="254000" y="901700"/>
            <a:ext cx="5257800" cy="5334000"/>
          </a:xfrm>
        </p:spPr>
        <p:txBody>
          <a:bodyPr/>
          <a:lstStyle/>
          <a:p>
            <a:pPr>
              <a:lnSpc>
                <a:spcPct val="90000"/>
              </a:lnSpc>
              <a:buClrTx/>
            </a:pPr>
            <a:r>
              <a:rPr lang="en-US" sz="2600" dirty="0"/>
              <a:t>Digestive enzymes</a:t>
            </a:r>
            <a:r>
              <a:rPr lang="en-US" sz="2600" dirty="0">
                <a:solidFill>
                  <a:srgbClr val="000000"/>
                </a:solidFill>
              </a:rPr>
              <a:t> </a:t>
            </a:r>
          </a:p>
          <a:p>
            <a:pPr lvl="1">
              <a:lnSpc>
                <a:spcPct val="90000"/>
              </a:lnSpc>
              <a:buClrTx/>
            </a:pPr>
            <a:r>
              <a:rPr lang="en-US" sz="2400" dirty="0"/>
              <a:t>peptidases</a:t>
            </a:r>
          </a:p>
          <a:p>
            <a:pPr marL="1085850" lvl="2">
              <a:lnSpc>
                <a:spcPct val="90000"/>
              </a:lnSpc>
            </a:pPr>
            <a:r>
              <a:rPr lang="en-US" u="sng" dirty="0">
                <a:solidFill>
                  <a:srgbClr val="CC0000"/>
                </a:solidFill>
              </a:rPr>
              <a:t>trypsin</a:t>
            </a:r>
            <a:endParaRPr lang="en-US" dirty="0"/>
          </a:p>
          <a:p>
            <a:pPr marL="1428750" lvl="3">
              <a:lnSpc>
                <a:spcPct val="90000"/>
              </a:lnSpc>
              <a:buClrTx/>
            </a:pPr>
            <a:r>
              <a:rPr lang="en-US" dirty="0" err="1"/>
              <a:t>trypsinogen</a:t>
            </a:r>
            <a:endParaRPr lang="en-US" dirty="0"/>
          </a:p>
          <a:p>
            <a:pPr marL="1085850" lvl="2">
              <a:lnSpc>
                <a:spcPct val="90000"/>
              </a:lnSpc>
            </a:pPr>
            <a:r>
              <a:rPr lang="en-US" u="sng" dirty="0">
                <a:solidFill>
                  <a:srgbClr val="CC0000"/>
                </a:solidFill>
              </a:rPr>
              <a:t>chymotrypsin</a:t>
            </a:r>
            <a:endParaRPr lang="en-US" dirty="0"/>
          </a:p>
          <a:p>
            <a:pPr marL="1428750" lvl="3">
              <a:lnSpc>
                <a:spcPct val="90000"/>
              </a:lnSpc>
              <a:buClrTx/>
            </a:pPr>
            <a:r>
              <a:rPr lang="en-US" dirty="0" err="1"/>
              <a:t>chimotrypsinogen</a:t>
            </a:r>
            <a:endParaRPr lang="en-US" dirty="0"/>
          </a:p>
          <a:p>
            <a:pPr marL="1085850" lvl="2">
              <a:lnSpc>
                <a:spcPct val="90000"/>
              </a:lnSpc>
            </a:pPr>
            <a:r>
              <a:rPr lang="en-US" u="sng" dirty="0" err="1">
                <a:solidFill>
                  <a:srgbClr val="CC0000"/>
                </a:solidFill>
              </a:rPr>
              <a:t>carboxypeptidase</a:t>
            </a:r>
            <a:endParaRPr lang="en-US" dirty="0"/>
          </a:p>
          <a:p>
            <a:pPr marL="1428750" lvl="3">
              <a:lnSpc>
                <a:spcPct val="90000"/>
              </a:lnSpc>
              <a:buClrTx/>
            </a:pPr>
            <a:r>
              <a:rPr lang="en-US" dirty="0" err="1"/>
              <a:t>procarboxypeptidase</a:t>
            </a:r>
            <a:endParaRPr lang="en-US" dirty="0"/>
          </a:p>
          <a:p>
            <a:pPr lvl="1">
              <a:lnSpc>
                <a:spcPct val="90000"/>
              </a:lnSpc>
            </a:pPr>
            <a:r>
              <a:rPr lang="en-US" sz="2400" u="sng" dirty="0">
                <a:solidFill>
                  <a:srgbClr val="CC0000"/>
                </a:solidFill>
              </a:rPr>
              <a:t>pancreatic amylase</a:t>
            </a:r>
            <a:endParaRPr lang="en-US" sz="2400" dirty="0">
              <a:solidFill>
                <a:srgbClr val="000000"/>
              </a:solidFill>
            </a:endParaRPr>
          </a:p>
          <a:p>
            <a:pPr>
              <a:lnSpc>
                <a:spcPct val="90000"/>
              </a:lnSpc>
              <a:buClrTx/>
            </a:pPr>
            <a:r>
              <a:rPr lang="en-US" sz="2600" dirty="0"/>
              <a:t>Buffers </a:t>
            </a:r>
          </a:p>
          <a:p>
            <a:pPr lvl="1">
              <a:lnSpc>
                <a:spcPct val="90000"/>
              </a:lnSpc>
              <a:buClrTx/>
            </a:pPr>
            <a:r>
              <a:rPr lang="en-US" sz="2400" dirty="0"/>
              <a:t>reduces acidity</a:t>
            </a:r>
          </a:p>
          <a:p>
            <a:pPr marL="1085850" lvl="2">
              <a:lnSpc>
                <a:spcPct val="90000"/>
              </a:lnSpc>
            </a:pPr>
            <a:r>
              <a:rPr lang="en-US" dirty="0"/>
              <a:t>alkaline solution rich in bicarbonate (HCO</a:t>
            </a:r>
            <a:r>
              <a:rPr lang="en-US" baseline="-25000" dirty="0"/>
              <a:t>3</a:t>
            </a:r>
            <a:r>
              <a:rPr lang="en-US" dirty="0"/>
              <a:t>-)</a:t>
            </a:r>
          </a:p>
          <a:p>
            <a:pPr marL="1085850" lvl="2">
              <a:lnSpc>
                <a:spcPct val="90000"/>
              </a:lnSpc>
            </a:pPr>
            <a:r>
              <a:rPr lang="en-US" dirty="0"/>
              <a:t>buffers acidity of material from stomach</a:t>
            </a:r>
          </a:p>
        </p:txBody>
      </p:sp>
      <p:sp>
        <p:nvSpPr>
          <p:cNvPr id="422918" name="Rectangle 6"/>
          <p:cNvSpPr>
            <a:spLocks noChangeArrowheads="1"/>
          </p:cNvSpPr>
          <p:nvPr/>
        </p:nvSpPr>
        <p:spPr bwMode="auto">
          <a:xfrm>
            <a:off x="5981700" y="5734050"/>
            <a:ext cx="3027363" cy="915988"/>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pPr algn="l"/>
            <a:r>
              <a:rPr lang="en-US" sz="1800" b="1">
                <a:solidFill>
                  <a:schemeClr val="tx2"/>
                </a:solidFill>
              </a:rPr>
              <a:t>Explain how this is a molecular example of structure-function theme.</a:t>
            </a:r>
          </a:p>
        </p:txBody>
      </p:sp>
      <p:pic>
        <p:nvPicPr>
          <p:cNvPr id="422925" name="Picture 13" descr="penguinL"/>
          <p:cNvPicPr>
            <a:picLocks noChangeAspect="1" noChangeArrowheads="1"/>
          </p:cNvPicPr>
          <p:nvPr/>
        </p:nvPicPr>
        <p:blipFill>
          <a:blip r:embed="rId5"/>
          <a:srcRect/>
          <a:stretch>
            <a:fillRect/>
          </a:stretch>
        </p:blipFill>
        <p:spPr bwMode="auto">
          <a:xfrm>
            <a:off x="7869238" y="152400"/>
            <a:ext cx="1274762" cy="1295400"/>
          </a:xfrm>
          <a:prstGeom prst="rect">
            <a:avLst/>
          </a:prstGeom>
          <a:noFill/>
        </p:spPr>
      </p:pic>
      <p:sp>
        <p:nvSpPr>
          <p:cNvPr id="422926" name="AutoShape 14"/>
          <p:cNvSpPr>
            <a:spLocks noChangeArrowheads="1"/>
          </p:cNvSpPr>
          <p:nvPr/>
        </p:nvSpPr>
        <p:spPr bwMode="auto">
          <a:xfrm flipH="1">
            <a:off x="5486400" y="298450"/>
            <a:ext cx="1752600" cy="914400"/>
          </a:xfrm>
          <a:prstGeom prst="wedgeEllipseCallout">
            <a:avLst>
              <a:gd name="adj1" fmla="val -105074"/>
              <a:gd name="adj2" fmla="val -22745"/>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Ooooooh</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a:p>
            <a:r>
              <a:rPr lang="en-US" sz="1800" b="1">
                <a:solidFill>
                  <a:srgbClr val="0F116A"/>
                </a:solidFill>
                <a:latin typeface="Comic Sans MS" charset="0"/>
                <a:ea typeface="Geneva" charset="0"/>
                <a:cs typeface="Geneva" charset="0"/>
              </a:rPr>
              <a:t>Zymogen</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
        <p:nvSpPr>
          <p:cNvPr id="422927" name="AutoShape 15"/>
          <p:cNvSpPr>
            <a:spLocks noChangeArrowheads="1"/>
          </p:cNvSpPr>
          <p:nvPr/>
        </p:nvSpPr>
        <p:spPr bwMode="auto">
          <a:xfrm flipH="1">
            <a:off x="5257800" y="76200"/>
            <a:ext cx="1981200" cy="1524000"/>
          </a:xfrm>
          <a:prstGeom prst="wedgeEllipseCallout">
            <a:avLst>
              <a:gd name="adj1" fmla="val -95597"/>
              <a:gd name="adj2" fmla="val -2354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What stops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pancreas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from digesting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itself </a:t>
            </a:r>
          </a:p>
        </p:txBody>
      </p:sp>
      <p:sp>
        <p:nvSpPr>
          <p:cNvPr id="422928" name="Rectangle 16"/>
          <p:cNvSpPr>
            <a:spLocks noChangeArrowheads="1"/>
          </p:cNvSpPr>
          <p:nvPr/>
        </p:nvSpPr>
        <p:spPr bwMode="auto">
          <a:xfrm>
            <a:off x="7010400" y="2819400"/>
            <a:ext cx="2089150" cy="396875"/>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2000" b="1">
                <a:solidFill>
                  <a:srgbClr val="0F116A"/>
                </a:solidFill>
              </a:rPr>
              <a:t>small intestines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2925"/>
                                        </p:tgtEl>
                                        <p:attrNameLst>
                                          <p:attrName>style.visibility</p:attrName>
                                        </p:attrNameLst>
                                      </p:cBhvr>
                                      <p:to>
                                        <p:strVal val="visible"/>
                                      </p:to>
                                    </p:set>
                                    <p:animEffect transition="in" filter="wipe(right)">
                                      <p:cBhvr>
                                        <p:cTn id="7" dur="500"/>
                                        <p:tgtEl>
                                          <p:spTgt spid="42292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22927"/>
                                        </p:tgtEl>
                                        <p:attrNameLst>
                                          <p:attrName>style.visibility</p:attrName>
                                        </p:attrNameLst>
                                      </p:cBhvr>
                                      <p:to>
                                        <p:strVal val="visible"/>
                                      </p:to>
                                    </p:set>
                                    <p:animEffect transition="in" filter="wipe(right)">
                                      <p:cBhvr>
                                        <p:cTn id="11" dur="500"/>
                                        <p:tgtEl>
                                          <p:spTgt spid="422927"/>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422927"/>
                                        </p:tgtEl>
                                      </p:cBhvr>
                                    </p:animEffect>
                                    <p:set>
                                      <p:cBhvr>
                                        <p:cTn id="16" dur="1" fill="hold">
                                          <p:stCondLst>
                                            <p:cond delay="499"/>
                                          </p:stCondLst>
                                        </p:cTn>
                                        <p:tgtEl>
                                          <p:spTgt spid="422927"/>
                                        </p:tgtEl>
                                        <p:attrNameLst>
                                          <p:attrName>style.visibility</p:attrName>
                                        </p:attrNameLst>
                                      </p:cBhvr>
                                      <p:to>
                                        <p:strVal val="hidden"/>
                                      </p:to>
                                    </p:set>
                                  </p:childTnLst>
                                </p:cTn>
                              </p:par>
                              <p:par>
                                <p:cTn id="17" presetID="22" presetClass="entr" presetSubtype="2" fill="hold" grpId="0" nodeType="withEffect">
                                  <p:stCondLst>
                                    <p:cond delay="0"/>
                                  </p:stCondLst>
                                  <p:childTnLst>
                                    <p:set>
                                      <p:cBhvr>
                                        <p:cTn id="18" dur="1" fill="hold">
                                          <p:stCondLst>
                                            <p:cond delay="0"/>
                                          </p:stCondLst>
                                        </p:cTn>
                                        <p:tgtEl>
                                          <p:spTgt spid="422926"/>
                                        </p:tgtEl>
                                        <p:attrNameLst>
                                          <p:attrName>style.visibility</p:attrName>
                                        </p:attrNameLst>
                                      </p:cBhvr>
                                      <p:to>
                                        <p:strVal val="visible"/>
                                      </p:to>
                                    </p:set>
                                    <p:animEffect transition="in" filter="wipe(right)">
                                      <p:cBhvr>
                                        <p:cTn id="19" dur="500"/>
                                        <p:tgtEl>
                                          <p:spTgt spid="422926"/>
                                        </p:tgtEl>
                                      </p:cBhvr>
                                    </p:animEffect>
                                  </p:childTnLst>
                                  <p:subTnLst>
                                    <p:audio>
                                      <p:cMediaNode>
                                        <p:cTn display="0" masterRel="sameClick">
                                          <p:stCondLst>
                                            <p:cond evt="begin" delay="0">
                                              <p:tn val="17"/>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6" grpId="0" animBg="1" autoUpdateAnimBg="0"/>
      <p:bldP spid="422927" grpId="0" animBg="1" autoUpdateAnimBg="0"/>
      <p:bldP spid="42292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978" name="Picture 2" descr="41-13-HumanDigestiveSys-N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481013"/>
            <a:ext cx="8521700" cy="6376987"/>
          </a:xfrm>
          <a:prstGeom prst="rect">
            <a:avLst/>
          </a:prstGeom>
          <a:noFill/>
          <a:ln w="9525">
            <a:noFill/>
            <a:miter lim="800000"/>
            <a:headEnd/>
            <a:tailEnd/>
          </a:ln>
        </p:spPr>
      </p:pic>
      <p:sp>
        <p:nvSpPr>
          <p:cNvPr id="510979" name="Line 3"/>
          <p:cNvSpPr>
            <a:spLocks noChangeShapeType="1"/>
          </p:cNvSpPr>
          <p:nvPr/>
        </p:nvSpPr>
        <p:spPr bwMode="auto">
          <a:xfrm flipH="1" flipV="1">
            <a:off x="2362200" y="1447800"/>
            <a:ext cx="1447800" cy="53340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0980" name="Line 4"/>
          <p:cNvSpPr>
            <a:spLocks noChangeShapeType="1"/>
          </p:cNvSpPr>
          <p:nvPr/>
        </p:nvSpPr>
        <p:spPr bwMode="auto">
          <a:xfrm flipH="1">
            <a:off x="4953000" y="1695450"/>
            <a:ext cx="1957388" cy="272415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0981" name="Text Box 5"/>
          <p:cNvSpPr txBox="1">
            <a:spLocks noChangeArrowheads="1"/>
          </p:cNvSpPr>
          <p:nvPr/>
        </p:nvSpPr>
        <p:spPr bwMode="auto">
          <a:xfrm>
            <a:off x="6553200" y="438150"/>
            <a:ext cx="2468563" cy="15097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stomach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kills germs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proteins</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store food</a:t>
            </a:r>
          </a:p>
        </p:txBody>
      </p:sp>
      <p:grpSp>
        <p:nvGrpSpPr>
          <p:cNvPr id="2" name="Group 7"/>
          <p:cNvGrpSpPr>
            <a:grpSpLocks/>
          </p:cNvGrpSpPr>
          <p:nvPr/>
        </p:nvGrpSpPr>
        <p:grpSpPr bwMode="auto">
          <a:xfrm>
            <a:off x="0" y="3749675"/>
            <a:ext cx="4351338" cy="1203325"/>
            <a:chOff x="0" y="2362"/>
            <a:chExt cx="2741" cy="758"/>
          </a:xfrm>
        </p:grpSpPr>
        <p:sp>
          <p:nvSpPr>
            <p:cNvPr id="510984" name="Line 8"/>
            <p:cNvSpPr>
              <a:spLocks noChangeShapeType="1"/>
            </p:cNvSpPr>
            <p:nvPr/>
          </p:nvSpPr>
          <p:spPr bwMode="auto">
            <a:xfrm flipH="1" flipV="1">
              <a:off x="1794" y="2670"/>
              <a:ext cx="947" cy="45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0985" name="Text Box 9"/>
            <p:cNvSpPr txBox="1">
              <a:spLocks noChangeArrowheads="1"/>
            </p:cNvSpPr>
            <p:nvPr/>
          </p:nvSpPr>
          <p:spPr bwMode="auto">
            <a:xfrm>
              <a:off x="0" y="2362"/>
              <a:ext cx="2110" cy="591"/>
            </a:xfrm>
            <a:prstGeom prst="rect">
              <a:avLst/>
            </a:prstGeom>
            <a:solidFill>
              <a:schemeClr val="bg2"/>
            </a:solidFill>
            <a:ln w="38100">
              <a:solidFill>
                <a:srgbClr val="CC0000"/>
              </a:solidFill>
              <a:miter lim="800000"/>
              <a:headEnd/>
              <a:tailEnd/>
            </a:ln>
            <a:effectLst/>
          </p:spPr>
          <p:txBody>
            <a:bodyPr tIns="91440">
              <a:prstTxWarp prst="textNoShape">
                <a:avLst/>
              </a:prstTxWarp>
              <a:spAutoFit/>
            </a:bodyPr>
            <a:lstStyle/>
            <a:p>
              <a:pPr marL="111125" indent="-111125" algn="l">
                <a:lnSpc>
                  <a:spcPct val="50000"/>
                </a:lnSpc>
                <a:spcBef>
                  <a:spcPct val="50000"/>
                </a:spcBef>
              </a:pPr>
              <a:r>
                <a:rPr lang="en-US" sz="2000" b="1" u="sng">
                  <a:solidFill>
                    <a:srgbClr val="CC0000"/>
                  </a:solidFill>
                </a:rPr>
                <a:t>pancreas</a:t>
              </a:r>
              <a:endParaRPr lang="en-US" sz="2000" b="1" u="sng">
                <a:solidFill>
                  <a:srgbClr val="0F116A"/>
                </a:solidFill>
              </a:endParaRPr>
            </a:p>
            <a:p>
              <a:pPr marL="111125" indent="-111125" algn="l">
                <a:lnSpc>
                  <a:spcPct val="50000"/>
                </a:lnSpc>
                <a:spcBef>
                  <a:spcPct val="50000"/>
                </a:spcBef>
              </a:pPr>
              <a:r>
                <a:rPr lang="en-US" sz="2000" b="1">
                  <a:solidFill>
                    <a:srgbClr val="0F116A"/>
                  </a:solidFill>
                  <a:sym typeface="Wingdings" charset="2"/>
                </a:rPr>
                <a:t></a:t>
              </a:r>
              <a:r>
                <a:rPr lang="en-US" sz="2000" b="1">
                  <a:solidFill>
                    <a:srgbClr val="0F116A"/>
                  </a:solidFill>
                </a:rPr>
                <a:t>produces enzymes to </a:t>
              </a:r>
            </a:p>
            <a:p>
              <a:pPr marL="111125" indent="-111125" algn="l">
                <a:lnSpc>
                  <a:spcPct val="50000"/>
                </a:lnSpc>
                <a:spcBef>
                  <a:spcPct val="50000"/>
                </a:spcBef>
              </a:pPr>
              <a:r>
                <a:rPr lang="en-US" sz="2000" b="1">
                  <a:solidFill>
                    <a:srgbClr val="0F116A"/>
                  </a:solidFill>
                </a:rPr>
                <a:t>	digest proteins &amp; starch</a:t>
              </a:r>
            </a:p>
          </p:txBody>
        </p:sp>
      </p:grpSp>
      <p:sp>
        <p:nvSpPr>
          <p:cNvPr id="510986" name="Text Box 10"/>
          <p:cNvSpPr txBox="1">
            <a:spLocks noChangeArrowheads="1"/>
          </p:cNvSpPr>
          <p:nvPr/>
        </p:nvSpPr>
        <p:spPr bwMode="auto">
          <a:xfrm>
            <a:off x="585788" y="412750"/>
            <a:ext cx="2352675" cy="15097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moisten food</a:t>
            </a:r>
            <a:r>
              <a:rPr lang="en-US" sz="2000" b="1">
                <a:solidFill>
                  <a:srgbClr val="0F116A"/>
                </a:solidFill>
                <a:sym typeface="Wingdings" charset="2"/>
              </a:rPr>
              <a:t>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starch</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 germs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1026"/>
          <p:cNvSpPr>
            <a:spLocks noGrp="1" noChangeArrowheads="1"/>
          </p:cNvSpPr>
          <p:nvPr>
            <p:ph type="title"/>
          </p:nvPr>
        </p:nvSpPr>
        <p:spPr/>
        <p:txBody>
          <a:bodyPr/>
          <a:lstStyle/>
          <a:p>
            <a:r>
              <a:rPr lang="en-US"/>
              <a:t>Liver </a:t>
            </a:r>
          </a:p>
        </p:txBody>
      </p:sp>
      <p:sp>
        <p:nvSpPr>
          <p:cNvPr id="513027" name="Rectangle 1027" descr="Rectangle: Click to edit Master text styles&#10;Second level&#10;Third level&#10;Fourth level&#10;Fifth level"/>
          <p:cNvSpPr>
            <a:spLocks noGrp="1" noChangeArrowheads="1"/>
          </p:cNvSpPr>
          <p:nvPr>
            <p:ph type="body" idx="1"/>
          </p:nvPr>
        </p:nvSpPr>
        <p:spPr>
          <a:xfrm>
            <a:off x="838200" y="914400"/>
            <a:ext cx="7772400" cy="2209800"/>
          </a:xfrm>
        </p:spPr>
        <p:txBody>
          <a:bodyPr/>
          <a:lstStyle/>
          <a:p>
            <a:pPr>
              <a:lnSpc>
                <a:spcPct val="90000"/>
              </a:lnSpc>
              <a:buClrTx/>
            </a:pPr>
            <a:r>
              <a:rPr lang="en-US" dirty="0"/>
              <a:t>Digestive System Functions</a:t>
            </a:r>
          </a:p>
          <a:p>
            <a:pPr lvl="1">
              <a:lnSpc>
                <a:spcPct val="90000"/>
              </a:lnSpc>
            </a:pPr>
            <a:r>
              <a:rPr lang="en-US" sz="2900" dirty="0"/>
              <a:t>produces </a:t>
            </a:r>
            <a:r>
              <a:rPr lang="en-US" sz="2900" u="sng" dirty="0">
                <a:solidFill>
                  <a:srgbClr val="CC0000"/>
                </a:solidFill>
              </a:rPr>
              <a:t>bile</a:t>
            </a:r>
            <a:endParaRPr lang="en-US" sz="2900" dirty="0">
              <a:solidFill>
                <a:srgbClr val="000000"/>
              </a:solidFill>
            </a:endParaRPr>
          </a:p>
          <a:p>
            <a:pPr lvl="2">
              <a:lnSpc>
                <a:spcPct val="90000"/>
              </a:lnSpc>
            </a:pPr>
            <a:r>
              <a:rPr lang="en-US" dirty="0">
                <a:solidFill>
                  <a:schemeClr val="tx1"/>
                </a:solidFill>
              </a:rPr>
              <a:t>stored in</a:t>
            </a:r>
            <a:r>
              <a:rPr lang="en-US" dirty="0">
                <a:solidFill>
                  <a:srgbClr val="CC0000"/>
                </a:solidFill>
              </a:rPr>
              <a:t> </a:t>
            </a:r>
            <a:r>
              <a:rPr lang="en-US" u="sng" dirty="0">
                <a:solidFill>
                  <a:srgbClr val="CC0000"/>
                </a:solidFill>
              </a:rPr>
              <a:t>gallbladder</a:t>
            </a:r>
            <a:r>
              <a:rPr lang="en-US" dirty="0">
                <a:solidFill>
                  <a:srgbClr val="CC0000"/>
                </a:solidFill>
              </a:rPr>
              <a:t> </a:t>
            </a:r>
            <a:r>
              <a:rPr lang="en-US" dirty="0">
                <a:solidFill>
                  <a:schemeClr val="tx1"/>
                </a:solidFill>
              </a:rPr>
              <a:t>until needed</a:t>
            </a:r>
            <a:endParaRPr lang="en-US" dirty="0"/>
          </a:p>
          <a:p>
            <a:pPr lvl="2">
              <a:lnSpc>
                <a:spcPct val="90000"/>
              </a:lnSpc>
            </a:pPr>
            <a:r>
              <a:rPr lang="en-US" dirty="0">
                <a:solidFill>
                  <a:schemeClr val="tx1"/>
                </a:solidFill>
              </a:rPr>
              <a:t>breaks up fats</a:t>
            </a:r>
            <a:r>
              <a:rPr lang="en-US" dirty="0"/>
              <a:t> </a:t>
            </a:r>
          </a:p>
          <a:p>
            <a:pPr lvl="3">
              <a:lnSpc>
                <a:spcPct val="90000"/>
              </a:lnSpc>
            </a:pPr>
            <a:r>
              <a:rPr lang="en-US" dirty="0"/>
              <a:t>act like detergents to breakup fats</a:t>
            </a:r>
          </a:p>
        </p:txBody>
      </p:sp>
      <p:pic>
        <p:nvPicPr>
          <p:cNvPr id="513028"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b="4578"/>
          <a:stretch>
            <a:fillRect/>
          </a:stretch>
        </p:blipFill>
        <p:spPr bwMode="auto">
          <a:xfrm>
            <a:off x="3344863" y="3429000"/>
            <a:ext cx="5795962" cy="3233738"/>
          </a:xfrm>
          <a:prstGeom prst="rect">
            <a:avLst/>
          </a:prstGeom>
          <a:noFill/>
        </p:spPr>
      </p:pic>
      <p:sp>
        <p:nvSpPr>
          <p:cNvPr id="513031" name="Rectangle 1031"/>
          <p:cNvSpPr>
            <a:spLocks noChangeArrowheads="1"/>
          </p:cNvSpPr>
          <p:nvPr/>
        </p:nvSpPr>
        <p:spPr bwMode="auto">
          <a:xfrm>
            <a:off x="76200" y="3932238"/>
            <a:ext cx="2895600" cy="822325"/>
          </a:xfrm>
          <a:prstGeom prst="rect">
            <a:avLst/>
          </a:prstGeom>
          <a:solidFill>
            <a:schemeClr val="bg2"/>
          </a:solidFill>
          <a:ln w="9525">
            <a:noFill/>
            <a:miter lim="800000"/>
            <a:headEnd/>
            <a:tailEnd/>
          </a:ln>
          <a:effectLst>
            <a:outerShdw blurRad="63500" dist="35921" dir="2700000" algn="ctr" rotWithShape="0">
              <a:srgbClr val="000000">
                <a:alpha val="75000"/>
              </a:srgbClr>
            </a:outerShdw>
          </a:effectLst>
        </p:spPr>
        <p:txBody>
          <a:bodyPr lIns="0" rIns="0">
            <a:prstTxWarp prst="textNoShape">
              <a:avLst/>
            </a:prstTxWarp>
            <a:spAutoFit/>
          </a:bodyPr>
          <a:lstStyle/>
          <a:p>
            <a:pPr algn="l"/>
            <a:r>
              <a:rPr lang="en-US" b="1">
                <a:solidFill>
                  <a:srgbClr val="0F116A"/>
                </a:solidFill>
              </a:rPr>
              <a:t>Circulatory System Connection</a:t>
            </a:r>
          </a:p>
        </p:txBody>
      </p:sp>
      <p:sp>
        <p:nvSpPr>
          <p:cNvPr id="513032" name="Rectangle 1032"/>
          <p:cNvSpPr>
            <a:spLocks noChangeArrowheads="1"/>
          </p:cNvSpPr>
          <p:nvPr/>
        </p:nvSpPr>
        <p:spPr bwMode="auto">
          <a:xfrm>
            <a:off x="76200" y="4741863"/>
            <a:ext cx="2895600" cy="2076450"/>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pPr algn="l" eaLnBrk="1" hangingPunct="1">
              <a:lnSpc>
                <a:spcPct val="90000"/>
              </a:lnSpc>
              <a:spcBef>
                <a:spcPct val="20000"/>
              </a:spcBef>
              <a:buClr>
                <a:schemeClr val="tx1"/>
              </a:buClr>
              <a:buSzPct val="60000"/>
            </a:pPr>
            <a:r>
              <a:rPr lang="en-US" b="1">
                <a:solidFill>
                  <a:srgbClr val="CC0000"/>
                </a:solidFill>
              </a:rPr>
              <a:t>bile contains colors from old red blood cells collected in liver =</a:t>
            </a:r>
            <a:endParaRPr lang="en-US" b="1"/>
          </a:p>
          <a:p>
            <a:pPr algn="l" eaLnBrk="1" hangingPunct="1">
              <a:spcBef>
                <a:spcPct val="20000"/>
              </a:spcBef>
              <a:buClr>
                <a:schemeClr val="hlink"/>
              </a:buClr>
              <a:buSzPct val="95000"/>
            </a:pPr>
            <a:r>
              <a:rPr lang="en-US" sz="2000" b="1">
                <a:solidFill>
                  <a:srgbClr val="660000"/>
                </a:solidFill>
              </a:rPr>
              <a:t>iron in RBC rusts &amp; makes feces brown</a:t>
            </a:r>
            <a:endParaRPr lang="en-US" sz="2000" b="1">
              <a:solidFill>
                <a:srgbClr val="0F116A"/>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74" name="Picture 2" descr="41-13-HumanDigestiveSys-N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481013"/>
            <a:ext cx="8521700" cy="6376987"/>
          </a:xfrm>
          <a:prstGeom prst="rect">
            <a:avLst/>
          </a:prstGeom>
          <a:noFill/>
          <a:ln w="9525">
            <a:noFill/>
            <a:miter lim="800000"/>
            <a:headEnd/>
            <a:tailEnd/>
          </a:ln>
        </p:spPr>
      </p:pic>
      <p:sp>
        <p:nvSpPr>
          <p:cNvPr id="515075" name="Line 3"/>
          <p:cNvSpPr>
            <a:spLocks noChangeShapeType="1"/>
          </p:cNvSpPr>
          <p:nvPr/>
        </p:nvSpPr>
        <p:spPr bwMode="auto">
          <a:xfrm flipH="1" flipV="1">
            <a:off x="2362200" y="1447800"/>
            <a:ext cx="1447800" cy="53340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5076" name="Line 4"/>
          <p:cNvSpPr>
            <a:spLocks noChangeShapeType="1"/>
          </p:cNvSpPr>
          <p:nvPr/>
        </p:nvSpPr>
        <p:spPr bwMode="auto">
          <a:xfrm flipH="1">
            <a:off x="4953000" y="1793875"/>
            <a:ext cx="1887538" cy="2625725"/>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5077" name="Line 5"/>
          <p:cNvSpPr>
            <a:spLocks noChangeShapeType="1"/>
          </p:cNvSpPr>
          <p:nvPr/>
        </p:nvSpPr>
        <p:spPr bwMode="auto">
          <a:xfrm flipH="1" flipV="1">
            <a:off x="2847975" y="4238625"/>
            <a:ext cx="1503363" cy="714375"/>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5078" name="Text Box 6"/>
          <p:cNvSpPr txBox="1">
            <a:spLocks noChangeArrowheads="1"/>
          </p:cNvSpPr>
          <p:nvPr/>
        </p:nvSpPr>
        <p:spPr bwMode="auto">
          <a:xfrm>
            <a:off x="0" y="3749675"/>
            <a:ext cx="3349625" cy="900113"/>
          </a:xfrm>
          <a:prstGeom prst="rect">
            <a:avLst/>
          </a:prstGeom>
          <a:solidFill>
            <a:schemeClr val="bg2"/>
          </a:solidFill>
          <a:ln w="38100">
            <a:noFill/>
            <a:miter lim="800000"/>
            <a:headEnd/>
            <a:tailEnd/>
          </a:ln>
          <a:effectLst/>
        </p:spPr>
        <p:txBody>
          <a:bodyPr tIns="91440">
            <a:prstTxWarp prst="textNoShape">
              <a:avLst/>
            </a:prstTxWarp>
            <a:spAutoFit/>
          </a:bodyPr>
          <a:lstStyle/>
          <a:p>
            <a:pPr marL="111125" indent="-111125" algn="l">
              <a:lnSpc>
                <a:spcPct val="50000"/>
              </a:lnSpc>
              <a:spcBef>
                <a:spcPct val="50000"/>
              </a:spcBef>
            </a:pPr>
            <a:r>
              <a:rPr lang="en-US" sz="2000" b="1" u="sng">
                <a:solidFill>
                  <a:srgbClr val="CC0000"/>
                </a:solidFill>
              </a:rPr>
              <a:t>pancreas</a:t>
            </a:r>
            <a:endParaRPr lang="en-US" sz="2000" b="1" u="sng">
              <a:solidFill>
                <a:srgbClr val="0F116A"/>
              </a:solidFill>
            </a:endParaRPr>
          </a:p>
          <a:p>
            <a:pPr marL="111125" indent="-111125" algn="l">
              <a:lnSpc>
                <a:spcPct val="50000"/>
              </a:lnSpc>
              <a:spcBef>
                <a:spcPct val="50000"/>
              </a:spcBef>
            </a:pPr>
            <a:r>
              <a:rPr lang="en-US" sz="2000" b="1">
                <a:solidFill>
                  <a:srgbClr val="0F116A"/>
                </a:solidFill>
                <a:sym typeface="Wingdings" charset="2"/>
              </a:rPr>
              <a:t></a:t>
            </a:r>
            <a:r>
              <a:rPr lang="en-US" sz="2000" b="1">
                <a:solidFill>
                  <a:srgbClr val="0F116A"/>
                </a:solidFill>
              </a:rPr>
              <a:t>produces enzymes to </a:t>
            </a:r>
          </a:p>
          <a:p>
            <a:pPr marL="111125" indent="-111125" algn="l">
              <a:lnSpc>
                <a:spcPct val="50000"/>
              </a:lnSpc>
              <a:spcBef>
                <a:spcPct val="50000"/>
              </a:spcBef>
            </a:pPr>
            <a:r>
              <a:rPr lang="en-US" sz="2000" b="1">
                <a:solidFill>
                  <a:srgbClr val="0F116A"/>
                </a:solidFill>
              </a:rPr>
              <a:t>	digest proteins &amp; starch</a:t>
            </a:r>
          </a:p>
        </p:txBody>
      </p:sp>
      <p:sp>
        <p:nvSpPr>
          <p:cNvPr id="515079" name="Text Box 7"/>
          <p:cNvSpPr txBox="1">
            <a:spLocks noChangeArrowheads="1"/>
          </p:cNvSpPr>
          <p:nvPr/>
        </p:nvSpPr>
        <p:spPr bwMode="auto">
          <a:xfrm>
            <a:off x="6553200" y="400050"/>
            <a:ext cx="2468563" cy="15097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stomach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kills germs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proteins</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store food</a:t>
            </a:r>
          </a:p>
        </p:txBody>
      </p:sp>
      <p:grpSp>
        <p:nvGrpSpPr>
          <p:cNvPr id="2" name="Group 9"/>
          <p:cNvGrpSpPr>
            <a:grpSpLocks/>
          </p:cNvGrpSpPr>
          <p:nvPr/>
        </p:nvGrpSpPr>
        <p:grpSpPr bwMode="auto">
          <a:xfrm>
            <a:off x="42863" y="2127250"/>
            <a:ext cx="3927475" cy="1987550"/>
            <a:chOff x="27" y="1340"/>
            <a:chExt cx="2474" cy="1252"/>
          </a:xfrm>
        </p:grpSpPr>
        <p:sp>
          <p:nvSpPr>
            <p:cNvPr id="515082" name="Line 10"/>
            <p:cNvSpPr>
              <a:spLocks noChangeShapeType="1"/>
            </p:cNvSpPr>
            <p:nvPr/>
          </p:nvSpPr>
          <p:spPr bwMode="auto">
            <a:xfrm flipH="1" flipV="1">
              <a:off x="1814" y="1724"/>
              <a:ext cx="687" cy="868"/>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5083" name="Text Box 11"/>
            <p:cNvSpPr txBox="1">
              <a:spLocks noChangeArrowheads="1"/>
            </p:cNvSpPr>
            <p:nvPr/>
          </p:nvSpPr>
          <p:spPr bwMode="auto">
            <a:xfrm>
              <a:off x="27" y="1340"/>
              <a:ext cx="1965" cy="783"/>
            </a:xfrm>
            <a:prstGeom prst="rect">
              <a:avLst/>
            </a:prstGeom>
            <a:solidFill>
              <a:schemeClr val="bg2"/>
            </a:solidFill>
            <a:ln w="38100">
              <a:solidFill>
                <a:srgbClr val="CC0000"/>
              </a:solidFill>
              <a:miter lim="800000"/>
              <a:headEnd/>
              <a:tailEnd/>
            </a:ln>
            <a:effectLst/>
          </p:spPr>
          <p:txBody>
            <a:bodyPr tIns="91440" rIns="0">
              <a:prstTxWarp prst="textNoShape">
                <a:avLst/>
              </a:prstTxWarp>
              <a:spAutoFit/>
            </a:bodyPr>
            <a:lstStyle/>
            <a:p>
              <a:pPr algn="l">
                <a:lnSpc>
                  <a:spcPct val="50000"/>
                </a:lnSpc>
                <a:spcBef>
                  <a:spcPct val="50000"/>
                </a:spcBef>
                <a:tabLst>
                  <a:tab pos="225425" algn="l"/>
                </a:tabLst>
              </a:pPr>
              <a:r>
                <a:rPr lang="en-US" sz="2000" b="1" u="sng">
                  <a:solidFill>
                    <a:srgbClr val="CC0000"/>
                  </a:solidFill>
                </a:rPr>
                <a:t>liver</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produces bile</a:t>
              </a:r>
            </a:p>
            <a:p>
              <a:pPr algn="l">
                <a:lnSpc>
                  <a:spcPct val="50000"/>
                </a:lnSpc>
                <a:spcBef>
                  <a:spcPct val="50000"/>
                </a:spcBef>
                <a:tabLst>
                  <a:tab pos="225425" algn="l"/>
                </a:tabLst>
              </a:pPr>
              <a:r>
                <a:rPr lang="en-US" sz="2000" b="1">
                  <a:solidFill>
                    <a:srgbClr val="0F116A"/>
                  </a:solidFill>
                </a:rPr>
                <a:t>	- stored in gall bladder</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fats</a:t>
              </a:r>
            </a:p>
          </p:txBody>
        </p:sp>
      </p:grpSp>
      <p:sp>
        <p:nvSpPr>
          <p:cNvPr id="515084" name="Text Box 12"/>
          <p:cNvSpPr txBox="1">
            <a:spLocks noChangeArrowheads="1"/>
          </p:cNvSpPr>
          <p:nvPr/>
        </p:nvSpPr>
        <p:spPr bwMode="auto">
          <a:xfrm>
            <a:off x="585788" y="412750"/>
            <a:ext cx="2352675" cy="15097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moisten food</a:t>
            </a:r>
            <a:r>
              <a:rPr lang="en-US" sz="2000" b="1">
                <a:solidFill>
                  <a:srgbClr val="0F116A"/>
                </a:solidFill>
                <a:sym typeface="Wingdings" charset="2"/>
              </a:rPr>
              <a:t>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starch</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 germs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3972"/>
          <a:stretch>
            <a:fillRect/>
          </a:stretch>
        </p:blipFill>
        <p:spPr bwMode="auto">
          <a:xfrm>
            <a:off x="609600" y="1295400"/>
            <a:ext cx="8382000" cy="5202238"/>
          </a:xfrm>
          <a:prstGeom prst="rect">
            <a:avLst/>
          </a:prstGeom>
          <a:noFill/>
        </p:spPr>
      </p:pic>
      <p:sp>
        <p:nvSpPr>
          <p:cNvPr id="424963" name="Rectangle 3"/>
          <p:cNvSpPr>
            <a:spLocks noGrp="1" noChangeArrowheads="1"/>
          </p:cNvSpPr>
          <p:nvPr>
            <p:ph type="title"/>
          </p:nvPr>
        </p:nvSpPr>
        <p:spPr>
          <a:noFill/>
          <a:ln/>
        </p:spPr>
        <p:txBody>
          <a:bodyPr/>
          <a:lstStyle/>
          <a:p>
            <a:r>
              <a:rPr lang="en-US"/>
              <a:t>Digestive enzymes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Absorption by Small Intestines</a:t>
            </a:r>
          </a:p>
        </p:txBody>
      </p:sp>
      <p:sp>
        <p:nvSpPr>
          <p:cNvPr id="517123" name="Rectangle 3" descr="Rectangle: Click to edit Master text styles&#10;Second level&#10;Third level&#10;Fourth level&#10;Fifth level"/>
          <p:cNvSpPr>
            <a:spLocks noGrp="1" noChangeArrowheads="1"/>
          </p:cNvSpPr>
          <p:nvPr>
            <p:ph type="body" idx="1"/>
          </p:nvPr>
        </p:nvSpPr>
        <p:spPr>
          <a:xfrm>
            <a:off x="787400" y="977900"/>
            <a:ext cx="7772400" cy="1600200"/>
          </a:xfrm>
        </p:spPr>
        <p:txBody>
          <a:bodyPr/>
          <a:lstStyle/>
          <a:p>
            <a:r>
              <a:rPr lang="en-US" dirty="0"/>
              <a:t>Absorption through </a:t>
            </a:r>
            <a:r>
              <a:rPr lang="en-US" u="sng" dirty="0">
                <a:solidFill>
                  <a:srgbClr val="CC0000"/>
                </a:solidFill>
              </a:rPr>
              <a:t>villi &amp; microvilli</a:t>
            </a:r>
            <a:endParaRPr lang="en-US" dirty="0"/>
          </a:p>
          <a:p>
            <a:pPr lvl="1">
              <a:lnSpc>
                <a:spcPct val="90000"/>
              </a:lnSpc>
            </a:pPr>
            <a:r>
              <a:rPr lang="en-US" dirty="0"/>
              <a:t>finger-like projections</a:t>
            </a:r>
          </a:p>
          <a:p>
            <a:pPr lvl="2">
              <a:lnSpc>
                <a:spcPct val="90000"/>
              </a:lnSpc>
            </a:pPr>
            <a:r>
              <a:rPr lang="en-US" dirty="0"/>
              <a:t>increase surface area for absorption</a:t>
            </a:r>
          </a:p>
        </p:txBody>
      </p:sp>
      <p:pic>
        <p:nvPicPr>
          <p:cNvPr id="51712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b="4517"/>
          <a:stretch>
            <a:fillRect/>
          </a:stretch>
        </p:blipFill>
        <p:spPr bwMode="auto">
          <a:xfrm>
            <a:off x="2286000" y="2882900"/>
            <a:ext cx="6858000" cy="3975100"/>
          </a:xfrm>
          <a:prstGeom prst="rect">
            <a:avLst/>
          </a:prstGeom>
          <a:noFill/>
        </p:spPr>
      </p:pic>
      <p:pic>
        <p:nvPicPr>
          <p:cNvPr id="517126" name="Picture 6"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517127" name="AutoShape 7"/>
          <p:cNvSpPr>
            <a:spLocks noChangeArrowheads="1"/>
          </p:cNvSpPr>
          <p:nvPr/>
        </p:nvSpPr>
        <p:spPr bwMode="auto">
          <a:xfrm flipH="1">
            <a:off x="425450" y="3716338"/>
            <a:ext cx="2433638" cy="1006475"/>
          </a:xfrm>
          <a:prstGeom prst="wedgeEllipseCallout">
            <a:avLst>
              <a:gd name="adj1" fmla="val 26644"/>
              <a:gd name="adj2" fmla="val 14526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Ooooh…</a:t>
            </a:r>
          </a:p>
          <a:p>
            <a:r>
              <a:rPr lang="en-US" sz="1800" b="1">
                <a:solidFill>
                  <a:srgbClr val="0F116A"/>
                </a:solidFill>
                <a:latin typeface="Comic Sans MS" charset="0"/>
                <a:ea typeface="Geneva" charset="0"/>
                <a:cs typeface="Geneva" charset="0"/>
              </a:rPr>
              <a:t>Structure-Function</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theme</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7126"/>
                                        </p:tgtEl>
                                        <p:attrNameLst>
                                          <p:attrName>style.visibility</p:attrName>
                                        </p:attrNameLst>
                                      </p:cBhvr>
                                      <p:to>
                                        <p:strVal val="visible"/>
                                      </p:to>
                                    </p:set>
                                    <p:animEffect transition="in" filter="wipe(down)">
                                      <p:cBhvr>
                                        <p:cTn id="7" dur="500"/>
                                        <p:tgtEl>
                                          <p:spTgt spid="5171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17127"/>
                                        </p:tgtEl>
                                        <p:attrNameLst>
                                          <p:attrName>style.visibility</p:attrName>
                                        </p:attrNameLst>
                                      </p:cBhvr>
                                      <p:to>
                                        <p:strVal val="visible"/>
                                      </p:to>
                                    </p:set>
                                    <p:animEffect transition="in" filter="wipe(down)">
                                      <p:cBhvr>
                                        <p:cTn id="11" dur="500"/>
                                        <p:tgtEl>
                                          <p:spTgt spid="517127"/>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t>Absorption of Nutrients </a:t>
            </a:r>
          </a:p>
        </p:txBody>
      </p:sp>
      <p:sp>
        <p:nvSpPr>
          <p:cNvPr id="431107" name="Rectangle 3" descr="Rectangle: Click to edit Master text styles&#10;Second level&#10;Third level&#10;Fourth level&#10;Fifth level"/>
          <p:cNvSpPr>
            <a:spLocks noGrp="1" noChangeArrowheads="1"/>
          </p:cNvSpPr>
          <p:nvPr>
            <p:ph type="body" idx="1"/>
          </p:nvPr>
        </p:nvSpPr>
        <p:spPr>
          <a:xfrm>
            <a:off x="889000" y="952500"/>
            <a:ext cx="7772400" cy="4724400"/>
          </a:xfrm>
        </p:spPr>
        <p:txBody>
          <a:bodyPr/>
          <a:lstStyle/>
          <a:p>
            <a:r>
              <a:rPr lang="en-US" u="sng" dirty="0"/>
              <a:t>Passive transport</a:t>
            </a:r>
            <a:endParaRPr lang="en-US" dirty="0"/>
          </a:p>
          <a:p>
            <a:pPr lvl="1"/>
            <a:r>
              <a:rPr lang="en-US" dirty="0"/>
              <a:t>fructose</a:t>
            </a:r>
          </a:p>
          <a:p>
            <a:r>
              <a:rPr lang="en-US" u="sng" dirty="0"/>
              <a:t>Active (protein pumps) transport</a:t>
            </a:r>
            <a:endParaRPr lang="en-US" dirty="0">
              <a:solidFill>
                <a:srgbClr val="000000"/>
              </a:solidFill>
            </a:endParaRPr>
          </a:p>
          <a:p>
            <a:pPr lvl="1">
              <a:buClrTx/>
            </a:pPr>
            <a:r>
              <a:rPr lang="en-US" dirty="0"/>
              <a:t>pump amino acids, vitamins &amp; glucose</a:t>
            </a:r>
          </a:p>
          <a:p>
            <a:pPr lvl="2"/>
            <a:r>
              <a:rPr lang="en-US" dirty="0"/>
              <a:t>against concentration gradients across intestinal cell membranes</a:t>
            </a:r>
          </a:p>
          <a:p>
            <a:pPr lvl="2"/>
            <a:r>
              <a:rPr lang="en-US" dirty="0"/>
              <a:t>allows intestine to absorb much higher proportion of nutrients in the intestine than would be possible with </a:t>
            </a:r>
            <a:r>
              <a:rPr lang="en-US" u="sng" dirty="0"/>
              <a:t>passive diffusion</a:t>
            </a:r>
            <a:endParaRPr lang="en-US" dirty="0"/>
          </a:p>
          <a:p>
            <a:pPr lvl="3"/>
            <a:r>
              <a:rPr lang="en-US" sz="2400" dirty="0">
                <a:solidFill>
                  <a:srgbClr val="CC0000"/>
                </a:solidFill>
              </a:rPr>
              <a:t>worth the cost of ATP!</a:t>
            </a:r>
            <a:endParaRPr lang="en-US" dirty="0"/>
          </a:p>
        </p:txBody>
      </p:sp>
      <p:pic>
        <p:nvPicPr>
          <p:cNvPr id="431108" name="Picture 4" descr="penguinL"/>
          <p:cNvPicPr>
            <a:picLocks noChangeAspect="1" noChangeArrowheads="1"/>
          </p:cNvPicPr>
          <p:nvPr/>
        </p:nvPicPr>
        <p:blipFill>
          <a:blip r:embed="rId4"/>
          <a:srcRect/>
          <a:stretch>
            <a:fillRect/>
          </a:stretch>
        </p:blipFill>
        <p:spPr bwMode="auto">
          <a:xfrm flipH="1">
            <a:off x="31750" y="5559425"/>
            <a:ext cx="1274763" cy="1295400"/>
          </a:xfrm>
          <a:prstGeom prst="rect">
            <a:avLst/>
          </a:prstGeom>
          <a:noFill/>
        </p:spPr>
      </p:pic>
      <p:sp>
        <p:nvSpPr>
          <p:cNvPr id="431109" name="AutoShape 5"/>
          <p:cNvSpPr>
            <a:spLocks noChangeArrowheads="1"/>
          </p:cNvSpPr>
          <p:nvPr/>
        </p:nvSpPr>
        <p:spPr bwMode="auto">
          <a:xfrm flipH="1">
            <a:off x="1600200" y="5916613"/>
            <a:ext cx="3352800" cy="819150"/>
          </a:xfrm>
          <a:prstGeom prst="wedgeEllipseCallout">
            <a:avLst>
              <a:gd name="adj1" fmla="val 69741"/>
              <a:gd name="adj2" fmla="val -5116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nutrients are valuable…</a:t>
            </a:r>
            <a:br>
              <a:rPr lang="en-US" sz="1800" b="1">
                <a:solidFill>
                  <a:srgbClr val="0F116A"/>
                </a:solidFill>
                <a:latin typeface="Comic Sans MS" charset="0"/>
              </a:rPr>
            </a:br>
            <a:r>
              <a:rPr lang="en-US" sz="1800" b="1">
                <a:solidFill>
                  <a:srgbClr val="0F116A"/>
                </a:solidFill>
                <a:latin typeface="Comic Sans MS" charset="0"/>
              </a:rPr>
              <a:t>grab all you can get!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1108"/>
                                        </p:tgtEl>
                                        <p:attrNameLst>
                                          <p:attrName>style.visibility</p:attrName>
                                        </p:attrNameLst>
                                      </p:cBhvr>
                                      <p:to>
                                        <p:strVal val="visible"/>
                                      </p:to>
                                    </p:set>
                                    <p:animEffect transition="in" filter="wipe(left)">
                                      <p:cBhvr>
                                        <p:cTn id="7" dur="500"/>
                                        <p:tgtEl>
                                          <p:spTgt spid="43110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1109"/>
                                        </p:tgtEl>
                                        <p:attrNameLst>
                                          <p:attrName>style.visibility</p:attrName>
                                        </p:attrNameLst>
                                      </p:cBhvr>
                                      <p:to>
                                        <p:strVal val="visible"/>
                                      </p:to>
                                    </p:set>
                                    <p:animEffect transition="in" filter="wipe(left)">
                                      <p:cBhvr>
                                        <p:cTn id="11" dur="500"/>
                                        <p:tgtEl>
                                          <p:spTgt spid="431109"/>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0" name="Picture 1026" descr="41-13-HumanDigestiveSys-N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481013"/>
            <a:ext cx="8521700" cy="6376987"/>
          </a:xfrm>
          <a:prstGeom prst="rect">
            <a:avLst/>
          </a:prstGeom>
          <a:noFill/>
          <a:ln w="9525">
            <a:noFill/>
            <a:miter lim="800000"/>
            <a:headEnd/>
            <a:tailEnd/>
          </a:ln>
        </p:spPr>
      </p:pic>
      <p:sp>
        <p:nvSpPr>
          <p:cNvPr id="519171" name="Line 1027"/>
          <p:cNvSpPr>
            <a:spLocks noChangeShapeType="1"/>
          </p:cNvSpPr>
          <p:nvPr/>
        </p:nvSpPr>
        <p:spPr bwMode="auto">
          <a:xfrm flipH="1" flipV="1">
            <a:off x="2362200" y="1447800"/>
            <a:ext cx="1447800" cy="53340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9172" name="Line 1028"/>
          <p:cNvSpPr>
            <a:spLocks noChangeShapeType="1"/>
          </p:cNvSpPr>
          <p:nvPr/>
        </p:nvSpPr>
        <p:spPr bwMode="auto">
          <a:xfrm flipH="1">
            <a:off x="4953000" y="1793875"/>
            <a:ext cx="1887538" cy="2625725"/>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grpSp>
        <p:nvGrpSpPr>
          <p:cNvPr id="2" name="Group 1029"/>
          <p:cNvGrpSpPr>
            <a:grpSpLocks/>
          </p:cNvGrpSpPr>
          <p:nvPr/>
        </p:nvGrpSpPr>
        <p:grpSpPr bwMode="auto">
          <a:xfrm>
            <a:off x="4503738" y="3108325"/>
            <a:ext cx="4476750" cy="2606675"/>
            <a:chOff x="2837" y="1958"/>
            <a:chExt cx="2820" cy="1642"/>
          </a:xfrm>
        </p:grpSpPr>
        <p:sp>
          <p:nvSpPr>
            <p:cNvPr id="519174" name="Line 1030"/>
            <p:cNvSpPr>
              <a:spLocks noChangeShapeType="1"/>
            </p:cNvSpPr>
            <p:nvPr/>
          </p:nvSpPr>
          <p:spPr bwMode="auto">
            <a:xfrm flipH="1">
              <a:off x="2837" y="3120"/>
              <a:ext cx="1003" cy="48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9175" name="Text Box 1031"/>
            <p:cNvSpPr txBox="1">
              <a:spLocks noChangeArrowheads="1"/>
            </p:cNvSpPr>
            <p:nvPr/>
          </p:nvSpPr>
          <p:spPr bwMode="auto">
            <a:xfrm>
              <a:off x="3838" y="1958"/>
              <a:ext cx="1819" cy="1359"/>
            </a:xfrm>
            <a:prstGeom prst="rect">
              <a:avLst/>
            </a:prstGeom>
            <a:solidFill>
              <a:schemeClr val="bg2"/>
            </a:solidFill>
            <a:ln w="38100">
              <a:solidFill>
                <a:srgbClr val="CC0000"/>
              </a:solid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small intestines</a:t>
              </a:r>
              <a:endParaRPr lang="en-US" sz="2000" b="1" u="sng">
                <a:solidFill>
                  <a:schemeClr val="tx2"/>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breakdown all foods</a:t>
              </a:r>
            </a:p>
            <a:p>
              <a:pPr algn="l">
                <a:lnSpc>
                  <a:spcPct val="50000"/>
                </a:lnSpc>
                <a:spcBef>
                  <a:spcPct val="50000"/>
                </a:spcBef>
                <a:tabLst>
                  <a:tab pos="225425" algn="l"/>
                </a:tabLst>
              </a:pPr>
              <a:r>
                <a:rPr lang="en-US" sz="2000" b="1">
                  <a:solidFill>
                    <a:srgbClr val="0F116A"/>
                  </a:solidFill>
                </a:rPr>
                <a:t>	- proteins</a:t>
              </a:r>
            </a:p>
            <a:p>
              <a:pPr algn="l">
                <a:lnSpc>
                  <a:spcPct val="50000"/>
                </a:lnSpc>
                <a:spcBef>
                  <a:spcPct val="50000"/>
                </a:spcBef>
                <a:tabLst>
                  <a:tab pos="225425" algn="l"/>
                </a:tabLst>
              </a:pPr>
              <a:r>
                <a:rPr lang="en-US" sz="2000" b="1">
                  <a:solidFill>
                    <a:srgbClr val="0F116A"/>
                  </a:solidFill>
                </a:rPr>
                <a:t>	- starch</a:t>
              </a:r>
            </a:p>
            <a:p>
              <a:pPr algn="l">
                <a:lnSpc>
                  <a:spcPct val="50000"/>
                </a:lnSpc>
                <a:spcBef>
                  <a:spcPct val="50000"/>
                </a:spcBef>
                <a:tabLst>
                  <a:tab pos="225425" algn="l"/>
                </a:tabLst>
              </a:pPr>
              <a:r>
                <a:rPr lang="en-US" sz="2000" b="1">
                  <a:solidFill>
                    <a:srgbClr val="0F116A"/>
                  </a:solidFill>
                </a:rPr>
                <a:t>	- fats</a:t>
              </a:r>
            </a:p>
            <a:p>
              <a:pPr algn="l">
                <a:lnSpc>
                  <a:spcPct val="50000"/>
                </a:lnSpc>
                <a:spcBef>
                  <a:spcPct val="50000"/>
                </a:spcBef>
                <a:tabLst>
                  <a:tab pos="225425" algn="l"/>
                </a:tabLst>
              </a:pPr>
              <a:r>
                <a:rPr lang="en-US" sz="2000" b="1">
                  <a:solidFill>
                    <a:srgbClr val="0F116A"/>
                  </a:solidFill>
                </a:rPr>
                <a:t>	- nucleic acids</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absorb nutrients</a:t>
              </a:r>
            </a:p>
          </p:txBody>
        </p:sp>
      </p:grpSp>
      <p:sp>
        <p:nvSpPr>
          <p:cNvPr id="519176" name="Text Box 1032"/>
          <p:cNvSpPr txBox="1">
            <a:spLocks noChangeArrowheads="1"/>
          </p:cNvSpPr>
          <p:nvPr/>
        </p:nvSpPr>
        <p:spPr bwMode="auto">
          <a:xfrm>
            <a:off x="6553200" y="400050"/>
            <a:ext cx="2468563" cy="15097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stomach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kills germs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proteins</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store food</a:t>
            </a:r>
          </a:p>
        </p:txBody>
      </p:sp>
      <p:sp>
        <p:nvSpPr>
          <p:cNvPr id="519178" name="Line 1034"/>
          <p:cNvSpPr>
            <a:spLocks noChangeShapeType="1"/>
          </p:cNvSpPr>
          <p:nvPr/>
        </p:nvSpPr>
        <p:spPr bwMode="auto">
          <a:xfrm flipH="1" flipV="1">
            <a:off x="2847975" y="4238625"/>
            <a:ext cx="1503363" cy="714375"/>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9179" name="Text Box 1035"/>
          <p:cNvSpPr txBox="1">
            <a:spLocks noChangeArrowheads="1"/>
          </p:cNvSpPr>
          <p:nvPr/>
        </p:nvSpPr>
        <p:spPr bwMode="auto">
          <a:xfrm>
            <a:off x="0" y="3749675"/>
            <a:ext cx="3349625" cy="900113"/>
          </a:xfrm>
          <a:prstGeom prst="rect">
            <a:avLst/>
          </a:prstGeom>
          <a:solidFill>
            <a:schemeClr val="bg2"/>
          </a:solidFill>
          <a:ln w="38100">
            <a:noFill/>
            <a:miter lim="800000"/>
            <a:headEnd/>
            <a:tailEnd/>
          </a:ln>
          <a:effectLst/>
        </p:spPr>
        <p:txBody>
          <a:bodyPr tIns="91440">
            <a:prstTxWarp prst="textNoShape">
              <a:avLst/>
            </a:prstTxWarp>
            <a:spAutoFit/>
          </a:bodyPr>
          <a:lstStyle/>
          <a:p>
            <a:pPr marL="111125" indent="-111125" algn="l">
              <a:lnSpc>
                <a:spcPct val="50000"/>
              </a:lnSpc>
              <a:spcBef>
                <a:spcPct val="50000"/>
              </a:spcBef>
            </a:pPr>
            <a:r>
              <a:rPr lang="en-US" sz="2000" b="1" u="sng">
                <a:solidFill>
                  <a:srgbClr val="CC0000"/>
                </a:solidFill>
              </a:rPr>
              <a:t>pancreas</a:t>
            </a:r>
            <a:endParaRPr lang="en-US" sz="2000" b="1" u="sng">
              <a:solidFill>
                <a:srgbClr val="0F116A"/>
              </a:solidFill>
            </a:endParaRPr>
          </a:p>
          <a:p>
            <a:pPr marL="111125" indent="-111125" algn="l">
              <a:lnSpc>
                <a:spcPct val="50000"/>
              </a:lnSpc>
              <a:spcBef>
                <a:spcPct val="50000"/>
              </a:spcBef>
            </a:pPr>
            <a:r>
              <a:rPr lang="en-US" sz="2000" b="1">
                <a:solidFill>
                  <a:srgbClr val="0F116A"/>
                </a:solidFill>
                <a:sym typeface="Wingdings" charset="2"/>
              </a:rPr>
              <a:t></a:t>
            </a:r>
            <a:r>
              <a:rPr lang="en-US" sz="2000" b="1">
                <a:solidFill>
                  <a:srgbClr val="0F116A"/>
                </a:solidFill>
              </a:rPr>
              <a:t>produces enzymes to </a:t>
            </a:r>
          </a:p>
          <a:p>
            <a:pPr marL="111125" indent="-111125" algn="l">
              <a:lnSpc>
                <a:spcPct val="50000"/>
              </a:lnSpc>
              <a:spcBef>
                <a:spcPct val="50000"/>
              </a:spcBef>
            </a:pPr>
            <a:r>
              <a:rPr lang="en-US" sz="2000" b="1">
                <a:solidFill>
                  <a:srgbClr val="0F116A"/>
                </a:solidFill>
              </a:rPr>
              <a:t>	digest proteins &amp; starch</a:t>
            </a:r>
          </a:p>
        </p:txBody>
      </p:sp>
      <p:sp>
        <p:nvSpPr>
          <p:cNvPr id="519180" name="Line 1036"/>
          <p:cNvSpPr>
            <a:spLocks noChangeShapeType="1"/>
          </p:cNvSpPr>
          <p:nvPr/>
        </p:nvSpPr>
        <p:spPr bwMode="auto">
          <a:xfrm flipH="1" flipV="1">
            <a:off x="2879725" y="2736850"/>
            <a:ext cx="1090613" cy="137795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19181" name="Text Box 1037"/>
          <p:cNvSpPr txBox="1">
            <a:spLocks noChangeArrowheads="1"/>
          </p:cNvSpPr>
          <p:nvPr/>
        </p:nvSpPr>
        <p:spPr bwMode="auto">
          <a:xfrm>
            <a:off x="42863" y="2127250"/>
            <a:ext cx="3119437" cy="1204913"/>
          </a:xfrm>
          <a:prstGeom prst="rect">
            <a:avLst/>
          </a:prstGeom>
          <a:solidFill>
            <a:schemeClr val="bg2"/>
          </a:solidFill>
          <a:ln w="38100">
            <a:noFill/>
            <a:miter lim="800000"/>
            <a:headEnd/>
            <a:tailEnd/>
          </a:ln>
          <a:effectLst/>
        </p:spPr>
        <p:txBody>
          <a:bodyPr tIns="91440" rIns="0">
            <a:prstTxWarp prst="textNoShape">
              <a:avLst/>
            </a:prstTxWarp>
            <a:spAutoFit/>
          </a:bodyPr>
          <a:lstStyle/>
          <a:p>
            <a:pPr algn="l">
              <a:lnSpc>
                <a:spcPct val="50000"/>
              </a:lnSpc>
              <a:spcBef>
                <a:spcPct val="50000"/>
              </a:spcBef>
              <a:tabLst>
                <a:tab pos="225425" algn="l"/>
              </a:tabLst>
            </a:pPr>
            <a:r>
              <a:rPr lang="en-US" sz="2000" b="1" u="sng">
                <a:solidFill>
                  <a:srgbClr val="CC0000"/>
                </a:solidFill>
              </a:rPr>
              <a:t>liver</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produces bile</a:t>
            </a:r>
          </a:p>
          <a:p>
            <a:pPr algn="l">
              <a:lnSpc>
                <a:spcPct val="50000"/>
              </a:lnSpc>
              <a:spcBef>
                <a:spcPct val="50000"/>
              </a:spcBef>
              <a:tabLst>
                <a:tab pos="225425" algn="l"/>
              </a:tabLst>
            </a:pPr>
            <a:r>
              <a:rPr lang="en-US" sz="2000" b="1">
                <a:solidFill>
                  <a:srgbClr val="0F116A"/>
                </a:solidFill>
              </a:rPr>
              <a:t>	- stored in gall bladder</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fats</a:t>
            </a:r>
          </a:p>
        </p:txBody>
      </p:sp>
      <p:sp>
        <p:nvSpPr>
          <p:cNvPr id="519183" name="Text Box 1039"/>
          <p:cNvSpPr txBox="1">
            <a:spLocks noChangeArrowheads="1"/>
          </p:cNvSpPr>
          <p:nvPr/>
        </p:nvSpPr>
        <p:spPr bwMode="auto">
          <a:xfrm>
            <a:off x="585788" y="412750"/>
            <a:ext cx="2352675" cy="15097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moisten food</a:t>
            </a:r>
            <a:r>
              <a:rPr lang="en-US" sz="2000" b="1">
                <a:solidFill>
                  <a:srgbClr val="0F116A"/>
                </a:solidFill>
                <a:sym typeface="Wingdings" charset="2"/>
              </a:rPr>
              <a:t>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starch</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 germs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Large intestines (colon)</a:t>
            </a:r>
          </a:p>
        </p:txBody>
      </p:sp>
      <p:sp>
        <p:nvSpPr>
          <p:cNvPr id="521220" name="Rectangle 4" descr="Rectangle: Click to edit Master text styles&#10;Second level&#10;Third level&#10;Fourth level&#10;Fifth level"/>
          <p:cNvSpPr>
            <a:spLocks noGrp="1" noChangeArrowheads="1"/>
          </p:cNvSpPr>
          <p:nvPr>
            <p:ph type="body" idx="1"/>
          </p:nvPr>
        </p:nvSpPr>
        <p:spPr>
          <a:xfrm>
            <a:off x="190500" y="1066800"/>
            <a:ext cx="4762500" cy="4953000"/>
          </a:xfrm>
          <a:noFill/>
          <a:ln/>
        </p:spPr>
        <p:txBody>
          <a:bodyPr/>
          <a:lstStyle/>
          <a:p>
            <a:r>
              <a:rPr lang="en-US" dirty="0"/>
              <a:t>Function</a:t>
            </a:r>
          </a:p>
          <a:p>
            <a:pPr lvl="1"/>
            <a:r>
              <a:rPr lang="en-US" u="sng" dirty="0"/>
              <a:t>re-absorb water</a:t>
            </a:r>
            <a:endParaRPr lang="en-US" dirty="0"/>
          </a:p>
          <a:p>
            <a:pPr lvl="2"/>
            <a:r>
              <a:rPr lang="en-US" dirty="0"/>
              <a:t>use ~9 liters of water every </a:t>
            </a:r>
            <a:br>
              <a:rPr lang="en-US" dirty="0"/>
            </a:br>
            <a:r>
              <a:rPr lang="en-US" dirty="0"/>
              <a:t>day in digestive juices	</a:t>
            </a:r>
          </a:p>
          <a:p>
            <a:pPr lvl="2"/>
            <a:r>
              <a:rPr lang="en-US" dirty="0"/>
              <a:t>&gt; 90% of water reabsorbed</a:t>
            </a:r>
          </a:p>
          <a:p>
            <a:pPr lvl="3"/>
            <a:r>
              <a:rPr lang="en-US" dirty="0"/>
              <a:t>not enough water absorbed </a:t>
            </a:r>
            <a:br>
              <a:rPr lang="en-US" dirty="0"/>
            </a:br>
            <a:r>
              <a:rPr lang="en-US" dirty="0"/>
              <a:t>back to body </a:t>
            </a:r>
          </a:p>
          <a:p>
            <a:pPr lvl="4"/>
            <a:r>
              <a:rPr lang="en-US" u="sng" dirty="0">
                <a:solidFill>
                  <a:srgbClr val="CC0000"/>
                </a:solidFill>
              </a:rPr>
              <a:t>diarrhea</a:t>
            </a:r>
            <a:r>
              <a:rPr lang="en-US" dirty="0"/>
              <a:t> </a:t>
            </a:r>
          </a:p>
          <a:p>
            <a:pPr lvl="3"/>
            <a:r>
              <a:rPr lang="en-US" dirty="0"/>
              <a:t>too much water absorbed back to body</a:t>
            </a:r>
          </a:p>
          <a:p>
            <a:pPr lvl="4"/>
            <a:r>
              <a:rPr lang="en-US" u="sng" dirty="0">
                <a:solidFill>
                  <a:srgbClr val="CC0000"/>
                </a:solidFill>
              </a:rPr>
              <a:t>constipation</a:t>
            </a:r>
            <a:endParaRPr lang="en-US" dirty="0"/>
          </a:p>
          <a:p>
            <a:pPr lvl="4"/>
            <a:endParaRPr lang="en-US" sz="2200" dirty="0"/>
          </a:p>
        </p:txBody>
      </p:sp>
      <p:pic>
        <p:nvPicPr>
          <p:cNvPr id="2" name="Picture 1"/>
          <p:cNvPicPr>
            <a:picLocks noChangeAspect="1"/>
          </p:cNvPicPr>
          <p:nvPr/>
        </p:nvPicPr>
        <p:blipFill>
          <a:blip r:embed="rId3"/>
          <a:stretch>
            <a:fillRect/>
          </a:stretch>
        </p:blipFill>
        <p:spPr>
          <a:xfrm>
            <a:off x="5143500" y="3492500"/>
            <a:ext cx="3810000" cy="304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a:t>Nutritional requirements</a:t>
            </a:r>
          </a:p>
        </p:txBody>
      </p:sp>
      <p:pic>
        <p:nvPicPr>
          <p:cNvPr id="369667" name="Picture 3" descr="41_01HumansForaging_U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59475" y="4645025"/>
            <a:ext cx="3081338" cy="2146300"/>
          </a:xfrm>
          <a:prstGeom prst="rect">
            <a:avLst/>
          </a:prstGeom>
          <a:noFill/>
        </p:spPr>
      </p:pic>
      <p:pic>
        <p:nvPicPr>
          <p:cNvPr id="369668" name="Picture 4" descr="41-08-Mosquit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250" y="4648200"/>
            <a:ext cx="2609850" cy="2143125"/>
          </a:xfrm>
          <a:prstGeom prst="rect">
            <a:avLst/>
          </a:prstGeom>
          <a:noFill/>
          <a:ln w="9525">
            <a:noFill/>
            <a:miter lim="800000"/>
            <a:headEnd/>
            <a:tailEnd/>
          </a:ln>
        </p:spPr>
      </p:pic>
      <p:pic>
        <p:nvPicPr>
          <p:cNvPr id="369669" name="Picture 5" descr="41-09-BulkFeed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600" y="4641850"/>
            <a:ext cx="3359150" cy="2149475"/>
          </a:xfrm>
          <a:prstGeom prst="rect">
            <a:avLst/>
          </a:prstGeom>
          <a:noFill/>
        </p:spPr>
      </p:pic>
      <p:sp>
        <p:nvSpPr>
          <p:cNvPr id="369670" name="Line 6"/>
          <p:cNvSpPr>
            <a:spLocks noChangeShapeType="1"/>
          </p:cNvSpPr>
          <p:nvPr/>
        </p:nvSpPr>
        <p:spPr bwMode="auto">
          <a:xfrm>
            <a:off x="2476500" y="4343400"/>
            <a:ext cx="0" cy="2514600"/>
          </a:xfrm>
          <a:prstGeom prst="line">
            <a:avLst/>
          </a:prstGeom>
          <a:noFill/>
          <a:ln w="76200">
            <a:solidFill>
              <a:schemeClr val="bg1"/>
            </a:solidFill>
            <a:round/>
            <a:headEnd/>
            <a:tailEnd/>
          </a:ln>
          <a:effectLst/>
        </p:spPr>
        <p:txBody>
          <a:bodyPr wrap="none" anchor="ctr">
            <a:prstTxWarp prst="textNoShape">
              <a:avLst/>
            </a:prstTxWarp>
          </a:bodyPr>
          <a:lstStyle/>
          <a:p>
            <a:endParaRPr lang="en-US"/>
          </a:p>
        </p:txBody>
      </p:sp>
      <p:sp>
        <p:nvSpPr>
          <p:cNvPr id="369671" name="Rectangle 7" descr="Rectangle: Click to edit Master text styles&#10;Second level&#10;Third level&#10;Fourth level&#10;Fifth level"/>
          <p:cNvSpPr>
            <a:spLocks noGrp="1" noChangeArrowheads="1"/>
          </p:cNvSpPr>
          <p:nvPr>
            <p:ph type="body" idx="1"/>
          </p:nvPr>
        </p:nvSpPr>
        <p:spPr>
          <a:xfrm>
            <a:off x="431800" y="901700"/>
            <a:ext cx="8305800" cy="3429000"/>
          </a:xfrm>
        </p:spPr>
        <p:txBody>
          <a:bodyPr/>
          <a:lstStyle/>
          <a:p>
            <a:r>
              <a:rPr lang="en-US" dirty="0"/>
              <a:t>Animals are </a:t>
            </a:r>
            <a:r>
              <a:rPr lang="en-US" u="sng" dirty="0">
                <a:solidFill>
                  <a:srgbClr val="CC0000"/>
                </a:solidFill>
              </a:rPr>
              <a:t>heterotrophs</a:t>
            </a:r>
            <a:endParaRPr lang="en-US" dirty="0"/>
          </a:p>
          <a:p>
            <a:pPr lvl="1"/>
            <a:r>
              <a:rPr lang="en-US" dirty="0"/>
              <a:t>need to take in food</a:t>
            </a:r>
          </a:p>
          <a:p>
            <a:pPr lvl="1"/>
            <a:r>
              <a:rPr lang="en-US" dirty="0"/>
              <a:t>Why? fulfills 3 needs…</a:t>
            </a:r>
          </a:p>
          <a:p>
            <a:pPr marL="1085850" lvl="2"/>
            <a:r>
              <a:rPr lang="en-US" u="sng" dirty="0"/>
              <a:t>fuel</a:t>
            </a:r>
            <a:r>
              <a:rPr lang="en-US" dirty="0"/>
              <a:t> = chemical energy for production of ATP </a:t>
            </a:r>
          </a:p>
          <a:p>
            <a:pPr marL="1085850" lvl="2"/>
            <a:r>
              <a:rPr lang="en-US" u="sng" dirty="0"/>
              <a:t>raw materials</a:t>
            </a:r>
            <a:r>
              <a:rPr lang="en-US" dirty="0"/>
              <a:t> = carbon source for synthesis</a:t>
            </a:r>
          </a:p>
          <a:p>
            <a:pPr marL="1085850" lvl="2"/>
            <a:r>
              <a:rPr lang="en-US" u="sng" dirty="0"/>
              <a:t>essential nutrients</a:t>
            </a:r>
            <a:r>
              <a:rPr lang="en-US" dirty="0"/>
              <a:t> = animals cannot make</a:t>
            </a:r>
          </a:p>
          <a:p>
            <a:pPr marL="1428750" lvl="3"/>
            <a:r>
              <a:rPr lang="en-US" dirty="0"/>
              <a:t>elements (N, P, K, Fe, Na, K, Ca...), NAD, FAD, etc.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Flora of large intestines</a:t>
            </a:r>
          </a:p>
        </p:txBody>
      </p:sp>
      <p:sp>
        <p:nvSpPr>
          <p:cNvPr id="435203" name="Rectangle 3" descr="Rectangle: Click to edit Master text styles&#10;Second level&#10;Third level&#10;Fourth level&#10;Fifth level"/>
          <p:cNvSpPr>
            <a:spLocks noGrp="1" noChangeArrowheads="1"/>
          </p:cNvSpPr>
          <p:nvPr>
            <p:ph type="body" idx="1"/>
          </p:nvPr>
        </p:nvSpPr>
        <p:spPr>
          <a:xfrm>
            <a:off x="838200" y="1371600"/>
            <a:ext cx="8081963" cy="5257800"/>
          </a:xfrm>
        </p:spPr>
        <p:txBody>
          <a:bodyPr/>
          <a:lstStyle/>
          <a:p>
            <a:pPr>
              <a:buClrTx/>
            </a:pPr>
            <a:r>
              <a:rPr lang="en-US"/>
              <a:t>Living in the large intestine is a rich</a:t>
            </a:r>
            <a:br>
              <a:rPr lang="en-US"/>
            </a:br>
            <a:r>
              <a:rPr lang="en-US"/>
              <a:t>flora of harmless, helpful bacteria</a:t>
            </a:r>
          </a:p>
          <a:p>
            <a:pPr lvl="1"/>
            <a:r>
              <a:rPr lang="en-US" i="1" u="sng">
                <a:solidFill>
                  <a:srgbClr val="CC0000"/>
                </a:solidFill>
              </a:rPr>
              <a:t>Escherichia</a:t>
            </a:r>
            <a:r>
              <a:rPr lang="en-US" u="sng">
                <a:solidFill>
                  <a:srgbClr val="CC0000"/>
                </a:solidFill>
              </a:rPr>
              <a:t> </a:t>
            </a:r>
            <a:r>
              <a:rPr lang="en-US" i="1" u="sng">
                <a:solidFill>
                  <a:srgbClr val="CC0000"/>
                </a:solidFill>
              </a:rPr>
              <a:t>coli (E. coli)</a:t>
            </a:r>
            <a:endParaRPr lang="en-US"/>
          </a:p>
          <a:p>
            <a:pPr lvl="2"/>
            <a:r>
              <a:rPr lang="en-US"/>
              <a:t>a favorite research organism</a:t>
            </a:r>
          </a:p>
          <a:p>
            <a:pPr lvl="1"/>
            <a:r>
              <a:rPr lang="en-US" u="sng"/>
              <a:t>bacteria produce vitamins</a:t>
            </a:r>
            <a:r>
              <a:rPr lang="en-US"/>
              <a:t> </a:t>
            </a:r>
          </a:p>
          <a:p>
            <a:pPr lvl="2"/>
            <a:r>
              <a:rPr lang="en-US"/>
              <a:t>vitamin K; biotin, folic acid &amp; other B vitamins</a:t>
            </a:r>
          </a:p>
          <a:p>
            <a:pPr lvl="1"/>
            <a:r>
              <a:rPr lang="en-US" u="sng"/>
              <a:t>generate gases</a:t>
            </a:r>
            <a:endParaRPr lang="en-US"/>
          </a:p>
          <a:p>
            <a:pPr lvl="2"/>
            <a:r>
              <a:rPr lang="en-US"/>
              <a:t>by-product of bacterial </a:t>
            </a:r>
            <a:br>
              <a:rPr lang="en-US"/>
            </a:br>
            <a:r>
              <a:rPr lang="en-US"/>
              <a:t>metabolism </a:t>
            </a:r>
          </a:p>
          <a:p>
            <a:pPr lvl="2"/>
            <a:r>
              <a:rPr lang="en-US"/>
              <a:t>methane, hydrogen sulfide</a:t>
            </a:r>
          </a:p>
        </p:txBody>
      </p:sp>
      <p:pic>
        <p:nvPicPr>
          <p:cNvPr id="43520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78600" y="4991100"/>
            <a:ext cx="2489200" cy="1866900"/>
          </a:xfrm>
          <a:prstGeom prst="rect">
            <a:avLst/>
          </a:prstGeom>
          <a:noFill/>
          <a:ln w="9525">
            <a:noFill/>
            <a:miter lim="800000"/>
            <a:headEnd/>
            <a:tailEnd/>
          </a:ln>
          <a:effectLst/>
        </p:spPr>
      </p:pic>
      <p:pic>
        <p:nvPicPr>
          <p:cNvPr id="435205" name="Picture 5" descr="penguinL"/>
          <p:cNvPicPr>
            <a:picLocks noChangeAspect="1" noChangeArrowheads="1"/>
          </p:cNvPicPr>
          <p:nvPr/>
        </p:nvPicPr>
        <p:blipFill>
          <a:blip r:embed="rId5"/>
          <a:srcRect/>
          <a:stretch>
            <a:fillRect/>
          </a:stretch>
        </p:blipFill>
        <p:spPr bwMode="auto">
          <a:xfrm>
            <a:off x="7848600" y="2209800"/>
            <a:ext cx="1274763" cy="1295400"/>
          </a:xfrm>
          <a:prstGeom prst="rect">
            <a:avLst/>
          </a:prstGeom>
          <a:noFill/>
        </p:spPr>
      </p:pic>
      <p:sp>
        <p:nvSpPr>
          <p:cNvPr id="435206" name="AutoShape 6"/>
          <p:cNvSpPr>
            <a:spLocks noChangeArrowheads="1"/>
          </p:cNvSpPr>
          <p:nvPr/>
        </p:nvSpPr>
        <p:spPr bwMode="auto">
          <a:xfrm flipH="1">
            <a:off x="7162800" y="76200"/>
            <a:ext cx="1981200" cy="990600"/>
          </a:xfrm>
          <a:prstGeom prst="wedgeEllipseCallout">
            <a:avLst>
              <a:gd name="adj1" fmla="val -83"/>
              <a:gd name="adj2" fmla="val 172435"/>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You’ve got</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company</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5205"/>
                                        </p:tgtEl>
                                        <p:attrNameLst>
                                          <p:attrName>style.visibility</p:attrName>
                                        </p:attrNameLst>
                                      </p:cBhvr>
                                      <p:to>
                                        <p:strVal val="visible"/>
                                      </p:to>
                                    </p:set>
                                    <p:animEffect transition="in" filter="wipe(down)">
                                      <p:cBhvr>
                                        <p:cTn id="7" dur="500"/>
                                        <p:tgtEl>
                                          <p:spTgt spid="43520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5206"/>
                                        </p:tgtEl>
                                        <p:attrNameLst>
                                          <p:attrName>style.visibility</p:attrName>
                                        </p:attrNameLst>
                                      </p:cBhvr>
                                      <p:to>
                                        <p:strVal val="visible"/>
                                      </p:to>
                                    </p:set>
                                    <p:animEffect transition="in" filter="wipe(down)">
                                      <p:cBhvr>
                                        <p:cTn id="11" dur="500"/>
                                        <p:tgtEl>
                                          <p:spTgt spid="43520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r>
              <a:rPr lang="en-US"/>
              <a:t>Rectum </a:t>
            </a:r>
          </a:p>
        </p:txBody>
      </p:sp>
      <p:pic>
        <p:nvPicPr>
          <p:cNvPr id="529411" name="Picture 3"/>
          <p:cNvPicPr>
            <a:picLocks noChangeAspect="1" noChangeArrowheads="1"/>
          </p:cNvPicPr>
          <p:nvPr/>
        </p:nvPicPr>
        <p:blipFill>
          <a:blip r:embed="rId4"/>
          <a:srcRect/>
          <a:stretch>
            <a:fillRect/>
          </a:stretch>
        </p:blipFill>
        <p:spPr bwMode="auto">
          <a:xfrm>
            <a:off x="4876800" y="4198938"/>
            <a:ext cx="4221163" cy="2620962"/>
          </a:xfrm>
          <a:prstGeom prst="rect">
            <a:avLst/>
          </a:prstGeom>
          <a:noFill/>
          <a:ln w="9525">
            <a:noFill/>
            <a:miter lim="800000"/>
            <a:headEnd/>
            <a:tailEnd/>
          </a:ln>
          <a:effectLst/>
        </p:spPr>
      </p:pic>
      <p:sp>
        <p:nvSpPr>
          <p:cNvPr id="529412" name="Rectangle 4" descr="Rectangle: Click to edit Master text styles&#10;Second level&#10;Third level&#10;Fourth level&#10;Fifth level"/>
          <p:cNvSpPr>
            <a:spLocks noGrp="1" noChangeArrowheads="1"/>
          </p:cNvSpPr>
          <p:nvPr>
            <p:ph type="body" idx="1"/>
          </p:nvPr>
        </p:nvSpPr>
        <p:spPr/>
        <p:txBody>
          <a:bodyPr/>
          <a:lstStyle/>
          <a:p>
            <a:r>
              <a:rPr lang="en-US"/>
              <a:t>Last section of colon (large intestines)</a:t>
            </a:r>
          </a:p>
          <a:p>
            <a:pPr lvl="1"/>
            <a:r>
              <a:rPr lang="en-US"/>
              <a:t>eliminate feces</a:t>
            </a:r>
          </a:p>
          <a:p>
            <a:pPr lvl="2"/>
            <a:r>
              <a:rPr lang="en-US" sz="2600"/>
              <a:t>undigested materials</a:t>
            </a:r>
            <a:endParaRPr lang="en-US"/>
          </a:p>
          <a:p>
            <a:pPr lvl="3"/>
            <a:r>
              <a:rPr lang="en-US" sz="2400" u="sng">
                <a:solidFill>
                  <a:srgbClr val="CC0000"/>
                </a:solidFill>
              </a:rPr>
              <a:t>extracellular waste</a:t>
            </a:r>
            <a:endParaRPr lang="en-US" sz="2400"/>
          </a:p>
          <a:p>
            <a:pPr lvl="4"/>
            <a:r>
              <a:rPr lang="en-US" sz="2400"/>
              <a:t>mainly cellulose from plants</a:t>
            </a:r>
            <a:endParaRPr lang="en-US"/>
          </a:p>
          <a:p>
            <a:pPr lvl="4"/>
            <a:r>
              <a:rPr lang="en-US" sz="2400" u="sng">
                <a:solidFill>
                  <a:srgbClr val="CC0000"/>
                </a:solidFill>
              </a:rPr>
              <a:t>roughage</a:t>
            </a:r>
            <a:r>
              <a:rPr lang="en-US" sz="2400"/>
              <a:t> or </a:t>
            </a:r>
            <a:r>
              <a:rPr lang="en-US" sz="2400" u="sng">
                <a:solidFill>
                  <a:srgbClr val="CC0000"/>
                </a:solidFill>
              </a:rPr>
              <a:t>fiber</a:t>
            </a:r>
            <a:r>
              <a:rPr lang="en-US" sz="2400"/>
              <a:t> </a:t>
            </a:r>
          </a:p>
          <a:p>
            <a:pPr lvl="2"/>
            <a:r>
              <a:rPr lang="en-US" sz="2800"/>
              <a:t>salts</a:t>
            </a:r>
          </a:p>
          <a:p>
            <a:pPr lvl="2"/>
            <a:r>
              <a:rPr lang="en-US" sz="2800"/>
              <a:t>masses of </a:t>
            </a:r>
            <a:br>
              <a:rPr lang="en-US" sz="2800"/>
            </a:br>
            <a:r>
              <a:rPr lang="en-US" sz="2800"/>
              <a:t>bacteria</a:t>
            </a:r>
          </a:p>
        </p:txBody>
      </p:sp>
      <p:pic>
        <p:nvPicPr>
          <p:cNvPr id="529415"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813" y="4897438"/>
            <a:ext cx="1536700" cy="1905000"/>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9412">
                                            <p:txEl>
                                              <p:pRg st="1" end="1"/>
                                            </p:txEl>
                                          </p:spTgt>
                                        </p:tgtEl>
                                        <p:attrNameLst>
                                          <p:attrName>style.visibility</p:attrName>
                                        </p:attrNameLst>
                                      </p:cBhvr>
                                      <p:to>
                                        <p:strVal val="visible"/>
                                      </p:to>
                                    </p:set>
                                    <p:anim calcmode="lin" valueType="num">
                                      <p:cBhvr additive="base">
                                        <p:cTn id="7" dur="500" fill="hold"/>
                                        <p:tgtEl>
                                          <p:spTgt spid="5294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94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9412">
                                            <p:txEl>
                                              <p:pRg st="2" end="2"/>
                                            </p:txEl>
                                          </p:spTgt>
                                        </p:tgtEl>
                                        <p:attrNameLst>
                                          <p:attrName>style.visibility</p:attrName>
                                        </p:attrNameLst>
                                      </p:cBhvr>
                                      <p:to>
                                        <p:strVal val="visible"/>
                                      </p:to>
                                    </p:set>
                                    <p:anim calcmode="lin" valueType="num">
                                      <p:cBhvr additive="base">
                                        <p:cTn id="13" dur="500" fill="hold"/>
                                        <p:tgtEl>
                                          <p:spTgt spid="5294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94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9412">
                                            <p:txEl>
                                              <p:pRg st="3" end="3"/>
                                            </p:txEl>
                                          </p:spTgt>
                                        </p:tgtEl>
                                        <p:attrNameLst>
                                          <p:attrName>style.visibility</p:attrName>
                                        </p:attrNameLst>
                                      </p:cBhvr>
                                      <p:to>
                                        <p:strVal val="visible"/>
                                      </p:to>
                                    </p:set>
                                    <p:anim calcmode="lin" valueType="num">
                                      <p:cBhvr additive="base">
                                        <p:cTn id="19" dur="500" fill="hold"/>
                                        <p:tgtEl>
                                          <p:spTgt spid="5294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941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9412">
                                            <p:txEl>
                                              <p:pRg st="4" end="4"/>
                                            </p:txEl>
                                          </p:spTgt>
                                        </p:tgtEl>
                                        <p:attrNameLst>
                                          <p:attrName>style.visibility</p:attrName>
                                        </p:attrNameLst>
                                      </p:cBhvr>
                                      <p:to>
                                        <p:strVal val="visible"/>
                                      </p:to>
                                    </p:set>
                                    <p:anim calcmode="lin" valueType="num">
                                      <p:cBhvr additive="base">
                                        <p:cTn id="25" dur="500" fill="hold"/>
                                        <p:tgtEl>
                                          <p:spTgt spid="52941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941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9412">
                                            <p:txEl>
                                              <p:pRg st="5" end="5"/>
                                            </p:txEl>
                                          </p:spTgt>
                                        </p:tgtEl>
                                        <p:attrNameLst>
                                          <p:attrName>style.visibility</p:attrName>
                                        </p:attrNameLst>
                                      </p:cBhvr>
                                      <p:to>
                                        <p:strVal val="visible"/>
                                      </p:to>
                                    </p:set>
                                    <p:anim calcmode="lin" valueType="num">
                                      <p:cBhvr additive="base">
                                        <p:cTn id="31" dur="500" fill="hold"/>
                                        <p:tgtEl>
                                          <p:spTgt spid="52941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941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9412">
                                            <p:txEl>
                                              <p:pRg st="6" end="6"/>
                                            </p:txEl>
                                          </p:spTgt>
                                        </p:tgtEl>
                                        <p:attrNameLst>
                                          <p:attrName>style.visibility</p:attrName>
                                        </p:attrNameLst>
                                      </p:cBhvr>
                                      <p:to>
                                        <p:strVal val="visible"/>
                                      </p:to>
                                    </p:set>
                                    <p:anim calcmode="lin" valueType="num">
                                      <p:cBhvr additive="base">
                                        <p:cTn id="37" dur="500" fill="hold"/>
                                        <p:tgtEl>
                                          <p:spTgt spid="52941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941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29412">
                                            <p:txEl>
                                              <p:pRg st="7" end="7"/>
                                            </p:txEl>
                                          </p:spTgt>
                                        </p:tgtEl>
                                        <p:attrNameLst>
                                          <p:attrName>style.visibility</p:attrName>
                                        </p:attrNameLst>
                                      </p:cBhvr>
                                      <p:to>
                                        <p:strVal val="visible"/>
                                      </p:to>
                                    </p:set>
                                    <p:anim calcmode="lin" valueType="num">
                                      <p:cBhvr additive="base">
                                        <p:cTn id="43" dur="500" fill="hold"/>
                                        <p:tgtEl>
                                          <p:spTgt spid="52941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2941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29415"/>
                                        </p:tgtEl>
                                        <p:attrNameLst>
                                          <p:attrName>style.visibility</p:attrName>
                                        </p:attrNameLst>
                                      </p:cBhvr>
                                      <p:to>
                                        <p:strVal val="visible"/>
                                      </p:to>
                                    </p:set>
                                    <p:animEffect transition="in" filter="wipe(down)">
                                      <p:cBhvr>
                                        <p:cTn id="49" dur="500"/>
                                        <p:tgtEl>
                                          <p:spTgt spid="529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4" name="Picture 2" descr="41-13-HumanDigestiveSys-N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481013"/>
            <a:ext cx="8521700" cy="6376987"/>
          </a:xfrm>
          <a:prstGeom prst="rect">
            <a:avLst/>
          </a:prstGeom>
          <a:noFill/>
          <a:ln w="9525">
            <a:noFill/>
            <a:miter lim="800000"/>
            <a:headEnd/>
            <a:tailEnd/>
          </a:ln>
        </p:spPr>
      </p:pic>
      <p:sp>
        <p:nvSpPr>
          <p:cNvPr id="525315" name="Line 3"/>
          <p:cNvSpPr>
            <a:spLocks noChangeShapeType="1"/>
          </p:cNvSpPr>
          <p:nvPr/>
        </p:nvSpPr>
        <p:spPr bwMode="auto">
          <a:xfrm flipH="1" flipV="1">
            <a:off x="2362200" y="1447800"/>
            <a:ext cx="1447800" cy="53340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25316" name="Line 4"/>
          <p:cNvSpPr>
            <a:spLocks noChangeShapeType="1"/>
          </p:cNvSpPr>
          <p:nvPr/>
        </p:nvSpPr>
        <p:spPr bwMode="auto">
          <a:xfrm flipH="1">
            <a:off x="4953000" y="1981200"/>
            <a:ext cx="1752600" cy="243840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25317" name="Text Box 5"/>
          <p:cNvSpPr txBox="1">
            <a:spLocks noChangeArrowheads="1"/>
          </p:cNvSpPr>
          <p:nvPr/>
        </p:nvSpPr>
        <p:spPr bwMode="auto">
          <a:xfrm>
            <a:off x="6553200" y="400050"/>
            <a:ext cx="2468563" cy="15097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stomach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kills germs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proteins</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store food</a:t>
            </a:r>
          </a:p>
        </p:txBody>
      </p:sp>
      <p:sp>
        <p:nvSpPr>
          <p:cNvPr id="525319" name="Line 7"/>
          <p:cNvSpPr>
            <a:spLocks noChangeShapeType="1"/>
          </p:cNvSpPr>
          <p:nvPr/>
        </p:nvSpPr>
        <p:spPr bwMode="auto">
          <a:xfrm flipH="1">
            <a:off x="4503738" y="4953000"/>
            <a:ext cx="1592262" cy="762000"/>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25320" name="Text Box 8"/>
          <p:cNvSpPr txBox="1">
            <a:spLocks noChangeArrowheads="1"/>
          </p:cNvSpPr>
          <p:nvPr/>
        </p:nvSpPr>
        <p:spPr bwMode="auto">
          <a:xfrm>
            <a:off x="6092825" y="3108325"/>
            <a:ext cx="2887663" cy="18145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small intestines</a:t>
            </a:r>
            <a:endParaRPr lang="en-US" sz="2000" b="1" u="sng">
              <a:solidFill>
                <a:schemeClr val="tx2"/>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breakdown food</a:t>
            </a:r>
          </a:p>
          <a:p>
            <a:pPr algn="l">
              <a:lnSpc>
                <a:spcPct val="50000"/>
              </a:lnSpc>
              <a:spcBef>
                <a:spcPct val="50000"/>
              </a:spcBef>
              <a:tabLst>
                <a:tab pos="225425" algn="l"/>
              </a:tabLst>
            </a:pPr>
            <a:r>
              <a:rPr lang="en-US" sz="2000" b="1">
                <a:solidFill>
                  <a:srgbClr val="0F116A"/>
                </a:solidFill>
              </a:rPr>
              <a:t>	- proteins</a:t>
            </a:r>
          </a:p>
          <a:p>
            <a:pPr algn="l">
              <a:lnSpc>
                <a:spcPct val="50000"/>
              </a:lnSpc>
              <a:spcBef>
                <a:spcPct val="50000"/>
              </a:spcBef>
              <a:tabLst>
                <a:tab pos="225425" algn="l"/>
              </a:tabLst>
            </a:pPr>
            <a:r>
              <a:rPr lang="en-US" sz="2000" b="1">
                <a:solidFill>
                  <a:srgbClr val="0F116A"/>
                </a:solidFill>
              </a:rPr>
              <a:t>	- starch</a:t>
            </a:r>
          </a:p>
          <a:p>
            <a:pPr algn="l">
              <a:lnSpc>
                <a:spcPct val="50000"/>
              </a:lnSpc>
              <a:spcBef>
                <a:spcPct val="50000"/>
              </a:spcBef>
              <a:tabLst>
                <a:tab pos="225425" algn="l"/>
              </a:tabLst>
            </a:pPr>
            <a:r>
              <a:rPr lang="en-US" sz="2000" b="1">
                <a:solidFill>
                  <a:srgbClr val="0F116A"/>
                </a:solidFill>
              </a:rPr>
              <a:t>	- fats</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absorb nutrients</a:t>
            </a:r>
          </a:p>
        </p:txBody>
      </p:sp>
      <p:sp>
        <p:nvSpPr>
          <p:cNvPr id="525321" name="Text Box 9"/>
          <p:cNvSpPr txBox="1">
            <a:spLocks noChangeArrowheads="1"/>
          </p:cNvSpPr>
          <p:nvPr/>
        </p:nvSpPr>
        <p:spPr bwMode="auto">
          <a:xfrm>
            <a:off x="0" y="3749675"/>
            <a:ext cx="3349625" cy="900113"/>
          </a:xfrm>
          <a:prstGeom prst="rect">
            <a:avLst/>
          </a:prstGeom>
          <a:solidFill>
            <a:schemeClr val="bg2"/>
          </a:solidFill>
          <a:ln w="38100">
            <a:noFill/>
            <a:miter lim="800000"/>
            <a:headEnd/>
            <a:tailEnd/>
          </a:ln>
          <a:effectLst/>
        </p:spPr>
        <p:txBody>
          <a:bodyPr tIns="91440">
            <a:prstTxWarp prst="textNoShape">
              <a:avLst/>
            </a:prstTxWarp>
            <a:spAutoFit/>
          </a:bodyPr>
          <a:lstStyle/>
          <a:p>
            <a:pPr marL="111125" indent="-111125" algn="l">
              <a:lnSpc>
                <a:spcPct val="50000"/>
              </a:lnSpc>
              <a:spcBef>
                <a:spcPct val="50000"/>
              </a:spcBef>
            </a:pPr>
            <a:r>
              <a:rPr lang="en-US" sz="2000" b="1" u="sng">
                <a:solidFill>
                  <a:srgbClr val="CC0000"/>
                </a:solidFill>
              </a:rPr>
              <a:t>pancreas</a:t>
            </a:r>
            <a:endParaRPr lang="en-US" sz="2000" b="1" u="sng">
              <a:solidFill>
                <a:srgbClr val="0F116A"/>
              </a:solidFill>
            </a:endParaRPr>
          </a:p>
          <a:p>
            <a:pPr marL="111125" indent="-111125" algn="l">
              <a:lnSpc>
                <a:spcPct val="50000"/>
              </a:lnSpc>
              <a:spcBef>
                <a:spcPct val="50000"/>
              </a:spcBef>
            </a:pPr>
            <a:r>
              <a:rPr lang="en-US" sz="2000" b="1">
                <a:solidFill>
                  <a:srgbClr val="0F116A"/>
                </a:solidFill>
                <a:sym typeface="Wingdings" charset="2"/>
              </a:rPr>
              <a:t></a:t>
            </a:r>
            <a:r>
              <a:rPr lang="en-US" sz="2000" b="1">
                <a:solidFill>
                  <a:srgbClr val="0F116A"/>
                </a:solidFill>
              </a:rPr>
              <a:t>produces enzymes to </a:t>
            </a:r>
          </a:p>
          <a:p>
            <a:pPr marL="111125" indent="-111125" algn="l">
              <a:lnSpc>
                <a:spcPct val="50000"/>
              </a:lnSpc>
              <a:spcBef>
                <a:spcPct val="50000"/>
              </a:spcBef>
            </a:pPr>
            <a:r>
              <a:rPr lang="en-US" sz="2000" b="1">
                <a:solidFill>
                  <a:srgbClr val="0F116A"/>
                </a:solidFill>
              </a:rPr>
              <a:t>	digest proteins &amp; carbs</a:t>
            </a:r>
          </a:p>
        </p:txBody>
      </p:sp>
      <p:sp>
        <p:nvSpPr>
          <p:cNvPr id="525322" name="Text Box 10"/>
          <p:cNvSpPr txBox="1">
            <a:spLocks noChangeArrowheads="1"/>
          </p:cNvSpPr>
          <p:nvPr/>
        </p:nvSpPr>
        <p:spPr bwMode="auto">
          <a:xfrm>
            <a:off x="42863" y="2127250"/>
            <a:ext cx="3119437" cy="1204913"/>
          </a:xfrm>
          <a:prstGeom prst="rect">
            <a:avLst/>
          </a:prstGeom>
          <a:solidFill>
            <a:schemeClr val="bg2"/>
          </a:solidFill>
          <a:ln w="38100">
            <a:noFill/>
            <a:miter lim="800000"/>
            <a:headEnd/>
            <a:tailEnd/>
          </a:ln>
          <a:effectLst/>
        </p:spPr>
        <p:txBody>
          <a:bodyPr tIns="91440" rIns="0">
            <a:prstTxWarp prst="textNoShape">
              <a:avLst/>
            </a:prstTxWarp>
            <a:spAutoFit/>
          </a:bodyPr>
          <a:lstStyle/>
          <a:p>
            <a:pPr algn="l">
              <a:lnSpc>
                <a:spcPct val="50000"/>
              </a:lnSpc>
              <a:spcBef>
                <a:spcPct val="50000"/>
              </a:spcBef>
              <a:tabLst>
                <a:tab pos="225425" algn="l"/>
              </a:tabLst>
            </a:pPr>
            <a:r>
              <a:rPr lang="en-US" sz="2000" b="1" u="sng">
                <a:solidFill>
                  <a:srgbClr val="CC0000"/>
                </a:solidFill>
              </a:rPr>
              <a:t>liver</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produces bile</a:t>
            </a:r>
          </a:p>
          <a:p>
            <a:pPr algn="l">
              <a:lnSpc>
                <a:spcPct val="50000"/>
              </a:lnSpc>
              <a:spcBef>
                <a:spcPct val="50000"/>
              </a:spcBef>
              <a:tabLst>
                <a:tab pos="225425" algn="l"/>
              </a:tabLst>
            </a:pPr>
            <a:r>
              <a:rPr lang="en-US" sz="2000" b="1">
                <a:solidFill>
                  <a:srgbClr val="0F116A"/>
                </a:solidFill>
              </a:rPr>
              <a:t>	- stored in gall bladder</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fats</a:t>
            </a:r>
          </a:p>
        </p:txBody>
      </p:sp>
      <p:grpSp>
        <p:nvGrpSpPr>
          <p:cNvPr id="2" name="Group 11"/>
          <p:cNvGrpSpPr>
            <a:grpSpLocks/>
          </p:cNvGrpSpPr>
          <p:nvPr/>
        </p:nvGrpSpPr>
        <p:grpSpPr bwMode="auto">
          <a:xfrm>
            <a:off x="5334000" y="5797550"/>
            <a:ext cx="3248025" cy="862013"/>
            <a:chOff x="3360" y="3648"/>
            <a:chExt cx="2046" cy="543"/>
          </a:xfrm>
        </p:grpSpPr>
        <p:sp>
          <p:nvSpPr>
            <p:cNvPr id="525324" name="Line 12"/>
            <p:cNvSpPr>
              <a:spLocks noChangeShapeType="1"/>
            </p:cNvSpPr>
            <p:nvPr/>
          </p:nvSpPr>
          <p:spPr bwMode="auto">
            <a:xfrm flipH="1" flipV="1">
              <a:off x="3360" y="3648"/>
              <a:ext cx="717" cy="261"/>
            </a:xfrm>
            <a:prstGeom prst="line">
              <a:avLst/>
            </a:prstGeom>
            <a:noFill/>
            <a:ln w="57150">
              <a:solidFill>
                <a:schemeClr val="hlink"/>
              </a:solidFill>
              <a:round/>
              <a:headEnd/>
              <a:tailEnd/>
            </a:ln>
            <a:effectLst/>
          </p:spPr>
          <p:txBody>
            <a:bodyPr wrap="none" anchor="ctr">
              <a:prstTxWarp prst="textNoShape">
                <a:avLst/>
              </a:prstTxWarp>
            </a:bodyPr>
            <a:lstStyle/>
            <a:p>
              <a:endParaRPr lang="en-US"/>
            </a:p>
          </p:txBody>
        </p:sp>
        <p:sp>
          <p:nvSpPr>
            <p:cNvPr id="525325" name="Text Box 13"/>
            <p:cNvSpPr txBox="1">
              <a:spLocks noChangeArrowheads="1"/>
            </p:cNvSpPr>
            <p:nvPr/>
          </p:nvSpPr>
          <p:spPr bwMode="auto">
            <a:xfrm>
              <a:off x="3888" y="3792"/>
              <a:ext cx="1518" cy="399"/>
            </a:xfrm>
            <a:prstGeom prst="rect">
              <a:avLst/>
            </a:prstGeom>
            <a:solidFill>
              <a:schemeClr val="bg2"/>
            </a:solidFill>
            <a:ln w="38100">
              <a:solidFill>
                <a:srgbClr val="CC0000"/>
              </a:solid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large intestines</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rPr>
                <a:t>absorb water</a:t>
              </a:r>
            </a:p>
          </p:txBody>
        </p:sp>
      </p:grpSp>
      <p:sp>
        <p:nvSpPr>
          <p:cNvPr id="525326" name="Text Box 14"/>
          <p:cNvSpPr txBox="1">
            <a:spLocks noChangeArrowheads="1"/>
          </p:cNvSpPr>
          <p:nvPr/>
        </p:nvSpPr>
        <p:spPr bwMode="auto">
          <a:xfrm>
            <a:off x="585788" y="412750"/>
            <a:ext cx="2352675" cy="1509713"/>
          </a:xfrm>
          <a:prstGeom prst="rect">
            <a:avLst/>
          </a:prstGeom>
          <a:solidFill>
            <a:schemeClr val="bg2"/>
          </a:solidFill>
          <a:ln w="38100">
            <a:noFill/>
            <a:miter lim="800000"/>
            <a:headEnd/>
            <a:tailEnd/>
          </a:ln>
          <a:effectLst/>
        </p:spPr>
        <p:txBody>
          <a:bodyPr tIns="91440">
            <a:prstTxWarp prst="textNoShape">
              <a:avLst/>
            </a:prstTxWarp>
            <a:spAutoFit/>
          </a:bodyPr>
          <a:lstStyle/>
          <a:p>
            <a:pPr algn="l">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break up food</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moisten food</a:t>
            </a:r>
            <a:r>
              <a:rPr lang="en-US" sz="2000" b="1">
                <a:solidFill>
                  <a:srgbClr val="0F116A"/>
                </a:solidFill>
                <a:sym typeface="Wingdings" charset="2"/>
              </a:rPr>
              <a:t> </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digest starch</a:t>
            </a:r>
          </a:p>
          <a:p>
            <a:pPr algn="l">
              <a:lnSpc>
                <a:spcPct val="50000"/>
              </a:lnSpc>
              <a:spcBef>
                <a:spcPct val="50000"/>
              </a:spcBef>
              <a:tabLst>
                <a:tab pos="225425" algn="l"/>
              </a:tabLst>
            </a:pPr>
            <a:r>
              <a:rPr lang="en-US" sz="2000" b="1">
                <a:solidFill>
                  <a:srgbClr val="0F116A"/>
                </a:solidFill>
                <a:sym typeface="Wingdings" charset="2"/>
              </a:rPr>
              <a:t></a:t>
            </a:r>
            <a:r>
              <a:rPr lang="en-US" sz="2000" b="1">
                <a:solidFill>
                  <a:srgbClr val="0F116A"/>
                </a:solidFill>
              </a:rPr>
              <a:t>kill germs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noFill/>
        </p:spPr>
        <p:txBody>
          <a:bodyPr/>
          <a:lstStyle/>
          <a:p>
            <a:r>
              <a:rPr lang="en-US"/>
              <a:t>Appendix</a:t>
            </a:r>
          </a:p>
        </p:txBody>
      </p:sp>
      <p:pic>
        <p:nvPicPr>
          <p:cNvPr id="52736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543050"/>
            <a:ext cx="8915400" cy="5219700"/>
          </a:xfrm>
          <a:prstGeom prst="rect">
            <a:avLst/>
          </a:prstGeom>
          <a:noFill/>
          <a:ln w="9525">
            <a:noFill/>
            <a:miter lim="800000"/>
            <a:headEnd/>
            <a:tailEnd/>
          </a:ln>
        </p:spPr>
      </p:pic>
      <p:sp>
        <p:nvSpPr>
          <p:cNvPr id="527364" name="Rectangle 4"/>
          <p:cNvSpPr>
            <a:spLocks noChangeArrowheads="1"/>
          </p:cNvSpPr>
          <p:nvPr/>
        </p:nvSpPr>
        <p:spPr bwMode="auto">
          <a:xfrm>
            <a:off x="585788" y="1320800"/>
            <a:ext cx="2914650" cy="549275"/>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wrap="none" anchor="ctr">
            <a:prstTxWarp prst="textNoShape">
              <a:avLst/>
            </a:prstTxWarp>
            <a:spAutoFit/>
          </a:bodyPr>
          <a:lstStyle/>
          <a:p>
            <a:pPr algn="l"/>
            <a:r>
              <a:rPr lang="en-US" sz="3000" b="1">
                <a:solidFill>
                  <a:srgbClr val="0F116A"/>
                </a:solidFill>
              </a:rPr>
              <a:t>Vestigial organ</a:t>
            </a:r>
          </a:p>
        </p:txBody>
      </p:sp>
      <p:sp>
        <p:nvSpPr>
          <p:cNvPr id="527365" name="Oval 5"/>
          <p:cNvSpPr>
            <a:spLocks noChangeArrowheads="1"/>
          </p:cNvSpPr>
          <p:nvPr/>
        </p:nvSpPr>
        <p:spPr bwMode="auto">
          <a:xfrm>
            <a:off x="4779963" y="5256213"/>
            <a:ext cx="819150" cy="81915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27366" name="Oval 6"/>
          <p:cNvSpPr>
            <a:spLocks noChangeArrowheads="1"/>
          </p:cNvSpPr>
          <p:nvPr/>
        </p:nvSpPr>
        <p:spPr bwMode="auto">
          <a:xfrm>
            <a:off x="1530350" y="4956175"/>
            <a:ext cx="1514475" cy="1514475"/>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2006-2007</a:t>
            </a:r>
            <a:endParaRPr lang="en-US" b="0"/>
          </a:p>
        </p:txBody>
      </p:sp>
      <p:sp>
        <p:nvSpPr>
          <p:cNvPr id="367619" name="Rectangle 3"/>
          <p:cNvSpPr>
            <a:spLocks noChangeArrowheads="1"/>
          </p:cNvSpPr>
          <p:nvPr/>
        </p:nvSpPr>
        <p:spPr bwMode="auto">
          <a:xfrm>
            <a:off x="293688" y="714375"/>
            <a:ext cx="8235950" cy="1190625"/>
          </a:xfrm>
          <a:prstGeom prst="rect">
            <a:avLst/>
          </a:prstGeom>
          <a:noFill/>
          <a:ln w="9525">
            <a:noFill/>
            <a:miter lim="800000"/>
            <a:headEnd/>
            <a:tailEnd/>
          </a:ln>
          <a:effectLst/>
        </p:spPr>
        <p:txBody>
          <a:bodyPr wrap="none" anchor="b">
            <a:prstTxWarp prst="textNoShape">
              <a:avLst/>
            </a:prstTxWarp>
            <a:spAutoFit/>
          </a:bodyPr>
          <a:lstStyle/>
          <a:p>
            <a:r>
              <a:rPr lang="en-US" sz="3600" b="1">
                <a:solidFill>
                  <a:schemeClr val="tx2"/>
                </a:solidFill>
              </a:rPr>
              <a:t>Animal Nutrition</a:t>
            </a:r>
          </a:p>
          <a:p>
            <a:r>
              <a:rPr lang="en-US" sz="3600" b="1">
                <a:solidFill>
                  <a:srgbClr val="0F116A"/>
                </a:solidFill>
              </a:rPr>
              <a:t>Variations, Adaptations &amp; Regulation</a:t>
            </a:r>
            <a:endParaRPr lang="en-US" sz="3600" b="1">
              <a:solidFill>
                <a:schemeClr val="tx2"/>
              </a:solidFill>
            </a:endParaRPr>
          </a:p>
        </p:txBody>
      </p:sp>
      <p:pic>
        <p:nvPicPr>
          <p:cNvPr id="367623" name="Picture 7" descr="41-02-ObeseMous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45000" y="1958975"/>
            <a:ext cx="4400550" cy="2678113"/>
          </a:xfrm>
          <a:prstGeom prst="rect">
            <a:avLst/>
          </a:prstGeom>
          <a:noFill/>
          <a:effectLst>
            <a:outerShdw blurRad="63500" dist="38099" dir="2700000" algn="ctr" rotWithShape="0">
              <a:srgbClr val="000000">
                <a:alpha val="74998"/>
              </a:srgbClr>
            </a:outerShdw>
          </a:effectLst>
        </p:spPr>
      </p:pic>
      <p:sp>
        <p:nvSpPr>
          <p:cNvPr id="367624" name="Text Box 8"/>
          <p:cNvSpPr txBox="1">
            <a:spLocks noChangeArrowheads="1"/>
          </p:cNvSpPr>
          <p:nvPr/>
        </p:nvSpPr>
        <p:spPr bwMode="auto">
          <a:xfrm>
            <a:off x="3609975" y="4751388"/>
            <a:ext cx="5534025" cy="915987"/>
          </a:xfrm>
          <a:prstGeom prst="rect">
            <a:avLst/>
          </a:prstGeom>
          <a:solidFill>
            <a:srgbClr val="ACE5BE"/>
          </a:solidFill>
          <a:ln w="9525">
            <a:noFill/>
            <a:miter lim="800000"/>
            <a:headEnd/>
            <a:tailEnd/>
          </a:ln>
          <a:effectLst/>
        </p:spPr>
        <p:txBody>
          <a:bodyPr>
            <a:prstTxWarp prst="textNoShape">
              <a:avLst/>
            </a:prstTxWarp>
            <a:spAutoFit/>
          </a:bodyPr>
          <a:lstStyle/>
          <a:p>
            <a:pPr algn="l"/>
            <a:r>
              <a:rPr lang="en-US" sz="1800" b="1">
                <a:solidFill>
                  <a:srgbClr val="0F116A"/>
                </a:solidFill>
              </a:rPr>
              <a:t>This obese mouse (L) has defect in gene which normally produces </a:t>
            </a:r>
            <a:r>
              <a:rPr lang="en-US" sz="1800" b="1" u="sng">
                <a:solidFill>
                  <a:srgbClr val="CC0000"/>
                </a:solidFill>
              </a:rPr>
              <a:t>leptin</a:t>
            </a:r>
            <a:r>
              <a:rPr lang="en-US" sz="1800" b="1">
                <a:solidFill>
                  <a:srgbClr val="0F116A"/>
                </a:solidFill>
              </a:rPr>
              <a:t>, an appetite-regulating protein.</a:t>
            </a:r>
            <a:endParaRPr lang="en-US" b="1">
              <a:solidFill>
                <a:srgbClr val="0F116A"/>
              </a:solidFill>
            </a:endParaRPr>
          </a:p>
        </p:txBody>
      </p:sp>
      <p:pic>
        <p:nvPicPr>
          <p:cNvPr id="367625"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1300" y="1941513"/>
            <a:ext cx="3040063" cy="4329112"/>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67626" name="Rectangle 10"/>
          <p:cNvSpPr>
            <a:spLocks noChangeArrowheads="1"/>
          </p:cNvSpPr>
          <p:nvPr/>
        </p:nvSpPr>
        <p:spPr bwMode="auto">
          <a:xfrm>
            <a:off x="2035175" y="6065838"/>
            <a:ext cx="5668963" cy="581025"/>
          </a:xfrm>
          <a:prstGeom prst="rect">
            <a:avLst/>
          </a:prstGeom>
          <a:solidFill>
            <a:schemeClr val="bg2"/>
          </a:solidFill>
          <a:ln w="9525">
            <a:noFill/>
            <a:miter lim="800000"/>
            <a:headEnd/>
            <a:tailEnd/>
          </a:ln>
          <a:effectLst/>
        </p:spPr>
        <p:txBody>
          <a:bodyPr>
            <a:prstTxWarp prst="textNoShape">
              <a:avLst/>
            </a:prstTxWarp>
            <a:spAutoFit/>
          </a:bodyPr>
          <a:lstStyle/>
          <a:p>
            <a:pPr algn="l"/>
            <a:r>
              <a:rPr lang="en-US" sz="1600" b="1">
                <a:solidFill>
                  <a:schemeClr val="tx2"/>
                </a:solidFill>
              </a:rPr>
              <a:t>Many herbivores have diets deficient in mineral salts. Must find other sources = salt licks, chewing on bones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t>Energy budget</a:t>
            </a:r>
          </a:p>
        </p:txBody>
      </p:sp>
      <p:sp>
        <p:nvSpPr>
          <p:cNvPr id="371715" name="Oval 3"/>
          <p:cNvSpPr>
            <a:spLocks noChangeArrowheads="1"/>
          </p:cNvSpPr>
          <p:nvPr/>
        </p:nvSpPr>
        <p:spPr bwMode="auto">
          <a:xfrm>
            <a:off x="685800" y="1676400"/>
            <a:ext cx="1600200" cy="1600200"/>
          </a:xfrm>
          <a:prstGeom prst="ellipse">
            <a:avLst/>
          </a:prstGeom>
          <a:solidFill>
            <a:srgbClr val="FFEA18"/>
          </a:solidFill>
          <a:ln w="38100">
            <a:solidFill>
              <a:srgbClr val="FF8000"/>
            </a:solidFill>
            <a:round/>
            <a:headEnd/>
            <a:tailEnd/>
          </a:ln>
          <a:effectLst/>
        </p:spPr>
        <p:txBody>
          <a:bodyPr wrap="none" anchor="ctr">
            <a:prstTxWarp prst="textNoShape">
              <a:avLst/>
            </a:prstTxWarp>
          </a:bodyPr>
          <a:lstStyle/>
          <a:p>
            <a:r>
              <a:rPr lang="en-US" sz="3200" b="1">
                <a:solidFill>
                  <a:srgbClr val="0F116A"/>
                </a:solidFill>
              </a:rPr>
              <a:t>food </a:t>
            </a:r>
            <a:br>
              <a:rPr lang="en-US" sz="3200" b="1">
                <a:solidFill>
                  <a:srgbClr val="0F116A"/>
                </a:solidFill>
              </a:rPr>
            </a:br>
            <a:r>
              <a:rPr lang="en-US" sz="3200" b="1">
                <a:solidFill>
                  <a:srgbClr val="0F116A"/>
                </a:solidFill>
              </a:rPr>
              <a:t>intake</a:t>
            </a:r>
          </a:p>
        </p:txBody>
      </p:sp>
      <p:sp>
        <p:nvSpPr>
          <p:cNvPr id="371716" name="AutoShape 4"/>
          <p:cNvSpPr>
            <a:spLocks noChangeArrowheads="1"/>
          </p:cNvSpPr>
          <p:nvPr/>
        </p:nvSpPr>
        <p:spPr bwMode="auto">
          <a:xfrm>
            <a:off x="2362200" y="2171700"/>
            <a:ext cx="685800" cy="609600"/>
          </a:xfrm>
          <a:prstGeom prst="rightArrow">
            <a:avLst>
              <a:gd name="adj1" fmla="val 50000"/>
              <a:gd name="adj2" fmla="val 2812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1719" name="Rectangle 7"/>
          <p:cNvSpPr>
            <a:spLocks noChangeArrowheads="1"/>
          </p:cNvSpPr>
          <p:nvPr/>
        </p:nvSpPr>
        <p:spPr bwMode="auto">
          <a:xfrm>
            <a:off x="6526213" y="1508125"/>
            <a:ext cx="2574925" cy="1917700"/>
          </a:xfrm>
          <a:prstGeom prst="rect">
            <a:avLst/>
          </a:prstGeom>
          <a:noFill/>
          <a:ln w="9525">
            <a:noFill/>
            <a:miter lim="800000"/>
            <a:headEnd/>
            <a:tailEnd/>
          </a:ln>
          <a:effectLst/>
        </p:spPr>
        <p:txBody>
          <a:bodyPr wrap="none" anchor="ctr">
            <a:prstTxWarp prst="textNoShape">
              <a:avLst/>
            </a:prstTxWarp>
            <a:spAutoFit/>
          </a:bodyPr>
          <a:lstStyle/>
          <a:p>
            <a:pPr marL="222250" indent="-222250" algn="l">
              <a:buFont typeface="Wingdings" charset="2"/>
              <a:buChar char="§"/>
            </a:pPr>
            <a:r>
              <a:rPr lang="en-US" b="1">
                <a:solidFill>
                  <a:srgbClr val="0F116A"/>
                </a:solidFill>
              </a:rPr>
              <a:t>basal (resting) </a:t>
            </a:r>
            <a:br>
              <a:rPr lang="en-US" b="1">
                <a:solidFill>
                  <a:srgbClr val="0F116A"/>
                </a:solidFill>
              </a:rPr>
            </a:br>
            <a:r>
              <a:rPr lang="en-US" b="1">
                <a:solidFill>
                  <a:srgbClr val="0F116A"/>
                </a:solidFill>
              </a:rPr>
              <a:t>metabolism</a:t>
            </a:r>
          </a:p>
          <a:p>
            <a:pPr marL="222250" indent="-222250" algn="l">
              <a:buFont typeface="Wingdings" charset="2"/>
              <a:buChar char="§"/>
            </a:pPr>
            <a:r>
              <a:rPr lang="en-US" b="1">
                <a:solidFill>
                  <a:srgbClr val="0F116A"/>
                </a:solidFill>
              </a:rPr>
              <a:t>temperature </a:t>
            </a:r>
            <a:br>
              <a:rPr lang="en-US" b="1">
                <a:solidFill>
                  <a:srgbClr val="0F116A"/>
                </a:solidFill>
              </a:rPr>
            </a:br>
            <a:r>
              <a:rPr lang="en-US" b="1">
                <a:solidFill>
                  <a:srgbClr val="0F116A"/>
                </a:solidFill>
              </a:rPr>
              <a:t>regulation </a:t>
            </a:r>
          </a:p>
          <a:p>
            <a:pPr marL="222250" indent="-222250" algn="l">
              <a:buFont typeface="Wingdings" charset="2"/>
              <a:buChar char="§"/>
            </a:pPr>
            <a:r>
              <a:rPr lang="en-US" b="1">
                <a:solidFill>
                  <a:srgbClr val="0F116A"/>
                </a:solidFill>
              </a:rPr>
              <a:t>activity</a:t>
            </a:r>
          </a:p>
        </p:txBody>
      </p:sp>
      <p:sp>
        <p:nvSpPr>
          <p:cNvPr id="371720" name="Rectangle 8"/>
          <p:cNvSpPr>
            <a:spLocks noChangeArrowheads="1"/>
          </p:cNvSpPr>
          <p:nvPr/>
        </p:nvSpPr>
        <p:spPr bwMode="auto">
          <a:xfrm>
            <a:off x="6526213" y="3632200"/>
            <a:ext cx="2286000" cy="1187450"/>
          </a:xfrm>
          <a:prstGeom prst="rect">
            <a:avLst/>
          </a:prstGeom>
          <a:noFill/>
          <a:ln w="9525">
            <a:noFill/>
            <a:miter lim="800000"/>
            <a:headEnd/>
            <a:tailEnd/>
          </a:ln>
          <a:effectLst/>
        </p:spPr>
        <p:txBody>
          <a:bodyPr wrap="none" anchor="ctr">
            <a:prstTxWarp prst="textNoShape">
              <a:avLst/>
            </a:prstTxWarp>
            <a:spAutoFit/>
          </a:bodyPr>
          <a:lstStyle/>
          <a:p>
            <a:pPr marL="222250" indent="-222250" algn="l">
              <a:buFont typeface="Wingdings" charset="2"/>
              <a:buChar char="§"/>
            </a:pPr>
            <a:r>
              <a:rPr lang="en-US" b="1">
                <a:solidFill>
                  <a:srgbClr val="0F116A"/>
                </a:solidFill>
              </a:rPr>
              <a:t>repair</a:t>
            </a:r>
          </a:p>
          <a:p>
            <a:pPr marL="222250" indent="-222250" algn="l">
              <a:buFont typeface="Wingdings" charset="2"/>
              <a:buChar char="§"/>
            </a:pPr>
            <a:r>
              <a:rPr lang="en-US" b="1">
                <a:solidFill>
                  <a:srgbClr val="0F116A"/>
                </a:solidFill>
              </a:rPr>
              <a:t>growth</a:t>
            </a:r>
          </a:p>
          <a:p>
            <a:pPr marL="222250" indent="-222250" algn="l">
              <a:buFont typeface="Wingdings" charset="2"/>
              <a:buChar char="§"/>
            </a:pPr>
            <a:r>
              <a:rPr lang="en-US" b="1">
                <a:solidFill>
                  <a:srgbClr val="0F116A"/>
                </a:solidFill>
              </a:rPr>
              <a:t>reproduction</a:t>
            </a:r>
          </a:p>
        </p:txBody>
      </p:sp>
      <p:grpSp>
        <p:nvGrpSpPr>
          <p:cNvPr id="2" name="Group 16"/>
          <p:cNvGrpSpPr>
            <a:grpSpLocks/>
          </p:cNvGrpSpPr>
          <p:nvPr/>
        </p:nvGrpSpPr>
        <p:grpSpPr bwMode="auto">
          <a:xfrm>
            <a:off x="3216275" y="1295400"/>
            <a:ext cx="3478213" cy="2057400"/>
            <a:chOff x="2026" y="816"/>
            <a:chExt cx="2191" cy="1296"/>
          </a:xfrm>
        </p:grpSpPr>
        <p:sp>
          <p:nvSpPr>
            <p:cNvPr id="371717" name="AutoShape 5"/>
            <p:cNvSpPr>
              <a:spLocks noChangeArrowheads="1"/>
            </p:cNvSpPr>
            <p:nvPr/>
          </p:nvSpPr>
          <p:spPr bwMode="auto">
            <a:xfrm>
              <a:off x="2026" y="1137"/>
              <a:ext cx="1545" cy="764"/>
            </a:xfrm>
            <a:prstGeom prst="roundRect">
              <a:avLst>
                <a:gd name="adj" fmla="val 16667"/>
              </a:avLst>
            </a:prstGeom>
            <a:solidFill>
              <a:srgbClr val="FFEA18"/>
            </a:solidFill>
            <a:ln w="38100">
              <a:solidFill>
                <a:srgbClr val="FF8000"/>
              </a:solidFill>
              <a:round/>
              <a:headEnd/>
              <a:tailEnd/>
            </a:ln>
            <a:effectLst/>
          </p:spPr>
          <p:txBody>
            <a:bodyPr wrap="none" anchor="ctr">
              <a:prstTxWarp prst="textNoShape">
                <a:avLst/>
              </a:prstTxWarp>
              <a:spAutoFit/>
            </a:bodyPr>
            <a:lstStyle/>
            <a:p>
              <a:r>
                <a:rPr lang="en-US" sz="3200" b="1">
                  <a:solidFill>
                    <a:srgbClr val="0F116A"/>
                  </a:solidFill>
                </a:rPr>
                <a:t>ATP</a:t>
              </a:r>
              <a:br>
                <a:rPr lang="en-US" sz="3200" b="1">
                  <a:solidFill>
                    <a:srgbClr val="0F116A"/>
                  </a:solidFill>
                </a:rPr>
              </a:br>
              <a:r>
                <a:rPr lang="en-US" sz="3200" b="1">
                  <a:solidFill>
                    <a:srgbClr val="0F116A"/>
                  </a:solidFill>
                </a:rPr>
                <a:t>production</a:t>
              </a:r>
            </a:p>
          </p:txBody>
        </p:sp>
        <p:sp>
          <p:nvSpPr>
            <p:cNvPr id="371721" name="Rectangle 9"/>
            <p:cNvSpPr>
              <a:spLocks noChangeArrowheads="1"/>
            </p:cNvSpPr>
            <p:nvPr/>
          </p:nvSpPr>
          <p:spPr bwMode="auto">
            <a:xfrm>
              <a:off x="3756" y="816"/>
              <a:ext cx="461" cy="1296"/>
            </a:xfrm>
            <a:prstGeom prst="rect">
              <a:avLst/>
            </a:prstGeom>
            <a:noFill/>
            <a:ln w="9525">
              <a:noFill/>
              <a:miter lim="800000"/>
              <a:headEnd/>
              <a:tailEnd/>
            </a:ln>
            <a:effectLst/>
          </p:spPr>
          <p:txBody>
            <a:bodyPr wrap="none" anchor="ctr">
              <a:prstTxWarp prst="textNoShape">
                <a:avLst/>
              </a:prstTxWarp>
              <a:spAutoFit/>
            </a:bodyPr>
            <a:lstStyle/>
            <a:p>
              <a:r>
                <a:rPr lang="en-US" sz="12900">
                  <a:solidFill>
                    <a:schemeClr val="tx2"/>
                  </a:solidFill>
                </a:rPr>
                <a:t>{</a:t>
              </a:r>
              <a:endParaRPr lang="en-US" b="1">
                <a:solidFill>
                  <a:srgbClr val="0F116A"/>
                </a:solidFill>
              </a:endParaRPr>
            </a:p>
          </p:txBody>
        </p:sp>
      </p:grpSp>
      <p:grpSp>
        <p:nvGrpSpPr>
          <p:cNvPr id="3" name="Group 17"/>
          <p:cNvGrpSpPr>
            <a:grpSpLocks/>
          </p:cNvGrpSpPr>
          <p:nvPr/>
        </p:nvGrpSpPr>
        <p:grpSpPr bwMode="auto">
          <a:xfrm>
            <a:off x="3367088" y="3048000"/>
            <a:ext cx="3327400" cy="2057400"/>
            <a:chOff x="2121" y="1920"/>
            <a:chExt cx="2096" cy="1296"/>
          </a:xfrm>
        </p:grpSpPr>
        <p:sp>
          <p:nvSpPr>
            <p:cNvPr id="371718" name="AutoShape 6"/>
            <p:cNvSpPr>
              <a:spLocks noChangeArrowheads="1"/>
            </p:cNvSpPr>
            <p:nvPr/>
          </p:nvSpPr>
          <p:spPr bwMode="auto">
            <a:xfrm>
              <a:off x="2121" y="2492"/>
              <a:ext cx="1359" cy="423"/>
            </a:xfrm>
            <a:prstGeom prst="roundRect">
              <a:avLst>
                <a:gd name="adj" fmla="val 16667"/>
              </a:avLst>
            </a:prstGeom>
            <a:solidFill>
              <a:srgbClr val="FFEA18"/>
            </a:solidFill>
            <a:ln w="38100">
              <a:solidFill>
                <a:srgbClr val="FF8000"/>
              </a:solidFill>
              <a:round/>
              <a:headEnd/>
              <a:tailEnd/>
            </a:ln>
            <a:effectLst/>
          </p:spPr>
          <p:txBody>
            <a:bodyPr wrap="none" anchor="ctr">
              <a:prstTxWarp prst="textNoShape">
                <a:avLst/>
              </a:prstTxWarp>
              <a:spAutoFit/>
            </a:bodyPr>
            <a:lstStyle/>
            <a:p>
              <a:r>
                <a:rPr lang="en-US" sz="3200" b="1">
                  <a:solidFill>
                    <a:srgbClr val="0F116A"/>
                  </a:solidFill>
                </a:rPr>
                <a:t>synthesis</a:t>
              </a:r>
            </a:p>
          </p:txBody>
        </p:sp>
        <p:sp>
          <p:nvSpPr>
            <p:cNvPr id="371722" name="Rectangle 10"/>
            <p:cNvSpPr>
              <a:spLocks noChangeArrowheads="1"/>
            </p:cNvSpPr>
            <p:nvPr/>
          </p:nvSpPr>
          <p:spPr bwMode="auto">
            <a:xfrm>
              <a:off x="3756" y="1920"/>
              <a:ext cx="461" cy="1296"/>
            </a:xfrm>
            <a:prstGeom prst="rect">
              <a:avLst/>
            </a:prstGeom>
            <a:noFill/>
            <a:ln w="9525">
              <a:noFill/>
              <a:miter lim="800000"/>
              <a:headEnd/>
              <a:tailEnd/>
            </a:ln>
            <a:effectLst/>
          </p:spPr>
          <p:txBody>
            <a:bodyPr wrap="none" anchor="ctr">
              <a:prstTxWarp prst="textNoShape">
                <a:avLst/>
              </a:prstTxWarp>
              <a:spAutoFit/>
            </a:bodyPr>
            <a:lstStyle/>
            <a:p>
              <a:r>
                <a:rPr lang="en-US" sz="12900">
                  <a:solidFill>
                    <a:schemeClr val="tx2"/>
                  </a:solidFill>
                </a:rPr>
                <a:t>{</a:t>
              </a:r>
              <a:endParaRPr lang="en-US" b="1">
                <a:solidFill>
                  <a:srgbClr val="0F116A"/>
                </a:solidFill>
              </a:endParaRPr>
            </a:p>
          </p:txBody>
        </p:sp>
      </p:grpSp>
      <p:sp>
        <p:nvSpPr>
          <p:cNvPr id="371723" name="AutoShape 11"/>
          <p:cNvSpPr>
            <a:spLocks noChangeArrowheads="1"/>
          </p:cNvSpPr>
          <p:nvPr/>
        </p:nvSpPr>
        <p:spPr bwMode="auto">
          <a:xfrm rot="5400000">
            <a:off x="4100513" y="3232150"/>
            <a:ext cx="685800" cy="609600"/>
          </a:xfrm>
          <a:prstGeom prst="rightArrow">
            <a:avLst>
              <a:gd name="adj1" fmla="val 50000"/>
              <a:gd name="adj2" fmla="val 2812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1725" name="AutoShape 13"/>
          <p:cNvSpPr>
            <a:spLocks noChangeArrowheads="1"/>
          </p:cNvSpPr>
          <p:nvPr/>
        </p:nvSpPr>
        <p:spPr bwMode="auto">
          <a:xfrm rot="5400000">
            <a:off x="4106863" y="4929188"/>
            <a:ext cx="685800" cy="609600"/>
          </a:xfrm>
          <a:prstGeom prst="rightArrow">
            <a:avLst>
              <a:gd name="adj1" fmla="val 50000"/>
              <a:gd name="adj2" fmla="val 2812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1726" name="Rectangle 14"/>
          <p:cNvSpPr>
            <a:spLocks noChangeArrowheads="1"/>
          </p:cNvSpPr>
          <p:nvPr/>
        </p:nvSpPr>
        <p:spPr bwMode="auto">
          <a:xfrm>
            <a:off x="6526213" y="5607050"/>
            <a:ext cx="1744662" cy="822325"/>
          </a:xfrm>
          <a:prstGeom prst="rect">
            <a:avLst/>
          </a:prstGeom>
          <a:noFill/>
          <a:ln w="9525">
            <a:noFill/>
            <a:miter lim="800000"/>
            <a:headEnd/>
            <a:tailEnd/>
          </a:ln>
          <a:effectLst/>
        </p:spPr>
        <p:txBody>
          <a:bodyPr wrap="none" anchor="ctr">
            <a:prstTxWarp prst="textNoShape">
              <a:avLst/>
            </a:prstTxWarp>
            <a:spAutoFit/>
          </a:bodyPr>
          <a:lstStyle/>
          <a:p>
            <a:pPr marL="222250" indent="-222250" algn="l">
              <a:buFont typeface="Wingdings" charset="2"/>
              <a:buChar char="§"/>
            </a:pPr>
            <a:r>
              <a:rPr lang="en-US" b="1">
                <a:solidFill>
                  <a:srgbClr val="0F116A"/>
                </a:solidFill>
              </a:rPr>
              <a:t>glycogen</a:t>
            </a:r>
          </a:p>
          <a:p>
            <a:pPr marL="222250" indent="-222250" algn="l">
              <a:buFont typeface="Wingdings" charset="2"/>
              <a:buChar char="§"/>
            </a:pPr>
            <a:r>
              <a:rPr lang="en-US" b="1">
                <a:solidFill>
                  <a:srgbClr val="0F116A"/>
                </a:solidFill>
              </a:rPr>
              <a:t>fat</a:t>
            </a:r>
          </a:p>
        </p:txBody>
      </p:sp>
      <p:grpSp>
        <p:nvGrpSpPr>
          <p:cNvPr id="4" name="Group 18"/>
          <p:cNvGrpSpPr>
            <a:grpSpLocks/>
          </p:cNvGrpSpPr>
          <p:nvPr/>
        </p:nvGrpSpPr>
        <p:grpSpPr bwMode="auto">
          <a:xfrm>
            <a:off x="3567113" y="4800600"/>
            <a:ext cx="3127375" cy="2057400"/>
            <a:chOff x="2247" y="3024"/>
            <a:chExt cx="1970" cy="1296"/>
          </a:xfrm>
        </p:grpSpPr>
        <p:sp>
          <p:nvSpPr>
            <p:cNvPr id="371724" name="AutoShape 12"/>
            <p:cNvSpPr>
              <a:spLocks noChangeArrowheads="1"/>
            </p:cNvSpPr>
            <p:nvPr/>
          </p:nvSpPr>
          <p:spPr bwMode="auto">
            <a:xfrm>
              <a:off x="2247" y="3623"/>
              <a:ext cx="1103" cy="423"/>
            </a:xfrm>
            <a:prstGeom prst="roundRect">
              <a:avLst>
                <a:gd name="adj" fmla="val 16667"/>
              </a:avLst>
            </a:prstGeom>
            <a:solidFill>
              <a:srgbClr val="FFEA18"/>
            </a:solidFill>
            <a:ln w="38100">
              <a:solidFill>
                <a:srgbClr val="FF8000"/>
              </a:solidFill>
              <a:round/>
              <a:headEnd/>
              <a:tailEnd/>
            </a:ln>
            <a:effectLst/>
          </p:spPr>
          <p:txBody>
            <a:bodyPr wrap="none" anchor="ctr">
              <a:prstTxWarp prst="textNoShape">
                <a:avLst/>
              </a:prstTxWarp>
              <a:spAutoFit/>
            </a:bodyPr>
            <a:lstStyle/>
            <a:p>
              <a:r>
                <a:rPr lang="en-US" sz="3200" b="1">
                  <a:solidFill>
                    <a:srgbClr val="0F116A"/>
                  </a:solidFill>
                </a:rPr>
                <a:t>storage</a:t>
              </a:r>
            </a:p>
          </p:txBody>
        </p:sp>
        <p:sp>
          <p:nvSpPr>
            <p:cNvPr id="371727" name="Rectangle 15"/>
            <p:cNvSpPr>
              <a:spLocks noChangeArrowheads="1"/>
            </p:cNvSpPr>
            <p:nvPr/>
          </p:nvSpPr>
          <p:spPr bwMode="auto">
            <a:xfrm>
              <a:off x="3756" y="3024"/>
              <a:ext cx="461" cy="1296"/>
            </a:xfrm>
            <a:prstGeom prst="rect">
              <a:avLst/>
            </a:prstGeom>
            <a:noFill/>
            <a:ln w="9525">
              <a:noFill/>
              <a:miter lim="800000"/>
              <a:headEnd/>
              <a:tailEnd/>
            </a:ln>
            <a:effectLst/>
          </p:spPr>
          <p:txBody>
            <a:bodyPr wrap="none" anchor="ctr">
              <a:prstTxWarp prst="textNoShape">
                <a:avLst/>
              </a:prstTxWarp>
              <a:spAutoFit/>
            </a:bodyPr>
            <a:lstStyle/>
            <a:p>
              <a:r>
                <a:rPr lang="en-US" sz="12900">
                  <a:solidFill>
                    <a:schemeClr val="tx2"/>
                  </a:solidFill>
                </a:rPr>
                <a:t>{</a:t>
              </a:r>
              <a:endParaRPr lang="en-US" b="1">
                <a:solidFill>
                  <a:srgbClr val="0F116A"/>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1850" y="4640263"/>
            <a:ext cx="3971925" cy="2217737"/>
          </a:xfrm>
          <a:prstGeom prst="rect">
            <a:avLst/>
          </a:prstGeom>
          <a:noFill/>
          <a:ln w="9525">
            <a:noFill/>
            <a:miter lim="800000"/>
            <a:headEnd/>
            <a:tailEnd/>
          </a:ln>
          <a:effectLst/>
        </p:spPr>
      </p:pic>
      <p:sp>
        <p:nvSpPr>
          <p:cNvPr id="375811" name="Rectangle 3"/>
          <p:cNvSpPr>
            <a:spLocks noGrp="1" noChangeArrowheads="1"/>
          </p:cNvSpPr>
          <p:nvPr>
            <p:ph type="title"/>
          </p:nvPr>
        </p:nvSpPr>
        <p:spPr/>
        <p:txBody>
          <a:bodyPr/>
          <a:lstStyle/>
          <a:p>
            <a:r>
              <a:rPr lang="en-US"/>
              <a:t>Energy storage</a:t>
            </a:r>
          </a:p>
        </p:txBody>
      </p:sp>
      <p:sp>
        <p:nvSpPr>
          <p:cNvPr id="375812" name="Rectangle 4" descr="Rectangle: Click to edit Master text styles&#10;Second level&#10;Third level&#10;Fourth level&#10;Fifth level"/>
          <p:cNvSpPr>
            <a:spLocks noGrp="1" noChangeArrowheads="1"/>
          </p:cNvSpPr>
          <p:nvPr>
            <p:ph type="body" idx="1"/>
          </p:nvPr>
        </p:nvSpPr>
        <p:spPr>
          <a:xfrm>
            <a:off x="677863" y="1371600"/>
            <a:ext cx="5895975" cy="5089525"/>
          </a:xfrm>
          <a:noFill/>
        </p:spPr>
        <p:txBody>
          <a:bodyPr/>
          <a:lstStyle/>
          <a:p>
            <a:pPr>
              <a:lnSpc>
                <a:spcPct val="90000"/>
              </a:lnSpc>
              <a:buClrTx/>
            </a:pPr>
            <a:r>
              <a:rPr lang="en-US"/>
              <a:t>In humans</a:t>
            </a:r>
          </a:p>
          <a:p>
            <a:pPr lvl="1">
              <a:lnSpc>
                <a:spcPct val="90000"/>
              </a:lnSpc>
            </a:pPr>
            <a:r>
              <a:rPr lang="en-US" u="sng">
                <a:solidFill>
                  <a:srgbClr val="CC0000"/>
                </a:solidFill>
              </a:rPr>
              <a:t>glycogen</a:t>
            </a:r>
            <a:r>
              <a:rPr lang="en-US"/>
              <a:t> storage</a:t>
            </a:r>
          </a:p>
          <a:p>
            <a:pPr marL="1085850" lvl="2">
              <a:lnSpc>
                <a:spcPct val="90000"/>
              </a:lnSpc>
            </a:pPr>
            <a:r>
              <a:rPr lang="en-US"/>
              <a:t>glucose polymer</a:t>
            </a:r>
          </a:p>
          <a:p>
            <a:pPr lvl="1">
              <a:lnSpc>
                <a:spcPct val="90000"/>
              </a:lnSpc>
              <a:buClrTx/>
            </a:pPr>
            <a:r>
              <a:rPr lang="en-US"/>
              <a:t>in liver &amp; muscle cells </a:t>
            </a:r>
          </a:p>
          <a:p>
            <a:pPr>
              <a:lnSpc>
                <a:spcPct val="90000"/>
              </a:lnSpc>
              <a:buClrTx/>
            </a:pPr>
            <a:r>
              <a:rPr lang="en-US"/>
              <a:t>If glycogen stores are full </a:t>
            </a:r>
            <a:br>
              <a:rPr lang="en-US"/>
            </a:br>
            <a:r>
              <a:rPr lang="en-US"/>
              <a:t>&amp; caloric intake still exceeds caloric expenditure</a:t>
            </a:r>
          </a:p>
          <a:p>
            <a:pPr lvl="1">
              <a:lnSpc>
                <a:spcPct val="90000"/>
              </a:lnSpc>
              <a:buClrTx/>
            </a:pPr>
            <a:r>
              <a:rPr lang="en-US"/>
              <a:t>excess stored as </a:t>
            </a:r>
            <a:r>
              <a:rPr lang="en-US" u="sng">
                <a:solidFill>
                  <a:srgbClr val="CC0000"/>
                </a:solidFill>
              </a:rPr>
              <a:t>fat</a:t>
            </a:r>
          </a:p>
          <a:p>
            <a:pPr lvl="1">
              <a:lnSpc>
                <a:spcPct val="90000"/>
              </a:lnSpc>
              <a:buClrTx/>
            </a:pPr>
            <a:r>
              <a:rPr lang="en-US"/>
              <a:t>synthesis pathway</a:t>
            </a:r>
            <a:br>
              <a:rPr lang="en-US"/>
            </a:br>
            <a:r>
              <a:rPr lang="en-US"/>
              <a:t>from </a:t>
            </a:r>
            <a:r>
              <a:rPr lang="en-US" u="sng">
                <a:solidFill>
                  <a:srgbClr val="CC0000"/>
                </a:solidFill>
              </a:rPr>
              <a:t>acetyl coA</a:t>
            </a:r>
            <a:endParaRPr lang="en-US"/>
          </a:p>
        </p:txBody>
      </p:sp>
      <p:pic>
        <p:nvPicPr>
          <p:cNvPr id="375813" name="Picture 5" descr="glycogen_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3600" y="381000"/>
            <a:ext cx="3124200" cy="3124200"/>
          </a:xfrm>
          <a:prstGeom prst="rect">
            <a:avLst/>
          </a:prstGeom>
          <a:noFill/>
        </p:spPr>
      </p:pic>
      <p:pic>
        <p:nvPicPr>
          <p:cNvPr id="375820" name="Picture 12" descr="penguinL"/>
          <p:cNvPicPr>
            <a:picLocks noChangeAspect="1" noChangeArrowheads="1"/>
          </p:cNvPicPr>
          <p:nvPr/>
        </p:nvPicPr>
        <p:blipFill>
          <a:blip r:embed="rId6"/>
          <a:srcRect/>
          <a:stretch>
            <a:fillRect/>
          </a:stretch>
        </p:blipFill>
        <p:spPr bwMode="auto">
          <a:xfrm>
            <a:off x="7869238" y="4667250"/>
            <a:ext cx="1274762" cy="1295400"/>
          </a:xfrm>
          <a:prstGeom prst="rect">
            <a:avLst/>
          </a:prstGeom>
          <a:noFill/>
        </p:spPr>
      </p:pic>
      <p:sp>
        <p:nvSpPr>
          <p:cNvPr id="375821" name="AutoShape 13"/>
          <p:cNvSpPr>
            <a:spLocks noChangeArrowheads="1"/>
          </p:cNvSpPr>
          <p:nvPr/>
        </p:nvSpPr>
        <p:spPr bwMode="auto">
          <a:xfrm>
            <a:off x="6446838" y="3254375"/>
            <a:ext cx="1993900" cy="1241425"/>
          </a:xfrm>
          <a:prstGeom prst="wedgeEllipseCallout">
            <a:avLst>
              <a:gd name="adj1" fmla="val 35431"/>
              <a:gd name="adj2" fmla="val 7775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Why is</a:t>
            </a:r>
            <a:br>
              <a:rPr lang="en-US" sz="1800" b="1">
                <a:solidFill>
                  <a:srgbClr val="0F116A"/>
                </a:solidFill>
                <a:latin typeface="Comic Sans MS" charset="0"/>
              </a:rPr>
            </a:br>
            <a:r>
              <a:rPr lang="en-US" sz="1800" b="1">
                <a:solidFill>
                  <a:srgbClr val="0F116A"/>
                </a:solidFill>
                <a:latin typeface="Comic Sans MS" charset="0"/>
              </a:rPr>
              <a:t>glycogen highly</a:t>
            </a:r>
            <a:br>
              <a:rPr lang="en-US" sz="1800" b="1">
                <a:solidFill>
                  <a:srgbClr val="0F116A"/>
                </a:solidFill>
                <a:latin typeface="Comic Sans MS" charset="0"/>
              </a:rPr>
            </a:br>
            <a:r>
              <a:rPr lang="en-US" sz="1800" b="1">
                <a:solidFill>
                  <a:srgbClr val="0F116A"/>
                </a:solidFill>
                <a:latin typeface="Comic Sans MS" charset="0"/>
              </a:rPr>
              <a:t>branched?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5820"/>
                                        </p:tgtEl>
                                        <p:attrNameLst>
                                          <p:attrName>style.visibility</p:attrName>
                                        </p:attrNameLst>
                                      </p:cBhvr>
                                      <p:to>
                                        <p:strVal val="visible"/>
                                      </p:to>
                                    </p:set>
                                    <p:animEffect transition="in" filter="wipe(down)">
                                      <p:cBhvr>
                                        <p:cTn id="7" dur="500"/>
                                        <p:tgtEl>
                                          <p:spTgt spid="3758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5821"/>
                                        </p:tgtEl>
                                        <p:attrNameLst>
                                          <p:attrName>style.visibility</p:attrName>
                                        </p:attrNameLst>
                                      </p:cBhvr>
                                      <p:to>
                                        <p:strVal val="visible"/>
                                      </p:to>
                                    </p:set>
                                    <p:animEffect transition="in" filter="wipe(down)">
                                      <p:cBhvr>
                                        <p:cTn id="11" dur="500"/>
                                        <p:tgtEl>
                                          <p:spTgt spid="375821"/>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21"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228600" y="177800"/>
            <a:ext cx="8534400" cy="762000"/>
          </a:xfrm>
        </p:spPr>
        <p:txBody>
          <a:bodyPr/>
          <a:lstStyle/>
          <a:p>
            <a:r>
              <a:rPr lang="en-US" dirty="0"/>
              <a:t>Balancing calorie needs with intake</a:t>
            </a:r>
          </a:p>
        </p:txBody>
      </p:sp>
      <p:sp>
        <p:nvSpPr>
          <p:cNvPr id="377859" name="Rectangle 3" descr="Rectangle: Click to edit Master text styles&#10;Second level&#10;Third level&#10;Fourth level&#10;Fifth level"/>
          <p:cNvSpPr>
            <a:spLocks noGrp="1" noChangeArrowheads="1"/>
          </p:cNvSpPr>
          <p:nvPr>
            <p:ph type="body" idx="1"/>
          </p:nvPr>
        </p:nvSpPr>
        <p:spPr>
          <a:xfrm>
            <a:off x="838200" y="1371600"/>
            <a:ext cx="7772400" cy="3011488"/>
          </a:xfrm>
        </p:spPr>
        <p:txBody>
          <a:bodyPr/>
          <a:lstStyle/>
          <a:p>
            <a:pPr>
              <a:buClrTx/>
            </a:pPr>
            <a:r>
              <a:rPr lang="en-US"/>
              <a:t>When fewer calories are taken in than are expended, fuel is taken out of storage deposits &amp; oxidized (digested)</a:t>
            </a:r>
          </a:p>
          <a:p>
            <a:pPr lvl="1"/>
            <a:r>
              <a:rPr lang="en-US" u="sng">
                <a:solidFill>
                  <a:srgbClr val="CC0000"/>
                </a:solidFill>
              </a:rPr>
              <a:t>breakdown (digest) glycogen</a:t>
            </a:r>
            <a:r>
              <a:rPr lang="en-US"/>
              <a:t> </a:t>
            </a:r>
            <a:br>
              <a:rPr lang="en-US"/>
            </a:br>
            <a:r>
              <a:rPr lang="en-US"/>
              <a:t>from liver &amp; muscle cells</a:t>
            </a:r>
          </a:p>
          <a:p>
            <a:pPr lvl="1"/>
            <a:r>
              <a:rPr lang="en-US" u="sng">
                <a:solidFill>
                  <a:srgbClr val="CC0000"/>
                </a:solidFill>
              </a:rPr>
              <a:t>metabolize (digest) fat</a:t>
            </a:r>
            <a:endParaRPr lang="en-US"/>
          </a:p>
        </p:txBody>
      </p:sp>
      <p:pic>
        <p:nvPicPr>
          <p:cNvPr id="377860" name="Picture 4"/>
          <p:cNvPicPr>
            <a:picLocks noChangeAspect="1" noChangeArrowheads="1"/>
          </p:cNvPicPr>
          <p:nvPr/>
        </p:nvPicPr>
        <p:blipFill>
          <a:blip r:embed="rId4"/>
          <a:srcRect/>
          <a:stretch>
            <a:fillRect/>
          </a:stretch>
        </p:blipFill>
        <p:spPr bwMode="auto">
          <a:xfrm>
            <a:off x="6364288" y="4486275"/>
            <a:ext cx="2540000" cy="2286000"/>
          </a:xfrm>
          <a:prstGeom prst="rect">
            <a:avLst/>
          </a:prstGeom>
          <a:noFill/>
          <a:ln w="9525">
            <a:noFill/>
            <a:miter lim="800000"/>
            <a:headEnd/>
            <a:tailEnd/>
          </a:ln>
          <a:effectLst/>
        </p:spPr>
      </p:pic>
      <p:pic>
        <p:nvPicPr>
          <p:cNvPr id="377861"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3525" y="4481513"/>
            <a:ext cx="2879725" cy="2290762"/>
          </a:xfrm>
          <a:prstGeom prst="rect">
            <a:avLst/>
          </a:prstGeom>
          <a:noFill/>
          <a:ln w="9525">
            <a:noFill/>
            <a:miter lim="800000"/>
            <a:headEnd/>
            <a:tailEnd/>
          </a:ln>
          <a:effectLst/>
        </p:spPr>
      </p:pic>
      <p:pic>
        <p:nvPicPr>
          <p:cNvPr id="377862"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49613" y="4476750"/>
            <a:ext cx="3006725" cy="2295525"/>
          </a:xfrm>
          <a:prstGeom prst="rect">
            <a:avLst/>
          </a:prstGeom>
          <a:noFill/>
          <a:ln w="9525">
            <a:noFill/>
            <a:miter lim="800000"/>
            <a:headEnd/>
            <a:tailEnd/>
          </a:ln>
          <a:effectLst/>
        </p:spPr>
      </p:pic>
      <p:pic>
        <p:nvPicPr>
          <p:cNvPr id="377869" name="Picture 13" descr="penguinL"/>
          <p:cNvPicPr>
            <a:picLocks noChangeAspect="1" noChangeArrowheads="1"/>
          </p:cNvPicPr>
          <p:nvPr/>
        </p:nvPicPr>
        <p:blipFill>
          <a:blip r:embed="rId7"/>
          <a:srcRect/>
          <a:stretch>
            <a:fillRect/>
          </a:stretch>
        </p:blipFill>
        <p:spPr bwMode="auto">
          <a:xfrm>
            <a:off x="7837488" y="3122613"/>
            <a:ext cx="1274762" cy="1295400"/>
          </a:xfrm>
          <a:prstGeom prst="rect">
            <a:avLst/>
          </a:prstGeom>
          <a:noFill/>
        </p:spPr>
      </p:pic>
      <p:sp>
        <p:nvSpPr>
          <p:cNvPr id="377870" name="AutoShape 14"/>
          <p:cNvSpPr>
            <a:spLocks noChangeArrowheads="1"/>
          </p:cNvSpPr>
          <p:nvPr/>
        </p:nvSpPr>
        <p:spPr bwMode="auto">
          <a:xfrm>
            <a:off x="5902325" y="3663950"/>
            <a:ext cx="1781175" cy="685800"/>
          </a:xfrm>
          <a:prstGeom prst="wedgeEllipseCallout">
            <a:avLst>
              <a:gd name="adj1" fmla="val 76380"/>
              <a:gd name="adj2" fmla="val -8032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Just do it</a:t>
            </a:r>
            <a:r>
              <a:rPr lang="en-US" sz="1800" b="1" i="1">
                <a:solidFill>
                  <a:srgbClr val="0F116A"/>
                </a:solidFill>
                <a:latin typeface="Comic Sans MS"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77869"/>
                                        </p:tgtEl>
                                        <p:attrNameLst>
                                          <p:attrName>style.visibility</p:attrName>
                                        </p:attrNameLst>
                                      </p:cBhvr>
                                      <p:to>
                                        <p:strVal val="visible"/>
                                      </p:to>
                                    </p:set>
                                    <p:animEffect transition="in" filter="wipe(right)">
                                      <p:cBhvr>
                                        <p:cTn id="7" dur="500"/>
                                        <p:tgtEl>
                                          <p:spTgt spid="37786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77870"/>
                                        </p:tgtEl>
                                        <p:attrNameLst>
                                          <p:attrName>style.visibility</p:attrName>
                                        </p:attrNameLst>
                                      </p:cBhvr>
                                      <p:to>
                                        <p:strVal val="visible"/>
                                      </p:to>
                                    </p:set>
                                    <p:animEffect transition="in" filter="wipe(right)">
                                      <p:cBhvr>
                                        <p:cTn id="11" dur="500"/>
                                        <p:tgtEl>
                                          <p:spTgt spid="377870"/>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7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6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b="8040"/>
          <a:stretch>
            <a:fillRect/>
          </a:stretch>
        </p:blipFill>
        <p:spPr bwMode="auto">
          <a:xfrm>
            <a:off x="4786313" y="3582988"/>
            <a:ext cx="4357687" cy="3275012"/>
          </a:xfrm>
          <a:prstGeom prst="rect">
            <a:avLst/>
          </a:prstGeom>
          <a:noFill/>
          <a:ln w="9525">
            <a:noFill/>
            <a:miter lim="800000"/>
            <a:headEnd/>
            <a:tailEnd/>
          </a:ln>
        </p:spPr>
      </p:pic>
      <p:sp>
        <p:nvSpPr>
          <p:cNvPr id="539651" name="Rectangle 3"/>
          <p:cNvSpPr>
            <a:spLocks noGrp="1" noChangeArrowheads="1"/>
          </p:cNvSpPr>
          <p:nvPr>
            <p:ph type="title"/>
          </p:nvPr>
        </p:nvSpPr>
        <p:spPr/>
        <p:txBody>
          <a:bodyPr/>
          <a:lstStyle/>
          <a:p>
            <a:r>
              <a:rPr lang="en-US" dirty="0"/>
              <a:t>Vegetarian diets</a:t>
            </a:r>
          </a:p>
        </p:txBody>
      </p:sp>
      <p:sp>
        <p:nvSpPr>
          <p:cNvPr id="539652" name="Rectangle 4" descr="Rectangle: Click to edit Master text styles&#10;Second level&#10;Third level&#10;Fourth level&#10;Fifth level"/>
          <p:cNvSpPr>
            <a:spLocks noGrp="1" noChangeArrowheads="1"/>
          </p:cNvSpPr>
          <p:nvPr>
            <p:ph type="body" idx="1"/>
          </p:nvPr>
        </p:nvSpPr>
        <p:spPr>
          <a:xfrm>
            <a:off x="173038" y="884238"/>
            <a:ext cx="8456612" cy="4724400"/>
          </a:xfrm>
        </p:spPr>
        <p:txBody>
          <a:bodyPr/>
          <a:lstStyle/>
          <a:p>
            <a:r>
              <a:rPr lang="en-US" sz="2600" dirty="0"/>
              <a:t>Need to make sure you get enough protein</a:t>
            </a:r>
          </a:p>
          <a:p>
            <a:pPr lvl="1"/>
            <a:r>
              <a:rPr lang="en-US" sz="2400" dirty="0"/>
              <a:t>20 amino acids to make protein</a:t>
            </a:r>
          </a:p>
          <a:p>
            <a:pPr marL="1085850" lvl="2"/>
            <a:r>
              <a:rPr lang="en-US" dirty="0"/>
              <a:t>humans can synthesize 12 of the amino acids </a:t>
            </a:r>
          </a:p>
          <a:p>
            <a:pPr marL="1085850" lvl="2"/>
            <a:r>
              <a:rPr lang="en-US" dirty="0"/>
              <a:t>8 have to be eaten =</a:t>
            </a:r>
            <a:r>
              <a:rPr lang="en-US" dirty="0">
                <a:solidFill>
                  <a:srgbClr val="CC0000"/>
                </a:solidFill>
              </a:rPr>
              <a:t> </a:t>
            </a:r>
            <a:r>
              <a:rPr lang="en-US" u="sng" dirty="0">
                <a:solidFill>
                  <a:srgbClr val="CC0000"/>
                </a:solidFill>
              </a:rPr>
              <a:t>“essential amino acids”</a:t>
            </a:r>
            <a:endParaRPr lang="en-US" dirty="0"/>
          </a:p>
          <a:p>
            <a:pPr lvl="1"/>
            <a:r>
              <a:rPr lang="en-US" sz="2400" u="sng" dirty="0">
                <a:solidFill>
                  <a:srgbClr val="CC0000"/>
                </a:solidFill>
              </a:rPr>
              <a:t>Grains</a:t>
            </a:r>
            <a:r>
              <a:rPr lang="en-US" sz="2400" dirty="0"/>
              <a:t> (like corn) have 6 (missing 2)</a:t>
            </a:r>
          </a:p>
          <a:p>
            <a:pPr lvl="1"/>
            <a:r>
              <a:rPr lang="en-US" sz="2400" u="sng" dirty="0">
                <a:solidFill>
                  <a:srgbClr val="CC0000"/>
                </a:solidFill>
              </a:rPr>
              <a:t>Beans</a:t>
            </a:r>
            <a:r>
              <a:rPr lang="en-US" sz="2400" dirty="0"/>
              <a:t> (like soybean &amp; red beans) have 6 (missing different 2)</a:t>
            </a:r>
          </a:p>
          <a:p>
            <a:pPr marL="1085850" lvl="2"/>
            <a:r>
              <a:rPr lang="en-US" u="sng" dirty="0"/>
              <a:t>mix beans &amp; grains</a:t>
            </a:r>
            <a:r>
              <a:rPr lang="en-US" dirty="0"/>
              <a:t/>
            </a:r>
            <a:br>
              <a:rPr lang="en-US" dirty="0"/>
            </a:br>
            <a:r>
              <a:rPr lang="en-US" dirty="0"/>
              <a:t>for complete group of </a:t>
            </a:r>
            <a:br>
              <a:rPr lang="en-US" dirty="0"/>
            </a:br>
            <a:r>
              <a:rPr lang="en-US" dirty="0"/>
              <a:t>amino acids</a:t>
            </a:r>
          </a:p>
          <a:p>
            <a:pPr marL="1428750" lvl="3"/>
            <a:r>
              <a:rPr lang="en-US" dirty="0"/>
              <a:t>rice &amp; beans</a:t>
            </a:r>
          </a:p>
          <a:p>
            <a:pPr marL="1428750" lvl="3"/>
            <a:r>
              <a:rPr lang="en-US" dirty="0"/>
              <a:t>taco/tortilla &amp; beans</a:t>
            </a:r>
          </a:p>
          <a:p>
            <a:pPr marL="1428750" lvl="3"/>
            <a:r>
              <a:rPr lang="en-US" dirty="0"/>
              <a:t>tofu &amp; rice</a:t>
            </a:r>
          </a:p>
          <a:p>
            <a:pPr marL="1428750" lvl="3"/>
            <a:r>
              <a:rPr lang="en-US" dirty="0"/>
              <a:t>peanut butter &amp; bread</a:t>
            </a:r>
          </a:p>
        </p:txBody>
      </p:sp>
      <p:sp>
        <p:nvSpPr>
          <p:cNvPr id="539653" name="AutoShape 5"/>
          <p:cNvSpPr>
            <a:spLocks noChangeArrowheads="1"/>
          </p:cNvSpPr>
          <p:nvPr/>
        </p:nvSpPr>
        <p:spPr bwMode="auto">
          <a:xfrm>
            <a:off x="6264275" y="4164013"/>
            <a:ext cx="1379538" cy="2693987"/>
          </a:xfrm>
          <a:prstGeom prst="roundRect">
            <a:avLst>
              <a:gd name="adj" fmla="val 16667"/>
            </a:avLst>
          </a:prstGeom>
          <a:noFill/>
          <a:ln w="76200">
            <a:solidFill>
              <a:srgbClr val="CC0000"/>
            </a:solidFill>
            <a:round/>
            <a:headEnd/>
            <a:tailEnd/>
          </a:ln>
          <a:effectLst/>
        </p:spPr>
        <p:txBody>
          <a:bodyPr wrap="none" anchor="ctr">
            <a:prstTxWarp prst="textNoShape">
              <a:avLst/>
            </a:prstTxWarp>
          </a:bodyPr>
          <a:lstStyle/>
          <a:p>
            <a:endParaRPr lang="en-US"/>
          </a:p>
        </p:txBody>
      </p:sp>
      <p:sp>
        <p:nvSpPr>
          <p:cNvPr id="539654" name="AutoShape 6"/>
          <p:cNvSpPr>
            <a:spLocks noChangeArrowheads="1"/>
          </p:cNvSpPr>
          <p:nvPr/>
        </p:nvSpPr>
        <p:spPr bwMode="auto">
          <a:xfrm>
            <a:off x="6265863" y="4160838"/>
            <a:ext cx="1379537" cy="1981200"/>
          </a:xfrm>
          <a:prstGeom prst="roundRect">
            <a:avLst>
              <a:gd name="adj" fmla="val 16667"/>
            </a:avLst>
          </a:prstGeom>
          <a:noFill/>
          <a:ln w="76200">
            <a:solidFill>
              <a:srgbClr val="FF6600"/>
            </a:solidFill>
            <a:round/>
            <a:headEnd/>
            <a:tailEnd/>
          </a:ln>
          <a:effectLst/>
        </p:spPr>
        <p:txBody>
          <a:bodyPr wrap="none" anchor="ctr">
            <a:prstTxWarp prst="textNoShape">
              <a:avLst/>
            </a:prstTxWarp>
          </a:bodyPr>
          <a:lstStyle/>
          <a:p>
            <a:endParaRPr lang="en-US"/>
          </a:p>
        </p:txBody>
      </p:sp>
      <p:sp>
        <p:nvSpPr>
          <p:cNvPr id="539655" name="AutoShape 7"/>
          <p:cNvSpPr>
            <a:spLocks noChangeArrowheads="1"/>
          </p:cNvSpPr>
          <p:nvPr/>
        </p:nvSpPr>
        <p:spPr bwMode="auto">
          <a:xfrm>
            <a:off x="6265863" y="4876800"/>
            <a:ext cx="1379537" cy="1981200"/>
          </a:xfrm>
          <a:prstGeom prst="roundRect">
            <a:avLst>
              <a:gd name="adj" fmla="val 16667"/>
            </a:avLst>
          </a:prstGeom>
          <a:noFill/>
          <a:ln w="76200">
            <a:solidFill>
              <a:srgbClr val="008000"/>
            </a:solidFill>
            <a:round/>
            <a:headEnd/>
            <a:tailEnd/>
          </a:ln>
          <a:effectLst/>
        </p:spPr>
        <p:txBody>
          <a:bodyPr wrap="none" anchor="ctr">
            <a:prstTxWarp prst="textNoShape">
              <a:avLst/>
            </a:prstTxWarp>
          </a:bodyPr>
          <a:lstStyle/>
          <a:p>
            <a:endParaRPr lang="en-US"/>
          </a:p>
        </p:txBody>
      </p:sp>
      <p:pic>
        <p:nvPicPr>
          <p:cNvPr id="539658" name="Picture 10" descr="penguinL"/>
          <p:cNvPicPr>
            <a:picLocks noChangeAspect="1" noChangeArrowheads="1"/>
          </p:cNvPicPr>
          <p:nvPr/>
        </p:nvPicPr>
        <p:blipFill>
          <a:blip r:embed="rId5"/>
          <a:srcRect/>
          <a:stretch>
            <a:fillRect/>
          </a:stretch>
        </p:blipFill>
        <p:spPr bwMode="auto">
          <a:xfrm flipH="1">
            <a:off x="31750" y="5522913"/>
            <a:ext cx="1274763" cy="1295400"/>
          </a:xfrm>
          <a:prstGeom prst="rect">
            <a:avLst/>
          </a:prstGeom>
          <a:noFill/>
        </p:spPr>
      </p:pic>
      <p:sp>
        <p:nvSpPr>
          <p:cNvPr id="539659" name="AutoShape 11"/>
          <p:cNvSpPr>
            <a:spLocks noChangeArrowheads="1"/>
          </p:cNvSpPr>
          <p:nvPr/>
        </p:nvSpPr>
        <p:spPr bwMode="auto">
          <a:xfrm flipH="1">
            <a:off x="1889125" y="5999163"/>
            <a:ext cx="1901825" cy="687387"/>
          </a:xfrm>
          <a:prstGeom prst="wedgeEllipseCallout">
            <a:avLst>
              <a:gd name="adj1" fmla="val 99245"/>
              <a:gd name="adj2" fmla="val -6594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What no fish</a:t>
            </a:r>
            <a:r>
              <a:rPr lang="en-US" sz="1800" b="1" i="1">
                <a:solidFill>
                  <a:srgbClr val="0F116A"/>
                </a:solidFill>
                <a:latin typeface="Comic Sans MS" charset="0"/>
                <a:ea typeface="Geneva" charset="0"/>
                <a:cs typeface="Geneva"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9658"/>
                                        </p:tgtEl>
                                        <p:attrNameLst>
                                          <p:attrName>style.visibility</p:attrName>
                                        </p:attrNameLst>
                                      </p:cBhvr>
                                      <p:to>
                                        <p:strVal val="visible"/>
                                      </p:to>
                                    </p:set>
                                    <p:animEffect transition="in" filter="wipe(left)">
                                      <p:cBhvr>
                                        <p:cTn id="7" dur="500"/>
                                        <p:tgtEl>
                                          <p:spTgt spid="5396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9659"/>
                                        </p:tgtEl>
                                        <p:attrNameLst>
                                          <p:attrName>style.visibility</p:attrName>
                                        </p:attrNameLst>
                                      </p:cBhvr>
                                      <p:to>
                                        <p:strVal val="visible"/>
                                      </p:to>
                                    </p:set>
                                    <p:animEffect transition="in" filter="wipe(left)">
                                      <p:cBhvr>
                                        <p:cTn id="11" dur="500"/>
                                        <p:tgtEl>
                                          <p:spTgt spid="539659"/>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9"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a:t>Eating a balanced diet</a:t>
            </a:r>
          </a:p>
        </p:txBody>
      </p:sp>
      <p:sp>
        <p:nvSpPr>
          <p:cNvPr id="537603" name="Rectangle 3" descr="Rectangle: Click to edit Master text styles&#10;Second level&#10;Third level&#10;Fourth level&#10;Fifth level"/>
          <p:cNvSpPr>
            <a:spLocks noGrp="1" noChangeArrowheads="1"/>
          </p:cNvSpPr>
          <p:nvPr>
            <p:ph type="body" idx="1"/>
          </p:nvPr>
        </p:nvSpPr>
        <p:spPr>
          <a:xfrm>
            <a:off x="838200" y="1371600"/>
            <a:ext cx="8305800" cy="4419600"/>
          </a:xfrm>
        </p:spPr>
        <p:txBody>
          <a:bodyPr/>
          <a:lstStyle/>
          <a:p>
            <a:r>
              <a:rPr lang="en-US"/>
              <a:t>What happens if an animal’s diet is missing an essential nutrient?</a:t>
            </a:r>
          </a:p>
          <a:p>
            <a:pPr lvl="1"/>
            <a:r>
              <a:rPr lang="en-US" u="sng">
                <a:solidFill>
                  <a:srgbClr val="CC0000"/>
                </a:solidFill>
              </a:rPr>
              <a:t>deficiency diseases</a:t>
            </a:r>
            <a:endParaRPr lang="en-US"/>
          </a:p>
          <a:p>
            <a:pPr lvl="2"/>
            <a:r>
              <a:rPr lang="en-US" u="sng">
                <a:solidFill>
                  <a:srgbClr val="CC0000"/>
                </a:solidFill>
              </a:rPr>
              <a:t>scurvy</a:t>
            </a:r>
            <a:r>
              <a:rPr lang="en-US"/>
              <a:t> — vitamin C (collagen production)</a:t>
            </a:r>
          </a:p>
          <a:p>
            <a:pPr lvl="2"/>
            <a:r>
              <a:rPr lang="en-US" u="sng">
                <a:solidFill>
                  <a:srgbClr val="CC0000"/>
                </a:solidFill>
              </a:rPr>
              <a:t>rickets</a:t>
            </a:r>
            <a:r>
              <a:rPr lang="en-US"/>
              <a:t> —  vitamin D (calcium absorption)</a:t>
            </a:r>
          </a:p>
          <a:p>
            <a:pPr lvl="2"/>
            <a:r>
              <a:rPr lang="en-US" u="sng"/>
              <a:t>blindness</a:t>
            </a:r>
            <a:r>
              <a:rPr lang="en-US"/>
              <a:t> — vitamin A (retinol production)</a:t>
            </a:r>
          </a:p>
          <a:p>
            <a:pPr lvl="2"/>
            <a:r>
              <a:rPr lang="en-US" u="sng">
                <a:solidFill>
                  <a:srgbClr val="CC0000"/>
                </a:solidFill>
              </a:rPr>
              <a:t>anemia</a:t>
            </a:r>
            <a:r>
              <a:rPr lang="en-US"/>
              <a:t> — vitamin B</a:t>
            </a:r>
            <a:r>
              <a:rPr lang="en-US" baseline="-25000"/>
              <a:t>12</a:t>
            </a:r>
            <a:r>
              <a:rPr lang="en-US"/>
              <a:t> (energy production)</a:t>
            </a:r>
          </a:p>
          <a:p>
            <a:pPr lvl="2"/>
            <a:r>
              <a:rPr lang="en-US" u="sng">
                <a:solidFill>
                  <a:srgbClr val="CC0000"/>
                </a:solidFill>
              </a:rPr>
              <a:t>kwashiorkor</a:t>
            </a:r>
            <a:r>
              <a:rPr lang="en-US"/>
              <a:t> — protein</a:t>
            </a:r>
          </a:p>
        </p:txBody>
      </p:sp>
      <p:pic>
        <p:nvPicPr>
          <p:cNvPr id="53760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4419600"/>
            <a:ext cx="1425575" cy="2260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How do animals get their food?</a:t>
            </a:r>
          </a:p>
        </p:txBody>
      </p:sp>
      <p:pic>
        <p:nvPicPr>
          <p:cNvPr id="478211" name="Picture 3" descr="41-06-SuspensionFeed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6613" y="1336675"/>
            <a:ext cx="3656012" cy="2420938"/>
          </a:xfrm>
          <a:prstGeom prst="rect">
            <a:avLst/>
          </a:prstGeom>
          <a:noFill/>
        </p:spPr>
      </p:pic>
      <p:pic>
        <p:nvPicPr>
          <p:cNvPr id="478212" name="Picture 4" descr="41-07-SubstrateFeed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37088" y="1336675"/>
            <a:ext cx="3656012" cy="2430463"/>
          </a:xfrm>
          <a:prstGeom prst="rect">
            <a:avLst/>
          </a:prstGeom>
          <a:noFill/>
        </p:spPr>
      </p:pic>
      <p:pic>
        <p:nvPicPr>
          <p:cNvPr id="478213" name="Picture 5" descr="41-08-Mosquit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4550" y="4078288"/>
            <a:ext cx="3656013" cy="2463800"/>
          </a:xfrm>
          <a:prstGeom prst="rect">
            <a:avLst/>
          </a:prstGeom>
          <a:noFill/>
        </p:spPr>
      </p:pic>
      <p:pic>
        <p:nvPicPr>
          <p:cNvPr id="478214" name="Picture 6" descr="41-09-BulkFeedi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46613" y="4078288"/>
            <a:ext cx="3857625" cy="2468562"/>
          </a:xfrm>
          <a:prstGeom prst="rect">
            <a:avLst/>
          </a:prstGeom>
          <a:noFill/>
        </p:spPr>
      </p:pic>
      <p:sp>
        <p:nvSpPr>
          <p:cNvPr id="478215" name="Rectangle 7"/>
          <p:cNvSpPr>
            <a:spLocks noChangeArrowheads="1"/>
          </p:cNvSpPr>
          <p:nvPr/>
        </p:nvSpPr>
        <p:spPr bwMode="auto">
          <a:xfrm>
            <a:off x="989013" y="3663950"/>
            <a:ext cx="335915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filter (suspension) feeding</a:t>
            </a:r>
          </a:p>
        </p:txBody>
      </p:sp>
      <p:sp>
        <p:nvSpPr>
          <p:cNvPr id="478216" name="Rectangle 8"/>
          <p:cNvSpPr>
            <a:spLocks noChangeArrowheads="1"/>
          </p:cNvSpPr>
          <p:nvPr/>
        </p:nvSpPr>
        <p:spPr bwMode="auto">
          <a:xfrm>
            <a:off x="5314950" y="3663950"/>
            <a:ext cx="23018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substrate feeding</a:t>
            </a:r>
          </a:p>
        </p:txBody>
      </p:sp>
      <p:sp>
        <p:nvSpPr>
          <p:cNvPr id="478217" name="Rectangle 9"/>
          <p:cNvSpPr>
            <a:spLocks noChangeArrowheads="1"/>
          </p:cNvSpPr>
          <p:nvPr/>
        </p:nvSpPr>
        <p:spPr bwMode="auto">
          <a:xfrm>
            <a:off x="1876425" y="6461125"/>
            <a:ext cx="1693863"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fluid feeding</a:t>
            </a:r>
          </a:p>
        </p:txBody>
      </p:sp>
      <p:sp>
        <p:nvSpPr>
          <p:cNvPr id="478218" name="Rectangle 10"/>
          <p:cNvSpPr>
            <a:spLocks noChangeArrowheads="1"/>
          </p:cNvSpPr>
          <p:nvPr/>
        </p:nvSpPr>
        <p:spPr bwMode="auto">
          <a:xfrm>
            <a:off x="5683250" y="6461125"/>
            <a:ext cx="16795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bulk feeding</a:t>
            </a:r>
          </a:p>
        </p:txBody>
      </p:sp>
      <p:pic>
        <p:nvPicPr>
          <p:cNvPr id="478220" name="Picture 1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213" y="1250950"/>
            <a:ext cx="2311400" cy="144145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78223" name="Picture 1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84750" y="4073525"/>
            <a:ext cx="3311525" cy="2459038"/>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4638"/>
            <a:ext cx="8229600" cy="487362"/>
          </a:xfrm>
        </p:spPr>
        <p:txBody>
          <a:bodyPr/>
          <a:lstStyle/>
          <a:p>
            <a:pPr eaLnBrk="1" hangingPunct="1"/>
            <a:r>
              <a:rPr lang="en-US" sz="2800"/>
              <a:t>Kwashiorkor (a protein deficiency) in a Haitian boy</a:t>
            </a:r>
          </a:p>
        </p:txBody>
      </p:sp>
      <p:pic>
        <p:nvPicPr>
          <p:cNvPr id="131075" name="Picture 4"/>
          <p:cNvPicPr>
            <a:picLocks noChangeAspect="1" noChangeArrowheads="1"/>
          </p:cNvPicPr>
          <p:nvPr/>
        </p:nvPicPr>
        <p:blipFill>
          <a:blip r:embed="rId2"/>
          <a:srcRect/>
          <a:stretch>
            <a:fillRect/>
          </a:stretch>
        </p:blipFill>
        <p:spPr bwMode="auto">
          <a:xfrm>
            <a:off x="2971800" y="850900"/>
            <a:ext cx="2901950" cy="5486400"/>
          </a:xfrm>
          <a:prstGeom prst="rect">
            <a:avLst/>
          </a:prstGeom>
          <a:noFill/>
          <a:ln w="9525">
            <a:noFill/>
            <a:miter lim="800000"/>
            <a:headEnd/>
            <a:tailEnd/>
          </a:ln>
        </p:spPr>
      </p:pic>
    </p:spTree>
    <p:extLst>
      <p:ext uri="{BB962C8B-B14F-4D97-AF65-F5344CB8AC3E}">
        <p14:creationId xmlns:p14="http://schemas.microsoft.com/office/powerpoint/2010/main" val="13265503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r>
              <a:rPr lang="en-US"/>
              <a:t>Different diets; different bodies</a:t>
            </a:r>
          </a:p>
        </p:txBody>
      </p:sp>
      <p:sp>
        <p:nvSpPr>
          <p:cNvPr id="531459" name="Rectangle 3" descr="Rectangle: Click to edit Master text styles&#10;Second level&#10;Third level&#10;Fourth level&#10;Fifth level"/>
          <p:cNvSpPr>
            <a:spLocks noGrp="1" noChangeArrowheads="1"/>
          </p:cNvSpPr>
          <p:nvPr>
            <p:ph type="body" idx="1"/>
          </p:nvPr>
        </p:nvSpPr>
        <p:spPr>
          <a:xfrm>
            <a:off x="736600" y="990600"/>
            <a:ext cx="7772400" cy="2208213"/>
          </a:xfrm>
        </p:spPr>
        <p:txBody>
          <a:bodyPr/>
          <a:lstStyle/>
          <a:p>
            <a:pPr>
              <a:buClrTx/>
            </a:pPr>
            <a:r>
              <a:rPr lang="en-US" dirty="0"/>
              <a:t>Adaptations of herbivore vs. carnivore</a:t>
            </a:r>
          </a:p>
          <a:p>
            <a:pPr lvl="1">
              <a:buClrTx/>
            </a:pPr>
            <a:r>
              <a:rPr lang="en-US" dirty="0"/>
              <a:t>specialization in teeth</a:t>
            </a:r>
          </a:p>
          <a:p>
            <a:pPr lvl="1">
              <a:buClrTx/>
            </a:pPr>
            <a:r>
              <a:rPr lang="en-US" dirty="0"/>
              <a:t>length of digestive system</a:t>
            </a:r>
          </a:p>
          <a:p>
            <a:pPr lvl="1">
              <a:buClrTx/>
            </a:pPr>
            <a:r>
              <a:rPr lang="en-US" dirty="0"/>
              <a:t>number &amp; size of stomachs</a:t>
            </a:r>
          </a:p>
        </p:txBody>
      </p:sp>
      <p:pic>
        <p:nvPicPr>
          <p:cNvPr id="531460" name="Picture 4" descr="41_27GITractComparison_C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62288" y="3500438"/>
            <a:ext cx="3133725" cy="3281362"/>
          </a:xfrm>
          <a:prstGeom prst="rect">
            <a:avLst/>
          </a:prstGeom>
          <a:noFill/>
        </p:spPr>
      </p:pic>
      <p:pic>
        <p:nvPicPr>
          <p:cNvPr id="531461" name="Picture 5" descr="41_26TeethRevealDiet_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738" y="3938588"/>
            <a:ext cx="1855787" cy="2790825"/>
          </a:xfrm>
          <a:prstGeom prst="rect">
            <a:avLst/>
          </a:prstGeom>
          <a:noFill/>
        </p:spPr>
      </p:pic>
      <p:pic>
        <p:nvPicPr>
          <p:cNvPr id="531462" name="Picture 6" descr="cow"/>
          <p:cNvPicPr>
            <a:picLocks noChangeAspect="1" noChangeArrowheads="1"/>
          </p:cNvPicPr>
          <p:nvPr/>
        </p:nvPicPr>
        <p:blipFill>
          <a:blip r:embed="rId5"/>
          <a:srcRect/>
          <a:stretch>
            <a:fillRect/>
          </a:stretch>
        </p:blipFill>
        <p:spPr bwMode="auto">
          <a:xfrm>
            <a:off x="6716713" y="4178300"/>
            <a:ext cx="2119312" cy="2393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a:t>Teeth </a:t>
            </a:r>
          </a:p>
        </p:txBody>
      </p:sp>
      <p:sp>
        <p:nvSpPr>
          <p:cNvPr id="533507" name="Rectangle 3" descr="Rectangle: Click to edit Master text styles&#10;Second level&#10;Third level&#10;Fourth level&#10;Fifth level"/>
          <p:cNvSpPr>
            <a:spLocks noGrp="1" noChangeArrowheads="1"/>
          </p:cNvSpPr>
          <p:nvPr>
            <p:ph type="body" idx="1"/>
          </p:nvPr>
        </p:nvSpPr>
        <p:spPr>
          <a:xfrm>
            <a:off x="838200" y="1371600"/>
            <a:ext cx="3733800" cy="5181600"/>
          </a:xfrm>
        </p:spPr>
        <p:txBody>
          <a:bodyPr/>
          <a:lstStyle/>
          <a:p>
            <a:pPr>
              <a:lnSpc>
                <a:spcPct val="90000"/>
              </a:lnSpc>
              <a:buClr>
                <a:srgbClr val="00005D"/>
              </a:buClr>
            </a:pPr>
            <a:r>
              <a:rPr lang="en-US" u="sng">
                <a:solidFill>
                  <a:srgbClr val="CC0000"/>
                </a:solidFill>
              </a:rPr>
              <a:t>Carnivore</a:t>
            </a:r>
            <a:endParaRPr lang="en-US"/>
          </a:p>
          <a:p>
            <a:pPr lvl="1">
              <a:lnSpc>
                <a:spcPct val="90000"/>
              </a:lnSpc>
              <a:buClrTx/>
            </a:pPr>
            <a:r>
              <a:rPr lang="en-US"/>
              <a:t>sharp ripping teeth</a:t>
            </a:r>
          </a:p>
          <a:p>
            <a:pPr lvl="1">
              <a:lnSpc>
                <a:spcPct val="90000"/>
              </a:lnSpc>
              <a:buClrTx/>
            </a:pPr>
            <a:r>
              <a:rPr lang="en-US"/>
              <a:t>“canines”</a:t>
            </a:r>
          </a:p>
          <a:p>
            <a:pPr>
              <a:lnSpc>
                <a:spcPct val="90000"/>
              </a:lnSpc>
              <a:buClr>
                <a:srgbClr val="00005B"/>
              </a:buClr>
            </a:pPr>
            <a:r>
              <a:rPr lang="en-US" u="sng">
                <a:solidFill>
                  <a:srgbClr val="CC0000"/>
                </a:solidFill>
              </a:rPr>
              <a:t>Herbivore</a:t>
            </a:r>
            <a:endParaRPr lang="en-US"/>
          </a:p>
          <a:p>
            <a:pPr lvl="1">
              <a:lnSpc>
                <a:spcPct val="90000"/>
              </a:lnSpc>
              <a:buClrTx/>
            </a:pPr>
            <a:r>
              <a:rPr lang="en-US"/>
              <a:t>wide grinding teeth</a:t>
            </a:r>
          </a:p>
          <a:p>
            <a:pPr lvl="1">
              <a:lnSpc>
                <a:spcPct val="90000"/>
              </a:lnSpc>
              <a:buClrTx/>
            </a:pPr>
            <a:r>
              <a:rPr lang="en-US"/>
              <a:t>molars</a:t>
            </a:r>
          </a:p>
          <a:p>
            <a:pPr>
              <a:lnSpc>
                <a:spcPct val="90000"/>
              </a:lnSpc>
              <a:buClr>
                <a:srgbClr val="000060"/>
              </a:buClr>
            </a:pPr>
            <a:r>
              <a:rPr lang="en-US" u="sng">
                <a:solidFill>
                  <a:srgbClr val="CC0000"/>
                </a:solidFill>
              </a:rPr>
              <a:t>Omnivore</a:t>
            </a:r>
            <a:endParaRPr lang="en-US"/>
          </a:p>
          <a:p>
            <a:pPr lvl="1">
              <a:lnSpc>
                <a:spcPct val="90000"/>
              </a:lnSpc>
              <a:buClrTx/>
            </a:pPr>
            <a:r>
              <a:rPr lang="en-US"/>
              <a:t>both kinds of teeth</a:t>
            </a:r>
          </a:p>
        </p:txBody>
      </p:sp>
      <p:pic>
        <p:nvPicPr>
          <p:cNvPr id="5335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b="4662"/>
          <a:stretch>
            <a:fillRect/>
          </a:stretch>
        </p:blipFill>
        <p:spPr bwMode="auto">
          <a:xfrm>
            <a:off x="4572000" y="1295400"/>
            <a:ext cx="4422775" cy="5257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Length of digestive system</a:t>
            </a:r>
          </a:p>
        </p:txBody>
      </p:sp>
      <p:sp>
        <p:nvSpPr>
          <p:cNvPr id="443395" name="Rectangle 3" descr="Rectangle: Click to edit Master text styles&#10;Second level&#10;Third level&#10;Fourth level&#10;Fifth level"/>
          <p:cNvSpPr>
            <a:spLocks noGrp="1" noChangeArrowheads="1"/>
          </p:cNvSpPr>
          <p:nvPr>
            <p:ph type="body" idx="1"/>
          </p:nvPr>
        </p:nvSpPr>
        <p:spPr>
          <a:xfrm>
            <a:off x="333375" y="901700"/>
            <a:ext cx="3527425" cy="5486400"/>
          </a:xfrm>
        </p:spPr>
        <p:txBody>
          <a:bodyPr/>
          <a:lstStyle/>
          <a:p>
            <a:r>
              <a:rPr lang="en-US" sz="2600" dirty="0"/>
              <a:t>Carnivores</a:t>
            </a:r>
            <a:endParaRPr lang="en-US" sz="2600" dirty="0">
              <a:solidFill>
                <a:srgbClr val="000000"/>
              </a:solidFill>
            </a:endParaRPr>
          </a:p>
          <a:p>
            <a:pPr lvl="1"/>
            <a:r>
              <a:rPr lang="en-US" sz="2400" dirty="0"/>
              <a:t>short digestive system</a:t>
            </a:r>
          </a:p>
          <a:p>
            <a:pPr lvl="2"/>
            <a:r>
              <a:rPr lang="en-US" dirty="0"/>
              <a:t>protein easier to digest than cellulose </a:t>
            </a:r>
          </a:p>
          <a:p>
            <a:r>
              <a:rPr lang="en-US" sz="2600" dirty="0"/>
              <a:t>Herbivores &amp; omnivores</a:t>
            </a:r>
            <a:endParaRPr lang="en-US" sz="2600" dirty="0">
              <a:solidFill>
                <a:srgbClr val="000000"/>
              </a:solidFill>
            </a:endParaRPr>
          </a:p>
          <a:p>
            <a:pPr lvl="1"/>
            <a:r>
              <a:rPr lang="en-US" sz="2400" dirty="0"/>
              <a:t>long digestive system</a:t>
            </a:r>
          </a:p>
          <a:p>
            <a:pPr lvl="2"/>
            <a:r>
              <a:rPr lang="en-US" dirty="0"/>
              <a:t>more time to  digest cellulose</a:t>
            </a:r>
          </a:p>
          <a:p>
            <a:pPr lvl="2"/>
            <a:r>
              <a:rPr lang="en-US" dirty="0"/>
              <a:t>symbiotic bacteria in gut</a:t>
            </a:r>
          </a:p>
        </p:txBody>
      </p:sp>
      <p:pic>
        <p:nvPicPr>
          <p:cNvPr id="44339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4800" y="1447800"/>
            <a:ext cx="4953000" cy="5257800"/>
          </a:xfrm>
          <a:prstGeom prst="rect">
            <a:avLst/>
          </a:prstGeom>
          <a:noFill/>
        </p:spPr>
      </p:pic>
      <p:sp>
        <p:nvSpPr>
          <p:cNvPr id="443398" name="AutoShape 6"/>
          <p:cNvSpPr>
            <a:spLocks noChangeArrowheads="1"/>
          </p:cNvSpPr>
          <p:nvPr/>
        </p:nvSpPr>
        <p:spPr bwMode="auto">
          <a:xfrm flipH="1">
            <a:off x="7321550" y="0"/>
            <a:ext cx="1822450" cy="1120775"/>
          </a:xfrm>
          <a:prstGeom prst="wedgeEllipseCallout">
            <a:avLst>
              <a:gd name="adj1" fmla="val -7060"/>
              <a:gd name="adj2" fmla="val 10977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Remember</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the rabbits,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George</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Symbiotic organisms</a:t>
            </a:r>
          </a:p>
        </p:txBody>
      </p:sp>
      <p:pic>
        <p:nvPicPr>
          <p:cNvPr id="44954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l="4544" b="11079"/>
          <a:stretch>
            <a:fillRect/>
          </a:stretch>
        </p:blipFill>
        <p:spPr bwMode="auto">
          <a:xfrm>
            <a:off x="3048000" y="2995613"/>
            <a:ext cx="6096000" cy="3798887"/>
          </a:xfrm>
          <a:prstGeom prst="rect">
            <a:avLst/>
          </a:prstGeom>
          <a:noFill/>
        </p:spPr>
      </p:pic>
      <p:sp>
        <p:nvSpPr>
          <p:cNvPr id="449541" name="Rectangle 5"/>
          <p:cNvSpPr>
            <a:spLocks noChangeArrowheads="1"/>
          </p:cNvSpPr>
          <p:nvPr/>
        </p:nvSpPr>
        <p:spPr bwMode="auto">
          <a:xfrm>
            <a:off x="271463" y="3259138"/>
            <a:ext cx="2432050" cy="3044825"/>
          </a:xfrm>
          <a:prstGeom prst="rect">
            <a:avLst/>
          </a:prstGeom>
          <a:solidFill>
            <a:srgbClr val="FFCC18"/>
          </a:solidFill>
          <a:ln w="9525">
            <a:noFill/>
            <a:miter lim="800000"/>
            <a:headEnd/>
            <a:tailEnd/>
          </a:ln>
          <a:effectLst/>
        </p:spPr>
        <p:txBody>
          <a:bodyPr>
            <a:prstTxWarp prst="textNoShape">
              <a:avLst/>
            </a:prstTxWarp>
            <a:spAutoFit/>
          </a:bodyPr>
          <a:lstStyle/>
          <a:p>
            <a:pPr algn="l"/>
            <a:r>
              <a:rPr lang="en-US" sz="2600" b="1" u="sng">
                <a:solidFill>
                  <a:srgbClr val="CC0000"/>
                </a:solidFill>
              </a:rPr>
              <a:t>Ruminants</a:t>
            </a:r>
            <a:endParaRPr lang="en-US" sz="2600" b="1">
              <a:solidFill>
                <a:srgbClr val="0F116A"/>
              </a:solidFill>
            </a:endParaRPr>
          </a:p>
          <a:p>
            <a:pPr algn="l"/>
            <a:r>
              <a:rPr lang="en-US" b="1">
                <a:solidFill>
                  <a:srgbClr val="0F116A"/>
                </a:solidFill>
              </a:rPr>
              <a:t>additional mechanical digestion by chewing food multiple times after mixing it with enzymes</a:t>
            </a:r>
          </a:p>
        </p:txBody>
      </p:sp>
      <p:sp>
        <p:nvSpPr>
          <p:cNvPr id="449539" name="Rectangle 3" descr="Rectangle: Click to edit Master text styles&#10;Second level&#10;Third level&#10;Fourth level&#10;Fifth level"/>
          <p:cNvSpPr>
            <a:spLocks noGrp="1" noChangeArrowheads="1"/>
          </p:cNvSpPr>
          <p:nvPr>
            <p:ph type="body" idx="1"/>
          </p:nvPr>
        </p:nvSpPr>
        <p:spPr>
          <a:xfrm>
            <a:off x="693738" y="1371600"/>
            <a:ext cx="8448675" cy="1730375"/>
          </a:xfrm>
        </p:spPr>
        <p:txBody>
          <a:bodyPr/>
          <a:lstStyle/>
          <a:p>
            <a:pPr>
              <a:buClrTx/>
            </a:pPr>
            <a:r>
              <a:rPr lang="en-US" sz="2600"/>
              <a:t>How can cows digest cellulose efficiently?</a:t>
            </a:r>
          </a:p>
          <a:p>
            <a:pPr lvl="1">
              <a:buClrTx/>
            </a:pPr>
            <a:r>
              <a:rPr lang="en-US" sz="2400"/>
              <a:t>symbiotic bacteria in stomachs help digest cellulose-rich meals</a:t>
            </a:r>
          </a:p>
          <a:p>
            <a:pPr lvl="1">
              <a:buClrTx/>
            </a:pPr>
            <a:r>
              <a:rPr lang="en-US" sz="2400"/>
              <a:t>rabbit vs. cow adaptation: </a:t>
            </a:r>
            <a:r>
              <a:rPr lang="en-US" sz="2400">
                <a:solidFill>
                  <a:schemeClr val="tx2"/>
                </a:solidFill>
              </a:rPr>
              <a:t>eat feces vs. chew cud</a:t>
            </a:r>
            <a:endParaRPr lang="en-US" sz="2400"/>
          </a:p>
        </p:txBody>
      </p:sp>
      <p:sp>
        <p:nvSpPr>
          <p:cNvPr id="449542" name="AutoShape 6"/>
          <p:cNvSpPr>
            <a:spLocks noChangeArrowheads="1"/>
          </p:cNvSpPr>
          <p:nvPr/>
        </p:nvSpPr>
        <p:spPr bwMode="auto">
          <a:xfrm>
            <a:off x="6278563" y="2333625"/>
            <a:ext cx="1281112" cy="373063"/>
          </a:xfrm>
          <a:prstGeom prst="roundRect">
            <a:avLst>
              <a:gd name="adj" fmla="val 16667"/>
            </a:avLst>
          </a:prstGeom>
          <a:solidFill>
            <a:srgbClr val="FFCC18"/>
          </a:solidFill>
          <a:ln w="38100">
            <a:noFill/>
            <a:round/>
            <a:headEnd/>
            <a:tailEnd/>
          </a:ln>
          <a:effectLst/>
        </p:spPr>
        <p:txBody>
          <a:bodyPr wrap="none" lIns="45720" tIns="0" rIns="45720" bIns="0" anchor="ctr">
            <a:prstTxWarp prst="textNoShape">
              <a:avLst/>
            </a:prstTxWarp>
            <a:spAutoFit/>
          </a:bodyPr>
          <a:lstStyle/>
          <a:p>
            <a:r>
              <a:rPr lang="en-US" sz="2200" b="1" dirty="0">
                <a:solidFill>
                  <a:srgbClr val="CC0000"/>
                </a:solidFill>
                <a:latin typeface="Comic Sans MS" charset="0"/>
              </a:rPr>
              <a:t>ruminant</a:t>
            </a:r>
            <a:endParaRPr lang="en-US" sz="2600" b="1" u="sng" dirty="0">
              <a:solidFill>
                <a:srgbClr val="CC0000"/>
              </a:solidFill>
            </a:endParaRPr>
          </a:p>
        </p:txBody>
      </p:sp>
      <p:sp>
        <p:nvSpPr>
          <p:cNvPr id="449543" name="AutoShape 7"/>
          <p:cNvSpPr>
            <a:spLocks noChangeArrowheads="1"/>
          </p:cNvSpPr>
          <p:nvPr/>
        </p:nvSpPr>
        <p:spPr bwMode="auto">
          <a:xfrm>
            <a:off x="4543425" y="2347913"/>
            <a:ext cx="1476375" cy="373062"/>
          </a:xfrm>
          <a:prstGeom prst="roundRect">
            <a:avLst>
              <a:gd name="adj" fmla="val 16667"/>
            </a:avLst>
          </a:prstGeom>
          <a:solidFill>
            <a:srgbClr val="FFCC18"/>
          </a:solidFill>
          <a:ln w="38100">
            <a:noFill/>
            <a:round/>
            <a:headEnd/>
            <a:tailEnd/>
          </a:ln>
          <a:effectLst/>
        </p:spPr>
        <p:txBody>
          <a:bodyPr wrap="none" lIns="45720" tIns="0" rIns="45720" bIns="0" anchor="ctr">
            <a:prstTxWarp prst="textNoShape">
              <a:avLst/>
            </a:prstTxWarp>
            <a:spAutoFit/>
          </a:bodyPr>
          <a:lstStyle/>
          <a:p>
            <a:r>
              <a:rPr lang="en-US" sz="2200" b="1" dirty="0" err="1">
                <a:solidFill>
                  <a:srgbClr val="CC0000"/>
                </a:solidFill>
                <a:latin typeface="Comic Sans MS" charset="0"/>
              </a:rPr>
              <a:t>caprohagy</a:t>
            </a:r>
            <a:endParaRPr lang="en-US" sz="2600" b="1" u="sng" dirty="0">
              <a:solidFill>
                <a:srgbClr val="CC0000"/>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Managing glucose levels</a:t>
            </a:r>
          </a:p>
        </p:txBody>
      </p:sp>
      <p:sp>
        <p:nvSpPr>
          <p:cNvPr id="381955" name="Rectangle 3" descr="Rectangle: Click to edit Master text styles&#10;Second level&#10;Third level&#10;Fourth level&#10;Fifth level"/>
          <p:cNvSpPr>
            <a:spLocks noGrp="1" noChangeArrowheads="1"/>
          </p:cNvSpPr>
          <p:nvPr>
            <p:ph type="body" idx="1"/>
          </p:nvPr>
        </p:nvSpPr>
        <p:spPr>
          <a:xfrm>
            <a:off x="300038" y="876300"/>
            <a:ext cx="8289925" cy="5029200"/>
          </a:xfrm>
        </p:spPr>
        <p:txBody>
          <a:bodyPr/>
          <a:lstStyle/>
          <a:p>
            <a:pPr>
              <a:buClrTx/>
            </a:pPr>
            <a:r>
              <a:rPr lang="en-US" sz="2600" dirty="0"/>
              <a:t>Mammals regulate use &amp; storage of glucose</a:t>
            </a:r>
          </a:p>
          <a:p>
            <a:pPr lvl="1"/>
            <a:r>
              <a:rPr lang="en-US" sz="2400" u="sng" dirty="0">
                <a:solidFill>
                  <a:srgbClr val="CC0000"/>
                </a:solidFill>
              </a:rPr>
              <a:t>insulin</a:t>
            </a:r>
            <a:r>
              <a:rPr lang="en-US" sz="2400" dirty="0">
                <a:solidFill>
                  <a:srgbClr val="CC0000"/>
                </a:solidFill>
              </a:rPr>
              <a:t> reduces blood glucose levels</a:t>
            </a:r>
            <a:endParaRPr lang="en-US" sz="2400" dirty="0"/>
          </a:p>
          <a:p>
            <a:pPr marL="1085850" lvl="2"/>
            <a:r>
              <a:rPr lang="en-US" dirty="0"/>
              <a:t>glucose levels rise </a:t>
            </a:r>
            <a:r>
              <a:rPr lang="en-US" u="sng" dirty="0"/>
              <a:t>above</a:t>
            </a:r>
            <a:r>
              <a:rPr lang="en-US" dirty="0"/>
              <a:t> set point, </a:t>
            </a:r>
            <a:br>
              <a:rPr lang="en-US" dirty="0"/>
            </a:br>
            <a:r>
              <a:rPr lang="en-US" dirty="0"/>
              <a:t>pancreas secretes </a:t>
            </a:r>
            <a:r>
              <a:rPr lang="en-US" u="sng" dirty="0">
                <a:solidFill>
                  <a:srgbClr val="CC0000"/>
                </a:solidFill>
              </a:rPr>
              <a:t>insulin</a:t>
            </a:r>
            <a:endParaRPr lang="en-US" dirty="0"/>
          </a:p>
          <a:p>
            <a:pPr marL="1085850" lvl="2"/>
            <a:r>
              <a:rPr lang="en-US" dirty="0"/>
              <a:t>promotes transport of glucose into cells &amp; </a:t>
            </a:r>
            <a:br>
              <a:rPr lang="en-US" dirty="0"/>
            </a:br>
            <a:r>
              <a:rPr lang="en-US" dirty="0"/>
              <a:t>storage of glucose (as glycogen) in liver &amp; muscle cells</a:t>
            </a:r>
          </a:p>
          <a:p>
            <a:pPr marL="1085850" lvl="2"/>
            <a:r>
              <a:rPr lang="en-US" u="sng" dirty="0"/>
              <a:t>drops</a:t>
            </a:r>
            <a:r>
              <a:rPr lang="en-US" dirty="0"/>
              <a:t> blood glucose levels</a:t>
            </a:r>
          </a:p>
          <a:p>
            <a:pPr lvl="1"/>
            <a:r>
              <a:rPr lang="en-US" sz="2400" u="sng" dirty="0">
                <a:solidFill>
                  <a:srgbClr val="CC0000"/>
                </a:solidFill>
              </a:rPr>
              <a:t>glucagon</a:t>
            </a:r>
            <a:r>
              <a:rPr lang="en-US" sz="2400" dirty="0">
                <a:solidFill>
                  <a:srgbClr val="CC0000"/>
                </a:solidFill>
              </a:rPr>
              <a:t> increases blood glucose levels</a:t>
            </a:r>
            <a:endParaRPr lang="en-US" sz="2400" dirty="0"/>
          </a:p>
          <a:p>
            <a:pPr marL="1085850" lvl="2"/>
            <a:r>
              <a:rPr lang="en-US" dirty="0"/>
              <a:t>when glucose levels drop </a:t>
            </a:r>
            <a:r>
              <a:rPr lang="en-US" u="sng" dirty="0"/>
              <a:t>below</a:t>
            </a:r>
            <a:r>
              <a:rPr lang="en-US" dirty="0"/>
              <a:t> set point, </a:t>
            </a:r>
            <a:br>
              <a:rPr lang="en-US" dirty="0"/>
            </a:br>
            <a:r>
              <a:rPr lang="en-US" dirty="0"/>
              <a:t>pancreas secretes </a:t>
            </a:r>
            <a:r>
              <a:rPr lang="en-US" u="sng" dirty="0">
                <a:solidFill>
                  <a:srgbClr val="CC0000"/>
                </a:solidFill>
              </a:rPr>
              <a:t>glucagon</a:t>
            </a:r>
            <a:endParaRPr lang="en-US" dirty="0"/>
          </a:p>
          <a:p>
            <a:pPr marL="1085850" lvl="2"/>
            <a:r>
              <a:rPr lang="en-US" dirty="0"/>
              <a:t>promotes breakdown of glycogen &amp; </a:t>
            </a:r>
            <a:br>
              <a:rPr lang="en-US" dirty="0"/>
            </a:br>
            <a:r>
              <a:rPr lang="en-US" dirty="0"/>
              <a:t>release of glucose into the blood</a:t>
            </a:r>
          </a:p>
          <a:p>
            <a:pPr marL="1085850" lvl="2"/>
            <a:r>
              <a:rPr lang="en-US" u="sng" dirty="0"/>
              <a:t>raises</a:t>
            </a:r>
            <a:r>
              <a:rPr lang="en-US" dirty="0"/>
              <a:t> blood glucose levels</a:t>
            </a:r>
          </a:p>
        </p:txBody>
      </p:sp>
      <p:pic>
        <p:nvPicPr>
          <p:cNvPr id="381965" name="Picture 13" descr="penguinL"/>
          <p:cNvPicPr>
            <a:picLocks noChangeAspect="1" noChangeArrowheads="1"/>
          </p:cNvPicPr>
          <p:nvPr/>
        </p:nvPicPr>
        <p:blipFill>
          <a:blip r:embed="rId4"/>
          <a:srcRect/>
          <a:stretch>
            <a:fillRect/>
          </a:stretch>
        </p:blipFill>
        <p:spPr bwMode="auto">
          <a:xfrm>
            <a:off x="7772400" y="5489575"/>
            <a:ext cx="1274763" cy="1295400"/>
          </a:xfrm>
          <a:prstGeom prst="rect">
            <a:avLst/>
          </a:prstGeom>
          <a:noFill/>
        </p:spPr>
      </p:pic>
      <p:sp>
        <p:nvSpPr>
          <p:cNvPr id="381966" name="AutoShape 14"/>
          <p:cNvSpPr>
            <a:spLocks noChangeArrowheads="1"/>
          </p:cNvSpPr>
          <p:nvPr/>
        </p:nvSpPr>
        <p:spPr bwMode="auto">
          <a:xfrm>
            <a:off x="5338763" y="5681663"/>
            <a:ext cx="2228850" cy="1147762"/>
          </a:xfrm>
          <a:prstGeom prst="wedgeEllipseCallout">
            <a:avLst>
              <a:gd name="adj1" fmla="val 70657"/>
              <a:gd name="adj2" fmla="val -3603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Whoa! </a:t>
            </a:r>
            <a:br>
              <a:rPr lang="en-US" sz="1800" b="1">
                <a:solidFill>
                  <a:srgbClr val="0F116A"/>
                </a:solidFill>
                <a:latin typeface="Comic Sans MS" charset="0"/>
              </a:rPr>
            </a:br>
            <a:r>
              <a:rPr lang="en-US" sz="1800" b="1">
                <a:solidFill>
                  <a:srgbClr val="0F116A"/>
                </a:solidFill>
                <a:latin typeface="Comic Sans MS" charset="0"/>
              </a:rPr>
              <a:t>Didn’t realize</a:t>
            </a:r>
            <a:br>
              <a:rPr lang="en-US" sz="1800" b="1">
                <a:solidFill>
                  <a:srgbClr val="0F116A"/>
                </a:solidFill>
                <a:latin typeface="Comic Sans MS" charset="0"/>
              </a:rPr>
            </a:br>
            <a:r>
              <a:rPr lang="en-US" sz="1800" b="1">
                <a:solidFill>
                  <a:srgbClr val="0F116A"/>
                </a:solidFill>
                <a:latin typeface="Comic Sans MS" charset="0"/>
              </a:rPr>
              <a:t>I was so busy</a:t>
            </a:r>
            <a:r>
              <a:rPr lang="en-US" sz="1800" b="1" i="1">
                <a:solidFill>
                  <a:srgbClr val="0F116A"/>
                </a:solidFill>
                <a:latin typeface="Comic Sans MS" charset="0"/>
              </a:rPr>
              <a:t>!</a:t>
            </a:r>
            <a:endParaRPr lang="en-US" sz="1800" b="1">
              <a:solidFill>
                <a:srgbClr val="0F116A"/>
              </a:solidFill>
              <a:latin typeface="Comic Sans MS" charset="0"/>
              <a:ea typeface="Geneva" charset="0"/>
              <a:cs typeface="Genev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81965"/>
                                        </p:tgtEl>
                                        <p:attrNameLst>
                                          <p:attrName>style.visibility</p:attrName>
                                        </p:attrNameLst>
                                      </p:cBhvr>
                                      <p:to>
                                        <p:strVal val="visible"/>
                                      </p:to>
                                    </p:set>
                                    <p:animEffect transition="in" filter="wipe(right)">
                                      <p:cBhvr>
                                        <p:cTn id="7" dur="500"/>
                                        <p:tgtEl>
                                          <p:spTgt spid="38196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81966"/>
                                        </p:tgtEl>
                                        <p:attrNameLst>
                                          <p:attrName>style.visibility</p:attrName>
                                        </p:attrNameLst>
                                      </p:cBhvr>
                                      <p:to>
                                        <p:strVal val="visible"/>
                                      </p:to>
                                    </p:set>
                                    <p:animEffect transition="in" filter="wipe(right)">
                                      <p:cBhvr>
                                        <p:cTn id="11" dur="500"/>
                                        <p:tgtEl>
                                          <p:spTgt spid="38196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289675" y="2809875"/>
            <a:ext cx="1465263" cy="1068388"/>
            <a:chOff x="3962" y="1770"/>
            <a:chExt cx="923" cy="673"/>
          </a:xfrm>
        </p:grpSpPr>
        <p:grpSp>
          <p:nvGrpSpPr>
            <p:cNvPr id="3" name="Group 3"/>
            <p:cNvGrpSpPr>
              <a:grpSpLocks/>
            </p:cNvGrpSpPr>
            <p:nvPr/>
          </p:nvGrpSpPr>
          <p:grpSpPr bwMode="auto">
            <a:xfrm>
              <a:off x="3962" y="1770"/>
              <a:ext cx="923" cy="633"/>
              <a:chOff x="4317" y="2295"/>
              <a:chExt cx="923" cy="633"/>
            </a:xfrm>
          </p:grpSpPr>
          <p:pic>
            <p:nvPicPr>
              <p:cNvPr id="5642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7" y="2336"/>
                <a:ext cx="923" cy="592"/>
              </a:xfrm>
              <a:prstGeom prst="rect">
                <a:avLst/>
              </a:prstGeom>
              <a:noFill/>
              <a:ln w="9525">
                <a:noFill/>
                <a:miter lim="800000"/>
                <a:headEnd/>
                <a:tailEnd/>
              </a:ln>
            </p:spPr>
          </p:pic>
          <p:sp>
            <p:nvSpPr>
              <p:cNvPr id="564229" name="Rectangle 5"/>
              <p:cNvSpPr>
                <a:spLocks noChangeArrowheads="1"/>
              </p:cNvSpPr>
              <p:nvPr/>
            </p:nvSpPr>
            <p:spPr bwMode="auto">
              <a:xfrm>
                <a:off x="4455" y="2295"/>
                <a:ext cx="60" cy="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564230" name="Rectangle 6"/>
            <p:cNvSpPr>
              <a:spLocks noChangeArrowheads="1"/>
            </p:cNvSpPr>
            <p:nvPr/>
          </p:nvSpPr>
          <p:spPr bwMode="auto">
            <a:xfrm>
              <a:off x="4201" y="2174"/>
              <a:ext cx="478"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liver</a:t>
              </a:r>
            </a:p>
          </p:txBody>
        </p:sp>
      </p:grpSp>
      <p:grpSp>
        <p:nvGrpSpPr>
          <p:cNvPr id="4" name="Group 7"/>
          <p:cNvGrpSpPr>
            <a:grpSpLocks/>
          </p:cNvGrpSpPr>
          <p:nvPr/>
        </p:nvGrpSpPr>
        <p:grpSpPr bwMode="auto">
          <a:xfrm>
            <a:off x="1373188" y="1906588"/>
            <a:ext cx="1990725" cy="876300"/>
            <a:chOff x="870" y="1201"/>
            <a:chExt cx="1254" cy="552"/>
          </a:xfrm>
        </p:grpSpPr>
        <p:grpSp>
          <p:nvGrpSpPr>
            <p:cNvPr id="5" name="Group 8"/>
            <p:cNvGrpSpPr>
              <a:grpSpLocks/>
            </p:cNvGrpSpPr>
            <p:nvPr/>
          </p:nvGrpSpPr>
          <p:grpSpPr bwMode="auto">
            <a:xfrm>
              <a:off x="1282" y="1201"/>
              <a:ext cx="842" cy="449"/>
              <a:chOff x="4377" y="1361"/>
              <a:chExt cx="842" cy="449"/>
            </a:xfrm>
          </p:grpSpPr>
          <p:pic>
            <p:nvPicPr>
              <p:cNvPr id="564233"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77" y="1361"/>
                <a:ext cx="842" cy="370"/>
              </a:xfrm>
              <a:prstGeom prst="rect">
                <a:avLst/>
              </a:prstGeom>
              <a:noFill/>
              <a:ln w="9525">
                <a:noFill/>
                <a:miter lim="800000"/>
                <a:headEnd/>
                <a:tailEnd/>
              </a:ln>
            </p:spPr>
          </p:pic>
          <p:sp>
            <p:nvSpPr>
              <p:cNvPr id="564234" name="Rectangle 10"/>
              <p:cNvSpPr>
                <a:spLocks noChangeArrowheads="1"/>
              </p:cNvSpPr>
              <p:nvPr/>
            </p:nvSpPr>
            <p:spPr bwMode="auto">
              <a:xfrm>
                <a:off x="5080" y="1655"/>
                <a:ext cx="85" cy="9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64235" name="Rectangle 11"/>
              <p:cNvSpPr>
                <a:spLocks noChangeArrowheads="1"/>
              </p:cNvSpPr>
              <p:nvPr/>
            </p:nvSpPr>
            <p:spPr bwMode="auto">
              <a:xfrm>
                <a:off x="4410" y="1715"/>
                <a:ext cx="85" cy="9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564236" name="Rectangle 12"/>
            <p:cNvSpPr>
              <a:spLocks noChangeArrowheads="1"/>
            </p:cNvSpPr>
            <p:nvPr/>
          </p:nvSpPr>
          <p:spPr bwMode="auto">
            <a:xfrm>
              <a:off x="870" y="1484"/>
              <a:ext cx="889"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pancreas</a:t>
              </a:r>
            </a:p>
          </p:txBody>
        </p:sp>
      </p:grpSp>
      <p:grpSp>
        <p:nvGrpSpPr>
          <p:cNvPr id="6" name="Group 14"/>
          <p:cNvGrpSpPr>
            <a:grpSpLocks/>
          </p:cNvGrpSpPr>
          <p:nvPr/>
        </p:nvGrpSpPr>
        <p:grpSpPr bwMode="auto">
          <a:xfrm>
            <a:off x="1900238" y="5762625"/>
            <a:ext cx="1465262" cy="1095375"/>
            <a:chOff x="1012" y="3620"/>
            <a:chExt cx="923" cy="690"/>
          </a:xfrm>
        </p:grpSpPr>
        <p:grpSp>
          <p:nvGrpSpPr>
            <p:cNvPr id="7" name="Group 15"/>
            <p:cNvGrpSpPr>
              <a:grpSpLocks/>
            </p:cNvGrpSpPr>
            <p:nvPr/>
          </p:nvGrpSpPr>
          <p:grpSpPr bwMode="auto">
            <a:xfrm>
              <a:off x="1012" y="3620"/>
              <a:ext cx="923" cy="633"/>
              <a:chOff x="4317" y="2295"/>
              <a:chExt cx="923" cy="633"/>
            </a:xfrm>
          </p:grpSpPr>
          <p:pic>
            <p:nvPicPr>
              <p:cNvPr id="564240" name="Picture 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7" y="2336"/>
                <a:ext cx="923" cy="592"/>
              </a:xfrm>
              <a:prstGeom prst="rect">
                <a:avLst/>
              </a:prstGeom>
              <a:noFill/>
              <a:ln w="9525">
                <a:noFill/>
                <a:miter lim="800000"/>
                <a:headEnd/>
                <a:tailEnd/>
              </a:ln>
            </p:spPr>
          </p:pic>
          <p:sp>
            <p:nvSpPr>
              <p:cNvPr id="564241" name="Rectangle 17"/>
              <p:cNvSpPr>
                <a:spLocks noChangeArrowheads="1"/>
              </p:cNvSpPr>
              <p:nvPr/>
            </p:nvSpPr>
            <p:spPr bwMode="auto">
              <a:xfrm>
                <a:off x="4455" y="2295"/>
                <a:ext cx="60" cy="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564242" name="Rectangle 18"/>
            <p:cNvSpPr>
              <a:spLocks noChangeArrowheads="1"/>
            </p:cNvSpPr>
            <p:nvPr/>
          </p:nvSpPr>
          <p:spPr bwMode="auto">
            <a:xfrm>
              <a:off x="1261" y="4041"/>
              <a:ext cx="478"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liver</a:t>
              </a:r>
            </a:p>
          </p:txBody>
        </p:sp>
      </p:grpSp>
      <p:sp>
        <p:nvSpPr>
          <p:cNvPr id="564244" name="AutoShape 20"/>
          <p:cNvSpPr>
            <a:spLocks noChangeArrowheads="1"/>
          </p:cNvSpPr>
          <p:nvPr/>
        </p:nvSpPr>
        <p:spPr bwMode="auto">
          <a:xfrm>
            <a:off x="3206750" y="1436688"/>
            <a:ext cx="2357438" cy="2357437"/>
          </a:xfrm>
          <a:custGeom>
            <a:avLst/>
            <a:gdLst>
              <a:gd name="G0" fmla="+- 2205101 0 0"/>
              <a:gd name="G1" fmla="+- 7605089 0 0"/>
              <a:gd name="G2" fmla="+- 2205101 0 7605089"/>
              <a:gd name="G3" fmla="+- 10800 0 0"/>
              <a:gd name="G4" fmla="+- 0 0 2205101"/>
              <a:gd name="T0" fmla="*/ 360 256 1"/>
              <a:gd name="T1" fmla="*/ 0 256 1"/>
              <a:gd name="G5" fmla="+- G2 T0 T1"/>
              <a:gd name="G6" fmla="?: G2 G2 G5"/>
              <a:gd name="G7" fmla="+- 0 0 G6"/>
              <a:gd name="G8" fmla="+- 8150 0 0"/>
              <a:gd name="G9" fmla="+- 0 0 7605089"/>
              <a:gd name="G10" fmla="+- 8150 0 2700"/>
              <a:gd name="G11" fmla="cos G10 2205101"/>
              <a:gd name="G12" fmla="sin G10 2205101"/>
              <a:gd name="G13" fmla="cos 13500 2205101"/>
              <a:gd name="G14" fmla="sin 13500 2205101"/>
              <a:gd name="G15" fmla="+- G11 10800 0"/>
              <a:gd name="G16" fmla="+- G12 10800 0"/>
              <a:gd name="G17" fmla="+- G13 10800 0"/>
              <a:gd name="G18" fmla="+- G14 10800 0"/>
              <a:gd name="G19" fmla="*/ 8150 1 2"/>
              <a:gd name="G20" fmla="+- G19 5400 0"/>
              <a:gd name="G21" fmla="cos G20 2205101"/>
              <a:gd name="G22" fmla="sin G20 2205101"/>
              <a:gd name="G23" fmla="+- G21 10800 0"/>
              <a:gd name="G24" fmla="+- G12 G23 G22"/>
              <a:gd name="G25" fmla="+- G22 G23 G11"/>
              <a:gd name="G26" fmla="cos 10800 2205101"/>
              <a:gd name="G27" fmla="sin 10800 2205101"/>
              <a:gd name="G28" fmla="cos 8150 2205101"/>
              <a:gd name="G29" fmla="sin 8150 2205101"/>
              <a:gd name="G30" fmla="+- G26 10800 0"/>
              <a:gd name="G31" fmla="+- G27 10800 0"/>
              <a:gd name="G32" fmla="+- G28 10800 0"/>
              <a:gd name="G33" fmla="+- G29 10800 0"/>
              <a:gd name="G34" fmla="+- G19 5400 0"/>
              <a:gd name="G35" fmla="cos G34 7605089"/>
              <a:gd name="G36" fmla="sin G34 7605089"/>
              <a:gd name="G37" fmla="+/ 7605089 2205101 2"/>
              <a:gd name="T2" fmla="*/ 180 256 1"/>
              <a:gd name="T3" fmla="*/ 0 256 1"/>
              <a:gd name="G38" fmla="+- G37 T2 T3"/>
              <a:gd name="G39" fmla="?: G2 G37 G38"/>
              <a:gd name="G40" fmla="cos 10800 G39"/>
              <a:gd name="G41" fmla="sin 10800 G39"/>
              <a:gd name="G42" fmla="cos 8150 G39"/>
              <a:gd name="G43" fmla="sin 8150 G39"/>
              <a:gd name="G44" fmla="+- G40 10800 0"/>
              <a:gd name="G45" fmla="+- G41 10800 0"/>
              <a:gd name="G46" fmla="+- G42 10800 0"/>
              <a:gd name="G47" fmla="+- G43 10800 0"/>
              <a:gd name="G48" fmla="+- G35 10800 0"/>
              <a:gd name="G49" fmla="+- G36 10800 0"/>
              <a:gd name="T4" fmla="*/ 7976 w 21600"/>
              <a:gd name="T5" fmla="*/ 375 h 21600"/>
              <a:gd name="T6" fmla="*/ 6639 w 21600"/>
              <a:gd name="T7" fmla="*/ 19312 h 21600"/>
              <a:gd name="T8" fmla="*/ 8669 w 21600"/>
              <a:gd name="T9" fmla="*/ 2933 h 21600"/>
              <a:gd name="T10" fmla="*/ 22038 w 21600"/>
              <a:gd name="T11" fmla="*/ 18280 h 21600"/>
              <a:gd name="T12" fmla="*/ 16457 w 21600"/>
              <a:gd name="T13" fmla="*/ 19400 h 21600"/>
              <a:gd name="T14" fmla="*/ 15336 w 21600"/>
              <a:gd name="T15" fmla="*/ 13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64245" name="AutoShape 21"/>
          <p:cNvSpPr>
            <a:spLocks noChangeArrowheads="1"/>
          </p:cNvSpPr>
          <p:nvPr/>
        </p:nvSpPr>
        <p:spPr bwMode="auto">
          <a:xfrm rot="10800000">
            <a:off x="3206750" y="4246563"/>
            <a:ext cx="2357438" cy="2357437"/>
          </a:xfrm>
          <a:custGeom>
            <a:avLst/>
            <a:gdLst>
              <a:gd name="G0" fmla="+- 3344515 0 0"/>
              <a:gd name="G1" fmla="+- 7259498 0 0"/>
              <a:gd name="G2" fmla="+- 3344515 0 7259498"/>
              <a:gd name="G3" fmla="+- 10800 0 0"/>
              <a:gd name="G4" fmla="+- 0 0 3344515"/>
              <a:gd name="T0" fmla="*/ 360 256 1"/>
              <a:gd name="T1" fmla="*/ 0 256 1"/>
              <a:gd name="G5" fmla="+- G2 T0 T1"/>
              <a:gd name="G6" fmla="?: G2 G2 G5"/>
              <a:gd name="G7" fmla="+- 0 0 G6"/>
              <a:gd name="G8" fmla="+- 8221 0 0"/>
              <a:gd name="G9" fmla="+- 0 0 7259498"/>
              <a:gd name="G10" fmla="+- 8221 0 2700"/>
              <a:gd name="G11" fmla="cos G10 3344515"/>
              <a:gd name="G12" fmla="sin G10 3344515"/>
              <a:gd name="G13" fmla="cos 13500 3344515"/>
              <a:gd name="G14" fmla="sin 13500 3344515"/>
              <a:gd name="G15" fmla="+- G11 10800 0"/>
              <a:gd name="G16" fmla="+- G12 10800 0"/>
              <a:gd name="G17" fmla="+- G13 10800 0"/>
              <a:gd name="G18" fmla="+- G14 10800 0"/>
              <a:gd name="G19" fmla="*/ 8221 1 2"/>
              <a:gd name="G20" fmla="+- G19 5400 0"/>
              <a:gd name="G21" fmla="cos G20 3344515"/>
              <a:gd name="G22" fmla="sin G20 3344515"/>
              <a:gd name="G23" fmla="+- G21 10800 0"/>
              <a:gd name="G24" fmla="+- G12 G23 G22"/>
              <a:gd name="G25" fmla="+- G22 G23 G11"/>
              <a:gd name="G26" fmla="cos 10800 3344515"/>
              <a:gd name="G27" fmla="sin 10800 3344515"/>
              <a:gd name="G28" fmla="cos 8221 3344515"/>
              <a:gd name="G29" fmla="sin 8221 3344515"/>
              <a:gd name="G30" fmla="+- G26 10800 0"/>
              <a:gd name="G31" fmla="+- G27 10800 0"/>
              <a:gd name="G32" fmla="+- G28 10800 0"/>
              <a:gd name="G33" fmla="+- G29 10800 0"/>
              <a:gd name="G34" fmla="+- G19 5400 0"/>
              <a:gd name="G35" fmla="cos G34 7259498"/>
              <a:gd name="G36" fmla="sin G34 7259498"/>
              <a:gd name="G37" fmla="+/ 7259498 3344515 2"/>
              <a:gd name="T2" fmla="*/ 180 256 1"/>
              <a:gd name="T3" fmla="*/ 0 256 1"/>
              <a:gd name="G38" fmla="+- G37 T2 T3"/>
              <a:gd name="G39" fmla="?: G2 G37 G38"/>
              <a:gd name="G40" fmla="cos 10800 G39"/>
              <a:gd name="G41" fmla="sin 10800 G39"/>
              <a:gd name="G42" fmla="cos 8221 G39"/>
              <a:gd name="G43" fmla="sin 8221 G39"/>
              <a:gd name="G44" fmla="+- G40 10800 0"/>
              <a:gd name="G45" fmla="+- G41 10800 0"/>
              <a:gd name="G46" fmla="+- G42 10800 0"/>
              <a:gd name="G47" fmla="+- G43 10800 0"/>
              <a:gd name="G48" fmla="+- G35 10800 0"/>
              <a:gd name="G49" fmla="+- G36 10800 0"/>
              <a:gd name="T4" fmla="*/ 9092 w 21600"/>
              <a:gd name="T5" fmla="*/ 135 h 21600"/>
              <a:gd name="T6" fmla="*/ 7427 w 21600"/>
              <a:gd name="T7" fmla="*/ 19692 h 21600"/>
              <a:gd name="T8" fmla="*/ 9500 w 21600"/>
              <a:gd name="T9" fmla="*/ 2682 h 21600"/>
              <a:gd name="T10" fmla="*/ 19289 w 21600"/>
              <a:gd name="T11" fmla="*/ 21296 h 21600"/>
              <a:gd name="T12" fmla="*/ 13679 w 21600"/>
              <a:gd name="T13" fmla="*/ 20704 h 21600"/>
              <a:gd name="T14" fmla="*/ 14271 w 21600"/>
              <a:gd name="T15" fmla="*/ 1509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64246" name="Rectangle 22"/>
          <p:cNvSpPr>
            <a:spLocks noChangeArrowheads="1"/>
          </p:cNvSpPr>
          <p:nvPr/>
        </p:nvSpPr>
        <p:spPr bwMode="auto">
          <a:xfrm>
            <a:off x="2927350" y="3635375"/>
            <a:ext cx="2898775" cy="611188"/>
          </a:xfrm>
          <a:prstGeom prst="rect">
            <a:avLst/>
          </a:prstGeom>
          <a:solidFill>
            <a:schemeClr val="bg2"/>
          </a:solidFill>
          <a:ln w="9525">
            <a:solidFill>
              <a:schemeClr val="tx1"/>
            </a:solidFill>
            <a:miter lim="800000"/>
            <a:headEnd/>
            <a:tailEnd/>
          </a:ln>
          <a:effectLst/>
        </p:spPr>
        <p:txBody>
          <a:bodyPr wrap="none" anchor="ctr">
            <a:prstTxWarp prst="textNoShape">
              <a:avLst/>
            </a:prstTxWarp>
          </a:bodyPr>
          <a:lstStyle/>
          <a:p>
            <a:r>
              <a:rPr lang="en-US" b="1">
                <a:solidFill>
                  <a:srgbClr val="010101"/>
                </a:solidFill>
              </a:rPr>
              <a:t>blood glucose level</a:t>
            </a:r>
          </a:p>
          <a:p>
            <a:r>
              <a:rPr lang="en-US" sz="1800" b="1">
                <a:solidFill>
                  <a:srgbClr val="010101"/>
                </a:solidFill>
              </a:rPr>
              <a:t>(90 mg/100 mL blood)</a:t>
            </a:r>
            <a:endParaRPr lang="en-US" b="1">
              <a:solidFill>
                <a:srgbClr val="010101"/>
              </a:solidFill>
            </a:endParaRPr>
          </a:p>
        </p:txBody>
      </p:sp>
      <p:sp>
        <p:nvSpPr>
          <p:cNvPr id="564247" name="Oval 23"/>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insulin</a:t>
            </a:r>
          </a:p>
        </p:txBody>
      </p:sp>
      <p:sp>
        <p:nvSpPr>
          <p:cNvPr id="564248" name="Rectangle 24"/>
          <p:cNvSpPr>
            <a:spLocks noChangeArrowheads="1"/>
          </p:cNvSpPr>
          <p:nvPr/>
        </p:nvSpPr>
        <p:spPr bwMode="auto">
          <a:xfrm>
            <a:off x="4579938" y="1843088"/>
            <a:ext cx="1595437" cy="1190625"/>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body </a:t>
            </a:r>
            <a:br>
              <a:rPr lang="en-US" sz="2000" b="1">
                <a:solidFill>
                  <a:srgbClr val="010101"/>
                </a:solidFill>
              </a:rPr>
            </a:br>
            <a:r>
              <a:rPr lang="en-US" sz="2000" b="1">
                <a:solidFill>
                  <a:srgbClr val="010101"/>
                </a:solidFill>
              </a:rPr>
              <a:t>cells take</a:t>
            </a:r>
            <a:br>
              <a:rPr lang="en-US" sz="2000" b="1">
                <a:solidFill>
                  <a:srgbClr val="010101"/>
                </a:solidFill>
              </a:rPr>
            </a:br>
            <a:r>
              <a:rPr lang="en-US" sz="2000" b="1">
                <a:solidFill>
                  <a:srgbClr val="010101"/>
                </a:solidFill>
              </a:rPr>
              <a:t>up glucose </a:t>
            </a:r>
            <a:br>
              <a:rPr lang="en-US" sz="2000" b="1">
                <a:solidFill>
                  <a:srgbClr val="010101"/>
                </a:solidFill>
              </a:rPr>
            </a:br>
            <a:r>
              <a:rPr lang="en-US" sz="2000" b="1">
                <a:solidFill>
                  <a:srgbClr val="010101"/>
                </a:solidFill>
              </a:rPr>
              <a:t>from blood</a:t>
            </a:r>
            <a:endParaRPr lang="en-US" b="1">
              <a:solidFill>
                <a:srgbClr val="010101"/>
              </a:solidFill>
            </a:endParaRPr>
          </a:p>
        </p:txBody>
      </p:sp>
      <p:sp>
        <p:nvSpPr>
          <p:cNvPr id="564249" name="Rectangle 25"/>
          <p:cNvSpPr>
            <a:spLocks noChangeArrowheads="1"/>
          </p:cNvSpPr>
          <p:nvPr/>
        </p:nvSpPr>
        <p:spPr bwMode="auto">
          <a:xfrm>
            <a:off x="6229350" y="1843088"/>
            <a:ext cx="1539875" cy="915987"/>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liver stores</a:t>
            </a:r>
            <a:br>
              <a:rPr lang="en-US" sz="2000" b="1">
                <a:solidFill>
                  <a:srgbClr val="010101"/>
                </a:solidFill>
              </a:rPr>
            </a:br>
            <a:r>
              <a:rPr lang="en-US" sz="2000" b="1">
                <a:solidFill>
                  <a:srgbClr val="010101"/>
                </a:solidFill>
              </a:rPr>
              <a:t>glucose as</a:t>
            </a:r>
            <a:br>
              <a:rPr lang="en-US" sz="2000" b="1">
                <a:solidFill>
                  <a:srgbClr val="010101"/>
                </a:solidFill>
              </a:rPr>
            </a:br>
            <a:r>
              <a:rPr lang="en-US" sz="2000" b="1">
                <a:solidFill>
                  <a:srgbClr val="010101"/>
                </a:solidFill>
              </a:rPr>
              <a:t>glycogen</a:t>
            </a:r>
            <a:endParaRPr lang="en-US" b="1">
              <a:solidFill>
                <a:srgbClr val="010101"/>
              </a:solidFill>
            </a:endParaRPr>
          </a:p>
        </p:txBody>
      </p:sp>
      <p:sp>
        <p:nvSpPr>
          <p:cNvPr id="564250" name="Rectangle 26"/>
          <p:cNvSpPr>
            <a:spLocks noChangeArrowheads="1"/>
          </p:cNvSpPr>
          <p:nvPr/>
        </p:nvSpPr>
        <p:spPr bwMode="auto">
          <a:xfrm>
            <a:off x="7866063" y="1843088"/>
            <a:ext cx="1158875" cy="641350"/>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reduces</a:t>
            </a:r>
            <a:br>
              <a:rPr lang="en-US" sz="2000" b="1">
                <a:solidFill>
                  <a:srgbClr val="010101"/>
                </a:solidFill>
              </a:rPr>
            </a:br>
            <a:r>
              <a:rPr lang="en-US" sz="2000" b="1">
                <a:solidFill>
                  <a:srgbClr val="010101"/>
                </a:solidFill>
              </a:rPr>
              <a:t>appetite</a:t>
            </a:r>
            <a:endParaRPr lang="en-US" b="1">
              <a:solidFill>
                <a:srgbClr val="010101"/>
              </a:solidFill>
            </a:endParaRPr>
          </a:p>
        </p:txBody>
      </p:sp>
      <p:sp>
        <p:nvSpPr>
          <p:cNvPr id="564251" name="Oval 27"/>
          <p:cNvSpPr>
            <a:spLocks noChangeArrowheads="1"/>
          </p:cNvSpPr>
          <p:nvPr/>
        </p:nvSpPr>
        <p:spPr bwMode="auto">
          <a:xfrm>
            <a:off x="3508375" y="6397625"/>
            <a:ext cx="1746250"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glucagon</a:t>
            </a:r>
          </a:p>
        </p:txBody>
      </p:sp>
      <p:grpSp>
        <p:nvGrpSpPr>
          <p:cNvPr id="8" name="Group 28"/>
          <p:cNvGrpSpPr>
            <a:grpSpLocks/>
          </p:cNvGrpSpPr>
          <p:nvPr/>
        </p:nvGrpSpPr>
        <p:grpSpPr bwMode="auto">
          <a:xfrm>
            <a:off x="5583238" y="5153025"/>
            <a:ext cx="1798637" cy="712788"/>
            <a:chOff x="3517" y="3246"/>
            <a:chExt cx="1133" cy="449"/>
          </a:xfrm>
        </p:grpSpPr>
        <p:grpSp>
          <p:nvGrpSpPr>
            <p:cNvPr id="9" name="Group 29"/>
            <p:cNvGrpSpPr>
              <a:grpSpLocks/>
            </p:cNvGrpSpPr>
            <p:nvPr/>
          </p:nvGrpSpPr>
          <p:grpSpPr bwMode="auto">
            <a:xfrm>
              <a:off x="3517" y="3246"/>
              <a:ext cx="842" cy="449"/>
              <a:chOff x="4377" y="1361"/>
              <a:chExt cx="842" cy="449"/>
            </a:xfrm>
          </p:grpSpPr>
          <p:pic>
            <p:nvPicPr>
              <p:cNvPr id="564254" name="Picture 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77" y="1361"/>
                <a:ext cx="842" cy="370"/>
              </a:xfrm>
              <a:prstGeom prst="rect">
                <a:avLst/>
              </a:prstGeom>
              <a:noFill/>
              <a:ln w="9525">
                <a:noFill/>
                <a:miter lim="800000"/>
                <a:headEnd/>
                <a:tailEnd/>
              </a:ln>
            </p:spPr>
          </p:pic>
          <p:sp>
            <p:nvSpPr>
              <p:cNvPr id="564255" name="Rectangle 31"/>
              <p:cNvSpPr>
                <a:spLocks noChangeArrowheads="1"/>
              </p:cNvSpPr>
              <p:nvPr/>
            </p:nvSpPr>
            <p:spPr bwMode="auto">
              <a:xfrm>
                <a:off x="5080" y="1655"/>
                <a:ext cx="85" cy="9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64256" name="Rectangle 32"/>
              <p:cNvSpPr>
                <a:spLocks noChangeArrowheads="1"/>
              </p:cNvSpPr>
              <p:nvPr/>
            </p:nvSpPr>
            <p:spPr bwMode="auto">
              <a:xfrm>
                <a:off x="4410" y="1715"/>
                <a:ext cx="85" cy="9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564257" name="Rectangle 33"/>
            <p:cNvSpPr>
              <a:spLocks noChangeArrowheads="1"/>
            </p:cNvSpPr>
            <p:nvPr/>
          </p:nvSpPr>
          <p:spPr bwMode="auto">
            <a:xfrm>
              <a:off x="3761" y="3400"/>
              <a:ext cx="889"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pancreas</a:t>
              </a:r>
            </a:p>
          </p:txBody>
        </p:sp>
      </p:grpSp>
      <p:sp>
        <p:nvSpPr>
          <p:cNvPr id="564258" name="Rectangle 34"/>
          <p:cNvSpPr>
            <a:spLocks noChangeArrowheads="1"/>
          </p:cNvSpPr>
          <p:nvPr/>
        </p:nvSpPr>
        <p:spPr bwMode="auto">
          <a:xfrm>
            <a:off x="2555875" y="4892675"/>
            <a:ext cx="1201738" cy="915988"/>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liver </a:t>
            </a:r>
            <a:br>
              <a:rPr lang="en-US" sz="2000" b="1">
                <a:solidFill>
                  <a:srgbClr val="010101"/>
                </a:solidFill>
              </a:rPr>
            </a:br>
            <a:r>
              <a:rPr lang="en-US" sz="2000" b="1">
                <a:solidFill>
                  <a:srgbClr val="010101"/>
                </a:solidFill>
              </a:rPr>
              <a:t>releases</a:t>
            </a:r>
            <a:br>
              <a:rPr lang="en-US" sz="2000" b="1">
                <a:solidFill>
                  <a:srgbClr val="010101"/>
                </a:solidFill>
              </a:rPr>
            </a:br>
            <a:r>
              <a:rPr lang="en-US" sz="2000" b="1">
                <a:solidFill>
                  <a:srgbClr val="010101"/>
                </a:solidFill>
              </a:rPr>
              <a:t>glucose</a:t>
            </a:r>
            <a:endParaRPr lang="en-US" b="1">
              <a:solidFill>
                <a:srgbClr val="010101"/>
              </a:solidFill>
            </a:endParaRPr>
          </a:p>
        </p:txBody>
      </p:sp>
      <p:sp>
        <p:nvSpPr>
          <p:cNvPr id="564259" name="Rectangle 35"/>
          <p:cNvSpPr>
            <a:spLocks noChangeArrowheads="1"/>
          </p:cNvSpPr>
          <p:nvPr/>
        </p:nvSpPr>
        <p:spPr bwMode="auto">
          <a:xfrm>
            <a:off x="1330325" y="5167313"/>
            <a:ext cx="1130300" cy="641350"/>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triggers</a:t>
            </a:r>
            <a:br>
              <a:rPr lang="en-US" sz="2000" b="1">
                <a:solidFill>
                  <a:srgbClr val="010101"/>
                </a:solidFill>
              </a:rPr>
            </a:br>
            <a:r>
              <a:rPr lang="en-US" sz="2000" b="1">
                <a:solidFill>
                  <a:srgbClr val="010101"/>
                </a:solidFill>
              </a:rPr>
              <a:t>hunger</a:t>
            </a:r>
            <a:endParaRPr lang="en-US" b="1">
              <a:solidFill>
                <a:srgbClr val="010101"/>
              </a:solidFill>
            </a:endParaRPr>
          </a:p>
        </p:txBody>
      </p:sp>
      <p:grpSp>
        <p:nvGrpSpPr>
          <p:cNvPr id="10" name="Group 36"/>
          <p:cNvGrpSpPr>
            <a:grpSpLocks/>
          </p:cNvGrpSpPr>
          <p:nvPr/>
        </p:nvGrpSpPr>
        <p:grpSpPr bwMode="auto">
          <a:xfrm>
            <a:off x="2152650" y="3190875"/>
            <a:ext cx="1022350" cy="482600"/>
            <a:chOff x="1441" y="2010"/>
            <a:chExt cx="644" cy="304"/>
          </a:xfrm>
        </p:grpSpPr>
        <p:sp>
          <p:nvSpPr>
            <p:cNvPr id="564261" name="AutoShape 37"/>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564262" name="Rectangle 38"/>
            <p:cNvSpPr>
              <a:spLocks noChangeArrowheads="1"/>
            </p:cNvSpPr>
            <p:nvPr/>
          </p:nvSpPr>
          <p:spPr bwMode="auto">
            <a:xfrm>
              <a:off x="1441" y="2026"/>
              <a:ext cx="521"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high</a:t>
              </a:r>
            </a:p>
          </p:txBody>
        </p:sp>
      </p:grpSp>
      <p:grpSp>
        <p:nvGrpSpPr>
          <p:cNvPr id="11" name="Group 39"/>
          <p:cNvGrpSpPr>
            <a:grpSpLocks/>
          </p:cNvGrpSpPr>
          <p:nvPr/>
        </p:nvGrpSpPr>
        <p:grpSpPr bwMode="auto">
          <a:xfrm>
            <a:off x="5580063" y="4176713"/>
            <a:ext cx="873125" cy="514350"/>
            <a:chOff x="3430" y="2631"/>
            <a:chExt cx="550" cy="324"/>
          </a:xfrm>
        </p:grpSpPr>
        <p:sp>
          <p:nvSpPr>
            <p:cNvPr id="564264" name="AutoShape 4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564265" name="Rectangle 41"/>
            <p:cNvSpPr>
              <a:spLocks noChangeArrowheads="1"/>
            </p:cNvSpPr>
            <p:nvPr/>
          </p:nvSpPr>
          <p:spPr bwMode="auto">
            <a:xfrm>
              <a:off x="3544" y="2631"/>
              <a:ext cx="436"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low</a:t>
              </a:r>
            </a:p>
          </p:txBody>
        </p:sp>
      </p:grpSp>
      <p:sp>
        <p:nvSpPr>
          <p:cNvPr id="564267" name="Rectangle 43"/>
          <p:cNvSpPr>
            <a:spLocks noChangeArrowheads="1"/>
          </p:cNvSpPr>
          <p:nvPr/>
        </p:nvSpPr>
        <p:spPr bwMode="auto">
          <a:xfrm>
            <a:off x="0" y="198438"/>
            <a:ext cx="7772400" cy="762000"/>
          </a:xfrm>
          <a:prstGeom prst="rect">
            <a:avLst/>
          </a:prstGeom>
          <a:noFill/>
          <a:ln w="9525">
            <a:noFill/>
            <a:miter lim="800000"/>
            <a:headEnd/>
            <a:tailEnd/>
          </a:ln>
          <a:effectLst/>
        </p:spPr>
        <p:txBody>
          <a:bodyPr>
            <a:prstTxWarp prst="textNoShape">
              <a:avLst/>
            </a:prstTxWarp>
          </a:bodyPr>
          <a:lstStyle/>
          <a:p>
            <a:pPr algn="l" eaLnBrk="1" hangingPunct="1"/>
            <a:r>
              <a:rPr lang="en-US" sz="3200" b="1">
                <a:solidFill>
                  <a:srgbClr val="0F116A"/>
                </a:solidFill>
              </a:rPr>
              <a:t>Feedback: Maintaining Homeostasis</a:t>
            </a:r>
            <a:endParaRPr lang="en-US" sz="3600" b="1">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77"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9988" y="558800"/>
            <a:ext cx="6518275" cy="6307138"/>
          </a:xfrm>
          <a:prstGeom prst="rect">
            <a:avLst/>
          </a:prstGeom>
          <a:noFill/>
          <a:ln w="9525">
            <a:noFill/>
            <a:miter lim="800000"/>
            <a:headEnd/>
            <a:tailEnd/>
          </a:ln>
        </p:spPr>
      </p:pic>
      <p:sp>
        <p:nvSpPr>
          <p:cNvPr id="566278" name="Rectangle 6"/>
          <p:cNvSpPr>
            <a:spLocks noChangeArrowheads="1"/>
          </p:cNvSpPr>
          <p:nvPr/>
        </p:nvSpPr>
        <p:spPr bwMode="auto">
          <a:xfrm>
            <a:off x="3592513" y="1873250"/>
            <a:ext cx="485775" cy="2079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Liver</a:t>
            </a:r>
            <a:endParaRPr lang="en-US" sz="1600">
              <a:solidFill>
                <a:srgbClr val="000000"/>
              </a:solidFill>
            </a:endParaRPr>
          </a:p>
        </p:txBody>
      </p:sp>
      <p:sp>
        <p:nvSpPr>
          <p:cNvPr id="566279" name="Rectangle 7"/>
          <p:cNvSpPr>
            <a:spLocks noChangeArrowheads="1"/>
          </p:cNvSpPr>
          <p:nvPr/>
        </p:nvSpPr>
        <p:spPr bwMode="auto">
          <a:xfrm>
            <a:off x="3730625" y="3197225"/>
            <a:ext cx="1047750"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Gallbladder</a:t>
            </a:r>
            <a:endParaRPr lang="en-US">
              <a:solidFill>
                <a:srgbClr val="000000"/>
              </a:solidFill>
            </a:endParaRPr>
          </a:p>
        </p:txBody>
      </p:sp>
      <p:sp>
        <p:nvSpPr>
          <p:cNvPr id="566280" name="Rectangle 8"/>
          <p:cNvSpPr>
            <a:spLocks noChangeArrowheads="1"/>
          </p:cNvSpPr>
          <p:nvPr/>
        </p:nvSpPr>
        <p:spPr bwMode="auto">
          <a:xfrm>
            <a:off x="3549650" y="4579938"/>
            <a:ext cx="995363"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Duodenum</a:t>
            </a:r>
            <a:endParaRPr lang="en-US" sz="2800">
              <a:solidFill>
                <a:srgbClr val="000000"/>
              </a:solidFill>
            </a:endParaRPr>
          </a:p>
        </p:txBody>
      </p:sp>
      <p:sp>
        <p:nvSpPr>
          <p:cNvPr id="566281" name="Rectangle 9"/>
          <p:cNvSpPr>
            <a:spLocks noChangeArrowheads="1"/>
          </p:cNvSpPr>
          <p:nvPr/>
        </p:nvSpPr>
        <p:spPr bwMode="auto">
          <a:xfrm>
            <a:off x="7983538" y="4348163"/>
            <a:ext cx="903287" cy="2079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Pancreas</a:t>
            </a:r>
            <a:endParaRPr lang="en-US" sz="1600">
              <a:solidFill>
                <a:srgbClr val="000000"/>
              </a:solidFill>
            </a:endParaRPr>
          </a:p>
        </p:txBody>
      </p:sp>
      <p:sp>
        <p:nvSpPr>
          <p:cNvPr id="566282" name="Rectangle 10"/>
          <p:cNvSpPr>
            <a:spLocks noChangeArrowheads="1"/>
          </p:cNvSpPr>
          <p:nvPr/>
        </p:nvSpPr>
        <p:spPr bwMode="auto">
          <a:xfrm>
            <a:off x="7243763" y="2243138"/>
            <a:ext cx="858837" cy="2079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Stomach</a:t>
            </a:r>
            <a:endParaRPr lang="en-US" sz="1600">
              <a:solidFill>
                <a:srgbClr val="000000"/>
              </a:solidFill>
            </a:endParaRPr>
          </a:p>
        </p:txBody>
      </p:sp>
      <p:sp>
        <p:nvSpPr>
          <p:cNvPr id="566284" name="AutoShape 12"/>
          <p:cNvSpPr>
            <a:spLocks noChangeArrowheads="1"/>
          </p:cNvSpPr>
          <p:nvPr/>
        </p:nvSpPr>
        <p:spPr bwMode="auto">
          <a:xfrm>
            <a:off x="6402388" y="2609850"/>
            <a:ext cx="803275" cy="215900"/>
          </a:xfrm>
          <a:prstGeom prst="roundRect">
            <a:avLst>
              <a:gd name="adj" fmla="val 16667"/>
            </a:avLst>
          </a:prstGeom>
          <a:solidFill>
            <a:srgbClr val="FF8000"/>
          </a:solidFill>
          <a:ln w="9525">
            <a:noFill/>
            <a:round/>
            <a:headEnd/>
            <a:tailEnd/>
          </a:ln>
        </p:spPr>
        <p:txBody>
          <a:bodyPr wrap="none" lIns="9144" tIns="0" rIns="9144" bIns="0" anchor="ctr">
            <a:prstTxWarp prst="textNoShape">
              <a:avLst/>
            </a:prstTxWarp>
            <a:spAutoFit/>
          </a:bodyPr>
          <a:lstStyle/>
          <a:p>
            <a:pPr>
              <a:lnSpc>
                <a:spcPct val="85000"/>
              </a:lnSpc>
            </a:pPr>
            <a:r>
              <a:rPr lang="en-US" sz="1500" b="1">
                <a:solidFill>
                  <a:srgbClr val="000000"/>
                </a:solidFill>
              </a:rPr>
              <a:t>Proteins</a:t>
            </a:r>
            <a:endParaRPr lang="en-US" sz="2800"/>
          </a:p>
        </p:txBody>
      </p:sp>
      <p:sp>
        <p:nvSpPr>
          <p:cNvPr id="566293" name="AutoShape 21"/>
          <p:cNvSpPr>
            <a:spLocks noChangeArrowheads="1"/>
          </p:cNvSpPr>
          <p:nvPr/>
        </p:nvSpPr>
        <p:spPr bwMode="auto">
          <a:xfrm>
            <a:off x="6305550" y="3054350"/>
            <a:ext cx="708025" cy="215900"/>
          </a:xfrm>
          <a:prstGeom prst="roundRect">
            <a:avLst>
              <a:gd name="adj" fmla="val 16667"/>
            </a:avLst>
          </a:prstGeom>
          <a:solidFill>
            <a:srgbClr val="FFEA18"/>
          </a:solidFill>
          <a:ln w="9525">
            <a:noFill/>
            <a:round/>
            <a:headEnd/>
            <a:tailEnd/>
          </a:ln>
        </p:spPr>
        <p:txBody>
          <a:bodyPr wrap="none" lIns="9144" tIns="0" rIns="9144" bIns="0">
            <a:prstTxWarp prst="textNoShape">
              <a:avLst/>
            </a:prstTxWarp>
            <a:spAutoFit/>
          </a:bodyPr>
          <a:lstStyle/>
          <a:p>
            <a:pPr algn="l">
              <a:lnSpc>
                <a:spcPct val="85000"/>
              </a:lnSpc>
            </a:pPr>
            <a:r>
              <a:rPr lang="en-US" sz="1500" b="1">
                <a:solidFill>
                  <a:srgbClr val="CC0000"/>
                </a:solidFill>
              </a:rPr>
              <a:t>Gastrin</a:t>
            </a:r>
            <a:endParaRPr lang="en-US" sz="1500">
              <a:solidFill>
                <a:srgbClr val="CC0000"/>
              </a:solidFill>
            </a:endParaRPr>
          </a:p>
        </p:txBody>
      </p:sp>
      <p:sp>
        <p:nvSpPr>
          <p:cNvPr id="566295" name="AutoShape 23"/>
          <p:cNvSpPr>
            <a:spLocks noChangeArrowheads="1"/>
          </p:cNvSpPr>
          <p:nvPr/>
        </p:nvSpPr>
        <p:spPr bwMode="auto">
          <a:xfrm>
            <a:off x="7851775" y="4629150"/>
            <a:ext cx="504825" cy="374650"/>
          </a:xfrm>
          <a:prstGeom prst="roundRect">
            <a:avLst>
              <a:gd name="adj" fmla="val 16667"/>
            </a:avLst>
          </a:prstGeom>
          <a:solidFill>
            <a:schemeClr val="accent1"/>
          </a:solidFill>
          <a:ln w="9525">
            <a:noFill/>
            <a:round/>
            <a:headEnd/>
            <a:tailEnd/>
          </a:ln>
        </p:spPr>
        <p:txBody>
          <a:bodyPr wrap="none" lIns="9144" tIns="0" rIns="9144" bIns="0" anchor="ctr">
            <a:prstTxWarp prst="textNoShape">
              <a:avLst/>
            </a:prstTxWarp>
          </a:bodyPr>
          <a:lstStyle/>
          <a:p>
            <a:pPr>
              <a:lnSpc>
                <a:spcPct val="85000"/>
              </a:lnSpc>
            </a:pPr>
            <a:r>
              <a:rPr lang="en-US" sz="1100" b="1">
                <a:solidFill>
                  <a:srgbClr val="0F116A"/>
                </a:solidFill>
              </a:rPr>
              <a:t>Acinar</a:t>
            </a:r>
            <a:br>
              <a:rPr lang="en-US" sz="1100" b="1">
                <a:solidFill>
                  <a:srgbClr val="0F116A"/>
                </a:solidFill>
              </a:rPr>
            </a:br>
            <a:r>
              <a:rPr lang="en-US" sz="1100" b="1">
                <a:solidFill>
                  <a:srgbClr val="0F116A"/>
                </a:solidFill>
              </a:rPr>
              <a:t>cells</a:t>
            </a:r>
            <a:endParaRPr lang="en-US" sz="2000">
              <a:solidFill>
                <a:srgbClr val="0F116A"/>
              </a:solidFill>
            </a:endParaRPr>
          </a:p>
        </p:txBody>
      </p:sp>
      <p:sp>
        <p:nvSpPr>
          <p:cNvPr id="566274" name="Rectangle 2"/>
          <p:cNvSpPr>
            <a:spLocks noGrp="1" noChangeArrowheads="1"/>
          </p:cNvSpPr>
          <p:nvPr>
            <p:ph type="title"/>
          </p:nvPr>
        </p:nvSpPr>
        <p:spPr/>
        <p:txBody>
          <a:bodyPr/>
          <a:lstStyle/>
          <a:p>
            <a:r>
              <a:rPr lang="en-US"/>
              <a:t>Regulation of Digestion</a:t>
            </a:r>
          </a:p>
        </p:txBody>
      </p:sp>
      <p:sp>
        <p:nvSpPr>
          <p:cNvPr id="566301" name="Rectangle 29"/>
          <p:cNvSpPr>
            <a:spLocks noChangeArrowheads="1"/>
          </p:cNvSpPr>
          <p:nvPr/>
        </p:nvSpPr>
        <p:spPr bwMode="auto">
          <a:xfrm>
            <a:off x="60325" y="1449388"/>
            <a:ext cx="2830513" cy="1187450"/>
          </a:xfrm>
          <a:prstGeom prst="rect">
            <a:avLst/>
          </a:prstGeom>
          <a:solidFill>
            <a:srgbClr val="FFEA18"/>
          </a:solidFill>
          <a:ln w="9525">
            <a:noFill/>
            <a:miter lim="800000"/>
            <a:headEnd/>
            <a:tailEnd/>
          </a:ln>
          <a:effectLst/>
        </p:spPr>
        <p:txBody>
          <a:bodyPr>
            <a:prstTxWarp prst="textNoShape">
              <a:avLst/>
            </a:prstTxWarp>
            <a:spAutoFit/>
          </a:bodyPr>
          <a:lstStyle/>
          <a:p>
            <a:pPr algn="l"/>
            <a:r>
              <a:rPr lang="en-US" b="1">
                <a:solidFill>
                  <a:srgbClr val="0F116A"/>
                </a:solidFill>
              </a:rPr>
              <a:t>Coordination of nervous system &amp; endocrine system </a:t>
            </a:r>
          </a:p>
        </p:txBody>
      </p:sp>
      <p:sp>
        <p:nvSpPr>
          <p:cNvPr id="566314" name="AutoShape 42"/>
          <p:cNvSpPr>
            <a:spLocks noChangeArrowheads="1"/>
          </p:cNvSpPr>
          <p:nvPr/>
        </p:nvSpPr>
        <p:spPr bwMode="auto">
          <a:xfrm>
            <a:off x="6194425" y="4406900"/>
            <a:ext cx="369888" cy="215900"/>
          </a:xfrm>
          <a:prstGeom prst="roundRect">
            <a:avLst>
              <a:gd name="adj" fmla="val 16667"/>
            </a:avLst>
          </a:prstGeom>
          <a:solidFill>
            <a:srgbClr val="FFEA18"/>
          </a:solidFill>
          <a:ln w="9525">
            <a:noFill/>
            <a:round/>
            <a:headEnd/>
            <a:tailEnd/>
          </a:ln>
        </p:spPr>
        <p:txBody>
          <a:bodyPr wrap="none" lIns="9144" tIns="0" rIns="9144" bIns="0">
            <a:prstTxWarp prst="textNoShape">
              <a:avLst/>
            </a:prstTxWarp>
            <a:spAutoFit/>
          </a:bodyPr>
          <a:lstStyle/>
          <a:p>
            <a:pPr algn="l">
              <a:lnSpc>
                <a:spcPct val="85000"/>
              </a:lnSpc>
            </a:pPr>
            <a:r>
              <a:rPr lang="en-US" sz="1500" b="1">
                <a:solidFill>
                  <a:srgbClr val="CC0000"/>
                </a:solidFill>
              </a:rPr>
              <a:t>HCl</a:t>
            </a:r>
          </a:p>
        </p:txBody>
      </p:sp>
      <p:sp>
        <p:nvSpPr>
          <p:cNvPr id="566315" name="AutoShape 43"/>
          <p:cNvSpPr>
            <a:spLocks noChangeArrowheads="1"/>
          </p:cNvSpPr>
          <p:nvPr/>
        </p:nvSpPr>
        <p:spPr bwMode="auto">
          <a:xfrm>
            <a:off x="5189538" y="4216400"/>
            <a:ext cx="665162" cy="215900"/>
          </a:xfrm>
          <a:prstGeom prst="roundRect">
            <a:avLst>
              <a:gd name="adj" fmla="val 16667"/>
            </a:avLst>
          </a:prstGeom>
          <a:solidFill>
            <a:srgbClr val="FFEA18"/>
          </a:solidFill>
          <a:ln w="9525">
            <a:noFill/>
            <a:round/>
            <a:headEnd/>
            <a:tailEnd/>
          </a:ln>
        </p:spPr>
        <p:txBody>
          <a:bodyPr wrap="none" lIns="9144" tIns="0" rIns="9144" bIns="0">
            <a:prstTxWarp prst="textNoShape">
              <a:avLst/>
            </a:prstTxWarp>
            <a:spAutoFit/>
          </a:bodyPr>
          <a:lstStyle/>
          <a:p>
            <a:pPr algn="l">
              <a:lnSpc>
                <a:spcPct val="85000"/>
              </a:lnSpc>
            </a:pPr>
            <a:r>
              <a:rPr lang="en-US" sz="1500" b="1">
                <a:solidFill>
                  <a:srgbClr val="CC0000"/>
                </a:solidFill>
              </a:rPr>
              <a:t>Pepsin</a:t>
            </a:r>
          </a:p>
        </p:txBody>
      </p:sp>
      <p:grpSp>
        <p:nvGrpSpPr>
          <p:cNvPr id="2" name="Group 48"/>
          <p:cNvGrpSpPr>
            <a:grpSpLocks/>
          </p:cNvGrpSpPr>
          <p:nvPr/>
        </p:nvGrpSpPr>
        <p:grpSpPr bwMode="auto">
          <a:xfrm>
            <a:off x="5872163" y="3511550"/>
            <a:ext cx="1301750" cy="935038"/>
            <a:chOff x="3699" y="2212"/>
            <a:chExt cx="820" cy="589"/>
          </a:xfrm>
        </p:grpSpPr>
        <p:sp>
          <p:nvSpPr>
            <p:cNvPr id="566308" name="Freeform 36"/>
            <p:cNvSpPr>
              <a:spLocks/>
            </p:cNvSpPr>
            <p:nvPr/>
          </p:nvSpPr>
          <p:spPr bwMode="auto">
            <a:xfrm>
              <a:off x="3699" y="2548"/>
              <a:ext cx="289" cy="172"/>
            </a:xfrm>
            <a:custGeom>
              <a:avLst/>
              <a:gdLst/>
              <a:ahLst/>
              <a:cxnLst>
                <a:cxn ang="0">
                  <a:pos x="503" y="0"/>
                </a:cxn>
                <a:cxn ang="0">
                  <a:pos x="440" y="474"/>
                </a:cxn>
                <a:cxn ang="0">
                  <a:pos x="0" y="570"/>
                </a:cxn>
              </a:cxnLst>
              <a:rect l="0" t="0" r="r" b="b"/>
              <a:pathLst>
                <a:path w="524" h="570">
                  <a:moveTo>
                    <a:pt x="503" y="0"/>
                  </a:moveTo>
                  <a:cubicBezTo>
                    <a:pt x="513" y="189"/>
                    <a:pt x="524" y="379"/>
                    <a:pt x="440" y="474"/>
                  </a:cubicBezTo>
                  <a:cubicBezTo>
                    <a:pt x="356" y="569"/>
                    <a:pt x="73" y="555"/>
                    <a:pt x="0" y="570"/>
                  </a:cubicBezTo>
                </a:path>
              </a:pathLst>
            </a:custGeom>
            <a:noFill/>
            <a:ln w="38100" cap="flat" cmpd="sng">
              <a:solidFill>
                <a:srgbClr val="008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309" name="Freeform 37"/>
            <p:cNvSpPr>
              <a:spLocks/>
            </p:cNvSpPr>
            <p:nvPr/>
          </p:nvSpPr>
          <p:spPr bwMode="auto">
            <a:xfrm>
              <a:off x="4149" y="2399"/>
              <a:ext cx="370" cy="402"/>
            </a:xfrm>
            <a:custGeom>
              <a:avLst/>
              <a:gdLst/>
              <a:ahLst/>
              <a:cxnLst>
                <a:cxn ang="0">
                  <a:pos x="503" y="0"/>
                </a:cxn>
                <a:cxn ang="0">
                  <a:pos x="440" y="474"/>
                </a:cxn>
                <a:cxn ang="0">
                  <a:pos x="0" y="570"/>
                </a:cxn>
              </a:cxnLst>
              <a:rect l="0" t="0" r="r" b="b"/>
              <a:pathLst>
                <a:path w="524" h="570">
                  <a:moveTo>
                    <a:pt x="503" y="0"/>
                  </a:moveTo>
                  <a:cubicBezTo>
                    <a:pt x="513" y="189"/>
                    <a:pt x="524" y="379"/>
                    <a:pt x="440" y="474"/>
                  </a:cubicBezTo>
                  <a:cubicBezTo>
                    <a:pt x="356" y="569"/>
                    <a:pt x="73" y="555"/>
                    <a:pt x="0" y="570"/>
                  </a:cubicBezTo>
                </a:path>
              </a:pathLst>
            </a:custGeom>
            <a:noFill/>
            <a:ln w="38100" cap="flat" cmpd="sng">
              <a:solidFill>
                <a:srgbClr val="008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298" name="Oval 26"/>
            <p:cNvSpPr>
              <a:spLocks noChangeArrowheads="1"/>
            </p:cNvSpPr>
            <p:nvPr/>
          </p:nvSpPr>
          <p:spPr bwMode="auto">
            <a:xfrm>
              <a:off x="4122" y="2212"/>
              <a:ext cx="212" cy="216"/>
            </a:xfrm>
            <a:prstGeom prst="ellipse">
              <a:avLst/>
            </a:prstGeom>
            <a:solidFill>
              <a:srgbClr val="99CC00"/>
            </a:solidFill>
            <a:ln w="9525">
              <a:noFill/>
              <a:round/>
              <a:headEnd/>
              <a:tailEnd/>
            </a:ln>
            <a:effectLst/>
          </p:spPr>
          <p:txBody>
            <a:bodyPr wrap="none" lIns="0" tIns="0" rIns="0" bIns="0" anchor="ctr">
              <a:prstTxWarp prst="textNoShape">
                <a:avLst/>
              </a:prstTxWarp>
            </a:bodyPr>
            <a:lstStyle/>
            <a:p>
              <a:r>
                <a:rPr lang="en-US" b="1">
                  <a:solidFill>
                    <a:srgbClr val="000000"/>
                  </a:solidFill>
                </a:rPr>
                <a:t>+</a:t>
              </a:r>
            </a:p>
          </p:txBody>
        </p:sp>
      </p:grpSp>
      <p:grpSp>
        <p:nvGrpSpPr>
          <p:cNvPr id="3" name="Group 47"/>
          <p:cNvGrpSpPr>
            <a:grpSpLocks/>
          </p:cNvGrpSpPr>
          <p:nvPr/>
        </p:nvGrpSpPr>
        <p:grpSpPr bwMode="auto">
          <a:xfrm>
            <a:off x="6616700" y="3171825"/>
            <a:ext cx="1617663" cy="1382713"/>
            <a:chOff x="4192" y="1998"/>
            <a:chExt cx="995" cy="924"/>
          </a:xfrm>
        </p:grpSpPr>
        <p:sp>
          <p:nvSpPr>
            <p:cNvPr id="566317" name="Freeform 45"/>
            <p:cNvSpPr>
              <a:spLocks/>
            </p:cNvSpPr>
            <p:nvPr/>
          </p:nvSpPr>
          <p:spPr bwMode="auto">
            <a:xfrm>
              <a:off x="4192" y="1998"/>
              <a:ext cx="934" cy="924"/>
            </a:xfrm>
            <a:custGeom>
              <a:avLst/>
              <a:gdLst/>
              <a:ahLst/>
              <a:cxnLst>
                <a:cxn ang="0">
                  <a:pos x="0" y="924"/>
                </a:cxn>
                <a:cxn ang="0">
                  <a:pos x="771" y="785"/>
                </a:cxn>
                <a:cxn ang="0">
                  <a:pos x="857" y="148"/>
                </a:cxn>
                <a:cxn ang="0">
                  <a:pos x="311" y="0"/>
                </a:cxn>
              </a:cxnLst>
              <a:rect l="0" t="0" r="r" b="b"/>
              <a:pathLst>
                <a:path w="934" h="924">
                  <a:moveTo>
                    <a:pt x="0" y="924"/>
                  </a:moveTo>
                  <a:cubicBezTo>
                    <a:pt x="314" y="919"/>
                    <a:pt x="628" y="914"/>
                    <a:pt x="771" y="785"/>
                  </a:cubicBezTo>
                  <a:cubicBezTo>
                    <a:pt x="914" y="656"/>
                    <a:pt x="934" y="279"/>
                    <a:pt x="857" y="148"/>
                  </a:cubicBezTo>
                  <a:cubicBezTo>
                    <a:pt x="780" y="17"/>
                    <a:pt x="545" y="8"/>
                    <a:pt x="311" y="0"/>
                  </a:cubicBezTo>
                </a:path>
              </a:pathLst>
            </a:custGeom>
            <a:noFill/>
            <a:ln w="38100" cap="flat" cmpd="sng">
              <a:solidFill>
                <a:srgbClr val="CC0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318" name="Oval 46"/>
            <p:cNvSpPr>
              <a:spLocks noChangeArrowheads="1"/>
            </p:cNvSpPr>
            <p:nvPr/>
          </p:nvSpPr>
          <p:spPr bwMode="auto">
            <a:xfrm>
              <a:off x="4975" y="2327"/>
              <a:ext cx="212" cy="216"/>
            </a:xfrm>
            <a:prstGeom prst="ellipse">
              <a:avLst/>
            </a:prstGeom>
            <a:solidFill>
              <a:srgbClr val="CC0000"/>
            </a:solidFill>
            <a:ln w="9525">
              <a:solidFill>
                <a:srgbClr val="000000"/>
              </a:solidFill>
              <a:round/>
              <a:headEnd/>
              <a:tailEnd/>
            </a:ln>
            <a:effectLst/>
          </p:spPr>
          <p:txBody>
            <a:bodyPr wrap="none" lIns="0" tIns="0" rIns="0" bIns="0" anchor="ctr">
              <a:prstTxWarp prst="textNoShape">
                <a:avLst/>
              </a:prstTxWarp>
            </a:bodyPr>
            <a:lstStyle/>
            <a:p>
              <a:r>
                <a:rPr lang="en-US" b="1">
                  <a:solidFill>
                    <a:srgbClr val="000000"/>
                  </a:solidFill>
                </a:rPr>
                <a:t>–</a:t>
              </a:r>
            </a:p>
          </p:txBody>
        </p:sp>
      </p:grpSp>
      <p:sp>
        <p:nvSpPr>
          <p:cNvPr id="566321" name="AutoShape 49"/>
          <p:cNvSpPr>
            <a:spLocks noChangeArrowheads="1"/>
          </p:cNvSpPr>
          <p:nvPr/>
        </p:nvSpPr>
        <p:spPr bwMode="auto">
          <a:xfrm>
            <a:off x="2827338" y="5181600"/>
            <a:ext cx="454025" cy="215900"/>
          </a:xfrm>
          <a:prstGeom prst="roundRect">
            <a:avLst>
              <a:gd name="adj" fmla="val 16667"/>
            </a:avLst>
          </a:prstGeom>
          <a:solidFill>
            <a:srgbClr val="FFEA18"/>
          </a:solidFill>
          <a:ln w="9525">
            <a:noFill/>
            <a:round/>
            <a:headEnd/>
            <a:tailEnd/>
          </a:ln>
        </p:spPr>
        <p:txBody>
          <a:bodyPr wrap="none" lIns="9144" tIns="0" rIns="9144" bIns="0">
            <a:prstTxWarp prst="textNoShape">
              <a:avLst/>
            </a:prstTxWarp>
            <a:spAutoFit/>
          </a:bodyPr>
          <a:lstStyle/>
          <a:p>
            <a:pPr algn="l">
              <a:lnSpc>
                <a:spcPct val="85000"/>
              </a:lnSpc>
            </a:pPr>
            <a:r>
              <a:rPr lang="en-US" sz="1500" b="1">
                <a:solidFill>
                  <a:srgbClr val="CC0000"/>
                </a:solidFill>
              </a:rPr>
              <a:t>CCK</a:t>
            </a:r>
          </a:p>
        </p:txBody>
      </p:sp>
      <p:grpSp>
        <p:nvGrpSpPr>
          <p:cNvPr id="4" name="Group 63"/>
          <p:cNvGrpSpPr>
            <a:grpSpLocks/>
          </p:cNvGrpSpPr>
          <p:nvPr/>
        </p:nvGrpSpPr>
        <p:grpSpPr bwMode="auto">
          <a:xfrm>
            <a:off x="3681413" y="4760913"/>
            <a:ext cx="2273300" cy="1895475"/>
            <a:chOff x="2319" y="2999"/>
            <a:chExt cx="1432" cy="1194"/>
          </a:xfrm>
        </p:grpSpPr>
        <p:sp>
          <p:nvSpPr>
            <p:cNvPr id="566329" name="Freeform 57"/>
            <p:cNvSpPr>
              <a:spLocks/>
            </p:cNvSpPr>
            <p:nvPr/>
          </p:nvSpPr>
          <p:spPr bwMode="auto">
            <a:xfrm>
              <a:off x="2319" y="2999"/>
              <a:ext cx="1432" cy="1194"/>
            </a:xfrm>
            <a:custGeom>
              <a:avLst/>
              <a:gdLst/>
              <a:ahLst/>
              <a:cxnLst>
                <a:cxn ang="0">
                  <a:pos x="0" y="1044"/>
                </a:cxn>
                <a:cxn ang="0">
                  <a:pos x="867" y="1140"/>
                </a:cxn>
                <a:cxn ang="0">
                  <a:pos x="1432" y="0"/>
                </a:cxn>
              </a:cxnLst>
              <a:rect l="0" t="0" r="r" b="b"/>
              <a:pathLst>
                <a:path w="1432" h="1314">
                  <a:moveTo>
                    <a:pt x="0" y="1044"/>
                  </a:moveTo>
                  <a:cubicBezTo>
                    <a:pt x="314" y="1179"/>
                    <a:pt x="628" y="1314"/>
                    <a:pt x="867" y="1140"/>
                  </a:cubicBezTo>
                  <a:cubicBezTo>
                    <a:pt x="1106" y="966"/>
                    <a:pt x="1269" y="483"/>
                    <a:pt x="1432" y="0"/>
                  </a:cubicBezTo>
                </a:path>
              </a:pathLst>
            </a:custGeom>
            <a:noFill/>
            <a:ln w="38100" cap="flat" cmpd="sng">
              <a:solidFill>
                <a:srgbClr val="CC0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334" name="Oval 62"/>
            <p:cNvSpPr>
              <a:spLocks noChangeArrowheads="1"/>
            </p:cNvSpPr>
            <p:nvPr/>
          </p:nvSpPr>
          <p:spPr bwMode="auto">
            <a:xfrm>
              <a:off x="3037" y="3954"/>
              <a:ext cx="212" cy="216"/>
            </a:xfrm>
            <a:prstGeom prst="ellipse">
              <a:avLst/>
            </a:prstGeom>
            <a:solidFill>
              <a:srgbClr val="CC0000"/>
            </a:solidFill>
            <a:ln w="9525">
              <a:solidFill>
                <a:srgbClr val="000000"/>
              </a:solidFill>
              <a:round/>
              <a:headEnd/>
              <a:tailEnd/>
            </a:ln>
            <a:effectLst/>
          </p:spPr>
          <p:txBody>
            <a:bodyPr wrap="none" lIns="0" tIns="0" rIns="0" bIns="0" anchor="ctr">
              <a:prstTxWarp prst="textNoShape">
                <a:avLst/>
              </a:prstTxWarp>
            </a:bodyPr>
            <a:lstStyle/>
            <a:p>
              <a:r>
                <a:rPr lang="en-US" b="1">
                  <a:solidFill>
                    <a:srgbClr val="000000"/>
                  </a:solidFill>
                </a:rPr>
                <a:t>–</a:t>
              </a:r>
            </a:p>
          </p:txBody>
        </p:sp>
      </p:grpSp>
      <p:sp>
        <p:nvSpPr>
          <p:cNvPr id="566322" name="AutoShape 50"/>
          <p:cNvSpPr>
            <a:spLocks noChangeArrowheads="1"/>
          </p:cNvSpPr>
          <p:nvPr/>
        </p:nvSpPr>
        <p:spPr bwMode="auto">
          <a:xfrm>
            <a:off x="3162300" y="6202363"/>
            <a:ext cx="793750" cy="215900"/>
          </a:xfrm>
          <a:prstGeom prst="roundRect">
            <a:avLst>
              <a:gd name="adj" fmla="val 16667"/>
            </a:avLst>
          </a:prstGeom>
          <a:solidFill>
            <a:srgbClr val="FFEA18"/>
          </a:solidFill>
          <a:ln w="9525">
            <a:noFill/>
            <a:round/>
            <a:headEnd/>
            <a:tailEnd/>
          </a:ln>
        </p:spPr>
        <p:txBody>
          <a:bodyPr wrap="none" lIns="9144" tIns="0" rIns="9144" bIns="0">
            <a:prstTxWarp prst="textNoShape">
              <a:avLst/>
            </a:prstTxWarp>
            <a:spAutoFit/>
          </a:bodyPr>
          <a:lstStyle/>
          <a:p>
            <a:pPr algn="l">
              <a:lnSpc>
                <a:spcPct val="85000"/>
              </a:lnSpc>
            </a:pPr>
            <a:r>
              <a:rPr lang="en-US" sz="1500" b="1">
                <a:solidFill>
                  <a:srgbClr val="CC0000"/>
                </a:solidFill>
              </a:rPr>
              <a:t>Secretin</a:t>
            </a:r>
          </a:p>
        </p:txBody>
      </p:sp>
      <p:sp>
        <p:nvSpPr>
          <p:cNvPr id="566291" name="AutoShape 19"/>
          <p:cNvSpPr>
            <a:spLocks noChangeArrowheads="1"/>
          </p:cNvSpPr>
          <p:nvPr/>
        </p:nvSpPr>
        <p:spPr bwMode="auto">
          <a:xfrm>
            <a:off x="6057900" y="3743325"/>
            <a:ext cx="446088" cy="374650"/>
          </a:xfrm>
          <a:prstGeom prst="roundRect">
            <a:avLst>
              <a:gd name="adj" fmla="val 16667"/>
            </a:avLst>
          </a:prstGeom>
          <a:solidFill>
            <a:schemeClr val="accent1"/>
          </a:solidFill>
          <a:ln w="9525">
            <a:noFill/>
            <a:round/>
            <a:headEnd/>
            <a:tailEnd/>
          </a:ln>
        </p:spPr>
        <p:txBody>
          <a:bodyPr wrap="none" lIns="9144" tIns="0" rIns="9144" bIns="0" anchor="ctr">
            <a:prstTxWarp prst="textNoShape">
              <a:avLst/>
            </a:prstTxWarp>
          </a:bodyPr>
          <a:lstStyle/>
          <a:p>
            <a:pPr>
              <a:lnSpc>
                <a:spcPct val="85000"/>
              </a:lnSpc>
            </a:pPr>
            <a:r>
              <a:rPr lang="en-US" sz="1100" b="1">
                <a:solidFill>
                  <a:srgbClr val="0F116A"/>
                </a:solidFill>
              </a:rPr>
              <a:t>Chief</a:t>
            </a:r>
            <a:br>
              <a:rPr lang="en-US" sz="1100" b="1">
                <a:solidFill>
                  <a:srgbClr val="0F116A"/>
                </a:solidFill>
              </a:rPr>
            </a:br>
            <a:r>
              <a:rPr lang="en-US" sz="1100" b="1">
                <a:solidFill>
                  <a:srgbClr val="0F116A"/>
                </a:solidFill>
              </a:rPr>
              <a:t>cells</a:t>
            </a:r>
          </a:p>
        </p:txBody>
      </p:sp>
      <p:sp>
        <p:nvSpPr>
          <p:cNvPr id="566292" name="AutoShape 20"/>
          <p:cNvSpPr>
            <a:spLocks noChangeArrowheads="1"/>
          </p:cNvSpPr>
          <p:nvPr/>
        </p:nvSpPr>
        <p:spPr bwMode="auto">
          <a:xfrm>
            <a:off x="6891338" y="3503613"/>
            <a:ext cx="558800" cy="374650"/>
          </a:xfrm>
          <a:prstGeom prst="roundRect">
            <a:avLst>
              <a:gd name="adj" fmla="val 16667"/>
            </a:avLst>
          </a:prstGeom>
          <a:solidFill>
            <a:schemeClr val="accent1"/>
          </a:solidFill>
          <a:ln w="9525">
            <a:noFill/>
            <a:round/>
            <a:headEnd/>
            <a:tailEnd/>
          </a:ln>
        </p:spPr>
        <p:txBody>
          <a:bodyPr wrap="none" lIns="9144" tIns="0" rIns="9144" bIns="0" anchor="ctr">
            <a:prstTxWarp prst="textNoShape">
              <a:avLst/>
            </a:prstTxWarp>
          </a:bodyPr>
          <a:lstStyle/>
          <a:p>
            <a:pPr>
              <a:lnSpc>
                <a:spcPct val="85000"/>
              </a:lnSpc>
            </a:pPr>
            <a:r>
              <a:rPr lang="en-US" sz="1100" b="1">
                <a:solidFill>
                  <a:srgbClr val="0F116A"/>
                </a:solidFill>
              </a:rPr>
              <a:t>Parietal</a:t>
            </a:r>
            <a:br>
              <a:rPr lang="en-US" sz="1100" b="1">
                <a:solidFill>
                  <a:srgbClr val="0F116A"/>
                </a:solidFill>
              </a:rPr>
            </a:br>
            <a:r>
              <a:rPr lang="en-US" sz="1100" b="1">
                <a:solidFill>
                  <a:srgbClr val="0F116A"/>
                </a:solidFill>
              </a:rPr>
              <a:t>cells</a:t>
            </a:r>
            <a:endParaRPr lang="en-US" sz="2000">
              <a:solidFill>
                <a:srgbClr val="0F116A"/>
              </a:solidFill>
            </a:endParaRPr>
          </a:p>
        </p:txBody>
      </p:sp>
      <p:grpSp>
        <p:nvGrpSpPr>
          <p:cNvPr id="5" name="Group 67"/>
          <p:cNvGrpSpPr>
            <a:grpSpLocks/>
          </p:cNvGrpSpPr>
          <p:nvPr/>
        </p:nvGrpSpPr>
        <p:grpSpPr bwMode="auto">
          <a:xfrm>
            <a:off x="3363913" y="4891088"/>
            <a:ext cx="1195387" cy="461962"/>
            <a:chOff x="2119" y="3081"/>
            <a:chExt cx="753" cy="291"/>
          </a:xfrm>
        </p:grpSpPr>
        <p:sp>
          <p:nvSpPr>
            <p:cNvPr id="566311" name="Freeform 39"/>
            <p:cNvSpPr>
              <a:spLocks/>
            </p:cNvSpPr>
            <p:nvPr/>
          </p:nvSpPr>
          <p:spPr bwMode="auto">
            <a:xfrm>
              <a:off x="2119" y="3081"/>
              <a:ext cx="753" cy="281"/>
            </a:xfrm>
            <a:custGeom>
              <a:avLst/>
              <a:gdLst/>
              <a:ahLst/>
              <a:cxnLst>
                <a:cxn ang="0">
                  <a:pos x="599" y="0"/>
                </a:cxn>
                <a:cxn ang="0">
                  <a:pos x="259" y="159"/>
                </a:cxn>
                <a:cxn ang="0">
                  <a:pos x="0" y="173"/>
                </a:cxn>
              </a:cxnLst>
              <a:rect l="0" t="0" r="r" b="b"/>
              <a:pathLst>
                <a:path w="599" h="188">
                  <a:moveTo>
                    <a:pt x="599" y="0"/>
                  </a:moveTo>
                  <a:cubicBezTo>
                    <a:pt x="479" y="65"/>
                    <a:pt x="359" y="130"/>
                    <a:pt x="259" y="159"/>
                  </a:cubicBezTo>
                  <a:cubicBezTo>
                    <a:pt x="159" y="188"/>
                    <a:pt x="42" y="171"/>
                    <a:pt x="0" y="173"/>
                  </a:cubicBezTo>
                </a:path>
              </a:pathLst>
            </a:custGeom>
            <a:noFill/>
            <a:ln w="38100" cap="flat" cmpd="sng">
              <a:solidFill>
                <a:srgbClr val="008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337" name="Oval 65"/>
            <p:cNvSpPr>
              <a:spLocks noChangeArrowheads="1"/>
            </p:cNvSpPr>
            <p:nvPr/>
          </p:nvSpPr>
          <p:spPr bwMode="auto">
            <a:xfrm>
              <a:off x="2393" y="3156"/>
              <a:ext cx="212" cy="216"/>
            </a:xfrm>
            <a:prstGeom prst="ellipse">
              <a:avLst/>
            </a:prstGeom>
            <a:solidFill>
              <a:srgbClr val="99CC00"/>
            </a:solidFill>
            <a:ln w="9525">
              <a:noFill/>
              <a:round/>
              <a:headEnd/>
              <a:tailEnd/>
            </a:ln>
            <a:effectLst/>
          </p:spPr>
          <p:txBody>
            <a:bodyPr wrap="none" lIns="0" tIns="0" rIns="0" bIns="0" anchor="ctr">
              <a:prstTxWarp prst="textNoShape">
                <a:avLst/>
              </a:prstTxWarp>
            </a:bodyPr>
            <a:lstStyle/>
            <a:p>
              <a:r>
                <a:rPr lang="en-US" b="1">
                  <a:solidFill>
                    <a:srgbClr val="000000"/>
                  </a:solidFill>
                </a:rPr>
                <a:t>+</a:t>
              </a:r>
            </a:p>
          </p:txBody>
        </p:sp>
      </p:grpSp>
      <p:grpSp>
        <p:nvGrpSpPr>
          <p:cNvPr id="6" name="Group 73"/>
          <p:cNvGrpSpPr>
            <a:grpSpLocks/>
          </p:cNvGrpSpPr>
          <p:nvPr/>
        </p:nvGrpSpPr>
        <p:grpSpPr bwMode="auto">
          <a:xfrm rot="645240">
            <a:off x="3887788" y="5621338"/>
            <a:ext cx="1411287" cy="379412"/>
            <a:chOff x="2372" y="3488"/>
            <a:chExt cx="889" cy="239"/>
          </a:xfrm>
        </p:grpSpPr>
        <p:sp>
          <p:nvSpPr>
            <p:cNvPr id="566313" name="Freeform 41"/>
            <p:cNvSpPr>
              <a:spLocks/>
            </p:cNvSpPr>
            <p:nvPr/>
          </p:nvSpPr>
          <p:spPr bwMode="auto">
            <a:xfrm rot="-2132415">
              <a:off x="2372" y="3488"/>
              <a:ext cx="889" cy="217"/>
            </a:xfrm>
            <a:custGeom>
              <a:avLst/>
              <a:gdLst/>
              <a:ahLst/>
              <a:cxnLst>
                <a:cxn ang="0">
                  <a:pos x="599" y="0"/>
                </a:cxn>
                <a:cxn ang="0">
                  <a:pos x="259" y="159"/>
                </a:cxn>
                <a:cxn ang="0">
                  <a:pos x="0" y="173"/>
                </a:cxn>
              </a:cxnLst>
              <a:rect l="0" t="0" r="r" b="b"/>
              <a:pathLst>
                <a:path w="599" h="188">
                  <a:moveTo>
                    <a:pt x="599" y="0"/>
                  </a:moveTo>
                  <a:cubicBezTo>
                    <a:pt x="479" y="65"/>
                    <a:pt x="359" y="130"/>
                    <a:pt x="259" y="159"/>
                  </a:cubicBezTo>
                  <a:cubicBezTo>
                    <a:pt x="159" y="188"/>
                    <a:pt x="42" y="171"/>
                    <a:pt x="0" y="173"/>
                  </a:cubicBezTo>
                </a:path>
              </a:pathLst>
            </a:custGeom>
            <a:noFill/>
            <a:ln w="38100" cap="flat" cmpd="sng">
              <a:solidFill>
                <a:srgbClr val="008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338" name="Oval 66"/>
            <p:cNvSpPr>
              <a:spLocks noChangeArrowheads="1"/>
            </p:cNvSpPr>
            <p:nvPr/>
          </p:nvSpPr>
          <p:spPr bwMode="auto">
            <a:xfrm>
              <a:off x="2733" y="3511"/>
              <a:ext cx="212" cy="216"/>
            </a:xfrm>
            <a:prstGeom prst="ellipse">
              <a:avLst/>
            </a:prstGeom>
            <a:solidFill>
              <a:srgbClr val="99CC00"/>
            </a:solidFill>
            <a:ln w="9525">
              <a:noFill/>
              <a:round/>
              <a:headEnd/>
              <a:tailEnd/>
            </a:ln>
            <a:effectLst/>
          </p:spPr>
          <p:txBody>
            <a:bodyPr wrap="none" lIns="0" tIns="0" rIns="0" bIns="0" anchor="ctr">
              <a:prstTxWarp prst="textNoShape">
                <a:avLst/>
              </a:prstTxWarp>
            </a:bodyPr>
            <a:lstStyle/>
            <a:p>
              <a:r>
                <a:rPr lang="en-US" b="1">
                  <a:solidFill>
                    <a:srgbClr val="000000"/>
                  </a:solidFill>
                </a:rPr>
                <a:t>+</a:t>
              </a:r>
            </a:p>
          </p:txBody>
        </p:sp>
      </p:grpSp>
      <p:grpSp>
        <p:nvGrpSpPr>
          <p:cNvPr id="7" name="Group 74"/>
          <p:cNvGrpSpPr>
            <a:grpSpLocks/>
          </p:cNvGrpSpPr>
          <p:nvPr/>
        </p:nvGrpSpPr>
        <p:grpSpPr bwMode="auto">
          <a:xfrm>
            <a:off x="4672013" y="3962400"/>
            <a:ext cx="682625" cy="790575"/>
            <a:chOff x="2943" y="2496"/>
            <a:chExt cx="430" cy="498"/>
          </a:xfrm>
        </p:grpSpPr>
        <p:sp>
          <p:nvSpPr>
            <p:cNvPr id="566343" name="Freeform 71"/>
            <p:cNvSpPr>
              <a:spLocks/>
            </p:cNvSpPr>
            <p:nvPr/>
          </p:nvSpPr>
          <p:spPr bwMode="auto">
            <a:xfrm>
              <a:off x="2943" y="2496"/>
              <a:ext cx="430" cy="498"/>
            </a:xfrm>
            <a:custGeom>
              <a:avLst/>
              <a:gdLst/>
              <a:ahLst/>
              <a:cxnLst>
                <a:cxn ang="0">
                  <a:pos x="41" y="498"/>
                </a:cxn>
                <a:cxn ang="0">
                  <a:pos x="65" y="211"/>
                </a:cxn>
                <a:cxn ang="0">
                  <a:pos x="430" y="0"/>
                </a:cxn>
              </a:cxnLst>
              <a:rect l="0" t="0" r="r" b="b"/>
              <a:pathLst>
                <a:path w="430" h="498">
                  <a:moveTo>
                    <a:pt x="41" y="498"/>
                  </a:moveTo>
                  <a:cubicBezTo>
                    <a:pt x="20" y="396"/>
                    <a:pt x="0" y="294"/>
                    <a:pt x="65" y="211"/>
                  </a:cubicBezTo>
                  <a:cubicBezTo>
                    <a:pt x="130" y="128"/>
                    <a:pt x="280" y="64"/>
                    <a:pt x="430" y="0"/>
                  </a:cubicBezTo>
                </a:path>
              </a:pathLst>
            </a:custGeom>
            <a:noFill/>
            <a:ln w="38100" cap="flat" cmpd="sng">
              <a:solidFill>
                <a:srgbClr val="008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344" name="Oval 72"/>
            <p:cNvSpPr>
              <a:spLocks noChangeArrowheads="1"/>
            </p:cNvSpPr>
            <p:nvPr/>
          </p:nvSpPr>
          <p:spPr bwMode="auto">
            <a:xfrm>
              <a:off x="2948" y="2577"/>
              <a:ext cx="212" cy="216"/>
            </a:xfrm>
            <a:prstGeom prst="ellipse">
              <a:avLst/>
            </a:prstGeom>
            <a:solidFill>
              <a:srgbClr val="99CC00"/>
            </a:solidFill>
            <a:ln w="9525">
              <a:noFill/>
              <a:round/>
              <a:headEnd/>
              <a:tailEnd/>
            </a:ln>
            <a:effectLst/>
          </p:spPr>
          <p:txBody>
            <a:bodyPr wrap="none" lIns="0" tIns="0" rIns="0" bIns="0" anchor="ctr">
              <a:prstTxWarp prst="textNoShape">
                <a:avLst/>
              </a:prstTxWarp>
            </a:bodyPr>
            <a:lstStyle/>
            <a:p>
              <a:r>
                <a:rPr lang="en-US" b="1">
                  <a:solidFill>
                    <a:srgbClr val="000000"/>
                  </a:solidFill>
                </a:rPr>
                <a:t>+</a:t>
              </a:r>
            </a:p>
          </p:txBody>
        </p:sp>
      </p:grpSp>
      <p:grpSp>
        <p:nvGrpSpPr>
          <p:cNvPr id="8" name="Group 76"/>
          <p:cNvGrpSpPr>
            <a:grpSpLocks/>
          </p:cNvGrpSpPr>
          <p:nvPr/>
        </p:nvGrpSpPr>
        <p:grpSpPr bwMode="auto">
          <a:xfrm>
            <a:off x="5543550" y="2976563"/>
            <a:ext cx="738188" cy="384175"/>
            <a:chOff x="3492" y="1875"/>
            <a:chExt cx="465" cy="242"/>
          </a:xfrm>
        </p:grpSpPr>
        <p:sp>
          <p:nvSpPr>
            <p:cNvPr id="566347" name="Freeform 75"/>
            <p:cNvSpPr>
              <a:spLocks/>
            </p:cNvSpPr>
            <p:nvPr/>
          </p:nvSpPr>
          <p:spPr bwMode="auto">
            <a:xfrm>
              <a:off x="3492" y="1942"/>
              <a:ext cx="465" cy="175"/>
            </a:xfrm>
            <a:custGeom>
              <a:avLst/>
              <a:gdLst/>
              <a:ahLst/>
              <a:cxnLst>
                <a:cxn ang="0">
                  <a:pos x="0" y="175"/>
                </a:cxn>
                <a:cxn ang="0">
                  <a:pos x="192" y="22"/>
                </a:cxn>
                <a:cxn ang="0">
                  <a:pos x="465" y="41"/>
                </a:cxn>
              </a:cxnLst>
              <a:rect l="0" t="0" r="r" b="b"/>
              <a:pathLst>
                <a:path w="465" h="175">
                  <a:moveTo>
                    <a:pt x="0" y="175"/>
                  </a:moveTo>
                  <a:cubicBezTo>
                    <a:pt x="57" y="109"/>
                    <a:pt x="115" y="44"/>
                    <a:pt x="192" y="22"/>
                  </a:cubicBezTo>
                  <a:cubicBezTo>
                    <a:pt x="269" y="0"/>
                    <a:pt x="367" y="20"/>
                    <a:pt x="465" y="41"/>
                  </a:cubicBezTo>
                </a:path>
              </a:pathLst>
            </a:custGeom>
            <a:noFill/>
            <a:ln w="38100" cap="flat" cmpd="sng">
              <a:solidFill>
                <a:srgbClr val="CC0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299" name="Oval 27"/>
            <p:cNvSpPr>
              <a:spLocks noChangeArrowheads="1"/>
            </p:cNvSpPr>
            <p:nvPr/>
          </p:nvSpPr>
          <p:spPr bwMode="auto">
            <a:xfrm>
              <a:off x="3602" y="1875"/>
              <a:ext cx="212" cy="216"/>
            </a:xfrm>
            <a:prstGeom prst="ellipse">
              <a:avLst/>
            </a:prstGeom>
            <a:solidFill>
              <a:srgbClr val="CC0000"/>
            </a:solidFill>
            <a:ln w="9525">
              <a:solidFill>
                <a:srgbClr val="000000"/>
              </a:solidFill>
              <a:round/>
              <a:headEnd/>
              <a:tailEnd/>
            </a:ln>
            <a:effectLst/>
          </p:spPr>
          <p:txBody>
            <a:bodyPr wrap="none" lIns="0" tIns="0" rIns="0" bIns="0" anchor="ctr">
              <a:prstTxWarp prst="textNoShape">
                <a:avLst/>
              </a:prstTxWarp>
            </a:bodyPr>
            <a:lstStyle/>
            <a:p>
              <a:r>
                <a:rPr lang="en-US" b="1">
                  <a:solidFill>
                    <a:srgbClr val="000000"/>
                  </a:solidFill>
                </a:rPr>
                <a:t>–</a:t>
              </a:r>
            </a:p>
          </p:txBody>
        </p:sp>
      </p:grpSp>
      <p:sp>
        <p:nvSpPr>
          <p:cNvPr id="566349" name="AutoShape 77"/>
          <p:cNvSpPr>
            <a:spLocks noChangeArrowheads="1"/>
          </p:cNvSpPr>
          <p:nvPr/>
        </p:nvSpPr>
        <p:spPr bwMode="auto">
          <a:xfrm>
            <a:off x="5168900" y="3338513"/>
            <a:ext cx="825500" cy="561975"/>
          </a:xfrm>
          <a:prstGeom prst="roundRect">
            <a:avLst>
              <a:gd name="adj" fmla="val 16667"/>
            </a:avLst>
          </a:prstGeom>
          <a:solidFill>
            <a:srgbClr val="FFEA18"/>
          </a:solidFill>
          <a:ln w="9525">
            <a:noFill/>
            <a:round/>
            <a:headEnd/>
            <a:tailEnd/>
          </a:ln>
        </p:spPr>
        <p:txBody>
          <a:bodyPr wrap="none" lIns="9144" tIns="0" rIns="9144" bIns="0">
            <a:prstTxWarp prst="textNoShape">
              <a:avLst/>
            </a:prstTxWarp>
            <a:spAutoFit/>
          </a:bodyPr>
          <a:lstStyle/>
          <a:p>
            <a:pPr>
              <a:lnSpc>
                <a:spcPct val="85000"/>
              </a:lnSpc>
            </a:pPr>
            <a:r>
              <a:rPr lang="en-US" sz="1300" b="1">
                <a:solidFill>
                  <a:srgbClr val="CC0000"/>
                </a:solidFill>
              </a:rPr>
              <a:t>Gastric</a:t>
            </a:r>
            <a:br>
              <a:rPr lang="en-US" sz="1300" b="1">
                <a:solidFill>
                  <a:srgbClr val="CC0000"/>
                </a:solidFill>
              </a:rPr>
            </a:br>
            <a:r>
              <a:rPr lang="en-US" sz="1300" b="1">
                <a:solidFill>
                  <a:srgbClr val="CC0000"/>
                </a:solidFill>
              </a:rPr>
              <a:t>inhibitory</a:t>
            </a:r>
          </a:p>
          <a:p>
            <a:pPr>
              <a:lnSpc>
                <a:spcPct val="85000"/>
              </a:lnSpc>
            </a:pPr>
            <a:r>
              <a:rPr lang="en-US" sz="1300" b="1">
                <a:solidFill>
                  <a:srgbClr val="CC0000"/>
                </a:solidFill>
              </a:rPr>
              <a:t>peptide</a:t>
            </a:r>
          </a:p>
        </p:txBody>
      </p:sp>
      <p:grpSp>
        <p:nvGrpSpPr>
          <p:cNvPr id="9" name="Group 79"/>
          <p:cNvGrpSpPr>
            <a:grpSpLocks/>
          </p:cNvGrpSpPr>
          <p:nvPr/>
        </p:nvGrpSpPr>
        <p:grpSpPr bwMode="auto">
          <a:xfrm>
            <a:off x="2847975" y="3270250"/>
            <a:ext cx="688975" cy="1908175"/>
            <a:chOff x="1794" y="2060"/>
            <a:chExt cx="434" cy="1202"/>
          </a:xfrm>
        </p:grpSpPr>
        <p:sp>
          <p:nvSpPr>
            <p:cNvPr id="566350" name="Freeform 78"/>
            <p:cNvSpPr>
              <a:spLocks/>
            </p:cNvSpPr>
            <p:nvPr/>
          </p:nvSpPr>
          <p:spPr bwMode="auto">
            <a:xfrm>
              <a:off x="1876" y="2060"/>
              <a:ext cx="352" cy="1202"/>
            </a:xfrm>
            <a:custGeom>
              <a:avLst/>
              <a:gdLst/>
              <a:ahLst/>
              <a:cxnLst>
                <a:cxn ang="0">
                  <a:pos x="50" y="1202"/>
                </a:cxn>
                <a:cxn ang="0">
                  <a:pos x="50" y="196"/>
                </a:cxn>
                <a:cxn ang="0">
                  <a:pos x="352" y="24"/>
                </a:cxn>
              </a:cxnLst>
              <a:rect l="0" t="0" r="r" b="b"/>
              <a:pathLst>
                <a:path w="352" h="1202">
                  <a:moveTo>
                    <a:pt x="50" y="1202"/>
                  </a:moveTo>
                  <a:cubicBezTo>
                    <a:pt x="25" y="797"/>
                    <a:pt x="0" y="392"/>
                    <a:pt x="50" y="196"/>
                  </a:cubicBezTo>
                  <a:cubicBezTo>
                    <a:pt x="100" y="0"/>
                    <a:pt x="226" y="12"/>
                    <a:pt x="352" y="24"/>
                  </a:cubicBezTo>
                </a:path>
              </a:pathLst>
            </a:custGeom>
            <a:noFill/>
            <a:ln w="38100" cap="flat" cmpd="sng">
              <a:solidFill>
                <a:srgbClr val="008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300" name="Oval 28"/>
            <p:cNvSpPr>
              <a:spLocks noChangeArrowheads="1"/>
            </p:cNvSpPr>
            <p:nvPr/>
          </p:nvSpPr>
          <p:spPr bwMode="auto">
            <a:xfrm>
              <a:off x="1794" y="2428"/>
              <a:ext cx="212" cy="216"/>
            </a:xfrm>
            <a:prstGeom prst="ellipse">
              <a:avLst/>
            </a:prstGeom>
            <a:solidFill>
              <a:srgbClr val="99CC00"/>
            </a:solidFill>
            <a:ln w="9525">
              <a:noFill/>
              <a:round/>
              <a:headEnd/>
              <a:tailEnd/>
            </a:ln>
            <a:effectLst/>
          </p:spPr>
          <p:txBody>
            <a:bodyPr wrap="none" lIns="0" tIns="0" rIns="0" bIns="0" anchor="ctr">
              <a:prstTxWarp prst="textNoShape">
                <a:avLst/>
              </a:prstTxWarp>
            </a:bodyPr>
            <a:lstStyle/>
            <a:p>
              <a:r>
                <a:rPr lang="en-US" b="1">
                  <a:solidFill>
                    <a:srgbClr val="000000"/>
                  </a:solidFill>
                </a:rPr>
                <a:t>+</a:t>
              </a:r>
            </a:p>
          </p:txBody>
        </p:sp>
      </p:grpSp>
      <p:grpSp>
        <p:nvGrpSpPr>
          <p:cNvPr id="10" name="Group 84"/>
          <p:cNvGrpSpPr>
            <a:grpSpLocks/>
          </p:cNvGrpSpPr>
          <p:nvPr/>
        </p:nvGrpSpPr>
        <p:grpSpPr bwMode="auto">
          <a:xfrm>
            <a:off x="3079750" y="5057775"/>
            <a:ext cx="5186363" cy="1719263"/>
            <a:chOff x="1935" y="3186"/>
            <a:chExt cx="3267" cy="1083"/>
          </a:xfrm>
        </p:grpSpPr>
        <p:sp>
          <p:nvSpPr>
            <p:cNvPr id="566353" name="Freeform 81"/>
            <p:cNvSpPr>
              <a:spLocks/>
            </p:cNvSpPr>
            <p:nvPr/>
          </p:nvSpPr>
          <p:spPr bwMode="auto">
            <a:xfrm>
              <a:off x="1935" y="3186"/>
              <a:ext cx="3234" cy="1083"/>
            </a:xfrm>
            <a:custGeom>
              <a:avLst/>
              <a:gdLst/>
              <a:ahLst/>
              <a:cxnLst>
                <a:cxn ang="0">
                  <a:pos x="0" y="244"/>
                </a:cxn>
                <a:cxn ang="0">
                  <a:pos x="0" y="1083"/>
                </a:cxn>
                <a:cxn ang="0">
                  <a:pos x="3234" y="1083"/>
                </a:cxn>
                <a:cxn ang="0">
                  <a:pos x="3234" y="0"/>
                </a:cxn>
              </a:cxnLst>
              <a:rect l="0" t="0" r="r" b="b"/>
              <a:pathLst>
                <a:path w="3234" h="1083">
                  <a:moveTo>
                    <a:pt x="0" y="244"/>
                  </a:moveTo>
                  <a:lnTo>
                    <a:pt x="0" y="1083"/>
                  </a:lnTo>
                  <a:lnTo>
                    <a:pt x="3234" y="1083"/>
                  </a:lnTo>
                  <a:lnTo>
                    <a:pt x="3234" y="0"/>
                  </a:lnTo>
                </a:path>
              </a:pathLst>
            </a:custGeom>
            <a:noFill/>
            <a:ln w="38100" cap="flat" cmpd="sng">
              <a:solidFill>
                <a:srgbClr val="008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354" name="Freeform 82"/>
            <p:cNvSpPr>
              <a:spLocks/>
            </p:cNvSpPr>
            <p:nvPr/>
          </p:nvSpPr>
          <p:spPr bwMode="auto">
            <a:xfrm>
              <a:off x="2237" y="3191"/>
              <a:ext cx="2798" cy="996"/>
            </a:xfrm>
            <a:custGeom>
              <a:avLst/>
              <a:gdLst/>
              <a:ahLst/>
              <a:cxnLst>
                <a:cxn ang="0">
                  <a:pos x="0" y="862"/>
                </a:cxn>
                <a:cxn ang="0">
                  <a:pos x="77" y="977"/>
                </a:cxn>
                <a:cxn ang="0">
                  <a:pos x="714" y="996"/>
                </a:cxn>
                <a:cxn ang="0">
                  <a:pos x="2798" y="972"/>
                </a:cxn>
                <a:cxn ang="0">
                  <a:pos x="2798" y="0"/>
                </a:cxn>
              </a:cxnLst>
              <a:rect l="0" t="0" r="r" b="b"/>
              <a:pathLst>
                <a:path w="2798" h="996">
                  <a:moveTo>
                    <a:pt x="0" y="862"/>
                  </a:moveTo>
                  <a:lnTo>
                    <a:pt x="77" y="977"/>
                  </a:lnTo>
                  <a:lnTo>
                    <a:pt x="714" y="996"/>
                  </a:lnTo>
                  <a:cubicBezTo>
                    <a:pt x="1408" y="988"/>
                    <a:pt x="2103" y="980"/>
                    <a:pt x="2798" y="972"/>
                  </a:cubicBezTo>
                  <a:lnTo>
                    <a:pt x="2798" y="0"/>
                  </a:lnTo>
                </a:path>
              </a:pathLst>
            </a:custGeom>
            <a:noFill/>
            <a:ln w="38100" cap="flat" cmpd="sng">
              <a:solidFill>
                <a:srgbClr val="008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297" name="Oval 25"/>
            <p:cNvSpPr>
              <a:spLocks noChangeArrowheads="1"/>
            </p:cNvSpPr>
            <p:nvPr/>
          </p:nvSpPr>
          <p:spPr bwMode="auto">
            <a:xfrm>
              <a:off x="4990" y="3363"/>
              <a:ext cx="212" cy="216"/>
            </a:xfrm>
            <a:prstGeom prst="ellipse">
              <a:avLst/>
            </a:prstGeom>
            <a:solidFill>
              <a:srgbClr val="99CC00"/>
            </a:solidFill>
            <a:ln w="9525">
              <a:noFill/>
              <a:round/>
              <a:headEnd/>
              <a:tailEnd/>
            </a:ln>
            <a:effectLst/>
          </p:spPr>
          <p:txBody>
            <a:bodyPr wrap="none" lIns="0" tIns="0" rIns="0" bIns="0" anchor="ctr">
              <a:prstTxWarp prst="textNoShape">
                <a:avLst/>
              </a:prstTxWarp>
            </a:bodyPr>
            <a:lstStyle/>
            <a:p>
              <a:r>
                <a:rPr lang="en-US" b="1">
                  <a:solidFill>
                    <a:srgbClr val="000000"/>
                  </a:solidFill>
                </a:rPr>
                <a:t>+</a:t>
              </a:r>
            </a:p>
          </p:txBody>
        </p:sp>
      </p:grpSp>
      <p:sp>
        <p:nvSpPr>
          <p:cNvPr id="566357" name="AutoShape 85"/>
          <p:cNvSpPr>
            <a:spLocks noChangeArrowheads="1"/>
          </p:cNvSpPr>
          <p:nvPr/>
        </p:nvSpPr>
        <p:spPr bwMode="auto">
          <a:xfrm>
            <a:off x="4635500" y="4822825"/>
            <a:ext cx="433388" cy="215900"/>
          </a:xfrm>
          <a:prstGeom prst="roundRect">
            <a:avLst>
              <a:gd name="adj" fmla="val 16667"/>
            </a:avLst>
          </a:prstGeom>
          <a:solidFill>
            <a:srgbClr val="FF8000"/>
          </a:solidFill>
          <a:ln w="9525">
            <a:noFill/>
            <a:round/>
            <a:headEnd/>
            <a:tailEnd/>
          </a:ln>
        </p:spPr>
        <p:txBody>
          <a:bodyPr wrap="none" lIns="9144" tIns="0" rIns="9144" bIns="0" anchor="ctr">
            <a:prstTxWarp prst="textNoShape">
              <a:avLst/>
            </a:prstTxWarp>
            <a:spAutoFit/>
          </a:bodyPr>
          <a:lstStyle/>
          <a:p>
            <a:pPr>
              <a:lnSpc>
                <a:spcPct val="85000"/>
              </a:lnSpc>
            </a:pPr>
            <a:r>
              <a:rPr lang="en-US" sz="1500" b="1">
                <a:solidFill>
                  <a:srgbClr val="000000"/>
                </a:solidFill>
              </a:rPr>
              <a:t>Fats</a:t>
            </a:r>
            <a:endParaRPr lang="en-US" sz="2800"/>
          </a:p>
        </p:txBody>
      </p:sp>
      <p:grpSp>
        <p:nvGrpSpPr>
          <p:cNvPr id="11" name="Group 92"/>
          <p:cNvGrpSpPr>
            <a:grpSpLocks/>
          </p:cNvGrpSpPr>
          <p:nvPr/>
        </p:nvGrpSpPr>
        <p:grpSpPr bwMode="auto">
          <a:xfrm>
            <a:off x="3194050" y="4899025"/>
            <a:ext cx="2298700" cy="869950"/>
            <a:chOff x="2012" y="3086"/>
            <a:chExt cx="1448" cy="548"/>
          </a:xfrm>
        </p:grpSpPr>
        <p:sp>
          <p:nvSpPr>
            <p:cNvPr id="566330" name="Freeform 58"/>
            <p:cNvSpPr>
              <a:spLocks/>
            </p:cNvSpPr>
            <p:nvPr/>
          </p:nvSpPr>
          <p:spPr bwMode="auto">
            <a:xfrm>
              <a:off x="2012" y="3086"/>
              <a:ext cx="1448" cy="548"/>
            </a:xfrm>
            <a:custGeom>
              <a:avLst/>
              <a:gdLst/>
              <a:ahLst/>
              <a:cxnLst>
                <a:cxn ang="0">
                  <a:pos x="0" y="523"/>
                </a:cxn>
                <a:cxn ang="0">
                  <a:pos x="512" y="666"/>
                </a:cxn>
                <a:cxn ang="0">
                  <a:pos x="1217" y="0"/>
                </a:cxn>
              </a:cxnLst>
              <a:rect l="0" t="0" r="r" b="b"/>
              <a:pathLst>
                <a:path w="1217" h="753">
                  <a:moveTo>
                    <a:pt x="0" y="523"/>
                  </a:moveTo>
                  <a:cubicBezTo>
                    <a:pt x="154" y="638"/>
                    <a:pt x="309" y="753"/>
                    <a:pt x="512" y="666"/>
                  </a:cubicBezTo>
                  <a:cubicBezTo>
                    <a:pt x="715" y="579"/>
                    <a:pt x="966" y="289"/>
                    <a:pt x="1217" y="0"/>
                  </a:cubicBezTo>
                </a:path>
              </a:pathLst>
            </a:custGeom>
            <a:noFill/>
            <a:ln w="38100" cap="flat" cmpd="sng">
              <a:solidFill>
                <a:srgbClr val="CC0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566363" name="Oval 91"/>
            <p:cNvSpPr>
              <a:spLocks noChangeArrowheads="1"/>
            </p:cNvSpPr>
            <p:nvPr/>
          </p:nvSpPr>
          <p:spPr bwMode="auto">
            <a:xfrm>
              <a:off x="2931" y="3264"/>
              <a:ext cx="212" cy="216"/>
            </a:xfrm>
            <a:prstGeom prst="ellipse">
              <a:avLst/>
            </a:prstGeom>
            <a:solidFill>
              <a:srgbClr val="CC0000"/>
            </a:solidFill>
            <a:ln w="9525">
              <a:solidFill>
                <a:srgbClr val="000000"/>
              </a:solidFill>
              <a:round/>
              <a:headEnd/>
              <a:tailEnd/>
            </a:ln>
            <a:effectLst/>
          </p:spPr>
          <p:txBody>
            <a:bodyPr wrap="none" lIns="0" tIns="0" rIns="0" bIns="0" anchor="ctr">
              <a:prstTxWarp prst="textNoShape">
                <a:avLst/>
              </a:prstTxWarp>
            </a:bodyPr>
            <a:lstStyle/>
            <a:p>
              <a:r>
                <a:rPr lang="en-US" b="1">
                  <a:solidFill>
                    <a:srgbClr val="000000"/>
                  </a:solidFill>
                </a:rPr>
                <a:t>–</a:t>
              </a:r>
            </a:p>
          </p:txBody>
        </p:sp>
      </p:grpSp>
      <p:sp>
        <p:nvSpPr>
          <p:cNvPr id="566365" name="AutoShape 93"/>
          <p:cNvSpPr>
            <a:spLocks noChangeArrowheads="1"/>
          </p:cNvSpPr>
          <p:nvPr/>
        </p:nvSpPr>
        <p:spPr bwMode="auto">
          <a:xfrm>
            <a:off x="4670425" y="3576638"/>
            <a:ext cx="390525" cy="215900"/>
          </a:xfrm>
          <a:prstGeom prst="roundRect">
            <a:avLst>
              <a:gd name="adj" fmla="val 16667"/>
            </a:avLst>
          </a:prstGeom>
          <a:solidFill>
            <a:srgbClr val="FFEA18"/>
          </a:solidFill>
          <a:ln w="9525">
            <a:noFill/>
            <a:round/>
            <a:headEnd/>
            <a:tailEnd/>
          </a:ln>
        </p:spPr>
        <p:txBody>
          <a:bodyPr wrap="none" lIns="9144" tIns="0" rIns="9144" bIns="0">
            <a:prstTxWarp prst="textNoShape">
              <a:avLst/>
            </a:prstTxWarp>
            <a:spAutoFit/>
          </a:bodyPr>
          <a:lstStyle/>
          <a:p>
            <a:pPr algn="l">
              <a:lnSpc>
                <a:spcPct val="85000"/>
              </a:lnSpc>
            </a:pPr>
            <a:r>
              <a:rPr lang="en-US" sz="1500" b="1">
                <a:solidFill>
                  <a:srgbClr val="CC0000"/>
                </a:solidFill>
              </a:rPr>
              <a:t>Bile</a:t>
            </a:r>
          </a:p>
        </p:txBody>
      </p:sp>
      <p:sp>
        <p:nvSpPr>
          <p:cNvPr id="566366" name="AutoShape 94"/>
          <p:cNvSpPr>
            <a:spLocks noChangeArrowheads="1"/>
          </p:cNvSpPr>
          <p:nvPr/>
        </p:nvSpPr>
        <p:spPr bwMode="auto">
          <a:xfrm>
            <a:off x="6824663" y="4886325"/>
            <a:ext cx="866775" cy="215900"/>
          </a:xfrm>
          <a:prstGeom prst="roundRect">
            <a:avLst>
              <a:gd name="adj" fmla="val 16667"/>
            </a:avLst>
          </a:prstGeom>
          <a:solidFill>
            <a:srgbClr val="FFEA18"/>
          </a:solidFill>
          <a:ln w="9525">
            <a:noFill/>
            <a:round/>
            <a:headEnd/>
            <a:tailEnd/>
          </a:ln>
        </p:spPr>
        <p:txBody>
          <a:bodyPr wrap="none" lIns="9144" tIns="0" rIns="9144" bIns="0">
            <a:prstTxWarp prst="textNoShape">
              <a:avLst/>
            </a:prstTxWarp>
            <a:spAutoFit/>
          </a:bodyPr>
          <a:lstStyle/>
          <a:p>
            <a:pPr algn="l">
              <a:lnSpc>
                <a:spcPct val="85000"/>
              </a:lnSpc>
            </a:pPr>
            <a:r>
              <a:rPr lang="en-US" sz="1500" b="1">
                <a:solidFill>
                  <a:srgbClr val="CC0000"/>
                </a:solidFill>
              </a:rPr>
              <a:t>Enzymes</a:t>
            </a:r>
          </a:p>
        </p:txBody>
      </p:sp>
      <p:sp>
        <p:nvSpPr>
          <p:cNvPr id="566367" name="AutoShape 95"/>
          <p:cNvSpPr>
            <a:spLocks noChangeArrowheads="1"/>
          </p:cNvSpPr>
          <p:nvPr/>
        </p:nvSpPr>
        <p:spPr bwMode="auto">
          <a:xfrm>
            <a:off x="6618288" y="5203825"/>
            <a:ext cx="1143000" cy="215900"/>
          </a:xfrm>
          <a:prstGeom prst="roundRect">
            <a:avLst>
              <a:gd name="adj" fmla="val 16667"/>
            </a:avLst>
          </a:prstGeom>
          <a:solidFill>
            <a:srgbClr val="FFEA18"/>
          </a:solidFill>
          <a:ln w="9525">
            <a:noFill/>
            <a:round/>
            <a:headEnd/>
            <a:tailEnd/>
          </a:ln>
        </p:spPr>
        <p:txBody>
          <a:bodyPr wrap="none" lIns="9144" tIns="0" rIns="9144" bIns="0">
            <a:prstTxWarp prst="textNoShape">
              <a:avLst/>
            </a:prstTxWarp>
            <a:spAutoFit/>
          </a:bodyPr>
          <a:lstStyle/>
          <a:p>
            <a:pPr algn="l">
              <a:lnSpc>
                <a:spcPct val="85000"/>
              </a:lnSpc>
            </a:pPr>
            <a:r>
              <a:rPr lang="en-US" sz="1500" b="1">
                <a:solidFill>
                  <a:srgbClr val="CC0000"/>
                </a:solidFill>
              </a:rPr>
              <a:t>Bicarbonate</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03200" y="939800"/>
            <a:ext cx="3822700" cy="5715000"/>
          </a:xfrm>
          <a:prstGeom prst="rect">
            <a:avLst/>
          </a:prstGeom>
        </p:spPr>
      </p:pic>
      <p:sp>
        <p:nvSpPr>
          <p:cNvPr id="549893" name="AutoShape 5"/>
          <p:cNvSpPr>
            <a:spLocks/>
          </p:cNvSpPr>
          <p:nvPr/>
        </p:nvSpPr>
        <p:spPr bwMode="auto">
          <a:xfrm>
            <a:off x="2647950" y="146050"/>
            <a:ext cx="6496050" cy="2447925"/>
          </a:xfrm>
          <a:prstGeom prst="wedgeEllipseCallout">
            <a:avLst>
              <a:gd name="adj1" fmla="val -57040"/>
              <a:gd name="adj2" fmla="val 45720"/>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a:spcBef>
                <a:spcPts val="1400"/>
              </a:spcBef>
            </a:pPr>
            <a:r>
              <a:rPr lang="en-US" sz="3600" b="1">
                <a:solidFill>
                  <a:schemeClr val="tx2"/>
                </a:solidFill>
                <a:ea typeface="Geneva" charset="0"/>
                <a:cs typeface="Geneva" charset="0"/>
              </a:rPr>
              <a:t>Hungry for Information?</a:t>
            </a:r>
          </a:p>
          <a:p>
            <a:pPr>
              <a:spcBef>
                <a:spcPts val="1400"/>
              </a:spcBef>
            </a:pPr>
            <a:r>
              <a:rPr lang="en-US" sz="3600" b="1">
                <a:solidFill>
                  <a:schemeClr val="tx2"/>
                </a:solidFill>
                <a:ea typeface="Geneva" charset="0"/>
                <a:cs typeface="Geneva" charset="0"/>
              </a:rPr>
              <a:t>Ask Questions</a:t>
            </a:r>
            <a:r>
              <a:rPr lang="en-US" sz="3600" b="1" i="1">
                <a:solidFill>
                  <a:schemeClr val="tx2"/>
                </a:solidFill>
                <a:ea typeface="Geneva" charset="0"/>
                <a:cs typeface="Geneva" charset="0"/>
              </a:rPr>
              <a:t>!</a:t>
            </a:r>
            <a:endParaRPr lang="en-US" sz="3600" b="1">
              <a:solidFill>
                <a:schemeClr val="tx2"/>
              </a:solidFill>
              <a:ea typeface="Geneva" charset="0"/>
              <a:cs typeface="Genev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9893"/>
                                        </p:tgtEl>
                                        <p:attrNameLst>
                                          <p:attrName>style.visibility</p:attrName>
                                        </p:attrNameLst>
                                      </p:cBhvr>
                                      <p:to>
                                        <p:strVal val="visible"/>
                                      </p:to>
                                    </p:set>
                                    <p:animEffect transition="in" filter="wipe(left)">
                                      <p:cBhvr>
                                        <p:cTn id="7" dur="500"/>
                                        <p:tgtEl>
                                          <p:spTgt spid="54989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3"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
            <a:ext cx="8597900" cy="6413500"/>
          </a:xfrm>
        </p:spPr>
        <p:txBody>
          <a:bodyPr/>
          <a:lstStyle/>
          <a:p>
            <a:pPr marL="0" indent="0">
              <a:buNone/>
            </a:pPr>
            <a:r>
              <a:rPr lang="en-US" smtClean="0"/>
              <a:t>Make </a:t>
            </a:r>
            <a:r>
              <a:rPr lang="en-US" dirty="0" smtClean="0"/>
              <a:t>sure you can do the following:</a:t>
            </a:r>
          </a:p>
          <a:p>
            <a:pPr marL="514350" indent="-514350">
              <a:buAutoNum type="arabicPeriod"/>
            </a:pPr>
            <a:r>
              <a:rPr lang="en-US" dirty="0" smtClean="0"/>
              <a:t>Label/Identify all organs that play major roles in the digestive system.</a:t>
            </a:r>
          </a:p>
          <a:p>
            <a:pPr marL="514350" indent="-514350">
              <a:buAutoNum type="arabicPeriod"/>
            </a:pPr>
            <a:r>
              <a:rPr lang="en-US" dirty="0" smtClean="0"/>
              <a:t>Provide at least three examples of physical and chemical digestion and their locations.</a:t>
            </a:r>
          </a:p>
          <a:p>
            <a:pPr marL="514350" indent="-514350">
              <a:buAutoNum type="arabicPeriod"/>
            </a:pPr>
            <a:r>
              <a:rPr lang="en-US" dirty="0" smtClean="0"/>
              <a:t>Explain the causes of digestive system disruptions and how disruptions of the digestive system can lead to disruptions of homeostasis.</a:t>
            </a:r>
          </a:p>
        </p:txBody>
      </p:sp>
    </p:spTree>
    <p:extLst>
      <p:ext uri="{BB962C8B-B14F-4D97-AF65-F5344CB8AC3E}">
        <p14:creationId xmlns:p14="http://schemas.microsoft.com/office/powerpoint/2010/main" val="76767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descr="41-09-BulkFeeding"/>
          <p:cNvPicPr>
            <a:picLocks noChangeAspect="1" noChangeArrowheads="1"/>
          </p:cNvPicPr>
          <p:nvPr/>
        </p:nvPicPr>
        <p:blipFill>
          <a:blip r:embed="rId4"/>
          <a:srcRect/>
          <a:stretch>
            <a:fillRect/>
          </a:stretch>
        </p:blipFill>
        <p:spPr bwMode="auto">
          <a:xfrm>
            <a:off x="152400" y="990600"/>
            <a:ext cx="8885238" cy="568483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0258"/>
                                        </p:tgtEl>
                                        <p:attrNameLst>
                                          <p:attrName>style.visibility</p:attrName>
                                        </p:attrNameLst>
                                      </p:cBhvr>
                                      <p:to>
                                        <p:strVal val="visible"/>
                                      </p:to>
                                    </p:set>
                                    <p:animEffect transition="in" filter="wipe(left)">
                                      <p:cBhvr>
                                        <p:cTn id="7" dur="500"/>
                                        <p:tgtEl>
                                          <p:spTgt spid="480258"/>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Different diets; different lives</a:t>
            </a:r>
          </a:p>
        </p:txBody>
      </p:sp>
      <p:sp>
        <p:nvSpPr>
          <p:cNvPr id="482307" name="Rectangle 3" descr="Rectangle: Click to edit Master text styles&#10;Second level&#10;Third level&#10;Fourth level&#10;Fifth level"/>
          <p:cNvSpPr>
            <a:spLocks noGrp="1" noChangeArrowheads="1"/>
          </p:cNvSpPr>
          <p:nvPr>
            <p:ph type="body" idx="1"/>
          </p:nvPr>
        </p:nvSpPr>
        <p:spPr>
          <a:xfrm>
            <a:off x="165100" y="1066800"/>
            <a:ext cx="8305800" cy="5410200"/>
          </a:xfrm>
        </p:spPr>
        <p:txBody>
          <a:bodyPr/>
          <a:lstStyle/>
          <a:p>
            <a:r>
              <a:rPr lang="en-US" dirty="0"/>
              <a:t>All animals eat other organisms</a:t>
            </a:r>
          </a:p>
          <a:p>
            <a:pPr lvl="1"/>
            <a:r>
              <a:rPr lang="en-US" u="sng" dirty="0">
                <a:solidFill>
                  <a:srgbClr val="CC0000"/>
                </a:solidFill>
              </a:rPr>
              <a:t>Herbivores</a:t>
            </a:r>
            <a:endParaRPr lang="en-US" dirty="0"/>
          </a:p>
          <a:p>
            <a:pPr marL="1085850" lvl="2"/>
            <a:r>
              <a:rPr lang="en-US" dirty="0"/>
              <a:t>eat mainly </a:t>
            </a:r>
            <a:r>
              <a:rPr lang="en-US" u="sng" dirty="0">
                <a:solidFill>
                  <a:srgbClr val="008000"/>
                </a:solidFill>
              </a:rPr>
              <a:t>plants</a:t>
            </a:r>
            <a:endParaRPr lang="en-US" dirty="0"/>
          </a:p>
          <a:p>
            <a:pPr marL="1428750" lvl="3"/>
            <a:r>
              <a:rPr lang="en-US" dirty="0"/>
              <a:t>gorillas, cows, </a:t>
            </a:r>
            <a:br>
              <a:rPr lang="en-US" dirty="0"/>
            </a:br>
            <a:r>
              <a:rPr lang="en-US" dirty="0"/>
              <a:t>rabbits, snails</a:t>
            </a:r>
          </a:p>
          <a:p>
            <a:pPr lvl="1"/>
            <a:r>
              <a:rPr lang="en-US" u="sng" dirty="0">
                <a:solidFill>
                  <a:srgbClr val="CC0000"/>
                </a:solidFill>
              </a:rPr>
              <a:t>Carnivores</a:t>
            </a:r>
            <a:endParaRPr lang="en-US" dirty="0"/>
          </a:p>
          <a:p>
            <a:pPr marL="1085850" lvl="2"/>
            <a:r>
              <a:rPr lang="en-US" dirty="0"/>
              <a:t>eat other </a:t>
            </a:r>
            <a:r>
              <a:rPr lang="en-US" u="sng" dirty="0"/>
              <a:t>animals</a:t>
            </a:r>
            <a:r>
              <a:rPr lang="en-US" dirty="0"/>
              <a:t> </a:t>
            </a:r>
          </a:p>
          <a:p>
            <a:pPr marL="1428750" lvl="3"/>
            <a:r>
              <a:rPr lang="en-US" dirty="0"/>
              <a:t>sharks, hawks, spiders, snakes</a:t>
            </a:r>
          </a:p>
          <a:p>
            <a:pPr lvl="1"/>
            <a:r>
              <a:rPr lang="en-US" u="sng" dirty="0">
                <a:solidFill>
                  <a:srgbClr val="CC0000"/>
                </a:solidFill>
              </a:rPr>
              <a:t>Omnivores</a:t>
            </a:r>
            <a:endParaRPr lang="en-US" dirty="0"/>
          </a:p>
          <a:p>
            <a:pPr marL="1085850" lvl="2"/>
            <a:r>
              <a:rPr lang="en-US" dirty="0"/>
              <a:t>eat </a:t>
            </a:r>
            <a:r>
              <a:rPr lang="en-US" u="sng" dirty="0"/>
              <a:t>animals &amp; </a:t>
            </a:r>
            <a:r>
              <a:rPr lang="en-US" u="sng" dirty="0">
                <a:solidFill>
                  <a:srgbClr val="008000"/>
                </a:solidFill>
              </a:rPr>
              <a:t>plants</a:t>
            </a:r>
            <a:endParaRPr lang="en-US" dirty="0"/>
          </a:p>
          <a:p>
            <a:pPr marL="1428750" lvl="3"/>
            <a:r>
              <a:rPr lang="en-US" dirty="0"/>
              <a:t>cockroaches, bears, raccoons, humans</a:t>
            </a:r>
          </a:p>
          <a:p>
            <a:pPr marL="1428750" lvl="3"/>
            <a:r>
              <a:rPr lang="en-US" dirty="0"/>
              <a:t>humans evolved as hunters, scavengers &amp; gatherers</a:t>
            </a:r>
          </a:p>
        </p:txBody>
      </p:sp>
      <p:pic>
        <p:nvPicPr>
          <p:cNvPr id="4823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892300"/>
            <a:ext cx="4419600" cy="234473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82310"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2800" y="381000"/>
            <a:ext cx="1887538" cy="1235075"/>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1940" name="Picture 1028" descr="40_04ExchangeSurfaces_CL"/>
          <p:cNvPicPr>
            <a:picLocks noChangeAspect="1" noChangeArrowheads="1"/>
          </p:cNvPicPr>
          <p:nvPr/>
        </p:nvPicPr>
        <p:blipFill>
          <a:blip r:embed="rId2"/>
          <a:srcRect/>
          <a:stretch>
            <a:fillRect/>
          </a:stretch>
        </p:blipFill>
        <p:spPr bwMode="auto">
          <a:xfrm>
            <a:off x="2443831" y="914400"/>
            <a:ext cx="4596732" cy="5943600"/>
          </a:xfrm>
          <a:prstGeom prst="rect">
            <a:avLst/>
          </a:prstGeom>
          <a:noFill/>
        </p:spPr>
      </p:pic>
      <p:sp>
        <p:nvSpPr>
          <p:cNvPr id="2" name="TextBox 1"/>
          <p:cNvSpPr txBox="1"/>
          <p:nvPr/>
        </p:nvSpPr>
        <p:spPr>
          <a:xfrm>
            <a:off x="1168400" y="139700"/>
            <a:ext cx="7366000" cy="646331"/>
          </a:xfrm>
          <a:prstGeom prst="rect">
            <a:avLst/>
          </a:prstGeom>
          <a:noFill/>
        </p:spPr>
        <p:txBody>
          <a:bodyPr wrap="square" rtlCol="0">
            <a:spAutoFit/>
          </a:bodyPr>
          <a:lstStyle/>
          <a:p>
            <a:r>
              <a:rPr lang="en-US" sz="3600" dirty="0" smtClean="0"/>
              <a:t>Generalized Animal Body Plan</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1026"/>
          <p:cNvSpPr>
            <a:spLocks noGrp="1" noChangeArrowheads="1"/>
          </p:cNvSpPr>
          <p:nvPr>
            <p:ph type="title"/>
          </p:nvPr>
        </p:nvSpPr>
        <p:spPr/>
        <p:txBody>
          <a:bodyPr/>
          <a:lstStyle/>
          <a:p>
            <a:r>
              <a:rPr lang="en-US"/>
              <a:t>Getting &amp; Using Food</a:t>
            </a:r>
          </a:p>
        </p:txBody>
      </p:sp>
      <p:sp>
        <p:nvSpPr>
          <p:cNvPr id="484355" name="Rectangle 1027" descr="Rectangle: Click to edit Master text styles&#10;Second level&#10;Third level&#10;Fourth level&#10;Fifth level"/>
          <p:cNvSpPr>
            <a:spLocks noGrp="1" noChangeArrowheads="1"/>
          </p:cNvSpPr>
          <p:nvPr>
            <p:ph type="body" idx="1"/>
          </p:nvPr>
        </p:nvSpPr>
        <p:spPr>
          <a:xfrm>
            <a:off x="419100" y="927100"/>
            <a:ext cx="5791200" cy="5410200"/>
          </a:xfrm>
          <a:noFill/>
        </p:spPr>
        <p:txBody>
          <a:bodyPr/>
          <a:lstStyle/>
          <a:p>
            <a:pPr>
              <a:lnSpc>
                <a:spcPct val="90000"/>
              </a:lnSpc>
            </a:pPr>
            <a:r>
              <a:rPr lang="en-US" sz="2400" u="sng" dirty="0">
                <a:solidFill>
                  <a:srgbClr val="CC0000"/>
                </a:solidFill>
              </a:rPr>
              <a:t>Ingest</a:t>
            </a:r>
            <a:endParaRPr lang="en-US" sz="2400" dirty="0"/>
          </a:p>
          <a:p>
            <a:pPr lvl="1">
              <a:lnSpc>
                <a:spcPct val="90000"/>
              </a:lnSpc>
            </a:pPr>
            <a:r>
              <a:rPr lang="en-US" sz="2400" dirty="0"/>
              <a:t>taking in food</a:t>
            </a:r>
          </a:p>
          <a:p>
            <a:pPr>
              <a:lnSpc>
                <a:spcPct val="90000"/>
              </a:lnSpc>
            </a:pPr>
            <a:r>
              <a:rPr lang="en-US" sz="2400" u="sng" dirty="0">
                <a:solidFill>
                  <a:srgbClr val="CC0000"/>
                </a:solidFill>
              </a:rPr>
              <a:t>Digest</a:t>
            </a:r>
            <a:endParaRPr lang="en-US" sz="2400" dirty="0"/>
          </a:p>
          <a:p>
            <a:pPr lvl="1">
              <a:lnSpc>
                <a:spcPct val="90000"/>
              </a:lnSpc>
            </a:pPr>
            <a:r>
              <a:rPr lang="en-US" sz="2400" u="sng" dirty="0"/>
              <a:t>mechanical digestion</a:t>
            </a:r>
            <a:endParaRPr lang="en-US" sz="2400" dirty="0"/>
          </a:p>
          <a:p>
            <a:pPr lvl="2">
              <a:lnSpc>
                <a:spcPct val="90000"/>
              </a:lnSpc>
            </a:pPr>
            <a:r>
              <a:rPr lang="en-US" dirty="0" smtClean="0"/>
              <a:t>Breaking </a:t>
            </a:r>
            <a:r>
              <a:rPr lang="en-US" dirty="0"/>
              <a:t>food into smaller pieces</a:t>
            </a:r>
          </a:p>
          <a:p>
            <a:pPr lvl="1">
              <a:lnSpc>
                <a:spcPct val="90000"/>
              </a:lnSpc>
            </a:pPr>
            <a:r>
              <a:rPr lang="en-US" sz="2400" u="sng" dirty="0"/>
              <a:t>chemical digestion</a:t>
            </a:r>
            <a:endParaRPr lang="en-US" sz="2400" dirty="0"/>
          </a:p>
          <a:p>
            <a:pPr lvl="2">
              <a:lnSpc>
                <a:spcPct val="90000"/>
              </a:lnSpc>
            </a:pPr>
            <a:r>
              <a:rPr lang="en-US" dirty="0"/>
              <a:t>breaking down food into </a:t>
            </a:r>
            <a:r>
              <a:rPr lang="en-US" dirty="0" smtClean="0"/>
              <a:t>small molecules to </a:t>
            </a:r>
            <a:r>
              <a:rPr lang="en-US" dirty="0"/>
              <a:t>be absorbed into cells</a:t>
            </a:r>
          </a:p>
          <a:p>
            <a:pPr>
              <a:lnSpc>
                <a:spcPct val="90000"/>
              </a:lnSpc>
            </a:pPr>
            <a:r>
              <a:rPr lang="en-US" sz="2400" u="sng" dirty="0" smtClean="0">
                <a:solidFill>
                  <a:srgbClr val="CC0000"/>
                </a:solidFill>
              </a:rPr>
              <a:t>Absorb</a:t>
            </a:r>
            <a:endParaRPr lang="en-US" sz="2400" dirty="0"/>
          </a:p>
          <a:p>
            <a:pPr lvl="1">
              <a:lnSpc>
                <a:spcPct val="90000"/>
              </a:lnSpc>
            </a:pPr>
            <a:r>
              <a:rPr lang="en-US" sz="2400" dirty="0"/>
              <a:t>absorb across cell membrane</a:t>
            </a:r>
          </a:p>
          <a:p>
            <a:pPr lvl="2">
              <a:lnSpc>
                <a:spcPct val="90000"/>
              </a:lnSpc>
            </a:pPr>
            <a:r>
              <a:rPr lang="en-US" dirty="0" smtClean="0"/>
              <a:t>Diffusion, active </a:t>
            </a:r>
            <a:r>
              <a:rPr lang="en-US" dirty="0"/>
              <a:t>transport</a:t>
            </a:r>
          </a:p>
          <a:p>
            <a:pPr>
              <a:lnSpc>
                <a:spcPct val="90000"/>
              </a:lnSpc>
            </a:pPr>
            <a:r>
              <a:rPr lang="en-US" sz="2400" u="sng" dirty="0">
                <a:solidFill>
                  <a:srgbClr val="CC0000"/>
                </a:solidFill>
              </a:rPr>
              <a:t>Eliminate</a:t>
            </a:r>
            <a:r>
              <a:rPr lang="en-US" sz="2400" dirty="0"/>
              <a:t> </a:t>
            </a:r>
          </a:p>
          <a:p>
            <a:pPr lvl="1">
              <a:lnSpc>
                <a:spcPct val="90000"/>
              </a:lnSpc>
            </a:pPr>
            <a:r>
              <a:rPr lang="en-US" sz="2400" dirty="0"/>
              <a:t>undigested </a:t>
            </a:r>
            <a:r>
              <a:rPr lang="en-US" sz="2400" u="sng" dirty="0"/>
              <a:t>extracellular</a:t>
            </a:r>
            <a:r>
              <a:rPr lang="en-US" sz="2400" dirty="0"/>
              <a:t> material passes out of digestive system</a:t>
            </a:r>
          </a:p>
        </p:txBody>
      </p:sp>
      <p:pic>
        <p:nvPicPr>
          <p:cNvPr id="484356" name="Picture 1028" descr="41-10-IntracellDigest-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46863" y="404813"/>
            <a:ext cx="1900237" cy="2741612"/>
          </a:xfrm>
          <a:prstGeom prst="rect">
            <a:avLst/>
          </a:prstGeom>
          <a:noFill/>
        </p:spPr>
      </p:pic>
      <p:sp>
        <p:nvSpPr>
          <p:cNvPr id="484357" name="Rectangle 1029"/>
          <p:cNvSpPr>
            <a:spLocks noChangeArrowheads="1"/>
          </p:cNvSpPr>
          <p:nvPr/>
        </p:nvSpPr>
        <p:spPr bwMode="auto">
          <a:xfrm>
            <a:off x="6686550" y="3008313"/>
            <a:ext cx="1831975" cy="581025"/>
          </a:xfrm>
          <a:prstGeom prst="rect">
            <a:avLst/>
          </a:prstGeom>
          <a:solidFill>
            <a:srgbClr val="FFCC18"/>
          </a:solidFill>
          <a:ln w="9525">
            <a:noFill/>
            <a:miter lim="800000"/>
            <a:headEnd/>
            <a:tailEnd/>
          </a:ln>
          <a:effectLst/>
        </p:spPr>
        <p:txBody>
          <a:bodyPr anchor="ctr">
            <a:prstTxWarp prst="textNoShape">
              <a:avLst/>
            </a:prstTxWarp>
            <a:spAutoFit/>
          </a:bodyPr>
          <a:lstStyle/>
          <a:p>
            <a:pPr>
              <a:lnSpc>
                <a:spcPct val="80000"/>
              </a:lnSpc>
            </a:pPr>
            <a:r>
              <a:rPr lang="en-US" sz="2000" b="1">
                <a:solidFill>
                  <a:srgbClr val="0F116A"/>
                </a:solidFill>
              </a:rPr>
              <a:t>intracellular</a:t>
            </a:r>
            <a:br>
              <a:rPr lang="en-US" sz="2000" b="1">
                <a:solidFill>
                  <a:srgbClr val="0F116A"/>
                </a:solidFill>
              </a:rPr>
            </a:br>
            <a:r>
              <a:rPr lang="en-US" sz="2000" b="1">
                <a:solidFill>
                  <a:srgbClr val="0F116A"/>
                </a:solidFill>
              </a:rPr>
              <a:t>digestion</a:t>
            </a:r>
          </a:p>
        </p:txBody>
      </p:sp>
      <p:pic>
        <p:nvPicPr>
          <p:cNvPr id="484358" name="Picture 1030" descr="41-11-ExtraCellDigest-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2563" y="3663950"/>
            <a:ext cx="2162175" cy="2736850"/>
          </a:xfrm>
          <a:prstGeom prst="rect">
            <a:avLst/>
          </a:prstGeom>
          <a:noFill/>
        </p:spPr>
      </p:pic>
      <p:sp>
        <p:nvSpPr>
          <p:cNvPr id="484359" name="Rectangle 1031"/>
          <p:cNvSpPr>
            <a:spLocks noChangeArrowheads="1"/>
          </p:cNvSpPr>
          <p:nvPr/>
        </p:nvSpPr>
        <p:spPr bwMode="auto">
          <a:xfrm>
            <a:off x="6586538" y="6261100"/>
            <a:ext cx="2066925" cy="581025"/>
          </a:xfrm>
          <a:prstGeom prst="rect">
            <a:avLst/>
          </a:prstGeom>
          <a:solidFill>
            <a:srgbClr val="FFCC18"/>
          </a:solidFill>
          <a:ln w="9525">
            <a:noFill/>
            <a:miter lim="800000"/>
            <a:headEnd/>
            <a:tailEnd/>
          </a:ln>
          <a:effectLst/>
        </p:spPr>
        <p:txBody>
          <a:bodyPr anchor="ctr">
            <a:prstTxWarp prst="textNoShape">
              <a:avLst/>
            </a:prstTxWarp>
            <a:spAutoFit/>
          </a:bodyPr>
          <a:lstStyle/>
          <a:p>
            <a:pPr>
              <a:lnSpc>
                <a:spcPct val="80000"/>
              </a:lnSpc>
            </a:pPr>
            <a:r>
              <a:rPr lang="en-US" sz="2000" b="1">
                <a:solidFill>
                  <a:srgbClr val="0F116A"/>
                </a:solidFill>
              </a:rPr>
              <a:t>extracellular</a:t>
            </a:r>
            <a:br>
              <a:rPr lang="en-US" sz="2000" b="1">
                <a:solidFill>
                  <a:srgbClr val="0F116A"/>
                </a:solidFill>
              </a:rPr>
            </a:br>
            <a:r>
              <a:rPr lang="en-US" sz="2000" b="1">
                <a:solidFill>
                  <a:srgbClr val="0F116A"/>
                </a:solidFill>
              </a:rPr>
              <a:t>digestion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a:t>Digestive systems</a:t>
            </a:r>
          </a:p>
        </p:txBody>
      </p:sp>
      <p:pic>
        <p:nvPicPr>
          <p:cNvPr id="48640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b="3334"/>
          <a:stretch>
            <a:fillRect/>
          </a:stretch>
        </p:blipFill>
        <p:spPr bwMode="auto">
          <a:xfrm>
            <a:off x="339725" y="1414463"/>
            <a:ext cx="8575675" cy="5283200"/>
          </a:xfrm>
          <a:prstGeom prst="rect">
            <a:avLst/>
          </a:prstGeom>
          <a:noFill/>
        </p:spPr>
      </p:pic>
      <p:sp>
        <p:nvSpPr>
          <p:cNvPr id="486404" name="Rectangle 4"/>
          <p:cNvSpPr>
            <a:spLocks noChangeArrowheads="1"/>
          </p:cNvSpPr>
          <p:nvPr/>
        </p:nvSpPr>
        <p:spPr bwMode="auto">
          <a:xfrm>
            <a:off x="838200" y="1447800"/>
            <a:ext cx="3282950" cy="457200"/>
          </a:xfrm>
          <a:prstGeom prst="rect">
            <a:avLst/>
          </a:prstGeom>
          <a:solidFill>
            <a:srgbClr val="FFCC18"/>
          </a:solidFill>
          <a:ln w="9525">
            <a:noFill/>
            <a:miter lim="800000"/>
            <a:headEnd/>
            <a:tailEnd/>
          </a:ln>
          <a:effectLst/>
        </p:spPr>
        <p:txBody>
          <a:bodyPr wrap="none">
            <a:prstTxWarp prst="textNoShape">
              <a:avLst/>
            </a:prstTxWarp>
            <a:spAutoFit/>
          </a:bodyPr>
          <a:lstStyle/>
          <a:p>
            <a:pPr algn="l"/>
            <a:r>
              <a:rPr lang="en-US" b="1">
                <a:solidFill>
                  <a:srgbClr val="0F116A"/>
                </a:solidFill>
              </a:rPr>
              <a:t>Everybody’s got one!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3914</TotalTime>
  <Words>2301</Words>
  <Application>Microsoft Macintosh PowerPoint</Application>
  <PresentationFormat>On-screen Show (4:3)</PresentationFormat>
  <Paragraphs>531</Paragraphs>
  <Slides>49</Slides>
  <Notes>45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What do animals need to live?</vt:lpstr>
      <vt:lpstr>Nutritional requirements</vt:lpstr>
      <vt:lpstr>How do animals get their food?</vt:lpstr>
      <vt:lpstr>PowerPoint Presentation</vt:lpstr>
      <vt:lpstr>Different diets; different lives</vt:lpstr>
      <vt:lpstr>PowerPoint Presentation</vt:lpstr>
      <vt:lpstr>Getting &amp; Using Food</vt:lpstr>
      <vt:lpstr>Digestive systems</vt:lpstr>
      <vt:lpstr>Human digestive system Alimentary Canal</vt:lpstr>
      <vt:lpstr>Common processes &amp; structures</vt:lpstr>
      <vt:lpstr>Swallowing (&amp; not choking) </vt:lpstr>
      <vt:lpstr>Ingestion</vt:lpstr>
      <vt:lpstr>PowerPoint Presentation</vt:lpstr>
      <vt:lpstr>Stomach</vt:lpstr>
      <vt:lpstr>PowerPoint Presentation</vt:lpstr>
      <vt:lpstr>Ulcers</vt:lpstr>
      <vt:lpstr>Revolutionizing healthcare</vt:lpstr>
      <vt:lpstr>Small intestine</vt:lpstr>
      <vt:lpstr>Duodenum </vt:lpstr>
      <vt:lpstr>Pancreas </vt:lpstr>
      <vt:lpstr>PowerPoint Presentation</vt:lpstr>
      <vt:lpstr>Liver </vt:lpstr>
      <vt:lpstr>PowerPoint Presentation</vt:lpstr>
      <vt:lpstr>Digestive enzymes </vt:lpstr>
      <vt:lpstr>Absorption by Small Intestines</vt:lpstr>
      <vt:lpstr>Absorption of Nutrients </vt:lpstr>
      <vt:lpstr>PowerPoint Presentation</vt:lpstr>
      <vt:lpstr>Large intestines (colon)</vt:lpstr>
      <vt:lpstr>Flora of large intestines</vt:lpstr>
      <vt:lpstr>Rectum </vt:lpstr>
      <vt:lpstr>PowerPoint Presentation</vt:lpstr>
      <vt:lpstr>Appendix</vt:lpstr>
      <vt:lpstr>PowerPoint Presentation</vt:lpstr>
      <vt:lpstr>Energy budget</vt:lpstr>
      <vt:lpstr>Energy storage</vt:lpstr>
      <vt:lpstr>Balancing calorie needs with intake</vt:lpstr>
      <vt:lpstr>Vegetarian diets</vt:lpstr>
      <vt:lpstr>Eating a balanced diet</vt:lpstr>
      <vt:lpstr>Kwashiorkor (a protein deficiency) in a Haitian boy</vt:lpstr>
      <vt:lpstr>Different diets; different bodies</vt:lpstr>
      <vt:lpstr>Teeth </vt:lpstr>
      <vt:lpstr>Length of digestive system</vt:lpstr>
      <vt:lpstr>Symbiotic organisms</vt:lpstr>
      <vt:lpstr>Managing glucose levels</vt:lpstr>
      <vt:lpstr>PowerPoint Presentation</vt:lpstr>
      <vt:lpstr>Regulation of Digestion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I 2010 edit</dc:title>
  <dc:subject/>
  <dc:creator>Kim Foglia/David Knuffke</dc:creator>
  <cp:keywords/>
  <dc:description/>
  <cp:lastModifiedBy>David Knuffke</cp:lastModifiedBy>
  <cp:revision>170</cp:revision>
  <cp:lastPrinted>2007-11-05T03:00:20Z</cp:lastPrinted>
  <dcterms:created xsi:type="dcterms:W3CDTF">2010-08-30T18:27:04Z</dcterms:created>
  <dcterms:modified xsi:type="dcterms:W3CDTF">2010-11-20T14:41:19Z</dcterms:modified>
  <cp:category/>
</cp:coreProperties>
</file>