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25.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media/audio1.bin" ContentType="audio/unknown"/>
  <Override PartName="/ppt/slides/slide34.xml" ContentType="application/vnd.openxmlformats-officedocument.presentationml.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media/audio2.bin" ContentType="audio/unknown"/>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2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93" r:id="rId1"/>
  </p:sldMasterIdLst>
  <p:notesMasterIdLst>
    <p:notesMasterId r:id="rId40"/>
  </p:notesMasterIdLst>
  <p:handoutMasterIdLst>
    <p:handoutMasterId r:id="rId41"/>
  </p:handoutMasterIdLst>
  <p:sldIdLst>
    <p:sldId id="306"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37" r:id="rId20"/>
    <p:sldId id="324" r:id="rId21"/>
    <p:sldId id="325" r:id="rId22"/>
    <p:sldId id="326" r:id="rId23"/>
    <p:sldId id="327" r:id="rId24"/>
    <p:sldId id="328" r:id="rId25"/>
    <p:sldId id="329" r:id="rId26"/>
    <p:sldId id="330" r:id="rId27"/>
    <p:sldId id="331" r:id="rId28"/>
    <p:sldId id="344" r:id="rId29"/>
    <p:sldId id="345" r:id="rId30"/>
    <p:sldId id="332" r:id="rId31"/>
    <p:sldId id="346" r:id="rId32"/>
    <p:sldId id="347" r:id="rId33"/>
    <p:sldId id="348" r:id="rId34"/>
    <p:sldId id="334" r:id="rId35"/>
    <p:sldId id="335" r:id="rId36"/>
    <p:sldId id="336" r:id="rId37"/>
    <p:sldId id="333" r:id="rId38"/>
    <p:sldId id="340" r:id="rId3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53470" autoAdjust="0"/>
  </p:normalViewPr>
  <p:slideViewPr>
    <p:cSldViewPr snapToGrid="0">
      <p:cViewPr>
        <p:scale>
          <a:sx n="100" d="100"/>
          <a:sy n="100" d="100"/>
        </p:scale>
        <p:origin x="-1936" y="-8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notesMaster" Target="notesMasters/notesMaster1.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prstTxWarp prst="textNoShape">
              <a:avLst/>
            </a:prstTxWarp>
            <a:spAutoFit/>
          </a:bodyPr>
          <a:lstStyle/>
          <a:p>
            <a:pPr algn="l">
              <a:tabLst>
                <a:tab pos="6170613" algn="r"/>
              </a:tabLst>
              <a:defRPr/>
            </a:pPr>
            <a:r>
              <a:rPr lang="en-US" sz="1100" b="1" dirty="0" smtClean="0"/>
              <a:t>Deer Park High School	Mr.  Knuffke</a:t>
            </a:r>
            <a:endParaRPr lang="en-US" sz="1800" b="1" dirty="0" smtClean="0"/>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78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946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F852ECD-A921-6E4B-970E-7E4AA0C2D1BC}" type="slidenum">
              <a:rPr lang="en-US"/>
              <a:pPr/>
              <a:t>1</a:t>
            </a:fld>
            <a:endParaRPr lang="en-US"/>
          </a:p>
        </p:txBody>
      </p:sp>
      <p:sp>
        <p:nvSpPr>
          <p:cNvPr id="368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Take a look at a skeleton and see how well a heart is protected — open heart surgery takes breaking a body to get to the heart.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4994C66-7DA5-6846-83A7-D1A1473BC846}" type="slidenum">
              <a:rPr lang="en-US"/>
              <a:pPr/>
              <a:t>10</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tabLst>
                <a:tab pos="915988" algn="l"/>
              </a:tabLst>
            </a:pPr>
            <a:r>
              <a:rPr lang="en-US" dirty="0"/>
              <a:t>A powerful four–chambered heart was an essential adaptation in support of the endothermic way of life characteristic of mammals and birds. </a:t>
            </a:r>
            <a:r>
              <a:rPr lang="en-US" dirty="0" err="1"/>
              <a:t>Endotherms</a:t>
            </a:r>
            <a:r>
              <a:rPr lang="en-US" dirty="0"/>
              <a:t> use about ten times as much energy as equal–sized </a:t>
            </a:r>
            <a:r>
              <a:rPr lang="en-US" dirty="0" err="1"/>
              <a:t>ectotherms</a:t>
            </a:r>
            <a:r>
              <a:rPr lang="en-US" dirty="0"/>
              <a:t>; therefore, their circulatory systems need to deliver about ten times as much fuel and O2 to their tissues (and remove ten times as much CO2 and other wastes). This large traffic of substances is made possible by separate and independent systemic and pulmonary circulations and by large, powerful hearts that pump the necessary volume of blood. Mammals and birds descended from different reptilian ancestors, and their four–chambered hearts evolved independently—an example of convergent evolution.</a:t>
            </a:r>
          </a:p>
          <a:p>
            <a:pPr>
              <a:tabLst>
                <a:tab pos="915988" algn="l"/>
              </a:tabLst>
            </a:pPr>
            <a:endParaRPr lang="en-US" dirty="0" smtClean="0"/>
          </a:p>
          <a:p>
            <a:pPr>
              <a:tabLst>
                <a:tab pos="915988" algn="l"/>
              </a:tabLst>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8CEF52-8DCA-4047-B1B9-C9D03D5ABA05}" type="slidenum">
              <a:rPr lang="en-US"/>
              <a:pPr/>
              <a:t>11</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pPr>
              <a:tabLst>
                <a:tab pos="915988" algn="l"/>
              </a:tabLst>
            </a:pPr>
            <a:r>
              <a:rPr lang="en-US" dirty="0" smtClean="0"/>
              <a:t>Why is it an advantage to get big?</a:t>
            </a:r>
          </a:p>
          <a:p>
            <a:pPr>
              <a:tabLst>
                <a:tab pos="915988" algn="l"/>
              </a:tabLst>
            </a:pPr>
            <a:r>
              <a:rPr lang="en-US" dirty="0" smtClean="0"/>
              <a:t>Herbivore:	can eat more with bigger gut.</a:t>
            </a:r>
          </a:p>
          <a:p>
            <a:pPr>
              <a:tabLst>
                <a:tab pos="915988" algn="l"/>
              </a:tabLst>
            </a:pPr>
            <a:r>
              <a:rPr lang="en-US" dirty="0" smtClean="0"/>
              <a:t>	lowers predation </a:t>
            </a:r>
          </a:p>
          <a:p>
            <a:pPr>
              <a:tabLst>
                <a:tab pos="915988" algn="l"/>
              </a:tabLst>
            </a:pPr>
            <a:r>
              <a:rPr lang="en-US" dirty="0" smtClean="0"/>
              <a:t>	(but will push predators to get bigger as well, although no one east elephant </a:t>
            </a:r>
            <a:r>
              <a:rPr lang="en-US" dirty="0" err="1" smtClean="0"/>
              <a:t>s</a:t>
            </a:r>
            <a:r>
              <a:rPr lang="en-US" dirty="0" smtClean="0"/>
              <a:t>.)</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C40765-7655-A44B-A708-99F78ACDE88B}" type="slidenum">
              <a:rPr lang="en-US"/>
              <a:pPr/>
              <a:t>12</a:t>
            </a:fld>
            <a:endParaRPr lang="en-US"/>
          </a:p>
        </p:txBody>
      </p:sp>
      <p:sp>
        <p:nvSpPr>
          <p:cNvPr id="397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Arteries, veins, and capillaries are the three main kinds of blood vessels, which in the human body have a total length of about 100,000 km. </a:t>
            </a:r>
          </a:p>
          <a:p>
            <a:endParaRPr lang="en-US"/>
          </a:p>
          <a:p>
            <a:r>
              <a:rPr lang="en-US"/>
              <a:t>Notice that arteries and veins are distinguished by the direction in which they carry blood, not by the characteristics of the blood they contain. All arteries carry blood from the heart toward capillaries, and veins return blood to the heart from capillaries. A significant exception is the hepatic portal vein that carries blood from capillary beds in the digestive system to capillary beds in the liver. Blood flowing from the liver passes into the hepatic vein, which conducts blood to the heart.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E19F692-F29C-FB4F-B2F4-BA4C2A1DCF29}" type="slidenum">
              <a:rPr lang="en-US"/>
              <a:pPr/>
              <a:t>14</a:t>
            </a:fld>
            <a:endParaRPr lang="en-US"/>
          </a:p>
        </p:txBody>
      </p:sp>
      <p:sp>
        <p:nvSpPr>
          <p:cNvPr id="417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FBA829-9B4C-4B4A-929B-4D7B51D81573}" type="slidenum">
              <a:rPr lang="en-US"/>
              <a:pPr/>
              <a:t>15</a:t>
            </a:fld>
            <a:endParaRPr lang="en-US"/>
          </a:p>
        </p:txBody>
      </p:sp>
      <p:sp>
        <p:nvSpPr>
          <p:cNvPr id="4198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4856C9-89D4-9C40-8EC8-74D0D5D67E3F}" type="slidenum">
              <a:rPr lang="en-US"/>
              <a:pPr/>
              <a:t>16</a:t>
            </a:fld>
            <a:endParaRPr lang="en-US"/>
          </a:p>
        </p:txBody>
      </p:sp>
      <p:sp>
        <p:nvSpPr>
          <p:cNvPr id="4218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18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36CD739-542C-144F-BF27-6F37D16AF93C}" type="slidenum">
              <a:rPr lang="en-US"/>
              <a:pPr/>
              <a:t>18</a:t>
            </a:fld>
            <a:endParaRPr lang="en-US"/>
          </a:p>
        </p:txBody>
      </p:sp>
      <p:sp>
        <p:nvSpPr>
          <p:cNvPr id="478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82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About 85% of the fluid that leaves the blood at the arterial end of a capillary bed reenters from the interstitial fluid at the venous end, and the remaining 15% is eventually returned to the blood by the vessels of the lymphatic system.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B7AD728-E6D1-FA40-9692-0E95CFE2BDDF}" type="slidenum">
              <a:rPr lang="en-US"/>
              <a:pPr/>
              <a:t>20</a:t>
            </a:fld>
            <a:endParaRPr lang="en-US"/>
          </a:p>
        </p:txBody>
      </p:sp>
      <p:sp>
        <p:nvSpPr>
          <p:cNvPr id="4280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80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8F56BD-D7AF-C440-9B0F-7ED1FD02A6A6}" type="slidenum">
              <a:rPr lang="en-US"/>
              <a:pPr/>
              <a:t>21</a:t>
            </a:fld>
            <a:endParaRPr lang="en-US"/>
          </a:p>
        </p:txBody>
      </p:sp>
      <p:sp>
        <p:nvSpPr>
          <p:cNvPr id="52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94E2FD0-C651-2245-BD62-B400C4011934}" type="slidenum">
              <a:rPr lang="en-US"/>
              <a:pPr/>
              <a:t>22</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6CD445-66A0-5D43-81B9-1B49CE11B079}" type="slidenum">
              <a:rPr lang="en-US"/>
              <a:pPr/>
              <a:t>2</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D1CC8E-841D-5C4E-9762-68AC2506E164}" type="slidenum">
              <a:rPr lang="en-US"/>
              <a:pPr/>
              <a:t>23</a:t>
            </a:fld>
            <a:endParaRPr lang="en-US"/>
          </a:p>
        </p:txBody>
      </p:sp>
      <p:sp>
        <p:nvSpPr>
          <p:cNvPr id="405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1FB82BC-12F9-8040-8942-BA35FC47098F}" type="slidenum">
              <a:rPr lang="en-US"/>
              <a:pPr/>
              <a:t>24</a:t>
            </a:fld>
            <a:endParaRPr lang="en-US"/>
          </a:p>
        </p:txBody>
      </p:sp>
      <p:sp>
        <p:nvSpPr>
          <p:cNvPr id="462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28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902F17-57A2-8640-8ADE-799009CEF906}" type="slidenum">
              <a:rPr lang="en-US"/>
              <a:pPr/>
              <a:t>25</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The heart sounds heard with a stethoscope are caused by the closing of the valves. (Even without a stethoscope, you can hear these sounds by pressing your ear tightly against the chest of a friend—a close friend.) The sound pattern is “lub–dup, lub–dup, lub–dup.” The first heart sound (“lub”) is created by the recoil of blood against the closed AV valves. The second sound (“dup”) is the recoil of blood against the semilunar valves.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E8791D8-18D0-E649-8073-1A30F577DF88}" type="slidenum">
              <a:rPr lang="en-US"/>
              <a:pPr/>
              <a:t>26</a:t>
            </a:fld>
            <a:endParaRPr lang="en-US"/>
          </a:p>
        </p:txBody>
      </p:sp>
      <p:sp>
        <p:nvSpPr>
          <p:cNvPr id="415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574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56207DC-738C-384D-B778-21170F76BA04}" type="slidenum">
              <a:rPr lang="en-US"/>
              <a:pPr/>
              <a:t>27</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89F1B4-46C5-9744-B9A3-392CDE3D7577}" type="slidenum">
              <a:rPr lang="en-US"/>
              <a:pPr/>
              <a:t>30</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EE3F211-BF04-944D-889A-032BFBB92C33}" type="slidenum">
              <a:rPr lang="en-US"/>
              <a:pPr/>
              <a:t>37</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27D4A27-2220-7648-B0C5-2B102E3E9CBB}" type="slidenum">
              <a:rPr lang="en-US"/>
              <a:pPr/>
              <a:t>3</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C05F0D8-45EE-8E41-A4D7-F442D8C0AECA}" type="slidenum">
              <a:rPr lang="en-US"/>
              <a:pPr/>
              <a:t>4</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2222D5-985D-6E46-AD41-8D10888B5170}" type="slidenum">
              <a:rPr lang="en-US"/>
              <a:pPr/>
              <a:t>5</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AF65DA9-D412-D942-986B-FB3773394637}" type="slidenum">
              <a:rPr lang="en-US"/>
              <a:pPr/>
              <a:t>6</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FBCA10D-0456-154C-9808-4990BC717E29}" type="slidenum">
              <a:rPr lang="en-US"/>
              <a:pPr/>
              <a:t>7</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The fact that open and closed circulatory systems are each widespread among animals suggests that both offer advantages. For example, the lower hydrostatic pressures associated with open circulatory systems make them less costly than closed systems in terms of energy expenditure. Furthermore, because they lack an extensive system of blood vessels, open systems require less energy to build and maintain. And in some invertebrates, open circulatory systems serve a variety of other functions. For example, in molluscs and freshly molted aquatic arthropods, the open circulatory system functions as a hydrostatic skeleton in supporting the body.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BBAE63E-CB82-9C48-8ED1-E46091A7B84D}" type="slidenum">
              <a:rPr lang="en-US"/>
              <a:pPr/>
              <a:t>8</a:t>
            </a:fld>
            <a:endParaRPr lang="en-US"/>
          </a:p>
        </p:txBody>
      </p:sp>
      <p:sp>
        <p:nvSpPr>
          <p:cNvPr id="387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What advantages might be associated with closed circulatory systems? Closed systems, with their higher blood pressure, are more effective at transporting circulatory fluids to meet the high metabolic demands of the tissues and cells of larger and more active animals. For instance, among the molluscs, only the large and active squids and octopuses have closed circulatory systems. And although all arthropods have open circulatory systems, the larger crustaceans, such as the lobsters and crabs, have a more developed system of arteries and veins as well as an accessory pumping organ that helps maintain blood pressure. Closed circulatory systems are most highly developed in the vertebrates.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F3177B9-632F-5640-8394-F9DF52508687}" type="slidenum">
              <a:rPr lang="en-US"/>
              <a:pPr/>
              <a:t>9</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3/14/12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3/14/12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3/14/12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3/14/12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3/14/12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6">
                <a:lumMod val="40000"/>
                <a:lumOff val="60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557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audio" Target="../media/audio1.bin"/><Relationship Id="rId5"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6" Type="http://schemas.openxmlformats.org/officeDocument/2006/relationships/image" Target="../media/image24.emf"/><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audio" Target="../media/audio1.bin"/><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jpe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audio" Target="../media/audio2.bin"/><Relationship Id="rId5"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audio" Target="../media/audio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367620" name="Rectangle 4"/>
          <p:cNvSpPr>
            <a:spLocks noChangeArrowheads="1"/>
          </p:cNvSpPr>
          <p:nvPr/>
        </p:nvSpPr>
        <p:spPr bwMode="auto">
          <a:xfrm>
            <a:off x="4203615" y="149495"/>
            <a:ext cx="4745209" cy="1323439"/>
          </a:xfrm>
          <a:prstGeom prst="rect">
            <a:avLst/>
          </a:prstGeom>
          <a:solidFill>
            <a:srgbClr val="000000">
              <a:alpha val="48000"/>
            </a:srgbClr>
          </a:solidFill>
          <a:ln w="9525">
            <a:noFill/>
            <a:miter lim="800000"/>
            <a:headEnd/>
            <a:tailEnd/>
          </a:ln>
          <a:effectLst/>
        </p:spPr>
        <p:txBody>
          <a:bodyPr wrap="none" anchor="ctr">
            <a:prstTxWarp prst="textNoShape">
              <a:avLst/>
            </a:prstTxWarp>
            <a:spAutoFit/>
          </a:bodyPr>
          <a:lstStyle/>
          <a:p>
            <a:r>
              <a:rPr lang="en-US" sz="4000" dirty="0">
                <a:solidFill>
                  <a:srgbClr val="FFFFFF"/>
                </a:solidFill>
              </a:rPr>
              <a:t>Circulatory </a:t>
            </a:r>
            <a:r>
              <a:rPr lang="en-US" sz="4000" dirty="0" smtClean="0">
                <a:solidFill>
                  <a:srgbClr val="FFFFFF"/>
                </a:solidFill>
              </a:rPr>
              <a:t>Systems</a:t>
            </a:r>
          </a:p>
          <a:p>
            <a:r>
              <a:rPr lang="en-US" sz="4000" dirty="0" smtClean="0">
                <a:solidFill>
                  <a:srgbClr val="FFFFFF"/>
                </a:solidFill>
              </a:rPr>
              <a:t>(Ch. 42)</a:t>
            </a:r>
            <a:endParaRPr lang="en-US" sz="4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7" name="Group 83"/>
          <p:cNvGrpSpPr>
            <a:grpSpLocks/>
          </p:cNvGrpSpPr>
          <p:nvPr/>
        </p:nvGrpSpPr>
        <p:grpSpPr bwMode="auto">
          <a:xfrm>
            <a:off x="411163" y="863600"/>
            <a:ext cx="8377237" cy="5232400"/>
            <a:chOff x="243" y="432"/>
            <a:chExt cx="5277" cy="3296"/>
          </a:xfrm>
        </p:grpSpPr>
        <p:grpSp>
          <p:nvGrpSpPr>
            <p:cNvPr id="28" name="Group 9"/>
            <p:cNvGrpSpPr>
              <a:grpSpLocks/>
            </p:cNvGrpSpPr>
            <p:nvPr/>
          </p:nvGrpSpPr>
          <p:grpSpPr bwMode="auto">
            <a:xfrm>
              <a:off x="288" y="432"/>
              <a:ext cx="5232" cy="3049"/>
              <a:chOff x="336" y="743"/>
              <a:chExt cx="5232" cy="3049"/>
            </a:xfrm>
          </p:grpSpPr>
          <p:pic>
            <p:nvPicPr>
              <p:cNvPr id="97" name="Picture 4"/>
              <p:cNvPicPr>
                <a:picLocks noChangeAspect="1" noChangeArrowheads="1"/>
              </p:cNvPicPr>
              <p:nvPr/>
            </p:nvPicPr>
            <p:blipFill>
              <a:blip r:embed="rId4"/>
              <a:srcRect/>
              <a:stretch>
                <a:fillRect/>
              </a:stretch>
            </p:blipFill>
            <p:spPr bwMode="auto">
              <a:xfrm>
                <a:off x="336" y="743"/>
                <a:ext cx="5232" cy="3049"/>
              </a:xfrm>
              <a:prstGeom prst="rect">
                <a:avLst/>
              </a:prstGeom>
              <a:noFill/>
              <a:ln w="9525">
                <a:noFill/>
                <a:miter lim="800000"/>
                <a:headEnd/>
                <a:tailEnd/>
              </a:ln>
            </p:spPr>
          </p:pic>
          <p:sp>
            <p:nvSpPr>
              <p:cNvPr id="98" name="Text Box 5"/>
              <p:cNvSpPr txBox="1">
                <a:spLocks noChangeArrowheads="1"/>
              </p:cNvSpPr>
              <p:nvPr/>
            </p:nvSpPr>
            <p:spPr bwMode="auto">
              <a:xfrm>
                <a:off x="621" y="1737"/>
                <a:ext cx="49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FISHES </a:t>
                </a:r>
              </a:p>
            </p:txBody>
          </p:sp>
          <p:sp>
            <p:nvSpPr>
              <p:cNvPr id="99" name="Text Box 6"/>
              <p:cNvSpPr txBox="1">
                <a:spLocks noChangeArrowheads="1"/>
              </p:cNvSpPr>
              <p:nvPr/>
            </p:nvSpPr>
            <p:spPr bwMode="auto">
              <a:xfrm>
                <a:off x="1841" y="1729"/>
                <a:ext cx="72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AMPHIBIANS</a:t>
                </a:r>
              </a:p>
            </p:txBody>
          </p:sp>
          <p:sp>
            <p:nvSpPr>
              <p:cNvPr id="100" name="Text Box 7"/>
              <p:cNvSpPr txBox="1">
                <a:spLocks noChangeArrowheads="1"/>
              </p:cNvSpPr>
              <p:nvPr/>
            </p:nvSpPr>
            <p:spPr bwMode="auto">
              <a:xfrm>
                <a:off x="2886" y="1729"/>
                <a:ext cx="138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REPTILES (EXCEPT BIRDS)</a:t>
                </a:r>
              </a:p>
            </p:txBody>
          </p:sp>
          <p:sp>
            <p:nvSpPr>
              <p:cNvPr id="101" name="Text Box 8"/>
              <p:cNvSpPr txBox="1">
                <a:spLocks noChangeArrowheads="1"/>
              </p:cNvSpPr>
              <p:nvPr/>
            </p:nvSpPr>
            <p:spPr bwMode="auto">
              <a:xfrm>
                <a:off x="4316" y="1729"/>
                <a:ext cx="117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MAMMALS AND BIRDS</a:t>
                </a:r>
              </a:p>
            </p:txBody>
          </p:sp>
        </p:grpSp>
        <p:grpSp>
          <p:nvGrpSpPr>
            <p:cNvPr id="29" name="Group 30"/>
            <p:cNvGrpSpPr>
              <a:grpSpLocks/>
            </p:cNvGrpSpPr>
            <p:nvPr/>
          </p:nvGrpSpPr>
          <p:grpSpPr bwMode="auto">
            <a:xfrm>
              <a:off x="243" y="1584"/>
              <a:ext cx="5181" cy="2144"/>
              <a:chOff x="243" y="1584"/>
              <a:chExt cx="5181" cy="2144"/>
            </a:xfrm>
          </p:grpSpPr>
          <p:grpSp>
            <p:nvGrpSpPr>
              <p:cNvPr id="77" name="Group 12"/>
              <p:cNvGrpSpPr>
                <a:grpSpLocks/>
              </p:cNvGrpSpPr>
              <p:nvPr/>
            </p:nvGrpSpPr>
            <p:grpSpPr bwMode="auto">
              <a:xfrm>
                <a:off x="243" y="3352"/>
                <a:ext cx="1098" cy="376"/>
                <a:chOff x="243" y="3352"/>
                <a:chExt cx="1098" cy="376"/>
              </a:xfrm>
            </p:grpSpPr>
            <p:sp>
              <p:nvSpPr>
                <p:cNvPr id="95" name="Line 10"/>
                <p:cNvSpPr>
                  <a:spLocks noChangeShapeType="1"/>
                </p:cNvSpPr>
                <p:nvPr/>
              </p:nvSpPr>
              <p:spPr bwMode="auto">
                <a:xfrm>
                  <a:off x="800" y="3352"/>
                  <a:ext cx="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6" name="Rectangle 11"/>
                <p:cNvSpPr>
                  <a:spLocks noChangeArrowheads="1"/>
                </p:cNvSpPr>
                <p:nvPr/>
              </p:nvSpPr>
              <p:spPr bwMode="auto">
                <a:xfrm>
                  <a:off x="243" y="3536"/>
                  <a:ext cx="10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Systemic capillaries</a:t>
                  </a:r>
                </a:p>
              </p:txBody>
            </p:sp>
          </p:grpSp>
          <p:grpSp>
            <p:nvGrpSpPr>
              <p:cNvPr id="78" name="Group 13"/>
              <p:cNvGrpSpPr>
                <a:grpSpLocks/>
              </p:cNvGrpSpPr>
              <p:nvPr/>
            </p:nvGrpSpPr>
            <p:grpSpPr bwMode="auto">
              <a:xfrm>
                <a:off x="1566" y="3344"/>
                <a:ext cx="1098" cy="376"/>
                <a:chOff x="243" y="3352"/>
                <a:chExt cx="1098" cy="376"/>
              </a:xfrm>
            </p:grpSpPr>
            <p:sp>
              <p:nvSpPr>
                <p:cNvPr id="93" name="Line 14"/>
                <p:cNvSpPr>
                  <a:spLocks noChangeShapeType="1"/>
                </p:cNvSpPr>
                <p:nvPr/>
              </p:nvSpPr>
              <p:spPr bwMode="auto">
                <a:xfrm>
                  <a:off x="800" y="3352"/>
                  <a:ext cx="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 name="Rectangle 15"/>
                <p:cNvSpPr>
                  <a:spLocks noChangeArrowheads="1"/>
                </p:cNvSpPr>
                <p:nvPr/>
              </p:nvSpPr>
              <p:spPr bwMode="auto">
                <a:xfrm>
                  <a:off x="243" y="3536"/>
                  <a:ext cx="10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Systemic capillaries</a:t>
                  </a:r>
                </a:p>
              </p:txBody>
            </p:sp>
          </p:grpSp>
          <p:grpSp>
            <p:nvGrpSpPr>
              <p:cNvPr id="79" name="Group 16"/>
              <p:cNvGrpSpPr>
                <a:grpSpLocks/>
              </p:cNvGrpSpPr>
              <p:nvPr/>
            </p:nvGrpSpPr>
            <p:grpSpPr bwMode="auto">
              <a:xfrm>
                <a:off x="2982" y="3328"/>
                <a:ext cx="1098" cy="376"/>
                <a:chOff x="243" y="3352"/>
                <a:chExt cx="1098" cy="376"/>
              </a:xfrm>
            </p:grpSpPr>
            <p:sp>
              <p:nvSpPr>
                <p:cNvPr id="91" name="Line 17"/>
                <p:cNvSpPr>
                  <a:spLocks noChangeShapeType="1"/>
                </p:cNvSpPr>
                <p:nvPr/>
              </p:nvSpPr>
              <p:spPr bwMode="auto">
                <a:xfrm>
                  <a:off x="800" y="3352"/>
                  <a:ext cx="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2" name="Rectangle 18"/>
                <p:cNvSpPr>
                  <a:spLocks noChangeArrowheads="1"/>
                </p:cNvSpPr>
                <p:nvPr/>
              </p:nvSpPr>
              <p:spPr bwMode="auto">
                <a:xfrm>
                  <a:off x="243" y="3536"/>
                  <a:ext cx="10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Systemic capillaries</a:t>
                  </a:r>
                </a:p>
              </p:txBody>
            </p:sp>
          </p:grpSp>
          <p:grpSp>
            <p:nvGrpSpPr>
              <p:cNvPr id="80" name="Group 19"/>
              <p:cNvGrpSpPr>
                <a:grpSpLocks/>
              </p:cNvGrpSpPr>
              <p:nvPr/>
            </p:nvGrpSpPr>
            <p:grpSpPr bwMode="auto">
              <a:xfrm>
                <a:off x="4326" y="3328"/>
                <a:ext cx="1098" cy="376"/>
                <a:chOff x="243" y="3352"/>
                <a:chExt cx="1098" cy="376"/>
              </a:xfrm>
            </p:grpSpPr>
            <p:sp>
              <p:nvSpPr>
                <p:cNvPr id="89" name="Line 20"/>
                <p:cNvSpPr>
                  <a:spLocks noChangeShapeType="1"/>
                </p:cNvSpPr>
                <p:nvPr/>
              </p:nvSpPr>
              <p:spPr bwMode="auto">
                <a:xfrm>
                  <a:off x="800" y="3352"/>
                  <a:ext cx="0" cy="2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0" name="Rectangle 21"/>
                <p:cNvSpPr>
                  <a:spLocks noChangeArrowheads="1"/>
                </p:cNvSpPr>
                <p:nvPr/>
              </p:nvSpPr>
              <p:spPr bwMode="auto">
                <a:xfrm>
                  <a:off x="243" y="3536"/>
                  <a:ext cx="109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Systemic capillaries</a:t>
                  </a:r>
                </a:p>
              </p:txBody>
            </p:sp>
          </p:grpSp>
          <p:sp>
            <p:nvSpPr>
              <p:cNvPr id="81" name="Rectangle 22"/>
              <p:cNvSpPr>
                <a:spLocks noChangeArrowheads="1"/>
              </p:cNvSpPr>
              <p:nvPr/>
            </p:nvSpPr>
            <p:spPr bwMode="auto">
              <a:xfrm>
                <a:off x="3072" y="1584"/>
                <a:ext cx="89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Lung capillaries</a:t>
                </a:r>
              </a:p>
            </p:txBody>
          </p:sp>
          <p:sp>
            <p:nvSpPr>
              <p:cNvPr id="82" name="Rectangle 23"/>
              <p:cNvSpPr>
                <a:spLocks noChangeArrowheads="1"/>
              </p:cNvSpPr>
              <p:nvPr/>
            </p:nvSpPr>
            <p:spPr bwMode="auto">
              <a:xfrm>
                <a:off x="4416" y="1584"/>
                <a:ext cx="89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Lung capillaries</a:t>
                </a:r>
              </a:p>
            </p:txBody>
          </p:sp>
          <p:sp>
            <p:nvSpPr>
              <p:cNvPr id="83" name="Rectangle 24"/>
              <p:cNvSpPr>
                <a:spLocks noChangeArrowheads="1"/>
              </p:cNvSpPr>
              <p:nvPr/>
            </p:nvSpPr>
            <p:spPr bwMode="auto">
              <a:xfrm>
                <a:off x="1506" y="1584"/>
                <a:ext cx="133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Lung and skin capillaries</a:t>
                </a:r>
              </a:p>
            </p:txBody>
          </p:sp>
          <p:sp>
            <p:nvSpPr>
              <p:cNvPr id="84" name="Rectangle 25"/>
              <p:cNvSpPr>
                <a:spLocks noChangeArrowheads="1"/>
              </p:cNvSpPr>
              <p:nvPr/>
            </p:nvSpPr>
            <p:spPr bwMode="auto">
              <a:xfrm>
                <a:off x="432" y="1584"/>
                <a:ext cx="80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Gill capillaries</a:t>
                </a:r>
              </a:p>
            </p:txBody>
          </p:sp>
          <p:sp>
            <p:nvSpPr>
              <p:cNvPr id="85" name="Line 26"/>
              <p:cNvSpPr>
                <a:spLocks noChangeShapeType="1"/>
              </p:cNvSpPr>
              <p:nvPr/>
            </p:nvSpPr>
            <p:spPr bwMode="auto">
              <a:xfrm>
                <a:off x="816" y="1768"/>
                <a:ext cx="0"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6" name="Line 27"/>
              <p:cNvSpPr>
                <a:spLocks noChangeShapeType="1"/>
              </p:cNvSpPr>
              <p:nvPr/>
            </p:nvSpPr>
            <p:spPr bwMode="auto">
              <a:xfrm>
                <a:off x="2128" y="1736"/>
                <a:ext cx="0"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7" name="Line 28"/>
              <p:cNvSpPr>
                <a:spLocks noChangeShapeType="1"/>
              </p:cNvSpPr>
              <p:nvPr/>
            </p:nvSpPr>
            <p:spPr bwMode="auto">
              <a:xfrm>
                <a:off x="3496" y="1768"/>
                <a:ext cx="0"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 name="Line 29"/>
              <p:cNvSpPr>
                <a:spLocks noChangeShapeType="1"/>
              </p:cNvSpPr>
              <p:nvPr/>
            </p:nvSpPr>
            <p:spPr bwMode="auto">
              <a:xfrm>
                <a:off x="4848" y="1760"/>
                <a:ext cx="0"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30" name="Rectangle 31"/>
            <p:cNvSpPr>
              <a:spLocks noChangeArrowheads="1"/>
            </p:cNvSpPr>
            <p:nvPr/>
          </p:nvSpPr>
          <p:spPr bwMode="auto">
            <a:xfrm>
              <a:off x="1706" y="2800"/>
              <a:ext cx="3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Right</a:t>
              </a:r>
            </a:p>
          </p:txBody>
        </p:sp>
        <p:sp>
          <p:nvSpPr>
            <p:cNvPr id="31" name="Rectangle 32"/>
            <p:cNvSpPr>
              <a:spLocks noChangeArrowheads="1"/>
            </p:cNvSpPr>
            <p:nvPr/>
          </p:nvSpPr>
          <p:spPr bwMode="auto">
            <a:xfrm>
              <a:off x="2225" y="2776"/>
              <a:ext cx="2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Left </a:t>
              </a:r>
            </a:p>
          </p:txBody>
        </p:sp>
        <p:sp>
          <p:nvSpPr>
            <p:cNvPr id="32" name="Rectangle 33"/>
            <p:cNvSpPr>
              <a:spLocks noChangeArrowheads="1"/>
            </p:cNvSpPr>
            <p:nvPr/>
          </p:nvSpPr>
          <p:spPr bwMode="auto">
            <a:xfrm>
              <a:off x="3088" y="2784"/>
              <a:ext cx="3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Right</a:t>
              </a:r>
            </a:p>
          </p:txBody>
        </p:sp>
        <p:sp>
          <p:nvSpPr>
            <p:cNvPr id="33" name="Rectangle 34"/>
            <p:cNvSpPr>
              <a:spLocks noChangeArrowheads="1"/>
            </p:cNvSpPr>
            <p:nvPr/>
          </p:nvSpPr>
          <p:spPr bwMode="auto">
            <a:xfrm>
              <a:off x="3642" y="2784"/>
              <a:ext cx="2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Left </a:t>
              </a:r>
            </a:p>
          </p:txBody>
        </p:sp>
        <p:sp>
          <p:nvSpPr>
            <p:cNvPr id="34" name="Rectangle 35"/>
            <p:cNvSpPr>
              <a:spLocks noChangeArrowheads="1"/>
            </p:cNvSpPr>
            <p:nvPr/>
          </p:nvSpPr>
          <p:spPr bwMode="auto">
            <a:xfrm>
              <a:off x="4432" y="2792"/>
              <a:ext cx="30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Right</a:t>
              </a:r>
            </a:p>
          </p:txBody>
        </p:sp>
        <p:sp>
          <p:nvSpPr>
            <p:cNvPr id="35" name="Rectangle 36"/>
            <p:cNvSpPr>
              <a:spLocks noChangeArrowheads="1"/>
            </p:cNvSpPr>
            <p:nvPr/>
          </p:nvSpPr>
          <p:spPr bwMode="auto">
            <a:xfrm>
              <a:off x="4969" y="2784"/>
              <a:ext cx="2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Left </a:t>
              </a:r>
            </a:p>
          </p:txBody>
        </p:sp>
        <p:sp>
          <p:nvSpPr>
            <p:cNvPr id="36" name="Rectangle 37"/>
            <p:cNvSpPr>
              <a:spLocks noChangeArrowheads="1"/>
            </p:cNvSpPr>
            <p:nvPr/>
          </p:nvSpPr>
          <p:spPr bwMode="auto">
            <a:xfrm>
              <a:off x="4624" y="2888"/>
              <a:ext cx="48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Systemic </a:t>
              </a:r>
              <a:br>
                <a:rPr kumimoji="1" lang="en-US" sz="1000" b="1"/>
              </a:br>
              <a:r>
                <a:rPr kumimoji="1" lang="en-US" sz="1000" b="1"/>
                <a:t>circuit</a:t>
              </a:r>
            </a:p>
          </p:txBody>
        </p:sp>
        <p:sp>
          <p:nvSpPr>
            <p:cNvPr id="37" name="Rectangle 38"/>
            <p:cNvSpPr>
              <a:spLocks noChangeArrowheads="1"/>
            </p:cNvSpPr>
            <p:nvPr/>
          </p:nvSpPr>
          <p:spPr bwMode="auto">
            <a:xfrm>
              <a:off x="1880" y="2896"/>
              <a:ext cx="48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Systemic </a:t>
              </a:r>
              <a:br>
                <a:rPr kumimoji="1" lang="en-US" sz="1000" b="1"/>
              </a:br>
              <a:r>
                <a:rPr kumimoji="1" lang="en-US" sz="1000" b="1"/>
                <a:t>circuit</a:t>
              </a:r>
            </a:p>
          </p:txBody>
        </p:sp>
        <p:sp>
          <p:nvSpPr>
            <p:cNvPr id="38" name="Rectangle 39"/>
            <p:cNvSpPr>
              <a:spLocks noChangeArrowheads="1"/>
            </p:cNvSpPr>
            <p:nvPr/>
          </p:nvSpPr>
          <p:spPr bwMode="auto">
            <a:xfrm>
              <a:off x="1785" y="2120"/>
              <a:ext cx="75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Pulmocutaneous</a:t>
              </a:r>
              <a:br>
                <a:rPr kumimoji="1" lang="en-US" sz="1000" b="1"/>
              </a:br>
              <a:r>
                <a:rPr kumimoji="1" lang="en-US" sz="1000" b="1"/>
                <a:t>circuit</a:t>
              </a:r>
            </a:p>
          </p:txBody>
        </p:sp>
        <p:sp>
          <p:nvSpPr>
            <p:cNvPr id="39" name="Rectangle 40"/>
            <p:cNvSpPr>
              <a:spLocks noChangeArrowheads="1"/>
            </p:cNvSpPr>
            <p:nvPr/>
          </p:nvSpPr>
          <p:spPr bwMode="auto">
            <a:xfrm>
              <a:off x="3313" y="2108"/>
              <a:ext cx="528"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Pulmonary</a:t>
              </a:r>
              <a:br>
                <a:rPr kumimoji="1" lang="en-US" sz="1000" b="1"/>
              </a:br>
              <a:r>
                <a:rPr kumimoji="1" lang="en-US" sz="1000" b="1"/>
                <a:t>circuit</a:t>
              </a:r>
            </a:p>
          </p:txBody>
        </p:sp>
        <p:sp>
          <p:nvSpPr>
            <p:cNvPr id="40" name="Rectangle 41"/>
            <p:cNvSpPr>
              <a:spLocks noChangeArrowheads="1"/>
            </p:cNvSpPr>
            <p:nvPr/>
          </p:nvSpPr>
          <p:spPr bwMode="auto">
            <a:xfrm>
              <a:off x="4584" y="2128"/>
              <a:ext cx="528"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Pulmonary</a:t>
              </a:r>
              <a:br>
                <a:rPr kumimoji="1" lang="en-US" sz="1000" b="1"/>
              </a:br>
              <a:r>
                <a:rPr kumimoji="1" lang="en-US" sz="1000" b="1"/>
                <a:t>circuit</a:t>
              </a:r>
            </a:p>
          </p:txBody>
        </p:sp>
        <p:sp>
          <p:nvSpPr>
            <p:cNvPr id="41" name="Rectangle 42"/>
            <p:cNvSpPr>
              <a:spLocks noChangeArrowheads="1"/>
            </p:cNvSpPr>
            <p:nvPr/>
          </p:nvSpPr>
          <p:spPr bwMode="auto">
            <a:xfrm>
              <a:off x="641" y="2864"/>
              <a:ext cx="51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Systemic</a:t>
              </a:r>
              <a:br>
                <a:rPr kumimoji="1" lang="en-US" sz="1000" b="1"/>
              </a:br>
              <a:r>
                <a:rPr kumimoji="1" lang="en-US" sz="1000" b="1"/>
                <a:t>circulation</a:t>
              </a:r>
            </a:p>
          </p:txBody>
        </p:sp>
        <p:sp>
          <p:nvSpPr>
            <p:cNvPr id="42" name="Line 43"/>
            <p:cNvSpPr>
              <a:spLocks noChangeShapeType="1"/>
            </p:cNvSpPr>
            <p:nvPr/>
          </p:nvSpPr>
          <p:spPr bwMode="auto">
            <a:xfrm>
              <a:off x="384" y="3072"/>
              <a:ext cx="1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43" name="Rectangle 44"/>
            <p:cNvSpPr>
              <a:spLocks noChangeArrowheads="1"/>
            </p:cNvSpPr>
            <p:nvPr/>
          </p:nvSpPr>
          <p:spPr bwMode="auto">
            <a:xfrm>
              <a:off x="456" y="2984"/>
              <a:ext cx="27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Vein</a:t>
              </a:r>
            </a:p>
          </p:txBody>
        </p:sp>
        <p:sp>
          <p:nvSpPr>
            <p:cNvPr id="44" name="Rectangle 45"/>
            <p:cNvSpPr>
              <a:spLocks noChangeArrowheads="1"/>
            </p:cNvSpPr>
            <p:nvPr/>
          </p:nvSpPr>
          <p:spPr bwMode="auto">
            <a:xfrm>
              <a:off x="576" y="2648"/>
              <a:ext cx="47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Atrium (A)</a:t>
              </a:r>
            </a:p>
          </p:txBody>
        </p:sp>
        <p:sp>
          <p:nvSpPr>
            <p:cNvPr id="45" name="Line 47"/>
            <p:cNvSpPr>
              <a:spLocks noChangeShapeType="1"/>
            </p:cNvSpPr>
            <p:nvPr/>
          </p:nvSpPr>
          <p:spPr bwMode="auto">
            <a:xfrm>
              <a:off x="440" y="2728"/>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46" name="Rectangle 48"/>
            <p:cNvSpPr>
              <a:spLocks noChangeArrowheads="1"/>
            </p:cNvSpPr>
            <p:nvPr/>
          </p:nvSpPr>
          <p:spPr bwMode="auto">
            <a:xfrm>
              <a:off x="584" y="2368"/>
              <a:ext cx="54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Heart:</a:t>
              </a:r>
              <a:br>
                <a:rPr kumimoji="1" lang="en-US" sz="1000"/>
              </a:br>
              <a:r>
                <a:rPr kumimoji="1" lang="en-US" sz="1000"/>
                <a:t>ventricle (V)</a:t>
              </a:r>
            </a:p>
          </p:txBody>
        </p:sp>
        <p:sp>
          <p:nvSpPr>
            <p:cNvPr id="47" name="Line 50"/>
            <p:cNvSpPr>
              <a:spLocks noChangeShapeType="1"/>
            </p:cNvSpPr>
            <p:nvPr/>
          </p:nvSpPr>
          <p:spPr bwMode="auto">
            <a:xfrm>
              <a:off x="472" y="2552"/>
              <a:ext cx="1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nvGrpSpPr>
            <p:cNvPr id="48" name="Group 53"/>
            <p:cNvGrpSpPr>
              <a:grpSpLocks/>
            </p:cNvGrpSpPr>
            <p:nvPr/>
          </p:nvGrpSpPr>
          <p:grpSpPr bwMode="auto">
            <a:xfrm>
              <a:off x="384" y="2120"/>
              <a:ext cx="393" cy="154"/>
              <a:chOff x="384" y="2120"/>
              <a:chExt cx="393" cy="154"/>
            </a:xfrm>
          </p:grpSpPr>
          <p:sp>
            <p:nvSpPr>
              <p:cNvPr id="75" name="Line 51"/>
              <p:cNvSpPr>
                <a:spLocks noChangeShapeType="1"/>
              </p:cNvSpPr>
              <p:nvPr/>
            </p:nvSpPr>
            <p:spPr bwMode="auto">
              <a:xfrm>
                <a:off x="384" y="2200"/>
                <a:ext cx="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76" name="Rectangle 52"/>
              <p:cNvSpPr>
                <a:spLocks noChangeArrowheads="1"/>
              </p:cNvSpPr>
              <p:nvPr/>
            </p:nvSpPr>
            <p:spPr bwMode="auto">
              <a:xfrm>
                <a:off x="448" y="2120"/>
                <a:ext cx="32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Artery</a:t>
                </a:r>
              </a:p>
            </p:txBody>
          </p:sp>
        </p:grpSp>
        <p:sp>
          <p:nvSpPr>
            <p:cNvPr id="49" name="Rectangle 54"/>
            <p:cNvSpPr>
              <a:spLocks noChangeArrowheads="1"/>
            </p:cNvSpPr>
            <p:nvPr/>
          </p:nvSpPr>
          <p:spPr bwMode="auto">
            <a:xfrm>
              <a:off x="697" y="2152"/>
              <a:ext cx="51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Gill</a:t>
              </a:r>
              <a:br>
                <a:rPr kumimoji="1" lang="en-US" sz="1000" b="1"/>
              </a:br>
              <a:r>
                <a:rPr kumimoji="1" lang="en-US" sz="1000" b="1"/>
                <a:t>circulation</a:t>
              </a:r>
            </a:p>
          </p:txBody>
        </p:sp>
        <p:sp>
          <p:nvSpPr>
            <p:cNvPr id="50" name="Line 55"/>
            <p:cNvSpPr>
              <a:spLocks noChangeShapeType="1"/>
            </p:cNvSpPr>
            <p:nvPr/>
          </p:nvSpPr>
          <p:spPr bwMode="auto">
            <a:xfrm flipH="1">
              <a:off x="1808" y="2640"/>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1" name="Line 56"/>
            <p:cNvSpPr>
              <a:spLocks noChangeShapeType="1"/>
            </p:cNvSpPr>
            <p:nvPr/>
          </p:nvSpPr>
          <p:spPr bwMode="auto">
            <a:xfrm flipH="1">
              <a:off x="2240" y="2632"/>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2" name="Line 57"/>
            <p:cNvSpPr>
              <a:spLocks noChangeShapeType="1"/>
            </p:cNvSpPr>
            <p:nvPr/>
          </p:nvSpPr>
          <p:spPr bwMode="auto">
            <a:xfrm flipH="1">
              <a:off x="1824" y="2776"/>
              <a:ext cx="26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3" name="Line 58"/>
            <p:cNvSpPr>
              <a:spLocks noChangeShapeType="1"/>
            </p:cNvSpPr>
            <p:nvPr/>
          </p:nvSpPr>
          <p:spPr bwMode="auto">
            <a:xfrm flipH="1" flipV="1">
              <a:off x="3240" y="2608"/>
              <a:ext cx="1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4" name="Line 59"/>
            <p:cNvSpPr>
              <a:spLocks noChangeShapeType="1"/>
            </p:cNvSpPr>
            <p:nvPr/>
          </p:nvSpPr>
          <p:spPr bwMode="auto">
            <a:xfrm flipH="1">
              <a:off x="3624" y="2600"/>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5" name="Line 60"/>
            <p:cNvSpPr>
              <a:spLocks noChangeShapeType="1"/>
            </p:cNvSpPr>
            <p:nvPr/>
          </p:nvSpPr>
          <p:spPr bwMode="auto">
            <a:xfrm flipH="1">
              <a:off x="3244" y="2744"/>
              <a:ext cx="1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6" name="Line 61"/>
            <p:cNvSpPr>
              <a:spLocks noChangeShapeType="1"/>
            </p:cNvSpPr>
            <p:nvPr/>
          </p:nvSpPr>
          <p:spPr bwMode="auto">
            <a:xfrm flipH="1">
              <a:off x="4536" y="2632"/>
              <a:ext cx="15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7" name="Line 62"/>
            <p:cNvSpPr>
              <a:spLocks noChangeShapeType="1"/>
            </p:cNvSpPr>
            <p:nvPr/>
          </p:nvSpPr>
          <p:spPr bwMode="auto">
            <a:xfrm flipH="1">
              <a:off x="4960" y="2624"/>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8" name="Line 63"/>
            <p:cNvSpPr>
              <a:spLocks noChangeShapeType="1"/>
            </p:cNvSpPr>
            <p:nvPr/>
          </p:nvSpPr>
          <p:spPr bwMode="auto">
            <a:xfrm flipH="1">
              <a:off x="4544" y="2768"/>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59" name="Line 64"/>
            <p:cNvSpPr>
              <a:spLocks noChangeShapeType="1"/>
            </p:cNvSpPr>
            <p:nvPr/>
          </p:nvSpPr>
          <p:spPr bwMode="auto">
            <a:xfrm flipH="1">
              <a:off x="4944" y="2784"/>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60" name="Line 65"/>
            <p:cNvSpPr>
              <a:spLocks noChangeShapeType="1"/>
            </p:cNvSpPr>
            <p:nvPr/>
          </p:nvSpPr>
          <p:spPr bwMode="auto">
            <a:xfrm flipH="1">
              <a:off x="3592" y="2752"/>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61" name="Rectangle 66"/>
            <p:cNvSpPr>
              <a:spLocks noChangeArrowheads="1"/>
            </p:cNvSpPr>
            <p:nvPr/>
          </p:nvSpPr>
          <p:spPr bwMode="auto">
            <a:xfrm>
              <a:off x="2363" y="2547"/>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62" name="Rectangle 67"/>
            <p:cNvSpPr>
              <a:spLocks noChangeArrowheads="1"/>
            </p:cNvSpPr>
            <p:nvPr/>
          </p:nvSpPr>
          <p:spPr bwMode="auto">
            <a:xfrm>
              <a:off x="3127" y="2675"/>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a:t>
              </a:r>
            </a:p>
          </p:txBody>
        </p:sp>
        <p:sp>
          <p:nvSpPr>
            <p:cNvPr id="63" name="Rectangle 68"/>
            <p:cNvSpPr>
              <a:spLocks noChangeArrowheads="1"/>
            </p:cNvSpPr>
            <p:nvPr/>
          </p:nvSpPr>
          <p:spPr bwMode="auto">
            <a:xfrm>
              <a:off x="3724" y="2667"/>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a:t>
              </a:r>
            </a:p>
          </p:txBody>
        </p:sp>
        <p:sp>
          <p:nvSpPr>
            <p:cNvPr id="64" name="Rectangle 69"/>
            <p:cNvSpPr>
              <a:spLocks noChangeArrowheads="1"/>
            </p:cNvSpPr>
            <p:nvPr/>
          </p:nvSpPr>
          <p:spPr bwMode="auto">
            <a:xfrm>
              <a:off x="1683" y="2699"/>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a:t>
              </a:r>
            </a:p>
          </p:txBody>
        </p:sp>
        <p:sp>
          <p:nvSpPr>
            <p:cNvPr id="65" name="Rectangle 70"/>
            <p:cNvSpPr>
              <a:spLocks noChangeArrowheads="1"/>
            </p:cNvSpPr>
            <p:nvPr/>
          </p:nvSpPr>
          <p:spPr bwMode="auto">
            <a:xfrm>
              <a:off x="5075" y="2699"/>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a:t>
              </a:r>
            </a:p>
          </p:txBody>
        </p:sp>
        <p:sp>
          <p:nvSpPr>
            <p:cNvPr id="66" name="Rectangle 71"/>
            <p:cNvSpPr>
              <a:spLocks noChangeArrowheads="1"/>
            </p:cNvSpPr>
            <p:nvPr/>
          </p:nvSpPr>
          <p:spPr bwMode="auto">
            <a:xfrm>
              <a:off x="4408" y="2699"/>
              <a:ext cx="191" cy="154"/>
            </a:xfrm>
            <a:prstGeom prst="rect">
              <a:avLst/>
            </a:prstGeom>
            <a:noFill/>
            <a:ln w="25400">
              <a:noFill/>
              <a:miter lim="800000"/>
              <a:headEnd/>
              <a:tailEnd/>
            </a:ln>
          </p:spPr>
          <p:txBody>
            <a:bodyPr lIns="92075" tIns="46038" rIns="92075" bIns="46038" anchor="ctr">
              <a:prstTxWarp prst="textNoShape">
                <a:avLst/>
              </a:prstTxWarp>
              <a:spAutoFit/>
            </a:bodyPr>
            <a:lstStyle/>
            <a:p>
              <a:pPr algn="ctr" eaLnBrk="0" hangingPunct="0"/>
              <a:r>
                <a:rPr kumimoji="1" lang="en-US" sz="1000"/>
                <a:t>V</a:t>
              </a:r>
            </a:p>
          </p:txBody>
        </p:sp>
        <p:sp>
          <p:nvSpPr>
            <p:cNvPr id="67" name="Rectangle 72"/>
            <p:cNvSpPr>
              <a:spLocks noChangeArrowheads="1"/>
            </p:cNvSpPr>
            <p:nvPr/>
          </p:nvSpPr>
          <p:spPr bwMode="auto">
            <a:xfrm>
              <a:off x="1679" y="2555"/>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68" name="Rectangle 73"/>
            <p:cNvSpPr>
              <a:spLocks noChangeArrowheads="1"/>
            </p:cNvSpPr>
            <p:nvPr/>
          </p:nvSpPr>
          <p:spPr bwMode="auto">
            <a:xfrm>
              <a:off x="3127" y="2531"/>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69" name="Rectangle 74"/>
            <p:cNvSpPr>
              <a:spLocks noChangeArrowheads="1"/>
            </p:cNvSpPr>
            <p:nvPr/>
          </p:nvSpPr>
          <p:spPr bwMode="auto">
            <a:xfrm>
              <a:off x="3763" y="2515"/>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70" name="Rectangle 75"/>
            <p:cNvSpPr>
              <a:spLocks noChangeArrowheads="1"/>
            </p:cNvSpPr>
            <p:nvPr/>
          </p:nvSpPr>
          <p:spPr bwMode="auto">
            <a:xfrm>
              <a:off x="5100" y="2547"/>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71" name="Rectangle 76"/>
            <p:cNvSpPr>
              <a:spLocks noChangeArrowheads="1"/>
            </p:cNvSpPr>
            <p:nvPr/>
          </p:nvSpPr>
          <p:spPr bwMode="auto">
            <a:xfrm>
              <a:off x="4415" y="2547"/>
              <a:ext cx="1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a:t>
              </a:r>
            </a:p>
          </p:txBody>
        </p:sp>
        <p:sp>
          <p:nvSpPr>
            <p:cNvPr id="72" name="Rectangle 77"/>
            <p:cNvSpPr>
              <a:spLocks noChangeArrowheads="1"/>
            </p:cNvSpPr>
            <p:nvPr/>
          </p:nvSpPr>
          <p:spPr bwMode="auto">
            <a:xfrm>
              <a:off x="3840" y="2472"/>
              <a:ext cx="44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Left </a:t>
              </a:r>
            </a:p>
            <a:p>
              <a:pPr eaLnBrk="0" hangingPunct="0"/>
              <a:r>
                <a:rPr kumimoji="1" lang="en-US" sz="1000"/>
                <a:t>Systemic</a:t>
              </a:r>
              <a:br>
                <a:rPr kumimoji="1" lang="en-US" sz="1000"/>
              </a:br>
              <a:r>
                <a:rPr kumimoji="1" lang="en-US" sz="1000"/>
                <a:t>aorta</a:t>
              </a:r>
            </a:p>
          </p:txBody>
        </p:sp>
        <p:sp>
          <p:nvSpPr>
            <p:cNvPr id="73" name="Rectangle 79"/>
            <p:cNvSpPr>
              <a:spLocks noChangeArrowheads="1"/>
            </p:cNvSpPr>
            <p:nvPr/>
          </p:nvSpPr>
          <p:spPr bwMode="auto">
            <a:xfrm>
              <a:off x="2640" y="2064"/>
              <a:ext cx="489"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Right </a:t>
              </a:r>
              <a:br>
                <a:rPr kumimoji="1" lang="en-US" sz="1200"/>
              </a:br>
              <a:r>
                <a:rPr kumimoji="1" lang="en-US" sz="1200"/>
                <a:t>systemic</a:t>
              </a:r>
              <a:br>
                <a:rPr kumimoji="1" lang="en-US" sz="1200"/>
              </a:br>
              <a:r>
                <a:rPr kumimoji="1" lang="en-US" sz="1200"/>
                <a:t>aorta</a:t>
              </a:r>
            </a:p>
          </p:txBody>
        </p:sp>
        <p:sp>
          <p:nvSpPr>
            <p:cNvPr id="74" name="Line 81"/>
            <p:cNvSpPr>
              <a:spLocks noChangeShapeType="1"/>
            </p:cNvSpPr>
            <p:nvPr/>
          </p:nvSpPr>
          <p:spPr bwMode="auto">
            <a:xfrm>
              <a:off x="3016" y="2352"/>
              <a:ext cx="232" cy="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390147" name="Rectangle 3"/>
          <p:cNvSpPr>
            <a:spLocks noGrp="1" noChangeArrowheads="1"/>
          </p:cNvSpPr>
          <p:nvPr>
            <p:ph type="title"/>
          </p:nvPr>
        </p:nvSpPr>
        <p:spPr>
          <a:xfrm>
            <a:off x="127000" y="0"/>
            <a:ext cx="7772400" cy="625475"/>
          </a:xfrm>
        </p:spPr>
        <p:txBody>
          <a:bodyPr/>
          <a:lstStyle/>
          <a:p>
            <a:r>
              <a:rPr lang="en-US" sz="2900" dirty="0"/>
              <a:t>Evolution of vertebrate circulatory system</a:t>
            </a:r>
            <a:endParaRPr lang="en-US" dirty="0"/>
          </a:p>
        </p:txBody>
      </p:sp>
      <p:pic>
        <p:nvPicPr>
          <p:cNvPr id="390172" name="Picture 28" descr="penguinL"/>
          <p:cNvPicPr>
            <a:picLocks noChangeAspect="1" noChangeArrowheads="1"/>
          </p:cNvPicPr>
          <p:nvPr/>
        </p:nvPicPr>
        <p:blipFill>
          <a:blip r:embed="rId5"/>
          <a:srcRect/>
          <a:stretch>
            <a:fillRect/>
          </a:stretch>
        </p:blipFill>
        <p:spPr bwMode="auto">
          <a:xfrm flipH="1">
            <a:off x="3841750" y="5562600"/>
            <a:ext cx="1274763" cy="1295400"/>
          </a:xfrm>
          <a:prstGeom prst="rect">
            <a:avLst/>
          </a:prstGeom>
          <a:noFill/>
        </p:spPr>
      </p:pic>
      <p:sp>
        <p:nvSpPr>
          <p:cNvPr id="390173" name="AutoShape 29"/>
          <p:cNvSpPr>
            <a:spLocks noChangeArrowheads="1"/>
          </p:cNvSpPr>
          <p:nvPr/>
        </p:nvSpPr>
        <p:spPr bwMode="auto">
          <a:xfrm flipH="1">
            <a:off x="5083175" y="3906838"/>
            <a:ext cx="1857375" cy="1487487"/>
          </a:xfrm>
          <a:prstGeom prst="wedgeEllipseCallout">
            <a:avLst>
              <a:gd name="adj1" fmla="val 61620"/>
              <a:gd name="adj2" fmla="val 7283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Birds </a:t>
            </a:r>
            <a:r>
              <a:rPr lang="en-US" sz="1800" b="1" i="1">
                <a:solidFill>
                  <a:srgbClr val="0F116A"/>
                </a:solidFill>
                <a:latin typeface="Comic Sans MS" charset="0"/>
                <a:ea typeface="Geneva" charset="0"/>
                <a:cs typeface="Geneva" charset="0"/>
              </a:rPr>
              <a:t>AND</a:t>
            </a:r>
            <a:r>
              <a:rPr lang="en-US" sz="1800" b="1">
                <a:solidFill>
                  <a:srgbClr val="0F116A"/>
                </a:solidFill>
                <a:latin typeface="Comic Sans MS" charset="0"/>
                <a:ea typeface="Geneva" charset="0"/>
                <a:cs typeface="Geneva" charset="0"/>
              </a:rPr>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mammals</a:t>
            </a:r>
            <a:r>
              <a:rPr lang="en-US" sz="1800" b="1" i="1">
                <a:solidFill>
                  <a:srgbClr val="0F116A"/>
                </a:solidFill>
                <a:latin typeface="Comic Sans MS" charset="0"/>
                <a:ea typeface="Geneva" charset="0"/>
                <a:cs typeface="Geneva" charset="0"/>
              </a:rPr>
              <a:t>!</a:t>
            </a:r>
            <a:endParaRPr lang="en-US" sz="1800" b="1">
              <a:solidFill>
                <a:srgbClr val="0F116A"/>
              </a:solidFill>
              <a:latin typeface="Comic Sans MS" charset="0"/>
              <a:ea typeface="Geneva" charset="0"/>
              <a:cs typeface="Geneva" charset="0"/>
            </a:endParaRPr>
          </a:p>
          <a:p>
            <a:r>
              <a:rPr lang="en-US" sz="1800" b="1">
                <a:solidFill>
                  <a:srgbClr val="0F116A"/>
                </a:solidFill>
                <a:latin typeface="Comic Sans MS" charset="0"/>
                <a:ea typeface="Geneva" charset="0"/>
                <a:cs typeface="Geneva" charset="0"/>
              </a:rPr>
              <a:t>Wassssup</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017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90173"/>
                                        </p:tgtEl>
                                        <p:attrNameLst>
                                          <p:attrName>style.visibility</p:attrName>
                                        </p:attrNameLst>
                                      </p:cBhvr>
                                      <p:to>
                                        <p:strVal val="visible"/>
                                      </p:to>
                                    </p:set>
                                    <p:animEffect transition="in" filter="wipe(down)">
                                      <p:cBhvr>
                                        <p:cTn id="10" dur="500"/>
                                        <p:tgtEl>
                                          <p:spTgt spid="39017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73" grpId="0" animBg="1"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6" name="Rectangle 4" descr="Rectangle: Click to edit Master text styles&#10;Second level&#10;Third level&#10;Fourth level&#10;Fifth level"/>
          <p:cNvSpPr>
            <a:spLocks noGrp="1" noChangeArrowheads="1"/>
          </p:cNvSpPr>
          <p:nvPr>
            <p:ph type="body" idx="1"/>
          </p:nvPr>
        </p:nvSpPr>
        <p:spPr>
          <a:xfrm>
            <a:off x="215900" y="876300"/>
            <a:ext cx="6273800" cy="5360988"/>
          </a:xfrm>
        </p:spPr>
        <p:txBody>
          <a:bodyPr/>
          <a:lstStyle/>
          <a:p>
            <a:pPr>
              <a:lnSpc>
                <a:spcPct val="90000"/>
              </a:lnSpc>
            </a:pPr>
            <a:r>
              <a:rPr lang="en-US" sz="2600" dirty="0"/>
              <a:t>Selective forces</a:t>
            </a:r>
          </a:p>
          <a:p>
            <a:pPr lvl="1">
              <a:lnSpc>
                <a:spcPct val="90000"/>
              </a:lnSpc>
            </a:pPr>
            <a:r>
              <a:rPr lang="en-US" sz="2400" u="sng" dirty="0">
                <a:solidFill>
                  <a:srgbClr val="CC0000"/>
                </a:solidFill>
                <a:sym typeface="Symbol" charset="2"/>
              </a:rPr>
              <a:t>increase </a:t>
            </a:r>
            <a:r>
              <a:rPr lang="en-US" sz="2400" u="sng" dirty="0">
                <a:solidFill>
                  <a:srgbClr val="CC0000"/>
                </a:solidFill>
              </a:rPr>
              <a:t>body size</a:t>
            </a:r>
            <a:endParaRPr lang="en-US" sz="2400" u="sng" dirty="0"/>
          </a:p>
          <a:p>
            <a:pPr marL="1085850" lvl="2">
              <a:lnSpc>
                <a:spcPct val="90000"/>
              </a:lnSpc>
            </a:pPr>
            <a:r>
              <a:rPr lang="en-US" dirty="0"/>
              <a:t>protection from predation</a:t>
            </a:r>
          </a:p>
          <a:p>
            <a:pPr marL="1085850" lvl="2">
              <a:lnSpc>
                <a:spcPct val="90000"/>
              </a:lnSpc>
            </a:pPr>
            <a:r>
              <a:rPr lang="en-US" dirty="0"/>
              <a:t>bigger body = bigger </a:t>
            </a:r>
            <a:r>
              <a:rPr lang="en-US" dirty="0" smtClean="0"/>
              <a:t>stomach</a:t>
            </a:r>
          </a:p>
          <a:p>
            <a:pPr marL="685800" lvl="1">
              <a:lnSpc>
                <a:spcPct val="90000"/>
              </a:lnSpc>
            </a:pPr>
            <a:r>
              <a:rPr lang="en-US" sz="2400" u="sng" dirty="0" err="1" smtClean="0">
                <a:solidFill>
                  <a:srgbClr val="CC0000"/>
                </a:solidFill>
              </a:rPr>
              <a:t>endothermy</a:t>
            </a:r>
            <a:endParaRPr lang="en-US" sz="2400" u="sng" dirty="0">
              <a:solidFill>
                <a:srgbClr val="CC0000"/>
              </a:solidFill>
            </a:endParaRPr>
          </a:p>
          <a:p>
            <a:pPr marL="1085850" lvl="2">
              <a:lnSpc>
                <a:spcPct val="90000"/>
              </a:lnSpc>
            </a:pPr>
            <a:r>
              <a:rPr lang="en-US" dirty="0"/>
              <a:t>can colonize more habitats</a:t>
            </a:r>
            <a:r>
              <a:rPr lang="en-US" dirty="0">
                <a:solidFill>
                  <a:schemeClr val="tx1"/>
                </a:solidFill>
              </a:rPr>
              <a:t> </a:t>
            </a:r>
            <a:endParaRPr lang="en-US" u="sng" dirty="0">
              <a:solidFill>
                <a:srgbClr val="CC0000"/>
              </a:solidFill>
            </a:endParaRPr>
          </a:p>
          <a:p>
            <a:pPr lvl="1">
              <a:lnSpc>
                <a:spcPct val="90000"/>
              </a:lnSpc>
            </a:pPr>
            <a:r>
              <a:rPr lang="en-US" sz="2400" u="sng" dirty="0">
                <a:solidFill>
                  <a:srgbClr val="CC0000"/>
                </a:solidFill>
              </a:rPr>
              <a:t>flight</a:t>
            </a:r>
          </a:p>
          <a:p>
            <a:pPr marL="1085850" lvl="2">
              <a:lnSpc>
                <a:spcPct val="90000"/>
              </a:lnSpc>
            </a:pPr>
            <a:r>
              <a:rPr lang="en-US" dirty="0"/>
              <a:t>decrease predation &amp; increase </a:t>
            </a:r>
            <a:r>
              <a:rPr lang="en-US" dirty="0" smtClean="0"/>
              <a:t>hunting</a:t>
            </a:r>
            <a:endParaRPr lang="en-US" u="sng" dirty="0" smtClean="0">
              <a:solidFill>
                <a:srgbClr val="CC0000"/>
              </a:solidFill>
            </a:endParaRPr>
          </a:p>
          <a:p>
            <a:pPr>
              <a:lnSpc>
                <a:spcPct val="90000"/>
              </a:lnSpc>
            </a:pPr>
            <a:r>
              <a:rPr lang="en-US" sz="2600" dirty="0" smtClean="0"/>
              <a:t>Effect of higher metabolic rate</a:t>
            </a:r>
          </a:p>
          <a:p>
            <a:pPr lvl="1">
              <a:lnSpc>
                <a:spcPct val="90000"/>
              </a:lnSpc>
            </a:pPr>
            <a:r>
              <a:rPr lang="en-US" sz="2400" dirty="0" smtClean="0"/>
              <a:t>greater </a:t>
            </a:r>
            <a:r>
              <a:rPr lang="en-US" sz="2400" dirty="0"/>
              <a:t>need for energy, fuels, O</a:t>
            </a:r>
            <a:r>
              <a:rPr lang="en-US" sz="2400" baseline="-25000" dirty="0"/>
              <a:t>2</a:t>
            </a:r>
            <a:r>
              <a:rPr lang="en-US" sz="2400" dirty="0"/>
              <a:t>, waste removal</a:t>
            </a:r>
          </a:p>
          <a:p>
            <a:pPr marL="1085850" lvl="2">
              <a:lnSpc>
                <a:spcPct val="90000"/>
              </a:lnSpc>
            </a:pPr>
            <a:r>
              <a:rPr lang="en-US" dirty="0"/>
              <a:t>endothermic animals need 10x energy</a:t>
            </a:r>
          </a:p>
          <a:p>
            <a:pPr marL="1085850" lvl="2">
              <a:lnSpc>
                <a:spcPct val="90000"/>
              </a:lnSpc>
            </a:pPr>
            <a:r>
              <a:rPr lang="en-US" dirty="0"/>
              <a:t>need to deliver 10x fuel &amp; O</a:t>
            </a:r>
            <a:r>
              <a:rPr lang="en-US" baseline="-25000" dirty="0"/>
              <a:t>2 </a:t>
            </a:r>
            <a:r>
              <a:rPr lang="en-US" dirty="0"/>
              <a:t>to cells</a:t>
            </a:r>
          </a:p>
        </p:txBody>
      </p:sp>
      <p:pic>
        <p:nvPicPr>
          <p:cNvPr id="392194" name="Picture 2"/>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43675" y="1285875"/>
            <a:ext cx="2451100" cy="4137025"/>
          </a:xfrm>
          <a:prstGeom prst="rect">
            <a:avLst/>
          </a:prstGeom>
          <a:noFill/>
          <a:ln w="9525">
            <a:noFill/>
            <a:miter lim="800000"/>
            <a:headEnd/>
            <a:tailEnd/>
          </a:ln>
        </p:spPr>
      </p:pic>
      <p:sp>
        <p:nvSpPr>
          <p:cNvPr id="392195" name="Rectangle 3"/>
          <p:cNvSpPr>
            <a:spLocks noGrp="1" noChangeArrowheads="1"/>
          </p:cNvSpPr>
          <p:nvPr>
            <p:ph type="title"/>
          </p:nvPr>
        </p:nvSpPr>
        <p:spPr/>
        <p:txBody>
          <a:bodyPr/>
          <a:lstStyle/>
          <a:p>
            <a:r>
              <a:rPr lang="en-US"/>
              <a:t>Evolution of 4-chambered heart</a:t>
            </a:r>
          </a:p>
        </p:txBody>
      </p:sp>
      <p:sp>
        <p:nvSpPr>
          <p:cNvPr id="392198" name="AutoShape 6"/>
          <p:cNvSpPr>
            <a:spLocks noChangeArrowheads="1"/>
          </p:cNvSpPr>
          <p:nvPr/>
        </p:nvSpPr>
        <p:spPr bwMode="auto">
          <a:xfrm>
            <a:off x="6604000" y="5503863"/>
            <a:ext cx="2330450" cy="1006475"/>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nSpc>
                <a:spcPct val="90000"/>
              </a:lnSpc>
            </a:pPr>
            <a:r>
              <a:rPr lang="en-US" sz="3000" b="1">
                <a:solidFill>
                  <a:srgbClr val="CC0000"/>
                </a:solidFill>
              </a:rPr>
              <a:t>convergent</a:t>
            </a:r>
            <a:br>
              <a:rPr lang="en-US" sz="3000" b="1">
                <a:solidFill>
                  <a:srgbClr val="CC0000"/>
                </a:solidFill>
              </a:rPr>
            </a:br>
            <a:r>
              <a:rPr lang="en-US" sz="3000" b="1">
                <a:solidFill>
                  <a:srgbClr val="CC0000"/>
                </a:solidFill>
              </a:rPr>
              <a:t>evolution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396292" name="Picture 4" descr="Firefox089"/>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0641" t="1585" r="3548" b="6345"/>
          <a:stretch>
            <a:fillRect/>
          </a:stretch>
        </p:blipFill>
        <p:spPr bwMode="auto">
          <a:xfrm>
            <a:off x="7097713" y="1292225"/>
            <a:ext cx="2008187" cy="2408238"/>
          </a:xfrm>
          <a:prstGeom prst="rect">
            <a:avLst/>
          </a:prstGeom>
          <a:noFill/>
          <a:ln w="9525">
            <a:noFill/>
            <a:miter lim="800000"/>
            <a:headEnd/>
            <a:tailEnd/>
          </a:ln>
        </p:spPr>
      </p:pic>
      <p:sp>
        <p:nvSpPr>
          <p:cNvPr id="396290" name="Rectangle 2"/>
          <p:cNvSpPr>
            <a:spLocks noGrp="1" noChangeArrowheads="1"/>
          </p:cNvSpPr>
          <p:nvPr>
            <p:ph type="title"/>
          </p:nvPr>
        </p:nvSpPr>
        <p:spPr/>
        <p:txBody>
          <a:bodyPr/>
          <a:lstStyle/>
          <a:p>
            <a:r>
              <a:rPr lang="en-US"/>
              <a:t>Vertebrate cardiovascular system</a:t>
            </a:r>
            <a:endParaRPr lang="en-US">
              <a:solidFill>
                <a:srgbClr val="000000"/>
              </a:solidFill>
            </a:endParaRPr>
          </a:p>
        </p:txBody>
      </p:sp>
      <p:sp>
        <p:nvSpPr>
          <p:cNvPr id="396291" name="Rectangle 3" descr="Rectangle: Click to edit Master text styles&#10;Second level&#10;Third level&#10;Fourth level&#10;Fifth level"/>
          <p:cNvSpPr>
            <a:spLocks noGrp="1" noChangeArrowheads="1"/>
          </p:cNvSpPr>
          <p:nvPr>
            <p:ph type="body" idx="1"/>
          </p:nvPr>
        </p:nvSpPr>
        <p:spPr>
          <a:xfrm>
            <a:off x="838200" y="1371600"/>
            <a:ext cx="8305800" cy="5029200"/>
          </a:xfrm>
        </p:spPr>
        <p:txBody>
          <a:bodyPr/>
          <a:lstStyle/>
          <a:p>
            <a:r>
              <a:rPr lang="en-US"/>
              <a:t>Chambered heart</a:t>
            </a:r>
          </a:p>
          <a:p>
            <a:pPr lvl="1"/>
            <a:r>
              <a:rPr lang="en-US" u="sng">
                <a:solidFill>
                  <a:srgbClr val="CC0000"/>
                </a:solidFill>
              </a:rPr>
              <a:t>atrium</a:t>
            </a:r>
            <a:r>
              <a:rPr lang="en-US"/>
              <a:t> = receive blood</a:t>
            </a:r>
          </a:p>
          <a:p>
            <a:pPr lvl="1"/>
            <a:r>
              <a:rPr lang="en-US" u="sng">
                <a:solidFill>
                  <a:srgbClr val="CC0000"/>
                </a:solidFill>
              </a:rPr>
              <a:t>ventricle</a:t>
            </a:r>
            <a:r>
              <a:rPr lang="en-US"/>
              <a:t> = pump blood out</a:t>
            </a:r>
          </a:p>
          <a:p>
            <a:r>
              <a:rPr lang="en-US"/>
              <a:t>Blood vessels</a:t>
            </a:r>
          </a:p>
          <a:p>
            <a:pPr lvl="1"/>
            <a:r>
              <a:rPr lang="en-US" u="sng">
                <a:solidFill>
                  <a:srgbClr val="CC0000"/>
                </a:solidFill>
              </a:rPr>
              <a:t>arteries</a:t>
            </a:r>
            <a:r>
              <a:rPr lang="en-US"/>
              <a:t> = carry blood </a:t>
            </a:r>
            <a:r>
              <a:rPr lang="en-US" u="sng">
                <a:solidFill>
                  <a:srgbClr val="CC0000"/>
                </a:solidFill>
              </a:rPr>
              <a:t>away</a:t>
            </a:r>
            <a:r>
              <a:rPr lang="en-US"/>
              <a:t> from heart</a:t>
            </a:r>
          </a:p>
          <a:p>
            <a:pPr lvl="2"/>
            <a:r>
              <a:rPr lang="en-US"/>
              <a:t>arterioles</a:t>
            </a:r>
          </a:p>
          <a:p>
            <a:pPr lvl="1"/>
            <a:r>
              <a:rPr lang="en-US" u="sng">
                <a:solidFill>
                  <a:srgbClr val="CC0000"/>
                </a:solidFill>
              </a:rPr>
              <a:t>veins</a:t>
            </a:r>
            <a:r>
              <a:rPr lang="en-US"/>
              <a:t> = return blood </a:t>
            </a:r>
            <a:r>
              <a:rPr lang="en-US" u="sng">
                <a:solidFill>
                  <a:srgbClr val="CC0000"/>
                </a:solidFill>
              </a:rPr>
              <a:t>to</a:t>
            </a:r>
            <a:r>
              <a:rPr lang="en-US"/>
              <a:t> heart</a:t>
            </a:r>
          </a:p>
          <a:p>
            <a:pPr lvl="2"/>
            <a:r>
              <a:rPr lang="en-US"/>
              <a:t>venules</a:t>
            </a:r>
          </a:p>
          <a:p>
            <a:pPr lvl="1"/>
            <a:r>
              <a:rPr lang="en-US" u="sng">
                <a:solidFill>
                  <a:srgbClr val="CC0000"/>
                </a:solidFill>
              </a:rPr>
              <a:t>capillaries</a:t>
            </a:r>
            <a:r>
              <a:rPr lang="en-US"/>
              <a:t> = thin wall, exchange / diffusion </a:t>
            </a:r>
          </a:p>
          <a:p>
            <a:pPr lvl="2"/>
            <a:r>
              <a:rPr lang="en-US"/>
              <a:t>capillary beds = networks of capillaries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2741613" y="3500438"/>
            <a:ext cx="1574800" cy="2276475"/>
            <a:chOff x="1807" y="2677"/>
            <a:chExt cx="1137" cy="1643"/>
          </a:xfrm>
        </p:grpSpPr>
        <p:pic>
          <p:nvPicPr>
            <p:cNvPr id="506909" name="Picture 29"/>
            <p:cNvPicPr>
              <a:picLocks noChangeAspect="1" noChangeArrowheads="1"/>
            </p:cNvPicPr>
            <p:nvPr/>
          </p:nvPicPr>
          <p:blipFill>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07" y="2677"/>
              <a:ext cx="1137" cy="1601"/>
            </a:xfrm>
            <a:prstGeom prst="rect">
              <a:avLst/>
            </a:prstGeom>
            <a:noFill/>
            <a:ln w="9525">
              <a:noFill/>
              <a:miter lim="800000"/>
              <a:headEnd/>
              <a:tailEnd/>
            </a:ln>
          </p:spPr>
        </p:pic>
        <p:sp>
          <p:nvSpPr>
            <p:cNvPr id="506910" name="Rectangle 30"/>
            <p:cNvSpPr>
              <a:spLocks noChangeArrowheads="1"/>
            </p:cNvSpPr>
            <p:nvPr/>
          </p:nvSpPr>
          <p:spPr bwMode="auto">
            <a:xfrm>
              <a:off x="1958" y="4164"/>
              <a:ext cx="313" cy="15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grpSp>
        <p:nvGrpSpPr>
          <p:cNvPr id="3" name="Group 31"/>
          <p:cNvGrpSpPr>
            <a:grpSpLocks/>
          </p:cNvGrpSpPr>
          <p:nvPr/>
        </p:nvGrpSpPr>
        <p:grpSpPr bwMode="auto">
          <a:xfrm>
            <a:off x="6010275" y="4451350"/>
            <a:ext cx="1943100" cy="2406650"/>
            <a:chOff x="4402" y="2025"/>
            <a:chExt cx="1358" cy="1682"/>
          </a:xfrm>
        </p:grpSpPr>
        <p:pic>
          <p:nvPicPr>
            <p:cNvPr id="506912" name="Picture 32"/>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02" y="2025"/>
              <a:ext cx="1358" cy="1649"/>
            </a:xfrm>
            <a:prstGeom prst="rect">
              <a:avLst/>
            </a:prstGeom>
            <a:noFill/>
            <a:ln w="9525">
              <a:noFill/>
              <a:miter lim="800000"/>
              <a:headEnd/>
              <a:tailEnd/>
            </a:ln>
          </p:spPr>
        </p:pic>
        <p:sp>
          <p:nvSpPr>
            <p:cNvPr id="506913" name="Rectangle 33"/>
            <p:cNvSpPr>
              <a:spLocks noChangeArrowheads="1"/>
            </p:cNvSpPr>
            <p:nvPr/>
          </p:nvSpPr>
          <p:spPr bwMode="auto">
            <a:xfrm>
              <a:off x="4959" y="3483"/>
              <a:ext cx="223" cy="22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grpSp>
        <p:nvGrpSpPr>
          <p:cNvPr id="4" name="Group 34"/>
          <p:cNvGrpSpPr>
            <a:grpSpLocks/>
          </p:cNvGrpSpPr>
          <p:nvPr/>
        </p:nvGrpSpPr>
        <p:grpSpPr bwMode="auto">
          <a:xfrm>
            <a:off x="88900" y="1890713"/>
            <a:ext cx="2012950" cy="2489200"/>
            <a:chOff x="125" y="1688"/>
            <a:chExt cx="1424" cy="1761"/>
          </a:xfrm>
        </p:grpSpPr>
        <p:pic>
          <p:nvPicPr>
            <p:cNvPr id="506915" name="Picture 35"/>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5" y="1688"/>
              <a:ext cx="1424" cy="1745"/>
            </a:xfrm>
            <a:prstGeom prst="rect">
              <a:avLst/>
            </a:prstGeom>
            <a:noFill/>
            <a:ln w="9525">
              <a:noFill/>
              <a:miter lim="800000"/>
              <a:headEnd/>
              <a:tailEnd/>
            </a:ln>
          </p:spPr>
        </p:pic>
        <p:sp>
          <p:nvSpPr>
            <p:cNvPr id="506916" name="Rectangle 36"/>
            <p:cNvSpPr>
              <a:spLocks noChangeArrowheads="1"/>
            </p:cNvSpPr>
            <p:nvPr/>
          </p:nvSpPr>
          <p:spPr bwMode="auto">
            <a:xfrm>
              <a:off x="532" y="3245"/>
              <a:ext cx="303" cy="20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506917" name="Rectangle 37"/>
          <p:cNvSpPr>
            <a:spLocks noGrp="1" noChangeArrowheads="1"/>
          </p:cNvSpPr>
          <p:nvPr/>
        </p:nvSpPr>
        <p:spPr bwMode="auto">
          <a:xfrm>
            <a:off x="609600" y="685800"/>
            <a:ext cx="7772400" cy="762000"/>
          </a:xfrm>
          <a:prstGeom prst="rect">
            <a:avLst/>
          </a:prstGeom>
          <a:noFill/>
          <a:ln w="9525">
            <a:noFill/>
            <a:miter lim="800000"/>
            <a:headEnd/>
            <a:tailEnd/>
          </a:ln>
          <a:effectLst/>
        </p:spPr>
        <p:txBody>
          <a:bodyPr>
            <a:prstTxWarp prst="textNoShape">
              <a:avLst/>
            </a:prstTxWarp>
          </a:bodyPr>
          <a:lstStyle/>
          <a:p>
            <a:pPr algn="l"/>
            <a:r>
              <a:rPr lang="en-US" sz="3600" b="1">
                <a:solidFill>
                  <a:schemeClr val="tx2"/>
                </a:solidFill>
                <a:ea typeface="Geneva" charset="0"/>
                <a:cs typeface="Geneva" charset="0"/>
              </a:rPr>
              <a:t>Blood vessels</a:t>
            </a:r>
          </a:p>
        </p:txBody>
      </p:sp>
      <p:sp>
        <p:nvSpPr>
          <p:cNvPr id="506918" name="Text Box 38"/>
          <p:cNvSpPr txBox="1">
            <a:spLocks noChangeArrowheads="1"/>
          </p:cNvSpPr>
          <p:nvPr/>
        </p:nvSpPr>
        <p:spPr bwMode="auto">
          <a:xfrm>
            <a:off x="796925" y="1265238"/>
            <a:ext cx="1468438" cy="519112"/>
          </a:xfrm>
          <a:prstGeom prst="rect">
            <a:avLst/>
          </a:prstGeom>
          <a:noFill/>
          <a:ln w="9525">
            <a:noFill/>
            <a:miter lim="800000"/>
            <a:headEnd/>
            <a:tailEnd/>
          </a:ln>
          <a:effectLst/>
        </p:spPr>
        <p:txBody>
          <a:bodyPr wrap="none" anchor="ctr">
            <a:prstTxWarp prst="textNoShape">
              <a:avLst/>
            </a:prstTxWarp>
            <a:spAutoFit/>
          </a:bodyPr>
          <a:lstStyle/>
          <a:p>
            <a:r>
              <a:rPr lang="en-US" sz="2800" b="1" u="sng">
                <a:solidFill>
                  <a:srgbClr val="CC0000"/>
                </a:solidFill>
                <a:ea typeface="Geneva" charset="0"/>
                <a:cs typeface="Geneva" charset="0"/>
              </a:rPr>
              <a:t>arteries</a:t>
            </a:r>
            <a:endParaRPr lang="en-US" sz="2800">
              <a:ea typeface="Geneva" charset="0"/>
              <a:cs typeface="Geneva" charset="0"/>
            </a:endParaRPr>
          </a:p>
        </p:txBody>
      </p:sp>
      <p:sp>
        <p:nvSpPr>
          <p:cNvPr id="506919" name="Text Box 39"/>
          <p:cNvSpPr txBox="1">
            <a:spLocks noChangeArrowheads="1"/>
          </p:cNvSpPr>
          <p:nvPr/>
        </p:nvSpPr>
        <p:spPr bwMode="auto">
          <a:xfrm>
            <a:off x="1947863" y="2198688"/>
            <a:ext cx="1785937" cy="519112"/>
          </a:xfrm>
          <a:prstGeom prst="rect">
            <a:avLst/>
          </a:prstGeom>
          <a:noFill/>
          <a:ln w="9525">
            <a:noFill/>
            <a:miter lim="800000"/>
            <a:headEnd/>
            <a:tailEnd/>
          </a:ln>
          <a:effectLst/>
        </p:spPr>
        <p:txBody>
          <a:bodyPr wrap="none" anchor="ctr">
            <a:prstTxWarp prst="textNoShape">
              <a:avLst/>
            </a:prstTxWarp>
            <a:spAutoFit/>
          </a:bodyPr>
          <a:lstStyle/>
          <a:p>
            <a:r>
              <a:rPr lang="en-US" sz="2800" b="1" u="sng">
                <a:solidFill>
                  <a:srgbClr val="0F116A"/>
                </a:solidFill>
                <a:ea typeface="Geneva" charset="0"/>
                <a:cs typeface="Geneva" charset="0"/>
              </a:rPr>
              <a:t>arterioles</a:t>
            </a:r>
            <a:endParaRPr lang="en-US" sz="2800">
              <a:ea typeface="Geneva" charset="0"/>
              <a:cs typeface="Geneva" charset="0"/>
            </a:endParaRPr>
          </a:p>
        </p:txBody>
      </p:sp>
      <p:sp>
        <p:nvSpPr>
          <p:cNvPr id="506920" name="Text Box 40"/>
          <p:cNvSpPr txBox="1">
            <a:spLocks noChangeArrowheads="1"/>
          </p:cNvSpPr>
          <p:nvPr/>
        </p:nvSpPr>
        <p:spPr bwMode="auto">
          <a:xfrm>
            <a:off x="3452813" y="3132138"/>
            <a:ext cx="1924050" cy="519112"/>
          </a:xfrm>
          <a:prstGeom prst="rect">
            <a:avLst/>
          </a:prstGeom>
          <a:noFill/>
          <a:ln w="9525">
            <a:noFill/>
            <a:miter lim="800000"/>
            <a:headEnd/>
            <a:tailEnd/>
          </a:ln>
          <a:effectLst/>
        </p:spPr>
        <p:txBody>
          <a:bodyPr wrap="none" anchor="ctr">
            <a:prstTxWarp prst="textNoShape">
              <a:avLst/>
            </a:prstTxWarp>
            <a:spAutoFit/>
          </a:bodyPr>
          <a:lstStyle/>
          <a:p>
            <a:r>
              <a:rPr lang="en-US" sz="2800" b="1" u="sng">
                <a:solidFill>
                  <a:srgbClr val="CC0000"/>
                </a:solidFill>
                <a:ea typeface="Geneva" charset="0"/>
                <a:cs typeface="Geneva" charset="0"/>
              </a:rPr>
              <a:t>capillaries</a:t>
            </a:r>
            <a:endParaRPr lang="en-US" sz="2800">
              <a:ea typeface="Geneva" charset="0"/>
              <a:cs typeface="Geneva" charset="0"/>
            </a:endParaRPr>
          </a:p>
        </p:txBody>
      </p:sp>
      <p:sp>
        <p:nvSpPr>
          <p:cNvPr id="506921" name="Text Box 41"/>
          <p:cNvSpPr txBox="1">
            <a:spLocks noChangeArrowheads="1"/>
          </p:cNvSpPr>
          <p:nvPr/>
        </p:nvSpPr>
        <p:spPr bwMode="auto">
          <a:xfrm>
            <a:off x="5521325" y="4065588"/>
            <a:ext cx="1508125" cy="519112"/>
          </a:xfrm>
          <a:prstGeom prst="rect">
            <a:avLst/>
          </a:prstGeom>
          <a:noFill/>
          <a:ln w="9525">
            <a:noFill/>
            <a:miter lim="800000"/>
            <a:headEnd/>
            <a:tailEnd/>
          </a:ln>
          <a:effectLst/>
        </p:spPr>
        <p:txBody>
          <a:bodyPr wrap="none" anchor="ctr">
            <a:prstTxWarp prst="textNoShape">
              <a:avLst/>
            </a:prstTxWarp>
            <a:spAutoFit/>
          </a:bodyPr>
          <a:lstStyle/>
          <a:p>
            <a:r>
              <a:rPr lang="en-US" sz="2800" b="1" u="sng">
                <a:solidFill>
                  <a:srgbClr val="0F116A"/>
                </a:solidFill>
                <a:ea typeface="Geneva" charset="0"/>
                <a:cs typeface="Geneva" charset="0"/>
              </a:rPr>
              <a:t>venules</a:t>
            </a:r>
            <a:endParaRPr lang="en-US" sz="2800">
              <a:ea typeface="Geneva" charset="0"/>
              <a:cs typeface="Geneva" charset="0"/>
            </a:endParaRPr>
          </a:p>
        </p:txBody>
      </p:sp>
      <p:sp>
        <p:nvSpPr>
          <p:cNvPr id="506922" name="Text Box 42"/>
          <p:cNvSpPr txBox="1">
            <a:spLocks noChangeArrowheads="1"/>
          </p:cNvSpPr>
          <p:nvPr/>
        </p:nvSpPr>
        <p:spPr bwMode="auto">
          <a:xfrm>
            <a:off x="7273925" y="4999038"/>
            <a:ext cx="1093788" cy="519112"/>
          </a:xfrm>
          <a:prstGeom prst="rect">
            <a:avLst/>
          </a:prstGeom>
          <a:noFill/>
          <a:ln w="9525">
            <a:noFill/>
            <a:miter lim="800000"/>
            <a:headEnd/>
            <a:tailEnd/>
          </a:ln>
          <a:effectLst/>
        </p:spPr>
        <p:txBody>
          <a:bodyPr wrap="none" anchor="ctr">
            <a:prstTxWarp prst="textNoShape">
              <a:avLst/>
            </a:prstTxWarp>
            <a:spAutoFit/>
          </a:bodyPr>
          <a:lstStyle/>
          <a:p>
            <a:r>
              <a:rPr lang="en-US" sz="2800" b="1" u="sng">
                <a:solidFill>
                  <a:srgbClr val="CC0000"/>
                </a:solidFill>
                <a:ea typeface="Geneva" charset="0"/>
                <a:cs typeface="Geneva" charset="0"/>
              </a:rPr>
              <a:t>veins</a:t>
            </a:r>
            <a:endParaRPr lang="en-US" sz="2800">
              <a:ea typeface="Geneva" charset="0"/>
              <a:cs typeface="Geneva" charset="0"/>
            </a:endParaRPr>
          </a:p>
        </p:txBody>
      </p:sp>
      <p:sp>
        <p:nvSpPr>
          <p:cNvPr id="506923" name="AutoShape 43"/>
          <p:cNvSpPr>
            <a:spLocks noChangeArrowheads="1"/>
          </p:cNvSpPr>
          <p:nvPr/>
        </p:nvSpPr>
        <p:spPr bwMode="auto">
          <a:xfrm rot="2539572">
            <a:off x="1482725" y="1838325"/>
            <a:ext cx="609600" cy="304800"/>
          </a:xfrm>
          <a:prstGeom prst="rightArrow">
            <a:avLst>
              <a:gd name="adj1" fmla="val 50000"/>
              <a:gd name="adj2"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24" name="AutoShape 44"/>
          <p:cNvSpPr>
            <a:spLocks noChangeArrowheads="1"/>
          </p:cNvSpPr>
          <p:nvPr/>
        </p:nvSpPr>
        <p:spPr bwMode="auto">
          <a:xfrm rot="2539572">
            <a:off x="3014663" y="2771775"/>
            <a:ext cx="609600" cy="304800"/>
          </a:xfrm>
          <a:prstGeom prst="rightArrow">
            <a:avLst>
              <a:gd name="adj1" fmla="val 50000"/>
              <a:gd name="adj2"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25" name="AutoShape 45"/>
          <p:cNvSpPr>
            <a:spLocks noChangeArrowheads="1"/>
          </p:cNvSpPr>
          <p:nvPr/>
        </p:nvSpPr>
        <p:spPr bwMode="auto">
          <a:xfrm rot="2539572">
            <a:off x="5072063" y="3705225"/>
            <a:ext cx="609600" cy="304800"/>
          </a:xfrm>
          <a:prstGeom prst="rightArrow">
            <a:avLst>
              <a:gd name="adj1" fmla="val 50000"/>
              <a:gd name="adj2"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506926" name="AutoShape 46"/>
          <p:cNvSpPr>
            <a:spLocks noChangeArrowheads="1"/>
          </p:cNvSpPr>
          <p:nvPr/>
        </p:nvSpPr>
        <p:spPr bwMode="auto">
          <a:xfrm rot="2539572">
            <a:off x="6892925" y="4638675"/>
            <a:ext cx="609600" cy="304800"/>
          </a:xfrm>
          <a:prstGeom prst="rightArrow">
            <a:avLst>
              <a:gd name="adj1" fmla="val 50000"/>
              <a:gd name="adj2" fmla="val 50000"/>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pic>
        <p:nvPicPr>
          <p:cNvPr id="506927" name="Picture 47"/>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67050" t="3923" b="11771"/>
          <a:stretch>
            <a:fillRect/>
          </a:stretch>
        </p:blipFill>
        <p:spPr bwMode="auto">
          <a:xfrm>
            <a:off x="5754688" y="333375"/>
            <a:ext cx="2855912" cy="3346450"/>
          </a:xfrm>
          <a:prstGeom prst="rect">
            <a:avLst/>
          </a:prstGeom>
          <a:noFill/>
          <a:ln w="9525">
            <a:noFill/>
            <a:miter lim="800000"/>
            <a:headEnd/>
            <a:tailEnd/>
          </a:ln>
        </p:spPr>
      </p:pic>
      <p:sp>
        <p:nvSpPr>
          <p:cNvPr id="506928" name="Text Box 48"/>
          <p:cNvSpPr txBox="1">
            <a:spLocks noChangeArrowheads="1"/>
          </p:cNvSpPr>
          <p:nvPr/>
        </p:nvSpPr>
        <p:spPr bwMode="auto">
          <a:xfrm>
            <a:off x="8016875" y="1509713"/>
            <a:ext cx="749300" cy="33655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1600" b="1">
                <a:solidFill>
                  <a:srgbClr val="0F116A"/>
                </a:solidFill>
                <a:ea typeface="Geneva" charset="0"/>
                <a:cs typeface="Geneva" charset="0"/>
              </a:rPr>
              <a:t>artery</a:t>
            </a:r>
            <a:endParaRPr lang="en-US" sz="1600">
              <a:ea typeface="Geneva" charset="0"/>
              <a:cs typeface="Geneva" charset="0"/>
            </a:endParaRPr>
          </a:p>
        </p:txBody>
      </p:sp>
      <p:sp>
        <p:nvSpPr>
          <p:cNvPr id="506929" name="Text Box 49"/>
          <p:cNvSpPr txBox="1">
            <a:spLocks noChangeArrowheads="1"/>
          </p:cNvSpPr>
          <p:nvPr/>
        </p:nvSpPr>
        <p:spPr bwMode="auto">
          <a:xfrm>
            <a:off x="8016875" y="2928938"/>
            <a:ext cx="1098550" cy="33655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1600" b="1">
                <a:solidFill>
                  <a:srgbClr val="0F116A"/>
                </a:solidFill>
                <a:ea typeface="Geneva" charset="0"/>
                <a:cs typeface="Geneva" charset="0"/>
              </a:rPr>
              <a:t>arterioles</a:t>
            </a:r>
            <a:endParaRPr lang="en-US" sz="1600">
              <a:ea typeface="Geneva" charset="0"/>
              <a:cs typeface="Geneva" charset="0"/>
            </a:endParaRPr>
          </a:p>
        </p:txBody>
      </p:sp>
      <p:sp>
        <p:nvSpPr>
          <p:cNvPr id="506930" name="Text Box 50"/>
          <p:cNvSpPr txBox="1">
            <a:spLocks noChangeArrowheads="1"/>
          </p:cNvSpPr>
          <p:nvPr/>
        </p:nvSpPr>
        <p:spPr bwMode="auto">
          <a:xfrm>
            <a:off x="5392738" y="2928938"/>
            <a:ext cx="941387" cy="33655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1600" b="1">
                <a:solidFill>
                  <a:srgbClr val="0F116A"/>
                </a:solidFill>
                <a:ea typeface="Geneva" charset="0"/>
                <a:cs typeface="Geneva" charset="0"/>
              </a:rPr>
              <a:t>venules</a:t>
            </a:r>
            <a:endParaRPr lang="en-US" sz="1600">
              <a:ea typeface="Geneva" charset="0"/>
              <a:cs typeface="Geneva" charset="0"/>
            </a:endParaRPr>
          </a:p>
        </p:txBody>
      </p:sp>
      <p:sp>
        <p:nvSpPr>
          <p:cNvPr id="506931" name="Text Box 51"/>
          <p:cNvSpPr txBox="1">
            <a:spLocks noChangeArrowheads="1"/>
          </p:cNvSpPr>
          <p:nvPr/>
        </p:nvSpPr>
        <p:spPr bwMode="auto">
          <a:xfrm>
            <a:off x="5392738" y="1509713"/>
            <a:ext cx="703262" cy="336550"/>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1600" b="1">
                <a:solidFill>
                  <a:srgbClr val="0F116A"/>
                </a:solidFill>
                <a:ea typeface="Geneva" charset="0"/>
                <a:cs typeface="Geneva" charset="0"/>
              </a:rPr>
              <a:t>veins</a:t>
            </a:r>
            <a:endParaRPr lang="en-US" sz="1600">
              <a:ea typeface="Geneva" charset="0"/>
              <a:cs typeface="Genev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4092575"/>
            <a:ext cx="2401888" cy="2757488"/>
            <a:chOff x="0" y="2578"/>
            <a:chExt cx="1513" cy="1737"/>
          </a:xfrm>
        </p:grpSpPr>
        <p:pic>
          <p:nvPicPr>
            <p:cNvPr id="416774" name="Picture 6"/>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2578"/>
              <a:ext cx="1513" cy="1737"/>
            </a:xfrm>
            <a:prstGeom prst="rect">
              <a:avLst/>
            </a:prstGeom>
            <a:noFill/>
            <a:ln w="9525">
              <a:noFill/>
              <a:miter lim="800000"/>
              <a:headEnd/>
              <a:tailEnd/>
            </a:ln>
          </p:spPr>
        </p:pic>
        <p:sp>
          <p:nvSpPr>
            <p:cNvPr id="416775" name="Rectangle 7"/>
            <p:cNvSpPr>
              <a:spLocks noChangeArrowheads="1"/>
            </p:cNvSpPr>
            <p:nvPr/>
          </p:nvSpPr>
          <p:spPr bwMode="auto">
            <a:xfrm>
              <a:off x="432" y="4208"/>
              <a:ext cx="322" cy="107"/>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416770" name="Picture 2"/>
          <p:cNvPicPr>
            <a:picLocks noChangeAspect="1" noChangeArrowheads="1"/>
          </p:cNvPicPr>
          <p:nvPr/>
        </p:nvPicPr>
        <p:blipFill>
          <a:blip r:embed="rId4"/>
          <a:srcRect/>
          <a:stretch>
            <a:fillRect/>
          </a:stretch>
        </p:blipFill>
        <p:spPr bwMode="auto">
          <a:xfrm>
            <a:off x="4760913" y="2408238"/>
            <a:ext cx="4383087" cy="4449762"/>
          </a:xfrm>
          <a:prstGeom prst="rect">
            <a:avLst/>
          </a:prstGeom>
          <a:noFill/>
          <a:ln w="9525">
            <a:noFill/>
            <a:miter lim="800000"/>
            <a:headEnd/>
            <a:tailEnd/>
          </a:ln>
          <a:effectLst/>
        </p:spPr>
      </p:pic>
      <p:sp>
        <p:nvSpPr>
          <p:cNvPr id="416771" name="Rectangle 3"/>
          <p:cNvSpPr>
            <a:spLocks noGrp="1" noChangeArrowheads="1"/>
          </p:cNvSpPr>
          <p:nvPr>
            <p:ph type="title"/>
          </p:nvPr>
        </p:nvSpPr>
        <p:spPr>
          <a:xfrm>
            <a:off x="203200" y="127000"/>
            <a:ext cx="8534400" cy="762000"/>
          </a:xfrm>
        </p:spPr>
        <p:txBody>
          <a:bodyPr/>
          <a:lstStyle/>
          <a:p>
            <a:r>
              <a:rPr lang="en-US" sz="4000" dirty="0"/>
              <a:t>Arteries: Built for high pressure pump</a:t>
            </a:r>
          </a:p>
        </p:txBody>
      </p:sp>
      <p:sp>
        <p:nvSpPr>
          <p:cNvPr id="416772" name="Rectangle 4" descr="Rectangle: Click to edit Master text styles&#10;Second level&#10;Third level&#10;Fourth level&#10;Fifth level"/>
          <p:cNvSpPr>
            <a:spLocks noGrp="1" noChangeArrowheads="1"/>
          </p:cNvSpPr>
          <p:nvPr>
            <p:ph type="body" idx="1"/>
          </p:nvPr>
        </p:nvSpPr>
        <p:spPr>
          <a:xfrm>
            <a:off x="2784475" y="1346200"/>
            <a:ext cx="6173788" cy="5260975"/>
          </a:xfrm>
        </p:spPr>
        <p:txBody>
          <a:bodyPr/>
          <a:lstStyle/>
          <a:p>
            <a:r>
              <a:rPr lang="en-US" u="sng" dirty="0">
                <a:solidFill>
                  <a:srgbClr val="CC0000"/>
                </a:solidFill>
              </a:rPr>
              <a:t>Arteries</a:t>
            </a:r>
            <a:r>
              <a:rPr lang="en-US" dirty="0"/>
              <a:t> </a:t>
            </a:r>
          </a:p>
          <a:p>
            <a:pPr lvl="1"/>
            <a:r>
              <a:rPr lang="en-US" u="sng" dirty="0">
                <a:solidFill>
                  <a:srgbClr val="CC0000"/>
                </a:solidFill>
              </a:rPr>
              <a:t>thicker walls</a:t>
            </a:r>
            <a:r>
              <a:rPr lang="en-US" dirty="0"/>
              <a:t> </a:t>
            </a:r>
          </a:p>
          <a:p>
            <a:pPr lvl="2"/>
            <a:r>
              <a:rPr lang="en-US" dirty="0"/>
              <a:t>provide strength for high pressure pumping of blood</a:t>
            </a:r>
          </a:p>
          <a:p>
            <a:pPr lvl="1"/>
            <a:r>
              <a:rPr lang="en-US" u="sng" dirty="0">
                <a:solidFill>
                  <a:srgbClr val="CC0000"/>
                </a:solidFill>
              </a:rPr>
              <a:t>narrower diameter</a:t>
            </a:r>
            <a:endParaRPr lang="en-US" dirty="0"/>
          </a:p>
          <a:p>
            <a:pPr lvl="1"/>
            <a:r>
              <a:rPr lang="en-US" u="sng" dirty="0">
                <a:solidFill>
                  <a:srgbClr val="CC0000"/>
                </a:solidFill>
              </a:rPr>
              <a:t>elasticity</a:t>
            </a:r>
            <a:r>
              <a:rPr lang="en-US" dirty="0"/>
              <a:t> </a:t>
            </a:r>
          </a:p>
          <a:p>
            <a:pPr lvl="2"/>
            <a:r>
              <a:rPr lang="en-US" dirty="0"/>
              <a:t>elastic recoil helps </a:t>
            </a:r>
            <a:br>
              <a:rPr lang="en-US" dirty="0"/>
            </a:br>
            <a:r>
              <a:rPr lang="en-US" dirty="0"/>
              <a:t>maintain blood </a:t>
            </a:r>
            <a:br>
              <a:rPr lang="en-US" dirty="0"/>
            </a:br>
            <a:r>
              <a:rPr lang="en-US" dirty="0"/>
              <a:t>pressure even </a:t>
            </a:r>
            <a:br>
              <a:rPr lang="en-US" dirty="0"/>
            </a:br>
            <a:r>
              <a:rPr lang="en-US" dirty="0"/>
              <a:t>when heart relaxes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6988" y="2843213"/>
            <a:ext cx="1925637" cy="2384425"/>
            <a:chOff x="4402" y="2025"/>
            <a:chExt cx="1358" cy="1682"/>
          </a:xfrm>
        </p:grpSpPr>
        <p:pic>
          <p:nvPicPr>
            <p:cNvPr id="418826" name="Picture 10"/>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02" y="2025"/>
              <a:ext cx="1358" cy="1649"/>
            </a:xfrm>
            <a:prstGeom prst="rect">
              <a:avLst/>
            </a:prstGeom>
            <a:noFill/>
            <a:ln w="9525">
              <a:noFill/>
              <a:miter lim="800000"/>
              <a:headEnd/>
              <a:tailEnd/>
            </a:ln>
          </p:spPr>
        </p:pic>
        <p:sp>
          <p:nvSpPr>
            <p:cNvPr id="418827" name="Rectangle 11"/>
            <p:cNvSpPr>
              <a:spLocks noChangeArrowheads="1"/>
            </p:cNvSpPr>
            <p:nvPr/>
          </p:nvSpPr>
          <p:spPr bwMode="auto">
            <a:xfrm>
              <a:off x="4959" y="3483"/>
              <a:ext cx="223" cy="224"/>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pic>
        <p:nvPicPr>
          <p:cNvPr id="418821" name="Picture 5"/>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27825" y="1871663"/>
            <a:ext cx="2416175" cy="3492500"/>
          </a:xfrm>
          <a:prstGeom prst="rect">
            <a:avLst/>
          </a:prstGeom>
          <a:noFill/>
          <a:ln w="9525">
            <a:noFill/>
            <a:miter lim="800000"/>
            <a:headEnd/>
            <a:tailEnd/>
          </a:ln>
        </p:spPr>
      </p:pic>
      <p:sp>
        <p:nvSpPr>
          <p:cNvPr id="418819" name="Rectangle 3"/>
          <p:cNvSpPr>
            <a:spLocks noGrp="1" noChangeArrowheads="1"/>
          </p:cNvSpPr>
          <p:nvPr>
            <p:ph type="title"/>
          </p:nvPr>
        </p:nvSpPr>
        <p:spPr/>
        <p:txBody>
          <a:bodyPr/>
          <a:lstStyle/>
          <a:p>
            <a:r>
              <a:rPr lang="en-US"/>
              <a:t>Veins: Built for low pressure flow</a:t>
            </a:r>
          </a:p>
        </p:txBody>
      </p:sp>
      <p:sp>
        <p:nvSpPr>
          <p:cNvPr id="418820" name="Rectangle 4" descr="Rectangle: Click to edit Master text styles&#10;Second level&#10;Third level&#10;Fourth level&#10;Fifth level"/>
          <p:cNvSpPr>
            <a:spLocks noGrp="1" noChangeArrowheads="1"/>
          </p:cNvSpPr>
          <p:nvPr>
            <p:ph type="body" idx="1"/>
          </p:nvPr>
        </p:nvSpPr>
        <p:spPr>
          <a:xfrm>
            <a:off x="993775" y="1168400"/>
            <a:ext cx="6997700" cy="5224463"/>
          </a:xfrm>
        </p:spPr>
        <p:txBody>
          <a:bodyPr/>
          <a:lstStyle/>
          <a:p>
            <a:pPr>
              <a:lnSpc>
                <a:spcPct val="90000"/>
              </a:lnSpc>
            </a:pPr>
            <a:r>
              <a:rPr lang="en-US" u="sng" dirty="0">
                <a:solidFill>
                  <a:srgbClr val="CC0000"/>
                </a:solidFill>
              </a:rPr>
              <a:t>Veins</a:t>
            </a:r>
            <a:endParaRPr lang="en-US" dirty="0"/>
          </a:p>
          <a:p>
            <a:pPr lvl="1">
              <a:lnSpc>
                <a:spcPct val="90000"/>
              </a:lnSpc>
            </a:pPr>
            <a:r>
              <a:rPr lang="en-US" u="sng" dirty="0">
                <a:solidFill>
                  <a:srgbClr val="CC0000"/>
                </a:solidFill>
              </a:rPr>
              <a:t>thinner-walled</a:t>
            </a:r>
            <a:r>
              <a:rPr lang="en-US" dirty="0"/>
              <a:t> </a:t>
            </a:r>
          </a:p>
          <a:p>
            <a:pPr lvl="1">
              <a:lnSpc>
                <a:spcPct val="90000"/>
              </a:lnSpc>
            </a:pPr>
            <a:r>
              <a:rPr lang="en-US" u="sng" dirty="0">
                <a:solidFill>
                  <a:srgbClr val="CC0000"/>
                </a:solidFill>
              </a:rPr>
              <a:t>wider diameter</a:t>
            </a:r>
            <a:r>
              <a:rPr lang="en-US" dirty="0"/>
              <a:t> </a:t>
            </a:r>
          </a:p>
          <a:p>
            <a:pPr marL="1085850" lvl="2">
              <a:lnSpc>
                <a:spcPct val="90000"/>
              </a:lnSpc>
            </a:pPr>
            <a:r>
              <a:rPr lang="en-US" dirty="0"/>
              <a:t>blood travels back to heart </a:t>
            </a:r>
            <a:br>
              <a:rPr lang="en-US" dirty="0"/>
            </a:br>
            <a:r>
              <a:rPr lang="en-US" dirty="0"/>
              <a:t>at low velocity &amp; pressure</a:t>
            </a:r>
          </a:p>
          <a:p>
            <a:pPr marL="1085850" lvl="2">
              <a:lnSpc>
                <a:spcPct val="90000"/>
              </a:lnSpc>
            </a:pPr>
            <a:r>
              <a:rPr lang="en-US" dirty="0"/>
              <a:t>lower pressure</a:t>
            </a:r>
          </a:p>
          <a:p>
            <a:pPr marL="1428750" lvl="3">
              <a:lnSpc>
                <a:spcPct val="90000"/>
              </a:lnSpc>
            </a:pPr>
            <a:r>
              <a:rPr lang="en-US" dirty="0"/>
              <a:t>distant from heart</a:t>
            </a:r>
          </a:p>
          <a:p>
            <a:pPr marL="1428750" lvl="3">
              <a:lnSpc>
                <a:spcPct val="90000"/>
              </a:lnSpc>
            </a:pPr>
            <a:r>
              <a:rPr lang="en-US" dirty="0"/>
              <a:t>blood must flow by skeletal muscle contractions when we move </a:t>
            </a:r>
          </a:p>
          <a:p>
            <a:pPr marL="1771650" lvl="4">
              <a:lnSpc>
                <a:spcPct val="90000"/>
              </a:lnSpc>
            </a:pPr>
            <a:r>
              <a:rPr lang="en-US" dirty="0"/>
              <a:t>squeeze blood through veins</a:t>
            </a:r>
          </a:p>
          <a:p>
            <a:pPr lvl="1">
              <a:lnSpc>
                <a:spcPct val="90000"/>
              </a:lnSpc>
            </a:pPr>
            <a:r>
              <a:rPr lang="en-US" u="sng" dirty="0">
                <a:solidFill>
                  <a:srgbClr val="CC0000"/>
                </a:solidFill>
              </a:rPr>
              <a:t>valves</a:t>
            </a:r>
            <a:endParaRPr lang="en-US" dirty="0"/>
          </a:p>
          <a:p>
            <a:pPr marL="1085850" lvl="2">
              <a:lnSpc>
                <a:spcPct val="90000"/>
              </a:lnSpc>
            </a:pPr>
            <a:r>
              <a:rPr lang="en-US" dirty="0"/>
              <a:t>in larger veins </a:t>
            </a:r>
            <a:r>
              <a:rPr lang="en-US" dirty="0">
                <a:solidFill>
                  <a:srgbClr val="CC0000"/>
                </a:solidFill>
              </a:rPr>
              <a:t>one-way valves</a:t>
            </a:r>
            <a:r>
              <a:rPr lang="en-US" dirty="0"/>
              <a:t> </a:t>
            </a:r>
            <a:br>
              <a:rPr lang="en-US" dirty="0"/>
            </a:br>
            <a:r>
              <a:rPr lang="en-US" dirty="0"/>
              <a:t>allow blood to flow only toward heart</a:t>
            </a:r>
          </a:p>
        </p:txBody>
      </p:sp>
      <p:sp>
        <p:nvSpPr>
          <p:cNvPr id="418822" name="Rectangle 6"/>
          <p:cNvSpPr>
            <a:spLocks noChangeArrowheads="1"/>
          </p:cNvSpPr>
          <p:nvPr/>
        </p:nvSpPr>
        <p:spPr bwMode="auto">
          <a:xfrm>
            <a:off x="6345238" y="2201863"/>
            <a:ext cx="1287462" cy="246062"/>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900" b="1">
                <a:solidFill>
                  <a:srgbClr val="000000"/>
                </a:solidFill>
              </a:rPr>
              <a:t>Open</a:t>
            </a:r>
            <a:r>
              <a:rPr lang="en-US" sz="1900" b="1">
                <a:solidFill>
                  <a:srgbClr val="CC0000"/>
                </a:solidFill>
              </a:rPr>
              <a:t> </a:t>
            </a:r>
            <a:r>
              <a:rPr lang="en-US" sz="1900" b="1">
                <a:solidFill>
                  <a:srgbClr val="000000"/>
                </a:solidFill>
              </a:rPr>
              <a:t>valve</a:t>
            </a:r>
            <a:endParaRPr lang="en-US" sz="1900" b="1">
              <a:solidFill>
                <a:srgbClr val="CC0000"/>
              </a:solidFill>
            </a:endParaRPr>
          </a:p>
        </p:txBody>
      </p:sp>
      <p:sp>
        <p:nvSpPr>
          <p:cNvPr id="418823" name="Rectangle 7"/>
          <p:cNvSpPr>
            <a:spLocks noChangeArrowheads="1"/>
          </p:cNvSpPr>
          <p:nvPr/>
        </p:nvSpPr>
        <p:spPr bwMode="auto">
          <a:xfrm>
            <a:off x="7251700" y="1289050"/>
            <a:ext cx="1447800"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Blood flows</a:t>
            </a:r>
          </a:p>
          <a:p>
            <a:pPr>
              <a:lnSpc>
                <a:spcPct val="85000"/>
              </a:lnSpc>
            </a:pPr>
            <a:r>
              <a:rPr lang="en-US" sz="1900" b="1">
                <a:solidFill>
                  <a:srgbClr val="000000"/>
                </a:solidFill>
              </a:rPr>
              <a:t>toward heart</a:t>
            </a:r>
            <a:endParaRPr lang="en-US" sz="1800">
              <a:solidFill>
                <a:srgbClr val="000000"/>
              </a:solidFill>
            </a:endParaRPr>
          </a:p>
        </p:txBody>
      </p:sp>
      <p:sp>
        <p:nvSpPr>
          <p:cNvPr id="418824" name="Rectangle 8"/>
          <p:cNvSpPr>
            <a:spLocks noChangeArrowheads="1"/>
          </p:cNvSpPr>
          <p:nvPr/>
        </p:nvSpPr>
        <p:spPr bwMode="auto">
          <a:xfrm>
            <a:off x="6053138" y="4708525"/>
            <a:ext cx="1579562" cy="246063"/>
          </a:xfrm>
          <a:prstGeom prst="rect">
            <a:avLst/>
          </a:prstGeom>
          <a:noFill/>
          <a:ln w="9525">
            <a:noFill/>
            <a:miter lim="800000"/>
            <a:headEnd/>
            <a:tailEnd/>
          </a:ln>
        </p:spPr>
        <p:txBody>
          <a:bodyPr lIns="0" tIns="0" rIns="0" bIns="0">
            <a:prstTxWarp prst="textNoShape">
              <a:avLst/>
            </a:prstTxWarp>
            <a:spAutoFit/>
          </a:bodyPr>
          <a:lstStyle/>
          <a:p>
            <a:pPr algn="r">
              <a:lnSpc>
                <a:spcPct val="85000"/>
              </a:lnSpc>
            </a:pPr>
            <a:r>
              <a:rPr lang="en-US" sz="1900" b="1">
                <a:solidFill>
                  <a:srgbClr val="000000"/>
                </a:solidFill>
              </a:rPr>
              <a:t>Closed valve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20867" name="Rectangle 3"/>
          <p:cNvSpPr>
            <a:spLocks noGrp="1" noChangeArrowheads="1"/>
          </p:cNvSpPr>
          <p:nvPr>
            <p:ph type="title"/>
          </p:nvPr>
        </p:nvSpPr>
        <p:spPr>
          <a:xfrm>
            <a:off x="228600" y="228600"/>
            <a:ext cx="8534400" cy="762000"/>
          </a:xfrm>
        </p:spPr>
        <p:txBody>
          <a:bodyPr/>
          <a:lstStyle/>
          <a:p>
            <a:r>
              <a:rPr lang="en-US" dirty="0"/>
              <a:t>Capillaries: Built for exchange</a:t>
            </a:r>
          </a:p>
        </p:txBody>
      </p:sp>
      <p:grpSp>
        <p:nvGrpSpPr>
          <p:cNvPr id="2" name="Group 5"/>
          <p:cNvGrpSpPr>
            <a:grpSpLocks/>
          </p:cNvGrpSpPr>
          <p:nvPr/>
        </p:nvGrpSpPr>
        <p:grpSpPr bwMode="auto">
          <a:xfrm>
            <a:off x="0" y="4233863"/>
            <a:ext cx="1814513" cy="2624137"/>
            <a:chOff x="1807" y="2677"/>
            <a:chExt cx="1137" cy="1643"/>
          </a:xfrm>
        </p:grpSpPr>
        <p:pic>
          <p:nvPicPr>
            <p:cNvPr id="420870" name="Picture 6"/>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07" y="2677"/>
              <a:ext cx="1137" cy="1601"/>
            </a:xfrm>
            <a:prstGeom prst="rect">
              <a:avLst/>
            </a:prstGeom>
            <a:noFill/>
            <a:ln w="9525">
              <a:noFill/>
              <a:miter lim="800000"/>
              <a:headEnd/>
              <a:tailEnd/>
            </a:ln>
          </p:spPr>
        </p:pic>
        <p:sp>
          <p:nvSpPr>
            <p:cNvPr id="420871" name="Rectangle 7"/>
            <p:cNvSpPr>
              <a:spLocks noChangeArrowheads="1"/>
            </p:cNvSpPr>
            <p:nvPr/>
          </p:nvSpPr>
          <p:spPr bwMode="auto">
            <a:xfrm>
              <a:off x="1958" y="4164"/>
              <a:ext cx="313" cy="15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20868" name="Rectangle 4" descr="Rectangle: Click to edit Master text styles&#10;Second level&#10;Third level&#10;Fourth level&#10;Fifth level"/>
          <p:cNvSpPr>
            <a:spLocks noGrp="1" noChangeArrowheads="1"/>
          </p:cNvSpPr>
          <p:nvPr>
            <p:ph type="body" idx="1"/>
          </p:nvPr>
        </p:nvSpPr>
        <p:spPr>
          <a:xfrm>
            <a:off x="895350" y="890588"/>
            <a:ext cx="4765675" cy="4298950"/>
          </a:xfrm>
        </p:spPr>
        <p:txBody>
          <a:bodyPr/>
          <a:lstStyle/>
          <a:p>
            <a:pPr>
              <a:buClr>
                <a:srgbClr val="00005D"/>
              </a:buClr>
            </a:pPr>
            <a:r>
              <a:rPr lang="en-US" u="sng" dirty="0">
                <a:solidFill>
                  <a:srgbClr val="CC0000"/>
                </a:solidFill>
              </a:rPr>
              <a:t>Capillaries</a:t>
            </a:r>
            <a:endParaRPr lang="en-US" dirty="0"/>
          </a:p>
          <a:p>
            <a:pPr lvl="1"/>
            <a:r>
              <a:rPr lang="en-US" u="sng" dirty="0">
                <a:solidFill>
                  <a:srgbClr val="CC0000"/>
                </a:solidFill>
              </a:rPr>
              <a:t>very thin walls</a:t>
            </a:r>
            <a:r>
              <a:rPr lang="en-US" dirty="0"/>
              <a:t> </a:t>
            </a:r>
          </a:p>
          <a:p>
            <a:pPr lvl="2"/>
            <a:r>
              <a:rPr lang="en-US" dirty="0"/>
              <a:t>lack 2 outer wall layers </a:t>
            </a:r>
          </a:p>
          <a:p>
            <a:pPr lvl="2"/>
            <a:r>
              <a:rPr lang="en-US" dirty="0"/>
              <a:t>only endothelium </a:t>
            </a:r>
          </a:p>
          <a:p>
            <a:pPr lvl="3"/>
            <a:r>
              <a:rPr lang="en-US" dirty="0"/>
              <a:t>enhances exchange across capillary</a:t>
            </a:r>
          </a:p>
          <a:p>
            <a:pPr lvl="1"/>
            <a:r>
              <a:rPr lang="en-US" u="sng" dirty="0">
                <a:solidFill>
                  <a:srgbClr val="CC0000"/>
                </a:solidFill>
              </a:rPr>
              <a:t>diffusion</a:t>
            </a:r>
            <a:endParaRPr lang="en-US" dirty="0"/>
          </a:p>
          <a:p>
            <a:pPr lvl="2"/>
            <a:r>
              <a:rPr lang="en-US" dirty="0"/>
              <a:t>exchange between blood &amp; cells</a:t>
            </a:r>
          </a:p>
        </p:txBody>
      </p:sp>
      <p:pic>
        <p:nvPicPr>
          <p:cNvPr id="8" name="Picture 4"/>
          <p:cNvPicPr>
            <a:picLocks noChangeAspect="1" noChangeArrowheads="1"/>
          </p:cNvPicPr>
          <p:nvPr/>
        </p:nvPicPr>
        <p:blipFill>
          <a:blip r:embed="rId4"/>
          <a:srcRect/>
          <a:stretch>
            <a:fillRect/>
          </a:stretch>
        </p:blipFill>
        <p:spPr bwMode="auto">
          <a:xfrm>
            <a:off x="5954713" y="927100"/>
            <a:ext cx="2782887" cy="5562600"/>
          </a:xfrm>
          <a:prstGeom prst="rect">
            <a:avLst/>
          </a:prstGeom>
          <a:noFill/>
          <a:ln w="9525">
            <a:noFill/>
            <a:miter lim="800000"/>
            <a:headEnd/>
            <a:tailEnd/>
          </a:ln>
        </p:spPr>
      </p:pic>
      <p:sp>
        <p:nvSpPr>
          <p:cNvPr id="9" name="Text Box 7"/>
          <p:cNvSpPr txBox="1">
            <a:spLocks noChangeArrowheads="1"/>
          </p:cNvSpPr>
          <p:nvPr/>
        </p:nvSpPr>
        <p:spPr bwMode="auto">
          <a:xfrm>
            <a:off x="5908675" y="920750"/>
            <a:ext cx="1457325" cy="2444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Precapillary sphincters</a:t>
            </a:r>
          </a:p>
        </p:txBody>
      </p:sp>
      <p:sp>
        <p:nvSpPr>
          <p:cNvPr id="10" name="Text Box 8"/>
          <p:cNvSpPr txBox="1">
            <a:spLocks noChangeArrowheads="1"/>
          </p:cNvSpPr>
          <p:nvPr/>
        </p:nvSpPr>
        <p:spPr bwMode="auto">
          <a:xfrm>
            <a:off x="7478713" y="911225"/>
            <a:ext cx="941387" cy="3968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Thoroughfare</a:t>
            </a:r>
          </a:p>
          <a:p>
            <a:pPr eaLnBrk="0" hangingPunct="0"/>
            <a:r>
              <a:rPr kumimoji="1" lang="en-US" sz="1000"/>
              <a:t>channel</a:t>
            </a:r>
          </a:p>
        </p:txBody>
      </p:sp>
      <p:grpSp>
        <p:nvGrpSpPr>
          <p:cNvPr id="11" name="Group 25"/>
          <p:cNvGrpSpPr>
            <a:grpSpLocks/>
          </p:cNvGrpSpPr>
          <p:nvPr/>
        </p:nvGrpSpPr>
        <p:grpSpPr bwMode="auto">
          <a:xfrm>
            <a:off x="5903913" y="1122363"/>
            <a:ext cx="2714625" cy="3670300"/>
            <a:chOff x="1975" y="651"/>
            <a:chExt cx="1710" cy="2312"/>
          </a:xfrm>
        </p:grpSpPr>
        <p:sp>
          <p:nvSpPr>
            <p:cNvPr id="12" name="Text Box 9"/>
            <p:cNvSpPr txBox="1">
              <a:spLocks noChangeArrowheads="1"/>
            </p:cNvSpPr>
            <p:nvPr/>
          </p:nvSpPr>
          <p:spPr bwMode="auto">
            <a:xfrm>
              <a:off x="2040" y="1478"/>
              <a:ext cx="41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Arteriole</a:t>
              </a:r>
            </a:p>
          </p:txBody>
        </p:sp>
        <p:sp>
          <p:nvSpPr>
            <p:cNvPr id="13" name="Text Box 10"/>
            <p:cNvSpPr txBox="1">
              <a:spLocks noChangeArrowheads="1"/>
            </p:cNvSpPr>
            <p:nvPr/>
          </p:nvSpPr>
          <p:spPr bwMode="auto">
            <a:xfrm>
              <a:off x="2977" y="1336"/>
              <a:ext cx="48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Capillaries</a:t>
              </a:r>
            </a:p>
          </p:txBody>
        </p:sp>
        <p:sp>
          <p:nvSpPr>
            <p:cNvPr id="14" name="Text Box 11"/>
            <p:cNvSpPr txBox="1">
              <a:spLocks noChangeArrowheads="1"/>
            </p:cNvSpPr>
            <p:nvPr/>
          </p:nvSpPr>
          <p:spPr bwMode="auto">
            <a:xfrm>
              <a:off x="3296" y="1424"/>
              <a:ext cx="3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Venule</a:t>
              </a:r>
            </a:p>
          </p:txBody>
        </p:sp>
        <p:sp>
          <p:nvSpPr>
            <p:cNvPr id="15" name="Line 12"/>
            <p:cNvSpPr>
              <a:spLocks noChangeShapeType="1"/>
            </p:cNvSpPr>
            <p:nvPr/>
          </p:nvSpPr>
          <p:spPr bwMode="auto">
            <a:xfrm flipH="1">
              <a:off x="2837" y="731"/>
              <a:ext cx="176" cy="36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6" name="Line 15"/>
            <p:cNvSpPr>
              <a:spLocks noChangeShapeType="1"/>
            </p:cNvSpPr>
            <p:nvPr/>
          </p:nvSpPr>
          <p:spPr bwMode="auto">
            <a:xfrm>
              <a:off x="2976" y="1248"/>
              <a:ext cx="86" cy="12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 name="Line 16"/>
            <p:cNvSpPr>
              <a:spLocks noChangeShapeType="1"/>
            </p:cNvSpPr>
            <p:nvPr/>
          </p:nvSpPr>
          <p:spPr bwMode="auto">
            <a:xfrm flipH="1">
              <a:off x="2917" y="1376"/>
              <a:ext cx="15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 name="Line 17"/>
            <p:cNvSpPr>
              <a:spLocks noChangeShapeType="1"/>
            </p:cNvSpPr>
            <p:nvPr/>
          </p:nvSpPr>
          <p:spPr bwMode="auto">
            <a:xfrm flipH="1">
              <a:off x="2400" y="651"/>
              <a:ext cx="91" cy="40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 name="Line 18"/>
            <p:cNvSpPr>
              <a:spLocks noChangeShapeType="1"/>
            </p:cNvSpPr>
            <p:nvPr/>
          </p:nvSpPr>
          <p:spPr bwMode="auto">
            <a:xfrm>
              <a:off x="2496" y="672"/>
              <a:ext cx="48"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 name="Text Box 19"/>
            <p:cNvSpPr txBox="1">
              <a:spLocks noChangeArrowheads="1"/>
            </p:cNvSpPr>
            <p:nvPr/>
          </p:nvSpPr>
          <p:spPr bwMode="auto">
            <a:xfrm>
              <a:off x="1978" y="1594"/>
              <a:ext cx="94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 Sphincters relaxed</a:t>
              </a:r>
            </a:p>
          </p:txBody>
        </p:sp>
        <p:sp>
          <p:nvSpPr>
            <p:cNvPr id="21" name="Text Box 20"/>
            <p:cNvSpPr txBox="1">
              <a:spLocks noChangeArrowheads="1"/>
            </p:cNvSpPr>
            <p:nvPr/>
          </p:nvSpPr>
          <p:spPr bwMode="auto">
            <a:xfrm>
              <a:off x="1975" y="2809"/>
              <a:ext cx="108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(b) Sphincters contracted</a:t>
              </a:r>
            </a:p>
          </p:txBody>
        </p:sp>
        <p:sp>
          <p:nvSpPr>
            <p:cNvPr id="22" name="Text Box 21"/>
            <p:cNvSpPr txBox="1">
              <a:spLocks noChangeArrowheads="1"/>
            </p:cNvSpPr>
            <p:nvPr/>
          </p:nvSpPr>
          <p:spPr bwMode="auto">
            <a:xfrm>
              <a:off x="3322" y="2625"/>
              <a:ext cx="36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Venule</a:t>
              </a:r>
            </a:p>
          </p:txBody>
        </p:sp>
        <p:sp>
          <p:nvSpPr>
            <p:cNvPr id="23" name="Text Box 22"/>
            <p:cNvSpPr txBox="1">
              <a:spLocks noChangeArrowheads="1"/>
            </p:cNvSpPr>
            <p:nvPr/>
          </p:nvSpPr>
          <p:spPr bwMode="auto">
            <a:xfrm>
              <a:off x="2076" y="2625"/>
              <a:ext cx="41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Arteriole</a:t>
              </a:r>
            </a:p>
          </p:txBody>
        </p:sp>
      </p:grpSp>
      <p:sp>
        <p:nvSpPr>
          <p:cNvPr id="24" name="Text Box 23"/>
          <p:cNvSpPr txBox="1">
            <a:spLocks noChangeArrowheads="1"/>
          </p:cNvSpPr>
          <p:nvPr/>
        </p:nvSpPr>
        <p:spPr bwMode="auto">
          <a:xfrm>
            <a:off x="5905500" y="6381750"/>
            <a:ext cx="2578100" cy="24447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(c) Capillaries and larger vessels (SEM) </a:t>
            </a:r>
          </a:p>
        </p:txBody>
      </p:sp>
      <p:sp>
        <p:nvSpPr>
          <p:cNvPr id="25" name="Text Box 24"/>
          <p:cNvSpPr txBox="1">
            <a:spLocks noChangeArrowheads="1"/>
          </p:cNvSpPr>
          <p:nvPr/>
        </p:nvSpPr>
        <p:spPr bwMode="auto">
          <a:xfrm>
            <a:off x="8329613" y="6434138"/>
            <a:ext cx="506412" cy="2286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20 </a:t>
            </a:r>
            <a:r>
              <a:rPr kumimoji="1" lang="en-US" sz="900">
                <a:sym typeface="Symbol" pitchFamily="-112" charset="2"/>
              </a:rPr>
              <a:t>m</a:t>
            </a:r>
            <a:endParaRPr kumimoji="1" lang="en-US" sz="9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476164" name="Picture 4"/>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444625" y="4289425"/>
            <a:ext cx="6581775" cy="2341563"/>
          </a:xfrm>
          <a:prstGeom prst="rect">
            <a:avLst/>
          </a:prstGeom>
          <a:noFill/>
          <a:ln w="9525">
            <a:noFill/>
            <a:miter lim="800000"/>
            <a:headEnd/>
            <a:tailEnd/>
          </a:ln>
        </p:spPr>
      </p:pic>
      <p:sp>
        <p:nvSpPr>
          <p:cNvPr id="476162" name="Rectangle 2"/>
          <p:cNvSpPr>
            <a:spLocks noGrp="1" noChangeArrowheads="1"/>
          </p:cNvSpPr>
          <p:nvPr>
            <p:ph type="title"/>
          </p:nvPr>
        </p:nvSpPr>
        <p:spPr/>
        <p:txBody>
          <a:bodyPr/>
          <a:lstStyle/>
          <a:p>
            <a:r>
              <a:rPr lang="en-US"/>
              <a:t>Controlling blood flow to tissues</a:t>
            </a:r>
          </a:p>
        </p:txBody>
      </p:sp>
      <p:sp>
        <p:nvSpPr>
          <p:cNvPr id="476163" name="Rectangle 3" descr="Rectangle: Click to edit Master text styles&#10;Second level&#10;Third level&#10;Fourth level&#10;Fifth level"/>
          <p:cNvSpPr>
            <a:spLocks noGrp="1" noChangeArrowheads="1"/>
          </p:cNvSpPr>
          <p:nvPr>
            <p:ph type="body" idx="1"/>
          </p:nvPr>
        </p:nvSpPr>
        <p:spPr>
          <a:xfrm>
            <a:off x="660400" y="1092200"/>
            <a:ext cx="8366125" cy="3130550"/>
          </a:xfrm>
        </p:spPr>
        <p:txBody>
          <a:bodyPr/>
          <a:lstStyle/>
          <a:p>
            <a:r>
              <a:rPr lang="en-US" sz="2600" dirty="0"/>
              <a:t>Blood flow in capillaries controlled by </a:t>
            </a:r>
            <a:br>
              <a:rPr lang="en-US" sz="2600" dirty="0"/>
            </a:br>
            <a:r>
              <a:rPr lang="en-US" sz="2600" dirty="0"/>
              <a:t>pre-capillary </a:t>
            </a:r>
            <a:r>
              <a:rPr lang="en-US" sz="2600" u="sng" dirty="0">
                <a:solidFill>
                  <a:srgbClr val="CC0000"/>
                </a:solidFill>
              </a:rPr>
              <a:t>sphincters</a:t>
            </a:r>
          </a:p>
          <a:p>
            <a:pPr lvl="2"/>
            <a:r>
              <a:rPr lang="en-US" sz="2000" dirty="0"/>
              <a:t>supply varies as blood is needed</a:t>
            </a:r>
          </a:p>
          <a:p>
            <a:pPr lvl="2"/>
            <a:r>
              <a:rPr lang="en-US" sz="2000" u="sng" dirty="0"/>
              <a:t>after a meal</a:t>
            </a:r>
            <a:r>
              <a:rPr lang="en-US" sz="2000" dirty="0"/>
              <a:t>, blood supply to digestive tract increases</a:t>
            </a:r>
          </a:p>
          <a:p>
            <a:pPr lvl="2"/>
            <a:r>
              <a:rPr lang="en-US" sz="2000" u="sng" dirty="0"/>
              <a:t>during strenuous exercise</a:t>
            </a:r>
            <a:r>
              <a:rPr lang="en-US" sz="2000" dirty="0"/>
              <a:t>, blood is diverted from digestive tract to skeletal muscles</a:t>
            </a:r>
          </a:p>
          <a:p>
            <a:pPr lvl="1"/>
            <a:r>
              <a:rPr lang="en-US" sz="2400" dirty="0"/>
              <a:t>capillaries in </a:t>
            </a:r>
            <a:r>
              <a:rPr lang="en-US" sz="2400" u="sng" dirty="0"/>
              <a:t>brain</a:t>
            </a:r>
            <a:r>
              <a:rPr lang="en-US" sz="2400" dirty="0"/>
              <a:t>, </a:t>
            </a:r>
            <a:r>
              <a:rPr lang="en-US" sz="2400" u="sng" dirty="0"/>
              <a:t>heart</a:t>
            </a:r>
            <a:r>
              <a:rPr lang="en-US" sz="2400" dirty="0"/>
              <a:t>, </a:t>
            </a:r>
            <a:r>
              <a:rPr lang="en-US" sz="2400" u="sng" dirty="0"/>
              <a:t>kidneys</a:t>
            </a:r>
            <a:r>
              <a:rPr lang="en-US" sz="2400" dirty="0"/>
              <a:t> &amp; </a:t>
            </a:r>
            <a:r>
              <a:rPr lang="en-US" sz="2400" u="sng" dirty="0"/>
              <a:t>liver</a:t>
            </a:r>
            <a:r>
              <a:rPr lang="en-US" sz="2400" dirty="0"/>
              <a:t> usually filled to capacity</a:t>
            </a:r>
            <a:endParaRPr lang="en-US" sz="2400" u="sng" dirty="0">
              <a:solidFill>
                <a:srgbClr val="CC0000"/>
              </a:solidFill>
            </a:endParaRPr>
          </a:p>
        </p:txBody>
      </p:sp>
      <p:sp>
        <p:nvSpPr>
          <p:cNvPr id="476167" name="AutoShape 7"/>
          <p:cNvSpPr>
            <a:spLocks noChangeArrowheads="1"/>
          </p:cNvSpPr>
          <p:nvPr/>
        </p:nvSpPr>
        <p:spPr bwMode="auto">
          <a:xfrm>
            <a:off x="60325" y="6497638"/>
            <a:ext cx="1978025" cy="306387"/>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1800" b="1">
                <a:solidFill>
                  <a:srgbClr val="0F116A"/>
                </a:solidFill>
              </a:rPr>
              <a:t>sphincters </a:t>
            </a:r>
            <a:r>
              <a:rPr lang="en-US" sz="1800" b="1" u="sng">
                <a:solidFill>
                  <a:srgbClr val="CC0000"/>
                </a:solidFill>
              </a:rPr>
              <a:t>open</a:t>
            </a:r>
            <a:endParaRPr lang="en-US" sz="1800" b="1" u="sng">
              <a:solidFill>
                <a:srgbClr val="0F116A"/>
              </a:solidFill>
            </a:endParaRPr>
          </a:p>
        </p:txBody>
      </p:sp>
      <p:sp>
        <p:nvSpPr>
          <p:cNvPr id="476168" name="AutoShape 8"/>
          <p:cNvSpPr>
            <a:spLocks noChangeArrowheads="1"/>
          </p:cNvSpPr>
          <p:nvPr/>
        </p:nvSpPr>
        <p:spPr bwMode="auto">
          <a:xfrm>
            <a:off x="6932613" y="6497638"/>
            <a:ext cx="2155825" cy="306387"/>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pPr algn="r"/>
            <a:r>
              <a:rPr lang="en-US" sz="1800" b="1">
                <a:solidFill>
                  <a:srgbClr val="0F116A"/>
                </a:solidFill>
              </a:rPr>
              <a:t>sphincters </a:t>
            </a:r>
            <a:r>
              <a:rPr lang="en-US" sz="1800" b="1" u="sng">
                <a:solidFill>
                  <a:srgbClr val="CC0000"/>
                </a:solidFill>
              </a:rPr>
              <a:t>closed</a:t>
            </a:r>
            <a:endParaRPr lang="en-US" sz="1800" b="1" u="sng">
              <a:solidFill>
                <a:srgbClr val="0F116A"/>
              </a:solidFill>
            </a:endParaRPr>
          </a:p>
        </p:txBody>
      </p:sp>
      <p:pic>
        <p:nvPicPr>
          <p:cNvPr id="476169" name="Picture 9" descr="penguinL"/>
          <p:cNvPicPr>
            <a:picLocks noChangeAspect="1" noChangeArrowheads="1"/>
          </p:cNvPicPr>
          <p:nvPr/>
        </p:nvPicPr>
        <p:blipFill>
          <a:blip r:embed="rId4"/>
          <a:srcRect/>
          <a:stretch>
            <a:fillRect/>
          </a:stretch>
        </p:blipFill>
        <p:spPr bwMode="auto">
          <a:xfrm flipH="1">
            <a:off x="0" y="4954588"/>
            <a:ext cx="1274763" cy="1295400"/>
          </a:xfrm>
          <a:prstGeom prst="rect">
            <a:avLst/>
          </a:prstGeom>
          <a:noFill/>
        </p:spPr>
      </p:pic>
      <p:sp>
        <p:nvSpPr>
          <p:cNvPr id="476170" name="AutoShape 10"/>
          <p:cNvSpPr>
            <a:spLocks noChangeArrowheads="1"/>
          </p:cNvSpPr>
          <p:nvPr/>
        </p:nvSpPr>
        <p:spPr bwMode="auto">
          <a:xfrm flipH="1">
            <a:off x="354013" y="4098925"/>
            <a:ext cx="896937" cy="611188"/>
          </a:xfrm>
          <a:prstGeom prst="wedgeEllipseCallout">
            <a:avLst>
              <a:gd name="adj1" fmla="val -16019"/>
              <a:gd name="adj2" fmla="val 11259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6169"/>
                                        </p:tgtEl>
                                        <p:attrNameLst>
                                          <p:attrName>style.visibility</p:attrName>
                                        </p:attrNameLst>
                                      </p:cBhvr>
                                      <p:to>
                                        <p:strVal val="visible"/>
                                      </p:to>
                                    </p:set>
                                    <p:animEffect transition="in" filter="wipe(down)">
                                      <p:cBhvr>
                                        <p:cTn id="7" dur="500"/>
                                        <p:tgtEl>
                                          <p:spTgt spid="47616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6170"/>
                                        </p:tgtEl>
                                        <p:attrNameLst>
                                          <p:attrName>style.visibility</p:attrName>
                                        </p:attrNameLst>
                                      </p:cBhvr>
                                      <p:to>
                                        <p:strVal val="visible"/>
                                      </p:to>
                                    </p:set>
                                    <p:animEffect transition="in" filter="wipe(down)">
                                      <p:cBhvr>
                                        <p:cTn id="11" dur="500"/>
                                        <p:tgtEl>
                                          <p:spTgt spid="476170"/>
                                        </p:tgtEl>
                                      </p:cBhvr>
                                    </p:animEffect>
                                  </p:childTnLst>
                                  <p:subTnLst>
                                    <p:audio>
                                      <p:cMediaNode>
                                        <p:cTn display="0" masterRel="sameClick">
                                          <p:stCondLst>
                                            <p:cond evt="begin" delay="0">
                                              <p:tn val="9"/>
                                            </p:cond>
                                          </p:stCondLst>
                                          <p:endCondLst>
                                            <p:cond evt="onStopAudio" delay="0">
                                              <p:tgtEl>
                                                <p:sldTgt/>
                                              </p:tgtEl>
                                            </p:cond>
                                          </p:endCondLst>
                                        </p:cTn>
                                        <p:tgtEl>
                                          <p:sndTgt r:embed="rId2"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70" grpId="0" animBg="1"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7188" name="Rectangle 4"/>
          <p:cNvSpPr>
            <a:spLocks noGrp="1" noChangeArrowheads="1"/>
          </p:cNvSpPr>
          <p:nvPr>
            <p:ph type="title"/>
          </p:nvPr>
        </p:nvSpPr>
        <p:spPr/>
        <p:txBody>
          <a:bodyPr/>
          <a:lstStyle/>
          <a:p>
            <a:r>
              <a:rPr lang="en-US"/>
              <a:t>Exchange across capillary walls</a:t>
            </a:r>
          </a:p>
        </p:txBody>
      </p:sp>
      <p:pic>
        <p:nvPicPr>
          <p:cNvPr id="477195" name="Picture 11"/>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01850" y="1757363"/>
            <a:ext cx="5038725" cy="4875212"/>
          </a:xfrm>
          <a:prstGeom prst="rect">
            <a:avLst/>
          </a:prstGeom>
          <a:noFill/>
          <a:ln w="9525">
            <a:noFill/>
            <a:miter lim="800000"/>
            <a:headEnd/>
            <a:tailEnd/>
          </a:ln>
        </p:spPr>
      </p:pic>
      <p:sp>
        <p:nvSpPr>
          <p:cNvPr id="477196" name="Rectangle 12"/>
          <p:cNvSpPr>
            <a:spLocks noChangeArrowheads="1"/>
          </p:cNvSpPr>
          <p:nvPr/>
        </p:nvSpPr>
        <p:spPr bwMode="auto">
          <a:xfrm>
            <a:off x="1987550" y="6475413"/>
            <a:ext cx="1200150" cy="273050"/>
          </a:xfrm>
          <a:prstGeom prst="rect">
            <a:avLst/>
          </a:prstGeom>
          <a:solidFill>
            <a:srgbClr val="CC0000"/>
          </a:solidFill>
          <a:ln w="9525">
            <a:noFill/>
            <a:miter lim="800000"/>
            <a:headEnd/>
            <a:tailEnd/>
          </a:ln>
        </p:spPr>
        <p:txBody>
          <a:bodyPr lIns="0" tIns="0" rIns="0" bIns="0" anchor="ctr">
            <a:prstTxWarp prst="textNoShape">
              <a:avLst/>
            </a:prstTxWarp>
            <a:spAutoFit/>
          </a:bodyPr>
          <a:lstStyle/>
          <a:p>
            <a:pPr>
              <a:lnSpc>
                <a:spcPct val="85000"/>
              </a:lnSpc>
            </a:pPr>
            <a:r>
              <a:rPr lang="en-US" sz="2100" b="1">
                <a:solidFill>
                  <a:schemeClr val="bg1"/>
                </a:solidFill>
              </a:rPr>
              <a:t>Arteriole</a:t>
            </a:r>
            <a:endParaRPr lang="en-US" sz="2000">
              <a:solidFill>
                <a:schemeClr val="bg1"/>
              </a:solidFill>
            </a:endParaRPr>
          </a:p>
        </p:txBody>
      </p:sp>
      <p:sp>
        <p:nvSpPr>
          <p:cNvPr id="477197" name="Rectangle 13"/>
          <p:cNvSpPr>
            <a:spLocks noChangeArrowheads="1"/>
          </p:cNvSpPr>
          <p:nvPr/>
        </p:nvSpPr>
        <p:spPr bwMode="auto">
          <a:xfrm>
            <a:off x="2193925" y="4367213"/>
            <a:ext cx="611188" cy="4413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700" b="1">
                <a:solidFill>
                  <a:srgbClr val="000000"/>
                </a:solidFill>
              </a:rPr>
              <a:t>Blood</a:t>
            </a:r>
          </a:p>
          <a:p>
            <a:pPr>
              <a:lnSpc>
                <a:spcPct val="85000"/>
              </a:lnSpc>
            </a:pPr>
            <a:r>
              <a:rPr lang="en-US" sz="1700" b="1">
                <a:solidFill>
                  <a:srgbClr val="000000"/>
                </a:solidFill>
              </a:rPr>
              <a:t>flow</a:t>
            </a:r>
          </a:p>
        </p:txBody>
      </p:sp>
      <p:sp>
        <p:nvSpPr>
          <p:cNvPr id="477198" name="Rectangle 14"/>
          <p:cNvSpPr>
            <a:spLocks noChangeArrowheads="1"/>
          </p:cNvSpPr>
          <p:nvPr/>
        </p:nvSpPr>
        <p:spPr bwMode="auto">
          <a:xfrm>
            <a:off x="5837238" y="6475413"/>
            <a:ext cx="1055687" cy="273050"/>
          </a:xfrm>
          <a:prstGeom prst="rect">
            <a:avLst/>
          </a:prstGeom>
          <a:solidFill>
            <a:schemeClr val="bg2"/>
          </a:solidFill>
          <a:ln w="9525">
            <a:noFill/>
            <a:miter lim="800000"/>
            <a:headEnd/>
            <a:tailEnd/>
          </a:ln>
        </p:spPr>
        <p:txBody>
          <a:bodyPr lIns="0" tIns="0" rIns="0" bIns="0" anchor="ctr">
            <a:prstTxWarp prst="textNoShape">
              <a:avLst/>
            </a:prstTxWarp>
            <a:spAutoFit/>
          </a:bodyPr>
          <a:lstStyle/>
          <a:p>
            <a:pPr>
              <a:lnSpc>
                <a:spcPct val="85000"/>
              </a:lnSpc>
            </a:pPr>
            <a:r>
              <a:rPr lang="en-US" sz="2100" b="1">
                <a:solidFill>
                  <a:srgbClr val="000000"/>
                </a:solidFill>
              </a:rPr>
              <a:t>Venule</a:t>
            </a:r>
            <a:endParaRPr lang="en-US" sz="2000"/>
          </a:p>
        </p:txBody>
      </p:sp>
      <p:sp>
        <p:nvSpPr>
          <p:cNvPr id="477200" name="Rectangle 16"/>
          <p:cNvSpPr>
            <a:spLocks noChangeArrowheads="1"/>
          </p:cNvSpPr>
          <p:nvPr/>
        </p:nvSpPr>
        <p:spPr bwMode="auto">
          <a:xfrm>
            <a:off x="4065588" y="1333500"/>
            <a:ext cx="1206500"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Lymphatic</a:t>
            </a:r>
          </a:p>
          <a:p>
            <a:pPr>
              <a:lnSpc>
                <a:spcPct val="85000"/>
              </a:lnSpc>
            </a:pPr>
            <a:r>
              <a:rPr lang="en-US" sz="1900" b="1">
                <a:solidFill>
                  <a:srgbClr val="000000"/>
                </a:solidFill>
              </a:rPr>
              <a:t>capillary</a:t>
            </a:r>
          </a:p>
        </p:txBody>
      </p:sp>
      <p:sp>
        <p:nvSpPr>
          <p:cNvPr id="477201" name="Rectangle 17"/>
          <p:cNvSpPr>
            <a:spLocks noChangeArrowheads="1"/>
          </p:cNvSpPr>
          <p:nvPr/>
        </p:nvSpPr>
        <p:spPr bwMode="auto">
          <a:xfrm>
            <a:off x="4011613" y="3671888"/>
            <a:ext cx="1031875" cy="4413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700" b="1">
                <a:solidFill>
                  <a:srgbClr val="000000"/>
                </a:solidFill>
              </a:rPr>
              <a:t>Interstitial</a:t>
            </a:r>
          </a:p>
          <a:p>
            <a:pPr>
              <a:lnSpc>
                <a:spcPct val="85000"/>
              </a:lnSpc>
            </a:pPr>
            <a:r>
              <a:rPr lang="en-US" sz="1700" b="1">
                <a:solidFill>
                  <a:srgbClr val="000000"/>
                </a:solidFill>
              </a:rPr>
              <a:t>fluid</a:t>
            </a:r>
            <a:endParaRPr lang="en-US" sz="1700"/>
          </a:p>
        </p:txBody>
      </p:sp>
      <p:sp>
        <p:nvSpPr>
          <p:cNvPr id="477189" name="Rectangle 5" descr="Rectangle: Click to edit Master text styles&#10;Second level&#10;Third level&#10;Fourth level&#10;Fifth level"/>
          <p:cNvSpPr>
            <a:spLocks noGrp="1" noChangeArrowheads="1"/>
          </p:cNvSpPr>
          <p:nvPr>
            <p:ph type="body" idx="1"/>
          </p:nvPr>
        </p:nvSpPr>
        <p:spPr>
          <a:xfrm>
            <a:off x="161925" y="1485900"/>
            <a:ext cx="3511550" cy="1849438"/>
          </a:xfrm>
          <a:solidFill>
            <a:schemeClr val="bg2"/>
          </a:solidFill>
          <a:ln/>
        </p:spPr>
        <p:txBody>
          <a:bodyPr/>
          <a:lstStyle/>
          <a:p>
            <a:pPr marL="0" indent="0">
              <a:lnSpc>
                <a:spcPct val="90000"/>
              </a:lnSpc>
              <a:buFontTx/>
              <a:buNone/>
            </a:pPr>
            <a:r>
              <a:rPr lang="en-US" sz="2600"/>
              <a:t>Fluid &amp; solutes flows out of capillaries to tissues due to </a:t>
            </a:r>
            <a:r>
              <a:rPr lang="en-US" sz="2600" u="sng">
                <a:solidFill>
                  <a:srgbClr val="CC0000"/>
                </a:solidFill>
              </a:rPr>
              <a:t>blood pressure</a:t>
            </a:r>
          </a:p>
          <a:p>
            <a:pPr marL="0" indent="0">
              <a:lnSpc>
                <a:spcPct val="90000"/>
              </a:lnSpc>
              <a:buClr>
                <a:schemeClr val="tx2"/>
              </a:buClr>
            </a:pPr>
            <a:r>
              <a:rPr lang="en-US" sz="2000"/>
              <a:t> “bulk flow”</a:t>
            </a:r>
            <a:endParaRPr lang="en-US" sz="1800"/>
          </a:p>
        </p:txBody>
      </p:sp>
      <p:sp>
        <p:nvSpPr>
          <p:cNvPr id="477202" name="Rectangle 18" descr="Rectangle: Click to edit Master text styles&#10;Second level&#10;Third level&#10;Fourth level&#10;Fifth level"/>
          <p:cNvSpPr>
            <a:spLocks noChangeArrowheads="1"/>
          </p:cNvSpPr>
          <p:nvPr/>
        </p:nvSpPr>
        <p:spPr bwMode="auto">
          <a:xfrm>
            <a:off x="5414963" y="1485900"/>
            <a:ext cx="3629025" cy="1825625"/>
          </a:xfrm>
          <a:prstGeom prst="rect">
            <a:avLst/>
          </a:prstGeom>
          <a:solidFill>
            <a:schemeClr val="bg2"/>
          </a:solidFill>
          <a:ln w="9525">
            <a:noFill/>
            <a:miter lim="800000"/>
            <a:headEnd/>
            <a:tailEnd/>
          </a:ln>
          <a:effectLst/>
        </p:spPr>
        <p:txBody>
          <a:bodyPr>
            <a:prstTxWarp prst="textNoShape">
              <a:avLst/>
            </a:prstTxWarp>
          </a:bodyPr>
          <a:lstStyle/>
          <a:p>
            <a:pPr algn="l" eaLnBrk="1" hangingPunct="1">
              <a:lnSpc>
                <a:spcPct val="90000"/>
              </a:lnSpc>
              <a:spcBef>
                <a:spcPct val="20000"/>
              </a:spcBef>
              <a:buClr>
                <a:srgbClr val="0F116A"/>
              </a:buClr>
              <a:buSzPct val="120000"/>
            </a:pPr>
            <a:r>
              <a:rPr lang="en-US" sz="2600" b="1">
                <a:solidFill>
                  <a:srgbClr val="0F116A"/>
                </a:solidFill>
              </a:rPr>
              <a:t>Interstitial fluid flows back into capillaries due to </a:t>
            </a:r>
            <a:r>
              <a:rPr lang="en-US" sz="2600" b="1" u="sng">
                <a:solidFill>
                  <a:srgbClr val="CC0000"/>
                </a:solidFill>
              </a:rPr>
              <a:t>osmosis</a:t>
            </a:r>
          </a:p>
          <a:p>
            <a:pPr algn="l" eaLnBrk="1" hangingPunct="1">
              <a:lnSpc>
                <a:spcPct val="90000"/>
              </a:lnSpc>
              <a:spcBef>
                <a:spcPct val="20000"/>
              </a:spcBef>
              <a:buClr>
                <a:schemeClr val="tx2"/>
              </a:buClr>
              <a:buSzPct val="120000"/>
              <a:buFont typeface="Wingdings" charset="2"/>
              <a:buChar char="§"/>
            </a:pPr>
            <a:r>
              <a:rPr lang="en-US" sz="2000" b="1">
                <a:solidFill>
                  <a:srgbClr val="0F116A"/>
                </a:solidFill>
              </a:rPr>
              <a:t> plasma proteins </a:t>
            </a:r>
            <a:r>
              <a:rPr lang="en-US" sz="2000" b="1">
                <a:solidFill>
                  <a:srgbClr val="0F116A"/>
                </a:solidFill>
                <a:sym typeface="Symbol" charset="2"/>
              </a:rPr>
              <a:t> osmotic  </a:t>
            </a:r>
            <a:br>
              <a:rPr lang="en-US" sz="2000" b="1">
                <a:solidFill>
                  <a:srgbClr val="0F116A"/>
                </a:solidFill>
                <a:sym typeface="Symbol" charset="2"/>
              </a:rPr>
            </a:br>
            <a:r>
              <a:rPr lang="en-US" sz="2000" b="1">
                <a:solidFill>
                  <a:srgbClr val="0F116A"/>
                </a:solidFill>
                <a:sym typeface="Symbol" charset="2"/>
              </a:rPr>
              <a:t>   pressure in capillary</a:t>
            </a:r>
            <a:endParaRPr lang="en-US" sz="2000" b="1">
              <a:solidFill>
                <a:srgbClr val="0F116A"/>
              </a:solidFill>
            </a:endParaRPr>
          </a:p>
        </p:txBody>
      </p:sp>
      <p:sp>
        <p:nvSpPr>
          <p:cNvPr id="477203" name="Rectangle 19"/>
          <p:cNvSpPr>
            <a:spLocks noChangeArrowheads="1"/>
          </p:cNvSpPr>
          <p:nvPr/>
        </p:nvSpPr>
        <p:spPr bwMode="auto">
          <a:xfrm>
            <a:off x="2559050" y="3373438"/>
            <a:ext cx="1203325" cy="311150"/>
          </a:xfrm>
          <a:prstGeom prst="rect">
            <a:avLst/>
          </a:prstGeom>
          <a:noFill/>
          <a:ln w="9525">
            <a:noFill/>
            <a:miter lim="800000"/>
            <a:headEnd/>
            <a:tailEnd/>
          </a:ln>
          <a:effectLst/>
        </p:spPr>
        <p:txBody>
          <a:bodyPr>
            <a:prstTxWarp prst="textNoShape">
              <a:avLst/>
            </a:prstTxWarp>
            <a:spAutoFit/>
          </a:bodyPr>
          <a:lstStyle/>
          <a:p>
            <a:pPr>
              <a:lnSpc>
                <a:spcPct val="80000"/>
              </a:lnSpc>
            </a:pPr>
            <a:r>
              <a:rPr lang="en-US" sz="1800" b="1">
                <a:solidFill>
                  <a:srgbClr val="CC0000"/>
                </a:solidFill>
              </a:rPr>
              <a:t>BP &gt; OP</a:t>
            </a:r>
          </a:p>
        </p:txBody>
      </p:sp>
      <p:sp>
        <p:nvSpPr>
          <p:cNvPr id="477204" name="Rectangle 20"/>
          <p:cNvSpPr>
            <a:spLocks noChangeArrowheads="1"/>
          </p:cNvSpPr>
          <p:nvPr/>
        </p:nvSpPr>
        <p:spPr bwMode="auto">
          <a:xfrm>
            <a:off x="5472113" y="3373438"/>
            <a:ext cx="1203325" cy="311150"/>
          </a:xfrm>
          <a:prstGeom prst="rect">
            <a:avLst/>
          </a:prstGeom>
          <a:noFill/>
          <a:ln w="9525">
            <a:noFill/>
            <a:miter lim="800000"/>
            <a:headEnd/>
            <a:tailEnd/>
          </a:ln>
          <a:effectLst/>
        </p:spPr>
        <p:txBody>
          <a:bodyPr>
            <a:prstTxWarp prst="textNoShape">
              <a:avLst/>
            </a:prstTxWarp>
            <a:spAutoFit/>
          </a:bodyPr>
          <a:lstStyle/>
          <a:p>
            <a:pPr>
              <a:lnSpc>
                <a:spcPct val="80000"/>
              </a:lnSpc>
            </a:pPr>
            <a:r>
              <a:rPr lang="en-US" sz="1800" b="1">
                <a:solidFill>
                  <a:srgbClr val="0F116A"/>
                </a:solidFill>
              </a:rPr>
              <a:t>BP &lt; OP</a:t>
            </a:r>
          </a:p>
        </p:txBody>
      </p:sp>
      <p:sp>
        <p:nvSpPr>
          <p:cNvPr id="477192" name="Rectangle 8"/>
          <p:cNvSpPr>
            <a:spLocks noChangeArrowheads="1"/>
          </p:cNvSpPr>
          <p:nvPr/>
        </p:nvSpPr>
        <p:spPr bwMode="auto">
          <a:xfrm>
            <a:off x="6808788" y="5376863"/>
            <a:ext cx="2197100" cy="530225"/>
          </a:xfrm>
          <a:prstGeom prst="rect">
            <a:avLst/>
          </a:prstGeom>
          <a:solidFill>
            <a:srgbClr val="FFCC18"/>
          </a:solidFill>
          <a:ln w="9525">
            <a:noFill/>
            <a:miter lim="800000"/>
            <a:headEnd/>
            <a:tailEnd/>
          </a:ln>
          <a:effectLst/>
        </p:spPr>
        <p:txBody>
          <a:bodyPr>
            <a:prstTxWarp prst="textNoShape">
              <a:avLst/>
            </a:prstTxWarp>
            <a:spAutoFit/>
          </a:bodyPr>
          <a:lstStyle/>
          <a:p>
            <a:pPr>
              <a:lnSpc>
                <a:spcPct val="80000"/>
              </a:lnSpc>
            </a:pPr>
            <a:r>
              <a:rPr lang="en-US" sz="1800" b="1">
                <a:solidFill>
                  <a:srgbClr val="0F116A"/>
                </a:solidFill>
              </a:rPr>
              <a:t>15% fluid returns via lymph</a:t>
            </a:r>
          </a:p>
        </p:txBody>
      </p:sp>
      <p:sp>
        <p:nvSpPr>
          <p:cNvPr id="477205" name="Rectangle 21"/>
          <p:cNvSpPr>
            <a:spLocks noChangeArrowheads="1"/>
          </p:cNvSpPr>
          <p:nvPr/>
        </p:nvSpPr>
        <p:spPr bwMode="auto">
          <a:xfrm>
            <a:off x="6808788" y="4598988"/>
            <a:ext cx="2198687" cy="641350"/>
          </a:xfrm>
          <a:prstGeom prst="rect">
            <a:avLst/>
          </a:prstGeom>
          <a:solidFill>
            <a:srgbClr val="CC0000"/>
          </a:solidFill>
          <a:ln w="9525">
            <a:noFill/>
            <a:miter lim="800000"/>
            <a:headEnd/>
            <a:tailEnd/>
          </a:ln>
          <a:effectLst/>
        </p:spPr>
        <p:txBody>
          <a:bodyPr anchor="ctr">
            <a:prstTxWarp prst="textNoShape">
              <a:avLst/>
            </a:prstTxWarp>
            <a:spAutoFit/>
          </a:bodyPr>
          <a:lstStyle/>
          <a:p>
            <a:r>
              <a:rPr lang="en-US" sz="1800" b="1">
                <a:solidFill>
                  <a:schemeClr val="bg1"/>
                </a:solidFill>
              </a:rPr>
              <a:t>85% fluid returns to capillaries</a:t>
            </a:r>
          </a:p>
        </p:txBody>
      </p:sp>
      <p:pic>
        <p:nvPicPr>
          <p:cNvPr id="477207" name="Picture 23"/>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06750" y="5410200"/>
            <a:ext cx="2620963" cy="1343025"/>
          </a:xfrm>
          <a:prstGeom prst="rect">
            <a:avLst/>
          </a:prstGeom>
          <a:noFill/>
          <a:ln w="9525">
            <a:noFill/>
            <a:miter lim="800000"/>
            <a:headEnd/>
            <a:tailEnd/>
          </a:ln>
          <a:effectLst/>
        </p:spPr>
      </p:pic>
      <p:pic>
        <p:nvPicPr>
          <p:cNvPr id="477208" name="Picture 24" descr="penguinL"/>
          <p:cNvPicPr>
            <a:picLocks noChangeAspect="1" noChangeArrowheads="1"/>
          </p:cNvPicPr>
          <p:nvPr/>
        </p:nvPicPr>
        <p:blipFill>
          <a:blip r:embed="rId6"/>
          <a:srcRect/>
          <a:stretch>
            <a:fillRect/>
          </a:stretch>
        </p:blipFill>
        <p:spPr bwMode="auto">
          <a:xfrm flipH="1">
            <a:off x="182563" y="5562600"/>
            <a:ext cx="1274762" cy="1295400"/>
          </a:xfrm>
          <a:prstGeom prst="rect">
            <a:avLst/>
          </a:prstGeom>
          <a:noFill/>
        </p:spPr>
      </p:pic>
      <p:sp>
        <p:nvSpPr>
          <p:cNvPr id="477209" name="AutoShape 25"/>
          <p:cNvSpPr>
            <a:spLocks noChangeArrowheads="1"/>
          </p:cNvSpPr>
          <p:nvPr/>
        </p:nvSpPr>
        <p:spPr bwMode="auto">
          <a:xfrm flipH="1">
            <a:off x="149225" y="4314825"/>
            <a:ext cx="1681163" cy="830263"/>
          </a:xfrm>
          <a:prstGeom prst="wedgeEllipseCallout">
            <a:avLst>
              <a:gd name="adj1" fmla="val -5620"/>
              <a:gd name="adj2" fmla="val 11366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What about</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edema</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
        <p:nvSpPr>
          <p:cNvPr id="477199" name="Rectangle 15"/>
          <p:cNvSpPr>
            <a:spLocks noChangeArrowheads="1"/>
          </p:cNvSpPr>
          <p:nvPr/>
        </p:nvSpPr>
        <p:spPr bwMode="auto">
          <a:xfrm>
            <a:off x="3956050" y="5245100"/>
            <a:ext cx="1127125"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00000"/>
                </a:solidFill>
              </a:rPr>
              <a:t>Capillary</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7208"/>
                                        </p:tgtEl>
                                        <p:attrNameLst>
                                          <p:attrName>style.visibility</p:attrName>
                                        </p:attrNameLst>
                                      </p:cBhvr>
                                      <p:to>
                                        <p:strVal val="visible"/>
                                      </p:to>
                                    </p:set>
                                    <p:animEffect transition="in" filter="wipe(down)">
                                      <p:cBhvr>
                                        <p:cTn id="7" dur="500"/>
                                        <p:tgtEl>
                                          <p:spTgt spid="47720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7209"/>
                                        </p:tgtEl>
                                        <p:attrNameLst>
                                          <p:attrName>style.visibility</p:attrName>
                                        </p:attrNameLst>
                                      </p:cBhvr>
                                      <p:to>
                                        <p:strVal val="visible"/>
                                      </p:to>
                                    </p:set>
                                    <p:animEffect transition="in" filter="wipe(down)">
                                      <p:cBhvr>
                                        <p:cTn id="11" dur="500"/>
                                        <p:tgtEl>
                                          <p:spTgt spid="47720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09" grpId="0" animBg="1"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28600"/>
            <a:ext cx="8534400" cy="831850"/>
          </a:xfrm>
        </p:spPr>
        <p:txBody>
          <a:bodyPr>
            <a:normAutofit fontScale="90000"/>
          </a:bodyPr>
          <a:lstStyle/>
          <a:p>
            <a:pPr eaLnBrk="1" hangingPunct="1"/>
            <a:r>
              <a:rPr lang="en-US" sz="2800"/>
              <a:t>The interrelationship of blood flow velocity, cross-sectional area of blood vessels, and blood pressure</a:t>
            </a:r>
          </a:p>
        </p:txBody>
      </p:sp>
      <p:grpSp>
        <p:nvGrpSpPr>
          <p:cNvPr id="2" name="Group 22"/>
          <p:cNvGrpSpPr>
            <a:grpSpLocks/>
          </p:cNvGrpSpPr>
          <p:nvPr/>
        </p:nvGrpSpPr>
        <p:grpSpPr bwMode="auto">
          <a:xfrm>
            <a:off x="3009900" y="1096963"/>
            <a:ext cx="4065588" cy="5303837"/>
            <a:chOff x="1896" y="691"/>
            <a:chExt cx="2561" cy="3341"/>
          </a:xfrm>
        </p:grpSpPr>
        <p:pic>
          <p:nvPicPr>
            <p:cNvPr id="191492" name="Picture 4"/>
            <p:cNvPicPr>
              <a:picLocks noChangeAspect="1" noChangeArrowheads="1"/>
            </p:cNvPicPr>
            <p:nvPr/>
          </p:nvPicPr>
          <p:blipFill>
            <a:blip r:embed="rId2"/>
            <a:srcRect/>
            <a:stretch>
              <a:fillRect/>
            </a:stretch>
          </p:blipFill>
          <p:spPr bwMode="auto">
            <a:xfrm>
              <a:off x="1896" y="720"/>
              <a:ext cx="2561" cy="3312"/>
            </a:xfrm>
            <a:prstGeom prst="rect">
              <a:avLst/>
            </a:prstGeom>
            <a:noFill/>
            <a:ln w="9525">
              <a:noFill/>
              <a:miter lim="800000"/>
              <a:headEnd/>
              <a:tailEnd/>
            </a:ln>
          </p:spPr>
        </p:pic>
        <p:sp>
          <p:nvSpPr>
            <p:cNvPr id="191493" name="Rectangle 5"/>
            <p:cNvSpPr>
              <a:spLocks noChangeArrowheads="1"/>
            </p:cNvSpPr>
            <p:nvPr/>
          </p:nvSpPr>
          <p:spPr bwMode="auto">
            <a:xfrm>
              <a:off x="2061" y="691"/>
              <a:ext cx="355" cy="74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5,000</a:t>
              </a:r>
              <a:br>
                <a:rPr kumimoji="1" lang="en-US" sz="1200"/>
              </a:br>
              <a:r>
                <a:rPr kumimoji="1" lang="en-US" sz="1200"/>
                <a:t>4,000</a:t>
              </a:r>
            </a:p>
            <a:p>
              <a:pPr algn="r" eaLnBrk="0" hangingPunct="0"/>
              <a:r>
                <a:rPr kumimoji="1" lang="en-US" sz="1200"/>
                <a:t>3,000</a:t>
              </a:r>
            </a:p>
            <a:p>
              <a:pPr algn="r" eaLnBrk="0" hangingPunct="0"/>
              <a:r>
                <a:rPr kumimoji="1" lang="en-US" sz="1200"/>
                <a:t>2,000</a:t>
              </a:r>
            </a:p>
            <a:p>
              <a:pPr algn="r" eaLnBrk="0" hangingPunct="0"/>
              <a:r>
                <a:rPr kumimoji="1" lang="en-US" sz="1200"/>
                <a:t>1,000</a:t>
              </a:r>
            </a:p>
            <a:p>
              <a:pPr algn="r" eaLnBrk="0" hangingPunct="0"/>
              <a:r>
                <a:rPr kumimoji="1" lang="en-US" sz="1200"/>
                <a:t>0</a:t>
              </a:r>
            </a:p>
          </p:txBody>
        </p:sp>
        <p:sp>
          <p:nvSpPr>
            <p:cNvPr id="191494" name="Rectangle 6"/>
            <p:cNvSpPr>
              <a:spLocks noChangeArrowheads="1"/>
            </p:cNvSpPr>
            <p:nvPr/>
          </p:nvSpPr>
          <p:spPr bwMode="auto">
            <a:xfrm>
              <a:off x="2193" y="1452"/>
              <a:ext cx="222" cy="682"/>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lnSpc>
                  <a:spcPts val="1300"/>
                </a:lnSpc>
              </a:pPr>
              <a:r>
                <a:rPr kumimoji="1" lang="en-US" sz="1200"/>
                <a:t>50</a:t>
              </a:r>
              <a:br>
                <a:rPr kumimoji="1" lang="en-US" sz="1200"/>
              </a:br>
              <a:r>
                <a:rPr kumimoji="1" lang="en-US" sz="1200"/>
                <a:t>40</a:t>
              </a:r>
            </a:p>
            <a:p>
              <a:pPr algn="r" eaLnBrk="0" hangingPunct="0">
                <a:lnSpc>
                  <a:spcPts val="1300"/>
                </a:lnSpc>
              </a:pPr>
              <a:r>
                <a:rPr kumimoji="1" lang="en-US" sz="1200"/>
                <a:t>30</a:t>
              </a:r>
            </a:p>
            <a:p>
              <a:pPr algn="r" eaLnBrk="0" hangingPunct="0">
                <a:lnSpc>
                  <a:spcPts val="1300"/>
                </a:lnSpc>
              </a:pPr>
              <a:r>
                <a:rPr kumimoji="1" lang="en-US" sz="1200"/>
                <a:t>20</a:t>
              </a:r>
            </a:p>
            <a:p>
              <a:pPr algn="r" eaLnBrk="0" hangingPunct="0">
                <a:lnSpc>
                  <a:spcPts val="1300"/>
                </a:lnSpc>
              </a:pPr>
              <a:r>
                <a:rPr kumimoji="1" lang="en-US" sz="1200"/>
                <a:t>10</a:t>
              </a:r>
            </a:p>
            <a:p>
              <a:pPr algn="r" eaLnBrk="0" hangingPunct="0">
                <a:lnSpc>
                  <a:spcPts val="1300"/>
                </a:lnSpc>
              </a:pPr>
              <a:r>
                <a:rPr kumimoji="1" lang="en-US" sz="1200"/>
                <a:t>0</a:t>
              </a:r>
            </a:p>
          </p:txBody>
        </p:sp>
        <p:sp>
          <p:nvSpPr>
            <p:cNvPr id="191495" name="Rectangle 7"/>
            <p:cNvSpPr>
              <a:spLocks noChangeArrowheads="1"/>
            </p:cNvSpPr>
            <p:nvPr/>
          </p:nvSpPr>
          <p:spPr bwMode="auto">
            <a:xfrm>
              <a:off x="2177" y="2838"/>
              <a:ext cx="248" cy="674"/>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lnSpc>
                  <a:spcPts val="1100"/>
                </a:lnSpc>
              </a:pPr>
              <a:r>
                <a:rPr kumimoji="1" lang="en-US" sz="1000"/>
                <a:t>120</a:t>
              </a:r>
              <a:br>
                <a:rPr kumimoji="1" lang="en-US" sz="1000"/>
              </a:br>
              <a:r>
                <a:rPr kumimoji="1" lang="en-US" sz="1000"/>
                <a:t>100</a:t>
              </a:r>
              <a:br>
                <a:rPr kumimoji="1" lang="en-US" sz="1000"/>
              </a:br>
              <a:r>
                <a:rPr kumimoji="1" lang="en-US" sz="1000"/>
                <a:t>80</a:t>
              </a:r>
            </a:p>
            <a:p>
              <a:pPr algn="r" eaLnBrk="0" hangingPunct="0">
                <a:lnSpc>
                  <a:spcPts val="1100"/>
                </a:lnSpc>
              </a:pPr>
              <a:r>
                <a:rPr kumimoji="1" lang="en-US" sz="1000"/>
                <a:t>60</a:t>
              </a:r>
            </a:p>
            <a:p>
              <a:pPr algn="r" eaLnBrk="0" hangingPunct="0">
                <a:lnSpc>
                  <a:spcPts val="1100"/>
                </a:lnSpc>
              </a:pPr>
              <a:r>
                <a:rPr kumimoji="1" lang="en-US" sz="1000"/>
                <a:t>40</a:t>
              </a:r>
            </a:p>
            <a:p>
              <a:pPr algn="r" eaLnBrk="0" hangingPunct="0">
                <a:lnSpc>
                  <a:spcPts val="1100"/>
                </a:lnSpc>
              </a:pPr>
              <a:r>
                <a:rPr kumimoji="1" lang="en-US" sz="1000"/>
                <a:t>20</a:t>
              </a:r>
            </a:p>
            <a:p>
              <a:pPr algn="r" eaLnBrk="0" hangingPunct="0">
                <a:lnSpc>
                  <a:spcPts val="1100"/>
                </a:lnSpc>
              </a:pPr>
              <a:r>
                <a:rPr kumimoji="1" lang="en-US" sz="1000"/>
                <a:t>0</a:t>
              </a:r>
            </a:p>
          </p:txBody>
        </p:sp>
        <p:sp>
          <p:nvSpPr>
            <p:cNvPr id="191496" name="Rectangle 8"/>
            <p:cNvSpPr>
              <a:spLocks noChangeArrowheads="1"/>
            </p:cNvSpPr>
            <p:nvPr/>
          </p:nvSpPr>
          <p:spPr bwMode="auto">
            <a:xfrm rot="-5400000">
              <a:off x="2415" y="3494"/>
              <a:ext cx="30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Aorta</a:t>
              </a:r>
            </a:p>
          </p:txBody>
        </p:sp>
        <p:sp>
          <p:nvSpPr>
            <p:cNvPr id="191497" name="Rectangle 9"/>
            <p:cNvSpPr>
              <a:spLocks noChangeArrowheads="1"/>
            </p:cNvSpPr>
            <p:nvPr/>
          </p:nvSpPr>
          <p:spPr bwMode="auto">
            <a:xfrm rot="-5400000">
              <a:off x="2779" y="3553"/>
              <a:ext cx="391"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Arteries</a:t>
              </a:r>
            </a:p>
          </p:txBody>
        </p:sp>
        <p:sp>
          <p:nvSpPr>
            <p:cNvPr id="191498" name="Rectangle 10"/>
            <p:cNvSpPr>
              <a:spLocks noChangeArrowheads="1"/>
            </p:cNvSpPr>
            <p:nvPr/>
          </p:nvSpPr>
          <p:spPr bwMode="auto">
            <a:xfrm rot="-5400000">
              <a:off x="3003" y="3571"/>
              <a:ext cx="45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Arterioles</a:t>
              </a:r>
            </a:p>
          </p:txBody>
        </p:sp>
        <p:sp>
          <p:nvSpPr>
            <p:cNvPr id="191499" name="Rectangle 11"/>
            <p:cNvSpPr>
              <a:spLocks noChangeArrowheads="1"/>
            </p:cNvSpPr>
            <p:nvPr/>
          </p:nvSpPr>
          <p:spPr bwMode="auto">
            <a:xfrm rot="-5400000">
              <a:off x="3119" y="3601"/>
              <a:ext cx="48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Capillaries</a:t>
              </a:r>
            </a:p>
          </p:txBody>
        </p:sp>
        <p:sp>
          <p:nvSpPr>
            <p:cNvPr id="191500" name="Rectangle 12"/>
            <p:cNvSpPr>
              <a:spLocks noChangeArrowheads="1"/>
            </p:cNvSpPr>
            <p:nvPr/>
          </p:nvSpPr>
          <p:spPr bwMode="auto">
            <a:xfrm rot="-5400000">
              <a:off x="3311" y="3557"/>
              <a:ext cx="40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Venules</a:t>
              </a:r>
            </a:p>
          </p:txBody>
        </p:sp>
        <p:sp>
          <p:nvSpPr>
            <p:cNvPr id="191501" name="Rectangle 13"/>
            <p:cNvSpPr>
              <a:spLocks noChangeArrowheads="1"/>
            </p:cNvSpPr>
            <p:nvPr/>
          </p:nvSpPr>
          <p:spPr bwMode="auto">
            <a:xfrm rot="-5400000">
              <a:off x="3604" y="3520"/>
              <a:ext cx="31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Veins</a:t>
              </a:r>
            </a:p>
          </p:txBody>
        </p:sp>
        <p:sp>
          <p:nvSpPr>
            <p:cNvPr id="191502" name="Rectangle 14"/>
            <p:cNvSpPr>
              <a:spLocks noChangeArrowheads="1"/>
            </p:cNvSpPr>
            <p:nvPr/>
          </p:nvSpPr>
          <p:spPr bwMode="auto">
            <a:xfrm rot="-5400000">
              <a:off x="3905" y="3636"/>
              <a:ext cx="57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Venae cavae</a:t>
              </a:r>
            </a:p>
          </p:txBody>
        </p:sp>
        <p:sp>
          <p:nvSpPr>
            <p:cNvPr id="191503" name="Rectangle 15"/>
            <p:cNvSpPr>
              <a:spLocks noChangeArrowheads="1"/>
            </p:cNvSpPr>
            <p:nvPr/>
          </p:nvSpPr>
          <p:spPr bwMode="auto">
            <a:xfrm rot="-5400000">
              <a:off x="1618" y="3087"/>
              <a:ext cx="769"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Pressure (mm Hg)</a:t>
              </a:r>
            </a:p>
          </p:txBody>
        </p:sp>
        <p:sp>
          <p:nvSpPr>
            <p:cNvPr id="191504" name="Rectangle 16"/>
            <p:cNvSpPr>
              <a:spLocks noChangeArrowheads="1"/>
            </p:cNvSpPr>
            <p:nvPr/>
          </p:nvSpPr>
          <p:spPr bwMode="auto">
            <a:xfrm rot="-5400000">
              <a:off x="1635" y="1671"/>
              <a:ext cx="72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Velocity (cm/sec)</a:t>
              </a:r>
            </a:p>
          </p:txBody>
        </p:sp>
        <p:sp>
          <p:nvSpPr>
            <p:cNvPr id="191505" name="Rectangle 17"/>
            <p:cNvSpPr>
              <a:spLocks noChangeArrowheads="1"/>
            </p:cNvSpPr>
            <p:nvPr/>
          </p:nvSpPr>
          <p:spPr bwMode="auto">
            <a:xfrm rot="-5400000">
              <a:off x="1742" y="955"/>
              <a:ext cx="498"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Area (cm</a:t>
              </a:r>
              <a:r>
                <a:rPr kumimoji="1" lang="en-US" sz="1000" baseline="30000"/>
                <a:t>2</a:t>
              </a:r>
              <a:r>
                <a:rPr kumimoji="1" lang="en-US" sz="1000"/>
                <a:t>)</a:t>
              </a:r>
            </a:p>
          </p:txBody>
        </p:sp>
        <p:sp>
          <p:nvSpPr>
            <p:cNvPr id="191506" name="Line 18"/>
            <p:cNvSpPr>
              <a:spLocks noChangeShapeType="1"/>
            </p:cNvSpPr>
            <p:nvPr/>
          </p:nvSpPr>
          <p:spPr bwMode="auto">
            <a:xfrm>
              <a:off x="2912" y="2936"/>
              <a:ext cx="4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7" name="Rectangle 19"/>
            <p:cNvSpPr>
              <a:spLocks noChangeArrowheads="1"/>
            </p:cNvSpPr>
            <p:nvPr/>
          </p:nvSpPr>
          <p:spPr bwMode="auto">
            <a:xfrm>
              <a:off x="3384" y="2856"/>
              <a:ext cx="42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Systolic</a:t>
              </a:r>
              <a:br>
                <a:rPr kumimoji="1" lang="en-US" sz="1000"/>
              </a:br>
              <a:r>
                <a:rPr kumimoji="1" lang="en-US" sz="1000"/>
                <a:t>pressure</a:t>
              </a:r>
            </a:p>
          </p:txBody>
        </p:sp>
        <p:sp>
          <p:nvSpPr>
            <p:cNvPr id="191508" name="Line 20"/>
            <p:cNvSpPr>
              <a:spLocks noChangeShapeType="1"/>
            </p:cNvSpPr>
            <p:nvPr/>
          </p:nvSpPr>
          <p:spPr bwMode="auto">
            <a:xfrm flipH="1">
              <a:off x="2912" y="3112"/>
              <a:ext cx="120" cy="6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1509" name="Rectangle 21"/>
            <p:cNvSpPr>
              <a:spLocks noChangeArrowheads="1"/>
            </p:cNvSpPr>
            <p:nvPr/>
          </p:nvSpPr>
          <p:spPr bwMode="auto">
            <a:xfrm>
              <a:off x="2520" y="3126"/>
              <a:ext cx="426"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Diastolic</a:t>
              </a:r>
              <a:br>
                <a:rPr kumimoji="1" lang="en-US" sz="1000"/>
              </a:br>
              <a:r>
                <a:rPr kumimoji="1" lang="en-US" sz="1000"/>
                <a:t>pressure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449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9666" name="Picture 2" descr="40_04ExchangeSurfaces_CL"/>
          <p:cNvPicPr>
            <a:picLocks noChangeAspect="1" noChangeArrowheads="1"/>
          </p:cNvPicPr>
          <p:nvPr/>
        </p:nvPicPr>
        <p:blipFill>
          <a:blip r:embed="rId3"/>
          <a:srcRect/>
          <a:stretch>
            <a:fillRect/>
          </a:stretch>
        </p:blipFill>
        <p:spPr bwMode="auto">
          <a:xfrm>
            <a:off x="2001838" y="215900"/>
            <a:ext cx="5038725" cy="65151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Lymphatic system</a:t>
            </a:r>
          </a:p>
        </p:txBody>
      </p:sp>
      <p:sp>
        <p:nvSpPr>
          <p:cNvPr id="427012" name="Rectangle 4" descr="Rectangle: Click to edit Master text styles&#10;Second level&#10;Third level&#10;Fourth level&#10;Fifth level"/>
          <p:cNvSpPr>
            <a:spLocks noGrp="1" noChangeArrowheads="1"/>
          </p:cNvSpPr>
          <p:nvPr>
            <p:ph type="body" idx="1"/>
          </p:nvPr>
        </p:nvSpPr>
        <p:spPr>
          <a:xfrm>
            <a:off x="254000" y="1168400"/>
            <a:ext cx="5684838" cy="5280025"/>
          </a:xfrm>
        </p:spPr>
        <p:txBody>
          <a:bodyPr/>
          <a:lstStyle/>
          <a:p>
            <a:r>
              <a:rPr lang="en-US" sz="2800" dirty="0"/>
              <a:t>Parallel circulatory system</a:t>
            </a:r>
            <a:endParaRPr lang="en-US" sz="2600" dirty="0"/>
          </a:p>
          <a:p>
            <a:pPr lvl="1"/>
            <a:r>
              <a:rPr lang="en-US" sz="2600" u="sng" dirty="0">
                <a:solidFill>
                  <a:srgbClr val="CC0000"/>
                </a:solidFill>
              </a:rPr>
              <a:t>transports white blood cells</a:t>
            </a:r>
            <a:endParaRPr lang="en-US" sz="2600" dirty="0"/>
          </a:p>
          <a:p>
            <a:pPr marL="1085850" lvl="2"/>
            <a:r>
              <a:rPr lang="en-US" dirty="0"/>
              <a:t>defending against infection</a:t>
            </a:r>
          </a:p>
          <a:p>
            <a:pPr lvl="1"/>
            <a:r>
              <a:rPr lang="en-US" sz="2600" dirty="0"/>
              <a:t>collects interstitial fluid &amp; returns to blood</a:t>
            </a:r>
          </a:p>
          <a:p>
            <a:pPr marL="1085850" lvl="2"/>
            <a:r>
              <a:rPr lang="en-US" dirty="0"/>
              <a:t>maintains volume &amp; protein concentration of blood</a:t>
            </a:r>
          </a:p>
          <a:p>
            <a:pPr marL="1085850" lvl="2"/>
            <a:r>
              <a:rPr lang="en-US" dirty="0"/>
              <a:t>drains into circulatory system near junction of vena cava &amp; right atrium</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740400" y="0"/>
            <a:ext cx="3185323"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Lymph system</a:t>
            </a:r>
          </a:p>
        </p:txBody>
      </p:sp>
      <p:pic>
        <p:nvPicPr>
          <p:cNvPr id="523267" name="Picture 3"/>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 y="1381125"/>
            <a:ext cx="8305800" cy="5476875"/>
          </a:xfrm>
          <a:prstGeom prst="rect">
            <a:avLst/>
          </a:prstGeom>
          <a:noFill/>
        </p:spPr>
      </p:pic>
      <p:sp>
        <p:nvSpPr>
          <p:cNvPr id="523268" name="Rectangle 4"/>
          <p:cNvSpPr>
            <a:spLocks noChangeArrowheads="1"/>
          </p:cNvSpPr>
          <p:nvPr/>
        </p:nvSpPr>
        <p:spPr bwMode="auto">
          <a:xfrm>
            <a:off x="4975225" y="385763"/>
            <a:ext cx="4060825" cy="701675"/>
          </a:xfrm>
          <a:prstGeom prst="rect">
            <a:avLst/>
          </a:prstGeom>
          <a:solidFill>
            <a:srgbClr val="FFCC18"/>
          </a:solidFill>
          <a:ln w="9525">
            <a:noFill/>
            <a:miter lim="800000"/>
            <a:headEnd/>
            <a:tailEnd/>
          </a:ln>
          <a:effectLst/>
        </p:spPr>
        <p:txBody>
          <a:bodyPr rIns="0">
            <a:prstTxWarp prst="textNoShape">
              <a:avLst/>
            </a:prstTxWarp>
            <a:spAutoFit/>
          </a:bodyPr>
          <a:lstStyle/>
          <a:p>
            <a:pPr algn="l"/>
            <a:r>
              <a:rPr lang="en-US" sz="2000" b="1">
                <a:solidFill>
                  <a:srgbClr val="0F116A"/>
                </a:solidFill>
              </a:rPr>
              <a:t>Production &amp; transport of WBCs</a:t>
            </a:r>
          </a:p>
          <a:p>
            <a:pPr algn="l"/>
            <a:r>
              <a:rPr lang="en-US" sz="2000" b="1">
                <a:solidFill>
                  <a:srgbClr val="0F116A"/>
                </a:solidFill>
              </a:rPr>
              <a:t>Traps foreign invaders</a:t>
            </a:r>
            <a:r>
              <a:rPr lang="en-US" b="1">
                <a:solidFill>
                  <a:srgbClr val="0F116A"/>
                </a:solidFill>
              </a:rPr>
              <a:t> </a:t>
            </a:r>
          </a:p>
        </p:txBody>
      </p:sp>
      <p:sp>
        <p:nvSpPr>
          <p:cNvPr id="523269" name="Oval 5"/>
          <p:cNvSpPr>
            <a:spLocks noChangeArrowheads="1"/>
          </p:cNvSpPr>
          <p:nvPr/>
        </p:nvSpPr>
        <p:spPr bwMode="auto">
          <a:xfrm>
            <a:off x="2133600" y="2590800"/>
            <a:ext cx="441325" cy="288925"/>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23270" name="Oval 6"/>
          <p:cNvSpPr>
            <a:spLocks noChangeArrowheads="1"/>
          </p:cNvSpPr>
          <p:nvPr/>
        </p:nvSpPr>
        <p:spPr bwMode="auto">
          <a:xfrm>
            <a:off x="2667000" y="2590800"/>
            <a:ext cx="409575" cy="276225"/>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523271" name="AutoShape 7"/>
          <p:cNvSpPr>
            <a:spLocks noChangeArrowheads="1"/>
          </p:cNvSpPr>
          <p:nvPr/>
        </p:nvSpPr>
        <p:spPr bwMode="auto">
          <a:xfrm>
            <a:off x="4219575" y="6010275"/>
            <a:ext cx="1641475" cy="339725"/>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000" b="1">
                <a:solidFill>
                  <a:srgbClr val="0F116A"/>
                </a:solidFill>
              </a:rPr>
              <a:t>lymph node</a:t>
            </a:r>
          </a:p>
        </p:txBody>
      </p:sp>
      <p:sp>
        <p:nvSpPr>
          <p:cNvPr id="523272" name="Rectangle 8"/>
          <p:cNvSpPr>
            <a:spLocks noChangeArrowheads="1"/>
          </p:cNvSpPr>
          <p:nvPr/>
        </p:nvSpPr>
        <p:spPr bwMode="auto">
          <a:xfrm>
            <a:off x="5943600" y="3276600"/>
            <a:ext cx="304800" cy="228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23273" name="AutoShape 9"/>
          <p:cNvSpPr>
            <a:spLocks noChangeArrowheads="1"/>
          </p:cNvSpPr>
          <p:nvPr/>
        </p:nvSpPr>
        <p:spPr bwMode="auto">
          <a:xfrm>
            <a:off x="5478463" y="3435350"/>
            <a:ext cx="3321050" cy="574675"/>
          </a:xfrm>
          <a:prstGeom prst="roundRect">
            <a:avLst>
              <a:gd name="adj" fmla="val 16667"/>
            </a:avLst>
          </a:prstGeom>
          <a:solidFill>
            <a:srgbClr val="FFCC18"/>
          </a:solidFill>
          <a:ln w="9525">
            <a:noFill/>
            <a:round/>
            <a:headEnd/>
            <a:tailEnd/>
          </a:ln>
          <a:effectLst/>
        </p:spPr>
        <p:txBody>
          <a:bodyPr wrap="none" tIns="0" bIns="0">
            <a:prstTxWarp prst="textNoShape">
              <a:avLst/>
            </a:prstTxWarp>
            <a:spAutoFit/>
          </a:bodyPr>
          <a:lstStyle/>
          <a:p>
            <a:pPr algn="l"/>
            <a:r>
              <a:rPr lang="en-US" sz="2000" b="1">
                <a:solidFill>
                  <a:srgbClr val="0F116A"/>
                </a:solidFill>
              </a:rPr>
              <a:t>lymph vessels</a:t>
            </a:r>
          </a:p>
          <a:p>
            <a:pPr algn="l"/>
            <a:r>
              <a:rPr lang="en-US" sz="1400" b="1">
                <a:solidFill>
                  <a:srgbClr val="0F116A"/>
                </a:solidFill>
              </a:rPr>
              <a:t>(intertwined amongst blood vessels)</a:t>
            </a:r>
            <a:endParaRPr lang="en-US" sz="2000" b="1">
              <a:solidFill>
                <a:srgbClr val="0F116A"/>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0394" name="Picture 10" descr="42-05-MammalianHeart-N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4099"/>
          <a:stretch>
            <a:fillRect/>
          </a:stretch>
        </p:blipFill>
        <p:spPr bwMode="auto">
          <a:xfrm>
            <a:off x="0" y="1819275"/>
            <a:ext cx="3200400" cy="4530725"/>
          </a:xfrm>
          <a:prstGeom prst="rect">
            <a:avLst/>
          </a:prstGeom>
          <a:noFill/>
          <a:ln w="9525">
            <a:noFill/>
            <a:miter lim="800000"/>
            <a:headEnd/>
            <a:tailEnd/>
          </a:ln>
        </p:spPr>
      </p:pic>
      <p:sp>
        <p:nvSpPr>
          <p:cNvPr id="400386" name="Rectangle 2"/>
          <p:cNvSpPr>
            <a:spLocks noGrp="1" noChangeArrowheads="1"/>
          </p:cNvSpPr>
          <p:nvPr>
            <p:ph type="title"/>
          </p:nvPr>
        </p:nvSpPr>
        <p:spPr/>
        <p:txBody>
          <a:bodyPr/>
          <a:lstStyle/>
          <a:p>
            <a:r>
              <a:rPr lang="en-US"/>
              <a:t>Mammalian</a:t>
            </a:r>
            <a:br>
              <a:rPr lang="en-US"/>
            </a:br>
            <a:r>
              <a:rPr lang="en-US"/>
              <a:t>circulation</a:t>
            </a:r>
          </a:p>
        </p:txBody>
      </p:sp>
      <p:pic>
        <p:nvPicPr>
          <p:cNvPr id="400387" name="Picture 3"/>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3246"/>
          <a:stretch>
            <a:fillRect/>
          </a:stretch>
        </p:blipFill>
        <p:spPr bwMode="auto">
          <a:xfrm>
            <a:off x="3181350" y="406400"/>
            <a:ext cx="5854700" cy="6400800"/>
          </a:xfrm>
          <a:prstGeom prst="rect">
            <a:avLst/>
          </a:prstGeom>
          <a:noFill/>
        </p:spPr>
      </p:pic>
      <p:sp>
        <p:nvSpPr>
          <p:cNvPr id="400388" name="Rectangle 4"/>
          <p:cNvSpPr>
            <a:spLocks noChangeArrowheads="1"/>
          </p:cNvSpPr>
          <p:nvPr/>
        </p:nvSpPr>
        <p:spPr bwMode="auto">
          <a:xfrm>
            <a:off x="0" y="6400800"/>
            <a:ext cx="5791200" cy="457200"/>
          </a:xfrm>
          <a:prstGeom prst="rect">
            <a:avLst/>
          </a:prstGeom>
          <a:solidFill>
            <a:srgbClr val="FFCC18"/>
          </a:solidFill>
          <a:ln w="9525">
            <a:noFill/>
            <a:miter lim="800000"/>
            <a:headEnd/>
            <a:tailEnd/>
          </a:ln>
          <a:effectLst>
            <a:outerShdw blurRad="63500" dist="35921" dir="2700000" algn="ctr" rotWithShape="0">
              <a:schemeClr val="bg2"/>
            </a:outerShdw>
          </a:effectLst>
        </p:spPr>
        <p:txBody>
          <a:bodyPr>
            <a:prstTxWarp prst="textNoShape">
              <a:avLst/>
            </a:prstTxWarp>
            <a:spAutoFit/>
          </a:bodyPr>
          <a:lstStyle/>
          <a:p>
            <a:pPr algn="l"/>
            <a:r>
              <a:rPr lang="en-US" b="1">
                <a:solidFill>
                  <a:srgbClr val="000000"/>
                </a:solidFill>
              </a:rPr>
              <a:t>What do </a:t>
            </a:r>
            <a:r>
              <a:rPr lang="en-US" b="1" u="sng">
                <a:solidFill>
                  <a:srgbClr val="0F116A"/>
                </a:solidFill>
              </a:rPr>
              <a:t>blue</a:t>
            </a:r>
            <a:r>
              <a:rPr lang="en-US" b="1">
                <a:solidFill>
                  <a:srgbClr val="CC0000"/>
                </a:solidFill>
              </a:rPr>
              <a:t> </a:t>
            </a:r>
            <a:r>
              <a:rPr lang="en-US" b="1">
                <a:solidFill>
                  <a:srgbClr val="000000"/>
                </a:solidFill>
              </a:rPr>
              <a:t>vs.</a:t>
            </a:r>
            <a:r>
              <a:rPr lang="en-US" b="1">
                <a:solidFill>
                  <a:srgbClr val="CC0000"/>
                </a:solidFill>
              </a:rPr>
              <a:t> </a:t>
            </a:r>
            <a:r>
              <a:rPr lang="en-US" b="1" u="sng">
                <a:solidFill>
                  <a:srgbClr val="CC0000"/>
                </a:solidFill>
              </a:rPr>
              <a:t>red</a:t>
            </a:r>
            <a:r>
              <a:rPr lang="en-US" b="1">
                <a:solidFill>
                  <a:srgbClr val="CC0000"/>
                </a:solidFill>
              </a:rPr>
              <a:t> </a:t>
            </a:r>
            <a:r>
              <a:rPr lang="en-US" b="1">
                <a:solidFill>
                  <a:srgbClr val="000000"/>
                </a:solidFill>
              </a:rPr>
              <a:t>areas represent?</a:t>
            </a:r>
          </a:p>
        </p:txBody>
      </p:sp>
      <p:sp>
        <p:nvSpPr>
          <p:cNvPr id="400391" name="AutoShape 7"/>
          <p:cNvSpPr>
            <a:spLocks noChangeArrowheads="1"/>
          </p:cNvSpPr>
          <p:nvPr/>
        </p:nvSpPr>
        <p:spPr bwMode="auto">
          <a:xfrm>
            <a:off x="5297488" y="2552700"/>
            <a:ext cx="1912937" cy="441325"/>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600" b="1">
                <a:solidFill>
                  <a:srgbClr val="CC0000"/>
                </a:solidFill>
              </a:rPr>
              <a:t>pulmonary</a:t>
            </a:r>
          </a:p>
        </p:txBody>
      </p:sp>
      <p:sp>
        <p:nvSpPr>
          <p:cNvPr id="400392" name="AutoShape 8"/>
          <p:cNvSpPr>
            <a:spLocks noChangeArrowheads="1"/>
          </p:cNvSpPr>
          <p:nvPr/>
        </p:nvSpPr>
        <p:spPr bwMode="auto">
          <a:xfrm>
            <a:off x="5440363" y="517525"/>
            <a:ext cx="1635125" cy="441325"/>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600" b="1">
                <a:solidFill>
                  <a:srgbClr val="CC0000"/>
                </a:solidFill>
              </a:rPr>
              <a:t>systemic</a:t>
            </a:r>
          </a:p>
        </p:txBody>
      </p:sp>
      <p:sp>
        <p:nvSpPr>
          <p:cNvPr id="400393" name="AutoShape 9"/>
          <p:cNvSpPr>
            <a:spLocks noChangeArrowheads="1"/>
          </p:cNvSpPr>
          <p:nvPr/>
        </p:nvSpPr>
        <p:spPr bwMode="auto">
          <a:xfrm>
            <a:off x="5437188" y="4887913"/>
            <a:ext cx="1635125" cy="441325"/>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sz="2600" b="1">
                <a:solidFill>
                  <a:srgbClr val="CC0000"/>
                </a:solidFill>
              </a:rPr>
              <a:t>systemic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0391"/>
                                        </p:tgtEl>
                                        <p:attrNameLst>
                                          <p:attrName>style.visibility</p:attrName>
                                        </p:attrNameLst>
                                      </p:cBhvr>
                                      <p:to>
                                        <p:strVal val="visible"/>
                                      </p:to>
                                    </p:set>
                                    <p:anim calcmode="lin" valueType="num">
                                      <p:cBhvr additive="base">
                                        <p:cTn id="7" dur="500" fill="hold"/>
                                        <p:tgtEl>
                                          <p:spTgt spid="400391"/>
                                        </p:tgtEl>
                                        <p:attrNameLst>
                                          <p:attrName>ppt_x</p:attrName>
                                        </p:attrNameLst>
                                      </p:cBhvr>
                                      <p:tavLst>
                                        <p:tav tm="0">
                                          <p:val>
                                            <p:strVal val="0-#ppt_w/2"/>
                                          </p:val>
                                        </p:tav>
                                        <p:tav tm="100000">
                                          <p:val>
                                            <p:strVal val="#ppt_x"/>
                                          </p:val>
                                        </p:tav>
                                      </p:tavLst>
                                    </p:anim>
                                    <p:anim calcmode="lin" valueType="num">
                                      <p:cBhvr additive="base">
                                        <p:cTn id="8" dur="500" fill="hold"/>
                                        <p:tgtEl>
                                          <p:spTgt spid="4003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92"/>
                                        </p:tgtEl>
                                        <p:attrNameLst>
                                          <p:attrName>style.visibility</p:attrName>
                                        </p:attrNameLst>
                                      </p:cBhvr>
                                      <p:to>
                                        <p:strVal val="visible"/>
                                      </p:to>
                                    </p:set>
                                    <p:anim calcmode="lin" valueType="num">
                                      <p:cBhvr additive="base">
                                        <p:cTn id="13" dur="500" fill="hold"/>
                                        <p:tgtEl>
                                          <p:spTgt spid="400392"/>
                                        </p:tgtEl>
                                        <p:attrNameLst>
                                          <p:attrName>ppt_x</p:attrName>
                                        </p:attrNameLst>
                                      </p:cBhvr>
                                      <p:tavLst>
                                        <p:tav tm="0">
                                          <p:val>
                                            <p:strVal val="0-#ppt_w/2"/>
                                          </p:val>
                                        </p:tav>
                                        <p:tav tm="100000">
                                          <p:val>
                                            <p:strVal val="#ppt_x"/>
                                          </p:val>
                                        </p:tav>
                                      </p:tavLst>
                                    </p:anim>
                                    <p:anim calcmode="lin" valueType="num">
                                      <p:cBhvr additive="base">
                                        <p:cTn id="14" dur="500" fill="hold"/>
                                        <p:tgtEl>
                                          <p:spTgt spid="4003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93"/>
                                        </p:tgtEl>
                                        <p:attrNameLst>
                                          <p:attrName>style.visibility</p:attrName>
                                        </p:attrNameLst>
                                      </p:cBhvr>
                                      <p:to>
                                        <p:strVal val="visible"/>
                                      </p:to>
                                    </p:set>
                                    <p:anim calcmode="lin" valueType="num">
                                      <p:cBhvr additive="base">
                                        <p:cTn id="19" dur="500" fill="hold"/>
                                        <p:tgtEl>
                                          <p:spTgt spid="400393"/>
                                        </p:tgtEl>
                                        <p:attrNameLst>
                                          <p:attrName>ppt_x</p:attrName>
                                        </p:attrNameLst>
                                      </p:cBhvr>
                                      <p:tavLst>
                                        <p:tav tm="0">
                                          <p:val>
                                            <p:strVal val="0-#ppt_w/2"/>
                                          </p:val>
                                        </p:tav>
                                        <p:tav tm="100000">
                                          <p:val>
                                            <p:strVal val="#ppt_x"/>
                                          </p:val>
                                        </p:tav>
                                      </p:tavLst>
                                    </p:anim>
                                    <p:anim calcmode="lin" valueType="num">
                                      <p:cBhvr additive="base">
                                        <p:cTn id="20" dur="500" fill="hold"/>
                                        <p:tgtEl>
                                          <p:spTgt spid="40039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0388"/>
                                        </p:tgtEl>
                                        <p:attrNameLst>
                                          <p:attrName>style.visibility</p:attrName>
                                        </p:attrNameLst>
                                      </p:cBhvr>
                                      <p:to>
                                        <p:strVal val="visible"/>
                                      </p:to>
                                    </p:set>
                                    <p:animEffect transition="in" filter="wipe(left)">
                                      <p:cBhvr>
                                        <p:cTn id="25" dur="500"/>
                                        <p:tgtEl>
                                          <p:spTgt spid="400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animBg="1" autoUpdateAnimBg="0"/>
      <p:bldP spid="400391" grpId="0" animBg="1" autoUpdateAnimBg="0"/>
      <p:bldP spid="400392" grpId="0" animBg="1" autoUpdateAnimBg="0"/>
      <p:bldP spid="400393" grpId="0" animBg="1"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lstStyle/>
          <a:p>
            <a:r>
              <a:rPr lang="en-US"/>
              <a:t>Mammalian heart</a:t>
            </a:r>
          </a:p>
        </p:txBody>
      </p:sp>
      <p:pic>
        <p:nvPicPr>
          <p:cNvPr id="404483" name="Picture 3" descr="42-05-MammalianHeart-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462213" y="1254125"/>
            <a:ext cx="6630987" cy="5565775"/>
          </a:xfrm>
          <a:prstGeom prst="rect">
            <a:avLst/>
          </a:prstGeom>
          <a:noFill/>
        </p:spPr>
      </p:pic>
      <p:sp>
        <p:nvSpPr>
          <p:cNvPr id="404485" name="Rectangle 5"/>
          <p:cNvSpPr>
            <a:spLocks noChangeArrowheads="1"/>
          </p:cNvSpPr>
          <p:nvPr/>
        </p:nvSpPr>
        <p:spPr bwMode="auto">
          <a:xfrm>
            <a:off x="114300" y="3187700"/>
            <a:ext cx="2090738" cy="366713"/>
          </a:xfrm>
          <a:prstGeom prst="rect">
            <a:avLst/>
          </a:prstGeom>
          <a:noFill/>
          <a:ln w="9525">
            <a:noFill/>
            <a:miter lim="800000"/>
            <a:headEnd/>
            <a:tailEnd/>
          </a:ln>
          <a:effectLst/>
        </p:spPr>
        <p:txBody>
          <a:bodyPr wrap="none" anchor="ctr">
            <a:prstTxWarp prst="textNoShape">
              <a:avLst/>
            </a:prstTxWarp>
            <a:spAutoFit/>
          </a:bodyPr>
          <a:lstStyle/>
          <a:p>
            <a:r>
              <a:rPr lang="en-US" sz="1800" b="1" dirty="0">
                <a:solidFill>
                  <a:srgbClr val="000000"/>
                </a:solidFill>
              </a:rPr>
              <a:t>Coronary arteries</a:t>
            </a:r>
          </a:p>
        </p:txBody>
      </p:sp>
      <p:sp>
        <p:nvSpPr>
          <p:cNvPr id="404486" name="Rectangle 6"/>
          <p:cNvSpPr>
            <a:spLocks noChangeArrowheads="1"/>
          </p:cNvSpPr>
          <p:nvPr/>
        </p:nvSpPr>
        <p:spPr bwMode="auto">
          <a:xfrm>
            <a:off x="4770438" y="1146175"/>
            <a:ext cx="1809750" cy="641350"/>
          </a:xfrm>
          <a:prstGeom prst="rect">
            <a:avLst/>
          </a:prstGeom>
          <a:noFill/>
          <a:ln w="9525">
            <a:noFill/>
            <a:miter lim="800000"/>
            <a:headEnd/>
            <a:tailEnd/>
          </a:ln>
          <a:effectLst/>
        </p:spPr>
        <p:txBody>
          <a:bodyPr wrap="none">
            <a:prstTxWarp prst="textNoShape">
              <a:avLst/>
            </a:prstTxWarp>
            <a:spAutoFit/>
          </a:bodyPr>
          <a:lstStyle/>
          <a:p>
            <a:r>
              <a:rPr lang="en-US" sz="1800" b="1">
                <a:solidFill>
                  <a:srgbClr val="000000"/>
                </a:solidFill>
              </a:rPr>
              <a:t>to neck &amp; head</a:t>
            </a:r>
            <a:br>
              <a:rPr lang="en-US" sz="1800" b="1">
                <a:solidFill>
                  <a:srgbClr val="000000"/>
                </a:solidFill>
              </a:rPr>
            </a:br>
            <a:r>
              <a:rPr lang="en-US" sz="1800" b="1">
                <a:solidFill>
                  <a:srgbClr val="000000"/>
                </a:solidFill>
              </a:rPr>
              <a:t>&amp; arms</a:t>
            </a:r>
          </a:p>
        </p:txBody>
      </p:sp>
      <p:pic>
        <p:nvPicPr>
          <p:cNvPr id="2" name="Picture 1"/>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3733630"/>
            <a:ext cx="2235200" cy="1892469"/>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2130" y="1219200"/>
            <a:ext cx="2087670" cy="18287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t>Coronary arteries</a:t>
            </a:r>
          </a:p>
        </p:txBody>
      </p:sp>
      <p:pic>
        <p:nvPicPr>
          <p:cNvPr id="461827" name="Picture 3"/>
          <p:cNvPicPr>
            <a:picLocks noChangeAspect="1" noChangeArrowheads="1"/>
          </p:cNvPicPr>
          <p:nvPr/>
        </p:nvPicPr>
        <p:blipFill>
          <a:blip r:embed="rId3"/>
          <a:srcRect/>
          <a:stretch>
            <a:fillRect/>
          </a:stretch>
        </p:blipFill>
        <p:spPr bwMode="auto">
          <a:xfrm>
            <a:off x="419100" y="1754188"/>
            <a:ext cx="3324225" cy="4543425"/>
          </a:xfrm>
          <a:prstGeom prst="rect">
            <a:avLst/>
          </a:prstGeom>
          <a:noFill/>
          <a:ln w="9525">
            <a:noFill/>
            <a:miter lim="800000"/>
            <a:headEnd/>
            <a:tailEnd/>
          </a:ln>
          <a:effectLst/>
        </p:spPr>
      </p:pic>
      <p:pic>
        <p:nvPicPr>
          <p:cNvPr id="461828" name="Picture 4"/>
          <p:cNvPicPr>
            <a:picLocks noChangeAspect="1" noChangeArrowheads="1"/>
          </p:cNvPicPr>
          <p:nvPr/>
        </p:nvPicPr>
        <p:blipFill>
          <a:blip r:embed="rId4"/>
          <a:srcRect/>
          <a:stretch>
            <a:fillRect/>
          </a:stretch>
        </p:blipFill>
        <p:spPr bwMode="auto">
          <a:xfrm>
            <a:off x="4217988" y="1711325"/>
            <a:ext cx="4576762" cy="4302125"/>
          </a:xfrm>
          <a:prstGeom prst="rect">
            <a:avLst/>
          </a:prstGeom>
          <a:noFill/>
          <a:ln w="9525">
            <a:noFill/>
            <a:miter lim="800000"/>
            <a:headEnd/>
            <a:tailEnd/>
          </a:ln>
          <a:effectLst/>
        </p:spPr>
      </p:pic>
      <p:sp>
        <p:nvSpPr>
          <p:cNvPr id="461829" name="Rectangle 5"/>
          <p:cNvSpPr>
            <a:spLocks noChangeArrowheads="1"/>
          </p:cNvSpPr>
          <p:nvPr/>
        </p:nvSpPr>
        <p:spPr bwMode="auto">
          <a:xfrm>
            <a:off x="1819275" y="1674813"/>
            <a:ext cx="2249488" cy="427037"/>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F116A"/>
                </a:solidFill>
              </a:rPr>
              <a:t>bypass surgery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9"/>
          <p:cNvGrpSpPr>
            <a:grpSpLocks/>
          </p:cNvGrpSpPr>
          <p:nvPr/>
        </p:nvGrpSpPr>
        <p:grpSpPr bwMode="auto">
          <a:xfrm>
            <a:off x="6132513" y="331788"/>
            <a:ext cx="3011487" cy="4262437"/>
            <a:chOff x="4042" y="826"/>
            <a:chExt cx="1718" cy="2432"/>
          </a:xfrm>
        </p:grpSpPr>
        <p:pic>
          <p:nvPicPr>
            <p:cNvPr id="406530" name="Picture 2" descr="42-05-MammalianHeart-N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4099"/>
            <a:stretch>
              <a:fillRect/>
            </a:stretch>
          </p:blipFill>
          <p:spPr bwMode="auto">
            <a:xfrm>
              <a:off x="4042" y="826"/>
              <a:ext cx="1718" cy="2432"/>
            </a:xfrm>
            <a:prstGeom prst="rect">
              <a:avLst/>
            </a:prstGeom>
            <a:noFill/>
            <a:ln w="9525">
              <a:noFill/>
              <a:miter lim="800000"/>
              <a:headEnd/>
              <a:tailEnd/>
            </a:ln>
          </p:spPr>
        </p:pic>
        <p:sp>
          <p:nvSpPr>
            <p:cNvPr id="406533" name="Rectangle 5"/>
            <p:cNvSpPr>
              <a:spLocks noChangeArrowheads="1"/>
            </p:cNvSpPr>
            <p:nvPr/>
          </p:nvSpPr>
          <p:spPr bwMode="auto">
            <a:xfrm>
              <a:off x="4406" y="2443"/>
              <a:ext cx="266" cy="19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AV</a:t>
              </a:r>
            </a:p>
          </p:txBody>
        </p:sp>
        <p:sp>
          <p:nvSpPr>
            <p:cNvPr id="406534" name="Rectangle 6"/>
            <p:cNvSpPr>
              <a:spLocks noChangeArrowheads="1"/>
            </p:cNvSpPr>
            <p:nvPr/>
          </p:nvSpPr>
          <p:spPr bwMode="auto">
            <a:xfrm>
              <a:off x="4736" y="1975"/>
              <a:ext cx="253" cy="19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SL</a:t>
              </a:r>
            </a:p>
          </p:txBody>
        </p:sp>
        <p:sp>
          <p:nvSpPr>
            <p:cNvPr id="406535" name="Rectangle 7"/>
            <p:cNvSpPr>
              <a:spLocks noChangeArrowheads="1"/>
            </p:cNvSpPr>
            <p:nvPr/>
          </p:nvSpPr>
          <p:spPr bwMode="auto">
            <a:xfrm>
              <a:off x="5198" y="2281"/>
              <a:ext cx="266" cy="192"/>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AV</a:t>
              </a:r>
            </a:p>
          </p:txBody>
        </p:sp>
      </p:grpSp>
      <p:sp>
        <p:nvSpPr>
          <p:cNvPr id="406531" name="Rectangle 3"/>
          <p:cNvSpPr>
            <a:spLocks noGrp="1" noChangeArrowheads="1"/>
          </p:cNvSpPr>
          <p:nvPr>
            <p:ph type="title"/>
          </p:nvPr>
        </p:nvSpPr>
        <p:spPr/>
        <p:txBody>
          <a:bodyPr/>
          <a:lstStyle/>
          <a:p>
            <a:r>
              <a:rPr lang="en-US"/>
              <a:t>Heart valves</a:t>
            </a:r>
          </a:p>
        </p:txBody>
      </p:sp>
      <p:sp>
        <p:nvSpPr>
          <p:cNvPr id="406532" name="Rectangle 4" descr="Rectangle: Click to edit Master text styles&#10;Second level&#10;Third level&#10;Fourth level&#10;Fifth level"/>
          <p:cNvSpPr>
            <a:spLocks noGrp="1" noChangeArrowheads="1"/>
          </p:cNvSpPr>
          <p:nvPr>
            <p:ph type="body" idx="1"/>
          </p:nvPr>
        </p:nvSpPr>
        <p:spPr>
          <a:xfrm>
            <a:off x="752475" y="1371600"/>
            <a:ext cx="6240463" cy="5286375"/>
          </a:xfrm>
        </p:spPr>
        <p:txBody>
          <a:bodyPr/>
          <a:lstStyle/>
          <a:p>
            <a:pPr>
              <a:lnSpc>
                <a:spcPct val="90000"/>
              </a:lnSpc>
              <a:buClrTx/>
            </a:pPr>
            <a:r>
              <a:rPr lang="en-US" sz="2600" dirty="0"/>
              <a:t>4 valves in the heart</a:t>
            </a:r>
          </a:p>
          <a:p>
            <a:pPr lvl="1">
              <a:lnSpc>
                <a:spcPct val="90000"/>
              </a:lnSpc>
              <a:buClrTx/>
            </a:pPr>
            <a:r>
              <a:rPr lang="en-US" sz="2400" dirty="0"/>
              <a:t>flaps of connective </a:t>
            </a:r>
            <a:r>
              <a:rPr lang="en-US" sz="2400" dirty="0" smtClean="0"/>
              <a:t>tissue</a:t>
            </a:r>
          </a:p>
          <a:p>
            <a:pPr lvl="1">
              <a:lnSpc>
                <a:spcPct val="90000"/>
              </a:lnSpc>
              <a:buClrTx/>
            </a:pPr>
            <a:r>
              <a:rPr lang="en-US" sz="2400" dirty="0" smtClean="0"/>
              <a:t>prevent </a:t>
            </a:r>
            <a:r>
              <a:rPr lang="en-US" sz="2400" dirty="0"/>
              <a:t>backflow</a:t>
            </a:r>
          </a:p>
          <a:p>
            <a:pPr>
              <a:lnSpc>
                <a:spcPct val="90000"/>
              </a:lnSpc>
            </a:pPr>
            <a:r>
              <a:rPr lang="en-US" sz="2600" u="sng" dirty="0" err="1">
                <a:solidFill>
                  <a:srgbClr val="CC0000"/>
                </a:solidFill>
              </a:rPr>
              <a:t>Atrioventricular</a:t>
            </a:r>
            <a:r>
              <a:rPr lang="en-US" sz="2600" u="sng" dirty="0">
                <a:solidFill>
                  <a:srgbClr val="CC0000"/>
                </a:solidFill>
              </a:rPr>
              <a:t> (AV) valve</a:t>
            </a:r>
            <a:r>
              <a:rPr lang="en-US" sz="2600" dirty="0"/>
              <a:t> </a:t>
            </a:r>
          </a:p>
          <a:p>
            <a:pPr lvl="1">
              <a:lnSpc>
                <a:spcPct val="90000"/>
              </a:lnSpc>
            </a:pPr>
            <a:r>
              <a:rPr lang="en-US" sz="2400" dirty="0"/>
              <a:t>between atrium &amp; ventricle</a:t>
            </a:r>
          </a:p>
          <a:p>
            <a:pPr lvl="1">
              <a:lnSpc>
                <a:spcPct val="90000"/>
              </a:lnSpc>
            </a:pPr>
            <a:r>
              <a:rPr lang="en-US" sz="2400" dirty="0"/>
              <a:t>keeps blood from flowing back </a:t>
            </a:r>
            <a:br>
              <a:rPr lang="en-US" sz="2400" dirty="0"/>
            </a:br>
            <a:r>
              <a:rPr lang="en-US" sz="2400" dirty="0"/>
              <a:t>into atria when ventricles contract</a:t>
            </a:r>
          </a:p>
          <a:p>
            <a:pPr lvl="2">
              <a:lnSpc>
                <a:spcPct val="90000"/>
              </a:lnSpc>
            </a:pPr>
            <a:r>
              <a:rPr lang="en-US" dirty="0"/>
              <a:t>“</a:t>
            </a:r>
            <a:r>
              <a:rPr lang="en-US" dirty="0" err="1"/>
              <a:t>lub</a:t>
            </a:r>
            <a:r>
              <a:rPr lang="en-US" dirty="0"/>
              <a:t>”</a:t>
            </a:r>
          </a:p>
          <a:p>
            <a:pPr>
              <a:lnSpc>
                <a:spcPct val="90000"/>
              </a:lnSpc>
            </a:pPr>
            <a:r>
              <a:rPr lang="en-US" sz="2600" u="sng" dirty="0">
                <a:solidFill>
                  <a:srgbClr val="CC0000"/>
                </a:solidFill>
              </a:rPr>
              <a:t>Semilunar valves</a:t>
            </a:r>
            <a:endParaRPr lang="en-US" sz="2600" dirty="0"/>
          </a:p>
          <a:p>
            <a:pPr lvl="1">
              <a:lnSpc>
                <a:spcPct val="90000"/>
              </a:lnSpc>
            </a:pPr>
            <a:r>
              <a:rPr lang="en-US" sz="2400" dirty="0"/>
              <a:t>between ventricle &amp; arteries</a:t>
            </a:r>
          </a:p>
          <a:p>
            <a:pPr lvl="1">
              <a:lnSpc>
                <a:spcPct val="90000"/>
              </a:lnSpc>
            </a:pPr>
            <a:r>
              <a:rPr lang="en-US" sz="2400" dirty="0"/>
              <a:t>prevent backflow from arteries into ventricles while they are relaxing</a:t>
            </a:r>
          </a:p>
          <a:p>
            <a:pPr lvl="2">
              <a:lnSpc>
                <a:spcPct val="90000"/>
              </a:lnSpc>
            </a:pPr>
            <a:r>
              <a:rPr lang="en-US" dirty="0"/>
              <a:t>“dub”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4722" name="Picture 2" descr="42-05-MammalianHeart-N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4099"/>
          <a:stretch>
            <a:fillRect/>
          </a:stretch>
        </p:blipFill>
        <p:spPr bwMode="auto">
          <a:xfrm>
            <a:off x="5832475" y="327025"/>
            <a:ext cx="3311525" cy="4687888"/>
          </a:xfrm>
          <a:prstGeom prst="rect">
            <a:avLst/>
          </a:prstGeom>
          <a:noFill/>
          <a:ln w="9525">
            <a:noFill/>
            <a:miter lim="800000"/>
            <a:headEnd/>
            <a:tailEnd/>
          </a:ln>
        </p:spPr>
      </p:pic>
      <p:sp>
        <p:nvSpPr>
          <p:cNvPr id="414723" name="Rectangle 3"/>
          <p:cNvSpPr>
            <a:spLocks noChangeArrowheads="1"/>
          </p:cNvSpPr>
          <p:nvPr/>
        </p:nvSpPr>
        <p:spPr bwMode="auto">
          <a:xfrm>
            <a:off x="6657975" y="3562350"/>
            <a:ext cx="466725"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AV</a:t>
            </a:r>
          </a:p>
        </p:txBody>
      </p:sp>
      <p:sp>
        <p:nvSpPr>
          <p:cNvPr id="414724" name="Rectangle 4"/>
          <p:cNvSpPr>
            <a:spLocks noChangeArrowheads="1"/>
          </p:cNvSpPr>
          <p:nvPr/>
        </p:nvSpPr>
        <p:spPr bwMode="auto">
          <a:xfrm>
            <a:off x="7210425" y="2563813"/>
            <a:ext cx="444500"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SL</a:t>
            </a:r>
          </a:p>
        </p:txBody>
      </p:sp>
      <p:sp>
        <p:nvSpPr>
          <p:cNvPr id="414725" name="Rectangle 5"/>
          <p:cNvSpPr>
            <a:spLocks noChangeArrowheads="1"/>
          </p:cNvSpPr>
          <p:nvPr/>
        </p:nvSpPr>
        <p:spPr bwMode="auto">
          <a:xfrm>
            <a:off x="8056563" y="3119438"/>
            <a:ext cx="466725" cy="336550"/>
          </a:xfrm>
          <a:prstGeom prst="rect">
            <a:avLst/>
          </a:prstGeom>
          <a:noFill/>
          <a:ln w="9525">
            <a:noFill/>
            <a:miter lim="800000"/>
            <a:headEnd/>
            <a:tailEnd/>
          </a:ln>
          <a:effectLst/>
        </p:spPr>
        <p:txBody>
          <a:bodyPr wrap="none" anchor="ctr">
            <a:prstTxWarp prst="textNoShape">
              <a:avLst/>
            </a:prstTxWarp>
            <a:spAutoFit/>
          </a:bodyPr>
          <a:lstStyle/>
          <a:p>
            <a:r>
              <a:rPr lang="en-US" sz="1600" b="1">
                <a:solidFill>
                  <a:srgbClr val="000000"/>
                </a:solidFill>
              </a:rPr>
              <a:t>AV</a:t>
            </a:r>
          </a:p>
        </p:txBody>
      </p:sp>
      <p:sp>
        <p:nvSpPr>
          <p:cNvPr id="414726" name="Rectangle 6"/>
          <p:cNvSpPr>
            <a:spLocks noGrp="1" noChangeArrowheads="1"/>
          </p:cNvSpPr>
          <p:nvPr>
            <p:ph type="title"/>
          </p:nvPr>
        </p:nvSpPr>
        <p:spPr/>
        <p:txBody>
          <a:bodyPr/>
          <a:lstStyle/>
          <a:p>
            <a:r>
              <a:rPr lang="en-US"/>
              <a:t>Lub-dub, lub-dub</a:t>
            </a:r>
          </a:p>
        </p:txBody>
      </p:sp>
      <p:sp>
        <p:nvSpPr>
          <p:cNvPr id="414727" name="Rectangle 7" descr="Rectangle: Click to edit Master text styles&#10;Second level&#10;Third level&#10;Fourth level&#10;Fifth level"/>
          <p:cNvSpPr>
            <a:spLocks noGrp="1" noChangeArrowheads="1"/>
          </p:cNvSpPr>
          <p:nvPr>
            <p:ph type="body" idx="1"/>
          </p:nvPr>
        </p:nvSpPr>
        <p:spPr>
          <a:xfrm>
            <a:off x="355600" y="1244600"/>
            <a:ext cx="7915275" cy="5119688"/>
          </a:xfrm>
        </p:spPr>
        <p:txBody>
          <a:bodyPr/>
          <a:lstStyle/>
          <a:p>
            <a:pPr>
              <a:buClrTx/>
            </a:pPr>
            <a:r>
              <a:rPr lang="en-US" dirty="0"/>
              <a:t>Heart sounds</a:t>
            </a:r>
            <a:r>
              <a:rPr lang="en-US" sz="2600" dirty="0"/>
              <a:t> </a:t>
            </a:r>
          </a:p>
          <a:p>
            <a:pPr lvl="1">
              <a:buClrTx/>
            </a:pPr>
            <a:r>
              <a:rPr lang="en-US" sz="2400" dirty="0"/>
              <a:t>closing of valves</a:t>
            </a:r>
          </a:p>
          <a:p>
            <a:pPr lvl="1"/>
            <a:r>
              <a:rPr lang="en-US" sz="2400" dirty="0"/>
              <a:t>“</a:t>
            </a:r>
            <a:r>
              <a:rPr lang="en-US" sz="2400" dirty="0" err="1"/>
              <a:t>Lub</a:t>
            </a:r>
            <a:r>
              <a:rPr lang="en-US" sz="2400" dirty="0"/>
              <a:t>”</a:t>
            </a:r>
          </a:p>
          <a:p>
            <a:pPr marL="1085850" lvl="2"/>
            <a:r>
              <a:rPr lang="en-US" dirty="0"/>
              <a:t>recoil of blood against </a:t>
            </a:r>
            <a:br>
              <a:rPr lang="en-US" dirty="0"/>
            </a:br>
            <a:r>
              <a:rPr lang="en-US" dirty="0"/>
              <a:t>closed AV valves</a:t>
            </a:r>
          </a:p>
          <a:p>
            <a:pPr lvl="1"/>
            <a:r>
              <a:rPr lang="en-US" sz="2400" dirty="0"/>
              <a:t>“Dub”</a:t>
            </a:r>
          </a:p>
          <a:p>
            <a:pPr marL="1085850" lvl="2"/>
            <a:r>
              <a:rPr lang="en-US" dirty="0"/>
              <a:t>recoil of blood against </a:t>
            </a:r>
            <a:br>
              <a:rPr lang="en-US" dirty="0"/>
            </a:br>
            <a:r>
              <a:rPr lang="en-US" dirty="0"/>
              <a:t>semilunar valves</a:t>
            </a:r>
          </a:p>
          <a:p>
            <a:r>
              <a:rPr lang="en-US" dirty="0"/>
              <a:t>Heart murmur</a:t>
            </a:r>
            <a:endParaRPr lang="en-US" sz="2600" dirty="0">
              <a:solidFill>
                <a:schemeClr val="tx1"/>
              </a:solidFill>
            </a:endParaRPr>
          </a:p>
          <a:p>
            <a:pPr lvl="1"/>
            <a:r>
              <a:rPr lang="en-US" sz="2400" dirty="0"/>
              <a:t>defect in valves causes hissing sound when stream of blood squirts backward through valve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8586" name="Rectangle 10" descr="Rectangle: Click to edit Master text styles&#10;Second level&#10;Third level&#10;Fourth level&#10;Fifth level"/>
          <p:cNvSpPr>
            <a:spLocks noGrp="1" noChangeArrowheads="1"/>
          </p:cNvSpPr>
          <p:nvPr>
            <p:ph type="body" idx="1"/>
          </p:nvPr>
        </p:nvSpPr>
        <p:spPr>
          <a:xfrm>
            <a:off x="152400" y="901700"/>
            <a:ext cx="7772400" cy="4349750"/>
          </a:xfrm>
        </p:spPr>
        <p:txBody>
          <a:bodyPr/>
          <a:lstStyle/>
          <a:p>
            <a:pPr>
              <a:lnSpc>
                <a:spcPct val="90000"/>
              </a:lnSpc>
            </a:pPr>
            <a:r>
              <a:rPr lang="en-US" dirty="0"/>
              <a:t>1 complete sequence of pumping</a:t>
            </a:r>
          </a:p>
          <a:p>
            <a:pPr lvl="1">
              <a:lnSpc>
                <a:spcPct val="90000"/>
              </a:lnSpc>
            </a:pPr>
            <a:r>
              <a:rPr lang="en-US" dirty="0"/>
              <a:t>heart contracts &amp; pumps</a:t>
            </a:r>
          </a:p>
          <a:p>
            <a:pPr lvl="1">
              <a:lnSpc>
                <a:spcPct val="90000"/>
              </a:lnSpc>
            </a:pPr>
            <a:r>
              <a:rPr lang="en-US" dirty="0"/>
              <a:t>heart relaxes &amp; chambers fill </a:t>
            </a:r>
          </a:p>
          <a:p>
            <a:pPr lvl="1">
              <a:lnSpc>
                <a:spcPct val="90000"/>
              </a:lnSpc>
            </a:pPr>
            <a:r>
              <a:rPr lang="en-US" dirty="0"/>
              <a:t>contraction phase</a:t>
            </a:r>
          </a:p>
          <a:p>
            <a:pPr lvl="2">
              <a:lnSpc>
                <a:spcPct val="90000"/>
              </a:lnSpc>
            </a:pPr>
            <a:r>
              <a:rPr lang="en-US" u="sng" dirty="0">
                <a:solidFill>
                  <a:srgbClr val="CC0000"/>
                </a:solidFill>
              </a:rPr>
              <a:t>systole</a:t>
            </a:r>
            <a:endParaRPr lang="en-US" u="sng" dirty="0">
              <a:solidFill>
                <a:schemeClr val="tx2"/>
              </a:solidFill>
            </a:endParaRPr>
          </a:p>
          <a:p>
            <a:pPr lvl="2">
              <a:lnSpc>
                <a:spcPct val="90000"/>
              </a:lnSpc>
            </a:pPr>
            <a:r>
              <a:rPr lang="en-US" dirty="0"/>
              <a:t>ventricles pumps blood out</a:t>
            </a:r>
          </a:p>
          <a:p>
            <a:pPr lvl="1">
              <a:lnSpc>
                <a:spcPct val="90000"/>
              </a:lnSpc>
            </a:pPr>
            <a:r>
              <a:rPr lang="en-US" dirty="0"/>
              <a:t>relaxation phase</a:t>
            </a:r>
          </a:p>
          <a:p>
            <a:pPr lvl="2">
              <a:lnSpc>
                <a:spcPct val="90000"/>
              </a:lnSpc>
            </a:pPr>
            <a:r>
              <a:rPr lang="en-US" u="sng" dirty="0">
                <a:solidFill>
                  <a:srgbClr val="CC0000"/>
                </a:solidFill>
              </a:rPr>
              <a:t>diastole</a:t>
            </a:r>
            <a:endParaRPr lang="en-US" u="sng" dirty="0">
              <a:solidFill>
                <a:schemeClr val="tx2"/>
              </a:solidFill>
            </a:endParaRPr>
          </a:p>
          <a:p>
            <a:pPr lvl="2">
              <a:lnSpc>
                <a:spcPct val="90000"/>
              </a:lnSpc>
            </a:pPr>
            <a:r>
              <a:rPr lang="en-US" dirty="0"/>
              <a:t>atria refill with blood</a:t>
            </a:r>
          </a:p>
        </p:txBody>
      </p:sp>
      <p:grpSp>
        <p:nvGrpSpPr>
          <p:cNvPr id="2" name="Group 21"/>
          <p:cNvGrpSpPr>
            <a:grpSpLocks/>
          </p:cNvGrpSpPr>
          <p:nvPr/>
        </p:nvGrpSpPr>
        <p:grpSpPr bwMode="auto">
          <a:xfrm>
            <a:off x="6186488" y="2282825"/>
            <a:ext cx="2936875" cy="3498850"/>
            <a:chOff x="3643" y="1989"/>
            <a:chExt cx="1850" cy="2204"/>
          </a:xfrm>
        </p:grpSpPr>
        <p:pic>
          <p:nvPicPr>
            <p:cNvPr id="408598" name="Picture 22" descr="Firefox091"/>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4779" t="1506" r="15932" b="6026"/>
            <a:stretch>
              <a:fillRect/>
            </a:stretch>
          </p:blipFill>
          <p:spPr bwMode="auto">
            <a:xfrm>
              <a:off x="3713" y="1998"/>
              <a:ext cx="1780" cy="2195"/>
            </a:xfrm>
            <a:prstGeom prst="rect">
              <a:avLst/>
            </a:prstGeom>
            <a:noFill/>
            <a:ln w="9525">
              <a:noFill/>
              <a:miter lim="800000"/>
              <a:headEnd/>
              <a:tailEnd/>
            </a:ln>
          </p:spPr>
        </p:pic>
        <p:sp>
          <p:nvSpPr>
            <p:cNvPr id="408599" name="Rectangle 23"/>
            <p:cNvSpPr>
              <a:spLocks noChangeArrowheads="1"/>
            </p:cNvSpPr>
            <p:nvPr/>
          </p:nvSpPr>
          <p:spPr bwMode="auto">
            <a:xfrm>
              <a:off x="3643" y="1989"/>
              <a:ext cx="246" cy="11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grpSp>
        <p:nvGrpSpPr>
          <p:cNvPr id="3" name="Group 5"/>
          <p:cNvGrpSpPr>
            <a:grpSpLocks/>
          </p:cNvGrpSpPr>
          <p:nvPr/>
        </p:nvGrpSpPr>
        <p:grpSpPr bwMode="auto">
          <a:xfrm>
            <a:off x="5670550" y="2286000"/>
            <a:ext cx="3473450" cy="3611563"/>
            <a:chOff x="3406" y="2045"/>
            <a:chExt cx="2188" cy="2275"/>
          </a:xfrm>
        </p:grpSpPr>
        <p:pic>
          <p:nvPicPr>
            <p:cNvPr id="408582" name="Picture 6" descr="Firefox090"/>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3058" t="1506" r="3058" b="6026"/>
            <a:stretch>
              <a:fillRect/>
            </a:stretch>
          </p:blipFill>
          <p:spPr bwMode="auto">
            <a:xfrm>
              <a:off x="3412" y="2054"/>
              <a:ext cx="2182" cy="2181"/>
            </a:xfrm>
            <a:prstGeom prst="rect">
              <a:avLst/>
            </a:prstGeom>
            <a:noFill/>
            <a:ln w="9525">
              <a:noFill/>
              <a:miter lim="800000"/>
              <a:headEnd/>
              <a:tailEnd/>
            </a:ln>
          </p:spPr>
        </p:pic>
        <p:sp>
          <p:nvSpPr>
            <p:cNvPr id="408583" name="Rectangle 7"/>
            <p:cNvSpPr>
              <a:spLocks noChangeArrowheads="1"/>
            </p:cNvSpPr>
            <p:nvPr/>
          </p:nvSpPr>
          <p:spPr bwMode="auto">
            <a:xfrm>
              <a:off x="3406" y="4064"/>
              <a:ext cx="278" cy="25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08584" name="Rectangle 8"/>
            <p:cNvSpPr>
              <a:spLocks noChangeArrowheads="1"/>
            </p:cNvSpPr>
            <p:nvPr/>
          </p:nvSpPr>
          <p:spPr bwMode="auto">
            <a:xfrm>
              <a:off x="3414" y="2045"/>
              <a:ext cx="642" cy="1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08585" name="Rectangle 9"/>
          <p:cNvSpPr>
            <a:spLocks noGrp="1" noChangeArrowheads="1"/>
          </p:cNvSpPr>
          <p:nvPr>
            <p:ph type="title"/>
          </p:nvPr>
        </p:nvSpPr>
        <p:spPr/>
        <p:txBody>
          <a:bodyPr/>
          <a:lstStyle/>
          <a:p>
            <a:r>
              <a:rPr lang="en-US"/>
              <a:t>Cardiac cycle</a:t>
            </a:r>
          </a:p>
        </p:txBody>
      </p:sp>
      <p:grpSp>
        <p:nvGrpSpPr>
          <p:cNvPr id="4" name="Group 19"/>
          <p:cNvGrpSpPr>
            <a:grpSpLocks/>
          </p:cNvGrpSpPr>
          <p:nvPr/>
        </p:nvGrpSpPr>
        <p:grpSpPr bwMode="auto">
          <a:xfrm>
            <a:off x="42863" y="5681663"/>
            <a:ext cx="1954212" cy="1117600"/>
            <a:chOff x="723" y="3594"/>
            <a:chExt cx="1231" cy="704"/>
          </a:xfrm>
          <a:solidFill>
            <a:schemeClr val="accent4">
              <a:lumMod val="40000"/>
              <a:lumOff val="60000"/>
            </a:schemeClr>
          </a:solidFill>
        </p:grpSpPr>
        <p:sp>
          <p:nvSpPr>
            <p:cNvPr id="408593" name="AutoShape 17"/>
            <p:cNvSpPr>
              <a:spLocks noChangeArrowheads="1"/>
            </p:cNvSpPr>
            <p:nvPr/>
          </p:nvSpPr>
          <p:spPr bwMode="auto">
            <a:xfrm>
              <a:off x="723" y="3594"/>
              <a:ext cx="1231" cy="704"/>
            </a:xfrm>
            <a:prstGeom prst="roundRect">
              <a:avLst>
                <a:gd name="adj" fmla="val 16667"/>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408588" name="Rectangle 12"/>
            <p:cNvSpPr>
              <a:spLocks noChangeArrowheads="1"/>
            </p:cNvSpPr>
            <p:nvPr/>
          </p:nvSpPr>
          <p:spPr bwMode="auto">
            <a:xfrm>
              <a:off x="746" y="3707"/>
              <a:ext cx="1184" cy="576"/>
            </a:xfrm>
            <a:prstGeom prst="rect">
              <a:avLst/>
            </a:prstGeom>
            <a:grpFill/>
            <a:ln w="9525">
              <a:noFill/>
              <a:miter lim="800000"/>
              <a:headEnd/>
              <a:tailEnd/>
            </a:ln>
            <a:effectLst/>
          </p:spPr>
          <p:txBody>
            <a:bodyPr wrap="none" anchor="ctr">
              <a:prstTxWarp prst="textNoShape">
                <a:avLst/>
              </a:prstTxWarp>
              <a:spAutoFit/>
            </a:bodyPr>
            <a:lstStyle/>
            <a:p>
              <a:pPr>
                <a:lnSpc>
                  <a:spcPct val="40000"/>
                </a:lnSpc>
              </a:pPr>
              <a:r>
                <a:rPr lang="en-US" sz="3000" b="1" dirty="0">
                  <a:solidFill>
                    <a:srgbClr val="CC0000"/>
                  </a:solidFill>
                </a:rPr>
                <a:t>systolic</a:t>
              </a:r>
              <a:endParaRPr lang="en-US" sz="3000" b="1" dirty="0">
                <a:solidFill>
                  <a:srgbClr val="0F116A"/>
                </a:solidFill>
              </a:endParaRPr>
            </a:p>
            <a:p>
              <a:pPr>
                <a:lnSpc>
                  <a:spcPct val="40000"/>
                </a:lnSpc>
              </a:pPr>
              <a:r>
                <a:rPr lang="en-US" sz="3000" b="1" dirty="0">
                  <a:solidFill>
                    <a:srgbClr val="0F116A"/>
                  </a:solidFill>
                </a:rPr>
                <a:t>________</a:t>
              </a:r>
            </a:p>
            <a:p>
              <a:r>
                <a:rPr lang="en-US" sz="3000" b="1" dirty="0">
                  <a:solidFill>
                    <a:srgbClr val="CC0000"/>
                  </a:solidFill>
                </a:rPr>
                <a:t>diastolic</a:t>
              </a:r>
              <a:endParaRPr lang="en-US" sz="3000" b="1" dirty="0">
                <a:solidFill>
                  <a:srgbClr val="0F116A"/>
                </a:solidFill>
              </a:endParaRPr>
            </a:p>
          </p:txBody>
        </p:sp>
      </p:grpSp>
      <p:sp>
        <p:nvSpPr>
          <p:cNvPr id="408589" name="AutoShape 13"/>
          <p:cNvSpPr>
            <a:spLocks noChangeArrowheads="1"/>
          </p:cNvSpPr>
          <p:nvPr/>
        </p:nvSpPr>
        <p:spPr bwMode="auto">
          <a:xfrm rot="-5400000">
            <a:off x="2306638" y="5873750"/>
            <a:ext cx="466725" cy="803275"/>
          </a:xfrm>
          <a:prstGeom prst="downArrow">
            <a:avLst>
              <a:gd name="adj1" fmla="val 50000"/>
              <a:gd name="adj2" fmla="val 43027"/>
            </a:avLst>
          </a:prstGeom>
          <a:solidFill>
            <a:srgbClr val="FFEA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408596" name="Rectangle 20"/>
          <p:cNvSpPr>
            <a:spLocks noChangeArrowheads="1"/>
          </p:cNvSpPr>
          <p:nvPr/>
        </p:nvSpPr>
        <p:spPr bwMode="auto">
          <a:xfrm>
            <a:off x="6000750" y="2455863"/>
            <a:ext cx="722313" cy="2968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nvGrpSpPr>
          <p:cNvPr id="5" name="Group 15"/>
          <p:cNvGrpSpPr>
            <a:grpSpLocks/>
          </p:cNvGrpSpPr>
          <p:nvPr/>
        </p:nvGrpSpPr>
        <p:grpSpPr bwMode="auto">
          <a:xfrm>
            <a:off x="3084513" y="5681663"/>
            <a:ext cx="4037012" cy="1117600"/>
            <a:chOff x="489" y="3616"/>
            <a:chExt cx="2543" cy="704"/>
          </a:xfrm>
          <a:solidFill>
            <a:schemeClr val="accent4">
              <a:lumMod val="40000"/>
              <a:lumOff val="60000"/>
            </a:schemeClr>
          </a:solidFill>
        </p:grpSpPr>
        <p:sp>
          <p:nvSpPr>
            <p:cNvPr id="408590" name="AutoShape 14"/>
            <p:cNvSpPr>
              <a:spLocks noChangeArrowheads="1"/>
            </p:cNvSpPr>
            <p:nvPr/>
          </p:nvSpPr>
          <p:spPr bwMode="auto">
            <a:xfrm>
              <a:off x="489" y="3616"/>
              <a:ext cx="2543" cy="704"/>
            </a:xfrm>
            <a:prstGeom prst="roundRect">
              <a:avLst>
                <a:gd name="adj" fmla="val 16667"/>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408587" name="Rectangle 11"/>
            <p:cNvSpPr>
              <a:spLocks noChangeArrowheads="1"/>
            </p:cNvSpPr>
            <p:nvPr/>
          </p:nvSpPr>
          <p:spPr bwMode="auto">
            <a:xfrm>
              <a:off x="530" y="3730"/>
              <a:ext cx="2462" cy="576"/>
            </a:xfrm>
            <a:prstGeom prst="rect">
              <a:avLst/>
            </a:prstGeom>
            <a:grpFill/>
            <a:ln w="9525">
              <a:noFill/>
              <a:miter lim="800000"/>
              <a:headEnd/>
              <a:tailEnd/>
            </a:ln>
            <a:effectLst/>
          </p:spPr>
          <p:txBody>
            <a:bodyPr wrap="none" anchor="ctr">
              <a:prstTxWarp prst="textNoShape">
                <a:avLst/>
              </a:prstTxWarp>
              <a:spAutoFit/>
            </a:bodyPr>
            <a:lstStyle/>
            <a:p>
              <a:pPr>
                <a:lnSpc>
                  <a:spcPct val="40000"/>
                </a:lnSpc>
              </a:pPr>
              <a:r>
                <a:rPr lang="en-US" sz="3000" b="1">
                  <a:solidFill>
                    <a:srgbClr val="CC0000"/>
                  </a:solidFill>
                </a:rPr>
                <a:t>pump</a:t>
              </a:r>
              <a:r>
                <a:rPr lang="en-US" sz="3000" b="1">
                  <a:solidFill>
                    <a:schemeClr val="tx2"/>
                  </a:solidFill>
                </a:rPr>
                <a:t> </a:t>
              </a:r>
              <a:r>
                <a:rPr lang="en-US" sz="2600" b="1">
                  <a:solidFill>
                    <a:srgbClr val="0F116A"/>
                  </a:solidFill>
                </a:rPr>
                <a:t>(peak pressure)</a:t>
              </a:r>
              <a:endParaRPr lang="en-US" sz="3000" b="1">
                <a:solidFill>
                  <a:schemeClr val="tx2"/>
                </a:solidFill>
              </a:endParaRPr>
            </a:p>
            <a:p>
              <a:pPr>
                <a:lnSpc>
                  <a:spcPct val="40000"/>
                </a:lnSpc>
              </a:pPr>
              <a:r>
                <a:rPr lang="en-US" sz="3000" b="1">
                  <a:solidFill>
                    <a:schemeClr val="tx2"/>
                  </a:solidFill>
                </a:rPr>
                <a:t>_________________</a:t>
              </a:r>
            </a:p>
            <a:p>
              <a:r>
                <a:rPr lang="en-US" sz="3000" b="1">
                  <a:solidFill>
                    <a:srgbClr val="CC0000"/>
                  </a:solidFill>
                </a:rPr>
                <a:t>fill</a:t>
              </a:r>
              <a:r>
                <a:rPr lang="en-US" sz="3000" b="1">
                  <a:solidFill>
                    <a:schemeClr val="tx2"/>
                  </a:solidFill>
                </a:rPr>
                <a:t> </a:t>
              </a:r>
              <a:r>
                <a:rPr lang="en-US" sz="2600" b="1">
                  <a:solidFill>
                    <a:srgbClr val="0F116A"/>
                  </a:solidFill>
                </a:rPr>
                <a:t>(minimum pressure)</a:t>
              </a:r>
            </a:p>
          </p:txBody>
        </p:sp>
      </p:grpSp>
      <p:sp>
        <p:nvSpPr>
          <p:cNvPr id="408600" name="Rectangle 24"/>
          <p:cNvSpPr>
            <a:spLocks noChangeArrowheads="1"/>
          </p:cNvSpPr>
          <p:nvPr/>
        </p:nvSpPr>
        <p:spPr bwMode="auto">
          <a:xfrm>
            <a:off x="5697538" y="3351213"/>
            <a:ext cx="722312" cy="2968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nvGrpSpPr>
          <p:cNvPr id="6" name="Group 25"/>
          <p:cNvGrpSpPr>
            <a:grpSpLocks/>
          </p:cNvGrpSpPr>
          <p:nvPr/>
        </p:nvGrpSpPr>
        <p:grpSpPr bwMode="auto">
          <a:xfrm>
            <a:off x="7586663" y="5676901"/>
            <a:ext cx="1069975" cy="1181263"/>
            <a:chOff x="489" y="3616"/>
            <a:chExt cx="2543" cy="941"/>
          </a:xfrm>
          <a:solidFill>
            <a:schemeClr val="accent4">
              <a:lumMod val="40000"/>
              <a:lumOff val="60000"/>
            </a:schemeClr>
          </a:solidFill>
        </p:grpSpPr>
        <p:sp>
          <p:nvSpPr>
            <p:cNvPr id="408602" name="AutoShape 26"/>
            <p:cNvSpPr>
              <a:spLocks noChangeArrowheads="1"/>
            </p:cNvSpPr>
            <p:nvPr/>
          </p:nvSpPr>
          <p:spPr bwMode="auto">
            <a:xfrm>
              <a:off x="489" y="3616"/>
              <a:ext cx="2543" cy="941"/>
            </a:xfrm>
            <a:prstGeom prst="roundRect">
              <a:avLst>
                <a:gd name="adj" fmla="val 16667"/>
              </a:avLst>
            </a:prstGeom>
            <a:grpFill/>
            <a:ln w="9525">
              <a:solidFill>
                <a:schemeClr val="tx1"/>
              </a:solidFill>
              <a:round/>
              <a:headEnd/>
              <a:tailEnd/>
            </a:ln>
            <a:effectLst/>
          </p:spPr>
          <p:txBody>
            <a:bodyPr wrap="none" anchor="ctr">
              <a:prstTxWarp prst="textNoShape">
                <a:avLst/>
              </a:prstTxWarp>
            </a:bodyPr>
            <a:lstStyle/>
            <a:p>
              <a:endParaRPr lang="en-US"/>
            </a:p>
          </p:txBody>
        </p:sp>
        <p:sp>
          <p:nvSpPr>
            <p:cNvPr id="408603" name="Rectangle 27"/>
            <p:cNvSpPr>
              <a:spLocks noChangeArrowheads="1"/>
            </p:cNvSpPr>
            <p:nvPr/>
          </p:nvSpPr>
          <p:spPr bwMode="auto">
            <a:xfrm>
              <a:off x="553" y="3646"/>
              <a:ext cx="2453" cy="749"/>
            </a:xfrm>
            <a:prstGeom prst="rect">
              <a:avLst/>
            </a:prstGeom>
            <a:grpFill/>
            <a:ln w="9525">
              <a:noFill/>
              <a:miter lim="800000"/>
              <a:headEnd/>
              <a:tailEnd/>
            </a:ln>
            <a:effectLst/>
          </p:spPr>
          <p:txBody>
            <a:bodyPr wrap="none" anchor="ctr">
              <a:prstTxWarp prst="textNoShape">
                <a:avLst/>
              </a:prstTxWarp>
              <a:spAutoFit/>
            </a:bodyPr>
            <a:lstStyle/>
            <a:p>
              <a:pPr>
                <a:lnSpc>
                  <a:spcPct val="110000"/>
                </a:lnSpc>
              </a:pPr>
              <a:r>
                <a:rPr lang="en-US" sz="3000" b="1" dirty="0">
                  <a:solidFill>
                    <a:srgbClr val="CC0000"/>
                  </a:solidFill>
                </a:rPr>
                <a:t>110</a:t>
              </a:r>
              <a:endParaRPr lang="en-US" sz="3000" b="1" dirty="0">
                <a:solidFill>
                  <a:schemeClr val="tx2"/>
                </a:solidFill>
              </a:endParaRPr>
            </a:p>
            <a:p>
              <a:pPr>
                <a:lnSpc>
                  <a:spcPct val="0"/>
                </a:lnSpc>
              </a:pPr>
              <a:r>
                <a:rPr lang="en-US" sz="3000" b="1" dirty="0">
                  <a:solidFill>
                    <a:schemeClr val="tx2"/>
                  </a:solidFill>
                </a:rPr>
                <a:t>____</a:t>
              </a:r>
            </a:p>
            <a:p>
              <a:pPr>
                <a:lnSpc>
                  <a:spcPct val="130000"/>
                </a:lnSpc>
              </a:pPr>
              <a:r>
                <a:rPr lang="en-US" sz="3000" b="1" dirty="0">
                  <a:solidFill>
                    <a:srgbClr val="CC0000"/>
                  </a:solidFill>
                </a:rPr>
                <a:t>70</a:t>
              </a:r>
              <a:endParaRPr lang="en-US" sz="2600" b="1" dirty="0">
                <a:solidFill>
                  <a:srgbClr val="0F116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89"/>
                                        </p:tgtEl>
                                        <p:attrNameLst>
                                          <p:attrName>style.visibility</p:attrName>
                                        </p:attrNameLst>
                                      </p:cBhvr>
                                      <p:to>
                                        <p:strVal val="visible"/>
                                      </p:to>
                                    </p:set>
                                    <p:animEffect transition="in" filter="wipe(left)">
                                      <p:cBhvr>
                                        <p:cTn id="12" dur="500"/>
                                        <p:tgtEl>
                                          <p:spTgt spid="4085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a:t> The control of heart rhythm</a:t>
            </a:r>
          </a:p>
        </p:txBody>
      </p:sp>
      <p:grpSp>
        <p:nvGrpSpPr>
          <p:cNvPr id="2" name="Group 38"/>
          <p:cNvGrpSpPr>
            <a:grpSpLocks/>
          </p:cNvGrpSpPr>
          <p:nvPr/>
        </p:nvGrpSpPr>
        <p:grpSpPr bwMode="auto">
          <a:xfrm>
            <a:off x="152400" y="901700"/>
            <a:ext cx="8305800" cy="5164138"/>
            <a:chOff x="96" y="568"/>
            <a:chExt cx="5232" cy="3253"/>
          </a:xfrm>
        </p:grpSpPr>
        <p:grpSp>
          <p:nvGrpSpPr>
            <p:cNvPr id="3" name="Group 36"/>
            <p:cNvGrpSpPr>
              <a:grpSpLocks/>
            </p:cNvGrpSpPr>
            <p:nvPr/>
          </p:nvGrpSpPr>
          <p:grpSpPr bwMode="auto">
            <a:xfrm>
              <a:off x="96" y="568"/>
              <a:ext cx="5232" cy="3224"/>
              <a:chOff x="96" y="568"/>
              <a:chExt cx="5232" cy="3224"/>
            </a:xfrm>
          </p:grpSpPr>
          <p:grpSp>
            <p:nvGrpSpPr>
              <p:cNvPr id="4" name="Group 17"/>
              <p:cNvGrpSpPr>
                <a:grpSpLocks/>
              </p:cNvGrpSpPr>
              <p:nvPr/>
            </p:nvGrpSpPr>
            <p:grpSpPr bwMode="auto">
              <a:xfrm>
                <a:off x="96" y="1617"/>
                <a:ext cx="5232" cy="2175"/>
                <a:chOff x="96" y="1617"/>
                <a:chExt cx="5232" cy="2175"/>
              </a:xfrm>
            </p:grpSpPr>
            <p:pic>
              <p:nvPicPr>
                <p:cNvPr id="188441" name="Picture 4"/>
                <p:cNvPicPr>
                  <a:picLocks noChangeAspect="1" noChangeArrowheads="1"/>
                </p:cNvPicPr>
                <p:nvPr/>
              </p:nvPicPr>
              <p:blipFill>
                <a:blip r:embed="rId2"/>
                <a:srcRect/>
                <a:stretch>
                  <a:fillRect/>
                </a:stretch>
              </p:blipFill>
              <p:spPr bwMode="auto">
                <a:xfrm>
                  <a:off x="384" y="1617"/>
                  <a:ext cx="4944" cy="2175"/>
                </a:xfrm>
                <a:prstGeom prst="rect">
                  <a:avLst/>
                </a:prstGeom>
                <a:noFill/>
                <a:ln w="9525">
                  <a:noFill/>
                  <a:miter lim="800000"/>
                  <a:headEnd/>
                  <a:tailEnd/>
                </a:ln>
              </p:spPr>
            </p:pic>
            <p:sp>
              <p:nvSpPr>
                <p:cNvPr id="188442" name="Rectangle 5"/>
                <p:cNvSpPr>
                  <a:spLocks noChangeArrowheads="1"/>
                </p:cNvSpPr>
                <p:nvPr/>
              </p:nvSpPr>
              <p:spPr bwMode="auto">
                <a:xfrm>
                  <a:off x="96" y="2872"/>
                  <a:ext cx="65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SA node</a:t>
                  </a:r>
                  <a:br>
                    <a:rPr kumimoji="1" lang="en-US" sz="1200"/>
                  </a:br>
                  <a:r>
                    <a:rPr kumimoji="1" lang="en-US" sz="1200"/>
                    <a:t>(pacemaker)</a:t>
                  </a:r>
                </a:p>
              </p:txBody>
            </p:sp>
            <p:sp>
              <p:nvSpPr>
                <p:cNvPr id="188443" name="Rectangle 6"/>
                <p:cNvSpPr>
                  <a:spLocks noChangeArrowheads="1"/>
                </p:cNvSpPr>
                <p:nvPr/>
              </p:nvSpPr>
              <p:spPr bwMode="auto">
                <a:xfrm>
                  <a:off x="1488" y="2800"/>
                  <a:ext cx="545"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AV node</a:t>
                  </a:r>
                </a:p>
              </p:txBody>
            </p:sp>
            <p:sp>
              <p:nvSpPr>
                <p:cNvPr id="188444" name="Rectangle 7"/>
                <p:cNvSpPr>
                  <a:spLocks noChangeArrowheads="1"/>
                </p:cNvSpPr>
                <p:nvPr/>
              </p:nvSpPr>
              <p:spPr bwMode="auto">
                <a:xfrm>
                  <a:off x="2722" y="2754"/>
                  <a:ext cx="575"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Bundle</a:t>
                  </a:r>
                  <a:br>
                    <a:rPr kumimoji="1" lang="en-US" sz="1400"/>
                  </a:br>
                  <a:r>
                    <a:rPr kumimoji="1" lang="en-US" sz="1400"/>
                    <a:t>branches</a:t>
                  </a:r>
                </a:p>
              </p:txBody>
            </p:sp>
            <p:sp>
              <p:nvSpPr>
                <p:cNvPr id="188445" name="Rectangle 8"/>
                <p:cNvSpPr>
                  <a:spLocks noChangeArrowheads="1"/>
                </p:cNvSpPr>
                <p:nvPr/>
              </p:nvSpPr>
              <p:spPr bwMode="auto">
                <a:xfrm>
                  <a:off x="3696" y="3074"/>
                  <a:ext cx="38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Heart</a:t>
                  </a:r>
                  <a:br>
                    <a:rPr kumimoji="1" lang="en-US" sz="1400"/>
                  </a:br>
                  <a:r>
                    <a:rPr kumimoji="1" lang="en-US" sz="1400"/>
                    <a:t>apex</a:t>
                  </a:r>
                </a:p>
              </p:txBody>
            </p:sp>
            <p:sp>
              <p:nvSpPr>
                <p:cNvPr id="188446" name="Rectangle 9"/>
                <p:cNvSpPr>
                  <a:spLocks noChangeArrowheads="1"/>
                </p:cNvSpPr>
                <p:nvPr/>
              </p:nvSpPr>
              <p:spPr bwMode="auto">
                <a:xfrm>
                  <a:off x="4568" y="3056"/>
                  <a:ext cx="520"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Purkinje</a:t>
                  </a:r>
                  <a:br>
                    <a:rPr kumimoji="1" lang="en-US" sz="1400"/>
                  </a:br>
                  <a:r>
                    <a:rPr kumimoji="1" lang="en-US" sz="1400"/>
                    <a:t>fibers</a:t>
                  </a:r>
                </a:p>
              </p:txBody>
            </p:sp>
            <p:sp>
              <p:nvSpPr>
                <p:cNvPr id="188447" name="Line 10"/>
                <p:cNvSpPr>
                  <a:spLocks noChangeShapeType="1"/>
                </p:cNvSpPr>
                <p:nvPr/>
              </p:nvSpPr>
              <p:spPr bwMode="auto">
                <a:xfrm flipH="1">
                  <a:off x="448" y="2264"/>
                  <a:ext cx="168" cy="62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48" name="Line 11"/>
                <p:cNvSpPr>
                  <a:spLocks noChangeShapeType="1"/>
                </p:cNvSpPr>
                <p:nvPr/>
              </p:nvSpPr>
              <p:spPr bwMode="auto">
                <a:xfrm flipH="1">
                  <a:off x="1824" y="2352"/>
                  <a:ext cx="192"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49" name="Line 12"/>
                <p:cNvSpPr>
                  <a:spLocks noChangeShapeType="1"/>
                </p:cNvSpPr>
                <p:nvPr/>
              </p:nvSpPr>
              <p:spPr bwMode="auto">
                <a:xfrm flipH="1">
                  <a:off x="3163" y="2576"/>
                  <a:ext cx="485" cy="2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50" name="Line 13"/>
                <p:cNvSpPr>
                  <a:spLocks noChangeShapeType="1"/>
                </p:cNvSpPr>
                <p:nvPr/>
              </p:nvSpPr>
              <p:spPr bwMode="auto">
                <a:xfrm flipH="1">
                  <a:off x="3168" y="2704"/>
                  <a:ext cx="624"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51" name="Line 14"/>
                <p:cNvSpPr>
                  <a:spLocks noChangeShapeType="1"/>
                </p:cNvSpPr>
                <p:nvPr/>
              </p:nvSpPr>
              <p:spPr bwMode="auto">
                <a:xfrm>
                  <a:off x="3888" y="2968"/>
                  <a:ext cx="0" cy="1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52" name="Line 15"/>
                <p:cNvSpPr>
                  <a:spLocks noChangeShapeType="1"/>
                </p:cNvSpPr>
                <p:nvPr/>
              </p:nvSpPr>
              <p:spPr bwMode="auto">
                <a:xfrm flipH="1">
                  <a:off x="4848" y="2536"/>
                  <a:ext cx="176" cy="5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8453" name="Line 16"/>
                <p:cNvSpPr>
                  <a:spLocks noChangeShapeType="1"/>
                </p:cNvSpPr>
                <p:nvPr/>
              </p:nvSpPr>
              <p:spPr bwMode="auto">
                <a:xfrm>
                  <a:off x="4856" y="2640"/>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5" name="Group 18"/>
              <p:cNvGrpSpPr>
                <a:grpSpLocks/>
              </p:cNvGrpSpPr>
              <p:nvPr/>
            </p:nvGrpSpPr>
            <p:grpSpPr bwMode="auto">
              <a:xfrm>
                <a:off x="263" y="579"/>
                <a:ext cx="169" cy="173"/>
                <a:chOff x="2968" y="3744"/>
                <a:chExt cx="169" cy="173"/>
              </a:xfrm>
            </p:grpSpPr>
            <p:sp>
              <p:nvSpPr>
                <p:cNvPr id="188439" name="AutoShape 19"/>
                <p:cNvSpPr>
                  <a:spLocks noChangeArrowheads="1"/>
                </p:cNvSpPr>
                <p:nvPr/>
              </p:nvSpPr>
              <p:spPr bwMode="auto">
                <a:xfrm>
                  <a:off x="2984" y="3765"/>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8440" name="Text Box 20"/>
                <p:cNvSpPr txBox="1">
                  <a:spLocks noChangeArrowheads="1"/>
                </p:cNvSpPr>
                <p:nvPr/>
              </p:nvSpPr>
              <p:spPr bwMode="auto">
                <a:xfrm>
                  <a:off x="2968" y="3744"/>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1</a:t>
                  </a:r>
                </a:p>
              </p:txBody>
            </p:sp>
          </p:grpSp>
          <p:grpSp>
            <p:nvGrpSpPr>
              <p:cNvPr id="6" name="Group 21"/>
              <p:cNvGrpSpPr>
                <a:grpSpLocks/>
              </p:cNvGrpSpPr>
              <p:nvPr/>
            </p:nvGrpSpPr>
            <p:grpSpPr bwMode="auto">
              <a:xfrm>
                <a:off x="1711" y="584"/>
                <a:ext cx="169" cy="173"/>
                <a:chOff x="2968" y="3744"/>
                <a:chExt cx="169" cy="173"/>
              </a:xfrm>
            </p:grpSpPr>
            <p:sp>
              <p:nvSpPr>
                <p:cNvPr id="188437" name="AutoShape 22"/>
                <p:cNvSpPr>
                  <a:spLocks noChangeArrowheads="1"/>
                </p:cNvSpPr>
                <p:nvPr/>
              </p:nvSpPr>
              <p:spPr bwMode="auto">
                <a:xfrm>
                  <a:off x="2984" y="3765"/>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8438" name="Text Box 23"/>
                <p:cNvSpPr txBox="1">
                  <a:spLocks noChangeArrowheads="1"/>
                </p:cNvSpPr>
                <p:nvPr/>
              </p:nvSpPr>
              <p:spPr bwMode="auto">
                <a:xfrm>
                  <a:off x="2968" y="3744"/>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2</a:t>
                  </a:r>
                </a:p>
              </p:txBody>
            </p:sp>
          </p:grpSp>
          <p:sp>
            <p:nvSpPr>
              <p:cNvPr id="188425" name="Rectangle 30"/>
              <p:cNvSpPr>
                <a:spLocks noChangeArrowheads="1"/>
              </p:cNvSpPr>
              <p:nvPr/>
            </p:nvSpPr>
            <p:spPr bwMode="auto">
              <a:xfrm>
                <a:off x="1845" y="576"/>
                <a:ext cx="109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Signals are delayed</a:t>
                </a:r>
              </a:p>
              <a:p>
                <a:pPr eaLnBrk="0" hangingPunct="0"/>
                <a:r>
                  <a:rPr kumimoji="1" lang="en-US" sz="1400"/>
                  <a:t>at AV node.</a:t>
                </a:r>
              </a:p>
            </p:txBody>
          </p:sp>
          <p:sp>
            <p:nvSpPr>
              <p:cNvPr id="188426" name="Rectangle 31"/>
              <p:cNvSpPr>
                <a:spLocks noChangeArrowheads="1"/>
              </p:cNvSpPr>
              <p:nvPr/>
            </p:nvSpPr>
            <p:spPr bwMode="auto">
              <a:xfrm>
                <a:off x="392" y="568"/>
                <a:ext cx="1239"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Pacemaker generates </a:t>
                </a:r>
                <a:br>
                  <a:rPr kumimoji="1" lang="en-US" sz="1400"/>
                </a:br>
                <a:r>
                  <a:rPr kumimoji="1" lang="en-US" sz="1400"/>
                  <a:t>wave of signals </a:t>
                </a:r>
                <a:br>
                  <a:rPr kumimoji="1" lang="en-US" sz="1400"/>
                </a:br>
                <a:r>
                  <a:rPr kumimoji="1" lang="en-US" sz="1400"/>
                  <a:t>to contract.  </a:t>
                </a:r>
              </a:p>
            </p:txBody>
          </p:sp>
          <p:grpSp>
            <p:nvGrpSpPr>
              <p:cNvPr id="7" name="Group 33"/>
              <p:cNvGrpSpPr>
                <a:grpSpLocks/>
              </p:cNvGrpSpPr>
              <p:nvPr/>
            </p:nvGrpSpPr>
            <p:grpSpPr bwMode="auto">
              <a:xfrm>
                <a:off x="3120" y="570"/>
                <a:ext cx="904" cy="326"/>
                <a:chOff x="3216" y="570"/>
                <a:chExt cx="904" cy="326"/>
              </a:xfrm>
            </p:grpSpPr>
            <p:grpSp>
              <p:nvGrpSpPr>
                <p:cNvPr id="8" name="Group 24"/>
                <p:cNvGrpSpPr>
                  <a:grpSpLocks/>
                </p:cNvGrpSpPr>
                <p:nvPr/>
              </p:nvGrpSpPr>
              <p:grpSpPr bwMode="auto">
                <a:xfrm>
                  <a:off x="3216" y="579"/>
                  <a:ext cx="169" cy="173"/>
                  <a:chOff x="2968" y="3744"/>
                  <a:chExt cx="169" cy="173"/>
                </a:xfrm>
              </p:grpSpPr>
              <p:sp>
                <p:nvSpPr>
                  <p:cNvPr id="188435" name="AutoShape 25"/>
                  <p:cNvSpPr>
                    <a:spLocks noChangeArrowheads="1"/>
                  </p:cNvSpPr>
                  <p:nvPr/>
                </p:nvSpPr>
                <p:spPr bwMode="auto">
                  <a:xfrm>
                    <a:off x="2984" y="3765"/>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8436" name="Text Box 26"/>
                  <p:cNvSpPr txBox="1">
                    <a:spLocks noChangeArrowheads="1"/>
                  </p:cNvSpPr>
                  <p:nvPr/>
                </p:nvSpPr>
                <p:spPr bwMode="auto">
                  <a:xfrm>
                    <a:off x="2968" y="3744"/>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3</a:t>
                    </a:r>
                  </a:p>
                </p:txBody>
              </p:sp>
            </p:grpSp>
            <p:sp>
              <p:nvSpPr>
                <p:cNvPr id="188434" name="Rectangle 32"/>
                <p:cNvSpPr>
                  <a:spLocks noChangeArrowheads="1"/>
                </p:cNvSpPr>
                <p:nvPr/>
              </p:nvSpPr>
              <p:spPr bwMode="auto">
                <a:xfrm>
                  <a:off x="3322" y="570"/>
                  <a:ext cx="798"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Signals pass</a:t>
                  </a:r>
                </a:p>
                <a:p>
                  <a:pPr eaLnBrk="0" hangingPunct="0"/>
                  <a:r>
                    <a:rPr kumimoji="1" lang="en-US" sz="1400"/>
                    <a:t>to heart apex.</a:t>
                  </a:r>
                </a:p>
              </p:txBody>
            </p:sp>
          </p:grpSp>
          <p:grpSp>
            <p:nvGrpSpPr>
              <p:cNvPr id="9" name="Group 35"/>
              <p:cNvGrpSpPr>
                <a:grpSpLocks/>
              </p:cNvGrpSpPr>
              <p:nvPr/>
            </p:nvGrpSpPr>
            <p:grpSpPr bwMode="auto">
              <a:xfrm>
                <a:off x="4264" y="576"/>
                <a:ext cx="975" cy="594"/>
                <a:chOff x="4264" y="576"/>
                <a:chExt cx="975" cy="594"/>
              </a:xfrm>
            </p:grpSpPr>
            <p:grpSp>
              <p:nvGrpSpPr>
                <p:cNvPr id="10" name="Group 27"/>
                <p:cNvGrpSpPr>
                  <a:grpSpLocks/>
                </p:cNvGrpSpPr>
                <p:nvPr/>
              </p:nvGrpSpPr>
              <p:grpSpPr bwMode="auto">
                <a:xfrm>
                  <a:off x="4264" y="579"/>
                  <a:ext cx="169" cy="173"/>
                  <a:chOff x="2968" y="3744"/>
                  <a:chExt cx="169" cy="173"/>
                </a:xfrm>
              </p:grpSpPr>
              <p:sp>
                <p:nvSpPr>
                  <p:cNvPr id="188431" name="AutoShape 28"/>
                  <p:cNvSpPr>
                    <a:spLocks noChangeArrowheads="1"/>
                  </p:cNvSpPr>
                  <p:nvPr/>
                </p:nvSpPr>
                <p:spPr bwMode="auto">
                  <a:xfrm>
                    <a:off x="2984" y="3765"/>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8432" name="Text Box 29"/>
                  <p:cNvSpPr txBox="1">
                    <a:spLocks noChangeArrowheads="1"/>
                  </p:cNvSpPr>
                  <p:nvPr/>
                </p:nvSpPr>
                <p:spPr bwMode="auto">
                  <a:xfrm>
                    <a:off x="2968" y="3744"/>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4</a:t>
                    </a:r>
                  </a:p>
                </p:txBody>
              </p:sp>
            </p:grpSp>
            <p:sp>
              <p:nvSpPr>
                <p:cNvPr id="188430" name="Rectangle 34"/>
                <p:cNvSpPr>
                  <a:spLocks noChangeArrowheads="1"/>
                </p:cNvSpPr>
                <p:nvPr/>
              </p:nvSpPr>
              <p:spPr bwMode="auto">
                <a:xfrm>
                  <a:off x="4384" y="576"/>
                  <a:ext cx="855" cy="59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Signals spread</a:t>
                  </a:r>
                </a:p>
                <a:p>
                  <a:pPr eaLnBrk="0" hangingPunct="0"/>
                  <a:r>
                    <a:rPr kumimoji="1" lang="en-US" sz="1400"/>
                    <a:t>throughout</a:t>
                  </a:r>
                  <a:br>
                    <a:rPr kumimoji="1" lang="en-US" sz="1400"/>
                  </a:br>
                  <a:r>
                    <a:rPr kumimoji="1" lang="en-US" sz="1400"/>
                    <a:t>ventricles.</a:t>
                  </a:r>
                </a:p>
                <a:p>
                  <a:pPr eaLnBrk="0" hangingPunct="0"/>
                  <a:endParaRPr kumimoji="1" lang="en-US" sz="1400"/>
                </a:p>
              </p:txBody>
            </p:sp>
          </p:grpSp>
        </p:grpSp>
        <p:sp>
          <p:nvSpPr>
            <p:cNvPr id="188421" name="Rectangle 37"/>
            <p:cNvSpPr>
              <a:spLocks noChangeArrowheads="1"/>
            </p:cNvSpPr>
            <p:nvPr/>
          </p:nvSpPr>
          <p:spPr bwMode="auto">
            <a:xfrm>
              <a:off x="144" y="3648"/>
              <a:ext cx="32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ECG</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017200"/>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2362200" y="909638"/>
            <a:ext cx="4260850" cy="5338762"/>
            <a:chOff x="1488" y="573"/>
            <a:chExt cx="2684" cy="3363"/>
          </a:xfrm>
        </p:grpSpPr>
        <p:pic>
          <p:nvPicPr>
            <p:cNvPr id="187396" name="Picture 4"/>
            <p:cNvPicPr>
              <a:picLocks noChangeAspect="1" noChangeArrowheads="1"/>
            </p:cNvPicPr>
            <p:nvPr/>
          </p:nvPicPr>
          <p:blipFill>
            <a:blip r:embed="rId2"/>
            <a:srcRect/>
            <a:stretch>
              <a:fillRect/>
            </a:stretch>
          </p:blipFill>
          <p:spPr bwMode="auto">
            <a:xfrm>
              <a:off x="1488" y="576"/>
              <a:ext cx="2654" cy="3360"/>
            </a:xfrm>
            <a:prstGeom prst="rect">
              <a:avLst/>
            </a:prstGeom>
            <a:noFill/>
            <a:ln w="9525">
              <a:noFill/>
              <a:miter lim="800000"/>
              <a:headEnd/>
              <a:tailEnd/>
            </a:ln>
          </p:spPr>
        </p:pic>
        <p:grpSp>
          <p:nvGrpSpPr>
            <p:cNvPr id="3" name="Group 12"/>
            <p:cNvGrpSpPr>
              <a:grpSpLocks/>
            </p:cNvGrpSpPr>
            <p:nvPr/>
          </p:nvGrpSpPr>
          <p:grpSpPr bwMode="auto">
            <a:xfrm>
              <a:off x="1920" y="600"/>
              <a:ext cx="546" cy="1032"/>
              <a:chOff x="1920" y="600"/>
              <a:chExt cx="546" cy="1032"/>
            </a:xfrm>
          </p:grpSpPr>
          <p:sp>
            <p:nvSpPr>
              <p:cNvPr id="187423" name="Line 5"/>
              <p:cNvSpPr>
                <a:spLocks noChangeShapeType="1"/>
              </p:cNvSpPr>
              <p:nvPr/>
            </p:nvSpPr>
            <p:spPr bwMode="auto">
              <a:xfrm flipV="1">
                <a:off x="1968" y="1008"/>
                <a:ext cx="192" cy="5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24" name="Line 6"/>
              <p:cNvSpPr>
                <a:spLocks noChangeShapeType="1"/>
              </p:cNvSpPr>
              <p:nvPr/>
            </p:nvSpPr>
            <p:spPr bwMode="auto">
              <a:xfrm flipV="1">
                <a:off x="2088" y="1008"/>
                <a:ext cx="72" cy="62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25" name="Rectangle 7"/>
              <p:cNvSpPr>
                <a:spLocks noChangeArrowheads="1"/>
              </p:cNvSpPr>
              <p:nvPr/>
            </p:nvSpPr>
            <p:spPr bwMode="auto">
              <a:xfrm>
                <a:off x="1920" y="600"/>
                <a:ext cx="5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Semilunar</a:t>
                </a:r>
                <a:br>
                  <a:rPr kumimoji="1" lang="en-US" sz="1200"/>
                </a:br>
                <a:r>
                  <a:rPr kumimoji="1" lang="en-US" sz="1200"/>
                  <a:t>valves</a:t>
                </a:r>
                <a:br>
                  <a:rPr kumimoji="1" lang="en-US" sz="1200"/>
                </a:br>
                <a:r>
                  <a:rPr kumimoji="1" lang="en-US" sz="1200"/>
                  <a:t>closed</a:t>
                </a:r>
              </a:p>
            </p:txBody>
          </p:sp>
        </p:grpSp>
        <p:sp>
          <p:nvSpPr>
            <p:cNvPr id="187398" name="Line 8"/>
            <p:cNvSpPr>
              <a:spLocks noChangeShapeType="1"/>
            </p:cNvSpPr>
            <p:nvPr/>
          </p:nvSpPr>
          <p:spPr bwMode="auto">
            <a:xfrm flipH="1">
              <a:off x="1872" y="1680"/>
              <a:ext cx="360" cy="81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399" name="Line 9"/>
            <p:cNvSpPr>
              <a:spLocks noChangeShapeType="1"/>
            </p:cNvSpPr>
            <p:nvPr/>
          </p:nvSpPr>
          <p:spPr bwMode="auto">
            <a:xfrm>
              <a:off x="1864" y="1832"/>
              <a:ext cx="8" cy="6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00" name="Rectangle 10"/>
            <p:cNvSpPr>
              <a:spLocks noChangeArrowheads="1"/>
            </p:cNvSpPr>
            <p:nvPr/>
          </p:nvSpPr>
          <p:spPr bwMode="auto">
            <a:xfrm>
              <a:off x="1488" y="2459"/>
              <a:ext cx="49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AV valve</a:t>
              </a:r>
              <a:br>
                <a:rPr kumimoji="1" lang="en-US" sz="1200"/>
              </a:br>
              <a:r>
                <a:rPr kumimoji="1" lang="en-US" sz="1200"/>
                <a:t>open</a:t>
              </a:r>
            </a:p>
          </p:txBody>
        </p:sp>
        <p:grpSp>
          <p:nvGrpSpPr>
            <p:cNvPr id="4" name="Group 16"/>
            <p:cNvGrpSpPr>
              <a:grpSpLocks/>
            </p:cNvGrpSpPr>
            <p:nvPr/>
          </p:nvGrpSpPr>
          <p:grpSpPr bwMode="auto">
            <a:xfrm>
              <a:off x="2832" y="2592"/>
              <a:ext cx="672" cy="957"/>
              <a:chOff x="2832" y="2592"/>
              <a:chExt cx="672" cy="957"/>
            </a:xfrm>
          </p:grpSpPr>
          <p:sp>
            <p:nvSpPr>
              <p:cNvPr id="187420" name="Line 13"/>
              <p:cNvSpPr>
                <a:spLocks noChangeShapeType="1"/>
              </p:cNvSpPr>
              <p:nvPr/>
            </p:nvSpPr>
            <p:spPr bwMode="auto">
              <a:xfrm>
                <a:off x="3160" y="2776"/>
                <a:ext cx="0" cy="48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21" name="Line 14"/>
              <p:cNvSpPr>
                <a:spLocks noChangeShapeType="1"/>
              </p:cNvSpPr>
              <p:nvPr/>
            </p:nvSpPr>
            <p:spPr bwMode="auto">
              <a:xfrm flipH="1">
                <a:off x="3168" y="2592"/>
                <a:ext cx="336" cy="6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22" name="Rectangle 15"/>
              <p:cNvSpPr>
                <a:spLocks noChangeArrowheads="1"/>
              </p:cNvSpPr>
              <p:nvPr/>
            </p:nvSpPr>
            <p:spPr bwMode="auto">
              <a:xfrm>
                <a:off x="2832" y="3261"/>
                <a:ext cx="49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AV valve</a:t>
                </a:r>
                <a:br>
                  <a:rPr kumimoji="1" lang="en-US" sz="1200"/>
                </a:br>
                <a:r>
                  <a:rPr kumimoji="1" lang="en-US" sz="1200"/>
                  <a:t>closed</a:t>
                </a:r>
              </a:p>
            </p:txBody>
          </p:sp>
        </p:grpSp>
        <p:sp>
          <p:nvSpPr>
            <p:cNvPr id="187402" name="Line 17"/>
            <p:cNvSpPr>
              <a:spLocks noChangeShapeType="1"/>
            </p:cNvSpPr>
            <p:nvPr/>
          </p:nvSpPr>
          <p:spPr bwMode="auto">
            <a:xfrm flipV="1">
              <a:off x="3280" y="2016"/>
              <a:ext cx="273" cy="47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03" name="Line 18"/>
            <p:cNvSpPr>
              <a:spLocks noChangeShapeType="1"/>
            </p:cNvSpPr>
            <p:nvPr/>
          </p:nvSpPr>
          <p:spPr bwMode="auto">
            <a:xfrm flipV="1">
              <a:off x="3432" y="2016"/>
              <a:ext cx="120" cy="5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87404" name="Rectangle 19"/>
            <p:cNvSpPr>
              <a:spLocks noChangeArrowheads="1"/>
            </p:cNvSpPr>
            <p:nvPr/>
          </p:nvSpPr>
          <p:spPr bwMode="auto">
            <a:xfrm>
              <a:off x="3528" y="1944"/>
              <a:ext cx="5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Semilunar</a:t>
              </a:r>
              <a:br>
                <a:rPr kumimoji="1" lang="en-US" sz="1200"/>
              </a:br>
              <a:r>
                <a:rPr kumimoji="1" lang="en-US" sz="1200"/>
                <a:t>valves</a:t>
              </a:r>
              <a:br>
                <a:rPr kumimoji="1" lang="en-US" sz="1200"/>
              </a:br>
              <a:r>
                <a:rPr kumimoji="1" lang="en-US" sz="1200"/>
                <a:t>open</a:t>
              </a:r>
            </a:p>
          </p:txBody>
        </p:sp>
        <p:grpSp>
          <p:nvGrpSpPr>
            <p:cNvPr id="5" name="Group 30"/>
            <p:cNvGrpSpPr>
              <a:grpSpLocks/>
            </p:cNvGrpSpPr>
            <p:nvPr/>
          </p:nvGrpSpPr>
          <p:grpSpPr bwMode="auto">
            <a:xfrm>
              <a:off x="1576" y="3387"/>
              <a:ext cx="760" cy="405"/>
              <a:chOff x="1576" y="3387"/>
              <a:chExt cx="760" cy="405"/>
            </a:xfrm>
          </p:grpSpPr>
          <p:sp>
            <p:nvSpPr>
              <p:cNvPr id="187417" name="Rectangle 22"/>
              <p:cNvSpPr>
                <a:spLocks noChangeArrowheads="1"/>
              </p:cNvSpPr>
              <p:nvPr/>
            </p:nvSpPr>
            <p:spPr bwMode="auto">
              <a:xfrm>
                <a:off x="1703" y="3389"/>
                <a:ext cx="633"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Atrial and </a:t>
                </a:r>
                <a:br>
                  <a:rPr kumimoji="1" lang="en-US" sz="1200" b="1"/>
                </a:br>
                <a:r>
                  <a:rPr kumimoji="1" lang="en-US" sz="1200" b="1"/>
                  <a:t>ventricular </a:t>
                </a:r>
                <a:br>
                  <a:rPr kumimoji="1" lang="en-US" sz="1200" b="1"/>
                </a:br>
                <a:r>
                  <a:rPr kumimoji="1" lang="en-US" sz="1200" b="1"/>
                  <a:t>diastole</a:t>
                </a:r>
              </a:p>
            </p:txBody>
          </p:sp>
          <p:sp>
            <p:nvSpPr>
              <p:cNvPr id="187418" name="AutoShape 23"/>
              <p:cNvSpPr>
                <a:spLocks noChangeArrowheads="1"/>
              </p:cNvSpPr>
              <p:nvPr/>
            </p:nvSpPr>
            <p:spPr bwMode="auto">
              <a:xfrm>
                <a:off x="1600" y="3416"/>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7419" name="Text Box 24"/>
              <p:cNvSpPr txBox="1">
                <a:spLocks noChangeArrowheads="1"/>
              </p:cNvSpPr>
              <p:nvPr/>
            </p:nvSpPr>
            <p:spPr bwMode="auto">
              <a:xfrm>
                <a:off x="1576" y="3387"/>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1</a:t>
                </a:r>
              </a:p>
            </p:txBody>
          </p:sp>
        </p:grpSp>
        <p:grpSp>
          <p:nvGrpSpPr>
            <p:cNvPr id="6" name="Group 29"/>
            <p:cNvGrpSpPr>
              <a:grpSpLocks/>
            </p:cNvGrpSpPr>
            <p:nvPr/>
          </p:nvGrpSpPr>
          <p:grpSpPr bwMode="auto">
            <a:xfrm>
              <a:off x="3285" y="573"/>
              <a:ext cx="887" cy="406"/>
              <a:chOff x="3285" y="573"/>
              <a:chExt cx="887" cy="406"/>
            </a:xfrm>
          </p:grpSpPr>
          <p:sp>
            <p:nvSpPr>
              <p:cNvPr id="187414" name="Rectangle 20"/>
              <p:cNvSpPr>
                <a:spLocks noChangeArrowheads="1"/>
              </p:cNvSpPr>
              <p:nvPr/>
            </p:nvSpPr>
            <p:spPr bwMode="auto">
              <a:xfrm>
                <a:off x="3395" y="576"/>
                <a:ext cx="777"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Atrial systole; </a:t>
                </a:r>
                <a:br>
                  <a:rPr kumimoji="1" lang="en-US" sz="1200" b="1"/>
                </a:br>
                <a:r>
                  <a:rPr kumimoji="1" lang="en-US" sz="1200" b="1"/>
                  <a:t>ventricular </a:t>
                </a:r>
                <a:br>
                  <a:rPr kumimoji="1" lang="en-US" sz="1200" b="1"/>
                </a:br>
                <a:r>
                  <a:rPr kumimoji="1" lang="en-US" sz="1200" b="1"/>
                  <a:t>diastole</a:t>
                </a:r>
              </a:p>
            </p:txBody>
          </p:sp>
          <p:sp>
            <p:nvSpPr>
              <p:cNvPr id="187415" name="AutoShape 27"/>
              <p:cNvSpPr>
                <a:spLocks noChangeArrowheads="1"/>
              </p:cNvSpPr>
              <p:nvPr/>
            </p:nvSpPr>
            <p:spPr bwMode="auto">
              <a:xfrm>
                <a:off x="3308" y="597"/>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7416" name="Text Box 28"/>
              <p:cNvSpPr txBox="1">
                <a:spLocks noChangeArrowheads="1"/>
              </p:cNvSpPr>
              <p:nvPr/>
            </p:nvSpPr>
            <p:spPr bwMode="auto">
              <a:xfrm>
                <a:off x="3285" y="573"/>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2</a:t>
                </a:r>
              </a:p>
            </p:txBody>
          </p:sp>
        </p:grpSp>
        <p:sp>
          <p:nvSpPr>
            <p:cNvPr id="187407" name="Rectangle 21"/>
            <p:cNvSpPr>
              <a:spLocks noChangeArrowheads="1"/>
            </p:cNvSpPr>
            <p:nvPr/>
          </p:nvSpPr>
          <p:spPr bwMode="auto">
            <a:xfrm>
              <a:off x="3056" y="3600"/>
              <a:ext cx="103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Ventricular systole; </a:t>
              </a:r>
              <a:br>
                <a:rPr kumimoji="1" lang="en-US" sz="1200" b="1"/>
              </a:br>
              <a:r>
                <a:rPr kumimoji="1" lang="en-US" sz="1200" b="1"/>
                <a:t>atrial diastole</a:t>
              </a:r>
            </a:p>
          </p:txBody>
        </p:sp>
        <p:grpSp>
          <p:nvGrpSpPr>
            <p:cNvPr id="7" name="Group 43"/>
            <p:cNvGrpSpPr>
              <a:grpSpLocks/>
            </p:cNvGrpSpPr>
            <p:nvPr/>
          </p:nvGrpSpPr>
          <p:grpSpPr bwMode="auto">
            <a:xfrm>
              <a:off x="2920" y="3598"/>
              <a:ext cx="169" cy="173"/>
              <a:chOff x="2920" y="3598"/>
              <a:chExt cx="169" cy="173"/>
            </a:xfrm>
          </p:grpSpPr>
          <p:sp>
            <p:nvSpPr>
              <p:cNvPr id="187412" name="AutoShape 32"/>
              <p:cNvSpPr>
                <a:spLocks noChangeArrowheads="1"/>
              </p:cNvSpPr>
              <p:nvPr/>
            </p:nvSpPr>
            <p:spPr bwMode="auto">
              <a:xfrm>
                <a:off x="2944" y="3625"/>
                <a:ext cx="120" cy="120"/>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87413" name="Text Box 33"/>
              <p:cNvSpPr txBox="1">
                <a:spLocks noChangeArrowheads="1"/>
              </p:cNvSpPr>
              <p:nvPr/>
            </p:nvSpPr>
            <p:spPr bwMode="auto">
              <a:xfrm>
                <a:off x="2920" y="3598"/>
                <a:ext cx="1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200" b="1">
                    <a:solidFill>
                      <a:schemeClr val="bg1"/>
                    </a:solidFill>
                  </a:rPr>
                  <a:t>3</a:t>
                </a:r>
              </a:p>
            </p:txBody>
          </p:sp>
        </p:grpSp>
        <p:sp>
          <p:nvSpPr>
            <p:cNvPr id="187409" name="Rectangle 38"/>
            <p:cNvSpPr>
              <a:spLocks noChangeArrowheads="1"/>
            </p:cNvSpPr>
            <p:nvPr/>
          </p:nvSpPr>
          <p:spPr bwMode="auto">
            <a:xfrm>
              <a:off x="2602" y="1841"/>
              <a:ext cx="37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0.1 sec</a:t>
              </a:r>
            </a:p>
          </p:txBody>
        </p:sp>
        <p:sp>
          <p:nvSpPr>
            <p:cNvPr id="187410" name="Rectangle 39"/>
            <p:cNvSpPr>
              <a:spLocks noChangeArrowheads="1"/>
            </p:cNvSpPr>
            <p:nvPr/>
          </p:nvSpPr>
          <p:spPr bwMode="auto">
            <a:xfrm>
              <a:off x="2640" y="2160"/>
              <a:ext cx="37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0.3 sec</a:t>
              </a:r>
            </a:p>
          </p:txBody>
        </p:sp>
        <p:sp>
          <p:nvSpPr>
            <p:cNvPr id="187411" name="Rectangle 40"/>
            <p:cNvSpPr>
              <a:spLocks noChangeArrowheads="1"/>
            </p:cNvSpPr>
            <p:nvPr/>
          </p:nvSpPr>
          <p:spPr bwMode="auto">
            <a:xfrm>
              <a:off x="2256" y="2256"/>
              <a:ext cx="37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0.4 sec</a:t>
              </a:r>
            </a:p>
          </p:txBody>
        </p:sp>
      </p:grpSp>
      <p:sp>
        <p:nvSpPr>
          <p:cNvPr id="187395"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a:t>The cardiac cycle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559187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Exchange of materials</a:t>
            </a:r>
          </a:p>
        </p:txBody>
      </p:sp>
      <p:sp>
        <p:nvSpPr>
          <p:cNvPr id="371715" name="Rectangle 3" descr="Rectangle: Click to edit Master text styles&#10;Second level&#10;Third level&#10;Fourth level&#10;Fifth level"/>
          <p:cNvSpPr>
            <a:spLocks noGrp="1" noChangeArrowheads="1"/>
          </p:cNvSpPr>
          <p:nvPr>
            <p:ph type="body" idx="1"/>
          </p:nvPr>
        </p:nvSpPr>
        <p:spPr>
          <a:xfrm>
            <a:off x="482600" y="1092200"/>
            <a:ext cx="7924800" cy="4953000"/>
          </a:xfrm>
        </p:spPr>
        <p:txBody>
          <a:bodyPr/>
          <a:lstStyle/>
          <a:p>
            <a:r>
              <a:rPr lang="en-US" dirty="0"/>
              <a:t>Animal cells exchange material across their cell membrane</a:t>
            </a:r>
          </a:p>
          <a:p>
            <a:pPr lvl="1"/>
            <a:r>
              <a:rPr lang="en-US" u="sng" dirty="0">
                <a:solidFill>
                  <a:srgbClr val="CC0000"/>
                </a:solidFill>
              </a:rPr>
              <a:t>fuels for energy </a:t>
            </a:r>
          </a:p>
          <a:p>
            <a:pPr lvl="1"/>
            <a:r>
              <a:rPr lang="en-US" u="sng" dirty="0">
                <a:solidFill>
                  <a:srgbClr val="CC0000"/>
                </a:solidFill>
              </a:rPr>
              <a:t>nutrients </a:t>
            </a:r>
          </a:p>
          <a:p>
            <a:pPr lvl="1"/>
            <a:r>
              <a:rPr lang="en-US" u="sng" dirty="0">
                <a:solidFill>
                  <a:srgbClr val="CC0000"/>
                </a:solidFill>
              </a:rPr>
              <a:t>oxygen </a:t>
            </a:r>
          </a:p>
          <a:p>
            <a:pPr lvl="1"/>
            <a:r>
              <a:rPr lang="en-US" u="sng" dirty="0">
                <a:solidFill>
                  <a:srgbClr val="CC0000"/>
                </a:solidFill>
              </a:rPr>
              <a:t>waste (urea, CO</a:t>
            </a:r>
            <a:r>
              <a:rPr lang="en-US" baseline="-25000" dirty="0">
                <a:solidFill>
                  <a:srgbClr val="CC0000"/>
                </a:solidFill>
              </a:rPr>
              <a:t>2</a:t>
            </a:r>
            <a:r>
              <a:rPr lang="en-US" u="sng" dirty="0">
                <a:solidFill>
                  <a:srgbClr val="CC0000"/>
                </a:solidFill>
              </a:rPr>
              <a:t>)</a:t>
            </a:r>
            <a:endParaRPr lang="en-US" dirty="0"/>
          </a:p>
          <a:p>
            <a:r>
              <a:rPr lang="en-US" dirty="0"/>
              <a:t>If you are a 1-cell organism that’s easy!</a:t>
            </a:r>
          </a:p>
          <a:p>
            <a:pPr lvl="1"/>
            <a:r>
              <a:rPr lang="en-US" u="sng" dirty="0">
                <a:solidFill>
                  <a:srgbClr val="CC0000"/>
                </a:solidFill>
              </a:rPr>
              <a:t>diffusion</a:t>
            </a:r>
            <a:endParaRPr lang="en-US" dirty="0"/>
          </a:p>
          <a:p>
            <a:r>
              <a:rPr lang="en-US" dirty="0"/>
              <a:t>If you are many-celled that’s harder</a:t>
            </a:r>
          </a:p>
        </p:txBody>
      </p:sp>
      <p:pic>
        <p:nvPicPr>
          <p:cNvPr id="371717" name="Picture 5"/>
          <p:cNvPicPr>
            <a:picLocks noChangeAspect="1" noChangeArrowheads="1"/>
          </p:cNvPicPr>
          <p:nvPr/>
        </p:nvPicPr>
        <p:blipFill>
          <a:blip r:embed="rId3"/>
          <a:srcRect/>
          <a:stretch>
            <a:fillRect/>
          </a:stretch>
        </p:blipFill>
        <p:spPr bwMode="auto">
          <a:xfrm>
            <a:off x="5562600" y="2074863"/>
            <a:ext cx="2982913" cy="2187575"/>
          </a:xfrm>
          <a:prstGeom prst="rect">
            <a:avLst/>
          </a:prstGeom>
          <a:noFill/>
          <a:ln w="9525">
            <a:noFill/>
            <a:miter lim="800000"/>
            <a:headEnd/>
            <a:tailEnd/>
          </a:ln>
          <a:effectLst>
            <a:outerShdw blurRad="63500" dist="35921" dir="2700000" algn="ctr" rotWithShape="0">
              <a:srgbClr val="000000">
                <a:alpha val="7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Measurement of blood pressure</a:t>
            </a:r>
          </a:p>
        </p:txBody>
      </p:sp>
      <p:sp>
        <p:nvSpPr>
          <p:cNvPr id="412679" name="Rectangle 7" descr="Rectangle: Click to edit Master text styles&#10;Second level&#10;Third level&#10;Fourth level&#10;Fifth level"/>
          <p:cNvSpPr>
            <a:spLocks noGrp="1" noChangeArrowheads="1"/>
          </p:cNvSpPr>
          <p:nvPr>
            <p:ph type="body" idx="1"/>
          </p:nvPr>
        </p:nvSpPr>
        <p:spPr>
          <a:xfrm>
            <a:off x="776288" y="5075238"/>
            <a:ext cx="7772400" cy="1681162"/>
          </a:xfrm>
          <a:solidFill>
            <a:srgbClr val="FFEA18"/>
          </a:solidFill>
          <a:ln/>
        </p:spPr>
        <p:txBody>
          <a:bodyPr/>
          <a:lstStyle/>
          <a:p>
            <a:r>
              <a:rPr lang="en-US"/>
              <a:t>High Blood Pressure (hypertension)</a:t>
            </a:r>
          </a:p>
          <a:p>
            <a:pPr lvl="1"/>
            <a:r>
              <a:rPr lang="en-US"/>
              <a:t>if top number (</a:t>
            </a:r>
            <a:r>
              <a:rPr lang="en-US" sz="3000">
                <a:solidFill>
                  <a:srgbClr val="CC0000"/>
                </a:solidFill>
              </a:rPr>
              <a:t>systolic</a:t>
            </a:r>
            <a:r>
              <a:rPr lang="en-US"/>
              <a:t> pumping) &gt; 150</a:t>
            </a:r>
          </a:p>
          <a:p>
            <a:pPr lvl="1"/>
            <a:r>
              <a:rPr lang="en-US"/>
              <a:t>if bottom number (</a:t>
            </a:r>
            <a:r>
              <a:rPr lang="en-US" sz="3000">
                <a:solidFill>
                  <a:srgbClr val="CC0000"/>
                </a:solidFill>
              </a:rPr>
              <a:t>diastolic</a:t>
            </a:r>
            <a:r>
              <a:rPr lang="en-US"/>
              <a:t> filling) &gt; 90</a:t>
            </a:r>
          </a:p>
        </p:txBody>
      </p:sp>
      <p:grpSp>
        <p:nvGrpSpPr>
          <p:cNvPr id="5" name="Group 3"/>
          <p:cNvGrpSpPr>
            <a:grpSpLocks/>
          </p:cNvGrpSpPr>
          <p:nvPr/>
        </p:nvGrpSpPr>
        <p:grpSpPr bwMode="auto">
          <a:xfrm>
            <a:off x="294253" y="776288"/>
            <a:ext cx="8920163" cy="4221162"/>
            <a:chOff x="152" y="797"/>
            <a:chExt cx="5619" cy="2659"/>
          </a:xfrm>
        </p:grpSpPr>
        <p:grpSp>
          <p:nvGrpSpPr>
            <p:cNvPr id="6" name="Group 4"/>
            <p:cNvGrpSpPr>
              <a:grpSpLocks/>
            </p:cNvGrpSpPr>
            <p:nvPr/>
          </p:nvGrpSpPr>
          <p:grpSpPr bwMode="auto">
            <a:xfrm>
              <a:off x="152" y="1208"/>
              <a:ext cx="5411" cy="2248"/>
              <a:chOff x="152" y="1208"/>
              <a:chExt cx="5411" cy="2248"/>
            </a:xfrm>
          </p:grpSpPr>
          <p:grpSp>
            <p:nvGrpSpPr>
              <p:cNvPr id="8" name="Group 5"/>
              <p:cNvGrpSpPr>
                <a:grpSpLocks/>
              </p:cNvGrpSpPr>
              <p:nvPr/>
            </p:nvGrpSpPr>
            <p:grpSpPr bwMode="auto">
              <a:xfrm>
                <a:off x="152" y="1208"/>
                <a:ext cx="5411" cy="2248"/>
                <a:chOff x="168" y="1208"/>
                <a:chExt cx="5411" cy="2248"/>
              </a:xfrm>
            </p:grpSpPr>
            <p:grpSp>
              <p:nvGrpSpPr>
                <p:cNvPr id="11" name="Group 6"/>
                <p:cNvGrpSpPr>
                  <a:grpSpLocks/>
                </p:cNvGrpSpPr>
                <p:nvPr/>
              </p:nvGrpSpPr>
              <p:grpSpPr bwMode="auto">
                <a:xfrm>
                  <a:off x="168" y="1208"/>
                  <a:ext cx="5265" cy="2248"/>
                  <a:chOff x="208" y="1208"/>
                  <a:chExt cx="5265" cy="2248"/>
                </a:xfrm>
              </p:grpSpPr>
              <p:pic>
                <p:nvPicPr>
                  <p:cNvPr id="13" name="Picture 7"/>
                  <p:cNvPicPr>
                    <a:picLocks noChangeAspect="1" noChangeArrowheads="1"/>
                  </p:cNvPicPr>
                  <p:nvPr/>
                </p:nvPicPr>
                <p:blipFill>
                  <a:blip r:embed="rId3"/>
                  <a:srcRect/>
                  <a:stretch>
                    <a:fillRect/>
                  </a:stretch>
                </p:blipFill>
                <p:spPr bwMode="auto">
                  <a:xfrm>
                    <a:off x="232" y="1208"/>
                    <a:ext cx="5232" cy="2204"/>
                  </a:xfrm>
                  <a:prstGeom prst="rect">
                    <a:avLst/>
                  </a:prstGeom>
                  <a:noFill/>
                  <a:ln w="9525">
                    <a:noFill/>
                    <a:miter lim="800000"/>
                    <a:headEnd/>
                    <a:tailEnd/>
                  </a:ln>
                </p:spPr>
              </p:pic>
              <p:grpSp>
                <p:nvGrpSpPr>
                  <p:cNvPr id="14" name="Group 8"/>
                  <p:cNvGrpSpPr>
                    <a:grpSpLocks/>
                  </p:cNvGrpSpPr>
                  <p:nvPr/>
                </p:nvGrpSpPr>
                <p:grpSpPr bwMode="auto">
                  <a:xfrm>
                    <a:off x="208" y="2349"/>
                    <a:ext cx="414" cy="875"/>
                    <a:chOff x="360" y="2349"/>
                    <a:chExt cx="414" cy="875"/>
                  </a:xfrm>
                </p:grpSpPr>
                <p:sp>
                  <p:nvSpPr>
                    <p:cNvPr id="30" name="Line 9"/>
                    <p:cNvSpPr>
                      <a:spLocks noChangeShapeType="1"/>
                    </p:cNvSpPr>
                    <p:nvPr/>
                  </p:nvSpPr>
                  <p:spPr bwMode="auto">
                    <a:xfrm>
                      <a:off x="564" y="2349"/>
                      <a:ext cx="0" cy="7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31" name="Text Box 10"/>
                    <p:cNvSpPr txBox="1">
                      <a:spLocks noChangeArrowheads="1"/>
                    </p:cNvSpPr>
                    <p:nvPr/>
                  </p:nvSpPr>
                  <p:spPr bwMode="auto">
                    <a:xfrm>
                      <a:off x="360" y="3032"/>
                      <a:ext cx="41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400"/>
                        <a:t>Artery</a:t>
                      </a:r>
                    </a:p>
                  </p:txBody>
                </p:sp>
              </p:grpSp>
              <p:sp>
                <p:nvSpPr>
                  <p:cNvPr id="15" name="Text Box 11"/>
                  <p:cNvSpPr txBox="1">
                    <a:spLocks noChangeArrowheads="1"/>
                  </p:cNvSpPr>
                  <p:nvPr/>
                </p:nvSpPr>
                <p:spPr bwMode="auto">
                  <a:xfrm>
                    <a:off x="792" y="1824"/>
                    <a:ext cx="693"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Rubber cuff</a:t>
                    </a:r>
                    <a:br>
                      <a:rPr kumimoji="1" lang="en-US" sz="1400"/>
                    </a:br>
                    <a:r>
                      <a:rPr kumimoji="1" lang="en-US" sz="1400"/>
                      <a:t>inflated</a:t>
                    </a:r>
                    <a:br>
                      <a:rPr kumimoji="1" lang="en-US" sz="1400"/>
                    </a:br>
                    <a:r>
                      <a:rPr kumimoji="1" lang="en-US" sz="1400"/>
                      <a:t>with air</a:t>
                    </a:r>
                  </a:p>
                </p:txBody>
              </p:sp>
              <p:grpSp>
                <p:nvGrpSpPr>
                  <p:cNvPr id="16" name="Group 12"/>
                  <p:cNvGrpSpPr>
                    <a:grpSpLocks/>
                  </p:cNvGrpSpPr>
                  <p:nvPr/>
                </p:nvGrpSpPr>
                <p:grpSpPr bwMode="auto">
                  <a:xfrm>
                    <a:off x="1542" y="2437"/>
                    <a:ext cx="439" cy="1019"/>
                    <a:chOff x="1542" y="2437"/>
                    <a:chExt cx="439" cy="1019"/>
                  </a:xfrm>
                </p:grpSpPr>
                <p:sp>
                  <p:nvSpPr>
                    <p:cNvPr id="28" name="Line 13"/>
                    <p:cNvSpPr>
                      <a:spLocks noChangeShapeType="1"/>
                    </p:cNvSpPr>
                    <p:nvPr/>
                  </p:nvSpPr>
                  <p:spPr bwMode="auto">
                    <a:xfrm>
                      <a:off x="1758" y="2437"/>
                      <a:ext cx="0" cy="70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9" name="Text Box 14"/>
                    <p:cNvSpPr txBox="1">
                      <a:spLocks noChangeArrowheads="1"/>
                    </p:cNvSpPr>
                    <p:nvPr/>
                  </p:nvSpPr>
                  <p:spPr bwMode="auto">
                    <a:xfrm>
                      <a:off x="1542" y="3130"/>
                      <a:ext cx="439"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400"/>
                        <a:t>Artery</a:t>
                      </a:r>
                      <a:br>
                        <a:rPr kumimoji="1" lang="en-US" sz="1400"/>
                      </a:br>
                      <a:r>
                        <a:rPr kumimoji="1" lang="en-US" sz="1400"/>
                        <a:t>closed</a:t>
                      </a:r>
                    </a:p>
                  </p:txBody>
                </p:sp>
              </p:grpSp>
              <p:grpSp>
                <p:nvGrpSpPr>
                  <p:cNvPr id="17" name="Group 15"/>
                  <p:cNvGrpSpPr>
                    <a:grpSpLocks/>
                  </p:cNvGrpSpPr>
                  <p:nvPr/>
                </p:nvGrpSpPr>
                <p:grpSpPr bwMode="auto">
                  <a:xfrm>
                    <a:off x="2134" y="1920"/>
                    <a:ext cx="456" cy="192"/>
                    <a:chOff x="2286" y="1920"/>
                    <a:chExt cx="456" cy="192"/>
                  </a:xfrm>
                </p:grpSpPr>
                <p:sp>
                  <p:nvSpPr>
                    <p:cNvPr id="26" name="Line 16"/>
                    <p:cNvSpPr>
                      <a:spLocks noChangeShapeType="1"/>
                    </p:cNvSpPr>
                    <p:nvPr/>
                  </p:nvSpPr>
                  <p:spPr bwMode="auto">
                    <a:xfrm>
                      <a:off x="2286" y="2019"/>
                      <a:ext cx="19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7" name="Text Box 17"/>
                    <p:cNvSpPr txBox="1">
                      <a:spLocks noChangeArrowheads="1"/>
                    </p:cNvSpPr>
                    <p:nvPr/>
                  </p:nvSpPr>
                  <p:spPr bwMode="auto">
                    <a:xfrm>
                      <a:off x="2440" y="1920"/>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120</a:t>
                      </a:r>
                    </a:p>
                  </p:txBody>
                </p:sp>
              </p:grpSp>
              <p:grpSp>
                <p:nvGrpSpPr>
                  <p:cNvPr id="18" name="Group 18"/>
                  <p:cNvGrpSpPr>
                    <a:grpSpLocks/>
                  </p:cNvGrpSpPr>
                  <p:nvPr/>
                </p:nvGrpSpPr>
                <p:grpSpPr bwMode="auto">
                  <a:xfrm>
                    <a:off x="3584" y="1920"/>
                    <a:ext cx="456" cy="192"/>
                    <a:chOff x="2286" y="1920"/>
                    <a:chExt cx="456" cy="192"/>
                  </a:xfrm>
                </p:grpSpPr>
                <p:sp>
                  <p:nvSpPr>
                    <p:cNvPr id="24" name="Line 19"/>
                    <p:cNvSpPr>
                      <a:spLocks noChangeShapeType="1"/>
                    </p:cNvSpPr>
                    <p:nvPr/>
                  </p:nvSpPr>
                  <p:spPr bwMode="auto">
                    <a:xfrm>
                      <a:off x="2286" y="2019"/>
                      <a:ext cx="19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5" name="Text Box 20"/>
                    <p:cNvSpPr txBox="1">
                      <a:spLocks noChangeArrowheads="1"/>
                    </p:cNvSpPr>
                    <p:nvPr/>
                  </p:nvSpPr>
                  <p:spPr bwMode="auto">
                    <a:xfrm>
                      <a:off x="2440" y="1920"/>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120</a:t>
                      </a:r>
                    </a:p>
                  </p:txBody>
                </p:sp>
              </p:grpSp>
              <p:grpSp>
                <p:nvGrpSpPr>
                  <p:cNvPr id="19" name="Group 21"/>
                  <p:cNvGrpSpPr>
                    <a:grpSpLocks/>
                  </p:cNvGrpSpPr>
                  <p:nvPr/>
                </p:nvGrpSpPr>
                <p:grpSpPr bwMode="auto">
                  <a:xfrm>
                    <a:off x="5072" y="2120"/>
                    <a:ext cx="401" cy="192"/>
                    <a:chOff x="5168" y="2120"/>
                    <a:chExt cx="401" cy="192"/>
                  </a:xfrm>
                </p:grpSpPr>
                <p:sp>
                  <p:nvSpPr>
                    <p:cNvPr id="22" name="Line 22"/>
                    <p:cNvSpPr>
                      <a:spLocks noChangeShapeType="1"/>
                    </p:cNvSpPr>
                    <p:nvPr/>
                  </p:nvSpPr>
                  <p:spPr bwMode="auto">
                    <a:xfrm>
                      <a:off x="5168" y="2219"/>
                      <a:ext cx="19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3" name="Text Box 23"/>
                    <p:cNvSpPr txBox="1">
                      <a:spLocks noChangeArrowheads="1"/>
                    </p:cNvSpPr>
                    <p:nvPr/>
                  </p:nvSpPr>
                  <p:spPr bwMode="auto">
                    <a:xfrm>
                      <a:off x="5329" y="2120"/>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70</a:t>
                      </a:r>
                    </a:p>
                  </p:txBody>
                </p:sp>
              </p:grpSp>
              <p:sp>
                <p:nvSpPr>
                  <p:cNvPr id="20" name="Text Box 24"/>
                  <p:cNvSpPr txBox="1">
                    <a:spLocks noChangeArrowheads="1"/>
                  </p:cNvSpPr>
                  <p:nvPr/>
                </p:nvSpPr>
                <p:spPr bwMode="auto">
                  <a:xfrm>
                    <a:off x="2194" y="1428"/>
                    <a:ext cx="606"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Pressure</a:t>
                    </a:r>
                    <a:br>
                      <a:rPr kumimoji="1" lang="en-US" sz="1400"/>
                    </a:br>
                    <a:r>
                      <a:rPr kumimoji="1" lang="en-US" sz="1400"/>
                      <a:t>in cuff </a:t>
                    </a:r>
                    <a:br>
                      <a:rPr kumimoji="1" lang="en-US" sz="1400"/>
                    </a:br>
                    <a:r>
                      <a:rPr kumimoji="1" lang="en-US" sz="1400"/>
                      <a:t>above120</a:t>
                    </a:r>
                  </a:p>
                </p:txBody>
              </p:sp>
              <p:sp>
                <p:nvSpPr>
                  <p:cNvPr id="21" name="Text Box 25"/>
                  <p:cNvSpPr txBox="1">
                    <a:spLocks noChangeArrowheads="1"/>
                  </p:cNvSpPr>
                  <p:nvPr/>
                </p:nvSpPr>
                <p:spPr bwMode="auto">
                  <a:xfrm>
                    <a:off x="3616" y="1432"/>
                    <a:ext cx="625"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Pressure</a:t>
                    </a:r>
                    <a:br>
                      <a:rPr kumimoji="1" lang="en-US" sz="1400"/>
                    </a:br>
                    <a:r>
                      <a:rPr kumimoji="1" lang="en-US" sz="1400"/>
                      <a:t>in cuff </a:t>
                    </a:r>
                    <a:br>
                      <a:rPr kumimoji="1" lang="en-US" sz="1400"/>
                    </a:br>
                    <a:r>
                      <a:rPr kumimoji="1" lang="en-US" sz="1400"/>
                      <a:t>below 120</a:t>
                    </a:r>
                  </a:p>
                </p:txBody>
              </p:sp>
            </p:grpSp>
            <p:sp>
              <p:nvSpPr>
                <p:cNvPr id="12" name="Text Box 26"/>
                <p:cNvSpPr txBox="1">
                  <a:spLocks noChangeArrowheads="1"/>
                </p:cNvSpPr>
                <p:nvPr/>
              </p:nvSpPr>
              <p:spPr bwMode="auto">
                <a:xfrm>
                  <a:off x="5016" y="1500"/>
                  <a:ext cx="563"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Pressure</a:t>
                  </a:r>
                  <a:br>
                    <a:rPr kumimoji="1" lang="en-US" sz="1400"/>
                  </a:br>
                  <a:r>
                    <a:rPr kumimoji="1" lang="en-US" sz="1400"/>
                    <a:t>in cuff </a:t>
                  </a:r>
                  <a:br>
                    <a:rPr kumimoji="1" lang="en-US" sz="1400"/>
                  </a:br>
                  <a:r>
                    <a:rPr kumimoji="1" lang="en-US" sz="1400"/>
                    <a:t>below 70</a:t>
                  </a:r>
                </a:p>
              </p:txBody>
            </p:sp>
          </p:grpSp>
          <p:sp>
            <p:nvSpPr>
              <p:cNvPr id="9" name="Text Box 27"/>
              <p:cNvSpPr txBox="1">
                <a:spLocks noChangeArrowheads="1"/>
              </p:cNvSpPr>
              <p:nvPr/>
            </p:nvSpPr>
            <p:spPr bwMode="auto">
              <a:xfrm>
                <a:off x="3810" y="2688"/>
                <a:ext cx="718"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Sounds </a:t>
                </a:r>
                <a:br>
                  <a:rPr kumimoji="1" lang="en-US" sz="1400"/>
                </a:br>
                <a:r>
                  <a:rPr kumimoji="1" lang="en-US" sz="1400"/>
                  <a:t>audible in</a:t>
                </a:r>
                <a:br>
                  <a:rPr kumimoji="1" lang="en-US" sz="1400"/>
                </a:br>
                <a:r>
                  <a:rPr kumimoji="1" lang="en-US" sz="1400"/>
                  <a:t>stethoscope</a:t>
                </a:r>
              </a:p>
            </p:txBody>
          </p:sp>
          <p:sp>
            <p:nvSpPr>
              <p:cNvPr id="10" name="Text Box 28"/>
              <p:cNvSpPr txBox="1">
                <a:spLocks noChangeArrowheads="1"/>
              </p:cNvSpPr>
              <p:nvPr/>
            </p:nvSpPr>
            <p:spPr bwMode="auto">
              <a:xfrm>
                <a:off x="4992" y="2592"/>
                <a:ext cx="52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spcBef>
                    <a:spcPct val="50000"/>
                  </a:spcBef>
                </a:pPr>
                <a:r>
                  <a:rPr kumimoji="1" lang="en-US" sz="1400"/>
                  <a:t>Sounds </a:t>
                </a:r>
                <a:br>
                  <a:rPr kumimoji="1" lang="en-US" sz="1400"/>
                </a:br>
                <a:r>
                  <a:rPr kumimoji="1" lang="en-US" sz="1400"/>
                  <a:t>stop</a:t>
                </a:r>
              </a:p>
            </p:txBody>
          </p:sp>
        </p:grpSp>
        <p:sp>
          <p:nvSpPr>
            <p:cNvPr id="7" name="Text Box 29"/>
            <p:cNvSpPr txBox="1">
              <a:spLocks noChangeArrowheads="1"/>
            </p:cNvSpPr>
            <p:nvPr/>
          </p:nvSpPr>
          <p:spPr bwMode="auto">
            <a:xfrm>
              <a:off x="4744" y="797"/>
              <a:ext cx="102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b="1" dirty="0"/>
                <a:t>Blood pressure</a:t>
              </a:r>
            </a:p>
            <a:p>
              <a:pPr eaLnBrk="0" hangingPunct="0"/>
              <a:r>
                <a:rPr kumimoji="1" lang="en-US" sz="1400" b="1" dirty="0"/>
                <a:t>Reading: 120/170</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228600" y="1068388"/>
            <a:ext cx="8737600" cy="4899025"/>
            <a:chOff x="144" y="673"/>
            <a:chExt cx="5504" cy="3086"/>
          </a:xfrm>
        </p:grpSpPr>
        <p:pic>
          <p:nvPicPr>
            <p:cNvPr id="198660" name="Picture 4"/>
            <p:cNvPicPr>
              <a:picLocks noChangeAspect="1" noChangeArrowheads="1"/>
            </p:cNvPicPr>
            <p:nvPr/>
          </p:nvPicPr>
          <p:blipFill>
            <a:blip r:embed="rId2"/>
            <a:srcRect/>
            <a:stretch>
              <a:fillRect/>
            </a:stretch>
          </p:blipFill>
          <p:spPr bwMode="auto">
            <a:xfrm>
              <a:off x="144" y="673"/>
              <a:ext cx="5472" cy="3086"/>
            </a:xfrm>
            <a:prstGeom prst="rect">
              <a:avLst/>
            </a:prstGeom>
            <a:noFill/>
            <a:ln w="9525">
              <a:noFill/>
              <a:miter lim="800000"/>
              <a:headEnd/>
              <a:tailEnd/>
            </a:ln>
          </p:spPr>
        </p:pic>
        <p:sp>
          <p:nvSpPr>
            <p:cNvPr id="198661" name="Text Box 5"/>
            <p:cNvSpPr txBox="1">
              <a:spLocks noChangeArrowheads="1"/>
            </p:cNvSpPr>
            <p:nvPr/>
          </p:nvSpPr>
          <p:spPr bwMode="auto">
            <a:xfrm>
              <a:off x="925" y="690"/>
              <a:ext cx="66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solidFill>
                    <a:schemeClr val="bg1"/>
                  </a:solidFill>
                </a:rPr>
                <a:t>Plasma 55%</a:t>
              </a:r>
            </a:p>
          </p:txBody>
        </p:sp>
        <p:sp>
          <p:nvSpPr>
            <p:cNvPr id="198662" name="Text Box 6"/>
            <p:cNvSpPr txBox="1">
              <a:spLocks noChangeArrowheads="1"/>
            </p:cNvSpPr>
            <p:nvPr/>
          </p:nvSpPr>
          <p:spPr bwMode="auto">
            <a:xfrm>
              <a:off x="232" y="896"/>
              <a:ext cx="65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Constituent</a:t>
              </a:r>
            </a:p>
          </p:txBody>
        </p:sp>
        <p:sp>
          <p:nvSpPr>
            <p:cNvPr id="198663" name="Text Box 7"/>
            <p:cNvSpPr txBox="1">
              <a:spLocks noChangeArrowheads="1"/>
            </p:cNvSpPr>
            <p:nvPr/>
          </p:nvSpPr>
          <p:spPr bwMode="auto">
            <a:xfrm>
              <a:off x="1456" y="898"/>
              <a:ext cx="83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Major functions</a:t>
              </a:r>
            </a:p>
          </p:txBody>
        </p:sp>
        <p:sp>
          <p:nvSpPr>
            <p:cNvPr id="198664" name="Text Box 9"/>
            <p:cNvSpPr txBox="1">
              <a:spLocks noChangeArrowheads="1"/>
            </p:cNvSpPr>
            <p:nvPr/>
          </p:nvSpPr>
          <p:spPr bwMode="auto">
            <a:xfrm>
              <a:off x="232" y="1104"/>
              <a:ext cx="3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Water</a:t>
              </a:r>
            </a:p>
          </p:txBody>
        </p:sp>
        <p:sp>
          <p:nvSpPr>
            <p:cNvPr id="198665" name="Text Box 10"/>
            <p:cNvSpPr txBox="1">
              <a:spLocks noChangeArrowheads="1"/>
            </p:cNvSpPr>
            <p:nvPr/>
          </p:nvSpPr>
          <p:spPr bwMode="auto">
            <a:xfrm>
              <a:off x="1444" y="1101"/>
              <a:ext cx="701"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Solvent for</a:t>
              </a:r>
            </a:p>
            <a:p>
              <a:pPr eaLnBrk="0" hangingPunct="0"/>
              <a:r>
                <a:rPr kumimoji="1" lang="en-US" sz="1200"/>
                <a:t>carrying other</a:t>
              </a:r>
            </a:p>
            <a:p>
              <a:pPr eaLnBrk="0" hangingPunct="0"/>
              <a:r>
                <a:rPr kumimoji="1" lang="en-US" sz="1200"/>
                <a:t>substances</a:t>
              </a:r>
            </a:p>
          </p:txBody>
        </p:sp>
        <p:sp>
          <p:nvSpPr>
            <p:cNvPr id="198666" name="Text Box 11"/>
            <p:cNvSpPr txBox="1">
              <a:spLocks noChangeArrowheads="1"/>
            </p:cNvSpPr>
            <p:nvPr/>
          </p:nvSpPr>
          <p:spPr bwMode="auto">
            <a:xfrm>
              <a:off x="294" y="1588"/>
              <a:ext cx="634" cy="748"/>
            </a:xfrm>
            <a:prstGeom prst="rect">
              <a:avLst/>
            </a:prstGeom>
            <a:noFill/>
            <a:ln w="25400">
              <a:noFill/>
              <a:miter lim="800000"/>
              <a:headEnd/>
              <a:tailEnd/>
            </a:ln>
          </p:spPr>
          <p:txBody>
            <a:bodyPr wrap="none" lIns="92075" tIns="46038" rIns="92075" bIns="46038" anchor="ctr">
              <a:prstTxWarp prst="textNoShape">
                <a:avLst/>
              </a:prstTxWarp>
              <a:spAutoFit/>
            </a:bodyPr>
            <a:lstStyle/>
            <a:p>
              <a:pPr indent="12700" eaLnBrk="0" hangingPunct="0"/>
              <a:r>
                <a:rPr kumimoji="1" lang="en-US" sz="1200"/>
                <a:t>Sodium</a:t>
              </a:r>
            </a:p>
            <a:p>
              <a:pPr indent="12700" eaLnBrk="0" hangingPunct="0"/>
              <a:r>
                <a:rPr kumimoji="1" lang="en-US" sz="1200"/>
                <a:t>Potassium</a:t>
              </a:r>
            </a:p>
            <a:p>
              <a:pPr indent="12700" eaLnBrk="0" hangingPunct="0"/>
              <a:r>
                <a:rPr kumimoji="1" lang="en-US" sz="1200"/>
                <a:t>Calcium</a:t>
              </a:r>
              <a:br>
                <a:rPr kumimoji="1" lang="en-US" sz="1200"/>
              </a:br>
              <a:r>
                <a:rPr kumimoji="1" lang="en-US" sz="1200"/>
                <a:t>Magnesium</a:t>
              </a:r>
            </a:p>
            <a:p>
              <a:pPr indent="12700" eaLnBrk="0" hangingPunct="0"/>
              <a:r>
                <a:rPr kumimoji="1" lang="en-US" sz="1200"/>
                <a:t>Chloride</a:t>
              </a:r>
            </a:p>
            <a:p>
              <a:pPr indent="12700" eaLnBrk="0" hangingPunct="0"/>
              <a:r>
                <a:rPr kumimoji="1" lang="en-US" sz="1200"/>
                <a:t>Bicarbonate</a:t>
              </a:r>
            </a:p>
          </p:txBody>
        </p:sp>
        <p:sp>
          <p:nvSpPr>
            <p:cNvPr id="198667" name="Text Box 12"/>
            <p:cNvSpPr txBox="1">
              <a:spLocks noChangeArrowheads="1"/>
            </p:cNvSpPr>
            <p:nvPr/>
          </p:nvSpPr>
          <p:spPr bwMode="auto">
            <a:xfrm>
              <a:off x="1449" y="1615"/>
              <a:ext cx="850"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Osmotic balance</a:t>
              </a:r>
            </a:p>
            <a:p>
              <a:pPr eaLnBrk="0" hangingPunct="0"/>
              <a:r>
                <a:rPr kumimoji="1" lang="en-US" sz="1200"/>
                <a:t>pH buffering, and</a:t>
              </a:r>
            </a:p>
            <a:p>
              <a:pPr eaLnBrk="0" hangingPunct="0"/>
              <a:r>
                <a:rPr kumimoji="1" lang="en-US" sz="1200"/>
                <a:t>regulation of </a:t>
              </a:r>
            </a:p>
            <a:p>
              <a:pPr eaLnBrk="0" hangingPunct="0"/>
              <a:r>
                <a:rPr kumimoji="1" lang="en-US" sz="1200"/>
                <a:t>membrane</a:t>
              </a:r>
            </a:p>
            <a:p>
              <a:pPr eaLnBrk="0" hangingPunct="0"/>
              <a:r>
                <a:rPr kumimoji="1" lang="en-US" sz="1200"/>
                <a:t>permeability</a:t>
              </a:r>
            </a:p>
          </p:txBody>
        </p:sp>
        <p:sp>
          <p:nvSpPr>
            <p:cNvPr id="198668" name="Text Box 13"/>
            <p:cNvSpPr txBox="1">
              <a:spLocks noChangeArrowheads="1"/>
            </p:cNvSpPr>
            <p:nvPr/>
          </p:nvSpPr>
          <p:spPr bwMode="auto">
            <a:xfrm>
              <a:off x="306" y="2388"/>
              <a:ext cx="838" cy="74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Albumin</a:t>
              </a:r>
            </a:p>
            <a:p>
              <a:pPr eaLnBrk="0" hangingPunct="0"/>
              <a:endParaRPr kumimoji="1" lang="en-US" sz="1200"/>
            </a:p>
            <a:p>
              <a:pPr eaLnBrk="0" hangingPunct="0"/>
              <a:r>
                <a:rPr kumimoji="1" lang="en-US" sz="1200"/>
                <a:t>Fibringen</a:t>
              </a:r>
            </a:p>
            <a:p>
              <a:pPr eaLnBrk="0" hangingPunct="0"/>
              <a:endParaRPr kumimoji="1" lang="en-US" sz="1200"/>
            </a:p>
            <a:p>
              <a:pPr eaLnBrk="0" hangingPunct="0"/>
              <a:r>
                <a:rPr kumimoji="1" lang="en-US" sz="1200"/>
                <a:t>Immunoglobulins</a:t>
              </a:r>
            </a:p>
            <a:p>
              <a:pPr eaLnBrk="0" hangingPunct="0"/>
              <a:r>
                <a:rPr kumimoji="1" lang="en-US" sz="1200"/>
                <a:t>(antibodies)</a:t>
              </a:r>
            </a:p>
          </p:txBody>
        </p:sp>
        <p:sp>
          <p:nvSpPr>
            <p:cNvPr id="198669" name="Text Box 14"/>
            <p:cNvSpPr txBox="1">
              <a:spLocks noChangeArrowheads="1"/>
            </p:cNvSpPr>
            <p:nvPr/>
          </p:nvSpPr>
          <p:spPr bwMode="auto">
            <a:xfrm>
              <a:off x="220" y="2288"/>
              <a:ext cx="80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Plasma proteins</a:t>
              </a:r>
            </a:p>
          </p:txBody>
        </p:sp>
        <p:sp>
          <p:nvSpPr>
            <p:cNvPr id="198670" name="Text Box 15"/>
            <p:cNvSpPr txBox="1">
              <a:spLocks noChangeArrowheads="1"/>
            </p:cNvSpPr>
            <p:nvPr/>
          </p:nvSpPr>
          <p:spPr bwMode="auto">
            <a:xfrm>
              <a:off x="220" y="1490"/>
              <a:ext cx="114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Icons (blood electrolytes</a:t>
              </a:r>
            </a:p>
          </p:txBody>
        </p:sp>
        <p:sp>
          <p:nvSpPr>
            <p:cNvPr id="198671" name="Text Box 16"/>
            <p:cNvSpPr txBox="1">
              <a:spLocks noChangeArrowheads="1"/>
            </p:cNvSpPr>
            <p:nvPr/>
          </p:nvSpPr>
          <p:spPr bwMode="auto">
            <a:xfrm>
              <a:off x="1442" y="2292"/>
              <a:ext cx="856" cy="74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Osmotic balance,</a:t>
              </a:r>
            </a:p>
            <a:p>
              <a:pPr eaLnBrk="0" hangingPunct="0"/>
              <a:r>
                <a:rPr kumimoji="1" lang="en-US" sz="1200"/>
                <a:t>pH buffering</a:t>
              </a:r>
            </a:p>
            <a:p>
              <a:pPr eaLnBrk="0" hangingPunct="0"/>
              <a:endParaRPr kumimoji="1" lang="en-US" sz="1200"/>
            </a:p>
            <a:p>
              <a:pPr eaLnBrk="0" hangingPunct="0"/>
              <a:r>
                <a:rPr kumimoji="1" lang="en-US" sz="1200"/>
                <a:t>Clotting</a:t>
              </a:r>
            </a:p>
            <a:p>
              <a:pPr eaLnBrk="0" hangingPunct="0"/>
              <a:endParaRPr kumimoji="1" lang="en-US" sz="1200"/>
            </a:p>
            <a:p>
              <a:pPr eaLnBrk="0" hangingPunct="0"/>
              <a:r>
                <a:rPr kumimoji="1" lang="en-US" sz="1200"/>
                <a:t>Defense</a:t>
              </a:r>
            </a:p>
          </p:txBody>
        </p:sp>
        <p:sp>
          <p:nvSpPr>
            <p:cNvPr id="198672" name="Text Box 17"/>
            <p:cNvSpPr txBox="1">
              <a:spLocks noChangeArrowheads="1"/>
            </p:cNvSpPr>
            <p:nvPr/>
          </p:nvSpPr>
          <p:spPr bwMode="auto">
            <a:xfrm>
              <a:off x="221" y="3099"/>
              <a:ext cx="151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Substances transported by blood</a:t>
              </a:r>
            </a:p>
          </p:txBody>
        </p:sp>
        <p:sp>
          <p:nvSpPr>
            <p:cNvPr id="198673" name="Text Box 18"/>
            <p:cNvSpPr txBox="1">
              <a:spLocks noChangeArrowheads="1"/>
            </p:cNvSpPr>
            <p:nvPr/>
          </p:nvSpPr>
          <p:spPr bwMode="auto">
            <a:xfrm>
              <a:off x="518" y="3283"/>
              <a:ext cx="1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endParaRPr kumimoji="1" lang="en-US" sz="1200"/>
            </a:p>
          </p:txBody>
        </p:sp>
        <p:sp>
          <p:nvSpPr>
            <p:cNvPr id="198674" name="Text Box 19"/>
            <p:cNvSpPr txBox="1">
              <a:spLocks noChangeArrowheads="1"/>
            </p:cNvSpPr>
            <p:nvPr/>
          </p:nvSpPr>
          <p:spPr bwMode="auto">
            <a:xfrm>
              <a:off x="297" y="3202"/>
              <a:ext cx="2167"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Nutrients (such as glucose, fatty acids, vitamins)</a:t>
              </a:r>
            </a:p>
            <a:p>
              <a:pPr eaLnBrk="0" hangingPunct="0"/>
              <a:r>
                <a:rPr kumimoji="1" lang="en-US" sz="1200"/>
                <a:t>Waste products of metabolism</a:t>
              </a:r>
            </a:p>
            <a:p>
              <a:pPr eaLnBrk="0" hangingPunct="0"/>
              <a:r>
                <a:rPr kumimoji="1" lang="en-US" sz="1200"/>
                <a:t>Respiratory gases (O</a:t>
              </a:r>
              <a:r>
                <a:rPr kumimoji="1" lang="en-US" sz="1200" baseline="-25000"/>
                <a:t>2</a:t>
              </a:r>
              <a:r>
                <a:rPr kumimoji="1" lang="en-US" sz="1200"/>
                <a:t> and CO</a:t>
              </a:r>
              <a:r>
                <a:rPr kumimoji="1" lang="en-US" sz="1200" baseline="-25000"/>
                <a:t>2</a:t>
              </a:r>
              <a:r>
                <a:rPr kumimoji="1" lang="en-US" sz="1200"/>
                <a:t>)</a:t>
              </a:r>
            </a:p>
            <a:p>
              <a:pPr eaLnBrk="0" hangingPunct="0"/>
              <a:r>
                <a:rPr kumimoji="1" lang="en-US" sz="1200"/>
                <a:t>Hormones</a:t>
              </a:r>
            </a:p>
          </p:txBody>
        </p:sp>
        <p:sp>
          <p:nvSpPr>
            <p:cNvPr id="198675" name="Text Box 20"/>
            <p:cNvSpPr txBox="1">
              <a:spLocks noChangeArrowheads="1"/>
            </p:cNvSpPr>
            <p:nvPr/>
          </p:nvSpPr>
          <p:spPr bwMode="auto">
            <a:xfrm>
              <a:off x="3743" y="875"/>
              <a:ext cx="112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solidFill>
                    <a:schemeClr val="bg1"/>
                  </a:solidFill>
                </a:rPr>
                <a:t>Cellular elements 45%</a:t>
              </a:r>
            </a:p>
          </p:txBody>
        </p:sp>
        <p:sp>
          <p:nvSpPr>
            <p:cNvPr id="198676" name="Text Box 21"/>
            <p:cNvSpPr txBox="1">
              <a:spLocks noChangeArrowheads="1"/>
            </p:cNvSpPr>
            <p:nvPr/>
          </p:nvSpPr>
          <p:spPr bwMode="auto">
            <a:xfrm>
              <a:off x="3174" y="1072"/>
              <a:ext cx="51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Cell type</a:t>
              </a:r>
            </a:p>
          </p:txBody>
        </p:sp>
        <p:sp>
          <p:nvSpPr>
            <p:cNvPr id="198677" name="Text Box 22"/>
            <p:cNvSpPr txBox="1">
              <a:spLocks noChangeArrowheads="1"/>
            </p:cNvSpPr>
            <p:nvPr/>
          </p:nvSpPr>
          <p:spPr bwMode="auto">
            <a:xfrm>
              <a:off x="3754" y="1078"/>
              <a:ext cx="104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Number</a:t>
              </a:r>
              <a:br>
                <a:rPr kumimoji="1" lang="en-US" sz="1200" b="1"/>
              </a:br>
              <a:r>
                <a:rPr kumimoji="1" lang="en-US" sz="1200"/>
                <a:t>per </a:t>
              </a:r>
              <a:r>
                <a:rPr kumimoji="1" lang="en-US" sz="1200">
                  <a:sym typeface="Symbol" pitchFamily="-112" charset="2"/>
                </a:rPr>
                <a:t>L (mm</a:t>
              </a:r>
              <a:r>
                <a:rPr kumimoji="1" lang="en-US" sz="1200" baseline="30000">
                  <a:sym typeface="Symbol" pitchFamily="-112" charset="2"/>
                </a:rPr>
                <a:t>3</a:t>
              </a:r>
              <a:r>
                <a:rPr kumimoji="1" lang="en-US" sz="1200">
                  <a:sym typeface="Symbol" pitchFamily="-112" charset="2"/>
                </a:rPr>
                <a:t>) of blood</a:t>
              </a:r>
              <a:endParaRPr kumimoji="1" lang="en-US" sz="1200" b="1"/>
            </a:p>
          </p:txBody>
        </p:sp>
        <p:sp>
          <p:nvSpPr>
            <p:cNvPr id="198678" name="Text Box 23"/>
            <p:cNvSpPr txBox="1">
              <a:spLocks noChangeArrowheads="1"/>
            </p:cNvSpPr>
            <p:nvPr/>
          </p:nvSpPr>
          <p:spPr bwMode="auto">
            <a:xfrm>
              <a:off x="2459" y="1824"/>
              <a:ext cx="557"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Separated</a:t>
              </a:r>
              <a:br>
                <a:rPr kumimoji="1" lang="en-US" sz="1200"/>
              </a:br>
              <a:r>
                <a:rPr kumimoji="1" lang="en-US" sz="1200"/>
                <a:t>blood</a:t>
              </a:r>
              <a:br>
                <a:rPr kumimoji="1" lang="en-US" sz="1200"/>
              </a:br>
              <a:r>
                <a:rPr kumimoji="1" lang="en-US" sz="1200"/>
                <a:t>elements</a:t>
              </a:r>
            </a:p>
          </p:txBody>
        </p:sp>
        <p:sp>
          <p:nvSpPr>
            <p:cNvPr id="198679" name="AutoShape 25"/>
            <p:cNvSpPr>
              <a:spLocks/>
            </p:cNvSpPr>
            <p:nvPr/>
          </p:nvSpPr>
          <p:spPr bwMode="auto">
            <a:xfrm rot="5400000">
              <a:off x="2716" y="1573"/>
              <a:ext cx="47" cy="472"/>
            </a:xfrm>
            <a:prstGeom prst="rightBrace">
              <a:avLst>
                <a:gd name="adj1" fmla="val 83688"/>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8680" name="Text Box 26"/>
            <p:cNvSpPr txBox="1">
              <a:spLocks noChangeArrowheads="1"/>
            </p:cNvSpPr>
            <p:nvPr/>
          </p:nvSpPr>
          <p:spPr bwMode="auto">
            <a:xfrm>
              <a:off x="4848" y="1067"/>
              <a:ext cx="57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Functions</a:t>
              </a:r>
            </a:p>
          </p:txBody>
        </p:sp>
        <p:sp>
          <p:nvSpPr>
            <p:cNvPr id="198681" name="Text Box 27"/>
            <p:cNvSpPr txBox="1">
              <a:spLocks noChangeArrowheads="1"/>
            </p:cNvSpPr>
            <p:nvPr/>
          </p:nvSpPr>
          <p:spPr bwMode="auto">
            <a:xfrm>
              <a:off x="3176" y="1381"/>
              <a:ext cx="79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Erythrocytes</a:t>
              </a:r>
              <a:br>
                <a:rPr kumimoji="1" lang="en-US" sz="1200"/>
              </a:br>
              <a:r>
                <a:rPr kumimoji="1" lang="en-US" sz="1200"/>
                <a:t>(red blood cells)</a:t>
              </a:r>
            </a:p>
          </p:txBody>
        </p:sp>
        <p:sp>
          <p:nvSpPr>
            <p:cNvPr id="198682" name="Text Box 28"/>
            <p:cNvSpPr txBox="1">
              <a:spLocks noChangeArrowheads="1"/>
            </p:cNvSpPr>
            <p:nvPr/>
          </p:nvSpPr>
          <p:spPr bwMode="auto">
            <a:xfrm>
              <a:off x="4064" y="1496"/>
              <a:ext cx="5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5–6 million</a:t>
              </a:r>
            </a:p>
          </p:txBody>
        </p:sp>
        <p:sp>
          <p:nvSpPr>
            <p:cNvPr id="198683" name="Text Box 29"/>
            <p:cNvSpPr txBox="1">
              <a:spLocks noChangeArrowheads="1"/>
            </p:cNvSpPr>
            <p:nvPr/>
          </p:nvSpPr>
          <p:spPr bwMode="auto">
            <a:xfrm>
              <a:off x="4761" y="1488"/>
              <a:ext cx="887"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Transport oxygen</a:t>
              </a:r>
              <a:br>
                <a:rPr kumimoji="1" lang="en-US" sz="1200"/>
              </a:br>
              <a:r>
                <a:rPr kumimoji="1" lang="en-US" sz="1200"/>
                <a:t>and help transport</a:t>
              </a:r>
              <a:br>
                <a:rPr kumimoji="1" lang="en-US" sz="1200"/>
              </a:br>
              <a:r>
                <a:rPr kumimoji="1" lang="en-US" sz="1200"/>
                <a:t>carbon dioxide</a:t>
              </a:r>
            </a:p>
          </p:txBody>
        </p:sp>
        <p:sp>
          <p:nvSpPr>
            <p:cNvPr id="198684" name="Text Box 30"/>
            <p:cNvSpPr txBox="1">
              <a:spLocks noChangeArrowheads="1"/>
            </p:cNvSpPr>
            <p:nvPr/>
          </p:nvSpPr>
          <p:spPr bwMode="auto">
            <a:xfrm>
              <a:off x="3176" y="2032"/>
              <a:ext cx="88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Leukocytes</a:t>
              </a:r>
              <a:br>
                <a:rPr kumimoji="1" lang="en-US" sz="1200"/>
              </a:br>
              <a:r>
                <a:rPr kumimoji="1" lang="en-US" sz="1200"/>
                <a:t>(white blood cells)</a:t>
              </a:r>
            </a:p>
          </p:txBody>
        </p:sp>
        <p:sp>
          <p:nvSpPr>
            <p:cNvPr id="198685" name="Text Box 31"/>
            <p:cNvSpPr txBox="1">
              <a:spLocks noChangeArrowheads="1"/>
            </p:cNvSpPr>
            <p:nvPr/>
          </p:nvSpPr>
          <p:spPr bwMode="auto">
            <a:xfrm>
              <a:off x="4073" y="2064"/>
              <a:ext cx="70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5,000–10,000</a:t>
              </a:r>
            </a:p>
          </p:txBody>
        </p:sp>
        <p:sp>
          <p:nvSpPr>
            <p:cNvPr id="198686" name="Text Box 32"/>
            <p:cNvSpPr txBox="1">
              <a:spLocks noChangeArrowheads="1"/>
            </p:cNvSpPr>
            <p:nvPr/>
          </p:nvSpPr>
          <p:spPr bwMode="auto">
            <a:xfrm>
              <a:off x="4760" y="2032"/>
              <a:ext cx="65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Defense and</a:t>
              </a:r>
              <a:br>
                <a:rPr kumimoji="1" lang="en-US" sz="1200"/>
              </a:br>
              <a:r>
                <a:rPr kumimoji="1" lang="en-US" sz="1200"/>
                <a:t>immunity</a:t>
              </a:r>
            </a:p>
          </p:txBody>
        </p:sp>
        <p:sp>
          <p:nvSpPr>
            <p:cNvPr id="198687" name="Text Box 33"/>
            <p:cNvSpPr txBox="1">
              <a:spLocks noChangeArrowheads="1"/>
            </p:cNvSpPr>
            <p:nvPr/>
          </p:nvSpPr>
          <p:spPr bwMode="auto">
            <a:xfrm>
              <a:off x="3788" y="2902"/>
              <a:ext cx="55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Eosinophil</a:t>
              </a:r>
            </a:p>
          </p:txBody>
        </p:sp>
        <p:sp>
          <p:nvSpPr>
            <p:cNvPr id="198688" name="Text Box 34"/>
            <p:cNvSpPr txBox="1">
              <a:spLocks noChangeArrowheads="1"/>
            </p:cNvSpPr>
            <p:nvPr/>
          </p:nvSpPr>
          <p:spPr bwMode="auto">
            <a:xfrm>
              <a:off x="3224" y="2667"/>
              <a:ext cx="48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Basophil</a:t>
              </a:r>
            </a:p>
          </p:txBody>
        </p:sp>
        <p:sp>
          <p:nvSpPr>
            <p:cNvPr id="198689" name="Text Box 35"/>
            <p:cNvSpPr txBox="1">
              <a:spLocks noChangeArrowheads="1"/>
            </p:cNvSpPr>
            <p:nvPr/>
          </p:nvSpPr>
          <p:spPr bwMode="auto">
            <a:xfrm>
              <a:off x="3160" y="3347"/>
              <a:ext cx="48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Platelets</a:t>
              </a:r>
            </a:p>
          </p:txBody>
        </p:sp>
        <p:sp>
          <p:nvSpPr>
            <p:cNvPr id="198690" name="Text Box 36"/>
            <p:cNvSpPr txBox="1">
              <a:spLocks noChangeArrowheads="1"/>
            </p:cNvSpPr>
            <p:nvPr/>
          </p:nvSpPr>
          <p:spPr bwMode="auto">
            <a:xfrm>
              <a:off x="3584" y="3187"/>
              <a:ext cx="55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Neutrophil</a:t>
              </a:r>
            </a:p>
          </p:txBody>
        </p:sp>
        <p:sp>
          <p:nvSpPr>
            <p:cNvPr id="198691" name="Text Box 37"/>
            <p:cNvSpPr txBox="1">
              <a:spLocks noChangeArrowheads="1"/>
            </p:cNvSpPr>
            <p:nvPr/>
          </p:nvSpPr>
          <p:spPr bwMode="auto">
            <a:xfrm>
              <a:off x="4368" y="3187"/>
              <a:ext cx="53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Monocyte</a:t>
              </a:r>
            </a:p>
          </p:txBody>
        </p:sp>
        <p:sp>
          <p:nvSpPr>
            <p:cNvPr id="198692" name="Text Box 38"/>
            <p:cNvSpPr txBox="1">
              <a:spLocks noChangeArrowheads="1"/>
            </p:cNvSpPr>
            <p:nvPr/>
          </p:nvSpPr>
          <p:spPr bwMode="auto">
            <a:xfrm>
              <a:off x="4304" y="2611"/>
              <a:ext cx="63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Lymphocyte</a:t>
              </a:r>
            </a:p>
          </p:txBody>
        </p:sp>
        <p:sp>
          <p:nvSpPr>
            <p:cNvPr id="198693" name="Text Box 39"/>
            <p:cNvSpPr txBox="1">
              <a:spLocks noChangeArrowheads="1"/>
            </p:cNvSpPr>
            <p:nvPr/>
          </p:nvSpPr>
          <p:spPr bwMode="auto">
            <a:xfrm>
              <a:off x="4224" y="3428"/>
              <a:ext cx="51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250,000</a:t>
              </a:r>
              <a:r>
                <a:rPr kumimoji="1" lang="en-US" sz="1200">
                  <a:sym typeface="Symbol" pitchFamily="-112" charset="2"/>
                </a:rPr>
                <a:t></a:t>
              </a:r>
              <a:br>
                <a:rPr kumimoji="1" lang="en-US" sz="1200">
                  <a:sym typeface="Symbol" pitchFamily="-112" charset="2"/>
                </a:rPr>
              </a:br>
              <a:r>
                <a:rPr kumimoji="1" lang="en-US" sz="1200">
                  <a:sym typeface="Symbol" pitchFamily="-112" charset="2"/>
                </a:rPr>
                <a:t>400,000 </a:t>
              </a:r>
            </a:p>
          </p:txBody>
        </p:sp>
        <p:sp>
          <p:nvSpPr>
            <p:cNvPr id="198694" name="Text Box 40"/>
            <p:cNvSpPr txBox="1">
              <a:spLocks noChangeArrowheads="1"/>
            </p:cNvSpPr>
            <p:nvPr/>
          </p:nvSpPr>
          <p:spPr bwMode="auto">
            <a:xfrm>
              <a:off x="4894" y="3464"/>
              <a:ext cx="69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Blood clotting</a:t>
              </a:r>
            </a:p>
          </p:txBody>
        </p:sp>
      </p:grpSp>
      <p:sp>
        <p:nvSpPr>
          <p:cNvPr id="198659" name="Rectangle 2"/>
          <p:cNvSpPr>
            <a:spLocks noGrp="1" noChangeArrowheads="1"/>
          </p:cNvSpPr>
          <p:nvPr>
            <p:ph type="title"/>
          </p:nvPr>
        </p:nvSpPr>
        <p:spPr>
          <a:xfrm>
            <a:off x="0" y="274638"/>
            <a:ext cx="8991600" cy="715962"/>
          </a:xfrm>
        </p:spPr>
        <p:txBody>
          <a:bodyPr>
            <a:normAutofit fontScale="90000"/>
          </a:bodyPr>
          <a:lstStyle/>
          <a:p>
            <a:pPr eaLnBrk="1" hangingPunct="1"/>
            <a:r>
              <a:rPr lang="en-US" sz="4000"/>
              <a:t> The composition of mammalian blood</a:t>
            </a:r>
            <a:r>
              <a:rPr lang="en-US"/>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6469328"/>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a:t>Differentiation of blood cells</a:t>
            </a:r>
          </a:p>
        </p:txBody>
      </p:sp>
      <p:grpSp>
        <p:nvGrpSpPr>
          <p:cNvPr id="2" name="Group 19"/>
          <p:cNvGrpSpPr>
            <a:grpSpLocks/>
          </p:cNvGrpSpPr>
          <p:nvPr/>
        </p:nvGrpSpPr>
        <p:grpSpPr bwMode="auto">
          <a:xfrm>
            <a:off x="1981200" y="762000"/>
            <a:ext cx="4997450" cy="5773738"/>
            <a:chOff x="1248" y="480"/>
            <a:chExt cx="3148" cy="3637"/>
          </a:xfrm>
        </p:grpSpPr>
        <p:pic>
          <p:nvPicPr>
            <p:cNvPr id="199684" name="Picture 4"/>
            <p:cNvPicPr>
              <a:picLocks noChangeAspect="1" noChangeArrowheads="1"/>
            </p:cNvPicPr>
            <p:nvPr/>
          </p:nvPicPr>
          <p:blipFill>
            <a:blip r:embed="rId2"/>
            <a:srcRect/>
            <a:stretch>
              <a:fillRect/>
            </a:stretch>
          </p:blipFill>
          <p:spPr bwMode="auto">
            <a:xfrm>
              <a:off x="1344" y="480"/>
              <a:ext cx="3025" cy="3504"/>
            </a:xfrm>
            <a:prstGeom prst="rect">
              <a:avLst/>
            </a:prstGeom>
            <a:noFill/>
            <a:ln w="9525">
              <a:noFill/>
              <a:miter lim="800000"/>
              <a:headEnd/>
              <a:tailEnd/>
            </a:ln>
          </p:spPr>
        </p:pic>
        <p:sp>
          <p:nvSpPr>
            <p:cNvPr id="199685" name="Rectangle 5"/>
            <p:cNvSpPr>
              <a:spLocks noChangeArrowheads="1"/>
            </p:cNvSpPr>
            <p:nvPr/>
          </p:nvSpPr>
          <p:spPr bwMode="auto">
            <a:xfrm>
              <a:off x="1336" y="2360"/>
              <a:ext cx="39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 cells</a:t>
              </a:r>
            </a:p>
          </p:txBody>
        </p:sp>
        <p:sp>
          <p:nvSpPr>
            <p:cNvPr id="199686" name="Rectangle 6"/>
            <p:cNvSpPr>
              <a:spLocks noChangeArrowheads="1"/>
            </p:cNvSpPr>
            <p:nvPr/>
          </p:nvSpPr>
          <p:spPr bwMode="auto">
            <a:xfrm>
              <a:off x="2120" y="2368"/>
              <a:ext cx="39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T cells</a:t>
              </a:r>
            </a:p>
          </p:txBody>
        </p:sp>
        <p:sp>
          <p:nvSpPr>
            <p:cNvPr id="199687" name="Rectangle 7"/>
            <p:cNvSpPr>
              <a:spLocks noChangeArrowheads="1"/>
            </p:cNvSpPr>
            <p:nvPr/>
          </p:nvSpPr>
          <p:spPr bwMode="auto">
            <a:xfrm>
              <a:off x="1248" y="976"/>
              <a:ext cx="57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Lymphoid</a:t>
              </a:r>
              <a:br>
                <a:rPr kumimoji="1" lang="en-US" sz="1200" b="1"/>
              </a:br>
              <a:r>
                <a:rPr kumimoji="1" lang="en-US" sz="1200" b="1"/>
                <a:t>stem cells</a:t>
              </a:r>
            </a:p>
          </p:txBody>
        </p:sp>
        <p:sp>
          <p:nvSpPr>
            <p:cNvPr id="199688" name="Rectangle 8"/>
            <p:cNvSpPr>
              <a:spLocks noChangeArrowheads="1"/>
            </p:cNvSpPr>
            <p:nvPr/>
          </p:nvSpPr>
          <p:spPr bwMode="auto">
            <a:xfrm>
              <a:off x="2688" y="528"/>
              <a:ext cx="111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b="1"/>
                <a:t>Pluripotent stem cells</a:t>
              </a:r>
              <a:r>
                <a:rPr kumimoji="1" lang="en-US" sz="1200"/>
                <a:t/>
              </a:r>
              <a:br>
                <a:rPr kumimoji="1" lang="en-US" sz="1200"/>
              </a:br>
              <a:r>
                <a:rPr kumimoji="1" lang="en-US" sz="1200"/>
                <a:t>(in bone marrow)</a:t>
              </a:r>
            </a:p>
          </p:txBody>
        </p:sp>
        <p:sp>
          <p:nvSpPr>
            <p:cNvPr id="199689" name="Rectangle 9"/>
            <p:cNvSpPr>
              <a:spLocks noChangeArrowheads="1"/>
            </p:cNvSpPr>
            <p:nvPr/>
          </p:nvSpPr>
          <p:spPr bwMode="auto">
            <a:xfrm>
              <a:off x="3248" y="1192"/>
              <a:ext cx="579"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Myeloid</a:t>
              </a:r>
              <a:br>
                <a:rPr kumimoji="1" lang="en-US" sz="1200" b="1"/>
              </a:br>
              <a:r>
                <a:rPr kumimoji="1" lang="en-US" sz="1200" b="1"/>
                <a:t>stem cells</a:t>
              </a:r>
            </a:p>
          </p:txBody>
        </p:sp>
        <p:sp>
          <p:nvSpPr>
            <p:cNvPr id="199690" name="Rectangle 10"/>
            <p:cNvSpPr>
              <a:spLocks noChangeArrowheads="1"/>
            </p:cNvSpPr>
            <p:nvPr/>
          </p:nvSpPr>
          <p:spPr bwMode="auto">
            <a:xfrm>
              <a:off x="1799" y="3659"/>
              <a:ext cx="64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Erythrocytes</a:t>
              </a:r>
            </a:p>
          </p:txBody>
        </p:sp>
        <p:sp>
          <p:nvSpPr>
            <p:cNvPr id="199691" name="Rectangle 11"/>
            <p:cNvSpPr>
              <a:spLocks noChangeArrowheads="1"/>
            </p:cNvSpPr>
            <p:nvPr/>
          </p:nvSpPr>
          <p:spPr bwMode="auto">
            <a:xfrm>
              <a:off x="2424" y="3939"/>
              <a:ext cx="48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Platelets</a:t>
              </a:r>
            </a:p>
          </p:txBody>
        </p:sp>
        <p:sp>
          <p:nvSpPr>
            <p:cNvPr id="199692" name="Rectangle 12"/>
            <p:cNvSpPr>
              <a:spLocks noChangeArrowheads="1"/>
            </p:cNvSpPr>
            <p:nvPr/>
          </p:nvSpPr>
          <p:spPr bwMode="auto">
            <a:xfrm>
              <a:off x="3136" y="3944"/>
              <a:ext cx="57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Monocytes</a:t>
              </a:r>
            </a:p>
          </p:txBody>
        </p:sp>
        <p:sp>
          <p:nvSpPr>
            <p:cNvPr id="199693" name="Rectangle 13"/>
            <p:cNvSpPr>
              <a:spLocks noChangeArrowheads="1"/>
            </p:cNvSpPr>
            <p:nvPr/>
          </p:nvSpPr>
          <p:spPr bwMode="auto">
            <a:xfrm>
              <a:off x="3792" y="3568"/>
              <a:ext cx="59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Neutrophils</a:t>
              </a:r>
            </a:p>
          </p:txBody>
        </p:sp>
        <p:sp>
          <p:nvSpPr>
            <p:cNvPr id="199694" name="Rectangle 14"/>
            <p:cNvSpPr>
              <a:spLocks noChangeArrowheads="1"/>
            </p:cNvSpPr>
            <p:nvPr/>
          </p:nvSpPr>
          <p:spPr bwMode="auto">
            <a:xfrm>
              <a:off x="3792" y="2819"/>
              <a:ext cx="60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Eosinophils</a:t>
              </a:r>
            </a:p>
          </p:txBody>
        </p:sp>
        <p:sp>
          <p:nvSpPr>
            <p:cNvPr id="199695" name="Rectangle 15"/>
            <p:cNvSpPr>
              <a:spLocks noChangeArrowheads="1"/>
            </p:cNvSpPr>
            <p:nvPr/>
          </p:nvSpPr>
          <p:spPr bwMode="auto">
            <a:xfrm>
              <a:off x="3744" y="2080"/>
              <a:ext cx="53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Basophils</a:t>
              </a:r>
            </a:p>
          </p:txBody>
        </p:sp>
        <p:sp>
          <p:nvSpPr>
            <p:cNvPr id="199696" name="AutoShape 16"/>
            <p:cNvSpPr>
              <a:spLocks/>
            </p:cNvSpPr>
            <p:nvPr/>
          </p:nvSpPr>
          <p:spPr bwMode="auto">
            <a:xfrm rot="5400000">
              <a:off x="1896" y="1992"/>
              <a:ext cx="48" cy="1152"/>
            </a:xfrm>
            <a:prstGeom prst="rightBrace">
              <a:avLst>
                <a:gd name="adj1" fmla="val 20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99697" name="Rectangle 17"/>
            <p:cNvSpPr>
              <a:spLocks noChangeArrowheads="1"/>
            </p:cNvSpPr>
            <p:nvPr/>
          </p:nvSpPr>
          <p:spPr bwMode="auto">
            <a:xfrm>
              <a:off x="1576" y="2632"/>
              <a:ext cx="68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Lymphocytes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0303172"/>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0706" name="Picture 4"/>
          <p:cNvPicPr>
            <a:picLocks noChangeAspect="1" noChangeArrowheads="1"/>
          </p:cNvPicPr>
          <p:nvPr/>
        </p:nvPicPr>
        <p:blipFill>
          <a:blip r:embed="rId2"/>
          <a:srcRect/>
          <a:stretch>
            <a:fillRect/>
          </a:stretch>
        </p:blipFill>
        <p:spPr bwMode="auto">
          <a:xfrm>
            <a:off x="203200" y="2387600"/>
            <a:ext cx="8610600" cy="4002088"/>
          </a:xfrm>
          <a:prstGeom prst="rect">
            <a:avLst/>
          </a:prstGeom>
          <a:noFill/>
          <a:ln w="9525">
            <a:noFill/>
            <a:miter lim="800000"/>
            <a:headEnd/>
            <a:tailEnd/>
          </a:ln>
        </p:spPr>
      </p:pic>
      <p:sp>
        <p:nvSpPr>
          <p:cNvPr id="200707" name="Line 15"/>
          <p:cNvSpPr>
            <a:spLocks noChangeShapeType="1"/>
          </p:cNvSpPr>
          <p:nvPr/>
        </p:nvSpPr>
        <p:spPr bwMode="auto">
          <a:xfrm>
            <a:off x="3581400" y="3708400"/>
            <a:ext cx="4572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08" name="Rectangle 16"/>
          <p:cNvSpPr>
            <a:spLocks noChangeArrowheads="1"/>
          </p:cNvSpPr>
          <p:nvPr/>
        </p:nvSpPr>
        <p:spPr bwMode="auto">
          <a:xfrm>
            <a:off x="4024313" y="3733800"/>
            <a:ext cx="776287" cy="5175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Platelet</a:t>
            </a:r>
            <a:br>
              <a:rPr kumimoji="1" lang="en-US" sz="1400"/>
            </a:br>
            <a:r>
              <a:rPr kumimoji="1" lang="en-US" sz="1400"/>
              <a:t>plug</a:t>
            </a:r>
          </a:p>
        </p:txBody>
      </p:sp>
      <p:sp>
        <p:nvSpPr>
          <p:cNvPr id="200709" name="Rectangle 5"/>
          <p:cNvSpPr>
            <a:spLocks noChangeArrowheads="1"/>
          </p:cNvSpPr>
          <p:nvPr/>
        </p:nvSpPr>
        <p:spPr bwMode="auto">
          <a:xfrm>
            <a:off x="1528763" y="3556000"/>
            <a:ext cx="1366837"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Collagen fibers</a:t>
            </a:r>
          </a:p>
        </p:txBody>
      </p:sp>
      <p:sp>
        <p:nvSpPr>
          <p:cNvPr id="200710" name="Line 6"/>
          <p:cNvSpPr>
            <a:spLocks noChangeShapeType="1"/>
          </p:cNvSpPr>
          <p:nvPr/>
        </p:nvSpPr>
        <p:spPr bwMode="auto">
          <a:xfrm>
            <a:off x="1338263" y="3721100"/>
            <a:ext cx="2413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11" name="Line 7"/>
          <p:cNvSpPr>
            <a:spLocks noChangeShapeType="1"/>
          </p:cNvSpPr>
          <p:nvPr/>
        </p:nvSpPr>
        <p:spPr bwMode="auto">
          <a:xfrm>
            <a:off x="1206500" y="3581400"/>
            <a:ext cx="165100" cy="4445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12" name="Rectangle 8"/>
          <p:cNvSpPr>
            <a:spLocks noChangeArrowheads="1"/>
          </p:cNvSpPr>
          <p:nvPr/>
        </p:nvSpPr>
        <p:spPr bwMode="auto">
          <a:xfrm>
            <a:off x="1346200" y="3905250"/>
            <a:ext cx="2755900" cy="51752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Platelet releases chemicals</a:t>
            </a:r>
            <a:br>
              <a:rPr kumimoji="1" lang="en-US" sz="1400"/>
            </a:br>
            <a:r>
              <a:rPr kumimoji="1" lang="en-US" sz="1400"/>
              <a:t>that make nearby platelets sticky</a:t>
            </a:r>
          </a:p>
        </p:txBody>
      </p:sp>
      <p:sp>
        <p:nvSpPr>
          <p:cNvPr id="200713" name="Rectangle 9"/>
          <p:cNvSpPr>
            <a:spLocks noChangeArrowheads="1"/>
          </p:cNvSpPr>
          <p:nvPr/>
        </p:nvSpPr>
        <p:spPr bwMode="auto">
          <a:xfrm>
            <a:off x="1206500" y="4533900"/>
            <a:ext cx="3870325" cy="9429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tabLst>
                <a:tab pos="304800" algn="l"/>
              </a:tabLst>
            </a:pPr>
            <a:r>
              <a:rPr kumimoji="1" lang="en-US" sz="1400"/>
              <a:t>Clotting factors from:</a:t>
            </a:r>
            <a:br>
              <a:rPr kumimoji="1" lang="en-US" sz="1400"/>
            </a:br>
            <a:r>
              <a:rPr kumimoji="1" lang="en-US" sz="1400"/>
              <a:t>	Platelets</a:t>
            </a:r>
            <a:br>
              <a:rPr kumimoji="1" lang="en-US" sz="1400"/>
            </a:br>
            <a:r>
              <a:rPr kumimoji="1" lang="en-US" sz="1400"/>
              <a:t>	Damaged cells</a:t>
            </a:r>
            <a:br>
              <a:rPr kumimoji="1" lang="en-US" sz="1400"/>
            </a:br>
            <a:r>
              <a:rPr kumimoji="1" lang="en-US" sz="1400"/>
              <a:t>	Plasma (factors include calcium, vitamin K)</a:t>
            </a:r>
          </a:p>
        </p:txBody>
      </p:sp>
      <p:sp>
        <p:nvSpPr>
          <p:cNvPr id="200714" name="Rectangle 10"/>
          <p:cNvSpPr>
            <a:spLocks noChangeArrowheads="1"/>
          </p:cNvSpPr>
          <p:nvPr/>
        </p:nvSpPr>
        <p:spPr bwMode="auto">
          <a:xfrm>
            <a:off x="1365250" y="5641975"/>
            <a:ext cx="1149350"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Prothrombin</a:t>
            </a:r>
          </a:p>
        </p:txBody>
      </p:sp>
      <p:sp>
        <p:nvSpPr>
          <p:cNvPr id="200715" name="Rectangle 11"/>
          <p:cNvSpPr>
            <a:spLocks noChangeArrowheads="1"/>
          </p:cNvSpPr>
          <p:nvPr/>
        </p:nvSpPr>
        <p:spPr bwMode="auto">
          <a:xfrm>
            <a:off x="3098800" y="5613400"/>
            <a:ext cx="981075"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Thrombin </a:t>
            </a:r>
          </a:p>
        </p:txBody>
      </p:sp>
      <p:sp>
        <p:nvSpPr>
          <p:cNvPr id="200716" name="Rectangle 12"/>
          <p:cNvSpPr>
            <a:spLocks noChangeArrowheads="1"/>
          </p:cNvSpPr>
          <p:nvPr/>
        </p:nvSpPr>
        <p:spPr bwMode="auto">
          <a:xfrm>
            <a:off x="2286000" y="6083300"/>
            <a:ext cx="1020763"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Fibrinogen</a:t>
            </a:r>
          </a:p>
        </p:txBody>
      </p:sp>
      <p:sp>
        <p:nvSpPr>
          <p:cNvPr id="200717" name="Rectangle 13"/>
          <p:cNvSpPr>
            <a:spLocks noChangeArrowheads="1"/>
          </p:cNvSpPr>
          <p:nvPr/>
        </p:nvSpPr>
        <p:spPr bwMode="auto">
          <a:xfrm>
            <a:off x="4089400" y="6083300"/>
            <a:ext cx="627063"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Fibrin</a:t>
            </a:r>
          </a:p>
        </p:txBody>
      </p:sp>
      <p:sp>
        <p:nvSpPr>
          <p:cNvPr id="200718" name="Rectangle 14"/>
          <p:cNvSpPr>
            <a:spLocks noChangeArrowheads="1"/>
          </p:cNvSpPr>
          <p:nvPr/>
        </p:nvSpPr>
        <p:spPr bwMode="auto">
          <a:xfrm>
            <a:off x="6059488" y="6223000"/>
            <a:ext cx="582612"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 µm</a:t>
            </a:r>
          </a:p>
        </p:txBody>
      </p:sp>
      <p:sp>
        <p:nvSpPr>
          <p:cNvPr id="200719" name="Line 18"/>
          <p:cNvSpPr>
            <a:spLocks noChangeShapeType="1"/>
          </p:cNvSpPr>
          <p:nvPr/>
        </p:nvSpPr>
        <p:spPr bwMode="auto">
          <a:xfrm>
            <a:off x="5486400" y="3644900"/>
            <a:ext cx="5334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20" name="Line 19"/>
          <p:cNvSpPr>
            <a:spLocks noChangeShapeType="1"/>
          </p:cNvSpPr>
          <p:nvPr/>
        </p:nvSpPr>
        <p:spPr bwMode="auto">
          <a:xfrm flipH="1" flipV="1">
            <a:off x="6407150" y="4011613"/>
            <a:ext cx="704850" cy="122078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21" name="Rectangle 20"/>
          <p:cNvSpPr>
            <a:spLocks noChangeArrowheads="1"/>
          </p:cNvSpPr>
          <p:nvPr/>
        </p:nvSpPr>
        <p:spPr bwMode="auto">
          <a:xfrm>
            <a:off x="6019800" y="3721100"/>
            <a:ext cx="952500"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Fibrin clot</a:t>
            </a:r>
          </a:p>
        </p:txBody>
      </p:sp>
      <p:sp>
        <p:nvSpPr>
          <p:cNvPr id="200722" name="Rectangle 21"/>
          <p:cNvSpPr>
            <a:spLocks noChangeArrowheads="1"/>
          </p:cNvSpPr>
          <p:nvPr/>
        </p:nvSpPr>
        <p:spPr bwMode="auto">
          <a:xfrm>
            <a:off x="7229475" y="3698875"/>
            <a:ext cx="1308100" cy="30480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Red blood cell</a:t>
            </a:r>
          </a:p>
        </p:txBody>
      </p:sp>
      <p:sp>
        <p:nvSpPr>
          <p:cNvPr id="200723" name="Line 22"/>
          <p:cNvSpPr>
            <a:spLocks noChangeShapeType="1"/>
          </p:cNvSpPr>
          <p:nvPr/>
        </p:nvSpPr>
        <p:spPr bwMode="auto">
          <a:xfrm>
            <a:off x="7759700" y="3987800"/>
            <a:ext cx="0" cy="10160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0724" name="Rectangle 24"/>
          <p:cNvSpPr>
            <a:spLocks noChangeArrowheads="1"/>
          </p:cNvSpPr>
          <p:nvPr/>
        </p:nvSpPr>
        <p:spPr bwMode="auto">
          <a:xfrm>
            <a:off x="533400" y="788988"/>
            <a:ext cx="1870075" cy="14636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The clotting process begins </a:t>
            </a:r>
            <a:br>
              <a:rPr kumimoji="1" lang="en-US" sz="1000"/>
            </a:br>
            <a:r>
              <a:rPr kumimoji="1" lang="en-US" sz="1000"/>
              <a:t>when the endothelium of a </a:t>
            </a:r>
            <a:br>
              <a:rPr kumimoji="1" lang="en-US" sz="1000"/>
            </a:br>
            <a:r>
              <a:rPr kumimoji="1" lang="en-US" sz="1000"/>
              <a:t>vessel is damaged, exposing </a:t>
            </a:r>
            <a:br>
              <a:rPr kumimoji="1" lang="en-US" sz="1000"/>
            </a:br>
            <a:r>
              <a:rPr kumimoji="1" lang="en-US" sz="1000"/>
              <a:t>connective tissue in the </a:t>
            </a:r>
            <a:br>
              <a:rPr kumimoji="1" lang="en-US" sz="1000"/>
            </a:br>
            <a:r>
              <a:rPr kumimoji="1" lang="en-US" sz="1000"/>
              <a:t>vessel wall to blood. Platelets</a:t>
            </a:r>
          </a:p>
          <a:p>
            <a:pPr eaLnBrk="0" hangingPunct="0"/>
            <a:r>
              <a:rPr kumimoji="1" lang="en-US" sz="1000"/>
              <a:t>adhere to collagen fibers in </a:t>
            </a:r>
          </a:p>
          <a:p>
            <a:pPr eaLnBrk="0" hangingPunct="0"/>
            <a:r>
              <a:rPr kumimoji="1" lang="en-US" sz="1000"/>
              <a:t>the connective tissue and </a:t>
            </a:r>
            <a:br>
              <a:rPr kumimoji="1" lang="en-US" sz="1000"/>
            </a:br>
            <a:r>
              <a:rPr kumimoji="1" lang="en-US" sz="1000"/>
              <a:t>release a substance that</a:t>
            </a:r>
          </a:p>
          <a:p>
            <a:pPr eaLnBrk="0" hangingPunct="0"/>
            <a:r>
              <a:rPr kumimoji="1" lang="en-US" sz="1000"/>
              <a:t>makes nearby platelets sticky.</a:t>
            </a:r>
          </a:p>
        </p:txBody>
      </p:sp>
      <p:grpSp>
        <p:nvGrpSpPr>
          <p:cNvPr id="2" name="Group 29"/>
          <p:cNvGrpSpPr>
            <a:grpSpLocks/>
          </p:cNvGrpSpPr>
          <p:nvPr/>
        </p:nvGrpSpPr>
        <p:grpSpPr bwMode="auto">
          <a:xfrm>
            <a:off x="388938" y="774700"/>
            <a:ext cx="261937" cy="260350"/>
            <a:chOff x="1462" y="1458"/>
            <a:chExt cx="165" cy="164"/>
          </a:xfrm>
        </p:grpSpPr>
        <p:sp>
          <p:nvSpPr>
            <p:cNvPr id="200734" name="AutoShape 27"/>
            <p:cNvSpPr>
              <a:spLocks noChangeArrowheads="1"/>
            </p:cNvSpPr>
            <p:nvPr/>
          </p:nvSpPr>
          <p:spPr bwMode="auto">
            <a:xfrm>
              <a:off x="1488" y="1488"/>
              <a:ext cx="104" cy="104"/>
            </a:xfrm>
            <a:prstGeom prst="flowChartConnector">
              <a:avLst/>
            </a:prstGeom>
            <a:solidFill>
              <a:schemeClr val="accent2"/>
            </a:solidFill>
            <a:ln w="25400">
              <a:noFill/>
              <a:round/>
              <a:headEnd/>
              <a:tailEnd/>
            </a:ln>
          </p:spPr>
          <p:txBody>
            <a:bodyPr wrap="none" lIns="92075" tIns="46038" rIns="92075" bIns="46038" anchor="ctr">
              <a:prstTxWarp prst="textNoShape">
                <a:avLst/>
              </a:prstTxWarp>
            </a:bodyPr>
            <a:lstStyle/>
            <a:p>
              <a:endParaRPr lang="en-US"/>
            </a:p>
          </p:txBody>
        </p:sp>
        <p:sp>
          <p:nvSpPr>
            <p:cNvPr id="200735" name="Text Box 28"/>
            <p:cNvSpPr txBox="1">
              <a:spLocks noChangeArrowheads="1"/>
            </p:cNvSpPr>
            <p:nvPr/>
          </p:nvSpPr>
          <p:spPr bwMode="auto">
            <a:xfrm>
              <a:off x="1462" y="1458"/>
              <a:ext cx="16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solidFill>
                    <a:schemeClr val="bg1"/>
                  </a:solidFill>
                </a:rPr>
                <a:t>1</a:t>
              </a:r>
            </a:p>
          </p:txBody>
        </p:sp>
      </p:grpSp>
      <p:sp>
        <p:nvSpPr>
          <p:cNvPr id="200726" name="Rectangle 25"/>
          <p:cNvSpPr>
            <a:spLocks noChangeArrowheads="1"/>
          </p:cNvSpPr>
          <p:nvPr/>
        </p:nvSpPr>
        <p:spPr bwMode="auto">
          <a:xfrm>
            <a:off x="3124200" y="774700"/>
            <a:ext cx="1398588" cy="7016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The platelets form a </a:t>
            </a:r>
            <a:br>
              <a:rPr kumimoji="1" lang="en-US" sz="1000"/>
            </a:br>
            <a:r>
              <a:rPr kumimoji="1" lang="en-US" sz="1000"/>
              <a:t>plug that provides</a:t>
            </a:r>
          </a:p>
          <a:p>
            <a:pPr eaLnBrk="0" hangingPunct="0"/>
            <a:r>
              <a:rPr kumimoji="1" lang="en-US" sz="1000"/>
              <a:t>emergency protection</a:t>
            </a:r>
          </a:p>
          <a:p>
            <a:pPr eaLnBrk="0" hangingPunct="0"/>
            <a:r>
              <a:rPr kumimoji="1" lang="en-US" sz="1000"/>
              <a:t>against blood loss.</a:t>
            </a:r>
          </a:p>
        </p:txBody>
      </p:sp>
      <p:grpSp>
        <p:nvGrpSpPr>
          <p:cNvPr id="3" name="Group 30"/>
          <p:cNvGrpSpPr>
            <a:grpSpLocks/>
          </p:cNvGrpSpPr>
          <p:nvPr/>
        </p:nvGrpSpPr>
        <p:grpSpPr bwMode="auto">
          <a:xfrm>
            <a:off x="2971800" y="774700"/>
            <a:ext cx="261938" cy="260350"/>
            <a:chOff x="1462" y="1458"/>
            <a:chExt cx="165" cy="164"/>
          </a:xfrm>
        </p:grpSpPr>
        <p:sp>
          <p:nvSpPr>
            <p:cNvPr id="200732" name="AutoShape 31"/>
            <p:cNvSpPr>
              <a:spLocks noChangeArrowheads="1"/>
            </p:cNvSpPr>
            <p:nvPr/>
          </p:nvSpPr>
          <p:spPr bwMode="auto">
            <a:xfrm>
              <a:off x="1488" y="1488"/>
              <a:ext cx="104" cy="104"/>
            </a:xfrm>
            <a:prstGeom prst="flowChartConnector">
              <a:avLst/>
            </a:prstGeom>
            <a:solidFill>
              <a:schemeClr val="accent2"/>
            </a:solidFill>
            <a:ln w="25400">
              <a:noFill/>
              <a:round/>
              <a:headEnd/>
              <a:tailEnd/>
            </a:ln>
          </p:spPr>
          <p:txBody>
            <a:bodyPr wrap="none" lIns="92075" tIns="46038" rIns="92075" bIns="46038" anchor="ctr">
              <a:prstTxWarp prst="textNoShape">
                <a:avLst/>
              </a:prstTxWarp>
            </a:bodyPr>
            <a:lstStyle/>
            <a:p>
              <a:endParaRPr lang="en-US"/>
            </a:p>
          </p:txBody>
        </p:sp>
        <p:sp>
          <p:nvSpPr>
            <p:cNvPr id="200733" name="Text Box 32"/>
            <p:cNvSpPr txBox="1">
              <a:spLocks noChangeArrowheads="1"/>
            </p:cNvSpPr>
            <p:nvPr/>
          </p:nvSpPr>
          <p:spPr bwMode="auto">
            <a:xfrm>
              <a:off x="1462" y="1458"/>
              <a:ext cx="165" cy="16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solidFill>
                    <a:schemeClr val="bg1"/>
                  </a:solidFill>
                </a:rPr>
                <a:t>2</a:t>
              </a:r>
            </a:p>
          </p:txBody>
        </p:sp>
      </p:grpSp>
      <p:sp>
        <p:nvSpPr>
          <p:cNvPr id="200728" name="Rectangle 26"/>
          <p:cNvSpPr>
            <a:spLocks noChangeArrowheads="1"/>
          </p:cNvSpPr>
          <p:nvPr/>
        </p:nvSpPr>
        <p:spPr bwMode="auto">
          <a:xfrm>
            <a:off x="5594350" y="685800"/>
            <a:ext cx="3016250" cy="1768475"/>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This seal is reinforced by a clot of fibrin when </a:t>
            </a:r>
            <a:br>
              <a:rPr kumimoji="1" lang="en-US" sz="1000"/>
            </a:br>
            <a:r>
              <a:rPr kumimoji="1" lang="en-US" sz="1000"/>
              <a:t>vessel damage is severe. Fibrin is formed via a</a:t>
            </a:r>
            <a:br>
              <a:rPr kumimoji="1" lang="en-US" sz="1000"/>
            </a:br>
            <a:r>
              <a:rPr kumimoji="1" lang="en-US" sz="1000"/>
              <a:t>multistep process: Clotting factors released from</a:t>
            </a:r>
            <a:br>
              <a:rPr kumimoji="1" lang="en-US" sz="1000"/>
            </a:br>
            <a:r>
              <a:rPr kumimoji="1" lang="en-US" sz="1000"/>
              <a:t>the clumped platelets or damaged cells mix with</a:t>
            </a:r>
            <a:br>
              <a:rPr kumimoji="1" lang="en-US" sz="1000"/>
            </a:br>
            <a:r>
              <a:rPr kumimoji="1" lang="en-US" sz="1000"/>
              <a:t>clotting factors in the plasma, forming an   </a:t>
            </a:r>
            <a:br>
              <a:rPr kumimoji="1" lang="en-US" sz="1000"/>
            </a:br>
            <a:r>
              <a:rPr kumimoji="1" lang="en-US" sz="1000"/>
              <a:t>activation cascade that converts a plasma protein</a:t>
            </a:r>
            <a:br>
              <a:rPr kumimoji="1" lang="en-US" sz="1000"/>
            </a:br>
            <a:r>
              <a:rPr kumimoji="1" lang="en-US" sz="1000"/>
              <a:t>called prothrombin to its active form, thrombin.</a:t>
            </a:r>
            <a:br>
              <a:rPr kumimoji="1" lang="en-US" sz="1000"/>
            </a:br>
            <a:r>
              <a:rPr kumimoji="1" lang="en-US" sz="1000"/>
              <a:t>Thrombin itself is an enzyme that catalyzes the </a:t>
            </a:r>
            <a:br>
              <a:rPr kumimoji="1" lang="en-US" sz="1000"/>
            </a:br>
            <a:r>
              <a:rPr kumimoji="1" lang="en-US" sz="1000"/>
              <a:t>final step of the clotting process, the conversion of </a:t>
            </a:r>
            <a:br>
              <a:rPr kumimoji="1" lang="en-US" sz="1000"/>
            </a:br>
            <a:r>
              <a:rPr kumimoji="1" lang="en-US" sz="1000"/>
              <a:t>fibrinogen to fibrin. The threads of fibrin become </a:t>
            </a:r>
            <a:br>
              <a:rPr kumimoji="1" lang="en-US" sz="1000"/>
            </a:br>
            <a:r>
              <a:rPr kumimoji="1" lang="en-US" sz="1000"/>
              <a:t>interwoven into a patch (see colorized SEM).</a:t>
            </a:r>
          </a:p>
        </p:txBody>
      </p:sp>
      <p:sp>
        <p:nvSpPr>
          <p:cNvPr id="200729" name="AutoShape 34"/>
          <p:cNvSpPr>
            <a:spLocks noChangeArrowheads="1"/>
          </p:cNvSpPr>
          <p:nvPr/>
        </p:nvSpPr>
        <p:spPr bwMode="auto">
          <a:xfrm>
            <a:off x="5491163" y="720725"/>
            <a:ext cx="165100" cy="165100"/>
          </a:xfrm>
          <a:prstGeom prst="flowChartConnector">
            <a:avLst/>
          </a:prstGeom>
          <a:solidFill>
            <a:schemeClr val="accent2"/>
          </a:solidFill>
          <a:ln w="25400">
            <a:noFill/>
            <a:round/>
            <a:headEnd/>
            <a:tailEnd/>
          </a:ln>
        </p:spPr>
        <p:txBody>
          <a:bodyPr wrap="none" lIns="92075" tIns="46038" rIns="92075" bIns="46038" anchor="ctr">
            <a:prstTxWarp prst="textNoShape">
              <a:avLst/>
            </a:prstTxWarp>
          </a:bodyPr>
          <a:lstStyle/>
          <a:p>
            <a:endParaRPr lang="en-US"/>
          </a:p>
        </p:txBody>
      </p:sp>
      <p:sp>
        <p:nvSpPr>
          <p:cNvPr id="200730" name="Text Box 35"/>
          <p:cNvSpPr txBox="1">
            <a:spLocks noChangeArrowheads="1"/>
          </p:cNvSpPr>
          <p:nvPr/>
        </p:nvSpPr>
        <p:spPr bwMode="auto">
          <a:xfrm>
            <a:off x="5449888" y="673100"/>
            <a:ext cx="261937" cy="2603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100" b="1">
                <a:solidFill>
                  <a:schemeClr val="bg1"/>
                </a:solidFill>
              </a:rPr>
              <a:t>3</a:t>
            </a:r>
          </a:p>
        </p:txBody>
      </p:sp>
      <p:sp>
        <p:nvSpPr>
          <p:cNvPr id="200731" name="Rectangle 2"/>
          <p:cNvSpPr>
            <a:spLocks noGrp="1" noChangeArrowheads="1"/>
          </p:cNvSpPr>
          <p:nvPr>
            <p:ph type="title"/>
          </p:nvPr>
        </p:nvSpPr>
        <p:spPr>
          <a:xfrm>
            <a:off x="457200" y="274638"/>
            <a:ext cx="8229600" cy="487362"/>
          </a:xfrm>
        </p:spPr>
        <p:txBody>
          <a:bodyPr/>
          <a:lstStyle/>
          <a:p>
            <a:pPr eaLnBrk="1" hangingPunct="1"/>
            <a:r>
              <a:rPr lang="en-US" sz="4000"/>
              <a:t> Blood clotting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0287783"/>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a:t> Atherosclerosis</a:t>
            </a:r>
          </a:p>
        </p:txBody>
      </p:sp>
      <p:grpSp>
        <p:nvGrpSpPr>
          <p:cNvPr id="2" name="Group 22"/>
          <p:cNvGrpSpPr>
            <a:grpSpLocks/>
          </p:cNvGrpSpPr>
          <p:nvPr/>
        </p:nvGrpSpPr>
        <p:grpSpPr bwMode="auto">
          <a:xfrm>
            <a:off x="228600" y="1524000"/>
            <a:ext cx="8699500" cy="3883025"/>
            <a:chOff x="144" y="960"/>
            <a:chExt cx="5480" cy="2446"/>
          </a:xfrm>
        </p:grpSpPr>
        <p:pic>
          <p:nvPicPr>
            <p:cNvPr id="201732" name="Picture 4"/>
            <p:cNvPicPr>
              <a:picLocks noChangeAspect="1" noChangeArrowheads="1"/>
            </p:cNvPicPr>
            <p:nvPr/>
          </p:nvPicPr>
          <p:blipFill>
            <a:blip r:embed="rId2"/>
            <a:srcRect/>
            <a:stretch>
              <a:fillRect/>
            </a:stretch>
          </p:blipFill>
          <p:spPr bwMode="auto">
            <a:xfrm>
              <a:off x="288" y="1334"/>
              <a:ext cx="5232" cy="1913"/>
            </a:xfrm>
            <a:prstGeom prst="rect">
              <a:avLst/>
            </a:prstGeom>
            <a:noFill/>
            <a:ln w="9525">
              <a:noFill/>
              <a:miter lim="800000"/>
              <a:headEnd/>
              <a:tailEnd/>
            </a:ln>
          </p:spPr>
        </p:pic>
        <p:sp>
          <p:nvSpPr>
            <p:cNvPr id="201733" name="Rectangle 5"/>
            <p:cNvSpPr>
              <a:spLocks noChangeArrowheads="1"/>
            </p:cNvSpPr>
            <p:nvPr/>
          </p:nvSpPr>
          <p:spPr bwMode="auto">
            <a:xfrm>
              <a:off x="192" y="3094"/>
              <a:ext cx="101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(a) Normal artery</a:t>
              </a:r>
            </a:p>
          </p:txBody>
        </p:sp>
        <p:sp>
          <p:nvSpPr>
            <p:cNvPr id="201734" name="Rectangle 6"/>
            <p:cNvSpPr>
              <a:spLocks noChangeArrowheads="1"/>
            </p:cNvSpPr>
            <p:nvPr/>
          </p:nvSpPr>
          <p:spPr bwMode="auto">
            <a:xfrm>
              <a:off x="2840" y="3142"/>
              <a:ext cx="140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t>(b) Partly clogged artery</a:t>
              </a:r>
            </a:p>
          </p:txBody>
        </p:sp>
        <p:sp>
          <p:nvSpPr>
            <p:cNvPr id="201735" name="Rectangle 7"/>
            <p:cNvSpPr>
              <a:spLocks noChangeArrowheads="1"/>
            </p:cNvSpPr>
            <p:nvPr/>
          </p:nvSpPr>
          <p:spPr bwMode="auto">
            <a:xfrm>
              <a:off x="2344" y="3214"/>
              <a:ext cx="429"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50 µm</a:t>
              </a:r>
            </a:p>
          </p:txBody>
        </p:sp>
        <p:sp>
          <p:nvSpPr>
            <p:cNvPr id="201736" name="Rectangle 8"/>
            <p:cNvSpPr>
              <a:spLocks noChangeArrowheads="1"/>
            </p:cNvSpPr>
            <p:nvPr/>
          </p:nvSpPr>
          <p:spPr bwMode="auto">
            <a:xfrm>
              <a:off x="5133" y="3214"/>
              <a:ext cx="49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250 µm</a:t>
              </a:r>
            </a:p>
          </p:txBody>
        </p:sp>
        <p:sp>
          <p:nvSpPr>
            <p:cNvPr id="201737" name="Line 9"/>
            <p:cNvSpPr>
              <a:spLocks noChangeShapeType="1"/>
            </p:cNvSpPr>
            <p:nvPr/>
          </p:nvSpPr>
          <p:spPr bwMode="auto">
            <a:xfrm flipV="1">
              <a:off x="1504" y="1142"/>
              <a:ext cx="0" cy="51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38" name="Rectangle 10"/>
            <p:cNvSpPr>
              <a:spLocks noChangeArrowheads="1"/>
            </p:cNvSpPr>
            <p:nvPr/>
          </p:nvSpPr>
          <p:spPr bwMode="auto">
            <a:xfrm>
              <a:off x="1096" y="960"/>
              <a:ext cx="886"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Smooth muscle</a:t>
              </a:r>
            </a:p>
          </p:txBody>
        </p:sp>
        <p:sp>
          <p:nvSpPr>
            <p:cNvPr id="201739" name="Rectangle 11"/>
            <p:cNvSpPr>
              <a:spLocks noChangeArrowheads="1"/>
            </p:cNvSpPr>
            <p:nvPr/>
          </p:nvSpPr>
          <p:spPr bwMode="auto">
            <a:xfrm>
              <a:off x="144" y="962"/>
              <a:ext cx="706"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400"/>
                <a:t>Connective </a:t>
              </a:r>
              <a:br>
                <a:rPr kumimoji="1" lang="en-US" sz="1400"/>
              </a:br>
              <a:r>
                <a:rPr kumimoji="1" lang="en-US" sz="1400"/>
                <a:t>tissue</a:t>
              </a:r>
            </a:p>
          </p:txBody>
        </p:sp>
        <p:sp>
          <p:nvSpPr>
            <p:cNvPr id="201740" name="Line 12"/>
            <p:cNvSpPr>
              <a:spLocks noChangeShapeType="1"/>
            </p:cNvSpPr>
            <p:nvPr/>
          </p:nvSpPr>
          <p:spPr bwMode="auto">
            <a:xfrm>
              <a:off x="576" y="1190"/>
              <a:ext cx="400" cy="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1" name="Line 13"/>
            <p:cNvSpPr>
              <a:spLocks noChangeShapeType="1"/>
            </p:cNvSpPr>
            <p:nvPr/>
          </p:nvSpPr>
          <p:spPr bwMode="auto">
            <a:xfrm flipV="1">
              <a:off x="1880" y="1284"/>
              <a:ext cx="320" cy="55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2" name="Rectangle 14"/>
            <p:cNvSpPr>
              <a:spLocks noChangeArrowheads="1"/>
            </p:cNvSpPr>
            <p:nvPr/>
          </p:nvSpPr>
          <p:spPr bwMode="auto">
            <a:xfrm>
              <a:off x="2112" y="1096"/>
              <a:ext cx="73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Endothelium</a:t>
              </a:r>
            </a:p>
          </p:txBody>
        </p:sp>
        <p:sp>
          <p:nvSpPr>
            <p:cNvPr id="201743" name="Line 15"/>
            <p:cNvSpPr>
              <a:spLocks noChangeShapeType="1"/>
            </p:cNvSpPr>
            <p:nvPr/>
          </p:nvSpPr>
          <p:spPr bwMode="auto">
            <a:xfrm flipV="1">
              <a:off x="4119" y="1235"/>
              <a:ext cx="50" cy="115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4" name="Line 16"/>
            <p:cNvSpPr>
              <a:spLocks noChangeShapeType="1"/>
            </p:cNvSpPr>
            <p:nvPr/>
          </p:nvSpPr>
          <p:spPr bwMode="auto">
            <a:xfrm flipV="1">
              <a:off x="3638" y="1238"/>
              <a:ext cx="528" cy="116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5" name="Line 17"/>
            <p:cNvSpPr>
              <a:spLocks noChangeShapeType="1"/>
            </p:cNvSpPr>
            <p:nvPr/>
          </p:nvSpPr>
          <p:spPr bwMode="auto">
            <a:xfrm>
              <a:off x="4170" y="1235"/>
              <a:ext cx="294" cy="6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01746" name="Rectangle 18"/>
            <p:cNvSpPr>
              <a:spLocks noChangeArrowheads="1"/>
            </p:cNvSpPr>
            <p:nvPr/>
          </p:nvSpPr>
          <p:spPr bwMode="auto">
            <a:xfrm>
              <a:off x="3984" y="1046"/>
              <a:ext cx="46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Plaque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2920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Coronary Embolism</a:t>
            </a:r>
            <a:endParaRPr lang="en-US" dirty="0"/>
          </a:p>
        </p:txBody>
      </p:sp>
      <p:pic>
        <p:nvPicPr>
          <p:cNvPr id="4" name="Picture 3"/>
          <p:cNvPicPr>
            <a:picLocks noChangeAspect="1"/>
          </p:cNvPicPr>
          <p:nvPr/>
        </p:nvPicPr>
        <p:blipFill>
          <a:blip r:embed="rId2"/>
          <a:stretch>
            <a:fillRect/>
          </a:stretch>
        </p:blipFill>
        <p:spPr>
          <a:xfrm>
            <a:off x="1917700" y="1083002"/>
            <a:ext cx="4338320" cy="56098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8190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Cerebral Aneurysm</a:t>
            </a:r>
            <a:endParaRPr lang="en-US" dirty="0"/>
          </a:p>
        </p:txBody>
      </p:sp>
      <p:pic>
        <p:nvPicPr>
          <p:cNvPr id="3" name="Picture 2"/>
          <p:cNvPicPr>
            <a:picLocks noChangeAspect="1"/>
          </p:cNvPicPr>
          <p:nvPr/>
        </p:nvPicPr>
        <p:blipFill>
          <a:blip r:embed="rId2"/>
          <a:stretch>
            <a:fillRect/>
          </a:stretch>
        </p:blipFill>
        <p:spPr>
          <a:xfrm>
            <a:off x="1878075" y="1397000"/>
            <a:ext cx="4749927" cy="5219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8492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06388" y="3159125"/>
            <a:ext cx="3463925" cy="3471863"/>
            <a:chOff x="3412" y="2053"/>
            <a:chExt cx="2182" cy="2187"/>
          </a:xfrm>
        </p:grpSpPr>
        <p:pic>
          <p:nvPicPr>
            <p:cNvPr id="479236" name="Picture 4" descr="Firefox090"/>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3058" t="1506" r="3058" b="6026"/>
            <a:stretch>
              <a:fillRect/>
            </a:stretch>
          </p:blipFill>
          <p:spPr bwMode="auto">
            <a:xfrm>
              <a:off x="3412" y="2054"/>
              <a:ext cx="2182" cy="2181"/>
            </a:xfrm>
            <a:prstGeom prst="rect">
              <a:avLst/>
            </a:prstGeom>
            <a:noFill/>
            <a:ln w="9525">
              <a:noFill/>
              <a:miter lim="800000"/>
              <a:headEnd/>
              <a:tailEnd/>
            </a:ln>
          </p:spPr>
        </p:pic>
        <p:sp>
          <p:nvSpPr>
            <p:cNvPr id="479237" name="Rectangle 5"/>
            <p:cNvSpPr>
              <a:spLocks noChangeArrowheads="1"/>
            </p:cNvSpPr>
            <p:nvPr/>
          </p:nvSpPr>
          <p:spPr bwMode="auto">
            <a:xfrm>
              <a:off x="3430" y="3984"/>
              <a:ext cx="278" cy="256"/>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479238" name="Rectangle 6"/>
            <p:cNvSpPr>
              <a:spLocks noChangeArrowheads="1"/>
            </p:cNvSpPr>
            <p:nvPr/>
          </p:nvSpPr>
          <p:spPr bwMode="auto">
            <a:xfrm>
              <a:off x="3414" y="2053"/>
              <a:ext cx="642" cy="1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479240" name="AutoShape 8"/>
          <p:cNvSpPr>
            <a:spLocks/>
          </p:cNvSpPr>
          <p:nvPr/>
        </p:nvSpPr>
        <p:spPr bwMode="auto">
          <a:xfrm>
            <a:off x="2862263" y="447675"/>
            <a:ext cx="6176962" cy="2911475"/>
          </a:xfrm>
          <a:prstGeom prst="wedgeEllipseCallout">
            <a:avLst>
              <a:gd name="adj1" fmla="val -48639"/>
              <a:gd name="adj2" fmla="val 93949"/>
            </a:avLst>
          </a:prstGeom>
          <a:solidFill>
            <a:srgbClr val="FFCC00"/>
          </a:solidFill>
          <a:ln w="57150">
            <a:solidFill>
              <a:srgbClr val="CC0000"/>
            </a:solidFill>
            <a:miter lim="800000"/>
            <a:headEnd/>
            <a:tailEnd/>
          </a:ln>
        </p:spPr>
        <p:txBody>
          <a:bodyPr wrap="none" lIns="0" tIns="0" rIns="0" bIns="0" anchor="ctr">
            <a:prstTxWarp prst="textNoShape">
              <a:avLst/>
            </a:prstTxWarp>
          </a:bodyPr>
          <a:lstStyle/>
          <a:p>
            <a:pPr>
              <a:spcBef>
                <a:spcPts val="1400"/>
              </a:spcBef>
            </a:pPr>
            <a:r>
              <a:rPr lang="en-US" sz="3600" b="1">
                <a:solidFill>
                  <a:schemeClr val="tx2"/>
                </a:solidFill>
                <a:ea typeface="Geneva" charset="0"/>
                <a:cs typeface="Geneva" charset="0"/>
              </a:rPr>
              <a:t>Bloody well ask</a:t>
            </a:r>
            <a:br>
              <a:rPr lang="en-US" sz="3600" b="1">
                <a:solidFill>
                  <a:schemeClr val="tx2"/>
                </a:solidFill>
                <a:ea typeface="Geneva" charset="0"/>
                <a:cs typeface="Geneva" charset="0"/>
              </a:rPr>
            </a:br>
            <a:r>
              <a:rPr lang="en-US" sz="3600" b="1">
                <a:solidFill>
                  <a:schemeClr val="tx2"/>
                </a:solidFill>
                <a:ea typeface="Geneva" charset="0"/>
                <a:cs typeface="Geneva" charset="0"/>
              </a:rPr>
              <a:t>some questions, already</a:t>
            </a:r>
            <a:r>
              <a:rPr lang="en-US" sz="3600" b="1" i="1">
                <a:solidFill>
                  <a:schemeClr val="tx2"/>
                </a:solidFill>
                <a:ea typeface="Geneva" charset="0"/>
                <a:cs typeface="Geneva" charset="0"/>
              </a:rPr>
              <a:t>!</a:t>
            </a:r>
            <a:endParaRPr lang="en-US" sz="3600" b="1">
              <a:solidFill>
                <a:schemeClr val="tx2"/>
              </a:solidFill>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9240"/>
                                        </p:tgtEl>
                                        <p:attrNameLst>
                                          <p:attrName>style.visibility</p:attrName>
                                        </p:attrNameLst>
                                      </p:cBhvr>
                                      <p:to>
                                        <p:strVal val="visible"/>
                                      </p:to>
                                    </p:set>
                                    <p:animEffect transition="in" filter="wipe(left)">
                                      <p:cBhvr>
                                        <p:cTn id="11" dur="500"/>
                                        <p:tgtEl>
                                          <p:spTgt spid="479240"/>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0" grpId="0" animBg="1"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
            <a:ext cx="8597900" cy="6413500"/>
          </a:xfrm>
        </p:spPr>
        <p:txBody>
          <a:bodyPr/>
          <a:lstStyle/>
          <a:p>
            <a:pPr marL="0" indent="0">
              <a:buNone/>
            </a:pPr>
            <a:r>
              <a:rPr lang="en-US" smtClean="0"/>
              <a:t>Make </a:t>
            </a:r>
            <a:r>
              <a:rPr lang="en-US" dirty="0" smtClean="0"/>
              <a:t>sure you can do the following:</a:t>
            </a:r>
          </a:p>
          <a:p>
            <a:pPr marL="514350" indent="-514350">
              <a:buAutoNum type="arabicPeriod"/>
            </a:pPr>
            <a:r>
              <a:rPr lang="en-US" dirty="0" smtClean="0"/>
              <a:t>Label all parts of the mammalian heart and diagram blood flow through it.</a:t>
            </a:r>
          </a:p>
          <a:p>
            <a:pPr marL="514350" indent="-514350">
              <a:buAutoNum type="arabicPeriod"/>
            </a:pPr>
            <a:r>
              <a:rPr lang="en-US" dirty="0" smtClean="0"/>
              <a:t>Explain the causes of circulatory system disruptions and how disruptions of the circulatory system can lead to disruptions of homeostasis.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633646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5" name="Rectangle 5"/>
          <p:cNvSpPr>
            <a:spLocks noGrp="1" noChangeArrowheads="1"/>
          </p:cNvSpPr>
          <p:nvPr>
            <p:ph type="title"/>
          </p:nvPr>
        </p:nvSpPr>
        <p:spPr>
          <a:xfrm>
            <a:off x="127000" y="114300"/>
            <a:ext cx="8335963" cy="762000"/>
          </a:xfrm>
        </p:spPr>
        <p:txBody>
          <a:bodyPr/>
          <a:lstStyle/>
          <a:p>
            <a:r>
              <a:rPr lang="en-US" dirty="0"/>
              <a:t>Overcoming limitations of diffusion</a:t>
            </a:r>
          </a:p>
        </p:txBody>
      </p:sp>
      <p:sp>
        <p:nvSpPr>
          <p:cNvPr id="373869" name="Oval 109"/>
          <p:cNvSpPr>
            <a:spLocks noChangeArrowheads="1"/>
          </p:cNvSpPr>
          <p:nvPr/>
        </p:nvSpPr>
        <p:spPr bwMode="auto">
          <a:xfrm>
            <a:off x="0" y="1827213"/>
            <a:ext cx="9128125" cy="5032375"/>
          </a:xfrm>
          <a:prstGeom prst="ellipse">
            <a:avLst/>
          </a:prstGeom>
          <a:solidFill>
            <a:schemeClr val="bg2"/>
          </a:solidFill>
          <a:ln w="9525">
            <a:noFill/>
            <a:round/>
            <a:headEnd/>
            <a:tailEnd/>
          </a:ln>
          <a:effectLst/>
        </p:spPr>
        <p:txBody>
          <a:bodyPr wrap="none" anchor="ctr">
            <a:prstTxWarp prst="textNoShape">
              <a:avLst/>
            </a:prstTxWarp>
          </a:bodyPr>
          <a:lstStyle/>
          <a:p>
            <a:endParaRPr lang="en-US"/>
          </a:p>
        </p:txBody>
      </p:sp>
      <p:grpSp>
        <p:nvGrpSpPr>
          <p:cNvPr id="2" name="Group 110"/>
          <p:cNvGrpSpPr>
            <a:grpSpLocks/>
          </p:cNvGrpSpPr>
          <p:nvPr/>
        </p:nvGrpSpPr>
        <p:grpSpPr bwMode="auto">
          <a:xfrm>
            <a:off x="2073275" y="3525838"/>
            <a:ext cx="838200" cy="1752600"/>
            <a:chOff x="1440" y="2400"/>
            <a:chExt cx="528" cy="1104"/>
          </a:xfrm>
        </p:grpSpPr>
        <p:sp>
          <p:nvSpPr>
            <p:cNvPr id="373871" name="Oval 111"/>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872" name="Oval 112"/>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sp>
        <p:nvSpPr>
          <p:cNvPr id="373873" name="Text Box 113"/>
          <p:cNvSpPr txBox="1">
            <a:spLocks noChangeArrowheads="1"/>
          </p:cNvSpPr>
          <p:nvPr/>
        </p:nvSpPr>
        <p:spPr bwMode="auto">
          <a:xfrm>
            <a:off x="1692275" y="3449638"/>
            <a:ext cx="534988"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hlink"/>
                </a:solidFill>
              </a:rPr>
              <a:t>O</a:t>
            </a:r>
            <a:r>
              <a:rPr lang="en-US" b="1" baseline="-25000">
                <a:solidFill>
                  <a:schemeClr val="hlink"/>
                </a:solidFill>
              </a:rPr>
              <a:t>2</a:t>
            </a:r>
            <a:endParaRPr lang="en-US">
              <a:solidFill>
                <a:schemeClr val="hlink"/>
              </a:solidFill>
            </a:endParaRPr>
          </a:p>
        </p:txBody>
      </p:sp>
      <p:sp>
        <p:nvSpPr>
          <p:cNvPr id="373874" name="Text Box 114"/>
          <p:cNvSpPr txBox="1">
            <a:spLocks noChangeArrowheads="1"/>
          </p:cNvSpPr>
          <p:nvPr/>
        </p:nvSpPr>
        <p:spPr bwMode="auto">
          <a:xfrm>
            <a:off x="3216275" y="3754438"/>
            <a:ext cx="862013"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CHO</a:t>
            </a:r>
            <a:endParaRPr lang="en-US">
              <a:solidFill>
                <a:srgbClr val="CC0000"/>
              </a:solidFill>
            </a:endParaRPr>
          </a:p>
        </p:txBody>
      </p:sp>
      <p:sp>
        <p:nvSpPr>
          <p:cNvPr id="373875" name="Text Box 115"/>
          <p:cNvSpPr txBox="1">
            <a:spLocks noChangeArrowheads="1"/>
          </p:cNvSpPr>
          <p:nvPr/>
        </p:nvSpPr>
        <p:spPr bwMode="auto">
          <a:xfrm>
            <a:off x="604838" y="4622800"/>
            <a:ext cx="862012"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CHO</a:t>
            </a:r>
            <a:endParaRPr lang="en-US">
              <a:solidFill>
                <a:srgbClr val="CC0000"/>
              </a:solidFill>
            </a:endParaRPr>
          </a:p>
        </p:txBody>
      </p:sp>
      <p:sp>
        <p:nvSpPr>
          <p:cNvPr id="373876" name="Text Box 116"/>
          <p:cNvSpPr txBox="1">
            <a:spLocks noChangeArrowheads="1"/>
          </p:cNvSpPr>
          <p:nvPr/>
        </p:nvSpPr>
        <p:spPr bwMode="auto">
          <a:xfrm>
            <a:off x="2835275" y="2916238"/>
            <a:ext cx="579438" cy="519112"/>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877" name="Text Box 117"/>
          <p:cNvSpPr txBox="1">
            <a:spLocks noChangeArrowheads="1"/>
          </p:cNvSpPr>
          <p:nvPr/>
        </p:nvSpPr>
        <p:spPr bwMode="auto">
          <a:xfrm>
            <a:off x="2073275" y="5583238"/>
            <a:ext cx="579438" cy="519112"/>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878" name="Text Box 118"/>
          <p:cNvSpPr txBox="1">
            <a:spLocks noChangeArrowheads="1"/>
          </p:cNvSpPr>
          <p:nvPr/>
        </p:nvSpPr>
        <p:spPr bwMode="auto">
          <a:xfrm>
            <a:off x="2871788" y="5003800"/>
            <a:ext cx="623887"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tx2"/>
                </a:solidFill>
              </a:rPr>
              <a:t>CH</a:t>
            </a:r>
            <a:endParaRPr lang="en-US"/>
          </a:p>
        </p:txBody>
      </p:sp>
      <p:sp>
        <p:nvSpPr>
          <p:cNvPr id="373879" name="Text Box 119"/>
          <p:cNvSpPr txBox="1">
            <a:spLocks noChangeArrowheads="1"/>
          </p:cNvSpPr>
          <p:nvPr/>
        </p:nvSpPr>
        <p:spPr bwMode="auto">
          <a:xfrm>
            <a:off x="2378075" y="3830638"/>
            <a:ext cx="611188" cy="366712"/>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880" name="Text Box 120"/>
          <p:cNvSpPr txBox="1">
            <a:spLocks noChangeArrowheads="1"/>
          </p:cNvSpPr>
          <p:nvPr/>
        </p:nvSpPr>
        <p:spPr bwMode="auto">
          <a:xfrm>
            <a:off x="2227263" y="4211638"/>
            <a:ext cx="642937"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881" name="Text Box 121"/>
          <p:cNvSpPr txBox="1">
            <a:spLocks noChangeArrowheads="1"/>
          </p:cNvSpPr>
          <p:nvPr/>
        </p:nvSpPr>
        <p:spPr bwMode="auto">
          <a:xfrm>
            <a:off x="1263650" y="3983038"/>
            <a:ext cx="579438" cy="519112"/>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882" name="Text Box 122"/>
          <p:cNvSpPr txBox="1">
            <a:spLocks noChangeArrowheads="1"/>
          </p:cNvSpPr>
          <p:nvPr/>
        </p:nvSpPr>
        <p:spPr bwMode="auto">
          <a:xfrm>
            <a:off x="1265238" y="5384800"/>
            <a:ext cx="534987"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hlink"/>
                </a:solidFill>
              </a:rPr>
              <a:t>O</a:t>
            </a:r>
            <a:r>
              <a:rPr lang="en-US" b="1" baseline="-25000">
                <a:solidFill>
                  <a:schemeClr val="hlink"/>
                </a:solidFill>
              </a:rPr>
              <a:t>2</a:t>
            </a:r>
            <a:endParaRPr lang="en-US">
              <a:solidFill>
                <a:schemeClr val="hlink"/>
              </a:solidFill>
            </a:endParaRPr>
          </a:p>
        </p:txBody>
      </p:sp>
      <p:sp>
        <p:nvSpPr>
          <p:cNvPr id="373883" name="Line 123"/>
          <p:cNvSpPr>
            <a:spLocks noChangeShapeType="1"/>
          </p:cNvSpPr>
          <p:nvPr/>
        </p:nvSpPr>
        <p:spPr bwMode="auto">
          <a:xfrm>
            <a:off x="2149475" y="3754438"/>
            <a:ext cx="381000"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sp>
        <p:nvSpPr>
          <p:cNvPr id="373884" name="Text Box 124"/>
          <p:cNvSpPr txBox="1">
            <a:spLocks noChangeArrowheads="1"/>
          </p:cNvSpPr>
          <p:nvPr/>
        </p:nvSpPr>
        <p:spPr bwMode="auto">
          <a:xfrm>
            <a:off x="701675" y="3525838"/>
            <a:ext cx="623888"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tx2"/>
                </a:solidFill>
              </a:rPr>
              <a:t>CH</a:t>
            </a:r>
            <a:endParaRPr lang="en-US"/>
          </a:p>
        </p:txBody>
      </p:sp>
      <p:sp>
        <p:nvSpPr>
          <p:cNvPr id="373885" name="Line 125"/>
          <p:cNvSpPr>
            <a:spLocks noChangeShapeType="1"/>
          </p:cNvSpPr>
          <p:nvPr/>
        </p:nvSpPr>
        <p:spPr bwMode="auto">
          <a:xfrm flipH="1">
            <a:off x="2911475" y="3983038"/>
            <a:ext cx="381000" cy="0"/>
          </a:xfrm>
          <a:prstGeom prst="line">
            <a:avLst/>
          </a:prstGeom>
          <a:noFill/>
          <a:ln w="38100">
            <a:solidFill>
              <a:srgbClr val="CC0000"/>
            </a:solidFill>
            <a:round/>
            <a:headEnd/>
            <a:tailEnd type="triangle" w="med" len="med"/>
          </a:ln>
          <a:effectLst/>
        </p:spPr>
        <p:txBody>
          <a:bodyPr wrap="none" anchor="ctr">
            <a:prstTxWarp prst="textNoShape">
              <a:avLst/>
            </a:prstTxWarp>
          </a:bodyPr>
          <a:lstStyle/>
          <a:p>
            <a:endParaRPr lang="en-US"/>
          </a:p>
        </p:txBody>
      </p:sp>
      <p:sp>
        <p:nvSpPr>
          <p:cNvPr id="373886" name="Line 126"/>
          <p:cNvSpPr>
            <a:spLocks noChangeShapeType="1"/>
          </p:cNvSpPr>
          <p:nvPr/>
        </p:nvSpPr>
        <p:spPr bwMode="auto">
          <a:xfrm>
            <a:off x="2682875" y="4287838"/>
            <a:ext cx="457200"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grpSp>
        <p:nvGrpSpPr>
          <p:cNvPr id="3" name="Group 127"/>
          <p:cNvGrpSpPr>
            <a:grpSpLocks/>
          </p:cNvGrpSpPr>
          <p:nvPr/>
        </p:nvGrpSpPr>
        <p:grpSpPr bwMode="auto">
          <a:xfrm>
            <a:off x="5121275" y="2078038"/>
            <a:ext cx="3352800" cy="4343400"/>
            <a:chOff x="3072" y="1584"/>
            <a:chExt cx="2112" cy="2736"/>
          </a:xfrm>
        </p:grpSpPr>
        <p:grpSp>
          <p:nvGrpSpPr>
            <p:cNvPr id="4" name="Group 128"/>
            <p:cNvGrpSpPr>
              <a:grpSpLocks/>
            </p:cNvGrpSpPr>
            <p:nvPr/>
          </p:nvGrpSpPr>
          <p:grpSpPr bwMode="auto">
            <a:xfrm>
              <a:off x="3840" y="1584"/>
              <a:ext cx="528" cy="1104"/>
              <a:chOff x="1440" y="2400"/>
              <a:chExt cx="528" cy="1104"/>
            </a:xfrm>
          </p:grpSpPr>
          <p:sp>
            <p:nvSpPr>
              <p:cNvPr id="373889" name="Oval 129"/>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890" name="Oval 130"/>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5" name="Group 131"/>
            <p:cNvGrpSpPr>
              <a:grpSpLocks/>
            </p:cNvGrpSpPr>
            <p:nvPr/>
          </p:nvGrpSpPr>
          <p:grpSpPr bwMode="auto">
            <a:xfrm>
              <a:off x="4128" y="1776"/>
              <a:ext cx="528" cy="1104"/>
              <a:chOff x="1440" y="2400"/>
              <a:chExt cx="528" cy="1104"/>
            </a:xfrm>
          </p:grpSpPr>
          <p:sp>
            <p:nvSpPr>
              <p:cNvPr id="373892" name="Oval 132"/>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893" name="Oval 133"/>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6" name="Group 134"/>
            <p:cNvGrpSpPr>
              <a:grpSpLocks/>
            </p:cNvGrpSpPr>
            <p:nvPr/>
          </p:nvGrpSpPr>
          <p:grpSpPr bwMode="auto">
            <a:xfrm>
              <a:off x="3504" y="2160"/>
              <a:ext cx="528" cy="1104"/>
              <a:chOff x="1440" y="2400"/>
              <a:chExt cx="528" cy="1104"/>
            </a:xfrm>
          </p:grpSpPr>
          <p:sp>
            <p:nvSpPr>
              <p:cNvPr id="373895" name="Oval 135"/>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896" name="Oval 136"/>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7" name="Group 137"/>
            <p:cNvGrpSpPr>
              <a:grpSpLocks/>
            </p:cNvGrpSpPr>
            <p:nvPr/>
          </p:nvGrpSpPr>
          <p:grpSpPr bwMode="auto">
            <a:xfrm>
              <a:off x="3072" y="2256"/>
              <a:ext cx="528" cy="1104"/>
              <a:chOff x="1440" y="2400"/>
              <a:chExt cx="528" cy="1104"/>
            </a:xfrm>
          </p:grpSpPr>
          <p:sp>
            <p:nvSpPr>
              <p:cNvPr id="373898" name="Oval 138"/>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899" name="Oval 139"/>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8" name="Group 140"/>
            <p:cNvGrpSpPr>
              <a:grpSpLocks/>
            </p:cNvGrpSpPr>
            <p:nvPr/>
          </p:nvGrpSpPr>
          <p:grpSpPr bwMode="auto">
            <a:xfrm>
              <a:off x="3360" y="1632"/>
              <a:ext cx="528" cy="1104"/>
              <a:chOff x="1440" y="2400"/>
              <a:chExt cx="528" cy="1104"/>
            </a:xfrm>
          </p:grpSpPr>
          <p:sp>
            <p:nvSpPr>
              <p:cNvPr id="373901" name="Oval 141"/>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02" name="Oval 142"/>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9" name="Group 143"/>
            <p:cNvGrpSpPr>
              <a:grpSpLocks/>
            </p:cNvGrpSpPr>
            <p:nvPr/>
          </p:nvGrpSpPr>
          <p:grpSpPr bwMode="auto">
            <a:xfrm>
              <a:off x="4368" y="1920"/>
              <a:ext cx="528" cy="1104"/>
              <a:chOff x="1440" y="2400"/>
              <a:chExt cx="528" cy="1104"/>
            </a:xfrm>
          </p:grpSpPr>
          <p:sp>
            <p:nvSpPr>
              <p:cNvPr id="373904" name="Oval 144"/>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05" name="Oval 145"/>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0" name="Group 146"/>
            <p:cNvGrpSpPr>
              <a:grpSpLocks/>
            </p:cNvGrpSpPr>
            <p:nvPr/>
          </p:nvGrpSpPr>
          <p:grpSpPr bwMode="auto">
            <a:xfrm>
              <a:off x="4656" y="2208"/>
              <a:ext cx="528" cy="1104"/>
              <a:chOff x="1440" y="2400"/>
              <a:chExt cx="528" cy="1104"/>
            </a:xfrm>
          </p:grpSpPr>
          <p:sp>
            <p:nvSpPr>
              <p:cNvPr id="373907" name="Oval 147"/>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08" name="Oval 148"/>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1" name="Group 149"/>
            <p:cNvGrpSpPr>
              <a:grpSpLocks/>
            </p:cNvGrpSpPr>
            <p:nvPr/>
          </p:nvGrpSpPr>
          <p:grpSpPr bwMode="auto">
            <a:xfrm>
              <a:off x="4320" y="2640"/>
              <a:ext cx="528" cy="1104"/>
              <a:chOff x="1440" y="2400"/>
              <a:chExt cx="528" cy="1104"/>
            </a:xfrm>
          </p:grpSpPr>
          <p:sp>
            <p:nvSpPr>
              <p:cNvPr id="373910" name="Oval 150"/>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11" name="Oval 151"/>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2" name="Group 152"/>
            <p:cNvGrpSpPr>
              <a:grpSpLocks/>
            </p:cNvGrpSpPr>
            <p:nvPr/>
          </p:nvGrpSpPr>
          <p:grpSpPr bwMode="auto">
            <a:xfrm>
              <a:off x="3840" y="2880"/>
              <a:ext cx="528" cy="1104"/>
              <a:chOff x="1440" y="2400"/>
              <a:chExt cx="528" cy="1104"/>
            </a:xfrm>
          </p:grpSpPr>
          <p:sp>
            <p:nvSpPr>
              <p:cNvPr id="373913" name="Oval 153"/>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14" name="Oval 154"/>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3" name="Group 155"/>
            <p:cNvGrpSpPr>
              <a:grpSpLocks/>
            </p:cNvGrpSpPr>
            <p:nvPr/>
          </p:nvGrpSpPr>
          <p:grpSpPr bwMode="auto">
            <a:xfrm>
              <a:off x="3648" y="2640"/>
              <a:ext cx="528" cy="1104"/>
              <a:chOff x="1440" y="2400"/>
              <a:chExt cx="528" cy="1104"/>
            </a:xfrm>
          </p:grpSpPr>
          <p:sp>
            <p:nvSpPr>
              <p:cNvPr id="373916" name="Oval 156"/>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17" name="Oval 157"/>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4" name="Group 158"/>
            <p:cNvGrpSpPr>
              <a:grpSpLocks/>
            </p:cNvGrpSpPr>
            <p:nvPr/>
          </p:nvGrpSpPr>
          <p:grpSpPr bwMode="auto">
            <a:xfrm>
              <a:off x="3120" y="2928"/>
              <a:ext cx="528" cy="1104"/>
              <a:chOff x="1440" y="2400"/>
              <a:chExt cx="528" cy="1104"/>
            </a:xfrm>
          </p:grpSpPr>
          <p:sp>
            <p:nvSpPr>
              <p:cNvPr id="373919" name="Oval 159"/>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20" name="Oval 160"/>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5" name="Group 161"/>
            <p:cNvGrpSpPr>
              <a:grpSpLocks/>
            </p:cNvGrpSpPr>
            <p:nvPr/>
          </p:nvGrpSpPr>
          <p:grpSpPr bwMode="auto">
            <a:xfrm>
              <a:off x="3456" y="3216"/>
              <a:ext cx="528" cy="1104"/>
              <a:chOff x="1440" y="2400"/>
              <a:chExt cx="528" cy="1104"/>
            </a:xfrm>
          </p:grpSpPr>
          <p:sp>
            <p:nvSpPr>
              <p:cNvPr id="373922" name="Oval 162"/>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23" name="Oval 163"/>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6" name="Group 164"/>
            <p:cNvGrpSpPr>
              <a:grpSpLocks/>
            </p:cNvGrpSpPr>
            <p:nvPr/>
          </p:nvGrpSpPr>
          <p:grpSpPr bwMode="auto">
            <a:xfrm>
              <a:off x="3888" y="3216"/>
              <a:ext cx="528" cy="1104"/>
              <a:chOff x="1440" y="2400"/>
              <a:chExt cx="528" cy="1104"/>
            </a:xfrm>
          </p:grpSpPr>
          <p:sp>
            <p:nvSpPr>
              <p:cNvPr id="373925" name="Oval 165"/>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26" name="Oval 166"/>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nvGrpSpPr>
            <p:cNvPr id="17" name="Group 167"/>
            <p:cNvGrpSpPr>
              <a:grpSpLocks/>
            </p:cNvGrpSpPr>
            <p:nvPr/>
          </p:nvGrpSpPr>
          <p:grpSpPr bwMode="auto">
            <a:xfrm>
              <a:off x="4512" y="2784"/>
              <a:ext cx="528" cy="1104"/>
              <a:chOff x="1440" y="2400"/>
              <a:chExt cx="528" cy="1104"/>
            </a:xfrm>
          </p:grpSpPr>
          <p:sp>
            <p:nvSpPr>
              <p:cNvPr id="373928" name="Oval 168"/>
              <p:cNvSpPr>
                <a:spLocks noChangeArrowheads="1"/>
              </p:cNvSpPr>
              <p:nvPr/>
            </p:nvSpPr>
            <p:spPr bwMode="auto">
              <a:xfrm rot="1943104">
                <a:off x="1440" y="2400"/>
                <a:ext cx="528" cy="1104"/>
              </a:xfrm>
              <a:prstGeom prst="ellipse">
                <a:avLst/>
              </a:prstGeom>
              <a:solidFill>
                <a:srgbClr val="FFEA18"/>
              </a:solidFill>
              <a:ln w="76200">
                <a:solidFill>
                  <a:srgbClr val="FFCC18"/>
                </a:solidFill>
                <a:round/>
                <a:headEnd/>
                <a:tailEnd/>
              </a:ln>
              <a:effectLst/>
            </p:spPr>
            <p:txBody>
              <a:bodyPr wrap="none" anchor="ctr">
                <a:prstTxWarp prst="textNoShape">
                  <a:avLst/>
                </a:prstTxWarp>
              </a:bodyPr>
              <a:lstStyle/>
              <a:p>
                <a:endParaRPr lang="en-US"/>
              </a:p>
            </p:txBody>
          </p:sp>
          <p:sp>
            <p:nvSpPr>
              <p:cNvPr id="373929" name="Oval 169"/>
              <p:cNvSpPr>
                <a:spLocks noChangeArrowheads="1"/>
              </p:cNvSpPr>
              <p:nvPr/>
            </p:nvSpPr>
            <p:spPr bwMode="auto">
              <a:xfrm>
                <a:off x="1488" y="3072"/>
                <a:ext cx="144" cy="144"/>
              </a:xfrm>
              <a:prstGeom prst="ellipse">
                <a:avLst/>
              </a:prstGeom>
              <a:solidFill>
                <a:srgbClr val="660000"/>
              </a:solidFill>
              <a:ln w="9525">
                <a:solidFill>
                  <a:srgbClr val="660000"/>
                </a:solidFill>
                <a:round/>
                <a:headEnd/>
                <a:tailEnd/>
              </a:ln>
              <a:effectLst/>
            </p:spPr>
            <p:txBody>
              <a:bodyPr wrap="none" anchor="ctr">
                <a:prstTxWarp prst="textNoShape">
                  <a:avLst/>
                </a:prstTxWarp>
              </a:bodyPr>
              <a:lstStyle/>
              <a:p>
                <a:endParaRPr lang="en-US"/>
              </a:p>
            </p:txBody>
          </p:sp>
        </p:grpSp>
      </p:grpSp>
      <p:grpSp>
        <p:nvGrpSpPr>
          <p:cNvPr id="18" name="Group 170"/>
          <p:cNvGrpSpPr>
            <a:grpSpLocks/>
          </p:cNvGrpSpPr>
          <p:nvPr/>
        </p:nvGrpSpPr>
        <p:grpSpPr bwMode="auto">
          <a:xfrm>
            <a:off x="4206875" y="2306638"/>
            <a:ext cx="4824413" cy="3962400"/>
            <a:chOff x="2496" y="1728"/>
            <a:chExt cx="3039" cy="2496"/>
          </a:xfrm>
        </p:grpSpPr>
        <p:sp>
          <p:nvSpPr>
            <p:cNvPr id="373931" name="Text Box 171"/>
            <p:cNvSpPr txBox="1">
              <a:spLocks noChangeArrowheads="1"/>
            </p:cNvSpPr>
            <p:nvPr/>
          </p:nvSpPr>
          <p:spPr bwMode="auto">
            <a:xfrm>
              <a:off x="4656" y="3888"/>
              <a:ext cx="365"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932" name="Text Box 172"/>
            <p:cNvSpPr txBox="1">
              <a:spLocks noChangeArrowheads="1"/>
            </p:cNvSpPr>
            <p:nvPr/>
          </p:nvSpPr>
          <p:spPr bwMode="auto">
            <a:xfrm>
              <a:off x="3504" y="1824"/>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3" name="Text Box 173"/>
            <p:cNvSpPr txBox="1">
              <a:spLocks noChangeArrowheads="1"/>
            </p:cNvSpPr>
            <p:nvPr/>
          </p:nvSpPr>
          <p:spPr bwMode="auto">
            <a:xfrm>
              <a:off x="4032" y="1728"/>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4" name="Text Box 174"/>
            <p:cNvSpPr txBox="1">
              <a:spLocks noChangeArrowheads="1"/>
            </p:cNvSpPr>
            <p:nvPr/>
          </p:nvSpPr>
          <p:spPr bwMode="auto">
            <a:xfrm>
              <a:off x="3696" y="2448"/>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5" name="Text Box 175"/>
            <p:cNvSpPr txBox="1">
              <a:spLocks noChangeArrowheads="1"/>
            </p:cNvSpPr>
            <p:nvPr/>
          </p:nvSpPr>
          <p:spPr bwMode="auto">
            <a:xfrm>
              <a:off x="3792" y="2928"/>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6" name="Text Box 176"/>
            <p:cNvSpPr txBox="1">
              <a:spLocks noChangeArrowheads="1"/>
            </p:cNvSpPr>
            <p:nvPr/>
          </p:nvSpPr>
          <p:spPr bwMode="auto">
            <a:xfrm>
              <a:off x="3312" y="3120"/>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7" name="Text Box 177"/>
            <p:cNvSpPr txBox="1">
              <a:spLocks noChangeArrowheads="1"/>
            </p:cNvSpPr>
            <p:nvPr/>
          </p:nvSpPr>
          <p:spPr bwMode="auto">
            <a:xfrm>
              <a:off x="3504" y="3552"/>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8" name="Text Box 178"/>
            <p:cNvSpPr txBox="1">
              <a:spLocks noChangeArrowheads="1"/>
            </p:cNvSpPr>
            <p:nvPr/>
          </p:nvSpPr>
          <p:spPr bwMode="auto">
            <a:xfrm>
              <a:off x="3936" y="3552"/>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39" name="Text Box 179"/>
            <p:cNvSpPr txBox="1">
              <a:spLocks noChangeArrowheads="1"/>
            </p:cNvSpPr>
            <p:nvPr/>
          </p:nvSpPr>
          <p:spPr bwMode="auto">
            <a:xfrm>
              <a:off x="4704" y="3024"/>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40" name="Text Box 180"/>
            <p:cNvSpPr txBox="1">
              <a:spLocks noChangeArrowheads="1"/>
            </p:cNvSpPr>
            <p:nvPr/>
          </p:nvSpPr>
          <p:spPr bwMode="auto">
            <a:xfrm>
              <a:off x="4560" y="2112"/>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41" name="Text Box 181"/>
            <p:cNvSpPr txBox="1">
              <a:spLocks noChangeArrowheads="1"/>
            </p:cNvSpPr>
            <p:nvPr/>
          </p:nvSpPr>
          <p:spPr bwMode="auto">
            <a:xfrm>
              <a:off x="4800" y="2448"/>
              <a:ext cx="385" cy="231"/>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660000"/>
                  </a:solidFill>
                </a:rPr>
                <a:t>CO</a:t>
              </a:r>
              <a:r>
                <a:rPr lang="en-US" sz="1800" b="1" baseline="-25000">
                  <a:solidFill>
                    <a:srgbClr val="660000"/>
                  </a:solidFill>
                </a:rPr>
                <a:t>2</a:t>
              </a:r>
              <a:endParaRPr lang="en-US"/>
            </a:p>
          </p:txBody>
        </p:sp>
        <p:sp>
          <p:nvSpPr>
            <p:cNvPr id="373942" name="Text Box 182"/>
            <p:cNvSpPr txBox="1">
              <a:spLocks noChangeArrowheads="1"/>
            </p:cNvSpPr>
            <p:nvPr/>
          </p:nvSpPr>
          <p:spPr bwMode="auto">
            <a:xfrm>
              <a:off x="3505" y="2064"/>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3" name="Text Box 183"/>
            <p:cNvSpPr txBox="1">
              <a:spLocks noChangeArrowheads="1"/>
            </p:cNvSpPr>
            <p:nvPr/>
          </p:nvSpPr>
          <p:spPr bwMode="auto">
            <a:xfrm>
              <a:off x="3217" y="2688"/>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4" name="Text Box 184"/>
            <p:cNvSpPr txBox="1">
              <a:spLocks noChangeArrowheads="1"/>
            </p:cNvSpPr>
            <p:nvPr/>
          </p:nvSpPr>
          <p:spPr bwMode="auto">
            <a:xfrm>
              <a:off x="3889" y="2784"/>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5" name="Text Box 185"/>
            <p:cNvSpPr txBox="1">
              <a:spLocks noChangeArrowheads="1"/>
            </p:cNvSpPr>
            <p:nvPr/>
          </p:nvSpPr>
          <p:spPr bwMode="auto">
            <a:xfrm>
              <a:off x="4609" y="3264"/>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6" name="Text Box 186"/>
            <p:cNvSpPr txBox="1">
              <a:spLocks noChangeArrowheads="1"/>
            </p:cNvSpPr>
            <p:nvPr/>
          </p:nvSpPr>
          <p:spPr bwMode="auto">
            <a:xfrm>
              <a:off x="4417" y="2304"/>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7" name="Text Box 187"/>
            <p:cNvSpPr txBox="1">
              <a:spLocks noChangeArrowheads="1"/>
            </p:cNvSpPr>
            <p:nvPr/>
          </p:nvSpPr>
          <p:spPr bwMode="auto">
            <a:xfrm>
              <a:off x="4273" y="1968"/>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8" name="Text Box 188"/>
            <p:cNvSpPr txBox="1">
              <a:spLocks noChangeArrowheads="1"/>
            </p:cNvSpPr>
            <p:nvPr/>
          </p:nvSpPr>
          <p:spPr bwMode="auto">
            <a:xfrm>
              <a:off x="3629" y="3352"/>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49" name="Text Box 189"/>
            <p:cNvSpPr txBox="1">
              <a:spLocks noChangeArrowheads="1"/>
            </p:cNvSpPr>
            <p:nvPr/>
          </p:nvSpPr>
          <p:spPr bwMode="auto">
            <a:xfrm>
              <a:off x="3121" y="3360"/>
              <a:ext cx="405" cy="250"/>
            </a:xfrm>
            <a:prstGeom prst="rect">
              <a:avLst/>
            </a:prstGeom>
            <a:noFill/>
            <a:ln w="9525">
              <a:noFill/>
              <a:miter lim="800000"/>
              <a:headEnd/>
              <a:tailEnd/>
            </a:ln>
            <a:effectLst/>
          </p:spPr>
          <p:txBody>
            <a:bodyPr wrap="none" anchor="ctr">
              <a:prstTxWarp prst="textNoShape">
                <a:avLst/>
              </a:prstTxWarp>
              <a:spAutoFit/>
            </a:bodyPr>
            <a:lstStyle/>
            <a:p>
              <a:r>
                <a:rPr lang="en-US" sz="2000" b="1">
                  <a:solidFill>
                    <a:srgbClr val="660000"/>
                  </a:solidFill>
                </a:rPr>
                <a:t>NH</a:t>
              </a:r>
              <a:r>
                <a:rPr lang="en-US" sz="2000" b="1" baseline="-25000">
                  <a:solidFill>
                    <a:srgbClr val="660000"/>
                  </a:solidFill>
                </a:rPr>
                <a:t>3</a:t>
              </a:r>
              <a:endParaRPr lang="en-US"/>
            </a:p>
          </p:txBody>
        </p:sp>
        <p:sp>
          <p:nvSpPr>
            <p:cNvPr id="373950" name="Text Box 190"/>
            <p:cNvSpPr txBox="1">
              <a:spLocks noChangeArrowheads="1"/>
            </p:cNvSpPr>
            <p:nvPr/>
          </p:nvSpPr>
          <p:spPr bwMode="auto">
            <a:xfrm>
              <a:off x="2496" y="2784"/>
              <a:ext cx="375"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chemeClr val="hlink"/>
                  </a:solidFill>
                </a:rPr>
                <a:t>O</a:t>
              </a:r>
              <a:r>
                <a:rPr lang="en-US" sz="2800" b="1" baseline="-25000">
                  <a:solidFill>
                    <a:schemeClr val="hlink"/>
                  </a:solidFill>
                </a:rPr>
                <a:t>2</a:t>
              </a:r>
              <a:endParaRPr lang="en-US">
                <a:solidFill>
                  <a:schemeClr val="hlink"/>
                </a:solidFill>
              </a:endParaRPr>
            </a:p>
          </p:txBody>
        </p:sp>
        <p:sp>
          <p:nvSpPr>
            <p:cNvPr id="373951" name="Text Box 191"/>
            <p:cNvSpPr txBox="1">
              <a:spLocks noChangeArrowheads="1"/>
            </p:cNvSpPr>
            <p:nvPr/>
          </p:nvSpPr>
          <p:spPr bwMode="auto">
            <a:xfrm>
              <a:off x="2592" y="3264"/>
              <a:ext cx="365"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952" name="Text Box 192"/>
            <p:cNvSpPr txBox="1">
              <a:spLocks noChangeArrowheads="1"/>
            </p:cNvSpPr>
            <p:nvPr/>
          </p:nvSpPr>
          <p:spPr bwMode="auto">
            <a:xfrm>
              <a:off x="2592" y="3936"/>
              <a:ext cx="393" cy="288"/>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tx2"/>
                  </a:solidFill>
                </a:rPr>
                <a:t>CH</a:t>
              </a:r>
              <a:endParaRPr lang="en-US"/>
            </a:p>
          </p:txBody>
        </p:sp>
        <p:sp>
          <p:nvSpPr>
            <p:cNvPr id="373953" name="Text Box 193"/>
            <p:cNvSpPr txBox="1">
              <a:spLocks noChangeArrowheads="1"/>
            </p:cNvSpPr>
            <p:nvPr/>
          </p:nvSpPr>
          <p:spPr bwMode="auto">
            <a:xfrm>
              <a:off x="2736" y="2016"/>
              <a:ext cx="365"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99B00"/>
                  </a:solidFill>
                </a:rPr>
                <a:t>aa</a:t>
              </a:r>
              <a:endParaRPr lang="en-US">
                <a:solidFill>
                  <a:srgbClr val="099B00"/>
                </a:solidFill>
              </a:endParaRPr>
            </a:p>
          </p:txBody>
        </p:sp>
        <p:sp>
          <p:nvSpPr>
            <p:cNvPr id="373954" name="Line 194"/>
            <p:cNvSpPr>
              <a:spLocks noChangeShapeType="1"/>
            </p:cNvSpPr>
            <p:nvPr/>
          </p:nvSpPr>
          <p:spPr bwMode="auto">
            <a:xfrm>
              <a:off x="3054" y="2208"/>
              <a:ext cx="240" cy="0"/>
            </a:xfrm>
            <a:prstGeom prst="line">
              <a:avLst/>
            </a:prstGeom>
            <a:noFill/>
            <a:ln w="38100">
              <a:solidFill>
                <a:srgbClr val="099B00"/>
              </a:solidFill>
              <a:round/>
              <a:headEnd/>
              <a:tailEnd type="triangle" w="med" len="med"/>
            </a:ln>
            <a:effectLst/>
          </p:spPr>
          <p:txBody>
            <a:bodyPr wrap="none" anchor="ctr">
              <a:prstTxWarp prst="textNoShape">
                <a:avLst/>
              </a:prstTxWarp>
            </a:bodyPr>
            <a:lstStyle/>
            <a:p>
              <a:endParaRPr lang="en-US"/>
            </a:p>
          </p:txBody>
        </p:sp>
        <p:sp>
          <p:nvSpPr>
            <p:cNvPr id="373955" name="Line 195"/>
            <p:cNvSpPr>
              <a:spLocks noChangeShapeType="1"/>
            </p:cNvSpPr>
            <p:nvPr/>
          </p:nvSpPr>
          <p:spPr bwMode="auto">
            <a:xfrm>
              <a:off x="4992" y="3120"/>
              <a:ext cx="288"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73956" name="Line 196"/>
            <p:cNvSpPr>
              <a:spLocks noChangeShapeType="1"/>
            </p:cNvSpPr>
            <p:nvPr/>
          </p:nvSpPr>
          <p:spPr bwMode="auto">
            <a:xfrm flipH="1">
              <a:off x="2928" y="2824"/>
              <a:ext cx="288" cy="0"/>
            </a:xfrm>
            <a:prstGeom prst="line">
              <a:avLst/>
            </a:prstGeom>
            <a:noFill/>
            <a:ln w="38100">
              <a:solidFill>
                <a:srgbClr val="660000"/>
              </a:solidFill>
              <a:round/>
              <a:headEnd/>
              <a:tailEnd type="triangle" w="med" len="med"/>
            </a:ln>
            <a:effectLst/>
          </p:spPr>
          <p:txBody>
            <a:bodyPr wrap="none" anchor="ctr">
              <a:prstTxWarp prst="textNoShape">
                <a:avLst/>
              </a:prstTxWarp>
            </a:bodyPr>
            <a:lstStyle/>
            <a:p>
              <a:endParaRPr lang="en-US"/>
            </a:p>
          </p:txBody>
        </p:sp>
        <p:sp>
          <p:nvSpPr>
            <p:cNvPr id="373957" name="Text Box 197"/>
            <p:cNvSpPr txBox="1">
              <a:spLocks noChangeArrowheads="1"/>
            </p:cNvSpPr>
            <p:nvPr/>
          </p:nvSpPr>
          <p:spPr bwMode="auto">
            <a:xfrm>
              <a:off x="4992" y="3456"/>
              <a:ext cx="543" cy="288"/>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CHO</a:t>
              </a:r>
              <a:endParaRPr lang="en-US">
                <a:solidFill>
                  <a:srgbClr val="CC0000"/>
                </a:solidFill>
              </a:endParaRPr>
            </a:p>
          </p:txBody>
        </p:sp>
        <p:sp>
          <p:nvSpPr>
            <p:cNvPr id="373958" name="Line 198"/>
            <p:cNvSpPr>
              <a:spLocks noChangeShapeType="1"/>
            </p:cNvSpPr>
            <p:nvPr/>
          </p:nvSpPr>
          <p:spPr bwMode="auto">
            <a:xfrm flipH="1">
              <a:off x="4800" y="3600"/>
              <a:ext cx="240" cy="0"/>
            </a:xfrm>
            <a:prstGeom prst="line">
              <a:avLst/>
            </a:prstGeom>
            <a:noFill/>
            <a:ln w="38100">
              <a:solidFill>
                <a:srgbClr val="CC0000"/>
              </a:solidFill>
              <a:round/>
              <a:headEnd/>
              <a:tailEnd type="triangle" w="med" len="med"/>
            </a:ln>
            <a:effectLst/>
          </p:spPr>
          <p:txBody>
            <a:bodyPr wrap="none" anchor="ctr">
              <a:prstTxWarp prst="textNoShape">
                <a:avLst/>
              </a:prstTxWarp>
            </a:bodyPr>
            <a:lstStyle/>
            <a:p>
              <a:endParaRPr lang="en-US"/>
            </a:p>
          </p:txBody>
        </p:sp>
        <p:sp>
          <p:nvSpPr>
            <p:cNvPr id="373959" name="Text Box 199"/>
            <p:cNvSpPr txBox="1">
              <a:spLocks noChangeArrowheads="1"/>
            </p:cNvSpPr>
            <p:nvPr/>
          </p:nvSpPr>
          <p:spPr bwMode="auto">
            <a:xfrm>
              <a:off x="5088" y="1920"/>
              <a:ext cx="337" cy="288"/>
            </a:xfrm>
            <a:prstGeom prst="rect">
              <a:avLst/>
            </a:prstGeom>
            <a:noFill/>
            <a:ln w="9525">
              <a:noFill/>
              <a:miter lim="800000"/>
              <a:headEnd/>
              <a:tailEnd/>
            </a:ln>
            <a:effectLst/>
          </p:spPr>
          <p:txBody>
            <a:bodyPr wrap="none" anchor="ctr">
              <a:prstTxWarp prst="textNoShape">
                <a:avLst/>
              </a:prstTxWarp>
              <a:spAutoFit/>
            </a:bodyPr>
            <a:lstStyle/>
            <a:p>
              <a:r>
                <a:rPr lang="en-US" b="1">
                  <a:solidFill>
                    <a:schemeClr val="hlink"/>
                  </a:solidFill>
                </a:rPr>
                <a:t>O</a:t>
              </a:r>
              <a:r>
                <a:rPr lang="en-US" b="1" baseline="-25000">
                  <a:solidFill>
                    <a:schemeClr val="hlink"/>
                  </a:solidFill>
                </a:rPr>
                <a:t>2</a:t>
              </a:r>
              <a:endParaRPr lang="en-US">
                <a:solidFill>
                  <a:schemeClr val="hlink"/>
                </a:solidFill>
              </a:endParaRPr>
            </a:p>
          </p:txBody>
        </p:sp>
        <p:sp>
          <p:nvSpPr>
            <p:cNvPr id="373960" name="Line 200"/>
            <p:cNvSpPr>
              <a:spLocks noChangeShapeType="1"/>
            </p:cNvSpPr>
            <p:nvPr/>
          </p:nvSpPr>
          <p:spPr bwMode="auto">
            <a:xfrm flipH="1">
              <a:off x="4896" y="2064"/>
              <a:ext cx="240"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grpSp>
      <p:grpSp>
        <p:nvGrpSpPr>
          <p:cNvPr id="19" name="Group 201"/>
          <p:cNvGrpSpPr>
            <a:grpSpLocks/>
          </p:cNvGrpSpPr>
          <p:nvPr/>
        </p:nvGrpSpPr>
        <p:grpSpPr bwMode="auto">
          <a:xfrm>
            <a:off x="5324475" y="2400300"/>
            <a:ext cx="3430588" cy="4125913"/>
            <a:chOff x="3200" y="1787"/>
            <a:chExt cx="2161" cy="2599"/>
          </a:xfrm>
        </p:grpSpPr>
        <p:sp>
          <p:nvSpPr>
            <p:cNvPr id="373962" name="Freeform 202"/>
            <p:cNvSpPr>
              <a:spLocks/>
            </p:cNvSpPr>
            <p:nvPr/>
          </p:nvSpPr>
          <p:spPr bwMode="auto">
            <a:xfrm>
              <a:off x="3200" y="1889"/>
              <a:ext cx="1816" cy="2497"/>
            </a:xfrm>
            <a:custGeom>
              <a:avLst/>
              <a:gdLst/>
              <a:ahLst/>
              <a:cxnLst>
                <a:cxn ang="0">
                  <a:pos x="0" y="2497"/>
                </a:cxn>
                <a:cxn ang="0">
                  <a:pos x="85" y="2474"/>
                </a:cxn>
                <a:cxn ang="0">
                  <a:pos x="108" y="2446"/>
                </a:cxn>
                <a:cxn ang="0">
                  <a:pos x="113" y="2429"/>
                </a:cxn>
                <a:cxn ang="0">
                  <a:pos x="136" y="2395"/>
                </a:cxn>
                <a:cxn ang="0">
                  <a:pos x="136" y="1964"/>
                </a:cxn>
                <a:cxn ang="0">
                  <a:pos x="357" y="1396"/>
                </a:cxn>
                <a:cxn ang="0">
                  <a:pos x="431" y="1351"/>
                </a:cxn>
                <a:cxn ang="0">
                  <a:pos x="533" y="1294"/>
                </a:cxn>
                <a:cxn ang="0">
                  <a:pos x="584" y="1260"/>
                </a:cxn>
                <a:cxn ang="0">
                  <a:pos x="641" y="1232"/>
                </a:cxn>
                <a:cxn ang="0">
                  <a:pos x="749" y="1164"/>
                </a:cxn>
                <a:cxn ang="0">
                  <a:pos x="811" y="1130"/>
                </a:cxn>
                <a:cxn ang="0">
                  <a:pos x="913" y="1067"/>
                </a:cxn>
                <a:cxn ang="0">
                  <a:pos x="1032" y="993"/>
                </a:cxn>
                <a:cxn ang="0">
                  <a:pos x="1083" y="971"/>
                </a:cxn>
                <a:cxn ang="0">
                  <a:pos x="1169" y="920"/>
                </a:cxn>
                <a:cxn ang="0">
                  <a:pos x="1282" y="846"/>
                </a:cxn>
                <a:cxn ang="0">
                  <a:pos x="1390" y="766"/>
                </a:cxn>
                <a:cxn ang="0">
                  <a:pos x="1537" y="602"/>
                </a:cxn>
                <a:cxn ang="0">
                  <a:pos x="1628" y="426"/>
                </a:cxn>
                <a:cxn ang="0">
                  <a:pos x="1651" y="386"/>
                </a:cxn>
                <a:cxn ang="0">
                  <a:pos x="1691" y="284"/>
                </a:cxn>
                <a:cxn ang="0">
                  <a:pos x="1730" y="125"/>
                </a:cxn>
                <a:cxn ang="0">
                  <a:pos x="1759" y="63"/>
                </a:cxn>
                <a:cxn ang="0">
                  <a:pos x="1793" y="17"/>
                </a:cxn>
                <a:cxn ang="0">
                  <a:pos x="1815" y="0"/>
                </a:cxn>
              </a:cxnLst>
              <a:rect l="0" t="0" r="r" b="b"/>
              <a:pathLst>
                <a:path w="1816" h="2497">
                  <a:moveTo>
                    <a:pt x="0" y="2497"/>
                  </a:moveTo>
                  <a:cubicBezTo>
                    <a:pt x="35" y="2492"/>
                    <a:pt x="53" y="2485"/>
                    <a:pt x="85" y="2474"/>
                  </a:cubicBezTo>
                  <a:cubicBezTo>
                    <a:pt x="101" y="2428"/>
                    <a:pt x="77" y="2485"/>
                    <a:pt x="108" y="2446"/>
                  </a:cubicBezTo>
                  <a:cubicBezTo>
                    <a:pt x="111" y="2441"/>
                    <a:pt x="110" y="2434"/>
                    <a:pt x="113" y="2429"/>
                  </a:cubicBezTo>
                  <a:cubicBezTo>
                    <a:pt x="119" y="2417"/>
                    <a:pt x="136" y="2395"/>
                    <a:pt x="136" y="2395"/>
                  </a:cubicBezTo>
                  <a:cubicBezTo>
                    <a:pt x="171" y="2257"/>
                    <a:pt x="173" y="2102"/>
                    <a:pt x="136" y="1964"/>
                  </a:cubicBezTo>
                  <a:cubicBezTo>
                    <a:pt x="109" y="1757"/>
                    <a:pt x="157" y="1504"/>
                    <a:pt x="357" y="1396"/>
                  </a:cubicBezTo>
                  <a:cubicBezTo>
                    <a:pt x="376" y="1368"/>
                    <a:pt x="403" y="1365"/>
                    <a:pt x="431" y="1351"/>
                  </a:cubicBezTo>
                  <a:cubicBezTo>
                    <a:pt x="465" y="1333"/>
                    <a:pt x="499" y="1313"/>
                    <a:pt x="533" y="1294"/>
                  </a:cubicBezTo>
                  <a:cubicBezTo>
                    <a:pt x="550" y="1283"/>
                    <a:pt x="566" y="1270"/>
                    <a:pt x="584" y="1260"/>
                  </a:cubicBezTo>
                  <a:cubicBezTo>
                    <a:pt x="672" y="1210"/>
                    <a:pt x="552" y="1291"/>
                    <a:pt x="641" y="1232"/>
                  </a:cubicBezTo>
                  <a:cubicBezTo>
                    <a:pt x="676" y="1208"/>
                    <a:pt x="714" y="1188"/>
                    <a:pt x="749" y="1164"/>
                  </a:cubicBezTo>
                  <a:cubicBezTo>
                    <a:pt x="768" y="1150"/>
                    <a:pt x="811" y="1130"/>
                    <a:pt x="811" y="1130"/>
                  </a:cubicBezTo>
                  <a:cubicBezTo>
                    <a:pt x="838" y="1102"/>
                    <a:pt x="878" y="1086"/>
                    <a:pt x="913" y="1067"/>
                  </a:cubicBezTo>
                  <a:cubicBezTo>
                    <a:pt x="953" y="1044"/>
                    <a:pt x="991" y="1015"/>
                    <a:pt x="1032" y="993"/>
                  </a:cubicBezTo>
                  <a:cubicBezTo>
                    <a:pt x="1054" y="980"/>
                    <a:pt x="1062" y="985"/>
                    <a:pt x="1083" y="971"/>
                  </a:cubicBezTo>
                  <a:cubicBezTo>
                    <a:pt x="1109" y="951"/>
                    <a:pt x="1142" y="939"/>
                    <a:pt x="1169" y="920"/>
                  </a:cubicBezTo>
                  <a:cubicBezTo>
                    <a:pt x="1204" y="892"/>
                    <a:pt x="1241" y="865"/>
                    <a:pt x="1282" y="846"/>
                  </a:cubicBezTo>
                  <a:cubicBezTo>
                    <a:pt x="1313" y="814"/>
                    <a:pt x="1362" y="800"/>
                    <a:pt x="1390" y="766"/>
                  </a:cubicBezTo>
                  <a:cubicBezTo>
                    <a:pt x="1435" y="710"/>
                    <a:pt x="1496" y="661"/>
                    <a:pt x="1537" y="602"/>
                  </a:cubicBezTo>
                  <a:cubicBezTo>
                    <a:pt x="1573" y="548"/>
                    <a:pt x="1599" y="484"/>
                    <a:pt x="1628" y="426"/>
                  </a:cubicBezTo>
                  <a:cubicBezTo>
                    <a:pt x="1641" y="398"/>
                    <a:pt x="1638" y="419"/>
                    <a:pt x="1651" y="386"/>
                  </a:cubicBezTo>
                  <a:cubicBezTo>
                    <a:pt x="1664" y="350"/>
                    <a:pt x="1673" y="317"/>
                    <a:pt x="1691" y="284"/>
                  </a:cubicBezTo>
                  <a:cubicBezTo>
                    <a:pt x="1702" y="230"/>
                    <a:pt x="1712" y="176"/>
                    <a:pt x="1730" y="125"/>
                  </a:cubicBezTo>
                  <a:cubicBezTo>
                    <a:pt x="1737" y="102"/>
                    <a:pt x="1741" y="78"/>
                    <a:pt x="1759" y="63"/>
                  </a:cubicBezTo>
                  <a:cubicBezTo>
                    <a:pt x="1765" y="41"/>
                    <a:pt x="1765" y="30"/>
                    <a:pt x="1793" y="17"/>
                  </a:cubicBezTo>
                  <a:cubicBezTo>
                    <a:pt x="1816" y="5"/>
                    <a:pt x="1815" y="14"/>
                    <a:pt x="1815"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963" name="Freeform 203"/>
            <p:cNvSpPr>
              <a:spLocks/>
            </p:cNvSpPr>
            <p:nvPr/>
          </p:nvSpPr>
          <p:spPr bwMode="auto">
            <a:xfrm>
              <a:off x="3359" y="2531"/>
              <a:ext cx="2002" cy="1435"/>
            </a:xfrm>
            <a:custGeom>
              <a:avLst/>
              <a:gdLst/>
              <a:ahLst/>
              <a:cxnLst>
                <a:cxn ang="0">
                  <a:pos x="0" y="1435"/>
                </a:cxn>
                <a:cxn ang="0">
                  <a:pos x="34" y="1282"/>
                </a:cxn>
                <a:cxn ang="0">
                  <a:pos x="130" y="1180"/>
                </a:cxn>
                <a:cxn ang="0">
                  <a:pos x="255" y="1117"/>
                </a:cxn>
                <a:cxn ang="0">
                  <a:pos x="459" y="1061"/>
                </a:cxn>
                <a:cxn ang="0">
                  <a:pos x="595" y="1027"/>
                </a:cxn>
                <a:cxn ang="0">
                  <a:pos x="720" y="993"/>
                </a:cxn>
                <a:cxn ang="0">
                  <a:pos x="783" y="975"/>
                </a:cxn>
                <a:cxn ang="0">
                  <a:pos x="856" y="941"/>
                </a:cxn>
                <a:cxn ang="0">
                  <a:pos x="936" y="902"/>
                </a:cxn>
                <a:cxn ang="0">
                  <a:pos x="987" y="868"/>
                </a:cxn>
                <a:cxn ang="0">
                  <a:pos x="1044" y="839"/>
                </a:cxn>
                <a:cxn ang="0">
                  <a:pos x="1083" y="811"/>
                </a:cxn>
                <a:cxn ang="0">
                  <a:pos x="1146" y="754"/>
                </a:cxn>
                <a:cxn ang="0">
                  <a:pos x="1219" y="680"/>
                </a:cxn>
                <a:cxn ang="0">
                  <a:pos x="1265" y="607"/>
                </a:cxn>
                <a:cxn ang="0">
                  <a:pos x="1373" y="357"/>
                </a:cxn>
                <a:cxn ang="0">
                  <a:pos x="1418" y="283"/>
                </a:cxn>
                <a:cxn ang="0">
                  <a:pos x="1486" y="204"/>
                </a:cxn>
                <a:cxn ang="0">
                  <a:pos x="1634" y="113"/>
                </a:cxn>
                <a:cxn ang="0">
                  <a:pos x="2002" y="0"/>
                </a:cxn>
              </a:cxnLst>
              <a:rect l="0" t="0" r="r" b="b"/>
              <a:pathLst>
                <a:path w="2002" h="1435">
                  <a:moveTo>
                    <a:pt x="0" y="1435"/>
                  </a:moveTo>
                  <a:cubicBezTo>
                    <a:pt x="3" y="1386"/>
                    <a:pt x="4" y="1323"/>
                    <a:pt x="34" y="1282"/>
                  </a:cubicBezTo>
                  <a:cubicBezTo>
                    <a:pt x="47" y="1234"/>
                    <a:pt x="93" y="1208"/>
                    <a:pt x="130" y="1180"/>
                  </a:cubicBezTo>
                  <a:cubicBezTo>
                    <a:pt x="180" y="1140"/>
                    <a:pt x="200" y="1144"/>
                    <a:pt x="255" y="1117"/>
                  </a:cubicBezTo>
                  <a:cubicBezTo>
                    <a:pt x="319" y="1084"/>
                    <a:pt x="387" y="1068"/>
                    <a:pt x="459" y="1061"/>
                  </a:cubicBezTo>
                  <a:cubicBezTo>
                    <a:pt x="497" y="1033"/>
                    <a:pt x="549" y="1032"/>
                    <a:pt x="595" y="1027"/>
                  </a:cubicBezTo>
                  <a:cubicBezTo>
                    <a:pt x="635" y="1016"/>
                    <a:pt x="678" y="1001"/>
                    <a:pt x="720" y="993"/>
                  </a:cubicBezTo>
                  <a:cubicBezTo>
                    <a:pt x="737" y="989"/>
                    <a:pt x="768" y="984"/>
                    <a:pt x="783" y="975"/>
                  </a:cubicBezTo>
                  <a:cubicBezTo>
                    <a:pt x="805" y="960"/>
                    <a:pt x="830" y="948"/>
                    <a:pt x="856" y="941"/>
                  </a:cubicBezTo>
                  <a:cubicBezTo>
                    <a:pt x="881" y="924"/>
                    <a:pt x="909" y="917"/>
                    <a:pt x="936" y="902"/>
                  </a:cubicBezTo>
                  <a:cubicBezTo>
                    <a:pt x="953" y="891"/>
                    <a:pt x="967" y="874"/>
                    <a:pt x="987" y="868"/>
                  </a:cubicBezTo>
                  <a:cubicBezTo>
                    <a:pt x="1005" y="861"/>
                    <a:pt x="1027" y="850"/>
                    <a:pt x="1044" y="839"/>
                  </a:cubicBezTo>
                  <a:cubicBezTo>
                    <a:pt x="1094" y="802"/>
                    <a:pt x="1025" y="839"/>
                    <a:pt x="1083" y="811"/>
                  </a:cubicBezTo>
                  <a:cubicBezTo>
                    <a:pt x="1099" y="787"/>
                    <a:pt x="1124" y="775"/>
                    <a:pt x="1146" y="754"/>
                  </a:cubicBezTo>
                  <a:cubicBezTo>
                    <a:pt x="1170" y="729"/>
                    <a:pt x="1191" y="702"/>
                    <a:pt x="1219" y="680"/>
                  </a:cubicBezTo>
                  <a:cubicBezTo>
                    <a:pt x="1228" y="651"/>
                    <a:pt x="1252" y="633"/>
                    <a:pt x="1265" y="607"/>
                  </a:cubicBezTo>
                  <a:cubicBezTo>
                    <a:pt x="1303" y="525"/>
                    <a:pt x="1328" y="434"/>
                    <a:pt x="1373" y="357"/>
                  </a:cubicBezTo>
                  <a:cubicBezTo>
                    <a:pt x="1392" y="322"/>
                    <a:pt x="1383" y="308"/>
                    <a:pt x="1418" y="283"/>
                  </a:cubicBezTo>
                  <a:cubicBezTo>
                    <a:pt x="1430" y="246"/>
                    <a:pt x="1458" y="231"/>
                    <a:pt x="1486" y="204"/>
                  </a:cubicBezTo>
                  <a:cubicBezTo>
                    <a:pt x="1526" y="162"/>
                    <a:pt x="1576" y="124"/>
                    <a:pt x="1634" y="113"/>
                  </a:cubicBezTo>
                  <a:cubicBezTo>
                    <a:pt x="1749" y="55"/>
                    <a:pt x="1869" y="0"/>
                    <a:pt x="2002"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964" name="Freeform 204"/>
            <p:cNvSpPr>
              <a:spLocks/>
            </p:cNvSpPr>
            <p:nvPr/>
          </p:nvSpPr>
          <p:spPr bwMode="auto">
            <a:xfrm>
              <a:off x="3682" y="1833"/>
              <a:ext cx="715" cy="1378"/>
            </a:xfrm>
            <a:custGeom>
              <a:avLst/>
              <a:gdLst/>
              <a:ahLst/>
              <a:cxnLst>
                <a:cxn ang="0">
                  <a:pos x="0" y="1378"/>
                </a:cxn>
                <a:cxn ang="0">
                  <a:pos x="34" y="1367"/>
                </a:cxn>
                <a:cxn ang="0">
                  <a:pos x="85" y="1333"/>
                </a:cxn>
                <a:cxn ang="0">
                  <a:pos x="131" y="1316"/>
                </a:cxn>
                <a:cxn ang="0">
                  <a:pos x="199" y="1237"/>
                </a:cxn>
                <a:cxn ang="0">
                  <a:pos x="238" y="1203"/>
                </a:cxn>
                <a:cxn ang="0">
                  <a:pos x="295" y="1163"/>
                </a:cxn>
                <a:cxn ang="0">
                  <a:pos x="346" y="1044"/>
                </a:cxn>
                <a:cxn ang="0">
                  <a:pos x="369" y="947"/>
                </a:cxn>
                <a:cxn ang="0">
                  <a:pos x="352" y="794"/>
                </a:cxn>
                <a:cxn ang="0">
                  <a:pos x="335" y="743"/>
                </a:cxn>
                <a:cxn ang="0">
                  <a:pos x="323" y="709"/>
                </a:cxn>
                <a:cxn ang="0">
                  <a:pos x="358" y="465"/>
                </a:cxn>
                <a:cxn ang="0">
                  <a:pos x="386" y="414"/>
                </a:cxn>
                <a:cxn ang="0">
                  <a:pos x="386" y="414"/>
                </a:cxn>
                <a:cxn ang="0">
                  <a:pos x="397" y="380"/>
                </a:cxn>
                <a:cxn ang="0">
                  <a:pos x="414" y="368"/>
                </a:cxn>
                <a:cxn ang="0">
                  <a:pos x="511" y="210"/>
                </a:cxn>
                <a:cxn ang="0">
                  <a:pos x="562" y="153"/>
                </a:cxn>
                <a:cxn ang="0">
                  <a:pos x="664" y="45"/>
                </a:cxn>
                <a:cxn ang="0">
                  <a:pos x="687" y="22"/>
                </a:cxn>
                <a:cxn ang="0">
                  <a:pos x="715" y="5"/>
                </a:cxn>
              </a:cxnLst>
              <a:rect l="0" t="0" r="r" b="b"/>
              <a:pathLst>
                <a:path w="715" h="1378">
                  <a:moveTo>
                    <a:pt x="0" y="1378"/>
                  </a:moveTo>
                  <a:cubicBezTo>
                    <a:pt x="5" y="1376"/>
                    <a:pt x="29" y="1369"/>
                    <a:pt x="34" y="1367"/>
                  </a:cubicBezTo>
                  <a:cubicBezTo>
                    <a:pt x="51" y="1356"/>
                    <a:pt x="65" y="1338"/>
                    <a:pt x="85" y="1333"/>
                  </a:cubicBezTo>
                  <a:cubicBezTo>
                    <a:pt x="116" y="1324"/>
                    <a:pt x="100" y="1330"/>
                    <a:pt x="131" y="1316"/>
                  </a:cubicBezTo>
                  <a:cubicBezTo>
                    <a:pt x="158" y="1273"/>
                    <a:pt x="166" y="1269"/>
                    <a:pt x="199" y="1237"/>
                  </a:cubicBezTo>
                  <a:cubicBezTo>
                    <a:pt x="214" y="1221"/>
                    <a:pt x="215" y="1209"/>
                    <a:pt x="238" y="1203"/>
                  </a:cubicBezTo>
                  <a:cubicBezTo>
                    <a:pt x="283" y="1170"/>
                    <a:pt x="264" y="1182"/>
                    <a:pt x="295" y="1163"/>
                  </a:cubicBezTo>
                  <a:cubicBezTo>
                    <a:pt x="308" y="1123"/>
                    <a:pt x="323" y="1078"/>
                    <a:pt x="346" y="1044"/>
                  </a:cubicBezTo>
                  <a:cubicBezTo>
                    <a:pt x="360" y="973"/>
                    <a:pt x="352" y="1005"/>
                    <a:pt x="369" y="947"/>
                  </a:cubicBezTo>
                  <a:cubicBezTo>
                    <a:pt x="365" y="892"/>
                    <a:pt x="365" y="845"/>
                    <a:pt x="352" y="794"/>
                  </a:cubicBezTo>
                  <a:cubicBezTo>
                    <a:pt x="347" y="776"/>
                    <a:pt x="340" y="760"/>
                    <a:pt x="335" y="743"/>
                  </a:cubicBezTo>
                  <a:cubicBezTo>
                    <a:pt x="331" y="731"/>
                    <a:pt x="323" y="709"/>
                    <a:pt x="323" y="709"/>
                  </a:cubicBezTo>
                  <a:cubicBezTo>
                    <a:pt x="323" y="687"/>
                    <a:pt x="310" y="508"/>
                    <a:pt x="358" y="465"/>
                  </a:cubicBezTo>
                  <a:lnTo>
                    <a:pt x="386" y="414"/>
                  </a:lnTo>
                  <a:cubicBezTo>
                    <a:pt x="386" y="414"/>
                    <a:pt x="386" y="414"/>
                    <a:pt x="386" y="414"/>
                  </a:cubicBezTo>
                  <a:cubicBezTo>
                    <a:pt x="389" y="402"/>
                    <a:pt x="389" y="389"/>
                    <a:pt x="397" y="380"/>
                  </a:cubicBezTo>
                  <a:cubicBezTo>
                    <a:pt x="401" y="374"/>
                    <a:pt x="408" y="372"/>
                    <a:pt x="414" y="368"/>
                  </a:cubicBezTo>
                  <a:cubicBezTo>
                    <a:pt x="442" y="316"/>
                    <a:pt x="459" y="243"/>
                    <a:pt x="511" y="210"/>
                  </a:cubicBezTo>
                  <a:cubicBezTo>
                    <a:pt x="519" y="182"/>
                    <a:pt x="539" y="167"/>
                    <a:pt x="562" y="153"/>
                  </a:cubicBezTo>
                  <a:cubicBezTo>
                    <a:pt x="571" y="119"/>
                    <a:pt x="630" y="66"/>
                    <a:pt x="664" y="45"/>
                  </a:cubicBezTo>
                  <a:cubicBezTo>
                    <a:pt x="677" y="7"/>
                    <a:pt x="659" y="44"/>
                    <a:pt x="687" y="22"/>
                  </a:cubicBezTo>
                  <a:cubicBezTo>
                    <a:pt x="713" y="0"/>
                    <a:pt x="680" y="5"/>
                    <a:pt x="715" y="5"/>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sp>
          <p:nvSpPr>
            <p:cNvPr id="373965" name="Freeform 205"/>
            <p:cNvSpPr>
              <a:spLocks/>
            </p:cNvSpPr>
            <p:nvPr/>
          </p:nvSpPr>
          <p:spPr bwMode="auto">
            <a:xfrm>
              <a:off x="3444" y="1787"/>
              <a:ext cx="244" cy="1595"/>
            </a:xfrm>
            <a:custGeom>
              <a:avLst/>
              <a:gdLst/>
              <a:ahLst/>
              <a:cxnLst>
                <a:cxn ang="0">
                  <a:pos x="0" y="1595"/>
                </a:cxn>
                <a:cxn ang="0">
                  <a:pos x="57" y="1538"/>
                </a:cxn>
                <a:cxn ang="0">
                  <a:pos x="79" y="1458"/>
                </a:cxn>
                <a:cxn ang="0">
                  <a:pos x="74" y="1311"/>
                </a:cxn>
                <a:cxn ang="0">
                  <a:pos x="45" y="1203"/>
                </a:cxn>
                <a:cxn ang="0">
                  <a:pos x="22" y="1005"/>
                </a:cxn>
                <a:cxn ang="0">
                  <a:pos x="102" y="647"/>
                </a:cxn>
                <a:cxn ang="0">
                  <a:pos x="142" y="556"/>
                </a:cxn>
                <a:cxn ang="0">
                  <a:pos x="159" y="528"/>
                </a:cxn>
                <a:cxn ang="0">
                  <a:pos x="193" y="449"/>
                </a:cxn>
                <a:cxn ang="0">
                  <a:pos x="198" y="426"/>
                </a:cxn>
                <a:cxn ang="0">
                  <a:pos x="221" y="392"/>
                </a:cxn>
                <a:cxn ang="0">
                  <a:pos x="244" y="284"/>
                </a:cxn>
                <a:cxn ang="0">
                  <a:pos x="221" y="80"/>
                </a:cxn>
                <a:cxn ang="0">
                  <a:pos x="210" y="0"/>
                </a:cxn>
              </a:cxnLst>
              <a:rect l="0" t="0" r="r" b="b"/>
              <a:pathLst>
                <a:path w="244" h="1595">
                  <a:moveTo>
                    <a:pt x="0" y="1595"/>
                  </a:moveTo>
                  <a:cubicBezTo>
                    <a:pt x="19" y="1575"/>
                    <a:pt x="37" y="1556"/>
                    <a:pt x="57" y="1538"/>
                  </a:cubicBezTo>
                  <a:cubicBezTo>
                    <a:pt x="64" y="1511"/>
                    <a:pt x="73" y="1485"/>
                    <a:pt x="79" y="1458"/>
                  </a:cubicBezTo>
                  <a:cubicBezTo>
                    <a:pt x="77" y="1409"/>
                    <a:pt x="77" y="1359"/>
                    <a:pt x="74" y="1311"/>
                  </a:cubicBezTo>
                  <a:cubicBezTo>
                    <a:pt x="71" y="1275"/>
                    <a:pt x="51" y="1238"/>
                    <a:pt x="45" y="1203"/>
                  </a:cubicBezTo>
                  <a:cubicBezTo>
                    <a:pt x="32" y="1136"/>
                    <a:pt x="27" y="1072"/>
                    <a:pt x="22" y="1005"/>
                  </a:cubicBezTo>
                  <a:cubicBezTo>
                    <a:pt x="28" y="882"/>
                    <a:pt x="33" y="753"/>
                    <a:pt x="102" y="647"/>
                  </a:cubicBezTo>
                  <a:cubicBezTo>
                    <a:pt x="109" y="617"/>
                    <a:pt x="124" y="581"/>
                    <a:pt x="142" y="556"/>
                  </a:cubicBezTo>
                  <a:cubicBezTo>
                    <a:pt x="156" y="506"/>
                    <a:pt x="135" y="568"/>
                    <a:pt x="159" y="528"/>
                  </a:cubicBezTo>
                  <a:cubicBezTo>
                    <a:pt x="174" y="502"/>
                    <a:pt x="175" y="473"/>
                    <a:pt x="193" y="449"/>
                  </a:cubicBezTo>
                  <a:cubicBezTo>
                    <a:pt x="194" y="441"/>
                    <a:pt x="194" y="433"/>
                    <a:pt x="198" y="426"/>
                  </a:cubicBezTo>
                  <a:cubicBezTo>
                    <a:pt x="204" y="413"/>
                    <a:pt x="221" y="392"/>
                    <a:pt x="221" y="392"/>
                  </a:cubicBezTo>
                  <a:cubicBezTo>
                    <a:pt x="230" y="356"/>
                    <a:pt x="237" y="320"/>
                    <a:pt x="244" y="284"/>
                  </a:cubicBezTo>
                  <a:cubicBezTo>
                    <a:pt x="240" y="211"/>
                    <a:pt x="239" y="148"/>
                    <a:pt x="221" y="80"/>
                  </a:cubicBezTo>
                  <a:cubicBezTo>
                    <a:pt x="218" y="60"/>
                    <a:pt x="210" y="22"/>
                    <a:pt x="210" y="0"/>
                  </a:cubicBezTo>
                </a:path>
              </a:pathLst>
            </a:custGeom>
            <a:noFill/>
            <a:ln w="76200" cap="flat" cmpd="sng">
              <a:solidFill>
                <a:srgbClr val="CC0000"/>
              </a:solidFill>
              <a:prstDash val="solid"/>
              <a:round/>
              <a:headEnd/>
              <a:tailEnd/>
            </a:ln>
            <a:effectLst/>
          </p:spPr>
          <p:txBody>
            <a:bodyPr wrap="none" anchor="ctr">
              <a:prstTxWarp prst="textNoShape">
                <a:avLst/>
              </a:prstTxWarp>
            </a:bodyPr>
            <a:lstStyle/>
            <a:p>
              <a:endParaRPr lang="en-US"/>
            </a:p>
          </p:txBody>
        </p:sp>
      </p:grpSp>
      <p:sp>
        <p:nvSpPr>
          <p:cNvPr id="373766" name="Rectangle 6" descr="Rectangle: Click to edit Master text styles&#10;Second level&#10;Third level&#10;Fourth level&#10;Fifth level"/>
          <p:cNvSpPr>
            <a:spLocks noGrp="1" noChangeArrowheads="1"/>
          </p:cNvSpPr>
          <p:nvPr>
            <p:ph type="body" idx="1"/>
          </p:nvPr>
        </p:nvSpPr>
        <p:spPr>
          <a:xfrm>
            <a:off x="342900" y="876300"/>
            <a:ext cx="7924800" cy="1214438"/>
          </a:xfrm>
        </p:spPr>
        <p:txBody>
          <a:bodyPr/>
          <a:lstStyle/>
          <a:p>
            <a:r>
              <a:rPr lang="en-US" dirty="0"/>
              <a:t>Diffusion is not adequate for moving material across more than 1-cell barrier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a:t>In circulation…</a:t>
            </a:r>
          </a:p>
        </p:txBody>
      </p:sp>
      <p:sp>
        <p:nvSpPr>
          <p:cNvPr id="379907" name="Rectangle 3" descr="Rectangle: Click to edit Master text styles&#10;Second level&#10;Third level&#10;Fourth level&#10;Fifth level"/>
          <p:cNvSpPr>
            <a:spLocks noGrp="1" noChangeArrowheads="1"/>
          </p:cNvSpPr>
          <p:nvPr>
            <p:ph type="body" idx="1"/>
          </p:nvPr>
        </p:nvSpPr>
        <p:spPr>
          <a:xfrm>
            <a:off x="215901" y="952500"/>
            <a:ext cx="4330700" cy="5149850"/>
          </a:xfrm>
        </p:spPr>
        <p:txBody>
          <a:bodyPr/>
          <a:lstStyle/>
          <a:p>
            <a:pPr>
              <a:lnSpc>
                <a:spcPct val="90000"/>
              </a:lnSpc>
            </a:pPr>
            <a:r>
              <a:rPr lang="en-US" sz="2600" dirty="0"/>
              <a:t>What needs to be transported</a:t>
            </a:r>
          </a:p>
          <a:p>
            <a:pPr lvl="1">
              <a:lnSpc>
                <a:spcPct val="90000"/>
              </a:lnSpc>
            </a:pPr>
            <a:r>
              <a:rPr lang="en-US" sz="2400" u="sng" dirty="0">
                <a:solidFill>
                  <a:srgbClr val="CC0000"/>
                </a:solidFill>
              </a:rPr>
              <a:t>nutrients &amp; fuels</a:t>
            </a:r>
            <a:endParaRPr lang="en-US" sz="2400" dirty="0"/>
          </a:p>
          <a:p>
            <a:pPr marL="1085850" lvl="2">
              <a:lnSpc>
                <a:spcPct val="90000"/>
              </a:lnSpc>
            </a:pPr>
            <a:r>
              <a:rPr lang="en-US" dirty="0"/>
              <a:t>from digestive system</a:t>
            </a:r>
          </a:p>
          <a:p>
            <a:pPr lvl="1">
              <a:lnSpc>
                <a:spcPct val="90000"/>
              </a:lnSpc>
            </a:pPr>
            <a:r>
              <a:rPr lang="en-US" sz="2400" u="sng" dirty="0">
                <a:solidFill>
                  <a:srgbClr val="CC0000"/>
                </a:solidFill>
              </a:rPr>
              <a:t>respiratory gases</a:t>
            </a:r>
            <a:endParaRPr lang="en-US" sz="2400" dirty="0"/>
          </a:p>
          <a:p>
            <a:pPr marL="1085850" lvl="2">
              <a:lnSpc>
                <a:spcPct val="90000"/>
              </a:lnSpc>
            </a:pPr>
            <a:r>
              <a:rPr lang="en-US" dirty="0"/>
              <a:t>O</a:t>
            </a:r>
            <a:r>
              <a:rPr lang="en-US" baseline="-25000" dirty="0"/>
              <a:t>2</a:t>
            </a:r>
            <a:r>
              <a:rPr lang="en-US" dirty="0"/>
              <a:t> &amp; CO</a:t>
            </a:r>
            <a:r>
              <a:rPr lang="en-US" baseline="-25000" dirty="0"/>
              <a:t>2</a:t>
            </a:r>
            <a:r>
              <a:rPr lang="en-US" dirty="0"/>
              <a:t> from &amp; to gas exchange </a:t>
            </a:r>
            <a:r>
              <a:rPr lang="en-US" dirty="0" smtClean="0"/>
              <a:t>systems</a:t>
            </a:r>
            <a:endParaRPr lang="en-US" dirty="0"/>
          </a:p>
          <a:p>
            <a:pPr lvl="1">
              <a:lnSpc>
                <a:spcPct val="90000"/>
              </a:lnSpc>
            </a:pPr>
            <a:r>
              <a:rPr lang="en-US" sz="2400" u="sng" dirty="0">
                <a:solidFill>
                  <a:srgbClr val="CC0000"/>
                </a:solidFill>
              </a:rPr>
              <a:t>intracellular waste</a:t>
            </a:r>
            <a:endParaRPr lang="en-US" sz="2400" dirty="0"/>
          </a:p>
          <a:p>
            <a:pPr marL="1085850" lvl="2">
              <a:lnSpc>
                <a:spcPct val="90000"/>
              </a:lnSpc>
            </a:pPr>
            <a:r>
              <a:rPr lang="en-US" dirty="0"/>
              <a:t>waste products from </a:t>
            </a:r>
            <a:r>
              <a:rPr lang="en-US" dirty="0" smtClean="0"/>
              <a:t>cells: water</a:t>
            </a:r>
            <a:r>
              <a:rPr lang="en-US" dirty="0"/>
              <a:t>, salts, nitrogenous </a:t>
            </a:r>
            <a:r>
              <a:rPr lang="en-US" dirty="0" smtClean="0"/>
              <a:t>wastes</a:t>
            </a:r>
            <a:endParaRPr lang="en-US" dirty="0"/>
          </a:p>
          <a:p>
            <a:pPr lvl="1">
              <a:lnSpc>
                <a:spcPct val="90000"/>
              </a:lnSpc>
            </a:pPr>
            <a:r>
              <a:rPr lang="en-US" sz="2400" u="sng" dirty="0">
                <a:solidFill>
                  <a:srgbClr val="CC0000"/>
                </a:solidFill>
              </a:rPr>
              <a:t>protective agents</a:t>
            </a:r>
            <a:endParaRPr lang="en-US" sz="2400" dirty="0"/>
          </a:p>
          <a:p>
            <a:pPr marL="1085850" lvl="2">
              <a:lnSpc>
                <a:spcPct val="90000"/>
              </a:lnSpc>
            </a:pPr>
            <a:r>
              <a:rPr lang="en-US" dirty="0"/>
              <a:t>immune defenses</a:t>
            </a:r>
          </a:p>
          <a:p>
            <a:pPr lvl="1">
              <a:lnSpc>
                <a:spcPct val="90000"/>
              </a:lnSpc>
            </a:pPr>
            <a:r>
              <a:rPr lang="en-US" sz="2400" u="sng" dirty="0" smtClean="0">
                <a:solidFill>
                  <a:srgbClr val="CC0000"/>
                </a:solidFill>
              </a:rPr>
              <a:t>regulatory </a:t>
            </a:r>
            <a:r>
              <a:rPr lang="en-US" sz="2400" u="sng" dirty="0">
                <a:solidFill>
                  <a:srgbClr val="CC0000"/>
                </a:solidFill>
              </a:rPr>
              <a:t>molecules</a:t>
            </a:r>
            <a:endParaRPr lang="en-US" sz="2400" dirty="0"/>
          </a:p>
          <a:p>
            <a:pPr marL="1085850" lvl="2">
              <a:lnSpc>
                <a:spcPct val="90000"/>
              </a:lnSpc>
            </a:pPr>
            <a:r>
              <a:rPr lang="en-US" dirty="0"/>
              <a:t>hormones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432300" y="0"/>
            <a:ext cx="4846643"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Circulatory systems</a:t>
            </a:r>
          </a:p>
        </p:txBody>
      </p:sp>
      <p:sp>
        <p:nvSpPr>
          <p:cNvPr id="381955" name="Rectangle 3" descr="Rectangle: Click to edit Master text styles&#10;Second level&#10;Third level&#10;Fourth level&#10;Fifth level"/>
          <p:cNvSpPr>
            <a:spLocks noGrp="1" noChangeArrowheads="1"/>
          </p:cNvSpPr>
          <p:nvPr>
            <p:ph type="body" idx="1"/>
          </p:nvPr>
        </p:nvSpPr>
        <p:spPr>
          <a:xfrm>
            <a:off x="838200" y="990600"/>
            <a:ext cx="7772400" cy="1946275"/>
          </a:xfrm>
        </p:spPr>
        <p:txBody>
          <a:bodyPr/>
          <a:lstStyle/>
          <a:p>
            <a:pPr>
              <a:lnSpc>
                <a:spcPct val="90000"/>
              </a:lnSpc>
            </a:pPr>
            <a:r>
              <a:rPr lang="en-US" dirty="0"/>
              <a:t>All animals have:</a:t>
            </a:r>
          </a:p>
          <a:p>
            <a:pPr lvl="1">
              <a:lnSpc>
                <a:spcPct val="90000"/>
              </a:lnSpc>
            </a:pPr>
            <a:r>
              <a:rPr lang="en-US" dirty="0"/>
              <a:t>circulatory fluid = </a:t>
            </a:r>
            <a:r>
              <a:rPr lang="en-US" dirty="0">
                <a:solidFill>
                  <a:srgbClr val="CC0000"/>
                </a:solidFill>
              </a:rPr>
              <a:t>“</a:t>
            </a:r>
            <a:r>
              <a:rPr lang="en-US" u="sng" dirty="0">
                <a:solidFill>
                  <a:srgbClr val="CC0000"/>
                </a:solidFill>
              </a:rPr>
              <a:t>blood</a:t>
            </a:r>
            <a:r>
              <a:rPr lang="en-US" dirty="0">
                <a:solidFill>
                  <a:srgbClr val="CC0000"/>
                </a:solidFill>
              </a:rPr>
              <a:t>”</a:t>
            </a:r>
            <a:endParaRPr lang="en-US" dirty="0"/>
          </a:p>
          <a:p>
            <a:pPr lvl="1">
              <a:lnSpc>
                <a:spcPct val="90000"/>
              </a:lnSpc>
            </a:pPr>
            <a:r>
              <a:rPr lang="en-US" dirty="0"/>
              <a:t>tubes = </a:t>
            </a:r>
            <a:r>
              <a:rPr lang="en-US" u="sng" dirty="0">
                <a:solidFill>
                  <a:srgbClr val="CC0000"/>
                </a:solidFill>
              </a:rPr>
              <a:t>blood vessels</a:t>
            </a:r>
            <a:endParaRPr lang="en-US" dirty="0"/>
          </a:p>
          <a:p>
            <a:pPr lvl="1">
              <a:lnSpc>
                <a:spcPct val="90000"/>
              </a:lnSpc>
            </a:pPr>
            <a:r>
              <a:rPr lang="en-US" dirty="0"/>
              <a:t>muscular pump = </a:t>
            </a:r>
            <a:r>
              <a:rPr lang="en-US" u="sng" dirty="0">
                <a:solidFill>
                  <a:srgbClr val="CC0000"/>
                </a:solidFill>
              </a:rPr>
              <a:t>heart</a:t>
            </a:r>
            <a:endParaRPr lang="en-US" dirty="0"/>
          </a:p>
        </p:txBody>
      </p:sp>
      <p:pic>
        <p:nvPicPr>
          <p:cNvPr id="381956" name="Picture 4"/>
          <p:cNvPicPr>
            <a:picLocks noChangeAspect="1" noChangeArrowheads="1"/>
          </p:cNvPicPr>
          <p:nvPr/>
        </p:nvPicPr>
        <p:blipFill>
          <a:blip r:embed="rId3"/>
          <a:srcRect/>
          <a:stretch>
            <a:fillRect/>
          </a:stretch>
        </p:blipFill>
        <p:spPr bwMode="auto">
          <a:xfrm>
            <a:off x="1562100" y="3298825"/>
            <a:ext cx="6369050" cy="3559175"/>
          </a:xfrm>
          <a:prstGeom prst="rect">
            <a:avLst/>
          </a:prstGeom>
          <a:noFill/>
          <a:ln w="9525">
            <a:noFill/>
            <a:miter lim="800000"/>
            <a:headEnd/>
            <a:tailEnd/>
          </a:ln>
          <a:effectLst/>
        </p:spPr>
      </p:pic>
      <p:sp>
        <p:nvSpPr>
          <p:cNvPr id="381957" name="AutoShape 5"/>
          <p:cNvSpPr>
            <a:spLocks noChangeArrowheads="1"/>
          </p:cNvSpPr>
          <p:nvPr/>
        </p:nvSpPr>
        <p:spPr bwMode="auto">
          <a:xfrm>
            <a:off x="704850" y="3317875"/>
            <a:ext cx="1011238" cy="441325"/>
          </a:xfrm>
          <a:prstGeom prst="roundRect">
            <a:avLst>
              <a:gd name="adj" fmla="val 16667"/>
            </a:avLst>
          </a:prstGeom>
          <a:solidFill>
            <a:schemeClr val="bg2"/>
          </a:solidFill>
          <a:ln w="9525">
            <a:noFill/>
            <a:round/>
            <a:headEnd/>
            <a:tailEnd/>
          </a:ln>
          <a:effectLst/>
        </p:spPr>
        <p:txBody>
          <a:bodyPr wrap="none" tIns="0" bIns="0" anchor="ctr">
            <a:prstTxWarp prst="textNoShape">
              <a:avLst/>
            </a:prstTxWarp>
            <a:spAutoFit/>
          </a:bodyPr>
          <a:lstStyle/>
          <a:p>
            <a:r>
              <a:rPr lang="en-US" sz="2600" b="1">
                <a:solidFill>
                  <a:srgbClr val="0F116A"/>
                </a:solidFill>
              </a:rPr>
              <a:t>open</a:t>
            </a:r>
          </a:p>
        </p:txBody>
      </p:sp>
      <p:sp>
        <p:nvSpPr>
          <p:cNvPr id="381958" name="AutoShape 6"/>
          <p:cNvSpPr>
            <a:spLocks noChangeArrowheads="1"/>
          </p:cNvSpPr>
          <p:nvPr/>
        </p:nvSpPr>
        <p:spPr bwMode="auto">
          <a:xfrm>
            <a:off x="7723188" y="3317875"/>
            <a:ext cx="1268412" cy="441325"/>
          </a:xfrm>
          <a:prstGeom prst="roundRect">
            <a:avLst>
              <a:gd name="adj" fmla="val 16667"/>
            </a:avLst>
          </a:prstGeom>
          <a:solidFill>
            <a:schemeClr val="bg2"/>
          </a:solidFill>
          <a:ln w="9525">
            <a:noFill/>
            <a:round/>
            <a:headEnd/>
            <a:tailEnd/>
          </a:ln>
          <a:effectLst/>
        </p:spPr>
        <p:txBody>
          <a:bodyPr wrap="none" tIns="0" bIns="0" anchor="ctr">
            <a:prstTxWarp prst="textNoShape">
              <a:avLst/>
            </a:prstTxWarp>
            <a:spAutoFit/>
          </a:bodyPr>
          <a:lstStyle/>
          <a:p>
            <a:r>
              <a:rPr lang="en-US" sz="2600" b="1">
                <a:solidFill>
                  <a:srgbClr val="0F116A"/>
                </a:solidFill>
              </a:rPr>
              <a:t>closed</a:t>
            </a:r>
          </a:p>
        </p:txBody>
      </p:sp>
      <p:sp>
        <p:nvSpPr>
          <p:cNvPr id="381959" name="AutoShape 7"/>
          <p:cNvSpPr>
            <a:spLocks noChangeArrowheads="1"/>
          </p:cNvSpPr>
          <p:nvPr/>
        </p:nvSpPr>
        <p:spPr bwMode="auto">
          <a:xfrm>
            <a:off x="55563" y="6259513"/>
            <a:ext cx="1793875" cy="465137"/>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gn="l"/>
            <a:r>
              <a:rPr lang="en-US" sz="2200" b="1" u="sng">
                <a:solidFill>
                  <a:srgbClr val="CC0000"/>
                </a:solidFill>
              </a:rPr>
              <a:t>hemolymph</a:t>
            </a:r>
          </a:p>
        </p:txBody>
      </p:sp>
      <p:sp>
        <p:nvSpPr>
          <p:cNvPr id="381960" name="AutoShape 8"/>
          <p:cNvSpPr>
            <a:spLocks noChangeArrowheads="1"/>
          </p:cNvSpPr>
          <p:nvPr/>
        </p:nvSpPr>
        <p:spPr bwMode="auto">
          <a:xfrm>
            <a:off x="7620000" y="6259513"/>
            <a:ext cx="982663" cy="465137"/>
          </a:xfrm>
          <a:prstGeom prst="roundRect">
            <a:avLst>
              <a:gd name="adj" fmla="val 16667"/>
            </a:avLst>
          </a:prstGeom>
          <a:solidFill>
            <a:srgbClr val="FFCC18"/>
          </a:solidFill>
          <a:ln w="9525">
            <a:noFill/>
            <a:round/>
            <a:headEnd/>
            <a:tailEnd/>
          </a:ln>
          <a:effectLst/>
        </p:spPr>
        <p:txBody>
          <a:bodyPr wrap="none" anchor="ctr">
            <a:prstTxWarp prst="textNoShape">
              <a:avLst/>
            </a:prstTxWarp>
            <a:spAutoFit/>
          </a:bodyPr>
          <a:lstStyle/>
          <a:p>
            <a:pPr algn="r"/>
            <a:r>
              <a:rPr lang="en-US" sz="2200" b="1" u="sng">
                <a:solidFill>
                  <a:srgbClr val="CC0000"/>
                </a:solidFill>
              </a:rPr>
              <a:t>blood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Open circulatory system</a:t>
            </a:r>
          </a:p>
        </p:txBody>
      </p:sp>
      <p:sp>
        <p:nvSpPr>
          <p:cNvPr id="384003" name="Rectangle 3" descr="Rectangle: Click to edit Master text styles&#10;Second level&#10;Third level&#10;Fourth level&#10;Fifth level"/>
          <p:cNvSpPr>
            <a:spLocks noGrp="1" noChangeArrowheads="1"/>
          </p:cNvSpPr>
          <p:nvPr>
            <p:ph type="body" idx="1"/>
          </p:nvPr>
        </p:nvSpPr>
        <p:spPr>
          <a:xfrm>
            <a:off x="495300" y="1231900"/>
            <a:ext cx="3657600" cy="5037138"/>
          </a:xfrm>
        </p:spPr>
        <p:txBody>
          <a:bodyPr/>
          <a:lstStyle/>
          <a:p>
            <a:r>
              <a:rPr lang="en-US" dirty="0"/>
              <a:t>Taxonomy</a:t>
            </a:r>
          </a:p>
          <a:p>
            <a:pPr lvl="1"/>
            <a:r>
              <a:rPr lang="en-US" u="sng" dirty="0">
                <a:solidFill>
                  <a:srgbClr val="CC0000"/>
                </a:solidFill>
              </a:rPr>
              <a:t>invertebrates</a:t>
            </a:r>
            <a:endParaRPr lang="en-US" dirty="0"/>
          </a:p>
          <a:p>
            <a:pPr marL="1085850" lvl="2"/>
            <a:r>
              <a:rPr lang="en-US" dirty="0"/>
              <a:t>insects, arthropods, mollusks</a:t>
            </a:r>
          </a:p>
          <a:p>
            <a:r>
              <a:rPr lang="en-US" sz="2800" dirty="0"/>
              <a:t>Structure</a:t>
            </a:r>
          </a:p>
          <a:p>
            <a:pPr lvl="1"/>
            <a:r>
              <a:rPr lang="en-US" sz="2600" dirty="0"/>
              <a:t>no separation </a:t>
            </a:r>
            <a:br>
              <a:rPr lang="en-US" sz="2600" dirty="0"/>
            </a:br>
            <a:r>
              <a:rPr lang="en-US" sz="2600" dirty="0"/>
              <a:t>between blood &amp; </a:t>
            </a:r>
            <a:br>
              <a:rPr lang="en-US" sz="2600" dirty="0"/>
            </a:br>
            <a:r>
              <a:rPr lang="en-US" sz="2600" u="sng" dirty="0">
                <a:solidFill>
                  <a:srgbClr val="CC0000"/>
                </a:solidFill>
              </a:rPr>
              <a:t>interstitial</a:t>
            </a:r>
            <a:r>
              <a:rPr lang="en-US" sz="2600" dirty="0"/>
              <a:t> fluid </a:t>
            </a:r>
          </a:p>
          <a:p>
            <a:pPr marL="1085850" lvl="2"/>
            <a:r>
              <a:rPr lang="en-US" sz="2200" u="sng" dirty="0" err="1">
                <a:solidFill>
                  <a:srgbClr val="CC0000"/>
                </a:solidFill>
              </a:rPr>
              <a:t>hemolymph</a:t>
            </a:r>
            <a:endParaRPr lang="en-US" sz="2200" b="0" dirty="0">
              <a:solidFill>
                <a:srgbClr val="000000"/>
              </a:solidFill>
            </a:endParaRPr>
          </a:p>
        </p:txBody>
      </p:sp>
      <p:pic>
        <p:nvPicPr>
          <p:cNvPr id="384004" name="Picture 4"/>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r="49989" b="4407"/>
          <a:stretch>
            <a:fillRect/>
          </a:stretch>
        </p:blipFill>
        <p:spPr bwMode="auto">
          <a:xfrm>
            <a:off x="4343400" y="1295400"/>
            <a:ext cx="4654550" cy="518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6050" name="Picture 2"/>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50011" b="4407"/>
          <a:stretch>
            <a:fillRect/>
          </a:stretch>
        </p:blipFill>
        <p:spPr bwMode="auto">
          <a:xfrm>
            <a:off x="4419600" y="1676400"/>
            <a:ext cx="4514850" cy="5029200"/>
          </a:xfrm>
          <a:prstGeom prst="rect">
            <a:avLst/>
          </a:prstGeom>
          <a:noFill/>
        </p:spPr>
      </p:pic>
      <p:sp>
        <p:nvSpPr>
          <p:cNvPr id="386051" name="Rectangle 3"/>
          <p:cNvSpPr>
            <a:spLocks noGrp="1" noChangeArrowheads="1"/>
          </p:cNvSpPr>
          <p:nvPr>
            <p:ph type="title"/>
          </p:nvPr>
        </p:nvSpPr>
        <p:spPr/>
        <p:txBody>
          <a:bodyPr/>
          <a:lstStyle/>
          <a:p>
            <a:r>
              <a:rPr lang="en-US"/>
              <a:t>Closed circulatory system</a:t>
            </a:r>
          </a:p>
        </p:txBody>
      </p:sp>
      <p:sp>
        <p:nvSpPr>
          <p:cNvPr id="386052" name="Rectangle 4" descr="Rectangle: Click to edit Master text styles&#10;Second level&#10;Third level&#10;Fourth level&#10;Fifth level"/>
          <p:cNvSpPr>
            <a:spLocks noGrp="1" noChangeArrowheads="1"/>
          </p:cNvSpPr>
          <p:nvPr>
            <p:ph type="body" idx="1"/>
          </p:nvPr>
        </p:nvSpPr>
        <p:spPr>
          <a:xfrm>
            <a:off x="206375" y="1155700"/>
            <a:ext cx="4022725" cy="5313363"/>
          </a:xfrm>
        </p:spPr>
        <p:txBody>
          <a:bodyPr/>
          <a:lstStyle/>
          <a:p>
            <a:pPr marL="280988" indent="-280988">
              <a:lnSpc>
                <a:spcPct val="90000"/>
              </a:lnSpc>
            </a:pPr>
            <a:r>
              <a:rPr lang="en-US" sz="2400" dirty="0"/>
              <a:t>Taxonomy</a:t>
            </a:r>
          </a:p>
          <a:p>
            <a:pPr marL="622300" lvl="1" indent="-227013">
              <a:lnSpc>
                <a:spcPct val="90000"/>
              </a:lnSpc>
            </a:pPr>
            <a:r>
              <a:rPr lang="en-US" sz="2400" u="sng" dirty="0">
                <a:solidFill>
                  <a:srgbClr val="CC0000"/>
                </a:solidFill>
              </a:rPr>
              <a:t>invertebrates</a:t>
            </a:r>
            <a:endParaRPr lang="en-US" sz="2400" dirty="0"/>
          </a:p>
          <a:p>
            <a:pPr marL="965200" lvl="2">
              <a:lnSpc>
                <a:spcPct val="90000"/>
              </a:lnSpc>
            </a:pPr>
            <a:r>
              <a:rPr lang="en-US" dirty="0"/>
              <a:t>earthworms, squid, octopuses</a:t>
            </a:r>
          </a:p>
          <a:p>
            <a:pPr marL="622300" lvl="1" indent="-227013">
              <a:lnSpc>
                <a:spcPct val="90000"/>
              </a:lnSpc>
            </a:pPr>
            <a:r>
              <a:rPr lang="en-US" sz="2400" u="sng" dirty="0">
                <a:solidFill>
                  <a:srgbClr val="CC0000"/>
                </a:solidFill>
              </a:rPr>
              <a:t>vertebrates</a:t>
            </a:r>
            <a:endParaRPr lang="en-US" sz="2400" dirty="0"/>
          </a:p>
          <a:p>
            <a:pPr marL="280988" indent="-280988">
              <a:lnSpc>
                <a:spcPct val="90000"/>
              </a:lnSpc>
            </a:pPr>
            <a:r>
              <a:rPr lang="en-US" sz="2400" dirty="0"/>
              <a:t>Structure</a:t>
            </a:r>
          </a:p>
          <a:p>
            <a:pPr marL="622300" lvl="1" indent="-227013">
              <a:lnSpc>
                <a:spcPct val="90000"/>
              </a:lnSpc>
            </a:pPr>
            <a:r>
              <a:rPr lang="en-US" sz="2400" dirty="0"/>
              <a:t>blood confined to vessels &amp; separate from </a:t>
            </a:r>
            <a:r>
              <a:rPr lang="en-US" sz="2400" dirty="0">
                <a:solidFill>
                  <a:srgbClr val="0F116A"/>
                </a:solidFill>
              </a:rPr>
              <a:t>interstitial fluid</a:t>
            </a:r>
            <a:endParaRPr lang="en-US" sz="2400" dirty="0"/>
          </a:p>
          <a:p>
            <a:pPr marL="965200" lvl="2">
              <a:lnSpc>
                <a:spcPct val="90000"/>
              </a:lnSpc>
            </a:pPr>
            <a:r>
              <a:rPr lang="en-US" dirty="0"/>
              <a:t>1 or more hearts</a:t>
            </a:r>
          </a:p>
          <a:p>
            <a:pPr marL="965200" lvl="2">
              <a:lnSpc>
                <a:spcPct val="90000"/>
              </a:lnSpc>
            </a:pPr>
            <a:r>
              <a:rPr lang="en-US" dirty="0"/>
              <a:t>large vessels to smaller vessels</a:t>
            </a:r>
          </a:p>
          <a:p>
            <a:pPr marL="965200" lvl="2">
              <a:lnSpc>
                <a:spcPct val="90000"/>
              </a:lnSpc>
            </a:pPr>
            <a:r>
              <a:rPr lang="en-US" u="sng" dirty="0">
                <a:solidFill>
                  <a:srgbClr val="CC0000"/>
                </a:solidFill>
              </a:rPr>
              <a:t>material diffuses between blood vessels &amp; interstitial fluid</a:t>
            </a:r>
          </a:p>
        </p:txBody>
      </p:sp>
      <p:sp>
        <p:nvSpPr>
          <p:cNvPr id="386053" name="Rectangle 5"/>
          <p:cNvSpPr>
            <a:spLocks noChangeArrowheads="1"/>
          </p:cNvSpPr>
          <p:nvPr/>
        </p:nvSpPr>
        <p:spPr bwMode="auto">
          <a:xfrm>
            <a:off x="4568825" y="1339850"/>
            <a:ext cx="4284663" cy="396875"/>
          </a:xfrm>
          <a:prstGeom prst="rect">
            <a:avLst/>
          </a:prstGeom>
          <a:solidFill>
            <a:srgbClr val="CC0000"/>
          </a:solidFill>
          <a:ln w="9525">
            <a:noFill/>
            <a:miter lim="800000"/>
            <a:headEnd/>
            <a:tailEnd/>
          </a:ln>
          <a:effectLst/>
        </p:spPr>
        <p:txBody>
          <a:bodyPr wrap="none" anchor="ctr">
            <a:prstTxWarp prst="textNoShape">
              <a:avLst/>
            </a:prstTxWarp>
            <a:spAutoFit/>
          </a:bodyPr>
          <a:lstStyle/>
          <a:p>
            <a:r>
              <a:rPr lang="en-US" sz="2000" b="1" u="sng">
                <a:solidFill>
                  <a:schemeClr val="bg1"/>
                </a:solidFill>
              </a:rPr>
              <a:t>closed system = higher pressures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Vertebrate circulatory system</a:t>
            </a:r>
          </a:p>
        </p:txBody>
      </p:sp>
      <p:sp>
        <p:nvSpPr>
          <p:cNvPr id="388099" name="Rectangle 3" descr="Rectangle: Click to edit Master text styles&#10;Second level&#10;Third level&#10;Fourth level&#10;Fifth level"/>
          <p:cNvSpPr>
            <a:spLocks noGrp="1" noChangeArrowheads="1"/>
          </p:cNvSpPr>
          <p:nvPr>
            <p:ph type="body" idx="1"/>
          </p:nvPr>
        </p:nvSpPr>
        <p:spPr>
          <a:xfrm>
            <a:off x="800100" y="787400"/>
            <a:ext cx="7772400" cy="1423988"/>
          </a:xfrm>
        </p:spPr>
        <p:txBody>
          <a:bodyPr/>
          <a:lstStyle/>
          <a:p>
            <a:r>
              <a:rPr lang="en-US" dirty="0"/>
              <a:t>Adaptations in closed system</a:t>
            </a:r>
          </a:p>
          <a:p>
            <a:pPr lvl="1"/>
            <a:r>
              <a:rPr lang="en-US" dirty="0"/>
              <a:t>number of heart chambers differs</a:t>
            </a:r>
          </a:p>
        </p:txBody>
      </p:sp>
      <p:pic>
        <p:nvPicPr>
          <p:cNvPr id="388100" name="Picture 4"/>
          <p:cNvPicPr>
            <a:picLocks noChangeAspect="1" noChangeArrowheads="1"/>
          </p:cNvPicPr>
          <p:nvPr/>
        </p:nvPicPr>
        <p:blipFill>
          <a:blip r:embed="rId3"/>
          <a:srcRect/>
          <a:stretch>
            <a:fillRect/>
          </a:stretch>
        </p:blipFill>
        <p:spPr bwMode="auto">
          <a:xfrm>
            <a:off x="1047750" y="2322513"/>
            <a:ext cx="7473950" cy="3251200"/>
          </a:xfrm>
          <a:prstGeom prst="rect">
            <a:avLst/>
          </a:prstGeom>
          <a:noFill/>
          <a:ln w="9525">
            <a:noFill/>
            <a:miter lim="800000"/>
            <a:headEnd/>
            <a:tailEnd/>
          </a:ln>
          <a:effectLst/>
        </p:spPr>
      </p:pic>
      <p:sp>
        <p:nvSpPr>
          <p:cNvPr id="388101" name="Rectangle 5"/>
          <p:cNvSpPr>
            <a:spLocks noChangeArrowheads="1"/>
          </p:cNvSpPr>
          <p:nvPr/>
        </p:nvSpPr>
        <p:spPr bwMode="auto">
          <a:xfrm>
            <a:off x="303213" y="6045200"/>
            <a:ext cx="8710612" cy="762000"/>
          </a:xfrm>
          <a:prstGeom prst="rect">
            <a:avLst/>
          </a:prstGeom>
          <a:solidFill>
            <a:schemeClr val="bg2"/>
          </a:solidFill>
          <a:ln w="9525">
            <a:noFill/>
            <a:miter lim="800000"/>
            <a:headEnd/>
            <a:tailEnd/>
          </a:ln>
          <a:effectLst/>
        </p:spPr>
        <p:txBody>
          <a:bodyPr>
            <a:prstTxWarp prst="textNoShape">
              <a:avLst/>
            </a:prstTxWarp>
            <a:spAutoFit/>
          </a:bodyPr>
          <a:lstStyle/>
          <a:p>
            <a:pPr algn="l"/>
            <a:r>
              <a:rPr lang="en-US" sz="2200" b="1">
                <a:solidFill>
                  <a:srgbClr val="0F116A"/>
                </a:solidFill>
              </a:rPr>
              <a:t>4 chamber heart is double pump = separates oxygen-rich &amp; oxygen-poor blood; maintains high pressure</a:t>
            </a:r>
          </a:p>
        </p:txBody>
      </p:sp>
      <p:sp>
        <p:nvSpPr>
          <p:cNvPr id="388102" name="Rectangle 6"/>
          <p:cNvSpPr>
            <a:spLocks noChangeArrowheads="1"/>
          </p:cNvSpPr>
          <p:nvPr/>
        </p:nvSpPr>
        <p:spPr bwMode="auto">
          <a:xfrm>
            <a:off x="301625" y="5597525"/>
            <a:ext cx="8705850" cy="427038"/>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2200" b="1">
                <a:solidFill>
                  <a:srgbClr val="CC0000"/>
                </a:solidFill>
              </a:rPr>
              <a:t>What’s the adaptive value of a 4 chamber heart?</a:t>
            </a:r>
            <a:endParaRPr lang="en-US" sz="2600" b="1">
              <a:solidFill>
                <a:srgbClr val="0F116A"/>
              </a:solidFill>
            </a:endParaRPr>
          </a:p>
        </p:txBody>
      </p:sp>
      <p:sp>
        <p:nvSpPr>
          <p:cNvPr id="388104" name="Oval 8"/>
          <p:cNvSpPr>
            <a:spLocks noChangeArrowheads="1"/>
          </p:cNvSpPr>
          <p:nvPr/>
        </p:nvSpPr>
        <p:spPr bwMode="auto">
          <a:xfrm>
            <a:off x="890588" y="2305050"/>
            <a:ext cx="568325" cy="568325"/>
          </a:xfrm>
          <a:prstGeom prst="ellipse">
            <a:avLst/>
          </a:prstGeom>
          <a:solidFill>
            <a:srgbClr val="CC0000"/>
          </a:solidFill>
          <a:ln w="9525">
            <a:noFill/>
            <a:round/>
            <a:headEnd/>
            <a:tailEnd/>
          </a:ln>
          <a:effectLst/>
        </p:spPr>
        <p:txBody>
          <a:bodyPr wrap="none" anchor="ctr">
            <a:prstTxWarp prst="textNoShape">
              <a:avLst/>
            </a:prstTxWarp>
          </a:bodyPr>
          <a:lstStyle/>
          <a:p>
            <a:r>
              <a:rPr lang="en-US" sz="2800" b="1">
                <a:solidFill>
                  <a:schemeClr val="bg1"/>
                </a:solidFill>
              </a:rPr>
              <a:t>2</a:t>
            </a:r>
            <a:endParaRPr lang="en-US">
              <a:solidFill>
                <a:schemeClr val="bg1"/>
              </a:solidFill>
            </a:endParaRPr>
          </a:p>
        </p:txBody>
      </p:sp>
      <p:sp>
        <p:nvSpPr>
          <p:cNvPr id="388105" name="Oval 9"/>
          <p:cNvSpPr>
            <a:spLocks noChangeArrowheads="1"/>
          </p:cNvSpPr>
          <p:nvPr/>
        </p:nvSpPr>
        <p:spPr bwMode="auto">
          <a:xfrm>
            <a:off x="3446463" y="2305050"/>
            <a:ext cx="568325" cy="568325"/>
          </a:xfrm>
          <a:prstGeom prst="ellipse">
            <a:avLst/>
          </a:prstGeom>
          <a:solidFill>
            <a:srgbClr val="CC0000"/>
          </a:solidFill>
          <a:ln w="9525">
            <a:noFill/>
            <a:round/>
            <a:headEnd/>
            <a:tailEnd/>
          </a:ln>
          <a:effectLst/>
        </p:spPr>
        <p:txBody>
          <a:bodyPr wrap="none" anchor="ctr">
            <a:prstTxWarp prst="textNoShape">
              <a:avLst/>
            </a:prstTxWarp>
          </a:bodyPr>
          <a:lstStyle/>
          <a:p>
            <a:r>
              <a:rPr lang="en-US" sz="2800" b="1">
                <a:solidFill>
                  <a:schemeClr val="bg1"/>
                </a:solidFill>
              </a:rPr>
              <a:t>3</a:t>
            </a:r>
            <a:endParaRPr lang="en-US">
              <a:solidFill>
                <a:schemeClr val="bg1"/>
              </a:solidFill>
            </a:endParaRPr>
          </a:p>
        </p:txBody>
      </p:sp>
      <p:sp>
        <p:nvSpPr>
          <p:cNvPr id="388110" name="Oval 14"/>
          <p:cNvSpPr>
            <a:spLocks noChangeArrowheads="1"/>
          </p:cNvSpPr>
          <p:nvPr/>
        </p:nvSpPr>
        <p:spPr bwMode="auto">
          <a:xfrm>
            <a:off x="6088063" y="2305050"/>
            <a:ext cx="568325" cy="568325"/>
          </a:xfrm>
          <a:prstGeom prst="ellipse">
            <a:avLst/>
          </a:prstGeom>
          <a:solidFill>
            <a:srgbClr val="CC0000"/>
          </a:solidFill>
          <a:ln w="9525">
            <a:noFill/>
            <a:round/>
            <a:headEnd/>
            <a:tailEnd/>
          </a:ln>
          <a:effectLst/>
        </p:spPr>
        <p:txBody>
          <a:bodyPr wrap="none" anchor="ctr">
            <a:prstTxWarp prst="textNoShape">
              <a:avLst/>
            </a:prstTxWarp>
          </a:bodyPr>
          <a:lstStyle/>
          <a:p>
            <a:r>
              <a:rPr lang="en-US" sz="2800" b="1">
                <a:solidFill>
                  <a:schemeClr val="bg1"/>
                </a:solidFill>
              </a:rPr>
              <a:t>4</a:t>
            </a:r>
            <a:endParaRPr lang="en-US">
              <a:solidFill>
                <a:schemeClr val="bg1"/>
              </a:solidFill>
            </a:endParaRPr>
          </a:p>
        </p:txBody>
      </p:sp>
      <p:sp>
        <p:nvSpPr>
          <p:cNvPr id="388111" name="AutoShape 15"/>
          <p:cNvSpPr>
            <a:spLocks noChangeArrowheads="1"/>
          </p:cNvSpPr>
          <p:nvPr/>
        </p:nvSpPr>
        <p:spPr bwMode="auto">
          <a:xfrm>
            <a:off x="12700" y="4649788"/>
            <a:ext cx="1657350" cy="701675"/>
          </a:xfrm>
          <a:prstGeom prst="roundRect">
            <a:avLst>
              <a:gd name="adj" fmla="val 16667"/>
            </a:avLst>
          </a:prstGeom>
          <a:solidFill>
            <a:srgbClr val="CC0000"/>
          </a:solidFill>
          <a:ln w="9525">
            <a:noFill/>
            <a:round/>
            <a:headEnd/>
            <a:tailEnd/>
          </a:ln>
          <a:effectLst/>
        </p:spPr>
        <p:txBody>
          <a:bodyPr anchor="ctr">
            <a:prstTxWarp prst="textNoShape">
              <a:avLst/>
            </a:prstTxWarp>
            <a:spAutoFit/>
          </a:bodyPr>
          <a:lstStyle/>
          <a:p>
            <a:pPr algn="l"/>
            <a:r>
              <a:rPr lang="en-US" sz="1800" b="1">
                <a:solidFill>
                  <a:schemeClr val="bg1"/>
                </a:solidFill>
              </a:rPr>
              <a:t>low pressure</a:t>
            </a:r>
            <a:br>
              <a:rPr lang="en-US" sz="1800" b="1">
                <a:solidFill>
                  <a:schemeClr val="bg1"/>
                </a:solidFill>
              </a:rPr>
            </a:br>
            <a:r>
              <a:rPr lang="en-US" sz="1800" b="1">
                <a:solidFill>
                  <a:schemeClr val="bg1"/>
                </a:solidFill>
              </a:rPr>
              <a:t>to body</a:t>
            </a:r>
          </a:p>
        </p:txBody>
      </p:sp>
      <p:sp>
        <p:nvSpPr>
          <p:cNvPr id="388112" name="AutoShape 16"/>
          <p:cNvSpPr>
            <a:spLocks noChangeArrowheads="1"/>
          </p:cNvSpPr>
          <p:nvPr/>
        </p:nvSpPr>
        <p:spPr bwMode="auto">
          <a:xfrm>
            <a:off x="3208338" y="4649788"/>
            <a:ext cx="1066800" cy="701675"/>
          </a:xfrm>
          <a:prstGeom prst="roundRect">
            <a:avLst>
              <a:gd name="adj" fmla="val 16667"/>
            </a:avLst>
          </a:prstGeom>
          <a:solidFill>
            <a:srgbClr val="CC0000"/>
          </a:solidFill>
          <a:ln w="9525">
            <a:noFill/>
            <a:round/>
            <a:headEnd/>
            <a:tailEnd/>
          </a:ln>
          <a:effectLst/>
        </p:spPr>
        <p:txBody>
          <a:bodyPr anchor="ctr">
            <a:prstTxWarp prst="textNoShape">
              <a:avLst/>
            </a:prstTxWarp>
            <a:spAutoFit/>
          </a:bodyPr>
          <a:lstStyle/>
          <a:p>
            <a:pPr algn="l"/>
            <a:r>
              <a:rPr lang="en-US" sz="1800" b="1">
                <a:solidFill>
                  <a:schemeClr val="bg1"/>
                </a:solidFill>
              </a:rPr>
              <a:t>low O</a:t>
            </a:r>
            <a:r>
              <a:rPr lang="en-US" sz="1800" b="1" baseline="-25000">
                <a:solidFill>
                  <a:schemeClr val="bg1"/>
                </a:solidFill>
              </a:rPr>
              <a:t>2</a:t>
            </a:r>
            <a:r>
              <a:rPr lang="en-US" sz="1800" b="1">
                <a:solidFill>
                  <a:schemeClr val="bg1"/>
                </a:solidFill>
              </a:rPr>
              <a:t/>
            </a:r>
            <a:br>
              <a:rPr lang="en-US" sz="1800" b="1">
                <a:solidFill>
                  <a:schemeClr val="bg1"/>
                </a:solidFill>
              </a:rPr>
            </a:br>
            <a:r>
              <a:rPr lang="en-US" sz="1800" b="1">
                <a:solidFill>
                  <a:schemeClr val="bg1"/>
                </a:solidFill>
              </a:rPr>
              <a:t>to body</a:t>
            </a:r>
          </a:p>
        </p:txBody>
      </p:sp>
      <p:sp>
        <p:nvSpPr>
          <p:cNvPr id="388113" name="AutoShape 17"/>
          <p:cNvSpPr>
            <a:spLocks noChangeArrowheads="1"/>
          </p:cNvSpPr>
          <p:nvPr/>
        </p:nvSpPr>
        <p:spPr bwMode="auto">
          <a:xfrm>
            <a:off x="7312025" y="4359275"/>
            <a:ext cx="1784350" cy="1008063"/>
          </a:xfrm>
          <a:prstGeom prst="roundRect">
            <a:avLst>
              <a:gd name="adj" fmla="val 16667"/>
            </a:avLst>
          </a:prstGeom>
          <a:solidFill>
            <a:srgbClr val="CC0000"/>
          </a:solidFill>
          <a:ln w="9525">
            <a:noFill/>
            <a:round/>
            <a:headEnd/>
            <a:tailEnd/>
          </a:ln>
          <a:effectLst/>
        </p:spPr>
        <p:txBody>
          <a:bodyPr anchor="ctr">
            <a:prstTxWarp prst="textNoShape">
              <a:avLst/>
            </a:prstTxWarp>
            <a:spAutoFit/>
          </a:bodyPr>
          <a:lstStyle/>
          <a:p>
            <a:pPr algn="l"/>
            <a:r>
              <a:rPr lang="en-US" sz="1800" b="1">
                <a:solidFill>
                  <a:schemeClr val="bg1"/>
                </a:solidFill>
              </a:rPr>
              <a:t>high pressure </a:t>
            </a:r>
            <a:br>
              <a:rPr lang="en-US" sz="1800" b="1">
                <a:solidFill>
                  <a:schemeClr val="bg1"/>
                </a:solidFill>
              </a:rPr>
            </a:br>
            <a:r>
              <a:rPr lang="en-US" sz="1800" b="1">
                <a:solidFill>
                  <a:schemeClr val="bg1"/>
                </a:solidFill>
              </a:rPr>
              <a:t>&amp; high O</a:t>
            </a:r>
            <a:r>
              <a:rPr lang="en-US" sz="1800" b="1" baseline="-25000">
                <a:solidFill>
                  <a:schemeClr val="bg1"/>
                </a:solidFill>
              </a:rPr>
              <a:t>2</a:t>
            </a:r>
            <a:r>
              <a:rPr lang="en-US" sz="1800" b="1">
                <a:solidFill>
                  <a:schemeClr val="bg1"/>
                </a:solidFill>
              </a:rPr>
              <a:t/>
            </a:r>
            <a:br>
              <a:rPr lang="en-US" sz="1800" b="1">
                <a:solidFill>
                  <a:schemeClr val="bg1"/>
                </a:solidFill>
              </a:rPr>
            </a:br>
            <a:r>
              <a:rPr lang="en-US" sz="1800" b="1">
                <a:solidFill>
                  <a:schemeClr val="bg1"/>
                </a:solidFill>
              </a:rPr>
              <a:t>to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02"/>
                                        </p:tgtEl>
                                        <p:attrNameLst>
                                          <p:attrName>style.visibility</p:attrName>
                                        </p:attrNameLst>
                                      </p:cBhvr>
                                      <p:to>
                                        <p:strVal val="visible"/>
                                      </p:to>
                                    </p:set>
                                    <p:anim calcmode="lin" valueType="num">
                                      <p:cBhvr additive="base">
                                        <p:cTn id="7" dur="500" fill="hold"/>
                                        <p:tgtEl>
                                          <p:spTgt spid="388102"/>
                                        </p:tgtEl>
                                        <p:attrNameLst>
                                          <p:attrName>ppt_x</p:attrName>
                                        </p:attrNameLst>
                                      </p:cBhvr>
                                      <p:tavLst>
                                        <p:tav tm="0">
                                          <p:val>
                                            <p:strVal val="0-#ppt_w/2"/>
                                          </p:val>
                                        </p:tav>
                                        <p:tav tm="100000">
                                          <p:val>
                                            <p:strVal val="#ppt_x"/>
                                          </p:val>
                                        </p:tav>
                                      </p:tavLst>
                                    </p:anim>
                                    <p:anim calcmode="lin" valueType="num">
                                      <p:cBhvr additive="base">
                                        <p:cTn id="8" dur="500" fill="hold"/>
                                        <p:tgtEl>
                                          <p:spTgt spid="388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01"/>
                                        </p:tgtEl>
                                        <p:attrNameLst>
                                          <p:attrName>style.visibility</p:attrName>
                                        </p:attrNameLst>
                                      </p:cBhvr>
                                      <p:to>
                                        <p:strVal val="visible"/>
                                      </p:to>
                                    </p:set>
                                    <p:anim calcmode="lin" valueType="num">
                                      <p:cBhvr additive="base">
                                        <p:cTn id="13" dur="500" fill="hold"/>
                                        <p:tgtEl>
                                          <p:spTgt spid="388101"/>
                                        </p:tgtEl>
                                        <p:attrNameLst>
                                          <p:attrName>ppt_x</p:attrName>
                                        </p:attrNameLst>
                                      </p:cBhvr>
                                      <p:tavLst>
                                        <p:tav tm="0">
                                          <p:val>
                                            <p:strVal val="0-#ppt_w/2"/>
                                          </p:val>
                                        </p:tav>
                                        <p:tav tm="100000">
                                          <p:val>
                                            <p:strVal val="#ppt_x"/>
                                          </p:val>
                                        </p:tav>
                                      </p:tavLst>
                                    </p:anim>
                                    <p:anim calcmode="lin" valueType="num">
                                      <p:cBhvr additive="base">
                                        <p:cTn id="14" dur="500" fill="hold"/>
                                        <p:tgtEl>
                                          <p:spTgt spid="388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1" grpId="0" animBg="1" autoUpdateAnimBg="0"/>
      <p:bldP spid="38810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3991</TotalTime>
  <Words>2507</Words>
  <Application>Microsoft Macintosh PowerPoint</Application>
  <PresentationFormat>On-screen Show (4:3)</PresentationFormat>
  <Paragraphs>542</Paragraphs>
  <Slides>38</Slides>
  <Notes>26</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Slide 1</vt:lpstr>
      <vt:lpstr>Slide 2</vt:lpstr>
      <vt:lpstr>Exchange of materials</vt:lpstr>
      <vt:lpstr>Overcoming limitations of diffusion</vt:lpstr>
      <vt:lpstr>In circulation…</vt:lpstr>
      <vt:lpstr>Circulatory systems</vt:lpstr>
      <vt:lpstr>Open circulatory system</vt:lpstr>
      <vt:lpstr>Closed circulatory system</vt:lpstr>
      <vt:lpstr>Vertebrate circulatory system</vt:lpstr>
      <vt:lpstr>Evolution of vertebrate circulatory system</vt:lpstr>
      <vt:lpstr>Evolution of 4-chambered heart</vt:lpstr>
      <vt:lpstr>Vertebrate cardiovascular system</vt:lpstr>
      <vt:lpstr>Slide 13</vt:lpstr>
      <vt:lpstr>Arteries: Built for high pressure pump</vt:lpstr>
      <vt:lpstr>Veins: Built for low pressure flow</vt:lpstr>
      <vt:lpstr>Capillaries: Built for exchange</vt:lpstr>
      <vt:lpstr>Controlling blood flow to tissues</vt:lpstr>
      <vt:lpstr>Exchange across capillary walls</vt:lpstr>
      <vt:lpstr>The interrelationship of blood flow velocity, cross-sectional area of blood vessels, and blood pressure</vt:lpstr>
      <vt:lpstr>Lymphatic system</vt:lpstr>
      <vt:lpstr>Lymph system</vt:lpstr>
      <vt:lpstr>Mammalian circulation</vt:lpstr>
      <vt:lpstr>Mammalian heart</vt:lpstr>
      <vt:lpstr>Coronary arteries</vt:lpstr>
      <vt:lpstr>Heart valves</vt:lpstr>
      <vt:lpstr>Lub-dub, lub-dub</vt:lpstr>
      <vt:lpstr>Cardiac cycle</vt:lpstr>
      <vt:lpstr> The control of heart rhythm</vt:lpstr>
      <vt:lpstr>The cardiac cycle</vt:lpstr>
      <vt:lpstr>Measurement of blood pressure</vt:lpstr>
      <vt:lpstr> The composition of mammalian blood </vt:lpstr>
      <vt:lpstr>Differentiation of blood cells</vt:lpstr>
      <vt:lpstr> Blood clotting</vt:lpstr>
      <vt:lpstr> Atherosclerosis</vt:lpstr>
      <vt:lpstr>Coronary Embolism</vt:lpstr>
      <vt:lpstr>Cerebral Aneurysm</vt:lpstr>
      <vt:lpstr>Slide 37</vt:lpstr>
      <vt:lpstr>Slide 38</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I 2010 edit</dc:title>
  <dc:subject/>
  <dc:creator>Kim Foglia/David Knuffke</dc:creator>
  <cp:keywords/>
  <dc:description/>
  <cp:lastModifiedBy>Plano High School</cp:lastModifiedBy>
  <cp:revision>171</cp:revision>
  <cp:lastPrinted>2007-11-05T03:00:20Z</cp:lastPrinted>
  <dcterms:created xsi:type="dcterms:W3CDTF">2012-03-14T13:58:12Z</dcterms:created>
  <dcterms:modified xsi:type="dcterms:W3CDTF">2012-03-14T14:04:16Z</dcterms:modified>
  <cp:category/>
</cp:coreProperties>
</file>