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2.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3"/>
  </p:notesMasterIdLst>
  <p:handoutMasterIdLst>
    <p:handoutMasterId r:id="rId34"/>
  </p:handoutMasterIdLst>
  <p:sldIdLst>
    <p:sldId id="334"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63" r:id="rId22"/>
    <p:sldId id="354" r:id="rId23"/>
    <p:sldId id="355" r:id="rId24"/>
    <p:sldId id="356" r:id="rId25"/>
    <p:sldId id="357" r:id="rId26"/>
    <p:sldId id="358" r:id="rId27"/>
    <p:sldId id="359" r:id="rId28"/>
    <p:sldId id="360" r:id="rId29"/>
    <p:sldId id="361" r:id="rId30"/>
    <p:sldId id="362" r:id="rId31"/>
    <p:sldId id="369" r:id="rId3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952" y="-92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5478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272946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EEFA97-74B0-ED45-8096-6A82D8383A81}" type="slidenum">
              <a:rPr lang="en-US"/>
              <a:pPr/>
              <a:t>1</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8447DA-D316-C842-81B2-4450BA88F53A}" type="slidenum">
              <a:rPr lang="en-US"/>
              <a:pPr/>
              <a:t>10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F54F21-5541-A848-B154-931E7F6CF0E9}" type="slidenum">
              <a:rPr lang="en-US"/>
              <a:pPr/>
              <a:t>11</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5B5FFA-7676-7843-BA15-77F2112637D8}" type="slidenum">
              <a:rPr lang="en-US"/>
              <a:pPr/>
              <a:t>12</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ln/>
        </p:spPr>
        <p:txBody>
          <a:bodyPr/>
          <a:lstStyle/>
          <a:p>
            <a:pPr marL="165100" indent="-165100"/>
            <a:r>
              <a:rPr lang="en-US"/>
              <a:t>How is this adaptive?</a:t>
            </a:r>
          </a:p>
          <a:p>
            <a:pPr marL="165100" indent="-165100"/>
            <a:endParaRPr lang="en-US"/>
          </a:p>
          <a:p>
            <a:pPr marL="165100" indent="-165100">
              <a:buFont typeface="Wingdings" charset="2"/>
              <a:buChar char="§"/>
            </a:pPr>
            <a:r>
              <a:rPr lang="en-US"/>
              <a:t>No longer tied to living in or near water.</a:t>
            </a:r>
          </a:p>
          <a:p>
            <a:pPr marL="165100" indent="-165100">
              <a:buFont typeface="Wingdings" charset="2"/>
              <a:buChar char="§"/>
            </a:pPr>
            <a:r>
              <a:rPr lang="en-US"/>
              <a:t>Can support the metabolic demand of flight</a:t>
            </a:r>
          </a:p>
          <a:p>
            <a:pPr marL="165100" indent="-165100">
              <a:buFont typeface="Wingdings" charset="2"/>
              <a:buChar char="§"/>
            </a:pPr>
            <a:r>
              <a:rPr lang="en-US"/>
              <a:t>Can grow to larger sizes.</a:t>
            </a:r>
          </a:p>
          <a:p>
            <a:pPr marL="165100" indent="-1651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B9EC74-45B4-D048-ADB0-2B191ACDF9B4}" type="slidenum">
              <a:rPr lang="en-US"/>
              <a:pPr/>
              <a:t>13</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ln/>
        </p:spPr>
        <p:txBody>
          <a:bodyPr/>
          <a:lstStyle/>
          <a:p>
            <a:r>
              <a:rPr lang="en-US"/>
              <a:t>Lungs, like digestive system, are an entry point into the body</a:t>
            </a:r>
          </a:p>
          <a:p>
            <a:pPr marL="233363" lvl="1" indent="-119063"/>
            <a:r>
              <a:rPr lang="en-US"/>
              <a:t>lungs are not in direct contact with other parts of the body</a:t>
            </a:r>
          </a:p>
          <a:p>
            <a:pPr marL="233363" lvl="1" indent="-119063"/>
            <a:r>
              <a:rPr lang="en-US"/>
              <a:t>circulatory system transports gases </a:t>
            </a:r>
            <a:br>
              <a:rPr lang="en-US"/>
            </a:br>
            <a:r>
              <a:rPr lang="en-US"/>
              <a:t>between lungs &amp; rest of body</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8EEF01-2197-1B4F-80DD-08B9760366ED}" type="slidenum">
              <a:rPr lang="en-US"/>
              <a:pPr/>
              <a:t>14</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184E02-0554-294D-A35F-68C7A81D7F5E}" type="slidenum">
              <a:rPr lang="en-US"/>
              <a:pPr/>
              <a:t>15</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7DEC2F-0EE4-E348-A967-00BC3EA31F86}" type="slidenum">
              <a:rPr lang="en-US"/>
              <a:pPr/>
              <a:t>16</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A47309-22EF-7447-9A2C-8385BA87763F}" type="slidenum">
              <a:rPr lang="en-US"/>
              <a:pPr/>
              <a:t>17</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9C31D3-1889-1E4A-A8F4-82A3C8DECAA2}" type="slidenum">
              <a:rPr lang="en-US"/>
              <a:pPr/>
              <a:t>18</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15127C-4E5F-9649-9004-63C9DF32545C}" type="slidenum">
              <a:rPr lang="en-US"/>
              <a:pPr/>
              <a:t>20</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3968A7-EE6A-674E-B1D3-DA99EC564FDD}" type="slidenum">
              <a:rPr lang="en-US"/>
              <a:pPr/>
              <a:t>2</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0F454A4-0E10-A84F-B1CD-C3DE245CD5D3}" type="slidenum">
              <a:rPr lang="en-US"/>
              <a:pPr/>
              <a:t>22</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pPr>
              <a:lnSpc>
                <a:spcPct val="90000"/>
              </a:lnSpc>
              <a:buClr>
                <a:srgbClr val="339933"/>
              </a:buClr>
            </a:pPr>
            <a:r>
              <a:rPr lang="en-US">
                <a:solidFill>
                  <a:srgbClr val="000000"/>
                </a:solidFill>
              </a:rPr>
              <a:t>The low solubility of oxygen in water is a fundamental problem for animals that rely on the circulatory systems for oxygen delivery.</a:t>
            </a:r>
          </a:p>
          <a:p>
            <a:pPr marL="233363" lvl="1" indent="-119063">
              <a:lnSpc>
                <a:spcPct val="90000"/>
              </a:lnSpc>
              <a:buClr>
                <a:schemeClr val="tx1"/>
              </a:buClr>
            </a:pPr>
            <a:r>
              <a:rPr lang="en-US">
                <a:solidFill>
                  <a:srgbClr val="000000"/>
                </a:solidFill>
              </a:rPr>
              <a:t>For example, a person exercising consumes almost 2 L of O</a:t>
            </a:r>
            <a:r>
              <a:rPr lang="en-US" baseline="-25000">
                <a:solidFill>
                  <a:srgbClr val="000000"/>
                </a:solidFill>
              </a:rPr>
              <a:t>2</a:t>
            </a:r>
            <a:r>
              <a:rPr lang="en-US">
                <a:solidFill>
                  <a:srgbClr val="000000"/>
                </a:solidFill>
              </a:rPr>
              <a:t> per minute, but at normal body temperature and air pressure, only 4.5 mL of O</a:t>
            </a:r>
            <a:r>
              <a:rPr lang="en-US" baseline="-25000">
                <a:solidFill>
                  <a:srgbClr val="000000"/>
                </a:solidFill>
              </a:rPr>
              <a:t>2</a:t>
            </a:r>
            <a:r>
              <a:rPr lang="en-US">
                <a:solidFill>
                  <a:srgbClr val="000000"/>
                </a:solidFill>
              </a:rPr>
              <a:t> can dissolve in a liter of blood in the lungs.</a:t>
            </a:r>
          </a:p>
          <a:p>
            <a:pPr marL="233363" lvl="1" indent="-119063">
              <a:lnSpc>
                <a:spcPct val="90000"/>
              </a:lnSpc>
              <a:buClr>
                <a:schemeClr val="tx1"/>
              </a:buClr>
            </a:pPr>
            <a:r>
              <a:rPr lang="en-US">
                <a:solidFill>
                  <a:srgbClr val="000000"/>
                </a:solidFill>
              </a:rPr>
              <a:t>If 80% of the dissolved O</a:t>
            </a:r>
            <a:r>
              <a:rPr lang="en-US" baseline="-25000">
                <a:solidFill>
                  <a:srgbClr val="000000"/>
                </a:solidFill>
              </a:rPr>
              <a:t>2</a:t>
            </a:r>
            <a:r>
              <a:rPr lang="en-US">
                <a:solidFill>
                  <a:srgbClr val="000000"/>
                </a:solidFill>
              </a:rPr>
              <a:t> were delivered to the tissues (an unrealistically high percentage), the heart would need to pump 500 L of blood per minute — a ton every 2 minutes.</a:t>
            </a:r>
          </a:p>
          <a:p>
            <a:pPr>
              <a:lnSpc>
                <a:spcPct val="90000"/>
              </a:lnSpc>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35D8E9-C9D2-574E-8547-94AE9F883C66}" type="slidenum">
              <a:rPr lang="en-US"/>
              <a:pPr/>
              <a:t>23</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C280AA-6D29-454E-A3D0-FB3109A3AB16}" type="slidenum">
              <a:rPr lang="en-US"/>
              <a:pPr/>
              <a:t>24</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8A0134-F4FB-134B-B8AF-773ECBEC4BF7}" type="slidenum">
              <a:rPr lang="en-US"/>
              <a:pPr/>
              <a:t>25</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1D407B-EC53-9C48-84E2-81F15F7B45B6}" type="slidenum">
              <a:rPr lang="en-US"/>
              <a:pPr/>
              <a:t>26</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BFB21C-4086-B649-8E1D-B3B6F8E275C0}" type="slidenum">
              <a:rPr lang="en-US"/>
              <a:pPr/>
              <a:t>27</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88192A0-8149-ED4A-8C3B-64A22E2FE7CE}" type="slidenum">
              <a:rPr lang="en-US"/>
              <a:pPr/>
              <a:t>28</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4EFE10-D5F0-4048-9E08-AD01D4C7501F}" type="slidenum">
              <a:rPr lang="en-US"/>
              <a:pPr/>
              <a:t>29</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ln/>
        </p:spPr>
        <p:txBody>
          <a:bodyPr/>
          <a:lstStyle/>
          <a:p>
            <a:r>
              <a:rPr lang="en-US"/>
              <a:t>Both mother and fetus share a common blood supply. In particular, the fetus's blood supply is delivered via the umbilical vein from the placenta, which is anchored to the wall of the mother's uterus. As blood courses through the mother, oxygen is delivered to capillary beds for gas exchange, and by the time blood reaches the capillaries of the placenta, its oxygen saturation has decreased considerably. In order to recover enough oxygen to sustain itself, the fetus must be able to bind oxygen with a greater affinity than the mother.</a:t>
            </a:r>
          </a:p>
          <a:p>
            <a:r>
              <a:rPr lang="en-US"/>
              <a:t>Fetal hemoglobin's affinity for oxygen is substantially greater than that of adult hemoglobin. Notably, the P50 value for fetal hemoglobin (i.e., the partial pressure of oxygen at which the protein is 50% saturated; lower values indicate greater affinity) is roughly 19 mmHg, whereas adult hemoglobin has a value of approximately 26.8 mmHg. As a result, the so-called "oxygen saturation curve", which plots percent saturation vs. pO2, is left-shifted for fetal hemoglobin in comparison to the same curve in adult hemoglobin.</a:t>
            </a:r>
          </a:p>
          <a:p>
            <a:endParaRPr lang="en-US"/>
          </a:p>
          <a:p>
            <a:r>
              <a:rPr lang="en-US"/>
              <a:t>Hydroxyurea, used also as an anti-cancer drug, is a viable treatment for sickle cell anemia, as it promotes the production of fetal hemoglobin while inhibiting sickling.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81ADC1-3042-204A-9851-3AA84B3E24A3}" type="slidenum">
              <a:rPr lang="en-US"/>
              <a:pPr/>
              <a:t>30</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454C24-3DF4-6C4E-A16C-CBD9B2AF688B}" type="slidenum">
              <a:rPr lang="en-US"/>
              <a:pPr/>
              <a:t>3</a:t>
            </a:fld>
            <a:endParaRPr lang="en-US"/>
          </a:p>
        </p:txBody>
      </p:sp>
      <p:sp>
        <p:nvSpPr>
          <p:cNvPr id="48537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7AA562-31AC-A34A-A02C-6C1B362B24AC}" type="slidenum">
              <a:rPr lang="en-US"/>
              <a:pPr/>
              <a:t>4</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8BA1ED9-7D07-D443-8347-EA1842B863D5}" type="slidenum">
              <a:rPr lang="en-US"/>
              <a:pPr/>
              <a:t>5</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ln/>
        </p:spPr>
        <p:txBody>
          <a:bodyPr/>
          <a:lstStyle/>
          <a:p>
            <a:pPr>
              <a:buFontTx/>
              <a:buChar char="-"/>
            </a:pPr>
            <a:r>
              <a:rPr lang="en-US"/>
              <a:t> small intestines</a:t>
            </a:r>
          </a:p>
          <a:p>
            <a:pPr>
              <a:buFontTx/>
              <a:buChar char="-"/>
            </a:pPr>
            <a:r>
              <a:rPr lang="en-US"/>
              <a:t> large intestines</a:t>
            </a:r>
          </a:p>
          <a:p>
            <a:pPr>
              <a:buFontTx/>
              <a:buChar char="-"/>
            </a:pPr>
            <a:r>
              <a:rPr lang="en-US"/>
              <a:t> capillaries</a:t>
            </a:r>
          </a:p>
          <a:p>
            <a:pPr>
              <a:buFontTx/>
              <a:buChar char="-"/>
            </a:pPr>
            <a:r>
              <a:rPr lang="en-US"/>
              <a:t> mitochondria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AA69A7-FE52-4147-89C0-D0F2F1CBC017}" type="slidenum">
              <a:rPr lang="en-US"/>
              <a:pPr/>
              <a:t>6</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C9973E-26DA-724E-AC0B-BF170A9B7DF3}" type="slidenum">
              <a:rPr lang="en-US"/>
              <a:pPr/>
              <a:t>7</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p:spPr>
        <p:txBody>
          <a:bodyPr/>
          <a:lstStyle/>
          <a:p>
            <a:r>
              <a:rPr lang="en-US"/>
              <a:t>Constantly passing water across gills</a:t>
            </a:r>
          </a:p>
          <a:p>
            <a:r>
              <a:rPr lang="en-US"/>
              <a:t>Crayfish &amp; lobsters </a:t>
            </a:r>
          </a:p>
          <a:p>
            <a:pPr marL="457200" lvl="1" indent="-163513"/>
            <a:r>
              <a:rPr lang="en-US"/>
              <a:t>paddle-like appendages that drive a current of water over their gills</a:t>
            </a:r>
          </a:p>
          <a:p>
            <a:r>
              <a:rPr lang="en-US"/>
              <a:t>Fish </a:t>
            </a:r>
          </a:p>
          <a:p>
            <a:pPr marL="457200" lvl="1" indent="-163513"/>
            <a:r>
              <a:rPr lang="en-US"/>
              <a:t>creates current by taking water in through mouth, passes it through slits in pharynx, flows over the gills &amp; exits the body</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64A32E-6D67-D64E-87B0-EDF735CF15CB}" type="slidenum">
              <a:rPr lang="en-US"/>
              <a:pPr/>
              <a:t>8</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ln>
            <a:solidFill>
              <a:schemeClr val="bg1"/>
            </a:solidFill>
          </a:ln>
        </p:spPr>
        <p:txBody>
          <a:bodyPr/>
          <a:lstStyle/>
          <a:p>
            <a:pPr>
              <a:buClr>
                <a:srgbClr val="339933"/>
              </a:buClr>
            </a:pPr>
            <a:r>
              <a:rPr lang="en-US">
                <a:solidFill>
                  <a:srgbClr val="000000"/>
                </a:solidFill>
              </a:rPr>
              <a:t>In fish, blood must pass through </a:t>
            </a:r>
            <a:r>
              <a:rPr lang="en-US" i="1">
                <a:solidFill>
                  <a:srgbClr val="000000"/>
                </a:solidFill>
              </a:rPr>
              <a:t>two</a:t>
            </a:r>
            <a:r>
              <a:rPr lang="en-US">
                <a:solidFill>
                  <a:srgbClr val="000000"/>
                </a:solidFill>
              </a:rPr>
              <a:t> capillary beds, the gill capillaries &amp; systemic capillaries.</a:t>
            </a:r>
          </a:p>
          <a:p>
            <a:pPr lvl="1">
              <a:buClr>
                <a:schemeClr val="tx1"/>
              </a:buClr>
            </a:pPr>
            <a:r>
              <a:rPr lang="en-US">
                <a:solidFill>
                  <a:srgbClr val="000000"/>
                </a:solidFill>
              </a:rPr>
              <a:t>When blood flows through a capillary bed, blood pressure — the motive force for circulation — drops substantially.</a:t>
            </a:r>
          </a:p>
          <a:p>
            <a:pPr lvl="1">
              <a:buClr>
                <a:schemeClr val="tx1"/>
              </a:buClr>
            </a:pPr>
            <a:r>
              <a:rPr lang="en-US">
                <a:solidFill>
                  <a:srgbClr val="000000"/>
                </a:solidFill>
              </a:rPr>
              <a:t>Therefore, oxygen-rich blood leaving the gills flows to the systemic circulation quite slowly (although the process is aided by body movements during swimming).</a:t>
            </a:r>
          </a:p>
          <a:p>
            <a:pPr lvl="1">
              <a:buClr>
                <a:schemeClr val="tx1"/>
              </a:buClr>
            </a:pPr>
            <a:r>
              <a:rPr lang="en-US">
                <a:solidFill>
                  <a:srgbClr val="000000"/>
                </a:solidFill>
              </a:rPr>
              <a:t>This constrains the delivery of oxygen to body tissues, and hence the maximum aerobic metabolic rate of fishes.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9B509D-6F74-6D41-B9B5-E6E00AE2E4A3}" type="slidenum">
              <a:rPr lang="en-US"/>
              <a:pPr/>
              <a:t>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ln/>
        </p:spPr>
        <p:txBody>
          <a:bodyPr/>
          <a:lstStyle/>
          <a:p>
            <a:r>
              <a:rPr lang="en-US"/>
              <a:t>Living in water has both advantages &amp; disadvantages as respiratory medium</a:t>
            </a:r>
          </a:p>
          <a:p>
            <a:pPr marL="227013" lvl="1"/>
            <a:r>
              <a:rPr lang="en-US"/>
              <a:t>keep surface moist</a:t>
            </a:r>
          </a:p>
          <a:p>
            <a:pPr marL="227013" lvl="1"/>
            <a:r>
              <a:rPr lang="en-US"/>
              <a:t>O</a:t>
            </a:r>
            <a:r>
              <a:rPr lang="en-US" baseline="-25000"/>
              <a:t>2</a:t>
            </a:r>
            <a:r>
              <a:rPr lang="en-US"/>
              <a:t> concentrations in water are low, especially in warmer &amp; saltier environments</a:t>
            </a:r>
          </a:p>
          <a:p>
            <a:pPr marL="227013" lvl="1"/>
            <a:r>
              <a:rPr lang="en-US"/>
              <a:t>gills have to be very efficient</a:t>
            </a:r>
          </a:p>
          <a:p>
            <a:pPr marL="457200" lvl="2" indent="-115888"/>
            <a:r>
              <a:rPr lang="en-US"/>
              <a:t>ventilation</a:t>
            </a:r>
          </a:p>
          <a:p>
            <a:pPr marL="457200" lvl="2" indent="-115888"/>
            <a:r>
              <a:rPr lang="en-US"/>
              <a:t>counter current exchange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557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jpeg"/><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jpeg"/><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jpeg"/><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67619" name="Rectangle 3"/>
          <p:cNvSpPr>
            <a:spLocks noChangeArrowheads="1"/>
          </p:cNvSpPr>
          <p:nvPr/>
        </p:nvSpPr>
        <p:spPr bwMode="auto">
          <a:xfrm>
            <a:off x="4391025" y="5103673"/>
            <a:ext cx="4752975" cy="1754327"/>
          </a:xfrm>
          <a:prstGeom prst="rect">
            <a:avLst/>
          </a:prstGeom>
          <a:solidFill>
            <a:schemeClr val="tx1">
              <a:alpha val="68000"/>
            </a:schemeClr>
          </a:solidFill>
          <a:ln w="9525">
            <a:noFill/>
            <a:miter lim="800000"/>
            <a:headEnd/>
            <a:tailEnd/>
          </a:ln>
          <a:effectLst/>
        </p:spPr>
        <p:txBody>
          <a:bodyPr anchor="ctr">
            <a:prstTxWarp prst="textNoShape">
              <a:avLst/>
            </a:prstTxWarp>
            <a:spAutoFit/>
          </a:bodyPr>
          <a:lstStyle/>
          <a:p>
            <a:r>
              <a:rPr lang="en-US" sz="3600" dirty="0">
                <a:solidFill>
                  <a:schemeClr val="bg1"/>
                </a:solidFill>
              </a:rPr>
              <a:t>Gas Exchange</a:t>
            </a:r>
          </a:p>
          <a:p>
            <a:r>
              <a:rPr lang="en-US" sz="3600" dirty="0">
                <a:solidFill>
                  <a:schemeClr val="bg1"/>
                </a:solidFill>
              </a:rPr>
              <a:t>Respiratory </a:t>
            </a:r>
            <a:r>
              <a:rPr lang="en-US" sz="3600" dirty="0" smtClean="0">
                <a:solidFill>
                  <a:schemeClr val="bg1"/>
                </a:solidFill>
              </a:rPr>
              <a:t>Systems</a:t>
            </a:r>
          </a:p>
          <a:p>
            <a:r>
              <a:rPr lang="en-US" sz="3600" dirty="0" smtClean="0">
                <a:solidFill>
                  <a:schemeClr val="bg1"/>
                </a:solidFill>
              </a:rPr>
              <a:t>(Ch. 42)</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descr="Rectangle: Click to edit Master text styles&#10;Second level&#10;Third level&#10;Fourth level&#10;Fifth level"/>
          <p:cNvSpPr>
            <a:spLocks noGrp="1" noChangeArrowheads="1"/>
          </p:cNvSpPr>
          <p:nvPr>
            <p:ph type="body" idx="1"/>
          </p:nvPr>
        </p:nvSpPr>
        <p:spPr>
          <a:xfrm>
            <a:off x="801688" y="4849813"/>
            <a:ext cx="7772400" cy="1914525"/>
          </a:xfrm>
          <a:noFill/>
        </p:spPr>
        <p:txBody>
          <a:bodyPr/>
          <a:lstStyle/>
          <a:p>
            <a:pPr>
              <a:lnSpc>
                <a:spcPct val="110000"/>
              </a:lnSpc>
              <a:buClrTx/>
            </a:pPr>
            <a:r>
              <a:rPr lang="en-US" sz="2600" dirty="0"/>
              <a:t>Blood &amp; water flow in opposite directions</a:t>
            </a:r>
          </a:p>
          <a:p>
            <a:pPr lvl="1">
              <a:lnSpc>
                <a:spcPct val="110000"/>
              </a:lnSpc>
              <a:buClrTx/>
            </a:pPr>
            <a:r>
              <a:rPr lang="en-US" sz="2400" dirty="0"/>
              <a:t>maintains </a:t>
            </a:r>
            <a:r>
              <a:rPr lang="en-US" sz="2400" u="sng" dirty="0">
                <a:solidFill>
                  <a:srgbClr val="CC0000"/>
                </a:solidFill>
              </a:rPr>
              <a:t>diffusion gradient</a:t>
            </a:r>
            <a:r>
              <a:rPr lang="en-US" sz="2400" dirty="0"/>
              <a:t> over whole length of gill capillary</a:t>
            </a:r>
          </a:p>
          <a:p>
            <a:pPr lvl="1">
              <a:lnSpc>
                <a:spcPct val="110000"/>
              </a:lnSpc>
              <a:buClrTx/>
            </a:pPr>
            <a:r>
              <a:rPr lang="en-US" sz="2400" dirty="0"/>
              <a:t>maximizing O</a:t>
            </a:r>
            <a:r>
              <a:rPr lang="en-US" sz="2400" baseline="-25000" dirty="0"/>
              <a:t>2</a:t>
            </a:r>
            <a:r>
              <a:rPr lang="en-US" sz="2400" dirty="0"/>
              <a:t> transfer from water to blood</a:t>
            </a:r>
          </a:p>
        </p:txBody>
      </p:sp>
      <p:sp>
        <p:nvSpPr>
          <p:cNvPr id="384044" name="Rectangle 44"/>
          <p:cNvSpPr>
            <a:spLocks noChangeArrowheads="1"/>
          </p:cNvSpPr>
          <p:nvPr/>
        </p:nvSpPr>
        <p:spPr bwMode="auto">
          <a:xfrm>
            <a:off x="33338" y="3033713"/>
            <a:ext cx="3276600" cy="1828800"/>
          </a:xfrm>
          <a:prstGeom prst="rect">
            <a:avLst/>
          </a:prstGeom>
          <a:solidFill>
            <a:schemeClr val="accent4">
              <a:lumMod val="60000"/>
              <a:lumOff val="40000"/>
            </a:schemeClr>
          </a:solidFill>
          <a:ln w="9525">
            <a:noFill/>
            <a:miter lim="800000"/>
            <a:headEnd/>
            <a:tailEnd/>
          </a:ln>
          <a:effectLst/>
        </p:spPr>
        <p:txBody>
          <a:bodyPr wrap="none" anchor="ctr">
            <a:prstTxWarp prst="textNoShape">
              <a:avLst/>
            </a:prstTxWarp>
          </a:bodyPr>
          <a:lstStyle/>
          <a:p>
            <a:endParaRPr lang="en-US"/>
          </a:p>
        </p:txBody>
      </p:sp>
      <p:grpSp>
        <p:nvGrpSpPr>
          <p:cNvPr id="2" name="Group 49"/>
          <p:cNvGrpSpPr>
            <a:grpSpLocks/>
          </p:cNvGrpSpPr>
          <p:nvPr/>
        </p:nvGrpSpPr>
        <p:grpSpPr bwMode="auto">
          <a:xfrm>
            <a:off x="566738" y="3217863"/>
            <a:ext cx="2990850" cy="2057400"/>
            <a:chOff x="336" y="3284"/>
            <a:chExt cx="1884" cy="1296"/>
          </a:xfrm>
        </p:grpSpPr>
        <p:sp>
          <p:nvSpPr>
            <p:cNvPr id="384009" name="Rectangle 9"/>
            <p:cNvSpPr>
              <a:spLocks noChangeArrowheads="1"/>
            </p:cNvSpPr>
            <p:nvPr/>
          </p:nvSpPr>
          <p:spPr bwMode="auto">
            <a:xfrm>
              <a:off x="1728" y="3705"/>
              <a:ext cx="492" cy="231"/>
            </a:xfrm>
            <a:prstGeom prst="rect">
              <a:avLst/>
            </a:prstGeom>
            <a:noFill/>
            <a:ln w="9525">
              <a:noFill/>
              <a:miter lim="800000"/>
              <a:headEnd/>
              <a:tailEnd/>
            </a:ln>
            <a:effectLst/>
          </p:spPr>
          <p:txBody>
            <a:bodyPr wrap="none" anchor="ctr">
              <a:prstTxWarp prst="textNoShape">
                <a:avLst/>
              </a:prstTxWarp>
              <a:spAutoFit/>
            </a:bodyPr>
            <a:lstStyle/>
            <a:p>
              <a:r>
                <a:rPr lang="en-US" sz="1800">
                  <a:solidFill>
                    <a:srgbClr val="0F116A"/>
                  </a:solidFill>
                </a:rPr>
                <a:t>water</a:t>
              </a:r>
              <a:endParaRPr lang="en-US" sz="1800">
                <a:solidFill>
                  <a:schemeClr val="tx2"/>
                </a:solidFill>
              </a:endParaRPr>
            </a:p>
          </p:txBody>
        </p:sp>
        <p:sp>
          <p:nvSpPr>
            <p:cNvPr id="384024" name="AutoShape 24"/>
            <p:cNvSpPr>
              <a:spLocks noChangeArrowheads="1"/>
            </p:cNvSpPr>
            <p:nvPr/>
          </p:nvSpPr>
          <p:spPr bwMode="auto">
            <a:xfrm flipH="1">
              <a:off x="336" y="3284"/>
              <a:ext cx="1632" cy="864"/>
            </a:xfrm>
            <a:custGeom>
              <a:avLst/>
              <a:gdLst>
                <a:gd name="G0" fmla="+- 0 0 0"/>
                <a:gd name="G1" fmla="+- 11720887 0 0"/>
                <a:gd name="G2" fmla="+- 0 0 11720887"/>
                <a:gd name="G3" fmla="+- 10800 0 0"/>
                <a:gd name="G4" fmla="+- 0 0 0"/>
                <a:gd name="T0" fmla="*/ 360 256 1"/>
                <a:gd name="T1" fmla="*/ 0 256 1"/>
                <a:gd name="G5" fmla="+- G2 T0 T1"/>
                <a:gd name="G6" fmla="?: G2 G2 G5"/>
                <a:gd name="G7" fmla="+- 0 0 G6"/>
                <a:gd name="G8" fmla="+- 7995 0 0"/>
                <a:gd name="G9" fmla="+- 0 0 11720887"/>
                <a:gd name="G10" fmla="+- 7995 0 2700"/>
                <a:gd name="G11" fmla="cos G10 0"/>
                <a:gd name="G12" fmla="sin G10 0"/>
                <a:gd name="G13" fmla="cos 13500 0"/>
                <a:gd name="G14" fmla="sin 13500 0"/>
                <a:gd name="G15" fmla="+- G11 10800 0"/>
                <a:gd name="G16" fmla="+- G12 10800 0"/>
                <a:gd name="G17" fmla="+- G13 10800 0"/>
                <a:gd name="G18" fmla="+- G14 10800 0"/>
                <a:gd name="G19" fmla="*/ 7995 1 2"/>
                <a:gd name="G20" fmla="+- G19 5400 0"/>
                <a:gd name="G21" fmla="cos G20 0"/>
                <a:gd name="G22" fmla="sin G20 0"/>
                <a:gd name="G23" fmla="+- G21 10800 0"/>
                <a:gd name="G24" fmla="+- G12 G23 G22"/>
                <a:gd name="G25" fmla="+- G22 G23 G11"/>
                <a:gd name="G26" fmla="cos 10800 0"/>
                <a:gd name="G27" fmla="sin 10800 0"/>
                <a:gd name="G28" fmla="cos 7995 0"/>
                <a:gd name="G29" fmla="sin 7995 0"/>
                <a:gd name="G30" fmla="+- G26 10800 0"/>
                <a:gd name="G31" fmla="+- G27 10800 0"/>
                <a:gd name="G32" fmla="+- G28 10800 0"/>
                <a:gd name="G33" fmla="+- G29 10800 0"/>
                <a:gd name="G34" fmla="+- G19 5400 0"/>
                <a:gd name="G35" fmla="cos G34 11720887"/>
                <a:gd name="G36" fmla="sin G34 11720887"/>
                <a:gd name="G37" fmla="+/ 11720887 0 2"/>
                <a:gd name="T2" fmla="*/ 180 256 1"/>
                <a:gd name="T3" fmla="*/ 0 256 1"/>
                <a:gd name="G38" fmla="+- G37 T2 T3"/>
                <a:gd name="G39" fmla="?: G2 G37 G38"/>
                <a:gd name="G40" fmla="cos 10800 G39"/>
                <a:gd name="G41" fmla="sin 10800 G39"/>
                <a:gd name="G42" fmla="cos 7995 G39"/>
                <a:gd name="G43" fmla="sin 7995 G39"/>
                <a:gd name="G44" fmla="+- G40 10800 0"/>
                <a:gd name="G45" fmla="+- G41 10800 0"/>
                <a:gd name="G46" fmla="+- G42 10800 0"/>
                <a:gd name="G47" fmla="+- G43 10800 0"/>
                <a:gd name="G48" fmla="+- G35 10800 0"/>
                <a:gd name="G49" fmla="+- G36 10800 0"/>
                <a:gd name="T4" fmla="*/ 10691 w 21600"/>
                <a:gd name="T5" fmla="*/ 0 h 21600"/>
                <a:gd name="T6" fmla="*/ 1403 w 21600"/>
                <a:gd name="T7" fmla="*/ 10989 h 21600"/>
                <a:gd name="T8" fmla="*/ 10719 w 21600"/>
                <a:gd name="T9" fmla="*/ 2805 h 21600"/>
                <a:gd name="T10" fmla="*/ 24300 w 21600"/>
                <a:gd name="T11" fmla="*/ 10800 h 21600"/>
                <a:gd name="T12" fmla="*/ 20198 w 21600"/>
                <a:gd name="T13" fmla="*/ 14903 h 21600"/>
                <a:gd name="T14" fmla="*/ 16095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10800"/>
                  </a:moveTo>
                  <a:cubicBezTo>
                    <a:pt x="18795" y="6384"/>
                    <a:pt x="15215" y="2805"/>
                    <a:pt x="10800" y="2805"/>
                  </a:cubicBezTo>
                  <a:cubicBezTo>
                    <a:pt x="6384" y="2805"/>
                    <a:pt x="2805" y="6384"/>
                    <a:pt x="2805" y="10800"/>
                  </a:cubicBezTo>
                  <a:cubicBezTo>
                    <a:pt x="2804" y="10853"/>
                    <a:pt x="2805" y="10907"/>
                    <a:pt x="2806" y="10960"/>
                  </a:cubicBezTo>
                  <a:lnTo>
                    <a:pt x="2" y="11017"/>
                  </a:lnTo>
                  <a:cubicBezTo>
                    <a:pt x="0" y="10944"/>
                    <a:pt x="0" y="10872"/>
                    <a:pt x="0" y="10800"/>
                  </a:cubicBezTo>
                  <a:cubicBezTo>
                    <a:pt x="0" y="4835"/>
                    <a:pt x="4835" y="0"/>
                    <a:pt x="10800" y="0"/>
                  </a:cubicBezTo>
                  <a:cubicBezTo>
                    <a:pt x="16764" y="0"/>
                    <a:pt x="21600" y="4835"/>
                    <a:pt x="21600" y="10800"/>
                  </a:cubicBezTo>
                  <a:lnTo>
                    <a:pt x="24300" y="10800"/>
                  </a:lnTo>
                  <a:lnTo>
                    <a:pt x="20198" y="14903"/>
                  </a:lnTo>
                  <a:lnTo>
                    <a:pt x="16095" y="10800"/>
                  </a:lnTo>
                  <a:lnTo>
                    <a:pt x="18795" y="10800"/>
                  </a:lnTo>
                  <a:close/>
                </a:path>
              </a:pathLst>
            </a:cu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4025" name="AutoShape 25"/>
            <p:cNvSpPr>
              <a:spLocks noChangeArrowheads="1"/>
            </p:cNvSpPr>
            <p:nvPr/>
          </p:nvSpPr>
          <p:spPr bwMode="auto">
            <a:xfrm flipH="1">
              <a:off x="384" y="3716"/>
              <a:ext cx="1440" cy="864"/>
            </a:xfrm>
            <a:custGeom>
              <a:avLst/>
              <a:gdLst>
                <a:gd name="G0" fmla="+- 0 0 0"/>
                <a:gd name="G1" fmla="+- 11720887 0 0"/>
                <a:gd name="G2" fmla="+- 0 0 11720887"/>
                <a:gd name="G3" fmla="+- 10800 0 0"/>
                <a:gd name="G4" fmla="+- 0 0 0"/>
                <a:gd name="T0" fmla="*/ 360 256 1"/>
                <a:gd name="T1" fmla="*/ 0 256 1"/>
                <a:gd name="G5" fmla="+- G2 T0 T1"/>
                <a:gd name="G6" fmla="?: G2 G2 G5"/>
                <a:gd name="G7" fmla="+- 0 0 G6"/>
                <a:gd name="G8" fmla="+- 7995 0 0"/>
                <a:gd name="G9" fmla="+- 0 0 11720887"/>
                <a:gd name="G10" fmla="+- 7995 0 2700"/>
                <a:gd name="G11" fmla="cos G10 0"/>
                <a:gd name="G12" fmla="sin G10 0"/>
                <a:gd name="G13" fmla="cos 13500 0"/>
                <a:gd name="G14" fmla="sin 13500 0"/>
                <a:gd name="G15" fmla="+- G11 10800 0"/>
                <a:gd name="G16" fmla="+- G12 10800 0"/>
                <a:gd name="G17" fmla="+- G13 10800 0"/>
                <a:gd name="G18" fmla="+- G14 10800 0"/>
                <a:gd name="G19" fmla="*/ 7995 1 2"/>
                <a:gd name="G20" fmla="+- G19 5400 0"/>
                <a:gd name="G21" fmla="cos G20 0"/>
                <a:gd name="G22" fmla="sin G20 0"/>
                <a:gd name="G23" fmla="+- G21 10800 0"/>
                <a:gd name="G24" fmla="+- G12 G23 G22"/>
                <a:gd name="G25" fmla="+- G22 G23 G11"/>
                <a:gd name="G26" fmla="cos 10800 0"/>
                <a:gd name="G27" fmla="sin 10800 0"/>
                <a:gd name="G28" fmla="cos 7995 0"/>
                <a:gd name="G29" fmla="sin 7995 0"/>
                <a:gd name="G30" fmla="+- G26 10800 0"/>
                <a:gd name="G31" fmla="+- G27 10800 0"/>
                <a:gd name="G32" fmla="+- G28 10800 0"/>
                <a:gd name="G33" fmla="+- G29 10800 0"/>
                <a:gd name="G34" fmla="+- G19 5400 0"/>
                <a:gd name="G35" fmla="cos G34 11720887"/>
                <a:gd name="G36" fmla="sin G34 11720887"/>
                <a:gd name="G37" fmla="+/ 11720887 0 2"/>
                <a:gd name="T2" fmla="*/ 180 256 1"/>
                <a:gd name="T3" fmla="*/ 0 256 1"/>
                <a:gd name="G38" fmla="+- G37 T2 T3"/>
                <a:gd name="G39" fmla="?: G2 G37 G38"/>
                <a:gd name="G40" fmla="cos 10800 G39"/>
                <a:gd name="G41" fmla="sin 10800 G39"/>
                <a:gd name="G42" fmla="cos 7995 G39"/>
                <a:gd name="G43" fmla="sin 7995 G39"/>
                <a:gd name="G44" fmla="+- G40 10800 0"/>
                <a:gd name="G45" fmla="+- G41 10800 0"/>
                <a:gd name="G46" fmla="+- G42 10800 0"/>
                <a:gd name="G47" fmla="+- G43 10800 0"/>
                <a:gd name="G48" fmla="+- G35 10800 0"/>
                <a:gd name="G49" fmla="+- G36 10800 0"/>
                <a:gd name="T4" fmla="*/ 10691 w 21600"/>
                <a:gd name="T5" fmla="*/ 0 h 21600"/>
                <a:gd name="T6" fmla="*/ 1403 w 21600"/>
                <a:gd name="T7" fmla="*/ 10989 h 21600"/>
                <a:gd name="T8" fmla="*/ 10719 w 21600"/>
                <a:gd name="T9" fmla="*/ 2805 h 21600"/>
                <a:gd name="T10" fmla="*/ 24300 w 21600"/>
                <a:gd name="T11" fmla="*/ 10800 h 21600"/>
                <a:gd name="T12" fmla="*/ 20198 w 21600"/>
                <a:gd name="T13" fmla="*/ 14903 h 21600"/>
                <a:gd name="T14" fmla="*/ 16095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10800"/>
                  </a:moveTo>
                  <a:cubicBezTo>
                    <a:pt x="18795" y="6384"/>
                    <a:pt x="15215" y="2805"/>
                    <a:pt x="10800" y="2805"/>
                  </a:cubicBezTo>
                  <a:cubicBezTo>
                    <a:pt x="6384" y="2805"/>
                    <a:pt x="2805" y="6384"/>
                    <a:pt x="2805" y="10800"/>
                  </a:cubicBezTo>
                  <a:cubicBezTo>
                    <a:pt x="2804" y="10853"/>
                    <a:pt x="2805" y="10907"/>
                    <a:pt x="2806" y="10960"/>
                  </a:cubicBezTo>
                  <a:lnTo>
                    <a:pt x="2" y="11017"/>
                  </a:lnTo>
                  <a:cubicBezTo>
                    <a:pt x="0" y="10944"/>
                    <a:pt x="0" y="10872"/>
                    <a:pt x="0" y="10800"/>
                  </a:cubicBezTo>
                  <a:cubicBezTo>
                    <a:pt x="0" y="4835"/>
                    <a:pt x="4835" y="0"/>
                    <a:pt x="10800" y="0"/>
                  </a:cubicBezTo>
                  <a:cubicBezTo>
                    <a:pt x="16764" y="0"/>
                    <a:pt x="21600" y="4835"/>
                    <a:pt x="21600" y="10800"/>
                  </a:cubicBezTo>
                  <a:lnTo>
                    <a:pt x="24300" y="10800"/>
                  </a:lnTo>
                  <a:lnTo>
                    <a:pt x="20198" y="14903"/>
                  </a:lnTo>
                  <a:lnTo>
                    <a:pt x="16095" y="10800"/>
                  </a:lnTo>
                  <a:lnTo>
                    <a:pt x="18795" y="10800"/>
                  </a:lnTo>
                  <a:close/>
                </a:path>
              </a:pathLst>
            </a:custGeom>
            <a:solidFill>
              <a:srgbClr val="CC0000">
                <a:alpha val="50000"/>
              </a:srgbClr>
            </a:solidFill>
            <a:ln w="9525">
              <a:solidFill>
                <a:srgbClr val="CC0000"/>
              </a:solidFill>
              <a:miter lim="800000"/>
              <a:headEnd/>
              <a:tailEnd/>
            </a:ln>
            <a:effectLst/>
          </p:spPr>
          <p:txBody>
            <a:bodyPr wrap="none" anchor="ctr">
              <a:prstTxWarp prst="textNoShape">
                <a:avLst/>
              </a:prstTxWarp>
            </a:bodyPr>
            <a:lstStyle/>
            <a:p>
              <a:endParaRPr lang="en-US"/>
            </a:p>
          </p:txBody>
        </p:sp>
        <p:sp>
          <p:nvSpPr>
            <p:cNvPr id="384045" name="Rectangle 45"/>
            <p:cNvSpPr>
              <a:spLocks noChangeArrowheads="1"/>
            </p:cNvSpPr>
            <p:nvPr/>
          </p:nvSpPr>
          <p:spPr bwMode="auto">
            <a:xfrm>
              <a:off x="1584" y="4137"/>
              <a:ext cx="508" cy="231"/>
            </a:xfrm>
            <a:prstGeom prst="rect">
              <a:avLst/>
            </a:prstGeom>
            <a:noFill/>
            <a:ln w="9525">
              <a:noFill/>
              <a:miter lim="800000"/>
              <a:headEnd/>
              <a:tailEnd/>
            </a:ln>
            <a:effectLst/>
          </p:spPr>
          <p:txBody>
            <a:bodyPr wrap="none" anchor="ctr">
              <a:prstTxWarp prst="textNoShape">
                <a:avLst/>
              </a:prstTxWarp>
              <a:spAutoFit/>
            </a:bodyPr>
            <a:lstStyle/>
            <a:p>
              <a:r>
                <a:rPr lang="en-US" sz="1800">
                  <a:solidFill>
                    <a:srgbClr val="CC0000"/>
                  </a:solidFill>
                </a:rPr>
                <a:t>blood</a:t>
              </a:r>
              <a:endParaRPr lang="en-US" sz="1800">
                <a:solidFill>
                  <a:schemeClr val="tx2"/>
                </a:solidFill>
              </a:endParaRPr>
            </a:p>
          </p:txBody>
        </p:sp>
      </p:grpSp>
      <p:sp>
        <p:nvSpPr>
          <p:cNvPr id="384043" name="Rectangle 43"/>
          <p:cNvSpPr>
            <a:spLocks noChangeArrowheads="1"/>
          </p:cNvSpPr>
          <p:nvPr/>
        </p:nvSpPr>
        <p:spPr bwMode="auto">
          <a:xfrm>
            <a:off x="33338" y="1281113"/>
            <a:ext cx="3276600" cy="1828800"/>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384002" name="Rectangle 2"/>
          <p:cNvSpPr>
            <a:spLocks noGrp="1" noChangeArrowheads="1"/>
          </p:cNvSpPr>
          <p:nvPr>
            <p:ph type="title"/>
          </p:nvPr>
        </p:nvSpPr>
        <p:spPr>
          <a:xfrm>
            <a:off x="177800" y="165100"/>
            <a:ext cx="8534400" cy="762000"/>
          </a:xfrm>
        </p:spPr>
        <p:txBody>
          <a:bodyPr/>
          <a:lstStyle/>
          <a:p>
            <a:r>
              <a:rPr lang="en-US" dirty="0"/>
              <a:t>How counter current exchange works</a:t>
            </a:r>
          </a:p>
        </p:txBody>
      </p:sp>
      <p:pic>
        <p:nvPicPr>
          <p:cNvPr id="38400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9900" r="7291" b="4869"/>
          <a:stretch>
            <a:fillRect/>
          </a:stretch>
        </p:blipFill>
        <p:spPr bwMode="auto">
          <a:xfrm>
            <a:off x="3541713" y="1301750"/>
            <a:ext cx="5559425" cy="3305175"/>
          </a:xfrm>
          <a:prstGeom prst="rect">
            <a:avLst/>
          </a:prstGeom>
          <a:noFill/>
          <a:ln w="9525">
            <a:noFill/>
            <a:miter lim="800000"/>
            <a:headEnd/>
            <a:tailEnd/>
          </a:ln>
        </p:spPr>
      </p:pic>
      <p:sp>
        <p:nvSpPr>
          <p:cNvPr id="384005" name="Rectangle 5"/>
          <p:cNvSpPr>
            <a:spLocks noChangeArrowheads="1"/>
          </p:cNvSpPr>
          <p:nvPr/>
        </p:nvSpPr>
        <p:spPr bwMode="auto">
          <a:xfrm>
            <a:off x="3540125" y="1377950"/>
            <a:ext cx="820738" cy="427038"/>
          </a:xfrm>
          <a:prstGeom prst="rect">
            <a:avLst/>
          </a:prstGeom>
          <a:solidFill>
            <a:srgbClr val="CC0000"/>
          </a:solidFill>
          <a:ln w="9525">
            <a:noFill/>
            <a:miter lim="800000"/>
            <a:headEnd/>
            <a:tailEnd/>
          </a:ln>
          <a:effectLst/>
        </p:spPr>
        <p:txBody>
          <a:bodyPr wrap="none" anchor="ctr">
            <a:prstTxWarp prst="textNoShape">
              <a:avLst/>
            </a:prstTxWarp>
            <a:spAutoFit/>
          </a:bodyPr>
          <a:lstStyle/>
          <a:p>
            <a:r>
              <a:rPr lang="en-US" sz="2200">
                <a:solidFill>
                  <a:schemeClr val="bg1"/>
                </a:solidFill>
              </a:rPr>
              <a:t>front</a:t>
            </a:r>
            <a:endParaRPr lang="en-US" sz="2600">
              <a:solidFill>
                <a:srgbClr val="0F116A"/>
              </a:solidFill>
            </a:endParaRPr>
          </a:p>
        </p:txBody>
      </p:sp>
      <p:sp>
        <p:nvSpPr>
          <p:cNvPr id="384006" name="Rectangle 6"/>
          <p:cNvSpPr>
            <a:spLocks noChangeArrowheads="1"/>
          </p:cNvSpPr>
          <p:nvPr/>
        </p:nvSpPr>
        <p:spPr bwMode="auto">
          <a:xfrm>
            <a:off x="8280400" y="1368425"/>
            <a:ext cx="820738" cy="427038"/>
          </a:xfrm>
          <a:prstGeom prst="rect">
            <a:avLst/>
          </a:prstGeom>
          <a:solidFill>
            <a:srgbClr val="CC0000"/>
          </a:solidFill>
          <a:ln w="9525">
            <a:noFill/>
            <a:miter lim="800000"/>
            <a:headEnd/>
            <a:tailEnd/>
          </a:ln>
          <a:effectLst/>
        </p:spPr>
        <p:txBody>
          <a:bodyPr wrap="none" anchor="ctr">
            <a:prstTxWarp prst="textNoShape">
              <a:avLst/>
            </a:prstTxWarp>
            <a:spAutoFit/>
          </a:bodyPr>
          <a:lstStyle/>
          <a:p>
            <a:r>
              <a:rPr lang="en-US" sz="2200">
                <a:solidFill>
                  <a:schemeClr val="bg1"/>
                </a:solidFill>
              </a:rPr>
              <a:t>back</a:t>
            </a:r>
            <a:endParaRPr lang="en-US" sz="2600">
              <a:solidFill>
                <a:srgbClr val="0F116A"/>
              </a:solidFill>
            </a:endParaRPr>
          </a:p>
        </p:txBody>
      </p:sp>
      <p:sp>
        <p:nvSpPr>
          <p:cNvPr id="384007" name="AutoShape 7"/>
          <p:cNvSpPr>
            <a:spLocks noChangeArrowheads="1"/>
          </p:cNvSpPr>
          <p:nvPr/>
        </p:nvSpPr>
        <p:spPr bwMode="auto">
          <a:xfrm>
            <a:off x="566738" y="1465263"/>
            <a:ext cx="2590800" cy="1371600"/>
          </a:xfrm>
          <a:custGeom>
            <a:avLst/>
            <a:gdLst>
              <a:gd name="G0" fmla="+- 0 0 0"/>
              <a:gd name="G1" fmla="+- 11720887 0 0"/>
              <a:gd name="G2" fmla="+- 0 0 11720887"/>
              <a:gd name="G3" fmla="+- 10800 0 0"/>
              <a:gd name="G4" fmla="+- 0 0 0"/>
              <a:gd name="T0" fmla="*/ 360 256 1"/>
              <a:gd name="T1" fmla="*/ 0 256 1"/>
              <a:gd name="G5" fmla="+- G2 T0 T1"/>
              <a:gd name="G6" fmla="?: G2 G2 G5"/>
              <a:gd name="G7" fmla="+- 0 0 G6"/>
              <a:gd name="G8" fmla="+- 7995 0 0"/>
              <a:gd name="G9" fmla="+- 0 0 11720887"/>
              <a:gd name="G10" fmla="+- 7995 0 2700"/>
              <a:gd name="G11" fmla="cos G10 0"/>
              <a:gd name="G12" fmla="sin G10 0"/>
              <a:gd name="G13" fmla="cos 13500 0"/>
              <a:gd name="G14" fmla="sin 13500 0"/>
              <a:gd name="G15" fmla="+- G11 10800 0"/>
              <a:gd name="G16" fmla="+- G12 10800 0"/>
              <a:gd name="G17" fmla="+- G13 10800 0"/>
              <a:gd name="G18" fmla="+- G14 10800 0"/>
              <a:gd name="G19" fmla="*/ 7995 1 2"/>
              <a:gd name="G20" fmla="+- G19 5400 0"/>
              <a:gd name="G21" fmla="cos G20 0"/>
              <a:gd name="G22" fmla="sin G20 0"/>
              <a:gd name="G23" fmla="+- G21 10800 0"/>
              <a:gd name="G24" fmla="+- G12 G23 G22"/>
              <a:gd name="G25" fmla="+- G22 G23 G11"/>
              <a:gd name="G26" fmla="cos 10800 0"/>
              <a:gd name="G27" fmla="sin 10800 0"/>
              <a:gd name="G28" fmla="cos 7995 0"/>
              <a:gd name="G29" fmla="sin 7995 0"/>
              <a:gd name="G30" fmla="+- G26 10800 0"/>
              <a:gd name="G31" fmla="+- G27 10800 0"/>
              <a:gd name="G32" fmla="+- G28 10800 0"/>
              <a:gd name="G33" fmla="+- G29 10800 0"/>
              <a:gd name="G34" fmla="+- G19 5400 0"/>
              <a:gd name="G35" fmla="cos G34 11720887"/>
              <a:gd name="G36" fmla="sin G34 11720887"/>
              <a:gd name="G37" fmla="+/ 11720887 0 2"/>
              <a:gd name="T2" fmla="*/ 180 256 1"/>
              <a:gd name="T3" fmla="*/ 0 256 1"/>
              <a:gd name="G38" fmla="+- G37 T2 T3"/>
              <a:gd name="G39" fmla="?: G2 G37 G38"/>
              <a:gd name="G40" fmla="cos 10800 G39"/>
              <a:gd name="G41" fmla="sin 10800 G39"/>
              <a:gd name="G42" fmla="cos 7995 G39"/>
              <a:gd name="G43" fmla="sin 7995 G39"/>
              <a:gd name="G44" fmla="+- G40 10800 0"/>
              <a:gd name="G45" fmla="+- G41 10800 0"/>
              <a:gd name="G46" fmla="+- G42 10800 0"/>
              <a:gd name="G47" fmla="+- G43 10800 0"/>
              <a:gd name="G48" fmla="+- G35 10800 0"/>
              <a:gd name="G49" fmla="+- G36 10800 0"/>
              <a:gd name="T4" fmla="*/ 10691 w 21600"/>
              <a:gd name="T5" fmla="*/ 0 h 21600"/>
              <a:gd name="T6" fmla="*/ 1403 w 21600"/>
              <a:gd name="T7" fmla="*/ 10989 h 21600"/>
              <a:gd name="T8" fmla="*/ 10719 w 21600"/>
              <a:gd name="T9" fmla="*/ 2805 h 21600"/>
              <a:gd name="T10" fmla="*/ 24300 w 21600"/>
              <a:gd name="T11" fmla="*/ 10800 h 21600"/>
              <a:gd name="T12" fmla="*/ 20198 w 21600"/>
              <a:gd name="T13" fmla="*/ 14903 h 21600"/>
              <a:gd name="T14" fmla="*/ 16095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10800"/>
                </a:moveTo>
                <a:cubicBezTo>
                  <a:pt x="18795" y="6384"/>
                  <a:pt x="15215" y="2805"/>
                  <a:pt x="10800" y="2805"/>
                </a:cubicBezTo>
                <a:cubicBezTo>
                  <a:pt x="6384" y="2805"/>
                  <a:pt x="2805" y="6384"/>
                  <a:pt x="2805" y="10800"/>
                </a:cubicBezTo>
                <a:cubicBezTo>
                  <a:pt x="2804" y="10853"/>
                  <a:pt x="2805" y="10907"/>
                  <a:pt x="2806" y="10960"/>
                </a:cubicBezTo>
                <a:lnTo>
                  <a:pt x="2" y="11017"/>
                </a:lnTo>
                <a:cubicBezTo>
                  <a:pt x="0" y="10944"/>
                  <a:pt x="0" y="10872"/>
                  <a:pt x="0" y="10800"/>
                </a:cubicBezTo>
                <a:cubicBezTo>
                  <a:pt x="0" y="4835"/>
                  <a:pt x="4835" y="0"/>
                  <a:pt x="10800" y="0"/>
                </a:cubicBezTo>
                <a:cubicBezTo>
                  <a:pt x="16764" y="0"/>
                  <a:pt x="21600" y="4835"/>
                  <a:pt x="21600" y="10800"/>
                </a:cubicBezTo>
                <a:lnTo>
                  <a:pt x="24300" y="10800"/>
                </a:lnTo>
                <a:lnTo>
                  <a:pt x="20198" y="14903"/>
                </a:lnTo>
                <a:lnTo>
                  <a:pt x="16095" y="10800"/>
                </a:lnTo>
                <a:lnTo>
                  <a:pt x="18795" y="10800"/>
                </a:lnTo>
                <a:close/>
              </a:path>
            </a:pathLst>
          </a:cu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4008" name="AutoShape 8"/>
          <p:cNvSpPr>
            <a:spLocks noChangeArrowheads="1"/>
          </p:cNvSpPr>
          <p:nvPr/>
        </p:nvSpPr>
        <p:spPr bwMode="auto">
          <a:xfrm flipH="1">
            <a:off x="642938" y="2151063"/>
            <a:ext cx="2286000" cy="1371600"/>
          </a:xfrm>
          <a:custGeom>
            <a:avLst/>
            <a:gdLst>
              <a:gd name="G0" fmla="+- 0 0 0"/>
              <a:gd name="G1" fmla="+- 11720887 0 0"/>
              <a:gd name="G2" fmla="+- 0 0 11720887"/>
              <a:gd name="G3" fmla="+- 10800 0 0"/>
              <a:gd name="G4" fmla="+- 0 0 0"/>
              <a:gd name="T0" fmla="*/ 360 256 1"/>
              <a:gd name="T1" fmla="*/ 0 256 1"/>
              <a:gd name="G5" fmla="+- G2 T0 T1"/>
              <a:gd name="G6" fmla="?: G2 G2 G5"/>
              <a:gd name="G7" fmla="+- 0 0 G6"/>
              <a:gd name="G8" fmla="+- 7995 0 0"/>
              <a:gd name="G9" fmla="+- 0 0 11720887"/>
              <a:gd name="G10" fmla="+- 7995 0 2700"/>
              <a:gd name="G11" fmla="cos G10 0"/>
              <a:gd name="G12" fmla="sin G10 0"/>
              <a:gd name="G13" fmla="cos 13500 0"/>
              <a:gd name="G14" fmla="sin 13500 0"/>
              <a:gd name="G15" fmla="+- G11 10800 0"/>
              <a:gd name="G16" fmla="+- G12 10800 0"/>
              <a:gd name="G17" fmla="+- G13 10800 0"/>
              <a:gd name="G18" fmla="+- G14 10800 0"/>
              <a:gd name="G19" fmla="*/ 7995 1 2"/>
              <a:gd name="G20" fmla="+- G19 5400 0"/>
              <a:gd name="G21" fmla="cos G20 0"/>
              <a:gd name="G22" fmla="sin G20 0"/>
              <a:gd name="G23" fmla="+- G21 10800 0"/>
              <a:gd name="G24" fmla="+- G12 G23 G22"/>
              <a:gd name="G25" fmla="+- G22 G23 G11"/>
              <a:gd name="G26" fmla="cos 10800 0"/>
              <a:gd name="G27" fmla="sin 10800 0"/>
              <a:gd name="G28" fmla="cos 7995 0"/>
              <a:gd name="G29" fmla="sin 7995 0"/>
              <a:gd name="G30" fmla="+- G26 10800 0"/>
              <a:gd name="G31" fmla="+- G27 10800 0"/>
              <a:gd name="G32" fmla="+- G28 10800 0"/>
              <a:gd name="G33" fmla="+- G29 10800 0"/>
              <a:gd name="G34" fmla="+- G19 5400 0"/>
              <a:gd name="G35" fmla="cos G34 11720887"/>
              <a:gd name="G36" fmla="sin G34 11720887"/>
              <a:gd name="G37" fmla="+/ 11720887 0 2"/>
              <a:gd name="T2" fmla="*/ 180 256 1"/>
              <a:gd name="T3" fmla="*/ 0 256 1"/>
              <a:gd name="G38" fmla="+- G37 T2 T3"/>
              <a:gd name="G39" fmla="?: G2 G37 G38"/>
              <a:gd name="G40" fmla="cos 10800 G39"/>
              <a:gd name="G41" fmla="sin 10800 G39"/>
              <a:gd name="G42" fmla="cos 7995 G39"/>
              <a:gd name="G43" fmla="sin 7995 G39"/>
              <a:gd name="G44" fmla="+- G40 10800 0"/>
              <a:gd name="G45" fmla="+- G41 10800 0"/>
              <a:gd name="G46" fmla="+- G42 10800 0"/>
              <a:gd name="G47" fmla="+- G43 10800 0"/>
              <a:gd name="G48" fmla="+- G35 10800 0"/>
              <a:gd name="G49" fmla="+- G36 10800 0"/>
              <a:gd name="T4" fmla="*/ 10691 w 21600"/>
              <a:gd name="T5" fmla="*/ 0 h 21600"/>
              <a:gd name="T6" fmla="*/ 1403 w 21600"/>
              <a:gd name="T7" fmla="*/ 10989 h 21600"/>
              <a:gd name="T8" fmla="*/ 10719 w 21600"/>
              <a:gd name="T9" fmla="*/ 2805 h 21600"/>
              <a:gd name="T10" fmla="*/ 24300 w 21600"/>
              <a:gd name="T11" fmla="*/ 10800 h 21600"/>
              <a:gd name="T12" fmla="*/ 20198 w 21600"/>
              <a:gd name="T13" fmla="*/ 14903 h 21600"/>
              <a:gd name="T14" fmla="*/ 16095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10800"/>
                </a:moveTo>
                <a:cubicBezTo>
                  <a:pt x="18795" y="6384"/>
                  <a:pt x="15215" y="2805"/>
                  <a:pt x="10800" y="2805"/>
                </a:cubicBezTo>
                <a:cubicBezTo>
                  <a:pt x="6384" y="2805"/>
                  <a:pt x="2805" y="6384"/>
                  <a:pt x="2805" y="10800"/>
                </a:cubicBezTo>
                <a:cubicBezTo>
                  <a:pt x="2804" y="10853"/>
                  <a:pt x="2805" y="10907"/>
                  <a:pt x="2806" y="10960"/>
                </a:cubicBezTo>
                <a:lnTo>
                  <a:pt x="2" y="11017"/>
                </a:lnTo>
                <a:cubicBezTo>
                  <a:pt x="0" y="10944"/>
                  <a:pt x="0" y="10872"/>
                  <a:pt x="0" y="10800"/>
                </a:cubicBezTo>
                <a:cubicBezTo>
                  <a:pt x="0" y="4835"/>
                  <a:pt x="4835" y="0"/>
                  <a:pt x="10800" y="0"/>
                </a:cubicBezTo>
                <a:cubicBezTo>
                  <a:pt x="16764" y="0"/>
                  <a:pt x="21600" y="4835"/>
                  <a:pt x="21600" y="10800"/>
                </a:cubicBezTo>
                <a:lnTo>
                  <a:pt x="24300" y="10800"/>
                </a:lnTo>
                <a:lnTo>
                  <a:pt x="20198" y="14903"/>
                </a:lnTo>
                <a:lnTo>
                  <a:pt x="16095" y="10800"/>
                </a:lnTo>
                <a:lnTo>
                  <a:pt x="18795" y="10800"/>
                </a:lnTo>
                <a:close/>
              </a:path>
            </a:pathLst>
          </a:custGeom>
          <a:solidFill>
            <a:srgbClr val="CC0000">
              <a:alpha val="50000"/>
            </a:srgbClr>
          </a:solidFill>
          <a:ln w="9525">
            <a:solidFill>
              <a:srgbClr val="CC0000"/>
            </a:solidFill>
            <a:miter lim="800000"/>
            <a:headEnd/>
            <a:tailEnd/>
          </a:ln>
          <a:effectLst/>
        </p:spPr>
        <p:txBody>
          <a:bodyPr wrap="none" anchor="ctr">
            <a:prstTxWarp prst="textNoShape">
              <a:avLst/>
            </a:prstTxWarp>
          </a:bodyPr>
          <a:lstStyle/>
          <a:p>
            <a:endParaRPr lang="en-US"/>
          </a:p>
        </p:txBody>
      </p:sp>
      <p:sp>
        <p:nvSpPr>
          <p:cNvPr id="384010" name="Rectangle 10"/>
          <p:cNvSpPr>
            <a:spLocks noChangeArrowheads="1"/>
          </p:cNvSpPr>
          <p:nvPr/>
        </p:nvSpPr>
        <p:spPr bwMode="auto">
          <a:xfrm>
            <a:off x="2547938" y="2805113"/>
            <a:ext cx="806450" cy="366712"/>
          </a:xfrm>
          <a:prstGeom prst="rect">
            <a:avLst/>
          </a:prstGeom>
          <a:noFill/>
          <a:ln w="9525">
            <a:noFill/>
            <a:miter lim="800000"/>
            <a:headEnd/>
            <a:tailEnd/>
          </a:ln>
          <a:effectLst/>
        </p:spPr>
        <p:txBody>
          <a:bodyPr wrap="none" anchor="ctr">
            <a:prstTxWarp prst="textNoShape">
              <a:avLst/>
            </a:prstTxWarp>
            <a:spAutoFit/>
          </a:bodyPr>
          <a:lstStyle/>
          <a:p>
            <a:r>
              <a:rPr lang="en-US" sz="1800">
                <a:solidFill>
                  <a:srgbClr val="CC0000"/>
                </a:solidFill>
              </a:rPr>
              <a:t>blood</a:t>
            </a:r>
            <a:endParaRPr lang="en-US" sz="1800">
              <a:solidFill>
                <a:schemeClr val="tx2"/>
              </a:solidFill>
            </a:endParaRPr>
          </a:p>
        </p:txBody>
      </p:sp>
      <p:sp>
        <p:nvSpPr>
          <p:cNvPr id="384011" name="Rectangle 11"/>
          <p:cNvSpPr>
            <a:spLocks noChangeArrowheads="1"/>
          </p:cNvSpPr>
          <p:nvPr/>
        </p:nvSpPr>
        <p:spPr bwMode="auto">
          <a:xfrm>
            <a:off x="338138" y="1770063"/>
            <a:ext cx="703262"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100%</a:t>
            </a:r>
          </a:p>
        </p:txBody>
      </p:sp>
      <p:sp>
        <p:nvSpPr>
          <p:cNvPr id="384012" name="Rectangle 12"/>
          <p:cNvSpPr>
            <a:spLocks noChangeArrowheads="1"/>
          </p:cNvSpPr>
          <p:nvPr/>
        </p:nvSpPr>
        <p:spPr bwMode="auto">
          <a:xfrm>
            <a:off x="2682875" y="192246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15%</a:t>
            </a:r>
          </a:p>
        </p:txBody>
      </p:sp>
      <p:sp>
        <p:nvSpPr>
          <p:cNvPr id="384013" name="Rectangle 13"/>
          <p:cNvSpPr>
            <a:spLocks noChangeArrowheads="1"/>
          </p:cNvSpPr>
          <p:nvPr/>
        </p:nvSpPr>
        <p:spPr bwMode="auto">
          <a:xfrm>
            <a:off x="2454275" y="2511425"/>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5%</a:t>
            </a:r>
          </a:p>
        </p:txBody>
      </p:sp>
      <p:sp>
        <p:nvSpPr>
          <p:cNvPr id="384014" name="Rectangle 14"/>
          <p:cNvSpPr>
            <a:spLocks noChangeArrowheads="1"/>
          </p:cNvSpPr>
          <p:nvPr/>
        </p:nvSpPr>
        <p:spPr bwMode="auto">
          <a:xfrm>
            <a:off x="566738" y="2455863"/>
            <a:ext cx="703262"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90%</a:t>
            </a:r>
          </a:p>
        </p:txBody>
      </p:sp>
      <p:sp>
        <p:nvSpPr>
          <p:cNvPr id="384015" name="Rectangle 15"/>
          <p:cNvSpPr>
            <a:spLocks noChangeArrowheads="1"/>
          </p:cNvSpPr>
          <p:nvPr/>
        </p:nvSpPr>
        <p:spPr bwMode="auto">
          <a:xfrm>
            <a:off x="1082675" y="14335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70%</a:t>
            </a:r>
          </a:p>
        </p:txBody>
      </p:sp>
      <p:sp>
        <p:nvSpPr>
          <p:cNvPr id="384016" name="Rectangle 16"/>
          <p:cNvSpPr>
            <a:spLocks noChangeArrowheads="1"/>
          </p:cNvSpPr>
          <p:nvPr/>
        </p:nvSpPr>
        <p:spPr bwMode="auto">
          <a:xfrm>
            <a:off x="2073275" y="14335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40%</a:t>
            </a:r>
          </a:p>
        </p:txBody>
      </p:sp>
      <p:sp>
        <p:nvSpPr>
          <p:cNvPr id="384017" name="Rectangle 17"/>
          <p:cNvSpPr>
            <a:spLocks noChangeArrowheads="1"/>
          </p:cNvSpPr>
          <p:nvPr/>
        </p:nvSpPr>
        <p:spPr bwMode="auto">
          <a:xfrm>
            <a:off x="1158875" y="215106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60%</a:t>
            </a:r>
          </a:p>
        </p:txBody>
      </p:sp>
      <p:sp>
        <p:nvSpPr>
          <p:cNvPr id="384018" name="Rectangle 18"/>
          <p:cNvSpPr>
            <a:spLocks noChangeArrowheads="1"/>
          </p:cNvSpPr>
          <p:nvPr/>
        </p:nvSpPr>
        <p:spPr bwMode="auto">
          <a:xfrm>
            <a:off x="1920875" y="215106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30%</a:t>
            </a:r>
          </a:p>
        </p:txBody>
      </p:sp>
      <p:sp>
        <p:nvSpPr>
          <p:cNvPr id="384019" name="Line 19"/>
          <p:cNvSpPr>
            <a:spLocks noChangeShapeType="1"/>
          </p:cNvSpPr>
          <p:nvPr/>
        </p:nvSpPr>
        <p:spPr bwMode="auto">
          <a:xfrm>
            <a:off x="1404938" y="177006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20" name="Line 20"/>
          <p:cNvSpPr>
            <a:spLocks noChangeShapeType="1"/>
          </p:cNvSpPr>
          <p:nvPr/>
        </p:nvSpPr>
        <p:spPr bwMode="auto">
          <a:xfrm>
            <a:off x="1862138" y="169386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21" name="Line 21"/>
          <p:cNvSpPr>
            <a:spLocks noChangeShapeType="1"/>
          </p:cNvSpPr>
          <p:nvPr/>
        </p:nvSpPr>
        <p:spPr bwMode="auto">
          <a:xfrm>
            <a:off x="2319338" y="177006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22" name="Line 22"/>
          <p:cNvSpPr>
            <a:spLocks noChangeShapeType="1"/>
          </p:cNvSpPr>
          <p:nvPr/>
        </p:nvSpPr>
        <p:spPr bwMode="auto">
          <a:xfrm>
            <a:off x="1023938" y="192246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23" name="Line 23"/>
          <p:cNvSpPr>
            <a:spLocks noChangeShapeType="1"/>
          </p:cNvSpPr>
          <p:nvPr/>
        </p:nvSpPr>
        <p:spPr bwMode="auto">
          <a:xfrm>
            <a:off x="2700338" y="204311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29" name="Rectangle 29"/>
          <p:cNvSpPr>
            <a:spLocks noChangeArrowheads="1"/>
          </p:cNvSpPr>
          <p:nvPr/>
        </p:nvSpPr>
        <p:spPr bwMode="auto">
          <a:xfrm>
            <a:off x="2682875" y="36433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100%</a:t>
            </a:r>
          </a:p>
        </p:txBody>
      </p:sp>
      <p:sp>
        <p:nvSpPr>
          <p:cNvPr id="384030" name="Rectangle 30"/>
          <p:cNvSpPr>
            <a:spLocks noChangeArrowheads="1"/>
          </p:cNvSpPr>
          <p:nvPr/>
        </p:nvSpPr>
        <p:spPr bwMode="auto">
          <a:xfrm>
            <a:off x="2454275" y="42529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5%</a:t>
            </a:r>
          </a:p>
        </p:txBody>
      </p:sp>
      <p:sp>
        <p:nvSpPr>
          <p:cNvPr id="384032" name="Rectangle 32"/>
          <p:cNvSpPr>
            <a:spLocks noChangeArrowheads="1"/>
          </p:cNvSpPr>
          <p:nvPr/>
        </p:nvSpPr>
        <p:spPr bwMode="auto">
          <a:xfrm>
            <a:off x="1616075" y="31861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50%</a:t>
            </a:r>
          </a:p>
        </p:txBody>
      </p:sp>
      <p:sp>
        <p:nvSpPr>
          <p:cNvPr id="384034" name="Rectangle 34"/>
          <p:cNvSpPr>
            <a:spLocks noChangeArrowheads="1"/>
          </p:cNvSpPr>
          <p:nvPr/>
        </p:nvSpPr>
        <p:spPr bwMode="auto">
          <a:xfrm>
            <a:off x="1616075" y="38719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50%</a:t>
            </a:r>
          </a:p>
        </p:txBody>
      </p:sp>
      <p:sp>
        <p:nvSpPr>
          <p:cNvPr id="384037" name="Line 37"/>
          <p:cNvSpPr>
            <a:spLocks noChangeShapeType="1"/>
          </p:cNvSpPr>
          <p:nvPr/>
        </p:nvSpPr>
        <p:spPr bwMode="auto">
          <a:xfrm>
            <a:off x="1862138" y="3446463"/>
            <a:ext cx="0" cy="425450"/>
          </a:xfrm>
          <a:prstGeom prst="line">
            <a:avLst/>
          </a:prstGeom>
          <a:noFill/>
          <a:ln w="28575">
            <a:solidFill>
              <a:schemeClr val="tx2"/>
            </a:solidFill>
            <a:round/>
            <a:headEnd type="triangle" w="med" len="med"/>
            <a:tailEnd type="triangle" w="med" len="med"/>
          </a:ln>
          <a:effectLst/>
        </p:spPr>
        <p:txBody>
          <a:bodyPr wrap="none" anchor="ctr">
            <a:prstTxWarp prst="textNoShape">
              <a:avLst/>
            </a:prstTxWarp>
          </a:bodyPr>
          <a:lstStyle/>
          <a:p>
            <a:endParaRPr lang="en-US"/>
          </a:p>
        </p:txBody>
      </p:sp>
      <p:sp>
        <p:nvSpPr>
          <p:cNvPr id="384033" name="Rectangle 33"/>
          <p:cNvSpPr>
            <a:spLocks noChangeArrowheads="1"/>
          </p:cNvSpPr>
          <p:nvPr/>
        </p:nvSpPr>
        <p:spPr bwMode="auto">
          <a:xfrm>
            <a:off x="2073275" y="318611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70%</a:t>
            </a:r>
          </a:p>
        </p:txBody>
      </p:sp>
      <p:sp>
        <p:nvSpPr>
          <p:cNvPr id="384035" name="Rectangle 35"/>
          <p:cNvSpPr>
            <a:spLocks noChangeArrowheads="1"/>
          </p:cNvSpPr>
          <p:nvPr/>
        </p:nvSpPr>
        <p:spPr bwMode="auto">
          <a:xfrm>
            <a:off x="2073275" y="3916363"/>
            <a:ext cx="703263"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30%</a:t>
            </a:r>
          </a:p>
        </p:txBody>
      </p:sp>
      <p:sp>
        <p:nvSpPr>
          <p:cNvPr id="384038" name="Line 38"/>
          <p:cNvSpPr>
            <a:spLocks noChangeShapeType="1"/>
          </p:cNvSpPr>
          <p:nvPr/>
        </p:nvSpPr>
        <p:spPr bwMode="auto">
          <a:xfrm>
            <a:off x="2319338" y="356711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40" name="Line 40"/>
          <p:cNvSpPr>
            <a:spLocks noChangeShapeType="1"/>
          </p:cNvSpPr>
          <p:nvPr/>
        </p:nvSpPr>
        <p:spPr bwMode="auto">
          <a:xfrm>
            <a:off x="2700338" y="3751263"/>
            <a:ext cx="0" cy="304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384046" name="Rectangle 46"/>
          <p:cNvSpPr>
            <a:spLocks noChangeArrowheads="1"/>
          </p:cNvSpPr>
          <p:nvPr/>
        </p:nvSpPr>
        <p:spPr bwMode="auto">
          <a:xfrm>
            <a:off x="242888" y="2119313"/>
            <a:ext cx="781050" cy="366712"/>
          </a:xfrm>
          <a:prstGeom prst="rect">
            <a:avLst/>
          </a:prstGeom>
          <a:noFill/>
          <a:ln w="9525">
            <a:noFill/>
            <a:miter lim="800000"/>
            <a:headEnd/>
            <a:tailEnd/>
          </a:ln>
          <a:effectLst/>
        </p:spPr>
        <p:txBody>
          <a:bodyPr wrap="none" anchor="ctr">
            <a:prstTxWarp prst="textNoShape">
              <a:avLst/>
            </a:prstTxWarp>
            <a:spAutoFit/>
          </a:bodyPr>
          <a:lstStyle/>
          <a:p>
            <a:r>
              <a:rPr lang="en-US" sz="1800">
                <a:solidFill>
                  <a:srgbClr val="0F116A"/>
                </a:solidFill>
              </a:rPr>
              <a:t>water</a:t>
            </a:r>
            <a:endParaRPr lang="en-US" sz="1800">
              <a:solidFill>
                <a:schemeClr val="tx2"/>
              </a:solidFill>
            </a:endParaRPr>
          </a:p>
        </p:txBody>
      </p:sp>
      <p:sp>
        <p:nvSpPr>
          <p:cNvPr id="384047" name="Rectangle 47"/>
          <p:cNvSpPr>
            <a:spLocks noChangeArrowheads="1"/>
          </p:cNvSpPr>
          <p:nvPr/>
        </p:nvSpPr>
        <p:spPr bwMode="auto">
          <a:xfrm>
            <a:off x="1176338" y="2452688"/>
            <a:ext cx="1371600" cy="581025"/>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counter-current</a:t>
            </a:r>
          </a:p>
        </p:txBody>
      </p:sp>
      <p:sp>
        <p:nvSpPr>
          <p:cNvPr id="384048" name="Rectangle 48"/>
          <p:cNvSpPr>
            <a:spLocks noChangeArrowheads="1"/>
          </p:cNvSpPr>
          <p:nvPr/>
        </p:nvSpPr>
        <p:spPr bwMode="auto">
          <a:xfrm>
            <a:off x="1176338" y="4329113"/>
            <a:ext cx="1371600" cy="336550"/>
          </a:xfrm>
          <a:prstGeom prst="rect">
            <a:avLst/>
          </a:prstGeom>
          <a:noFill/>
          <a:ln w="9525">
            <a:noFill/>
            <a:miter lim="800000"/>
            <a:headEnd/>
            <a:tailEnd/>
          </a:ln>
          <a:effectLst/>
        </p:spPr>
        <p:txBody>
          <a:bodyPr anchor="ctr">
            <a:prstTxWarp prst="textNoShape">
              <a:avLst/>
            </a:prstTxWarp>
            <a:spAutoFit/>
          </a:bodyPr>
          <a:lstStyle/>
          <a:p>
            <a:r>
              <a:rPr lang="en-US" sz="1600">
                <a:solidFill>
                  <a:srgbClr val="000000"/>
                </a:solidFill>
              </a:rPr>
              <a:t>concurrent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t>Gas Exchange on Land</a:t>
            </a:r>
          </a:p>
        </p:txBody>
      </p:sp>
      <p:sp>
        <p:nvSpPr>
          <p:cNvPr id="430083" name="Rectangle 3" descr="Rectangle: Click to edit Master text styles&#10;Second level&#10;Third level&#10;Fourth level&#10;Fifth level"/>
          <p:cNvSpPr>
            <a:spLocks noGrp="1" noChangeArrowheads="1"/>
          </p:cNvSpPr>
          <p:nvPr>
            <p:ph type="body" idx="1"/>
          </p:nvPr>
        </p:nvSpPr>
        <p:spPr>
          <a:xfrm>
            <a:off x="0" y="1028700"/>
            <a:ext cx="7772400" cy="5181600"/>
          </a:xfrm>
        </p:spPr>
        <p:txBody>
          <a:bodyPr/>
          <a:lstStyle/>
          <a:p>
            <a:pPr>
              <a:lnSpc>
                <a:spcPct val="90000"/>
              </a:lnSpc>
            </a:pPr>
            <a:r>
              <a:rPr lang="en-US" u="sng" dirty="0"/>
              <a:t>Advantages of terrestrial life</a:t>
            </a:r>
            <a:r>
              <a:rPr lang="en-US" dirty="0"/>
              <a:t> </a:t>
            </a:r>
          </a:p>
          <a:p>
            <a:pPr lvl="1">
              <a:lnSpc>
                <a:spcPct val="90000"/>
              </a:lnSpc>
            </a:pPr>
            <a:r>
              <a:rPr lang="en-US" dirty="0"/>
              <a:t>air has many advantages over water</a:t>
            </a:r>
          </a:p>
          <a:p>
            <a:pPr marL="1085850" lvl="2">
              <a:lnSpc>
                <a:spcPct val="90000"/>
              </a:lnSpc>
            </a:pPr>
            <a:r>
              <a:rPr lang="en-US" dirty="0"/>
              <a:t>higher concentration of O</a:t>
            </a:r>
            <a:r>
              <a:rPr lang="en-US" baseline="-25000" dirty="0"/>
              <a:t>2</a:t>
            </a:r>
          </a:p>
          <a:p>
            <a:pPr marL="1085850" lvl="2">
              <a:lnSpc>
                <a:spcPct val="90000"/>
              </a:lnSpc>
            </a:pPr>
            <a:r>
              <a:rPr lang="en-US" dirty="0"/>
              <a:t>O</a:t>
            </a:r>
            <a:r>
              <a:rPr lang="en-US" baseline="-25000" dirty="0"/>
              <a:t>2 </a:t>
            </a:r>
            <a:r>
              <a:rPr lang="en-US" dirty="0"/>
              <a:t>&amp; CO</a:t>
            </a:r>
            <a:r>
              <a:rPr lang="en-US" baseline="-25000" dirty="0"/>
              <a:t>2 </a:t>
            </a:r>
            <a:r>
              <a:rPr lang="en-US" dirty="0"/>
              <a:t>diffuse much faster through air </a:t>
            </a:r>
          </a:p>
          <a:p>
            <a:pPr marL="1428750" lvl="3">
              <a:lnSpc>
                <a:spcPct val="90000"/>
              </a:lnSpc>
            </a:pPr>
            <a:r>
              <a:rPr lang="en-US" dirty="0"/>
              <a:t>respiratory surfaces exposed to air</a:t>
            </a:r>
            <a:r>
              <a:rPr lang="en-US" dirty="0">
                <a:solidFill>
                  <a:srgbClr val="000000"/>
                </a:solidFill>
              </a:rPr>
              <a:t> </a:t>
            </a:r>
            <a:r>
              <a:rPr lang="en-US" dirty="0"/>
              <a:t>do not have to be ventilated as thoroughly as gills</a:t>
            </a:r>
          </a:p>
          <a:p>
            <a:pPr marL="1085850" lvl="2">
              <a:lnSpc>
                <a:spcPct val="90000"/>
              </a:lnSpc>
            </a:pPr>
            <a:r>
              <a:rPr lang="en-US" dirty="0"/>
              <a:t>air is much lighter than water &amp; therefore much easier to pump</a:t>
            </a:r>
            <a:endParaRPr lang="en-US" dirty="0">
              <a:solidFill>
                <a:srgbClr val="000000"/>
              </a:solidFill>
            </a:endParaRPr>
          </a:p>
          <a:p>
            <a:pPr marL="1428750" lvl="3">
              <a:lnSpc>
                <a:spcPct val="90000"/>
              </a:lnSpc>
            </a:pPr>
            <a:r>
              <a:rPr lang="en-US" dirty="0"/>
              <a:t>expend less energy moving air in &amp; out</a:t>
            </a:r>
          </a:p>
          <a:p>
            <a:pPr>
              <a:lnSpc>
                <a:spcPct val="90000"/>
              </a:lnSpc>
            </a:pPr>
            <a:r>
              <a:rPr lang="en-US" u="sng" dirty="0"/>
              <a:t>Disadvantages</a:t>
            </a:r>
            <a:endParaRPr lang="en-US" dirty="0"/>
          </a:p>
          <a:p>
            <a:pPr lvl="1">
              <a:lnSpc>
                <a:spcPct val="90000"/>
              </a:lnSpc>
            </a:pPr>
            <a:r>
              <a:rPr lang="en-US" sz="2400" dirty="0"/>
              <a:t>keeping large respiratory surface moist </a:t>
            </a:r>
            <a:br>
              <a:rPr lang="en-US" sz="2400" dirty="0"/>
            </a:br>
            <a:r>
              <a:rPr lang="en-US" sz="2400" dirty="0"/>
              <a:t>causes high water loss</a:t>
            </a:r>
          </a:p>
          <a:p>
            <a:pPr marL="1085850" lvl="2">
              <a:lnSpc>
                <a:spcPct val="90000"/>
              </a:lnSpc>
            </a:pPr>
            <a:r>
              <a:rPr lang="en-US" dirty="0"/>
              <a:t>reduce water loss by keeping lungs internal</a:t>
            </a:r>
          </a:p>
        </p:txBody>
      </p:sp>
      <p:pic>
        <p:nvPicPr>
          <p:cNvPr id="430086" name="Picture 6" descr="Newt"/>
          <p:cNvPicPr>
            <a:picLocks noChangeAspect="1" noChangeArrowheads="1"/>
          </p:cNvPicPr>
          <p:nvPr/>
        </p:nvPicPr>
        <p:blipFill>
          <a:blip r:embed="rId4"/>
          <a:srcRect/>
          <a:stretch>
            <a:fillRect/>
          </a:stretch>
        </p:blipFill>
        <p:spPr bwMode="auto">
          <a:xfrm>
            <a:off x="6788150" y="449263"/>
            <a:ext cx="2209800" cy="1419225"/>
          </a:xfrm>
          <a:prstGeom prst="rect">
            <a:avLst/>
          </a:prstGeom>
          <a:noFill/>
          <a:effectLst>
            <a:outerShdw blurRad="63500" dist="38099" dir="2700000" algn="ctr" rotWithShape="0">
              <a:srgbClr val="000000">
                <a:alpha val="74998"/>
              </a:srgbClr>
            </a:outerShdw>
          </a:effectLst>
        </p:spPr>
      </p:pic>
      <p:pic>
        <p:nvPicPr>
          <p:cNvPr id="430093" name="Picture 13" descr="penguinL"/>
          <p:cNvPicPr>
            <a:picLocks noChangeAspect="1" noChangeArrowheads="1"/>
          </p:cNvPicPr>
          <p:nvPr/>
        </p:nvPicPr>
        <p:blipFill>
          <a:blip r:embed="rId5"/>
          <a:srcRect/>
          <a:stretch>
            <a:fillRect/>
          </a:stretch>
        </p:blipFill>
        <p:spPr bwMode="auto">
          <a:xfrm>
            <a:off x="7869238" y="5562600"/>
            <a:ext cx="1274762" cy="1295400"/>
          </a:xfrm>
          <a:prstGeom prst="rect">
            <a:avLst/>
          </a:prstGeom>
          <a:noFill/>
        </p:spPr>
      </p:pic>
      <p:sp>
        <p:nvSpPr>
          <p:cNvPr id="430094" name="AutoShape 14"/>
          <p:cNvSpPr>
            <a:spLocks noChangeArrowheads="1"/>
          </p:cNvSpPr>
          <p:nvPr/>
        </p:nvSpPr>
        <p:spPr bwMode="auto">
          <a:xfrm>
            <a:off x="7046913" y="4316413"/>
            <a:ext cx="1811337" cy="1116012"/>
          </a:xfrm>
          <a:prstGeom prst="wedgeEllipseCallout">
            <a:avLst>
              <a:gd name="adj1" fmla="val 10384"/>
              <a:gd name="adj2" fmla="val 7788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Why don’t </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land animals</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use gills?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093"/>
                                        </p:tgtEl>
                                        <p:attrNameLst>
                                          <p:attrName>style.visibility</p:attrName>
                                        </p:attrNameLst>
                                      </p:cBhvr>
                                      <p:to>
                                        <p:strVal val="visible"/>
                                      </p:to>
                                    </p:set>
                                    <p:animEffect transition="in" filter="wipe(down)">
                                      <p:cBhvr>
                                        <p:cTn id="7" dur="500"/>
                                        <p:tgtEl>
                                          <p:spTgt spid="4300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0094"/>
                                        </p:tgtEl>
                                        <p:attrNameLst>
                                          <p:attrName>style.visibility</p:attrName>
                                        </p:attrNameLst>
                                      </p:cBhvr>
                                      <p:to>
                                        <p:strVal val="visible"/>
                                      </p:to>
                                    </p:set>
                                    <p:animEffect transition="in" filter="wipe(down)">
                                      <p:cBhvr>
                                        <p:cTn id="11" dur="500"/>
                                        <p:tgtEl>
                                          <p:spTgt spid="43009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42_22TrachealSystems_CL"/>
          <p:cNvPicPr>
            <a:picLocks noChangeAspect="1" noChangeArrowheads="1"/>
          </p:cNvPicPr>
          <p:nvPr/>
        </p:nvPicPr>
        <p:blipFill>
          <a:blip r:embed="rId3"/>
          <a:srcRect/>
          <a:stretch>
            <a:fillRect/>
          </a:stretch>
        </p:blipFill>
        <p:spPr bwMode="auto">
          <a:xfrm>
            <a:off x="319088" y="1422400"/>
            <a:ext cx="8502650" cy="5260975"/>
          </a:xfrm>
          <a:prstGeom prst="rect">
            <a:avLst/>
          </a:prstGeom>
          <a:noFill/>
        </p:spPr>
      </p:pic>
      <p:sp>
        <p:nvSpPr>
          <p:cNvPr id="390147" name="Rectangle 3"/>
          <p:cNvSpPr>
            <a:spLocks noGrp="1" noChangeArrowheads="1"/>
          </p:cNvSpPr>
          <p:nvPr>
            <p:ph type="title"/>
          </p:nvPr>
        </p:nvSpPr>
        <p:spPr/>
        <p:txBody>
          <a:bodyPr/>
          <a:lstStyle/>
          <a:p>
            <a:r>
              <a:rPr lang="en-US"/>
              <a:t>Terrestrial adaptations </a:t>
            </a:r>
          </a:p>
        </p:txBody>
      </p:sp>
      <p:sp>
        <p:nvSpPr>
          <p:cNvPr id="390148" name="Rectangle 4" descr="Rectangle: Click to edit Master text styles&#10;Second level&#10;Third level&#10;Fourth level&#10;Fifth level"/>
          <p:cNvSpPr>
            <a:spLocks noGrp="1" noChangeArrowheads="1"/>
          </p:cNvSpPr>
          <p:nvPr>
            <p:ph type="body" idx="1"/>
          </p:nvPr>
        </p:nvSpPr>
        <p:spPr>
          <a:xfrm>
            <a:off x="450850" y="4157663"/>
            <a:ext cx="5322888" cy="2524125"/>
          </a:xfrm>
          <a:noFill/>
          <a:ln/>
        </p:spPr>
        <p:txBody>
          <a:bodyPr/>
          <a:lstStyle/>
          <a:p>
            <a:pPr>
              <a:lnSpc>
                <a:spcPct val="110000"/>
              </a:lnSpc>
              <a:buClr>
                <a:schemeClr val="hlink"/>
              </a:buClr>
            </a:pPr>
            <a:r>
              <a:rPr lang="en-US" sz="2400"/>
              <a:t>air tubes branching throughout body</a:t>
            </a:r>
            <a:endParaRPr lang="en-US" sz="1800"/>
          </a:p>
          <a:p>
            <a:pPr>
              <a:lnSpc>
                <a:spcPct val="110000"/>
              </a:lnSpc>
              <a:buClr>
                <a:schemeClr val="hlink"/>
              </a:buClr>
            </a:pPr>
            <a:r>
              <a:rPr lang="en-US" sz="2400"/>
              <a:t>gas exchanged by diffusion across moist cells lining terminal ends, </a:t>
            </a:r>
            <a:r>
              <a:rPr lang="en-US" sz="2400" u="sng"/>
              <a:t>not</a:t>
            </a:r>
            <a:r>
              <a:rPr lang="en-US" sz="2400"/>
              <a:t> through open circulatory system</a:t>
            </a:r>
          </a:p>
        </p:txBody>
      </p:sp>
      <p:sp>
        <p:nvSpPr>
          <p:cNvPr id="390149" name="Rectangle 5"/>
          <p:cNvSpPr>
            <a:spLocks noChangeArrowheads="1"/>
          </p:cNvSpPr>
          <p:nvPr/>
        </p:nvSpPr>
        <p:spPr bwMode="auto">
          <a:xfrm>
            <a:off x="476250" y="3760788"/>
            <a:ext cx="1746250" cy="519112"/>
          </a:xfrm>
          <a:prstGeom prst="rect">
            <a:avLst/>
          </a:prstGeom>
          <a:noFill/>
          <a:ln w="9525">
            <a:noFill/>
            <a:miter lim="800000"/>
            <a:headEnd/>
            <a:tailEnd/>
          </a:ln>
          <a:effectLst/>
        </p:spPr>
        <p:txBody>
          <a:bodyPr wrap="none" anchor="ctr">
            <a:prstTxWarp prst="textNoShape">
              <a:avLst/>
            </a:prstTxWarp>
            <a:spAutoFit/>
          </a:bodyPr>
          <a:lstStyle/>
          <a:p>
            <a:r>
              <a:rPr lang="en-US" sz="2800" u="sng">
                <a:solidFill>
                  <a:srgbClr val="CC0000"/>
                </a:solidFill>
              </a:rPr>
              <a:t>Tracheae</a:t>
            </a:r>
            <a:endParaRPr lang="en-US" sz="2800">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42_23MammalRespSystem_CL"/>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88" y="1549400"/>
            <a:ext cx="8291512" cy="5235575"/>
          </a:xfrm>
          <a:prstGeom prst="rect">
            <a:avLst/>
          </a:prstGeom>
          <a:solidFill>
            <a:schemeClr val="bg1"/>
          </a:solidFill>
          <a:ln w="9525">
            <a:noFill/>
            <a:miter lim="800000"/>
            <a:headEnd/>
            <a:tailEnd/>
          </a:ln>
        </p:spPr>
      </p:pic>
      <p:sp>
        <p:nvSpPr>
          <p:cNvPr id="392195" name="Rectangle 3"/>
          <p:cNvSpPr>
            <a:spLocks noGrp="1" noChangeArrowheads="1"/>
          </p:cNvSpPr>
          <p:nvPr>
            <p:ph type="title"/>
          </p:nvPr>
        </p:nvSpPr>
        <p:spPr/>
        <p:txBody>
          <a:bodyPr/>
          <a:lstStyle/>
          <a:p>
            <a:r>
              <a:rPr lang="en-US"/>
              <a:t>Lungs </a:t>
            </a:r>
          </a:p>
        </p:txBody>
      </p:sp>
      <p:sp>
        <p:nvSpPr>
          <p:cNvPr id="392197" name="Rectangle 5"/>
          <p:cNvSpPr>
            <a:spLocks noChangeArrowheads="1"/>
          </p:cNvSpPr>
          <p:nvPr/>
        </p:nvSpPr>
        <p:spPr bwMode="auto">
          <a:xfrm>
            <a:off x="4411663" y="373063"/>
            <a:ext cx="4630737" cy="1077912"/>
          </a:xfrm>
          <a:prstGeom prst="rect">
            <a:avLst/>
          </a:prstGeom>
          <a:solidFill>
            <a:srgbClr val="FFCC18"/>
          </a:solidFill>
          <a:ln w="9525">
            <a:noFill/>
            <a:miter lim="800000"/>
            <a:headEnd/>
            <a:tailEnd/>
          </a:ln>
          <a:effectLst/>
        </p:spPr>
        <p:txBody>
          <a:bodyPr>
            <a:prstTxWarp prst="textNoShape">
              <a:avLst/>
            </a:prstTxWarp>
            <a:spAutoFit/>
          </a:bodyPr>
          <a:lstStyle/>
          <a:p>
            <a:pPr algn="l" eaLnBrk="1" hangingPunct="1">
              <a:lnSpc>
                <a:spcPct val="90000"/>
              </a:lnSpc>
              <a:spcBef>
                <a:spcPct val="20000"/>
              </a:spcBef>
              <a:buClr>
                <a:schemeClr val="tx1"/>
              </a:buClr>
              <a:buSzPct val="60000"/>
              <a:buFont typeface="Wingdings" charset="2"/>
              <a:buNone/>
            </a:pPr>
            <a:r>
              <a:rPr lang="en-US">
                <a:solidFill>
                  <a:srgbClr val="0F116A"/>
                </a:solidFill>
              </a:rPr>
              <a:t>Exchange tissue:</a:t>
            </a:r>
            <a:r>
              <a:rPr lang="en-US"/>
              <a:t/>
            </a:r>
            <a:br>
              <a:rPr lang="en-US"/>
            </a:br>
            <a:r>
              <a:rPr lang="en-US"/>
              <a:t>spongy texture, honeycombed with moist epithelium</a:t>
            </a:r>
          </a:p>
        </p:txBody>
      </p:sp>
      <p:pic>
        <p:nvPicPr>
          <p:cNvPr id="392198" name="Picture 6" descr="penguinL"/>
          <p:cNvPicPr>
            <a:picLocks noChangeAspect="1" noChangeArrowheads="1"/>
          </p:cNvPicPr>
          <p:nvPr/>
        </p:nvPicPr>
        <p:blipFill>
          <a:blip r:embed="rId5"/>
          <a:srcRect/>
          <a:stretch>
            <a:fillRect/>
          </a:stretch>
        </p:blipFill>
        <p:spPr bwMode="auto">
          <a:xfrm flipH="1">
            <a:off x="133350" y="2238375"/>
            <a:ext cx="1274763" cy="1295400"/>
          </a:xfrm>
          <a:prstGeom prst="rect">
            <a:avLst/>
          </a:prstGeom>
          <a:noFill/>
        </p:spPr>
      </p:pic>
      <p:sp>
        <p:nvSpPr>
          <p:cNvPr id="392199" name="AutoShape 7"/>
          <p:cNvSpPr>
            <a:spLocks noChangeArrowheads="1"/>
          </p:cNvSpPr>
          <p:nvPr/>
        </p:nvSpPr>
        <p:spPr bwMode="auto">
          <a:xfrm>
            <a:off x="1558925" y="1182688"/>
            <a:ext cx="3128963" cy="1185862"/>
          </a:xfrm>
          <a:prstGeom prst="wedgeEllipseCallout">
            <a:avLst>
              <a:gd name="adj1" fmla="val -61060"/>
              <a:gd name="adj2" fmla="val 5401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Why is this exchange</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with the environment</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RISKY?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2198"/>
                                        </p:tgtEl>
                                        <p:attrNameLst>
                                          <p:attrName>style.visibility</p:attrName>
                                        </p:attrNameLst>
                                      </p:cBhvr>
                                      <p:to>
                                        <p:strVal val="visible"/>
                                      </p:to>
                                    </p:set>
                                    <p:animEffect transition="in" filter="wipe(down)">
                                      <p:cBhvr>
                                        <p:cTn id="7" dur="500"/>
                                        <p:tgtEl>
                                          <p:spTgt spid="3921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2199"/>
                                        </p:tgtEl>
                                        <p:attrNameLst>
                                          <p:attrName>style.visibility</p:attrName>
                                        </p:attrNameLst>
                                      </p:cBhvr>
                                      <p:to>
                                        <p:strVal val="visible"/>
                                      </p:to>
                                    </p:set>
                                    <p:animEffect transition="in" filter="wipe(left)">
                                      <p:cBhvr>
                                        <p:cTn id="11" dur="500"/>
                                        <p:tgtEl>
                                          <p:spTgt spid="39219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Alveoli</a:t>
            </a:r>
          </a:p>
        </p:txBody>
      </p:sp>
      <p:sp>
        <p:nvSpPr>
          <p:cNvPr id="394243" name="Rectangle 3" descr="Rectangle: Click to edit Master text styles&#10;Second level&#10;Third level&#10;Fourth level&#10;Fifth level"/>
          <p:cNvSpPr>
            <a:spLocks noGrp="1" noChangeArrowheads="1"/>
          </p:cNvSpPr>
          <p:nvPr>
            <p:ph type="body" idx="1"/>
          </p:nvPr>
        </p:nvSpPr>
        <p:spPr>
          <a:xfrm>
            <a:off x="825500" y="1016000"/>
            <a:ext cx="7772400" cy="1657350"/>
          </a:xfrm>
        </p:spPr>
        <p:txBody>
          <a:bodyPr/>
          <a:lstStyle/>
          <a:p>
            <a:r>
              <a:rPr lang="en-US" dirty="0"/>
              <a:t>Gas exchange across thin epithelium of millions of </a:t>
            </a:r>
            <a:r>
              <a:rPr lang="en-US" u="sng" dirty="0">
                <a:solidFill>
                  <a:srgbClr val="CC0000"/>
                </a:solidFill>
              </a:rPr>
              <a:t>alveoli</a:t>
            </a:r>
            <a:endParaRPr lang="en-US" dirty="0"/>
          </a:p>
          <a:p>
            <a:pPr lvl="1"/>
            <a:r>
              <a:rPr lang="en-US" dirty="0"/>
              <a:t>total surface area in humans ~100 m</a:t>
            </a:r>
            <a:r>
              <a:rPr lang="en-US" baseline="30000" dirty="0"/>
              <a:t>2</a:t>
            </a:r>
          </a:p>
        </p:txBody>
      </p:sp>
      <p:pic>
        <p:nvPicPr>
          <p:cNvPr id="394244" name="Picture 4"/>
          <p:cNvPicPr>
            <a:picLocks noChangeAspect="1" noChangeArrowheads="1"/>
          </p:cNvPicPr>
          <p:nvPr/>
        </p:nvPicPr>
        <p:blipFill>
          <a:blip r:embed="rId3"/>
          <a:srcRect/>
          <a:stretch>
            <a:fillRect/>
          </a:stretch>
        </p:blipFill>
        <p:spPr bwMode="auto">
          <a:xfrm>
            <a:off x="142875" y="3187700"/>
            <a:ext cx="4059238" cy="3495675"/>
          </a:xfrm>
          <a:prstGeom prst="rect">
            <a:avLst/>
          </a:prstGeom>
          <a:noFill/>
          <a:ln w="9525">
            <a:noFill/>
            <a:miter lim="800000"/>
            <a:headEnd/>
            <a:tailEnd/>
          </a:ln>
          <a:effectLst/>
        </p:spPr>
      </p:pic>
      <p:pic>
        <p:nvPicPr>
          <p:cNvPr id="3942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5938" y="3194050"/>
            <a:ext cx="4652962" cy="34893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0" name="Picture 4" descr="42_24NegPressureBreathing_L"/>
          <p:cNvPicPr>
            <a:picLocks noChangeAspect="1" noChangeArrowheads="1"/>
          </p:cNvPicPr>
          <p:nvPr/>
        </p:nvPicPr>
        <p:blipFill>
          <a:blip r:embed="rId3"/>
          <a:srcRect/>
          <a:stretch>
            <a:fillRect/>
          </a:stretch>
        </p:blipFill>
        <p:spPr bwMode="auto">
          <a:xfrm>
            <a:off x="1096963" y="2400300"/>
            <a:ext cx="7118350" cy="4457700"/>
          </a:xfrm>
          <a:prstGeom prst="rect">
            <a:avLst/>
          </a:prstGeom>
          <a:noFill/>
        </p:spPr>
      </p:pic>
      <p:sp>
        <p:nvSpPr>
          <p:cNvPr id="398338" name="Rectangle 2"/>
          <p:cNvSpPr>
            <a:spLocks noGrp="1" noChangeArrowheads="1"/>
          </p:cNvSpPr>
          <p:nvPr>
            <p:ph type="title"/>
          </p:nvPr>
        </p:nvSpPr>
        <p:spPr/>
        <p:txBody>
          <a:bodyPr/>
          <a:lstStyle/>
          <a:p>
            <a:r>
              <a:rPr lang="en-US"/>
              <a:t>Negative pressure breathing</a:t>
            </a:r>
          </a:p>
        </p:txBody>
      </p:sp>
      <p:sp>
        <p:nvSpPr>
          <p:cNvPr id="398339" name="Rectangle 3" descr="Rectangle: Click to edit Master text styles&#10;Second level&#10;Third level&#10;Fourth level&#10;Fifth level"/>
          <p:cNvSpPr>
            <a:spLocks noGrp="1" noChangeArrowheads="1"/>
          </p:cNvSpPr>
          <p:nvPr>
            <p:ph type="body" idx="1"/>
          </p:nvPr>
        </p:nvSpPr>
        <p:spPr>
          <a:xfrm>
            <a:off x="457200" y="927100"/>
            <a:ext cx="8458200" cy="990600"/>
          </a:xfrm>
          <a:noFill/>
          <a:ln/>
        </p:spPr>
        <p:txBody>
          <a:bodyPr/>
          <a:lstStyle/>
          <a:p>
            <a:pPr>
              <a:lnSpc>
                <a:spcPct val="90000"/>
              </a:lnSpc>
              <a:buClrTx/>
            </a:pPr>
            <a:r>
              <a:rPr lang="en-US" sz="2400" dirty="0"/>
              <a:t>Breathing due to changing pressures in lungs </a:t>
            </a:r>
          </a:p>
          <a:p>
            <a:pPr lvl="1">
              <a:lnSpc>
                <a:spcPct val="90000"/>
              </a:lnSpc>
              <a:buClrTx/>
            </a:pPr>
            <a:r>
              <a:rPr lang="en-US" sz="2400" dirty="0"/>
              <a:t>air flows from higher pressure to lower pressure</a:t>
            </a:r>
          </a:p>
          <a:p>
            <a:pPr lvl="1">
              <a:lnSpc>
                <a:spcPct val="90000"/>
              </a:lnSpc>
            </a:pPr>
            <a:r>
              <a:rPr lang="en-US" sz="2400" u="sng" dirty="0">
                <a:solidFill>
                  <a:srgbClr val="CC0000"/>
                </a:solidFill>
              </a:rPr>
              <a:t>pulling air</a:t>
            </a:r>
            <a:r>
              <a:rPr lang="en-US" sz="2400" dirty="0"/>
              <a:t> instead of pushing it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Mechanics of breathing </a:t>
            </a:r>
          </a:p>
        </p:txBody>
      </p:sp>
      <p:pic>
        <p:nvPicPr>
          <p:cNvPr id="3962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672263" y="3624263"/>
            <a:ext cx="2373312" cy="3141662"/>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96291" name="Rectangle 3" descr="Rectangle: Click to edit Master text styles&#10;Second level&#10;Third level&#10;Fourth level&#10;Fifth level"/>
          <p:cNvSpPr>
            <a:spLocks noGrp="1" noChangeArrowheads="1"/>
          </p:cNvSpPr>
          <p:nvPr>
            <p:ph type="body" idx="1"/>
          </p:nvPr>
        </p:nvSpPr>
        <p:spPr>
          <a:xfrm>
            <a:off x="0" y="1054100"/>
            <a:ext cx="7831138" cy="5302250"/>
          </a:xfrm>
        </p:spPr>
        <p:txBody>
          <a:bodyPr/>
          <a:lstStyle/>
          <a:p>
            <a:r>
              <a:rPr lang="en-US" sz="2800" dirty="0"/>
              <a:t>Air enters nostrils</a:t>
            </a:r>
            <a:endParaRPr lang="en-US" dirty="0">
              <a:solidFill>
                <a:srgbClr val="000000"/>
              </a:solidFill>
            </a:endParaRPr>
          </a:p>
          <a:p>
            <a:pPr lvl="1">
              <a:buClrTx/>
            </a:pPr>
            <a:r>
              <a:rPr lang="en-US" sz="2400" dirty="0"/>
              <a:t>filtered by hairs, warmed &amp; humidified</a:t>
            </a:r>
          </a:p>
          <a:p>
            <a:pPr lvl="1">
              <a:buClrTx/>
            </a:pPr>
            <a:r>
              <a:rPr lang="en-US" sz="2400" dirty="0"/>
              <a:t>sampled for odors</a:t>
            </a:r>
            <a:r>
              <a:rPr lang="en-US" sz="2400" dirty="0">
                <a:solidFill>
                  <a:srgbClr val="000000"/>
                </a:solidFill>
              </a:rPr>
              <a:t> </a:t>
            </a:r>
          </a:p>
          <a:p>
            <a:r>
              <a:rPr lang="en-US" sz="2800" dirty="0"/>
              <a:t>Pharynx </a:t>
            </a:r>
            <a:r>
              <a:rPr lang="en-US" sz="2800" dirty="0">
                <a:sym typeface="Symbol" charset="2"/>
              </a:rPr>
              <a:t> </a:t>
            </a:r>
            <a:r>
              <a:rPr lang="en-US" sz="2800" dirty="0"/>
              <a:t>glottis </a:t>
            </a:r>
            <a:r>
              <a:rPr lang="en-US" sz="2800" dirty="0">
                <a:sym typeface="Symbol" charset="2"/>
              </a:rPr>
              <a:t></a:t>
            </a:r>
            <a:r>
              <a:rPr lang="en-US" sz="2800" dirty="0"/>
              <a:t> larynx (vocal cords) </a:t>
            </a:r>
            <a:r>
              <a:rPr lang="en-US" sz="2800" dirty="0">
                <a:sym typeface="Symbol" charset="2"/>
              </a:rPr>
              <a:t> </a:t>
            </a:r>
            <a:r>
              <a:rPr lang="en-US" sz="2800" dirty="0"/>
              <a:t>trachea (windpipe) </a:t>
            </a:r>
            <a:r>
              <a:rPr lang="en-US" sz="2800" dirty="0">
                <a:sym typeface="Symbol" charset="2"/>
              </a:rPr>
              <a:t> </a:t>
            </a:r>
            <a:r>
              <a:rPr lang="en-US" sz="2800" dirty="0"/>
              <a:t>bronchi </a:t>
            </a:r>
            <a:r>
              <a:rPr lang="en-US" sz="2800" dirty="0">
                <a:sym typeface="Symbol" charset="2"/>
              </a:rPr>
              <a:t> </a:t>
            </a:r>
            <a:r>
              <a:rPr lang="en-US" sz="2800" dirty="0"/>
              <a:t>bronchioles </a:t>
            </a:r>
            <a:r>
              <a:rPr lang="en-US" sz="2800" dirty="0">
                <a:sym typeface="Symbol" charset="2"/>
              </a:rPr>
              <a:t></a:t>
            </a:r>
            <a:r>
              <a:rPr lang="en-US" sz="2800" dirty="0"/>
              <a:t> air sacs (alveoli)</a:t>
            </a:r>
          </a:p>
          <a:p>
            <a:pPr>
              <a:lnSpc>
                <a:spcPct val="90000"/>
              </a:lnSpc>
              <a:buClrTx/>
            </a:pPr>
            <a:r>
              <a:rPr lang="en-US" sz="2800" dirty="0"/>
              <a:t>Epithelial lining covered by </a:t>
            </a:r>
            <a:br>
              <a:rPr lang="en-US" sz="2800" dirty="0"/>
            </a:br>
            <a:r>
              <a:rPr lang="en-US" sz="2800" dirty="0"/>
              <a:t>cilia &amp; thin film of mucus</a:t>
            </a:r>
            <a:endParaRPr lang="en-US" dirty="0"/>
          </a:p>
          <a:p>
            <a:pPr lvl="1">
              <a:lnSpc>
                <a:spcPct val="90000"/>
              </a:lnSpc>
            </a:pPr>
            <a:r>
              <a:rPr lang="en-US" sz="2400" dirty="0"/>
              <a:t>mucus traps dust, pollen, </a:t>
            </a:r>
            <a:br>
              <a:rPr lang="en-US" sz="2400" dirty="0"/>
            </a:br>
            <a:r>
              <a:rPr lang="en-US" sz="2400" dirty="0"/>
              <a:t>particulates</a:t>
            </a:r>
          </a:p>
          <a:p>
            <a:pPr lvl="1">
              <a:lnSpc>
                <a:spcPct val="90000"/>
              </a:lnSpc>
            </a:pPr>
            <a:r>
              <a:rPr lang="en-US" sz="2400" dirty="0"/>
              <a:t>beating cilia move mucus upward </a:t>
            </a:r>
            <a:br>
              <a:rPr lang="en-US" sz="2400" dirty="0"/>
            </a:br>
            <a:r>
              <a:rPr lang="en-US" sz="2400" dirty="0"/>
              <a:t>to pharynx, where it is swallowed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42_26AutonomBreathControl_L"/>
          <p:cNvPicPr>
            <a:picLocks noChangeAspect="1" noChangeArrowheads="1"/>
          </p:cNvPicPr>
          <p:nvPr/>
        </p:nvPicPr>
        <p:blipFill>
          <a:blip r:embed="rId4"/>
          <a:srcRect/>
          <a:stretch>
            <a:fillRect/>
          </a:stretch>
        </p:blipFill>
        <p:spPr bwMode="auto">
          <a:xfrm>
            <a:off x="3911600" y="1804988"/>
            <a:ext cx="5181600" cy="4894262"/>
          </a:xfrm>
          <a:prstGeom prst="rect">
            <a:avLst/>
          </a:prstGeom>
          <a:noFill/>
        </p:spPr>
      </p:pic>
      <p:sp>
        <p:nvSpPr>
          <p:cNvPr id="402440" name="AutoShape 8"/>
          <p:cNvSpPr>
            <a:spLocks noChangeArrowheads="1"/>
          </p:cNvSpPr>
          <p:nvPr/>
        </p:nvSpPr>
        <p:spPr bwMode="auto">
          <a:xfrm>
            <a:off x="7069138" y="346075"/>
            <a:ext cx="2074862" cy="996950"/>
          </a:xfrm>
          <a:prstGeom prst="wedgeEllipseCallout">
            <a:avLst>
              <a:gd name="adj1" fmla="val 5088"/>
              <a:gd name="adj2" fmla="val 17547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don’t want</a:t>
            </a:r>
            <a:br>
              <a:rPr lang="en-US" sz="1800">
                <a:solidFill>
                  <a:srgbClr val="0F116A"/>
                </a:solidFill>
                <a:latin typeface="Comic Sans MS" charset="0"/>
              </a:rPr>
            </a:br>
            <a:r>
              <a:rPr lang="en-US" sz="1800">
                <a:solidFill>
                  <a:srgbClr val="0F116A"/>
                </a:solidFill>
                <a:latin typeface="Comic Sans MS" charset="0"/>
              </a:rPr>
              <a:t>to have to think</a:t>
            </a:r>
            <a:br>
              <a:rPr lang="en-US" sz="1800">
                <a:solidFill>
                  <a:srgbClr val="0F116A"/>
                </a:solidFill>
                <a:latin typeface="Comic Sans MS" charset="0"/>
              </a:rPr>
            </a:br>
            <a:r>
              <a:rPr lang="en-US" sz="1800">
                <a:solidFill>
                  <a:srgbClr val="0F116A"/>
                </a:solidFill>
                <a:latin typeface="Comic Sans MS" charset="0"/>
              </a:rPr>
              <a:t>to breathe</a:t>
            </a:r>
            <a:r>
              <a:rPr lang="en-US" sz="1800" i="1">
                <a:solidFill>
                  <a:srgbClr val="0F116A"/>
                </a:solidFill>
                <a:latin typeface="Comic Sans MS" charset="0"/>
              </a:rPr>
              <a:t>!</a:t>
            </a:r>
            <a:endParaRPr lang="en-US" sz="1800">
              <a:solidFill>
                <a:srgbClr val="0F116A"/>
              </a:solidFill>
              <a:latin typeface="Comic Sans MS" charset="0"/>
            </a:endParaRPr>
          </a:p>
        </p:txBody>
      </p:sp>
      <p:sp>
        <p:nvSpPr>
          <p:cNvPr id="402435" name="Rectangle 3"/>
          <p:cNvSpPr>
            <a:spLocks noGrp="1" noChangeArrowheads="1"/>
          </p:cNvSpPr>
          <p:nvPr>
            <p:ph type="title"/>
          </p:nvPr>
        </p:nvSpPr>
        <p:spPr/>
        <p:txBody>
          <a:bodyPr/>
          <a:lstStyle/>
          <a:p>
            <a:r>
              <a:rPr lang="en-US"/>
              <a:t>Autonomic breathing control</a:t>
            </a:r>
          </a:p>
        </p:txBody>
      </p:sp>
      <p:sp>
        <p:nvSpPr>
          <p:cNvPr id="402436" name="Rectangle 4" descr="Rectangle: Click to edit Master text styles&#10;Second level&#10;Third level&#10;Fourth level&#10;Fifth level"/>
          <p:cNvSpPr>
            <a:spLocks noGrp="1" noChangeArrowheads="1"/>
          </p:cNvSpPr>
          <p:nvPr>
            <p:ph type="body" idx="1"/>
          </p:nvPr>
        </p:nvSpPr>
        <p:spPr>
          <a:xfrm>
            <a:off x="225425" y="1016000"/>
            <a:ext cx="8248650" cy="5334000"/>
          </a:xfrm>
        </p:spPr>
        <p:txBody>
          <a:bodyPr/>
          <a:lstStyle/>
          <a:p>
            <a:r>
              <a:rPr lang="en-US" u="sng" dirty="0">
                <a:solidFill>
                  <a:srgbClr val="CC0000"/>
                </a:solidFill>
              </a:rPr>
              <a:t>Medulla</a:t>
            </a:r>
            <a:r>
              <a:rPr lang="en-US" dirty="0"/>
              <a:t> sets rhythm &amp; </a:t>
            </a:r>
            <a:r>
              <a:rPr lang="en-US" u="sng" dirty="0">
                <a:solidFill>
                  <a:srgbClr val="CC0000"/>
                </a:solidFill>
              </a:rPr>
              <a:t>pons</a:t>
            </a:r>
            <a:r>
              <a:rPr lang="en-US" dirty="0"/>
              <a:t> moderates it</a:t>
            </a:r>
          </a:p>
          <a:p>
            <a:pPr lvl="1"/>
            <a:r>
              <a:rPr lang="en-US" sz="2400" dirty="0"/>
              <a:t>coordinate </a:t>
            </a:r>
            <a:br>
              <a:rPr lang="en-US" sz="2400" dirty="0"/>
            </a:br>
            <a:r>
              <a:rPr lang="en-US" sz="2400" dirty="0"/>
              <a:t>respiratory, </a:t>
            </a:r>
            <a:br>
              <a:rPr lang="en-US" sz="2400" dirty="0"/>
            </a:br>
            <a:r>
              <a:rPr lang="en-US" sz="2400" dirty="0"/>
              <a:t>cardiovascular </a:t>
            </a:r>
            <a:br>
              <a:rPr lang="en-US" sz="2400" dirty="0"/>
            </a:br>
            <a:r>
              <a:rPr lang="en-US" sz="2400" dirty="0"/>
              <a:t>systems &amp; </a:t>
            </a:r>
            <a:br>
              <a:rPr lang="en-US" sz="2400" dirty="0"/>
            </a:br>
            <a:r>
              <a:rPr lang="en-US" sz="2400" dirty="0"/>
              <a:t>metabolic </a:t>
            </a:r>
            <a:br>
              <a:rPr lang="en-US" sz="2400" dirty="0"/>
            </a:br>
            <a:r>
              <a:rPr lang="en-US" sz="2400" dirty="0"/>
              <a:t>demands</a:t>
            </a:r>
          </a:p>
          <a:p>
            <a:r>
              <a:rPr lang="en-US" sz="2600" dirty="0"/>
              <a:t>Nerve sensors in </a:t>
            </a:r>
            <a:br>
              <a:rPr lang="en-US" sz="2600" dirty="0"/>
            </a:br>
            <a:r>
              <a:rPr lang="en-US" sz="2600" dirty="0"/>
              <a:t>walls of aorta &amp; </a:t>
            </a:r>
            <a:br>
              <a:rPr lang="en-US" sz="2600" dirty="0"/>
            </a:br>
            <a:r>
              <a:rPr lang="en-US" sz="2600" dirty="0"/>
              <a:t>carotid arteries in </a:t>
            </a:r>
            <a:br>
              <a:rPr lang="en-US" sz="2600" dirty="0"/>
            </a:br>
            <a:r>
              <a:rPr lang="en-US" sz="2600" dirty="0"/>
              <a:t>neck detect </a:t>
            </a:r>
            <a:br>
              <a:rPr lang="en-US" sz="2600" dirty="0"/>
            </a:br>
            <a:r>
              <a:rPr lang="en-US" sz="2600" dirty="0"/>
              <a:t>O</a:t>
            </a:r>
            <a:r>
              <a:rPr lang="en-US" sz="2600" baseline="-25000" dirty="0"/>
              <a:t>2</a:t>
            </a:r>
            <a:r>
              <a:rPr lang="en-US" sz="2600" dirty="0"/>
              <a:t> &amp; CO</a:t>
            </a:r>
            <a:r>
              <a:rPr lang="en-US" sz="2600" baseline="-25000" dirty="0"/>
              <a:t>2</a:t>
            </a:r>
            <a:r>
              <a:rPr lang="en-US" sz="2600" dirty="0"/>
              <a:t> in blood</a:t>
            </a:r>
          </a:p>
        </p:txBody>
      </p:sp>
      <p:pic>
        <p:nvPicPr>
          <p:cNvPr id="402439" name="Picture 7" descr="penguinL"/>
          <p:cNvPicPr>
            <a:picLocks noChangeAspect="1" noChangeArrowheads="1"/>
          </p:cNvPicPr>
          <p:nvPr/>
        </p:nvPicPr>
        <p:blipFill>
          <a:blip r:embed="rId5"/>
          <a:srcRect/>
          <a:stretch>
            <a:fillRect/>
          </a:stretch>
        </p:blipFill>
        <p:spPr bwMode="auto">
          <a:xfrm>
            <a:off x="7869238" y="2519363"/>
            <a:ext cx="1274762" cy="1295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2439"/>
                                        </p:tgtEl>
                                        <p:attrNameLst>
                                          <p:attrName>style.visibility</p:attrName>
                                        </p:attrNameLst>
                                      </p:cBhvr>
                                      <p:to>
                                        <p:strVal val="visible"/>
                                      </p:to>
                                    </p:set>
                                    <p:animEffect transition="in" filter="wipe(down)">
                                      <p:cBhvr>
                                        <p:cTn id="7" dur="500"/>
                                        <p:tgtEl>
                                          <p:spTgt spid="4024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2440"/>
                                        </p:tgtEl>
                                        <p:attrNameLst>
                                          <p:attrName>style.visibility</p:attrName>
                                        </p:attrNameLst>
                                      </p:cBhvr>
                                      <p:to>
                                        <p:strVal val="visible"/>
                                      </p:to>
                                    </p:set>
                                    <p:animEffect transition="in" filter="wipe(down)">
                                      <p:cBhvr>
                                        <p:cTn id="11" dur="500"/>
                                        <p:tgtEl>
                                          <p:spTgt spid="40244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6" name="Picture 6" descr="48-20-HumanBrain-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371850"/>
            <a:ext cx="3810000" cy="3271838"/>
          </a:xfrm>
          <a:prstGeom prst="rect">
            <a:avLst/>
          </a:prstGeom>
          <a:noFill/>
        </p:spPr>
      </p:pic>
      <p:sp>
        <p:nvSpPr>
          <p:cNvPr id="404482" name="Rectangle 2"/>
          <p:cNvSpPr>
            <a:spLocks noGrp="1" noChangeArrowheads="1"/>
          </p:cNvSpPr>
          <p:nvPr>
            <p:ph type="title"/>
          </p:nvPr>
        </p:nvSpPr>
        <p:spPr/>
        <p:txBody>
          <a:bodyPr/>
          <a:lstStyle/>
          <a:p>
            <a:r>
              <a:rPr lang="en-US"/>
              <a:t>Medulla monitors blood</a:t>
            </a:r>
          </a:p>
        </p:txBody>
      </p:sp>
      <p:sp>
        <p:nvSpPr>
          <p:cNvPr id="404483" name="Rectangle 3" descr="Rectangle: Click to edit Master text styles&#10;Second level&#10;Third level&#10;Fourth level&#10;Fifth level"/>
          <p:cNvSpPr>
            <a:spLocks noGrp="1" noChangeArrowheads="1"/>
          </p:cNvSpPr>
          <p:nvPr>
            <p:ph type="body" idx="1"/>
          </p:nvPr>
        </p:nvSpPr>
        <p:spPr>
          <a:xfrm>
            <a:off x="203200" y="1079500"/>
            <a:ext cx="8086725" cy="5087938"/>
          </a:xfrm>
        </p:spPr>
        <p:txBody>
          <a:bodyPr/>
          <a:lstStyle/>
          <a:p>
            <a:r>
              <a:rPr lang="en-US" dirty="0"/>
              <a:t>Monitors CO</a:t>
            </a:r>
            <a:r>
              <a:rPr lang="en-US" baseline="-25000" dirty="0"/>
              <a:t>2</a:t>
            </a:r>
            <a:r>
              <a:rPr lang="en-US" dirty="0"/>
              <a:t> level of blood</a:t>
            </a:r>
          </a:p>
          <a:p>
            <a:pPr lvl="1"/>
            <a:r>
              <a:rPr lang="en-US" u="sng" dirty="0">
                <a:solidFill>
                  <a:srgbClr val="CC0000"/>
                </a:solidFill>
              </a:rPr>
              <a:t>measures pH</a:t>
            </a:r>
            <a:r>
              <a:rPr lang="en-US" dirty="0"/>
              <a:t> of blood &amp; cerebrospinal fluid bathing brain</a:t>
            </a:r>
          </a:p>
          <a:p>
            <a:pPr lvl="2"/>
            <a:r>
              <a:rPr lang="en-US" dirty="0">
                <a:solidFill>
                  <a:srgbClr val="CC0000"/>
                </a:solidFill>
              </a:rPr>
              <a:t>CO</a:t>
            </a:r>
            <a:r>
              <a:rPr lang="en-US" baseline="-25000" dirty="0">
                <a:solidFill>
                  <a:srgbClr val="CC0000"/>
                </a:solidFill>
              </a:rPr>
              <a:t>2</a:t>
            </a:r>
            <a:r>
              <a:rPr lang="en-US" dirty="0">
                <a:solidFill>
                  <a:srgbClr val="CC0000"/>
                </a:solidFill>
              </a:rPr>
              <a:t> + H</a:t>
            </a:r>
            <a:r>
              <a:rPr lang="en-US" baseline="-25000" dirty="0">
                <a:solidFill>
                  <a:srgbClr val="CC0000"/>
                </a:solidFill>
              </a:rPr>
              <a:t>2</a:t>
            </a:r>
            <a:r>
              <a:rPr lang="en-US" dirty="0">
                <a:solidFill>
                  <a:srgbClr val="CC0000"/>
                </a:solidFill>
              </a:rPr>
              <a:t>O </a:t>
            </a:r>
            <a:r>
              <a:rPr lang="en-US" sz="2600" dirty="0">
                <a:solidFill>
                  <a:srgbClr val="CC0000"/>
                </a:solidFill>
                <a:sym typeface="Symbol" charset="2"/>
              </a:rPr>
              <a:t> H</a:t>
            </a:r>
            <a:r>
              <a:rPr lang="en-US" sz="2600" baseline="-25000" dirty="0">
                <a:solidFill>
                  <a:srgbClr val="CC0000"/>
                </a:solidFill>
                <a:sym typeface="Symbol" charset="2"/>
              </a:rPr>
              <a:t>2</a:t>
            </a:r>
            <a:r>
              <a:rPr lang="en-US" sz="2600" dirty="0">
                <a:solidFill>
                  <a:srgbClr val="CC0000"/>
                </a:solidFill>
                <a:sym typeface="Symbol" charset="2"/>
              </a:rPr>
              <a:t>CO</a:t>
            </a:r>
            <a:r>
              <a:rPr lang="en-US" sz="2600" baseline="-25000" dirty="0">
                <a:solidFill>
                  <a:srgbClr val="CC0000"/>
                </a:solidFill>
                <a:sym typeface="Symbol" charset="2"/>
              </a:rPr>
              <a:t>3</a:t>
            </a:r>
            <a:r>
              <a:rPr lang="en-US" sz="2600" dirty="0">
                <a:solidFill>
                  <a:srgbClr val="CC0000"/>
                </a:solidFill>
                <a:sym typeface="Symbol" charset="2"/>
              </a:rPr>
              <a:t> (carbonic acid)</a:t>
            </a:r>
            <a:endParaRPr lang="en-US" sz="1500" dirty="0"/>
          </a:p>
          <a:p>
            <a:pPr lvl="2"/>
            <a:r>
              <a:rPr lang="en-US" dirty="0"/>
              <a:t>if </a:t>
            </a:r>
            <a:r>
              <a:rPr lang="en-US" sz="2600" dirty="0">
                <a:sym typeface="Symbol" charset="2"/>
              </a:rPr>
              <a:t>pH decreases then </a:t>
            </a:r>
            <a:br>
              <a:rPr lang="en-US" sz="2600" dirty="0">
                <a:sym typeface="Symbol" charset="2"/>
              </a:rPr>
            </a:br>
            <a:r>
              <a:rPr lang="en-US" sz="2600" dirty="0">
                <a:sym typeface="Symbol" charset="2"/>
              </a:rPr>
              <a:t>increase depth &amp; rate </a:t>
            </a:r>
            <a:br>
              <a:rPr lang="en-US" sz="2600" dirty="0">
                <a:sym typeface="Symbol" charset="2"/>
              </a:rPr>
            </a:br>
            <a:r>
              <a:rPr lang="en-US" sz="2600" dirty="0">
                <a:sym typeface="Symbol" charset="2"/>
              </a:rPr>
              <a:t>of breathing &amp; </a:t>
            </a:r>
            <a:r>
              <a:rPr lang="en-US" dirty="0"/>
              <a:t>excess </a:t>
            </a:r>
            <a:br>
              <a:rPr lang="en-US" dirty="0"/>
            </a:br>
            <a:r>
              <a:rPr lang="en-US" dirty="0"/>
              <a:t>CO</a:t>
            </a:r>
            <a:r>
              <a:rPr lang="en-US" baseline="-25000" dirty="0"/>
              <a:t>2</a:t>
            </a:r>
            <a:r>
              <a:rPr lang="en-US" dirty="0"/>
              <a:t> is eliminated in </a:t>
            </a:r>
            <a:br>
              <a:rPr lang="en-US" dirty="0"/>
            </a:br>
            <a:r>
              <a:rPr lang="en-US" dirty="0"/>
              <a:t>exhaled air</a:t>
            </a:r>
          </a:p>
        </p:txBody>
      </p:sp>
      <p:sp>
        <p:nvSpPr>
          <p:cNvPr id="404488" name="Oval 8"/>
          <p:cNvSpPr>
            <a:spLocks noChangeArrowheads="1"/>
          </p:cNvSpPr>
          <p:nvPr/>
        </p:nvSpPr>
        <p:spPr bwMode="auto">
          <a:xfrm>
            <a:off x="6629400" y="5715000"/>
            <a:ext cx="990600" cy="7620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640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9963" y="4495800"/>
            <a:ext cx="1824037" cy="2362200"/>
          </a:xfrm>
          <a:prstGeom prst="rect">
            <a:avLst/>
          </a:prstGeom>
          <a:noFill/>
        </p:spPr>
      </p:pic>
      <p:pic>
        <p:nvPicPr>
          <p:cNvPr id="4864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0" y="2209800"/>
            <a:ext cx="1095375" cy="1524000"/>
          </a:xfrm>
          <a:prstGeom prst="rect">
            <a:avLst/>
          </a:prstGeom>
          <a:noFill/>
        </p:spPr>
      </p:pic>
      <p:sp>
        <p:nvSpPr>
          <p:cNvPr id="486405" name="Rectangle 5"/>
          <p:cNvSpPr>
            <a:spLocks noGrp="1" noChangeArrowheads="1"/>
          </p:cNvSpPr>
          <p:nvPr>
            <p:ph type="title"/>
          </p:nvPr>
        </p:nvSpPr>
        <p:spPr/>
        <p:txBody>
          <a:bodyPr/>
          <a:lstStyle/>
          <a:p>
            <a:r>
              <a:rPr lang="en-US"/>
              <a:t>Breathing and Homeostasis</a:t>
            </a:r>
          </a:p>
        </p:txBody>
      </p:sp>
      <p:sp>
        <p:nvSpPr>
          <p:cNvPr id="486406" name="Rectangle 6" descr="Rectangle: Click to edit Master text styles&#10;Second level&#10;Third level&#10;Fourth level&#10;Fifth level"/>
          <p:cNvSpPr>
            <a:spLocks noGrp="1" noChangeArrowheads="1"/>
          </p:cNvSpPr>
          <p:nvPr>
            <p:ph type="body" idx="1"/>
          </p:nvPr>
        </p:nvSpPr>
        <p:spPr>
          <a:xfrm>
            <a:off x="177800" y="927100"/>
            <a:ext cx="8534400" cy="5410200"/>
          </a:xfrm>
        </p:spPr>
        <p:txBody>
          <a:bodyPr/>
          <a:lstStyle/>
          <a:p>
            <a:r>
              <a:rPr lang="en-US" sz="2600" dirty="0"/>
              <a:t>Homeostasis</a:t>
            </a:r>
          </a:p>
          <a:p>
            <a:pPr lvl="1"/>
            <a:r>
              <a:rPr lang="en-US" sz="2400" dirty="0"/>
              <a:t>keeping the internal environment of the </a:t>
            </a:r>
            <a:br>
              <a:rPr lang="en-US" sz="2400" dirty="0"/>
            </a:br>
            <a:r>
              <a:rPr lang="en-US" sz="2400" dirty="0"/>
              <a:t>body balanced</a:t>
            </a:r>
          </a:p>
          <a:p>
            <a:pPr lvl="1"/>
            <a:r>
              <a:rPr lang="en-US" sz="2400" u="sng" dirty="0">
                <a:solidFill>
                  <a:srgbClr val="CC0000"/>
                </a:solidFill>
              </a:rPr>
              <a:t>need to balance O</a:t>
            </a:r>
            <a:r>
              <a:rPr lang="en-US" sz="2400" baseline="-25000" dirty="0">
                <a:solidFill>
                  <a:srgbClr val="CC0000"/>
                </a:solidFill>
              </a:rPr>
              <a:t>2</a:t>
            </a:r>
            <a:r>
              <a:rPr lang="en-US" sz="2400" u="sng" dirty="0">
                <a:solidFill>
                  <a:srgbClr val="CC0000"/>
                </a:solidFill>
              </a:rPr>
              <a:t> in and CO</a:t>
            </a:r>
            <a:r>
              <a:rPr lang="en-US" sz="2400" baseline="-25000" dirty="0">
                <a:solidFill>
                  <a:srgbClr val="CC0000"/>
                </a:solidFill>
              </a:rPr>
              <a:t>2</a:t>
            </a:r>
            <a:r>
              <a:rPr lang="en-US" sz="2400" u="sng" dirty="0">
                <a:solidFill>
                  <a:srgbClr val="CC0000"/>
                </a:solidFill>
              </a:rPr>
              <a:t> out</a:t>
            </a:r>
          </a:p>
          <a:p>
            <a:pPr lvl="1"/>
            <a:r>
              <a:rPr lang="en-US" sz="2400" u="sng" dirty="0">
                <a:solidFill>
                  <a:srgbClr val="CC0000"/>
                </a:solidFill>
              </a:rPr>
              <a:t>need to balance energy (ATP) production</a:t>
            </a:r>
            <a:endParaRPr lang="en-US" sz="2400" dirty="0"/>
          </a:p>
          <a:p>
            <a:r>
              <a:rPr lang="en-US" sz="2600" dirty="0"/>
              <a:t>Exercise</a:t>
            </a:r>
          </a:p>
          <a:p>
            <a:pPr lvl="1"/>
            <a:r>
              <a:rPr lang="en-US" sz="2400" u="sng" dirty="0">
                <a:solidFill>
                  <a:srgbClr val="CC0000"/>
                </a:solidFill>
              </a:rPr>
              <a:t>breathe faster</a:t>
            </a:r>
            <a:endParaRPr lang="en-US" sz="2400" dirty="0"/>
          </a:p>
          <a:p>
            <a:pPr marL="1085850" lvl="2"/>
            <a:r>
              <a:rPr lang="en-US" dirty="0"/>
              <a:t>need more ATP</a:t>
            </a:r>
          </a:p>
          <a:p>
            <a:pPr marL="1085850" lvl="2"/>
            <a:r>
              <a:rPr lang="en-US" dirty="0"/>
              <a:t>bring in more O</a:t>
            </a:r>
            <a:r>
              <a:rPr lang="en-US" baseline="-25000" dirty="0"/>
              <a:t>2</a:t>
            </a:r>
            <a:r>
              <a:rPr lang="en-US" dirty="0"/>
              <a:t> &amp; remove more CO</a:t>
            </a:r>
            <a:r>
              <a:rPr lang="en-US" baseline="-25000" dirty="0"/>
              <a:t>2</a:t>
            </a:r>
          </a:p>
          <a:p>
            <a:r>
              <a:rPr lang="en-US" sz="2600" dirty="0"/>
              <a:t>Disease</a:t>
            </a:r>
          </a:p>
          <a:p>
            <a:pPr lvl="1"/>
            <a:r>
              <a:rPr lang="en-US" sz="2400" u="sng" dirty="0">
                <a:solidFill>
                  <a:srgbClr val="CC0000"/>
                </a:solidFill>
              </a:rPr>
              <a:t>poor lung or heart function = breathe faster</a:t>
            </a:r>
            <a:endParaRPr lang="en-US" sz="2400" dirty="0"/>
          </a:p>
          <a:p>
            <a:pPr marL="1085850" lvl="2"/>
            <a:r>
              <a:rPr lang="en-US" dirty="0"/>
              <a:t>need to work harder to bring in O</a:t>
            </a:r>
            <a:r>
              <a:rPr lang="en-US" baseline="-25000" dirty="0"/>
              <a:t>2</a:t>
            </a:r>
            <a:r>
              <a:rPr lang="en-US" dirty="0"/>
              <a:t> &amp; remove CO</a:t>
            </a:r>
            <a:r>
              <a:rPr lang="en-US" baseline="-25000" dirty="0"/>
              <a:t>2</a:t>
            </a:r>
            <a:endParaRPr lang="en-US" dirty="0"/>
          </a:p>
        </p:txBody>
      </p:sp>
      <p:grpSp>
        <p:nvGrpSpPr>
          <p:cNvPr id="2" name="Group 7"/>
          <p:cNvGrpSpPr>
            <a:grpSpLocks/>
          </p:cNvGrpSpPr>
          <p:nvPr/>
        </p:nvGrpSpPr>
        <p:grpSpPr bwMode="auto">
          <a:xfrm>
            <a:off x="6400800" y="3581400"/>
            <a:ext cx="1600200" cy="1143000"/>
            <a:chOff x="2880" y="3168"/>
            <a:chExt cx="1008" cy="720"/>
          </a:xfrm>
        </p:grpSpPr>
        <p:sp>
          <p:nvSpPr>
            <p:cNvPr id="486408" name="AutoShape 8"/>
            <p:cNvSpPr>
              <a:spLocks noChangeArrowheads="1"/>
            </p:cNvSpPr>
            <p:nvPr/>
          </p:nvSpPr>
          <p:spPr bwMode="auto">
            <a:xfrm rot="-5400000">
              <a:off x="3168" y="3168"/>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6409" name="Oval 9"/>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O</a:t>
              </a:r>
              <a:r>
                <a:rPr lang="en-US" sz="2800" baseline="-25000">
                  <a:solidFill>
                    <a:srgbClr val="0F116A"/>
                  </a:solidFill>
                </a:rPr>
                <a:t>2</a:t>
              </a:r>
              <a:endParaRPr lang="en-US" sz="2800">
                <a:solidFill>
                  <a:srgbClr val="0F116A"/>
                </a:solidFill>
              </a:endParaRPr>
            </a:p>
          </p:txBody>
        </p:sp>
      </p:grpSp>
      <p:grpSp>
        <p:nvGrpSpPr>
          <p:cNvPr id="3" name="Group 10"/>
          <p:cNvGrpSpPr>
            <a:grpSpLocks/>
          </p:cNvGrpSpPr>
          <p:nvPr/>
        </p:nvGrpSpPr>
        <p:grpSpPr bwMode="auto">
          <a:xfrm>
            <a:off x="7620000" y="990600"/>
            <a:ext cx="1371600" cy="1600200"/>
            <a:chOff x="4800" y="624"/>
            <a:chExt cx="864" cy="1008"/>
          </a:xfrm>
        </p:grpSpPr>
        <p:sp>
          <p:nvSpPr>
            <p:cNvPr id="486411" name="AutoShape 11"/>
            <p:cNvSpPr>
              <a:spLocks noChangeArrowheads="1"/>
            </p:cNvSpPr>
            <p:nvPr/>
          </p:nvSpPr>
          <p:spPr bwMode="auto">
            <a:xfrm flipV="1">
              <a:off x="4800" y="912"/>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486412" name="AutoShape 12"/>
            <p:cNvSpPr>
              <a:spLocks noChangeArrowheads="1"/>
            </p:cNvSpPr>
            <p:nvPr/>
          </p:nvSpPr>
          <p:spPr bwMode="auto">
            <a:xfrm>
              <a:off x="4896" y="624"/>
              <a:ext cx="768" cy="50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a:solidFill>
                    <a:srgbClr val="FFEA18"/>
                  </a:solidFill>
                </a:rPr>
                <a:t>ATP</a:t>
              </a:r>
              <a:endParaRPr lang="en-US" sz="6000">
                <a:solidFill>
                  <a:schemeClr val="tx2"/>
                </a:solidFill>
              </a:endParaRPr>
            </a:p>
          </p:txBody>
        </p:sp>
      </p:grpSp>
      <p:grpSp>
        <p:nvGrpSpPr>
          <p:cNvPr id="4" name="Group 13"/>
          <p:cNvGrpSpPr>
            <a:grpSpLocks/>
          </p:cNvGrpSpPr>
          <p:nvPr/>
        </p:nvGrpSpPr>
        <p:grpSpPr bwMode="auto">
          <a:xfrm>
            <a:off x="8153400" y="2971800"/>
            <a:ext cx="1143000" cy="1752600"/>
            <a:chOff x="5136" y="1872"/>
            <a:chExt cx="720" cy="1104"/>
          </a:xfrm>
        </p:grpSpPr>
        <p:sp>
          <p:nvSpPr>
            <p:cNvPr id="486414" name="AutoShape 14"/>
            <p:cNvSpPr>
              <a:spLocks noChangeArrowheads="1"/>
            </p:cNvSpPr>
            <p:nvPr/>
          </p:nvSpPr>
          <p:spPr bwMode="auto">
            <a:xfrm rot="7359243" flipV="1">
              <a:off x="5136" y="1872"/>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6415" name="Oval 15"/>
            <p:cNvSpPr>
              <a:spLocks noChangeArrowheads="1"/>
            </p:cNvSpPr>
            <p:nvPr/>
          </p:nvSpPr>
          <p:spPr bwMode="auto">
            <a:xfrm>
              <a:off x="5328" y="2592"/>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CO</a:t>
              </a:r>
              <a:r>
                <a:rPr lang="en-US" sz="2800" baseline="-25000">
                  <a:solidFill>
                    <a:srgbClr val="0F116A"/>
                  </a:solidFill>
                </a:rPr>
                <a:t>2</a:t>
              </a:r>
              <a:endParaRPr lang="en-US" sz="2800">
                <a:solidFill>
                  <a:srgbClr val="0F116A"/>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40_04ExchangeSurfaces_CL"/>
          <p:cNvPicPr>
            <a:picLocks noChangeAspect="1" noChangeArrowheads="1"/>
          </p:cNvPicPr>
          <p:nvPr/>
        </p:nvPicPr>
        <p:blipFill>
          <a:blip r:embed="rId3"/>
          <a:srcRect/>
          <a:stretch>
            <a:fillRect/>
          </a:stretch>
        </p:blipFill>
        <p:spPr bwMode="auto">
          <a:xfrm>
            <a:off x="2001838" y="342900"/>
            <a:ext cx="5038725" cy="65151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Diffusion of gases</a:t>
            </a:r>
          </a:p>
        </p:txBody>
      </p:sp>
      <p:sp>
        <p:nvSpPr>
          <p:cNvPr id="406531" name="Rectangle 3" descr="Rectangle: Click to edit Master text styles&#10;Second level&#10;Third level&#10;Fourth level&#10;Fifth level"/>
          <p:cNvSpPr>
            <a:spLocks noGrp="1" noChangeArrowheads="1"/>
          </p:cNvSpPr>
          <p:nvPr>
            <p:ph type="body" idx="1"/>
          </p:nvPr>
        </p:nvSpPr>
        <p:spPr>
          <a:xfrm>
            <a:off x="838200" y="1371600"/>
            <a:ext cx="7772400" cy="1765300"/>
          </a:xfrm>
        </p:spPr>
        <p:txBody>
          <a:bodyPr/>
          <a:lstStyle/>
          <a:p>
            <a:r>
              <a:rPr lang="en-US" dirty="0"/>
              <a:t>Concentration gradient &amp; pressure drives movement of gases into &amp; out of blood at both lungs &amp; body tissue</a:t>
            </a:r>
          </a:p>
        </p:txBody>
      </p:sp>
      <p:grpSp>
        <p:nvGrpSpPr>
          <p:cNvPr id="2" name="Group 4"/>
          <p:cNvGrpSpPr>
            <a:grpSpLocks/>
          </p:cNvGrpSpPr>
          <p:nvPr/>
        </p:nvGrpSpPr>
        <p:grpSpPr bwMode="auto">
          <a:xfrm>
            <a:off x="1143000" y="3581400"/>
            <a:ext cx="3048000" cy="2286000"/>
            <a:chOff x="720" y="2256"/>
            <a:chExt cx="1920" cy="1440"/>
          </a:xfrm>
        </p:grpSpPr>
        <p:sp>
          <p:nvSpPr>
            <p:cNvPr id="406533" name="AutoShape 5"/>
            <p:cNvSpPr>
              <a:spLocks noChangeArrowheads="1"/>
            </p:cNvSpPr>
            <p:nvPr/>
          </p:nvSpPr>
          <p:spPr bwMode="auto">
            <a:xfrm>
              <a:off x="1680" y="2256"/>
              <a:ext cx="960" cy="1440"/>
            </a:xfrm>
            <a:prstGeom prst="roundRect">
              <a:avLst>
                <a:gd name="adj" fmla="val 16667"/>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406534" name="AutoShape 6"/>
            <p:cNvSpPr>
              <a:spLocks noChangeArrowheads="1"/>
            </p:cNvSpPr>
            <p:nvPr/>
          </p:nvSpPr>
          <p:spPr bwMode="auto">
            <a:xfrm>
              <a:off x="720" y="2256"/>
              <a:ext cx="960" cy="1440"/>
            </a:xfrm>
            <a:prstGeom prst="roundRect">
              <a:avLst>
                <a:gd name="adj" fmla="val 16667"/>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grpSp>
      <p:sp>
        <p:nvSpPr>
          <p:cNvPr id="406535" name="Rectangle 7"/>
          <p:cNvSpPr>
            <a:spLocks noChangeArrowheads="1"/>
          </p:cNvSpPr>
          <p:nvPr/>
        </p:nvSpPr>
        <p:spPr bwMode="auto">
          <a:xfrm>
            <a:off x="1354138" y="5835650"/>
            <a:ext cx="10826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blood</a:t>
            </a:r>
            <a:endParaRPr lang="en-US" sz="3000">
              <a:solidFill>
                <a:srgbClr val="0F116A"/>
              </a:solidFill>
            </a:endParaRPr>
          </a:p>
        </p:txBody>
      </p:sp>
      <p:sp>
        <p:nvSpPr>
          <p:cNvPr id="406536" name="Rectangle 8"/>
          <p:cNvSpPr>
            <a:spLocks noChangeArrowheads="1"/>
          </p:cNvSpPr>
          <p:nvPr/>
        </p:nvSpPr>
        <p:spPr bwMode="auto">
          <a:xfrm>
            <a:off x="2897188" y="5835650"/>
            <a:ext cx="1065212"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lungs</a:t>
            </a:r>
            <a:endParaRPr lang="en-US" sz="3000">
              <a:solidFill>
                <a:srgbClr val="0F116A"/>
              </a:solidFill>
            </a:endParaRPr>
          </a:p>
        </p:txBody>
      </p:sp>
      <p:grpSp>
        <p:nvGrpSpPr>
          <p:cNvPr id="3" name="Group 10"/>
          <p:cNvGrpSpPr>
            <a:grpSpLocks/>
          </p:cNvGrpSpPr>
          <p:nvPr/>
        </p:nvGrpSpPr>
        <p:grpSpPr bwMode="auto">
          <a:xfrm>
            <a:off x="1295400" y="4648200"/>
            <a:ext cx="1049338" cy="549275"/>
            <a:chOff x="816" y="2832"/>
            <a:chExt cx="661" cy="346"/>
          </a:xfrm>
        </p:grpSpPr>
        <p:sp>
          <p:nvSpPr>
            <p:cNvPr id="406539" name="Rectangle 11"/>
            <p:cNvSpPr>
              <a:spLocks noChangeArrowheads="1"/>
            </p:cNvSpPr>
            <p:nvPr/>
          </p:nvSpPr>
          <p:spPr bwMode="auto">
            <a:xfrm>
              <a:off x="912" y="2832"/>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chemeClr val="bg1"/>
                  </a:solidFill>
                </a:rPr>
                <a:t>CO</a:t>
              </a:r>
              <a:r>
                <a:rPr lang="en-US" sz="3000" baseline="-25000">
                  <a:solidFill>
                    <a:schemeClr val="bg1"/>
                  </a:solidFill>
                </a:rPr>
                <a:t>2</a:t>
              </a:r>
              <a:endParaRPr lang="en-US" sz="3000">
                <a:solidFill>
                  <a:srgbClr val="0F116A"/>
                </a:solidFill>
              </a:endParaRPr>
            </a:p>
          </p:txBody>
        </p:sp>
        <p:sp>
          <p:nvSpPr>
            <p:cNvPr id="406540" name="AutoShape 12"/>
            <p:cNvSpPr>
              <a:spLocks noChangeArrowheads="1"/>
            </p:cNvSpPr>
            <p:nvPr/>
          </p:nvSpPr>
          <p:spPr bwMode="auto">
            <a:xfrm>
              <a:off x="816" y="2880"/>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1295400" y="4038600"/>
            <a:ext cx="774700" cy="549275"/>
            <a:chOff x="864" y="2448"/>
            <a:chExt cx="488" cy="346"/>
          </a:xfrm>
        </p:grpSpPr>
        <p:sp>
          <p:nvSpPr>
            <p:cNvPr id="406542" name="Rectangle 14"/>
            <p:cNvSpPr>
              <a:spLocks noChangeArrowheads="1"/>
            </p:cNvSpPr>
            <p:nvPr/>
          </p:nvSpPr>
          <p:spPr bwMode="auto">
            <a:xfrm>
              <a:off x="960" y="2448"/>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chemeClr val="bg1"/>
                  </a:solidFill>
                </a:rPr>
                <a:t>O</a:t>
              </a:r>
              <a:r>
                <a:rPr lang="en-US" sz="3000" baseline="-25000">
                  <a:solidFill>
                    <a:schemeClr val="bg1"/>
                  </a:solidFill>
                </a:rPr>
                <a:t>2</a:t>
              </a:r>
            </a:p>
          </p:txBody>
        </p:sp>
        <p:sp>
          <p:nvSpPr>
            <p:cNvPr id="406543" name="AutoShape 15"/>
            <p:cNvSpPr>
              <a:spLocks noChangeArrowheads="1"/>
            </p:cNvSpPr>
            <p:nvPr/>
          </p:nvSpPr>
          <p:spPr bwMode="auto">
            <a:xfrm flipV="1">
              <a:off x="864" y="2544"/>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2971800" y="4648200"/>
            <a:ext cx="1049338" cy="549275"/>
            <a:chOff x="1872" y="2928"/>
            <a:chExt cx="661" cy="346"/>
          </a:xfrm>
        </p:grpSpPr>
        <p:sp>
          <p:nvSpPr>
            <p:cNvPr id="406546" name="Rectangle 18"/>
            <p:cNvSpPr>
              <a:spLocks noChangeArrowheads="1"/>
            </p:cNvSpPr>
            <p:nvPr/>
          </p:nvSpPr>
          <p:spPr bwMode="auto">
            <a:xfrm>
              <a:off x="1968"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rgbClr val="0F116A"/>
                  </a:solidFill>
                </a:rPr>
                <a:t>CO</a:t>
              </a:r>
              <a:r>
                <a:rPr lang="en-US" sz="3000" baseline="-25000">
                  <a:solidFill>
                    <a:srgbClr val="0F116A"/>
                  </a:solidFill>
                </a:rPr>
                <a:t>2</a:t>
              </a:r>
              <a:endParaRPr lang="en-US" sz="3000">
                <a:solidFill>
                  <a:srgbClr val="0F116A"/>
                </a:solidFill>
              </a:endParaRPr>
            </a:p>
          </p:txBody>
        </p:sp>
        <p:sp>
          <p:nvSpPr>
            <p:cNvPr id="406547" name="AutoShape 19"/>
            <p:cNvSpPr>
              <a:spLocks noChangeArrowheads="1"/>
            </p:cNvSpPr>
            <p:nvPr/>
          </p:nvSpPr>
          <p:spPr bwMode="auto">
            <a:xfrm flipV="1">
              <a:off x="1872" y="3024"/>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grpSp>
        <p:nvGrpSpPr>
          <p:cNvPr id="6" name="Group 20"/>
          <p:cNvGrpSpPr>
            <a:grpSpLocks/>
          </p:cNvGrpSpPr>
          <p:nvPr/>
        </p:nvGrpSpPr>
        <p:grpSpPr bwMode="auto">
          <a:xfrm>
            <a:off x="2971800" y="4038600"/>
            <a:ext cx="774700" cy="549275"/>
            <a:chOff x="1872" y="2544"/>
            <a:chExt cx="488" cy="346"/>
          </a:xfrm>
        </p:grpSpPr>
        <p:sp>
          <p:nvSpPr>
            <p:cNvPr id="406549" name="Rectangle 21"/>
            <p:cNvSpPr>
              <a:spLocks noChangeArrowheads="1"/>
            </p:cNvSpPr>
            <p:nvPr/>
          </p:nvSpPr>
          <p:spPr bwMode="auto">
            <a:xfrm>
              <a:off x="1968"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rgbClr val="0F116A"/>
                  </a:solidFill>
                </a:rPr>
                <a:t>O</a:t>
              </a:r>
              <a:r>
                <a:rPr lang="en-US" sz="3000" baseline="-25000">
                  <a:solidFill>
                    <a:srgbClr val="0F116A"/>
                  </a:solidFill>
                </a:rPr>
                <a:t>2</a:t>
              </a:r>
            </a:p>
          </p:txBody>
        </p:sp>
        <p:sp>
          <p:nvSpPr>
            <p:cNvPr id="406550" name="AutoShape 22"/>
            <p:cNvSpPr>
              <a:spLocks noChangeArrowheads="1"/>
            </p:cNvSpPr>
            <p:nvPr/>
          </p:nvSpPr>
          <p:spPr bwMode="auto">
            <a:xfrm>
              <a:off x="1872" y="2640"/>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sp>
        <p:nvSpPr>
          <p:cNvPr id="406551" name="AutoShape 23"/>
          <p:cNvSpPr>
            <a:spLocks noChangeArrowheads="1"/>
          </p:cNvSpPr>
          <p:nvPr/>
        </p:nvSpPr>
        <p:spPr bwMode="auto">
          <a:xfrm>
            <a:off x="7162800" y="3581400"/>
            <a:ext cx="1524000" cy="2286000"/>
          </a:xfrm>
          <a:prstGeom prst="roundRect">
            <a:avLst>
              <a:gd name="adj" fmla="val 16667"/>
            </a:avLst>
          </a:prstGeom>
          <a:solidFill>
            <a:srgbClr val="FFCC18"/>
          </a:solidFill>
          <a:ln w="9525">
            <a:solidFill>
              <a:schemeClr val="tx1"/>
            </a:solidFill>
            <a:round/>
            <a:headEnd/>
            <a:tailEnd/>
          </a:ln>
          <a:effectLst/>
        </p:spPr>
        <p:txBody>
          <a:bodyPr wrap="none" anchor="ctr">
            <a:prstTxWarp prst="textNoShape">
              <a:avLst/>
            </a:prstTxWarp>
          </a:bodyPr>
          <a:lstStyle/>
          <a:p>
            <a:endParaRPr lang="en-US" sz="4400" b="0"/>
          </a:p>
        </p:txBody>
      </p:sp>
      <p:sp>
        <p:nvSpPr>
          <p:cNvPr id="406552" name="AutoShape 24"/>
          <p:cNvSpPr>
            <a:spLocks noChangeArrowheads="1"/>
          </p:cNvSpPr>
          <p:nvPr/>
        </p:nvSpPr>
        <p:spPr bwMode="auto">
          <a:xfrm>
            <a:off x="5638800" y="3581400"/>
            <a:ext cx="1524000" cy="2286000"/>
          </a:xfrm>
          <a:prstGeom prst="roundRect">
            <a:avLst>
              <a:gd name="adj" fmla="val 16667"/>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406553" name="Rectangle 25"/>
          <p:cNvSpPr>
            <a:spLocks noChangeArrowheads="1"/>
          </p:cNvSpPr>
          <p:nvPr/>
        </p:nvSpPr>
        <p:spPr bwMode="auto">
          <a:xfrm>
            <a:off x="5849938" y="5835650"/>
            <a:ext cx="10826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blood</a:t>
            </a:r>
            <a:endParaRPr lang="en-US" sz="3000">
              <a:solidFill>
                <a:srgbClr val="0F116A"/>
              </a:solidFill>
            </a:endParaRPr>
          </a:p>
        </p:txBody>
      </p:sp>
      <p:sp>
        <p:nvSpPr>
          <p:cNvPr id="406554" name="Rectangle 26"/>
          <p:cNvSpPr>
            <a:spLocks noChangeArrowheads="1"/>
          </p:cNvSpPr>
          <p:nvPr/>
        </p:nvSpPr>
        <p:spPr bwMode="auto">
          <a:xfrm>
            <a:off x="7440613" y="5835650"/>
            <a:ext cx="973137"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body</a:t>
            </a:r>
            <a:endParaRPr lang="en-US" sz="3000">
              <a:solidFill>
                <a:srgbClr val="0F116A"/>
              </a:solidFill>
            </a:endParaRPr>
          </a:p>
        </p:txBody>
      </p:sp>
      <p:grpSp>
        <p:nvGrpSpPr>
          <p:cNvPr id="7" name="Group 28"/>
          <p:cNvGrpSpPr>
            <a:grpSpLocks/>
          </p:cNvGrpSpPr>
          <p:nvPr/>
        </p:nvGrpSpPr>
        <p:grpSpPr bwMode="auto">
          <a:xfrm>
            <a:off x="5791200" y="4648200"/>
            <a:ext cx="1049338" cy="549275"/>
            <a:chOff x="3648" y="2928"/>
            <a:chExt cx="661" cy="346"/>
          </a:xfrm>
        </p:grpSpPr>
        <p:sp>
          <p:nvSpPr>
            <p:cNvPr id="406557" name="Rectangle 29"/>
            <p:cNvSpPr>
              <a:spLocks noChangeArrowheads="1"/>
            </p:cNvSpPr>
            <p:nvPr/>
          </p:nvSpPr>
          <p:spPr bwMode="auto">
            <a:xfrm>
              <a:off x="3744"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chemeClr val="bg1"/>
                  </a:solidFill>
                </a:rPr>
                <a:t>CO</a:t>
              </a:r>
              <a:r>
                <a:rPr lang="en-US" sz="3000" baseline="-25000">
                  <a:solidFill>
                    <a:schemeClr val="bg1"/>
                  </a:solidFill>
                </a:rPr>
                <a:t>2</a:t>
              </a:r>
              <a:endParaRPr lang="en-US" sz="3000">
                <a:solidFill>
                  <a:srgbClr val="0F116A"/>
                </a:solidFill>
              </a:endParaRPr>
            </a:p>
          </p:txBody>
        </p:sp>
        <p:sp>
          <p:nvSpPr>
            <p:cNvPr id="406558" name="AutoShape 30"/>
            <p:cNvSpPr>
              <a:spLocks noChangeArrowheads="1"/>
            </p:cNvSpPr>
            <p:nvPr/>
          </p:nvSpPr>
          <p:spPr bwMode="auto">
            <a:xfrm flipV="1">
              <a:off x="3648" y="3024"/>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8" name="Group 31"/>
          <p:cNvGrpSpPr>
            <a:grpSpLocks/>
          </p:cNvGrpSpPr>
          <p:nvPr/>
        </p:nvGrpSpPr>
        <p:grpSpPr bwMode="auto">
          <a:xfrm>
            <a:off x="5791200" y="4038600"/>
            <a:ext cx="774700" cy="549275"/>
            <a:chOff x="3648" y="2544"/>
            <a:chExt cx="488" cy="346"/>
          </a:xfrm>
        </p:grpSpPr>
        <p:sp>
          <p:nvSpPr>
            <p:cNvPr id="406560" name="Rectangle 32"/>
            <p:cNvSpPr>
              <a:spLocks noChangeArrowheads="1"/>
            </p:cNvSpPr>
            <p:nvPr/>
          </p:nvSpPr>
          <p:spPr bwMode="auto">
            <a:xfrm>
              <a:off x="3744"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chemeClr val="bg1"/>
                  </a:solidFill>
                </a:rPr>
                <a:t>O</a:t>
              </a:r>
              <a:r>
                <a:rPr lang="en-US" sz="3000" baseline="-25000">
                  <a:solidFill>
                    <a:schemeClr val="bg1"/>
                  </a:solidFill>
                </a:rPr>
                <a:t>2</a:t>
              </a:r>
            </a:p>
          </p:txBody>
        </p:sp>
        <p:sp>
          <p:nvSpPr>
            <p:cNvPr id="406561" name="AutoShape 33"/>
            <p:cNvSpPr>
              <a:spLocks noChangeArrowheads="1"/>
            </p:cNvSpPr>
            <p:nvPr/>
          </p:nvSpPr>
          <p:spPr bwMode="auto">
            <a:xfrm>
              <a:off x="3648" y="2640"/>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9" name="Group 35"/>
          <p:cNvGrpSpPr>
            <a:grpSpLocks/>
          </p:cNvGrpSpPr>
          <p:nvPr/>
        </p:nvGrpSpPr>
        <p:grpSpPr bwMode="auto">
          <a:xfrm>
            <a:off x="7467600" y="4648200"/>
            <a:ext cx="1049338" cy="549275"/>
            <a:chOff x="1776" y="2928"/>
            <a:chExt cx="661" cy="346"/>
          </a:xfrm>
        </p:grpSpPr>
        <p:sp>
          <p:nvSpPr>
            <p:cNvPr id="406564" name="Rectangle 36"/>
            <p:cNvSpPr>
              <a:spLocks noChangeArrowheads="1"/>
            </p:cNvSpPr>
            <p:nvPr/>
          </p:nvSpPr>
          <p:spPr bwMode="auto">
            <a:xfrm>
              <a:off x="1872"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rgbClr val="0F116A"/>
                  </a:solidFill>
                </a:rPr>
                <a:t>CO</a:t>
              </a:r>
              <a:r>
                <a:rPr lang="en-US" sz="3000" baseline="-25000">
                  <a:solidFill>
                    <a:srgbClr val="0F116A"/>
                  </a:solidFill>
                </a:rPr>
                <a:t>2</a:t>
              </a:r>
              <a:endParaRPr lang="en-US" sz="3000">
                <a:solidFill>
                  <a:srgbClr val="0F116A"/>
                </a:solidFill>
              </a:endParaRPr>
            </a:p>
          </p:txBody>
        </p:sp>
        <p:sp>
          <p:nvSpPr>
            <p:cNvPr id="406565" name="AutoShape 37"/>
            <p:cNvSpPr>
              <a:spLocks noChangeArrowheads="1"/>
            </p:cNvSpPr>
            <p:nvPr/>
          </p:nvSpPr>
          <p:spPr bwMode="auto">
            <a:xfrm>
              <a:off x="1776" y="2976"/>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grpSp>
        <p:nvGrpSpPr>
          <p:cNvPr id="10" name="Group 38"/>
          <p:cNvGrpSpPr>
            <a:grpSpLocks/>
          </p:cNvGrpSpPr>
          <p:nvPr/>
        </p:nvGrpSpPr>
        <p:grpSpPr bwMode="auto">
          <a:xfrm>
            <a:off x="7467600" y="4038600"/>
            <a:ext cx="774700" cy="549275"/>
            <a:chOff x="1776" y="2544"/>
            <a:chExt cx="488" cy="346"/>
          </a:xfrm>
        </p:grpSpPr>
        <p:sp>
          <p:nvSpPr>
            <p:cNvPr id="406567" name="Rectangle 39"/>
            <p:cNvSpPr>
              <a:spLocks noChangeArrowheads="1"/>
            </p:cNvSpPr>
            <p:nvPr/>
          </p:nvSpPr>
          <p:spPr bwMode="auto">
            <a:xfrm>
              <a:off x="1872"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rgbClr val="0F116A"/>
                  </a:solidFill>
                </a:rPr>
                <a:t>O</a:t>
              </a:r>
              <a:r>
                <a:rPr lang="en-US" sz="3000" baseline="-25000">
                  <a:solidFill>
                    <a:srgbClr val="0F116A"/>
                  </a:solidFill>
                </a:rPr>
                <a:t>2</a:t>
              </a:r>
            </a:p>
          </p:txBody>
        </p:sp>
        <p:sp>
          <p:nvSpPr>
            <p:cNvPr id="406568" name="AutoShape 40"/>
            <p:cNvSpPr>
              <a:spLocks noChangeArrowheads="1"/>
            </p:cNvSpPr>
            <p:nvPr/>
          </p:nvSpPr>
          <p:spPr bwMode="auto">
            <a:xfrm flipV="1">
              <a:off x="1776" y="2640"/>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sp>
        <p:nvSpPr>
          <p:cNvPr id="406569" name="AutoShape 41"/>
          <p:cNvSpPr>
            <a:spLocks noChangeArrowheads="1"/>
          </p:cNvSpPr>
          <p:nvPr/>
        </p:nvSpPr>
        <p:spPr bwMode="auto">
          <a:xfrm>
            <a:off x="2216150" y="4275138"/>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0" name="AutoShape 42"/>
          <p:cNvSpPr>
            <a:spLocks noChangeArrowheads="1"/>
          </p:cNvSpPr>
          <p:nvPr/>
        </p:nvSpPr>
        <p:spPr bwMode="auto">
          <a:xfrm flipH="1">
            <a:off x="2286000" y="48006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1" name="AutoShape 43"/>
          <p:cNvSpPr>
            <a:spLocks noChangeArrowheads="1"/>
          </p:cNvSpPr>
          <p:nvPr/>
        </p:nvSpPr>
        <p:spPr bwMode="auto">
          <a:xfrm flipH="1">
            <a:off x="6858000" y="42672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2" name="AutoShape 44"/>
          <p:cNvSpPr>
            <a:spLocks noChangeArrowheads="1"/>
          </p:cNvSpPr>
          <p:nvPr/>
        </p:nvSpPr>
        <p:spPr bwMode="auto">
          <a:xfrm>
            <a:off x="6781800" y="48006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3" name="Rectangle 45"/>
          <p:cNvSpPr>
            <a:spLocks noChangeArrowheads="1"/>
          </p:cNvSpPr>
          <p:nvPr/>
        </p:nvSpPr>
        <p:spPr bwMode="auto">
          <a:xfrm>
            <a:off x="1066800" y="3048000"/>
            <a:ext cx="3157538"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chemeClr val="tx2"/>
                </a:solidFill>
              </a:rPr>
              <a:t>capillaries in lungs</a:t>
            </a:r>
            <a:endParaRPr lang="en-US" sz="3000">
              <a:solidFill>
                <a:srgbClr val="0F116A"/>
              </a:solidFill>
            </a:endParaRPr>
          </a:p>
        </p:txBody>
      </p:sp>
      <p:sp>
        <p:nvSpPr>
          <p:cNvPr id="406574" name="Rectangle 46"/>
          <p:cNvSpPr>
            <a:spLocks noChangeArrowheads="1"/>
          </p:cNvSpPr>
          <p:nvPr/>
        </p:nvSpPr>
        <p:spPr bwMode="auto">
          <a:xfrm>
            <a:off x="5435600" y="3048000"/>
            <a:ext cx="3414713"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chemeClr val="tx2"/>
                </a:solidFill>
              </a:rPr>
              <a:t>capillaries in muscle</a:t>
            </a:r>
            <a:endParaRPr lang="en-US" sz="3000">
              <a:solidFill>
                <a:srgbClr val="0F116A"/>
              </a:solidFill>
            </a:endParaRPr>
          </a:p>
        </p:txBody>
      </p:sp>
      <p:sp>
        <p:nvSpPr>
          <p:cNvPr id="406575" name="AutoShape 47"/>
          <p:cNvSpPr>
            <a:spLocks noChangeArrowheads="1"/>
          </p:cNvSpPr>
          <p:nvPr/>
        </p:nvSpPr>
        <p:spPr bwMode="auto">
          <a:xfrm>
            <a:off x="4419600" y="5029200"/>
            <a:ext cx="1066800" cy="381000"/>
          </a:xfrm>
          <a:prstGeom prst="curvedUpArrow">
            <a:avLst>
              <a:gd name="adj1" fmla="val 56000"/>
              <a:gd name="adj2" fmla="val 112000"/>
              <a:gd name="adj3" fmla="val 33333"/>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06576" name="AutoShape 48"/>
          <p:cNvSpPr>
            <a:spLocks noChangeArrowheads="1"/>
          </p:cNvSpPr>
          <p:nvPr/>
        </p:nvSpPr>
        <p:spPr bwMode="auto">
          <a:xfrm flipH="1" flipV="1">
            <a:off x="4343400" y="4419600"/>
            <a:ext cx="1066800" cy="381000"/>
          </a:xfrm>
          <a:prstGeom prst="curvedUpArrow">
            <a:avLst>
              <a:gd name="adj1" fmla="val 56000"/>
              <a:gd name="adj2" fmla="val 112000"/>
              <a:gd name="adj3" fmla="val 33333"/>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2152650" y="674688"/>
            <a:ext cx="3875088" cy="5741987"/>
            <a:chOff x="1356" y="425"/>
            <a:chExt cx="2441" cy="3617"/>
          </a:xfrm>
        </p:grpSpPr>
        <p:pic>
          <p:nvPicPr>
            <p:cNvPr id="174084" name="Picture 4"/>
            <p:cNvPicPr>
              <a:picLocks noChangeAspect="1" noChangeArrowheads="1"/>
            </p:cNvPicPr>
            <p:nvPr/>
          </p:nvPicPr>
          <p:blipFill>
            <a:blip r:embed="rId2"/>
            <a:srcRect/>
            <a:stretch>
              <a:fillRect/>
            </a:stretch>
          </p:blipFill>
          <p:spPr bwMode="auto">
            <a:xfrm>
              <a:off x="1744" y="560"/>
              <a:ext cx="1962" cy="3472"/>
            </a:xfrm>
            <a:prstGeom prst="rect">
              <a:avLst/>
            </a:prstGeom>
            <a:noFill/>
            <a:ln w="9525">
              <a:noFill/>
              <a:miter lim="800000"/>
              <a:headEnd/>
              <a:tailEnd/>
            </a:ln>
          </p:spPr>
        </p:pic>
        <p:sp>
          <p:nvSpPr>
            <p:cNvPr id="174085" name="Rectangle 5"/>
            <p:cNvSpPr>
              <a:spLocks noChangeArrowheads="1"/>
            </p:cNvSpPr>
            <p:nvPr/>
          </p:nvSpPr>
          <p:spPr bwMode="auto">
            <a:xfrm>
              <a:off x="1739" y="425"/>
              <a:ext cx="417"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Inhaled air</a:t>
              </a:r>
            </a:p>
          </p:txBody>
        </p:sp>
        <p:sp>
          <p:nvSpPr>
            <p:cNvPr id="174086" name="Rectangle 6"/>
            <p:cNvSpPr>
              <a:spLocks noChangeArrowheads="1"/>
            </p:cNvSpPr>
            <p:nvPr/>
          </p:nvSpPr>
          <p:spPr bwMode="auto">
            <a:xfrm>
              <a:off x="3272" y="425"/>
              <a:ext cx="43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Exhaled air</a:t>
              </a:r>
            </a:p>
          </p:txBody>
        </p:sp>
        <p:sp>
          <p:nvSpPr>
            <p:cNvPr id="174087" name="Rectangle 7"/>
            <p:cNvSpPr>
              <a:spLocks noChangeArrowheads="1"/>
            </p:cNvSpPr>
            <p:nvPr/>
          </p:nvSpPr>
          <p:spPr bwMode="auto">
            <a:xfrm>
              <a:off x="1788" y="825"/>
              <a:ext cx="22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160</a:t>
              </a:r>
            </a:p>
          </p:txBody>
        </p:sp>
        <p:sp>
          <p:nvSpPr>
            <p:cNvPr id="174088" name="Rectangle 8"/>
            <p:cNvSpPr>
              <a:spLocks noChangeArrowheads="1"/>
            </p:cNvSpPr>
            <p:nvPr/>
          </p:nvSpPr>
          <p:spPr bwMode="auto">
            <a:xfrm>
              <a:off x="1920" y="832"/>
              <a:ext cx="206"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0.2</a:t>
              </a:r>
            </a:p>
          </p:txBody>
        </p:sp>
        <p:sp>
          <p:nvSpPr>
            <p:cNvPr id="174089" name="Rectangle 9"/>
            <p:cNvSpPr>
              <a:spLocks noChangeArrowheads="1"/>
            </p:cNvSpPr>
            <p:nvPr/>
          </p:nvSpPr>
          <p:spPr bwMode="auto">
            <a:xfrm>
              <a:off x="1810" y="91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0" name="Rectangle 10"/>
            <p:cNvSpPr>
              <a:spLocks noChangeArrowheads="1"/>
            </p:cNvSpPr>
            <p:nvPr/>
          </p:nvSpPr>
          <p:spPr bwMode="auto">
            <a:xfrm>
              <a:off x="1915" y="91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1" name="Rectangle 11"/>
            <p:cNvSpPr>
              <a:spLocks noChangeArrowheads="1"/>
            </p:cNvSpPr>
            <p:nvPr/>
          </p:nvSpPr>
          <p:spPr bwMode="auto">
            <a:xfrm>
              <a:off x="2536" y="1053"/>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2" name="Rectangle 12"/>
            <p:cNvSpPr>
              <a:spLocks noChangeArrowheads="1"/>
            </p:cNvSpPr>
            <p:nvPr/>
          </p:nvSpPr>
          <p:spPr bwMode="auto">
            <a:xfrm>
              <a:off x="2641" y="1055"/>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3" name="Rectangle 13"/>
            <p:cNvSpPr>
              <a:spLocks noChangeArrowheads="1"/>
            </p:cNvSpPr>
            <p:nvPr/>
          </p:nvSpPr>
          <p:spPr bwMode="auto">
            <a:xfrm>
              <a:off x="3329" y="917"/>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4" name="Rectangle 14"/>
            <p:cNvSpPr>
              <a:spLocks noChangeArrowheads="1"/>
            </p:cNvSpPr>
            <p:nvPr/>
          </p:nvSpPr>
          <p:spPr bwMode="auto">
            <a:xfrm>
              <a:off x="3434" y="919"/>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5" name="Rectangle 15"/>
            <p:cNvSpPr>
              <a:spLocks noChangeArrowheads="1"/>
            </p:cNvSpPr>
            <p:nvPr/>
          </p:nvSpPr>
          <p:spPr bwMode="auto">
            <a:xfrm>
              <a:off x="1781" y="177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6" name="Rectangle 16"/>
            <p:cNvSpPr>
              <a:spLocks noChangeArrowheads="1"/>
            </p:cNvSpPr>
            <p:nvPr/>
          </p:nvSpPr>
          <p:spPr bwMode="auto">
            <a:xfrm>
              <a:off x="1886" y="177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7" name="Rectangle 17"/>
            <p:cNvSpPr>
              <a:spLocks noChangeArrowheads="1"/>
            </p:cNvSpPr>
            <p:nvPr/>
          </p:nvSpPr>
          <p:spPr bwMode="auto">
            <a:xfrm>
              <a:off x="3347" y="1774"/>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O</a:t>
              </a:r>
              <a:r>
                <a:rPr kumimoji="1" lang="en-US" sz="800" baseline="-25000">
                  <a:solidFill>
                    <a:schemeClr val="bg1"/>
                  </a:solidFill>
                </a:rPr>
                <a:t>2</a:t>
              </a:r>
              <a:endParaRPr kumimoji="1" lang="en-US" sz="800">
                <a:solidFill>
                  <a:schemeClr val="bg1"/>
                </a:solidFill>
              </a:endParaRPr>
            </a:p>
          </p:txBody>
        </p:sp>
        <p:sp>
          <p:nvSpPr>
            <p:cNvPr id="174098" name="Rectangle 18"/>
            <p:cNvSpPr>
              <a:spLocks noChangeArrowheads="1"/>
            </p:cNvSpPr>
            <p:nvPr/>
          </p:nvSpPr>
          <p:spPr bwMode="auto">
            <a:xfrm>
              <a:off x="3452" y="1776"/>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CO</a:t>
              </a:r>
              <a:r>
                <a:rPr kumimoji="1" lang="en-US" sz="800" baseline="-25000">
                  <a:solidFill>
                    <a:schemeClr val="bg1"/>
                  </a:solidFill>
                </a:rPr>
                <a:t>2</a:t>
              </a:r>
              <a:endParaRPr kumimoji="1" lang="en-US" sz="800">
                <a:solidFill>
                  <a:schemeClr val="bg1"/>
                </a:solidFill>
              </a:endParaRPr>
            </a:p>
          </p:txBody>
        </p:sp>
        <p:sp>
          <p:nvSpPr>
            <p:cNvPr id="174099" name="Rectangle 19"/>
            <p:cNvSpPr>
              <a:spLocks noChangeArrowheads="1"/>
            </p:cNvSpPr>
            <p:nvPr/>
          </p:nvSpPr>
          <p:spPr bwMode="auto">
            <a:xfrm>
              <a:off x="1786" y="3410"/>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00" name="Rectangle 20"/>
            <p:cNvSpPr>
              <a:spLocks noChangeArrowheads="1"/>
            </p:cNvSpPr>
            <p:nvPr/>
          </p:nvSpPr>
          <p:spPr bwMode="auto">
            <a:xfrm>
              <a:off x="1891" y="3412"/>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01" name="Rectangle 21"/>
            <p:cNvSpPr>
              <a:spLocks noChangeArrowheads="1"/>
            </p:cNvSpPr>
            <p:nvPr/>
          </p:nvSpPr>
          <p:spPr bwMode="auto">
            <a:xfrm>
              <a:off x="3347" y="3409"/>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O</a:t>
              </a:r>
              <a:r>
                <a:rPr kumimoji="1" lang="en-US" sz="800" baseline="-25000">
                  <a:solidFill>
                    <a:schemeClr val="bg1"/>
                  </a:solidFill>
                </a:rPr>
                <a:t>2</a:t>
              </a:r>
              <a:endParaRPr kumimoji="1" lang="en-US" sz="800">
                <a:solidFill>
                  <a:schemeClr val="bg1"/>
                </a:solidFill>
              </a:endParaRPr>
            </a:p>
          </p:txBody>
        </p:sp>
        <p:sp>
          <p:nvSpPr>
            <p:cNvPr id="174102" name="Rectangle 22"/>
            <p:cNvSpPr>
              <a:spLocks noChangeArrowheads="1"/>
            </p:cNvSpPr>
            <p:nvPr/>
          </p:nvSpPr>
          <p:spPr bwMode="auto">
            <a:xfrm>
              <a:off x="3452" y="3411"/>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CO</a:t>
              </a:r>
              <a:r>
                <a:rPr kumimoji="1" lang="en-US" sz="800" baseline="-25000">
                  <a:solidFill>
                    <a:schemeClr val="bg1"/>
                  </a:solidFill>
                </a:rPr>
                <a:t>2</a:t>
              </a:r>
              <a:endParaRPr kumimoji="1" lang="en-US" sz="800">
                <a:solidFill>
                  <a:schemeClr val="bg1"/>
                </a:solidFill>
              </a:endParaRPr>
            </a:p>
          </p:txBody>
        </p:sp>
        <p:sp>
          <p:nvSpPr>
            <p:cNvPr id="174103" name="Rectangle 23"/>
            <p:cNvSpPr>
              <a:spLocks noChangeArrowheads="1"/>
            </p:cNvSpPr>
            <p:nvPr/>
          </p:nvSpPr>
          <p:spPr bwMode="auto">
            <a:xfrm>
              <a:off x="2569" y="390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04" name="Rectangle 24"/>
            <p:cNvSpPr>
              <a:spLocks noChangeArrowheads="1"/>
            </p:cNvSpPr>
            <p:nvPr/>
          </p:nvSpPr>
          <p:spPr bwMode="auto">
            <a:xfrm>
              <a:off x="2674" y="390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05" name="Rectangle 25"/>
            <p:cNvSpPr>
              <a:spLocks noChangeArrowheads="1"/>
            </p:cNvSpPr>
            <p:nvPr/>
          </p:nvSpPr>
          <p:spPr bwMode="auto">
            <a:xfrm>
              <a:off x="1812" y="3354"/>
              <a:ext cx="27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40    45</a:t>
              </a:r>
            </a:p>
          </p:txBody>
        </p:sp>
        <p:sp>
          <p:nvSpPr>
            <p:cNvPr id="174106" name="Rectangle 26"/>
            <p:cNvSpPr>
              <a:spLocks noChangeArrowheads="1"/>
            </p:cNvSpPr>
            <p:nvPr/>
          </p:nvSpPr>
          <p:spPr bwMode="auto">
            <a:xfrm>
              <a:off x="1809" y="1718"/>
              <a:ext cx="27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40    45</a:t>
              </a:r>
            </a:p>
          </p:txBody>
        </p:sp>
        <p:sp>
          <p:nvSpPr>
            <p:cNvPr id="174107" name="Rectangle 27"/>
            <p:cNvSpPr>
              <a:spLocks noChangeArrowheads="1"/>
            </p:cNvSpPr>
            <p:nvPr/>
          </p:nvSpPr>
          <p:spPr bwMode="auto">
            <a:xfrm>
              <a:off x="3327" y="3350"/>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100    40</a:t>
              </a:r>
            </a:p>
          </p:txBody>
        </p:sp>
        <p:sp>
          <p:nvSpPr>
            <p:cNvPr id="174108" name="Rectangle 28"/>
            <p:cNvSpPr>
              <a:spLocks noChangeArrowheads="1"/>
            </p:cNvSpPr>
            <p:nvPr/>
          </p:nvSpPr>
          <p:spPr bwMode="auto">
            <a:xfrm>
              <a:off x="3330" y="1718"/>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104    40</a:t>
              </a:r>
            </a:p>
          </p:txBody>
        </p:sp>
        <p:sp>
          <p:nvSpPr>
            <p:cNvPr id="174109" name="Rectangle 29"/>
            <p:cNvSpPr>
              <a:spLocks noChangeArrowheads="1"/>
            </p:cNvSpPr>
            <p:nvPr/>
          </p:nvSpPr>
          <p:spPr bwMode="auto">
            <a:xfrm>
              <a:off x="2544" y="993"/>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104    40</a:t>
              </a:r>
            </a:p>
          </p:txBody>
        </p:sp>
        <p:sp>
          <p:nvSpPr>
            <p:cNvPr id="174110" name="Rectangle 30"/>
            <p:cNvSpPr>
              <a:spLocks noChangeArrowheads="1"/>
            </p:cNvSpPr>
            <p:nvPr/>
          </p:nvSpPr>
          <p:spPr bwMode="auto">
            <a:xfrm>
              <a:off x="3341" y="811"/>
              <a:ext cx="290"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120   27</a:t>
              </a:r>
            </a:p>
          </p:txBody>
        </p:sp>
        <p:sp>
          <p:nvSpPr>
            <p:cNvPr id="174111" name="Rectangle 31"/>
            <p:cNvSpPr>
              <a:spLocks noChangeArrowheads="1"/>
            </p:cNvSpPr>
            <p:nvPr/>
          </p:nvSpPr>
          <p:spPr bwMode="auto">
            <a:xfrm>
              <a:off x="2328" y="1253"/>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12" name="Rectangle 32"/>
            <p:cNvSpPr>
              <a:spLocks noChangeArrowheads="1"/>
            </p:cNvSpPr>
            <p:nvPr/>
          </p:nvSpPr>
          <p:spPr bwMode="auto">
            <a:xfrm>
              <a:off x="2874" y="1243"/>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13" name="Rectangle 33"/>
            <p:cNvSpPr>
              <a:spLocks noChangeArrowheads="1"/>
            </p:cNvSpPr>
            <p:nvPr/>
          </p:nvSpPr>
          <p:spPr bwMode="auto">
            <a:xfrm>
              <a:off x="1356" y="988"/>
              <a:ext cx="43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Alveolar</a:t>
              </a:r>
              <a:br>
                <a:rPr kumimoji="1" lang="en-US" sz="1000"/>
              </a:br>
              <a:r>
                <a:rPr kumimoji="1" lang="en-US" sz="1000"/>
                <a:t>epithelial</a:t>
              </a:r>
              <a:br>
                <a:rPr kumimoji="1" lang="en-US" sz="1000"/>
              </a:br>
              <a:r>
                <a:rPr kumimoji="1" lang="en-US" sz="1000"/>
                <a:t>cells</a:t>
              </a:r>
            </a:p>
          </p:txBody>
        </p:sp>
        <p:sp>
          <p:nvSpPr>
            <p:cNvPr id="174114" name="Line 35"/>
            <p:cNvSpPr>
              <a:spLocks noChangeShapeType="1"/>
            </p:cNvSpPr>
            <p:nvPr/>
          </p:nvSpPr>
          <p:spPr bwMode="auto">
            <a:xfrm flipH="1" flipV="1">
              <a:off x="1776" y="1152"/>
              <a:ext cx="736" cy="8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15" name="Line 37"/>
            <p:cNvSpPr>
              <a:spLocks noChangeShapeType="1"/>
            </p:cNvSpPr>
            <p:nvPr/>
          </p:nvSpPr>
          <p:spPr bwMode="auto">
            <a:xfrm flipH="1">
              <a:off x="2208" y="1995"/>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16" name="Rectangle 38"/>
            <p:cNvSpPr>
              <a:spLocks noChangeArrowheads="1"/>
            </p:cNvSpPr>
            <p:nvPr/>
          </p:nvSpPr>
          <p:spPr bwMode="auto">
            <a:xfrm>
              <a:off x="1733" y="1915"/>
              <a:ext cx="49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Pulmonary</a:t>
              </a:r>
              <a:br>
                <a:rPr kumimoji="1" lang="en-US" sz="1000"/>
              </a:br>
              <a:r>
                <a:rPr kumimoji="1" lang="en-US" sz="1000"/>
                <a:t>arteries</a:t>
              </a:r>
            </a:p>
          </p:txBody>
        </p:sp>
        <p:sp>
          <p:nvSpPr>
            <p:cNvPr id="174117" name="Rectangle 39"/>
            <p:cNvSpPr>
              <a:spLocks noChangeArrowheads="1"/>
            </p:cNvSpPr>
            <p:nvPr/>
          </p:nvSpPr>
          <p:spPr bwMode="auto">
            <a:xfrm>
              <a:off x="1728" y="1291"/>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Blood </a:t>
              </a:r>
              <a:br>
                <a:rPr kumimoji="1" lang="en-US" sz="900"/>
              </a:br>
              <a:r>
                <a:rPr kumimoji="1" lang="en-US" sz="900"/>
                <a:t>entering</a:t>
              </a:r>
              <a:br>
                <a:rPr kumimoji="1" lang="en-US" sz="900"/>
              </a:br>
              <a:r>
                <a:rPr kumimoji="1" lang="en-US" sz="900"/>
                <a:t>alveolar</a:t>
              </a:r>
              <a:br>
                <a:rPr kumimoji="1" lang="en-US" sz="900"/>
              </a:br>
              <a:r>
                <a:rPr kumimoji="1" lang="en-US" sz="900"/>
                <a:t>capillaries</a:t>
              </a:r>
            </a:p>
          </p:txBody>
        </p:sp>
        <p:sp>
          <p:nvSpPr>
            <p:cNvPr id="174118" name="Rectangle 40"/>
            <p:cNvSpPr>
              <a:spLocks noChangeArrowheads="1"/>
            </p:cNvSpPr>
            <p:nvPr/>
          </p:nvSpPr>
          <p:spPr bwMode="auto">
            <a:xfrm>
              <a:off x="1728" y="2928"/>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Blood </a:t>
              </a:r>
              <a:br>
                <a:rPr kumimoji="1" lang="en-US" sz="900"/>
              </a:br>
              <a:r>
                <a:rPr kumimoji="1" lang="en-US" sz="900"/>
                <a:t>leaving</a:t>
              </a:r>
              <a:br>
                <a:rPr kumimoji="1" lang="en-US" sz="900"/>
              </a:br>
              <a:r>
                <a:rPr kumimoji="1" lang="en-US" sz="900"/>
                <a:t>tissue</a:t>
              </a:r>
              <a:br>
                <a:rPr kumimoji="1" lang="en-US" sz="900"/>
              </a:br>
              <a:r>
                <a:rPr kumimoji="1" lang="en-US" sz="900"/>
                <a:t>capillaries</a:t>
              </a:r>
            </a:p>
          </p:txBody>
        </p:sp>
        <p:sp>
          <p:nvSpPr>
            <p:cNvPr id="174119" name="Rectangle 41"/>
            <p:cNvSpPr>
              <a:spLocks noChangeArrowheads="1"/>
            </p:cNvSpPr>
            <p:nvPr/>
          </p:nvSpPr>
          <p:spPr bwMode="auto">
            <a:xfrm>
              <a:off x="3264" y="2920"/>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solidFill>
                    <a:schemeClr val="bg1"/>
                  </a:solidFill>
                </a:rPr>
                <a:t>Blood </a:t>
              </a:r>
              <a:br>
                <a:rPr kumimoji="1" lang="en-US" sz="900">
                  <a:solidFill>
                    <a:schemeClr val="bg1"/>
                  </a:solidFill>
                </a:rPr>
              </a:br>
              <a:r>
                <a:rPr kumimoji="1" lang="en-US" sz="900">
                  <a:solidFill>
                    <a:schemeClr val="bg1"/>
                  </a:solidFill>
                </a:rPr>
                <a:t>entering</a:t>
              </a:r>
              <a:br>
                <a:rPr kumimoji="1" lang="en-US" sz="900">
                  <a:solidFill>
                    <a:schemeClr val="bg1"/>
                  </a:solidFill>
                </a:rPr>
              </a:br>
              <a:r>
                <a:rPr kumimoji="1" lang="en-US" sz="900">
                  <a:solidFill>
                    <a:schemeClr val="bg1"/>
                  </a:solidFill>
                </a:rPr>
                <a:t>tissue</a:t>
              </a:r>
              <a:br>
                <a:rPr kumimoji="1" lang="en-US" sz="900">
                  <a:solidFill>
                    <a:schemeClr val="bg1"/>
                  </a:solidFill>
                </a:rPr>
              </a:br>
              <a:r>
                <a:rPr kumimoji="1" lang="en-US" sz="900">
                  <a:solidFill>
                    <a:schemeClr val="bg1"/>
                  </a:solidFill>
                </a:rPr>
                <a:t>capillaries</a:t>
              </a:r>
            </a:p>
          </p:txBody>
        </p:sp>
        <p:sp>
          <p:nvSpPr>
            <p:cNvPr id="174120" name="Rectangle 42"/>
            <p:cNvSpPr>
              <a:spLocks noChangeArrowheads="1"/>
            </p:cNvSpPr>
            <p:nvPr/>
          </p:nvSpPr>
          <p:spPr bwMode="auto">
            <a:xfrm>
              <a:off x="3264" y="1278"/>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solidFill>
                    <a:schemeClr val="bg1"/>
                  </a:solidFill>
                </a:rPr>
                <a:t>Blood </a:t>
              </a:r>
              <a:br>
                <a:rPr kumimoji="1" lang="en-US" sz="900">
                  <a:solidFill>
                    <a:schemeClr val="bg1"/>
                  </a:solidFill>
                </a:rPr>
              </a:br>
              <a:r>
                <a:rPr kumimoji="1" lang="en-US" sz="900">
                  <a:solidFill>
                    <a:schemeClr val="bg1"/>
                  </a:solidFill>
                </a:rPr>
                <a:t>leaving</a:t>
              </a:r>
              <a:br>
                <a:rPr kumimoji="1" lang="en-US" sz="900">
                  <a:solidFill>
                    <a:schemeClr val="bg1"/>
                  </a:solidFill>
                </a:rPr>
              </a:br>
              <a:r>
                <a:rPr kumimoji="1" lang="en-US" sz="900">
                  <a:solidFill>
                    <a:schemeClr val="bg1"/>
                  </a:solidFill>
                </a:rPr>
                <a:t> alveolar </a:t>
              </a:r>
              <a:br>
                <a:rPr kumimoji="1" lang="en-US" sz="900">
                  <a:solidFill>
                    <a:schemeClr val="bg1"/>
                  </a:solidFill>
                </a:rPr>
              </a:br>
              <a:r>
                <a:rPr kumimoji="1" lang="en-US" sz="900">
                  <a:solidFill>
                    <a:schemeClr val="bg1"/>
                  </a:solidFill>
                </a:rPr>
                <a:t>capillaries</a:t>
              </a:r>
            </a:p>
          </p:txBody>
        </p:sp>
        <p:sp>
          <p:nvSpPr>
            <p:cNvPr id="174121" name="Rectangle 43"/>
            <p:cNvSpPr>
              <a:spLocks noChangeArrowheads="1"/>
            </p:cNvSpPr>
            <p:nvPr/>
          </p:nvSpPr>
          <p:spPr bwMode="auto">
            <a:xfrm>
              <a:off x="2420" y="3336"/>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22" name="Rectangle 44"/>
            <p:cNvSpPr>
              <a:spLocks noChangeArrowheads="1"/>
            </p:cNvSpPr>
            <p:nvPr/>
          </p:nvSpPr>
          <p:spPr bwMode="auto">
            <a:xfrm>
              <a:off x="2831" y="3327"/>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23" name="Rectangle 45"/>
            <p:cNvSpPr>
              <a:spLocks noChangeArrowheads="1"/>
            </p:cNvSpPr>
            <p:nvPr/>
          </p:nvSpPr>
          <p:spPr bwMode="auto">
            <a:xfrm>
              <a:off x="2486" y="2723"/>
              <a:ext cx="43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Tissue </a:t>
              </a:r>
              <a:br>
                <a:rPr kumimoji="1" lang="en-US" sz="900"/>
              </a:br>
              <a:r>
                <a:rPr kumimoji="1" lang="en-US" sz="900"/>
                <a:t>capillaries</a:t>
              </a:r>
            </a:p>
          </p:txBody>
        </p:sp>
        <p:sp>
          <p:nvSpPr>
            <p:cNvPr id="174124" name="Line 46"/>
            <p:cNvSpPr>
              <a:spLocks noChangeShapeType="1"/>
            </p:cNvSpPr>
            <p:nvPr/>
          </p:nvSpPr>
          <p:spPr bwMode="auto">
            <a:xfrm flipV="1">
              <a:off x="2704" y="2923"/>
              <a:ext cx="0" cy="9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25" name="Rectangle 47"/>
            <p:cNvSpPr>
              <a:spLocks noChangeArrowheads="1"/>
            </p:cNvSpPr>
            <p:nvPr/>
          </p:nvSpPr>
          <p:spPr bwMode="auto">
            <a:xfrm>
              <a:off x="2554" y="2625"/>
              <a:ext cx="29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Heart</a:t>
              </a:r>
            </a:p>
          </p:txBody>
        </p:sp>
        <p:sp>
          <p:nvSpPr>
            <p:cNvPr id="174126" name="Rectangle 48"/>
            <p:cNvSpPr>
              <a:spLocks noChangeArrowheads="1"/>
            </p:cNvSpPr>
            <p:nvPr/>
          </p:nvSpPr>
          <p:spPr bwMode="auto">
            <a:xfrm>
              <a:off x="2487" y="1657"/>
              <a:ext cx="456"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Alveolar</a:t>
              </a:r>
              <a:br>
                <a:rPr kumimoji="1" lang="en-US" sz="900"/>
              </a:br>
              <a:r>
                <a:rPr kumimoji="1" lang="en-US" sz="900"/>
                <a:t> capillaries</a:t>
              </a:r>
              <a:br>
                <a:rPr kumimoji="1" lang="en-US" sz="900"/>
              </a:br>
              <a:r>
                <a:rPr kumimoji="1" lang="en-US" sz="900"/>
                <a:t>of lung</a:t>
              </a:r>
            </a:p>
          </p:txBody>
        </p:sp>
        <p:sp>
          <p:nvSpPr>
            <p:cNvPr id="174127" name="Line 50"/>
            <p:cNvSpPr>
              <a:spLocks noChangeShapeType="1"/>
            </p:cNvSpPr>
            <p:nvPr/>
          </p:nvSpPr>
          <p:spPr bwMode="auto">
            <a:xfrm>
              <a:off x="2715" y="1552"/>
              <a:ext cx="0" cy="12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28" name="Rectangle 51"/>
            <p:cNvSpPr>
              <a:spLocks noChangeArrowheads="1"/>
            </p:cNvSpPr>
            <p:nvPr/>
          </p:nvSpPr>
          <p:spPr bwMode="auto">
            <a:xfrm>
              <a:off x="2570" y="3845"/>
              <a:ext cx="3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&lt;40  &gt;45</a:t>
              </a:r>
            </a:p>
          </p:txBody>
        </p:sp>
        <p:sp>
          <p:nvSpPr>
            <p:cNvPr id="174129" name="Rectangle 52"/>
            <p:cNvSpPr>
              <a:spLocks noChangeArrowheads="1"/>
            </p:cNvSpPr>
            <p:nvPr/>
          </p:nvSpPr>
          <p:spPr bwMode="auto">
            <a:xfrm>
              <a:off x="2544" y="3658"/>
              <a:ext cx="34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Tissue </a:t>
              </a:r>
            </a:p>
            <a:p>
              <a:pPr algn="ctr" eaLnBrk="0" hangingPunct="0"/>
              <a:r>
                <a:rPr kumimoji="1" lang="en-US" sz="900"/>
                <a:t>cells</a:t>
              </a:r>
            </a:p>
          </p:txBody>
        </p:sp>
        <p:sp>
          <p:nvSpPr>
            <p:cNvPr id="174130" name="Rectangle 53"/>
            <p:cNvSpPr>
              <a:spLocks noChangeArrowheads="1"/>
            </p:cNvSpPr>
            <p:nvPr/>
          </p:nvSpPr>
          <p:spPr bwMode="auto">
            <a:xfrm>
              <a:off x="3251" y="1905"/>
              <a:ext cx="49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Pulmonary</a:t>
              </a:r>
              <a:br>
                <a:rPr kumimoji="1" lang="en-US" sz="1000"/>
              </a:br>
              <a:r>
                <a:rPr kumimoji="1" lang="en-US" sz="1000"/>
                <a:t>veins</a:t>
              </a:r>
            </a:p>
          </p:txBody>
        </p:sp>
        <p:sp>
          <p:nvSpPr>
            <p:cNvPr id="174131" name="Line 54"/>
            <p:cNvSpPr>
              <a:spLocks noChangeShapeType="1"/>
            </p:cNvSpPr>
            <p:nvPr/>
          </p:nvSpPr>
          <p:spPr bwMode="auto">
            <a:xfrm flipH="1">
              <a:off x="3072" y="1968"/>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2" name="Rectangle 55"/>
            <p:cNvSpPr>
              <a:spLocks noChangeArrowheads="1"/>
            </p:cNvSpPr>
            <p:nvPr/>
          </p:nvSpPr>
          <p:spPr bwMode="auto">
            <a:xfrm>
              <a:off x="3357" y="2451"/>
              <a:ext cx="44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Systemic</a:t>
              </a:r>
              <a:br>
                <a:rPr kumimoji="1" lang="en-US" sz="1000"/>
              </a:br>
              <a:r>
                <a:rPr kumimoji="1" lang="en-US" sz="1000"/>
                <a:t> arteries</a:t>
              </a:r>
            </a:p>
          </p:txBody>
        </p:sp>
        <p:sp>
          <p:nvSpPr>
            <p:cNvPr id="174133" name="Line 56"/>
            <p:cNvSpPr>
              <a:spLocks noChangeShapeType="1"/>
            </p:cNvSpPr>
            <p:nvPr/>
          </p:nvSpPr>
          <p:spPr bwMode="auto">
            <a:xfrm flipH="1">
              <a:off x="3173" y="2529"/>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4" name="Line 57"/>
            <p:cNvSpPr>
              <a:spLocks noChangeShapeType="1"/>
            </p:cNvSpPr>
            <p:nvPr/>
          </p:nvSpPr>
          <p:spPr bwMode="auto">
            <a:xfrm flipH="1">
              <a:off x="2048" y="2630"/>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5" name="Rectangle 58"/>
            <p:cNvSpPr>
              <a:spLocks noChangeArrowheads="1"/>
            </p:cNvSpPr>
            <p:nvPr/>
          </p:nvSpPr>
          <p:spPr bwMode="auto">
            <a:xfrm>
              <a:off x="1634" y="2551"/>
              <a:ext cx="44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Systemic</a:t>
              </a:r>
              <a:br>
                <a:rPr kumimoji="1" lang="en-US" sz="1000"/>
              </a:br>
              <a:r>
                <a:rPr kumimoji="1" lang="en-US" sz="1000"/>
                <a:t>veins</a:t>
              </a:r>
            </a:p>
          </p:txBody>
        </p:sp>
        <p:sp>
          <p:nvSpPr>
            <p:cNvPr id="174136" name="Rectangle 59"/>
            <p:cNvSpPr>
              <a:spLocks noChangeArrowheads="1"/>
            </p:cNvSpPr>
            <p:nvPr/>
          </p:nvSpPr>
          <p:spPr bwMode="auto">
            <a:xfrm>
              <a:off x="2899" y="2788"/>
              <a:ext cx="171"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O</a:t>
              </a:r>
              <a:r>
                <a:rPr kumimoji="1" lang="en-US" sz="600" b="1" baseline="-25000">
                  <a:solidFill>
                    <a:schemeClr val="bg1"/>
                  </a:solidFill>
                </a:rPr>
                <a:t>2</a:t>
              </a:r>
              <a:endParaRPr kumimoji="1" lang="en-US" sz="600" b="1">
                <a:solidFill>
                  <a:schemeClr val="bg1"/>
                </a:solidFill>
              </a:endParaRPr>
            </a:p>
          </p:txBody>
        </p:sp>
        <p:sp>
          <p:nvSpPr>
            <p:cNvPr id="174137" name="Rectangle 60"/>
            <p:cNvSpPr>
              <a:spLocks noChangeArrowheads="1"/>
            </p:cNvSpPr>
            <p:nvPr/>
          </p:nvSpPr>
          <p:spPr bwMode="auto">
            <a:xfrm>
              <a:off x="2345" y="2832"/>
              <a:ext cx="2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CO</a:t>
              </a:r>
              <a:r>
                <a:rPr kumimoji="1" lang="en-US" sz="600" b="1" baseline="-25000">
                  <a:solidFill>
                    <a:schemeClr val="bg1"/>
                  </a:solidFill>
                </a:rPr>
                <a:t>2</a:t>
              </a:r>
              <a:endParaRPr kumimoji="1" lang="en-US" sz="600" b="1">
                <a:solidFill>
                  <a:schemeClr val="bg1"/>
                </a:solidFill>
              </a:endParaRPr>
            </a:p>
          </p:txBody>
        </p:sp>
        <p:sp>
          <p:nvSpPr>
            <p:cNvPr id="174138" name="Rectangle 61"/>
            <p:cNvSpPr>
              <a:spLocks noChangeArrowheads="1"/>
            </p:cNvSpPr>
            <p:nvPr/>
          </p:nvSpPr>
          <p:spPr bwMode="auto">
            <a:xfrm>
              <a:off x="2960" y="1492"/>
              <a:ext cx="171"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O</a:t>
              </a:r>
              <a:r>
                <a:rPr kumimoji="1" lang="en-US" sz="600" b="1" baseline="-25000">
                  <a:solidFill>
                    <a:schemeClr val="bg1"/>
                  </a:solidFill>
                </a:rPr>
                <a:t>2</a:t>
              </a:r>
              <a:endParaRPr kumimoji="1" lang="en-US" sz="600" b="1">
                <a:solidFill>
                  <a:schemeClr val="bg1"/>
                </a:solidFill>
              </a:endParaRPr>
            </a:p>
          </p:txBody>
        </p:sp>
        <p:sp>
          <p:nvSpPr>
            <p:cNvPr id="174139" name="Rectangle 62"/>
            <p:cNvSpPr>
              <a:spLocks noChangeArrowheads="1"/>
            </p:cNvSpPr>
            <p:nvPr/>
          </p:nvSpPr>
          <p:spPr bwMode="auto">
            <a:xfrm rot="-3600000">
              <a:off x="2294" y="1516"/>
              <a:ext cx="2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CO</a:t>
              </a:r>
              <a:r>
                <a:rPr kumimoji="1" lang="en-US" sz="600" b="1" baseline="-25000">
                  <a:solidFill>
                    <a:schemeClr val="bg1"/>
                  </a:solidFill>
                </a:rPr>
                <a:t>2</a:t>
              </a:r>
              <a:endParaRPr kumimoji="1" lang="en-US" sz="600" b="1">
                <a:solidFill>
                  <a:schemeClr val="bg1"/>
                </a:solidFill>
              </a:endParaRPr>
            </a:p>
          </p:txBody>
        </p:sp>
        <p:sp>
          <p:nvSpPr>
            <p:cNvPr id="174140" name="Rectangle 63"/>
            <p:cNvSpPr>
              <a:spLocks noChangeArrowheads="1"/>
            </p:cNvSpPr>
            <p:nvPr/>
          </p:nvSpPr>
          <p:spPr bwMode="auto">
            <a:xfrm>
              <a:off x="2411" y="837"/>
              <a:ext cx="62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Alveolar spaces</a:t>
              </a:r>
            </a:p>
          </p:txBody>
        </p:sp>
        <p:grpSp>
          <p:nvGrpSpPr>
            <p:cNvPr id="3" name="Group 66"/>
            <p:cNvGrpSpPr>
              <a:grpSpLocks/>
            </p:cNvGrpSpPr>
            <p:nvPr/>
          </p:nvGrpSpPr>
          <p:grpSpPr bwMode="auto">
            <a:xfrm>
              <a:off x="2176" y="1320"/>
              <a:ext cx="160" cy="154"/>
              <a:chOff x="256" y="1608"/>
              <a:chExt cx="160" cy="154"/>
            </a:xfrm>
          </p:grpSpPr>
          <p:sp>
            <p:nvSpPr>
              <p:cNvPr id="174151" name="AutoShape 64"/>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52" name="Text Box 65"/>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1</a:t>
                </a:r>
              </a:p>
            </p:txBody>
          </p:sp>
        </p:grpSp>
        <p:grpSp>
          <p:nvGrpSpPr>
            <p:cNvPr id="4" name="Group 67"/>
            <p:cNvGrpSpPr>
              <a:grpSpLocks/>
            </p:cNvGrpSpPr>
            <p:nvPr/>
          </p:nvGrpSpPr>
          <p:grpSpPr bwMode="auto">
            <a:xfrm>
              <a:off x="3072" y="1248"/>
              <a:ext cx="160" cy="154"/>
              <a:chOff x="256" y="1608"/>
              <a:chExt cx="160" cy="154"/>
            </a:xfrm>
          </p:grpSpPr>
          <p:sp>
            <p:nvSpPr>
              <p:cNvPr id="174149" name="AutoShape 68"/>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50" name="Text Box 69"/>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2</a:t>
                </a:r>
              </a:p>
            </p:txBody>
          </p:sp>
        </p:grpSp>
        <p:grpSp>
          <p:nvGrpSpPr>
            <p:cNvPr id="5" name="Group 70"/>
            <p:cNvGrpSpPr>
              <a:grpSpLocks/>
            </p:cNvGrpSpPr>
            <p:nvPr/>
          </p:nvGrpSpPr>
          <p:grpSpPr bwMode="auto">
            <a:xfrm>
              <a:off x="2176" y="2918"/>
              <a:ext cx="160" cy="154"/>
              <a:chOff x="256" y="1608"/>
              <a:chExt cx="160" cy="154"/>
            </a:xfrm>
          </p:grpSpPr>
          <p:sp>
            <p:nvSpPr>
              <p:cNvPr id="174147" name="AutoShape 71"/>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48" name="Text Box 72"/>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4</a:t>
                </a:r>
              </a:p>
            </p:txBody>
          </p:sp>
        </p:grpSp>
        <p:grpSp>
          <p:nvGrpSpPr>
            <p:cNvPr id="6" name="Group 73"/>
            <p:cNvGrpSpPr>
              <a:grpSpLocks/>
            </p:cNvGrpSpPr>
            <p:nvPr/>
          </p:nvGrpSpPr>
          <p:grpSpPr bwMode="auto">
            <a:xfrm>
              <a:off x="3072" y="2846"/>
              <a:ext cx="160" cy="154"/>
              <a:chOff x="256" y="1608"/>
              <a:chExt cx="160" cy="154"/>
            </a:xfrm>
          </p:grpSpPr>
          <p:sp>
            <p:nvSpPr>
              <p:cNvPr id="174145" name="AutoShape 74"/>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46" name="Text Box 75"/>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3</a:t>
                </a:r>
              </a:p>
            </p:txBody>
          </p:sp>
        </p:grpSp>
      </p:grpSp>
      <p:sp>
        <p:nvSpPr>
          <p:cNvPr id="174083" name="Rectangle 2"/>
          <p:cNvSpPr>
            <a:spLocks noGrp="1" noChangeArrowheads="1"/>
          </p:cNvSpPr>
          <p:nvPr>
            <p:ph type="title"/>
          </p:nvPr>
        </p:nvSpPr>
        <p:spPr>
          <a:xfrm>
            <a:off x="457200" y="274638"/>
            <a:ext cx="8229600" cy="411162"/>
          </a:xfrm>
        </p:spPr>
        <p:txBody>
          <a:bodyPr/>
          <a:lstStyle/>
          <a:p>
            <a:pPr eaLnBrk="1" hangingPunct="1"/>
            <a:r>
              <a:rPr lang="en-US" sz="3200"/>
              <a:t>Loading and unloading of respiratory gases</a:t>
            </a:r>
          </a:p>
        </p:txBody>
      </p:sp>
    </p:spTree>
    <p:extLst>
      <p:ext uri="{BB962C8B-B14F-4D97-AF65-F5344CB8AC3E}">
        <p14:creationId xmlns:p14="http://schemas.microsoft.com/office/powerpoint/2010/main" val="543651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42_28HemoglobinOxygen_L"/>
          <p:cNvPicPr>
            <a:picLocks noChangeAspect="1" noChangeArrowheads="1"/>
          </p:cNvPicPr>
          <p:nvPr/>
        </p:nvPicPr>
        <p:blipFill>
          <a:blip r:embed="rId3"/>
          <a:srcRect/>
          <a:stretch>
            <a:fillRect/>
          </a:stretch>
        </p:blipFill>
        <p:spPr bwMode="auto">
          <a:xfrm>
            <a:off x="300038" y="4073525"/>
            <a:ext cx="6318250" cy="2589213"/>
          </a:xfrm>
          <a:prstGeom prst="rect">
            <a:avLst/>
          </a:prstGeom>
          <a:noFill/>
        </p:spPr>
      </p:pic>
      <p:pic>
        <p:nvPicPr>
          <p:cNvPr id="410630" name="Picture 6" descr="f44-31r_the_structure_o_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9613" y="4719638"/>
            <a:ext cx="1893887" cy="2016125"/>
          </a:xfrm>
          <a:prstGeom prst="rect">
            <a:avLst/>
          </a:prstGeom>
          <a:noFill/>
          <a:ln w="9525">
            <a:noFill/>
            <a:miter lim="800000"/>
            <a:headEnd/>
            <a:tailEnd/>
          </a:ln>
        </p:spPr>
      </p:pic>
      <p:sp>
        <p:nvSpPr>
          <p:cNvPr id="410627" name="Rectangle 3"/>
          <p:cNvSpPr>
            <a:spLocks noGrp="1" noChangeArrowheads="1"/>
          </p:cNvSpPr>
          <p:nvPr>
            <p:ph type="title"/>
          </p:nvPr>
        </p:nvSpPr>
        <p:spPr/>
        <p:txBody>
          <a:bodyPr/>
          <a:lstStyle/>
          <a:p>
            <a:r>
              <a:rPr lang="en-US"/>
              <a:t>Hemoglobin</a:t>
            </a:r>
          </a:p>
        </p:txBody>
      </p:sp>
      <p:sp>
        <p:nvSpPr>
          <p:cNvPr id="410628" name="Rectangle 4" descr="Rectangle: Click to edit Master text styles&#10;Second level&#10;Third level&#10;Fourth level&#10;Fifth level"/>
          <p:cNvSpPr>
            <a:spLocks noGrp="1" noChangeArrowheads="1"/>
          </p:cNvSpPr>
          <p:nvPr>
            <p:ph type="body" idx="1"/>
          </p:nvPr>
        </p:nvSpPr>
        <p:spPr>
          <a:xfrm>
            <a:off x="368300" y="914400"/>
            <a:ext cx="8445500" cy="2819400"/>
          </a:xfrm>
        </p:spPr>
        <p:txBody>
          <a:bodyPr/>
          <a:lstStyle/>
          <a:p>
            <a:pPr>
              <a:lnSpc>
                <a:spcPct val="90000"/>
              </a:lnSpc>
            </a:pPr>
            <a:r>
              <a:rPr lang="en-US" sz="2600" dirty="0"/>
              <a:t>Why use a carrier molecule?</a:t>
            </a:r>
          </a:p>
          <a:p>
            <a:pPr lvl="1">
              <a:lnSpc>
                <a:spcPct val="90000"/>
              </a:lnSpc>
            </a:pPr>
            <a:r>
              <a:rPr lang="en-US" sz="2400" dirty="0"/>
              <a:t>O</a:t>
            </a:r>
            <a:r>
              <a:rPr lang="en-US" sz="2400" baseline="-25000" dirty="0"/>
              <a:t>2</a:t>
            </a:r>
            <a:r>
              <a:rPr lang="en-US" sz="2400" dirty="0"/>
              <a:t> not soluble enough in H</a:t>
            </a:r>
            <a:r>
              <a:rPr lang="en-US" sz="2400" baseline="-25000" dirty="0"/>
              <a:t>2</a:t>
            </a:r>
            <a:r>
              <a:rPr lang="en-US" sz="2400" dirty="0"/>
              <a:t>O for animal needs</a:t>
            </a:r>
          </a:p>
          <a:p>
            <a:pPr marL="1085850" lvl="2">
              <a:lnSpc>
                <a:spcPct val="90000"/>
              </a:lnSpc>
            </a:pPr>
            <a:r>
              <a:rPr lang="en-US" dirty="0"/>
              <a:t>blood alone could not provide enough O</a:t>
            </a:r>
            <a:r>
              <a:rPr lang="en-US" baseline="-25000" dirty="0"/>
              <a:t>2</a:t>
            </a:r>
            <a:r>
              <a:rPr lang="en-US" dirty="0"/>
              <a:t> to animal cells </a:t>
            </a:r>
          </a:p>
          <a:p>
            <a:pPr marL="1085850" lvl="2">
              <a:lnSpc>
                <a:spcPct val="90000"/>
              </a:lnSpc>
            </a:pPr>
            <a:r>
              <a:rPr lang="en-US" u="sng" dirty="0" err="1">
                <a:solidFill>
                  <a:srgbClr val="CC0000"/>
                </a:solidFill>
              </a:rPr>
              <a:t>hemocyanin</a:t>
            </a:r>
            <a:r>
              <a:rPr lang="en-US" dirty="0"/>
              <a:t> in insects = copper (bluish/greenish)</a:t>
            </a:r>
          </a:p>
          <a:p>
            <a:pPr marL="1085850" lvl="2">
              <a:lnSpc>
                <a:spcPct val="90000"/>
              </a:lnSpc>
            </a:pPr>
            <a:r>
              <a:rPr lang="en-US" u="sng" dirty="0">
                <a:solidFill>
                  <a:srgbClr val="CC0000"/>
                </a:solidFill>
              </a:rPr>
              <a:t>hemoglobin</a:t>
            </a:r>
            <a:r>
              <a:rPr lang="en-US" dirty="0"/>
              <a:t> in vertebrates = iron (reddish)</a:t>
            </a:r>
          </a:p>
          <a:p>
            <a:pPr>
              <a:lnSpc>
                <a:spcPct val="90000"/>
              </a:lnSpc>
            </a:pPr>
            <a:r>
              <a:rPr lang="en-US" sz="2600" dirty="0"/>
              <a:t>Reversibly binds O</a:t>
            </a:r>
            <a:r>
              <a:rPr lang="en-US" sz="2600" baseline="-25000" dirty="0"/>
              <a:t>2</a:t>
            </a:r>
            <a:endParaRPr lang="en-US" sz="2600" dirty="0"/>
          </a:p>
          <a:p>
            <a:pPr lvl="1">
              <a:lnSpc>
                <a:spcPct val="90000"/>
              </a:lnSpc>
            </a:pPr>
            <a:r>
              <a:rPr lang="en-US" sz="2400" dirty="0"/>
              <a:t>loading O</a:t>
            </a:r>
            <a:r>
              <a:rPr lang="en-US" sz="2400" baseline="-25000" dirty="0"/>
              <a:t>2</a:t>
            </a:r>
            <a:r>
              <a:rPr lang="en-US" sz="2400" dirty="0"/>
              <a:t> at lungs or gills &amp; unloading at cells </a:t>
            </a:r>
          </a:p>
        </p:txBody>
      </p:sp>
      <p:sp>
        <p:nvSpPr>
          <p:cNvPr id="410631" name="AutoShape 7"/>
          <p:cNvSpPr>
            <a:spLocks noChangeArrowheads="1"/>
          </p:cNvSpPr>
          <p:nvPr/>
        </p:nvSpPr>
        <p:spPr bwMode="auto">
          <a:xfrm>
            <a:off x="4548188" y="6394450"/>
            <a:ext cx="2119312" cy="406400"/>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a:solidFill>
                  <a:srgbClr val="CC0000"/>
                </a:solidFill>
              </a:rPr>
              <a:t>cooperativity</a:t>
            </a:r>
            <a:endParaRPr lang="en-US">
              <a:solidFill>
                <a:schemeClr val="tx2"/>
              </a:solidFill>
            </a:endParaRPr>
          </a:p>
        </p:txBody>
      </p:sp>
      <p:sp>
        <p:nvSpPr>
          <p:cNvPr id="410632" name="AutoShape 8"/>
          <p:cNvSpPr>
            <a:spLocks noChangeArrowheads="1"/>
          </p:cNvSpPr>
          <p:nvPr/>
        </p:nvSpPr>
        <p:spPr bwMode="auto">
          <a:xfrm>
            <a:off x="7000875" y="4264025"/>
            <a:ext cx="1970088" cy="452438"/>
          </a:xfrm>
          <a:prstGeom prst="roundRect">
            <a:avLst>
              <a:gd name="adj" fmla="val 16667"/>
            </a:avLst>
          </a:prstGeom>
          <a:solidFill>
            <a:srgbClr val="CC0000"/>
          </a:solidFill>
          <a:ln w="9525">
            <a:noFill/>
            <a:round/>
            <a:headEnd/>
            <a:tailEnd/>
          </a:ln>
          <a:effectLst/>
        </p:spPr>
        <p:txBody>
          <a:bodyPr wrap="none" tIns="0" anchor="ctr">
            <a:prstTxWarp prst="textNoShape">
              <a:avLst/>
            </a:prstTxWarp>
            <a:spAutoFit/>
          </a:bodyPr>
          <a:lstStyle/>
          <a:p>
            <a:r>
              <a:rPr lang="en-US" u="sng">
                <a:solidFill>
                  <a:schemeClr val="bg1"/>
                </a:solidFill>
              </a:rPr>
              <a:t>heme group</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title"/>
          </p:nvPr>
        </p:nvSpPr>
        <p:spPr/>
        <p:txBody>
          <a:bodyPr/>
          <a:lstStyle/>
          <a:p>
            <a:r>
              <a:rPr lang="en-US"/>
              <a:t>Cooperativity in Hemoglobin </a:t>
            </a:r>
          </a:p>
        </p:txBody>
      </p:sp>
      <p:sp>
        <p:nvSpPr>
          <p:cNvPr id="412676" name="Rectangle 4" descr="Rectangle: Click to edit Master text styles&#10;Second level&#10;Third level&#10;Fourth level&#10;Fifth level"/>
          <p:cNvSpPr>
            <a:spLocks noGrp="1" noChangeArrowheads="1"/>
          </p:cNvSpPr>
          <p:nvPr>
            <p:ph type="body" idx="1"/>
          </p:nvPr>
        </p:nvSpPr>
        <p:spPr>
          <a:xfrm>
            <a:off x="223838" y="838200"/>
            <a:ext cx="7904162" cy="5019675"/>
          </a:xfrm>
        </p:spPr>
        <p:txBody>
          <a:bodyPr/>
          <a:lstStyle/>
          <a:p>
            <a:pPr>
              <a:buClr>
                <a:srgbClr val="00005B"/>
              </a:buClr>
            </a:pPr>
            <a:r>
              <a:rPr lang="en-US" u="sng" dirty="0">
                <a:solidFill>
                  <a:srgbClr val="CC0000"/>
                </a:solidFill>
              </a:rPr>
              <a:t>Binding O</a:t>
            </a:r>
            <a:r>
              <a:rPr lang="en-US" baseline="-25000" dirty="0">
                <a:solidFill>
                  <a:srgbClr val="CC0000"/>
                </a:solidFill>
              </a:rPr>
              <a:t>2</a:t>
            </a:r>
            <a:r>
              <a:rPr lang="en-US" baseline="-25000" dirty="0"/>
              <a:t> </a:t>
            </a:r>
            <a:r>
              <a:rPr lang="en-US" sz="2600" dirty="0">
                <a:solidFill>
                  <a:srgbClr val="000000"/>
                </a:solidFill>
              </a:rPr>
              <a:t> </a:t>
            </a:r>
            <a:endParaRPr lang="en-US" sz="2600" dirty="0"/>
          </a:p>
          <a:p>
            <a:pPr lvl="1"/>
            <a:r>
              <a:rPr lang="en-US" sz="2400" dirty="0"/>
              <a:t>binding of O</a:t>
            </a:r>
            <a:r>
              <a:rPr lang="en-US" sz="2400" baseline="-25000" dirty="0"/>
              <a:t>2</a:t>
            </a:r>
            <a:r>
              <a:rPr lang="en-US" sz="2400" dirty="0"/>
              <a:t> to 1</a:t>
            </a:r>
            <a:r>
              <a:rPr lang="en-US" sz="2400" baseline="30000" dirty="0"/>
              <a:t>st</a:t>
            </a:r>
            <a:r>
              <a:rPr lang="en-US" sz="2400" dirty="0"/>
              <a:t> subunit causes shape change to other subunits</a:t>
            </a:r>
          </a:p>
          <a:p>
            <a:pPr lvl="2"/>
            <a:r>
              <a:rPr lang="en-US" dirty="0"/>
              <a:t>conformational change</a:t>
            </a:r>
          </a:p>
          <a:p>
            <a:pPr lvl="1"/>
            <a:r>
              <a:rPr lang="en-US" sz="2400" dirty="0"/>
              <a:t>increasing attraction to O</a:t>
            </a:r>
            <a:r>
              <a:rPr lang="en-US" sz="2400" baseline="-25000" dirty="0"/>
              <a:t>2</a:t>
            </a:r>
          </a:p>
          <a:p>
            <a:pPr>
              <a:lnSpc>
                <a:spcPct val="90000"/>
              </a:lnSpc>
              <a:buClr>
                <a:srgbClr val="00004C"/>
              </a:buClr>
            </a:pPr>
            <a:r>
              <a:rPr lang="en-US" u="sng" dirty="0">
                <a:solidFill>
                  <a:srgbClr val="CC0000"/>
                </a:solidFill>
              </a:rPr>
              <a:t>Releasing O</a:t>
            </a:r>
            <a:r>
              <a:rPr lang="en-US" baseline="-25000" dirty="0">
                <a:solidFill>
                  <a:srgbClr val="CC0000"/>
                </a:solidFill>
              </a:rPr>
              <a:t>2</a:t>
            </a:r>
            <a:r>
              <a:rPr lang="en-US" sz="2200" dirty="0">
                <a:solidFill>
                  <a:srgbClr val="000000"/>
                </a:solidFill>
              </a:rPr>
              <a:t> </a:t>
            </a:r>
            <a:endParaRPr lang="en-US" sz="2200" dirty="0"/>
          </a:p>
          <a:p>
            <a:pPr lvl="1">
              <a:lnSpc>
                <a:spcPct val="90000"/>
              </a:lnSpc>
            </a:pPr>
            <a:r>
              <a:rPr lang="en-US" sz="2400" dirty="0"/>
              <a:t>when 1</a:t>
            </a:r>
            <a:r>
              <a:rPr lang="en-US" sz="2400" baseline="30000" dirty="0"/>
              <a:t>st</a:t>
            </a:r>
            <a:r>
              <a:rPr lang="en-US" sz="2400" dirty="0"/>
              <a:t> subunit releases O</a:t>
            </a:r>
            <a:r>
              <a:rPr lang="en-US" sz="2400" baseline="-25000" dirty="0"/>
              <a:t>2</a:t>
            </a:r>
            <a:r>
              <a:rPr lang="en-US" sz="2400" dirty="0"/>
              <a:t>, </a:t>
            </a:r>
            <a:br>
              <a:rPr lang="en-US" sz="2400" dirty="0"/>
            </a:br>
            <a:r>
              <a:rPr lang="en-US" sz="2400" dirty="0"/>
              <a:t>causes shape change to </a:t>
            </a:r>
            <a:br>
              <a:rPr lang="en-US" sz="2400" dirty="0"/>
            </a:br>
            <a:r>
              <a:rPr lang="en-US" sz="2400" dirty="0"/>
              <a:t>other subunits</a:t>
            </a:r>
          </a:p>
          <a:p>
            <a:pPr lvl="2">
              <a:lnSpc>
                <a:spcPct val="90000"/>
              </a:lnSpc>
            </a:pPr>
            <a:r>
              <a:rPr lang="en-US" dirty="0"/>
              <a:t>conformational change</a:t>
            </a:r>
          </a:p>
          <a:p>
            <a:pPr lvl="1">
              <a:lnSpc>
                <a:spcPct val="90000"/>
              </a:lnSpc>
            </a:pPr>
            <a:r>
              <a:rPr lang="en-US" sz="2400" dirty="0"/>
              <a:t>lowers attraction to O</a:t>
            </a:r>
            <a:r>
              <a:rPr lang="en-US" sz="2400" baseline="-25000" dirty="0"/>
              <a:t>2</a:t>
            </a:r>
          </a:p>
        </p:txBody>
      </p:sp>
      <p:pic>
        <p:nvPicPr>
          <p:cNvPr id="412677" name="Picture 5"/>
          <p:cNvPicPr>
            <a:picLocks noChangeAspect="1" noChangeArrowheads="1"/>
          </p:cNvPicPr>
          <p:nvPr/>
        </p:nvPicPr>
        <p:blipFill>
          <a:blip r:embed="rId3"/>
          <a:srcRect/>
          <a:stretch>
            <a:fillRect/>
          </a:stretch>
        </p:blipFill>
        <p:spPr bwMode="auto">
          <a:xfrm>
            <a:off x="6510338" y="2311400"/>
            <a:ext cx="2511425" cy="229076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12680"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l="3595" t="3145" r="1797" b="6288"/>
          <a:stretch>
            <a:fillRect/>
          </a:stretch>
        </p:blipFill>
        <p:spPr bwMode="auto">
          <a:xfrm>
            <a:off x="5238750" y="4670425"/>
            <a:ext cx="3794125" cy="2076450"/>
          </a:xfrm>
          <a:prstGeom prst="rect">
            <a:avLst/>
          </a:prstGeom>
          <a:noFill/>
          <a:ln w="9525">
            <a:noFill/>
            <a:miter lim="800000"/>
            <a:headEnd/>
            <a:tailEnd/>
          </a:ln>
          <a:effectLst>
            <a:outerShdw blurRad="63500" dist="38099"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09600" y="685800"/>
            <a:ext cx="8534400" cy="762000"/>
          </a:xfrm>
        </p:spPr>
        <p:txBody>
          <a:bodyPr/>
          <a:lstStyle/>
          <a:p>
            <a:r>
              <a:rPr lang="en-US"/>
              <a:t>O</a:t>
            </a:r>
            <a:r>
              <a:rPr lang="en-US" baseline="-25000"/>
              <a:t>2 </a:t>
            </a:r>
            <a:r>
              <a:rPr lang="en-US" sz="3400"/>
              <a:t>dissociation curve for hemoglobin</a:t>
            </a:r>
          </a:p>
        </p:txBody>
      </p:sp>
      <p:sp>
        <p:nvSpPr>
          <p:cNvPr id="414728" name="Rectangle 8"/>
          <p:cNvSpPr>
            <a:spLocks noChangeArrowheads="1"/>
          </p:cNvSpPr>
          <p:nvPr/>
        </p:nvSpPr>
        <p:spPr bwMode="auto">
          <a:xfrm>
            <a:off x="201613" y="1539875"/>
            <a:ext cx="2919412" cy="4676775"/>
          </a:xfrm>
          <a:prstGeom prst="rect">
            <a:avLst/>
          </a:prstGeom>
          <a:noFill/>
          <a:ln w="9525">
            <a:noFill/>
            <a:miter lim="800000"/>
            <a:headEnd/>
            <a:tailEnd/>
          </a:ln>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3000" dirty="0">
                <a:solidFill>
                  <a:srgbClr val="0F116A"/>
                </a:solidFill>
              </a:rPr>
              <a:t>Bohr Shift</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drop in </a:t>
            </a:r>
            <a:r>
              <a:rPr lang="en-US" sz="2600" u="sng" dirty="0">
                <a:solidFill>
                  <a:srgbClr val="CC0000"/>
                </a:solidFill>
              </a:rPr>
              <a:t>pH</a:t>
            </a:r>
            <a:r>
              <a:rPr lang="en-US" sz="2600" dirty="0"/>
              <a:t> lowers affinity of </a:t>
            </a:r>
            <a:r>
              <a:rPr lang="en-US" sz="2600" dirty="0" err="1"/>
              <a:t>Hb</a:t>
            </a:r>
            <a:r>
              <a:rPr lang="en-US" sz="2600" dirty="0"/>
              <a:t> for O</a:t>
            </a:r>
            <a:r>
              <a:rPr lang="en-US" sz="2600" baseline="-25000" dirty="0"/>
              <a:t>2</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active tissue (producing CO</a:t>
            </a:r>
            <a:r>
              <a:rPr lang="en-US" sz="2600" baseline="-25000" dirty="0"/>
              <a:t>2</a:t>
            </a:r>
            <a:r>
              <a:rPr lang="en-US" sz="2600" dirty="0"/>
              <a:t>) lowers blood pH</a:t>
            </a:r>
            <a:br>
              <a:rPr lang="en-US" sz="2600" dirty="0"/>
            </a:br>
            <a:r>
              <a:rPr lang="en-US" sz="2600" dirty="0"/>
              <a:t>&amp; induces </a:t>
            </a:r>
            <a:r>
              <a:rPr lang="en-US" sz="2600" dirty="0" err="1"/>
              <a:t>Hb</a:t>
            </a:r>
            <a:r>
              <a:rPr lang="en-US" sz="2600" dirty="0"/>
              <a:t> to release more O</a:t>
            </a:r>
            <a:r>
              <a:rPr lang="en-US" sz="2600" baseline="-25000" dirty="0"/>
              <a:t>2</a:t>
            </a:r>
          </a:p>
        </p:txBody>
      </p:sp>
      <p:grpSp>
        <p:nvGrpSpPr>
          <p:cNvPr id="2" name="Group 42"/>
          <p:cNvGrpSpPr>
            <a:grpSpLocks/>
          </p:cNvGrpSpPr>
          <p:nvPr/>
        </p:nvGrpSpPr>
        <p:grpSpPr bwMode="auto">
          <a:xfrm>
            <a:off x="3228975" y="1841500"/>
            <a:ext cx="5762625" cy="4603750"/>
            <a:chOff x="1677" y="1018"/>
            <a:chExt cx="3630" cy="2900"/>
          </a:xfrm>
        </p:grpSpPr>
        <p:pic>
          <p:nvPicPr>
            <p:cNvPr id="414730"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7" y="1018"/>
              <a:ext cx="3630" cy="2900"/>
            </a:xfrm>
            <a:prstGeom prst="rect">
              <a:avLst/>
            </a:prstGeom>
            <a:noFill/>
            <a:ln w="9525">
              <a:solidFill>
                <a:srgbClr val="660000"/>
              </a:solidFill>
              <a:miter lim="800000"/>
              <a:headEnd/>
              <a:tailEnd/>
            </a:ln>
          </p:spPr>
        </p:pic>
        <p:sp>
          <p:nvSpPr>
            <p:cNvPr id="414731" name="Rectangle 11"/>
            <p:cNvSpPr>
              <a:spLocks noChangeArrowheads="1"/>
            </p:cNvSpPr>
            <p:nvPr/>
          </p:nvSpPr>
          <p:spPr bwMode="auto">
            <a:xfrm>
              <a:off x="3176" y="3702"/>
              <a:ext cx="85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a:t>
              </a:r>
              <a:r>
                <a:rPr lang="en-US" sz="2000" baseline="-25000">
                  <a:solidFill>
                    <a:srgbClr val="000000"/>
                  </a:solidFill>
                </a:rPr>
                <a:t>O</a:t>
              </a:r>
              <a:r>
                <a:rPr lang="en-US" sz="1800" baseline="-25000">
                  <a:solidFill>
                    <a:srgbClr val="000000"/>
                  </a:solidFill>
                </a:rPr>
                <a:t>2</a:t>
              </a:r>
              <a:r>
                <a:rPr lang="en-US" sz="1800">
                  <a:solidFill>
                    <a:srgbClr val="000000"/>
                  </a:solidFill>
                </a:rPr>
                <a:t> (mm Hg)</a:t>
              </a:r>
              <a:endParaRPr lang="en-US" sz="1600" b="0"/>
            </a:p>
          </p:txBody>
        </p:sp>
        <p:sp>
          <p:nvSpPr>
            <p:cNvPr id="414732" name="Rectangle 12"/>
            <p:cNvSpPr>
              <a:spLocks noChangeArrowheads="1"/>
            </p:cNvSpPr>
            <p:nvPr/>
          </p:nvSpPr>
          <p:spPr bwMode="auto">
            <a:xfrm>
              <a:off x="2042" y="3302"/>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p>
          </p:txBody>
        </p:sp>
        <p:sp>
          <p:nvSpPr>
            <p:cNvPr id="414733" name="Rectangle 13"/>
            <p:cNvSpPr>
              <a:spLocks noChangeArrowheads="1"/>
            </p:cNvSpPr>
            <p:nvPr/>
          </p:nvSpPr>
          <p:spPr bwMode="auto">
            <a:xfrm>
              <a:off x="1962" y="309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a:t>
              </a:r>
              <a:endParaRPr lang="en-US" sz="1600" b="0"/>
            </a:p>
          </p:txBody>
        </p:sp>
        <p:sp>
          <p:nvSpPr>
            <p:cNvPr id="414734" name="Rectangle 14"/>
            <p:cNvSpPr>
              <a:spLocks noChangeArrowheads="1"/>
            </p:cNvSpPr>
            <p:nvPr/>
          </p:nvSpPr>
          <p:spPr bwMode="auto">
            <a:xfrm>
              <a:off x="1962" y="28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p>
          </p:txBody>
        </p:sp>
        <p:sp>
          <p:nvSpPr>
            <p:cNvPr id="414735" name="Rectangle 15"/>
            <p:cNvSpPr>
              <a:spLocks noChangeArrowheads="1"/>
            </p:cNvSpPr>
            <p:nvPr/>
          </p:nvSpPr>
          <p:spPr bwMode="auto">
            <a:xfrm>
              <a:off x="1962" y="2676"/>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30</a:t>
              </a:r>
              <a:endParaRPr lang="en-US" sz="1600" b="0"/>
            </a:p>
          </p:txBody>
        </p:sp>
        <p:sp>
          <p:nvSpPr>
            <p:cNvPr id="414736" name="Rectangle 16"/>
            <p:cNvSpPr>
              <a:spLocks noChangeArrowheads="1"/>
            </p:cNvSpPr>
            <p:nvPr/>
          </p:nvSpPr>
          <p:spPr bwMode="auto">
            <a:xfrm>
              <a:off x="1962" y="2473"/>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p>
          </p:txBody>
        </p:sp>
        <p:sp>
          <p:nvSpPr>
            <p:cNvPr id="414737" name="Rectangle 17"/>
            <p:cNvSpPr>
              <a:spLocks noChangeArrowheads="1"/>
            </p:cNvSpPr>
            <p:nvPr/>
          </p:nvSpPr>
          <p:spPr bwMode="auto">
            <a:xfrm>
              <a:off x="1962" y="226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50</a:t>
              </a:r>
              <a:endParaRPr lang="en-US" sz="1600" b="0"/>
            </a:p>
          </p:txBody>
        </p:sp>
        <p:sp>
          <p:nvSpPr>
            <p:cNvPr id="414738" name="Rectangle 18"/>
            <p:cNvSpPr>
              <a:spLocks noChangeArrowheads="1"/>
            </p:cNvSpPr>
            <p:nvPr/>
          </p:nvSpPr>
          <p:spPr bwMode="auto">
            <a:xfrm>
              <a:off x="1962" y="2058"/>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p>
          </p:txBody>
        </p:sp>
        <p:sp>
          <p:nvSpPr>
            <p:cNvPr id="414739" name="Rectangle 19"/>
            <p:cNvSpPr>
              <a:spLocks noChangeArrowheads="1"/>
            </p:cNvSpPr>
            <p:nvPr/>
          </p:nvSpPr>
          <p:spPr bwMode="auto">
            <a:xfrm>
              <a:off x="1962" y="184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70</a:t>
              </a:r>
              <a:endParaRPr lang="en-US" sz="1600" b="0"/>
            </a:p>
          </p:txBody>
        </p:sp>
        <p:sp>
          <p:nvSpPr>
            <p:cNvPr id="414740" name="Rectangle 20"/>
            <p:cNvSpPr>
              <a:spLocks noChangeArrowheads="1"/>
            </p:cNvSpPr>
            <p:nvPr/>
          </p:nvSpPr>
          <p:spPr bwMode="auto">
            <a:xfrm>
              <a:off x="1962" y="1644"/>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p>
          </p:txBody>
        </p:sp>
        <p:sp>
          <p:nvSpPr>
            <p:cNvPr id="414741" name="Rectangle 21"/>
            <p:cNvSpPr>
              <a:spLocks noChangeArrowheads="1"/>
            </p:cNvSpPr>
            <p:nvPr/>
          </p:nvSpPr>
          <p:spPr bwMode="auto">
            <a:xfrm>
              <a:off x="1962" y="143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90</a:t>
              </a:r>
              <a:endParaRPr lang="en-US" sz="1600" b="0"/>
            </a:p>
          </p:txBody>
        </p:sp>
        <p:sp>
          <p:nvSpPr>
            <p:cNvPr id="414742" name="Rectangle 22"/>
            <p:cNvSpPr>
              <a:spLocks noChangeArrowheads="1"/>
            </p:cNvSpPr>
            <p:nvPr/>
          </p:nvSpPr>
          <p:spPr bwMode="auto">
            <a:xfrm>
              <a:off x="1882" y="1229"/>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p>
          </p:txBody>
        </p:sp>
        <p:sp>
          <p:nvSpPr>
            <p:cNvPr id="414743" name="Rectangle 23"/>
            <p:cNvSpPr>
              <a:spLocks noChangeArrowheads="1"/>
            </p:cNvSpPr>
            <p:nvPr/>
          </p:nvSpPr>
          <p:spPr bwMode="auto">
            <a:xfrm>
              <a:off x="2205" y="3505"/>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p>
          </p:txBody>
        </p:sp>
        <p:sp>
          <p:nvSpPr>
            <p:cNvPr id="414744" name="Rectangle 24"/>
            <p:cNvSpPr>
              <a:spLocks noChangeArrowheads="1"/>
            </p:cNvSpPr>
            <p:nvPr/>
          </p:nvSpPr>
          <p:spPr bwMode="auto">
            <a:xfrm>
              <a:off x="2555"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p>
          </p:txBody>
        </p:sp>
        <p:sp>
          <p:nvSpPr>
            <p:cNvPr id="414745" name="Rectangle 25"/>
            <p:cNvSpPr>
              <a:spLocks noChangeArrowheads="1"/>
            </p:cNvSpPr>
            <p:nvPr/>
          </p:nvSpPr>
          <p:spPr bwMode="auto">
            <a:xfrm>
              <a:off x="2953"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p>
          </p:txBody>
        </p:sp>
        <p:sp>
          <p:nvSpPr>
            <p:cNvPr id="414746" name="Rectangle 26"/>
            <p:cNvSpPr>
              <a:spLocks noChangeArrowheads="1"/>
            </p:cNvSpPr>
            <p:nvPr/>
          </p:nvSpPr>
          <p:spPr bwMode="auto">
            <a:xfrm>
              <a:off x="3359"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p>
          </p:txBody>
        </p:sp>
        <p:sp>
          <p:nvSpPr>
            <p:cNvPr id="414747" name="Rectangle 27"/>
            <p:cNvSpPr>
              <a:spLocks noChangeArrowheads="1"/>
            </p:cNvSpPr>
            <p:nvPr/>
          </p:nvSpPr>
          <p:spPr bwMode="auto">
            <a:xfrm>
              <a:off x="3758"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p>
          </p:txBody>
        </p:sp>
        <p:sp>
          <p:nvSpPr>
            <p:cNvPr id="414748" name="Rectangle 28"/>
            <p:cNvSpPr>
              <a:spLocks noChangeArrowheads="1"/>
            </p:cNvSpPr>
            <p:nvPr/>
          </p:nvSpPr>
          <p:spPr bwMode="auto">
            <a:xfrm>
              <a:off x="4107"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p>
          </p:txBody>
        </p:sp>
        <p:sp>
          <p:nvSpPr>
            <p:cNvPr id="414749" name="Rectangle 29"/>
            <p:cNvSpPr>
              <a:spLocks noChangeArrowheads="1"/>
            </p:cNvSpPr>
            <p:nvPr/>
          </p:nvSpPr>
          <p:spPr bwMode="auto">
            <a:xfrm>
              <a:off x="4506"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120</a:t>
              </a:r>
              <a:endParaRPr lang="en-US" sz="1600" b="0"/>
            </a:p>
          </p:txBody>
        </p:sp>
        <p:sp>
          <p:nvSpPr>
            <p:cNvPr id="414750" name="Rectangle 30"/>
            <p:cNvSpPr>
              <a:spLocks noChangeArrowheads="1"/>
            </p:cNvSpPr>
            <p:nvPr/>
          </p:nvSpPr>
          <p:spPr bwMode="auto">
            <a:xfrm>
              <a:off x="4912"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140</a:t>
              </a:r>
              <a:endParaRPr lang="en-US" sz="1600" b="0"/>
            </a:p>
          </p:txBody>
        </p:sp>
        <p:sp>
          <p:nvSpPr>
            <p:cNvPr id="414751" name="Rectangle 31"/>
            <p:cNvSpPr>
              <a:spLocks noChangeArrowheads="1"/>
            </p:cNvSpPr>
            <p:nvPr/>
          </p:nvSpPr>
          <p:spPr bwMode="auto">
            <a:xfrm>
              <a:off x="3002" y="2601"/>
              <a:ext cx="2062" cy="147"/>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800">
                  <a:solidFill>
                    <a:srgbClr val="000000"/>
                  </a:solidFill>
                </a:rPr>
                <a:t>More O</a:t>
              </a:r>
              <a:r>
                <a:rPr lang="en-US" sz="1800" baseline="-25000">
                  <a:solidFill>
                    <a:srgbClr val="000000"/>
                  </a:solidFill>
                </a:rPr>
                <a:t>2</a:t>
              </a:r>
              <a:r>
                <a:rPr lang="en-US" sz="1800">
                  <a:solidFill>
                    <a:srgbClr val="000000"/>
                  </a:solidFill>
                </a:rPr>
                <a:t> delivered to tissues</a:t>
              </a:r>
            </a:p>
          </p:txBody>
        </p:sp>
        <p:sp>
          <p:nvSpPr>
            <p:cNvPr id="414752" name="Rectangle 32"/>
            <p:cNvSpPr>
              <a:spLocks noChangeArrowheads="1"/>
            </p:cNvSpPr>
            <p:nvPr/>
          </p:nvSpPr>
          <p:spPr bwMode="auto">
            <a:xfrm>
              <a:off x="2500" y="1367"/>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7.60</a:t>
              </a:r>
              <a:endParaRPr lang="en-US" sz="1600" b="0"/>
            </a:p>
          </p:txBody>
        </p:sp>
        <p:sp>
          <p:nvSpPr>
            <p:cNvPr id="414753" name="Rectangle 33"/>
            <p:cNvSpPr>
              <a:spLocks noChangeArrowheads="1"/>
            </p:cNvSpPr>
            <p:nvPr/>
          </p:nvSpPr>
          <p:spPr bwMode="auto">
            <a:xfrm>
              <a:off x="3840" y="1613"/>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7.20</a:t>
              </a:r>
              <a:endParaRPr lang="en-US" sz="1600" b="0"/>
            </a:p>
          </p:txBody>
        </p:sp>
        <p:sp>
          <p:nvSpPr>
            <p:cNvPr id="414754" name="Line 34"/>
            <p:cNvSpPr>
              <a:spLocks noChangeShapeType="1"/>
            </p:cNvSpPr>
            <p:nvPr/>
          </p:nvSpPr>
          <p:spPr bwMode="auto">
            <a:xfrm flipH="1" flipV="1">
              <a:off x="2795" y="2364"/>
              <a:ext cx="191" cy="2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5" name="Line 35"/>
            <p:cNvSpPr>
              <a:spLocks noChangeShapeType="1"/>
            </p:cNvSpPr>
            <p:nvPr/>
          </p:nvSpPr>
          <p:spPr bwMode="auto">
            <a:xfrm>
              <a:off x="3030" y="1434"/>
              <a:ext cx="243" cy="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6" name="Line 36"/>
            <p:cNvSpPr>
              <a:spLocks noChangeShapeType="1"/>
            </p:cNvSpPr>
            <p:nvPr/>
          </p:nvSpPr>
          <p:spPr bwMode="auto">
            <a:xfrm>
              <a:off x="2822" y="1692"/>
              <a:ext cx="314" cy="7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7" name="Line 37"/>
            <p:cNvSpPr>
              <a:spLocks noChangeShapeType="1"/>
            </p:cNvSpPr>
            <p:nvPr/>
          </p:nvSpPr>
          <p:spPr bwMode="auto">
            <a:xfrm flipH="1" flipV="1">
              <a:off x="3486" y="1681"/>
              <a:ext cx="332" cy="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8" name="Rectangle 38"/>
            <p:cNvSpPr>
              <a:spLocks noChangeArrowheads="1"/>
            </p:cNvSpPr>
            <p:nvPr/>
          </p:nvSpPr>
          <p:spPr bwMode="auto">
            <a:xfrm>
              <a:off x="2296" y="1601"/>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7.40</a:t>
              </a:r>
              <a:endParaRPr lang="en-US" sz="1600" b="0"/>
            </a:p>
          </p:txBody>
        </p:sp>
        <p:sp>
          <p:nvSpPr>
            <p:cNvPr id="414759" name="Rectangle 39"/>
            <p:cNvSpPr>
              <a:spLocks noChangeArrowheads="1"/>
            </p:cNvSpPr>
            <p:nvPr/>
          </p:nvSpPr>
          <p:spPr bwMode="auto">
            <a:xfrm rot="16200000">
              <a:off x="760" y="2311"/>
              <a:ext cx="2084" cy="205"/>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800">
                  <a:solidFill>
                    <a:srgbClr val="000000"/>
                  </a:solidFill>
                </a:rPr>
                <a:t>% oxyhemoglobin saturation</a:t>
              </a:r>
            </a:p>
          </p:txBody>
        </p:sp>
        <p:sp>
          <p:nvSpPr>
            <p:cNvPr id="414760" name="Rectangle 40"/>
            <p:cNvSpPr>
              <a:spLocks noChangeArrowheads="1"/>
            </p:cNvSpPr>
            <p:nvPr/>
          </p:nvSpPr>
          <p:spPr bwMode="auto">
            <a:xfrm>
              <a:off x="1854" y="3745"/>
              <a:ext cx="395" cy="173"/>
            </a:xfrm>
            <a:prstGeom prst="rect">
              <a:avLst/>
            </a:prstGeom>
            <a:solidFill>
              <a:srgbClr val="F8EACD"/>
            </a:solidFill>
            <a:ln w="9525">
              <a:noFill/>
              <a:miter lim="800000"/>
              <a:headEnd/>
              <a:tailEnd/>
            </a:ln>
            <a:effectLst/>
          </p:spPr>
          <p:txBody>
            <a:bodyPr wrap="none" anchor="ctr">
              <a:prstTxWarp prst="textNoShape">
                <a:avLst/>
              </a:prstTxWarp>
            </a:bodyPr>
            <a:lstStyle/>
            <a:p>
              <a:endParaRPr lang="en-US"/>
            </a:p>
          </p:txBody>
        </p:sp>
      </p:grpSp>
      <p:sp>
        <p:nvSpPr>
          <p:cNvPr id="414763" name="Rectangle 43"/>
          <p:cNvSpPr>
            <a:spLocks noChangeArrowheads="1"/>
          </p:cNvSpPr>
          <p:nvPr/>
        </p:nvSpPr>
        <p:spPr bwMode="auto">
          <a:xfrm>
            <a:off x="3419475" y="1371600"/>
            <a:ext cx="5238750"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CC0000"/>
                </a:solidFill>
              </a:rPr>
              <a:t>Effect of pH (CO</a:t>
            </a:r>
            <a:r>
              <a:rPr lang="en-US" sz="2600" baseline="-25000">
                <a:solidFill>
                  <a:srgbClr val="CC0000"/>
                </a:solidFill>
              </a:rPr>
              <a:t>2</a:t>
            </a:r>
            <a:r>
              <a:rPr lang="en-US" sz="2600">
                <a:solidFill>
                  <a:srgbClr val="CC0000"/>
                </a:solidFill>
              </a:rPr>
              <a:t> concentration)</a:t>
            </a:r>
          </a:p>
        </p:txBody>
      </p:sp>
      <p:sp>
        <p:nvSpPr>
          <p:cNvPr id="414764" name="Line 44"/>
          <p:cNvSpPr>
            <a:spLocks noChangeShapeType="1"/>
          </p:cNvSpPr>
          <p:nvPr/>
        </p:nvSpPr>
        <p:spPr bwMode="auto">
          <a:xfrm>
            <a:off x="4978400" y="2987675"/>
            <a:ext cx="0" cy="264001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09600" y="685800"/>
            <a:ext cx="8534400" cy="762000"/>
          </a:xfrm>
        </p:spPr>
        <p:txBody>
          <a:bodyPr/>
          <a:lstStyle/>
          <a:p>
            <a:r>
              <a:rPr lang="en-US"/>
              <a:t>O</a:t>
            </a:r>
            <a:r>
              <a:rPr lang="en-US" baseline="-25000"/>
              <a:t>2 </a:t>
            </a:r>
            <a:r>
              <a:rPr lang="en-US" sz="3400"/>
              <a:t>dissociation curve for hemoglobin</a:t>
            </a:r>
          </a:p>
        </p:txBody>
      </p:sp>
      <p:sp>
        <p:nvSpPr>
          <p:cNvPr id="440323" name="Rectangle 3"/>
          <p:cNvSpPr>
            <a:spLocks noChangeArrowheads="1"/>
          </p:cNvSpPr>
          <p:nvPr/>
        </p:nvSpPr>
        <p:spPr bwMode="auto">
          <a:xfrm>
            <a:off x="136525" y="1539875"/>
            <a:ext cx="2984500" cy="3089275"/>
          </a:xfrm>
          <a:prstGeom prst="rect">
            <a:avLst/>
          </a:prstGeom>
          <a:noFill/>
          <a:ln w="9525">
            <a:noFill/>
            <a:miter lim="800000"/>
            <a:headEnd/>
            <a:tailEnd/>
          </a:ln>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3000" dirty="0">
                <a:solidFill>
                  <a:srgbClr val="0F116A"/>
                </a:solidFill>
              </a:rPr>
              <a:t>Bohr Shift</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increase in </a:t>
            </a:r>
            <a:r>
              <a:rPr lang="en-US" sz="2600" u="sng" dirty="0">
                <a:solidFill>
                  <a:srgbClr val="CC0000"/>
                </a:solidFill>
              </a:rPr>
              <a:t>temperature</a:t>
            </a:r>
            <a:r>
              <a:rPr lang="en-US" sz="2600" dirty="0"/>
              <a:t> lowers affinity of </a:t>
            </a:r>
            <a:r>
              <a:rPr lang="en-US" sz="2600" dirty="0" err="1"/>
              <a:t>Hb</a:t>
            </a:r>
            <a:r>
              <a:rPr lang="en-US" sz="2600" dirty="0"/>
              <a:t> for O</a:t>
            </a:r>
            <a:r>
              <a:rPr lang="en-US" sz="2600" baseline="-25000" dirty="0"/>
              <a:t>2</a:t>
            </a:r>
          </a:p>
          <a:p>
            <a:pPr marL="395288" lvl="1" indent="-280988" algn="l" eaLnBrk="1" hangingPunct="1">
              <a:spcBef>
                <a:spcPct val="20000"/>
              </a:spcBef>
              <a:buClr>
                <a:schemeClr val="hlink"/>
              </a:buClr>
              <a:buSzPct val="120000"/>
              <a:buFont typeface="Wingdings" charset="2"/>
              <a:buChar char="§"/>
            </a:pPr>
            <a:r>
              <a:rPr lang="en-US" sz="2600" dirty="0"/>
              <a:t>active muscle produces heat</a:t>
            </a:r>
          </a:p>
        </p:txBody>
      </p:sp>
      <p:grpSp>
        <p:nvGrpSpPr>
          <p:cNvPr id="2" name="Group 68"/>
          <p:cNvGrpSpPr>
            <a:grpSpLocks/>
          </p:cNvGrpSpPr>
          <p:nvPr/>
        </p:nvGrpSpPr>
        <p:grpSpPr bwMode="auto">
          <a:xfrm>
            <a:off x="2949575" y="1746250"/>
            <a:ext cx="6138863" cy="4792663"/>
            <a:chOff x="1800" y="965"/>
            <a:chExt cx="3867" cy="3019"/>
          </a:xfrm>
        </p:grpSpPr>
        <p:pic>
          <p:nvPicPr>
            <p:cNvPr id="440357" name="Picture 3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0" y="965"/>
              <a:ext cx="3867" cy="3019"/>
            </a:xfrm>
            <a:prstGeom prst="rect">
              <a:avLst/>
            </a:prstGeom>
            <a:noFill/>
            <a:ln w="9525">
              <a:solidFill>
                <a:srgbClr val="660000"/>
              </a:solidFill>
              <a:miter lim="800000"/>
              <a:headEnd/>
              <a:tailEnd/>
            </a:ln>
          </p:spPr>
        </p:pic>
        <p:sp>
          <p:nvSpPr>
            <p:cNvPr id="440358" name="Rectangle 38"/>
            <p:cNvSpPr>
              <a:spLocks noChangeArrowheads="1"/>
            </p:cNvSpPr>
            <p:nvPr/>
          </p:nvSpPr>
          <p:spPr bwMode="auto">
            <a:xfrm>
              <a:off x="3420" y="3784"/>
              <a:ext cx="85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a:t>
              </a:r>
              <a:r>
                <a:rPr lang="en-US" sz="1900" baseline="-25000">
                  <a:solidFill>
                    <a:srgbClr val="000000"/>
                  </a:solidFill>
                </a:rPr>
                <a:t>O</a:t>
              </a:r>
              <a:r>
                <a:rPr lang="en-US" sz="1800" baseline="-25000">
                  <a:solidFill>
                    <a:srgbClr val="000000"/>
                  </a:solidFill>
                </a:rPr>
                <a:t>2</a:t>
              </a:r>
              <a:r>
                <a:rPr lang="en-US" sz="1800">
                  <a:solidFill>
                    <a:srgbClr val="000000"/>
                  </a:solidFill>
                </a:rPr>
                <a:t> (mm Hg)</a:t>
              </a:r>
              <a:endParaRPr lang="en-US" sz="1600" b="0">
                <a:solidFill>
                  <a:srgbClr val="000000"/>
                </a:solidFill>
              </a:endParaRPr>
            </a:p>
          </p:txBody>
        </p:sp>
        <p:sp>
          <p:nvSpPr>
            <p:cNvPr id="440359" name="Rectangle 39"/>
            <p:cNvSpPr>
              <a:spLocks noChangeArrowheads="1"/>
            </p:cNvSpPr>
            <p:nvPr/>
          </p:nvSpPr>
          <p:spPr bwMode="auto">
            <a:xfrm>
              <a:off x="2349" y="3273"/>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solidFill>
                  <a:srgbClr val="000000"/>
                </a:solidFill>
              </a:endParaRPr>
            </a:p>
          </p:txBody>
        </p:sp>
        <p:sp>
          <p:nvSpPr>
            <p:cNvPr id="440360" name="Rectangle 40"/>
            <p:cNvSpPr>
              <a:spLocks noChangeArrowheads="1"/>
            </p:cNvSpPr>
            <p:nvPr/>
          </p:nvSpPr>
          <p:spPr bwMode="auto">
            <a:xfrm>
              <a:off x="2269" y="305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a:t>
              </a:r>
              <a:endParaRPr lang="en-US" sz="1600" b="0">
                <a:solidFill>
                  <a:srgbClr val="000000"/>
                </a:solidFill>
              </a:endParaRPr>
            </a:p>
          </p:txBody>
        </p:sp>
        <p:sp>
          <p:nvSpPr>
            <p:cNvPr id="440361" name="Rectangle 41"/>
            <p:cNvSpPr>
              <a:spLocks noChangeArrowheads="1"/>
            </p:cNvSpPr>
            <p:nvPr/>
          </p:nvSpPr>
          <p:spPr bwMode="auto">
            <a:xfrm>
              <a:off x="2269" y="2844"/>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solidFill>
                  <a:srgbClr val="000000"/>
                </a:solidFill>
              </a:endParaRPr>
            </a:p>
          </p:txBody>
        </p:sp>
        <p:sp>
          <p:nvSpPr>
            <p:cNvPr id="440362" name="Rectangle 42"/>
            <p:cNvSpPr>
              <a:spLocks noChangeArrowheads="1"/>
            </p:cNvSpPr>
            <p:nvPr/>
          </p:nvSpPr>
          <p:spPr bwMode="auto">
            <a:xfrm>
              <a:off x="2269" y="2630"/>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30</a:t>
              </a:r>
              <a:endParaRPr lang="en-US" sz="1600" b="0">
                <a:solidFill>
                  <a:srgbClr val="000000"/>
                </a:solidFill>
              </a:endParaRPr>
            </a:p>
          </p:txBody>
        </p:sp>
        <p:sp>
          <p:nvSpPr>
            <p:cNvPr id="440363" name="Rectangle 43"/>
            <p:cNvSpPr>
              <a:spLocks noChangeArrowheads="1"/>
            </p:cNvSpPr>
            <p:nvPr/>
          </p:nvSpPr>
          <p:spPr bwMode="auto">
            <a:xfrm>
              <a:off x="2269" y="2416"/>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solidFill>
                  <a:srgbClr val="000000"/>
                </a:solidFill>
              </a:endParaRPr>
            </a:p>
          </p:txBody>
        </p:sp>
        <p:sp>
          <p:nvSpPr>
            <p:cNvPr id="440364" name="Rectangle 44"/>
            <p:cNvSpPr>
              <a:spLocks noChangeArrowheads="1"/>
            </p:cNvSpPr>
            <p:nvPr/>
          </p:nvSpPr>
          <p:spPr bwMode="auto">
            <a:xfrm>
              <a:off x="2269" y="220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50</a:t>
              </a:r>
              <a:endParaRPr lang="en-US" sz="1600" b="0">
                <a:solidFill>
                  <a:srgbClr val="000000"/>
                </a:solidFill>
              </a:endParaRPr>
            </a:p>
          </p:txBody>
        </p:sp>
        <p:sp>
          <p:nvSpPr>
            <p:cNvPr id="440365" name="Rectangle 45"/>
            <p:cNvSpPr>
              <a:spLocks noChangeArrowheads="1"/>
            </p:cNvSpPr>
            <p:nvPr/>
          </p:nvSpPr>
          <p:spPr bwMode="auto">
            <a:xfrm>
              <a:off x="2269" y="197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solidFill>
                  <a:srgbClr val="000000"/>
                </a:solidFill>
              </a:endParaRPr>
            </a:p>
          </p:txBody>
        </p:sp>
        <p:sp>
          <p:nvSpPr>
            <p:cNvPr id="440366" name="Rectangle 46"/>
            <p:cNvSpPr>
              <a:spLocks noChangeArrowheads="1"/>
            </p:cNvSpPr>
            <p:nvPr/>
          </p:nvSpPr>
          <p:spPr bwMode="auto">
            <a:xfrm>
              <a:off x="2269" y="1773"/>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70</a:t>
              </a:r>
              <a:endParaRPr lang="en-US" sz="1600" b="0">
                <a:solidFill>
                  <a:srgbClr val="000000"/>
                </a:solidFill>
              </a:endParaRPr>
            </a:p>
          </p:txBody>
        </p:sp>
        <p:sp>
          <p:nvSpPr>
            <p:cNvPr id="440367" name="Rectangle 47"/>
            <p:cNvSpPr>
              <a:spLocks noChangeArrowheads="1"/>
            </p:cNvSpPr>
            <p:nvPr/>
          </p:nvSpPr>
          <p:spPr bwMode="auto">
            <a:xfrm>
              <a:off x="2269" y="1551"/>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solidFill>
                  <a:srgbClr val="000000"/>
                </a:solidFill>
              </a:endParaRPr>
            </a:p>
          </p:txBody>
        </p:sp>
        <p:sp>
          <p:nvSpPr>
            <p:cNvPr id="440368" name="Rectangle 48"/>
            <p:cNvSpPr>
              <a:spLocks noChangeArrowheads="1"/>
            </p:cNvSpPr>
            <p:nvPr/>
          </p:nvSpPr>
          <p:spPr bwMode="auto">
            <a:xfrm>
              <a:off x="2269" y="133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90</a:t>
              </a:r>
              <a:endParaRPr lang="en-US" sz="1600" b="0">
                <a:solidFill>
                  <a:srgbClr val="000000"/>
                </a:solidFill>
              </a:endParaRPr>
            </a:p>
          </p:txBody>
        </p:sp>
        <p:sp>
          <p:nvSpPr>
            <p:cNvPr id="440369" name="Rectangle 49"/>
            <p:cNvSpPr>
              <a:spLocks noChangeArrowheads="1"/>
            </p:cNvSpPr>
            <p:nvPr/>
          </p:nvSpPr>
          <p:spPr bwMode="auto">
            <a:xfrm>
              <a:off x="2189" y="1122"/>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solidFill>
                  <a:srgbClr val="000000"/>
                </a:solidFill>
              </a:endParaRPr>
            </a:p>
          </p:txBody>
        </p:sp>
        <p:sp>
          <p:nvSpPr>
            <p:cNvPr id="440370" name="Rectangle 50"/>
            <p:cNvSpPr>
              <a:spLocks noChangeArrowheads="1"/>
            </p:cNvSpPr>
            <p:nvPr/>
          </p:nvSpPr>
          <p:spPr bwMode="auto">
            <a:xfrm>
              <a:off x="2522" y="3487"/>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solidFill>
                  <a:srgbClr val="000000"/>
                </a:solidFill>
              </a:endParaRPr>
            </a:p>
          </p:txBody>
        </p:sp>
        <p:sp>
          <p:nvSpPr>
            <p:cNvPr id="440371" name="Rectangle 51"/>
            <p:cNvSpPr>
              <a:spLocks noChangeArrowheads="1"/>
            </p:cNvSpPr>
            <p:nvPr/>
          </p:nvSpPr>
          <p:spPr bwMode="auto">
            <a:xfrm>
              <a:off x="2884"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solidFill>
                  <a:srgbClr val="000000"/>
                </a:solidFill>
              </a:endParaRPr>
            </a:p>
          </p:txBody>
        </p:sp>
        <p:sp>
          <p:nvSpPr>
            <p:cNvPr id="440372" name="Rectangle 52"/>
            <p:cNvSpPr>
              <a:spLocks noChangeArrowheads="1"/>
            </p:cNvSpPr>
            <p:nvPr/>
          </p:nvSpPr>
          <p:spPr bwMode="auto">
            <a:xfrm>
              <a:off x="3296"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solidFill>
                  <a:srgbClr val="000000"/>
                </a:solidFill>
              </a:endParaRPr>
            </a:p>
          </p:txBody>
        </p:sp>
        <p:sp>
          <p:nvSpPr>
            <p:cNvPr id="440373" name="Rectangle 53"/>
            <p:cNvSpPr>
              <a:spLocks noChangeArrowheads="1"/>
            </p:cNvSpPr>
            <p:nvPr/>
          </p:nvSpPr>
          <p:spPr bwMode="auto">
            <a:xfrm>
              <a:off x="3716"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solidFill>
                  <a:srgbClr val="000000"/>
                </a:solidFill>
              </a:endParaRPr>
            </a:p>
          </p:txBody>
        </p:sp>
        <p:sp>
          <p:nvSpPr>
            <p:cNvPr id="440374" name="Rectangle 54"/>
            <p:cNvSpPr>
              <a:spLocks noChangeArrowheads="1"/>
            </p:cNvSpPr>
            <p:nvPr/>
          </p:nvSpPr>
          <p:spPr bwMode="auto">
            <a:xfrm>
              <a:off x="4128"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solidFill>
                  <a:srgbClr val="000000"/>
                </a:solidFill>
              </a:endParaRPr>
            </a:p>
          </p:txBody>
        </p:sp>
        <p:sp>
          <p:nvSpPr>
            <p:cNvPr id="440375" name="Rectangle 55"/>
            <p:cNvSpPr>
              <a:spLocks noChangeArrowheads="1"/>
            </p:cNvSpPr>
            <p:nvPr/>
          </p:nvSpPr>
          <p:spPr bwMode="auto">
            <a:xfrm>
              <a:off x="4491"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solidFill>
                  <a:srgbClr val="000000"/>
                </a:solidFill>
              </a:endParaRPr>
            </a:p>
          </p:txBody>
        </p:sp>
        <p:sp>
          <p:nvSpPr>
            <p:cNvPr id="440376" name="Rectangle 56"/>
            <p:cNvSpPr>
              <a:spLocks noChangeArrowheads="1"/>
            </p:cNvSpPr>
            <p:nvPr/>
          </p:nvSpPr>
          <p:spPr bwMode="auto">
            <a:xfrm>
              <a:off x="4903"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120</a:t>
              </a:r>
              <a:endParaRPr lang="en-US" sz="1600" b="0">
                <a:solidFill>
                  <a:srgbClr val="000000"/>
                </a:solidFill>
              </a:endParaRPr>
            </a:p>
          </p:txBody>
        </p:sp>
        <p:sp>
          <p:nvSpPr>
            <p:cNvPr id="440377" name="Rectangle 57"/>
            <p:cNvSpPr>
              <a:spLocks noChangeArrowheads="1"/>
            </p:cNvSpPr>
            <p:nvPr/>
          </p:nvSpPr>
          <p:spPr bwMode="auto">
            <a:xfrm>
              <a:off x="5323"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140</a:t>
              </a:r>
              <a:endParaRPr lang="en-US" sz="1600" b="0">
                <a:solidFill>
                  <a:srgbClr val="000000"/>
                </a:solidFill>
              </a:endParaRPr>
            </a:p>
          </p:txBody>
        </p:sp>
        <p:sp>
          <p:nvSpPr>
            <p:cNvPr id="440378" name="Rectangle 58"/>
            <p:cNvSpPr>
              <a:spLocks noChangeArrowheads="1"/>
            </p:cNvSpPr>
            <p:nvPr/>
          </p:nvSpPr>
          <p:spPr bwMode="auto">
            <a:xfrm>
              <a:off x="3411" y="2564"/>
              <a:ext cx="2022" cy="147"/>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800">
                  <a:solidFill>
                    <a:srgbClr val="000000"/>
                  </a:solidFill>
                </a:rPr>
                <a:t>More O</a:t>
              </a:r>
              <a:r>
                <a:rPr lang="en-US" sz="1800" baseline="-25000">
                  <a:solidFill>
                    <a:srgbClr val="000000"/>
                  </a:solidFill>
                </a:rPr>
                <a:t>2</a:t>
              </a:r>
              <a:r>
                <a:rPr lang="en-US" sz="1800">
                  <a:solidFill>
                    <a:srgbClr val="000000"/>
                  </a:solidFill>
                </a:rPr>
                <a:t> delivered to tissues</a:t>
              </a:r>
              <a:endParaRPr lang="en-US" sz="1600" b="0">
                <a:solidFill>
                  <a:srgbClr val="000000"/>
                </a:solidFill>
              </a:endParaRPr>
            </a:p>
          </p:txBody>
        </p:sp>
        <p:sp>
          <p:nvSpPr>
            <p:cNvPr id="440379" name="Rectangle 59"/>
            <p:cNvSpPr>
              <a:spLocks noChangeArrowheads="1"/>
            </p:cNvSpPr>
            <p:nvPr/>
          </p:nvSpPr>
          <p:spPr bwMode="auto">
            <a:xfrm>
              <a:off x="2893" y="1271"/>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20°C</a:t>
              </a:r>
              <a:endParaRPr lang="en-US" sz="1600" b="0">
                <a:solidFill>
                  <a:srgbClr val="000000"/>
                </a:solidFill>
              </a:endParaRPr>
            </a:p>
          </p:txBody>
        </p:sp>
        <p:sp>
          <p:nvSpPr>
            <p:cNvPr id="440380" name="Rectangle 60"/>
            <p:cNvSpPr>
              <a:spLocks noChangeArrowheads="1"/>
            </p:cNvSpPr>
            <p:nvPr/>
          </p:nvSpPr>
          <p:spPr bwMode="auto">
            <a:xfrm>
              <a:off x="4335" y="1544"/>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43°C</a:t>
              </a:r>
              <a:endParaRPr lang="en-US" sz="1600" b="0">
                <a:solidFill>
                  <a:srgbClr val="000000"/>
                </a:solidFill>
              </a:endParaRPr>
            </a:p>
          </p:txBody>
        </p:sp>
        <p:sp>
          <p:nvSpPr>
            <p:cNvPr id="440381" name="Line 61"/>
            <p:cNvSpPr>
              <a:spLocks noChangeShapeType="1"/>
            </p:cNvSpPr>
            <p:nvPr/>
          </p:nvSpPr>
          <p:spPr bwMode="auto">
            <a:xfrm flipH="1" flipV="1">
              <a:off x="3185" y="2298"/>
              <a:ext cx="201" cy="30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2" name="Line 62"/>
            <p:cNvSpPr>
              <a:spLocks noChangeShapeType="1"/>
            </p:cNvSpPr>
            <p:nvPr/>
          </p:nvSpPr>
          <p:spPr bwMode="auto">
            <a:xfrm>
              <a:off x="3206" y="1331"/>
              <a:ext cx="235" cy="9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3" name="Rectangle 63"/>
            <p:cNvSpPr>
              <a:spLocks noChangeArrowheads="1"/>
            </p:cNvSpPr>
            <p:nvPr/>
          </p:nvSpPr>
          <p:spPr bwMode="auto">
            <a:xfrm>
              <a:off x="2670" y="1460"/>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37°C</a:t>
              </a:r>
              <a:endParaRPr lang="en-US" sz="1600" b="0">
                <a:solidFill>
                  <a:srgbClr val="000000"/>
                </a:solidFill>
              </a:endParaRPr>
            </a:p>
          </p:txBody>
        </p:sp>
        <p:sp>
          <p:nvSpPr>
            <p:cNvPr id="440384" name="Line 64"/>
            <p:cNvSpPr>
              <a:spLocks noChangeShapeType="1"/>
            </p:cNvSpPr>
            <p:nvPr/>
          </p:nvSpPr>
          <p:spPr bwMode="auto">
            <a:xfrm>
              <a:off x="3004" y="1531"/>
              <a:ext cx="387" cy="14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5" name="Line 65"/>
            <p:cNvSpPr>
              <a:spLocks noChangeShapeType="1"/>
            </p:cNvSpPr>
            <p:nvPr/>
          </p:nvSpPr>
          <p:spPr bwMode="auto">
            <a:xfrm flipH="1" flipV="1">
              <a:off x="3844" y="1590"/>
              <a:ext cx="454" cy="3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6" name="Rectangle 66"/>
            <p:cNvSpPr>
              <a:spLocks noChangeArrowheads="1"/>
            </p:cNvSpPr>
            <p:nvPr/>
          </p:nvSpPr>
          <p:spPr bwMode="auto">
            <a:xfrm rot="16200000">
              <a:off x="1006" y="2269"/>
              <a:ext cx="2084" cy="205"/>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800">
                  <a:solidFill>
                    <a:srgbClr val="000000"/>
                  </a:solidFill>
                </a:rPr>
                <a:t>% oxyhemoglobin saturation</a:t>
              </a:r>
            </a:p>
          </p:txBody>
        </p:sp>
        <p:sp>
          <p:nvSpPr>
            <p:cNvPr id="440387" name="Rectangle 67"/>
            <p:cNvSpPr>
              <a:spLocks noChangeArrowheads="1"/>
            </p:cNvSpPr>
            <p:nvPr/>
          </p:nvSpPr>
          <p:spPr bwMode="auto">
            <a:xfrm>
              <a:off x="2176" y="3599"/>
              <a:ext cx="426" cy="385"/>
            </a:xfrm>
            <a:prstGeom prst="rect">
              <a:avLst/>
            </a:prstGeom>
            <a:solidFill>
              <a:srgbClr val="F8EACD"/>
            </a:solidFill>
            <a:ln w="9525">
              <a:noFill/>
              <a:miter lim="800000"/>
              <a:headEnd/>
              <a:tailEnd/>
            </a:ln>
            <a:effectLst/>
          </p:spPr>
          <p:txBody>
            <a:bodyPr wrap="none" anchor="ctr">
              <a:prstTxWarp prst="textNoShape">
                <a:avLst/>
              </a:prstTxWarp>
            </a:bodyPr>
            <a:lstStyle/>
            <a:p>
              <a:endParaRPr lang="en-US"/>
            </a:p>
          </p:txBody>
        </p:sp>
      </p:grpSp>
      <p:sp>
        <p:nvSpPr>
          <p:cNvPr id="440389" name="Rectangle 69"/>
          <p:cNvSpPr>
            <a:spLocks noChangeArrowheads="1"/>
          </p:cNvSpPr>
          <p:nvPr/>
        </p:nvSpPr>
        <p:spPr bwMode="auto">
          <a:xfrm>
            <a:off x="4230688" y="1292225"/>
            <a:ext cx="35972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CC0000"/>
                </a:solidFill>
              </a:rPr>
              <a:t>Effect of Temperature</a:t>
            </a:r>
          </a:p>
        </p:txBody>
      </p:sp>
      <p:sp>
        <p:nvSpPr>
          <p:cNvPr id="440390" name="Line 70"/>
          <p:cNvSpPr>
            <a:spLocks noChangeShapeType="1"/>
          </p:cNvSpPr>
          <p:nvPr/>
        </p:nvSpPr>
        <p:spPr bwMode="auto">
          <a:xfrm>
            <a:off x="5092700" y="2540000"/>
            <a:ext cx="0" cy="3087688"/>
          </a:xfrm>
          <a:prstGeom prst="line">
            <a:avLst/>
          </a:prstGeom>
          <a:noFill/>
          <a:ln w="28575">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lstStyle/>
          <a:p>
            <a:r>
              <a:rPr lang="en-US"/>
              <a:t>Transporting CO</a:t>
            </a:r>
            <a:r>
              <a:rPr lang="en-US" baseline="-25000"/>
              <a:t>2 </a:t>
            </a:r>
            <a:r>
              <a:rPr lang="en-US"/>
              <a:t>in blood</a:t>
            </a:r>
          </a:p>
        </p:txBody>
      </p:sp>
      <p:grpSp>
        <p:nvGrpSpPr>
          <p:cNvPr id="2" name="Group 28"/>
          <p:cNvGrpSpPr>
            <a:grpSpLocks/>
          </p:cNvGrpSpPr>
          <p:nvPr/>
        </p:nvGrpSpPr>
        <p:grpSpPr bwMode="auto">
          <a:xfrm>
            <a:off x="3416300" y="1839913"/>
            <a:ext cx="5727700" cy="4919662"/>
            <a:chOff x="2152" y="1159"/>
            <a:chExt cx="3608" cy="3099"/>
          </a:xfrm>
        </p:grpSpPr>
        <p:pic>
          <p:nvPicPr>
            <p:cNvPr id="44237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2" y="1159"/>
              <a:ext cx="3608" cy="3099"/>
            </a:xfrm>
            <a:prstGeom prst="rect">
              <a:avLst/>
            </a:prstGeom>
            <a:noFill/>
            <a:ln w="9525">
              <a:noFill/>
              <a:miter lim="800000"/>
              <a:headEnd/>
              <a:tailEnd/>
            </a:ln>
          </p:spPr>
        </p:pic>
        <p:sp>
          <p:nvSpPr>
            <p:cNvPr id="442376" name="Rectangle 8"/>
            <p:cNvSpPr>
              <a:spLocks noChangeArrowheads="1"/>
            </p:cNvSpPr>
            <p:nvPr/>
          </p:nvSpPr>
          <p:spPr bwMode="auto">
            <a:xfrm>
              <a:off x="2464" y="1295"/>
              <a:ext cx="77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Tissue cells</a:t>
              </a:r>
              <a:endParaRPr lang="en-US" sz="1700" b="0"/>
            </a:p>
          </p:txBody>
        </p:sp>
        <p:sp>
          <p:nvSpPr>
            <p:cNvPr id="442377" name="Rectangle 9"/>
            <p:cNvSpPr>
              <a:spLocks noChangeArrowheads="1"/>
            </p:cNvSpPr>
            <p:nvPr/>
          </p:nvSpPr>
          <p:spPr bwMode="auto">
            <a:xfrm>
              <a:off x="2464" y="3981"/>
              <a:ext cx="4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Plasma</a:t>
              </a:r>
              <a:endParaRPr lang="en-US" sz="1700" b="0"/>
            </a:p>
          </p:txBody>
        </p:sp>
        <p:sp>
          <p:nvSpPr>
            <p:cNvPr id="442378" name="Rectangle 10"/>
            <p:cNvSpPr>
              <a:spLocks noChangeArrowheads="1"/>
            </p:cNvSpPr>
            <p:nvPr/>
          </p:nvSpPr>
          <p:spPr bwMode="auto">
            <a:xfrm>
              <a:off x="2368" y="2721"/>
              <a:ext cx="91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r>
                <a:rPr lang="en-US" sz="1700">
                  <a:solidFill>
                    <a:srgbClr val="000000"/>
                  </a:solidFill>
                </a:rPr>
                <a:t> dissolves</a:t>
              </a:r>
            </a:p>
            <a:p>
              <a:pPr algn="l">
                <a:lnSpc>
                  <a:spcPct val="85000"/>
                </a:lnSpc>
              </a:pPr>
              <a:r>
                <a:rPr lang="en-US" sz="1700">
                  <a:solidFill>
                    <a:srgbClr val="000000"/>
                  </a:solidFill>
                </a:rPr>
                <a:t>in plasma</a:t>
              </a:r>
            </a:p>
          </p:txBody>
        </p:sp>
        <p:sp>
          <p:nvSpPr>
            <p:cNvPr id="442379" name="Rectangle 11"/>
            <p:cNvSpPr>
              <a:spLocks noChangeArrowheads="1"/>
            </p:cNvSpPr>
            <p:nvPr/>
          </p:nvSpPr>
          <p:spPr bwMode="auto">
            <a:xfrm>
              <a:off x="2802" y="3276"/>
              <a:ext cx="912" cy="278"/>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700">
                  <a:solidFill>
                    <a:srgbClr val="000000"/>
                  </a:solidFill>
                </a:rPr>
                <a:t>CO</a:t>
              </a:r>
              <a:r>
                <a:rPr lang="en-US" sz="1700" baseline="-25000">
                  <a:solidFill>
                    <a:srgbClr val="000000"/>
                  </a:solidFill>
                </a:rPr>
                <a:t>2 </a:t>
              </a:r>
              <a:r>
                <a:rPr lang="en-US" sz="1700">
                  <a:solidFill>
                    <a:srgbClr val="000000"/>
                  </a:solidFill>
                </a:rPr>
                <a:t>combines</a:t>
              </a:r>
            </a:p>
            <a:p>
              <a:pPr>
                <a:lnSpc>
                  <a:spcPct val="85000"/>
                </a:lnSpc>
              </a:pPr>
              <a:r>
                <a:rPr lang="en-US" sz="1700">
                  <a:solidFill>
                    <a:srgbClr val="000000"/>
                  </a:solidFill>
                </a:rPr>
                <a:t>with Hb</a:t>
              </a:r>
            </a:p>
          </p:txBody>
        </p:sp>
        <p:sp>
          <p:nvSpPr>
            <p:cNvPr id="442381" name="Rectangle 13"/>
            <p:cNvSpPr>
              <a:spLocks noChangeArrowheads="1"/>
            </p:cNvSpPr>
            <p:nvPr/>
          </p:nvSpPr>
          <p:spPr bwMode="auto">
            <a:xfrm>
              <a:off x="4062" y="3086"/>
              <a:ext cx="66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r>
                <a:rPr lang="en-US" sz="1700">
                  <a:solidFill>
                    <a:srgbClr val="000000"/>
                  </a:solidFill>
                </a:rPr>
                <a:t> + H</a:t>
              </a:r>
              <a:r>
                <a:rPr lang="en-US" sz="1700" baseline="-25000">
                  <a:solidFill>
                    <a:srgbClr val="000000"/>
                  </a:solidFill>
                </a:rPr>
                <a:t>2</a:t>
              </a:r>
              <a:r>
                <a:rPr lang="en-US" sz="1700">
                  <a:solidFill>
                    <a:srgbClr val="000000"/>
                  </a:solidFill>
                </a:rPr>
                <a:t>O</a:t>
              </a:r>
              <a:endParaRPr lang="en-US" sz="1700" b="0"/>
            </a:p>
          </p:txBody>
        </p:sp>
        <p:sp>
          <p:nvSpPr>
            <p:cNvPr id="442382" name="Rectangle 14"/>
            <p:cNvSpPr>
              <a:spLocks noChangeArrowheads="1"/>
            </p:cNvSpPr>
            <p:nvPr/>
          </p:nvSpPr>
          <p:spPr bwMode="auto">
            <a:xfrm>
              <a:off x="4926" y="3086"/>
              <a:ext cx="400"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a:t>
              </a:r>
              <a:r>
                <a:rPr lang="en-US" sz="1700" baseline="-25000">
                  <a:solidFill>
                    <a:srgbClr val="000000"/>
                  </a:solidFill>
                </a:rPr>
                <a:t>2</a:t>
              </a:r>
              <a:r>
                <a:rPr lang="en-US" sz="1700">
                  <a:solidFill>
                    <a:srgbClr val="000000"/>
                  </a:solidFill>
                </a:rPr>
                <a:t>CO</a:t>
              </a:r>
              <a:r>
                <a:rPr lang="en-US" sz="1700" baseline="-25000">
                  <a:solidFill>
                    <a:srgbClr val="000000"/>
                  </a:solidFill>
                </a:rPr>
                <a:t>3</a:t>
              </a:r>
              <a:endParaRPr lang="en-US" sz="1700">
                <a:solidFill>
                  <a:srgbClr val="000000"/>
                </a:solidFill>
              </a:endParaRPr>
            </a:p>
          </p:txBody>
        </p:sp>
        <p:sp>
          <p:nvSpPr>
            <p:cNvPr id="442383" name="Rectangle 15"/>
            <p:cNvSpPr>
              <a:spLocks noChangeArrowheads="1"/>
            </p:cNvSpPr>
            <p:nvPr/>
          </p:nvSpPr>
          <p:spPr bwMode="auto">
            <a:xfrm>
              <a:off x="4660" y="3262"/>
              <a:ext cx="759"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 + HCO</a:t>
              </a:r>
              <a:r>
                <a:rPr lang="en-US" sz="1700" baseline="-25000">
                  <a:solidFill>
                    <a:srgbClr val="000000"/>
                  </a:solidFill>
                </a:rPr>
                <a:t>3</a:t>
              </a:r>
              <a:r>
                <a:rPr lang="en-US" sz="1700">
                  <a:solidFill>
                    <a:srgbClr val="000000"/>
                  </a:solidFill>
                </a:rPr>
                <a:t>–</a:t>
              </a:r>
              <a:endParaRPr lang="en-US" sz="1700" b="0"/>
            </a:p>
          </p:txBody>
        </p:sp>
        <p:sp>
          <p:nvSpPr>
            <p:cNvPr id="442384" name="Rectangle 16"/>
            <p:cNvSpPr>
              <a:spLocks noChangeArrowheads="1"/>
            </p:cNvSpPr>
            <p:nvPr/>
          </p:nvSpPr>
          <p:spPr bwMode="auto">
            <a:xfrm>
              <a:off x="5044" y="3879"/>
              <a:ext cx="4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HCO</a:t>
              </a:r>
              <a:r>
                <a:rPr lang="en-US" sz="1700" baseline="-25000">
                  <a:solidFill>
                    <a:srgbClr val="000000"/>
                  </a:solidFill>
                </a:rPr>
                <a:t>3</a:t>
              </a:r>
              <a:r>
                <a:rPr lang="en-US" sz="1700">
                  <a:solidFill>
                    <a:srgbClr val="000000"/>
                  </a:solidFill>
                </a:rPr>
                <a:t>–</a:t>
              </a:r>
            </a:p>
          </p:txBody>
        </p:sp>
        <p:sp>
          <p:nvSpPr>
            <p:cNvPr id="442385" name="Rectangle 17"/>
            <p:cNvSpPr>
              <a:spLocks noChangeArrowheads="1"/>
            </p:cNvSpPr>
            <p:nvPr/>
          </p:nvSpPr>
          <p:spPr bwMode="auto">
            <a:xfrm>
              <a:off x="4022" y="3252"/>
              <a:ext cx="400"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a:t>
              </a:r>
              <a:r>
                <a:rPr lang="en-US" sz="1700" baseline="-25000">
                  <a:solidFill>
                    <a:srgbClr val="000000"/>
                  </a:solidFill>
                </a:rPr>
                <a:t>2</a:t>
              </a:r>
              <a:r>
                <a:rPr lang="en-US" sz="1700">
                  <a:solidFill>
                    <a:srgbClr val="000000"/>
                  </a:solidFill>
                </a:rPr>
                <a:t>CO</a:t>
              </a:r>
              <a:r>
                <a:rPr lang="en-US" sz="1700" baseline="-25000">
                  <a:solidFill>
                    <a:srgbClr val="000000"/>
                  </a:solidFill>
                </a:rPr>
                <a:t>3</a:t>
              </a:r>
              <a:endParaRPr lang="en-US" sz="1700" b="0"/>
            </a:p>
          </p:txBody>
        </p:sp>
        <p:sp>
          <p:nvSpPr>
            <p:cNvPr id="442386" name="Rectangle 18"/>
            <p:cNvSpPr>
              <a:spLocks noChangeArrowheads="1"/>
            </p:cNvSpPr>
            <p:nvPr/>
          </p:nvSpPr>
          <p:spPr bwMode="auto">
            <a:xfrm>
              <a:off x="3231" y="2036"/>
              <a:ext cx="253"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endParaRPr lang="en-US" sz="1700" b="0"/>
            </a:p>
          </p:txBody>
        </p:sp>
        <p:sp>
          <p:nvSpPr>
            <p:cNvPr id="442388" name="Rectangle 20"/>
            <p:cNvSpPr>
              <a:spLocks noChangeArrowheads="1"/>
            </p:cNvSpPr>
            <p:nvPr/>
          </p:nvSpPr>
          <p:spPr bwMode="auto">
            <a:xfrm>
              <a:off x="4532" y="2447"/>
              <a:ext cx="680"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Carbonic</a:t>
              </a:r>
            </a:p>
            <a:p>
              <a:pPr algn="l">
                <a:lnSpc>
                  <a:spcPct val="85000"/>
                </a:lnSpc>
              </a:pPr>
              <a:r>
                <a:rPr lang="en-US" sz="1700">
                  <a:solidFill>
                    <a:srgbClr val="000000"/>
                  </a:solidFill>
                </a:rPr>
                <a:t>anhydrase</a:t>
              </a:r>
              <a:endParaRPr lang="en-US" sz="1700" b="0"/>
            </a:p>
          </p:txBody>
        </p:sp>
        <p:sp>
          <p:nvSpPr>
            <p:cNvPr id="442389" name="Rectangle 21"/>
            <p:cNvSpPr>
              <a:spLocks noChangeArrowheads="1"/>
            </p:cNvSpPr>
            <p:nvPr/>
          </p:nvSpPr>
          <p:spPr bwMode="auto">
            <a:xfrm>
              <a:off x="5374" y="3678"/>
              <a:ext cx="212"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Cl–</a:t>
              </a:r>
            </a:p>
          </p:txBody>
        </p:sp>
      </p:grpSp>
      <p:sp>
        <p:nvSpPr>
          <p:cNvPr id="442393" name="Rectangle 25" descr="Rectangle: Click to edit Master text styles&#10;Second level&#10;Third level&#10;Fourth level&#10;Fifth level"/>
          <p:cNvSpPr>
            <a:spLocks noGrp="1" noChangeArrowheads="1"/>
          </p:cNvSpPr>
          <p:nvPr>
            <p:ph type="body" idx="1"/>
          </p:nvPr>
        </p:nvSpPr>
        <p:spPr>
          <a:xfrm>
            <a:off x="288925" y="912813"/>
            <a:ext cx="8189913" cy="815975"/>
          </a:xfrm>
          <a:noFill/>
          <a:ln/>
        </p:spPr>
        <p:txBody>
          <a:bodyPr/>
          <a:lstStyle/>
          <a:p>
            <a:pPr marL="284163" indent="-284163"/>
            <a:r>
              <a:rPr lang="en-US" sz="2600" dirty="0"/>
              <a:t>Dissolved in blood plasma as bicarbonate ion</a:t>
            </a:r>
          </a:p>
        </p:txBody>
      </p:sp>
      <p:sp>
        <p:nvSpPr>
          <p:cNvPr id="442395" name="AutoShape 27"/>
          <p:cNvSpPr>
            <a:spLocks noChangeArrowheads="1"/>
          </p:cNvSpPr>
          <p:nvPr/>
        </p:nvSpPr>
        <p:spPr bwMode="auto">
          <a:xfrm>
            <a:off x="176213" y="2465388"/>
            <a:ext cx="3405187" cy="2952750"/>
          </a:xfrm>
          <a:prstGeom prst="roundRect">
            <a:avLst>
              <a:gd name="adj" fmla="val 16667"/>
            </a:avLst>
          </a:prstGeom>
          <a:solidFill>
            <a:srgbClr val="FFEA18"/>
          </a:solidFill>
          <a:ln w="9525">
            <a:noFill/>
            <a:round/>
            <a:headEnd/>
            <a:tailEnd/>
          </a:ln>
          <a:effectLst/>
        </p:spPr>
        <p:txBody>
          <a:bodyPr lIns="0" tIns="0" rIns="0" bIns="0" anchor="ctr">
            <a:prstTxWarp prst="textNoShape">
              <a:avLst/>
            </a:prstTxWarp>
            <a:spAutoFit/>
          </a:bodyPr>
          <a:lstStyle/>
          <a:p>
            <a:pPr marL="284163" indent="-284163">
              <a:lnSpc>
                <a:spcPct val="95000"/>
              </a:lnSpc>
            </a:pPr>
            <a:r>
              <a:rPr lang="en-US">
                <a:solidFill>
                  <a:srgbClr val="000000"/>
                </a:solidFill>
              </a:rPr>
              <a:t>carbonic acid</a:t>
            </a:r>
          </a:p>
          <a:p>
            <a:pPr marL="284163" indent="-284163">
              <a:lnSpc>
                <a:spcPct val="95000"/>
              </a:lnSpc>
            </a:pPr>
            <a:r>
              <a:rPr lang="en-US">
                <a:solidFill>
                  <a:srgbClr val="000000"/>
                </a:solidFill>
              </a:rPr>
              <a:t>CO</a:t>
            </a:r>
            <a:r>
              <a:rPr lang="en-US" baseline="-25000">
                <a:solidFill>
                  <a:srgbClr val="000000"/>
                </a:solidFill>
              </a:rPr>
              <a:t>2</a:t>
            </a:r>
            <a:r>
              <a:rPr lang="en-US">
                <a:solidFill>
                  <a:srgbClr val="000000"/>
                </a:solidFill>
              </a:rPr>
              <a:t> + H</a:t>
            </a:r>
            <a:r>
              <a:rPr lang="en-US" baseline="-25000">
                <a:solidFill>
                  <a:srgbClr val="000000"/>
                </a:solidFill>
              </a:rPr>
              <a:t>2</a:t>
            </a:r>
            <a:r>
              <a:rPr lang="en-US">
                <a:solidFill>
                  <a:srgbClr val="000000"/>
                </a:solidFill>
              </a:rPr>
              <a:t>O </a:t>
            </a:r>
            <a:r>
              <a:rPr lang="en-US">
                <a:solidFill>
                  <a:srgbClr val="000000"/>
                </a:solidFill>
                <a:sym typeface="Symbol" charset="2"/>
              </a:rPr>
              <a:t> </a:t>
            </a:r>
            <a:r>
              <a:rPr lang="en-US">
                <a:solidFill>
                  <a:srgbClr val="000000"/>
                </a:solidFill>
              </a:rPr>
              <a:t>H</a:t>
            </a:r>
            <a:r>
              <a:rPr lang="en-US" baseline="-25000">
                <a:solidFill>
                  <a:srgbClr val="000000"/>
                </a:solidFill>
              </a:rPr>
              <a:t>2</a:t>
            </a:r>
            <a:r>
              <a:rPr lang="en-US">
                <a:solidFill>
                  <a:srgbClr val="000000"/>
                </a:solidFill>
              </a:rPr>
              <a:t>CO</a:t>
            </a:r>
            <a:r>
              <a:rPr lang="en-US" baseline="-25000">
                <a:solidFill>
                  <a:srgbClr val="000000"/>
                </a:solidFill>
              </a:rPr>
              <a:t>3</a:t>
            </a:r>
          </a:p>
          <a:p>
            <a:pPr marL="284163" indent="-284163">
              <a:lnSpc>
                <a:spcPct val="95000"/>
              </a:lnSpc>
            </a:pPr>
            <a:endParaRPr lang="en-US" baseline="-25000">
              <a:solidFill>
                <a:srgbClr val="000000"/>
              </a:solidFill>
            </a:endParaRPr>
          </a:p>
          <a:p>
            <a:pPr marL="284163" indent="-284163">
              <a:lnSpc>
                <a:spcPct val="95000"/>
              </a:lnSpc>
            </a:pPr>
            <a:endParaRPr lang="en-US" baseline="-25000">
              <a:solidFill>
                <a:srgbClr val="000000"/>
              </a:solidFill>
            </a:endParaRPr>
          </a:p>
          <a:p>
            <a:pPr marL="284163" indent="-284163">
              <a:lnSpc>
                <a:spcPct val="95000"/>
              </a:lnSpc>
            </a:pPr>
            <a:endParaRPr lang="en-US" sz="2000">
              <a:solidFill>
                <a:srgbClr val="0F116A"/>
              </a:solidFill>
            </a:endParaRPr>
          </a:p>
          <a:p>
            <a:pPr marL="284163" indent="-284163">
              <a:lnSpc>
                <a:spcPct val="95000"/>
              </a:lnSpc>
            </a:pPr>
            <a:endParaRPr lang="en-US" sz="2000">
              <a:solidFill>
                <a:srgbClr val="0F116A"/>
              </a:solidFill>
            </a:endParaRPr>
          </a:p>
          <a:p>
            <a:pPr marL="284163" indent="-284163">
              <a:lnSpc>
                <a:spcPct val="95000"/>
              </a:lnSpc>
            </a:pPr>
            <a:endParaRPr lang="en-US" baseline="-25000">
              <a:solidFill>
                <a:srgbClr val="000000"/>
              </a:solidFill>
            </a:endParaRPr>
          </a:p>
          <a:p>
            <a:pPr marL="284163" indent="-284163">
              <a:lnSpc>
                <a:spcPct val="95000"/>
              </a:lnSpc>
            </a:pPr>
            <a:r>
              <a:rPr lang="en-US">
                <a:solidFill>
                  <a:srgbClr val="000000"/>
                </a:solidFill>
              </a:rPr>
              <a:t>bicarbonate</a:t>
            </a:r>
            <a:endParaRPr lang="en-US" baseline="-25000">
              <a:solidFill>
                <a:srgbClr val="000000"/>
              </a:solidFill>
            </a:endParaRPr>
          </a:p>
          <a:p>
            <a:pPr marL="284163" indent="-284163">
              <a:lnSpc>
                <a:spcPct val="95000"/>
              </a:lnSpc>
            </a:pPr>
            <a:r>
              <a:rPr lang="en-US">
                <a:solidFill>
                  <a:srgbClr val="000000"/>
                </a:solidFill>
              </a:rPr>
              <a:t>H</a:t>
            </a:r>
            <a:r>
              <a:rPr lang="en-US" baseline="-25000">
                <a:solidFill>
                  <a:srgbClr val="000000"/>
                </a:solidFill>
              </a:rPr>
              <a:t>2</a:t>
            </a:r>
            <a:r>
              <a:rPr lang="en-US">
                <a:solidFill>
                  <a:srgbClr val="000000"/>
                </a:solidFill>
              </a:rPr>
              <a:t>CO</a:t>
            </a:r>
            <a:r>
              <a:rPr lang="en-US" baseline="-25000">
                <a:solidFill>
                  <a:srgbClr val="000000"/>
                </a:solidFill>
              </a:rPr>
              <a:t>3 </a:t>
            </a:r>
            <a:r>
              <a:rPr lang="en-US">
                <a:solidFill>
                  <a:srgbClr val="000000"/>
                </a:solidFill>
                <a:sym typeface="Symbol" charset="2"/>
              </a:rPr>
              <a:t> </a:t>
            </a:r>
            <a:r>
              <a:rPr lang="en-US">
                <a:solidFill>
                  <a:srgbClr val="000000"/>
                </a:solidFill>
              </a:rPr>
              <a:t>H</a:t>
            </a:r>
            <a:r>
              <a:rPr lang="en-US" baseline="30000">
                <a:solidFill>
                  <a:srgbClr val="000000"/>
                </a:solidFill>
              </a:rPr>
              <a:t>+</a:t>
            </a:r>
            <a:r>
              <a:rPr lang="en-US" baseline="-25000">
                <a:solidFill>
                  <a:srgbClr val="000000"/>
                </a:solidFill>
              </a:rPr>
              <a:t> + </a:t>
            </a:r>
            <a:r>
              <a:rPr lang="en-US">
                <a:solidFill>
                  <a:srgbClr val="000000"/>
                </a:solidFill>
              </a:rPr>
              <a:t>HCO</a:t>
            </a:r>
            <a:r>
              <a:rPr lang="en-US" baseline="-25000">
                <a:solidFill>
                  <a:srgbClr val="000000"/>
                </a:solidFill>
              </a:rPr>
              <a:t>3</a:t>
            </a:r>
            <a:r>
              <a:rPr lang="en-US" baseline="30000">
                <a:solidFill>
                  <a:srgbClr val="000000"/>
                </a:solidFill>
              </a:rPr>
              <a:t>–</a:t>
            </a:r>
            <a:endParaRPr lang="en-US" sz="2000" baseline="-25000">
              <a:solidFill>
                <a:srgbClr val="0F116A"/>
              </a:solidFill>
            </a:endParaRPr>
          </a:p>
        </p:txBody>
      </p:sp>
      <p:sp>
        <p:nvSpPr>
          <p:cNvPr id="442397" name="Line 29"/>
          <p:cNvSpPr>
            <a:spLocks noChangeShapeType="1"/>
          </p:cNvSpPr>
          <p:nvPr/>
        </p:nvSpPr>
        <p:spPr bwMode="auto">
          <a:xfrm>
            <a:off x="1949450" y="3484563"/>
            <a:ext cx="1588" cy="942975"/>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442398" name="Rectangle 30"/>
          <p:cNvSpPr>
            <a:spLocks noChangeArrowheads="1"/>
          </p:cNvSpPr>
          <p:nvPr/>
        </p:nvSpPr>
        <p:spPr bwMode="auto">
          <a:xfrm>
            <a:off x="293688" y="3598863"/>
            <a:ext cx="1819275" cy="641350"/>
          </a:xfrm>
          <a:prstGeom prst="rect">
            <a:avLst/>
          </a:prstGeom>
          <a:noFill/>
          <a:ln w="9525">
            <a:noFill/>
            <a:miter lim="800000"/>
            <a:headEnd/>
            <a:tailEnd/>
          </a:ln>
          <a:effectLst/>
        </p:spPr>
        <p:txBody>
          <a:bodyPr anchor="ctr">
            <a:prstTxWarp prst="textNoShape">
              <a:avLst/>
            </a:prstTxWarp>
            <a:spAutoFit/>
          </a:bodyPr>
          <a:lstStyle/>
          <a:p>
            <a:pPr>
              <a:lnSpc>
                <a:spcPct val="90000"/>
              </a:lnSpc>
            </a:pPr>
            <a:r>
              <a:rPr lang="en-US" sz="2000">
                <a:solidFill>
                  <a:srgbClr val="CC0000"/>
                </a:solidFill>
              </a:rPr>
              <a:t>carbonic anhydrase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p:txBody>
          <a:bodyPr/>
          <a:lstStyle/>
          <a:p>
            <a:r>
              <a:rPr lang="en-US"/>
              <a:t>Releasing CO</a:t>
            </a:r>
            <a:r>
              <a:rPr lang="en-US" baseline="-25000"/>
              <a:t>2 </a:t>
            </a:r>
            <a:r>
              <a:rPr lang="en-US"/>
              <a:t>from blood at lungs</a:t>
            </a:r>
          </a:p>
        </p:txBody>
      </p:sp>
      <p:sp>
        <p:nvSpPr>
          <p:cNvPr id="444434" name="Rectangle 18" descr="Rectangle: Click to edit Master text styles&#10;Second level&#10;Third level&#10;Fourth level&#10;Fifth level"/>
          <p:cNvSpPr>
            <a:spLocks noGrp="1" noChangeArrowheads="1"/>
          </p:cNvSpPr>
          <p:nvPr>
            <p:ph type="body" idx="1"/>
          </p:nvPr>
        </p:nvSpPr>
        <p:spPr>
          <a:xfrm>
            <a:off x="95250" y="1385888"/>
            <a:ext cx="3325813" cy="2663825"/>
          </a:xfrm>
          <a:noFill/>
          <a:ln/>
        </p:spPr>
        <p:txBody>
          <a:bodyPr/>
          <a:lstStyle/>
          <a:p>
            <a:pPr marL="231775" indent="-231775"/>
            <a:r>
              <a:rPr lang="en-US" sz="2600"/>
              <a:t>Lower CO</a:t>
            </a:r>
            <a:r>
              <a:rPr lang="en-US" sz="2600" baseline="-25000"/>
              <a:t>2</a:t>
            </a:r>
            <a:r>
              <a:rPr lang="en-US" sz="2600"/>
              <a:t> pressure at lungs allows CO</a:t>
            </a:r>
            <a:r>
              <a:rPr lang="en-US" sz="2600" baseline="-25000"/>
              <a:t>2</a:t>
            </a:r>
            <a:r>
              <a:rPr lang="en-US" sz="2600"/>
              <a:t> to diffuse out of blood into lungs</a:t>
            </a:r>
            <a:endParaRPr lang="en-US" sz="2100" baseline="-25000"/>
          </a:p>
        </p:txBody>
      </p:sp>
      <p:grpSp>
        <p:nvGrpSpPr>
          <p:cNvPr id="2" name="Group 19"/>
          <p:cNvGrpSpPr>
            <a:grpSpLocks/>
          </p:cNvGrpSpPr>
          <p:nvPr/>
        </p:nvGrpSpPr>
        <p:grpSpPr bwMode="auto">
          <a:xfrm>
            <a:off x="3476625" y="1597025"/>
            <a:ext cx="5594350" cy="5127625"/>
            <a:chOff x="1083" y="401"/>
            <a:chExt cx="3750" cy="3437"/>
          </a:xfrm>
        </p:grpSpPr>
        <p:pic>
          <p:nvPicPr>
            <p:cNvPr id="444436" name="Picture 2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3" y="401"/>
              <a:ext cx="3750" cy="3437"/>
            </a:xfrm>
            <a:prstGeom prst="rect">
              <a:avLst/>
            </a:prstGeom>
            <a:noFill/>
            <a:ln w="9525">
              <a:noFill/>
              <a:miter lim="800000"/>
              <a:headEnd/>
              <a:tailEnd/>
            </a:ln>
          </p:spPr>
        </p:pic>
        <p:sp>
          <p:nvSpPr>
            <p:cNvPr id="444437" name="Rectangle 21"/>
            <p:cNvSpPr>
              <a:spLocks noChangeArrowheads="1"/>
            </p:cNvSpPr>
            <p:nvPr/>
          </p:nvSpPr>
          <p:spPr bwMode="auto">
            <a:xfrm>
              <a:off x="1214" y="3589"/>
              <a:ext cx="566"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Plasma</a:t>
              </a:r>
              <a:endParaRPr lang="en-US" sz="1900" b="0"/>
            </a:p>
          </p:txBody>
        </p:sp>
        <p:sp>
          <p:nvSpPr>
            <p:cNvPr id="444438" name="Rectangle 22"/>
            <p:cNvSpPr>
              <a:spLocks noChangeArrowheads="1"/>
            </p:cNvSpPr>
            <p:nvPr/>
          </p:nvSpPr>
          <p:spPr bwMode="auto">
            <a:xfrm>
              <a:off x="1263" y="528"/>
              <a:ext cx="1114"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Lungs: Alveoli</a:t>
              </a:r>
              <a:endParaRPr lang="en-US" sz="1900" b="0"/>
            </a:p>
          </p:txBody>
        </p:sp>
        <p:sp>
          <p:nvSpPr>
            <p:cNvPr id="444439" name="Rectangle 23"/>
            <p:cNvSpPr>
              <a:spLocks noChangeArrowheads="1"/>
            </p:cNvSpPr>
            <p:nvPr/>
          </p:nvSpPr>
          <p:spPr bwMode="auto">
            <a:xfrm>
              <a:off x="1201" y="2144"/>
              <a:ext cx="1095" cy="387"/>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r>
                <a:rPr lang="en-US" sz="1900">
                  <a:solidFill>
                    <a:srgbClr val="000000"/>
                  </a:solidFill>
                </a:rPr>
                <a:t> dissolved</a:t>
              </a:r>
            </a:p>
            <a:p>
              <a:pPr algn="l"/>
              <a:r>
                <a:rPr lang="en-US" sz="1900">
                  <a:solidFill>
                    <a:srgbClr val="000000"/>
                  </a:solidFill>
                </a:rPr>
                <a:t>in plasma</a:t>
              </a:r>
              <a:endParaRPr lang="en-US" sz="1900" b="0"/>
            </a:p>
          </p:txBody>
        </p:sp>
        <p:sp>
          <p:nvSpPr>
            <p:cNvPr id="444440" name="Rectangle 24"/>
            <p:cNvSpPr>
              <a:spLocks noChangeArrowheads="1"/>
            </p:cNvSpPr>
            <p:nvPr/>
          </p:nvSpPr>
          <p:spPr bwMode="auto">
            <a:xfrm>
              <a:off x="2758" y="3493"/>
              <a:ext cx="705"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HCO</a:t>
              </a:r>
              <a:r>
                <a:rPr lang="en-US" sz="1900" baseline="-25000">
                  <a:solidFill>
                    <a:srgbClr val="000000"/>
                  </a:solidFill>
                </a:rPr>
                <a:t>3</a:t>
              </a:r>
              <a:r>
                <a:rPr lang="en-US" sz="1900" baseline="30000">
                  <a:solidFill>
                    <a:srgbClr val="000000"/>
                  </a:solidFill>
                </a:rPr>
                <a:t>–</a:t>
              </a:r>
              <a:r>
                <a:rPr lang="en-US" sz="1900">
                  <a:solidFill>
                    <a:srgbClr val="000000"/>
                  </a:solidFill>
                </a:rPr>
                <a:t>Cl</a:t>
              </a:r>
              <a:r>
                <a:rPr lang="en-US" sz="1900" baseline="30000">
                  <a:solidFill>
                    <a:srgbClr val="000000"/>
                  </a:solidFill>
                </a:rPr>
                <a:t>–</a:t>
              </a:r>
              <a:endParaRPr lang="en-US" sz="1900">
                <a:solidFill>
                  <a:srgbClr val="000000"/>
                </a:solidFill>
              </a:endParaRPr>
            </a:p>
          </p:txBody>
        </p:sp>
        <p:sp>
          <p:nvSpPr>
            <p:cNvPr id="444441" name="Rectangle 25"/>
            <p:cNvSpPr>
              <a:spLocks noChangeArrowheads="1"/>
            </p:cNvSpPr>
            <p:nvPr/>
          </p:nvSpPr>
          <p:spPr bwMode="auto">
            <a:xfrm>
              <a:off x="2696" y="1318"/>
              <a:ext cx="305"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p>
          </p:txBody>
        </p:sp>
        <p:sp>
          <p:nvSpPr>
            <p:cNvPr id="444442" name="Rectangle 26"/>
            <p:cNvSpPr>
              <a:spLocks noChangeArrowheads="1"/>
            </p:cNvSpPr>
            <p:nvPr/>
          </p:nvSpPr>
          <p:spPr bwMode="auto">
            <a:xfrm>
              <a:off x="3948" y="2544"/>
              <a:ext cx="482"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a:t>
              </a:r>
              <a:r>
                <a:rPr lang="en-US" sz="1900" baseline="-25000">
                  <a:solidFill>
                    <a:srgbClr val="000000"/>
                  </a:solidFill>
                </a:rPr>
                <a:t>2</a:t>
              </a:r>
              <a:r>
                <a:rPr lang="en-US" sz="1900">
                  <a:solidFill>
                    <a:srgbClr val="000000"/>
                  </a:solidFill>
                </a:rPr>
                <a:t>CO</a:t>
              </a:r>
              <a:r>
                <a:rPr lang="en-US" sz="1900" baseline="-25000">
                  <a:solidFill>
                    <a:srgbClr val="000000"/>
                  </a:solidFill>
                </a:rPr>
                <a:t>3</a:t>
              </a:r>
              <a:endParaRPr lang="en-US" sz="1900" b="0"/>
            </a:p>
          </p:txBody>
        </p:sp>
        <p:sp>
          <p:nvSpPr>
            <p:cNvPr id="444443" name="Rectangle 27"/>
            <p:cNvSpPr>
              <a:spLocks noChangeArrowheads="1"/>
            </p:cNvSpPr>
            <p:nvPr/>
          </p:nvSpPr>
          <p:spPr bwMode="auto">
            <a:xfrm>
              <a:off x="3948" y="2934"/>
              <a:ext cx="482"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a:t>
              </a:r>
              <a:r>
                <a:rPr lang="en-US" sz="1900" baseline="-25000">
                  <a:solidFill>
                    <a:srgbClr val="000000"/>
                  </a:solidFill>
                </a:rPr>
                <a:t>2</a:t>
              </a:r>
              <a:r>
                <a:rPr lang="en-US" sz="1900">
                  <a:solidFill>
                    <a:srgbClr val="000000"/>
                  </a:solidFill>
                </a:rPr>
                <a:t>CO</a:t>
              </a:r>
              <a:r>
                <a:rPr lang="en-US" sz="1900" baseline="-25000">
                  <a:solidFill>
                    <a:srgbClr val="000000"/>
                  </a:solidFill>
                </a:rPr>
                <a:t>3</a:t>
              </a:r>
              <a:endParaRPr lang="en-US" sz="1900" b="0"/>
            </a:p>
          </p:txBody>
        </p:sp>
        <p:sp>
          <p:nvSpPr>
            <p:cNvPr id="444444" name="Rectangle 28"/>
            <p:cNvSpPr>
              <a:spLocks noChangeArrowheads="1"/>
            </p:cNvSpPr>
            <p:nvPr/>
          </p:nvSpPr>
          <p:spPr bwMode="auto">
            <a:xfrm>
              <a:off x="1433" y="2945"/>
              <a:ext cx="1423"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Hemoglobin + CO</a:t>
              </a:r>
              <a:r>
                <a:rPr lang="en-US" sz="1900" baseline="-25000">
                  <a:solidFill>
                    <a:srgbClr val="000000"/>
                  </a:solidFill>
                </a:rPr>
                <a:t>2</a:t>
              </a:r>
              <a:endParaRPr lang="en-US" sz="1900" b="0"/>
            </a:p>
          </p:txBody>
        </p:sp>
        <p:sp>
          <p:nvSpPr>
            <p:cNvPr id="444445" name="Rectangle 29"/>
            <p:cNvSpPr>
              <a:spLocks noChangeArrowheads="1"/>
            </p:cNvSpPr>
            <p:nvPr/>
          </p:nvSpPr>
          <p:spPr bwMode="auto">
            <a:xfrm>
              <a:off x="2925" y="2532"/>
              <a:ext cx="793"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r>
                <a:rPr lang="en-US" sz="1900">
                  <a:solidFill>
                    <a:srgbClr val="000000"/>
                  </a:solidFill>
                </a:rPr>
                <a:t> + H</a:t>
              </a:r>
              <a:r>
                <a:rPr lang="en-US" sz="1900" baseline="-25000">
                  <a:solidFill>
                    <a:srgbClr val="000000"/>
                  </a:solidFill>
                </a:rPr>
                <a:t>2</a:t>
              </a:r>
              <a:r>
                <a:rPr lang="en-US" sz="1900">
                  <a:solidFill>
                    <a:srgbClr val="000000"/>
                  </a:solidFill>
                </a:rPr>
                <a:t>O</a:t>
              </a:r>
              <a:endParaRPr lang="en-US" sz="1900" b="0"/>
            </a:p>
          </p:txBody>
        </p:sp>
        <p:sp>
          <p:nvSpPr>
            <p:cNvPr id="444446" name="Rectangle 30"/>
            <p:cNvSpPr>
              <a:spLocks noChangeArrowheads="1"/>
            </p:cNvSpPr>
            <p:nvPr/>
          </p:nvSpPr>
          <p:spPr bwMode="auto">
            <a:xfrm>
              <a:off x="2794" y="2887"/>
              <a:ext cx="879"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HCO</a:t>
              </a:r>
              <a:r>
                <a:rPr lang="en-US" sz="1900" baseline="-25000">
                  <a:solidFill>
                    <a:srgbClr val="000000"/>
                  </a:solidFill>
                </a:rPr>
                <a:t>3 </a:t>
              </a:r>
              <a:r>
                <a:rPr lang="en-US" sz="1900" baseline="30000">
                  <a:solidFill>
                    <a:srgbClr val="000000"/>
                  </a:solidFill>
                </a:rPr>
                <a:t>–</a:t>
              </a:r>
              <a:r>
                <a:rPr lang="en-US" sz="1900">
                  <a:solidFill>
                    <a:srgbClr val="000000"/>
                  </a:solidFill>
                </a:rPr>
                <a:t> + H</a:t>
              </a:r>
              <a:r>
                <a:rPr lang="en-US" sz="1900" baseline="30000">
                  <a:solidFill>
                    <a:srgbClr val="000000"/>
                  </a:solidFill>
                </a:rPr>
                <a:t>+</a:t>
              </a:r>
              <a:endParaRPr lang="en-US" sz="1900">
                <a:solidFill>
                  <a:srgbClr val="000000"/>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a:t>Adaptations for pregnancy</a:t>
            </a:r>
          </a:p>
        </p:txBody>
      </p:sp>
      <p:pic>
        <p:nvPicPr>
          <p:cNvPr id="422915" name="Picture 3"/>
          <p:cNvPicPr>
            <a:picLocks noChangeAspect="1" noChangeArrowheads="1"/>
          </p:cNvPicPr>
          <p:nvPr/>
        </p:nvPicPr>
        <p:blipFill>
          <a:blip r:embed="rId4"/>
          <a:srcRect/>
          <a:stretch>
            <a:fillRect/>
          </a:stretch>
        </p:blipFill>
        <p:spPr bwMode="auto">
          <a:xfrm>
            <a:off x="1403350" y="2614613"/>
            <a:ext cx="7740650" cy="4121150"/>
          </a:xfrm>
          <a:prstGeom prst="rect">
            <a:avLst/>
          </a:prstGeom>
          <a:noFill/>
          <a:ln w="9525">
            <a:noFill/>
            <a:miter lim="800000"/>
            <a:headEnd/>
            <a:tailEnd/>
          </a:ln>
          <a:effectLst/>
        </p:spPr>
      </p:pic>
      <p:sp>
        <p:nvSpPr>
          <p:cNvPr id="422916" name="Rectangle 4" descr="Rectangle: Click to edit Master text styles&#10;Second level&#10;Third level&#10;Fourth level&#10;Fifth level"/>
          <p:cNvSpPr>
            <a:spLocks noGrp="1" noChangeArrowheads="1"/>
          </p:cNvSpPr>
          <p:nvPr>
            <p:ph type="body" idx="1"/>
          </p:nvPr>
        </p:nvSpPr>
        <p:spPr>
          <a:xfrm>
            <a:off x="609600" y="1295400"/>
            <a:ext cx="4916488" cy="1406525"/>
          </a:xfrm>
        </p:spPr>
        <p:txBody>
          <a:bodyPr/>
          <a:lstStyle/>
          <a:p>
            <a:r>
              <a:rPr lang="en-US" sz="2800"/>
              <a:t>Mother &amp; fetus exchange O</a:t>
            </a:r>
            <a:r>
              <a:rPr lang="en-US" sz="2800" baseline="-25000"/>
              <a:t>2</a:t>
            </a:r>
            <a:r>
              <a:rPr lang="en-US" sz="2800"/>
              <a:t> &amp; CO</a:t>
            </a:r>
            <a:r>
              <a:rPr lang="en-US" sz="2800" baseline="-25000"/>
              <a:t>2</a:t>
            </a:r>
            <a:r>
              <a:rPr lang="en-US" sz="2800"/>
              <a:t> across placental tissue</a:t>
            </a:r>
          </a:p>
        </p:txBody>
      </p:sp>
      <p:pic>
        <p:nvPicPr>
          <p:cNvPr id="422918" name="Picture 6" descr="fetal circulati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100388"/>
            <a:ext cx="2235200" cy="3757612"/>
          </a:xfrm>
          <a:prstGeom prst="rect">
            <a:avLst/>
          </a:prstGeom>
          <a:noFill/>
        </p:spPr>
      </p:pic>
      <p:pic>
        <p:nvPicPr>
          <p:cNvPr id="422920" name="Picture 8" descr="penguinL"/>
          <p:cNvPicPr>
            <a:picLocks noChangeAspect="1" noChangeArrowheads="1"/>
          </p:cNvPicPr>
          <p:nvPr/>
        </p:nvPicPr>
        <p:blipFill>
          <a:blip r:embed="rId6"/>
          <a:srcRect/>
          <a:stretch>
            <a:fillRect/>
          </a:stretch>
        </p:blipFill>
        <p:spPr bwMode="auto">
          <a:xfrm>
            <a:off x="7869238" y="349250"/>
            <a:ext cx="1274762" cy="1295400"/>
          </a:xfrm>
          <a:prstGeom prst="rect">
            <a:avLst/>
          </a:prstGeom>
          <a:noFill/>
        </p:spPr>
      </p:pic>
      <p:sp>
        <p:nvSpPr>
          <p:cNvPr id="422919" name="AutoShape 7"/>
          <p:cNvSpPr>
            <a:spLocks noChangeArrowheads="1"/>
          </p:cNvSpPr>
          <p:nvPr/>
        </p:nvSpPr>
        <p:spPr bwMode="auto">
          <a:xfrm>
            <a:off x="5259388" y="1300163"/>
            <a:ext cx="3314700" cy="1173162"/>
          </a:xfrm>
          <a:prstGeom prst="wedgeEllipseCallout">
            <a:avLst>
              <a:gd name="adj1" fmla="val 38792"/>
              <a:gd name="adj2" fmla="val -10033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900">
                <a:solidFill>
                  <a:srgbClr val="0F116A"/>
                </a:solidFill>
                <a:latin typeface="Comic Sans MS" charset="0"/>
              </a:rPr>
              <a:t>Why would</a:t>
            </a:r>
            <a:br>
              <a:rPr lang="en-US" sz="1900">
                <a:solidFill>
                  <a:srgbClr val="0F116A"/>
                </a:solidFill>
                <a:latin typeface="Comic Sans MS" charset="0"/>
              </a:rPr>
            </a:br>
            <a:r>
              <a:rPr lang="en-US" sz="1900">
                <a:solidFill>
                  <a:srgbClr val="0F116A"/>
                </a:solidFill>
                <a:latin typeface="Comic Sans MS" charset="0"/>
              </a:rPr>
              <a:t>mother’s Hb give up </a:t>
            </a:r>
            <a:br>
              <a:rPr lang="en-US" sz="1900">
                <a:solidFill>
                  <a:srgbClr val="0F116A"/>
                </a:solidFill>
                <a:latin typeface="Comic Sans MS" charset="0"/>
              </a:rPr>
            </a:br>
            <a:r>
              <a:rPr lang="en-US" sz="1900">
                <a:solidFill>
                  <a:srgbClr val="0F116A"/>
                </a:solidFill>
                <a:latin typeface="Comic Sans MS" charset="0"/>
              </a:rPr>
              <a:t>its O</a:t>
            </a:r>
            <a:r>
              <a:rPr lang="en-US" sz="1900" baseline="-25000">
                <a:solidFill>
                  <a:srgbClr val="0F116A"/>
                </a:solidFill>
                <a:latin typeface="Comic Sans MS" charset="0"/>
              </a:rPr>
              <a:t>2</a:t>
            </a:r>
            <a:r>
              <a:rPr lang="en-US" sz="1900">
                <a:solidFill>
                  <a:srgbClr val="0F116A"/>
                </a:solidFill>
                <a:latin typeface="Comic Sans MS" charset="0"/>
              </a:rPr>
              <a:t> to baby’s Hb?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2920"/>
                                        </p:tgtEl>
                                        <p:attrNameLst>
                                          <p:attrName>style.visibility</p:attrName>
                                        </p:attrNameLst>
                                      </p:cBhvr>
                                      <p:to>
                                        <p:strVal val="visible"/>
                                      </p:to>
                                    </p:set>
                                    <p:animEffect transition="in" filter="wipe(left)">
                                      <p:cBhvr>
                                        <p:cTn id="7" dur="500"/>
                                        <p:tgtEl>
                                          <p:spTgt spid="4229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2919"/>
                                        </p:tgtEl>
                                        <p:attrNameLst>
                                          <p:attrName>style.visibility</p:attrName>
                                        </p:attrNameLst>
                                      </p:cBhvr>
                                      <p:to>
                                        <p:strVal val="visible"/>
                                      </p:to>
                                    </p:set>
                                    <p:animEffect transition="in" filter="wipe(up)">
                                      <p:cBhvr>
                                        <p:cTn id="11" dur="500"/>
                                        <p:tgtEl>
                                          <p:spTgt spid="42291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Fetal hemoglobin (HbF)</a:t>
            </a:r>
          </a:p>
        </p:txBody>
      </p:sp>
      <p:pic>
        <p:nvPicPr>
          <p:cNvPr id="424963" name="Picture 3" descr="HbA_vs_HbF_saturation_curve"/>
          <p:cNvPicPr>
            <a:picLocks noChangeAspect="1" noChangeArrowheads="1"/>
          </p:cNvPicPr>
          <p:nvPr/>
        </p:nvPicPr>
        <p:blipFill>
          <a:blip r:embed="rId3"/>
          <a:srcRect/>
          <a:stretch>
            <a:fillRect/>
          </a:stretch>
        </p:blipFill>
        <p:spPr bwMode="auto">
          <a:xfrm>
            <a:off x="4367213" y="2916238"/>
            <a:ext cx="4656137" cy="3941762"/>
          </a:xfrm>
          <a:prstGeom prst="rect">
            <a:avLst/>
          </a:prstGeom>
          <a:noFill/>
        </p:spPr>
      </p:pic>
      <p:pic>
        <p:nvPicPr>
          <p:cNvPr id="424964" name="Picture 4" descr="Hemoglobin_F"/>
          <p:cNvPicPr>
            <a:picLocks noChangeAspect="1" noChangeArrowheads="1"/>
          </p:cNvPicPr>
          <p:nvPr/>
        </p:nvPicPr>
        <p:blipFill>
          <a:blip r:embed="rId4"/>
          <a:srcRect/>
          <a:stretch>
            <a:fillRect/>
          </a:stretch>
        </p:blipFill>
        <p:spPr bwMode="auto">
          <a:xfrm>
            <a:off x="230188" y="3090863"/>
            <a:ext cx="4060825" cy="3462337"/>
          </a:xfrm>
          <a:prstGeom prst="rect">
            <a:avLst/>
          </a:prstGeom>
          <a:noFill/>
        </p:spPr>
      </p:pic>
      <p:sp>
        <p:nvSpPr>
          <p:cNvPr id="424965" name="AutoShape 5"/>
          <p:cNvSpPr>
            <a:spLocks noChangeArrowheads="1"/>
          </p:cNvSpPr>
          <p:nvPr/>
        </p:nvSpPr>
        <p:spPr bwMode="auto">
          <a:xfrm>
            <a:off x="7158038" y="4922838"/>
            <a:ext cx="1879600" cy="1108075"/>
          </a:xfrm>
          <a:prstGeom prst="roundRect">
            <a:avLst>
              <a:gd name="adj" fmla="val 16667"/>
            </a:avLst>
          </a:prstGeom>
          <a:solidFill>
            <a:srgbClr val="FFCC00"/>
          </a:solidFill>
          <a:ln w="9525">
            <a:noFill/>
            <a:round/>
            <a:headEnd/>
            <a:tailEnd/>
          </a:ln>
          <a:effectLst/>
        </p:spPr>
        <p:txBody>
          <a:bodyPr>
            <a:prstTxWarp prst="textNoShape">
              <a:avLst/>
            </a:prstTxWarp>
            <a:spAutoFit/>
          </a:bodyPr>
          <a:lstStyle/>
          <a:p>
            <a:pPr algn="l"/>
            <a:r>
              <a:rPr lang="en-US" sz="2000">
                <a:solidFill>
                  <a:srgbClr val="CC0000"/>
                </a:solidFill>
              </a:rPr>
              <a:t>What is the adaptive advantage?</a:t>
            </a:r>
            <a:endParaRPr lang="en-US" sz="2000">
              <a:solidFill>
                <a:schemeClr val="tx2"/>
              </a:solidFill>
            </a:endParaRPr>
          </a:p>
        </p:txBody>
      </p:sp>
      <p:sp>
        <p:nvSpPr>
          <p:cNvPr id="424966" name="Rectangle 6"/>
          <p:cNvSpPr>
            <a:spLocks noChangeArrowheads="1"/>
          </p:cNvSpPr>
          <p:nvPr/>
        </p:nvSpPr>
        <p:spPr bwMode="auto">
          <a:xfrm>
            <a:off x="249238" y="6461125"/>
            <a:ext cx="31623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l"/>
            <a:r>
              <a:rPr lang="en-US" sz="2000">
                <a:solidFill>
                  <a:srgbClr val="0F116A"/>
                </a:solidFill>
              </a:rPr>
              <a:t>2 alpha &amp; 2 gamma units</a:t>
            </a:r>
          </a:p>
        </p:txBody>
      </p:sp>
      <p:sp>
        <p:nvSpPr>
          <p:cNvPr id="424967" name="Rectangle 7" descr="Rectangle: Click to edit Master text styles&#10;Second level&#10;Third level&#10;Fourth level&#10;Fifth level"/>
          <p:cNvSpPr>
            <a:spLocks noGrp="1" noChangeArrowheads="1"/>
          </p:cNvSpPr>
          <p:nvPr>
            <p:ph type="body" idx="1"/>
          </p:nvPr>
        </p:nvSpPr>
        <p:spPr>
          <a:xfrm>
            <a:off x="431800" y="990600"/>
            <a:ext cx="7772400" cy="1511300"/>
          </a:xfrm>
        </p:spPr>
        <p:txBody>
          <a:bodyPr/>
          <a:lstStyle/>
          <a:p>
            <a:pPr>
              <a:lnSpc>
                <a:spcPct val="90000"/>
              </a:lnSpc>
            </a:pPr>
            <a:r>
              <a:rPr lang="en-US" sz="2600" dirty="0" err="1"/>
              <a:t>HbF</a:t>
            </a:r>
            <a:r>
              <a:rPr lang="en-US" sz="2600" dirty="0"/>
              <a:t> has greater attraction to O</a:t>
            </a:r>
            <a:r>
              <a:rPr lang="en-US" sz="2600" baseline="-25000" dirty="0"/>
              <a:t>2</a:t>
            </a:r>
            <a:r>
              <a:rPr lang="en-US" sz="2600" dirty="0"/>
              <a:t> than </a:t>
            </a:r>
            <a:r>
              <a:rPr lang="en-US" sz="2600" dirty="0" err="1"/>
              <a:t>Hb</a:t>
            </a:r>
            <a:endParaRPr lang="en-US" sz="2600" dirty="0"/>
          </a:p>
          <a:p>
            <a:pPr lvl="1">
              <a:lnSpc>
                <a:spcPct val="90000"/>
              </a:lnSpc>
            </a:pPr>
            <a:r>
              <a:rPr lang="en-US" sz="2400" dirty="0"/>
              <a:t>low % O</a:t>
            </a:r>
            <a:r>
              <a:rPr lang="en-US" sz="2400" baseline="-25000" dirty="0"/>
              <a:t>2</a:t>
            </a:r>
            <a:r>
              <a:rPr lang="en-US" sz="2400" dirty="0"/>
              <a:t> by time blood reaches placenta</a:t>
            </a:r>
          </a:p>
          <a:p>
            <a:pPr lvl="1">
              <a:lnSpc>
                <a:spcPct val="90000"/>
              </a:lnSpc>
            </a:pPr>
            <a:r>
              <a:rPr lang="en-US" sz="2400" dirty="0"/>
              <a:t>fetal </a:t>
            </a:r>
            <a:r>
              <a:rPr lang="en-US" sz="2400" dirty="0" err="1"/>
              <a:t>Hb</a:t>
            </a:r>
            <a:r>
              <a:rPr lang="en-US" sz="2400" dirty="0"/>
              <a:t> must be able to bind O</a:t>
            </a:r>
            <a:r>
              <a:rPr lang="en-US" sz="2400" baseline="-25000" dirty="0"/>
              <a:t>2</a:t>
            </a:r>
            <a:r>
              <a:rPr lang="en-US" sz="2400" dirty="0"/>
              <a:t> with greater attraction than maternal </a:t>
            </a:r>
            <a:r>
              <a:rPr lang="en-US" sz="2400" dirty="0" err="1"/>
              <a:t>Hb</a:t>
            </a:r>
            <a:r>
              <a:rPr lang="en-US" sz="2400" dirty="0"/>
              <a:t> </a:t>
            </a:r>
          </a:p>
        </p:txBody>
      </p:sp>
      <p:sp>
        <p:nvSpPr>
          <p:cNvPr id="424968" name="Line 8"/>
          <p:cNvSpPr>
            <a:spLocks noChangeShapeType="1"/>
          </p:cNvSpPr>
          <p:nvPr/>
        </p:nvSpPr>
        <p:spPr bwMode="auto">
          <a:xfrm>
            <a:off x="5527675" y="3752850"/>
            <a:ext cx="0" cy="264001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1026"/>
          <p:cNvSpPr>
            <a:spLocks noGrp="1" noChangeArrowheads="1"/>
          </p:cNvSpPr>
          <p:nvPr>
            <p:ph type="title"/>
          </p:nvPr>
        </p:nvSpPr>
        <p:spPr>
          <a:xfrm>
            <a:off x="609600" y="685800"/>
            <a:ext cx="8229600" cy="1219200"/>
          </a:xfrm>
        </p:spPr>
        <p:txBody>
          <a:bodyPr/>
          <a:lstStyle/>
          <a:p>
            <a:r>
              <a:rPr lang="en-US"/>
              <a:t>Why do we need a </a:t>
            </a:r>
            <a:br>
              <a:rPr lang="en-US"/>
            </a:br>
            <a:r>
              <a:rPr lang="en-US"/>
              <a:t>respiratory system?</a:t>
            </a:r>
          </a:p>
        </p:txBody>
      </p:sp>
      <p:pic>
        <p:nvPicPr>
          <p:cNvPr id="484356" name="Picture 1028"/>
          <p:cNvPicPr>
            <a:picLocks noChangeAspect="1" noChangeArrowheads="1"/>
          </p:cNvPicPr>
          <p:nvPr/>
        </p:nvPicPr>
        <p:blipFill>
          <a:blip r:embed="rId4"/>
          <a:srcRect/>
          <a:stretch>
            <a:fillRect/>
          </a:stretch>
        </p:blipFill>
        <p:spPr bwMode="auto">
          <a:xfrm>
            <a:off x="5562600" y="3094038"/>
            <a:ext cx="2520950" cy="3505200"/>
          </a:xfrm>
          <a:prstGeom prst="rect">
            <a:avLst/>
          </a:prstGeom>
          <a:noFill/>
        </p:spPr>
      </p:pic>
      <p:grpSp>
        <p:nvGrpSpPr>
          <p:cNvPr id="2" name="Group 1029"/>
          <p:cNvGrpSpPr>
            <a:grpSpLocks/>
          </p:cNvGrpSpPr>
          <p:nvPr/>
        </p:nvGrpSpPr>
        <p:grpSpPr bwMode="auto">
          <a:xfrm>
            <a:off x="4724400" y="5075238"/>
            <a:ext cx="1600200" cy="1143000"/>
            <a:chOff x="2880" y="3168"/>
            <a:chExt cx="1008" cy="720"/>
          </a:xfrm>
        </p:grpSpPr>
        <p:sp>
          <p:nvSpPr>
            <p:cNvPr id="484358" name="AutoShape 1030"/>
            <p:cNvSpPr>
              <a:spLocks noChangeArrowheads="1"/>
            </p:cNvSpPr>
            <p:nvPr/>
          </p:nvSpPr>
          <p:spPr bwMode="auto">
            <a:xfrm rot="-5400000">
              <a:off x="3168" y="3168"/>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59" name="Oval 1031"/>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O</a:t>
              </a:r>
              <a:r>
                <a:rPr lang="en-US" sz="2800" baseline="-25000">
                  <a:solidFill>
                    <a:srgbClr val="0F116A"/>
                  </a:solidFill>
                </a:rPr>
                <a:t>2</a:t>
              </a:r>
              <a:endParaRPr lang="en-US" sz="2800">
                <a:solidFill>
                  <a:srgbClr val="0F116A"/>
                </a:solidFill>
              </a:endParaRPr>
            </a:p>
          </p:txBody>
        </p:sp>
      </p:grpSp>
      <p:grpSp>
        <p:nvGrpSpPr>
          <p:cNvPr id="3" name="Group 1032"/>
          <p:cNvGrpSpPr>
            <a:grpSpLocks/>
          </p:cNvGrpSpPr>
          <p:nvPr/>
        </p:nvGrpSpPr>
        <p:grpSpPr bwMode="auto">
          <a:xfrm>
            <a:off x="4572000" y="3475038"/>
            <a:ext cx="1752600" cy="1143000"/>
            <a:chOff x="2784" y="2160"/>
            <a:chExt cx="1104" cy="720"/>
          </a:xfrm>
        </p:grpSpPr>
        <p:sp>
          <p:nvSpPr>
            <p:cNvPr id="484361" name="AutoShape 1033"/>
            <p:cNvSpPr>
              <a:spLocks noChangeArrowheads="1"/>
            </p:cNvSpPr>
            <p:nvPr/>
          </p:nvSpPr>
          <p:spPr bwMode="auto">
            <a:xfrm rot="5400000" flipV="1">
              <a:off x="3168" y="2160"/>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66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62" name="AutoShape 1034"/>
            <p:cNvSpPr>
              <a:spLocks noChangeArrowheads="1"/>
            </p:cNvSpPr>
            <p:nvPr/>
          </p:nvSpPr>
          <p:spPr bwMode="auto">
            <a:xfrm>
              <a:off x="2784" y="2208"/>
              <a:ext cx="528" cy="457"/>
            </a:xfrm>
            <a:prstGeom prst="hexagon">
              <a:avLst>
                <a:gd name="adj" fmla="val 28884"/>
                <a:gd name="vf" fmla="val 115470"/>
              </a:avLst>
            </a:prstGeom>
            <a:solidFill>
              <a:srgbClr val="FFCC18"/>
            </a:solidFill>
            <a:ln w="9525">
              <a:solidFill>
                <a:schemeClr val="tx1"/>
              </a:solidFill>
              <a:miter lim="800000"/>
              <a:headEnd/>
              <a:tailEnd/>
            </a:ln>
            <a:effectLst/>
          </p:spPr>
          <p:txBody>
            <a:bodyPr wrap="none" anchor="ctr">
              <a:prstTxWarp prst="textNoShape">
                <a:avLst/>
              </a:prstTxWarp>
            </a:bodyPr>
            <a:lstStyle/>
            <a:p>
              <a:r>
                <a:rPr lang="en-US" sz="3000">
                  <a:solidFill>
                    <a:srgbClr val="660000"/>
                  </a:solidFill>
                </a:rPr>
                <a:t>food</a:t>
              </a:r>
              <a:endParaRPr lang="en-US" sz="3000">
                <a:solidFill>
                  <a:srgbClr val="0F116A"/>
                </a:solidFill>
              </a:endParaRPr>
            </a:p>
          </p:txBody>
        </p:sp>
      </p:grpSp>
      <p:grpSp>
        <p:nvGrpSpPr>
          <p:cNvPr id="4" name="Group 1035"/>
          <p:cNvGrpSpPr>
            <a:grpSpLocks/>
          </p:cNvGrpSpPr>
          <p:nvPr/>
        </p:nvGrpSpPr>
        <p:grpSpPr bwMode="auto">
          <a:xfrm>
            <a:off x="6781800" y="4465638"/>
            <a:ext cx="2057400" cy="1712912"/>
            <a:chOff x="4176" y="2784"/>
            <a:chExt cx="1296" cy="1079"/>
          </a:xfrm>
        </p:grpSpPr>
        <p:sp>
          <p:nvSpPr>
            <p:cNvPr id="484364" name="AutoShape 1036"/>
            <p:cNvSpPr>
              <a:spLocks noChangeArrowheads="1"/>
            </p:cNvSpPr>
            <p:nvPr/>
          </p:nvSpPr>
          <p:spPr bwMode="auto">
            <a:xfrm rot="5400000" flipV="1">
              <a:off x="4176" y="2784"/>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484365" name="AutoShape 1037"/>
            <p:cNvSpPr>
              <a:spLocks noChangeArrowheads="1"/>
            </p:cNvSpPr>
            <p:nvPr/>
          </p:nvSpPr>
          <p:spPr bwMode="auto">
            <a:xfrm>
              <a:off x="4704" y="3360"/>
              <a:ext cx="768" cy="50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a:solidFill>
                    <a:srgbClr val="FFEA18"/>
                  </a:solidFill>
                </a:rPr>
                <a:t>ATP</a:t>
              </a:r>
              <a:endParaRPr lang="en-US" sz="6000">
                <a:solidFill>
                  <a:schemeClr val="tx2"/>
                </a:solidFill>
              </a:endParaRPr>
            </a:p>
          </p:txBody>
        </p:sp>
      </p:grpSp>
      <p:grpSp>
        <p:nvGrpSpPr>
          <p:cNvPr id="5" name="Group 1038"/>
          <p:cNvGrpSpPr>
            <a:grpSpLocks/>
          </p:cNvGrpSpPr>
          <p:nvPr/>
        </p:nvGrpSpPr>
        <p:grpSpPr bwMode="auto">
          <a:xfrm>
            <a:off x="6400800" y="5151438"/>
            <a:ext cx="1447800" cy="1600200"/>
            <a:chOff x="4032" y="3120"/>
            <a:chExt cx="912" cy="1008"/>
          </a:xfrm>
        </p:grpSpPr>
        <p:sp>
          <p:nvSpPr>
            <p:cNvPr id="484367" name="AutoShape 1039"/>
            <p:cNvSpPr>
              <a:spLocks noChangeArrowheads="1"/>
            </p:cNvSpPr>
            <p:nvPr/>
          </p:nvSpPr>
          <p:spPr bwMode="auto">
            <a:xfrm rot="5400000" flipV="1">
              <a:off x="4032" y="3120"/>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68" name="Oval 1040"/>
            <p:cNvSpPr>
              <a:spLocks noChangeArrowheads="1"/>
            </p:cNvSpPr>
            <p:nvPr/>
          </p:nvSpPr>
          <p:spPr bwMode="auto">
            <a:xfrm>
              <a:off x="4560" y="3744"/>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CO</a:t>
              </a:r>
              <a:r>
                <a:rPr lang="en-US" sz="2800" baseline="-25000">
                  <a:solidFill>
                    <a:srgbClr val="0F116A"/>
                  </a:solidFill>
                </a:rPr>
                <a:t>2</a:t>
              </a:r>
              <a:endParaRPr lang="en-US" sz="2800">
                <a:solidFill>
                  <a:srgbClr val="0F116A"/>
                </a:solidFill>
              </a:endParaRPr>
            </a:p>
          </p:txBody>
        </p:sp>
      </p:grpSp>
      <p:pic>
        <p:nvPicPr>
          <p:cNvPr id="484369" name="Picture 1041" descr="penguinL"/>
          <p:cNvPicPr>
            <a:picLocks noChangeAspect="1" noChangeArrowheads="1"/>
          </p:cNvPicPr>
          <p:nvPr/>
        </p:nvPicPr>
        <p:blipFill>
          <a:blip r:embed="rId5"/>
          <a:srcRect/>
          <a:stretch>
            <a:fillRect/>
          </a:stretch>
        </p:blipFill>
        <p:spPr bwMode="auto">
          <a:xfrm>
            <a:off x="7869238" y="693738"/>
            <a:ext cx="1274762" cy="1295400"/>
          </a:xfrm>
          <a:prstGeom prst="rect">
            <a:avLst/>
          </a:prstGeom>
          <a:noFill/>
        </p:spPr>
      </p:pic>
      <p:sp>
        <p:nvSpPr>
          <p:cNvPr id="484370" name="AutoShape 1042"/>
          <p:cNvSpPr>
            <a:spLocks noChangeArrowheads="1"/>
          </p:cNvSpPr>
          <p:nvPr/>
        </p:nvSpPr>
        <p:spPr bwMode="auto">
          <a:xfrm>
            <a:off x="5233988" y="368300"/>
            <a:ext cx="2433637" cy="804863"/>
          </a:xfrm>
          <a:prstGeom prst="wedgeEllipseCallout">
            <a:avLst>
              <a:gd name="adj1" fmla="val 65787"/>
              <a:gd name="adj2" fmla="val 1311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respiration for</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respiration</a:t>
            </a:r>
          </a:p>
        </p:txBody>
      </p:sp>
      <p:sp>
        <p:nvSpPr>
          <p:cNvPr id="484355" name="Rectangle 1027" descr="Rectangle: Click to edit Master text styles&#10;Second level&#10;Third level&#10;Fourth level&#10;Fifth level"/>
          <p:cNvSpPr>
            <a:spLocks noGrp="1" noChangeArrowheads="1"/>
          </p:cNvSpPr>
          <p:nvPr>
            <p:ph type="body" idx="1"/>
          </p:nvPr>
        </p:nvSpPr>
        <p:spPr>
          <a:xfrm>
            <a:off x="838200" y="2133600"/>
            <a:ext cx="6935788" cy="3657600"/>
          </a:xfrm>
        </p:spPr>
        <p:txBody>
          <a:bodyPr/>
          <a:lstStyle/>
          <a:p>
            <a:r>
              <a:rPr lang="en-US" u="sng">
                <a:solidFill>
                  <a:srgbClr val="CC0000"/>
                </a:solidFill>
              </a:rPr>
              <a:t>Need O</a:t>
            </a:r>
            <a:r>
              <a:rPr lang="en-US" baseline="-25000">
                <a:solidFill>
                  <a:srgbClr val="CC0000"/>
                </a:solidFill>
              </a:rPr>
              <a:t>2</a:t>
            </a:r>
            <a:r>
              <a:rPr lang="en-US" u="sng">
                <a:solidFill>
                  <a:srgbClr val="CC0000"/>
                </a:solidFill>
              </a:rPr>
              <a:t> in</a:t>
            </a:r>
          </a:p>
          <a:p>
            <a:pPr lvl="1"/>
            <a:r>
              <a:rPr lang="en-US" u="sng">
                <a:solidFill>
                  <a:srgbClr val="CC0000"/>
                </a:solidFill>
              </a:rPr>
              <a:t>for aerobic cellular respiration</a:t>
            </a:r>
          </a:p>
          <a:p>
            <a:pPr lvl="1"/>
            <a:r>
              <a:rPr lang="en-US" u="sng">
                <a:solidFill>
                  <a:srgbClr val="CC0000"/>
                </a:solidFill>
              </a:rPr>
              <a:t>make ATP</a:t>
            </a:r>
          </a:p>
          <a:p>
            <a:r>
              <a:rPr lang="en-US" u="sng">
                <a:solidFill>
                  <a:srgbClr val="CC0000"/>
                </a:solidFill>
              </a:rPr>
              <a:t>Need CO</a:t>
            </a:r>
            <a:r>
              <a:rPr lang="en-US" baseline="-25000">
                <a:solidFill>
                  <a:srgbClr val="CC0000"/>
                </a:solidFill>
              </a:rPr>
              <a:t>2</a:t>
            </a:r>
            <a:r>
              <a:rPr lang="en-US" u="sng">
                <a:solidFill>
                  <a:srgbClr val="CC0000"/>
                </a:solidFill>
              </a:rPr>
              <a:t> out</a:t>
            </a:r>
          </a:p>
          <a:p>
            <a:pPr lvl="1"/>
            <a:r>
              <a:rPr lang="en-US" u="sng">
                <a:solidFill>
                  <a:srgbClr val="CC0000"/>
                </a:solidFill>
              </a:rPr>
              <a:t>waste product from</a:t>
            </a:r>
            <a:br>
              <a:rPr lang="en-US" u="sng">
                <a:solidFill>
                  <a:srgbClr val="CC0000"/>
                </a:solidFill>
              </a:rPr>
            </a:br>
            <a:r>
              <a:rPr lang="en-US" u="sng">
                <a:solidFill>
                  <a:srgbClr val="CC0000"/>
                </a:solidFill>
              </a:rPr>
              <a:t>Krebs cycle</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84369"/>
                                        </p:tgtEl>
                                        <p:attrNameLst>
                                          <p:attrName>style.visibility</p:attrName>
                                        </p:attrNameLst>
                                      </p:cBhvr>
                                      <p:to>
                                        <p:strVal val="visible"/>
                                      </p:to>
                                    </p:set>
                                    <p:animEffect transition="in" filter="wipe(right)">
                                      <p:cBhvr>
                                        <p:cTn id="7" dur="500"/>
                                        <p:tgtEl>
                                          <p:spTgt spid="48436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84370"/>
                                        </p:tgtEl>
                                        <p:attrNameLst>
                                          <p:attrName>style.visibility</p:attrName>
                                        </p:attrNameLst>
                                      </p:cBhvr>
                                      <p:to>
                                        <p:strVal val="visible"/>
                                      </p:to>
                                    </p:set>
                                    <p:animEffect transition="in" filter="wipe(right)">
                                      <p:cBhvr>
                                        <p:cTn id="11" dur="500"/>
                                        <p:tgtEl>
                                          <p:spTgt spid="48437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7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2008-2009</a:t>
            </a:r>
            <a:endParaRPr lang="en-US" b="0"/>
          </a:p>
        </p:txBody>
      </p:sp>
      <p:pic>
        <p:nvPicPr>
          <p:cNvPr id="365572" name="Picture 4"/>
          <p:cNvPicPr>
            <a:picLocks noChangeAspect="1" noChangeArrowheads="1"/>
          </p:cNvPicPr>
          <p:nvPr/>
        </p:nvPicPr>
        <p:blipFill>
          <a:blip r:embed="rId4"/>
          <a:srcRect/>
          <a:stretch>
            <a:fillRect/>
          </a:stretch>
        </p:blipFill>
        <p:spPr bwMode="auto">
          <a:xfrm>
            <a:off x="6172200" y="3794125"/>
            <a:ext cx="2540000" cy="255270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65574" name="AutoShape 6"/>
          <p:cNvSpPr>
            <a:spLocks/>
          </p:cNvSpPr>
          <p:nvPr/>
        </p:nvSpPr>
        <p:spPr bwMode="auto">
          <a:xfrm>
            <a:off x="609600" y="914400"/>
            <a:ext cx="6924675" cy="2911475"/>
          </a:xfrm>
          <a:prstGeom prst="wedgeEllipseCallout">
            <a:avLst>
              <a:gd name="adj1" fmla="val 37644"/>
              <a:gd name="adj2" fmla="val 75134"/>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marL="39688" eaLnBrk="1" hangingPunct="1">
              <a:spcBef>
                <a:spcPts val="1400"/>
              </a:spcBef>
            </a:pPr>
            <a:r>
              <a:rPr lang="en-US" sz="3600">
                <a:solidFill>
                  <a:schemeClr val="tx2"/>
                </a:solidFill>
              </a:rPr>
              <a:t>Don’t be such a baby…</a:t>
            </a:r>
          </a:p>
          <a:p>
            <a:pPr marL="39688" eaLnBrk="1" hangingPunct="1">
              <a:spcBef>
                <a:spcPts val="1400"/>
              </a:spcBef>
            </a:pPr>
            <a:r>
              <a:rPr lang="en-US" sz="3600">
                <a:solidFill>
                  <a:schemeClr val="tx2"/>
                </a:solidFill>
              </a:rPr>
              <a:t>Ask Questions</a:t>
            </a:r>
            <a:r>
              <a:rPr lang="en-US" sz="3600" i="1">
                <a:solidFill>
                  <a:schemeClr val="tx2"/>
                </a:solidFill>
              </a:rPr>
              <a:t>!!</a:t>
            </a:r>
            <a:endParaRPr lang="en-US" sz="360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5574"/>
                                        </p:tgtEl>
                                        <p:attrNameLst>
                                          <p:attrName>style.visibility</p:attrName>
                                        </p:attrNameLst>
                                      </p:cBhvr>
                                      <p:to>
                                        <p:strVal val="visible"/>
                                      </p:to>
                                    </p:set>
                                    <p:animEffect transition="in" filter="wipe(right)">
                                      <p:cBhvr>
                                        <p:cTn id="7" dur="500"/>
                                        <p:tgtEl>
                                          <p:spTgt spid="365574"/>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smtClean="0"/>
              <a:t>Make </a:t>
            </a:r>
            <a:r>
              <a:rPr lang="en-US" dirty="0" smtClean="0"/>
              <a:t>sure you can do the following:</a:t>
            </a:r>
          </a:p>
          <a:p>
            <a:pPr marL="514350" indent="-514350">
              <a:buAutoNum type="arabicPeriod"/>
            </a:pPr>
            <a:r>
              <a:rPr lang="en-US" dirty="0" smtClean="0"/>
              <a:t>Label all parts of the mammalian respiratory system and explain their functions.</a:t>
            </a:r>
          </a:p>
          <a:p>
            <a:pPr marL="514350" indent="-514350">
              <a:buAutoNum type="arabicPeriod"/>
            </a:pPr>
            <a:r>
              <a:rPr lang="en-US" dirty="0" smtClean="0"/>
              <a:t>Understand how respiratory gasses are transported between the lungs and body tissues.</a:t>
            </a:r>
          </a:p>
          <a:p>
            <a:pPr marL="514350" indent="-514350">
              <a:buAutoNum type="arabicPeriod"/>
            </a:pPr>
            <a:r>
              <a:rPr lang="en-US" dirty="0" smtClean="0"/>
              <a:t>Explain the causes of respiratory system disruptions and how disruptions of the respiratory system can lead to disruptions of homeostasis.</a:t>
            </a:r>
          </a:p>
        </p:txBody>
      </p:sp>
    </p:spTree>
    <p:extLst>
      <p:ext uri="{BB962C8B-B14F-4D97-AF65-F5344CB8AC3E}">
        <p14:creationId xmlns:p14="http://schemas.microsoft.com/office/powerpoint/2010/main" val="211469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Gas exchange</a:t>
            </a:r>
          </a:p>
        </p:txBody>
      </p:sp>
      <p:pic>
        <p:nvPicPr>
          <p:cNvPr id="3717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r="5151" b="4680"/>
          <a:stretch>
            <a:fillRect/>
          </a:stretch>
        </p:blipFill>
        <p:spPr bwMode="auto">
          <a:xfrm>
            <a:off x="5294313" y="2335213"/>
            <a:ext cx="3743325" cy="4037012"/>
          </a:xfrm>
          <a:prstGeom prst="rect">
            <a:avLst/>
          </a:prstGeom>
          <a:noFill/>
          <a:ln w="9525">
            <a:noFill/>
            <a:miter lim="800000"/>
            <a:headEnd/>
            <a:tailEnd/>
          </a:ln>
        </p:spPr>
      </p:pic>
      <p:sp>
        <p:nvSpPr>
          <p:cNvPr id="371716" name="Rectangle 4" descr="Rectangle: Click to edit Master text styles&#10;Second level&#10;Third level&#10;Fourth level&#10;Fifth level"/>
          <p:cNvSpPr>
            <a:spLocks noGrp="1" noChangeArrowheads="1"/>
          </p:cNvSpPr>
          <p:nvPr>
            <p:ph type="body" idx="1"/>
          </p:nvPr>
        </p:nvSpPr>
        <p:spPr>
          <a:xfrm>
            <a:off x="554038" y="1371600"/>
            <a:ext cx="8375650" cy="2441575"/>
          </a:xfrm>
        </p:spPr>
        <p:txBody>
          <a:bodyPr/>
          <a:lstStyle/>
          <a:p>
            <a:pPr>
              <a:buClrTx/>
            </a:pPr>
            <a:r>
              <a:rPr lang="en-US" sz="2600"/>
              <a:t>O</a:t>
            </a:r>
            <a:r>
              <a:rPr lang="en-US" sz="2600" baseline="-25000"/>
              <a:t>2 </a:t>
            </a:r>
            <a:r>
              <a:rPr lang="en-US" sz="2600"/>
              <a:t>&amp; CO</a:t>
            </a:r>
            <a:r>
              <a:rPr lang="en-US" sz="2600" baseline="-25000"/>
              <a:t>2 </a:t>
            </a:r>
            <a:r>
              <a:rPr lang="en-US" sz="2600"/>
              <a:t>exchange between </a:t>
            </a:r>
            <a:br>
              <a:rPr lang="en-US" sz="2600"/>
            </a:br>
            <a:r>
              <a:rPr lang="en-US" sz="2600"/>
              <a:t>environment &amp; cells</a:t>
            </a:r>
          </a:p>
          <a:p>
            <a:pPr lvl="1">
              <a:lnSpc>
                <a:spcPct val="110000"/>
              </a:lnSpc>
            </a:pPr>
            <a:r>
              <a:rPr lang="en-US" sz="2400"/>
              <a:t>need </a:t>
            </a:r>
            <a:r>
              <a:rPr lang="en-US" sz="2400" u="sng">
                <a:solidFill>
                  <a:srgbClr val="CC0000"/>
                </a:solidFill>
              </a:rPr>
              <a:t>moist membrane</a:t>
            </a:r>
            <a:endParaRPr lang="en-US" sz="2400"/>
          </a:p>
          <a:p>
            <a:pPr lvl="1">
              <a:lnSpc>
                <a:spcPct val="110000"/>
              </a:lnSpc>
            </a:pPr>
            <a:r>
              <a:rPr lang="en-US" sz="2400"/>
              <a:t>need </a:t>
            </a:r>
            <a:r>
              <a:rPr lang="en-US" sz="2400" u="sng">
                <a:solidFill>
                  <a:srgbClr val="CC0000"/>
                </a:solidFill>
              </a:rPr>
              <a:t>high surface area</a:t>
            </a:r>
            <a:endParaRPr lang="en-US" sz="2400"/>
          </a:p>
          <a:p>
            <a:pPr marL="1085850" lvl="2">
              <a:lnSpc>
                <a:spcPct val="110000"/>
              </a:lnSpc>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Optimizing gas exchange</a:t>
            </a:r>
          </a:p>
        </p:txBody>
      </p:sp>
      <p:sp>
        <p:nvSpPr>
          <p:cNvPr id="373763" name="Rectangle 3" descr="Rectangle: Click to edit Master text styles&#10;Second level&#10;Third level&#10;Fourth level&#10;Fifth level"/>
          <p:cNvSpPr>
            <a:spLocks noGrp="1" noChangeArrowheads="1"/>
          </p:cNvSpPr>
          <p:nvPr>
            <p:ph type="body" idx="1"/>
          </p:nvPr>
        </p:nvSpPr>
        <p:spPr>
          <a:xfrm>
            <a:off x="685800" y="1371600"/>
            <a:ext cx="8458200" cy="5029200"/>
          </a:xfrm>
        </p:spPr>
        <p:txBody>
          <a:bodyPr/>
          <a:lstStyle/>
          <a:p>
            <a:r>
              <a:rPr lang="en-US"/>
              <a:t>Why high surface area?</a:t>
            </a:r>
          </a:p>
          <a:p>
            <a:pPr lvl="1"/>
            <a:r>
              <a:rPr lang="en-US" u="sng">
                <a:solidFill>
                  <a:srgbClr val="CC0000"/>
                </a:solidFill>
              </a:rPr>
              <a:t>maximizing rate</a:t>
            </a:r>
            <a:r>
              <a:rPr lang="en-US"/>
              <a:t> of gas exchange</a:t>
            </a:r>
          </a:p>
          <a:p>
            <a:pPr lvl="1"/>
            <a:r>
              <a:rPr lang="en-US"/>
              <a:t>CO</a:t>
            </a:r>
            <a:r>
              <a:rPr lang="en-US" baseline="-25000"/>
              <a:t>2</a:t>
            </a:r>
            <a:r>
              <a:rPr lang="en-US"/>
              <a:t> &amp; O</a:t>
            </a:r>
            <a:r>
              <a:rPr lang="en-US" baseline="-25000"/>
              <a:t>2</a:t>
            </a:r>
            <a:r>
              <a:rPr lang="en-US"/>
              <a:t> move across cell membrane by diffusion</a:t>
            </a:r>
            <a:endParaRPr lang="en-US" u="sng"/>
          </a:p>
          <a:p>
            <a:pPr lvl="2"/>
            <a:r>
              <a:rPr lang="en-US"/>
              <a:t>rate of diffusion proportional to surface area</a:t>
            </a:r>
          </a:p>
          <a:p>
            <a:r>
              <a:rPr lang="en-US"/>
              <a:t>Why moist membranes? </a:t>
            </a:r>
          </a:p>
          <a:p>
            <a:pPr lvl="1"/>
            <a:r>
              <a:rPr lang="en-US"/>
              <a:t>moisture maintains cell membrane structure</a:t>
            </a:r>
          </a:p>
          <a:p>
            <a:pPr lvl="1"/>
            <a:r>
              <a:rPr lang="en-US"/>
              <a:t>gases diffuse only </a:t>
            </a:r>
            <a:r>
              <a:rPr lang="en-US" u="sng">
                <a:solidFill>
                  <a:srgbClr val="CC0000"/>
                </a:solidFill>
              </a:rPr>
              <a:t>dissolved in water</a:t>
            </a:r>
            <a:endParaRPr lang="en-US"/>
          </a:p>
        </p:txBody>
      </p:sp>
      <p:pic>
        <p:nvPicPr>
          <p:cNvPr id="373764" name="Picture 4" descr="penguinL"/>
          <p:cNvPicPr>
            <a:picLocks noChangeAspect="1" noChangeArrowheads="1"/>
          </p:cNvPicPr>
          <p:nvPr/>
        </p:nvPicPr>
        <p:blipFill>
          <a:blip r:embed="rId4"/>
          <a:srcRect/>
          <a:stretch>
            <a:fillRect/>
          </a:stretch>
        </p:blipFill>
        <p:spPr bwMode="auto">
          <a:xfrm flipH="1">
            <a:off x="134938" y="5487988"/>
            <a:ext cx="1274762" cy="1295400"/>
          </a:xfrm>
          <a:prstGeom prst="rect">
            <a:avLst/>
          </a:prstGeom>
          <a:noFill/>
        </p:spPr>
      </p:pic>
      <p:sp>
        <p:nvSpPr>
          <p:cNvPr id="373765" name="AutoShape 5"/>
          <p:cNvSpPr>
            <a:spLocks noChangeArrowheads="1"/>
          </p:cNvSpPr>
          <p:nvPr/>
        </p:nvSpPr>
        <p:spPr bwMode="auto">
          <a:xfrm flipH="1">
            <a:off x="1717675" y="5380038"/>
            <a:ext cx="4611688" cy="1311275"/>
          </a:xfrm>
          <a:prstGeom prst="wedgeEllipseCallout">
            <a:avLst>
              <a:gd name="adj1" fmla="val 62287"/>
              <a:gd name="adj2" fmla="val -1646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High surface area?</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High surface area</a:t>
            </a:r>
            <a:r>
              <a:rPr lang="en-US" sz="1800" i="1">
                <a:solidFill>
                  <a:srgbClr val="0F116A"/>
                </a:solidFill>
                <a:latin typeface="Comic Sans MS" charset="0"/>
                <a:ea typeface="Geneva" charset="0"/>
                <a:cs typeface="Geneva" charset="0"/>
              </a:rPr>
              <a:t>!</a:t>
            </a:r>
            <a:r>
              <a:rPr lang="en-US" sz="1800">
                <a:solidFill>
                  <a:srgbClr val="0F116A"/>
                </a:solidFill>
                <a:latin typeface="Comic Sans MS" charset="0"/>
                <a:ea typeface="Geneva" charset="0"/>
                <a:cs typeface="Geneva" charset="0"/>
              </a:rPr>
              <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Where have we heard that before?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3764"/>
                                        </p:tgtEl>
                                        <p:attrNameLst>
                                          <p:attrName>style.visibility</p:attrName>
                                        </p:attrNameLst>
                                      </p:cBhvr>
                                      <p:to>
                                        <p:strVal val="visible"/>
                                      </p:to>
                                    </p:set>
                                    <p:animEffect transition="in" filter="wipe(left)">
                                      <p:cBhvr>
                                        <p:cTn id="7" dur="500"/>
                                        <p:tgtEl>
                                          <p:spTgt spid="3737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3765"/>
                                        </p:tgtEl>
                                        <p:attrNameLst>
                                          <p:attrName>style.visibility</p:attrName>
                                        </p:attrNameLst>
                                      </p:cBhvr>
                                      <p:to>
                                        <p:strVal val="visible"/>
                                      </p:to>
                                    </p:set>
                                    <p:animEffect transition="in" filter="wipe(left)">
                                      <p:cBhvr>
                                        <p:cTn id="11" dur="500"/>
                                        <p:tgtEl>
                                          <p:spTgt spid="37376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30" name="Rectangle 22"/>
          <p:cNvSpPr>
            <a:spLocks noChangeArrowheads="1"/>
          </p:cNvSpPr>
          <p:nvPr/>
        </p:nvSpPr>
        <p:spPr bwMode="auto">
          <a:xfrm>
            <a:off x="374650" y="2914650"/>
            <a:ext cx="390525" cy="6492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7027" name="Rectangle 19"/>
          <p:cNvSpPr>
            <a:spLocks noChangeArrowheads="1"/>
          </p:cNvSpPr>
          <p:nvPr/>
        </p:nvSpPr>
        <p:spPr bwMode="auto">
          <a:xfrm>
            <a:off x="0" y="6421438"/>
            <a:ext cx="1674813" cy="4365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7010" name="Rectangle 2"/>
          <p:cNvSpPr>
            <a:spLocks noGrp="1" noChangeArrowheads="1"/>
          </p:cNvSpPr>
          <p:nvPr>
            <p:ph type="title"/>
          </p:nvPr>
        </p:nvSpPr>
        <p:spPr/>
        <p:txBody>
          <a:bodyPr/>
          <a:lstStyle/>
          <a:p>
            <a:r>
              <a:rPr lang="en-US"/>
              <a:t>Gas exchange in many forms…</a:t>
            </a:r>
          </a:p>
        </p:txBody>
      </p:sp>
      <p:pic>
        <p:nvPicPr>
          <p:cNvPr id="427012" name="Picture 4" descr="f44-19_gas_exchange_may_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1798638"/>
            <a:ext cx="8077200" cy="4240212"/>
          </a:xfrm>
          <a:prstGeom prst="rect">
            <a:avLst/>
          </a:prstGeom>
          <a:noFill/>
          <a:ln w="9525">
            <a:noFill/>
            <a:miter lim="800000"/>
            <a:headEnd/>
            <a:tailEnd/>
          </a:ln>
        </p:spPr>
      </p:pic>
      <p:sp>
        <p:nvSpPr>
          <p:cNvPr id="427013" name="AutoShape 5"/>
          <p:cNvSpPr>
            <a:spLocks noChangeArrowheads="1"/>
          </p:cNvSpPr>
          <p:nvPr/>
        </p:nvSpPr>
        <p:spPr bwMode="auto">
          <a:xfrm>
            <a:off x="1425575" y="1552575"/>
            <a:ext cx="1600200" cy="373063"/>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one-celled</a:t>
            </a:r>
          </a:p>
        </p:txBody>
      </p:sp>
      <p:sp>
        <p:nvSpPr>
          <p:cNvPr id="427014" name="AutoShape 6"/>
          <p:cNvSpPr>
            <a:spLocks noChangeArrowheads="1"/>
          </p:cNvSpPr>
          <p:nvPr/>
        </p:nvSpPr>
        <p:spPr bwMode="auto">
          <a:xfrm>
            <a:off x="3894138" y="1552575"/>
            <a:ext cx="1771650" cy="373063"/>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amphibians</a:t>
            </a:r>
          </a:p>
        </p:txBody>
      </p:sp>
      <p:sp>
        <p:nvSpPr>
          <p:cNvPr id="427015" name="AutoShape 7"/>
          <p:cNvSpPr>
            <a:spLocks noChangeArrowheads="1"/>
          </p:cNvSpPr>
          <p:nvPr/>
        </p:nvSpPr>
        <p:spPr bwMode="auto">
          <a:xfrm>
            <a:off x="6594475" y="1552575"/>
            <a:ext cx="1957388" cy="373063"/>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echinoderms</a:t>
            </a:r>
          </a:p>
        </p:txBody>
      </p:sp>
      <p:sp>
        <p:nvSpPr>
          <p:cNvPr id="427016" name="AutoShape 8"/>
          <p:cNvSpPr>
            <a:spLocks noChangeArrowheads="1"/>
          </p:cNvSpPr>
          <p:nvPr/>
        </p:nvSpPr>
        <p:spPr bwMode="auto">
          <a:xfrm>
            <a:off x="1636713" y="5964238"/>
            <a:ext cx="1179512" cy="373062"/>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insects</a:t>
            </a:r>
          </a:p>
        </p:txBody>
      </p:sp>
      <p:sp>
        <p:nvSpPr>
          <p:cNvPr id="427017" name="AutoShape 9"/>
          <p:cNvSpPr>
            <a:spLocks noChangeArrowheads="1"/>
          </p:cNvSpPr>
          <p:nvPr/>
        </p:nvSpPr>
        <p:spPr bwMode="auto">
          <a:xfrm>
            <a:off x="4462463" y="5964238"/>
            <a:ext cx="709612" cy="373062"/>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fish</a:t>
            </a:r>
          </a:p>
        </p:txBody>
      </p:sp>
      <p:sp>
        <p:nvSpPr>
          <p:cNvPr id="427018" name="AutoShape 10"/>
          <p:cNvSpPr>
            <a:spLocks noChangeArrowheads="1"/>
          </p:cNvSpPr>
          <p:nvPr/>
        </p:nvSpPr>
        <p:spPr bwMode="auto">
          <a:xfrm>
            <a:off x="6818313" y="5964238"/>
            <a:ext cx="1508125" cy="373062"/>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200">
                <a:solidFill>
                  <a:srgbClr val="CC0000"/>
                </a:solidFill>
              </a:rPr>
              <a:t>mammals</a:t>
            </a:r>
          </a:p>
        </p:txBody>
      </p:sp>
      <p:sp>
        <p:nvSpPr>
          <p:cNvPr id="427019" name="Rectangle 11"/>
          <p:cNvSpPr>
            <a:spLocks noChangeArrowheads="1"/>
          </p:cNvSpPr>
          <p:nvPr/>
        </p:nvSpPr>
        <p:spPr bwMode="auto">
          <a:xfrm>
            <a:off x="4808538" y="6415088"/>
            <a:ext cx="4129087" cy="442912"/>
          </a:xfrm>
          <a:prstGeom prst="rect">
            <a:avLst/>
          </a:prstGeom>
          <a:solidFill>
            <a:srgbClr val="CC0000"/>
          </a:solidFill>
          <a:ln w="9525">
            <a:noFill/>
            <a:miter lim="800000"/>
            <a:headEnd/>
            <a:tailEnd/>
          </a:ln>
          <a:effectLst/>
        </p:spPr>
        <p:txBody>
          <a:bodyPr wrap="none" bIns="0" anchor="ctr">
            <a:prstTxWarp prst="textNoShape">
              <a:avLst/>
            </a:prstTxWarp>
            <a:spAutoFit/>
          </a:bodyPr>
          <a:lstStyle/>
          <a:p>
            <a:r>
              <a:rPr lang="en-US" sz="2600">
                <a:solidFill>
                  <a:schemeClr val="bg1"/>
                </a:solidFill>
              </a:rPr>
              <a:t>endotherm vs. ectotherm</a:t>
            </a:r>
          </a:p>
        </p:txBody>
      </p:sp>
      <p:sp>
        <p:nvSpPr>
          <p:cNvPr id="427021" name="Rectangle 13"/>
          <p:cNvSpPr>
            <a:spLocks noChangeArrowheads="1"/>
          </p:cNvSpPr>
          <p:nvPr/>
        </p:nvSpPr>
        <p:spPr bwMode="auto">
          <a:xfrm>
            <a:off x="217488" y="6423025"/>
            <a:ext cx="808037" cy="442913"/>
          </a:xfrm>
          <a:prstGeom prst="rect">
            <a:avLst/>
          </a:prstGeom>
          <a:solidFill>
            <a:srgbClr val="CC0000"/>
          </a:solidFill>
          <a:ln w="9525">
            <a:noFill/>
            <a:miter lim="800000"/>
            <a:headEnd/>
            <a:tailEnd/>
          </a:ln>
          <a:effectLst/>
        </p:spPr>
        <p:txBody>
          <a:bodyPr wrap="none" bIns="0" anchor="ctr">
            <a:prstTxWarp prst="textNoShape">
              <a:avLst/>
            </a:prstTxWarp>
            <a:spAutoFit/>
          </a:bodyPr>
          <a:lstStyle/>
          <a:p>
            <a:pPr algn="l"/>
            <a:r>
              <a:rPr lang="en-US" sz="2600">
                <a:solidFill>
                  <a:schemeClr val="bg1"/>
                </a:solidFill>
              </a:rPr>
              <a:t>size</a:t>
            </a:r>
          </a:p>
        </p:txBody>
      </p:sp>
      <p:grpSp>
        <p:nvGrpSpPr>
          <p:cNvPr id="2" name="Group 21"/>
          <p:cNvGrpSpPr>
            <a:grpSpLocks/>
          </p:cNvGrpSpPr>
          <p:nvPr/>
        </p:nvGrpSpPr>
        <p:grpSpPr bwMode="auto">
          <a:xfrm>
            <a:off x="185738" y="2928938"/>
            <a:ext cx="1112837" cy="495300"/>
            <a:chOff x="117" y="1845"/>
            <a:chExt cx="701" cy="312"/>
          </a:xfrm>
        </p:grpSpPr>
        <p:sp>
          <p:nvSpPr>
            <p:cNvPr id="427022" name="Rectangle 14"/>
            <p:cNvSpPr>
              <a:spLocks noChangeArrowheads="1"/>
            </p:cNvSpPr>
            <p:nvPr/>
          </p:nvSpPr>
          <p:spPr bwMode="auto">
            <a:xfrm>
              <a:off x="117" y="1888"/>
              <a:ext cx="512" cy="269"/>
            </a:xfrm>
            <a:prstGeom prst="rect">
              <a:avLst/>
            </a:prstGeom>
            <a:noFill/>
            <a:ln w="9525">
              <a:noFill/>
              <a:miter lim="800000"/>
              <a:headEnd/>
              <a:tailEnd/>
            </a:ln>
            <a:effectLst/>
          </p:spPr>
          <p:txBody>
            <a:bodyPr>
              <a:prstTxWarp prst="textNoShape">
                <a:avLst/>
              </a:prstTxWarp>
              <a:spAutoFit/>
            </a:bodyPr>
            <a:lstStyle/>
            <a:p>
              <a:r>
                <a:rPr lang="en-US" sz="2200">
                  <a:solidFill>
                    <a:srgbClr val="CC0000"/>
                  </a:solidFill>
                </a:rPr>
                <a:t>cilia</a:t>
              </a:r>
            </a:p>
          </p:txBody>
        </p:sp>
        <p:sp>
          <p:nvSpPr>
            <p:cNvPr id="427023" name="Line 15"/>
            <p:cNvSpPr>
              <a:spLocks noChangeShapeType="1"/>
            </p:cNvSpPr>
            <p:nvPr/>
          </p:nvSpPr>
          <p:spPr bwMode="auto">
            <a:xfrm flipV="1">
              <a:off x="545" y="1845"/>
              <a:ext cx="273" cy="155"/>
            </a:xfrm>
            <a:prstGeom prst="line">
              <a:avLst/>
            </a:prstGeom>
            <a:noFill/>
            <a:ln w="31750">
              <a:solidFill>
                <a:srgbClr val="CC0000"/>
              </a:solidFill>
              <a:round/>
              <a:headEnd/>
              <a:tailEnd/>
            </a:ln>
            <a:effectLst/>
          </p:spPr>
          <p:txBody>
            <a:bodyPr wrap="none" anchor="ctr">
              <a:prstTxWarp prst="textNoShape">
                <a:avLst/>
              </a:prstTxWarp>
            </a:bodyPr>
            <a:lstStyle/>
            <a:p>
              <a:endParaRPr lang="en-US"/>
            </a:p>
          </p:txBody>
        </p:sp>
      </p:grpSp>
      <p:sp>
        <p:nvSpPr>
          <p:cNvPr id="427024" name="Rectangle 16"/>
          <p:cNvSpPr>
            <a:spLocks noChangeArrowheads="1"/>
          </p:cNvSpPr>
          <p:nvPr/>
        </p:nvSpPr>
        <p:spPr bwMode="auto">
          <a:xfrm>
            <a:off x="1731963" y="6423025"/>
            <a:ext cx="2368550" cy="442913"/>
          </a:xfrm>
          <a:prstGeom prst="rect">
            <a:avLst/>
          </a:prstGeom>
          <a:solidFill>
            <a:srgbClr val="CC0000"/>
          </a:solidFill>
          <a:ln w="9525">
            <a:noFill/>
            <a:miter lim="800000"/>
            <a:headEnd/>
            <a:tailEnd/>
          </a:ln>
          <a:effectLst/>
        </p:spPr>
        <p:txBody>
          <a:bodyPr wrap="none" bIns="0" anchor="ctr">
            <a:prstTxWarp prst="textNoShape">
              <a:avLst/>
            </a:prstTxWarp>
            <a:spAutoFit/>
          </a:bodyPr>
          <a:lstStyle/>
          <a:p>
            <a:pPr algn="l"/>
            <a:r>
              <a:rPr lang="en-US" sz="2600">
                <a:solidFill>
                  <a:schemeClr val="bg1"/>
                </a:solidFill>
              </a:rPr>
              <a:t>water vs. land</a:t>
            </a:r>
          </a:p>
        </p:txBody>
      </p:sp>
      <p:sp>
        <p:nvSpPr>
          <p:cNvPr id="427026" name="Text Box 18"/>
          <p:cNvSpPr txBox="1">
            <a:spLocks noChangeArrowheads="1"/>
          </p:cNvSpPr>
          <p:nvPr/>
        </p:nvSpPr>
        <p:spPr bwMode="auto">
          <a:xfrm>
            <a:off x="4308475" y="6400800"/>
            <a:ext cx="290513"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a:solidFill>
                  <a:srgbClr val="CC0000"/>
                </a:solidFill>
              </a:rPr>
              <a:t>•</a:t>
            </a:r>
          </a:p>
        </p:txBody>
      </p:sp>
      <p:sp>
        <p:nvSpPr>
          <p:cNvPr id="427028" name="Text Box 20"/>
          <p:cNvSpPr txBox="1">
            <a:spLocks noChangeArrowheads="1"/>
          </p:cNvSpPr>
          <p:nvPr/>
        </p:nvSpPr>
        <p:spPr bwMode="auto">
          <a:xfrm>
            <a:off x="1233488" y="6400800"/>
            <a:ext cx="290512"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a:solidFill>
                  <a:srgbClr val="CC0000"/>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7018"/>
                                        </p:tgtEl>
                                        <p:attrNameLst>
                                          <p:attrName>style.visibility</p:attrName>
                                        </p:attrNameLst>
                                      </p:cBhvr>
                                      <p:to>
                                        <p:strVal val="visible"/>
                                      </p:to>
                                    </p:set>
                                    <p:animEffect transition="in" filter="wipe(left)">
                                      <p:cBhvr>
                                        <p:cTn id="7" dur="500"/>
                                        <p:tgtEl>
                                          <p:spTgt spid="42701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descr="42_20GillDiversity_CL"/>
          <p:cNvPicPr>
            <a:picLocks noChangeAspect="1" noChangeArrowheads="1"/>
          </p:cNvPicPr>
          <p:nvPr/>
        </p:nvPicPr>
        <p:blipFill>
          <a:blip r:embed="rId3"/>
          <a:srcRect/>
          <a:stretch>
            <a:fillRect/>
          </a:stretch>
        </p:blipFill>
        <p:spPr bwMode="auto">
          <a:xfrm>
            <a:off x="4249738" y="1208088"/>
            <a:ext cx="4718050" cy="5649912"/>
          </a:xfrm>
          <a:prstGeom prst="rect">
            <a:avLst/>
          </a:prstGeom>
          <a:noFill/>
        </p:spPr>
      </p:pic>
      <p:sp>
        <p:nvSpPr>
          <p:cNvPr id="375811" name="Rectangle 3"/>
          <p:cNvSpPr>
            <a:spLocks noGrp="1" noChangeArrowheads="1"/>
          </p:cNvSpPr>
          <p:nvPr>
            <p:ph type="title"/>
          </p:nvPr>
        </p:nvSpPr>
        <p:spPr>
          <a:xfrm>
            <a:off x="190500" y="165100"/>
            <a:ext cx="8534400" cy="762000"/>
          </a:xfrm>
        </p:spPr>
        <p:txBody>
          <a:bodyPr/>
          <a:lstStyle/>
          <a:p>
            <a:r>
              <a:rPr lang="en-US" dirty="0"/>
              <a:t>Evolution of gas exchange structures</a:t>
            </a:r>
          </a:p>
        </p:txBody>
      </p:sp>
      <p:sp>
        <p:nvSpPr>
          <p:cNvPr id="375812" name="Rectangle 4"/>
          <p:cNvSpPr>
            <a:spLocks noChangeArrowheads="1"/>
          </p:cNvSpPr>
          <p:nvPr/>
        </p:nvSpPr>
        <p:spPr bwMode="auto">
          <a:xfrm>
            <a:off x="712788" y="1857375"/>
            <a:ext cx="3430587" cy="1552575"/>
          </a:xfrm>
          <a:prstGeom prst="rect">
            <a:avLst/>
          </a:prstGeom>
          <a:noFill/>
          <a:ln w="9525">
            <a:noFill/>
            <a:miter lim="800000"/>
            <a:headEnd/>
            <a:tailEnd/>
          </a:ln>
          <a:effectLst/>
        </p:spPr>
        <p:txBody>
          <a:bodyPr>
            <a:prstTxWarp prst="textNoShape">
              <a:avLst/>
            </a:prstTxWarp>
            <a:spAutoFit/>
          </a:bodyPr>
          <a:lstStyle/>
          <a:p>
            <a:pPr algn="l" eaLnBrk="1" hangingPunct="1">
              <a:spcBef>
                <a:spcPct val="20000"/>
              </a:spcBef>
              <a:buClr>
                <a:schemeClr val="tx1"/>
              </a:buClr>
              <a:buSzPct val="60000"/>
              <a:buFont typeface="Wingdings" charset="2"/>
              <a:buNone/>
            </a:pPr>
            <a:r>
              <a:rPr lang="en-US" u="sng" dirty="0">
                <a:solidFill>
                  <a:srgbClr val="CC0000"/>
                </a:solidFill>
              </a:rPr>
              <a:t>external</a:t>
            </a:r>
            <a:r>
              <a:rPr lang="en-US" dirty="0"/>
              <a:t> systems with </a:t>
            </a:r>
            <a:r>
              <a:rPr lang="en-US" u="sng" dirty="0">
                <a:solidFill>
                  <a:srgbClr val="0F116A"/>
                </a:solidFill>
              </a:rPr>
              <a:t>lots of surface area</a:t>
            </a:r>
            <a:r>
              <a:rPr lang="en-US" dirty="0"/>
              <a:t> exposed to aquatic environment</a:t>
            </a:r>
          </a:p>
        </p:txBody>
      </p:sp>
      <p:sp>
        <p:nvSpPr>
          <p:cNvPr id="375813" name="Rectangle 5" descr="Rectangle: Click to edit Master text styles&#10;Second level&#10;Third level&#10;Fourth level&#10;Fifth level"/>
          <p:cNvSpPr>
            <a:spLocks noGrp="1" noChangeArrowheads="1"/>
          </p:cNvSpPr>
          <p:nvPr>
            <p:ph type="body" idx="1"/>
          </p:nvPr>
        </p:nvSpPr>
        <p:spPr>
          <a:xfrm>
            <a:off x="676275" y="1371600"/>
            <a:ext cx="3713163" cy="785813"/>
          </a:xfrm>
        </p:spPr>
        <p:txBody>
          <a:bodyPr/>
          <a:lstStyle/>
          <a:p>
            <a:pPr>
              <a:buFont typeface="Wingdings" charset="2"/>
              <a:buNone/>
            </a:pPr>
            <a:r>
              <a:rPr lang="en-US" u="sng">
                <a:solidFill>
                  <a:srgbClr val="CC0000"/>
                </a:solidFill>
              </a:rPr>
              <a:t>Aquatic organisms</a:t>
            </a:r>
            <a:endParaRPr lang="en-US"/>
          </a:p>
        </p:txBody>
      </p:sp>
      <p:sp>
        <p:nvSpPr>
          <p:cNvPr id="375814" name="Rectangle 6"/>
          <p:cNvSpPr>
            <a:spLocks noChangeArrowheads="1"/>
          </p:cNvSpPr>
          <p:nvPr/>
        </p:nvSpPr>
        <p:spPr bwMode="auto">
          <a:xfrm>
            <a:off x="682625" y="4841875"/>
            <a:ext cx="3432175" cy="1200328"/>
          </a:xfrm>
          <a:prstGeom prst="rect">
            <a:avLst/>
          </a:prstGeom>
          <a:noFill/>
          <a:ln w="9525">
            <a:noFill/>
            <a:miter lim="800000"/>
            <a:headEnd/>
            <a:tailEnd/>
          </a:ln>
          <a:effectLst/>
        </p:spPr>
        <p:txBody>
          <a:bodyPr wrap="square">
            <a:prstTxWarp prst="textNoShape">
              <a:avLst/>
            </a:prstTxWarp>
            <a:spAutoFit/>
          </a:bodyPr>
          <a:lstStyle/>
          <a:p>
            <a:pPr algn="l" eaLnBrk="1" hangingPunct="1">
              <a:spcBef>
                <a:spcPct val="20000"/>
              </a:spcBef>
              <a:buClr>
                <a:schemeClr val="tx1"/>
              </a:buClr>
              <a:buSzPct val="60000"/>
              <a:buFont typeface="Wingdings" charset="2"/>
              <a:buNone/>
            </a:pPr>
            <a:r>
              <a:rPr lang="en-US" u="sng" dirty="0">
                <a:solidFill>
                  <a:srgbClr val="CC0000"/>
                </a:solidFill>
              </a:rPr>
              <a:t>moist internal</a:t>
            </a:r>
            <a:r>
              <a:rPr lang="en-US" dirty="0"/>
              <a:t> respiratory tissues </a:t>
            </a:r>
            <a:r>
              <a:rPr lang="en-US" dirty="0" smtClean="0"/>
              <a:t>with </a:t>
            </a:r>
            <a:r>
              <a:rPr lang="en-US" u="sng" dirty="0">
                <a:solidFill>
                  <a:srgbClr val="0F116A"/>
                </a:solidFill>
              </a:rPr>
              <a:t>lots of surface area</a:t>
            </a:r>
            <a:endParaRPr lang="en-US" dirty="0">
              <a:solidFill>
                <a:srgbClr val="0F116A"/>
              </a:solidFill>
            </a:endParaRPr>
          </a:p>
        </p:txBody>
      </p:sp>
      <p:sp>
        <p:nvSpPr>
          <p:cNvPr id="375815" name="Rectangle 7" descr="Rectangle: Click to edit Master text styles&#10;Second level&#10;Third level&#10;Fourth level&#10;Fifth level"/>
          <p:cNvSpPr>
            <a:spLocks noChangeArrowheads="1"/>
          </p:cNvSpPr>
          <p:nvPr/>
        </p:nvSpPr>
        <p:spPr bwMode="auto">
          <a:xfrm>
            <a:off x="676275" y="4384675"/>
            <a:ext cx="3713163" cy="785813"/>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None/>
            </a:pPr>
            <a:r>
              <a:rPr lang="en-US" sz="3000" u="sng">
                <a:solidFill>
                  <a:srgbClr val="CC0000"/>
                </a:solidFill>
              </a:rPr>
              <a:t>Terrestrial</a:t>
            </a:r>
            <a:endParaRPr lang="en-US" sz="3000">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Gas Exchange in Water: Gills</a:t>
            </a:r>
          </a:p>
        </p:txBody>
      </p:sp>
      <p:pic>
        <p:nvPicPr>
          <p:cNvPr id="37785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4813" y="1325563"/>
            <a:ext cx="4081462" cy="5334000"/>
          </a:xfrm>
          <a:prstGeom prst="rect">
            <a:avLst/>
          </a:prstGeom>
          <a:noFill/>
        </p:spPr>
      </p:pic>
      <p:pic>
        <p:nvPicPr>
          <p:cNvPr id="377860" name="Picture 4" descr="42-00-Gills"/>
          <p:cNvPicPr>
            <a:picLocks noChangeAspect="1" noChangeArrowheads="1"/>
          </p:cNvPicPr>
          <p:nvPr/>
        </p:nvPicPr>
        <p:blipFill>
          <a:blip r:embed="rId4"/>
          <a:srcRect/>
          <a:stretch>
            <a:fillRect/>
          </a:stretch>
        </p:blipFill>
        <p:spPr bwMode="auto">
          <a:xfrm>
            <a:off x="5694363" y="1457325"/>
            <a:ext cx="3278187" cy="4954588"/>
          </a:xfrm>
          <a:prstGeom prst="rect">
            <a:avLst/>
          </a:prstGeom>
          <a:noFill/>
        </p:spPr>
      </p:pic>
      <p:pic>
        <p:nvPicPr>
          <p:cNvPr id="37786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1535113"/>
            <a:ext cx="1687513" cy="39909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42_21FishGills_L"/>
          <p:cNvPicPr>
            <a:picLocks noChangeAspect="1" noChangeArrowheads="1"/>
          </p:cNvPicPr>
          <p:nvPr/>
        </p:nvPicPr>
        <p:blipFill>
          <a:blip r:embed="rId4"/>
          <a:srcRect/>
          <a:stretch>
            <a:fillRect/>
          </a:stretch>
        </p:blipFill>
        <p:spPr bwMode="auto">
          <a:xfrm>
            <a:off x="7938" y="2236788"/>
            <a:ext cx="9144000" cy="4629150"/>
          </a:xfrm>
          <a:prstGeom prst="rect">
            <a:avLst/>
          </a:prstGeom>
          <a:noFill/>
        </p:spPr>
      </p:pic>
      <p:sp>
        <p:nvSpPr>
          <p:cNvPr id="381955" name="Rectangle 3"/>
          <p:cNvSpPr>
            <a:spLocks noGrp="1" noChangeArrowheads="1"/>
          </p:cNvSpPr>
          <p:nvPr>
            <p:ph type="title"/>
          </p:nvPr>
        </p:nvSpPr>
        <p:spPr/>
        <p:txBody>
          <a:bodyPr/>
          <a:lstStyle/>
          <a:p>
            <a:r>
              <a:rPr lang="en-US"/>
              <a:t>Counter current exchange system</a:t>
            </a:r>
          </a:p>
        </p:txBody>
      </p:sp>
      <p:sp>
        <p:nvSpPr>
          <p:cNvPr id="381956" name="Rectangle 4" descr="Rectangle: Click to edit Master text styles&#10;Second level&#10;Third level&#10;Fourth level&#10;Fifth level"/>
          <p:cNvSpPr>
            <a:spLocks noGrp="1" noChangeArrowheads="1"/>
          </p:cNvSpPr>
          <p:nvPr>
            <p:ph type="body" idx="1"/>
          </p:nvPr>
        </p:nvSpPr>
        <p:spPr>
          <a:xfrm>
            <a:off x="584200" y="990600"/>
            <a:ext cx="8305800" cy="1143000"/>
          </a:xfrm>
        </p:spPr>
        <p:txBody>
          <a:bodyPr/>
          <a:lstStyle/>
          <a:p>
            <a:r>
              <a:rPr lang="en-US" dirty="0"/>
              <a:t>Water carrying gas flows in one direction, </a:t>
            </a:r>
            <a:br>
              <a:rPr lang="en-US" dirty="0"/>
            </a:br>
            <a:r>
              <a:rPr lang="en-US" dirty="0"/>
              <a:t>blood flows in </a:t>
            </a:r>
            <a:r>
              <a:rPr lang="en-US" u="sng" dirty="0"/>
              <a:t>opposite</a:t>
            </a:r>
            <a:r>
              <a:rPr lang="en-US" dirty="0"/>
              <a:t> direction</a:t>
            </a:r>
          </a:p>
        </p:txBody>
      </p:sp>
      <p:pic>
        <p:nvPicPr>
          <p:cNvPr id="381963" name="Picture 11"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381964" name="AutoShape 12"/>
          <p:cNvSpPr>
            <a:spLocks noChangeArrowheads="1"/>
          </p:cNvSpPr>
          <p:nvPr/>
        </p:nvSpPr>
        <p:spPr bwMode="auto">
          <a:xfrm flipH="1">
            <a:off x="1358900" y="5930900"/>
            <a:ext cx="2041525" cy="927100"/>
          </a:xfrm>
          <a:prstGeom prst="wedgeEllipseCallout">
            <a:avLst>
              <a:gd name="adj1" fmla="val 70991"/>
              <a:gd name="adj2" fmla="val -5171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just keep</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swimming…. </a:t>
            </a:r>
          </a:p>
        </p:txBody>
      </p:sp>
      <p:sp>
        <p:nvSpPr>
          <p:cNvPr id="381965" name="AutoShape 13"/>
          <p:cNvSpPr>
            <a:spLocks noChangeArrowheads="1"/>
          </p:cNvSpPr>
          <p:nvPr/>
        </p:nvSpPr>
        <p:spPr bwMode="auto">
          <a:xfrm flipH="1">
            <a:off x="889000" y="4614863"/>
            <a:ext cx="2617788" cy="1019175"/>
          </a:xfrm>
          <a:prstGeom prst="wedgeEllipseCallout">
            <a:avLst>
              <a:gd name="adj1" fmla="val 45569"/>
              <a:gd name="adj2" fmla="val 637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ea typeface="Geneva" charset="0"/>
                <a:cs typeface="Geneva" charset="0"/>
              </a:rPr>
              <a:t>Why does it work</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counter current?</a:t>
            </a:r>
            <a:br>
              <a:rPr lang="en-US" sz="1800">
                <a:solidFill>
                  <a:srgbClr val="0F116A"/>
                </a:solidFill>
                <a:latin typeface="Comic Sans MS" charset="0"/>
                <a:ea typeface="Geneva" charset="0"/>
                <a:cs typeface="Geneva" charset="0"/>
              </a:rPr>
            </a:br>
            <a:r>
              <a:rPr lang="en-US" sz="1800">
                <a:solidFill>
                  <a:srgbClr val="0F116A"/>
                </a:solidFill>
                <a:latin typeface="Comic Sans MS" charset="0"/>
                <a:ea typeface="Geneva" charset="0"/>
                <a:cs typeface="Geneva" charset="0"/>
              </a:rPr>
              <a:t>Adaptation</a:t>
            </a:r>
            <a:r>
              <a:rPr lang="en-US" sz="1800" i="1">
                <a:solidFill>
                  <a:srgbClr val="0F116A"/>
                </a:solidFill>
                <a:latin typeface="Comic Sans MS" charset="0"/>
                <a:ea typeface="Geneva" charset="0"/>
                <a:cs typeface="Geneva" charset="0"/>
              </a:rPr>
              <a:t>!</a:t>
            </a:r>
            <a:endParaRPr lang="en-US" sz="1800">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1963"/>
                                        </p:tgtEl>
                                        <p:attrNameLst>
                                          <p:attrName>style.visibility</p:attrName>
                                        </p:attrNameLst>
                                      </p:cBhvr>
                                      <p:to>
                                        <p:strVal val="visible"/>
                                      </p:to>
                                    </p:set>
                                    <p:animEffect transition="in" filter="wipe(down)">
                                      <p:cBhvr>
                                        <p:cTn id="7" dur="500"/>
                                        <p:tgtEl>
                                          <p:spTgt spid="3819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1964"/>
                                        </p:tgtEl>
                                        <p:attrNameLst>
                                          <p:attrName>style.visibility</p:attrName>
                                        </p:attrNameLst>
                                      </p:cBhvr>
                                      <p:to>
                                        <p:strVal val="visible"/>
                                      </p:to>
                                    </p:set>
                                    <p:animEffect transition="in" filter="wipe(left)">
                                      <p:cBhvr>
                                        <p:cTn id="11" dur="500"/>
                                        <p:tgtEl>
                                          <p:spTgt spid="38196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1965"/>
                                        </p:tgtEl>
                                        <p:attrNameLst>
                                          <p:attrName>style.visibility</p:attrName>
                                        </p:attrNameLst>
                                      </p:cBhvr>
                                      <p:to>
                                        <p:strVal val="visible"/>
                                      </p:to>
                                    </p:set>
                                    <p:animEffect transition="in" filter="wipe(left)">
                                      <p:cBhvr>
                                        <p:cTn id="16" dur="500"/>
                                        <p:tgtEl>
                                          <p:spTgt spid="381965"/>
                                        </p:tgtEl>
                                      </p:cBhvr>
                                    </p:animEffect>
                                  </p:childTnLst>
                                  <p:subTnLst>
                                    <p:audio>
                                      <p:cMediaNode>
                                        <p:cTn display="0" masterRel="sameClick">
                                          <p:stCondLst>
                                            <p:cond evt="begin" delay="0">
                                              <p:tn val="14"/>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4" grpId="0" animBg="1" autoUpdateAnimBg="0"/>
      <p:bldP spid="381965"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3911</TotalTime>
  <Words>1645</Words>
  <Application>Microsoft Macintosh PowerPoint</Application>
  <PresentationFormat>On-screen Show (4:3)</PresentationFormat>
  <Paragraphs>403</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Why do we need a  respiratory system?</vt:lpstr>
      <vt:lpstr>Gas exchange</vt:lpstr>
      <vt:lpstr>Optimizing gas exchange</vt:lpstr>
      <vt:lpstr>Gas exchange in many forms…</vt:lpstr>
      <vt:lpstr>Evolution of gas exchange structures</vt:lpstr>
      <vt:lpstr>Gas Exchange in Water: Gills</vt:lpstr>
      <vt:lpstr>Counter current exchange system</vt:lpstr>
      <vt:lpstr>How counter current exchange works</vt:lpstr>
      <vt:lpstr>Gas Exchange on Land</vt:lpstr>
      <vt:lpstr>Terrestrial adaptations </vt:lpstr>
      <vt:lpstr>Lungs </vt:lpstr>
      <vt:lpstr>Alveoli</vt:lpstr>
      <vt:lpstr>Negative pressure breathing</vt:lpstr>
      <vt:lpstr>Mechanics of breathing </vt:lpstr>
      <vt:lpstr>Autonomic breathing control</vt:lpstr>
      <vt:lpstr>Medulla monitors blood</vt:lpstr>
      <vt:lpstr>Breathing and Homeostasis</vt:lpstr>
      <vt:lpstr>Diffusion of gases</vt:lpstr>
      <vt:lpstr>Loading and unloading of respiratory gases</vt:lpstr>
      <vt:lpstr>Hemoglobin</vt:lpstr>
      <vt:lpstr>Cooperativity in Hemoglobin </vt:lpstr>
      <vt:lpstr>O2 dissociation curve for hemoglobin</vt:lpstr>
      <vt:lpstr>O2 dissociation curve for hemoglobin</vt:lpstr>
      <vt:lpstr>Transporting CO2 in blood</vt:lpstr>
      <vt:lpstr>Releasing CO2 from blood at lungs</vt:lpstr>
      <vt:lpstr>Adaptations for pregnancy</vt:lpstr>
      <vt:lpstr>Fetal hemoglobin (HbF)</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I 2010 edit</dc:title>
  <dc:subject/>
  <dc:creator>Kim Foglia/David Knuffke</dc:creator>
  <cp:keywords/>
  <dc:description/>
  <cp:lastModifiedBy>David Knuffke</cp:lastModifiedBy>
  <cp:revision>167</cp:revision>
  <cp:lastPrinted>2007-11-05T03:00:20Z</cp:lastPrinted>
  <dcterms:created xsi:type="dcterms:W3CDTF">2010-08-30T18:27:04Z</dcterms:created>
  <dcterms:modified xsi:type="dcterms:W3CDTF">2010-11-20T14:39:07Z</dcterms:modified>
  <cp:category/>
</cp:coreProperties>
</file>