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1.bin" ContentType="audio/unknown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media/audio2.bin" ContentType="audio/unknown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media/audio3.bin" ContentType="audio/unknown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media/audio4.bin" ContentType="audio/unknown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media/audio5.bin" ContentType="audi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93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8" r:id="rId40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9FF"/>
    <a:srgbClr val="006300"/>
    <a:srgbClr val="000000"/>
    <a:srgbClr val="CC0000"/>
    <a:srgbClr val="FFEA18"/>
    <a:srgbClr val="0F116A"/>
    <a:srgbClr val="80FF00"/>
    <a:srgbClr val="0040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2920" y="-880"/>
      </p:cViewPr>
      <p:guideLst>
        <p:guide orient="horz" pos="216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-2960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096000" y="86868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 b="1"/>
            </a:lvl1pPr>
          </a:lstStyle>
          <a:p>
            <a:pPr>
              <a:defRPr/>
            </a:pPr>
            <a:fld id="{BC052BBB-8A7B-7945-A42A-A8DEBE545043}" type="slidenum">
              <a:rPr lang="en-US"/>
              <a:pPr>
                <a:defRPr/>
              </a:pPr>
              <a:t>‹#›</a:t>
            </a:fld>
            <a:endParaRPr lang="en-US" sz="1200"/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228600" y="141288"/>
            <a:ext cx="6400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>
              <a:tabLst>
                <a:tab pos="6170613" algn="r"/>
              </a:tabLst>
              <a:defRPr/>
            </a:pPr>
            <a:r>
              <a:rPr lang="en-US" sz="1100" b="1" dirty="0" smtClean="0"/>
              <a:t>Deer Park High School	Mr.  Knuffke</a:t>
            </a:r>
            <a:endParaRPr lang="en-US" sz="1800" b="1" dirty="0" smtClean="0"/>
          </a:p>
          <a:p>
            <a:pPr>
              <a:tabLst>
                <a:tab pos="6170613" algn="r"/>
              </a:tabLst>
              <a:defRPr/>
            </a:pPr>
            <a:r>
              <a:rPr lang="en-US" sz="1400" b="1" dirty="0" smtClean="0"/>
              <a:t>AP Biology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204297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8789EBAD-466F-7448-9277-BB127AD5C7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7465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628650" indent="-17145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13911F-177E-3744-8EA2-EF2F479AA547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8769DA-D3C6-5E40-B800-9A178BD700DE}" type="slidenum">
              <a:rPr lang="en-US"/>
              <a:pPr/>
              <a:t>13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Clr>
                <a:srgbClr val="339933"/>
              </a:buClr>
            </a:pPr>
            <a:r>
              <a:rPr lang="en-US" sz="800">
                <a:solidFill>
                  <a:srgbClr val="000000"/>
                </a:solidFill>
              </a:rPr>
              <a:t>Certain bacterial infections can induce an overwhelming systemic inflammatory response leading to a condition known as </a:t>
            </a:r>
            <a:r>
              <a:rPr lang="en-US" sz="800" i="1">
                <a:solidFill>
                  <a:srgbClr val="000000"/>
                </a:solidFill>
              </a:rPr>
              <a:t>septic shock</a:t>
            </a:r>
            <a:r>
              <a:rPr lang="en-US" sz="800">
                <a:solidFill>
                  <a:srgbClr val="000000"/>
                </a:solidFill>
              </a:rPr>
              <a:t>.</a:t>
            </a:r>
          </a:p>
          <a:p>
            <a:pPr eaLnBrk="1" hangingPunct="1">
              <a:buClr>
                <a:srgbClr val="339933"/>
              </a:buClr>
            </a:pPr>
            <a:r>
              <a:rPr lang="en-US" sz="800">
                <a:solidFill>
                  <a:srgbClr val="000000"/>
                </a:solidFill>
              </a:rPr>
              <a:t>Characterized by high fever and low blood pressure, septic shock is the most common cause of death in U.S. critical care units.</a:t>
            </a:r>
          </a:p>
          <a:p>
            <a:pPr eaLnBrk="1" hangingPunct="1">
              <a:buClr>
                <a:srgbClr val="339933"/>
              </a:buClr>
            </a:pPr>
            <a:r>
              <a:rPr lang="en-US" sz="800">
                <a:solidFill>
                  <a:srgbClr val="000000"/>
                </a:solidFill>
              </a:rPr>
              <a:t>Clearly, while local inflammation is an essential step toward healing, widespread inflammation can be devastating.</a:t>
            </a:r>
            <a:endParaRPr lang="en-US" sz="8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06331D-FB0C-F34A-9AED-6EE02234ECC6}" type="slidenum">
              <a:rPr lang="en-US"/>
              <a:pPr/>
              <a:t>14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7665A3-0B5C-1241-926F-5408EB9A36F5}" type="slidenum">
              <a:rPr lang="en-US"/>
              <a:pPr/>
              <a:t>15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076F4A-4D37-1B44-887D-BEEB7D183CE0}" type="slidenum">
              <a:rPr lang="en-US"/>
              <a:pPr/>
              <a:t>16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Tens of millions of different T cells are produced, each one specializing in the recognition of oen particar antigen.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2A168B-854E-564F-9635-0ACF278570FE}" type="slidenum">
              <a:rPr lang="en-US"/>
              <a:pPr/>
              <a:t>17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841F54-CB66-6D43-AA54-27C3D1A0AC13}" type="slidenum">
              <a:rPr lang="en-US"/>
              <a:pPr/>
              <a:t>18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F6B619-C014-DD44-8890-5A20D032EFAA}" type="slidenum">
              <a:rPr lang="en-US"/>
              <a:pPr/>
              <a:t>20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BC04D0-A03C-9C4E-A833-3237DE03BFE9}" type="slidenum">
              <a:rPr lang="en-US"/>
              <a:pPr/>
              <a:t>22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BAB4D5-E8A7-EA4A-BAD1-A1BD38A99DFF}" type="slidenum">
              <a:rPr lang="en-US"/>
              <a:pPr/>
              <a:t>23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84DCAB-7A14-7948-9865-4117D2A01F6E}" type="slidenum">
              <a:rPr lang="en-US"/>
              <a:pPr/>
              <a:t>24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69863" indent="-169863" eaLnBrk="1" hangingPunct="1">
              <a:buFont typeface="Wingdings" charset="2"/>
              <a:buChar char="§"/>
            </a:pPr>
            <a:r>
              <a:rPr lang="en-US"/>
              <a:t>Poliomyelitis (polio) is caused by a virus that enters the body through the mouth. The virus multiplies in the intestine and invades the nervous system. It can cause total paralysis in a matter of hours.</a:t>
            </a:r>
          </a:p>
          <a:p>
            <a:pPr marL="169863" indent="-169863" eaLnBrk="1" hangingPunct="1">
              <a:buFont typeface="Wingdings" charset="2"/>
              <a:buChar char="§"/>
            </a:pPr>
            <a:r>
              <a:rPr lang="en-US"/>
              <a:t>One in 200 infections leads to irreversible paralysis. Among those paralyzed, 5-10 percent die when their breathing muscles are immobilized.</a:t>
            </a:r>
          </a:p>
          <a:p>
            <a:pPr marL="169863" indent="-169863" eaLnBrk="1" hangingPunct="1">
              <a:buFont typeface="Wingdings" charset="2"/>
              <a:buChar char="§"/>
            </a:pPr>
            <a:r>
              <a:rPr lang="en-US"/>
              <a:t>Polio mainly affects children under age 5.</a:t>
            </a:r>
          </a:p>
          <a:p>
            <a:pPr marL="169863" indent="-169863" eaLnBrk="1" hangingPunct="1">
              <a:buFont typeface="Wingdings" charset="2"/>
              <a:buChar char="§"/>
            </a:pPr>
            <a:r>
              <a:rPr lang="en-US"/>
              <a:t>Salk vaccine = inactivated poliovirus vaccine (IPV), based on poliovirus grown in a type of monkey kidney tissue culture, which is chemically inactivated with formalin</a:t>
            </a:r>
          </a:p>
          <a:p>
            <a:pPr marL="169863" indent="-169863" eaLnBrk="1" hangingPunct="1">
              <a:buFont typeface="Wingdings" charset="2"/>
              <a:buChar char="§"/>
            </a:pPr>
            <a:r>
              <a:rPr lang="en-US"/>
              <a:t>Sabin vaccine = oral polio vaccine (OPV) using live but weakened (attenuated) virus, produced by the repeated passage of the virus through non-human cells at sub-physiological temperatures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B63395-1F78-4446-862E-3B9098A6C8BB}" type="slidenum">
              <a:rPr lang="en-US"/>
              <a:pPr/>
              <a:t>3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0BC7F7-42F3-2646-A1C6-49BFCC6B3638}" type="slidenum">
              <a:rPr lang="en-US"/>
              <a:pPr/>
              <a:t>25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  1916 The first major polio epidemic strikes in the United States; 27,000 people suffer paralysis and 6,000 die. Increasing numbers of outbreaks occur each year.</a:t>
            </a:r>
          </a:p>
          <a:p>
            <a:pPr eaLnBrk="1" hangingPunct="1"/>
            <a:r>
              <a:rPr lang="en-US" smtClean="0"/>
              <a:t>1921 Franklin D. Roosevelt is diagnosed with polio.</a:t>
            </a:r>
          </a:p>
          <a:p>
            <a:pPr eaLnBrk="1" hangingPunct="1"/>
            <a:r>
              <a:rPr lang="en-US" smtClean="0"/>
              <a:t>1928 Iron lungs are introduced to help patients with acute polio breathe.</a:t>
            </a:r>
          </a:p>
          <a:p>
            <a:pPr eaLnBrk="1" hangingPunct="1"/>
            <a:r>
              <a:rPr lang="en-US" smtClean="0"/>
              <a:t>1932 Franklin D. Roosevelt is elected President of the United States</a:t>
            </a:r>
          </a:p>
          <a:p>
            <a:pPr eaLnBrk="1" hangingPunct="1"/>
            <a:r>
              <a:rPr lang="en-US" smtClean="0"/>
              <a:t>1949 Dr. John Enders, Dr. Frederick Robbins and Dr. Thomas Weller develop a way to grow poliovirus in tissue culture, a breakthrough that aided in the creation of the polio vaccine. Their work earned the three scientists the Nobel Prize in physiology and medicine in 1954.</a:t>
            </a:r>
          </a:p>
          <a:p>
            <a:pPr eaLnBrk="1" hangingPunct="1"/>
            <a:r>
              <a:rPr lang="en-US" smtClean="0"/>
              <a:t>1952 The United States reports 57,628 polio cases -- the worst U.S. epidemic on record.</a:t>
            </a:r>
          </a:p>
          <a:p>
            <a:pPr eaLnBrk="1" hangingPunct="1"/>
            <a:r>
              <a:rPr lang="en-US" smtClean="0"/>
              <a:t>1979 The last U.S. case of polio caused by wild poliovirus is reported.</a:t>
            </a:r>
          </a:p>
          <a:p>
            <a:pPr eaLnBrk="1" hangingPunct="1"/>
            <a:r>
              <a:rPr lang="en-US" smtClean="0"/>
              <a:t>1988 Worldwide, polio continues to affect some 350,000 people in 125 countries.</a:t>
            </a:r>
          </a:p>
          <a:p>
            <a:pPr eaLnBrk="1" hangingPunct="1"/>
            <a:r>
              <a:rPr lang="en-US" smtClean="0"/>
              <a:t>1994 The Americas are certified polio-free.</a:t>
            </a:r>
          </a:p>
          <a:p>
            <a:pPr eaLnBrk="1" hangingPunct="1"/>
            <a:r>
              <a:rPr lang="en-US" smtClean="0"/>
              <a:t>2000 The Western Pacific region is certified polio-free.</a:t>
            </a:r>
          </a:p>
          <a:p>
            <a:pPr eaLnBrk="1" hangingPunct="1"/>
            <a:r>
              <a:rPr lang="en-US" smtClean="0"/>
              <a:t>2002 Europe is certified polio-free. 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BD5FFE-B741-3A4D-961A-D99ABBAAC480}" type="slidenum">
              <a:rPr lang="en-US"/>
              <a:pPr/>
              <a:t>26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C3192C-5608-2243-9EAC-74780287DB77}" type="slidenum">
              <a:rPr lang="en-US"/>
              <a:pPr/>
              <a:t>27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879883-5CEE-B146-8E9A-287C27B97B11}" type="slidenum">
              <a:rPr lang="en-US"/>
              <a:pPr/>
              <a:t>28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99F345-597E-7F47-92A7-5D4AA69A26D9}" type="slidenum">
              <a:rPr lang="en-US"/>
              <a:pPr/>
              <a:t>29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658DBB-F7AD-994E-92E6-047265D07FAF}" type="slidenum">
              <a:rPr lang="en-US"/>
              <a:pPr/>
              <a:t>30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687652-A099-8948-9087-34A92106E6E6}" type="slidenum">
              <a:rPr lang="en-US"/>
              <a:pPr/>
              <a:t>31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B4C609-E19A-CE4D-9174-B8DCE342584D}" type="slidenum">
              <a:rPr lang="en-US"/>
              <a:pPr/>
              <a:t>32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03CB0A-986A-8F49-AB29-F8338A1D1F64}" type="slidenum">
              <a:rPr lang="en-US"/>
              <a:pPr/>
              <a:t>33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C581CF-17FD-DE41-8923-45C638BC8AA2}" type="slidenum">
              <a:rPr lang="en-US"/>
              <a:pPr/>
              <a:t>34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1B0D9E-EF0B-C447-9CF9-BC648E85A33D}" type="slidenum">
              <a:rPr lang="en-US"/>
              <a:pPr/>
              <a:t>4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56C7E2-0576-284D-A59E-64AA695F100E}" type="slidenum">
              <a:rPr lang="en-US"/>
              <a:pPr/>
              <a:t>35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3875B8-5B4E-384A-A3F8-D371BA147FF1}" type="slidenum">
              <a:rPr lang="en-US"/>
              <a:pPr/>
              <a:t>36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D30AED-0165-A04A-A5F7-AEBDF571CA7E}" type="slidenum">
              <a:rPr lang="en-US"/>
              <a:pPr/>
              <a:t>37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571415-DCB3-8247-9951-84912E71E890}" type="slidenum">
              <a:rPr lang="en-US"/>
              <a:pPr/>
              <a:t>38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C2D783-630F-3B4F-BEE7-71926A3A06A7}" type="slidenum">
              <a:rPr lang="en-US"/>
              <a:pPr/>
              <a:t>5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43F809-936E-1945-9CF8-B6CAF13B7FB2}" type="slidenum">
              <a:rPr lang="en-US"/>
              <a:pPr/>
              <a:t>6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990C38-8DC1-684B-B481-79195D6EF2C7}" type="slidenum">
              <a:rPr lang="en-US"/>
              <a:pPr/>
              <a:t>7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5F193B-99D0-DA47-BEF5-06407C8B0A3F}" type="slidenum">
              <a:rPr lang="en-US"/>
              <a:pPr/>
              <a:t>8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1583DD-DCE2-4A4C-BAC4-A8DDE7F59E29}" type="slidenum">
              <a:rPr lang="en-US"/>
              <a:pPr/>
              <a:t>9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D67F81-708C-704E-9D01-B22AD2D3354E}" type="slidenum">
              <a:rPr lang="en-US"/>
              <a:pPr/>
              <a:t>12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2006-2007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21729-E11D-6446-A7E8-66863DA37C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132DE-7A41-5D42-89BE-51B0BEF9D601}" type="datetime1">
              <a:rPr lang="en-US"/>
              <a:pPr>
                <a:defRPr/>
              </a:pPr>
              <a:t>11/20/10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BA3B2-75AF-924C-9AA7-1FCF025C27EA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5CA3A-DE07-DF44-8ADF-EEC5451A543E}" type="datetime1">
              <a:rPr lang="en-US"/>
              <a:pPr>
                <a:defRPr/>
              </a:pPr>
              <a:t>11/20/10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1E328-5CA7-F243-AFFB-4F9A81F9BE79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F3194-35FA-7D49-9385-C1EEBCB7574C}" type="datetime1">
              <a:rPr lang="en-US"/>
              <a:pPr>
                <a:defRPr/>
              </a:pPr>
              <a:t>11/20/10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062C1-6BD4-8D4D-8834-F270F8786021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89C75-D16C-D247-8106-275A48063972}" type="datetime1">
              <a:rPr lang="en-US"/>
              <a:pPr>
                <a:defRPr/>
              </a:pPr>
              <a:t>11/20/10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3C7AE-C8CB-C94A-9AD5-BA36309FD148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D9B3-520C-D043-BCDE-C6AB3E5D4631}" type="datetime1">
              <a:rPr lang="en-US"/>
              <a:pPr>
                <a:defRPr/>
              </a:pPr>
              <a:t>11/20/10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793F8-FB27-D946-B4CC-1A72E69E25DA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38839-F8F1-DA42-9826-6E4D9E77B6B7}" type="datetime1">
              <a:rPr lang="en-US"/>
              <a:pPr>
                <a:defRPr/>
              </a:pPr>
              <a:t>11/20/10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335B3-4147-4A47-803F-97692F38FCDB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995B6-6010-8D4D-89F4-B233BC4BBF7A}" type="datetime1">
              <a:rPr lang="en-US"/>
              <a:pPr>
                <a:defRPr/>
              </a:pPr>
              <a:t>11/20/10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13CDF-8423-2847-9F81-516DF320F2C4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7774A-23B3-304B-9FE2-B0B5F42E6D24}" type="datetime1">
              <a:rPr lang="en-US"/>
              <a:pPr>
                <a:defRPr/>
              </a:pPr>
              <a:t>11/20/10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1426F-9613-1046-B6D5-FAB14F5F907A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891A1-1EAF-2741-8DE3-2CB715169799}" type="datetime1">
              <a:rPr lang="en-US"/>
              <a:pPr>
                <a:defRPr/>
              </a:pPr>
              <a:t>11/20/10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ED577-1AE6-7247-8047-107B4067A1F5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E55F9-9CA6-2C41-AE1F-A3FECB6AF978}" type="datetime1">
              <a:rPr lang="en-US"/>
              <a:pPr>
                <a:defRPr/>
              </a:pPr>
              <a:t>11/20/10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A8A6A-A8A8-8848-B30A-8F989138D740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2053C2A-744A-9248-876F-172D2C49ED4B}" type="datetime1">
              <a:rPr lang="en-US"/>
              <a:pPr>
                <a:defRPr/>
              </a:pPr>
              <a:t>11/20/10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9C80CA4-69BF-3542-B4AD-00BCE4DC5DFA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43.png"/><Relationship Id="rId9" Type="http://schemas.openxmlformats.org/officeDocument/2006/relationships/image" Target="../media/image44.png"/><Relationship Id="rId10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47.emf"/><Relationship Id="rId5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4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4" Type="http://schemas.openxmlformats.org/officeDocument/2006/relationships/audio" Target="../media/audio1.bin"/><Relationship Id="rId5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4" Type="http://schemas.openxmlformats.org/officeDocument/2006/relationships/image" Target="../media/image16.jpe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audio" Target="../media/audio4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bin"/><Relationship Id="rId4" Type="http://schemas.openxmlformats.org/officeDocument/2006/relationships/audio" Target="../media/audio1.bin"/><Relationship Id="rId5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6.emf"/><Relationship Id="rId5" Type="http://schemas.openxmlformats.org/officeDocument/2006/relationships/image" Target="../media/image7.png"/><Relationship Id="rId6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63463"/>
          </a:xfrm>
          <a:prstGeom prst="rect">
            <a:avLst/>
          </a:prstGeom>
        </p:spPr>
      </p:pic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2794000" y="5492661"/>
            <a:ext cx="618397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Immune / </a:t>
            </a:r>
            <a:r>
              <a:rPr lang="en-US" sz="3600" dirty="0" smtClean="0">
                <a:solidFill>
                  <a:schemeClr val="bg1"/>
                </a:solidFill>
              </a:rPr>
              <a:t>Lymphatic System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(Ch. 43)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68300" y="1016000"/>
            <a:ext cx="7772400" cy="4419600"/>
          </a:xfrm>
        </p:spPr>
        <p:txBody>
          <a:bodyPr/>
          <a:lstStyle/>
          <a:p>
            <a:pPr eaLnBrk="1" hangingPunct="1"/>
            <a:r>
              <a:rPr lang="en-US" u="sng" dirty="0">
                <a:solidFill>
                  <a:srgbClr val="CC0000"/>
                </a:solidFill>
              </a:rPr>
              <a:t>Natural Killer Cells</a:t>
            </a:r>
            <a:r>
              <a:rPr lang="en-US" dirty="0"/>
              <a:t> perforate cells</a:t>
            </a:r>
          </a:p>
          <a:p>
            <a:pPr lvl="1" eaLnBrk="1" hangingPunct="1"/>
            <a:r>
              <a:rPr lang="en-US" dirty="0"/>
              <a:t>release </a:t>
            </a:r>
            <a:r>
              <a:rPr lang="en-US" u="sng" dirty="0" err="1">
                <a:solidFill>
                  <a:srgbClr val="CC0000"/>
                </a:solidFill>
              </a:rPr>
              <a:t>perforin</a:t>
            </a:r>
            <a:r>
              <a:rPr lang="en-US" dirty="0"/>
              <a:t> protein</a:t>
            </a:r>
          </a:p>
          <a:p>
            <a:pPr lvl="1" eaLnBrk="1" hangingPunct="1"/>
            <a:r>
              <a:rPr lang="en-US" dirty="0"/>
              <a:t>insert into membrane of target cell</a:t>
            </a:r>
          </a:p>
          <a:p>
            <a:pPr lvl="1" eaLnBrk="1" hangingPunct="1"/>
            <a:r>
              <a:rPr lang="en-US" dirty="0"/>
              <a:t>forms pore allowing fluid to </a:t>
            </a:r>
            <a:br>
              <a:rPr lang="en-US" dirty="0"/>
            </a:br>
            <a:r>
              <a:rPr lang="en-US" dirty="0"/>
              <a:t>flow in &amp; out of cell</a:t>
            </a:r>
          </a:p>
          <a:p>
            <a:pPr lvl="1" eaLnBrk="1" hangingPunct="1"/>
            <a:r>
              <a:rPr lang="en-US" dirty="0"/>
              <a:t>cell ruptures (</a:t>
            </a:r>
            <a:r>
              <a:rPr lang="en-US" dirty="0" err="1"/>
              <a:t>lysis</a:t>
            </a:r>
            <a:r>
              <a:rPr lang="en-US" dirty="0"/>
              <a:t>)</a:t>
            </a:r>
          </a:p>
          <a:p>
            <a:pPr marL="1085850" lvl="2" eaLnBrk="1" hangingPunct="1"/>
            <a:r>
              <a:rPr lang="en-US" u="sng" dirty="0">
                <a:solidFill>
                  <a:srgbClr val="CC0000"/>
                </a:solidFill>
              </a:rPr>
              <a:t>apoptosis</a:t>
            </a:r>
            <a:endParaRPr lang="en-US" dirty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Destroying cells gone bad!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3586163" y="5729288"/>
            <a:ext cx="1874837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900" b="1" u="sng">
                <a:solidFill>
                  <a:srgbClr val="CC0000"/>
                </a:solidFill>
              </a:rPr>
              <a:t>perforin</a:t>
            </a:r>
            <a:r>
              <a:rPr lang="en-US" sz="1900" b="1">
                <a:solidFill>
                  <a:srgbClr val="000000"/>
                </a:solidFill>
              </a:rPr>
              <a:t> </a:t>
            </a:r>
            <a:br>
              <a:rPr lang="en-US" sz="1900" b="1">
                <a:solidFill>
                  <a:srgbClr val="000000"/>
                </a:solidFill>
              </a:rPr>
            </a:br>
            <a:r>
              <a:rPr lang="en-US" sz="1900" b="1">
                <a:solidFill>
                  <a:srgbClr val="000000"/>
                </a:solidFill>
              </a:rPr>
              <a:t>punctures</a:t>
            </a:r>
            <a:br>
              <a:rPr lang="en-US" sz="1900" b="1">
                <a:solidFill>
                  <a:srgbClr val="000000"/>
                </a:solidFill>
              </a:rPr>
            </a:br>
            <a:r>
              <a:rPr lang="en-US" sz="1900" b="1">
                <a:solidFill>
                  <a:srgbClr val="000000"/>
                </a:solidFill>
              </a:rPr>
              <a:t>cell membrane</a:t>
            </a:r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5625" y="3638550"/>
            <a:ext cx="34290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8048625" y="4876800"/>
            <a:ext cx="1092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700" b="1">
                <a:solidFill>
                  <a:srgbClr val="0F116A"/>
                </a:solidFill>
              </a:rPr>
              <a:t>cell </a:t>
            </a:r>
            <a:br>
              <a:rPr lang="en-US" sz="1700" b="1">
                <a:solidFill>
                  <a:srgbClr val="0F116A"/>
                </a:solidFill>
              </a:rPr>
            </a:br>
            <a:r>
              <a:rPr lang="en-US" sz="1700" b="1">
                <a:solidFill>
                  <a:srgbClr val="0F116A"/>
                </a:solidFill>
              </a:rPr>
              <a:t>membrane</a:t>
            </a:r>
            <a:endParaRPr lang="en-US" sz="1600">
              <a:solidFill>
                <a:srgbClr val="0F116A"/>
              </a:solidFill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5189538" y="3703638"/>
            <a:ext cx="21050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2100" b="1">
                <a:solidFill>
                  <a:srgbClr val="CC0000"/>
                </a:solidFill>
              </a:rPr>
              <a:t>natural killer cell</a:t>
            </a:r>
            <a:endParaRPr lang="en-US" sz="2100">
              <a:solidFill>
                <a:srgbClr val="CC0000"/>
              </a:solidFill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8048625" y="5791200"/>
            <a:ext cx="1092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700" b="1">
                <a:solidFill>
                  <a:srgbClr val="CC0000"/>
                </a:solidFill>
              </a:rPr>
              <a:t>cell </a:t>
            </a:r>
            <a:br>
              <a:rPr lang="en-US" sz="1700" b="1">
                <a:solidFill>
                  <a:srgbClr val="CC0000"/>
                </a:solidFill>
              </a:rPr>
            </a:br>
            <a:r>
              <a:rPr lang="en-US" sz="1700" b="1">
                <a:solidFill>
                  <a:srgbClr val="CC0000"/>
                </a:solidFill>
              </a:rPr>
              <a:t>membrane</a:t>
            </a:r>
            <a:endParaRPr lang="en-US" sz="1600">
              <a:solidFill>
                <a:srgbClr val="CC0000"/>
              </a:solidFill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5788025" y="6324600"/>
            <a:ext cx="2057400" cy="457200"/>
          </a:xfrm>
          <a:prstGeom prst="rect">
            <a:avLst/>
          </a:prstGeom>
          <a:solidFill>
            <a:srgbClr val="F1E599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5711825" y="6400800"/>
            <a:ext cx="2592388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>
                <a:solidFill>
                  <a:srgbClr val="CC0000"/>
                </a:solidFill>
              </a:rPr>
              <a:t>virus-infected cell</a:t>
            </a:r>
            <a:endParaRPr lang="en-US" sz="1800">
              <a:solidFill>
                <a:srgbClr val="CC0000"/>
              </a:solidFill>
            </a:endParaRPr>
          </a:p>
        </p:txBody>
      </p:sp>
      <p:sp>
        <p:nvSpPr>
          <p:cNvPr id="32779" name="AutoShape 11"/>
          <p:cNvSpPr>
            <a:spLocks noChangeArrowheads="1"/>
          </p:cNvSpPr>
          <p:nvPr/>
        </p:nvSpPr>
        <p:spPr bwMode="auto">
          <a:xfrm>
            <a:off x="8240713" y="3552825"/>
            <a:ext cx="833437" cy="274638"/>
          </a:xfrm>
          <a:prstGeom prst="roundRect">
            <a:avLst>
              <a:gd name="adj" fmla="val 16667"/>
            </a:avLst>
          </a:prstGeom>
          <a:solidFill>
            <a:schemeClr val="bg1">
              <a:alpha val="50195"/>
            </a:schemeClr>
          </a:solidFill>
          <a:ln w="9525">
            <a:noFill/>
            <a:round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900" b="1">
                <a:solidFill>
                  <a:srgbClr val="0F116A"/>
                </a:solidFill>
              </a:rPr>
              <a:t>vesicle</a:t>
            </a:r>
            <a:endParaRPr lang="en-US" sz="1800">
              <a:solidFill>
                <a:srgbClr val="0F116A"/>
              </a:solidFill>
            </a:endParaRPr>
          </a:p>
        </p:txBody>
      </p:sp>
      <p:pic>
        <p:nvPicPr>
          <p:cNvPr id="32780" name="Picture 1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325" y="5024438"/>
            <a:ext cx="2108200" cy="17192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2781" name="AutoShape 13"/>
          <p:cNvSpPr>
            <a:spLocks noChangeArrowheads="1"/>
          </p:cNvSpPr>
          <p:nvPr/>
        </p:nvSpPr>
        <p:spPr bwMode="auto">
          <a:xfrm>
            <a:off x="5041900" y="4587875"/>
            <a:ext cx="1127125" cy="320675"/>
          </a:xfrm>
          <a:prstGeom prst="roundRect">
            <a:avLst>
              <a:gd name="adj" fmla="val 16667"/>
            </a:avLst>
          </a:prstGeom>
          <a:solidFill>
            <a:schemeClr val="bg1">
              <a:alpha val="50195"/>
            </a:schemeClr>
          </a:solidFill>
          <a:ln w="9525">
            <a:noFill/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900" b="1">
                <a:solidFill>
                  <a:schemeClr val="tx2"/>
                </a:solidFill>
              </a:rPr>
              <a:t>perforin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4575" y="3511550"/>
            <a:ext cx="4106863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Anti-microbial proteins</a:t>
            </a:r>
          </a:p>
        </p:txBody>
      </p:sp>
      <p:sp>
        <p:nvSpPr>
          <p:cNvPr id="4925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54000" y="1130300"/>
            <a:ext cx="7988300" cy="3373438"/>
          </a:xfrm>
        </p:spPr>
        <p:txBody>
          <a:bodyPr/>
          <a:lstStyle/>
          <a:p>
            <a:pPr eaLnBrk="1" hangingPunct="1"/>
            <a:r>
              <a:rPr lang="en-US" u="sng" dirty="0">
                <a:solidFill>
                  <a:srgbClr val="CC0000"/>
                </a:solidFill>
              </a:rPr>
              <a:t>Complement system</a:t>
            </a:r>
            <a:endParaRPr lang="en-US" dirty="0"/>
          </a:p>
          <a:p>
            <a:pPr lvl="1" eaLnBrk="1" hangingPunct="1"/>
            <a:r>
              <a:rPr lang="en-US" dirty="0"/>
              <a:t>~20 proteins circulating in blood plasma</a:t>
            </a:r>
          </a:p>
          <a:p>
            <a:pPr lvl="1" eaLnBrk="1" hangingPunct="1"/>
            <a:r>
              <a:rPr lang="en-US" dirty="0"/>
              <a:t>attack bacterial &amp; fungal cells</a:t>
            </a:r>
          </a:p>
          <a:p>
            <a:pPr marL="1085850" lvl="2" eaLnBrk="1" hangingPunct="1"/>
            <a:r>
              <a:rPr lang="en-US" dirty="0"/>
              <a:t>form a </a:t>
            </a:r>
            <a:r>
              <a:rPr lang="en-US" u="sng" dirty="0">
                <a:solidFill>
                  <a:srgbClr val="CC0000"/>
                </a:solidFill>
              </a:rPr>
              <a:t>membrane attack complex</a:t>
            </a:r>
          </a:p>
          <a:p>
            <a:pPr marL="1085850" lvl="2" eaLnBrk="1" hangingPunct="1"/>
            <a:r>
              <a:rPr lang="en-US" dirty="0"/>
              <a:t>perforate target cell</a:t>
            </a:r>
          </a:p>
          <a:p>
            <a:pPr marL="1085850" lvl="2" eaLnBrk="1" hangingPunct="1"/>
            <a:r>
              <a:rPr lang="en-US" u="sng" dirty="0">
                <a:solidFill>
                  <a:srgbClr val="CC0000"/>
                </a:solidFill>
              </a:rPr>
              <a:t>apoptosis</a:t>
            </a:r>
          </a:p>
          <a:p>
            <a:pPr lvl="3" eaLnBrk="1" hangingPunct="1"/>
            <a:r>
              <a:rPr lang="en-US" dirty="0"/>
              <a:t>cell </a:t>
            </a:r>
            <a:r>
              <a:rPr lang="en-US" dirty="0" err="1"/>
              <a:t>lysis</a:t>
            </a:r>
            <a:endParaRPr lang="en-US" dirty="0"/>
          </a:p>
          <a:p>
            <a:pPr marL="1085850" lvl="2" eaLnBrk="1" hangingPunct="1"/>
            <a:endParaRPr lang="en-US" dirty="0"/>
          </a:p>
        </p:txBody>
      </p:sp>
      <p:sp>
        <p:nvSpPr>
          <p:cNvPr id="33797" name="Rectangle 6"/>
          <p:cNvSpPr>
            <a:spLocks noChangeArrowheads="1"/>
          </p:cNvSpPr>
          <p:nvPr/>
        </p:nvSpPr>
        <p:spPr bwMode="auto">
          <a:xfrm>
            <a:off x="1751013" y="5902325"/>
            <a:ext cx="27019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600" b="1">
                <a:solidFill>
                  <a:srgbClr val="000000"/>
                </a:solidFill>
              </a:rPr>
              <a:t>plasma membrane of invading microbe</a:t>
            </a:r>
            <a:endParaRPr lang="en-US" sz="1600"/>
          </a:p>
        </p:txBody>
      </p:sp>
      <p:sp>
        <p:nvSpPr>
          <p:cNvPr id="33798" name="Rectangle 7"/>
          <p:cNvSpPr>
            <a:spLocks noChangeArrowheads="1"/>
          </p:cNvSpPr>
          <p:nvPr/>
        </p:nvSpPr>
        <p:spPr bwMode="auto">
          <a:xfrm>
            <a:off x="1755775" y="4722813"/>
            <a:ext cx="24415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1900" b="1">
                <a:solidFill>
                  <a:srgbClr val="000000"/>
                </a:solidFill>
              </a:rPr>
              <a:t>complement proteins</a:t>
            </a:r>
            <a:br>
              <a:rPr lang="en-US" sz="1900" b="1">
                <a:solidFill>
                  <a:srgbClr val="000000"/>
                </a:solidFill>
              </a:rPr>
            </a:br>
            <a:r>
              <a:rPr lang="en-US" sz="1900" b="1">
                <a:solidFill>
                  <a:srgbClr val="000000"/>
                </a:solidFill>
              </a:rPr>
              <a:t>form cellular lesion</a:t>
            </a:r>
            <a:endParaRPr lang="en-US" sz="1800"/>
          </a:p>
        </p:txBody>
      </p:sp>
      <p:sp>
        <p:nvSpPr>
          <p:cNvPr id="33799" name="Rectangle 8"/>
          <p:cNvSpPr>
            <a:spLocks noChangeArrowheads="1"/>
          </p:cNvSpPr>
          <p:nvPr/>
        </p:nvSpPr>
        <p:spPr bwMode="auto">
          <a:xfrm>
            <a:off x="7011988" y="3794125"/>
            <a:ext cx="19986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900" b="1">
                <a:solidFill>
                  <a:srgbClr val="000000"/>
                </a:solidFill>
              </a:rPr>
              <a:t>extracellular fluid</a:t>
            </a:r>
            <a:endParaRPr lang="en-US" sz="1600"/>
          </a:p>
        </p:txBody>
      </p:sp>
      <p:sp>
        <p:nvSpPr>
          <p:cNvPr id="33800" name="Line 9"/>
          <p:cNvSpPr>
            <a:spLocks noChangeShapeType="1"/>
          </p:cNvSpPr>
          <p:nvPr/>
        </p:nvSpPr>
        <p:spPr bwMode="auto">
          <a:xfrm>
            <a:off x="4216400" y="4876800"/>
            <a:ext cx="981075" cy="698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1" name="Rectangle 10"/>
          <p:cNvSpPr>
            <a:spLocks noChangeArrowheads="1"/>
          </p:cNvSpPr>
          <p:nvPr/>
        </p:nvSpPr>
        <p:spPr bwMode="auto">
          <a:xfrm>
            <a:off x="5424488" y="6161088"/>
            <a:ext cx="2182812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700" b="1">
                <a:solidFill>
                  <a:srgbClr val="000000"/>
                </a:solidFill>
              </a:rPr>
              <a:t>complement proteins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 rot="2075734">
            <a:off x="7540625" y="5556250"/>
            <a:ext cx="285750" cy="700088"/>
            <a:chOff x="3560" y="2668"/>
            <a:chExt cx="240" cy="777"/>
          </a:xfrm>
        </p:grpSpPr>
        <p:sp>
          <p:nvSpPr>
            <p:cNvPr id="33805" name="Line 12"/>
            <p:cNvSpPr>
              <a:spLocks noChangeShapeType="1"/>
            </p:cNvSpPr>
            <p:nvPr/>
          </p:nvSpPr>
          <p:spPr bwMode="auto">
            <a:xfrm flipH="1" flipV="1">
              <a:off x="3560" y="2792"/>
              <a:ext cx="240" cy="6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6" name="Line 13"/>
            <p:cNvSpPr>
              <a:spLocks noChangeShapeType="1"/>
            </p:cNvSpPr>
            <p:nvPr/>
          </p:nvSpPr>
          <p:spPr bwMode="auto">
            <a:xfrm flipH="1" flipV="1">
              <a:off x="3767" y="2668"/>
              <a:ext cx="33" cy="77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803" name="Line 14"/>
          <p:cNvSpPr>
            <a:spLocks noChangeShapeType="1"/>
          </p:cNvSpPr>
          <p:nvPr/>
        </p:nvSpPr>
        <p:spPr bwMode="auto">
          <a:xfrm flipV="1">
            <a:off x="4459288" y="5595938"/>
            <a:ext cx="485775" cy="5254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4" name="Rectangle 15"/>
          <p:cNvSpPr>
            <a:spLocks noChangeArrowheads="1"/>
          </p:cNvSpPr>
          <p:nvPr/>
        </p:nvSpPr>
        <p:spPr bwMode="auto">
          <a:xfrm>
            <a:off x="4924425" y="6496050"/>
            <a:ext cx="1846263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>
                <a:solidFill>
                  <a:srgbClr val="CC0000"/>
                </a:solidFill>
              </a:rPr>
              <a:t>bacterial cell</a:t>
            </a:r>
            <a:endParaRPr lang="en-US" sz="180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Inflammatory response</a:t>
            </a:r>
          </a:p>
        </p:txBody>
      </p:sp>
      <p:sp>
        <p:nvSpPr>
          <p:cNvPr id="3901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38113" y="889000"/>
            <a:ext cx="5373687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Tx/>
            </a:pPr>
            <a:r>
              <a:rPr lang="en-US" sz="2800" dirty="0"/>
              <a:t>Damage to tissue triggers local non-specific </a:t>
            </a:r>
            <a:r>
              <a:rPr lang="en-US" sz="2800" u="sng" dirty="0">
                <a:solidFill>
                  <a:srgbClr val="CC0000"/>
                </a:solidFill>
              </a:rPr>
              <a:t>inflammatory response</a:t>
            </a:r>
            <a:endParaRPr lang="en-US" sz="2500" dirty="0"/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release chemical signals </a:t>
            </a:r>
          </a:p>
          <a:p>
            <a:pPr lvl="2" indent="-231775" eaLnBrk="1" hangingPunct="1">
              <a:lnSpc>
                <a:spcPct val="80000"/>
              </a:lnSpc>
            </a:pPr>
            <a:r>
              <a:rPr lang="en-US" u="sng" dirty="0">
                <a:solidFill>
                  <a:srgbClr val="CC0000"/>
                </a:solidFill>
              </a:rPr>
              <a:t>histamines</a:t>
            </a:r>
            <a:r>
              <a:rPr lang="en-US" dirty="0"/>
              <a:t> &amp; </a:t>
            </a:r>
            <a:r>
              <a:rPr lang="en-US" u="sng" dirty="0">
                <a:solidFill>
                  <a:srgbClr val="CC0000"/>
                </a:solidFill>
              </a:rPr>
              <a:t>prostaglandins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capillaries dilate, become</a:t>
            </a:r>
            <a:br>
              <a:rPr lang="en-US" sz="2400" dirty="0"/>
            </a:br>
            <a:r>
              <a:rPr lang="en-US" sz="2400" dirty="0"/>
              <a:t>more permeable (leaky)</a:t>
            </a:r>
          </a:p>
          <a:p>
            <a:pPr lvl="2" indent="-231775" eaLnBrk="1" hangingPunct="1">
              <a:lnSpc>
                <a:spcPct val="80000"/>
              </a:lnSpc>
            </a:pPr>
            <a:r>
              <a:rPr lang="en-US" dirty="0"/>
              <a:t>delivers macrophages, RBCs, platelets, clotting factors </a:t>
            </a:r>
          </a:p>
          <a:p>
            <a:pPr lvl="3" eaLnBrk="1" hangingPunct="1">
              <a:lnSpc>
                <a:spcPct val="80000"/>
              </a:lnSpc>
            </a:pPr>
            <a:r>
              <a:rPr lang="en-US" dirty="0"/>
              <a:t>fight pathogens</a:t>
            </a:r>
          </a:p>
          <a:p>
            <a:pPr lvl="3" eaLnBrk="1" hangingPunct="1">
              <a:lnSpc>
                <a:spcPct val="80000"/>
              </a:lnSpc>
            </a:pPr>
            <a:r>
              <a:rPr lang="en-US" dirty="0"/>
              <a:t>clot formation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dirty="0"/>
              <a:t>increases temperature</a:t>
            </a:r>
          </a:p>
          <a:p>
            <a:pPr lvl="2" indent="-231775" eaLnBrk="1" hangingPunct="1"/>
            <a:r>
              <a:rPr lang="en-US" dirty="0"/>
              <a:t>decrease bacterial growth</a:t>
            </a:r>
          </a:p>
          <a:p>
            <a:pPr lvl="2" indent="-231775" eaLnBrk="1" hangingPunct="1"/>
            <a:r>
              <a:rPr lang="en-US" dirty="0"/>
              <a:t>stimulates phagocytosis</a:t>
            </a:r>
          </a:p>
          <a:p>
            <a:pPr lvl="2" indent="-231775" eaLnBrk="1" hangingPunct="1"/>
            <a:r>
              <a:rPr lang="en-US" dirty="0"/>
              <a:t>speeds up repair of tissues</a:t>
            </a:r>
          </a:p>
        </p:txBody>
      </p:sp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3138" y="1654175"/>
            <a:ext cx="3014662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Rectangle 6"/>
          <p:cNvSpPr>
            <a:spLocks noChangeArrowheads="1"/>
          </p:cNvSpPr>
          <p:nvPr/>
        </p:nvSpPr>
        <p:spPr bwMode="auto">
          <a:xfrm>
            <a:off x="8915400" y="3581400"/>
            <a:ext cx="152400" cy="228600"/>
          </a:xfrm>
          <a:prstGeom prst="rect">
            <a:avLst/>
          </a:prstGeom>
          <a:solidFill>
            <a:srgbClr val="F6BFB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4646613"/>
            <a:ext cx="3200400" cy="205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4C4C4C">
                <a:alpha val="74998"/>
              </a:srgbClr>
            </a:outerShdw>
          </a:effectLst>
        </p:spPr>
      </p:pic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Fever </a:t>
            </a:r>
          </a:p>
        </p:txBody>
      </p:sp>
      <p:sp>
        <p:nvSpPr>
          <p:cNvPr id="3921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52400" y="946150"/>
            <a:ext cx="83820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dirty="0"/>
              <a:t>When a local response is not enough</a:t>
            </a:r>
          </a:p>
          <a:p>
            <a:pPr lvl="1" eaLnBrk="1" hangingPunct="1">
              <a:lnSpc>
                <a:spcPct val="110000"/>
              </a:lnSpc>
              <a:buClrTx/>
            </a:pPr>
            <a:r>
              <a:rPr lang="en-US" sz="2400" dirty="0"/>
              <a:t>system-wide response to infection</a:t>
            </a:r>
          </a:p>
          <a:p>
            <a:pPr lvl="1" eaLnBrk="1" hangingPunct="1">
              <a:lnSpc>
                <a:spcPct val="110000"/>
              </a:lnSpc>
              <a:buClrTx/>
            </a:pPr>
            <a:r>
              <a:rPr lang="en-US" sz="2400" dirty="0"/>
              <a:t>activated macrophages release </a:t>
            </a:r>
            <a:r>
              <a:rPr lang="en-US" sz="2400" u="sng" dirty="0">
                <a:solidFill>
                  <a:srgbClr val="CC0000"/>
                </a:solidFill>
              </a:rPr>
              <a:t>interleukin-1</a:t>
            </a:r>
          </a:p>
          <a:p>
            <a:pPr lvl="2" eaLnBrk="1" hangingPunct="1">
              <a:lnSpc>
                <a:spcPct val="110000"/>
              </a:lnSpc>
            </a:pPr>
            <a:r>
              <a:rPr lang="en-US" dirty="0"/>
              <a:t>triggers </a:t>
            </a:r>
            <a:r>
              <a:rPr lang="en-US" u="sng" dirty="0">
                <a:solidFill>
                  <a:srgbClr val="CC0000"/>
                </a:solidFill>
              </a:rPr>
              <a:t>hypothalamus in brain</a:t>
            </a:r>
            <a:r>
              <a:rPr lang="en-US" dirty="0"/>
              <a:t> to readjust body thermostat to raise body temperature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400" dirty="0"/>
              <a:t>higher temperature helps defense</a:t>
            </a:r>
          </a:p>
          <a:p>
            <a:pPr lvl="2" eaLnBrk="1" hangingPunct="1">
              <a:lnSpc>
                <a:spcPct val="110000"/>
              </a:lnSpc>
            </a:pPr>
            <a:r>
              <a:rPr lang="en-US" dirty="0"/>
              <a:t>inhibits bacterial growth</a:t>
            </a:r>
          </a:p>
          <a:p>
            <a:pPr lvl="2" eaLnBrk="1" hangingPunct="1">
              <a:lnSpc>
                <a:spcPct val="110000"/>
              </a:lnSpc>
            </a:pPr>
            <a:r>
              <a:rPr lang="en-US" dirty="0"/>
              <a:t>stimulates phagocytosis</a:t>
            </a:r>
          </a:p>
          <a:p>
            <a:pPr lvl="2" eaLnBrk="1" hangingPunct="1">
              <a:lnSpc>
                <a:spcPct val="110000"/>
              </a:lnSpc>
            </a:pPr>
            <a:r>
              <a:rPr lang="en-US" dirty="0"/>
              <a:t>speeds up repair of tissues</a:t>
            </a:r>
          </a:p>
          <a:p>
            <a:pPr lvl="2" eaLnBrk="1" hangingPunct="1">
              <a:lnSpc>
                <a:spcPct val="110000"/>
              </a:lnSpc>
            </a:pPr>
            <a:r>
              <a:rPr lang="en-US" dirty="0"/>
              <a:t>causes liver &amp; spleen to store </a:t>
            </a:r>
            <a:br>
              <a:rPr lang="en-US" dirty="0"/>
            </a:br>
            <a:r>
              <a:rPr lang="en-US" dirty="0"/>
              <a:t>iron, reducing blood iron levels</a:t>
            </a:r>
          </a:p>
          <a:p>
            <a:pPr lvl="3" eaLnBrk="1" hangingPunct="1">
              <a:lnSpc>
                <a:spcPct val="110000"/>
              </a:lnSpc>
            </a:pPr>
            <a:r>
              <a:rPr lang="en-US" dirty="0"/>
              <a:t>bacteria need large amounts </a:t>
            </a:r>
            <a:br>
              <a:rPr lang="en-US" dirty="0"/>
            </a:br>
            <a:r>
              <a:rPr lang="en-US" dirty="0"/>
              <a:t>of iron to grow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7"/>
          <p:cNvSpPr>
            <a:spLocks noChangeArrowheads="1"/>
          </p:cNvSpPr>
          <p:nvPr/>
        </p:nvSpPr>
        <p:spPr bwMode="auto">
          <a:xfrm>
            <a:off x="171450" y="163513"/>
            <a:ext cx="2008188" cy="669925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42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47675" y="973138"/>
            <a:ext cx="6224588" cy="54784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Tx/>
            </a:pPr>
            <a:r>
              <a:rPr lang="en-US" dirty="0"/>
              <a:t>Specific defense with memory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u="sng" dirty="0">
                <a:solidFill>
                  <a:srgbClr val="CC0000"/>
                </a:solidFill>
              </a:rPr>
              <a:t>lymphocytes</a:t>
            </a:r>
            <a:endParaRPr lang="en-US" dirty="0"/>
          </a:p>
          <a:p>
            <a:pPr marL="1085850" lvl="2" eaLnBrk="1" hangingPunct="1">
              <a:lnSpc>
                <a:spcPct val="90000"/>
              </a:lnSpc>
            </a:pPr>
            <a:r>
              <a:rPr lang="en-US" u="sng" dirty="0">
                <a:solidFill>
                  <a:srgbClr val="CC0000"/>
                </a:solidFill>
              </a:rPr>
              <a:t>B cells</a:t>
            </a:r>
            <a:endParaRPr lang="en-US" dirty="0"/>
          </a:p>
          <a:p>
            <a:pPr marL="1085850" lvl="2" eaLnBrk="1" hangingPunct="1">
              <a:lnSpc>
                <a:spcPct val="90000"/>
              </a:lnSpc>
            </a:pPr>
            <a:r>
              <a:rPr lang="en-US" u="sng" dirty="0">
                <a:solidFill>
                  <a:srgbClr val="CC0000"/>
                </a:solidFill>
              </a:rPr>
              <a:t>T cells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en-US" u="sng" dirty="0">
                <a:solidFill>
                  <a:srgbClr val="CC0000"/>
                </a:solidFill>
              </a:rPr>
              <a:t>antibodies</a:t>
            </a:r>
            <a:r>
              <a:rPr lang="en-US" dirty="0"/>
              <a:t> </a:t>
            </a:r>
          </a:p>
          <a:p>
            <a:pPr marL="1085850" lvl="2" eaLnBrk="1" hangingPunct="1">
              <a:lnSpc>
                <a:spcPct val="90000"/>
              </a:lnSpc>
            </a:pPr>
            <a:r>
              <a:rPr lang="en-US" u="sng" dirty="0" err="1">
                <a:solidFill>
                  <a:srgbClr val="CC0000"/>
                </a:solidFill>
              </a:rPr>
              <a:t>immunoglobulins</a:t>
            </a:r>
            <a:endParaRPr lang="en-US" dirty="0"/>
          </a:p>
          <a:p>
            <a:pPr eaLnBrk="1" hangingPunct="1">
              <a:lnSpc>
                <a:spcPct val="90000"/>
              </a:lnSpc>
              <a:buClrTx/>
            </a:pPr>
            <a:r>
              <a:rPr lang="en-US" dirty="0"/>
              <a:t>Responds to…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u="sng" dirty="0">
                <a:solidFill>
                  <a:srgbClr val="CC0000"/>
                </a:solidFill>
              </a:rPr>
              <a:t>antigens</a:t>
            </a:r>
            <a:r>
              <a:rPr lang="en-US" dirty="0"/>
              <a:t> </a:t>
            </a:r>
          </a:p>
          <a:p>
            <a:pPr marL="1085850" lvl="2" eaLnBrk="1" hangingPunct="1">
              <a:lnSpc>
                <a:spcPct val="90000"/>
              </a:lnSpc>
            </a:pPr>
            <a:r>
              <a:rPr lang="en-US" dirty="0"/>
              <a:t>cellular name tags</a:t>
            </a:r>
          </a:p>
          <a:p>
            <a:pPr marL="1428750" lvl="3" eaLnBrk="1" hangingPunct="1">
              <a:lnSpc>
                <a:spcPct val="90000"/>
              </a:lnSpc>
            </a:pPr>
            <a:r>
              <a:rPr lang="en-US" dirty="0"/>
              <a:t>specific pathogens </a:t>
            </a:r>
          </a:p>
          <a:p>
            <a:pPr marL="1428750" lvl="3" eaLnBrk="1" hangingPunct="1">
              <a:lnSpc>
                <a:spcPct val="90000"/>
              </a:lnSpc>
            </a:pPr>
            <a:r>
              <a:rPr lang="en-US" dirty="0"/>
              <a:t>specific toxins</a:t>
            </a:r>
          </a:p>
          <a:p>
            <a:pPr marL="1428750" lvl="3" eaLnBrk="1" hangingPunct="1">
              <a:lnSpc>
                <a:spcPct val="90000"/>
              </a:lnSpc>
            </a:pPr>
            <a:r>
              <a:rPr lang="en-US" dirty="0"/>
              <a:t>abnormal body cells (cancer)</a:t>
            </a:r>
          </a:p>
        </p:txBody>
      </p:sp>
      <p:pic>
        <p:nvPicPr>
          <p:cNvPr id="394244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2400000">
            <a:off x="5883275" y="4364038"/>
            <a:ext cx="3168650" cy="239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4C4C4C"/>
            </a:outerShdw>
          </a:effectLst>
        </p:spPr>
      </p:pic>
      <p:pic>
        <p:nvPicPr>
          <p:cNvPr id="394245" name="Picture 5" descr="43-08x-BtypeLymphocyt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688" y="1868488"/>
            <a:ext cx="2551112" cy="2408237"/>
          </a:xfrm>
          <a:prstGeom prst="rect">
            <a:avLst/>
          </a:prstGeom>
          <a:noFill/>
          <a:effectLst>
            <a:outerShdw blurRad="63500" dist="38099" dir="2700000" algn="ctr" rotWithShape="0">
              <a:srgbClr val="4C4C4C">
                <a:alpha val="74998"/>
              </a:srgbClr>
            </a:outerShdw>
          </a:effectLst>
        </p:spPr>
      </p:pic>
      <p:sp>
        <p:nvSpPr>
          <p:cNvPr id="38918" name="Rectangle 2"/>
          <p:cNvSpPr>
            <a:spLocks noGrp="1" noChangeArrowheads="1"/>
          </p:cNvSpPr>
          <p:nvPr>
            <p:ph type="title"/>
          </p:nvPr>
        </p:nvSpPr>
        <p:spPr>
          <a:xfrm>
            <a:off x="241300" y="165100"/>
            <a:ext cx="8534400" cy="762000"/>
          </a:xfrm>
        </p:spPr>
        <p:txBody>
          <a:bodyPr/>
          <a:lstStyle/>
          <a:p>
            <a:pPr eaLnBrk="1" hangingPunct="1"/>
            <a:r>
              <a:rPr lang="en-US" dirty="0"/>
              <a:t>3rd line: Acquired (active) Immunity</a:t>
            </a:r>
          </a:p>
        </p:txBody>
      </p:sp>
      <p:sp>
        <p:nvSpPr>
          <p:cNvPr id="38919" name="Rectangle 6"/>
          <p:cNvSpPr>
            <a:spLocks noChangeArrowheads="1"/>
          </p:cNvSpPr>
          <p:nvPr/>
        </p:nvSpPr>
        <p:spPr bwMode="auto">
          <a:xfrm>
            <a:off x="8047038" y="1436688"/>
            <a:ext cx="10048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B cell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513" name="Rectangle 129"/>
          <p:cNvSpPr>
            <a:spLocks noChangeArrowheads="1"/>
          </p:cNvSpPr>
          <p:nvPr/>
        </p:nvSpPr>
        <p:spPr bwMode="auto">
          <a:xfrm>
            <a:off x="304800" y="6216650"/>
            <a:ext cx="1150938" cy="488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2600" b="1">
                <a:solidFill>
                  <a:srgbClr val="0F116A"/>
                </a:solidFill>
              </a:rPr>
              <a:t>“</a:t>
            </a:r>
            <a:r>
              <a:rPr lang="en-US" sz="2600" b="1" u="sng">
                <a:solidFill>
                  <a:srgbClr val="0F116A"/>
                </a:solidFill>
              </a:rPr>
              <a:t>self</a:t>
            </a:r>
            <a:r>
              <a:rPr lang="en-US" sz="2600" b="1">
                <a:solidFill>
                  <a:srgbClr val="0F116A"/>
                </a:solidFill>
              </a:rPr>
              <a:t>”</a:t>
            </a:r>
            <a:endParaRPr lang="en-US" sz="2600" b="1" u="sng">
              <a:solidFill>
                <a:srgbClr val="0F116A"/>
              </a:solidFill>
            </a:endParaRPr>
          </a:p>
        </p:txBody>
      </p:sp>
      <p:sp>
        <p:nvSpPr>
          <p:cNvPr id="400514" name="Rectangle 130"/>
          <p:cNvSpPr>
            <a:spLocks noChangeArrowheads="1"/>
          </p:cNvSpPr>
          <p:nvPr/>
        </p:nvSpPr>
        <p:spPr bwMode="auto">
          <a:xfrm>
            <a:off x="4641850" y="6216650"/>
            <a:ext cx="1633538" cy="488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600" b="1">
                <a:solidFill>
                  <a:srgbClr val="CC0000"/>
                </a:solidFill>
              </a:rPr>
              <a:t>“</a:t>
            </a:r>
            <a:r>
              <a:rPr lang="en-US" sz="2600" b="1" u="sng">
                <a:solidFill>
                  <a:srgbClr val="CC0000"/>
                </a:solidFill>
              </a:rPr>
              <a:t>foreign</a:t>
            </a:r>
            <a:r>
              <a:rPr lang="en-US" sz="2600" b="1">
                <a:solidFill>
                  <a:srgbClr val="CC0000"/>
                </a:solidFill>
              </a:rPr>
              <a:t>”</a:t>
            </a:r>
            <a:endParaRPr lang="en-US" sz="2600" b="1" u="sng">
              <a:solidFill>
                <a:srgbClr val="CC0000"/>
              </a:solidFill>
            </a:endParaRP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" y="114300"/>
            <a:ext cx="8534400" cy="762000"/>
          </a:xfrm>
        </p:spPr>
        <p:txBody>
          <a:bodyPr/>
          <a:lstStyle/>
          <a:p>
            <a:pPr eaLnBrk="1" hangingPunct="1"/>
            <a:r>
              <a:rPr lang="en-US" sz="3400" dirty="0"/>
              <a:t>How are invaders recognized?</a:t>
            </a:r>
            <a:endParaRPr lang="en-US" dirty="0"/>
          </a:p>
        </p:txBody>
      </p:sp>
      <p:sp>
        <p:nvSpPr>
          <p:cNvPr id="4003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50825" y="774700"/>
            <a:ext cx="8448675" cy="3886200"/>
          </a:xfrm>
        </p:spPr>
        <p:txBody>
          <a:bodyPr/>
          <a:lstStyle/>
          <a:p>
            <a:pPr eaLnBrk="1" hangingPunct="1">
              <a:buClr>
                <a:srgbClr val="000070"/>
              </a:buClr>
            </a:pPr>
            <a:r>
              <a:rPr lang="en-US" u="sng" dirty="0">
                <a:solidFill>
                  <a:srgbClr val="CC0000"/>
                </a:solidFill>
              </a:rPr>
              <a:t>Antigens</a:t>
            </a:r>
            <a:endParaRPr lang="en-US" dirty="0"/>
          </a:p>
          <a:p>
            <a:pPr lvl="1" eaLnBrk="1" hangingPunct="1">
              <a:buClrTx/>
            </a:pPr>
            <a:r>
              <a:rPr lang="en-US" dirty="0"/>
              <a:t>cellular name tag proteins</a:t>
            </a:r>
          </a:p>
          <a:p>
            <a:pPr marL="1085850" lvl="2" eaLnBrk="1" hangingPunct="1"/>
            <a:r>
              <a:rPr lang="en-US" u="sng" dirty="0">
                <a:solidFill>
                  <a:srgbClr val="CC0000"/>
                </a:solidFill>
              </a:rPr>
              <a:t>“self” antigens</a:t>
            </a:r>
          </a:p>
          <a:p>
            <a:pPr marL="1428750" lvl="3" eaLnBrk="1" hangingPunct="1"/>
            <a:r>
              <a:rPr lang="en-US" dirty="0"/>
              <a:t>no response from WBCs</a:t>
            </a:r>
            <a:endParaRPr lang="en-US" u="sng" dirty="0">
              <a:solidFill>
                <a:srgbClr val="CC0000"/>
              </a:solidFill>
            </a:endParaRPr>
          </a:p>
          <a:p>
            <a:pPr marL="1085850" lvl="2" eaLnBrk="1" hangingPunct="1"/>
            <a:r>
              <a:rPr lang="en-US" u="sng" dirty="0">
                <a:solidFill>
                  <a:srgbClr val="CC0000"/>
                </a:solidFill>
              </a:rPr>
              <a:t>“foreign” antigens</a:t>
            </a:r>
            <a:r>
              <a:rPr lang="en-US" dirty="0"/>
              <a:t> </a:t>
            </a:r>
          </a:p>
          <a:p>
            <a:pPr marL="1428750" lvl="3" eaLnBrk="1" hangingPunct="1"/>
            <a:r>
              <a:rPr lang="en-US" dirty="0"/>
              <a:t>response from WBCs</a:t>
            </a:r>
          </a:p>
          <a:p>
            <a:pPr marL="1428750" lvl="3" eaLnBrk="1" hangingPunct="1"/>
            <a:r>
              <a:rPr lang="en-US" dirty="0"/>
              <a:t>pathogens: viruses, bacteria, protozoa, parasitic worms, fungi, toxins </a:t>
            </a:r>
          </a:p>
          <a:p>
            <a:pPr marL="1428750" lvl="3" eaLnBrk="1" hangingPunct="1"/>
            <a:r>
              <a:rPr lang="en-US" dirty="0"/>
              <a:t>non-pathogens: cancer cells, transplanted tissue, pollen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6135688" y="5257800"/>
            <a:ext cx="2914650" cy="1524000"/>
            <a:chOff x="2089" y="3264"/>
            <a:chExt cx="1836" cy="960"/>
          </a:xfrm>
        </p:grpSpPr>
        <p:sp>
          <p:nvSpPr>
            <p:cNvPr id="41008" name="AutoShape 32"/>
            <p:cNvSpPr>
              <a:spLocks noChangeArrowheads="1"/>
            </p:cNvSpPr>
            <p:nvPr/>
          </p:nvSpPr>
          <p:spPr bwMode="auto">
            <a:xfrm rot="7391263" flipH="1">
              <a:off x="2119" y="3576"/>
              <a:ext cx="144" cy="192"/>
            </a:xfrm>
            <a:prstGeom prst="diamond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09" name="AutoShape 33"/>
            <p:cNvSpPr>
              <a:spLocks noChangeArrowheads="1"/>
            </p:cNvSpPr>
            <p:nvPr/>
          </p:nvSpPr>
          <p:spPr bwMode="auto">
            <a:xfrm rot="4384349" flipH="1">
              <a:off x="2113" y="3720"/>
              <a:ext cx="144" cy="192"/>
            </a:xfrm>
            <a:prstGeom prst="diamond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30"/>
            <p:cNvGrpSpPr>
              <a:grpSpLocks/>
            </p:cNvGrpSpPr>
            <p:nvPr/>
          </p:nvGrpSpPr>
          <p:grpSpPr bwMode="auto">
            <a:xfrm>
              <a:off x="3685" y="3552"/>
              <a:ext cx="240" cy="432"/>
              <a:chOff x="3696" y="3552"/>
              <a:chExt cx="240" cy="432"/>
            </a:xfrm>
          </p:grpSpPr>
          <p:sp>
            <p:nvSpPr>
              <p:cNvPr id="41031" name="AutoShape 27"/>
              <p:cNvSpPr>
                <a:spLocks noChangeArrowheads="1"/>
              </p:cNvSpPr>
              <p:nvPr/>
            </p:nvSpPr>
            <p:spPr bwMode="auto">
              <a:xfrm rot="-7391263">
                <a:off x="3720" y="3528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32" name="AutoShape 28"/>
              <p:cNvSpPr>
                <a:spLocks noChangeArrowheads="1"/>
              </p:cNvSpPr>
              <p:nvPr/>
            </p:nvSpPr>
            <p:spPr bwMode="auto">
              <a:xfrm rot="-5400000">
                <a:off x="3768" y="3672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33" name="AutoShape 29"/>
              <p:cNvSpPr>
                <a:spLocks noChangeArrowheads="1"/>
              </p:cNvSpPr>
              <p:nvPr/>
            </p:nvSpPr>
            <p:spPr bwMode="auto">
              <a:xfrm rot="-3399058">
                <a:off x="3720" y="3816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16"/>
            <p:cNvGrpSpPr>
              <a:grpSpLocks/>
            </p:cNvGrpSpPr>
            <p:nvPr/>
          </p:nvGrpSpPr>
          <p:grpSpPr bwMode="auto">
            <a:xfrm flipV="1">
              <a:off x="2207" y="3840"/>
              <a:ext cx="1537" cy="384"/>
              <a:chOff x="2207" y="3264"/>
              <a:chExt cx="1537" cy="384"/>
            </a:xfrm>
          </p:grpSpPr>
          <p:sp>
            <p:nvSpPr>
              <p:cNvPr id="41022" name="AutoShape 17"/>
              <p:cNvSpPr>
                <a:spLocks noChangeArrowheads="1"/>
              </p:cNvSpPr>
              <p:nvPr/>
            </p:nvSpPr>
            <p:spPr bwMode="auto">
              <a:xfrm>
                <a:off x="2928" y="3264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23" name="AutoShape 18"/>
              <p:cNvSpPr>
                <a:spLocks noChangeArrowheads="1"/>
              </p:cNvSpPr>
              <p:nvPr/>
            </p:nvSpPr>
            <p:spPr bwMode="auto">
              <a:xfrm rot="903291">
                <a:off x="3312" y="3312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24" name="AutoShape 19"/>
              <p:cNvSpPr>
                <a:spLocks noChangeArrowheads="1"/>
              </p:cNvSpPr>
              <p:nvPr/>
            </p:nvSpPr>
            <p:spPr bwMode="auto">
              <a:xfrm rot="1206374">
                <a:off x="3456" y="3360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25" name="AutoShape 20"/>
              <p:cNvSpPr>
                <a:spLocks noChangeArrowheads="1"/>
              </p:cNvSpPr>
              <p:nvPr/>
            </p:nvSpPr>
            <p:spPr bwMode="auto">
              <a:xfrm rot="2254818">
                <a:off x="3600" y="3408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26" name="AutoShape 21"/>
              <p:cNvSpPr>
                <a:spLocks noChangeArrowheads="1"/>
              </p:cNvSpPr>
              <p:nvPr/>
            </p:nvSpPr>
            <p:spPr bwMode="auto">
              <a:xfrm rot="814226">
                <a:off x="3120" y="3264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27" name="AutoShape 22"/>
              <p:cNvSpPr>
                <a:spLocks noChangeArrowheads="1"/>
              </p:cNvSpPr>
              <p:nvPr/>
            </p:nvSpPr>
            <p:spPr bwMode="auto">
              <a:xfrm rot="-648441">
                <a:off x="2544" y="3312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28" name="AutoShape 23"/>
              <p:cNvSpPr>
                <a:spLocks noChangeArrowheads="1"/>
              </p:cNvSpPr>
              <p:nvPr/>
            </p:nvSpPr>
            <p:spPr bwMode="auto">
              <a:xfrm rot="-1364211">
                <a:off x="2352" y="3360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29" name="AutoShape 24"/>
              <p:cNvSpPr>
                <a:spLocks noChangeArrowheads="1"/>
              </p:cNvSpPr>
              <p:nvPr/>
            </p:nvSpPr>
            <p:spPr bwMode="auto">
              <a:xfrm rot="-2587328">
                <a:off x="2207" y="3456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30" name="AutoShape 25"/>
              <p:cNvSpPr>
                <a:spLocks noChangeArrowheads="1"/>
              </p:cNvSpPr>
              <p:nvPr/>
            </p:nvSpPr>
            <p:spPr bwMode="auto">
              <a:xfrm rot="20785774" flipH="1">
                <a:off x="2736" y="3264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2207" y="3264"/>
              <a:ext cx="1537" cy="384"/>
              <a:chOff x="2207" y="3264"/>
              <a:chExt cx="1537" cy="384"/>
            </a:xfrm>
          </p:grpSpPr>
          <p:sp>
            <p:nvSpPr>
              <p:cNvPr id="41013" name="AutoShape 6"/>
              <p:cNvSpPr>
                <a:spLocks noChangeArrowheads="1"/>
              </p:cNvSpPr>
              <p:nvPr/>
            </p:nvSpPr>
            <p:spPr bwMode="auto">
              <a:xfrm>
                <a:off x="2928" y="3264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14" name="AutoShape 7"/>
              <p:cNvSpPr>
                <a:spLocks noChangeArrowheads="1"/>
              </p:cNvSpPr>
              <p:nvPr/>
            </p:nvSpPr>
            <p:spPr bwMode="auto">
              <a:xfrm rot="903291">
                <a:off x="3312" y="3312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15" name="AutoShape 8"/>
              <p:cNvSpPr>
                <a:spLocks noChangeArrowheads="1"/>
              </p:cNvSpPr>
              <p:nvPr/>
            </p:nvSpPr>
            <p:spPr bwMode="auto">
              <a:xfrm rot="1206374">
                <a:off x="3456" y="3360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16" name="AutoShape 9"/>
              <p:cNvSpPr>
                <a:spLocks noChangeArrowheads="1"/>
              </p:cNvSpPr>
              <p:nvPr/>
            </p:nvSpPr>
            <p:spPr bwMode="auto">
              <a:xfrm rot="2254818">
                <a:off x="3600" y="3408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17" name="AutoShape 10"/>
              <p:cNvSpPr>
                <a:spLocks noChangeArrowheads="1"/>
              </p:cNvSpPr>
              <p:nvPr/>
            </p:nvSpPr>
            <p:spPr bwMode="auto">
              <a:xfrm rot="814226">
                <a:off x="3120" y="3264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18" name="AutoShape 11"/>
              <p:cNvSpPr>
                <a:spLocks noChangeArrowheads="1"/>
              </p:cNvSpPr>
              <p:nvPr/>
            </p:nvSpPr>
            <p:spPr bwMode="auto">
              <a:xfrm rot="-648441">
                <a:off x="2544" y="3312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19" name="AutoShape 12"/>
              <p:cNvSpPr>
                <a:spLocks noChangeArrowheads="1"/>
              </p:cNvSpPr>
              <p:nvPr/>
            </p:nvSpPr>
            <p:spPr bwMode="auto">
              <a:xfrm rot="-1364211">
                <a:off x="2352" y="3360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20" name="AutoShape 13"/>
              <p:cNvSpPr>
                <a:spLocks noChangeArrowheads="1"/>
              </p:cNvSpPr>
              <p:nvPr/>
            </p:nvSpPr>
            <p:spPr bwMode="auto">
              <a:xfrm rot="-2587328">
                <a:off x="2207" y="3456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21" name="AutoShape 14"/>
              <p:cNvSpPr>
                <a:spLocks noChangeArrowheads="1"/>
              </p:cNvSpPr>
              <p:nvPr/>
            </p:nvSpPr>
            <p:spPr bwMode="auto">
              <a:xfrm rot="20785774" flipH="1">
                <a:off x="2736" y="3264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0967" name="Oval 5"/>
          <p:cNvSpPr>
            <a:spLocks noChangeArrowheads="1"/>
          </p:cNvSpPr>
          <p:nvPr/>
        </p:nvSpPr>
        <p:spPr bwMode="auto">
          <a:xfrm>
            <a:off x="6248400" y="5410200"/>
            <a:ext cx="2667000" cy="1219200"/>
          </a:xfrm>
          <a:prstGeom prst="ellipse">
            <a:avLst/>
          </a:prstGeom>
          <a:solidFill>
            <a:srgbClr val="FFEA1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1524000" y="5257800"/>
            <a:ext cx="2914650" cy="1524000"/>
            <a:chOff x="2089" y="3264"/>
            <a:chExt cx="1836" cy="960"/>
          </a:xfrm>
        </p:grpSpPr>
        <p:sp>
          <p:nvSpPr>
            <p:cNvPr id="40982" name="AutoShape 37"/>
            <p:cNvSpPr>
              <a:spLocks noChangeArrowheads="1"/>
            </p:cNvSpPr>
            <p:nvPr/>
          </p:nvSpPr>
          <p:spPr bwMode="auto">
            <a:xfrm rot="7391263" flipH="1">
              <a:off x="2119" y="3576"/>
              <a:ext cx="144" cy="192"/>
            </a:xfrm>
            <a:prstGeom prst="diamond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83" name="AutoShape 38"/>
            <p:cNvSpPr>
              <a:spLocks noChangeArrowheads="1"/>
            </p:cNvSpPr>
            <p:nvPr/>
          </p:nvSpPr>
          <p:spPr bwMode="auto">
            <a:xfrm rot="4384349" flipH="1">
              <a:off x="2113" y="3720"/>
              <a:ext cx="144" cy="192"/>
            </a:xfrm>
            <a:prstGeom prst="diamond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" name="Group 39"/>
            <p:cNvGrpSpPr>
              <a:grpSpLocks/>
            </p:cNvGrpSpPr>
            <p:nvPr/>
          </p:nvGrpSpPr>
          <p:grpSpPr bwMode="auto">
            <a:xfrm>
              <a:off x="3685" y="3552"/>
              <a:ext cx="240" cy="432"/>
              <a:chOff x="3696" y="3552"/>
              <a:chExt cx="240" cy="432"/>
            </a:xfrm>
          </p:grpSpPr>
          <p:sp>
            <p:nvSpPr>
              <p:cNvPr id="41005" name="AutoShape 40"/>
              <p:cNvSpPr>
                <a:spLocks noChangeArrowheads="1"/>
              </p:cNvSpPr>
              <p:nvPr/>
            </p:nvSpPr>
            <p:spPr bwMode="auto">
              <a:xfrm rot="-7391263">
                <a:off x="3720" y="3528"/>
                <a:ext cx="144" cy="192"/>
              </a:xfrm>
              <a:prstGeom prst="diamond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06" name="AutoShape 41"/>
              <p:cNvSpPr>
                <a:spLocks noChangeArrowheads="1"/>
              </p:cNvSpPr>
              <p:nvPr/>
            </p:nvSpPr>
            <p:spPr bwMode="auto">
              <a:xfrm rot="-5400000">
                <a:off x="3768" y="3672"/>
                <a:ext cx="144" cy="192"/>
              </a:xfrm>
              <a:prstGeom prst="diamond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07" name="AutoShape 42"/>
              <p:cNvSpPr>
                <a:spLocks noChangeArrowheads="1"/>
              </p:cNvSpPr>
              <p:nvPr/>
            </p:nvSpPr>
            <p:spPr bwMode="auto">
              <a:xfrm rot="-3399058">
                <a:off x="3720" y="3816"/>
                <a:ext cx="144" cy="192"/>
              </a:xfrm>
              <a:prstGeom prst="diamond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43"/>
            <p:cNvGrpSpPr>
              <a:grpSpLocks/>
            </p:cNvGrpSpPr>
            <p:nvPr/>
          </p:nvGrpSpPr>
          <p:grpSpPr bwMode="auto">
            <a:xfrm flipV="1">
              <a:off x="2207" y="3840"/>
              <a:ext cx="1537" cy="384"/>
              <a:chOff x="2207" y="3264"/>
              <a:chExt cx="1537" cy="384"/>
            </a:xfrm>
          </p:grpSpPr>
          <p:sp>
            <p:nvSpPr>
              <p:cNvPr id="40996" name="AutoShape 44"/>
              <p:cNvSpPr>
                <a:spLocks noChangeArrowheads="1"/>
              </p:cNvSpPr>
              <p:nvPr/>
            </p:nvSpPr>
            <p:spPr bwMode="auto">
              <a:xfrm>
                <a:off x="2928" y="3264"/>
                <a:ext cx="144" cy="192"/>
              </a:xfrm>
              <a:prstGeom prst="diamond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97" name="AutoShape 45"/>
              <p:cNvSpPr>
                <a:spLocks noChangeArrowheads="1"/>
              </p:cNvSpPr>
              <p:nvPr/>
            </p:nvSpPr>
            <p:spPr bwMode="auto">
              <a:xfrm rot="903291">
                <a:off x="3312" y="3312"/>
                <a:ext cx="144" cy="192"/>
              </a:xfrm>
              <a:prstGeom prst="diamond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98" name="AutoShape 46"/>
              <p:cNvSpPr>
                <a:spLocks noChangeArrowheads="1"/>
              </p:cNvSpPr>
              <p:nvPr/>
            </p:nvSpPr>
            <p:spPr bwMode="auto">
              <a:xfrm rot="1206374">
                <a:off x="3456" y="3360"/>
                <a:ext cx="144" cy="192"/>
              </a:xfrm>
              <a:prstGeom prst="diamond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99" name="AutoShape 47"/>
              <p:cNvSpPr>
                <a:spLocks noChangeArrowheads="1"/>
              </p:cNvSpPr>
              <p:nvPr/>
            </p:nvSpPr>
            <p:spPr bwMode="auto">
              <a:xfrm rot="2254818">
                <a:off x="3600" y="3408"/>
                <a:ext cx="144" cy="192"/>
              </a:xfrm>
              <a:prstGeom prst="diamond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00" name="AutoShape 48"/>
              <p:cNvSpPr>
                <a:spLocks noChangeArrowheads="1"/>
              </p:cNvSpPr>
              <p:nvPr/>
            </p:nvSpPr>
            <p:spPr bwMode="auto">
              <a:xfrm rot="814226">
                <a:off x="3120" y="3264"/>
                <a:ext cx="144" cy="192"/>
              </a:xfrm>
              <a:prstGeom prst="diamond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01" name="AutoShape 49"/>
              <p:cNvSpPr>
                <a:spLocks noChangeArrowheads="1"/>
              </p:cNvSpPr>
              <p:nvPr/>
            </p:nvSpPr>
            <p:spPr bwMode="auto">
              <a:xfrm rot="-648441">
                <a:off x="2544" y="3312"/>
                <a:ext cx="144" cy="192"/>
              </a:xfrm>
              <a:prstGeom prst="diamond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02" name="AutoShape 50"/>
              <p:cNvSpPr>
                <a:spLocks noChangeArrowheads="1"/>
              </p:cNvSpPr>
              <p:nvPr/>
            </p:nvSpPr>
            <p:spPr bwMode="auto">
              <a:xfrm rot="-1364211">
                <a:off x="2352" y="3360"/>
                <a:ext cx="144" cy="192"/>
              </a:xfrm>
              <a:prstGeom prst="diamond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03" name="AutoShape 51"/>
              <p:cNvSpPr>
                <a:spLocks noChangeArrowheads="1"/>
              </p:cNvSpPr>
              <p:nvPr/>
            </p:nvSpPr>
            <p:spPr bwMode="auto">
              <a:xfrm rot="-2587328">
                <a:off x="2207" y="3456"/>
                <a:ext cx="144" cy="192"/>
              </a:xfrm>
              <a:prstGeom prst="diamond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04" name="AutoShape 52"/>
              <p:cNvSpPr>
                <a:spLocks noChangeArrowheads="1"/>
              </p:cNvSpPr>
              <p:nvPr/>
            </p:nvSpPr>
            <p:spPr bwMode="auto">
              <a:xfrm rot="20785774" flipH="1">
                <a:off x="2736" y="3264"/>
                <a:ext cx="144" cy="192"/>
              </a:xfrm>
              <a:prstGeom prst="diamond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53"/>
            <p:cNvGrpSpPr>
              <a:grpSpLocks/>
            </p:cNvGrpSpPr>
            <p:nvPr/>
          </p:nvGrpSpPr>
          <p:grpSpPr bwMode="auto">
            <a:xfrm>
              <a:off x="2207" y="3264"/>
              <a:ext cx="1537" cy="384"/>
              <a:chOff x="2207" y="3264"/>
              <a:chExt cx="1537" cy="384"/>
            </a:xfrm>
          </p:grpSpPr>
          <p:sp>
            <p:nvSpPr>
              <p:cNvPr id="40987" name="AutoShape 54"/>
              <p:cNvSpPr>
                <a:spLocks noChangeArrowheads="1"/>
              </p:cNvSpPr>
              <p:nvPr/>
            </p:nvSpPr>
            <p:spPr bwMode="auto">
              <a:xfrm>
                <a:off x="2928" y="3264"/>
                <a:ext cx="144" cy="192"/>
              </a:xfrm>
              <a:prstGeom prst="diamond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88" name="AutoShape 55"/>
              <p:cNvSpPr>
                <a:spLocks noChangeArrowheads="1"/>
              </p:cNvSpPr>
              <p:nvPr/>
            </p:nvSpPr>
            <p:spPr bwMode="auto">
              <a:xfrm rot="903291">
                <a:off x="3312" y="3312"/>
                <a:ext cx="144" cy="192"/>
              </a:xfrm>
              <a:prstGeom prst="diamond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89" name="AutoShape 56"/>
              <p:cNvSpPr>
                <a:spLocks noChangeArrowheads="1"/>
              </p:cNvSpPr>
              <p:nvPr/>
            </p:nvSpPr>
            <p:spPr bwMode="auto">
              <a:xfrm rot="1206374">
                <a:off x="3456" y="3360"/>
                <a:ext cx="144" cy="192"/>
              </a:xfrm>
              <a:prstGeom prst="diamond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90" name="AutoShape 57"/>
              <p:cNvSpPr>
                <a:spLocks noChangeArrowheads="1"/>
              </p:cNvSpPr>
              <p:nvPr/>
            </p:nvSpPr>
            <p:spPr bwMode="auto">
              <a:xfrm rot="2254818">
                <a:off x="3600" y="3408"/>
                <a:ext cx="144" cy="192"/>
              </a:xfrm>
              <a:prstGeom prst="diamond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91" name="AutoShape 58"/>
              <p:cNvSpPr>
                <a:spLocks noChangeArrowheads="1"/>
              </p:cNvSpPr>
              <p:nvPr/>
            </p:nvSpPr>
            <p:spPr bwMode="auto">
              <a:xfrm rot="814226">
                <a:off x="3120" y="3264"/>
                <a:ext cx="144" cy="192"/>
              </a:xfrm>
              <a:prstGeom prst="diamond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92" name="AutoShape 59"/>
              <p:cNvSpPr>
                <a:spLocks noChangeArrowheads="1"/>
              </p:cNvSpPr>
              <p:nvPr/>
            </p:nvSpPr>
            <p:spPr bwMode="auto">
              <a:xfrm rot="-648441">
                <a:off x="2544" y="3312"/>
                <a:ext cx="144" cy="192"/>
              </a:xfrm>
              <a:prstGeom prst="diamond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93" name="AutoShape 60"/>
              <p:cNvSpPr>
                <a:spLocks noChangeArrowheads="1"/>
              </p:cNvSpPr>
              <p:nvPr/>
            </p:nvSpPr>
            <p:spPr bwMode="auto">
              <a:xfrm rot="-1364211">
                <a:off x="2352" y="3360"/>
                <a:ext cx="144" cy="192"/>
              </a:xfrm>
              <a:prstGeom prst="diamond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94" name="AutoShape 61"/>
              <p:cNvSpPr>
                <a:spLocks noChangeArrowheads="1"/>
              </p:cNvSpPr>
              <p:nvPr/>
            </p:nvSpPr>
            <p:spPr bwMode="auto">
              <a:xfrm rot="-2587328">
                <a:off x="2207" y="3456"/>
                <a:ext cx="144" cy="192"/>
              </a:xfrm>
              <a:prstGeom prst="diamond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95" name="AutoShape 62"/>
              <p:cNvSpPr>
                <a:spLocks noChangeArrowheads="1"/>
              </p:cNvSpPr>
              <p:nvPr/>
            </p:nvSpPr>
            <p:spPr bwMode="auto">
              <a:xfrm rot="20785774" flipH="1">
                <a:off x="2736" y="3264"/>
                <a:ext cx="144" cy="192"/>
              </a:xfrm>
              <a:prstGeom prst="diamond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0969" name="Oval 63"/>
          <p:cNvSpPr>
            <a:spLocks noChangeArrowheads="1"/>
          </p:cNvSpPr>
          <p:nvPr/>
        </p:nvSpPr>
        <p:spPr bwMode="auto">
          <a:xfrm>
            <a:off x="1636713" y="5410200"/>
            <a:ext cx="2667000" cy="1219200"/>
          </a:xfrm>
          <a:prstGeom prst="ellipse">
            <a:avLst/>
          </a:prstGeom>
          <a:solidFill>
            <a:srgbClr val="FFEA1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70" name="Oval 64"/>
          <p:cNvSpPr>
            <a:spLocks noChangeArrowheads="1"/>
          </p:cNvSpPr>
          <p:nvPr/>
        </p:nvSpPr>
        <p:spPr bwMode="auto">
          <a:xfrm>
            <a:off x="2093913" y="5715000"/>
            <a:ext cx="838200" cy="609600"/>
          </a:xfrm>
          <a:prstGeom prst="ellipse">
            <a:avLst/>
          </a:prstGeom>
          <a:solidFill>
            <a:srgbClr val="66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" name="Group 121"/>
          <p:cNvGrpSpPr>
            <a:grpSpLocks/>
          </p:cNvGrpSpPr>
          <p:nvPr/>
        </p:nvGrpSpPr>
        <p:grpSpPr bwMode="auto">
          <a:xfrm rot="-3755951">
            <a:off x="2811463" y="5835650"/>
            <a:ext cx="609600" cy="520700"/>
            <a:chOff x="4812" y="735"/>
            <a:chExt cx="246" cy="210"/>
          </a:xfrm>
        </p:grpSpPr>
        <p:sp>
          <p:nvSpPr>
            <p:cNvPr id="40978" name="Freeform 92"/>
            <p:cNvSpPr>
              <a:spLocks/>
            </p:cNvSpPr>
            <p:nvPr/>
          </p:nvSpPr>
          <p:spPr bwMode="auto">
            <a:xfrm>
              <a:off x="4834" y="778"/>
              <a:ext cx="198" cy="81"/>
            </a:xfrm>
            <a:custGeom>
              <a:avLst/>
              <a:gdLst>
                <a:gd name="T0" fmla="*/ 0 w 198"/>
                <a:gd name="T1" fmla="*/ 66 h 81"/>
                <a:gd name="T2" fmla="*/ 148 w 198"/>
                <a:gd name="T3" fmla="*/ 74 h 81"/>
                <a:gd name="T4" fmla="*/ 198 w 198"/>
                <a:gd name="T5" fmla="*/ 0 h 81"/>
                <a:gd name="T6" fmla="*/ 0 60000 65536"/>
                <a:gd name="T7" fmla="*/ 0 60000 65536"/>
                <a:gd name="T8" fmla="*/ 0 60000 65536"/>
                <a:gd name="T9" fmla="*/ 0 w 198"/>
                <a:gd name="T10" fmla="*/ 0 h 81"/>
                <a:gd name="T11" fmla="*/ 198 w 198"/>
                <a:gd name="T12" fmla="*/ 81 h 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8" h="81">
                  <a:moveTo>
                    <a:pt x="0" y="66"/>
                  </a:moveTo>
                  <a:cubicBezTo>
                    <a:pt x="60" y="77"/>
                    <a:pt x="82" y="81"/>
                    <a:pt x="148" y="74"/>
                  </a:cubicBezTo>
                  <a:cubicBezTo>
                    <a:pt x="176" y="47"/>
                    <a:pt x="181" y="33"/>
                    <a:pt x="198" y="0"/>
                  </a:cubicBezTo>
                </a:path>
              </a:pathLst>
            </a:custGeom>
            <a:noFill/>
            <a:ln w="38100">
              <a:solidFill>
                <a:srgbClr val="66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79" name="Freeform 93"/>
            <p:cNvSpPr>
              <a:spLocks/>
            </p:cNvSpPr>
            <p:nvPr/>
          </p:nvSpPr>
          <p:spPr bwMode="auto">
            <a:xfrm>
              <a:off x="4812" y="816"/>
              <a:ext cx="198" cy="81"/>
            </a:xfrm>
            <a:custGeom>
              <a:avLst/>
              <a:gdLst>
                <a:gd name="T0" fmla="*/ 0 w 198"/>
                <a:gd name="T1" fmla="*/ 66 h 81"/>
                <a:gd name="T2" fmla="*/ 148 w 198"/>
                <a:gd name="T3" fmla="*/ 74 h 81"/>
                <a:gd name="T4" fmla="*/ 198 w 198"/>
                <a:gd name="T5" fmla="*/ 0 h 81"/>
                <a:gd name="T6" fmla="*/ 0 60000 65536"/>
                <a:gd name="T7" fmla="*/ 0 60000 65536"/>
                <a:gd name="T8" fmla="*/ 0 60000 65536"/>
                <a:gd name="T9" fmla="*/ 0 w 198"/>
                <a:gd name="T10" fmla="*/ 0 h 81"/>
                <a:gd name="T11" fmla="*/ 198 w 198"/>
                <a:gd name="T12" fmla="*/ 81 h 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8" h="81">
                  <a:moveTo>
                    <a:pt x="0" y="66"/>
                  </a:moveTo>
                  <a:cubicBezTo>
                    <a:pt x="60" y="77"/>
                    <a:pt x="82" y="81"/>
                    <a:pt x="148" y="74"/>
                  </a:cubicBezTo>
                  <a:cubicBezTo>
                    <a:pt x="176" y="47"/>
                    <a:pt x="181" y="33"/>
                    <a:pt x="198" y="0"/>
                  </a:cubicBezTo>
                </a:path>
              </a:pathLst>
            </a:custGeom>
            <a:noFill/>
            <a:ln w="38100">
              <a:solidFill>
                <a:srgbClr val="66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80" name="Freeform 94"/>
            <p:cNvSpPr>
              <a:spLocks/>
            </p:cNvSpPr>
            <p:nvPr/>
          </p:nvSpPr>
          <p:spPr bwMode="auto">
            <a:xfrm>
              <a:off x="4860" y="864"/>
              <a:ext cx="198" cy="81"/>
            </a:xfrm>
            <a:custGeom>
              <a:avLst/>
              <a:gdLst>
                <a:gd name="T0" fmla="*/ 0 w 198"/>
                <a:gd name="T1" fmla="*/ 66 h 81"/>
                <a:gd name="T2" fmla="*/ 148 w 198"/>
                <a:gd name="T3" fmla="*/ 74 h 81"/>
                <a:gd name="T4" fmla="*/ 198 w 198"/>
                <a:gd name="T5" fmla="*/ 0 h 81"/>
                <a:gd name="T6" fmla="*/ 0 60000 65536"/>
                <a:gd name="T7" fmla="*/ 0 60000 65536"/>
                <a:gd name="T8" fmla="*/ 0 60000 65536"/>
                <a:gd name="T9" fmla="*/ 0 w 198"/>
                <a:gd name="T10" fmla="*/ 0 h 81"/>
                <a:gd name="T11" fmla="*/ 198 w 198"/>
                <a:gd name="T12" fmla="*/ 81 h 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8" h="81">
                  <a:moveTo>
                    <a:pt x="0" y="66"/>
                  </a:moveTo>
                  <a:cubicBezTo>
                    <a:pt x="60" y="77"/>
                    <a:pt x="82" y="81"/>
                    <a:pt x="148" y="74"/>
                  </a:cubicBezTo>
                  <a:cubicBezTo>
                    <a:pt x="176" y="47"/>
                    <a:pt x="181" y="33"/>
                    <a:pt x="198" y="0"/>
                  </a:cubicBezTo>
                </a:path>
              </a:pathLst>
            </a:custGeom>
            <a:noFill/>
            <a:ln w="38100">
              <a:solidFill>
                <a:srgbClr val="66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81" name="Freeform 95"/>
            <p:cNvSpPr>
              <a:spLocks/>
            </p:cNvSpPr>
            <p:nvPr/>
          </p:nvSpPr>
          <p:spPr bwMode="auto">
            <a:xfrm>
              <a:off x="4812" y="735"/>
              <a:ext cx="198" cy="81"/>
            </a:xfrm>
            <a:custGeom>
              <a:avLst/>
              <a:gdLst>
                <a:gd name="T0" fmla="*/ 0 w 198"/>
                <a:gd name="T1" fmla="*/ 66 h 81"/>
                <a:gd name="T2" fmla="*/ 148 w 198"/>
                <a:gd name="T3" fmla="*/ 74 h 81"/>
                <a:gd name="T4" fmla="*/ 198 w 198"/>
                <a:gd name="T5" fmla="*/ 0 h 81"/>
                <a:gd name="T6" fmla="*/ 0 60000 65536"/>
                <a:gd name="T7" fmla="*/ 0 60000 65536"/>
                <a:gd name="T8" fmla="*/ 0 60000 65536"/>
                <a:gd name="T9" fmla="*/ 0 w 198"/>
                <a:gd name="T10" fmla="*/ 0 h 81"/>
                <a:gd name="T11" fmla="*/ 198 w 198"/>
                <a:gd name="T12" fmla="*/ 81 h 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8" h="81">
                  <a:moveTo>
                    <a:pt x="0" y="66"/>
                  </a:moveTo>
                  <a:cubicBezTo>
                    <a:pt x="60" y="77"/>
                    <a:pt x="82" y="81"/>
                    <a:pt x="148" y="74"/>
                  </a:cubicBezTo>
                  <a:cubicBezTo>
                    <a:pt x="176" y="47"/>
                    <a:pt x="181" y="33"/>
                    <a:pt x="198" y="0"/>
                  </a:cubicBezTo>
                </a:path>
              </a:pathLst>
            </a:custGeom>
            <a:noFill/>
            <a:ln w="38100">
              <a:solidFill>
                <a:srgbClr val="66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122"/>
          <p:cNvGrpSpPr>
            <a:grpSpLocks/>
          </p:cNvGrpSpPr>
          <p:nvPr/>
        </p:nvGrpSpPr>
        <p:grpSpPr bwMode="auto">
          <a:xfrm rot="-3755951">
            <a:off x="3268663" y="5759450"/>
            <a:ext cx="609600" cy="520700"/>
            <a:chOff x="4812" y="735"/>
            <a:chExt cx="246" cy="210"/>
          </a:xfrm>
        </p:grpSpPr>
        <p:sp>
          <p:nvSpPr>
            <p:cNvPr id="40974" name="Freeform 123"/>
            <p:cNvSpPr>
              <a:spLocks/>
            </p:cNvSpPr>
            <p:nvPr/>
          </p:nvSpPr>
          <p:spPr bwMode="auto">
            <a:xfrm>
              <a:off x="4834" y="778"/>
              <a:ext cx="198" cy="81"/>
            </a:xfrm>
            <a:custGeom>
              <a:avLst/>
              <a:gdLst>
                <a:gd name="T0" fmla="*/ 0 w 198"/>
                <a:gd name="T1" fmla="*/ 66 h 81"/>
                <a:gd name="T2" fmla="*/ 148 w 198"/>
                <a:gd name="T3" fmla="*/ 74 h 81"/>
                <a:gd name="T4" fmla="*/ 198 w 198"/>
                <a:gd name="T5" fmla="*/ 0 h 81"/>
                <a:gd name="T6" fmla="*/ 0 60000 65536"/>
                <a:gd name="T7" fmla="*/ 0 60000 65536"/>
                <a:gd name="T8" fmla="*/ 0 60000 65536"/>
                <a:gd name="T9" fmla="*/ 0 w 198"/>
                <a:gd name="T10" fmla="*/ 0 h 81"/>
                <a:gd name="T11" fmla="*/ 198 w 198"/>
                <a:gd name="T12" fmla="*/ 81 h 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8" h="81">
                  <a:moveTo>
                    <a:pt x="0" y="66"/>
                  </a:moveTo>
                  <a:cubicBezTo>
                    <a:pt x="60" y="77"/>
                    <a:pt x="82" y="81"/>
                    <a:pt x="148" y="74"/>
                  </a:cubicBezTo>
                  <a:cubicBezTo>
                    <a:pt x="176" y="47"/>
                    <a:pt x="181" y="33"/>
                    <a:pt x="198" y="0"/>
                  </a:cubicBezTo>
                </a:path>
              </a:pathLst>
            </a:custGeom>
            <a:noFill/>
            <a:ln w="38100">
              <a:solidFill>
                <a:srgbClr val="66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75" name="Freeform 124"/>
            <p:cNvSpPr>
              <a:spLocks/>
            </p:cNvSpPr>
            <p:nvPr/>
          </p:nvSpPr>
          <p:spPr bwMode="auto">
            <a:xfrm>
              <a:off x="4812" y="816"/>
              <a:ext cx="198" cy="81"/>
            </a:xfrm>
            <a:custGeom>
              <a:avLst/>
              <a:gdLst>
                <a:gd name="T0" fmla="*/ 0 w 198"/>
                <a:gd name="T1" fmla="*/ 66 h 81"/>
                <a:gd name="T2" fmla="*/ 148 w 198"/>
                <a:gd name="T3" fmla="*/ 74 h 81"/>
                <a:gd name="T4" fmla="*/ 198 w 198"/>
                <a:gd name="T5" fmla="*/ 0 h 81"/>
                <a:gd name="T6" fmla="*/ 0 60000 65536"/>
                <a:gd name="T7" fmla="*/ 0 60000 65536"/>
                <a:gd name="T8" fmla="*/ 0 60000 65536"/>
                <a:gd name="T9" fmla="*/ 0 w 198"/>
                <a:gd name="T10" fmla="*/ 0 h 81"/>
                <a:gd name="T11" fmla="*/ 198 w 198"/>
                <a:gd name="T12" fmla="*/ 81 h 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8" h="81">
                  <a:moveTo>
                    <a:pt x="0" y="66"/>
                  </a:moveTo>
                  <a:cubicBezTo>
                    <a:pt x="60" y="77"/>
                    <a:pt x="82" y="81"/>
                    <a:pt x="148" y="74"/>
                  </a:cubicBezTo>
                  <a:cubicBezTo>
                    <a:pt x="176" y="47"/>
                    <a:pt x="181" y="33"/>
                    <a:pt x="198" y="0"/>
                  </a:cubicBezTo>
                </a:path>
              </a:pathLst>
            </a:custGeom>
            <a:noFill/>
            <a:ln w="38100">
              <a:solidFill>
                <a:srgbClr val="66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76" name="Freeform 125"/>
            <p:cNvSpPr>
              <a:spLocks/>
            </p:cNvSpPr>
            <p:nvPr/>
          </p:nvSpPr>
          <p:spPr bwMode="auto">
            <a:xfrm>
              <a:off x="4860" y="864"/>
              <a:ext cx="198" cy="81"/>
            </a:xfrm>
            <a:custGeom>
              <a:avLst/>
              <a:gdLst>
                <a:gd name="T0" fmla="*/ 0 w 198"/>
                <a:gd name="T1" fmla="*/ 66 h 81"/>
                <a:gd name="T2" fmla="*/ 148 w 198"/>
                <a:gd name="T3" fmla="*/ 74 h 81"/>
                <a:gd name="T4" fmla="*/ 198 w 198"/>
                <a:gd name="T5" fmla="*/ 0 h 81"/>
                <a:gd name="T6" fmla="*/ 0 60000 65536"/>
                <a:gd name="T7" fmla="*/ 0 60000 65536"/>
                <a:gd name="T8" fmla="*/ 0 60000 65536"/>
                <a:gd name="T9" fmla="*/ 0 w 198"/>
                <a:gd name="T10" fmla="*/ 0 h 81"/>
                <a:gd name="T11" fmla="*/ 198 w 198"/>
                <a:gd name="T12" fmla="*/ 81 h 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8" h="81">
                  <a:moveTo>
                    <a:pt x="0" y="66"/>
                  </a:moveTo>
                  <a:cubicBezTo>
                    <a:pt x="60" y="77"/>
                    <a:pt x="82" y="81"/>
                    <a:pt x="148" y="74"/>
                  </a:cubicBezTo>
                  <a:cubicBezTo>
                    <a:pt x="176" y="47"/>
                    <a:pt x="181" y="33"/>
                    <a:pt x="198" y="0"/>
                  </a:cubicBezTo>
                </a:path>
              </a:pathLst>
            </a:custGeom>
            <a:noFill/>
            <a:ln w="38100">
              <a:solidFill>
                <a:srgbClr val="66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77" name="Freeform 126"/>
            <p:cNvSpPr>
              <a:spLocks/>
            </p:cNvSpPr>
            <p:nvPr/>
          </p:nvSpPr>
          <p:spPr bwMode="auto">
            <a:xfrm>
              <a:off x="4812" y="735"/>
              <a:ext cx="198" cy="81"/>
            </a:xfrm>
            <a:custGeom>
              <a:avLst/>
              <a:gdLst>
                <a:gd name="T0" fmla="*/ 0 w 198"/>
                <a:gd name="T1" fmla="*/ 66 h 81"/>
                <a:gd name="T2" fmla="*/ 148 w 198"/>
                <a:gd name="T3" fmla="*/ 74 h 81"/>
                <a:gd name="T4" fmla="*/ 198 w 198"/>
                <a:gd name="T5" fmla="*/ 0 h 81"/>
                <a:gd name="T6" fmla="*/ 0 60000 65536"/>
                <a:gd name="T7" fmla="*/ 0 60000 65536"/>
                <a:gd name="T8" fmla="*/ 0 60000 65536"/>
                <a:gd name="T9" fmla="*/ 0 w 198"/>
                <a:gd name="T10" fmla="*/ 0 h 81"/>
                <a:gd name="T11" fmla="*/ 198 w 198"/>
                <a:gd name="T12" fmla="*/ 81 h 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8" h="81">
                  <a:moveTo>
                    <a:pt x="0" y="66"/>
                  </a:moveTo>
                  <a:cubicBezTo>
                    <a:pt x="60" y="77"/>
                    <a:pt x="82" y="81"/>
                    <a:pt x="148" y="74"/>
                  </a:cubicBezTo>
                  <a:cubicBezTo>
                    <a:pt x="176" y="47"/>
                    <a:pt x="181" y="33"/>
                    <a:pt x="198" y="0"/>
                  </a:cubicBezTo>
                </a:path>
              </a:pathLst>
            </a:custGeom>
            <a:noFill/>
            <a:ln w="38100">
              <a:solidFill>
                <a:srgbClr val="66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0973" name="Freeform 127"/>
          <p:cNvSpPr>
            <a:spLocks/>
          </p:cNvSpPr>
          <p:nvPr/>
        </p:nvSpPr>
        <p:spPr bwMode="auto">
          <a:xfrm>
            <a:off x="6705600" y="5715000"/>
            <a:ext cx="1231900" cy="558800"/>
          </a:xfrm>
          <a:custGeom>
            <a:avLst/>
            <a:gdLst>
              <a:gd name="T0" fmla="*/ 241935000 w 776"/>
              <a:gd name="T1" fmla="*/ 282257500 h 352"/>
              <a:gd name="T2" fmla="*/ 725805000 w 776"/>
              <a:gd name="T3" fmla="*/ 40322500 h 352"/>
              <a:gd name="T4" fmla="*/ 967740000 w 776"/>
              <a:gd name="T5" fmla="*/ 161290000 h 352"/>
              <a:gd name="T6" fmla="*/ 1693545000 w 776"/>
              <a:gd name="T7" fmla="*/ 40322500 h 352"/>
              <a:gd name="T8" fmla="*/ 1935480000 w 776"/>
              <a:gd name="T9" fmla="*/ 403225000 h 352"/>
              <a:gd name="T10" fmla="*/ 1814512500 w 776"/>
              <a:gd name="T11" fmla="*/ 645160000 h 352"/>
              <a:gd name="T12" fmla="*/ 1209675000 w 776"/>
              <a:gd name="T13" fmla="*/ 887095000 h 352"/>
              <a:gd name="T14" fmla="*/ 725805000 w 776"/>
              <a:gd name="T15" fmla="*/ 645160000 h 352"/>
              <a:gd name="T16" fmla="*/ 120967500 w 776"/>
              <a:gd name="T17" fmla="*/ 766127500 h 352"/>
              <a:gd name="T18" fmla="*/ 0 w 776"/>
              <a:gd name="T19" fmla="*/ 403225000 h 352"/>
              <a:gd name="T20" fmla="*/ 120967500 w 776"/>
              <a:gd name="T21" fmla="*/ 282257500 h 352"/>
              <a:gd name="T22" fmla="*/ 241935000 w 776"/>
              <a:gd name="T23" fmla="*/ 282257500 h 35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76"/>
              <a:gd name="T37" fmla="*/ 0 h 352"/>
              <a:gd name="T38" fmla="*/ 776 w 776"/>
              <a:gd name="T39" fmla="*/ 352 h 35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76" h="352">
                <a:moveTo>
                  <a:pt x="96" y="112"/>
                </a:moveTo>
                <a:cubicBezTo>
                  <a:pt x="136" y="96"/>
                  <a:pt x="240" y="24"/>
                  <a:pt x="288" y="16"/>
                </a:cubicBezTo>
                <a:cubicBezTo>
                  <a:pt x="336" y="8"/>
                  <a:pt x="320" y="64"/>
                  <a:pt x="384" y="64"/>
                </a:cubicBezTo>
                <a:cubicBezTo>
                  <a:pt x="448" y="64"/>
                  <a:pt x="608" y="0"/>
                  <a:pt x="672" y="16"/>
                </a:cubicBezTo>
                <a:cubicBezTo>
                  <a:pt x="736" y="32"/>
                  <a:pt x="760" y="120"/>
                  <a:pt x="768" y="160"/>
                </a:cubicBezTo>
                <a:cubicBezTo>
                  <a:pt x="776" y="200"/>
                  <a:pt x="768" y="224"/>
                  <a:pt x="720" y="256"/>
                </a:cubicBezTo>
                <a:cubicBezTo>
                  <a:pt x="672" y="288"/>
                  <a:pt x="552" y="352"/>
                  <a:pt x="480" y="352"/>
                </a:cubicBezTo>
                <a:cubicBezTo>
                  <a:pt x="408" y="352"/>
                  <a:pt x="360" y="264"/>
                  <a:pt x="288" y="256"/>
                </a:cubicBezTo>
                <a:cubicBezTo>
                  <a:pt x="216" y="248"/>
                  <a:pt x="96" y="320"/>
                  <a:pt x="48" y="304"/>
                </a:cubicBezTo>
                <a:cubicBezTo>
                  <a:pt x="0" y="288"/>
                  <a:pt x="0" y="192"/>
                  <a:pt x="0" y="160"/>
                </a:cubicBezTo>
                <a:cubicBezTo>
                  <a:pt x="0" y="128"/>
                  <a:pt x="32" y="120"/>
                  <a:pt x="48" y="112"/>
                </a:cubicBezTo>
                <a:cubicBezTo>
                  <a:pt x="64" y="104"/>
                  <a:pt x="56" y="128"/>
                  <a:pt x="96" y="112"/>
                </a:cubicBezTo>
                <a:close/>
              </a:path>
            </a:pathLst>
          </a:custGeom>
          <a:solidFill>
            <a:srgbClr val="FFEA18"/>
          </a:solidFill>
          <a:ln w="57150">
            <a:solidFill>
              <a:srgbClr val="66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Lymphocytes </a:t>
            </a:r>
          </a:p>
        </p:txBody>
      </p:sp>
      <p:sp>
        <p:nvSpPr>
          <p:cNvPr id="3962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04788" y="952500"/>
            <a:ext cx="5548312" cy="54864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600" u="sng" dirty="0">
                <a:solidFill>
                  <a:srgbClr val="CC0000"/>
                </a:solidFill>
              </a:rPr>
              <a:t>B cells</a:t>
            </a:r>
            <a:endParaRPr lang="en-US" sz="2400" dirty="0"/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mature in </a:t>
            </a:r>
            <a:r>
              <a:rPr lang="en-US" sz="2400" u="sng" dirty="0">
                <a:solidFill>
                  <a:srgbClr val="CC0000"/>
                </a:solidFill>
              </a:rPr>
              <a:t>bone marrow</a:t>
            </a:r>
            <a:endParaRPr lang="en-US" sz="2400" dirty="0"/>
          </a:p>
          <a:p>
            <a:pPr lvl="1" eaLnBrk="1" hangingPunct="1">
              <a:lnSpc>
                <a:spcPct val="80000"/>
              </a:lnSpc>
            </a:pPr>
            <a:r>
              <a:rPr lang="en-US" sz="2400" u="sng" dirty="0" err="1">
                <a:solidFill>
                  <a:srgbClr val="CC0000"/>
                </a:solidFill>
              </a:rPr>
              <a:t>humoral</a:t>
            </a:r>
            <a:r>
              <a:rPr lang="en-US" sz="2400" u="sng" dirty="0">
                <a:solidFill>
                  <a:srgbClr val="CC0000"/>
                </a:solidFill>
              </a:rPr>
              <a:t> response system</a:t>
            </a:r>
            <a:r>
              <a:rPr lang="en-US" sz="2400" dirty="0"/>
              <a:t> </a:t>
            </a:r>
          </a:p>
          <a:p>
            <a:pPr marL="1085850" lvl="2" eaLnBrk="1" hangingPunct="1">
              <a:lnSpc>
                <a:spcPct val="80000"/>
              </a:lnSpc>
            </a:pPr>
            <a:r>
              <a:rPr lang="en-US" dirty="0" smtClean="0"/>
              <a:t>attack </a:t>
            </a:r>
            <a:r>
              <a:rPr lang="en-US" dirty="0"/>
              <a:t>pathogens still circulating </a:t>
            </a:r>
            <a:r>
              <a:rPr lang="en-US" dirty="0" smtClean="0"/>
              <a:t>in </a:t>
            </a:r>
            <a:r>
              <a:rPr lang="en-US" dirty="0"/>
              <a:t>blood &amp; lymph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u="sng" dirty="0">
                <a:solidFill>
                  <a:srgbClr val="CC0000"/>
                </a:solidFill>
              </a:rPr>
              <a:t>produce antibodies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u="sng" dirty="0">
                <a:solidFill>
                  <a:srgbClr val="CC0000"/>
                </a:solidFill>
              </a:rPr>
              <a:t>T cells</a:t>
            </a:r>
            <a:r>
              <a:rPr lang="en-US" sz="2400" dirty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mature in </a:t>
            </a:r>
            <a:r>
              <a:rPr lang="en-US" sz="2400" u="sng" dirty="0">
                <a:solidFill>
                  <a:srgbClr val="CC0000"/>
                </a:solidFill>
              </a:rPr>
              <a:t>thymus</a:t>
            </a:r>
            <a:endParaRPr lang="en-US" sz="2400" dirty="0"/>
          </a:p>
          <a:p>
            <a:pPr lvl="1" eaLnBrk="1" hangingPunct="1">
              <a:lnSpc>
                <a:spcPct val="80000"/>
              </a:lnSpc>
            </a:pPr>
            <a:r>
              <a:rPr lang="en-US" sz="2400" u="sng" dirty="0">
                <a:solidFill>
                  <a:srgbClr val="CC0000"/>
                </a:solidFill>
              </a:rPr>
              <a:t>cellular response system</a:t>
            </a:r>
          </a:p>
          <a:p>
            <a:pPr marL="1085850" lvl="2" eaLnBrk="1" hangingPunct="1">
              <a:lnSpc>
                <a:spcPct val="80000"/>
              </a:lnSpc>
              <a:spcAft>
                <a:spcPts val="1200"/>
              </a:spcAft>
            </a:pPr>
            <a:r>
              <a:rPr lang="en-US" dirty="0"/>
              <a:t>attack invaded cells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“Maturation”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learn to distinguish “self” </a:t>
            </a:r>
            <a:br>
              <a:rPr lang="en-US" sz="2400" dirty="0"/>
            </a:br>
            <a:r>
              <a:rPr lang="en-US" sz="2400" dirty="0"/>
              <a:t>from “non-self” antigens </a:t>
            </a:r>
          </a:p>
          <a:p>
            <a:pPr marL="1085850" lvl="2" eaLnBrk="1" hangingPunct="1">
              <a:lnSpc>
                <a:spcPct val="80000"/>
              </a:lnSpc>
            </a:pPr>
            <a:r>
              <a:rPr lang="en-US" dirty="0"/>
              <a:t>if react to “self” antigens, cells </a:t>
            </a:r>
            <a:br>
              <a:rPr lang="en-US" dirty="0"/>
            </a:br>
            <a:r>
              <a:rPr lang="en-US" dirty="0"/>
              <a:t>are destroyed during maturation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600"/>
          <a:stretch>
            <a:fillRect/>
          </a:stretch>
        </p:blipFill>
        <p:spPr bwMode="auto">
          <a:xfrm>
            <a:off x="5681663" y="395288"/>
            <a:ext cx="3421062" cy="571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5772150" y="546100"/>
            <a:ext cx="1354138" cy="320675"/>
          </a:xfrm>
          <a:prstGeom prst="rect">
            <a:avLst/>
          </a:prstGeom>
          <a:solidFill>
            <a:srgbClr val="E4AB81"/>
          </a:solidFill>
          <a:ln w="9525">
            <a:noFill/>
            <a:miter lim="800000"/>
            <a:headEnd/>
            <a:tailEnd/>
          </a:ln>
        </p:spPr>
        <p:txBody>
          <a:bodyPr lIns="0" rIns="0" anchor="ctr">
            <a:prstTxWarp prst="textNoShape">
              <a:avLst/>
            </a:prstTxWarp>
            <a:spAutoFit/>
          </a:bodyPr>
          <a:lstStyle/>
          <a:p>
            <a:r>
              <a:rPr lang="en-US" sz="1500" b="1" u="sng">
                <a:solidFill>
                  <a:srgbClr val="000000"/>
                </a:solidFill>
              </a:rPr>
              <a:t>bone marrow</a:t>
            </a:r>
            <a:endParaRPr lang="en-US" sz="1600" b="1" u="sng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 cells</a:t>
            </a:r>
          </a:p>
        </p:txBody>
      </p:sp>
      <p:sp>
        <p:nvSpPr>
          <p:cNvPr id="3983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965200"/>
            <a:ext cx="8208963" cy="522605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 smtClean="0"/>
              <a:t>Attack, learn &amp; remember pathogens circulating in blood &amp; lymph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 smtClean="0"/>
              <a:t>Produce specific </a:t>
            </a:r>
            <a:r>
              <a:rPr lang="en-US" sz="2800" u="sng" dirty="0" smtClean="0">
                <a:solidFill>
                  <a:srgbClr val="CC0000"/>
                </a:solidFill>
              </a:rPr>
              <a:t>antibodies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against specific </a:t>
            </a:r>
            <a:r>
              <a:rPr lang="en-US" sz="2800" u="sng" dirty="0" smtClean="0">
                <a:solidFill>
                  <a:srgbClr val="CC0000"/>
                </a:solidFill>
              </a:rPr>
              <a:t>antigen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 smtClean="0"/>
              <a:t>Types of B cells</a:t>
            </a:r>
            <a:endParaRPr lang="en-US" sz="2600" dirty="0" smtClean="0"/>
          </a:p>
          <a:p>
            <a:pPr marL="685800" lvl="1" eaLnBrk="1" hangingPunct="1">
              <a:lnSpc>
                <a:spcPct val="80000"/>
              </a:lnSpc>
            </a:pPr>
            <a:r>
              <a:rPr lang="en-US" u="sng" dirty="0" smtClean="0">
                <a:solidFill>
                  <a:srgbClr val="CC0000"/>
                </a:solidFill>
              </a:rPr>
              <a:t>plasma cells</a:t>
            </a:r>
            <a:endParaRPr lang="en-US" dirty="0" smtClean="0"/>
          </a:p>
          <a:p>
            <a:pPr marL="971550" lvl="2" eaLnBrk="1" hangingPunct="1">
              <a:lnSpc>
                <a:spcPct val="80000"/>
              </a:lnSpc>
            </a:pPr>
            <a:r>
              <a:rPr lang="en-US" dirty="0" smtClean="0"/>
              <a:t>immediate production of antibodies</a:t>
            </a:r>
          </a:p>
          <a:p>
            <a:pPr marL="971550" lvl="2" eaLnBrk="1" hangingPunct="1">
              <a:lnSpc>
                <a:spcPct val="80000"/>
              </a:lnSpc>
            </a:pPr>
            <a:r>
              <a:rPr lang="en-US" dirty="0" smtClean="0"/>
              <a:t>rapid response, short term release</a:t>
            </a:r>
          </a:p>
          <a:p>
            <a:pPr marL="685800" lvl="1" eaLnBrk="1" hangingPunct="1">
              <a:lnSpc>
                <a:spcPct val="80000"/>
              </a:lnSpc>
            </a:pPr>
            <a:r>
              <a:rPr lang="en-US" u="sng" dirty="0" smtClean="0">
                <a:solidFill>
                  <a:srgbClr val="CC0000"/>
                </a:solidFill>
              </a:rPr>
              <a:t>memory cells</a:t>
            </a:r>
            <a:endParaRPr lang="en-US" dirty="0" smtClean="0"/>
          </a:p>
          <a:p>
            <a:pPr marL="971550" lvl="2" eaLnBrk="1" hangingPunct="1">
              <a:lnSpc>
                <a:spcPct val="80000"/>
              </a:lnSpc>
            </a:pPr>
            <a:r>
              <a:rPr lang="en-US" dirty="0" smtClean="0"/>
              <a:t>continued circulation in body</a:t>
            </a:r>
          </a:p>
          <a:p>
            <a:pPr marL="971550" lvl="2" eaLnBrk="1" hangingPunct="1">
              <a:lnSpc>
                <a:spcPct val="80000"/>
              </a:lnSpc>
            </a:pPr>
            <a:r>
              <a:rPr lang="en-US" dirty="0" smtClean="0"/>
              <a:t>long term immunity</a:t>
            </a:r>
          </a:p>
        </p:txBody>
      </p:sp>
      <p:pic>
        <p:nvPicPr>
          <p:cNvPr id="398340" name="Picture 4" descr="43-08x-BtypeLymphocyt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4495800"/>
            <a:ext cx="2473325" cy="2281238"/>
          </a:xfrm>
          <a:prstGeom prst="rect">
            <a:avLst/>
          </a:prstGeom>
          <a:noFill/>
          <a:effectLst>
            <a:outerShdw blurRad="63500" dist="38099" dir="2700000" algn="ctr" rotWithShape="0">
              <a:srgbClr val="4C4C4C">
                <a:alpha val="74998"/>
              </a:srgbClr>
            </a:outerShdw>
          </a:effectLst>
        </p:spPr>
      </p:pic>
      <p:grpSp>
        <p:nvGrpSpPr>
          <p:cNvPr id="2" name="Group 35"/>
          <p:cNvGrpSpPr>
            <a:grpSpLocks/>
          </p:cNvGrpSpPr>
          <p:nvPr/>
        </p:nvGrpSpPr>
        <p:grpSpPr bwMode="auto">
          <a:xfrm rot="-1623268">
            <a:off x="6492875" y="2632075"/>
            <a:ext cx="2486025" cy="1300163"/>
            <a:chOff x="3915" y="1632"/>
            <a:chExt cx="1836" cy="960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3915" y="1632"/>
              <a:ext cx="1836" cy="960"/>
              <a:chOff x="2089" y="3264"/>
              <a:chExt cx="1836" cy="960"/>
            </a:xfrm>
          </p:grpSpPr>
          <p:sp>
            <p:nvSpPr>
              <p:cNvPr id="45065" name="AutoShape 7"/>
              <p:cNvSpPr>
                <a:spLocks noChangeArrowheads="1"/>
              </p:cNvSpPr>
              <p:nvPr/>
            </p:nvSpPr>
            <p:spPr bwMode="auto">
              <a:xfrm rot="7391263" flipH="1">
                <a:off x="2119" y="3576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66" name="AutoShape 8"/>
              <p:cNvSpPr>
                <a:spLocks noChangeArrowheads="1"/>
              </p:cNvSpPr>
              <p:nvPr/>
            </p:nvSpPr>
            <p:spPr bwMode="auto">
              <a:xfrm rot="4384349" flipH="1">
                <a:off x="2113" y="3720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3685" y="3552"/>
                <a:ext cx="240" cy="432"/>
                <a:chOff x="3696" y="3552"/>
                <a:chExt cx="240" cy="432"/>
              </a:xfrm>
            </p:grpSpPr>
            <p:sp>
              <p:nvSpPr>
                <p:cNvPr id="45088" name="AutoShape 10"/>
                <p:cNvSpPr>
                  <a:spLocks noChangeArrowheads="1"/>
                </p:cNvSpPr>
                <p:nvPr/>
              </p:nvSpPr>
              <p:spPr bwMode="auto">
                <a:xfrm rot="-7391263">
                  <a:off x="3720" y="3528"/>
                  <a:ext cx="144" cy="192"/>
                </a:xfrm>
                <a:prstGeom prst="diamond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089" name="AutoShape 11"/>
                <p:cNvSpPr>
                  <a:spLocks noChangeArrowheads="1"/>
                </p:cNvSpPr>
                <p:nvPr/>
              </p:nvSpPr>
              <p:spPr bwMode="auto">
                <a:xfrm rot="-5400000">
                  <a:off x="3768" y="3672"/>
                  <a:ext cx="144" cy="192"/>
                </a:xfrm>
                <a:prstGeom prst="diamond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090" name="AutoShape 12"/>
                <p:cNvSpPr>
                  <a:spLocks noChangeArrowheads="1"/>
                </p:cNvSpPr>
                <p:nvPr/>
              </p:nvSpPr>
              <p:spPr bwMode="auto">
                <a:xfrm rot="-3399058">
                  <a:off x="3720" y="3816"/>
                  <a:ext cx="144" cy="192"/>
                </a:xfrm>
                <a:prstGeom prst="diamond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" name="Group 13"/>
              <p:cNvGrpSpPr>
                <a:grpSpLocks/>
              </p:cNvGrpSpPr>
              <p:nvPr/>
            </p:nvGrpSpPr>
            <p:grpSpPr bwMode="auto">
              <a:xfrm flipV="1">
                <a:off x="2207" y="3840"/>
                <a:ext cx="1537" cy="384"/>
                <a:chOff x="2207" y="3264"/>
                <a:chExt cx="1537" cy="384"/>
              </a:xfrm>
            </p:grpSpPr>
            <p:sp>
              <p:nvSpPr>
                <p:cNvPr id="45079" name="AutoShape 14"/>
                <p:cNvSpPr>
                  <a:spLocks noChangeArrowheads="1"/>
                </p:cNvSpPr>
                <p:nvPr/>
              </p:nvSpPr>
              <p:spPr bwMode="auto">
                <a:xfrm>
                  <a:off x="2928" y="3264"/>
                  <a:ext cx="144" cy="192"/>
                </a:xfrm>
                <a:prstGeom prst="diamond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080" name="AutoShape 15"/>
                <p:cNvSpPr>
                  <a:spLocks noChangeArrowheads="1"/>
                </p:cNvSpPr>
                <p:nvPr/>
              </p:nvSpPr>
              <p:spPr bwMode="auto">
                <a:xfrm rot="903291">
                  <a:off x="3312" y="3312"/>
                  <a:ext cx="144" cy="192"/>
                </a:xfrm>
                <a:prstGeom prst="diamond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081" name="AutoShape 16"/>
                <p:cNvSpPr>
                  <a:spLocks noChangeArrowheads="1"/>
                </p:cNvSpPr>
                <p:nvPr/>
              </p:nvSpPr>
              <p:spPr bwMode="auto">
                <a:xfrm rot="1206374">
                  <a:off x="3456" y="3360"/>
                  <a:ext cx="144" cy="192"/>
                </a:xfrm>
                <a:prstGeom prst="diamond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082" name="AutoShape 17"/>
                <p:cNvSpPr>
                  <a:spLocks noChangeArrowheads="1"/>
                </p:cNvSpPr>
                <p:nvPr/>
              </p:nvSpPr>
              <p:spPr bwMode="auto">
                <a:xfrm rot="2254818">
                  <a:off x="3600" y="3408"/>
                  <a:ext cx="144" cy="192"/>
                </a:xfrm>
                <a:prstGeom prst="diamond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083" name="AutoShape 18"/>
                <p:cNvSpPr>
                  <a:spLocks noChangeArrowheads="1"/>
                </p:cNvSpPr>
                <p:nvPr/>
              </p:nvSpPr>
              <p:spPr bwMode="auto">
                <a:xfrm rot="814226">
                  <a:off x="3120" y="3264"/>
                  <a:ext cx="144" cy="192"/>
                </a:xfrm>
                <a:prstGeom prst="diamond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084" name="AutoShape 19"/>
                <p:cNvSpPr>
                  <a:spLocks noChangeArrowheads="1"/>
                </p:cNvSpPr>
                <p:nvPr/>
              </p:nvSpPr>
              <p:spPr bwMode="auto">
                <a:xfrm rot="-648441">
                  <a:off x="2544" y="3312"/>
                  <a:ext cx="144" cy="192"/>
                </a:xfrm>
                <a:prstGeom prst="diamond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085" name="AutoShape 20"/>
                <p:cNvSpPr>
                  <a:spLocks noChangeArrowheads="1"/>
                </p:cNvSpPr>
                <p:nvPr/>
              </p:nvSpPr>
              <p:spPr bwMode="auto">
                <a:xfrm rot="-1364211">
                  <a:off x="2352" y="3360"/>
                  <a:ext cx="144" cy="192"/>
                </a:xfrm>
                <a:prstGeom prst="diamond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086" name="AutoShape 21"/>
                <p:cNvSpPr>
                  <a:spLocks noChangeArrowheads="1"/>
                </p:cNvSpPr>
                <p:nvPr/>
              </p:nvSpPr>
              <p:spPr bwMode="auto">
                <a:xfrm rot="-2587328">
                  <a:off x="2207" y="3456"/>
                  <a:ext cx="144" cy="192"/>
                </a:xfrm>
                <a:prstGeom prst="diamond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087" name="AutoShape 22"/>
                <p:cNvSpPr>
                  <a:spLocks noChangeArrowheads="1"/>
                </p:cNvSpPr>
                <p:nvPr/>
              </p:nvSpPr>
              <p:spPr bwMode="auto">
                <a:xfrm rot="20785774" flipH="1">
                  <a:off x="2736" y="3264"/>
                  <a:ext cx="144" cy="192"/>
                </a:xfrm>
                <a:prstGeom prst="diamond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" name="Group 23"/>
              <p:cNvGrpSpPr>
                <a:grpSpLocks/>
              </p:cNvGrpSpPr>
              <p:nvPr/>
            </p:nvGrpSpPr>
            <p:grpSpPr bwMode="auto">
              <a:xfrm>
                <a:off x="2207" y="3264"/>
                <a:ext cx="1537" cy="384"/>
                <a:chOff x="2207" y="3264"/>
                <a:chExt cx="1537" cy="384"/>
              </a:xfrm>
            </p:grpSpPr>
            <p:sp>
              <p:nvSpPr>
                <p:cNvPr id="45070" name="AutoShape 24"/>
                <p:cNvSpPr>
                  <a:spLocks noChangeArrowheads="1"/>
                </p:cNvSpPr>
                <p:nvPr/>
              </p:nvSpPr>
              <p:spPr bwMode="auto">
                <a:xfrm>
                  <a:off x="2928" y="3264"/>
                  <a:ext cx="144" cy="192"/>
                </a:xfrm>
                <a:prstGeom prst="diamond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071" name="AutoShape 25"/>
                <p:cNvSpPr>
                  <a:spLocks noChangeArrowheads="1"/>
                </p:cNvSpPr>
                <p:nvPr/>
              </p:nvSpPr>
              <p:spPr bwMode="auto">
                <a:xfrm rot="903291">
                  <a:off x="3312" y="3312"/>
                  <a:ext cx="144" cy="192"/>
                </a:xfrm>
                <a:prstGeom prst="diamond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072" name="AutoShape 26"/>
                <p:cNvSpPr>
                  <a:spLocks noChangeArrowheads="1"/>
                </p:cNvSpPr>
                <p:nvPr/>
              </p:nvSpPr>
              <p:spPr bwMode="auto">
                <a:xfrm rot="1206374">
                  <a:off x="3456" y="3360"/>
                  <a:ext cx="144" cy="192"/>
                </a:xfrm>
                <a:prstGeom prst="diamond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073" name="AutoShape 27"/>
                <p:cNvSpPr>
                  <a:spLocks noChangeArrowheads="1"/>
                </p:cNvSpPr>
                <p:nvPr/>
              </p:nvSpPr>
              <p:spPr bwMode="auto">
                <a:xfrm rot="2254818">
                  <a:off x="3600" y="3408"/>
                  <a:ext cx="144" cy="192"/>
                </a:xfrm>
                <a:prstGeom prst="diamond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074" name="AutoShape 28"/>
                <p:cNvSpPr>
                  <a:spLocks noChangeArrowheads="1"/>
                </p:cNvSpPr>
                <p:nvPr/>
              </p:nvSpPr>
              <p:spPr bwMode="auto">
                <a:xfrm rot="814226">
                  <a:off x="3120" y="3264"/>
                  <a:ext cx="144" cy="192"/>
                </a:xfrm>
                <a:prstGeom prst="diamond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075" name="AutoShape 29"/>
                <p:cNvSpPr>
                  <a:spLocks noChangeArrowheads="1"/>
                </p:cNvSpPr>
                <p:nvPr/>
              </p:nvSpPr>
              <p:spPr bwMode="auto">
                <a:xfrm rot="-648441">
                  <a:off x="2544" y="3312"/>
                  <a:ext cx="144" cy="192"/>
                </a:xfrm>
                <a:prstGeom prst="diamond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076" name="AutoShape 30"/>
                <p:cNvSpPr>
                  <a:spLocks noChangeArrowheads="1"/>
                </p:cNvSpPr>
                <p:nvPr/>
              </p:nvSpPr>
              <p:spPr bwMode="auto">
                <a:xfrm rot="-1364211">
                  <a:off x="2352" y="3360"/>
                  <a:ext cx="144" cy="192"/>
                </a:xfrm>
                <a:prstGeom prst="diamond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077" name="AutoShape 31"/>
                <p:cNvSpPr>
                  <a:spLocks noChangeArrowheads="1"/>
                </p:cNvSpPr>
                <p:nvPr/>
              </p:nvSpPr>
              <p:spPr bwMode="auto">
                <a:xfrm rot="-2587328">
                  <a:off x="2207" y="3456"/>
                  <a:ext cx="144" cy="192"/>
                </a:xfrm>
                <a:prstGeom prst="diamond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078" name="AutoShape 32"/>
                <p:cNvSpPr>
                  <a:spLocks noChangeArrowheads="1"/>
                </p:cNvSpPr>
                <p:nvPr/>
              </p:nvSpPr>
              <p:spPr bwMode="auto">
                <a:xfrm rot="20785774" flipH="1">
                  <a:off x="2736" y="3264"/>
                  <a:ext cx="144" cy="192"/>
                </a:xfrm>
                <a:prstGeom prst="diamond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45063" name="Oval 33"/>
            <p:cNvSpPr>
              <a:spLocks noChangeArrowheads="1"/>
            </p:cNvSpPr>
            <p:nvPr/>
          </p:nvSpPr>
          <p:spPr bwMode="auto">
            <a:xfrm>
              <a:off x="3986" y="1728"/>
              <a:ext cx="1680" cy="768"/>
            </a:xfrm>
            <a:prstGeom prst="ellipse">
              <a:avLst/>
            </a:prstGeom>
            <a:solidFill>
              <a:srgbClr val="FFEA1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64" name="Freeform 34"/>
            <p:cNvSpPr>
              <a:spLocks/>
            </p:cNvSpPr>
            <p:nvPr/>
          </p:nvSpPr>
          <p:spPr bwMode="auto">
            <a:xfrm>
              <a:off x="4274" y="1920"/>
              <a:ext cx="776" cy="352"/>
            </a:xfrm>
            <a:custGeom>
              <a:avLst/>
              <a:gdLst>
                <a:gd name="T0" fmla="*/ 96 w 776"/>
                <a:gd name="T1" fmla="*/ 112 h 352"/>
                <a:gd name="T2" fmla="*/ 288 w 776"/>
                <a:gd name="T3" fmla="*/ 16 h 352"/>
                <a:gd name="T4" fmla="*/ 384 w 776"/>
                <a:gd name="T5" fmla="*/ 64 h 352"/>
                <a:gd name="T6" fmla="*/ 672 w 776"/>
                <a:gd name="T7" fmla="*/ 16 h 352"/>
                <a:gd name="T8" fmla="*/ 768 w 776"/>
                <a:gd name="T9" fmla="*/ 160 h 352"/>
                <a:gd name="T10" fmla="*/ 720 w 776"/>
                <a:gd name="T11" fmla="*/ 256 h 352"/>
                <a:gd name="T12" fmla="*/ 480 w 776"/>
                <a:gd name="T13" fmla="*/ 352 h 352"/>
                <a:gd name="T14" fmla="*/ 288 w 776"/>
                <a:gd name="T15" fmla="*/ 256 h 352"/>
                <a:gd name="T16" fmla="*/ 48 w 776"/>
                <a:gd name="T17" fmla="*/ 304 h 352"/>
                <a:gd name="T18" fmla="*/ 0 w 776"/>
                <a:gd name="T19" fmla="*/ 160 h 352"/>
                <a:gd name="T20" fmla="*/ 48 w 776"/>
                <a:gd name="T21" fmla="*/ 112 h 352"/>
                <a:gd name="T22" fmla="*/ 96 w 776"/>
                <a:gd name="T23" fmla="*/ 112 h 35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76"/>
                <a:gd name="T37" fmla="*/ 0 h 352"/>
                <a:gd name="T38" fmla="*/ 776 w 776"/>
                <a:gd name="T39" fmla="*/ 352 h 35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76" h="352">
                  <a:moveTo>
                    <a:pt x="96" y="112"/>
                  </a:moveTo>
                  <a:cubicBezTo>
                    <a:pt x="136" y="96"/>
                    <a:pt x="240" y="24"/>
                    <a:pt x="288" y="16"/>
                  </a:cubicBezTo>
                  <a:cubicBezTo>
                    <a:pt x="336" y="8"/>
                    <a:pt x="320" y="64"/>
                    <a:pt x="384" y="64"/>
                  </a:cubicBezTo>
                  <a:cubicBezTo>
                    <a:pt x="448" y="64"/>
                    <a:pt x="608" y="0"/>
                    <a:pt x="672" y="16"/>
                  </a:cubicBezTo>
                  <a:cubicBezTo>
                    <a:pt x="736" y="32"/>
                    <a:pt x="760" y="120"/>
                    <a:pt x="768" y="160"/>
                  </a:cubicBezTo>
                  <a:cubicBezTo>
                    <a:pt x="776" y="200"/>
                    <a:pt x="768" y="224"/>
                    <a:pt x="720" y="256"/>
                  </a:cubicBezTo>
                  <a:cubicBezTo>
                    <a:pt x="672" y="288"/>
                    <a:pt x="552" y="352"/>
                    <a:pt x="480" y="352"/>
                  </a:cubicBezTo>
                  <a:cubicBezTo>
                    <a:pt x="408" y="352"/>
                    <a:pt x="360" y="264"/>
                    <a:pt x="288" y="256"/>
                  </a:cubicBezTo>
                  <a:cubicBezTo>
                    <a:pt x="216" y="248"/>
                    <a:pt x="96" y="320"/>
                    <a:pt x="48" y="304"/>
                  </a:cubicBezTo>
                  <a:cubicBezTo>
                    <a:pt x="0" y="288"/>
                    <a:pt x="0" y="192"/>
                    <a:pt x="0" y="160"/>
                  </a:cubicBezTo>
                  <a:cubicBezTo>
                    <a:pt x="0" y="128"/>
                    <a:pt x="32" y="120"/>
                    <a:pt x="48" y="112"/>
                  </a:cubicBezTo>
                  <a:cubicBezTo>
                    <a:pt x="64" y="104"/>
                    <a:pt x="56" y="128"/>
                    <a:pt x="96" y="112"/>
                  </a:cubicBezTo>
                  <a:close/>
                </a:path>
              </a:pathLst>
            </a:custGeom>
            <a:solidFill>
              <a:srgbClr val="FFEA18"/>
            </a:solidFill>
            <a:ln w="57150">
              <a:solidFill>
                <a:srgbClr val="66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Antibodies </a:t>
            </a: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817"/>
          <a:stretch>
            <a:fillRect/>
          </a:stretch>
        </p:blipFill>
        <p:spPr bwMode="auto">
          <a:xfrm>
            <a:off x="962025" y="4065587"/>
            <a:ext cx="7112000" cy="279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2436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00025" y="901700"/>
            <a:ext cx="8029575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00005E"/>
              </a:buClr>
            </a:pPr>
            <a:r>
              <a:rPr lang="en-US" sz="2800" u="sng" dirty="0">
                <a:solidFill>
                  <a:srgbClr val="CC0000"/>
                </a:solidFill>
              </a:rPr>
              <a:t>Proteins that bind to a specific antigen</a:t>
            </a:r>
            <a:endParaRPr lang="en-US" sz="2200" dirty="0">
              <a:solidFill>
                <a:srgbClr val="000000"/>
              </a:solidFill>
            </a:endParaRPr>
          </a:p>
          <a:p>
            <a:pPr lvl="1" eaLnBrk="1" hangingPunct="1">
              <a:lnSpc>
                <a:spcPct val="90000"/>
              </a:lnSpc>
              <a:buClrTx/>
            </a:pPr>
            <a:r>
              <a:rPr lang="en-US" sz="2400" dirty="0"/>
              <a:t>multi-chain proteins </a:t>
            </a:r>
          </a:p>
          <a:p>
            <a:pPr lvl="1" eaLnBrk="1" hangingPunct="1">
              <a:lnSpc>
                <a:spcPct val="90000"/>
              </a:lnSpc>
              <a:buClrTx/>
            </a:pPr>
            <a:r>
              <a:rPr lang="en-US" sz="2400" dirty="0"/>
              <a:t>binding region matches molecular shape of antigens</a:t>
            </a:r>
          </a:p>
          <a:p>
            <a:pPr lvl="1" eaLnBrk="1" hangingPunct="1">
              <a:lnSpc>
                <a:spcPct val="90000"/>
              </a:lnSpc>
              <a:buClrTx/>
            </a:pPr>
            <a:r>
              <a:rPr lang="en-US" sz="2400" dirty="0"/>
              <a:t>each antibody is unique &amp; specific </a:t>
            </a:r>
          </a:p>
          <a:p>
            <a:pPr marL="1085850" lvl="2" eaLnBrk="1" hangingPunct="1">
              <a:lnSpc>
                <a:spcPct val="90000"/>
              </a:lnSpc>
            </a:pPr>
            <a:r>
              <a:rPr lang="en-US" dirty="0"/>
              <a:t>millions of antibodies respond to millions of </a:t>
            </a:r>
            <a:br>
              <a:rPr lang="en-US" dirty="0"/>
            </a:br>
            <a:r>
              <a:rPr lang="en-US" dirty="0"/>
              <a:t>foreign antigens</a:t>
            </a:r>
          </a:p>
          <a:p>
            <a:pPr lvl="1" eaLnBrk="1" hangingPunct="1">
              <a:lnSpc>
                <a:spcPct val="90000"/>
              </a:lnSpc>
              <a:buClrTx/>
            </a:pPr>
            <a:r>
              <a:rPr lang="en-US" sz="2400" dirty="0"/>
              <a:t>tagging “handcuffs”</a:t>
            </a:r>
          </a:p>
          <a:p>
            <a:pPr marL="1085850" lvl="2" eaLnBrk="1" hangingPunct="1">
              <a:lnSpc>
                <a:spcPct val="90000"/>
              </a:lnSpc>
            </a:pPr>
            <a:r>
              <a:rPr lang="en-US" dirty="0"/>
              <a:t>“this is foreign…gotcha!”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02437" name="AutoShape 5"/>
          <p:cNvSpPr>
            <a:spLocks noChangeArrowheads="1"/>
          </p:cNvSpPr>
          <p:nvPr/>
        </p:nvSpPr>
        <p:spPr bwMode="auto">
          <a:xfrm>
            <a:off x="3381375" y="5911850"/>
            <a:ext cx="1419225" cy="920750"/>
          </a:xfrm>
          <a:prstGeom prst="roundRect">
            <a:avLst>
              <a:gd name="adj" fmla="val 16667"/>
            </a:avLst>
          </a:prstGeom>
          <a:solidFill>
            <a:srgbClr val="FEEE07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F116A"/>
                </a:solidFill>
              </a:rPr>
              <a:t>each B cell </a:t>
            </a:r>
            <a:br>
              <a:rPr lang="en-US" sz="1600" b="1">
                <a:solidFill>
                  <a:srgbClr val="0F116A"/>
                </a:solidFill>
              </a:rPr>
            </a:br>
            <a:r>
              <a:rPr lang="en-US" sz="1600" b="1">
                <a:solidFill>
                  <a:srgbClr val="0F116A"/>
                </a:solidFill>
              </a:rPr>
              <a:t>has ~50,000 </a:t>
            </a:r>
            <a:br>
              <a:rPr lang="en-US" sz="1600" b="1">
                <a:solidFill>
                  <a:srgbClr val="0F116A"/>
                </a:solidFill>
              </a:rPr>
            </a:br>
            <a:r>
              <a:rPr lang="en-US" sz="1600" b="1">
                <a:solidFill>
                  <a:srgbClr val="0F116A"/>
                </a:solidFill>
              </a:rPr>
              <a:t>antibodies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7391400" y="381000"/>
            <a:ext cx="1143000" cy="1219200"/>
            <a:chOff x="4656" y="240"/>
            <a:chExt cx="720" cy="768"/>
          </a:xfrm>
        </p:grpSpPr>
        <p:sp>
          <p:nvSpPr>
            <p:cNvPr id="47166" name="Rectangle 29"/>
            <p:cNvSpPr>
              <a:spLocks noChangeArrowheads="1"/>
            </p:cNvSpPr>
            <p:nvPr/>
          </p:nvSpPr>
          <p:spPr bwMode="auto">
            <a:xfrm rot="-8100000">
              <a:off x="4774" y="650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660000"/>
                  </a:solidFill>
                </a:rPr>
                <a:t>Y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47167" name="Rectangle 28"/>
            <p:cNvSpPr>
              <a:spLocks noChangeArrowheads="1"/>
            </p:cNvSpPr>
            <p:nvPr/>
          </p:nvSpPr>
          <p:spPr bwMode="auto">
            <a:xfrm rot="2700000">
              <a:off x="5032" y="314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660000"/>
                  </a:solidFill>
                </a:rPr>
                <a:t>Y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47168" name="Rectangle 27"/>
            <p:cNvSpPr>
              <a:spLocks noChangeArrowheads="1"/>
            </p:cNvSpPr>
            <p:nvPr/>
          </p:nvSpPr>
          <p:spPr bwMode="auto">
            <a:xfrm rot="8100000">
              <a:off x="5072" y="624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660000"/>
                  </a:solidFill>
                </a:rPr>
                <a:t>Y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47169" name="Rectangle 26"/>
            <p:cNvSpPr>
              <a:spLocks noChangeArrowheads="1"/>
            </p:cNvSpPr>
            <p:nvPr/>
          </p:nvSpPr>
          <p:spPr bwMode="auto">
            <a:xfrm rot="-2700000">
              <a:off x="4733" y="310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660000"/>
                  </a:solidFill>
                </a:rPr>
                <a:t>Y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47170" name="Rectangle 16"/>
            <p:cNvSpPr>
              <a:spLocks noChangeArrowheads="1"/>
            </p:cNvSpPr>
            <p:nvPr/>
          </p:nvSpPr>
          <p:spPr bwMode="auto">
            <a:xfrm>
              <a:off x="4896" y="240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660000"/>
                  </a:solidFill>
                </a:rPr>
                <a:t>Y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47171" name="Rectangle 17"/>
            <p:cNvSpPr>
              <a:spLocks noChangeArrowheads="1"/>
            </p:cNvSpPr>
            <p:nvPr/>
          </p:nvSpPr>
          <p:spPr bwMode="auto">
            <a:xfrm flipV="1">
              <a:off x="4896" y="720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660000"/>
                  </a:solidFill>
                </a:rPr>
                <a:t>Y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47172" name="Rectangle 18"/>
            <p:cNvSpPr>
              <a:spLocks noChangeArrowheads="1"/>
            </p:cNvSpPr>
            <p:nvPr/>
          </p:nvSpPr>
          <p:spPr bwMode="auto">
            <a:xfrm rot="5400000" flipV="1">
              <a:off x="4678" y="506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660000"/>
                  </a:solidFill>
                </a:rPr>
                <a:t>Y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47173" name="Rectangle 19"/>
            <p:cNvSpPr>
              <a:spLocks noChangeArrowheads="1"/>
            </p:cNvSpPr>
            <p:nvPr/>
          </p:nvSpPr>
          <p:spPr bwMode="auto">
            <a:xfrm rot="-5400000" flipH="1" flipV="1">
              <a:off x="5110" y="458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660000"/>
                  </a:solidFill>
                </a:rPr>
                <a:t>Y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47174" name="Oval 20"/>
            <p:cNvSpPr>
              <a:spLocks noChangeArrowheads="1"/>
            </p:cNvSpPr>
            <p:nvPr/>
          </p:nvSpPr>
          <p:spPr bwMode="auto">
            <a:xfrm>
              <a:off x="4848" y="432"/>
              <a:ext cx="336" cy="384"/>
            </a:xfrm>
            <a:prstGeom prst="ellipse">
              <a:avLst/>
            </a:prstGeom>
            <a:solidFill>
              <a:srgbClr val="FFEA1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75" name="Oval 21"/>
            <p:cNvSpPr>
              <a:spLocks noChangeArrowheads="1"/>
            </p:cNvSpPr>
            <p:nvPr/>
          </p:nvSpPr>
          <p:spPr bwMode="auto">
            <a:xfrm>
              <a:off x="4896" y="528"/>
              <a:ext cx="96" cy="96"/>
            </a:xfrm>
            <a:prstGeom prst="ellipse">
              <a:avLst/>
            </a:prstGeom>
            <a:solidFill>
              <a:srgbClr val="66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7848600" y="1339850"/>
            <a:ext cx="1143000" cy="1219200"/>
            <a:chOff x="4656" y="240"/>
            <a:chExt cx="720" cy="768"/>
          </a:xfrm>
        </p:grpSpPr>
        <p:sp>
          <p:nvSpPr>
            <p:cNvPr id="47156" name="Rectangle 32"/>
            <p:cNvSpPr>
              <a:spLocks noChangeArrowheads="1"/>
            </p:cNvSpPr>
            <p:nvPr/>
          </p:nvSpPr>
          <p:spPr bwMode="auto">
            <a:xfrm rot="-8100000">
              <a:off x="4774" y="650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1A8208"/>
                  </a:solidFill>
                </a:rPr>
                <a:t>Y</a:t>
              </a:r>
              <a:endParaRPr lang="en-US" sz="3000" b="1">
                <a:solidFill>
                  <a:srgbClr val="1A8208"/>
                </a:solidFill>
              </a:endParaRPr>
            </a:p>
          </p:txBody>
        </p:sp>
        <p:sp>
          <p:nvSpPr>
            <p:cNvPr id="47157" name="Rectangle 33"/>
            <p:cNvSpPr>
              <a:spLocks noChangeArrowheads="1"/>
            </p:cNvSpPr>
            <p:nvPr/>
          </p:nvSpPr>
          <p:spPr bwMode="auto">
            <a:xfrm rot="2700000">
              <a:off x="5032" y="314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1A8208"/>
                  </a:solidFill>
                </a:rPr>
                <a:t>Y</a:t>
              </a:r>
              <a:endParaRPr lang="en-US" sz="3000" b="1">
                <a:solidFill>
                  <a:srgbClr val="1A8208"/>
                </a:solidFill>
              </a:endParaRPr>
            </a:p>
          </p:txBody>
        </p:sp>
        <p:sp>
          <p:nvSpPr>
            <p:cNvPr id="47158" name="Rectangle 34"/>
            <p:cNvSpPr>
              <a:spLocks noChangeArrowheads="1"/>
            </p:cNvSpPr>
            <p:nvPr/>
          </p:nvSpPr>
          <p:spPr bwMode="auto">
            <a:xfrm rot="8100000">
              <a:off x="5072" y="624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1A8208"/>
                  </a:solidFill>
                </a:rPr>
                <a:t>Y</a:t>
              </a:r>
              <a:endParaRPr lang="en-US" sz="3000" b="1">
                <a:solidFill>
                  <a:srgbClr val="1A8208"/>
                </a:solidFill>
              </a:endParaRPr>
            </a:p>
          </p:txBody>
        </p:sp>
        <p:sp>
          <p:nvSpPr>
            <p:cNvPr id="47159" name="Rectangle 35"/>
            <p:cNvSpPr>
              <a:spLocks noChangeArrowheads="1"/>
            </p:cNvSpPr>
            <p:nvPr/>
          </p:nvSpPr>
          <p:spPr bwMode="auto">
            <a:xfrm rot="-2700000">
              <a:off x="4733" y="310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1A8208"/>
                  </a:solidFill>
                </a:rPr>
                <a:t>Y</a:t>
              </a:r>
              <a:endParaRPr lang="en-US" sz="3000" b="1">
                <a:solidFill>
                  <a:srgbClr val="1A8208"/>
                </a:solidFill>
              </a:endParaRPr>
            </a:p>
          </p:txBody>
        </p:sp>
        <p:sp>
          <p:nvSpPr>
            <p:cNvPr id="47160" name="Rectangle 36"/>
            <p:cNvSpPr>
              <a:spLocks noChangeArrowheads="1"/>
            </p:cNvSpPr>
            <p:nvPr/>
          </p:nvSpPr>
          <p:spPr bwMode="auto">
            <a:xfrm>
              <a:off x="4896" y="240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1A8208"/>
                  </a:solidFill>
                </a:rPr>
                <a:t>Y</a:t>
              </a:r>
              <a:endParaRPr lang="en-US" sz="3000" b="1">
                <a:solidFill>
                  <a:srgbClr val="1A8208"/>
                </a:solidFill>
              </a:endParaRPr>
            </a:p>
          </p:txBody>
        </p:sp>
        <p:sp>
          <p:nvSpPr>
            <p:cNvPr id="47161" name="Rectangle 37"/>
            <p:cNvSpPr>
              <a:spLocks noChangeArrowheads="1"/>
            </p:cNvSpPr>
            <p:nvPr/>
          </p:nvSpPr>
          <p:spPr bwMode="auto">
            <a:xfrm flipV="1">
              <a:off x="4896" y="720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1A8208"/>
                  </a:solidFill>
                </a:rPr>
                <a:t>Y</a:t>
              </a:r>
              <a:endParaRPr lang="en-US" sz="3000" b="1">
                <a:solidFill>
                  <a:srgbClr val="1A8208"/>
                </a:solidFill>
              </a:endParaRPr>
            </a:p>
          </p:txBody>
        </p:sp>
        <p:sp>
          <p:nvSpPr>
            <p:cNvPr id="47162" name="Rectangle 38"/>
            <p:cNvSpPr>
              <a:spLocks noChangeArrowheads="1"/>
            </p:cNvSpPr>
            <p:nvPr/>
          </p:nvSpPr>
          <p:spPr bwMode="auto">
            <a:xfrm rot="5400000" flipV="1">
              <a:off x="4678" y="506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1A8208"/>
                  </a:solidFill>
                </a:rPr>
                <a:t>Y</a:t>
              </a:r>
              <a:endParaRPr lang="en-US" sz="3000" b="1">
                <a:solidFill>
                  <a:srgbClr val="1A8208"/>
                </a:solidFill>
              </a:endParaRPr>
            </a:p>
          </p:txBody>
        </p:sp>
        <p:sp>
          <p:nvSpPr>
            <p:cNvPr id="47163" name="Rectangle 39"/>
            <p:cNvSpPr>
              <a:spLocks noChangeArrowheads="1"/>
            </p:cNvSpPr>
            <p:nvPr/>
          </p:nvSpPr>
          <p:spPr bwMode="auto">
            <a:xfrm rot="-5400000" flipH="1" flipV="1">
              <a:off x="5110" y="458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1A8208"/>
                  </a:solidFill>
                </a:rPr>
                <a:t>Y</a:t>
              </a:r>
              <a:endParaRPr lang="en-US" sz="3000" b="1">
                <a:solidFill>
                  <a:srgbClr val="1A8208"/>
                </a:solidFill>
              </a:endParaRPr>
            </a:p>
          </p:txBody>
        </p:sp>
        <p:sp>
          <p:nvSpPr>
            <p:cNvPr id="47164" name="Oval 40"/>
            <p:cNvSpPr>
              <a:spLocks noChangeArrowheads="1"/>
            </p:cNvSpPr>
            <p:nvPr/>
          </p:nvSpPr>
          <p:spPr bwMode="auto">
            <a:xfrm>
              <a:off x="4848" y="432"/>
              <a:ext cx="336" cy="384"/>
            </a:xfrm>
            <a:prstGeom prst="ellipse">
              <a:avLst/>
            </a:prstGeom>
            <a:solidFill>
              <a:srgbClr val="FFEA1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65" name="Oval 41"/>
            <p:cNvSpPr>
              <a:spLocks noChangeArrowheads="1"/>
            </p:cNvSpPr>
            <p:nvPr/>
          </p:nvSpPr>
          <p:spPr bwMode="auto">
            <a:xfrm>
              <a:off x="4896" y="528"/>
              <a:ext cx="96" cy="96"/>
            </a:xfrm>
            <a:prstGeom prst="ellipse">
              <a:avLst/>
            </a:prstGeom>
            <a:solidFill>
              <a:srgbClr val="66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6324600" y="228600"/>
            <a:ext cx="1143000" cy="1219200"/>
            <a:chOff x="4656" y="240"/>
            <a:chExt cx="720" cy="768"/>
          </a:xfrm>
        </p:grpSpPr>
        <p:sp>
          <p:nvSpPr>
            <p:cNvPr id="47146" name="Rectangle 43"/>
            <p:cNvSpPr>
              <a:spLocks noChangeArrowheads="1"/>
            </p:cNvSpPr>
            <p:nvPr/>
          </p:nvSpPr>
          <p:spPr bwMode="auto">
            <a:xfrm rot="-8100000">
              <a:off x="4774" y="650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Y</a:t>
              </a:r>
              <a:endParaRPr 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47147" name="Rectangle 44"/>
            <p:cNvSpPr>
              <a:spLocks noChangeArrowheads="1"/>
            </p:cNvSpPr>
            <p:nvPr/>
          </p:nvSpPr>
          <p:spPr bwMode="auto">
            <a:xfrm rot="2700000">
              <a:off x="5032" y="314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Y</a:t>
              </a:r>
              <a:endParaRPr 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47148" name="Rectangle 45"/>
            <p:cNvSpPr>
              <a:spLocks noChangeArrowheads="1"/>
            </p:cNvSpPr>
            <p:nvPr/>
          </p:nvSpPr>
          <p:spPr bwMode="auto">
            <a:xfrm rot="8100000">
              <a:off x="5072" y="624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Y</a:t>
              </a:r>
              <a:endParaRPr 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47149" name="Rectangle 46"/>
            <p:cNvSpPr>
              <a:spLocks noChangeArrowheads="1"/>
            </p:cNvSpPr>
            <p:nvPr/>
          </p:nvSpPr>
          <p:spPr bwMode="auto">
            <a:xfrm rot="-2700000">
              <a:off x="4733" y="310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Y</a:t>
              </a:r>
              <a:endParaRPr 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47150" name="Rectangle 47"/>
            <p:cNvSpPr>
              <a:spLocks noChangeArrowheads="1"/>
            </p:cNvSpPr>
            <p:nvPr/>
          </p:nvSpPr>
          <p:spPr bwMode="auto">
            <a:xfrm>
              <a:off x="4896" y="240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Y</a:t>
              </a:r>
              <a:endParaRPr 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47151" name="Rectangle 48"/>
            <p:cNvSpPr>
              <a:spLocks noChangeArrowheads="1"/>
            </p:cNvSpPr>
            <p:nvPr/>
          </p:nvSpPr>
          <p:spPr bwMode="auto">
            <a:xfrm flipV="1">
              <a:off x="4896" y="720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Y</a:t>
              </a:r>
              <a:endParaRPr 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47152" name="Rectangle 49"/>
            <p:cNvSpPr>
              <a:spLocks noChangeArrowheads="1"/>
            </p:cNvSpPr>
            <p:nvPr/>
          </p:nvSpPr>
          <p:spPr bwMode="auto">
            <a:xfrm rot="5400000" flipV="1">
              <a:off x="4678" y="506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Y</a:t>
              </a:r>
              <a:endParaRPr 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47153" name="Rectangle 50"/>
            <p:cNvSpPr>
              <a:spLocks noChangeArrowheads="1"/>
            </p:cNvSpPr>
            <p:nvPr/>
          </p:nvSpPr>
          <p:spPr bwMode="auto">
            <a:xfrm rot="-5400000" flipH="1" flipV="1">
              <a:off x="5110" y="458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Y</a:t>
              </a:r>
              <a:endParaRPr 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47154" name="Oval 51"/>
            <p:cNvSpPr>
              <a:spLocks noChangeArrowheads="1"/>
            </p:cNvSpPr>
            <p:nvPr/>
          </p:nvSpPr>
          <p:spPr bwMode="auto">
            <a:xfrm>
              <a:off x="4848" y="432"/>
              <a:ext cx="336" cy="384"/>
            </a:xfrm>
            <a:prstGeom prst="ellipse">
              <a:avLst/>
            </a:prstGeom>
            <a:solidFill>
              <a:srgbClr val="FFEA1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55" name="Oval 52"/>
            <p:cNvSpPr>
              <a:spLocks noChangeArrowheads="1"/>
            </p:cNvSpPr>
            <p:nvPr/>
          </p:nvSpPr>
          <p:spPr bwMode="auto">
            <a:xfrm>
              <a:off x="4896" y="528"/>
              <a:ext cx="96" cy="96"/>
            </a:xfrm>
            <a:prstGeom prst="ellipse">
              <a:avLst/>
            </a:prstGeom>
            <a:solidFill>
              <a:srgbClr val="66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53"/>
          <p:cNvGrpSpPr>
            <a:grpSpLocks/>
          </p:cNvGrpSpPr>
          <p:nvPr/>
        </p:nvGrpSpPr>
        <p:grpSpPr bwMode="auto">
          <a:xfrm>
            <a:off x="8001000" y="2667000"/>
            <a:ext cx="1143000" cy="1219200"/>
            <a:chOff x="4656" y="240"/>
            <a:chExt cx="720" cy="768"/>
          </a:xfrm>
        </p:grpSpPr>
        <p:sp>
          <p:nvSpPr>
            <p:cNvPr id="47136" name="Rectangle 54"/>
            <p:cNvSpPr>
              <a:spLocks noChangeArrowheads="1"/>
            </p:cNvSpPr>
            <p:nvPr/>
          </p:nvSpPr>
          <p:spPr bwMode="auto">
            <a:xfrm rot="-8100000">
              <a:off x="4774" y="650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0F116A"/>
                  </a:solidFill>
                </a:rPr>
                <a:t>Y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47137" name="Rectangle 55"/>
            <p:cNvSpPr>
              <a:spLocks noChangeArrowheads="1"/>
            </p:cNvSpPr>
            <p:nvPr/>
          </p:nvSpPr>
          <p:spPr bwMode="auto">
            <a:xfrm rot="2700000">
              <a:off x="5032" y="314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0F116A"/>
                  </a:solidFill>
                </a:rPr>
                <a:t>Y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47138" name="Rectangle 56"/>
            <p:cNvSpPr>
              <a:spLocks noChangeArrowheads="1"/>
            </p:cNvSpPr>
            <p:nvPr/>
          </p:nvSpPr>
          <p:spPr bwMode="auto">
            <a:xfrm rot="8100000">
              <a:off x="5072" y="624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0F116A"/>
                  </a:solidFill>
                </a:rPr>
                <a:t>Y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47139" name="Rectangle 57"/>
            <p:cNvSpPr>
              <a:spLocks noChangeArrowheads="1"/>
            </p:cNvSpPr>
            <p:nvPr/>
          </p:nvSpPr>
          <p:spPr bwMode="auto">
            <a:xfrm rot="-2700000">
              <a:off x="4733" y="310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0F116A"/>
                  </a:solidFill>
                </a:rPr>
                <a:t>Y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47140" name="Rectangle 58"/>
            <p:cNvSpPr>
              <a:spLocks noChangeArrowheads="1"/>
            </p:cNvSpPr>
            <p:nvPr/>
          </p:nvSpPr>
          <p:spPr bwMode="auto">
            <a:xfrm>
              <a:off x="4896" y="240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0F116A"/>
                  </a:solidFill>
                </a:rPr>
                <a:t>Y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47141" name="Rectangle 59"/>
            <p:cNvSpPr>
              <a:spLocks noChangeArrowheads="1"/>
            </p:cNvSpPr>
            <p:nvPr/>
          </p:nvSpPr>
          <p:spPr bwMode="auto">
            <a:xfrm flipV="1">
              <a:off x="4896" y="720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0F116A"/>
                  </a:solidFill>
                </a:rPr>
                <a:t>Y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47142" name="Rectangle 60"/>
            <p:cNvSpPr>
              <a:spLocks noChangeArrowheads="1"/>
            </p:cNvSpPr>
            <p:nvPr/>
          </p:nvSpPr>
          <p:spPr bwMode="auto">
            <a:xfrm rot="5400000" flipV="1">
              <a:off x="4678" y="506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0F116A"/>
                  </a:solidFill>
                </a:rPr>
                <a:t>Y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47143" name="Rectangle 61"/>
            <p:cNvSpPr>
              <a:spLocks noChangeArrowheads="1"/>
            </p:cNvSpPr>
            <p:nvPr/>
          </p:nvSpPr>
          <p:spPr bwMode="auto">
            <a:xfrm rot="-5400000" flipH="1" flipV="1">
              <a:off x="5110" y="458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0F116A"/>
                  </a:solidFill>
                </a:rPr>
                <a:t>Y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47144" name="Oval 62"/>
            <p:cNvSpPr>
              <a:spLocks noChangeArrowheads="1"/>
            </p:cNvSpPr>
            <p:nvPr/>
          </p:nvSpPr>
          <p:spPr bwMode="auto">
            <a:xfrm>
              <a:off x="4848" y="432"/>
              <a:ext cx="336" cy="384"/>
            </a:xfrm>
            <a:prstGeom prst="ellipse">
              <a:avLst/>
            </a:prstGeom>
            <a:solidFill>
              <a:srgbClr val="FFEA1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45" name="Oval 63"/>
            <p:cNvSpPr>
              <a:spLocks noChangeArrowheads="1"/>
            </p:cNvSpPr>
            <p:nvPr/>
          </p:nvSpPr>
          <p:spPr bwMode="auto">
            <a:xfrm>
              <a:off x="4896" y="528"/>
              <a:ext cx="96" cy="96"/>
            </a:xfrm>
            <a:prstGeom prst="ellipse">
              <a:avLst/>
            </a:prstGeom>
            <a:solidFill>
              <a:srgbClr val="66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02454" name="Oval 22"/>
          <p:cNvSpPr>
            <a:spLocks noChangeArrowheads="1"/>
          </p:cNvSpPr>
          <p:nvPr/>
        </p:nvSpPr>
        <p:spPr bwMode="auto">
          <a:xfrm>
            <a:off x="434975" y="4953000"/>
            <a:ext cx="1295400" cy="9144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2456" name="Oval 24"/>
          <p:cNvSpPr>
            <a:spLocks noChangeArrowheads="1"/>
          </p:cNvSpPr>
          <p:nvPr/>
        </p:nvSpPr>
        <p:spPr bwMode="auto">
          <a:xfrm>
            <a:off x="2543175" y="5097462"/>
            <a:ext cx="1295400" cy="9144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6" name="Rectangle 65"/>
          <p:cNvSpPr>
            <a:spLocks noChangeArrowheads="1"/>
          </p:cNvSpPr>
          <p:nvPr/>
        </p:nvSpPr>
        <p:spPr bwMode="auto">
          <a:xfrm rot="-8100000">
            <a:off x="8002588" y="385127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F116A"/>
                </a:solidFill>
              </a:rPr>
              <a:t>Y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47117" name="Rectangle 66"/>
          <p:cNvSpPr>
            <a:spLocks noChangeArrowheads="1"/>
          </p:cNvSpPr>
          <p:nvPr/>
        </p:nvSpPr>
        <p:spPr bwMode="auto">
          <a:xfrm rot="2700000">
            <a:off x="8721725" y="232727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1A8208"/>
                </a:solidFill>
              </a:rPr>
              <a:t>Y</a:t>
            </a:r>
            <a:endParaRPr lang="en-US" sz="3000" b="1">
              <a:solidFill>
                <a:srgbClr val="1A8208"/>
              </a:solidFill>
            </a:endParaRPr>
          </a:p>
        </p:txBody>
      </p:sp>
      <p:sp>
        <p:nvSpPr>
          <p:cNvPr id="47118" name="Rectangle 67"/>
          <p:cNvSpPr>
            <a:spLocks noChangeArrowheads="1"/>
          </p:cNvSpPr>
          <p:nvPr/>
        </p:nvSpPr>
        <p:spPr bwMode="auto">
          <a:xfrm rot="8100000">
            <a:off x="8382000" y="42672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F116A"/>
                </a:solidFill>
              </a:rPr>
              <a:t>Y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47119" name="Rectangle 68"/>
          <p:cNvSpPr>
            <a:spLocks noChangeArrowheads="1"/>
          </p:cNvSpPr>
          <p:nvPr/>
        </p:nvSpPr>
        <p:spPr bwMode="auto">
          <a:xfrm rot="-2700000">
            <a:off x="7591425" y="143827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1A8208"/>
                </a:solidFill>
              </a:rPr>
              <a:t>Y</a:t>
            </a:r>
            <a:endParaRPr lang="en-US" sz="3000" b="1">
              <a:solidFill>
                <a:srgbClr val="1A8208"/>
              </a:solidFill>
            </a:endParaRPr>
          </a:p>
        </p:txBody>
      </p:sp>
      <p:sp>
        <p:nvSpPr>
          <p:cNvPr id="47120" name="Rectangle 69"/>
          <p:cNvSpPr>
            <a:spLocks noChangeArrowheads="1"/>
          </p:cNvSpPr>
          <p:nvPr/>
        </p:nvSpPr>
        <p:spPr bwMode="auto">
          <a:xfrm>
            <a:off x="8610600" y="39624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F116A"/>
                </a:solidFill>
              </a:rPr>
              <a:t>Y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47121" name="Rectangle 70"/>
          <p:cNvSpPr>
            <a:spLocks noChangeArrowheads="1"/>
          </p:cNvSpPr>
          <p:nvPr/>
        </p:nvSpPr>
        <p:spPr bwMode="auto">
          <a:xfrm flipV="1">
            <a:off x="8686800" y="50292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F116A"/>
                </a:solidFill>
              </a:rPr>
              <a:t>Y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47122" name="Rectangle 71"/>
          <p:cNvSpPr>
            <a:spLocks noChangeArrowheads="1"/>
          </p:cNvSpPr>
          <p:nvPr/>
        </p:nvSpPr>
        <p:spPr bwMode="auto">
          <a:xfrm rot="5400000" flipV="1">
            <a:off x="8416925" y="537527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F116A"/>
                </a:solidFill>
              </a:rPr>
              <a:t>Y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47123" name="Rectangle 72"/>
          <p:cNvSpPr>
            <a:spLocks noChangeArrowheads="1"/>
          </p:cNvSpPr>
          <p:nvPr/>
        </p:nvSpPr>
        <p:spPr bwMode="auto">
          <a:xfrm rot="-5400000" flipH="1" flipV="1">
            <a:off x="8721725" y="453707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F116A"/>
                </a:solidFill>
              </a:rPr>
              <a:t>Y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47124" name="Rectangle 75"/>
          <p:cNvSpPr>
            <a:spLocks noChangeArrowheads="1"/>
          </p:cNvSpPr>
          <p:nvPr/>
        </p:nvSpPr>
        <p:spPr bwMode="auto">
          <a:xfrm>
            <a:off x="8610600" y="3810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660000"/>
                </a:solidFill>
              </a:rPr>
              <a:t>Y</a:t>
            </a:r>
            <a:endParaRPr lang="en-US" sz="3000" b="1">
              <a:solidFill>
                <a:srgbClr val="660000"/>
              </a:solidFill>
            </a:endParaRPr>
          </a:p>
        </p:txBody>
      </p:sp>
      <p:sp>
        <p:nvSpPr>
          <p:cNvPr id="47125" name="Rectangle 76"/>
          <p:cNvSpPr>
            <a:spLocks noChangeArrowheads="1"/>
          </p:cNvSpPr>
          <p:nvPr/>
        </p:nvSpPr>
        <p:spPr bwMode="auto">
          <a:xfrm rot="8100000">
            <a:off x="8543925" y="8382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660000"/>
                </a:solidFill>
              </a:rPr>
              <a:t>Y</a:t>
            </a:r>
            <a:endParaRPr lang="en-US" sz="3000" b="1">
              <a:solidFill>
                <a:srgbClr val="660000"/>
              </a:solidFill>
            </a:endParaRPr>
          </a:p>
        </p:txBody>
      </p:sp>
      <p:sp>
        <p:nvSpPr>
          <p:cNvPr id="47126" name="Rectangle 77"/>
          <p:cNvSpPr>
            <a:spLocks noChangeArrowheads="1"/>
          </p:cNvSpPr>
          <p:nvPr/>
        </p:nvSpPr>
        <p:spPr bwMode="auto">
          <a:xfrm rot="2700000">
            <a:off x="7458075" y="1824038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1A8208"/>
                </a:solidFill>
              </a:rPr>
              <a:t>Y</a:t>
            </a:r>
            <a:endParaRPr lang="en-US" sz="3000" b="1">
              <a:solidFill>
                <a:srgbClr val="1A8208"/>
              </a:solidFill>
            </a:endParaRPr>
          </a:p>
        </p:txBody>
      </p:sp>
      <p:sp>
        <p:nvSpPr>
          <p:cNvPr id="47127" name="Rectangle 78"/>
          <p:cNvSpPr>
            <a:spLocks noChangeArrowheads="1"/>
          </p:cNvSpPr>
          <p:nvPr/>
        </p:nvSpPr>
        <p:spPr bwMode="auto">
          <a:xfrm rot="2700000">
            <a:off x="5521325" y="42227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</a:rPr>
              <a:t>Y</a:t>
            </a:r>
            <a:endParaRPr lang="en-US" sz="3000" b="1">
              <a:solidFill>
                <a:srgbClr val="CC0000"/>
              </a:solidFill>
            </a:endParaRPr>
          </a:p>
        </p:txBody>
      </p:sp>
      <p:sp>
        <p:nvSpPr>
          <p:cNvPr id="47128" name="Rectangle 79"/>
          <p:cNvSpPr>
            <a:spLocks noChangeArrowheads="1"/>
          </p:cNvSpPr>
          <p:nvPr/>
        </p:nvSpPr>
        <p:spPr bwMode="auto">
          <a:xfrm rot="-8100000">
            <a:off x="5826125" y="72707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</a:rPr>
              <a:t>Y</a:t>
            </a:r>
            <a:endParaRPr lang="en-US" sz="3000" b="1">
              <a:solidFill>
                <a:srgbClr val="CC0000"/>
              </a:solidFill>
            </a:endParaRPr>
          </a:p>
        </p:txBody>
      </p:sp>
      <p:sp>
        <p:nvSpPr>
          <p:cNvPr id="47129" name="Rectangle 80"/>
          <p:cNvSpPr>
            <a:spLocks noChangeArrowheads="1"/>
          </p:cNvSpPr>
          <p:nvPr/>
        </p:nvSpPr>
        <p:spPr bwMode="auto">
          <a:xfrm>
            <a:off x="5943600" y="3810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</a:rPr>
              <a:t>Y</a:t>
            </a:r>
            <a:endParaRPr lang="en-US" sz="3000" b="1">
              <a:solidFill>
                <a:srgbClr val="CC0000"/>
              </a:solidFill>
            </a:endParaRPr>
          </a:p>
        </p:txBody>
      </p:sp>
      <p:sp>
        <p:nvSpPr>
          <p:cNvPr id="47130" name="Rectangle 81"/>
          <p:cNvSpPr>
            <a:spLocks noChangeArrowheads="1"/>
          </p:cNvSpPr>
          <p:nvPr/>
        </p:nvSpPr>
        <p:spPr bwMode="auto">
          <a:xfrm rot="-8100000">
            <a:off x="8416925" y="65087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660000"/>
                </a:solidFill>
              </a:rPr>
              <a:t>Y</a:t>
            </a:r>
            <a:endParaRPr lang="en-US" sz="3000" b="1">
              <a:solidFill>
                <a:srgbClr val="660000"/>
              </a:solidFill>
            </a:endParaRPr>
          </a:p>
        </p:txBody>
      </p:sp>
      <p:sp>
        <p:nvSpPr>
          <p:cNvPr id="47131" name="Rectangle 82"/>
          <p:cNvSpPr>
            <a:spLocks noChangeArrowheads="1"/>
          </p:cNvSpPr>
          <p:nvPr/>
        </p:nvSpPr>
        <p:spPr bwMode="auto">
          <a:xfrm>
            <a:off x="6521450" y="4011612"/>
            <a:ext cx="722313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antigen</a:t>
            </a:r>
          </a:p>
        </p:txBody>
      </p:sp>
      <p:sp>
        <p:nvSpPr>
          <p:cNvPr id="47132" name="Rectangle 83"/>
          <p:cNvSpPr>
            <a:spLocks noChangeArrowheads="1"/>
          </p:cNvSpPr>
          <p:nvPr/>
        </p:nvSpPr>
        <p:spPr bwMode="auto">
          <a:xfrm>
            <a:off x="4968875" y="3963987"/>
            <a:ext cx="1417638" cy="7334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antigen-</a:t>
            </a:r>
            <a:br>
              <a:rPr lang="en-US" sz="1600" b="1">
                <a:solidFill>
                  <a:srgbClr val="000000"/>
                </a:solidFill>
              </a:rPr>
            </a:br>
            <a:r>
              <a:rPr lang="en-US" sz="1600" b="1">
                <a:solidFill>
                  <a:srgbClr val="000000"/>
                </a:solidFill>
              </a:rPr>
              <a:t>binding site on antibody</a:t>
            </a:r>
          </a:p>
        </p:txBody>
      </p:sp>
      <p:sp>
        <p:nvSpPr>
          <p:cNvPr id="47133" name="Line 84"/>
          <p:cNvSpPr>
            <a:spLocks noChangeShapeType="1"/>
          </p:cNvSpPr>
          <p:nvPr/>
        </p:nvSpPr>
        <p:spPr bwMode="auto">
          <a:xfrm>
            <a:off x="6910388" y="4270375"/>
            <a:ext cx="0" cy="736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34" name="Line 85"/>
          <p:cNvSpPr>
            <a:spLocks noChangeShapeType="1"/>
          </p:cNvSpPr>
          <p:nvPr/>
        </p:nvSpPr>
        <p:spPr bwMode="auto">
          <a:xfrm>
            <a:off x="5876925" y="4683125"/>
            <a:ext cx="0" cy="736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2457" name="AutoShape 25"/>
          <p:cNvSpPr>
            <a:spLocks noChangeArrowheads="1"/>
          </p:cNvSpPr>
          <p:nvPr/>
        </p:nvSpPr>
        <p:spPr bwMode="auto">
          <a:xfrm>
            <a:off x="3238500" y="5029200"/>
            <a:ext cx="1635125" cy="485775"/>
          </a:xfrm>
          <a:prstGeom prst="roundRect">
            <a:avLst>
              <a:gd name="adj" fmla="val 16667"/>
            </a:avLst>
          </a:prstGeom>
          <a:solidFill>
            <a:schemeClr val="bg1">
              <a:alpha val="50195"/>
            </a:schemeClr>
          </a:solidFill>
          <a:ln w="9525">
            <a:noFill/>
            <a:round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1800" b="1">
                <a:solidFill>
                  <a:srgbClr val="CC0000"/>
                </a:solidFill>
              </a:rPr>
              <a:t>variable </a:t>
            </a:r>
            <a:br>
              <a:rPr lang="en-US" sz="1800" b="1">
                <a:solidFill>
                  <a:srgbClr val="CC0000"/>
                </a:solidFill>
              </a:rPr>
            </a:br>
            <a:r>
              <a:rPr lang="en-US" sz="1800" b="1">
                <a:solidFill>
                  <a:srgbClr val="CC0000"/>
                </a:solidFill>
              </a:rPr>
              <a:t>binding region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0"/>
          <p:cNvGrpSpPr>
            <a:grpSpLocks/>
          </p:cNvGrpSpPr>
          <p:nvPr/>
        </p:nvGrpSpPr>
        <p:grpSpPr bwMode="auto">
          <a:xfrm>
            <a:off x="569913" y="1779588"/>
            <a:ext cx="3709987" cy="4497387"/>
            <a:chOff x="823" y="1617"/>
            <a:chExt cx="1916" cy="2323"/>
          </a:xfrm>
        </p:grpSpPr>
        <p:pic>
          <p:nvPicPr>
            <p:cNvPr id="49219" name="Picture 139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" y="1617"/>
              <a:ext cx="1916" cy="2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220" name="Rectangle 148"/>
            <p:cNvSpPr>
              <a:spLocks noChangeArrowheads="1"/>
            </p:cNvSpPr>
            <p:nvPr/>
          </p:nvSpPr>
          <p:spPr bwMode="auto">
            <a:xfrm>
              <a:off x="1468" y="2222"/>
              <a:ext cx="33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  <p:sp>
          <p:nvSpPr>
            <p:cNvPr id="49221" name="Rectangle 149"/>
            <p:cNvSpPr>
              <a:spLocks noChangeArrowheads="1"/>
            </p:cNvSpPr>
            <p:nvPr/>
          </p:nvSpPr>
          <p:spPr bwMode="auto">
            <a:xfrm>
              <a:off x="1421" y="2263"/>
              <a:ext cx="32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  <p:sp>
          <p:nvSpPr>
            <p:cNvPr id="49222" name="Rectangle 150"/>
            <p:cNvSpPr>
              <a:spLocks noChangeArrowheads="1"/>
            </p:cNvSpPr>
            <p:nvPr/>
          </p:nvSpPr>
          <p:spPr bwMode="auto">
            <a:xfrm>
              <a:off x="1282" y="2228"/>
              <a:ext cx="33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  <p:sp>
          <p:nvSpPr>
            <p:cNvPr id="49223" name="Rectangle 151"/>
            <p:cNvSpPr>
              <a:spLocks noChangeArrowheads="1"/>
            </p:cNvSpPr>
            <p:nvPr/>
          </p:nvSpPr>
          <p:spPr bwMode="auto">
            <a:xfrm>
              <a:off x="1242" y="2187"/>
              <a:ext cx="33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  <p:sp>
          <p:nvSpPr>
            <p:cNvPr id="49224" name="Rectangle 152"/>
            <p:cNvSpPr>
              <a:spLocks noChangeArrowheads="1"/>
            </p:cNvSpPr>
            <p:nvPr/>
          </p:nvSpPr>
          <p:spPr bwMode="auto">
            <a:xfrm>
              <a:off x="1433" y="2083"/>
              <a:ext cx="33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  <p:sp>
          <p:nvSpPr>
            <p:cNvPr id="49225" name="Rectangle 153"/>
            <p:cNvSpPr>
              <a:spLocks noChangeArrowheads="1"/>
            </p:cNvSpPr>
            <p:nvPr/>
          </p:nvSpPr>
          <p:spPr bwMode="auto">
            <a:xfrm>
              <a:off x="1393" y="2042"/>
              <a:ext cx="33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  <p:sp>
          <p:nvSpPr>
            <p:cNvPr id="49226" name="Rectangle 154"/>
            <p:cNvSpPr>
              <a:spLocks noChangeArrowheads="1"/>
            </p:cNvSpPr>
            <p:nvPr/>
          </p:nvSpPr>
          <p:spPr bwMode="auto">
            <a:xfrm>
              <a:off x="1056" y="1995"/>
              <a:ext cx="33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  <p:sp>
          <p:nvSpPr>
            <p:cNvPr id="49227" name="Rectangle 155"/>
            <p:cNvSpPr>
              <a:spLocks noChangeArrowheads="1"/>
            </p:cNvSpPr>
            <p:nvPr/>
          </p:nvSpPr>
          <p:spPr bwMode="auto">
            <a:xfrm>
              <a:off x="1016" y="1955"/>
              <a:ext cx="32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  <p:sp>
          <p:nvSpPr>
            <p:cNvPr id="49228" name="Rectangle 156"/>
            <p:cNvSpPr>
              <a:spLocks noChangeArrowheads="1"/>
            </p:cNvSpPr>
            <p:nvPr/>
          </p:nvSpPr>
          <p:spPr bwMode="auto">
            <a:xfrm>
              <a:off x="1207" y="1851"/>
              <a:ext cx="32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  <p:sp>
          <p:nvSpPr>
            <p:cNvPr id="49229" name="Rectangle 157"/>
            <p:cNvSpPr>
              <a:spLocks noChangeArrowheads="1"/>
            </p:cNvSpPr>
            <p:nvPr/>
          </p:nvSpPr>
          <p:spPr bwMode="auto">
            <a:xfrm>
              <a:off x="1166" y="1810"/>
              <a:ext cx="32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  <p:sp>
          <p:nvSpPr>
            <p:cNvPr id="49230" name="Rectangle 158"/>
            <p:cNvSpPr>
              <a:spLocks noChangeArrowheads="1"/>
            </p:cNvSpPr>
            <p:nvPr/>
          </p:nvSpPr>
          <p:spPr bwMode="auto">
            <a:xfrm>
              <a:off x="1670" y="3225"/>
              <a:ext cx="33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  <p:sp>
          <p:nvSpPr>
            <p:cNvPr id="49231" name="Rectangle 159"/>
            <p:cNvSpPr>
              <a:spLocks noChangeArrowheads="1"/>
            </p:cNvSpPr>
            <p:nvPr/>
          </p:nvSpPr>
          <p:spPr bwMode="auto">
            <a:xfrm>
              <a:off x="1670" y="3167"/>
              <a:ext cx="33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  <p:sp>
          <p:nvSpPr>
            <p:cNvPr id="49232" name="Rectangle 160"/>
            <p:cNvSpPr>
              <a:spLocks noChangeArrowheads="1"/>
            </p:cNvSpPr>
            <p:nvPr/>
          </p:nvSpPr>
          <p:spPr bwMode="auto">
            <a:xfrm>
              <a:off x="1839" y="3225"/>
              <a:ext cx="33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  <p:sp>
          <p:nvSpPr>
            <p:cNvPr id="49233" name="Rectangle 161"/>
            <p:cNvSpPr>
              <a:spLocks noChangeArrowheads="1"/>
            </p:cNvSpPr>
            <p:nvPr/>
          </p:nvSpPr>
          <p:spPr bwMode="auto">
            <a:xfrm>
              <a:off x="1839" y="3167"/>
              <a:ext cx="33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  <p:sp>
          <p:nvSpPr>
            <p:cNvPr id="49234" name="Rectangle 162"/>
            <p:cNvSpPr>
              <a:spLocks noChangeArrowheads="1"/>
            </p:cNvSpPr>
            <p:nvPr/>
          </p:nvSpPr>
          <p:spPr bwMode="auto">
            <a:xfrm>
              <a:off x="1670" y="2901"/>
              <a:ext cx="33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  <p:sp>
          <p:nvSpPr>
            <p:cNvPr id="49235" name="Rectangle 163"/>
            <p:cNvSpPr>
              <a:spLocks noChangeArrowheads="1"/>
            </p:cNvSpPr>
            <p:nvPr/>
          </p:nvSpPr>
          <p:spPr bwMode="auto">
            <a:xfrm>
              <a:off x="1670" y="2843"/>
              <a:ext cx="33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  <p:sp>
          <p:nvSpPr>
            <p:cNvPr id="49236" name="Rectangle 164"/>
            <p:cNvSpPr>
              <a:spLocks noChangeArrowheads="1"/>
            </p:cNvSpPr>
            <p:nvPr/>
          </p:nvSpPr>
          <p:spPr bwMode="auto">
            <a:xfrm>
              <a:off x="1839" y="2901"/>
              <a:ext cx="33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  <p:sp>
          <p:nvSpPr>
            <p:cNvPr id="49237" name="Rectangle 165"/>
            <p:cNvSpPr>
              <a:spLocks noChangeArrowheads="1"/>
            </p:cNvSpPr>
            <p:nvPr/>
          </p:nvSpPr>
          <p:spPr bwMode="auto">
            <a:xfrm>
              <a:off x="1839" y="2843"/>
              <a:ext cx="33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  <p:sp>
          <p:nvSpPr>
            <p:cNvPr id="49238" name="Rectangle 166"/>
            <p:cNvSpPr>
              <a:spLocks noChangeArrowheads="1"/>
            </p:cNvSpPr>
            <p:nvPr/>
          </p:nvSpPr>
          <p:spPr bwMode="auto">
            <a:xfrm>
              <a:off x="1670" y="2576"/>
              <a:ext cx="33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  <p:sp>
          <p:nvSpPr>
            <p:cNvPr id="49239" name="Rectangle 167"/>
            <p:cNvSpPr>
              <a:spLocks noChangeArrowheads="1"/>
            </p:cNvSpPr>
            <p:nvPr/>
          </p:nvSpPr>
          <p:spPr bwMode="auto">
            <a:xfrm>
              <a:off x="1670" y="2518"/>
              <a:ext cx="33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  <p:sp>
          <p:nvSpPr>
            <p:cNvPr id="49240" name="Rectangle 168"/>
            <p:cNvSpPr>
              <a:spLocks noChangeArrowheads="1"/>
            </p:cNvSpPr>
            <p:nvPr/>
          </p:nvSpPr>
          <p:spPr bwMode="auto">
            <a:xfrm>
              <a:off x="1839" y="2576"/>
              <a:ext cx="33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  <p:sp>
          <p:nvSpPr>
            <p:cNvPr id="49241" name="Rectangle 169"/>
            <p:cNvSpPr>
              <a:spLocks noChangeArrowheads="1"/>
            </p:cNvSpPr>
            <p:nvPr/>
          </p:nvSpPr>
          <p:spPr bwMode="auto">
            <a:xfrm>
              <a:off x="1723" y="2367"/>
              <a:ext cx="33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  <p:sp>
          <p:nvSpPr>
            <p:cNvPr id="49242" name="Rectangle 170"/>
            <p:cNvSpPr>
              <a:spLocks noChangeArrowheads="1"/>
            </p:cNvSpPr>
            <p:nvPr/>
          </p:nvSpPr>
          <p:spPr bwMode="auto">
            <a:xfrm>
              <a:off x="1723" y="2309"/>
              <a:ext cx="33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  <p:sp>
          <p:nvSpPr>
            <p:cNvPr id="49243" name="Rectangle 171"/>
            <p:cNvSpPr>
              <a:spLocks noChangeArrowheads="1"/>
            </p:cNvSpPr>
            <p:nvPr/>
          </p:nvSpPr>
          <p:spPr bwMode="auto">
            <a:xfrm>
              <a:off x="1787" y="2367"/>
              <a:ext cx="33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  <p:sp>
          <p:nvSpPr>
            <p:cNvPr id="49244" name="Rectangle 172"/>
            <p:cNvSpPr>
              <a:spLocks noChangeArrowheads="1"/>
            </p:cNvSpPr>
            <p:nvPr/>
          </p:nvSpPr>
          <p:spPr bwMode="auto">
            <a:xfrm>
              <a:off x="1787" y="2309"/>
              <a:ext cx="33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  <p:sp>
          <p:nvSpPr>
            <p:cNvPr id="49245" name="Rectangle 173"/>
            <p:cNvSpPr>
              <a:spLocks noChangeArrowheads="1"/>
            </p:cNvSpPr>
            <p:nvPr/>
          </p:nvSpPr>
          <p:spPr bwMode="auto">
            <a:xfrm>
              <a:off x="1839" y="2518"/>
              <a:ext cx="33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  <p:sp>
          <p:nvSpPr>
            <p:cNvPr id="49246" name="Rectangle 174"/>
            <p:cNvSpPr>
              <a:spLocks noChangeArrowheads="1"/>
            </p:cNvSpPr>
            <p:nvPr/>
          </p:nvSpPr>
          <p:spPr bwMode="auto">
            <a:xfrm>
              <a:off x="2088" y="2268"/>
              <a:ext cx="33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  <p:sp>
          <p:nvSpPr>
            <p:cNvPr id="49247" name="Rectangle 175"/>
            <p:cNvSpPr>
              <a:spLocks noChangeArrowheads="1"/>
            </p:cNvSpPr>
            <p:nvPr/>
          </p:nvSpPr>
          <p:spPr bwMode="auto">
            <a:xfrm>
              <a:off x="2048" y="2222"/>
              <a:ext cx="33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  <p:sp>
          <p:nvSpPr>
            <p:cNvPr id="49248" name="Rectangle 176"/>
            <p:cNvSpPr>
              <a:spLocks noChangeArrowheads="1"/>
            </p:cNvSpPr>
            <p:nvPr/>
          </p:nvSpPr>
          <p:spPr bwMode="auto">
            <a:xfrm>
              <a:off x="2083" y="2083"/>
              <a:ext cx="33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  <p:sp>
          <p:nvSpPr>
            <p:cNvPr id="49249" name="Rectangle 177"/>
            <p:cNvSpPr>
              <a:spLocks noChangeArrowheads="1"/>
            </p:cNvSpPr>
            <p:nvPr/>
          </p:nvSpPr>
          <p:spPr bwMode="auto">
            <a:xfrm>
              <a:off x="2123" y="2042"/>
              <a:ext cx="33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  <p:sp>
          <p:nvSpPr>
            <p:cNvPr id="49250" name="Rectangle 178"/>
            <p:cNvSpPr>
              <a:spLocks noChangeArrowheads="1"/>
            </p:cNvSpPr>
            <p:nvPr/>
          </p:nvSpPr>
          <p:spPr bwMode="auto">
            <a:xfrm>
              <a:off x="2227" y="2228"/>
              <a:ext cx="32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  <p:sp>
          <p:nvSpPr>
            <p:cNvPr id="49251" name="Rectangle 179"/>
            <p:cNvSpPr>
              <a:spLocks noChangeArrowheads="1"/>
            </p:cNvSpPr>
            <p:nvPr/>
          </p:nvSpPr>
          <p:spPr bwMode="auto">
            <a:xfrm>
              <a:off x="2268" y="2187"/>
              <a:ext cx="33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  <p:sp>
          <p:nvSpPr>
            <p:cNvPr id="49252" name="Rectangle 180"/>
            <p:cNvSpPr>
              <a:spLocks noChangeArrowheads="1"/>
            </p:cNvSpPr>
            <p:nvPr/>
          </p:nvSpPr>
          <p:spPr bwMode="auto">
            <a:xfrm>
              <a:off x="2303" y="1851"/>
              <a:ext cx="33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  <p:sp>
          <p:nvSpPr>
            <p:cNvPr id="49253" name="Rectangle 181"/>
            <p:cNvSpPr>
              <a:spLocks noChangeArrowheads="1"/>
            </p:cNvSpPr>
            <p:nvPr/>
          </p:nvSpPr>
          <p:spPr bwMode="auto">
            <a:xfrm>
              <a:off x="2349" y="1810"/>
              <a:ext cx="33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  <p:sp>
          <p:nvSpPr>
            <p:cNvPr id="49254" name="Rectangle 182"/>
            <p:cNvSpPr>
              <a:spLocks noChangeArrowheads="1"/>
            </p:cNvSpPr>
            <p:nvPr/>
          </p:nvSpPr>
          <p:spPr bwMode="auto">
            <a:xfrm>
              <a:off x="2454" y="1995"/>
              <a:ext cx="32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  <p:sp>
          <p:nvSpPr>
            <p:cNvPr id="49255" name="Rectangle 183"/>
            <p:cNvSpPr>
              <a:spLocks noChangeArrowheads="1"/>
            </p:cNvSpPr>
            <p:nvPr/>
          </p:nvSpPr>
          <p:spPr bwMode="auto">
            <a:xfrm>
              <a:off x="2495" y="1955"/>
              <a:ext cx="32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900" b="1">
                  <a:solidFill>
                    <a:srgbClr val="000000"/>
                  </a:solidFill>
                </a:rPr>
                <a:t>s</a:t>
              </a:r>
              <a:endParaRPr lang="en-US" sz="1600"/>
            </a:p>
          </p:txBody>
        </p:sp>
      </p:grp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Structure of antibodies</a:t>
            </a:r>
          </a:p>
        </p:txBody>
      </p:sp>
      <p:grpSp>
        <p:nvGrpSpPr>
          <p:cNvPr id="3" name="Group 206"/>
          <p:cNvGrpSpPr>
            <a:grpSpLocks/>
          </p:cNvGrpSpPr>
          <p:nvPr/>
        </p:nvGrpSpPr>
        <p:grpSpPr bwMode="auto">
          <a:xfrm>
            <a:off x="4541838" y="3805238"/>
            <a:ext cx="4467225" cy="2897187"/>
            <a:chOff x="2851" y="2416"/>
            <a:chExt cx="2814" cy="1825"/>
          </a:xfrm>
        </p:grpSpPr>
        <p:pic>
          <p:nvPicPr>
            <p:cNvPr id="49208" name="Picture 5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1" y="2416"/>
              <a:ext cx="2814" cy="1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209" name="Rectangle 6"/>
            <p:cNvSpPr>
              <a:spLocks noChangeArrowheads="1"/>
            </p:cNvSpPr>
            <p:nvPr/>
          </p:nvSpPr>
          <p:spPr bwMode="auto">
            <a:xfrm>
              <a:off x="3956" y="2634"/>
              <a:ext cx="578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1300" b="1">
                  <a:solidFill>
                    <a:srgbClr val="000000"/>
                  </a:solidFill>
                </a:rPr>
                <a:t>light chains</a:t>
              </a:r>
              <a:endParaRPr lang="en-US" sz="1200"/>
            </a:p>
          </p:txBody>
        </p:sp>
        <p:sp>
          <p:nvSpPr>
            <p:cNvPr id="49210" name="Rectangle 7"/>
            <p:cNvSpPr>
              <a:spLocks noChangeArrowheads="1"/>
            </p:cNvSpPr>
            <p:nvPr/>
          </p:nvSpPr>
          <p:spPr bwMode="auto">
            <a:xfrm>
              <a:off x="2855" y="3517"/>
              <a:ext cx="7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300" b="1">
                  <a:solidFill>
                    <a:srgbClr val="000000"/>
                  </a:solidFill>
                </a:rPr>
                <a:t>antigen-binding</a:t>
              </a:r>
            </a:p>
            <a:p>
              <a:pPr>
                <a:lnSpc>
                  <a:spcPct val="85000"/>
                </a:lnSpc>
              </a:pPr>
              <a:r>
                <a:rPr lang="en-US" sz="1300" b="1">
                  <a:solidFill>
                    <a:srgbClr val="000000"/>
                  </a:solidFill>
                </a:rPr>
                <a:t>site</a:t>
              </a:r>
            </a:p>
          </p:txBody>
        </p:sp>
        <p:sp>
          <p:nvSpPr>
            <p:cNvPr id="49211" name="Rectangle 8"/>
            <p:cNvSpPr>
              <a:spLocks noChangeArrowheads="1"/>
            </p:cNvSpPr>
            <p:nvPr/>
          </p:nvSpPr>
          <p:spPr bwMode="auto">
            <a:xfrm>
              <a:off x="3228" y="4019"/>
              <a:ext cx="653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1300" b="1">
                  <a:solidFill>
                    <a:srgbClr val="000000"/>
                  </a:solidFill>
                </a:rPr>
                <a:t>heavy chains</a:t>
              </a:r>
              <a:endParaRPr lang="en-US" sz="1200"/>
            </a:p>
          </p:txBody>
        </p:sp>
        <p:sp>
          <p:nvSpPr>
            <p:cNvPr id="49212" name="Rectangle 10"/>
            <p:cNvSpPr>
              <a:spLocks noChangeArrowheads="1"/>
            </p:cNvSpPr>
            <p:nvPr/>
          </p:nvSpPr>
          <p:spPr bwMode="auto">
            <a:xfrm>
              <a:off x="4872" y="3526"/>
              <a:ext cx="7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300" b="1">
                  <a:solidFill>
                    <a:srgbClr val="000000"/>
                  </a:solidFill>
                </a:rPr>
                <a:t>antigen-binding</a:t>
              </a:r>
            </a:p>
            <a:p>
              <a:pPr>
                <a:lnSpc>
                  <a:spcPct val="85000"/>
                </a:lnSpc>
              </a:pPr>
              <a:r>
                <a:rPr lang="en-US" sz="1300" b="1">
                  <a:solidFill>
                    <a:srgbClr val="000000"/>
                  </a:solidFill>
                </a:rPr>
                <a:t>site</a:t>
              </a:r>
            </a:p>
          </p:txBody>
        </p:sp>
        <p:sp>
          <p:nvSpPr>
            <p:cNvPr id="49213" name="Freeform 11"/>
            <p:cNvSpPr>
              <a:spLocks/>
            </p:cNvSpPr>
            <p:nvPr/>
          </p:nvSpPr>
          <p:spPr bwMode="auto">
            <a:xfrm>
              <a:off x="4135" y="2745"/>
              <a:ext cx="248" cy="138"/>
            </a:xfrm>
            <a:custGeom>
              <a:avLst/>
              <a:gdLst>
                <a:gd name="T0" fmla="*/ 0 w 466"/>
                <a:gd name="T1" fmla="*/ 69 h 261"/>
                <a:gd name="T2" fmla="*/ 67 w 466"/>
                <a:gd name="T3" fmla="*/ 0 h 261"/>
                <a:gd name="T4" fmla="*/ 132 w 466"/>
                <a:gd name="T5" fmla="*/ 73 h 261"/>
                <a:gd name="T6" fmla="*/ 0 60000 65536"/>
                <a:gd name="T7" fmla="*/ 0 60000 65536"/>
                <a:gd name="T8" fmla="*/ 0 60000 65536"/>
                <a:gd name="T9" fmla="*/ 0 w 466"/>
                <a:gd name="T10" fmla="*/ 0 h 261"/>
                <a:gd name="T11" fmla="*/ 466 w 466"/>
                <a:gd name="T12" fmla="*/ 261 h 2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6" h="261">
                  <a:moveTo>
                    <a:pt x="0" y="245"/>
                  </a:moveTo>
                  <a:lnTo>
                    <a:pt x="237" y="0"/>
                  </a:lnTo>
                  <a:lnTo>
                    <a:pt x="466" y="261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14" name="Freeform 12"/>
            <p:cNvSpPr>
              <a:spLocks/>
            </p:cNvSpPr>
            <p:nvPr/>
          </p:nvSpPr>
          <p:spPr bwMode="auto">
            <a:xfrm>
              <a:off x="2947" y="3191"/>
              <a:ext cx="91" cy="330"/>
            </a:xfrm>
            <a:custGeom>
              <a:avLst/>
              <a:gdLst>
                <a:gd name="T0" fmla="*/ 0 w 171"/>
                <a:gd name="T1" fmla="*/ 175 h 621"/>
                <a:gd name="T2" fmla="*/ 0 w 171"/>
                <a:gd name="T3" fmla="*/ 0 h 621"/>
                <a:gd name="T4" fmla="*/ 48 w 171"/>
                <a:gd name="T5" fmla="*/ 0 h 621"/>
                <a:gd name="T6" fmla="*/ 0 60000 65536"/>
                <a:gd name="T7" fmla="*/ 0 60000 65536"/>
                <a:gd name="T8" fmla="*/ 0 60000 65536"/>
                <a:gd name="T9" fmla="*/ 0 w 171"/>
                <a:gd name="T10" fmla="*/ 0 h 621"/>
                <a:gd name="T11" fmla="*/ 171 w 171"/>
                <a:gd name="T12" fmla="*/ 621 h 6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1" h="621">
                  <a:moveTo>
                    <a:pt x="0" y="621"/>
                  </a:moveTo>
                  <a:lnTo>
                    <a:pt x="0" y="0"/>
                  </a:lnTo>
                  <a:lnTo>
                    <a:pt x="171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15" name="Freeform 13"/>
            <p:cNvSpPr>
              <a:spLocks/>
            </p:cNvSpPr>
            <p:nvPr/>
          </p:nvSpPr>
          <p:spPr bwMode="auto">
            <a:xfrm>
              <a:off x="3034" y="3183"/>
              <a:ext cx="26" cy="17"/>
            </a:xfrm>
            <a:custGeom>
              <a:avLst/>
              <a:gdLst>
                <a:gd name="T0" fmla="*/ 7 w 49"/>
                <a:gd name="T1" fmla="*/ 2 h 32"/>
                <a:gd name="T2" fmla="*/ 0 w 49"/>
                <a:gd name="T3" fmla="*/ 0 h 32"/>
                <a:gd name="T4" fmla="*/ 0 w 49"/>
                <a:gd name="T5" fmla="*/ 9 h 32"/>
                <a:gd name="T6" fmla="*/ 7 w 49"/>
                <a:gd name="T7" fmla="*/ 7 h 32"/>
                <a:gd name="T8" fmla="*/ 14 w 49"/>
                <a:gd name="T9" fmla="*/ 5 h 32"/>
                <a:gd name="T10" fmla="*/ 10 w 49"/>
                <a:gd name="T11" fmla="*/ 2 h 32"/>
                <a:gd name="T12" fmla="*/ 7 w 49"/>
                <a:gd name="T13" fmla="*/ 2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32"/>
                <a:gd name="T23" fmla="*/ 49 w 49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32">
                  <a:moveTo>
                    <a:pt x="24" y="8"/>
                  </a:moveTo>
                  <a:lnTo>
                    <a:pt x="0" y="0"/>
                  </a:lnTo>
                  <a:lnTo>
                    <a:pt x="0" y="32"/>
                  </a:lnTo>
                  <a:lnTo>
                    <a:pt x="24" y="24"/>
                  </a:lnTo>
                  <a:lnTo>
                    <a:pt x="49" y="16"/>
                  </a:lnTo>
                  <a:lnTo>
                    <a:pt x="33" y="8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16" name="Freeform 14"/>
            <p:cNvSpPr>
              <a:spLocks/>
            </p:cNvSpPr>
            <p:nvPr/>
          </p:nvSpPr>
          <p:spPr bwMode="auto">
            <a:xfrm>
              <a:off x="5452" y="3229"/>
              <a:ext cx="101" cy="273"/>
            </a:xfrm>
            <a:custGeom>
              <a:avLst/>
              <a:gdLst>
                <a:gd name="T0" fmla="*/ 57 w 179"/>
                <a:gd name="T1" fmla="*/ 145 h 515"/>
                <a:gd name="T2" fmla="*/ 57 w 179"/>
                <a:gd name="T3" fmla="*/ 0 h 515"/>
                <a:gd name="T4" fmla="*/ 0 w 179"/>
                <a:gd name="T5" fmla="*/ 0 h 515"/>
                <a:gd name="T6" fmla="*/ 0 60000 65536"/>
                <a:gd name="T7" fmla="*/ 0 60000 65536"/>
                <a:gd name="T8" fmla="*/ 0 60000 65536"/>
                <a:gd name="T9" fmla="*/ 0 w 179"/>
                <a:gd name="T10" fmla="*/ 0 h 515"/>
                <a:gd name="T11" fmla="*/ 179 w 179"/>
                <a:gd name="T12" fmla="*/ 515 h 5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9" h="515">
                  <a:moveTo>
                    <a:pt x="179" y="515"/>
                  </a:moveTo>
                  <a:lnTo>
                    <a:pt x="179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17" name="Freeform 15"/>
            <p:cNvSpPr>
              <a:spLocks/>
            </p:cNvSpPr>
            <p:nvPr/>
          </p:nvSpPr>
          <p:spPr bwMode="auto">
            <a:xfrm>
              <a:off x="5450" y="3239"/>
              <a:ext cx="26" cy="17"/>
            </a:xfrm>
            <a:custGeom>
              <a:avLst/>
              <a:gdLst>
                <a:gd name="T0" fmla="*/ 7 w 49"/>
                <a:gd name="T1" fmla="*/ 2 h 32"/>
                <a:gd name="T2" fmla="*/ 14 w 49"/>
                <a:gd name="T3" fmla="*/ 0 h 32"/>
                <a:gd name="T4" fmla="*/ 14 w 49"/>
                <a:gd name="T5" fmla="*/ 9 h 32"/>
                <a:gd name="T6" fmla="*/ 7 w 49"/>
                <a:gd name="T7" fmla="*/ 5 h 32"/>
                <a:gd name="T8" fmla="*/ 0 w 49"/>
                <a:gd name="T9" fmla="*/ 5 h 32"/>
                <a:gd name="T10" fmla="*/ 4 w 49"/>
                <a:gd name="T11" fmla="*/ 2 h 32"/>
                <a:gd name="T12" fmla="*/ 7 w 49"/>
                <a:gd name="T13" fmla="*/ 2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32"/>
                <a:gd name="T23" fmla="*/ 49 w 49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32">
                  <a:moveTo>
                    <a:pt x="24" y="8"/>
                  </a:moveTo>
                  <a:lnTo>
                    <a:pt x="49" y="0"/>
                  </a:lnTo>
                  <a:lnTo>
                    <a:pt x="49" y="32"/>
                  </a:lnTo>
                  <a:lnTo>
                    <a:pt x="24" y="16"/>
                  </a:lnTo>
                  <a:lnTo>
                    <a:pt x="0" y="16"/>
                  </a:lnTo>
                  <a:lnTo>
                    <a:pt x="16" y="8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18" name="Freeform 16"/>
            <p:cNvSpPr>
              <a:spLocks/>
            </p:cNvSpPr>
            <p:nvPr/>
          </p:nvSpPr>
          <p:spPr bwMode="auto">
            <a:xfrm>
              <a:off x="3920" y="3596"/>
              <a:ext cx="443" cy="434"/>
            </a:xfrm>
            <a:custGeom>
              <a:avLst/>
              <a:gdLst>
                <a:gd name="T0" fmla="*/ 127 w 727"/>
                <a:gd name="T1" fmla="*/ 0 h 817"/>
                <a:gd name="T2" fmla="*/ 0 w 727"/>
                <a:gd name="T3" fmla="*/ 231 h 817"/>
                <a:gd name="T4" fmla="*/ 270 w 727"/>
                <a:gd name="T5" fmla="*/ 150 h 817"/>
                <a:gd name="T6" fmla="*/ 0 60000 65536"/>
                <a:gd name="T7" fmla="*/ 0 60000 65536"/>
                <a:gd name="T8" fmla="*/ 0 60000 65536"/>
                <a:gd name="T9" fmla="*/ 0 w 727"/>
                <a:gd name="T10" fmla="*/ 0 h 817"/>
                <a:gd name="T11" fmla="*/ 727 w 727"/>
                <a:gd name="T12" fmla="*/ 817 h 8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7" h="817">
                  <a:moveTo>
                    <a:pt x="343" y="0"/>
                  </a:moveTo>
                  <a:lnTo>
                    <a:pt x="0" y="817"/>
                  </a:lnTo>
                  <a:lnTo>
                    <a:pt x="727" y="531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9157" name="Rectangle 140"/>
          <p:cNvSpPr>
            <a:spLocks noChangeArrowheads="1"/>
          </p:cNvSpPr>
          <p:nvPr/>
        </p:nvSpPr>
        <p:spPr bwMode="auto">
          <a:xfrm>
            <a:off x="187325" y="3152775"/>
            <a:ext cx="563563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700" b="1">
                <a:solidFill>
                  <a:srgbClr val="000000"/>
                </a:solidFill>
              </a:rPr>
              <a:t>light</a:t>
            </a:r>
          </a:p>
          <a:p>
            <a:pPr algn="l">
              <a:lnSpc>
                <a:spcPct val="85000"/>
              </a:lnSpc>
            </a:pPr>
            <a:r>
              <a:rPr lang="en-US" sz="1700" b="1">
                <a:solidFill>
                  <a:srgbClr val="000000"/>
                </a:solidFill>
              </a:rPr>
              <a:t>chain</a:t>
            </a:r>
          </a:p>
        </p:txBody>
      </p:sp>
      <p:sp>
        <p:nvSpPr>
          <p:cNvPr id="49158" name="Rectangle 145"/>
          <p:cNvSpPr>
            <a:spLocks noChangeArrowheads="1"/>
          </p:cNvSpPr>
          <p:nvPr/>
        </p:nvSpPr>
        <p:spPr bwMode="auto">
          <a:xfrm>
            <a:off x="525463" y="5402263"/>
            <a:ext cx="1092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700" b="1">
                <a:solidFill>
                  <a:srgbClr val="000000"/>
                </a:solidFill>
              </a:rPr>
              <a:t>B cell</a:t>
            </a:r>
          </a:p>
          <a:p>
            <a:pPr algn="r">
              <a:lnSpc>
                <a:spcPct val="85000"/>
              </a:lnSpc>
            </a:pPr>
            <a:r>
              <a:rPr lang="en-US" sz="1700" b="1">
                <a:solidFill>
                  <a:srgbClr val="000000"/>
                </a:solidFill>
              </a:rPr>
              <a:t>membrane</a:t>
            </a:r>
          </a:p>
        </p:txBody>
      </p:sp>
      <p:sp>
        <p:nvSpPr>
          <p:cNvPr id="49159" name="Line 146"/>
          <p:cNvSpPr>
            <a:spLocks noChangeShapeType="1"/>
          </p:cNvSpPr>
          <p:nvPr/>
        </p:nvSpPr>
        <p:spPr bwMode="auto">
          <a:xfrm flipV="1">
            <a:off x="719138" y="2944813"/>
            <a:ext cx="350837" cy="23971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239"/>
          <p:cNvGrpSpPr>
            <a:grpSpLocks/>
          </p:cNvGrpSpPr>
          <p:nvPr/>
        </p:nvGrpSpPr>
        <p:grpSpPr bwMode="auto">
          <a:xfrm>
            <a:off x="2268538" y="3783013"/>
            <a:ext cx="1797050" cy="677862"/>
            <a:chOff x="1429" y="2383"/>
            <a:chExt cx="1132" cy="427"/>
          </a:xfrm>
        </p:grpSpPr>
        <p:sp>
          <p:nvSpPr>
            <p:cNvPr id="49206" name="AutoShape 144"/>
            <p:cNvSpPr>
              <a:spLocks noChangeArrowheads="1"/>
            </p:cNvSpPr>
            <p:nvPr/>
          </p:nvSpPr>
          <p:spPr bwMode="auto">
            <a:xfrm>
              <a:off x="2098" y="2500"/>
              <a:ext cx="463" cy="310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1700" b="1">
                  <a:solidFill>
                    <a:srgbClr val="000000"/>
                  </a:solidFill>
                </a:rPr>
                <a:t>heavy</a:t>
              </a:r>
            </a:p>
            <a:p>
              <a:pPr algn="l">
                <a:lnSpc>
                  <a:spcPct val="85000"/>
                </a:lnSpc>
              </a:pPr>
              <a:r>
                <a:rPr lang="en-US" sz="1700" b="1">
                  <a:solidFill>
                    <a:srgbClr val="000000"/>
                  </a:solidFill>
                </a:rPr>
                <a:t>chains</a:t>
              </a:r>
            </a:p>
          </p:txBody>
        </p:sp>
        <p:sp>
          <p:nvSpPr>
            <p:cNvPr id="49207" name="Freeform 147"/>
            <p:cNvSpPr>
              <a:spLocks/>
            </p:cNvSpPr>
            <p:nvPr/>
          </p:nvSpPr>
          <p:spPr bwMode="auto">
            <a:xfrm>
              <a:off x="1429" y="2383"/>
              <a:ext cx="639" cy="158"/>
            </a:xfrm>
            <a:custGeom>
              <a:avLst/>
              <a:gdLst>
                <a:gd name="T0" fmla="*/ 476 w 680"/>
                <a:gd name="T1" fmla="*/ 0 h 116"/>
                <a:gd name="T2" fmla="*/ 600 w 680"/>
                <a:gd name="T3" fmla="*/ 199 h 116"/>
                <a:gd name="T4" fmla="*/ 0 w 680"/>
                <a:gd name="T5" fmla="*/ 215 h 116"/>
                <a:gd name="T6" fmla="*/ 0 60000 65536"/>
                <a:gd name="T7" fmla="*/ 0 60000 65536"/>
                <a:gd name="T8" fmla="*/ 0 60000 65536"/>
                <a:gd name="T9" fmla="*/ 0 w 680"/>
                <a:gd name="T10" fmla="*/ 0 h 116"/>
                <a:gd name="T11" fmla="*/ 680 w 680"/>
                <a:gd name="T12" fmla="*/ 116 h 1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80" h="116">
                  <a:moveTo>
                    <a:pt x="539" y="0"/>
                  </a:moveTo>
                  <a:lnTo>
                    <a:pt x="680" y="107"/>
                  </a:lnTo>
                  <a:lnTo>
                    <a:pt x="0" y="116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238"/>
          <p:cNvGrpSpPr>
            <a:grpSpLocks/>
          </p:cNvGrpSpPr>
          <p:nvPr/>
        </p:nvGrpSpPr>
        <p:grpSpPr bwMode="auto">
          <a:xfrm>
            <a:off x="3735388" y="2928938"/>
            <a:ext cx="1023937" cy="785812"/>
            <a:chOff x="2353" y="1845"/>
            <a:chExt cx="645" cy="495"/>
          </a:xfrm>
        </p:grpSpPr>
        <p:sp>
          <p:nvSpPr>
            <p:cNvPr id="49204" name="AutoShape 141"/>
            <p:cNvSpPr>
              <a:spLocks noChangeArrowheads="1"/>
            </p:cNvSpPr>
            <p:nvPr/>
          </p:nvSpPr>
          <p:spPr bwMode="auto">
            <a:xfrm>
              <a:off x="2611" y="2030"/>
              <a:ext cx="387" cy="310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1700" b="1">
                  <a:solidFill>
                    <a:srgbClr val="000000"/>
                  </a:solidFill>
                </a:rPr>
                <a:t>light</a:t>
              </a:r>
            </a:p>
            <a:p>
              <a:pPr algn="l">
                <a:lnSpc>
                  <a:spcPct val="85000"/>
                </a:lnSpc>
              </a:pPr>
              <a:r>
                <a:rPr lang="en-US" sz="1700" b="1">
                  <a:solidFill>
                    <a:srgbClr val="000000"/>
                  </a:solidFill>
                </a:rPr>
                <a:t>chain</a:t>
              </a:r>
            </a:p>
          </p:txBody>
        </p:sp>
        <p:sp>
          <p:nvSpPr>
            <p:cNvPr id="49205" name="Line 184"/>
            <p:cNvSpPr>
              <a:spLocks noChangeShapeType="1"/>
            </p:cNvSpPr>
            <p:nvPr/>
          </p:nvSpPr>
          <p:spPr bwMode="auto">
            <a:xfrm flipH="1" flipV="1">
              <a:off x="2353" y="1845"/>
              <a:ext cx="256" cy="19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95"/>
          <p:cNvGrpSpPr>
            <a:grpSpLocks/>
          </p:cNvGrpSpPr>
          <p:nvPr/>
        </p:nvGrpSpPr>
        <p:grpSpPr bwMode="auto">
          <a:xfrm flipH="1">
            <a:off x="1600200" y="5286375"/>
            <a:ext cx="115888" cy="646113"/>
            <a:chOff x="3916" y="556"/>
            <a:chExt cx="321" cy="2048"/>
          </a:xfrm>
        </p:grpSpPr>
        <p:sp>
          <p:nvSpPr>
            <p:cNvPr id="49200" name="Line 196"/>
            <p:cNvSpPr>
              <a:spLocks noChangeShapeType="1"/>
            </p:cNvSpPr>
            <p:nvPr/>
          </p:nvSpPr>
          <p:spPr bwMode="auto">
            <a:xfrm>
              <a:off x="4072" y="1550"/>
              <a:ext cx="16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01" name="Line 197"/>
            <p:cNvSpPr>
              <a:spLocks noChangeShapeType="1"/>
            </p:cNvSpPr>
            <p:nvPr/>
          </p:nvSpPr>
          <p:spPr bwMode="auto">
            <a:xfrm>
              <a:off x="3916" y="560"/>
              <a:ext cx="1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02" name="Line 198"/>
            <p:cNvSpPr>
              <a:spLocks noChangeShapeType="1"/>
            </p:cNvSpPr>
            <p:nvPr/>
          </p:nvSpPr>
          <p:spPr bwMode="auto">
            <a:xfrm>
              <a:off x="4076" y="556"/>
              <a:ext cx="0" cy="20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03" name="Line 199"/>
            <p:cNvSpPr>
              <a:spLocks noChangeShapeType="1"/>
            </p:cNvSpPr>
            <p:nvPr/>
          </p:nvSpPr>
          <p:spPr bwMode="auto">
            <a:xfrm flipH="1">
              <a:off x="3916" y="2600"/>
              <a:ext cx="1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240"/>
          <p:cNvGrpSpPr>
            <a:grpSpLocks/>
          </p:cNvGrpSpPr>
          <p:nvPr/>
        </p:nvGrpSpPr>
        <p:grpSpPr bwMode="auto">
          <a:xfrm>
            <a:off x="4070350" y="2103438"/>
            <a:ext cx="2147888" cy="263525"/>
            <a:chOff x="2564" y="1325"/>
            <a:chExt cx="1353" cy="166"/>
          </a:xfrm>
        </p:grpSpPr>
        <p:sp>
          <p:nvSpPr>
            <p:cNvPr id="49198" name="AutoShape 201"/>
            <p:cNvSpPr>
              <a:spLocks noChangeArrowheads="1"/>
            </p:cNvSpPr>
            <p:nvPr/>
          </p:nvSpPr>
          <p:spPr bwMode="auto">
            <a:xfrm>
              <a:off x="2934" y="1325"/>
              <a:ext cx="983" cy="155"/>
            </a:xfrm>
            <a:prstGeom prst="roundRect">
              <a:avLst>
                <a:gd name="adj" fmla="val 16667"/>
              </a:avLst>
            </a:prstGeom>
            <a:solidFill>
              <a:srgbClr val="FEEE07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1700" b="1">
                  <a:solidFill>
                    <a:srgbClr val="000000"/>
                  </a:solidFill>
                </a:rPr>
                <a:t>variable region</a:t>
              </a:r>
            </a:p>
          </p:txBody>
        </p:sp>
        <p:sp>
          <p:nvSpPr>
            <p:cNvPr id="49199" name="Line 202"/>
            <p:cNvSpPr>
              <a:spLocks noChangeShapeType="1"/>
            </p:cNvSpPr>
            <p:nvPr/>
          </p:nvSpPr>
          <p:spPr bwMode="auto">
            <a:xfrm flipH="1">
              <a:off x="2564" y="1401"/>
              <a:ext cx="342" cy="9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241"/>
          <p:cNvGrpSpPr>
            <a:grpSpLocks/>
          </p:cNvGrpSpPr>
          <p:nvPr/>
        </p:nvGrpSpPr>
        <p:grpSpPr bwMode="auto">
          <a:xfrm>
            <a:off x="3865563" y="1455738"/>
            <a:ext cx="2146300" cy="706437"/>
            <a:chOff x="2435" y="917"/>
            <a:chExt cx="1352" cy="445"/>
          </a:xfrm>
        </p:grpSpPr>
        <p:sp>
          <p:nvSpPr>
            <p:cNvPr id="49196" name="AutoShape 204"/>
            <p:cNvSpPr>
              <a:spLocks noChangeArrowheads="1"/>
            </p:cNvSpPr>
            <p:nvPr/>
          </p:nvSpPr>
          <p:spPr bwMode="auto">
            <a:xfrm>
              <a:off x="2479" y="917"/>
              <a:ext cx="1308" cy="155"/>
            </a:xfrm>
            <a:prstGeom prst="roundRect">
              <a:avLst>
                <a:gd name="adj" fmla="val 16667"/>
              </a:avLst>
            </a:prstGeom>
            <a:solidFill>
              <a:srgbClr val="FFEA18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1700" b="1">
                  <a:solidFill>
                    <a:srgbClr val="000000"/>
                  </a:solidFill>
                </a:rPr>
                <a:t>antigen-binding site</a:t>
              </a:r>
            </a:p>
          </p:txBody>
        </p:sp>
        <p:sp>
          <p:nvSpPr>
            <p:cNvPr id="49197" name="Line 205"/>
            <p:cNvSpPr>
              <a:spLocks noChangeShapeType="1"/>
            </p:cNvSpPr>
            <p:nvPr/>
          </p:nvSpPr>
          <p:spPr bwMode="auto">
            <a:xfrm flipH="1">
              <a:off x="2435" y="1090"/>
              <a:ext cx="203" cy="27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207"/>
          <p:cNvGrpSpPr>
            <a:grpSpLocks/>
          </p:cNvGrpSpPr>
          <p:nvPr/>
        </p:nvGrpSpPr>
        <p:grpSpPr bwMode="auto">
          <a:xfrm>
            <a:off x="7624763" y="522288"/>
            <a:ext cx="1143000" cy="1219200"/>
            <a:chOff x="4656" y="240"/>
            <a:chExt cx="720" cy="768"/>
          </a:xfrm>
        </p:grpSpPr>
        <p:sp>
          <p:nvSpPr>
            <p:cNvPr id="49186" name="Rectangle 208"/>
            <p:cNvSpPr>
              <a:spLocks noChangeArrowheads="1"/>
            </p:cNvSpPr>
            <p:nvPr/>
          </p:nvSpPr>
          <p:spPr bwMode="auto">
            <a:xfrm rot="-8100000">
              <a:off x="4774" y="650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0F116A"/>
                  </a:solidFill>
                </a:rPr>
                <a:t>Y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49187" name="Rectangle 209"/>
            <p:cNvSpPr>
              <a:spLocks noChangeArrowheads="1"/>
            </p:cNvSpPr>
            <p:nvPr/>
          </p:nvSpPr>
          <p:spPr bwMode="auto">
            <a:xfrm rot="2700000">
              <a:off x="5032" y="314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0F116A"/>
                  </a:solidFill>
                </a:rPr>
                <a:t>Y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49188" name="Rectangle 210"/>
            <p:cNvSpPr>
              <a:spLocks noChangeArrowheads="1"/>
            </p:cNvSpPr>
            <p:nvPr/>
          </p:nvSpPr>
          <p:spPr bwMode="auto">
            <a:xfrm rot="8100000">
              <a:off x="5072" y="624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0F116A"/>
                  </a:solidFill>
                </a:rPr>
                <a:t>Y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49189" name="Rectangle 211"/>
            <p:cNvSpPr>
              <a:spLocks noChangeArrowheads="1"/>
            </p:cNvSpPr>
            <p:nvPr/>
          </p:nvSpPr>
          <p:spPr bwMode="auto">
            <a:xfrm rot="-2700000">
              <a:off x="4733" y="310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0F116A"/>
                  </a:solidFill>
                </a:rPr>
                <a:t>Y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49190" name="Rectangle 212"/>
            <p:cNvSpPr>
              <a:spLocks noChangeArrowheads="1"/>
            </p:cNvSpPr>
            <p:nvPr/>
          </p:nvSpPr>
          <p:spPr bwMode="auto">
            <a:xfrm>
              <a:off x="4896" y="240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0F116A"/>
                  </a:solidFill>
                </a:rPr>
                <a:t>Y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49191" name="Rectangle 213"/>
            <p:cNvSpPr>
              <a:spLocks noChangeArrowheads="1"/>
            </p:cNvSpPr>
            <p:nvPr/>
          </p:nvSpPr>
          <p:spPr bwMode="auto">
            <a:xfrm flipV="1">
              <a:off x="4896" y="720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0F116A"/>
                  </a:solidFill>
                </a:rPr>
                <a:t>Y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49192" name="Rectangle 214"/>
            <p:cNvSpPr>
              <a:spLocks noChangeArrowheads="1"/>
            </p:cNvSpPr>
            <p:nvPr/>
          </p:nvSpPr>
          <p:spPr bwMode="auto">
            <a:xfrm rot="5400000" flipV="1">
              <a:off x="4678" y="506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0F116A"/>
                  </a:solidFill>
                </a:rPr>
                <a:t>Y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49193" name="Rectangle 215"/>
            <p:cNvSpPr>
              <a:spLocks noChangeArrowheads="1"/>
            </p:cNvSpPr>
            <p:nvPr/>
          </p:nvSpPr>
          <p:spPr bwMode="auto">
            <a:xfrm rot="-5400000" flipH="1" flipV="1">
              <a:off x="5110" y="458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0F116A"/>
                  </a:solidFill>
                </a:rPr>
                <a:t>Y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49194" name="Oval 216"/>
            <p:cNvSpPr>
              <a:spLocks noChangeArrowheads="1"/>
            </p:cNvSpPr>
            <p:nvPr/>
          </p:nvSpPr>
          <p:spPr bwMode="auto">
            <a:xfrm>
              <a:off x="4848" y="432"/>
              <a:ext cx="336" cy="384"/>
            </a:xfrm>
            <a:prstGeom prst="ellipse">
              <a:avLst/>
            </a:prstGeom>
            <a:solidFill>
              <a:srgbClr val="FFEA1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95" name="Oval 217"/>
            <p:cNvSpPr>
              <a:spLocks noChangeArrowheads="1"/>
            </p:cNvSpPr>
            <p:nvPr/>
          </p:nvSpPr>
          <p:spPr bwMode="auto">
            <a:xfrm>
              <a:off x="4896" y="528"/>
              <a:ext cx="96" cy="96"/>
            </a:xfrm>
            <a:prstGeom prst="ellipse">
              <a:avLst/>
            </a:prstGeom>
            <a:solidFill>
              <a:srgbClr val="66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9166" name="Rectangle 218"/>
          <p:cNvSpPr>
            <a:spLocks noChangeArrowheads="1"/>
          </p:cNvSpPr>
          <p:nvPr/>
        </p:nvSpPr>
        <p:spPr bwMode="auto">
          <a:xfrm rot="-8100000">
            <a:off x="7202488" y="868363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F116A"/>
                </a:solidFill>
              </a:rPr>
              <a:t>Y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49167" name="Rectangle 219"/>
          <p:cNvSpPr>
            <a:spLocks noChangeArrowheads="1"/>
          </p:cNvSpPr>
          <p:nvPr/>
        </p:nvSpPr>
        <p:spPr bwMode="auto">
          <a:xfrm rot="8100000">
            <a:off x="7951788" y="1687513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F116A"/>
                </a:solidFill>
              </a:rPr>
              <a:t>Y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49168" name="Rectangle 220"/>
          <p:cNvSpPr>
            <a:spLocks noChangeArrowheads="1"/>
          </p:cNvSpPr>
          <p:nvPr/>
        </p:nvSpPr>
        <p:spPr bwMode="auto">
          <a:xfrm>
            <a:off x="8348663" y="1627188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F116A"/>
                </a:solidFill>
              </a:rPr>
              <a:t>Y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49169" name="Rectangle 221"/>
          <p:cNvSpPr>
            <a:spLocks noChangeArrowheads="1"/>
          </p:cNvSpPr>
          <p:nvPr/>
        </p:nvSpPr>
        <p:spPr bwMode="auto">
          <a:xfrm flipV="1">
            <a:off x="8416925" y="2525713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F116A"/>
                </a:solidFill>
              </a:rPr>
              <a:t>Y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49170" name="Rectangle 222"/>
          <p:cNvSpPr>
            <a:spLocks noChangeArrowheads="1"/>
          </p:cNvSpPr>
          <p:nvPr/>
        </p:nvSpPr>
        <p:spPr bwMode="auto">
          <a:xfrm rot="5400000" flipV="1">
            <a:off x="8721725" y="1687513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F116A"/>
                </a:solidFill>
              </a:rPr>
              <a:t>Y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49171" name="Rectangle 223"/>
          <p:cNvSpPr>
            <a:spLocks noChangeArrowheads="1"/>
          </p:cNvSpPr>
          <p:nvPr/>
        </p:nvSpPr>
        <p:spPr bwMode="auto">
          <a:xfrm rot="-5400000" flipH="1" flipV="1">
            <a:off x="8489950" y="203517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F116A"/>
                </a:solidFill>
              </a:rPr>
              <a:t>Y</a:t>
            </a:r>
            <a:endParaRPr lang="en-US" sz="3000" b="1">
              <a:solidFill>
                <a:srgbClr val="0F116A"/>
              </a:solidFill>
            </a:endParaRPr>
          </a:p>
        </p:txBody>
      </p:sp>
      <p:grpSp>
        <p:nvGrpSpPr>
          <p:cNvPr id="10" name="Group 224"/>
          <p:cNvGrpSpPr>
            <a:grpSpLocks/>
          </p:cNvGrpSpPr>
          <p:nvPr/>
        </p:nvGrpSpPr>
        <p:grpSpPr bwMode="auto">
          <a:xfrm>
            <a:off x="7151688" y="2117725"/>
            <a:ext cx="1141412" cy="1219200"/>
            <a:chOff x="4656" y="240"/>
            <a:chExt cx="719" cy="768"/>
          </a:xfrm>
        </p:grpSpPr>
        <p:sp>
          <p:nvSpPr>
            <p:cNvPr id="49176" name="Rectangle 225"/>
            <p:cNvSpPr>
              <a:spLocks noChangeArrowheads="1"/>
            </p:cNvSpPr>
            <p:nvPr/>
          </p:nvSpPr>
          <p:spPr bwMode="auto">
            <a:xfrm rot="-8100000">
              <a:off x="4774" y="650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1A8208"/>
                  </a:solidFill>
                </a:rPr>
                <a:t>Y</a:t>
              </a:r>
              <a:endParaRPr lang="en-US" sz="3000" b="1">
                <a:solidFill>
                  <a:srgbClr val="1A8208"/>
                </a:solidFill>
              </a:endParaRPr>
            </a:p>
          </p:txBody>
        </p:sp>
        <p:sp>
          <p:nvSpPr>
            <p:cNvPr id="49177" name="Rectangle 226"/>
            <p:cNvSpPr>
              <a:spLocks noChangeArrowheads="1"/>
            </p:cNvSpPr>
            <p:nvPr/>
          </p:nvSpPr>
          <p:spPr bwMode="auto">
            <a:xfrm rot="2700000">
              <a:off x="5032" y="314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1A8208"/>
                  </a:solidFill>
                </a:rPr>
                <a:t>Y</a:t>
              </a:r>
              <a:endParaRPr lang="en-US" sz="3000" b="1">
                <a:solidFill>
                  <a:srgbClr val="1A8208"/>
                </a:solidFill>
              </a:endParaRPr>
            </a:p>
          </p:txBody>
        </p:sp>
        <p:sp>
          <p:nvSpPr>
            <p:cNvPr id="49178" name="Rectangle 227"/>
            <p:cNvSpPr>
              <a:spLocks noChangeArrowheads="1"/>
            </p:cNvSpPr>
            <p:nvPr/>
          </p:nvSpPr>
          <p:spPr bwMode="auto">
            <a:xfrm rot="8100000">
              <a:off x="5072" y="624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1A8208"/>
                  </a:solidFill>
                </a:rPr>
                <a:t>Y</a:t>
              </a:r>
              <a:endParaRPr lang="en-US" sz="3000" b="1">
                <a:solidFill>
                  <a:srgbClr val="1A8208"/>
                </a:solidFill>
              </a:endParaRPr>
            </a:p>
          </p:txBody>
        </p:sp>
        <p:sp>
          <p:nvSpPr>
            <p:cNvPr id="49179" name="Rectangle 228"/>
            <p:cNvSpPr>
              <a:spLocks noChangeArrowheads="1"/>
            </p:cNvSpPr>
            <p:nvPr/>
          </p:nvSpPr>
          <p:spPr bwMode="auto">
            <a:xfrm rot="-2700000">
              <a:off x="4733" y="310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1A8208"/>
                  </a:solidFill>
                </a:rPr>
                <a:t>Y</a:t>
              </a:r>
              <a:endParaRPr lang="en-US" sz="3000" b="1">
                <a:solidFill>
                  <a:srgbClr val="1A8208"/>
                </a:solidFill>
              </a:endParaRPr>
            </a:p>
          </p:txBody>
        </p:sp>
        <p:sp>
          <p:nvSpPr>
            <p:cNvPr id="49180" name="Rectangle 229"/>
            <p:cNvSpPr>
              <a:spLocks noChangeArrowheads="1"/>
            </p:cNvSpPr>
            <p:nvPr/>
          </p:nvSpPr>
          <p:spPr bwMode="auto">
            <a:xfrm>
              <a:off x="4896" y="240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1A8208"/>
                  </a:solidFill>
                </a:rPr>
                <a:t>Y</a:t>
              </a:r>
              <a:endParaRPr lang="en-US" sz="3000" b="1">
                <a:solidFill>
                  <a:srgbClr val="1A8208"/>
                </a:solidFill>
              </a:endParaRPr>
            </a:p>
          </p:txBody>
        </p:sp>
        <p:sp>
          <p:nvSpPr>
            <p:cNvPr id="49181" name="Rectangle 230"/>
            <p:cNvSpPr>
              <a:spLocks noChangeArrowheads="1"/>
            </p:cNvSpPr>
            <p:nvPr/>
          </p:nvSpPr>
          <p:spPr bwMode="auto">
            <a:xfrm flipV="1">
              <a:off x="4896" y="720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1A8208"/>
                  </a:solidFill>
                </a:rPr>
                <a:t>Y</a:t>
              </a:r>
              <a:endParaRPr lang="en-US" sz="3000" b="1">
                <a:solidFill>
                  <a:srgbClr val="1A8208"/>
                </a:solidFill>
              </a:endParaRPr>
            </a:p>
          </p:txBody>
        </p:sp>
        <p:sp>
          <p:nvSpPr>
            <p:cNvPr id="49182" name="Rectangle 231"/>
            <p:cNvSpPr>
              <a:spLocks noChangeArrowheads="1"/>
            </p:cNvSpPr>
            <p:nvPr/>
          </p:nvSpPr>
          <p:spPr bwMode="auto">
            <a:xfrm rot="5400000" flipV="1">
              <a:off x="4678" y="506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1A8208"/>
                  </a:solidFill>
                </a:rPr>
                <a:t>Y</a:t>
              </a:r>
              <a:endParaRPr lang="en-US" sz="3000" b="1">
                <a:solidFill>
                  <a:srgbClr val="1A8208"/>
                </a:solidFill>
              </a:endParaRPr>
            </a:p>
          </p:txBody>
        </p:sp>
        <p:sp>
          <p:nvSpPr>
            <p:cNvPr id="49183" name="Rectangle 232"/>
            <p:cNvSpPr>
              <a:spLocks noChangeArrowheads="1"/>
            </p:cNvSpPr>
            <p:nvPr/>
          </p:nvSpPr>
          <p:spPr bwMode="auto">
            <a:xfrm rot="-5400000" flipH="1" flipV="1">
              <a:off x="5109" y="458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1A8208"/>
                  </a:solidFill>
                </a:rPr>
                <a:t>Y</a:t>
              </a:r>
              <a:endParaRPr lang="en-US" sz="3000" b="1">
                <a:solidFill>
                  <a:srgbClr val="1A8208"/>
                </a:solidFill>
              </a:endParaRPr>
            </a:p>
          </p:txBody>
        </p:sp>
        <p:sp>
          <p:nvSpPr>
            <p:cNvPr id="49184" name="Oval 233"/>
            <p:cNvSpPr>
              <a:spLocks noChangeArrowheads="1"/>
            </p:cNvSpPr>
            <p:nvPr/>
          </p:nvSpPr>
          <p:spPr bwMode="auto">
            <a:xfrm>
              <a:off x="4848" y="432"/>
              <a:ext cx="336" cy="384"/>
            </a:xfrm>
            <a:prstGeom prst="ellipse">
              <a:avLst/>
            </a:prstGeom>
            <a:solidFill>
              <a:srgbClr val="FFEA1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85" name="Oval 234"/>
            <p:cNvSpPr>
              <a:spLocks noChangeArrowheads="1"/>
            </p:cNvSpPr>
            <p:nvPr/>
          </p:nvSpPr>
          <p:spPr bwMode="auto">
            <a:xfrm>
              <a:off x="4896" y="528"/>
              <a:ext cx="96" cy="96"/>
            </a:xfrm>
            <a:prstGeom prst="ellipse">
              <a:avLst/>
            </a:prstGeom>
            <a:solidFill>
              <a:srgbClr val="66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9173" name="Rectangle 235"/>
          <p:cNvSpPr>
            <a:spLocks noChangeArrowheads="1"/>
          </p:cNvSpPr>
          <p:nvPr/>
        </p:nvSpPr>
        <p:spPr bwMode="auto">
          <a:xfrm rot="2700000">
            <a:off x="8024813" y="29972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1A8208"/>
                </a:solidFill>
              </a:rPr>
              <a:t>Y</a:t>
            </a:r>
            <a:endParaRPr lang="en-US" sz="3000" b="1">
              <a:solidFill>
                <a:srgbClr val="1A8208"/>
              </a:solidFill>
            </a:endParaRPr>
          </a:p>
        </p:txBody>
      </p:sp>
      <p:sp>
        <p:nvSpPr>
          <p:cNvPr id="49174" name="Rectangle 236"/>
          <p:cNvSpPr>
            <a:spLocks noChangeArrowheads="1"/>
          </p:cNvSpPr>
          <p:nvPr/>
        </p:nvSpPr>
        <p:spPr bwMode="auto">
          <a:xfrm rot="-2700000">
            <a:off x="6894513" y="21082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1A8208"/>
                </a:solidFill>
              </a:rPr>
              <a:t>Y</a:t>
            </a:r>
            <a:endParaRPr lang="en-US" sz="3000" b="1">
              <a:solidFill>
                <a:srgbClr val="1A8208"/>
              </a:solidFill>
            </a:endParaRPr>
          </a:p>
        </p:txBody>
      </p:sp>
      <p:sp>
        <p:nvSpPr>
          <p:cNvPr id="49175" name="Rectangle 237"/>
          <p:cNvSpPr>
            <a:spLocks noChangeArrowheads="1"/>
          </p:cNvSpPr>
          <p:nvPr/>
        </p:nvSpPr>
        <p:spPr bwMode="auto">
          <a:xfrm rot="2700000">
            <a:off x="6761163" y="2493963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1A8208"/>
                </a:solidFill>
              </a:rPr>
              <a:t>Y</a:t>
            </a:r>
            <a:endParaRPr lang="en-US" sz="3000" b="1">
              <a:solidFill>
                <a:srgbClr val="1A8208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40_04ExchangeSurfaces_CL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5275" y="428625"/>
            <a:ext cx="5038725" cy="627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01600" y="152400"/>
            <a:ext cx="4121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 eaLnBrk="1" hangingPunct="1"/>
            <a:r>
              <a:rPr lang="en-US" sz="3600" b="1" dirty="0">
                <a:solidFill>
                  <a:schemeClr val="tx2"/>
                </a:solidFill>
              </a:rPr>
              <a:t>Avenues of attack</a:t>
            </a:r>
          </a:p>
        </p:txBody>
      </p:sp>
      <p:sp>
        <p:nvSpPr>
          <p:cNvPr id="488452" name="Rectangle 4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88900" y="825500"/>
            <a:ext cx="3975100" cy="504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l"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charset="2"/>
              <a:buChar char="§"/>
            </a:pPr>
            <a:r>
              <a:rPr lang="en-US" sz="3000" dirty="0">
                <a:solidFill>
                  <a:srgbClr val="0F116A"/>
                </a:solidFill>
              </a:rPr>
              <a:t>Points of entry</a:t>
            </a: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u"/>
            </a:pPr>
            <a:r>
              <a:rPr lang="en-US" sz="2800" dirty="0">
                <a:ea typeface="ＭＳ Ｐゴシック" charset="-128"/>
                <a:cs typeface="ＭＳ Ｐゴシック" charset="-128"/>
              </a:rPr>
              <a:t>digestive system</a:t>
            </a: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u"/>
            </a:pPr>
            <a:r>
              <a:rPr lang="en-US" sz="2800" dirty="0">
                <a:ea typeface="ＭＳ Ｐゴシック" charset="-128"/>
                <a:cs typeface="ＭＳ Ｐゴシック" charset="-128"/>
              </a:rPr>
              <a:t>respiratory system</a:t>
            </a: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u"/>
            </a:pPr>
            <a:r>
              <a:rPr lang="en-US" sz="2800" dirty="0">
                <a:ea typeface="ＭＳ Ｐゴシック" charset="-128"/>
                <a:cs typeface="ＭＳ Ｐゴシック" charset="-128"/>
              </a:rPr>
              <a:t>urogenital tract</a:t>
            </a: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u"/>
            </a:pPr>
            <a:r>
              <a:rPr lang="en-US" sz="2800" dirty="0">
                <a:ea typeface="ＭＳ Ｐゴシック" charset="-128"/>
                <a:cs typeface="ＭＳ Ｐゴシック" charset="-128"/>
              </a:rPr>
              <a:t>break in skin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charset="2"/>
              <a:buChar char="§"/>
            </a:pPr>
            <a:r>
              <a:rPr lang="en-US" sz="3000" dirty="0">
                <a:solidFill>
                  <a:srgbClr val="0F116A"/>
                </a:solidFill>
              </a:rPr>
              <a:t>Routes of attack</a:t>
            </a: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u"/>
            </a:pPr>
            <a:r>
              <a:rPr lang="en-US" sz="2800" dirty="0">
                <a:ea typeface="ＭＳ Ｐゴシック" charset="-128"/>
                <a:cs typeface="ＭＳ Ｐゴシック" charset="-128"/>
              </a:rPr>
              <a:t>circulatory system</a:t>
            </a: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u"/>
            </a:pPr>
            <a:r>
              <a:rPr lang="en-US" sz="2800" dirty="0">
                <a:ea typeface="ＭＳ Ｐゴシック" charset="-128"/>
                <a:cs typeface="ＭＳ Ｐゴシック" charset="-128"/>
              </a:rPr>
              <a:t>lymph system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241300"/>
            <a:ext cx="85344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What do antibodies do to invaders?</a:t>
            </a:r>
          </a:p>
        </p:txBody>
      </p:sp>
      <p:pic>
        <p:nvPicPr>
          <p:cNvPr id="404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3563" y="1311275"/>
            <a:ext cx="7294562" cy="537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119063" y="4352925"/>
            <a:ext cx="2990850" cy="2473325"/>
            <a:chOff x="75" y="2742"/>
            <a:chExt cx="1884" cy="1558"/>
          </a:xfrm>
        </p:grpSpPr>
        <p:grpSp>
          <p:nvGrpSpPr>
            <p:cNvPr id="3" name="Group 42"/>
            <p:cNvGrpSpPr>
              <a:grpSpLocks/>
            </p:cNvGrpSpPr>
            <p:nvPr/>
          </p:nvGrpSpPr>
          <p:grpSpPr bwMode="auto">
            <a:xfrm>
              <a:off x="75" y="2923"/>
              <a:ext cx="1884" cy="1377"/>
              <a:chOff x="75" y="2923"/>
              <a:chExt cx="1884" cy="1377"/>
            </a:xfrm>
          </p:grpSpPr>
          <p:grpSp>
            <p:nvGrpSpPr>
              <p:cNvPr id="4" name="Group 41"/>
              <p:cNvGrpSpPr>
                <a:grpSpLocks/>
              </p:cNvGrpSpPr>
              <p:nvPr/>
            </p:nvGrpSpPr>
            <p:grpSpPr bwMode="auto">
              <a:xfrm>
                <a:off x="75" y="2923"/>
                <a:ext cx="1884" cy="1377"/>
                <a:chOff x="75" y="2923"/>
                <a:chExt cx="1884" cy="1377"/>
              </a:xfrm>
            </p:grpSpPr>
            <p:grpSp>
              <p:nvGrpSpPr>
                <p:cNvPr id="5" name="Group 6"/>
                <p:cNvGrpSpPr>
                  <a:grpSpLocks/>
                </p:cNvGrpSpPr>
                <p:nvPr/>
              </p:nvGrpSpPr>
              <p:grpSpPr bwMode="auto">
                <a:xfrm>
                  <a:off x="146" y="2923"/>
                  <a:ext cx="1813" cy="1360"/>
                  <a:chOff x="1056" y="1671"/>
                  <a:chExt cx="2880" cy="2160"/>
                </a:xfrm>
              </p:grpSpPr>
              <p:grpSp>
                <p:nvGrpSpPr>
                  <p:cNvPr id="6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1056" y="1671"/>
                    <a:ext cx="2880" cy="2160"/>
                    <a:chOff x="1056" y="1671"/>
                    <a:chExt cx="2880" cy="2160"/>
                  </a:xfrm>
                </p:grpSpPr>
                <p:grpSp>
                  <p:nvGrpSpPr>
                    <p:cNvPr id="7" name="Group 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56" y="1671"/>
                      <a:ext cx="2880" cy="2160"/>
                      <a:chOff x="1056" y="1671"/>
                      <a:chExt cx="2880" cy="2160"/>
                    </a:xfrm>
                  </p:grpSpPr>
                  <p:sp>
                    <p:nvSpPr>
                      <p:cNvPr id="50209" name="Oval 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56" y="2592"/>
                        <a:ext cx="912" cy="864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210" name="Oval 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88" y="2967"/>
                        <a:ext cx="912" cy="864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211" name="Oval 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208" y="2967"/>
                        <a:ext cx="912" cy="864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212" name="Oval 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88" y="2007"/>
                        <a:ext cx="912" cy="864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213" name="Oval 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872" y="1671"/>
                        <a:ext cx="912" cy="864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214" name="Oval 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80" y="2775"/>
                        <a:ext cx="912" cy="864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215" name="Oval 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52" y="2343"/>
                        <a:ext cx="912" cy="864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216" name="Oval 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52" y="1863"/>
                        <a:ext cx="912" cy="864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217" name="Oval 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24" y="2295"/>
                        <a:ext cx="912" cy="864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50208" name="Oval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20" y="1680"/>
                      <a:ext cx="912" cy="864"/>
                    </a:xfrm>
                    <a:prstGeom prst="ellipse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50206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448"/>
                    <a:ext cx="912" cy="864"/>
                  </a:xfrm>
                  <a:prstGeom prst="ellipse">
                    <a:avLst/>
                  </a:prstGeom>
                  <a:solidFill>
                    <a:srgbClr val="FFCC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50201" name="Oval 20"/>
                <p:cNvSpPr>
                  <a:spLocks noChangeArrowheads="1"/>
                </p:cNvSpPr>
                <p:nvPr/>
              </p:nvSpPr>
              <p:spPr bwMode="auto">
                <a:xfrm>
                  <a:off x="103" y="3317"/>
                  <a:ext cx="574" cy="544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202" name="Oval 21"/>
                <p:cNvSpPr>
                  <a:spLocks noChangeArrowheads="1"/>
                </p:cNvSpPr>
                <p:nvPr/>
              </p:nvSpPr>
              <p:spPr bwMode="auto">
                <a:xfrm>
                  <a:off x="383" y="3756"/>
                  <a:ext cx="574" cy="544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203" name="Oval 22"/>
                <p:cNvSpPr>
                  <a:spLocks noChangeArrowheads="1"/>
                </p:cNvSpPr>
                <p:nvPr/>
              </p:nvSpPr>
              <p:spPr bwMode="auto">
                <a:xfrm>
                  <a:off x="75" y="3663"/>
                  <a:ext cx="574" cy="544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204" name="Oval 23"/>
                <p:cNvSpPr>
                  <a:spLocks noChangeArrowheads="1"/>
                </p:cNvSpPr>
                <p:nvPr/>
              </p:nvSpPr>
              <p:spPr bwMode="auto">
                <a:xfrm>
                  <a:off x="866" y="3756"/>
                  <a:ext cx="574" cy="544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50199" name="Oval 24"/>
              <p:cNvSpPr>
                <a:spLocks noChangeArrowheads="1"/>
              </p:cNvSpPr>
              <p:nvPr/>
            </p:nvSpPr>
            <p:spPr bwMode="auto">
              <a:xfrm>
                <a:off x="891" y="3005"/>
                <a:ext cx="907" cy="60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0186" name="Rectangle 25"/>
            <p:cNvSpPr>
              <a:spLocks noChangeArrowheads="1"/>
            </p:cNvSpPr>
            <p:nvPr/>
          </p:nvSpPr>
          <p:spPr bwMode="auto">
            <a:xfrm>
              <a:off x="167" y="3741"/>
              <a:ext cx="151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rgbClr val="660000"/>
                  </a:solidFill>
                </a:rPr>
                <a:t>macrophage</a:t>
              </a:r>
              <a:br>
                <a:rPr lang="en-US" sz="1600" b="1">
                  <a:solidFill>
                    <a:srgbClr val="660000"/>
                  </a:solidFill>
                </a:rPr>
              </a:br>
              <a:r>
                <a:rPr lang="en-US" sz="1600" b="1">
                  <a:solidFill>
                    <a:srgbClr val="660000"/>
                  </a:solidFill>
                </a:rPr>
                <a:t>eating tagged invaders</a:t>
              </a:r>
              <a:endParaRPr lang="en-US" sz="1800" b="1">
                <a:solidFill>
                  <a:srgbClr val="0F116A"/>
                </a:solidFill>
              </a:endParaRPr>
            </a:p>
          </p:txBody>
        </p:sp>
        <p:sp>
          <p:nvSpPr>
            <p:cNvPr id="50187" name="Rectangle 26"/>
            <p:cNvSpPr>
              <a:spLocks noChangeArrowheads="1"/>
            </p:cNvSpPr>
            <p:nvPr/>
          </p:nvSpPr>
          <p:spPr bwMode="auto">
            <a:xfrm>
              <a:off x="144" y="2742"/>
              <a:ext cx="1324" cy="462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2"/>
                  </a:solidFill>
                </a:rPr>
                <a:t>invading pathogens tagged with antibodies</a:t>
              </a:r>
            </a:p>
          </p:txBody>
        </p:sp>
        <p:grpSp>
          <p:nvGrpSpPr>
            <p:cNvPr id="8" name="Group 27"/>
            <p:cNvGrpSpPr>
              <a:grpSpLocks/>
            </p:cNvGrpSpPr>
            <p:nvPr/>
          </p:nvGrpSpPr>
          <p:grpSpPr bwMode="auto">
            <a:xfrm>
              <a:off x="938" y="2811"/>
              <a:ext cx="917" cy="862"/>
              <a:chOff x="2361" y="1833"/>
              <a:chExt cx="1627" cy="1525"/>
            </a:xfrm>
          </p:grpSpPr>
          <p:sp>
            <p:nvSpPr>
              <p:cNvPr id="50189" name="Rectangle 28"/>
              <p:cNvSpPr>
                <a:spLocks noChangeArrowheads="1"/>
              </p:cNvSpPr>
              <p:nvPr/>
            </p:nvSpPr>
            <p:spPr bwMode="auto">
              <a:xfrm rot="7974751">
                <a:off x="2431" y="2352"/>
                <a:ext cx="508" cy="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3200" b="1">
                    <a:solidFill>
                      <a:srgbClr val="099B00"/>
                    </a:solidFill>
                  </a:rPr>
                  <a:t>Y</a:t>
                </a:r>
              </a:p>
            </p:txBody>
          </p:sp>
          <p:grpSp>
            <p:nvGrpSpPr>
              <p:cNvPr id="9" name="Group 29"/>
              <p:cNvGrpSpPr>
                <a:grpSpLocks/>
              </p:cNvGrpSpPr>
              <p:nvPr/>
            </p:nvGrpSpPr>
            <p:grpSpPr bwMode="auto">
              <a:xfrm>
                <a:off x="2640" y="1833"/>
                <a:ext cx="1348" cy="1525"/>
                <a:chOff x="2640" y="1833"/>
                <a:chExt cx="1348" cy="1525"/>
              </a:xfrm>
            </p:grpSpPr>
            <p:sp>
              <p:nvSpPr>
                <p:cNvPr id="50191" name="Rectangle 30"/>
                <p:cNvSpPr>
                  <a:spLocks noChangeArrowheads="1"/>
                </p:cNvSpPr>
                <p:nvPr/>
              </p:nvSpPr>
              <p:spPr bwMode="auto">
                <a:xfrm rot="-474626">
                  <a:off x="2776" y="2713"/>
                  <a:ext cx="510" cy="6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3200" b="1">
                      <a:solidFill>
                        <a:srgbClr val="099B00"/>
                      </a:solidFill>
                    </a:rPr>
                    <a:t>Y</a:t>
                  </a:r>
                </a:p>
              </p:txBody>
            </p:sp>
            <p:sp>
              <p:nvSpPr>
                <p:cNvPr id="50192" name="Rectangle 31"/>
                <p:cNvSpPr>
                  <a:spLocks noChangeArrowheads="1"/>
                </p:cNvSpPr>
                <p:nvPr/>
              </p:nvSpPr>
              <p:spPr bwMode="auto">
                <a:xfrm rot="-3557980">
                  <a:off x="3256" y="2329"/>
                  <a:ext cx="508" cy="6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3200" b="1">
                      <a:solidFill>
                        <a:srgbClr val="099B00"/>
                      </a:solidFill>
                    </a:rPr>
                    <a:t>Y</a:t>
                  </a:r>
                </a:p>
              </p:txBody>
            </p:sp>
            <p:sp>
              <p:nvSpPr>
                <p:cNvPr id="50193" name="Rectangle 32"/>
                <p:cNvSpPr>
                  <a:spLocks noChangeArrowheads="1"/>
                </p:cNvSpPr>
                <p:nvPr/>
              </p:nvSpPr>
              <p:spPr bwMode="auto">
                <a:xfrm>
                  <a:off x="3479" y="2203"/>
                  <a:ext cx="509" cy="6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3200" b="1">
                      <a:solidFill>
                        <a:srgbClr val="099B00"/>
                      </a:solidFill>
                    </a:rPr>
                    <a:t>Y</a:t>
                  </a:r>
                </a:p>
              </p:txBody>
            </p:sp>
            <p:sp>
              <p:nvSpPr>
                <p:cNvPr id="50194" name="Rectangle 33"/>
                <p:cNvSpPr>
                  <a:spLocks noChangeArrowheads="1"/>
                </p:cNvSpPr>
                <p:nvPr/>
              </p:nvSpPr>
              <p:spPr bwMode="auto">
                <a:xfrm rot="8975848">
                  <a:off x="2801" y="2121"/>
                  <a:ext cx="509" cy="6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3200" b="1">
                      <a:solidFill>
                        <a:srgbClr val="099B00"/>
                      </a:solidFill>
                    </a:rPr>
                    <a:t>Y</a:t>
                  </a:r>
                </a:p>
              </p:txBody>
            </p:sp>
            <p:sp>
              <p:nvSpPr>
                <p:cNvPr id="50195" name="Rectangle 34"/>
                <p:cNvSpPr>
                  <a:spLocks noChangeArrowheads="1"/>
                </p:cNvSpPr>
                <p:nvPr/>
              </p:nvSpPr>
              <p:spPr bwMode="auto">
                <a:xfrm rot="9042285">
                  <a:off x="3158" y="1833"/>
                  <a:ext cx="509" cy="6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3200" b="1">
                      <a:solidFill>
                        <a:srgbClr val="099B00"/>
                      </a:solidFill>
                    </a:rPr>
                    <a:t>Y</a:t>
                  </a:r>
                </a:p>
              </p:txBody>
            </p:sp>
            <p:sp>
              <p:nvSpPr>
                <p:cNvPr id="50196" name="Oval 35"/>
                <p:cNvSpPr>
                  <a:spLocks noChangeArrowheads="1"/>
                </p:cNvSpPr>
                <p:nvPr/>
              </p:nvSpPr>
              <p:spPr bwMode="auto">
                <a:xfrm rot="-1556080">
                  <a:off x="3137" y="2263"/>
                  <a:ext cx="655" cy="205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197" name="Oval 36"/>
                <p:cNvSpPr>
                  <a:spLocks noChangeArrowheads="1"/>
                </p:cNvSpPr>
                <p:nvPr/>
              </p:nvSpPr>
              <p:spPr bwMode="auto">
                <a:xfrm rot="-1556080">
                  <a:off x="2640" y="2640"/>
                  <a:ext cx="768" cy="240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8" name="Round Same Side Corner Rectangle 37"/>
          <p:cNvSpPr/>
          <p:nvPr/>
        </p:nvSpPr>
        <p:spPr>
          <a:xfrm>
            <a:off x="2208213" y="1939925"/>
            <a:ext cx="1420812" cy="419100"/>
          </a:xfrm>
          <a:prstGeom prst="round2SameRect">
            <a:avLst/>
          </a:prstGeom>
          <a:solidFill>
            <a:srgbClr val="FFCC0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0000"/>
                </a:solidFill>
              </a:rPr>
              <a:t>neutralize</a:t>
            </a:r>
            <a:endParaRPr lang="en-US" sz="2000" dirty="0"/>
          </a:p>
        </p:txBody>
      </p:sp>
      <p:sp>
        <p:nvSpPr>
          <p:cNvPr id="39" name="Round Same Side Corner Rectangle 38"/>
          <p:cNvSpPr/>
          <p:nvPr/>
        </p:nvSpPr>
        <p:spPr>
          <a:xfrm>
            <a:off x="4084638" y="1939925"/>
            <a:ext cx="1143000" cy="419100"/>
          </a:xfrm>
          <a:prstGeom prst="round2SameRect">
            <a:avLst/>
          </a:prstGeom>
          <a:solidFill>
            <a:srgbClr val="FFCC0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0000"/>
                </a:solidFill>
              </a:rPr>
              <a:t>capture</a:t>
            </a:r>
            <a:endParaRPr lang="en-US" sz="2000" dirty="0"/>
          </a:p>
        </p:txBody>
      </p:sp>
      <p:sp>
        <p:nvSpPr>
          <p:cNvPr id="40" name="Round Same Side Corner Rectangle 39"/>
          <p:cNvSpPr/>
          <p:nvPr/>
        </p:nvSpPr>
        <p:spPr>
          <a:xfrm>
            <a:off x="5529263" y="1939925"/>
            <a:ext cx="1511300" cy="419100"/>
          </a:xfrm>
          <a:prstGeom prst="round2SameRect">
            <a:avLst/>
          </a:prstGeom>
          <a:solidFill>
            <a:srgbClr val="FFCC0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0000"/>
                </a:solidFill>
              </a:rPr>
              <a:t>precipitate</a:t>
            </a:r>
            <a:endParaRPr lang="en-US" sz="2000" dirty="0"/>
          </a:p>
        </p:txBody>
      </p:sp>
      <p:sp>
        <p:nvSpPr>
          <p:cNvPr id="41" name="Round Same Side Corner Rectangle 40"/>
          <p:cNvSpPr/>
          <p:nvPr/>
        </p:nvSpPr>
        <p:spPr>
          <a:xfrm>
            <a:off x="7148513" y="1939925"/>
            <a:ext cx="1436687" cy="419100"/>
          </a:xfrm>
          <a:prstGeom prst="round2SameRect">
            <a:avLst/>
          </a:prstGeom>
          <a:solidFill>
            <a:srgbClr val="FFCC0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0000"/>
                </a:solidFill>
              </a:rPr>
              <a:t>apoptosis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643" name="Picture 5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856538" y="4030663"/>
            <a:ext cx="1287462" cy="282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 flipH="1" flipV="1">
            <a:off x="6153150" y="360363"/>
            <a:ext cx="2990850" cy="2185987"/>
            <a:chOff x="2691" y="2133"/>
            <a:chExt cx="2993" cy="2187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691" y="2133"/>
              <a:ext cx="2993" cy="2187"/>
              <a:chOff x="2691" y="2133"/>
              <a:chExt cx="2993" cy="2187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2804" y="2133"/>
                <a:ext cx="2880" cy="2160"/>
                <a:chOff x="1056" y="1671"/>
                <a:chExt cx="2880" cy="2160"/>
              </a:xfrm>
            </p:grpSpPr>
            <p:grpSp>
              <p:nvGrpSpPr>
                <p:cNvPr id="5" name="Group 8"/>
                <p:cNvGrpSpPr>
                  <a:grpSpLocks/>
                </p:cNvGrpSpPr>
                <p:nvPr/>
              </p:nvGrpSpPr>
              <p:grpSpPr bwMode="auto">
                <a:xfrm>
                  <a:off x="1056" y="1671"/>
                  <a:ext cx="2880" cy="2160"/>
                  <a:chOff x="1056" y="1671"/>
                  <a:chExt cx="2880" cy="2160"/>
                </a:xfrm>
              </p:grpSpPr>
              <p:grpSp>
                <p:nvGrpSpPr>
                  <p:cNvPr id="6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056" y="1671"/>
                    <a:ext cx="2880" cy="2160"/>
                    <a:chOff x="1056" y="1671"/>
                    <a:chExt cx="2880" cy="2160"/>
                  </a:xfrm>
                </p:grpSpPr>
                <p:sp>
                  <p:nvSpPr>
                    <p:cNvPr id="52264" name="Oval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56" y="2592"/>
                      <a:ext cx="912" cy="864"/>
                    </a:xfrm>
                    <a:prstGeom prst="ellipse">
                      <a:avLst/>
                    </a:prstGeom>
                    <a:solidFill>
                      <a:srgbClr val="FFEA18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265" name="Oval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88" y="2967"/>
                      <a:ext cx="912" cy="864"/>
                    </a:xfrm>
                    <a:prstGeom prst="ellipse">
                      <a:avLst/>
                    </a:prstGeom>
                    <a:solidFill>
                      <a:srgbClr val="FFEA18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266" name="Oval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2967"/>
                      <a:ext cx="912" cy="864"/>
                    </a:xfrm>
                    <a:prstGeom prst="ellipse">
                      <a:avLst/>
                    </a:prstGeom>
                    <a:solidFill>
                      <a:srgbClr val="FFEA18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267" name="Oval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88" y="2007"/>
                      <a:ext cx="912" cy="864"/>
                    </a:xfrm>
                    <a:prstGeom prst="ellipse">
                      <a:avLst/>
                    </a:prstGeom>
                    <a:solidFill>
                      <a:srgbClr val="FFEA18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268" name="Oval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72" y="1671"/>
                      <a:ext cx="912" cy="864"/>
                    </a:xfrm>
                    <a:prstGeom prst="ellipse">
                      <a:avLst/>
                    </a:prstGeom>
                    <a:solidFill>
                      <a:srgbClr val="FFEA18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269" name="Oval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0" y="2775"/>
                      <a:ext cx="912" cy="864"/>
                    </a:xfrm>
                    <a:prstGeom prst="ellipse">
                      <a:avLst/>
                    </a:prstGeom>
                    <a:solidFill>
                      <a:srgbClr val="FFEA18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270" name="Oval 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2" y="2343"/>
                      <a:ext cx="912" cy="864"/>
                    </a:xfrm>
                    <a:prstGeom prst="ellipse">
                      <a:avLst/>
                    </a:prstGeom>
                    <a:solidFill>
                      <a:srgbClr val="FFEA18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271" name="Oval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2" y="1863"/>
                      <a:ext cx="912" cy="864"/>
                    </a:xfrm>
                    <a:prstGeom prst="ellipse">
                      <a:avLst/>
                    </a:prstGeom>
                    <a:solidFill>
                      <a:srgbClr val="FFEA18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272" name="Oval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24" y="2295"/>
                      <a:ext cx="912" cy="864"/>
                    </a:xfrm>
                    <a:prstGeom prst="ellipse">
                      <a:avLst/>
                    </a:prstGeom>
                    <a:solidFill>
                      <a:srgbClr val="FFEA18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52263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1680"/>
                    <a:ext cx="912" cy="864"/>
                  </a:xfrm>
                  <a:prstGeom prst="ellipse">
                    <a:avLst/>
                  </a:prstGeom>
                  <a:solidFill>
                    <a:srgbClr val="FFEA1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52261" name="Oval 20"/>
                <p:cNvSpPr>
                  <a:spLocks noChangeArrowheads="1"/>
                </p:cNvSpPr>
                <p:nvPr/>
              </p:nvSpPr>
              <p:spPr bwMode="auto">
                <a:xfrm>
                  <a:off x="1728" y="2448"/>
                  <a:ext cx="912" cy="864"/>
                </a:xfrm>
                <a:prstGeom prst="ellipse">
                  <a:avLst/>
                </a:prstGeom>
                <a:solidFill>
                  <a:srgbClr val="FFEA1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52256" name="Oval 21"/>
              <p:cNvSpPr>
                <a:spLocks noChangeArrowheads="1"/>
              </p:cNvSpPr>
              <p:nvPr/>
            </p:nvSpPr>
            <p:spPr bwMode="auto">
              <a:xfrm>
                <a:off x="2736" y="2759"/>
                <a:ext cx="912" cy="864"/>
              </a:xfrm>
              <a:prstGeom prst="ellipse">
                <a:avLst/>
              </a:prstGeom>
              <a:solidFill>
                <a:srgbClr val="FFEA18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57" name="Oval 22"/>
              <p:cNvSpPr>
                <a:spLocks noChangeArrowheads="1"/>
              </p:cNvSpPr>
              <p:nvPr/>
            </p:nvSpPr>
            <p:spPr bwMode="auto">
              <a:xfrm>
                <a:off x="3180" y="3456"/>
                <a:ext cx="912" cy="864"/>
              </a:xfrm>
              <a:prstGeom prst="ellipse">
                <a:avLst/>
              </a:prstGeom>
              <a:solidFill>
                <a:srgbClr val="FFEA18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58" name="Oval 23"/>
              <p:cNvSpPr>
                <a:spLocks noChangeArrowheads="1"/>
              </p:cNvSpPr>
              <p:nvPr/>
            </p:nvSpPr>
            <p:spPr bwMode="auto">
              <a:xfrm>
                <a:off x="2691" y="3308"/>
                <a:ext cx="912" cy="864"/>
              </a:xfrm>
              <a:prstGeom prst="ellipse">
                <a:avLst/>
              </a:prstGeom>
              <a:solidFill>
                <a:srgbClr val="FFEA18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59" name="Oval 24"/>
              <p:cNvSpPr>
                <a:spLocks noChangeArrowheads="1"/>
              </p:cNvSpPr>
              <p:nvPr/>
            </p:nvSpPr>
            <p:spPr bwMode="auto">
              <a:xfrm>
                <a:off x="3948" y="3456"/>
                <a:ext cx="912" cy="864"/>
              </a:xfrm>
              <a:prstGeom prst="ellipse">
                <a:avLst/>
              </a:prstGeom>
              <a:solidFill>
                <a:srgbClr val="FFEA18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2254" name="Oval 25"/>
            <p:cNvSpPr>
              <a:spLocks noChangeArrowheads="1"/>
            </p:cNvSpPr>
            <p:nvPr/>
          </p:nvSpPr>
          <p:spPr bwMode="auto">
            <a:xfrm>
              <a:off x="3988" y="2263"/>
              <a:ext cx="1440" cy="96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945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0" y="787400"/>
            <a:ext cx="7916862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dirty="0" err="1"/>
              <a:t>Immunoglobulins</a:t>
            </a:r>
            <a:endParaRPr lang="en-US" sz="2600" dirty="0"/>
          </a:p>
          <a:p>
            <a:pPr lvl="1" eaLnBrk="1" hangingPunct="1">
              <a:lnSpc>
                <a:spcPct val="90000"/>
              </a:lnSpc>
            </a:pPr>
            <a:r>
              <a:rPr lang="en-US" sz="2400" u="sng" dirty="0" err="1">
                <a:solidFill>
                  <a:srgbClr val="CC0000"/>
                </a:solidFill>
              </a:rPr>
              <a:t>IgM</a:t>
            </a:r>
            <a:endParaRPr lang="en-US" sz="2400" dirty="0"/>
          </a:p>
          <a:p>
            <a:pPr marL="1085850" lvl="2" eaLnBrk="1" hangingPunct="1">
              <a:lnSpc>
                <a:spcPct val="90000"/>
              </a:lnSpc>
            </a:pPr>
            <a:r>
              <a:rPr lang="en-US" dirty="0"/>
              <a:t>1st immune response</a:t>
            </a:r>
          </a:p>
          <a:p>
            <a:pPr marL="1085850" lvl="2" eaLnBrk="1" hangingPunct="1">
              <a:lnSpc>
                <a:spcPct val="90000"/>
              </a:lnSpc>
            </a:pPr>
            <a:r>
              <a:rPr lang="en-US" dirty="0"/>
              <a:t>activate complement proteins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u="sng" dirty="0" err="1">
                <a:solidFill>
                  <a:srgbClr val="CC0000"/>
                </a:solidFill>
              </a:rPr>
              <a:t>IgG</a:t>
            </a:r>
            <a:endParaRPr lang="en-US" sz="2400" dirty="0"/>
          </a:p>
          <a:p>
            <a:pPr marL="1085850" lvl="2" eaLnBrk="1" hangingPunct="1">
              <a:lnSpc>
                <a:spcPct val="90000"/>
              </a:lnSpc>
            </a:pPr>
            <a:r>
              <a:rPr lang="en-US" dirty="0"/>
              <a:t>2nd response, major antibody circulating in plasma</a:t>
            </a:r>
          </a:p>
          <a:p>
            <a:pPr marL="1085850" lvl="2" eaLnBrk="1" hangingPunct="1">
              <a:lnSpc>
                <a:spcPct val="90000"/>
              </a:lnSpc>
            </a:pPr>
            <a:r>
              <a:rPr lang="en-US" dirty="0"/>
              <a:t>promote phagocytosis by macrophages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u="sng" dirty="0">
                <a:solidFill>
                  <a:srgbClr val="CC0000"/>
                </a:solidFill>
              </a:rPr>
              <a:t>IgA</a:t>
            </a:r>
            <a:endParaRPr lang="en-US" sz="2400" dirty="0"/>
          </a:p>
          <a:p>
            <a:pPr marL="1085850" lvl="2" eaLnBrk="1" hangingPunct="1">
              <a:lnSpc>
                <a:spcPct val="90000"/>
              </a:lnSpc>
            </a:pPr>
            <a:r>
              <a:rPr lang="en-US" dirty="0"/>
              <a:t>in external secretions, sweat &amp; mother’s milk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u="sng" dirty="0" err="1">
                <a:solidFill>
                  <a:srgbClr val="CC0000"/>
                </a:solidFill>
              </a:rPr>
              <a:t>IgE</a:t>
            </a:r>
            <a:endParaRPr lang="en-US" sz="2400" dirty="0"/>
          </a:p>
          <a:p>
            <a:pPr marL="1085850" lvl="2" eaLnBrk="1" hangingPunct="1">
              <a:lnSpc>
                <a:spcPct val="90000"/>
              </a:lnSpc>
            </a:pPr>
            <a:r>
              <a:rPr lang="en-US" dirty="0"/>
              <a:t>promote release of histamine &amp; lots of bodily fluids</a:t>
            </a:r>
          </a:p>
          <a:p>
            <a:pPr marL="1085850" lvl="2" eaLnBrk="1" hangingPunct="1">
              <a:lnSpc>
                <a:spcPct val="90000"/>
              </a:lnSpc>
            </a:pPr>
            <a:r>
              <a:rPr lang="en-US" dirty="0"/>
              <a:t>evolved as reaction to parasites</a:t>
            </a:r>
          </a:p>
          <a:p>
            <a:pPr marL="1085850" lvl="2" eaLnBrk="1" hangingPunct="1">
              <a:lnSpc>
                <a:spcPct val="90000"/>
              </a:lnSpc>
            </a:pPr>
            <a:r>
              <a:rPr lang="en-US" dirty="0"/>
              <a:t>triggers allergic reaction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u="sng" dirty="0" err="1">
                <a:solidFill>
                  <a:srgbClr val="CC0000"/>
                </a:solidFill>
              </a:rPr>
              <a:t>IgD</a:t>
            </a:r>
            <a:endParaRPr lang="en-US" sz="2400" dirty="0"/>
          </a:p>
          <a:p>
            <a:pPr marL="1085850" lvl="2" eaLnBrk="1" hangingPunct="1">
              <a:lnSpc>
                <a:spcPct val="90000"/>
              </a:lnSpc>
            </a:pPr>
            <a:r>
              <a:rPr lang="en-US" dirty="0"/>
              <a:t>receptors of B cells???</a:t>
            </a:r>
          </a:p>
        </p:txBody>
      </p:sp>
      <p:sp>
        <p:nvSpPr>
          <p:cNvPr id="52229" name="Rectangle 26"/>
          <p:cNvSpPr>
            <a:spLocks noChangeArrowheads="1"/>
          </p:cNvSpPr>
          <p:nvPr/>
        </p:nvSpPr>
        <p:spPr bwMode="auto">
          <a:xfrm>
            <a:off x="7664450" y="1308100"/>
            <a:ext cx="158591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660000"/>
                </a:solidFill>
              </a:rPr>
              <a:t>macrophage</a:t>
            </a:r>
            <a:br>
              <a:rPr lang="en-US" sz="1600" b="1">
                <a:solidFill>
                  <a:srgbClr val="660000"/>
                </a:solidFill>
              </a:rPr>
            </a:br>
            <a:r>
              <a:rPr lang="en-US" sz="1600" b="1">
                <a:solidFill>
                  <a:srgbClr val="660000"/>
                </a:solidFill>
              </a:rPr>
              <a:t>eating tagged invaders</a:t>
            </a:r>
            <a:endParaRPr lang="en-US" sz="1800" b="1">
              <a:solidFill>
                <a:srgbClr val="0F116A"/>
              </a:solidFill>
            </a:endParaRPr>
          </a:p>
        </p:txBody>
      </p:sp>
      <p:sp>
        <p:nvSpPr>
          <p:cNvPr id="52230" name="Rectangle 27"/>
          <p:cNvSpPr>
            <a:spLocks noChangeArrowheads="1"/>
          </p:cNvSpPr>
          <p:nvPr/>
        </p:nvSpPr>
        <p:spPr bwMode="auto">
          <a:xfrm>
            <a:off x="5857875" y="336550"/>
            <a:ext cx="2101850" cy="733425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chemeClr val="tx2"/>
                </a:solidFill>
              </a:rPr>
              <a:t>invading pathogens tagged with antibodies</a:t>
            </a:r>
          </a:p>
        </p:txBody>
      </p: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6480175" y="1247775"/>
            <a:ext cx="1285875" cy="1250950"/>
            <a:chOff x="2346" y="1840"/>
            <a:chExt cx="1659" cy="1509"/>
          </a:xfrm>
        </p:grpSpPr>
        <p:sp>
          <p:nvSpPr>
            <p:cNvPr id="52244" name="Rectangle 29"/>
            <p:cNvSpPr>
              <a:spLocks noChangeArrowheads="1"/>
            </p:cNvSpPr>
            <p:nvPr/>
          </p:nvSpPr>
          <p:spPr bwMode="auto">
            <a:xfrm rot="7974751">
              <a:off x="2427" y="2337"/>
              <a:ext cx="508" cy="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rgbClr val="099B00"/>
                  </a:solidFill>
                </a:rPr>
                <a:t>Y</a:t>
              </a:r>
            </a:p>
          </p:txBody>
        </p:sp>
        <p:grpSp>
          <p:nvGrpSpPr>
            <p:cNvPr id="8" name="Group 30"/>
            <p:cNvGrpSpPr>
              <a:grpSpLocks/>
            </p:cNvGrpSpPr>
            <p:nvPr/>
          </p:nvGrpSpPr>
          <p:grpSpPr bwMode="auto">
            <a:xfrm>
              <a:off x="2640" y="1840"/>
              <a:ext cx="1365" cy="1509"/>
              <a:chOff x="2640" y="1840"/>
              <a:chExt cx="1365" cy="1509"/>
            </a:xfrm>
          </p:grpSpPr>
          <p:sp>
            <p:nvSpPr>
              <p:cNvPr id="52246" name="Rectangle 31"/>
              <p:cNvSpPr>
                <a:spLocks noChangeArrowheads="1"/>
              </p:cNvSpPr>
              <p:nvPr/>
            </p:nvSpPr>
            <p:spPr bwMode="auto">
              <a:xfrm rot="-474626">
                <a:off x="2766" y="2723"/>
                <a:ext cx="543" cy="6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rgbClr val="099B00"/>
                    </a:solidFill>
                  </a:rPr>
                  <a:t>Y</a:t>
                </a:r>
              </a:p>
            </p:txBody>
          </p:sp>
          <p:sp>
            <p:nvSpPr>
              <p:cNvPr id="52247" name="Rectangle 32"/>
              <p:cNvSpPr>
                <a:spLocks noChangeArrowheads="1"/>
              </p:cNvSpPr>
              <p:nvPr/>
            </p:nvSpPr>
            <p:spPr bwMode="auto">
              <a:xfrm rot="-3557980">
                <a:off x="3261" y="2314"/>
                <a:ext cx="508" cy="6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rgbClr val="099B00"/>
                    </a:solidFill>
                  </a:rPr>
                  <a:t>Y</a:t>
                </a:r>
              </a:p>
            </p:txBody>
          </p:sp>
          <p:sp>
            <p:nvSpPr>
              <p:cNvPr id="52248" name="Rectangle 33"/>
              <p:cNvSpPr>
                <a:spLocks noChangeArrowheads="1"/>
              </p:cNvSpPr>
              <p:nvPr/>
            </p:nvSpPr>
            <p:spPr bwMode="auto">
              <a:xfrm>
                <a:off x="3462" y="2213"/>
                <a:ext cx="543" cy="6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rgbClr val="099B00"/>
                    </a:solidFill>
                  </a:rPr>
                  <a:t>Y</a:t>
                </a:r>
              </a:p>
            </p:txBody>
          </p:sp>
          <p:sp>
            <p:nvSpPr>
              <p:cNvPr id="52249" name="Rectangle 34"/>
              <p:cNvSpPr>
                <a:spLocks noChangeArrowheads="1"/>
              </p:cNvSpPr>
              <p:nvPr/>
            </p:nvSpPr>
            <p:spPr bwMode="auto">
              <a:xfrm rot="8975848">
                <a:off x="2784" y="2131"/>
                <a:ext cx="543" cy="6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rgbClr val="099B00"/>
                    </a:solidFill>
                  </a:rPr>
                  <a:t>Y</a:t>
                </a:r>
              </a:p>
            </p:txBody>
          </p:sp>
          <p:sp>
            <p:nvSpPr>
              <p:cNvPr id="52250" name="Rectangle 35"/>
              <p:cNvSpPr>
                <a:spLocks noChangeArrowheads="1"/>
              </p:cNvSpPr>
              <p:nvPr/>
            </p:nvSpPr>
            <p:spPr bwMode="auto">
              <a:xfrm rot="9042285">
                <a:off x="3139" y="1840"/>
                <a:ext cx="542" cy="6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rgbClr val="099B00"/>
                    </a:solidFill>
                  </a:rPr>
                  <a:t>Y</a:t>
                </a:r>
              </a:p>
            </p:txBody>
          </p:sp>
          <p:sp>
            <p:nvSpPr>
              <p:cNvPr id="52251" name="Oval 36"/>
              <p:cNvSpPr>
                <a:spLocks noChangeArrowheads="1"/>
              </p:cNvSpPr>
              <p:nvPr/>
            </p:nvSpPr>
            <p:spPr bwMode="auto">
              <a:xfrm rot="-1556080">
                <a:off x="3137" y="2263"/>
                <a:ext cx="655" cy="205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52" name="Oval 37"/>
              <p:cNvSpPr>
                <a:spLocks noChangeArrowheads="1"/>
              </p:cNvSpPr>
              <p:nvPr/>
            </p:nvSpPr>
            <p:spPr bwMode="auto">
              <a:xfrm rot="-1556080">
                <a:off x="2640" y="2640"/>
                <a:ext cx="768" cy="240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22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Classes of antibodies</a:t>
            </a:r>
          </a:p>
        </p:txBody>
      </p:sp>
      <p:grpSp>
        <p:nvGrpSpPr>
          <p:cNvPr id="9" name="Group 49"/>
          <p:cNvGrpSpPr>
            <a:grpSpLocks/>
          </p:cNvGrpSpPr>
          <p:nvPr/>
        </p:nvGrpSpPr>
        <p:grpSpPr bwMode="auto">
          <a:xfrm>
            <a:off x="5740400" y="346075"/>
            <a:ext cx="3355975" cy="2525713"/>
            <a:chOff x="3616" y="218"/>
            <a:chExt cx="2114" cy="1591"/>
          </a:xfrm>
        </p:grpSpPr>
        <p:pic>
          <p:nvPicPr>
            <p:cNvPr id="52234" name="Picture 39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6" y="218"/>
              <a:ext cx="2114" cy="15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52235" name="Rectangle 40"/>
            <p:cNvSpPr>
              <a:spLocks noChangeArrowheads="1"/>
            </p:cNvSpPr>
            <p:nvPr/>
          </p:nvSpPr>
          <p:spPr bwMode="auto">
            <a:xfrm>
              <a:off x="4619" y="1696"/>
              <a:ext cx="330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1300" b="1">
                  <a:solidFill>
                    <a:srgbClr val="000000"/>
                  </a:solidFill>
                </a:rPr>
                <a:t>Weeks</a:t>
              </a:r>
              <a:endParaRPr lang="en-US" sz="1200"/>
            </a:p>
          </p:txBody>
        </p:sp>
        <p:sp>
          <p:nvSpPr>
            <p:cNvPr id="52236" name="Rectangle 41"/>
            <p:cNvSpPr>
              <a:spLocks noChangeArrowheads="1"/>
            </p:cNvSpPr>
            <p:nvPr/>
          </p:nvSpPr>
          <p:spPr bwMode="auto">
            <a:xfrm>
              <a:off x="3985" y="1588"/>
              <a:ext cx="58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1300" b="1">
                  <a:solidFill>
                    <a:srgbClr val="000000"/>
                  </a:solidFill>
                </a:rPr>
                <a:t>0</a:t>
              </a:r>
              <a:endParaRPr lang="en-US" sz="1200"/>
            </a:p>
          </p:txBody>
        </p:sp>
        <p:sp>
          <p:nvSpPr>
            <p:cNvPr id="52237" name="Rectangle 42"/>
            <p:cNvSpPr>
              <a:spLocks noChangeArrowheads="1"/>
            </p:cNvSpPr>
            <p:nvPr/>
          </p:nvSpPr>
          <p:spPr bwMode="auto">
            <a:xfrm>
              <a:off x="4488" y="1588"/>
              <a:ext cx="58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1300" b="1">
                  <a:solidFill>
                    <a:srgbClr val="000000"/>
                  </a:solidFill>
                </a:rPr>
                <a:t>2</a:t>
              </a:r>
              <a:endParaRPr lang="en-US" sz="1200"/>
            </a:p>
          </p:txBody>
        </p:sp>
        <p:sp>
          <p:nvSpPr>
            <p:cNvPr id="52238" name="Rectangle 43"/>
            <p:cNvSpPr>
              <a:spLocks noChangeArrowheads="1"/>
            </p:cNvSpPr>
            <p:nvPr/>
          </p:nvSpPr>
          <p:spPr bwMode="auto">
            <a:xfrm>
              <a:off x="4991" y="1588"/>
              <a:ext cx="58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1300" b="1">
                  <a:solidFill>
                    <a:srgbClr val="000000"/>
                  </a:solidFill>
                </a:rPr>
                <a:t>4</a:t>
              </a:r>
              <a:endParaRPr lang="en-US" sz="1200"/>
            </a:p>
          </p:txBody>
        </p:sp>
        <p:sp>
          <p:nvSpPr>
            <p:cNvPr id="52239" name="Rectangle 44"/>
            <p:cNvSpPr>
              <a:spLocks noChangeArrowheads="1"/>
            </p:cNvSpPr>
            <p:nvPr/>
          </p:nvSpPr>
          <p:spPr bwMode="auto">
            <a:xfrm>
              <a:off x="5494" y="1588"/>
              <a:ext cx="58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1300" b="1">
                  <a:solidFill>
                    <a:srgbClr val="000000"/>
                  </a:solidFill>
                </a:rPr>
                <a:t>6</a:t>
              </a:r>
              <a:endParaRPr lang="en-US" sz="1200"/>
            </a:p>
          </p:txBody>
        </p:sp>
        <p:sp>
          <p:nvSpPr>
            <p:cNvPr id="52240" name="Rectangle 45"/>
            <p:cNvSpPr>
              <a:spLocks noChangeArrowheads="1"/>
            </p:cNvSpPr>
            <p:nvPr/>
          </p:nvSpPr>
          <p:spPr bwMode="auto">
            <a:xfrm>
              <a:off x="4122" y="764"/>
              <a:ext cx="17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1300" b="1">
                  <a:solidFill>
                    <a:srgbClr val="000000"/>
                  </a:solidFill>
                </a:rPr>
                <a:t>IgM</a:t>
              </a:r>
              <a:endParaRPr lang="en-US" sz="1200"/>
            </a:p>
          </p:txBody>
        </p:sp>
        <p:sp>
          <p:nvSpPr>
            <p:cNvPr id="52241" name="Rectangle 46"/>
            <p:cNvSpPr>
              <a:spLocks noChangeArrowheads="1"/>
            </p:cNvSpPr>
            <p:nvPr/>
          </p:nvSpPr>
          <p:spPr bwMode="auto">
            <a:xfrm>
              <a:off x="4698" y="764"/>
              <a:ext cx="173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1300" b="1">
                  <a:solidFill>
                    <a:srgbClr val="000000"/>
                  </a:solidFill>
                </a:rPr>
                <a:t>IgG</a:t>
              </a:r>
              <a:endParaRPr lang="en-US" sz="1200"/>
            </a:p>
          </p:txBody>
        </p:sp>
        <p:sp>
          <p:nvSpPr>
            <p:cNvPr id="52242" name="Rectangle 47"/>
            <p:cNvSpPr>
              <a:spLocks noChangeArrowheads="1"/>
            </p:cNvSpPr>
            <p:nvPr/>
          </p:nvSpPr>
          <p:spPr bwMode="auto">
            <a:xfrm>
              <a:off x="3815" y="269"/>
              <a:ext cx="474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300" b="1">
                  <a:solidFill>
                    <a:srgbClr val="000000"/>
                  </a:solidFill>
                </a:rPr>
                <a:t>Exposure</a:t>
              </a:r>
            </a:p>
            <a:p>
              <a:pPr>
                <a:lnSpc>
                  <a:spcPct val="85000"/>
                </a:lnSpc>
              </a:pPr>
              <a:r>
                <a:rPr lang="en-US" sz="1300" b="1">
                  <a:solidFill>
                    <a:srgbClr val="000000"/>
                  </a:solidFill>
                </a:rPr>
                <a:t>to</a:t>
              </a:r>
            </a:p>
            <a:p>
              <a:pPr>
                <a:lnSpc>
                  <a:spcPct val="85000"/>
                </a:lnSpc>
              </a:pPr>
              <a:r>
                <a:rPr lang="en-US" sz="1300" b="1">
                  <a:solidFill>
                    <a:srgbClr val="000000"/>
                  </a:solidFill>
                </a:rPr>
                <a:t>antigen</a:t>
              </a:r>
              <a:endParaRPr lang="en-US" sz="1200"/>
            </a:p>
          </p:txBody>
        </p:sp>
        <p:sp>
          <p:nvSpPr>
            <p:cNvPr id="52243" name="Rectangle 48"/>
            <p:cNvSpPr>
              <a:spLocks noChangeArrowheads="1"/>
            </p:cNvSpPr>
            <p:nvPr/>
          </p:nvSpPr>
          <p:spPr bwMode="auto">
            <a:xfrm rot="-5400000">
              <a:off x="3236" y="1067"/>
              <a:ext cx="944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1400" b="1">
                  <a:solidFill>
                    <a:srgbClr val="000000"/>
                  </a:solidFill>
                </a:rPr>
                <a:t>Antibody levels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14"/>
          <p:cNvGrpSpPr>
            <a:grpSpLocks/>
          </p:cNvGrpSpPr>
          <p:nvPr/>
        </p:nvGrpSpPr>
        <p:grpSpPr bwMode="auto">
          <a:xfrm>
            <a:off x="-500063" y="4056063"/>
            <a:ext cx="2446338" cy="2185987"/>
            <a:chOff x="-335" y="2560"/>
            <a:chExt cx="1541" cy="1377"/>
          </a:xfrm>
        </p:grpSpPr>
        <p:grpSp>
          <p:nvGrpSpPr>
            <p:cNvPr id="3" name="Group 611"/>
            <p:cNvGrpSpPr>
              <a:grpSpLocks/>
            </p:cNvGrpSpPr>
            <p:nvPr/>
          </p:nvGrpSpPr>
          <p:grpSpPr bwMode="auto">
            <a:xfrm>
              <a:off x="-335" y="2560"/>
              <a:ext cx="1541" cy="1377"/>
              <a:chOff x="-344" y="2646"/>
              <a:chExt cx="1541" cy="1377"/>
            </a:xfrm>
          </p:grpSpPr>
          <p:grpSp>
            <p:nvGrpSpPr>
              <p:cNvPr id="4" name="Group 610"/>
              <p:cNvGrpSpPr>
                <a:grpSpLocks/>
              </p:cNvGrpSpPr>
              <p:nvPr/>
            </p:nvGrpSpPr>
            <p:grpSpPr bwMode="auto">
              <a:xfrm>
                <a:off x="-344" y="2646"/>
                <a:ext cx="1541" cy="1377"/>
                <a:chOff x="-344" y="2646"/>
                <a:chExt cx="1541" cy="1377"/>
              </a:xfrm>
            </p:grpSpPr>
            <p:grpSp>
              <p:nvGrpSpPr>
                <p:cNvPr id="5" name="Group 609"/>
                <p:cNvGrpSpPr>
                  <a:grpSpLocks/>
                </p:cNvGrpSpPr>
                <p:nvPr/>
              </p:nvGrpSpPr>
              <p:grpSpPr bwMode="auto">
                <a:xfrm>
                  <a:off x="-344" y="2646"/>
                  <a:ext cx="1541" cy="1360"/>
                  <a:chOff x="-344" y="2646"/>
                  <a:chExt cx="1541" cy="1360"/>
                </a:xfrm>
              </p:grpSpPr>
              <p:grpSp>
                <p:nvGrpSpPr>
                  <p:cNvPr id="6" name="Group 608"/>
                  <p:cNvGrpSpPr>
                    <a:grpSpLocks/>
                  </p:cNvGrpSpPr>
                  <p:nvPr/>
                </p:nvGrpSpPr>
                <p:grpSpPr bwMode="auto">
                  <a:xfrm>
                    <a:off x="-344" y="2646"/>
                    <a:ext cx="1541" cy="1360"/>
                    <a:chOff x="-344" y="2646"/>
                    <a:chExt cx="1541" cy="1360"/>
                  </a:xfrm>
                </p:grpSpPr>
                <p:grpSp>
                  <p:nvGrpSpPr>
                    <p:cNvPr id="7" name="Group 60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344" y="2646"/>
                      <a:ext cx="1541" cy="1360"/>
                      <a:chOff x="-344" y="2646"/>
                      <a:chExt cx="1541" cy="1360"/>
                    </a:xfrm>
                  </p:grpSpPr>
                  <p:sp>
                    <p:nvSpPr>
                      <p:cNvPr id="53646" name="Oval 59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344" y="3462"/>
                        <a:ext cx="574" cy="544"/>
                      </a:xfrm>
                      <a:prstGeom prst="ellipse">
                        <a:avLst/>
                      </a:prstGeom>
                      <a:solidFill>
                        <a:srgbClr val="6F89F7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3647" name="Oval 59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9" y="3462"/>
                        <a:ext cx="574" cy="544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3648" name="Oval 59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344" y="2858"/>
                        <a:ext cx="574" cy="544"/>
                      </a:xfrm>
                      <a:prstGeom prst="ellipse">
                        <a:avLst/>
                      </a:prstGeom>
                      <a:solidFill>
                        <a:srgbClr val="6F89F7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3649" name="Oval 59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02" y="2646"/>
                        <a:ext cx="574" cy="544"/>
                      </a:xfrm>
                      <a:prstGeom prst="ellipse">
                        <a:avLst/>
                      </a:prstGeom>
                      <a:solidFill>
                        <a:srgbClr val="6F89F7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3650" name="Oval 59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32" y="3341"/>
                        <a:ext cx="574" cy="544"/>
                      </a:xfrm>
                      <a:prstGeom prst="ellipse">
                        <a:avLst/>
                      </a:prstGeom>
                      <a:solidFill>
                        <a:srgbClr val="6F89F7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3651" name="Oval 59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00" y="3069"/>
                        <a:ext cx="574" cy="544"/>
                      </a:xfrm>
                      <a:prstGeom prst="ellipse">
                        <a:avLst/>
                      </a:prstGeom>
                      <a:solidFill>
                        <a:srgbClr val="6F89F7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3652" name="Oval 59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00" y="2767"/>
                        <a:ext cx="574" cy="544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3653" name="Oval 59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23" y="3039"/>
                        <a:ext cx="574" cy="544"/>
                      </a:xfrm>
                      <a:prstGeom prst="ellipse">
                        <a:avLst/>
                      </a:prstGeom>
                      <a:solidFill>
                        <a:srgbClr val="6F89F7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53645" name="Oval 6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-72" y="2652"/>
                      <a:ext cx="574" cy="544"/>
                    </a:xfrm>
                    <a:prstGeom prst="ellipse">
                      <a:avLst/>
                    </a:prstGeom>
                    <a:solidFill>
                      <a:srgbClr val="6F89F7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53643" name="Oval 601"/>
                  <p:cNvSpPr>
                    <a:spLocks noChangeArrowheads="1"/>
                  </p:cNvSpPr>
                  <p:nvPr/>
                </p:nvSpPr>
                <p:spPr bwMode="auto">
                  <a:xfrm>
                    <a:off x="-193" y="3135"/>
                    <a:ext cx="574" cy="544"/>
                  </a:xfrm>
                  <a:prstGeom prst="ellipse">
                    <a:avLst/>
                  </a:prstGeom>
                  <a:solidFill>
                    <a:srgbClr val="6F89F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53641" name="Oval 605"/>
                <p:cNvSpPr>
                  <a:spLocks noChangeArrowheads="1"/>
                </p:cNvSpPr>
                <p:nvPr/>
              </p:nvSpPr>
              <p:spPr bwMode="auto">
                <a:xfrm>
                  <a:off x="104" y="3479"/>
                  <a:ext cx="574" cy="544"/>
                </a:xfrm>
                <a:prstGeom prst="ellipse">
                  <a:avLst/>
                </a:prstGeom>
                <a:solidFill>
                  <a:srgbClr val="6F89F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53639" name="Oval 606"/>
              <p:cNvSpPr>
                <a:spLocks noChangeArrowheads="1"/>
              </p:cNvSpPr>
              <p:nvPr/>
            </p:nvSpPr>
            <p:spPr bwMode="auto">
              <a:xfrm>
                <a:off x="129" y="2728"/>
                <a:ext cx="907" cy="60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3637" name="Rectangle 612"/>
            <p:cNvSpPr>
              <a:spLocks noChangeArrowheads="1"/>
            </p:cNvSpPr>
            <p:nvPr/>
          </p:nvSpPr>
          <p:spPr bwMode="auto">
            <a:xfrm>
              <a:off x="-20" y="3300"/>
              <a:ext cx="877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b="1">
                  <a:solidFill>
                    <a:srgbClr val="000000"/>
                  </a:solidFill>
                </a:rPr>
                <a:t>macrophage</a:t>
              </a:r>
            </a:p>
          </p:txBody>
        </p:sp>
      </p:grpSp>
      <p:grpSp>
        <p:nvGrpSpPr>
          <p:cNvPr id="8" name="Group 462"/>
          <p:cNvGrpSpPr>
            <a:grpSpLocks/>
          </p:cNvGrpSpPr>
          <p:nvPr/>
        </p:nvGrpSpPr>
        <p:grpSpPr bwMode="auto">
          <a:xfrm>
            <a:off x="0" y="4724400"/>
            <a:ext cx="4114800" cy="2133600"/>
            <a:chOff x="0" y="2976"/>
            <a:chExt cx="2592" cy="1344"/>
          </a:xfrm>
        </p:grpSpPr>
        <p:sp>
          <p:nvSpPr>
            <p:cNvPr id="53579" name="Rectangle 132"/>
            <p:cNvSpPr>
              <a:spLocks noChangeArrowheads="1"/>
            </p:cNvSpPr>
            <p:nvPr/>
          </p:nvSpPr>
          <p:spPr bwMode="auto">
            <a:xfrm>
              <a:off x="0" y="3939"/>
              <a:ext cx="1512" cy="3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200" b="1" u="sng">
                  <a:solidFill>
                    <a:srgbClr val="CC0000"/>
                  </a:solidFill>
                </a:rPr>
                <a:t>plasma cells</a:t>
              </a:r>
              <a:endParaRPr lang="en-US" sz="2200" b="1">
                <a:solidFill>
                  <a:srgbClr val="0F116A"/>
                </a:solidFill>
              </a:endParaRPr>
            </a:p>
            <a:p>
              <a:pPr>
                <a:lnSpc>
                  <a:spcPct val="80000"/>
                </a:lnSpc>
              </a:pPr>
              <a:r>
                <a:rPr lang="en-US" sz="2000" b="1">
                  <a:solidFill>
                    <a:schemeClr val="tx2"/>
                  </a:solidFill>
                </a:rPr>
                <a:t>release antibodies</a:t>
              </a:r>
            </a:p>
          </p:txBody>
        </p:sp>
        <p:grpSp>
          <p:nvGrpSpPr>
            <p:cNvPr id="9" name="Group 135"/>
            <p:cNvGrpSpPr>
              <a:grpSpLocks/>
            </p:cNvGrpSpPr>
            <p:nvPr/>
          </p:nvGrpSpPr>
          <p:grpSpPr bwMode="auto">
            <a:xfrm>
              <a:off x="960" y="2976"/>
              <a:ext cx="1632" cy="1344"/>
              <a:chOff x="3888" y="2544"/>
              <a:chExt cx="1632" cy="1344"/>
            </a:xfrm>
          </p:grpSpPr>
          <p:grpSp>
            <p:nvGrpSpPr>
              <p:cNvPr id="10" name="Group 136"/>
              <p:cNvGrpSpPr>
                <a:grpSpLocks/>
              </p:cNvGrpSpPr>
              <p:nvPr/>
            </p:nvGrpSpPr>
            <p:grpSpPr bwMode="auto">
              <a:xfrm>
                <a:off x="4320" y="2832"/>
                <a:ext cx="420" cy="480"/>
                <a:chOff x="4608" y="2208"/>
                <a:chExt cx="420" cy="480"/>
              </a:xfrm>
            </p:grpSpPr>
            <p:grpSp>
              <p:nvGrpSpPr>
                <p:cNvPr id="11" name="Group 137"/>
                <p:cNvGrpSpPr>
                  <a:grpSpLocks/>
                </p:cNvGrpSpPr>
                <p:nvPr/>
              </p:nvGrpSpPr>
              <p:grpSpPr bwMode="auto">
                <a:xfrm>
                  <a:off x="4608" y="2208"/>
                  <a:ext cx="420" cy="480"/>
                  <a:chOff x="4704" y="3168"/>
                  <a:chExt cx="336" cy="384"/>
                </a:xfrm>
              </p:grpSpPr>
              <p:sp>
                <p:nvSpPr>
                  <p:cNvPr id="53634" name="Oval 138"/>
                  <p:cNvSpPr>
                    <a:spLocks noChangeArrowheads="1"/>
                  </p:cNvSpPr>
                  <p:nvPr/>
                </p:nvSpPr>
                <p:spPr bwMode="auto">
                  <a:xfrm>
                    <a:off x="4704" y="3168"/>
                    <a:ext cx="336" cy="384"/>
                  </a:xfrm>
                  <a:prstGeom prst="ellipse">
                    <a:avLst/>
                  </a:prstGeom>
                  <a:solidFill>
                    <a:srgbClr val="FFEA18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635" name="Oval 139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3264"/>
                    <a:ext cx="96" cy="96"/>
                  </a:xfrm>
                  <a:prstGeom prst="ellipse">
                    <a:avLst/>
                  </a:prstGeom>
                  <a:solidFill>
                    <a:srgbClr val="66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53630" name="Freeform 140"/>
                <p:cNvSpPr>
                  <a:spLocks/>
                </p:cNvSpPr>
                <p:nvPr/>
              </p:nvSpPr>
              <p:spPr bwMode="auto">
                <a:xfrm>
                  <a:off x="4726" y="2458"/>
                  <a:ext cx="198" cy="81"/>
                </a:xfrm>
                <a:custGeom>
                  <a:avLst/>
                  <a:gdLst>
                    <a:gd name="T0" fmla="*/ 0 w 198"/>
                    <a:gd name="T1" fmla="*/ 66 h 81"/>
                    <a:gd name="T2" fmla="*/ 148 w 198"/>
                    <a:gd name="T3" fmla="*/ 74 h 81"/>
                    <a:gd name="T4" fmla="*/ 198 w 198"/>
                    <a:gd name="T5" fmla="*/ 0 h 81"/>
                    <a:gd name="T6" fmla="*/ 0 60000 65536"/>
                    <a:gd name="T7" fmla="*/ 0 60000 65536"/>
                    <a:gd name="T8" fmla="*/ 0 60000 65536"/>
                    <a:gd name="T9" fmla="*/ 0 w 198"/>
                    <a:gd name="T10" fmla="*/ 0 h 81"/>
                    <a:gd name="T11" fmla="*/ 198 w 198"/>
                    <a:gd name="T12" fmla="*/ 81 h 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8" h="81">
                      <a:moveTo>
                        <a:pt x="0" y="66"/>
                      </a:moveTo>
                      <a:cubicBezTo>
                        <a:pt x="60" y="77"/>
                        <a:pt x="82" y="81"/>
                        <a:pt x="148" y="74"/>
                      </a:cubicBezTo>
                      <a:cubicBezTo>
                        <a:pt x="176" y="47"/>
                        <a:pt x="181" y="33"/>
                        <a:pt x="198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631" name="Freeform 141"/>
                <p:cNvSpPr>
                  <a:spLocks/>
                </p:cNvSpPr>
                <p:nvPr/>
              </p:nvSpPr>
              <p:spPr bwMode="auto">
                <a:xfrm>
                  <a:off x="4704" y="2496"/>
                  <a:ext cx="198" cy="81"/>
                </a:xfrm>
                <a:custGeom>
                  <a:avLst/>
                  <a:gdLst>
                    <a:gd name="T0" fmla="*/ 0 w 198"/>
                    <a:gd name="T1" fmla="*/ 66 h 81"/>
                    <a:gd name="T2" fmla="*/ 148 w 198"/>
                    <a:gd name="T3" fmla="*/ 74 h 81"/>
                    <a:gd name="T4" fmla="*/ 198 w 198"/>
                    <a:gd name="T5" fmla="*/ 0 h 81"/>
                    <a:gd name="T6" fmla="*/ 0 60000 65536"/>
                    <a:gd name="T7" fmla="*/ 0 60000 65536"/>
                    <a:gd name="T8" fmla="*/ 0 60000 65536"/>
                    <a:gd name="T9" fmla="*/ 0 w 198"/>
                    <a:gd name="T10" fmla="*/ 0 h 81"/>
                    <a:gd name="T11" fmla="*/ 198 w 198"/>
                    <a:gd name="T12" fmla="*/ 81 h 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8" h="81">
                      <a:moveTo>
                        <a:pt x="0" y="66"/>
                      </a:moveTo>
                      <a:cubicBezTo>
                        <a:pt x="60" y="77"/>
                        <a:pt x="82" y="81"/>
                        <a:pt x="148" y="74"/>
                      </a:cubicBezTo>
                      <a:cubicBezTo>
                        <a:pt x="176" y="47"/>
                        <a:pt x="181" y="33"/>
                        <a:pt x="198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632" name="Freeform 142"/>
                <p:cNvSpPr>
                  <a:spLocks/>
                </p:cNvSpPr>
                <p:nvPr/>
              </p:nvSpPr>
              <p:spPr bwMode="auto">
                <a:xfrm>
                  <a:off x="4752" y="2544"/>
                  <a:ext cx="198" cy="81"/>
                </a:xfrm>
                <a:custGeom>
                  <a:avLst/>
                  <a:gdLst>
                    <a:gd name="T0" fmla="*/ 0 w 198"/>
                    <a:gd name="T1" fmla="*/ 66 h 81"/>
                    <a:gd name="T2" fmla="*/ 148 w 198"/>
                    <a:gd name="T3" fmla="*/ 74 h 81"/>
                    <a:gd name="T4" fmla="*/ 198 w 198"/>
                    <a:gd name="T5" fmla="*/ 0 h 81"/>
                    <a:gd name="T6" fmla="*/ 0 60000 65536"/>
                    <a:gd name="T7" fmla="*/ 0 60000 65536"/>
                    <a:gd name="T8" fmla="*/ 0 60000 65536"/>
                    <a:gd name="T9" fmla="*/ 0 w 198"/>
                    <a:gd name="T10" fmla="*/ 0 h 81"/>
                    <a:gd name="T11" fmla="*/ 198 w 198"/>
                    <a:gd name="T12" fmla="*/ 81 h 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8" h="81">
                      <a:moveTo>
                        <a:pt x="0" y="66"/>
                      </a:moveTo>
                      <a:cubicBezTo>
                        <a:pt x="60" y="77"/>
                        <a:pt x="82" y="81"/>
                        <a:pt x="148" y="74"/>
                      </a:cubicBezTo>
                      <a:cubicBezTo>
                        <a:pt x="176" y="47"/>
                        <a:pt x="181" y="33"/>
                        <a:pt x="198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633" name="Freeform 143"/>
                <p:cNvSpPr>
                  <a:spLocks/>
                </p:cNvSpPr>
                <p:nvPr/>
              </p:nvSpPr>
              <p:spPr bwMode="auto">
                <a:xfrm>
                  <a:off x="4704" y="2415"/>
                  <a:ext cx="198" cy="81"/>
                </a:xfrm>
                <a:custGeom>
                  <a:avLst/>
                  <a:gdLst>
                    <a:gd name="T0" fmla="*/ 0 w 198"/>
                    <a:gd name="T1" fmla="*/ 66 h 81"/>
                    <a:gd name="T2" fmla="*/ 148 w 198"/>
                    <a:gd name="T3" fmla="*/ 74 h 81"/>
                    <a:gd name="T4" fmla="*/ 198 w 198"/>
                    <a:gd name="T5" fmla="*/ 0 h 81"/>
                    <a:gd name="T6" fmla="*/ 0 60000 65536"/>
                    <a:gd name="T7" fmla="*/ 0 60000 65536"/>
                    <a:gd name="T8" fmla="*/ 0 60000 65536"/>
                    <a:gd name="T9" fmla="*/ 0 w 198"/>
                    <a:gd name="T10" fmla="*/ 0 h 81"/>
                    <a:gd name="T11" fmla="*/ 198 w 198"/>
                    <a:gd name="T12" fmla="*/ 81 h 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8" h="81">
                      <a:moveTo>
                        <a:pt x="0" y="66"/>
                      </a:moveTo>
                      <a:cubicBezTo>
                        <a:pt x="60" y="77"/>
                        <a:pt x="82" y="81"/>
                        <a:pt x="148" y="74"/>
                      </a:cubicBezTo>
                      <a:cubicBezTo>
                        <a:pt x="176" y="47"/>
                        <a:pt x="181" y="33"/>
                        <a:pt x="198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53582" name="Rectangle 144"/>
              <p:cNvSpPr>
                <a:spLocks noChangeArrowheads="1"/>
              </p:cNvSpPr>
              <p:nvPr/>
            </p:nvSpPr>
            <p:spPr bwMode="auto">
              <a:xfrm>
                <a:off x="4944" y="2640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1">
                    <a:solidFill>
                      <a:srgbClr val="1A8208"/>
                    </a:solidFill>
                  </a:rPr>
                  <a:t>Y</a:t>
                </a:r>
                <a:endParaRPr 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53583" name="Rectangle 145"/>
              <p:cNvSpPr>
                <a:spLocks noChangeArrowheads="1"/>
              </p:cNvSpPr>
              <p:nvPr/>
            </p:nvSpPr>
            <p:spPr bwMode="auto">
              <a:xfrm flipV="1">
                <a:off x="4368" y="3600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1">
                    <a:solidFill>
                      <a:srgbClr val="1A8208"/>
                    </a:solidFill>
                  </a:rPr>
                  <a:t>Y</a:t>
                </a:r>
                <a:endParaRPr 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53584" name="Rectangle 146"/>
              <p:cNvSpPr>
                <a:spLocks noChangeArrowheads="1"/>
              </p:cNvSpPr>
              <p:nvPr/>
            </p:nvSpPr>
            <p:spPr bwMode="auto">
              <a:xfrm rot="5400000" flipV="1">
                <a:off x="3934" y="3218"/>
                <a:ext cx="19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1">
                    <a:solidFill>
                      <a:srgbClr val="1A8208"/>
                    </a:solidFill>
                  </a:rPr>
                  <a:t>Y</a:t>
                </a:r>
                <a:endParaRPr 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53585" name="Rectangle 147"/>
              <p:cNvSpPr>
                <a:spLocks noChangeArrowheads="1"/>
              </p:cNvSpPr>
              <p:nvPr/>
            </p:nvSpPr>
            <p:spPr bwMode="auto">
              <a:xfrm rot="-5400000" flipH="1" flipV="1">
                <a:off x="5254" y="3530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1">
                    <a:solidFill>
                      <a:srgbClr val="1A8208"/>
                    </a:solidFill>
                  </a:rPr>
                  <a:t>Y</a:t>
                </a:r>
                <a:endParaRPr 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53586" name="Rectangle 148"/>
              <p:cNvSpPr>
                <a:spLocks noChangeArrowheads="1"/>
              </p:cNvSpPr>
              <p:nvPr/>
            </p:nvSpPr>
            <p:spPr bwMode="auto">
              <a:xfrm>
                <a:off x="4080" y="2688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1">
                    <a:solidFill>
                      <a:srgbClr val="1A8208"/>
                    </a:solidFill>
                  </a:rPr>
                  <a:t>Y</a:t>
                </a:r>
                <a:endParaRPr 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53587" name="Rectangle 149"/>
              <p:cNvSpPr>
                <a:spLocks noChangeArrowheads="1"/>
              </p:cNvSpPr>
              <p:nvPr/>
            </p:nvSpPr>
            <p:spPr bwMode="auto">
              <a:xfrm flipV="1">
                <a:off x="4048" y="3523"/>
                <a:ext cx="116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53588" name="Rectangle 150"/>
              <p:cNvSpPr>
                <a:spLocks noChangeArrowheads="1"/>
              </p:cNvSpPr>
              <p:nvPr/>
            </p:nvSpPr>
            <p:spPr bwMode="auto">
              <a:xfrm flipV="1">
                <a:off x="5232" y="2928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1">
                    <a:solidFill>
                      <a:srgbClr val="1A8208"/>
                    </a:solidFill>
                  </a:rPr>
                  <a:t>Y</a:t>
                </a:r>
                <a:endParaRPr 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53589" name="Rectangle 151"/>
              <p:cNvSpPr>
                <a:spLocks noChangeArrowheads="1"/>
              </p:cNvSpPr>
              <p:nvPr/>
            </p:nvSpPr>
            <p:spPr bwMode="auto">
              <a:xfrm flipV="1">
                <a:off x="4464" y="2544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1">
                    <a:solidFill>
                      <a:srgbClr val="1A8208"/>
                    </a:solidFill>
                  </a:rPr>
                  <a:t>Y</a:t>
                </a:r>
                <a:endParaRPr 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53590" name="Rectangle 152"/>
              <p:cNvSpPr>
                <a:spLocks noChangeArrowheads="1"/>
              </p:cNvSpPr>
              <p:nvPr/>
            </p:nvSpPr>
            <p:spPr bwMode="auto">
              <a:xfrm rot="5400000" flipV="1">
                <a:off x="4173" y="3429"/>
                <a:ext cx="196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53591" name="Rectangle 153"/>
              <p:cNvSpPr>
                <a:spLocks noChangeArrowheads="1"/>
              </p:cNvSpPr>
              <p:nvPr/>
            </p:nvSpPr>
            <p:spPr bwMode="auto">
              <a:xfrm rot="5400000" flipV="1">
                <a:off x="5278" y="3218"/>
                <a:ext cx="19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1">
                    <a:solidFill>
                      <a:srgbClr val="1A8208"/>
                    </a:solidFill>
                  </a:rPr>
                  <a:t>Y</a:t>
                </a:r>
                <a:endParaRPr 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53592" name="Rectangle 154"/>
              <p:cNvSpPr>
                <a:spLocks noChangeArrowheads="1"/>
              </p:cNvSpPr>
              <p:nvPr/>
            </p:nvSpPr>
            <p:spPr bwMode="auto">
              <a:xfrm rot="5400000" flipV="1">
                <a:off x="5086" y="2882"/>
                <a:ext cx="19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1">
                    <a:solidFill>
                      <a:srgbClr val="1A8208"/>
                    </a:solidFill>
                  </a:rPr>
                  <a:t>Y</a:t>
                </a:r>
                <a:endParaRPr 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53593" name="Rectangle 155"/>
              <p:cNvSpPr>
                <a:spLocks noChangeArrowheads="1"/>
              </p:cNvSpPr>
              <p:nvPr/>
            </p:nvSpPr>
            <p:spPr bwMode="auto">
              <a:xfrm>
                <a:off x="4896" y="3552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1">
                    <a:solidFill>
                      <a:srgbClr val="1A8208"/>
                    </a:solidFill>
                  </a:rPr>
                  <a:t>Y</a:t>
                </a:r>
                <a:endParaRPr 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53594" name="Rectangle 156"/>
              <p:cNvSpPr>
                <a:spLocks noChangeArrowheads="1"/>
              </p:cNvSpPr>
              <p:nvPr/>
            </p:nvSpPr>
            <p:spPr bwMode="auto">
              <a:xfrm rot="5400000" flipH="1">
                <a:off x="4346" y="2662"/>
                <a:ext cx="14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1">
                    <a:solidFill>
                      <a:srgbClr val="1A8208"/>
                    </a:solidFill>
                  </a:rPr>
                  <a:t>Y</a:t>
                </a:r>
                <a:endParaRPr 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53595" name="Rectangle 157"/>
              <p:cNvSpPr>
                <a:spLocks noChangeArrowheads="1"/>
              </p:cNvSpPr>
              <p:nvPr/>
            </p:nvSpPr>
            <p:spPr bwMode="auto">
              <a:xfrm rot="5400000" flipH="1">
                <a:off x="4058" y="2998"/>
                <a:ext cx="14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1">
                    <a:solidFill>
                      <a:srgbClr val="1A8208"/>
                    </a:solidFill>
                  </a:rPr>
                  <a:t>Y</a:t>
                </a:r>
                <a:endParaRPr lang="en-US" sz="3000" b="1">
                  <a:solidFill>
                    <a:srgbClr val="1A8208"/>
                  </a:solidFill>
                </a:endParaRPr>
              </a:p>
            </p:txBody>
          </p:sp>
          <p:grpSp>
            <p:nvGrpSpPr>
              <p:cNvPr id="12" name="Group 158"/>
              <p:cNvGrpSpPr>
                <a:grpSpLocks/>
              </p:cNvGrpSpPr>
              <p:nvPr/>
            </p:nvGrpSpPr>
            <p:grpSpPr bwMode="auto">
              <a:xfrm>
                <a:off x="4620" y="2832"/>
                <a:ext cx="420" cy="480"/>
                <a:chOff x="4608" y="2208"/>
                <a:chExt cx="420" cy="480"/>
              </a:xfrm>
            </p:grpSpPr>
            <p:grpSp>
              <p:nvGrpSpPr>
                <p:cNvPr id="13" name="Group 159"/>
                <p:cNvGrpSpPr>
                  <a:grpSpLocks/>
                </p:cNvGrpSpPr>
                <p:nvPr/>
              </p:nvGrpSpPr>
              <p:grpSpPr bwMode="auto">
                <a:xfrm>
                  <a:off x="4608" y="2208"/>
                  <a:ext cx="420" cy="480"/>
                  <a:chOff x="4704" y="3168"/>
                  <a:chExt cx="336" cy="384"/>
                </a:xfrm>
              </p:grpSpPr>
              <p:sp>
                <p:nvSpPr>
                  <p:cNvPr id="53627" name="Oval 160"/>
                  <p:cNvSpPr>
                    <a:spLocks noChangeArrowheads="1"/>
                  </p:cNvSpPr>
                  <p:nvPr/>
                </p:nvSpPr>
                <p:spPr bwMode="auto">
                  <a:xfrm>
                    <a:off x="4704" y="3168"/>
                    <a:ext cx="336" cy="384"/>
                  </a:xfrm>
                  <a:prstGeom prst="ellipse">
                    <a:avLst/>
                  </a:prstGeom>
                  <a:solidFill>
                    <a:srgbClr val="FFEA18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628" name="Oval 161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3264"/>
                    <a:ext cx="96" cy="96"/>
                  </a:xfrm>
                  <a:prstGeom prst="ellipse">
                    <a:avLst/>
                  </a:prstGeom>
                  <a:solidFill>
                    <a:srgbClr val="66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53623" name="Freeform 162"/>
                <p:cNvSpPr>
                  <a:spLocks/>
                </p:cNvSpPr>
                <p:nvPr/>
              </p:nvSpPr>
              <p:spPr bwMode="auto">
                <a:xfrm>
                  <a:off x="4726" y="2458"/>
                  <a:ext cx="198" cy="81"/>
                </a:xfrm>
                <a:custGeom>
                  <a:avLst/>
                  <a:gdLst>
                    <a:gd name="T0" fmla="*/ 0 w 198"/>
                    <a:gd name="T1" fmla="*/ 66 h 81"/>
                    <a:gd name="T2" fmla="*/ 148 w 198"/>
                    <a:gd name="T3" fmla="*/ 74 h 81"/>
                    <a:gd name="T4" fmla="*/ 198 w 198"/>
                    <a:gd name="T5" fmla="*/ 0 h 81"/>
                    <a:gd name="T6" fmla="*/ 0 60000 65536"/>
                    <a:gd name="T7" fmla="*/ 0 60000 65536"/>
                    <a:gd name="T8" fmla="*/ 0 60000 65536"/>
                    <a:gd name="T9" fmla="*/ 0 w 198"/>
                    <a:gd name="T10" fmla="*/ 0 h 81"/>
                    <a:gd name="T11" fmla="*/ 198 w 198"/>
                    <a:gd name="T12" fmla="*/ 81 h 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8" h="81">
                      <a:moveTo>
                        <a:pt x="0" y="66"/>
                      </a:moveTo>
                      <a:cubicBezTo>
                        <a:pt x="60" y="77"/>
                        <a:pt x="82" y="81"/>
                        <a:pt x="148" y="74"/>
                      </a:cubicBezTo>
                      <a:cubicBezTo>
                        <a:pt x="176" y="47"/>
                        <a:pt x="181" y="33"/>
                        <a:pt x="198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624" name="Freeform 163"/>
                <p:cNvSpPr>
                  <a:spLocks/>
                </p:cNvSpPr>
                <p:nvPr/>
              </p:nvSpPr>
              <p:spPr bwMode="auto">
                <a:xfrm>
                  <a:off x="4704" y="2496"/>
                  <a:ext cx="198" cy="81"/>
                </a:xfrm>
                <a:custGeom>
                  <a:avLst/>
                  <a:gdLst>
                    <a:gd name="T0" fmla="*/ 0 w 198"/>
                    <a:gd name="T1" fmla="*/ 66 h 81"/>
                    <a:gd name="T2" fmla="*/ 148 w 198"/>
                    <a:gd name="T3" fmla="*/ 74 h 81"/>
                    <a:gd name="T4" fmla="*/ 198 w 198"/>
                    <a:gd name="T5" fmla="*/ 0 h 81"/>
                    <a:gd name="T6" fmla="*/ 0 60000 65536"/>
                    <a:gd name="T7" fmla="*/ 0 60000 65536"/>
                    <a:gd name="T8" fmla="*/ 0 60000 65536"/>
                    <a:gd name="T9" fmla="*/ 0 w 198"/>
                    <a:gd name="T10" fmla="*/ 0 h 81"/>
                    <a:gd name="T11" fmla="*/ 198 w 198"/>
                    <a:gd name="T12" fmla="*/ 81 h 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8" h="81">
                      <a:moveTo>
                        <a:pt x="0" y="66"/>
                      </a:moveTo>
                      <a:cubicBezTo>
                        <a:pt x="60" y="77"/>
                        <a:pt x="82" y="81"/>
                        <a:pt x="148" y="74"/>
                      </a:cubicBezTo>
                      <a:cubicBezTo>
                        <a:pt x="176" y="47"/>
                        <a:pt x="181" y="33"/>
                        <a:pt x="198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625" name="Freeform 164"/>
                <p:cNvSpPr>
                  <a:spLocks/>
                </p:cNvSpPr>
                <p:nvPr/>
              </p:nvSpPr>
              <p:spPr bwMode="auto">
                <a:xfrm>
                  <a:off x="4752" y="2544"/>
                  <a:ext cx="198" cy="81"/>
                </a:xfrm>
                <a:custGeom>
                  <a:avLst/>
                  <a:gdLst>
                    <a:gd name="T0" fmla="*/ 0 w 198"/>
                    <a:gd name="T1" fmla="*/ 66 h 81"/>
                    <a:gd name="T2" fmla="*/ 148 w 198"/>
                    <a:gd name="T3" fmla="*/ 74 h 81"/>
                    <a:gd name="T4" fmla="*/ 198 w 198"/>
                    <a:gd name="T5" fmla="*/ 0 h 81"/>
                    <a:gd name="T6" fmla="*/ 0 60000 65536"/>
                    <a:gd name="T7" fmla="*/ 0 60000 65536"/>
                    <a:gd name="T8" fmla="*/ 0 60000 65536"/>
                    <a:gd name="T9" fmla="*/ 0 w 198"/>
                    <a:gd name="T10" fmla="*/ 0 h 81"/>
                    <a:gd name="T11" fmla="*/ 198 w 198"/>
                    <a:gd name="T12" fmla="*/ 81 h 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8" h="81">
                      <a:moveTo>
                        <a:pt x="0" y="66"/>
                      </a:moveTo>
                      <a:cubicBezTo>
                        <a:pt x="60" y="77"/>
                        <a:pt x="82" y="81"/>
                        <a:pt x="148" y="74"/>
                      </a:cubicBezTo>
                      <a:cubicBezTo>
                        <a:pt x="176" y="47"/>
                        <a:pt x="181" y="33"/>
                        <a:pt x="198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626" name="Freeform 165"/>
                <p:cNvSpPr>
                  <a:spLocks/>
                </p:cNvSpPr>
                <p:nvPr/>
              </p:nvSpPr>
              <p:spPr bwMode="auto">
                <a:xfrm>
                  <a:off x="4704" y="2415"/>
                  <a:ext cx="198" cy="81"/>
                </a:xfrm>
                <a:custGeom>
                  <a:avLst/>
                  <a:gdLst>
                    <a:gd name="T0" fmla="*/ 0 w 198"/>
                    <a:gd name="T1" fmla="*/ 66 h 81"/>
                    <a:gd name="T2" fmla="*/ 148 w 198"/>
                    <a:gd name="T3" fmla="*/ 74 h 81"/>
                    <a:gd name="T4" fmla="*/ 198 w 198"/>
                    <a:gd name="T5" fmla="*/ 0 h 81"/>
                    <a:gd name="T6" fmla="*/ 0 60000 65536"/>
                    <a:gd name="T7" fmla="*/ 0 60000 65536"/>
                    <a:gd name="T8" fmla="*/ 0 60000 65536"/>
                    <a:gd name="T9" fmla="*/ 0 w 198"/>
                    <a:gd name="T10" fmla="*/ 0 h 81"/>
                    <a:gd name="T11" fmla="*/ 198 w 198"/>
                    <a:gd name="T12" fmla="*/ 81 h 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8" h="81">
                      <a:moveTo>
                        <a:pt x="0" y="66"/>
                      </a:moveTo>
                      <a:cubicBezTo>
                        <a:pt x="60" y="77"/>
                        <a:pt x="82" y="81"/>
                        <a:pt x="148" y="74"/>
                      </a:cubicBezTo>
                      <a:cubicBezTo>
                        <a:pt x="176" y="47"/>
                        <a:pt x="181" y="33"/>
                        <a:pt x="198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166"/>
              <p:cNvGrpSpPr>
                <a:grpSpLocks/>
              </p:cNvGrpSpPr>
              <p:nvPr/>
            </p:nvGrpSpPr>
            <p:grpSpPr bwMode="auto">
              <a:xfrm>
                <a:off x="4272" y="3120"/>
                <a:ext cx="420" cy="480"/>
                <a:chOff x="4608" y="2208"/>
                <a:chExt cx="420" cy="480"/>
              </a:xfrm>
            </p:grpSpPr>
            <p:grpSp>
              <p:nvGrpSpPr>
                <p:cNvPr id="15" name="Group 167"/>
                <p:cNvGrpSpPr>
                  <a:grpSpLocks/>
                </p:cNvGrpSpPr>
                <p:nvPr/>
              </p:nvGrpSpPr>
              <p:grpSpPr bwMode="auto">
                <a:xfrm>
                  <a:off x="4608" y="2208"/>
                  <a:ext cx="420" cy="480"/>
                  <a:chOff x="4704" y="3168"/>
                  <a:chExt cx="336" cy="384"/>
                </a:xfrm>
              </p:grpSpPr>
              <p:sp>
                <p:nvSpPr>
                  <p:cNvPr id="53620" name="Oval 168"/>
                  <p:cNvSpPr>
                    <a:spLocks noChangeArrowheads="1"/>
                  </p:cNvSpPr>
                  <p:nvPr/>
                </p:nvSpPr>
                <p:spPr bwMode="auto">
                  <a:xfrm>
                    <a:off x="4704" y="3168"/>
                    <a:ext cx="336" cy="384"/>
                  </a:xfrm>
                  <a:prstGeom prst="ellipse">
                    <a:avLst/>
                  </a:prstGeom>
                  <a:solidFill>
                    <a:srgbClr val="FFEA18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621" name="Oval 169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3264"/>
                    <a:ext cx="96" cy="96"/>
                  </a:xfrm>
                  <a:prstGeom prst="ellipse">
                    <a:avLst/>
                  </a:prstGeom>
                  <a:solidFill>
                    <a:srgbClr val="66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53616" name="Freeform 170"/>
                <p:cNvSpPr>
                  <a:spLocks/>
                </p:cNvSpPr>
                <p:nvPr/>
              </p:nvSpPr>
              <p:spPr bwMode="auto">
                <a:xfrm>
                  <a:off x="4726" y="2458"/>
                  <a:ext cx="198" cy="81"/>
                </a:xfrm>
                <a:custGeom>
                  <a:avLst/>
                  <a:gdLst>
                    <a:gd name="T0" fmla="*/ 0 w 198"/>
                    <a:gd name="T1" fmla="*/ 66 h 81"/>
                    <a:gd name="T2" fmla="*/ 148 w 198"/>
                    <a:gd name="T3" fmla="*/ 74 h 81"/>
                    <a:gd name="T4" fmla="*/ 198 w 198"/>
                    <a:gd name="T5" fmla="*/ 0 h 81"/>
                    <a:gd name="T6" fmla="*/ 0 60000 65536"/>
                    <a:gd name="T7" fmla="*/ 0 60000 65536"/>
                    <a:gd name="T8" fmla="*/ 0 60000 65536"/>
                    <a:gd name="T9" fmla="*/ 0 w 198"/>
                    <a:gd name="T10" fmla="*/ 0 h 81"/>
                    <a:gd name="T11" fmla="*/ 198 w 198"/>
                    <a:gd name="T12" fmla="*/ 81 h 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8" h="81">
                      <a:moveTo>
                        <a:pt x="0" y="66"/>
                      </a:moveTo>
                      <a:cubicBezTo>
                        <a:pt x="60" y="77"/>
                        <a:pt x="82" y="81"/>
                        <a:pt x="148" y="74"/>
                      </a:cubicBezTo>
                      <a:cubicBezTo>
                        <a:pt x="176" y="47"/>
                        <a:pt x="181" y="33"/>
                        <a:pt x="198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617" name="Freeform 171"/>
                <p:cNvSpPr>
                  <a:spLocks/>
                </p:cNvSpPr>
                <p:nvPr/>
              </p:nvSpPr>
              <p:spPr bwMode="auto">
                <a:xfrm>
                  <a:off x="4704" y="2496"/>
                  <a:ext cx="198" cy="81"/>
                </a:xfrm>
                <a:custGeom>
                  <a:avLst/>
                  <a:gdLst>
                    <a:gd name="T0" fmla="*/ 0 w 198"/>
                    <a:gd name="T1" fmla="*/ 66 h 81"/>
                    <a:gd name="T2" fmla="*/ 148 w 198"/>
                    <a:gd name="T3" fmla="*/ 74 h 81"/>
                    <a:gd name="T4" fmla="*/ 198 w 198"/>
                    <a:gd name="T5" fmla="*/ 0 h 81"/>
                    <a:gd name="T6" fmla="*/ 0 60000 65536"/>
                    <a:gd name="T7" fmla="*/ 0 60000 65536"/>
                    <a:gd name="T8" fmla="*/ 0 60000 65536"/>
                    <a:gd name="T9" fmla="*/ 0 w 198"/>
                    <a:gd name="T10" fmla="*/ 0 h 81"/>
                    <a:gd name="T11" fmla="*/ 198 w 198"/>
                    <a:gd name="T12" fmla="*/ 81 h 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8" h="81">
                      <a:moveTo>
                        <a:pt x="0" y="66"/>
                      </a:moveTo>
                      <a:cubicBezTo>
                        <a:pt x="60" y="77"/>
                        <a:pt x="82" y="81"/>
                        <a:pt x="148" y="74"/>
                      </a:cubicBezTo>
                      <a:cubicBezTo>
                        <a:pt x="176" y="47"/>
                        <a:pt x="181" y="33"/>
                        <a:pt x="198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618" name="Freeform 172"/>
                <p:cNvSpPr>
                  <a:spLocks/>
                </p:cNvSpPr>
                <p:nvPr/>
              </p:nvSpPr>
              <p:spPr bwMode="auto">
                <a:xfrm>
                  <a:off x="4752" y="2544"/>
                  <a:ext cx="198" cy="81"/>
                </a:xfrm>
                <a:custGeom>
                  <a:avLst/>
                  <a:gdLst>
                    <a:gd name="T0" fmla="*/ 0 w 198"/>
                    <a:gd name="T1" fmla="*/ 66 h 81"/>
                    <a:gd name="T2" fmla="*/ 148 w 198"/>
                    <a:gd name="T3" fmla="*/ 74 h 81"/>
                    <a:gd name="T4" fmla="*/ 198 w 198"/>
                    <a:gd name="T5" fmla="*/ 0 h 81"/>
                    <a:gd name="T6" fmla="*/ 0 60000 65536"/>
                    <a:gd name="T7" fmla="*/ 0 60000 65536"/>
                    <a:gd name="T8" fmla="*/ 0 60000 65536"/>
                    <a:gd name="T9" fmla="*/ 0 w 198"/>
                    <a:gd name="T10" fmla="*/ 0 h 81"/>
                    <a:gd name="T11" fmla="*/ 198 w 198"/>
                    <a:gd name="T12" fmla="*/ 81 h 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8" h="81">
                      <a:moveTo>
                        <a:pt x="0" y="66"/>
                      </a:moveTo>
                      <a:cubicBezTo>
                        <a:pt x="60" y="77"/>
                        <a:pt x="82" y="81"/>
                        <a:pt x="148" y="74"/>
                      </a:cubicBezTo>
                      <a:cubicBezTo>
                        <a:pt x="176" y="47"/>
                        <a:pt x="181" y="33"/>
                        <a:pt x="198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619" name="Freeform 173"/>
                <p:cNvSpPr>
                  <a:spLocks/>
                </p:cNvSpPr>
                <p:nvPr/>
              </p:nvSpPr>
              <p:spPr bwMode="auto">
                <a:xfrm>
                  <a:off x="4704" y="2415"/>
                  <a:ext cx="198" cy="81"/>
                </a:xfrm>
                <a:custGeom>
                  <a:avLst/>
                  <a:gdLst>
                    <a:gd name="T0" fmla="*/ 0 w 198"/>
                    <a:gd name="T1" fmla="*/ 66 h 81"/>
                    <a:gd name="T2" fmla="*/ 148 w 198"/>
                    <a:gd name="T3" fmla="*/ 74 h 81"/>
                    <a:gd name="T4" fmla="*/ 198 w 198"/>
                    <a:gd name="T5" fmla="*/ 0 h 81"/>
                    <a:gd name="T6" fmla="*/ 0 60000 65536"/>
                    <a:gd name="T7" fmla="*/ 0 60000 65536"/>
                    <a:gd name="T8" fmla="*/ 0 60000 65536"/>
                    <a:gd name="T9" fmla="*/ 0 w 198"/>
                    <a:gd name="T10" fmla="*/ 0 h 81"/>
                    <a:gd name="T11" fmla="*/ 198 w 198"/>
                    <a:gd name="T12" fmla="*/ 81 h 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8" h="81">
                      <a:moveTo>
                        <a:pt x="0" y="66"/>
                      </a:moveTo>
                      <a:cubicBezTo>
                        <a:pt x="60" y="77"/>
                        <a:pt x="82" y="81"/>
                        <a:pt x="148" y="74"/>
                      </a:cubicBezTo>
                      <a:cubicBezTo>
                        <a:pt x="176" y="47"/>
                        <a:pt x="181" y="33"/>
                        <a:pt x="198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174"/>
              <p:cNvGrpSpPr>
                <a:grpSpLocks/>
              </p:cNvGrpSpPr>
              <p:nvPr/>
            </p:nvGrpSpPr>
            <p:grpSpPr bwMode="auto">
              <a:xfrm>
                <a:off x="4848" y="3120"/>
                <a:ext cx="420" cy="480"/>
                <a:chOff x="4608" y="2208"/>
                <a:chExt cx="420" cy="480"/>
              </a:xfrm>
            </p:grpSpPr>
            <p:grpSp>
              <p:nvGrpSpPr>
                <p:cNvPr id="17" name="Group 175"/>
                <p:cNvGrpSpPr>
                  <a:grpSpLocks/>
                </p:cNvGrpSpPr>
                <p:nvPr/>
              </p:nvGrpSpPr>
              <p:grpSpPr bwMode="auto">
                <a:xfrm>
                  <a:off x="4608" y="2208"/>
                  <a:ext cx="420" cy="480"/>
                  <a:chOff x="4704" y="3168"/>
                  <a:chExt cx="336" cy="384"/>
                </a:xfrm>
              </p:grpSpPr>
              <p:sp>
                <p:nvSpPr>
                  <p:cNvPr id="53613" name="Oval 176"/>
                  <p:cNvSpPr>
                    <a:spLocks noChangeArrowheads="1"/>
                  </p:cNvSpPr>
                  <p:nvPr/>
                </p:nvSpPr>
                <p:spPr bwMode="auto">
                  <a:xfrm>
                    <a:off x="4704" y="3168"/>
                    <a:ext cx="336" cy="384"/>
                  </a:xfrm>
                  <a:prstGeom prst="ellipse">
                    <a:avLst/>
                  </a:prstGeom>
                  <a:solidFill>
                    <a:srgbClr val="FFEA18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614" name="Oval 177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3264"/>
                    <a:ext cx="96" cy="96"/>
                  </a:xfrm>
                  <a:prstGeom prst="ellipse">
                    <a:avLst/>
                  </a:prstGeom>
                  <a:solidFill>
                    <a:srgbClr val="66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53609" name="Freeform 178"/>
                <p:cNvSpPr>
                  <a:spLocks/>
                </p:cNvSpPr>
                <p:nvPr/>
              </p:nvSpPr>
              <p:spPr bwMode="auto">
                <a:xfrm>
                  <a:off x="4726" y="2458"/>
                  <a:ext cx="198" cy="81"/>
                </a:xfrm>
                <a:custGeom>
                  <a:avLst/>
                  <a:gdLst>
                    <a:gd name="T0" fmla="*/ 0 w 198"/>
                    <a:gd name="T1" fmla="*/ 66 h 81"/>
                    <a:gd name="T2" fmla="*/ 148 w 198"/>
                    <a:gd name="T3" fmla="*/ 74 h 81"/>
                    <a:gd name="T4" fmla="*/ 198 w 198"/>
                    <a:gd name="T5" fmla="*/ 0 h 81"/>
                    <a:gd name="T6" fmla="*/ 0 60000 65536"/>
                    <a:gd name="T7" fmla="*/ 0 60000 65536"/>
                    <a:gd name="T8" fmla="*/ 0 60000 65536"/>
                    <a:gd name="T9" fmla="*/ 0 w 198"/>
                    <a:gd name="T10" fmla="*/ 0 h 81"/>
                    <a:gd name="T11" fmla="*/ 198 w 198"/>
                    <a:gd name="T12" fmla="*/ 81 h 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8" h="81">
                      <a:moveTo>
                        <a:pt x="0" y="66"/>
                      </a:moveTo>
                      <a:cubicBezTo>
                        <a:pt x="60" y="77"/>
                        <a:pt x="82" y="81"/>
                        <a:pt x="148" y="74"/>
                      </a:cubicBezTo>
                      <a:cubicBezTo>
                        <a:pt x="176" y="47"/>
                        <a:pt x="181" y="33"/>
                        <a:pt x="198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610" name="Freeform 179"/>
                <p:cNvSpPr>
                  <a:spLocks/>
                </p:cNvSpPr>
                <p:nvPr/>
              </p:nvSpPr>
              <p:spPr bwMode="auto">
                <a:xfrm>
                  <a:off x="4704" y="2496"/>
                  <a:ext cx="198" cy="81"/>
                </a:xfrm>
                <a:custGeom>
                  <a:avLst/>
                  <a:gdLst>
                    <a:gd name="T0" fmla="*/ 0 w 198"/>
                    <a:gd name="T1" fmla="*/ 66 h 81"/>
                    <a:gd name="T2" fmla="*/ 148 w 198"/>
                    <a:gd name="T3" fmla="*/ 74 h 81"/>
                    <a:gd name="T4" fmla="*/ 198 w 198"/>
                    <a:gd name="T5" fmla="*/ 0 h 81"/>
                    <a:gd name="T6" fmla="*/ 0 60000 65536"/>
                    <a:gd name="T7" fmla="*/ 0 60000 65536"/>
                    <a:gd name="T8" fmla="*/ 0 60000 65536"/>
                    <a:gd name="T9" fmla="*/ 0 w 198"/>
                    <a:gd name="T10" fmla="*/ 0 h 81"/>
                    <a:gd name="T11" fmla="*/ 198 w 198"/>
                    <a:gd name="T12" fmla="*/ 81 h 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8" h="81">
                      <a:moveTo>
                        <a:pt x="0" y="66"/>
                      </a:moveTo>
                      <a:cubicBezTo>
                        <a:pt x="60" y="77"/>
                        <a:pt x="82" y="81"/>
                        <a:pt x="148" y="74"/>
                      </a:cubicBezTo>
                      <a:cubicBezTo>
                        <a:pt x="176" y="47"/>
                        <a:pt x="181" y="33"/>
                        <a:pt x="198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611" name="Freeform 180"/>
                <p:cNvSpPr>
                  <a:spLocks/>
                </p:cNvSpPr>
                <p:nvPr/>
              </p:nvSpPr>
              <p:spPr bwMode="auto">
                <a:xfrm>
                  <a:off x="4752" y="2544"/>
                  <a:ext cx="198" cy="81"/>
                </a:xfrm>
                <a:custGeom>
                  <a:avLst/>
                  <a:gdLst>
                    <a:gd name="T0" fmla="*/ 0 w 198"/>
                    <a:gd name="T1" fmla="*/ 66 h 81"/>
                    <a:gd name="T2" fmla="*/ 148 w 198"/>
                    <a:gd name="T3" fmla="*/ 74 h 81"/>
                    <a:gd name="T4" fmla="*/ 198 w 198"/>
                    <a:gd name="T5" fmla="*/ 0 h 81"/>
                    <a:gd name="T6" fmla="*/ 0 60000 65536"/>
                    <a:gd name="T7" fmla="*/ 0 60000 65536"/>
                    <a:gd name="T8" fmla="*/ 0 60000 65536"/>
                    <a:gd name="T9" fmla="*/ 0 w 198"/>
                    <a:gd name="T10" fmla="*/ 0 h 81"/>
                    <a:gd name="T11" fmla="*/ 198 w 198"/>
                    <a:gd name="T12" fmla="*/ 81 h 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8" h="81">
                      <a:moveTo>
                        <a:pt x="0" y="66"/>
                      </a:moveTo>
                      <a:cubicBezTo>
                        <a:pt x="60" y="77"/>
                        <a:pt x="82" y="81"/>
                        <a:pt x="148" y="74"/>
                      </a:cubicBezTo>
                      <a:cubicBezTo>
                        <a:pt x="176" y="47"/>
                        <a:pt x="181" y="33"/>
                        <a:pt x="198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612" name="Freeform 181"/>
                <p:cNvSpPr>
                  <a:spLocks/>
                </p:cNvSpPr>
                <p:nvPr/>
              </p:nvSpPr>
              <p:spPr bwMode="auto">
                <a:xfrm>
                  <a:off x="4704" y="2415"/>
                  <a:ext cx="198" cy="81"/>
                </a:xfrm>
                <a:custGeom>
                  <a:avLst/>
                  <a:gdLst>
                    <a:gd name="T0" fmla="*/ 0 w 198"/>
                    <a:gd name="T1" fmla="*/ 66 h 81"/>
                    <a:gd name="T2" fmla="*/ 148 w 198"/>
                    <a:gd name="T3" fmla="*/ 74 h 81"/>
                    <a:gd name="T4" fmla="*/ 198 w 198"/>
                    <a:gd name="T5" fmla="*/ 0 h 81"/>
                    <a:gd name="T6" fmla="*/ 0 60000 65536"/>
                    <a:gd name="T7" fmla="*/ 0 60000 65536"/>
                    <a:gd name="T8" fmla="*/ 0 60000 65536"/>
                    <a:gd name="T9" fmla="*/ 0 w 198"/>
                    <a:gd name="T10" fmla="*/ 0 h 81"/>
                    <a:gd name="T11" fmla="*/ 198 w 198"/>
                    <a:gd name="T12" fmla="*/ 81 h 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8" h="81">
                      <a:moveTo>
                        <a:pt x="0" y="66"/>
                      </a:moveTo>
                      <a:cubicBezTo>
                        <a:pt x="60" y="77"/>
                        <a:pt x="82" y="81"/>
                        <a:pt x="148" y="74"/>
                      </a:cubicBezTo>
                      <a:cubicBezTo>
                        <a:pt x="176" y="47"/>
                        <a:pt x="181" y="33"/>
                        <a:pt x="198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182"/>
              <p:cNvGrpSpPr>
                <a:grpSpLocks/>
              </p:cNvGrpSpPr>
              <p:nvPr/>
            </p:nvGrpSpPr>
            <p:grpSpPr bwMode="auto">
              <a:xfrm>
                <a:off x="4560" y="3264"/>
                <a:ext cx="420" cy="480"/>
                <a:chOff x="4608" y="2208"/>
                <a:chExt cx="420" cy="480"/>
              </a:xfrm>
            </p:grpSpPr>
            <p:grpSp>
              <p:nvGrpSpPr>
                <p:cNvPr id="19" name="Group 183"/>
                <p:cNvGrpSpPr>
                  <a:grpSpLocks/>
                </p:cNvGrpSpPr>
                <p:nvPr/>
              </p:nvGrpSpPr>
              <p:grpSpPr bwMode="auto">
                <a:xfrm>
                  <a:off x="4608" y="2208"/>
                  <a:ext cx="420" cy="480"/>
                  <a:chOff x="4704" y="3168"/>
                  <a:chExt cx="336" cy="384"/>
                </a:xfrm>
              </p:grpSpPr>
              <p:sp>
                <p:nvSpPr>
                  <p:cNvPr id="53606" name="Oval 184"/>
                  <p:cNvSpPr>
                    <a:spLocks noChangeArrowheads="1"/>
                  </p:cNvSpPr>
                  <p:nvPr/>
                </p:nvSpPr>
                <p:spPr bwMode="auto">
                  <a:xfrm>
                    <a:off x="4704" y="3168"/>
                    <a:ext cx="336" cy="384"/>
                  </a:xfrm>
                  <a:prstGeom prst="ellipse">
                    <a:avLst/>
                  </a:prstGeom>
                  <a:solidFill>
                    <a:srgbClr val="FFEA18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607" name="Oval 185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3264"/>
                    <a:ext cx="96" cy="96"/>
                  </a:xfrm>
                  <a:prstGeom prst="ellipse">
                    <a:avLst/>
                  </a:prstGeom>
                  <a:solidFill>
                    <a:srgbClr val="66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53602" name="Freeform 186"/>
                <p:cNvSpPr>
                  <a:spLocks/>
                </p:cNvSpPr>
                <p:nvPr/>
              </p:nvSpPr>
              <p:spPr bwMode="auto">
                <a:xfrm>
                  <a:off x="4726" y="2458"/>
                  <a:ext cx="198" cy="81"/>
                </a:xfrm>
                <a:custGeom>
                  <a:avLst/>
                  <a:gdLst>
                    <a:gd name="T0" fmla="*/ 0 w 198"/>
                    <a:gd name="T1" fmla="*/ 66 h 81"/>
                    <a:gd name="T2" fmla="*/ 148 w 198"/>
                    <a:gd name="T3" fmla="*/ 74 h 81"/>
                    <a:gd name="T4" fmla="*/ 198 w 198"/>
                    <a:gd name="T5" fmla="*/ 0 h 81"/>
                    <a:gd name="T6" fmla="*/ 0 60000 65536"/>
                    <a:gd name="T7" fmla="*/ 0 60000 65536"/>
                    <a:gd name="T8" fmla="*/ 0 60000 65536"/>
                    <a:gd name="T9" fmla="*/ 0 w 198"/>
                    <a:gd name="T10" fmla="*/ 0 h 81"/>
                    <a:gd name="T11" fmla="*/ 198 w 198"/>
                    <a:gd name="T12" fmla="*/ 81 h 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8" h="81">
                      <a:moveTo>
                        <a:pt x="0" y="66"/>
                      </a:moveTo>
                      <a:cubicBezTo>
                        <a:pt x="60" y="77"/>
                        <a:pt x="82" y="81"/>
                        <a:pt x="148" y="74"/>
                      </a:cubicBezTo>
                      <a:cubicBezTo>
                        <a:pt x="176" y="47"/>
                        <a:pt x="181" y="33"/>
                        <a:pt x="198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603" name="Freeform 187"/>
                <p:cNvSpPr>
                  <a:spLocks/>
                </p:cNvSpPr>
                <p:nvPr/>
              </p:nvSpPr>
              <p:spPr bwMode="auto">
                <a:xfrm>
                  <a:off x="4704" y="2496"/>
                  <a:ext cx="198" cy="81"/>
                </a:xfrm>
                <a:custGeom>
                  <a:avLst/>
                  <a:gdLst>
                    <a:gd name="T0" fmla="*/ 0 w 198"/>
                    <a:gd name="T1" fmla="*/ 66 h 81"/>
                    <a:gd name="T2" fmla="*/ 148 w 198"/>
                    <a:gd name="T3" fmla="*/ 74 h 81"/>
                    <a:gd name="T4" fmla="*/ 198 w 198"/>
                    <a:gd name="T5" fmla="*/ 0 h 81"/>
                    <a:gd name="T6" fmla="*/ 0 60000 65536"/>
                    <a:gd name="T7" fmla="*/ 0 60000 65536"/>
                    <a:gd name="T8" fmla="*/ 0 60000 65536"/>
                    <a:gd name="T9" fmla="*/ 0 w 198"/>
                    <a:gd name="T10" fmla="*/ 0 h 81"/>
                    <a:gd name="T11" fmla="*/ 198 w 198"/>
                    <a:gd name="T12" fmla="*/ 81 h 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8" h="81">
                      <a:moveTo>
                        <a:pt x="0" y="66"/>
                      </a:moveTo>
                      <a:cubicBezTo>
                        <a:pt x="60" y="77"/>
                        <a:pt x="82" y="81"/>
                        <a:pt x="148" y="74"/>
                      </a:cubicBezTo>
                      <a:cubicBezTo>
                        <a:pt x="176" y="47"/>
                        <a:pt x="181" y="33"/>
                        <a:pt x="198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604" name="Freeform 188"/>
                <p:cNvSpPr>
                  <a:spLocks/>
                </p:cNvSpPr>
                <p:nvPr/>
              </p:nvSpPr>
              <p:spPr bwMode="auto">
                <a:xfrm>
                  <a:off x="4752" y="2544"/>
                  <a:ext cx="198" cy="81"/>
                </a:xfrm>
                <a:custGeom>
                  <a:avLst/>
                  <a:gdLst>
                    <a:gd name="T0" fmla="*/ 0 w 198"/>
                    <a:gd name="T1" fmla="*/ 66 h 81"/>
                    <a:gd name="T2" fmla="*/ 148 w 198"/>
                    <a:gd name="T3" fmla="*/ 74 h 81"/>
                    <a:gd name="T4" fmla="*/ 198 w 198"/>
                    <a:gd name="T5" fmla="*/ 0 h 81"/>
                    <a:gd name="T6" fmla="*/ 0 60000 65536"/>
                    <a:gd name="T7" fmla="*/ 0 60000 65536"/>
                    <a:gd name="T8" fmla="*/ 0 60000 65536"/>
                    <a:gd name="T9" fmla="*/ 0 w 198"/>
                    <a:gd name="T10" fmla="*/ 0 h 81"/>
                    <a:gd name="T11" fmla="*/ 198 w 198"/>
                    <a:gd name="T12" fmla="*/ 81 h 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8" h="81">
                      <a:moveTo>
                        <a:pt x="0" y="66"/>
                      </a:moveTo>
                      <a:cubicBezTo>
                        <a:pt x="60" y="77"/>
                        <a:pt x="82" y="81"/>
                        <a:pt x="148" y="74"/>
                      </a:cubicBezTo>
                      <a:cubicBezTo>
                        <a:pt x="176" y="47"/>
                        <a:pt x="181" y="33"/>
                        <a:pt x="198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605" name="Freeform 189"/>
                <p:cNvSpPr>
                  <a:spLocks/>
                </p:cNvSpPr>
                <p:nvPr/>
              </p:nvSpPr>
              <p:spPr bwMode="auto">
                <a:xfrm>
                  <a:off x="4704" y="2415"/>
                  <a:ext cx="198" cy="81"/>
                </a:xfrm>
                <a:custGeom>
                  <a:avLst/>
                  <a:gdLst>
                    <a:gd name="T0" fmla="*/ 0 w 198"/>
                    <a:gd name="T1" fmla="*/ 66 h 81"/>
                    <a:gd name="T2" fmla="*/ 148 w 198"/>
                    <a:gd name="T3" fmla="*/ 74 h 81"/>
                    <a:gd name="T4" fmla="*/ 198 w 198"/>
                    <a:gd name="T5" fmla="*/ 0 h 81"/>
                    <a:gd name="T6" fmla="*/ 0 60000 65536"/>
                    <a:gd name="T7" fmla="*/ 0 60000 65536"/>
                    <a:gd name="T8" fmla="*/ 0 60000 65536"/>
                    <a:gd name="T9" fmla="*/ 0 w 198"/>
                    <a:gd name="T10" fmla="*/ 0 h 81"/>
                    <a:gd name="T11" fmla="*/ 198 w 198"/>
                    <a:gd name="T12" fmla="*/ 81 h 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8" h="81">
                      <a:moveTo>
                        <a:pt x="0" y="66"/>
                      </a:moveTo>
                      <a:cubicBezTo>
                        <a:pt x="60" y="77"/>
                        <a:pt x="82" y="81"/>
                        <a:pt x="148" y="74"/>
                      </a:cubicBezTo>
                      <a:cubicBezTo>
                        <a:pt x="176" y="47"/>
                        <a:pt x="181" y="33"/>
                        <a:pt x="198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53600" name="Rectangle 190"/>
              <p:cNvSpPr>
                <a:spLocks noChangeArrowheads="1"/>
              </p:cNvSpPr>
              <p:nvPr/>
            </p:nvSpPr>
            <p:spPr bwMode="auto">
              <a:xfrm rot="5400000" flipH="1">
                <a:off x="4730" y="2566"/>
                <a:ext cx="14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1">
                    <a:solidFill>
                      <a:srgbClr val="1A8208"/>
                    </a:solidFill>
                  </a:rPr>
                  <a:t>Y</a:t>
                </a:r>
                <a:endParaRPr lang="en-US" sz="3000" b="1">
                  <a:solidFill>
                    <a:srgbClr val="1A8208"/>
                  </a:solidFill>
                </a:endParaRPr>
              </a:p>
            </p:txBody>
          </p:sp>
        </p:grpSp>
      </p:grpSp>
      <p:sp>
        <p:nvSpPr>
          <p:cNvPr id="53252" name="Rectangle 393"/>
          <p:cNvSpPr>
            <a:spLocks noChangeArrowheads="1"/>
          </p:cNvSpPr>
          <p:nvPr/>
        </p:nvSpPr>
        <p:spPr bwMode="auto">
          <a:xfrm>
            <a:off x="7315200" y="6248400"/>
            <a:ext cx="12192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79400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b="1" dirty="0"/>
              <a:t>B </a:t>
            </a:r>
            <a:r>
              <a:rPr lang="en-US" sz="2800" b="1" dirty="0" smtClean="0"/>
              <a:t>cell (aka “</a:t>
            </a:r>
            <a:r>
              <a:rPr lang="en-US" sz="2800" b="1" dirty="0" err="1" smtClean="0"/>
              <a:t>humoral</a:t>
            </a:r>
            <a:r>
              <a:rPr lang="en-US" sz="2800" b="1" dirty="0" smtClean="0"/>
              <a:t>”) </a:t>
            </a:r>
            <a:r>
              <a:rPr lang="en-US" sz="2800" b="1" dirty="0"/>
              <a:t>immune response</a:t>
            </a:r>
          </a:p>
        </p:txBody>
      </p:sp>
      <p:sp>
        <p:nvSpPr>
          <p:cNvPr id="410628" name="Rectangle 4"/>
          <p:cNvSpPr>
            <a:spLocks noChangeArrowheads="1"/>
          </p:cNvSpPr>
          <p:nvPr/>
        </p:nvSpPr>
        <p:spPr bwMode="auto">
          <a:xfrm>
            <a:off x="3430588" y="1374775"/>
            <a:ext cx="2636837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b="1">
                <a:solidFill>
                  <a:srgbClr val="0F116A"/>
                </a:solidFill>
              </a:rPr>
              <a:t>tested by </a:t>
            </a:r>
            <a:br>
              <a:rPr lang="en-US" sz="2200" b="1">
                <a:solidFill>
                  <a:srgbClr val="0F116A"/>
                </a:solidFill>
              </a:rPr>
            </a:br>
            <a:r>
              <a:rPr lang="en-US" sz="2200" b="1">
                <a:solidFill>
                  <a:srgbClr val="0F116A"/>
                </a:solidFill>
              </a:rPr>
              <a:t>B cells</a:t>
            </a:r>
          </a:p>
          <a:p>
            <a:r>
              <a:rPr lang="en-US" sz="2200" b="1">
                <a:solidFill>
                  <a:schemeClr val="tx2"/>
                </a:solidFill>
              </a:rPr>
              <a:t>(in blood &amp; lymph)</a:t>
            </a:r>
            <a:endParaRPr lang="en-US" sz="2200" b="1">
              <a:solidFill>
                <a:srgbClr val="0F116A"/>
              </a:solidFill>
            </a:endParaRPr>
          </a:p>
        </p:txBody>
      </p:sp>
      <p:sp>
        <p:nvSpPr>
          <p:cNvPr id="410672" name="AutoShape 48"/>
          <p:cNvSpPr>
            <a:spLocks noChangeArrowheads="1"/>
          </p:cNvSpPr>
          <p:nvPr/>
        </p:nvSpPr>
        <p:spPr bwMode="auto">
          <a:xfrm rot="5400000">
            <a:off x="7696200" y="3200400"/>
            <a:ext cx="762000" cy="457200"/>
          </a:xfrm>
          <a:custGeom>
            <a:avLst/>
            <a:gdLst>
              <a:gd name="T0" fmla="*/ 711244097 w 21600"/>
              <a:gd name="T1" fmla="*/ 0 h 21600"/>
              <a:gd name="T2" fmla="*/ 0 w 21600"/>
              <a:gd name="T3" fmla="*/ 102419150 h 21600"/>
              <a:gd name="T4" fmla="*/ 711244097 w 21600"/>
              <a:gd name="T5" fmla="*/ 204838300 h 21600"/>
              <a:gd name="T6" fmla="*/ 948325475 w 21600"/>
              <a:gd name="T7" fmla="*/ 1024191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66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757" name="AutoShape 133"/>
          <p:cNvSpPr>
            <a:spLocks noChangeArrowheads="1"/>
          </p:cNvSpPr>
          <p:nvPr/>
        </p:nvSpPr>
        <p:spPr bwMode="auto">
          <a:xfrm>
            <a:off x="2590800" y="1524000"/>
            <a:ext cx="1295400" cy="304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30346410 h 21600"/>
              <a:gd name="T4" fmla="*/ 2147483647 w 21600"/>
              <a:gd name="T5" fmla="*/ 60692834 h 21600"/>
              <a:gd name="T6" fmla="*/ 2147483647 w 21600"/>
              <a:gd name="T7" fmla="*/ 3034641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66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816" name="Rectangle 192"/>
          <p:cNvSpPr>
            <a:spLocks noChangeArrowheads="1"/>
          </p:cNvSpPr>
          <p:nvPr/>
        </p:nvSpPr>
        <p:spPr bwMode="auto">
          <a:xfrm>
            <a:off x="4946650" y="304800"/>
            <a:ext cx="4205288" cy="427038"/>
          </a:xfrm>
          <a:prstGeom prst="rect">
            <a:avLst/>
          </a:prstGeom>
          <a:solidFill>
            <a:srgbClr val="FFCC18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r"/>
            <a:r>
              <a:rPr lang="en-US" sz="2200" b="1">
                <a:solidFill>
                  <a:srgbClr val="0F116A"/>
                </a:solidFill>
              </a:rPr>
              <a:t>10 to 17 days for full response</a:t>
            </a:r>
          </a:p>
        </p:txBody>
      </p:sp>
      <p:sp>
        <p:nvSpPr>
          <p:cNvPr id="410818" name="AutoShape 194"/>
          <p:cNvSpPr>
            <a:spLocks noChangeArrowheads="1"/>
          </p:cNvSpPr>
          <p:nvPr/>
        </p:nvSpPr>
        <p:spPr bwMode="auto">
          <a:xfrm rot="7567988">
            <a:off x="7391400" y="5334000"/>
            <a:ext cx="762000" cy="457200"/>
          </a:xfrm>
          <a:custGeom>
            <a:avLst/>
            <a:gdLst>
              <a:gd name="T0" fmla="*/ 711244097 w 21600"/>
              <a:gd name="T1" fmla="*/ 0 h 21600"/>
              <a:gd name="T2" fmla="*/ 0 w 21600"/>
              <a:gd name="T3" fmla="*/ 102419150 h 21600"/>
              <a:gd name="T4" fmla="*/ 711244097 w 21600"/>
              <a:gd name="T5" fmla="*/ 204838300 h 21600"/>
              <a:gd name="T6" fmla="*/ 948325475 w 21600"/>
              <a:gd name="T7" fmla="*/ 1024191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66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0" name="Group 228"/>
          <p:cNvGrpSpPr>
            <a:grpSpLocks/>
          </p:cNvGrpSpPr>
          <p:nvPr/>
        </p:nvGrpSpPr>
        <p:grpSpPr bwMode="auto">
          <a:xfrm>
            <a:off x="423863" y="1371600"/>
            <a:ext cx="2387600" cy="1447800"/>
            <a:chOff x="267" y="864"/>
            <a:chExt cx="1504" cy="912"/>
          </a:xfrm>
        </p:grpSpPr>
        <p:sp>
          <p:nvSpPr>
            <p:cNvPr id="53547" name="Rectangle 5"/>
            <p:cNvSpPr>
              <a:spLocks noChangeArrowheads="1"/>
            </p:cNvSpPr>
            <p:nvPr/>
          </p:nvSpPr>
          <p:spPr bwMode="auto">
            <a:xfrm>
              <a:off x="267" y="1338"/>
              <a:ext cx="1504" cy="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200" b="1">
                  <a:solidFill>
                    <a:srgbClr val="0F116A"/>
                  </a:solidFill>
                </a:rPr>
                <a:t>invader</a:t>
              </a:r>
              <a:br>
                <a:rPr lang="en-US" sz="2200" b="1">
                  <a:solidFill>
                    <a:srgbClr val="0F116A"/>
                  </a:solidFill>
                </a:rPr>
              </a:br>
              <a:r>
                <a:rPr lang="en-US" sz="2200" b="1">
                  <a:solidFill>
                    <a:srgbClr val="0F116A"/>
                  </a:solidFill>
                </a:rPr>
                <a:t>(</a:t>
              </a:r>
              <a:r>
                <a:rPr lang="en-US" sz="2200" b="1" u="sng">
                  <a:solidFill>
                    <a:srgbClr val="CC0000"/>
                  </a:solidFill>
                </a:rPr>
                <a:t>foreign antigen</a:t>
              </a:r>
              <a:r>
                <a:rPr lang="en-US" sz="2200" b="1">
                  <a:solidFill>
                    <a:srgbClr val="0F116A"/>
                  </a:solidFill>
                </a:rPr>
                <a:t>)</a:t>
              </a:r>
            </a:p>
          </p:txBody>
        </p:sp>
        <p:grpSp>
          <p:nvGrpSpPr>
            <p:cNvPr id="21" name="Group 227"/>
            <p:cNvGrpSpPr>
              <a:grpSpLocks/>
            </p:cNvGrpSpPr>
            <p:nvPr/>
          </p:nvGrpSpPr>
          <p:grpSpPr bwMode="auto">
            <a:xfrm>
              <a:off x="528" y="864"/>
              <a:ext cx="983" cy="511"/>
              <a:chOff x="528" y="864"/>
              <a:chExt cx="983" cy="511"/>
            </a:xfrm>
          </p:grpSpPr>
          <p:sp>
            <p:nvSpPr>
              <p:cNvPr id="53549" name="Rectangle 196"/>
              <p:cNvSpPr>
                <a:spLocks noChangeArrowheads="1"/>
              </p:cNvSpPr>
              <p:nvPr/>
            </p:nvSpPr>
            <p:spPr bwMode="auto">
              <a:xfrm>
                <a:off x="1026" y="1222"/>
                <a:ext cx="485" cy="12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2" name="Group 197"/>
              <p:cNvGrpSpPr>
                <a:grpSpLocks/>
              </p:cNvGrpSpPr>
              <p:nvPr/>
            </p:nvGrpSpPr>
            <p:grpSpPr bwMode="auto">
              <a:xfrm>
                <a:off x="528" y="864"/>
                <a:ext cx="977" cy="511"/>
                <a:chOff x="2089" y="3264"/>
                <a:chExt cx="1836" cy="960"/>
              </a:xfrm>
            </p:grpSpPr>
            <p:sp>
              <p:nvSpPr>
                <p:cNvPr id="53553" name="AutoShape 198"/>
                <p:cNvSpPr>
                  <a:spLocks noChangeArrowheads="1"/>
                </p:cNvSpPr>
                <p:nvPr/>
              </p:nvSpPr>
              <p:spPr bwMode="auto">
                <a:xfrm rot="7391263" flipH="1">
                  <a:off x="2119" y="3576"/>
                  <a:ext cx="144" cy="192"/>
                </a:xfrm>
                <a:prstGeom prst="diamond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554" name="AutoShape 199"/>
                <p:cNvSpPr>
                  <a:spLocks noChangeArrowheads="1"/>
                </p:cNvSpPr>
                <p:nvPr/>
              </p:nvSpPr>
              <p:spPr bwMode="auto">
                <a:xfrm rot="4384349" flipH="1">
                  <a:off x="2113" y="3720"/>
                  <a:ext cx="144" cy="192"/>
                </a:xfrm>
                <a:prstGeom prst="diamond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23" name="Group 200"/>
                <p:cNvGrpSpPr>
                  <a:grpSpLocks/>
                </p:cNvGrpSpPr>
                <p:nvPr/>
              </p:nvGrpSpPr>
              <p:grpSpPr bwMode="auto">
                <a:xfrm>
                  <a:off x="3685" y="3552"/>
                  <a:ext cx="240" cy="432"/>
                  <a:chOff x="3696" y="3552"/>
                  <a:chExt cx="240" cy="432"/>
                </a:xfrm>
              </p:grpSpPr>
              <p:sp>
                <p:nvSpPr>
                  <p:cNvPr id="53576" name="AutoShape 201"/>
                  <p:cNvSpPr>
                    <a:spLocks noChangeArrowheads="1"/>
                  </p:cNvSpPr>
                  <p:nvPr/>
                </p:nvSpPr>
                <p:spPr bwMode="auto">
                  <a:xfrm rot="-7391263">
                    <a:off x="3720" y="3528"/>
                    <a:ext cx="144" cy="192"/>
                  </a:xfrm>
                  <a:prstGeom prst="diamond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577" name="AutoShape 202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3768" y="3672"/>
                    <a:ext cx="144" cy="192"/>
                  </a:xfrm>
                  <a:prstGeom prst="diamond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578" name="AutoShape 203"/>
                  <p:cNvSpPr>
                    <a:spLocks noChangeArrowheads="1"/>
                  </p:cNvSpPr>
                  <p:nvPr/>
                </p:nvSpPr>
                <p:spPr bwMode="auto">
                  <a:xfrm rot="-3399058">
                    <a:off x="3720" y="3816"/>
                    <a:ext cx="144" cy="192"/>
                  </a:xfrm>
                  <a:prstGeom prst="diamond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" name="Group 204"/>
                <p:cNvGrpSpPr>
                  <a:grpSpLocks/>
                </p:cNvGrpSpPr>
                <p:nvPr/>
              </p:nvGrpSpPr>
              <p:grpSpPr bwMode="auto">
                <a:xfrm flipV="1">
                  <a:off x="2207" y="3840"/>
                  <a:ext cx="1537" cy="384"/>
                  <a:chOff x="2207" y="3264"/>
                  <a:chExt cx="1537" cy="384"/>
                </a:xfrm>
              </p:grpSpPr>
              <p:sp>
                <p:nvSpPr>
                  <p:cNvPr id="53567" name="AutoShape 205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3264"/>
                    <a:ext cx="144" cy="192"/>
                  </a:xfrm>
                  <a:prstGeom prst="diamond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568" name="AutoShape 206"/>
                  <p:cNvSpPr>
                    <a:spLocks noChangeArrowheads="1"/>
                  </p:cNvSpPr>
                  <p:nvPr/>
                </p:nvSpPr>
                <p:spPr bwMode="auto">
                  <a:xfrm rot="903291">
                    <a:off x="3312" y="3312"/>
                    <a:ext cx="144" cy="192"/>
                  </a:xfrm>
                  <a:prstGeom prst="diamond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569" name="AutoShape 207"/>
                  <p:cNvSpPr>
                    <a:spLocks noChangeArrowheads="1"/>
                  </p:cNvSpPr>
                  <p:nvPr/>
                </p:nvSpPr>
                <p:spPr bwMode="auto">
                  <a:xfrm rot="1206374">
                    <a:off x="3456" y="3360"/>
                    <a:ext cx="144" cy="192"/>
                  </a:xfrm>
                  <a:prstGeom prst="diamond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570" name="AutoShape 208"/>
                  <p:cNvSpPr>
                    <a:spLocks noChangeArrowheads="1"/>
                  </p:cNvSpPr>
                  <p:nvPr/>
                </p:nvSpPr>
                <p:spPr bwMode="auto">
                  <a:xfrm rot="2254818">
                    <a:off x="3600" y="3408"/>
                    <a:ext cx="144" cy="192"/>
                  </a:xfrm>
                  <a:prstGeom prst="diamond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571" name="AutoShape 209"/>
                  <p:cNvSpPr>
                    <a:spLocks noChangeArrowheads="1"/>
                  </p:cNvSpPr>
                  <p:nvPr/>
                </p:nvSpPr>
                <p:spPr bwMode="auto">
                  <a:xfrm rot="814226">
                    <a:off x="3120" y="3264"/>
                    <a:ext cx="144" cy="192"/>
                  </a:xfrm>
                  <a:prstGeom prst="diamond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572" name="AutoShape 210"/>
                  <p:cNvSpPr>
                    <a:spLocks noChangeArrowheads="1"/>
                  </p:cNvSpPr>
                  <p:nvPr/>
                </p:nvSpPr>
                <p:spPr bwMode="auto">
                  <a:xfrm rot="-648441">
                    <a:off x="2544" y="3312"/>
                    <a:ext cx="144" cy="192"/>
                  </a:xfrm>
                  <a:prstGeom prst="diamond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573" name="AutoShape 211"/>
                  <p:cNvSpPr>
                    <a:spLocks noChangeArrowheads="1"/>
                  </p:cNvSpPr>
                  <p:nvPr/>
                </p:nvSpPr>
                <p:spPr bwMode="auto">
                  <a:xfrm rot="-1364211">
                    <a:off x="2352" y="3360"/>
                    <a:ext cx="144" cy="192"/>
                  </a:xfrm>
                  <a:prstGeom prst="diamond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574" name="AutoShape 212"/>
                  <p:cNvSpPr>
                    <a:spLocks noChangeArrowheads="1"/>
                  </p:cNvSpPr>
                  <p:nvPr/>
                </p:nvSpPr>
                <p:spPr bwMode="auto">
                  <a:xfrm rot="-2587328">
                    <a:off x="2207" y="3456"/>
                    <a:ext cx="144" cy="192"/>
                  </a:xfrm>
                  <a:prstGeom prst="diamond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575" name="AutoShape 213"/>
                  <p:cNvSpPr>
                    <a:spLocks noChangeArrowheads="1"/>
                  </p:cNvSpPr>
                  <p:nvPr/>
                </p:nvSpPr>
                <p:spPr bwMode="auto">
                  <a:xfrm rot="20785774" flipH="1">
                    <a:off x="2736" y="3264"/>
                    <a:ext cx="144" cy="192"/>
                  </a:xfrm>
                  <a:prstGeom prst="diamond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" name="Group 214"/>
                <p:cNvGrpSpPr>
                  <a:grpSpLocks/>
                </p:cNvGrpSpPr>
                <p:nvPr/>
              </p:nvGrpSpPr>
              <p:grpSpPr bwMode="auto">
                <a:xfrm>
                  <a:off x="2207" y="3264"/>
                  <a:ext cx="1537" cy="384"/>
                  <a:chOff x="2207" y="3264"/>
                  <a:chExt cx="1537" cy="384"/>
                </a:xfrm>
              </p:grpSpPr>
              <p:sp>
                <p:nvSpPr>
                  <p:cNvPr id="53558" name="AutoShape 215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3264"/>
                    <a:ext cx="144" cy="192"/>
                  </a:xfrm>
                  <a:prstGeom prst="diamond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559" name="AutoShape 216"/>
                  <p:cNvSpPr>
                    <a:spLocks noChangeArrowheads="1"/>
                  </p:cNvSpPr>
                  <p:nvPr/>
                </p:nvSpPr>
                <p:spPr bwMode="auto">
                  <a:xfrm rot="903291">
                    <a:off x="3312" y="3312"/>
                    <a:ext cx="144" cy="192"/>
                  </a:xfrm>
                  <a:prstGeom prst="diamond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560" name="AutoShape 217"/>
                  <p:cNvSpPr>
                    <a:spLocks noChangeArrowheads="1"/>
                  </p:cNvSpPr>
                  <p:nvPr/>
                </p:nvSpPr>
                <p:spPr bwMode="auto">
                  <a:xfrm rot="1206374">
                    <a:off x="3456" y="3360"/>
                    <a:ext cx="144" cy="192"/>
                  </a:xfrm>
                  <a:prstGeom prst="diamond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561" name="AutoShape 218"/>
                  <p:cNvSpPr>
                    <a:spLocks noChangeArrowheads="1"/>
                  </p:cNvSpPr>
                  <p:nvPr/>
                </p:nvSpPr>
                <p:spPr bwMode="auto">
                  <a:xfrm rot="2254818">
                    <a:off x="3600" y="3408"/>
                    <a:ext cx="144" cy="192"/>
                  </a:xfrm>
                  <a:prstGeom prst="diamond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562" name="AutoShape 219"/>
                  <p:cNvSpPr>
                    <a:spLocks noChangeArrowheads="1"/>
                  </p:cNvSpPr>
                  <p:nvPr/>
                </p:nvSpPr>
                <p:spPr bwMode="auto">
                  <a:xfrm rot="814226">
                    <a:off x="3120" y="3264"/>
                    <a:ext cx="144" cy="192"/>
                  </a:xfrm>
                  <a:prstGeom prst="diamond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563" name="AutoShape 220"/>
                  <p:cNvSpPr>
                    <a:spLocks noChangeArrowheads="1"/>
                  </p:cNvSpPr>
                  <p:nvPr/>
                </p:nvSpPr>
                <p:spPr bwMode="auto">
                  <a:xfrm rot="-648441">
                    <a:off x="2544" y="3312"/>
                    <a:ext cx="144" cy="192"/>
                  </a:xfrm>
                  <a:prstGeom prst="diamond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564" name="AutoShape 221"/>
                  <p:cNvSpPr>
                    <a:spLocks noChangeArrowheads="1"/>
                  </p:cNvSpPr>
                  <p:nvPr/>
                </p:nvSpPr>
                <p:spPr bwMode="auto">
                  <a:xfrm rot="-1364211">
                    <a:off x="2352" y="3360"/>
                    <a:ext cx="144" cy="192"/>
                  </a:xfrm>
                  <a:prstGeom prst="diamond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565" name="AutoShape 222"/>
                  <p:cNvSpPr>
                    <a:spLocks noChangeArrowheads="1"/>
                  </p:cNvSpPr>
                  <p:nvPr/>
                </p:nvSpPr>
                <p:spPr bwMode="auto">
                  <a:xfrm rot="-2587328">
                    <a:off x="2207" y="3456"/>
                    <a:ext cx="144" cy="192"/>
                  </a:xfrm>
                  <a:prstGeom prst="diamond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566" name="AutoShape 223"/>
                  <p:cNvSpPr>
                    <a:spLocks noChangeArrowheads="1"/>
                  </p:cNvSpPr>
                  <p:nvPr/>
                </p:nvSpPr>
                <p:spPr bwMode="auto">
                  <a:xfrm rot="20785774" flipH="1">
                    <a:off x="2736" y="3264"/>
                    <a:ext cx="144" cy="192"/>
                  </a:xfrm>
                  <a:prstGeom prst="diamond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53551" name="Oval 224"/>
              <p:cNvSpPr>
                <a:spLocks noChangeArrowheads="1"/>
              </p:cNvSpPr>
              <p:nvPr/>
            </p:nvSpPr>
            <p:spPr bwMode="auto">
              <a:xfrm>
                <a:off x="566" y="915"/>
                <a:ext cx="894" cy="409"/>
              </a:xfrm>
              <a:prstGeom prst="ellipse">
                <a:avLst/>
              </a:prstGeom>
              <a:solidFill>
                <a:srgbClr val="FFEA1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52" name="Freeform 225"/>
              <p:cNvSpPr>
                <a:spLocks/>
              </p:cNvSpPr>
              <p:nvPr/>
            </p:nvSpPr>
            <p:spPr bwMode="auto">
              <a:xfrm>
                <a:off x="719" y="1017"/>
                <a:ext cx="413" cy="188"/>
              </a:xfrm>
              <a:custGeom>
                <a:avLst/>
                <a:gdLst>
                  <a:gd name="T0" fmla="*/ 27 w 776"/>
                  <a:gd name="T1" fmla="*/ 32 h 352"/>
                  <a:gd name="T2" fmla="*/ 81 w 776"/>
                  <a:gd name="T3" fmla="*/ 5 h 352"/>
                  <a:gd name="T4" fmla="*/ 109 w 776"/>
                  <a:gd name="T5" fmla="*/ 18 h 352"/>
                  <a:gd name="T6" fmla="*/ 191 w 776"/>
                  <a:gd name="T7" fmla="*/ 5 h 352"/>
                  <a:gd name="T8" fmla="*/ 218 w 776"/>
                  <a:gd name="T9" fmla="*/ 45 h 352"/>
                  <a:gd name="T10" fmla="*/ 204 w 776"/>
                  <a:gd name="T11" fmla="*/ 73 h 352"/>
                  <a:gd name="T12" fmla="*/ 136 w 776"/>
                  <a:gd name="T13" fmla="*/ 100 h 352"/>
                  <a:gd name="T14" fmla="*/ 81 w 776"/>
                  <a:gd name="T15" fmla="*/ 73 h 352"/>
                  <a:gd name="T16" fmla="*/ 14 w 776"/>
                  <a:gd name="T17" fmla="*/ 87 h 352"/>
                  <a:gd name="T18" fmla="*/ 0 w 776"/>
                  <a:gd name="T19" fmla="*/ 45 h 352"/>
                  <a:gd name="T20" fmla="*/ 14 w 776"/>
                  <a:gd name="T21" fmla="*/ 32 h 352"/>
                  <a:gd name="T22" fmla="*/ 27 w 776"/>
                  <a:gd name="T23" fmla="*/ 32 h 35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76"/>
                  <a:gd name="T37" fmla="*/ 0 h 352"/>
                  <a:gd name="T38" fmla="*/ 776 w 776"/>
                  <a:gd name="T39" fmla="*/ 352 h 35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76" h="352">
                    <a:moveTo>
                      <a:pt x="96" y="112"/>
                    </a:moveTo>
                    <a:cubicBezTo>
                      <a:pt x="136" y="96"/>
                      <a:pt x="240" y="24"/>
                      <a:pt x="288" y="16"/>
                    </a:cubicBezTo>
                    <a:cubicBezTo>
                      <a:pt x="336" y="8"/>
                      <a:pt x="320" y="64"/>
                      <a:pt x="384" y="64"/>
                    </a:cubicBezTo>
                    <a:cubicBezTo>
                      <a:pt x="448" y="64"/>
                      <a:pt x="608" y="0"/>
                      <a:pt x="672" y="16"/>
                    </a:cubicBezTo>
                    <a:cubicBezTo>
                      <a:pt x="736" y="32"/>
                      <a:pt x="760" y="120"/>
                      <a:pt x="768" y="160"/>
                    </a:cubicBezTo>
                    <a:cubicBezTo>
                      <a:pt x="776" y="200"/>
                      <a:pt x="768" y="224"/>
                      <a:pt x="720" y="256"/>
                    </a:cubicBezTo>
                    <a:cubicBezTo>
                      <a:pt x="672" y="288"/>
                      <a:pt x="552" y="352"/>
                      <a:pt x="480" y="352"/>
                    </a:cubicBezTo>
                    <a:cubicBezTo>
                      <a:pt x="408" y="352"/>
                      <a:pt x="360" y="264"/>
                      <a:pt x="288" y="256"/>
                    </a:cubicBezTo>
                    <a:cubicBezTo>
                      <a:pt x="216" y="248"/>
                      <a:pt x="96" y="320"/>
                      <a:pt x="48" y="304"/>
                    </a:cubicBezTo>
                    <a:cubicBezTo>
                      <a:pt x="0" y="288"/>
                      <a:pt x="0" y="192"/>
                      <a:pt x="0" y="160"/>
                    </a:cubicBezTo>
                    <a:cubicBezTo>
                      <a:pt x="0" y="128"/>
                      <a:pt x="32" y="120"/>
                      <a:pt x="48" y="112"/>
                    </a:cubicBezTo>
                    <a:cubicBezTo>
                      <a:pt x="64" y="104"/>
                      <a:pt x="56" y="128"/>
                      <a:pt x="96" y="112"/>
                    </a:cubicBezTo>
                    <a:close/>
                  </a:path>
                </a:pathLst>
              </a:custGeom>
              <a:solidFill>
                <a:srgbClr val="FFEA18"/>
              </a:solidFill>
              <a:ln w="28575">
                <a:solidFill>
                  <a:srgbClr val="66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6" name="Group 464"/>
          <p:cNvGrpSpPr>
            <a:grpSpLocks/>
          </p:cNvGrpSpPr>
          <p:nvPr/>
        </p:nvGrpSpPr>
        <p:grpSpPr bwMode="auto">
          <a:xfrm>
            <a:off x="5878513" y="762000"/>
            <a:ext cx="3265487" cy="2189163"/>
            <a:chOff x="3703" y="480"/>
            <a:chExt cx="2057" cy="1379"/>
          </a:xfrm>
        </p:grpSpPr>
        <p:sp>
          <p:nvSpPr>
            <p:cNvPr id="53491" name="Rectangle 37"/>
            <p:cNvSpPr>
              <a:spLocks noChangeArrowheads="1"/>
            </p:cNvSpPr>
            <p:nvPr/>
          </p:nvSpPr>
          <p:spPr bwMode="auto">
            <a:xfrm>
              <a:off x="3703" y="1632"/>
              <a:ext cx="1764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200" b="1" u="sng">
                  <a:solidFill>
                    <a:srgbClr val="CC0000"/>
                  </a:solidFill>
                </a:rPr>
                <a:t>B cells + antibodies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grpSp>
          <p:nvGrpSpPr>
            <p:cNvPr id="27" name="Group 229"/>
            <p:cNvGrpSpPr>
              <a:grpSpLocks/>
            </p:cNvGrpSpPr>
            <p:nvPr/>
          </p:nvGrpSpPr>
          <p:grpSpPr bwMode="auto">
            <a:xfrm>
              <a:off x="4896" y="480"/>
              <a:ext cx="720" cy="768"/>
              <a:chOff x="4656" y="240"/>
              <a:chExt cx="720" cy="768"/>
            </a:xfrm>
          </p:grpSpPr>
          <p:sp>
            <p:nvSpPr>
              <p:cNvPr id="53537" name="Rectangle 230"/>
              <p:cNvSpPr>
                <a:spLocks noChangeArrowheads="1"/>
              </p:cNvSpPr>
              <p:nvPr/>
            </p:nvSpPr>
            <p:spPr bwMode="auto">
              <a:xfrm rot="-8100000">
                <a:off x="4774" y="650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1">
                    <a:solidFill>
                      <a:srgbClr val="660000"/>
                    </a:solidFill>
                  </a:rPr>
                  <a:t>Y</a:t>
                </a:r>
                <a:endParaRPr lang="en-US" sz="3000" b="1">
                  <a:solidFill>
                    <a:srgbClr val="0F116A"/>
                  </a:solidFill>
                </a:endParaRPr>
              </a:p>
            </p:txBody>
          </p:sp>
          <p:sp>
            <p:nvSpPr>
              <p:cNvPr id="53538" name="Rectangle 231"/>
              <p:cNvSpPr>
                <a:spLocks noChangeArrowheads="1"/>
              </p:cNvSpPr>
              <p:nvPr/>
            </p:nvSpPr>
            <p:spPr bwMode="auto">
              <a:xfrm rot="2700000">
                <a:off x="5032" y="314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1">
                    <a:solidFill>
                      <a:srgbClr val="660000"/>
                    </a:solidFill>
                  </a:rPr>
                  <a:t>Y</a:t>
                </a:r>
                <a:endParaRPr lang="en-US" sz="3000" b="1">
                  <a:solidFill>
                    <a:srgbClr val="0F116A"/>
                  </a:solidFill>
                </a:endParaRPr>
              </a:p>
            </p:txBody>
          </p:sp>
          <p:sp>
            <p:nvSpPr>
              <p:cNvPr id="53539" name="Rectangle 232"/>
              <p:cNvSpPr>
                <a:spLocks noChangeArrowheads="1"/>
              </p:cNvSpPr>
              <p:nvPr/>
            </p:nvSpPr>
            <p:spPr bwMode="auto">
              <a:xfrm rot="8100000">
                <a:off x="5072" y="624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1">
                    <a:solidFill>
                      <a:srgbClr val="660000"/>
                    </a:solidFill>
                  </a:rPr>
                  <a:t>Y</a:t>
                </a:r>
                <a:endParaRPr lang="en-US" sz="3000" b="1">
                  <a:solidFill>
                    <a:srgbClr val="0F116A"/>
                  </a:solidFill>
                </a:endParaRPr>
              </a:p>
            </p:txBody>
          </p:sp>
          <p:sp>
            <p:nvSpPr>
              <p:cNvPr id="53540" name="Rectangle 233"/>
              <p:cNvSpPr>
                <a:spLocks noChangeArrowheads="1"/>
              </p:cNvSpPr>
              <p:nvPr/>
            </p:nvSpPr>
            <p:spPr bwMode="auto">
              <a:xfrm rot="-2700000">
                <a:off x="4733" y="310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1">
                    <a:solidFill>
                      <a:srgbClr val="660000"/>
                    </a:solidFill>
                  </a:rPr>
                  <a:t>Y</a:t>
                </a:r>
                <a:endParaRPr lang="en-US" sz="3000" b="1">
                  <a:solidFill>
                    <a:srgbClr val="0F116A"/>
                  </a:solidFill>
                </a:endParaRPr>
              </a:p>
            </p:txBody>
          </p:sp>
          <p:sp>
            <p:nvSpPr>
              <p:cNvPr id="53541" name="Rectangle 234"/>
              <p:cNvSpPr>
                <a:spLocks noChangeArrowheads="1"/>
              </p:cNvSpPr>
              <p:nvPr/>
            </p:nvSpPr>
            <p:spPr bwMode="auto">
              <a:xfrm>
                <a:off x="4896" y="240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1">
                    <a:solidFill>
                      <a:srgbClr val="660000"/>
                    </a:solidFill>
                  </a:rPr>
                  <a:t>Y</a:t>
                </a:r>
                <a:endParaRPr lang="en-US" sz="3000" b="1">
                  <a:solidFill>
                    <a:srgbClr val="0F116A"/>
                  </a:solidFill>
                </a:endParaRPr>
              </a:p>
            </p:txBody>
          </p:sp>
          <p:sp>
            <p:nvSpPr>
              <p:cNvPr id="53542" name="Rectangle 235"/>
              <p:cNvSpPr>
                <a:spLocks noChangeArrowheads="1"/>
              </p:cNvSpPr>
              <p:nvPr/>
            </p:nvSpPr>
            <p:spPr bwMode="auto">
              <a:xfrm flipV="1">
                <a:off x="4896" y="720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1">
                    <a:solidFill>
                      <a:srgbClr val="660000"/>
                    </a:solidFill>
                  </a:rPr>
                  <a:t>Y</a:t>
                </a:r>
                <a:endParaRPr lang="en-US" sz="3000" b="1">
                  <a:solidFill>
                    <a:srgbClr val="0F116A"/>
                  </a:solidFill>
                </a:endParaRPr>
              </a:p>
            </p:txBody>
          </p:sp>
          <p:sp>
            <p:nvSpPr>
              <p:cNvPr id="53543" name="Rectangle 236"/>
              <p:cNvSpPr>
                <a:spLocks noChangeArrowheads="1"/>
              </p:cNvSpPr>
              <p:nvPr/>
            </p:nvSpPr>
            <p:spPr bwMode="auto">
              <a:xfrm rot="5400000" flipV="1">
                <a:off x="4678" y="506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1">
                    <a:solidFill>
                      <a:srgbClr val="660000"/>
                    </a:solidFill>
                  </a:rPr>
                  <a:t>Y</a:t>
                </a:r>
                <a:endParaRPr lang="en-US" sz="3000" b="1">
                  <a:solidFill>
                    <a:srgbClr val="0F116A"/>
                  </a:solidFill>
                </a:endParaRPr>
              </a:p>
            </p:txBody>
          </p:sp>
          <p:sp>
            <p:nvSpPr>
              <p:cNvPr id="53544" name="Rectangle 237"/>
              <p:cNvSpPr>
                <a:spLocks noChangeArrowheads="1"/>
              </p:cNvSpPr>
              <p:nvPr/>
            </p:nvSpPr>
            <p:spPr bwMode="auto">
              <a:xfrm rot="-5400000" flipH="1" flipV="1">
                <a:off x="5110" y="458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1">
                    <a:solidFill>
                      <a:srgbClr val="660000"/>
                    </a:solidFill>
                  </a:rPr>
                  <a:t>Y</a:t>
                </a:r>
                <a:endParaRPr lang="en-US" sz="3000" b="1">
                  <a:solidFill>
                    <a:srgbClr val="0F116A"/>
                  </a:solidFill>
                </a:endParaRPr>
              </a:p>
            </p:txBody>
          </p:sp>
          <p:sp>
            <p:nvSpPr>
              <p:cNvPr id="53545" name="Oval 238"/>
              <p:cNvSpPr>
                <a:spLocks noChangeArrowheads="1"/>
              </p:cNvSpPr>
              <p:nvPr/>
            </p:nvSpPr>
            <p:spPr bwMode="auto">
              <a:xfrm>
                <a:off x="4848" y="432"/>
                <a:ext cx="336" cy="384"/>
              </a:xfrm>
              <a:prstGeom prst="ellipse">
                <a:avLst/>
              </a:prstGeom>
              <a:solidFill>
                <a:srgbClr val="FFEA1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46" name="Oval 239"/>
              <p:cNvSpPr>
                <a:spLocks noChangeArrowheads="1"/>
              </p:cNvSpPr>
              <p:nvPr/>
            </p:nvSpPr>
            <p:spPr bwMode="auto">
              <a:xfrm>
                <a:off x="4896" y="528"/>
                <a:ext cx="96" cy="96"/>
              </a:xfrm>
              <a:prstGeom prst="ellipse">
                <a:avLst/>
              </a:prstGeom>
              <a:solidFill>
                <a:srgbClr val="66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8" name="Group 240"/>
            <p:cNvGrpSpPr>
              <a:grpSpLocks/>
            </p:cNvGrpSpPr>
            <p:nvPr/>
          </p:nvGrpSpPr>
          <p:grpSpPr bwMode="auto">
            <a:xfrm>
              <a:off x="3744" y="864"/>
              <a:ext cx="720" cy="768"/>
              <a:chOff x="4656" y="240"/>
              <a:chExt cx="720" cy="768"/>
            </a:xfrm>
          </p:grpSpPr>
          <p:sp>
            <p:nvSpPr>
              <p:cNvPr id="53527" name="Rectangle 241"/>
              <p:cNvSpPr>
                <a:spLocks noChangeArrowheads="1"/>
              </p:cNvSpPr>
              <p:nvPr/>
            </p:nvSpPr>
            <p:spPr bwMode="auto">
              <a:xfrm rot="-8100000">
                <a:off x="4774" y="650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1">
                    <a:solidFill>
                      <a:srgbClr val="1A8208"/>
                    </a:solidFill>
                  </a:rPr>
                  <a:t>Y</a:t>
                </a:r>
                <a:endParaRPr 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53528" name="Rectangle 242"/>
              <p:cNvSpPr>
                <a:spLocks noChangeArrowheads="1"/>
              </p:cNvSpPr>
              <p:nvPr/>
            </p:nvSpPr>
            <p:spPr bwMode="auto">
              <a:xfrm rot="2700000">
                <a:off x="5032" y="314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1">
                    <a:solidFill>
                      <a:srgbClr val="1A8208"/>
                    </a:solidFill>
                  </a:rPr>
                  <a:t>Y</a:t>
                </a:r>
                <a:endParaRPr 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53529" name="Rectangle 243"/>
              <p:cNvSpPr>
                <a:spLocks noChangeArrowheads="1"/>
              </p:cNvSpPr>
              <p:nvPr/>
            </p:nvSpPr>
            <p:spPr bwMode="auto">
              <a:xfrm rot="8100000">
                <a:off x="5072" y="624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1">
                    <a:solidFill>
                      <a:srgbClr val="1A8208"/>
                    </a:solidFill>
                  </a:rPr>
                  <a:t>Y</a:t>
                </a:r>
                <a:endParaRPr 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53530" name="Rectangle 244"/>
              <p:cNvSpPr>
                <a:spLocks noChangeArrowheads="1"/>
              </p:cNvSpPr>
              <p:nvPr/>
            </p:nvSpPr>
            <p:spPr bwMode="auto">
              <a:xfrm rot="-2700000">
                <a:off x="4733" y="310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1">
                    <a:solidFill>
                      <a:srgbClr val="1A8208"/>
                    </a:solidFill>
                  </a:rPr>
                  <a:t>Y</a:t>
                </a:r>
                <a:endParaRPr 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53531" name="Rectangle 245"/>
              <p:cNvSpPr>
                <a:spLocks noChangeArrowheads="1"/>
              </p:cNvSpPr>
              <p:nvPr/>
            </p:nvSpPr>
            <p:spPr bwMode="auto">
              <a:xfrm>
                <a:off x="4896" y="240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1">
                    <a:solidFill>
                      <a:srgbClr val="1A8208"/>
                    </a:solidFill>
                  </a:rPr>
                  <a:t>Y</a:t>
                </a:r>
                <a:endParaRPr 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53532" name="Rectangle 246"/>
              <p:cNvSpPr>
                <a:spLocks noChangeArrowheads="1"/>
              </p:cNvSpPr>
              <p:nvPr/>
            </p:nvSpPr>
            <p:spPr bwMode="auto">
              <a:xfrm flipV="1">
                <a:off x="4896" y="720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1">
                    <a:solidFill>
                      <a:srgbClr val="1A8208"/>
                    </a:solidFill>
                  </a:rPr>
                  <a:t>Y</a:t>
                </a:r>
                <a:endParaRPr 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53533" name="Rectangle 247"/>
              <p:cNvSpPr>
                <a:spLocks noChangeArrowheads="1"/>
              </p:cNvSpPr>
              <p:nvPr/>
            </p:nvSpPr>
            <p:spPr bwMode="auto">
              <a:xfrm rot="5400000" flipV="1">
                <a:off x="4678" y="506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1">
                    <a:solidFill>
                      <a:srgbClr val="1A8208"/>
                    </a:solidFill>
                  </a:rPr>
                  <a:t>Y</a:t>
                </a:r>
                <a:endParaRPr 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53534" name="Rectangle 248"/>
              <p:cNvSpPr>
                <a:spLocks noChangeArrowheads="1"/>
              </p:cNvSpPr>
              <p:nvPr/>
            </p:nvSpPr>
            <p:spPr bwMode="auto">
              <a:xfrm rot="-5400000" flipH="1" flipV="1">
                <a:off x="5110" y="458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1">
                    <a:solidFill>
                      <a:srgbClr val="1A8208"/>
                    </a:solidFill>
                  </a:rPr>
                  <a:t>Y</a:t>
                </a:r>
                <a:endParaRPr 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53535" name="Oval 249"/>
              <p:cNvSpPr>
                <a:spLocks noChangeArrowheads="1"/>
              </p:cNvSpPr>
              <p:nvPr/>
            </p:nvSpPr>
            <p:spPr bwMode="auto">
              <a:xfrm>
                <a:off x="4848" y="432"/>
                <a:ext cx="336" cy="384"/>
              </a:xfrm>
              <a:prstGeom prst="ellipse">
                <a:avLst/>
              </a:prstGeom>
              <a:solidFill>
                <a:srgbClr val="FFEA1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36" name="Oval 250"/>
              <p:cNvSpPr>
                <a:spLocks noChangeArrowheads="1"/>
              </p:cNvSpPr>
              <p:nvPr/>
            </p:nvSpPr>
            <p:spPr bwMode="auto">
              <a:xfrm>
                <a:off x="4896" y="528"/>
                <a:ext cx="96" cy="96"/>
              </a:xfrm>
              <a:prstGeom prst="ellipse">
                <a:avLst/>
              </a:prstGeom>
              <a:solidFill>
                <a:srgbClr val="66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9" name="Group 251"/>
            <p:cNvGrpSpPr>
              <a:grpSpLocks/>
            </p:cNvGrpSpPr>
            <p:nvPr/>
          </p:nvGrpSpPr>
          <p:grpSpPr bwMode="auto">
            <a:xfrm>
              <a:off x="4128" y="480"/>
              <a:ext cx="720" cy="768"/>
              <a:chOff x="4656" y="240"/>
              <a:chExt cx="720" cy="768"/>
            </a:xfrm>
          </p:grpSpPr>
          <p:sp>
            <p:nvSpPr>
              <p:cNvPr id="53517" name="Rectangle 252"/>
              <p:cNvSpPr>
                <a:spLocks noChangeArrowheads="1"/>
              </p:cNvSpPr>
              <p:nvPr/>
            </p:nvSpPr>
            <p:spPr bwMode="auto">
              <a:xfrm rot="-8100000">
                <a:off x="4774" y="650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1">
                    <a:solidFill>
                      <a:srgbClr val="CC0000"/>
                    </a:solidFill>
                  </a:rPr>
                  <a:t>Y</a:t>
                </a:r>
                <a:endParaRPr lang="en-US" sz="3000" b="1">
                  <a:solidFill>
                    <a:srgbClr val="CC0000"/>
                  </a:solidFill>
                </a:endParaRPr>
              </a:p>
            </p:txBody>
          </p:sp>
          <p:sp>
            <p:nvSpPr>
              <p:cNvPr id="53518" name="Rectangle 253"/>
              <p:cNvSpPr>
                <a:spLocks noChangeArrowheads="1"/>
              </p:cNvSpPr>
              <p:nvPr/>
            </p:nvSpPr>
            <p:spPr bwMode="auto">
              <a:xfrm rot="2700000">
                <a:off x="5032" y="314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1">
                    <a:solidFill>
                      <a:srgbClr val="CC0000"/>
                    </a:solidFill>
                  </a:rPr>
                  <a:t>Y</a:t>
                </a:r>
                <a:endParaRPr lang="en-US" sz="3000" b="1">
                  <a:solidFill>
                    <a:srgbClr val="CC0000"/>
                  </a:solidFill>
                </a:endParaRPr>
              </a:p>
            </p:txBody>
          </p:sp>
          <p:sp>
            <p:nvSpPr>
              <p:cNvPr id="53519" name="Rectangle 254"/>
              <p:cNvSpPr>
                <a:spLocks noChangeArrowheads="1"/>
              </p:cNvSpPr>
              <p:nvPr/>
            </p:nvSpPr>
            <p:spPr bwMode="auto">
              <a:xfrm rot="8100000">
                <a:off x="5072" y="624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1">
                    <a:solidFill>
                      <a:srgbClr val="CC0000"/>
                    </a:solidFill>
                  </a:rPr>
                  <a:t>Y</a:t>
                </a:r>
                <a:endParaRPr lang="en-US" sz="3000" b="1">
                  <a:solidFill>
                    <a:srgbClr val="CC0000"/>
                  </a:solidFill>
                </a:endParaRPr>
              </a:p>
            </p:txBody>
          </p:sp>
          <p:sp>
            <p:nvSpPr>
              <p:cNvPr id="53520" name="Rectangle 255"/>
              <p:cNvSpPr>
                <a:spLocks noChangeArrowheads="1"/>
              </p:cNvSpPr>
              <p:nvPr/>
            </p:nvSpPr>
            <p:spPr bwMode="auto">
              <a:xfrm rot="-2700000">
                <a:off x="4733" y="310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1">
                    <a:solidFill>
                      <a:srgbClr val="CC0000"/>
                    </a:solidFill>
                  </a:rPr>
                  <a:t>Y</a:t>
                </a:r>
                <a:endParaRPr lang="en-US" sz="3000" b="1">
                  <a:solidFill>
                    <a:srgbClr val="CC0000"/>
                  </a:solidFill>
                </a:endParaRPr>
              </a:p>
            </p:txBody>
          </p:sp>
          <p:sp>
            <p:nvSpPr>
              <p:cNvPr id="53521" name="Rectangle 256"/>
              <p:cNvSpPr>
                <a:spLocks noChangeArrowheads="1"/>
              </p:cNvSpPr>
              <p:nvPr/>
            </p:nvSpPr>
            <p:spPr bwMode="auto">
              <a:xfrm>
                <a:off x="4896" y="240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1">
                    <a:solidFill>
                      <a:srgbClr val="CC0000"/>
                    </a:solidFill>
                  </a:rPr>
                  <a:t>Y</a:t>
                </a:r>
                <a:endParaRPr lang="en-US" sz="3000" b="1">
                  <a:solidFill>
                    <a:srgbClr val="CC0000"/>
                  </a:solidFill>
                </a:endParaRPr>
              </a:p>
            </p:txBody>
          </p:sp>
          <p:sp>
            <p:nvSpPr>
              <p:cNvPr id="53522" name="Rectangle 257"/>
              <p:cNvSpPr>
                <a:spLocks noChangeArrowheads="1"/>
              </p:cNvSpPr>
              <p:nvPr/>
            </p:nvSpPr>
            <p:spPr bwMode="auto">
              <a:xfrm flipV="1">
                <a:off x="4896" y="720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1">
                    <a:solidFill>
                      <a:srgbClr val="CC0000"/>
                    </a:solidFill>
                  </a:rPr>
                  <a:t>Y</a:t>
                </a:r>
                <a:endParaRPr lang="en-US" sz="3000" b="1">
                  <a:solidFill>
                    <a:srgbClr val="CC0000"/>
                  </a:solidFill>
                </a:endParaRPr>
              </a:p>
            </p:txBody>
          </p:sp>
          <p:sp>
            <p:nvSpPr>
              <p:cNvPr id="53523" name="Rectangle 258"/>
              <p:cNvSpPr>
                <a:spLocks noChangeArrowheads="1"/>
              </p:cNvSpPr>
              <p:nvPr/>
            </p:nvSpPr>
            <p:spPr bwMode="auto">
              <a:xfrm rot="5400000" flipV="1">
                <a:off x="4678" y="506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1">
                    <a:solidFill>
                      <a:srgbClr val="CC0000"/>
                    </a:solidFill>
                  </a:rPr>
                  <a:t>Y</a:t>
                </a:r>
                <a:endParaRPr lang="en-US" sz="3000" b="1">
                  <a:solidFill>
                    <a:srgbClr val="CC0000"/>
                  </a:solidFill>
                </a:endParaRPr>
              </a:p>
            </p:txBody>
          </p:sp>
          <p:sp>
            <p:nvSpPr>
              <p:cNvPr id="53524" name="Rectangle 259"/>
              <p:cNvSpPr>
                <a:spLocks noChangeArrowheads="1"/>
              </p:cNvSpPr>
              <p:nvPr/>
            </p:nvSpPr>
            <p:spPr bwMode="auto">
              <a:xfrm rot="-5400000" flipH="1" flipV="1">
                <a:off x="5110" y="458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1">
                    <a:solidFill>
                      <a:srgbClr val="CC0000"/>
                    </a:solidFill>
                  </a:rPr>
                  <a:t>Y</a:t>
                </a:r>
                <a:endParaRPr lang="en-US" sz="3000" b="1">
                  <a:solidFill>
                    <a:srgbClr val="CC0000"/>
                  </a:solidFill>
                </a:endParaRPr>
              </a:p>
            </p:txBody>
          </p:sp>
          <p:sp>
            <p:nvSpPr>
              <p:cNvPr id="53525" name="Oval 260"/>
              <p:cNvSpPr>
                <a:spLocks noChangeArrowheads="1"/>
              </p:cNvSpPr>
              <p:nvPr/>
            </p:nvSpPr>
            <p:spPr bwMode="auto">
              <a:xfrm>
                <a:off x="4848" y="432"/>
                <a:ext cx="336" cy="384"/>
              </a:xfrm>
              <a:prstGeom prst="ellipse">
                <a:avLst/>
              </a:prstGeom>
              <a:solidFill>
                <a:srgbClr val="FFEA1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26" name="Oval 261"/>
              <p:cNvSpPr>
                <a:spLocks noChangeArrowheads="1"/>
              </p:cNvSpPr>
              <p:nvPr/>
            </p:nvSpPr>
            <p:spPr bwMode="auto">
              <a:xfrm>
                <a:off x="4896" y="528"/>
                <a:ext cx="96" cy="96"/>
              </a:xfrm>
              <a:prstGeom prst="ellipse">
                <a:avLst/>
              </a:prstGeom>
              <a:solidFill>
                <a:srgbClr val="66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0" name="Group 262"/>
            <p:cNvGrpSpPr>
              <a:grpSpLocks/>
            </p:cNvGrpSpPr>
            <p:nvPr/>
          </p:nvGrpSpPr>
          <p:grpSpPr bwMode="auto">
            <a:xfrm>
              <a:off x="4512" y="912"/>
              <a:ext cx="720" cy="768"/>
              <a:chOff x="4656" y="240"/>
              <a:chExt cx="720" cy="768"/>
            </a:xfrm>
          </p:grpSpPr>
          <p:sp>
            <p:nvSpPr>
              <p:cNvPr id="53507" name="Rectangle 263"/>
              <p:cNvSpPr>
                <a:spLocks noChangeArrowheads="1"/>
              </p:cNvSpPr>
              <p:nvPr/>
            </p:nvSpPr>
            <p:spPr bwMode="auto">
              <a:xfrm rot="-8100000">
                <a:off x="4774" y="650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1">
                    <a:solidFill>
                      <a:srgbClr val="0F116A"/>
                    </a:solidFill>
                  </a:rPr>
                  <a:t>Y</a:t>
                </a:r>
                <a:endParaRPr lang="en-US" sz="3000" b="1">
                  <a:solidFill>
                    <a:srgbClr val="0F116A"/>
                  </a:solidFill>
                </a:endParaRPr>
              </a:p>
            </p:txBody>
          </p:sp>
          <p:sp>
            <p:nvSpPr>
              <p:cNvPr id="53508" name="Rectangle 264"/>
              <p:cNvSpPr>
                <a:spLocks noChangeArrowheads="1"/>
              </p:cNvSpPr>
              <p:nvPr/>
            </p:nvSpPr>
            <p:spPr bwMode="auto">
              <a:xfrm rot="2700000">
                <a:off x="5032" y="314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1">
                    <a:solidFill>
                      <a:srgbClr val="0F116A"/>
                    </a:solidFill>
                  </a:rPr>
                  <a:t>Y</a:t>
                </a:r>
                <a:endParaRPr lang="en-US" sz="3000" b="1">
                  <a:solidFill>
                    <a:srgbClr val="0F116A"/>
                  </a:solidFill>
                </a:endParaRPr>
              </a:p>
            </p:txBody>
          </p:sp>
          <p:sp>
            <p:nvSpPr>
              <p:cNvPr id="53509" name="Rectangle 265"/>
              <p:cNvSpPr>
                <a:spLocks noChangeArrowheads="1"/>
              </p:cNvSpPr>
              <p:nvPr/>
            </p:nvSpPr>
            <p:spPr bwMode="auto">
              <a:xfrm rot="8100000">
                <a:off x="5072" y="624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1">
                    <a:solidFill>
                      <a:srgbClr val="0F116A"/>
                    </a:solidFill>
                  </a:rPr>
                  <a:t>Y</a:t>
                </a:r>
                <a:endParaRPr lang="en-US" sz="3000" b="1">
                  <a:solidFill>
                    <a:srgbClr val="0F116A"/>
                  </a:solidFill>
                </a:endParaRPr>
              </a:p>
            </p:txBody>
          </p:sp>
          <p:sp>
            <p:nvSpPr>
              <p:cNvPr id="53510" name="Rectangle 266"/>
              <p:cNvSpPr>
                <a:spLocks noChangeArrowheads="1"/>
              </p:cNvSpPr>
              <p:nvPr/>
            </p:nvSpPr>
            <p:spPr bwMode="auto">
              <a:xfrm rot="-2700000">
                <a:off x="4733" y="310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1">
                    <a:solidFill>
                      <a:srgbClr val="0F116A"/>
                    </a:solidFill>
                  </a:rPr>
                  <a:t>Y</a:t>
                </a:r>
                <a:endParaRPr lang="en-US" sz="3000" b="1">
                  <a:solidFill>
                    <a:srgbClr val="0F116A"/>
                  </a:solidFill>
                </a:endParaRPr>
              </a:p>
            </p:txBody>
          </p:sp>
          <p:sp>
            <p:nvSpPr>
              <p:cNvPr id="53511" name="Rectangle 267"/>
              <p:cNvSpPr>
                <a:spLocks noChangeArrowheads="1"/>
              </p:cNvSpPr>
              <p:nvPr/>
            </p:nvSpPr>
            <p:spPr bwMode="auto">
              <a:xfrm>
                <a:off x="4896" y="240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1">
                    <a:solidFill>
                      <a:srgbClr val="0F116A"/>
                    </a:solidFill>
                  </a:rPr>
                  <a:t>Y</a:t>
                </a:r>
                <a:endParaRPr lang="en-US" sz="3000" b="1">
                  <a:solidFill>
                    <a:srgbClr val="0F116A"/>
                  </a:solidFill>
                </a:endParaRPr>
              </a:p>
            </p:txBody>
          </p:sp>
          <p:sp>
            <p:nvSpPr>
              <p:cNvPr id="53512" name="Rectangle 268"/>
              <p:cNvSpPr>
                <a:spLocks noChangeArrowheads="1"/>
              </p:cNvSpPr>
              <p:nvPr/>
            </p:nvSpPr>
            <p:spPr bwMode="auto">
              <a:xfrm flipV="1">
                <a:off x="4896" y="720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1">
                    <a:solidFill>
                      <a:srgbClr val="0F116A"/>
                    </a:solidFill>
                  </a:rPr>
                  <a:t>Y</a:t>
                </a:r>
                <a:endParaRPr lang="en-US" sz="3000" b="1">
                  <a:solidFill>
                    <a:srgbClr val="0F116A"/>
                  </a:solidFill>
                </a:endParaRPr>
              </a:p>
            </p:txBody>
          </p:sp>
          <p:sp>
            <p:nvSpPr>
              <p:cNvPr id="53513" name="Rectangle 269"/>
              <p:cNvSpPr>
                <a:spLocks noChangeArrowheads="1"/>
              </p:cNvSpPr>
              <p:nvPr/>
            </p:nvSpPr>
            <p:spPr bwMode="auto">
              <a:xfrm rot="5400000" flipV="1">
                <a:off x="4678" y="506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1">
                    <a:solidFill>
                      <a:srgbClr val="0F116A"/>
                    </a:solidFill>
                  </a:rPr>
                  <a:t>Y</a:t>
                </a:r>
                <a:endParaRPr lang="en-US" sz="3000" b="1">
                  <a:solidFill>
                    <a:srgbClr val="0F116A"/>
                  </a:solidFill>
                </a:endParaRPr>
              </a:p>
            </p:txBody>
          </p:sp>
          <p:sp>
            <p:nvSpPr>
              <p:cNvPr id="53514" name="Rectangle 270"/>
              <p:cNvSpPr>
                <a:spLocks noChangeArrowheads="1"/>
              </p:cNvSpPr>
              <p:nvPr/>
            </p:nvSpPr>
            <p:spPr bwMode="auto">
              <a:xfrm rot="-5400000" flipH="1" flipV="1">
                <a:off x="5110" y="458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1">
                    <a:solidFill>
                      <a:srgbClr val="0F116A"/>
                    </a:solidFill>
                  </a:rPr>
                  <a:t>Y</a:t>
                </a:r>
                <a:endParaRPr lang="en-US" sz="3000" b="1">
                  <a:solidFill>
                    <a:srgbClr val="0F116A"/>
                  </a:solidFill>
                </a:endParaRPr>
              </a:p>
            </p:txBody>
          </p:sp>
          <p:sp>
            <p:nvSpPr>
              <p:cNvPr id="53515" name="Oval 271"/>
              <p:cNvSpPr>
                <a:spLocks noChangeArrowheads="1"/>
              </p:cNvSpPr>
              <p:nvPr/>
            </p:nvSpPr>
            <p:spPr bwMode="auto">
              <a:xfrm>
                <a:off x="4848" y="432"/>
                <a:ext cx="336" cy="384"/>
              </a:xfrm>
              <a:prstGeom prst="ellipse">
                <a:avLst/>
              </a:prstGeom>
              <a:solidFill>
                <a:srgbClr val="FFEA1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16" name="Oval 272"/>
              <p:cNvSpPr>
                <a:spLocks noChangeArrowheads="1"/>
              </p:cNvSpPr>
              <p:nvPr/>
            </p:nvSpPr>
            <p:spPr bwMode="auto">
              <a:xfrm>
                <a:off x="4896" y="528"/>
                <a:ext cx="96" cy="96"/>
              </a:xfrm>
              <a:prstGeom prst="ellipse">
                <a:avLst/>
              </a:prstGeom>
              <a:solidFill>
                <a:srgbClr val="66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1" name="Group 273"/>
            <p:cNvGrpSpPr>
              <a:grpSpLocks/>
            </p:cNvGrpSpPr>
            <p:nvPr/>
          </p:nvGrpSpPr>
          <p:grpSpPr bwMode="auto">
            <a:xfrm>
              <a:off x="5040" y="1008"/>
              <a:ext cx="720" cy="768"/>
              <a:chOff x="4656" y="240"/>
              <a:chExt cx="720" cy="768"/>
            </a:xfrm>
          </p:grpSpPr>
          <p:sp>
            <p:nvSpPr>
              <p:cNvPr id="53497" name="Rectangle 274"/>
              <p:cNvSpPr>
                <a:spLocks noChangeArrowheads="1"/>
              </p:cNvSpPr>
              <p:nvPr/>
            </p:nvSpPr>
            <p:spPr bwMode="auto">
              <a:xfrm rot="-8100000">
                <a:off x="4774" y="650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1">
                    <a:solidFill>
                      <a:schemeClr val="tx2"/>
                    </a:solidFill>
                  </a:rPr>
                  <a:t>Y</a:t>
                </a:r>
                <a:endParaRPr lang="en-US" sz="3000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53498" name="Rectangle 275"/>
              <p:cNvSpPr>
                <a:spLocks noChangeArrowheads="1"/>
              </p:cNvSpPr>
              <p:nvPr/>
            </p:nvSpPr>
            <p:spPr bwMode="auto">
              <a:xfrm rot="2700000">
                <a:off x="5032" y="314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1">
                    <a:solidFill>
                      <a:schemeClr val="tx2"/>
                    </a:solidFill>
                  </a:rPr>
                  <a:t>Y</a:t>
                </a:r>
                <a:endParaRPr lang="en-US" sz="3000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53499" name="Rectangle 276"/>
              <p:cNvSpPr>
                <a:spLocks noChangeArrowheads="1"/>
              </p:cNvSpPr>
              <p:nvPr/>
            </p:nvSpPr>
            <p:spPr bwMode="auto">
              <a:xfrm rot="8100000">
                <a:off x="5072" y="624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1">
                    <a:solidFill>
                      <a:schemeClr val="tx2"/>
                    </a:solidFill>
                  </a:rPr>
                  <a:t>Y</a:t>
                </a:r>
                <a:endParaRPr lang="en-US" sz="3000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53500" name="Rectangle 277"/>
              <p:cNvSpPr>
                <a:spLocks noChangeArrowheads="1"/>
              </p:cNvSpPr>
              <p:nvPr/>
            </p:nvSpPr>
            <p:spPr bwMode="auto">
              <a:xfrm rot="-2700000">
                <a:off x="4733" y="310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1">
                    <a:solidFill>
                      <a:schemeClr val="tx2"/>
                    </a:solidFill>
                  </a:rPr>
                  <a:t>Y</a:t>
                </a:r>
                <a:endParaRPr lang="en-US" sz="3000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53501" name="Rectangle 278"/>
              <p:cNvSpPr>
                <a:spLocks noChangeArrowheads="1"/>
              </p:cNvSpPr>
              <p:nvPr/>
            </p:nvSpPr>
            <p:spPr bwMode="auto">
              <a:xfrm>
                <a:off x="4896" y="240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1">
                    <a:solidFill>
                      <a:schemeClr val="tx2"/>
                    </a:solidFill>
                  </a:rPr>
                  <a:t>Y</a:t>
                </a:r>
                <a:endParaRPr lang="en-US" sz="3000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53502" name="Rectangle 279"/>
              <p:cNvSpPr>
                <a:spLocks noChangeArrowheads="1"/>
              </p:cNvSpPr>
              <p:nvPr/>
            </p:nvSpPr>
            <p:spPr bwMode="auto">
              <a:xfrm flipV="1">
                <a:off x="4896" y="720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1">
                    <a:solidFill>
                      <a:schemeClr val="tx2"/>
                    </a:solidFill>
                  </a:rPr>
                  <a:t>Y</a:t>
                </a:r>
                <a:endParaRPr lang="en-US" sz="3000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53503" name="Rectangle 280"/>
              <p:cNvSpPr>
                <a:spLocks noChangeArrowheads="1"/>
              </p:cNvSpPr>
              <p:nvPr/>
            </p:nvSpPr>
            <p:spPr bwMode="auto">
              <a:xfrm rot="5400000" flipV="1">
                <a:off x="4678" y="506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1">
                    <a:solidFill>
                      <a:schemeClr val="tx2"/>
                    </a:solidFill>
                  </a:rPr>
                  <a:t>Y</a:t>
                </a:r>
                <a:endParaRPr lang="en-US" sz="3000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53504" name="Rectangle 281"/>
              <p:cNvSpPr>
                <a:spLocks noChangeArrowheads="1"/>
              </p:cNvSpPr>
              <p:nvPr/>
            </p:nvSpPr>
            <p:spPr bwMode="auto">
              <a:xfrm rot="-5400000" flipH="1" flipV="1">
                <a:off x="5110" y="458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1">
                    <a:solidFill>
                      <a:schemeClr val="tx2"/>
                    </a:solidFill>
                  </a:rPr>
                  <a:t>Y</a:t>
                </a:r>
                <a:endParaRPr lang="en-US" sz="3000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53505" name="Oval 282"/>
              <p:cNvSpPr>
                <a:spLocks noChangeArrowheads="1"/>
              </p:cNvSpPr>
              <p:nvPr/>
            </p:nvSpPr>
            <p:spPr bwMode="auto">
              <a:xfrm>
                <a:off x="4848" y="432"/>
                <a:ext cx="336" cy="384"/>
              </a:xfrm>
              <a:prstGeom prst="ellipse">
                <a:avLst/>
              </a:prstGeom>
              <a:solidFill>
                <a:srgbClr val="FFEA1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06" name="Oval 283"/>
              <p:cNvSpPr>
                <a:spLocks noChangeArrowheads="1"/>
              </p:cNvSpPr>
              <p:nvPr/>
            </p:nvSpPr>
            <p:spPr bwMode="auto">
              <a:xfrm>
                <a:off x="4896" y="528"/>
                <a:ext cx="96" cy="96"/>
              </a:xfrm>
              <a:prstGeom prst="ellipse">
                <a:avLst/>
              </a:prstGeom>
              <a:solidFill>
                <a:srgbClr val="66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10752" name="Group 506"/>
          <p:cNvGrpSpPr>
            <a:grpSpLocks/>
          </p:cNvGrpSpPr>
          <p:nvPr/>
        </p:nvGrpSpPr>
        <p:grpSpPr bwMode="auto">
          <a:xfrm>
            <a:off x="6067425" y="3733800"/>
            <a:ext cx="2619375" cy="1371600"/>
            <a:chOff x="3822" y="2352"/>
            <a:chExt cx="1650" cy="864"/>
          </a:xfrm>
        </p:grpSpPr>
        <p:grpSp>
          <p:nvGrpSpPr>
            <p:cNvPr id="410753" name="Group 505"/>
            <p:cNvGrpSpPr>
              <a:grpSpLocks/>
            </p:cNvGrpSpPr>
            <p:nvPr/>
          </p:nvGrpSpPr>
          <p:grpSpPr bwMode="auto">
            <a:xfrm>
              <a:off x="4752" y="2448"/>
              <a:ext cx="720" cy="768"/>
              <a:chOff x="4752" y="2448"/>
              <a:chExt cx="720" cy="768"/>
            </a:xfrm>
          </p:grpSpPr>
          <p:grpSp>
            <p:nvGrpSpPr>
              <p:cNvPr id="410754" name="Group 285"/>
              <p:cNvGrpSpPr>
                <a:grpSpLocks/>
              </p:cNvGrpSpPr>
              <p:nvPr/>
            </p:nvGrpSpPr>
            <p:grpSpPr bwMode="auto">
              <a:xfrm>
                <a:off x="4752" y="2448"/>
                <a:ext cx="717" cy="768"/>
                <a:chOff x="4656" y="240"/>
                <a:chExt cx="717" cy="768"/>
              </a:xfrm>
            </p:grpSpPr>
            <p:sp>
              <p:nvSpPr>
                <p:cNvPr id="53481" name="Rectangle 286"/>
                <p:cNvSpPr>
                  <a:spLocks noChangeArrowheads="1"/>
                </p:cNvSpPr>
                <p:nvPr/>
              </p:nvSpPr>
              <p:spPr bwMode="auto">
                <a:xfrm rot="-8100000">
                  <a:off x="4733" y="609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53482" name="Rectangle 287"/>
                <p:cNvSpPr>
                  <a:spLocks noChangeArrowheads="1"/>
                </p:cNvSpPr>
                <p:nvPr/>
              </p:nvSpPr>
              <p:spPr bwMode="auto">
                <a:xfrm rot="2700000">
                  <a:off x="5032" y="314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53483" name="Rectangle 288"/>
                <p:cNvSpPr>
                  <a:spLocks noChangeArrowheads="1"/>
                </p:cNvSpPr>
                <p:nvPr/>
              </p:nvSpPr>
              <p:spPr bwMode="auto">
                <a:xfrm rot="8100000">
                  <a:off x="5072" y="624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53484" name="Rectangle 289"/>
                <p:cNvSpPr>
                  <a:spLocks noChangeArrowheads="1"/>
                </p:cNvSpPr>
                <p:nvPr/>
              </p:nvSpPr>
              <p:spPr bwMode="auto">
                <a:xfrm rot="-2700000">
                  <a:off x="4733" y="31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53485" name="Rectangle 290"/>
                <p:cNvSpPr>
                  <a:spLocks noChangeArrowheads="1"/>
                </p:cNvSpPr>
                <p:nvPr/>
              </p:nvSpPr>
              <p:spPr bwMode="auto">
                <a:xfrm>
                  <a:off x="4896" y="24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53486" name="Rectangle 291"/>
                <p:cNvSpPr>
                  <a:spLocks noChangeArrowheads="1"/>
                </p:cNvSpPr>
                <p:nvPr/>
              </p:nvSpPr>
              <p:spPr bwMode="auto">
                <a:xfrm flipV="1">
                  <a:off x="4896" y="72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53487" name="Rectangle 292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4678" y="506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53488" name="Rectangle 293"/>
                <p:cNvSpPr>
                  <a:spLocks noChangeArrowheads="1"/>
                </p:cNvSpPr>
                <p:nvPr/>
              </p:nvSpPr>
              <p:spPr bwMode="auto">
                <a:xfrm rot="-5400000" flipH="1" flipV="1">
                  <a:off x="5107" y="458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53489" name="Oval 294"/>
                <p:cNvSpPr>
                  <a:spLocks noChangeArrowheads="1"/>
                </p:cNvSpPr>
                <p:nvPr/>
              </p:nvSpPr>
              <p:spPr bwMode="auto">
                <a:xfrm>
                  <a:off x="4848" y="432"/>
                  <a:ext cx="336" cy="384"/>
                </a:xfrm>
                <a:prstGeom prst="ellipse">
                  <a:avLst/>
                </a:prstGeom>
                <a:solidFill>
                  <a:srgbClr val="FFEA18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490" name="Oval 295"/>
                <p:cNvSpPr>
                  <a:spLocks noChangeArrowheads="1"/>
                </p:cNvSpPr>
                <p:nvPr/>
              </p:nvSpPr>
              <p:spPr bwMode="auto">
                <a:xfrm>
                  <a:off x="4896" y="528"/>
                  <a:ext cx="96" cy="96"/>
                </a:xfrm>
                <a:prstGeom prst="ellipse">
                  <a:avLst/>
                </a:prstGeom>
                <a:solidFill>
                  <a:srgbClr val="66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53479" name="AutoShape 308"/>
              <p:cNvSpPr>
                <a:spLocks noChangeArrowheads="1"/>
              </p:cNvSpPr>
              <p:nvPr/>
            </p:nvSpPr>
            <p:spPr bwMode="auto">
              <a:xfrm>
                <a:off x="5136" y="3072"/>
                <a:ext cx="108" cy="144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80" name="AutoShape 309"/>
              <p:cNvSpPr>
                <a:spLocks noChangeArrowheads="1"/>
              </p:cNvSpPr>
              <p:nvPr/>
            </p:nvSpPr>
            <p:spPr bwMode="auto">
              <a:xfrm rot="-5400000">
                <a:off x="5346" y="2814"/>
                <a:ext cx="108" cy="144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3477" name="Rectangle 311"/>
            <p:cNvSpPr>
              <a:spLocks noChangeArrowheads="1"/>
            </p:cNvSpPr>
            <p:nvPr/>
          </p:nvSpPr>
          <p:spPr bwMode="auto">
            <a:xfrm>
              <a:off x="3822" y="2352"/>
              <a:ext cx="107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2200" b="1">
                  <a:solidFill>
                    <a:srgbClr val="0F116A"/>
                  </a:solidFill>
                </a:rPr>
                <a:t>recognition</a:t>
              </a:r>
            </a:p>
          </p:txBody>
        </p:sp>
      </p:grpSp>
      <p:grpSp>
        <p:nvGrpSpPr>
          <p:cNvPr id="410755" name="Group 465"/>
          <p:cNvGrpSpPr>
            <a:grpSpLocks/>
          </p:cNvGrpSpPr>
          <p:nvPr/>
        </p:nvGrpSpPr>
        <p:grpSpPr bwMode="auto">
          <a:xfrm>
            <a:off x="5029200" y="4495800"/>
            <a:ext cx="4157663" cy="2362200"/>
            <a:chOff x="3168" y="2832"/>
            <a:chExt cx="2619" cy="1488"/>
          </a:xfrm>
        </p:grpSpPr>
        <p:grpSp>
          <p:nvGrpSpPr>
            <p:cNvPr id="410756" name="Group 326"/>
            <p:cNvGrpSpPr>
              <a:grpSpLocks/>
            </p:cNvGrpSpPr>
            <p:nvPr/>
          </p:nvGrpSpPr>
          <p:grpSpPr bwMode="auto">
            <a:xfrm>
              <a:off x="3792" y="3120"/>
              <a:ext cx="720" cy="768"/>
              <a:chOff x="4656" y="240"/>
              <a:chExt cx="720" cy="768"/>
            </a:xfrm>
          </p:grpSpPr>
          <p:sp>
            <p:nvSpPr>
              <p:cNvPr id="53466" name="Rectangle 327"/>
              <p:cNvSpPr>
                <a:spLocks noChangeArrowheads="1"/>
              </p:cNvSpPr>
              <p:nvPr/>
            </p:nvSpPr>
            <p:spPr bwMode="auto">
              <a:xfrm rot="-8100000">
                <a:off x="4774" y="650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1">
                    <a:solidFill>
                      <a:srgbClr val="1A8208"/>
                    </a:solidFill>
                  </a:rPr>
                  <a:t>Y</a:t>
                </a:r>
                <a:endParaRPr 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53467" name="Rectangle 328"/>
              <p:cNvSpPr>
                <a:spLocks noChangeArrowheads="1"/>
              </p:cNvSpPr>
              <p:nvPr/>
            </p:nvSpPr>
            <p:spPr bwMode="auto">
              <a:xfrm rot="2700000">
                <a:off x="5032" y="314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1">
                    <a:solidFill>
                      <a:srgbClr val="1A8208"/>
                    </a:solidFill>
                  </a:rPr>
                  <a:t>Y</a:t>
                </a:r>
                <a:endParaRPr 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53468" name="Rectangle 329"/>
              <p:cNvSpPr>
                <a:spLocks noChangeArrowheads="1"/>
              </p:cNvSpPr>
              <p:nvPr/>
            </p:nvSpPr>
            <p:spPr bwMode="auto">
              <a:xfrm rot="8100000">
                <a:off x="5072" y="624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1">
                    <a:solidFill>
                      <a:srgbClr val="1A8208"/>
                    </a:solidFill>
                  </a:rPr>
                  <a:t>Y</a:t>
                </a:r>
                <a:endParaRPr 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53469" name="Rectangle 330"/>
              <p:cNvSpPr>
                <a:spLocks noChangeArrowheads="1"/>
              </p:cNvSpPr>
              <p:nvPr/>
            </p:nvSpPr>
            <p:spPr bwMode="auto">
              <a:xfrm rot="-2700000">
                <a:off x="4733" y="310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1">
                    <a:solidFill>
                      <a:srgbClr val="1A8208"/>
                    </a:solidFill>
                  </a:rPr>
                  <a:t>Y</a:t>
                </a:r>
                <a:endParaRPr 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53470" name="Rectangle 331"/>
              <p:cNvSpPr>
                <a:spLocks noChangeArrowheads="1"/>
              </p:cNvSpPr>
              <p:nvPr/>
            </p:nvSpPr>
            <p:spPr bwMode="auto">
              <a:xfrm>
                <a:off x="4896" y="240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1">
                    <a:solidFill>
                      <a:srgbClr val="1A8208"/>
                    </a:solidFill>
                  </a:rPr>
                  <a:t>Y</a:t>
                </a:r>
                <a:endParaRPr 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53471" name="Rectangle 332"/>
              <p:cNvSpPr>
                <a:spLocks noChangeArrowheads="1"/>
              </p:cNvSpPr>
              <p:nvPr/>
            </p:nvSpPr>
            <p:spPr bwMode="auto">
              <a:xfrm flipV="1">
                <a:off x="4896" y="720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1">
                    <a:solidFill>
                      <a:srgbClr val="1A8208"/>
                    </a:solidFill>
                  </a:rPr>
                  <a:t>Y</a:t>
                </a:r>
                <a:endParaRPr 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53472" name="Rectangle 333"/>
              <p:cNvSpPr>
                <a:spLocks noChangeArrowheads="1"/>
              </p:cNvSpPr>
              <p:nvPr/>
            </p:nvSpPr>
            <p:spPr bwMode="auto">
              <a:xfrm rot="5400000" flipV="1">
                <a:off x="4678" y="506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1">
                    <a:solidFill>
                      <a:srgbClr val="1A8208"/>
                    </a:solidFill>
                  </a:rPr>
                  <a:t>Y</a:t>
                </a:r>
                <a:endParaRPr 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53473" name="Rectangle 334"/>
              <p:cNvSpPr>
                <a:spLocks noChangeArrowheads="1"/>
              </p:cNvSpPr>
              <p:nvPr/>
            </p:nvSpPr>
            <p:spPr bwMode="auto">
              <a:xfrm rot="-5400000" flipH="1" flipV="1">
                <a:off x="5110" y="458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1">
                    <a:solidFill>
                      <a:srgbClr val="1A8208"/>
                    </a:solidFill>
                  </a:rPr>
                  <a:t>Y</a:t>
                </a:r>
                <a:endParaRPr 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53474" name="Oval 335"/>
              <p:cNvSpPr>
                <a:spLocks noChangeArrowheads="1"/>
              </p:cNvSpPr>
              <p:nvPr/>
            </p:nvSpPr>
            <p:spPr bwMode="auto">
              <a:xfrm>
                <a:off x="4848" y="432"/>
                <a:ext cx="336" cy="384"/>
              </a:xfrm>
              <a:prstGeom prst="ellipse">
                <a:avLst/>
              </a:prstGeom>
              <a:solidFill>
                <a:srgbClr val="FFEA1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75" name="Oval 336"/>
              <p:cNvSpPr>
                <a:spLocks noChangeArrowheads="1"/>
              </p:cNvSpPr>
              <p:nvPr/>
            </p:nvSpPr>
            <p:spPr bwMode="auto">
              <a:xfrm>
                <a:off x="4896" y="528"/>
                <a:ext cx="96" cy="96"/>
              </a:xfrm>
              <a:prstGeom prst="ellipse">
                <a:avLst/>
              </a:prstGeom>
              <a:solidFill>
                <a:srgbClr val="66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10758" name="Group 463"/>
            <p:cNvGrpSpPr>
              <a:grpSpLocks/>
            </p:cNvGrpSpPr>
            <p:nvPr/>
          </p:nvGrpSpPr>
          <p:grpSpPr bwMode="auto">
            <a:xfrm>
              <a:off x="3168" y="2832"/>
              <a:ext cx="2619" cy="1488"/>
              <a:chOff x="3168" y="2832"/>
              <a:chExt cx="2619" cy="1488"/>
            </a:xfrm>
          </p:grpSpPr>
          <p:sp>
            <p:nvSpPr>
              <p:cNvPr id="53409" name="Rectangle 85"/>
              <p:cNvSpPr>
                <a:spLocks noChangeArrowheads="1"/>
              </p:cNvSpPr>
              <p:nvPr/>
            </p:nvSpPr>
            <p:spPr bwMode="auto">
              <a:xfrm>
                <a:off x="4608" y="3781"/>
                <a:ext cx="1179" cy="3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80000"/>
                  </a:lnSpc>
                </a:pPr>
                <a:r>
                  <a:rPr lang="en-US" sz="2200" b="1" u="sng">
                    <a:solidFill>
                      <a:srgbClr val="CC0000"/>
                    </a:solidFill>
                  </a:rPr>
                  <a:t>clones</a:t>
                </a:r>
                <a:endParaRPr lang="en-US" sz="2200" b="1">
                  <a:solidFill>
                    <a:srgbClr val="0F116A"/>
                  </a:solidFill>
                </a:endParaRPr>
              </a:p>
              <a:p>
                <a:pPr algn="l">
                  <a:lnSpc>
                    <a:spcPct val="80000"/>
                  </a:lnSpc>
                </a:pPr>
                <a:r>
                  <a:rPr lang="en-US" sz="1400" b="1">
                    <a:solidFill>
                      <a:srgbClr val="0F116A"/>
                    </a:solidFill>
                  </a:rPr>
                  <a:t>1000s of clone cells</a:t>
                </a:r>
                <a:endParaRPr lang="en-US" sz="3000" b="1">
                  <a:solidFill>
                    <a:srgbClr val="0F116A"/>
                  </a:solidFill>
                </a:endParaRPr>
              </a:p>
            </p:txBody>
          </p:sp>
          <p:grpSp>
            <p:nvGrpSpPr>
              <p:cNvPr id="410759" name="Group 392"/>
              <p:cNvGrpSpPr>
                <a:grpSpLocks/>
              </p:cNvGrpSpPr>
              <p:nvPr/>
            </p:nvGrpSpPr>
            <p:grpSpPr bwMode="auto">
              <a:xfrm>
                <a:off x="3168" y="2832"/>
                <a:ext cx="1488" cy="1488"/>
                <a:chOff x="3168" y="2832"/>
                <a:chExt cx="1488" cy="1488"/>
              </a:xfrm>
            </p:grpSpPr>
            <p:grpSp>
              <p:nvGrpSpPr>
                <p:cNvPr id="410760" name="Group 337"/>
                <p:cNvGrpSpPr>
                  <a:grpSpLocks/>
                </p:cNvGrpSpPr>
                <p:nvPr/>
              </p:nvGrpSpPr>
              <p:grpSpPr bwMode="auto">
                <a:xfrm>
                  <a:off x="3936" y="3552"/>
                  <a:ext cx="720" cy="768"/>
                  <a:chOff x="4656" y="240"/>
                  <a:chExt cx="720" cy="768"/>
                </a:xfrm>
              </p:grpSpPr>
              <p:sp>
                <p:nvSpPr>
                  <p:cNvPr id="53456" name="Rectangle 338"/>
                  <p:cNvSpPr>
                    <a:spLocks noChangeArrowheads="1"/>
                  </p:cNvSpPr>
                  <p:nvPr/>
                </p:nvSpPr>
                <p:spPr bwMode="auto">
                  <a:xfrm rot="-8100000">
                    <a:off x="4774" y="650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53457" name="Rectangle 339"/>
                  <p:cNvSpPr>
                    <a:spLocks noChangeArrowheads="1"/>
                  </p:cNvSpPr>
                  <p:nvPr/>
                </p:nvSpPr>
                <p:spPr bwMode="auto">
                  <a:xfrm rot="2700000">
                    <a:off x="5032" y="314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53458" name="Rectangle 340"/>
                  <p:cNvSpPr>
                    <a:spLocks noChangeArrowheads="1"/>
                  </p:cNvSpPr>
                  <p:nvPr/>
                </p:nvSpPr>
                <p:spPr bwMode="auto">
                  <a:xfrm rot="8100000">
                    <a:off x="5072" y="624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53459" name="Rectangle 341"/>
                  <p:cNvSpPr>
                    <a:spLocks noChangeArrowheads="1"/>
                  </p:cNvSpPr>
                  <p:nvPr/>
                </p:nvSpPr>
                <p:spPr bwMode="auto">
                  <a:xfrm rot="-2700000">
                    <a:off x="4733" y="310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53460" name="Rectangle 342"/>
                  <p:cNvSpPr>
                    <a:spLocks noChangeArrowheads="1"/>
                  </p:cNvSpPr>
                  <p:nvPr/>
                </p:nvSpPr>
                <p:spPr bwMode="auto">
                  <a:xfrm>
                    <a:off x="4896" y="240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53461" name="Rectangle 343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896" y="720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53462" name="Rectangle 344"/>
                  <p:cNvSpPr>
                    <a:spLocks noChangeArrowheads="1"/>
                  </p:cNvSpPr>
                  <p:nvPr/>
                </p:nvSpPr>
                <p:spPr bwMode="auto">
                  <a:xfrm rot="5400000" flipV="1">
                    <a:off x="4678" y="506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53463" name="Rectangle 345"/>
                  <p:cNvSpPr>
                    <a:spLocks noChangeArrowheads="1"/>
                  </p:cNvSpPr>
                  <p:nvPr/>
                </p:nvSpPr>
                <p:spPr bwMode="auto">
                  <a:xfrm rot="-5400000" flipH="1" flipV="1">
                    <a:off x="5110" y="458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53464" name="Oval 346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432"/>
                    <a:ext cx="336" cy="384"/>
                  </a:xfrm>
                  <a:prstGeom prst="ellipse">
                    <a:avLst/>
                  </a:prstGeom>
                  <a:solidFill>
                    <a:srgbClr val="FFEA18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465" name="Oval 347"/>
                  <p:cNvSpPr>
                    <a:spLocks noChangeArrowheads="1"/>
                  </p:cNvSpPr>
                  <p:nvPr/>
                </p:nvSpPr>
                <p:spPr bwMode="auto">
                  <a:xfrm>
                    <a:off x="4896" y="528"/>
                    <a:ext cx="96" cy="96"/>
                  </a:xfrm>
                  <a:prstGeom prst="ellipse">
                    <a:avLst/>
                  </a:prstGeom>
                  <a:solidFill>
                    <a:srgbClr val="66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0761" name="Group 348"/>
                <p:cNvGrpSpPr>
                  <a:grpSpLocks/>
                </p:cNvGrpSpPr>
                <p:nvPr/>
              </p:nvGrpSpPr>
              <p:grpSpPr bwMode="auto">
                <a:xfrm>
                  <a:off x="3504" y="3552"/>
                  <a:ext cx="720" cy="768"/>
                  <a:chOff x="4656" y="240"/>
                  <a:chExt cx="720" cy="768"/>
                </a:xfrm>
              </p:grpSpPr>
              <p:sp>
                <p:nvSpPr>
                  <p:cNvPr id="53446" name="Rectangle 349"/>
                  <p:cNvSpPr>
                    <a:spLocks noChangeArrowheads="1"/>
                  </p:cNvSpPr>
                  <p:nvPr/>
                </p:nvSpPr>
                <p:spPr bwMode="auto">
                  <a:xfrm rot="-8100000">
                    <a:off x="4774" y="650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53447" name="Rectangle 350"/>
                  <p:cNvSpPr>
                    <a:spLocks noChangeArrowheads="1"/>
                  </p:cNvSpPr>
                  <p:nvPr/>
                </p:nvSpPr>
                <p:spPr bwMode="auto">
                  <a:xfrm rot="2700000">
                    <a:off x="5032" y="314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53448" name="Rectangle 351"/>
                  <p:cNvSpPr>
                    <a:spLocks noChangeArrowheads="1"/>
                  </p:cNvSpPr>
                  <p:nvPr/>
                </p:nvSpPr>
                <p:spPr bwMode="auto">
                  <a:xfrm rot="8100000">
                    <a:off x="5072" y="624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53449" name="Rectangle 352"/>
                  <p:cNvSpPr>
                    <a:spLocks noChangeArrowheads="1"/>
                  </p:cNvSpPr>
                  <p:nvPr/>
                </p:nvSpPr>
                <p:spPr bwMode="auto">
                  <a:xfrm rot="-2700000">
                    <a:off x="4733" y="310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53450" name="Rectangle 353"/>
                  <p:cNvSpPr>
                    <a:spLocks noChangeArrowheads="1"/>
                  </p:cNvSpPr>
                  <p:nvPr/>
                </p:nvSpPr>
                <p:spPr bwMode="auto">
                  <a:xfrm>
                    <a:off x="4896" y="240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53451" name="Rectangle 35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896" y="720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53452" name="Rectangle 355"/>
                  <p:cNvSpPr>
                    <a:spLocks noChangeArrowheads="1"/>
                  </p:cNvSpPr>
                  <p:nvPr/>
                </p:nvSpPr>
                <p:spPr bwMode="auto">
                  <a:xfrm rot="5400000" flipV="1">
                    <a:off x="4678" y="506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53453" name="Rectangle 356"/>
                  <p:cNvSpPr>
                    <a:spLocks noChangeArrowheads="1"/>
                  </p:cNvSpPr>
                  <p:nvPr/>
                </p:nvSpPr>
                <p:spPr bwMode="auto">
                  <a:xfrm rot="-5400000" flipH="1" flipV="1">
                    <a:off x="5110" y="458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53454" name="Oval 357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432"/>
                    <a:ext cx="336" cy="384"/>
                  </a:xfrm>
                  <a:prstGeom prst="ellipse">
                    <a:avLst/>
                  </a:prstGeom>
                  <a:solidFill>
                    <a:srgbClr val="FFEA18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455" name="Oval 358"/>
                  <p:cNvSpPr>
                    <a:spLocks noChangeArrowheads="1"/>
                  </p:cNvSpPr>
                  <p:nvPr/>
                </p:nvSpPr>
                <p:spPr bwMode="auto">
                  <a:xfrm>
                    <a:off x="4896" y="528"/>
                    <a:ext cx="96" cy="96"/>
                  </a:xfrm>
                  <a:prstGeom prst="ellipse">
                    <a:avLst/>
                  </a:prstGeom>
                  <a:solidFill>
                    <a:srgbClr val="66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0762" name="Group 359"/>
                <p:cNvGrpSpPr>
                  <a:grpSpLocks/>
                </p:cNvGrpSpPr>
                <p:nvPr/>
              </p:nvGrpSpPr>
              <p:grpSpPr bwMode="auto">
                <a:xfrm>
                  <a:off x="3408" y="3120"/>
                  <a:ext cx="720" cy="768"/>
                  <a:chOff x="4656" y="240"/>
                  <a:chExt cx="720" cy="768"/>
                </a:xfrm>
              </p:grpSpPr>
              <p:sp>
                <p:nvSpPr>
                  <p:cNvPr id="53436" name="Rectangle 360"/>
                  <p:cNvSpPr>
                    <a:spLocks noChangeArrowheads="1"/>
                  </p:cNvSpPr>
                  <p:nvPr/>
                </p:nvSpPr>
                <p:spPr bwMode="auto">
                  <a:xfrm rot="-8100000">
                    <a:off x="4774" y="650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53437" name="Rectangle 361"/>
                  <p:cNvSpPr>
                    <a:spLocks noChangeArrowheads="1"/>
                  </p:cNvSpPr>
                  <p:nvPr/>
                </p:nvSpPr>
                <p:spPr bwMode="auto">
                  <a:xfrm rot="2700000">
                    <a:off x="5032" y="314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53438" name="Rectangle 362"/>
                  <p:cNvSpPr>
                    <a:spLocks noChangeArrowheads="1"/>
                  </p:cNvSpPr>
                  <p:nvPr/>
                </p:nvSpPr>
                <p:spPr bwMode="auto">
                  <a:xfrm rot="8100000">
                    <a:off x="5072" y="624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53439" name="Rectangle 363"/>
                  <p:cNvSpPr>
                    <a:spLocks noChangeArrowheads="1"/>
                  </p:cNvSpPr>
                  <p:nvPr/>
                </p:nvSpPr>
                <p:spPr bwMode="auto">
                  <a:xfrm rot="-2700000">
                    <a:off x="4733" y="310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53440" name="Rectangle 364"/>
                  <p:cNvSpPr>
                    <a:spLocks noChangeArrowheads="1"/>
                  </p:cNvSpPr>
                  <p:nvPr/>
                </p:nvSpPr>
                <p:spPr bwMode="auto">
                  <a:xfrm>
                    <a:off x="4896" y="240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53441" name="Rectangle 365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896" y="720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53442" name="Rectangle 366"/>
                  <p:cNvSpPr>
                    <a:spLocks noChangeArrowheads="1"/>
                  </p:cNvSpPr>
                  <p:nvPr/>
                </p:nvSpPr>
                <p:spPr bwMode="auto">
                  <a:xfrm rot="5400000" flipV="1">
                    <a:off x="4678" y="506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53443" name="Rectangle 367"/>
                  <p:cNvSpPr>
                    <a:spLocks noChangeArrowheads="1"/>
                  </p:cNvSpPr>
                  <p:nvPr/>
                </p:nvSpPr>
                <p:spPr bwMode="auto">
                  <a:xfrm rot="-5400000" flipH="1" flipV="1">
                    <a:off x="5110" y="458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53444" name="Oval 368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432"/>
                    <a:ext cx="336" cy="384"/>
                  </a:xfrm>
                  <a:prstGeom prst="ellipse">
                    <a:avLst/>
                  </a:prstGeom>
                  <a:solidFill>
                    <a:srgbClr val="FFEA18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445" name="Oval 369"/>
                  <p:cNvSpPr>
                    <a:spLocks noChangeArrowheads="1"/>
                  </p:cNvSpPr>
                  <p:nvPr/>
                </p:nvSpPr>
                <p:spPr bwMode="auto">
                  <a:xfrm>
                    <a:off x="4896" y="528"/>
                    <a:ext cx="96" cy="96"/>
                  </a:xfrm>
                  <a:prstGeom prst="ellipse">
                    <a:avLst/>
                  </a:prstGeom>
                  <a:solidFill>
                    <a:srgbClr val="66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0763" name="Group 370"/>
                <p:cNvGrpSpPr>
                  <a:grpSpLocks/>
                </p:cNvGrpSpPr>
                <p:nvPr/>
              </p:nvGrpSpPr>
              <p:grpSpPr bwMode="auto">
                <a:xfrm>
                  <a:off x="3792" y="2832"/>
                  <a:ext cx="720" cy="768"/>
                  <a:chOff x="4656" y="240"/>
                  <a:chExt cx="720" cy="768"/>
                </a:xfrm>
              </p:grpSpPr>
              <p:sp>
                <p:nvSpPr>
                  <p:cNvPr id="53426" name="Rectangle 371"/>
                  <p:cNvSpPr>
                    <a:spLocks noChangeArrowheads="1"/>
                  </p:cNvSpPr>
                  <p:nvPr/>
                </p:nvSpPr>
                <p:spPr bwMode="auto">
                  <a:xfrm rot="-8100000">
                    <a:off x="4774" y="650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53427" name="Rectangle 372"/>
                  <p:cNvSpPr>
                    <a:spLocks noChangeArrowheads="1"/>
                  </p:cNvSpPr>
                  <p:nvPr/>
                </p:nvSpPr>
                <p:spPr bwMode="auto">
                  <a:xfrm rot="2700000">
                    <a:off x="5032" y="314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53428" name="Rectangle 373"/>
                  <p:cNvSpPr>
                    <a:spLocks noChangeArrowheads="1"/>
                  </p:cNvSpPr>
                  <p:nvPr/>
                </p:nvSpPr>
                <p:spPr bwMode="auto">
                  <a:xfrm rot="8100000">
                    <a:off x="5072" y="624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53429" name="Rectangle 374"/>
                  <p:cNvSpPr>
                    <a:spLocks noChangeArrowheads="1"/>
                  </p:cNvSpPr>
                  <p:nvPr/>
                </p:nvSpPr>
                <p:spPr bwMode="auto">
                  <a:xfrm rot="-2700000">
                    <a:off x="4733" y="310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53430" name="Rectangle 375"/>
                  <p:cNvSpPr>
                    <a:spLocks noChangeArrowheads="1"/>
                  </p:cNvSpPr>
                  <p:nvPr/>
                </p:nvSpPr>
                <p:spPr bwMode="auto">
                  <a:xfrm>
                    <a:off x="4896" y="240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53431" name="Rectangle 376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896" y="720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53432" name="Rectangle 377"/>
                  <p:cNvSpPr>
                    <a:spLocks noChangeArrowheads="1"/>
                  </p:cNvSpPr>
                  <p:nvPr/>
                </p:nvSpPr>
                <p:spPr bwMode="auto">
                  <a:xfrm rot="5400000" flipV="1">
                    <a:off x="4678" y="506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53433" name="Rectangle 378"/>
                  <p:cNvSpPr>
                    <a:spLocks noChangeArrowheads="1"/>
                  </p:cNvSpPr>
                  <p:nvPr/>
                </p:nvSpPr>
                <p:spPr bwMode="auto">
                  <a:xfrm rot="-5400000" flipH="1" flipV="1">
                    <a:off x="5110" y="458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53434" name="Oval 379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432"/>
                    <a:ext cx="336" cy="384"/>
                  </a:xfrm>
                  <a:prstGeom prst="ellipse">
                    <a:avLst/>
                  </a:prstGeom>
                  <a:solidFill>
                    <a:srgbClr val="FFEA18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435" name="Oval 380"/>
                  <p:cNvSpPr>
                    <a:spLocks noChangeArrowheads="1"/>
                  </p:cNvSpPr>
                  <p:nvPr/>
                </p:nvSpPr>
                <p:spPr bwMode="auto">
                  <a:xfrm>
                    <a:off x="4896" y="528"/>
                    <a:ext cx="96" cy="96"/>
                  </a:xfrm>
                  <a:prstGeom prst="ellipse">
                    <a:avLst/>
                  </a:prstGeom>
                  <a:solidFill>
                    <a:srgbClr val="66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0764" name="Group 381"/>
                <p:cNvGrpSpPr>
                  <a:grpSpLocks/>
                </p:cNvGrpSpPr>
                <p:nvPr/>
              </p:nvGrpSpPr>
              <p:grpSpPr bwMode="auto">
                <a:xfrm>
                  <a:off x="3168" y="3552"/>
                  <a:ext cx="720" cy="768"/>
                  <a:chOff x="4656" y="240"/>
                  <a:chExt cx="720" cy="768"/>
                </a:xfrm>
              </p:grpSpPr>
              <p:sp>
                <p:nvSpPr>
                  <p:cNvPr id="53416" name="Rectangle 382"/>
                  <p:cNvSpPr>
                    <a:spLocks noChangeArrowheads="1"/>
                  </p:cNvSpPr>
                  <p:nvPr/>
                </p:nvSpPr>
                <p:spPr bwMode="auto">
                  <a:xfrm rot="-8100000">
                    <a:off x="4774" y="650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53417" name="Rectangle 383"/>
                  <p:cNvSpPr>
                    <a:spLocks noChangeArrowheads="1"/>
                  </p:cNvSpPr>
                  <p:nvPr/>
                </p:nvSpPr>
                <p:spPr bwMode="auto">
                  <a:xfrm rot="2700000">
                    <a:off x="5032" y="314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53418" name="Rectangle 384"/>
                  <p:cNvSpPr>
                    <a:spLocks noChangeArrowheads="1"/>
                  </p:cNvSpPr>
                  <p:nvPr/>
                </p:nvSpPr>
                <p:spPr bwMode="auto">
                  <a:xfrm rot="8100000">
                    <a:off x="5072" y="624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53419" name="Rectangle 385"/>
                  <p:cNvSpPr>
                    <a:spLocks noChangeArrowheads="1"/>
                  </p:cNvSpPr>
                  <p:nvPr/>
                </p:nvSpPr>
                <p:spPr bwMode="auto">
                  <a:xfrm rot="-2700000">
                    <a:off x="4733" y="310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53420" name="Rectangle 386"/>
                  <p:cNvSpPr>
                    <a:spLocks noChangeArrowheads="1"/>
                  </p:cNvSpPr>
                  <p:nvPr/>
                </p:nvSpPr>
                <p:spPr bwMode="auto">
                  <a:xfrm>
                    <a:off x="4896" y="240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53421" name="Rectangle 387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896" y="720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53422" name="Rectangle 388"/>
                  <p:cNvSpPr>
                    <a:spLocks noChangeArrowheads="1"/>
                  </p:cNvSpPr>
                  <p:nvPr/>
                </p:nvSpPr>
                <p:spPr bwMode="auto">
                  <a:xfrm rot="5400000" flipV="1">
                    <a:off x="4678" y="506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53423" name="Rectangle 389"/>
                  <p:cNvSpPr>
                    <a:spLocks noChangeArrowheads="1"/>
                  </p:cNvSpPr>
                  <p:nvPr/>
                </p:nvSpPr>
                <p:spPr bwMode="auto">
                  <a:xfrm rot="-5400000" flipH="1" flipV="1">
                    <a:off x="5110" y="458"/>
                    <a:ext cx="2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b="1">
                        <a:solidFill>
                          <a:srgbClr val="1A8208"/>
                        </a:solidFill>
                      </a:rPr>
                      <a:t>Y</a:t>
                    </a:r>
                    <a:endParaRPr lang="en-US" sz="3000" b="1">
                      <a:solidFill>
                        <a:srgbClr val="1A8208"/>
                      </a:solidFill>
                    </a:endParaRPr>
                  </a:p>
                </p:txBody>
              </p:sp>
              <p:sp>
                <p:nvSpPr>
                  <p:cNvPr id="53424" name="Oval 390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432"/>
                    <a:ext cx="336" cy="384"/>
                  </a:xfrm>
                  <a:prstGeom prst="ellipse">
                    <a:avLst/>
                  </a:prstGeom>
                  <a:solidFill>
                    <a:srgbClr val="FFEA18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425" name="Oval 391"/>
                  <p:cNvSpPr>
                    <a:spLocks noChangeArrowheads="1"/>
                  </p:cNvSpPr>
                  <p:nvPr/>
                </p:nvSpPr>
                <p:spPr bwMode="auto">
                  <a:xfrm>
                    <a:off x="4896" y="528"/>
                    <a:ext cx="96" cy="96"/>
                  </a:xfrm>
                  <a:prstGeom prst="ellipse">
                    <a:avLst/>
                  </a:prstGeom>
                  <a:solidFill>
                    <a:srgbClr val="66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411018" name="AutoShape 394"/>
          <p:cNvSpPr>
            <a:spLocks noChangeArrowheads="1"/>
          </p:cNvSpPr>
          <p:nvPr/>
        </p:nvSpPr>
        <p:spPr bwMode="auto">
          <a:xfrm rot="10800000">
            <a:off x="4267200" y="5791200"/>
            <a:ext cx="762000" cy="457200"/>
          </a:xfrm>
          <a:custGeom>
            <a:avLst/>
            <a:gdLst>
              <a:gd name="T0" fmla="*/ 711244097 w 21600"/>
              <a:gd name="T1" fmla="*/ 0 h 21600"/>
              <a:gd name="T2" fmla="*/ 0 w 21600"/>
              <a:gd name="T3" fmla="*/ 102419150 h 21600"/>
              <a:gd name="T4" fmla="*/ 711244097 w 21600"/>
              <a:gd name="T5" fmla="*/ 204838300 h 21600"/>
              <a:gd name="T6" fmla="*/ 948325475 w 21600"/>
              <a:gd name="T7" fmla="*/ 1024191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66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1019" name="AutoShape 395"/>
          <p:cNvSpPr>
            <a:spLocks noChangeArrowheads="1"/>
          </p:cNvSpPr>
          <p:nvPr/>
        </p:nvSpPr>
        <p:spPr bwMode="auto">
          <a:xfrm rot="-8665042">
            <a:off x="4572000" y="4572000"/>
            <a:ext cx="762000" cy="457200"/>
          </a:xfrm>
          <a:custGeom>
            <a:avLst/>
            <a:gdLst>
              <a:gd name="T0" fmla="*/ 711244097 w 21600"/>
              <a:gd name="T1" fmla="*/ 0 h 21600"/>
              <a:gd name="T2" fmla="*/ 0 w 21600"/>
              <a:gd name="T3" fmla="*/ 102419150 h 21600"/>
              <a:gd name="T4" fmla="*/ 711244097 w 21600"/>
              <a:gd name="T5" fmla="*/ 204838300 h 21600"/>
              <a:gd name="T6" fmla="*/ 948325475 w 21600"/>
              <a:gd name="T7" fmla="*/ 1024191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66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10765" name="Group 548"/>
          <p:cNvGrpSpPr>
            <a:grpSpLocks/>
          </p:cNvGrpSpPr>
          <p:nvPr/>
        </p:nvGrpSpPr>
        <p:grpSpPr bwMode="auto">
          <a:xfrm>
            <a:off x="914400" y="2667000"/>
            <a:ext cx="3810000" cy="2057400"/>
            <a:chOff x="576" y="1680"/>
            <a:chExt cx="2400" cy="1296"/>
          </a:xfrm>
        </p:grpSpPr>
        <p:sp>
          <p:nvSpPr>
            <p:cNvPr id="53350" name="Rectangle 131"/>
            <p:cNvSpPr>
              <a:spLocks noChangeArrowheads="1"/>
            </p:cNvSpPr>
            <p:nvPr/>
          </p:nvSpPr>
          <p:spPr bwMode="auto">
            <a:xfrm>
              <a:off x="576" y="1920"/>
              <a:ext cx="1241" cy="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200" b="1" u="sng">
                  <a:solidFill>
                    <a:srgbClr val="CC0000"/>
                  </a:solidFill>
                </a:rPr>
                <a:t>memory cells</a:t>
              </a:r>
              <a:endParaRPr lang="en-US" sz="2200" b="1">
                <a:solidFill>
                  <a:srgbClr val="0F116A"/>
                </a:solidFill>
              </a:endParaRPr>
            </a:p>
            <a:p>
              <a:pPr>
                <a:lnSpc>
                  <a:spcPct val="80000"/>
                </a:lnSpc>
              </a:pPr>
              <a:r>
                <a:rPr lang="en-US" sz="2000" b="1">
                  <a:solidFill>
                    <a:schemeClr val="tx2"/>
                  </a:solidFill>
                </a:rPr>
                <a:t>“reserves”</a:t>
              </a:r>
            </a:p>
          </p:txBody>
        </p:sp>
        <p:grpSp>
          <p:nvGrpSpPr>
            <p:cNvPr id="410766" name="Group 452"/>
            <p:cNvGrpSpPr>
              <a:grpSpLocks/>
            </p:cNvGrpSpPr>
            <p:nvPr/>
          </p:nvGrpSpPr>
          <p:grpSpPr bwMode="auto">
            <a:xfrm>
              <a:off x="1488" y="1680"/>
              <a:ext cx="1488" cy="1296"/>
              <a:chOff x="1488" y="1680"/>
              <a:chExt cx="1488" cy="1296"/>
            </a:xfrm>
          </p:grpSpPr>
          <p:grpSp>
            <p:nvGrpSpPr>
              <p:cNvPr id="410767" name="Group 397"/>
              <p:cNvGrpSpPr>
                <a:grpSpLocks/>
              </p:cNvGrpSpPr>
              <p:nvPr/>
            </p:nvGrpSpPr>
            <p:grpSpPr bwMode="auto">
              <a:xfrm>
                <a:off x="2256" y="2208"/>
                <a:ext cx="720" cy="768"/>
                <a:chOff x="4656" y="240"/>
                <a:chExt cx="720" cy="768"/>
              </a:xfrm>
            </p:grpSpPr>
            <p:sp>
              <p:nvSpPr>
                <p:cNvPr id="53397" name="Rectangle 398"/>
                <p:cNvSpPr>
                  <a:spLocks noChangeArrowheads="1"/>
                </p:cNvSpPr>
                <p:nvPr/>
              </p:nvSpPr>
              <p:spPr bwMode="auto">
                <a:xfrm rot="-8100000">
                  <a:off x="4753" y="629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53398" name="Rectangle 399"/>
                <p:cNvSpPr>
                  <a:spLocks noChangeArrowheads="1"/>
                </p:cNvSpPr>
                <p:nvPr/>
              </p:nvSpPr>
              <p:spPr bwMode="auto">
                <a:xfrm rot="2700000">
                  <a:off x="5032" y="314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53399" name="Rectangle 400"/>
                <p:cNvSpPr>
                  <a:spLocks noChangeArrowheads="1"/>
                </p:cNvSpPr>
                <p:nvPr/>
              </p:nvSpPr>
              <p:spPr bwMode="auto">
                <a:xfrm rot="8100000">
                  <a:off x="5072" y="624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53400" name="Rectangle 401"/>
                <p:cNvSpPr>
                  <a:spLocks noChangeArrowheads="1"/>
                </p:cNvSpPr>
                <p:nvPr/>
              </p:nvSpPr>
              <p:spPr bwMode="auto">
                <a:xfrm rot="-2700000">
                  <a:off x="4733" y="31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53401" name="Rectangle 402"/>
                <p:cNvSpPr>
                  <a:spLocks noChangeArrowheads="1"/>
                </p:cNvSpPr>
                <p:nvPr/>
              </p:nvSpPr>
              <p:spPr bwMode="auto">
                <a:xfrm>
                  <a:off x="4896" y="24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53402" name="Rectangle 403"/>
                <p:cNvSpPr>
                  <a:spLocks noChangeArrowheads="1"/>
                </p:cNvSpPr>
                <p:nvPr/>
              </p:nvSpPr>
              <p:spPr bwMode="auto">
                <a:xfrm flipV="1">
                  <a:off x="4896" y="72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53403" name="Rectangle 404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4678" y="506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53404" name="Rectangle 405"/>
                <p:cNvSpPr>
                  <a:spLocks noChangeArrowheads="1"/>
                </p:cNvSpPr>
                <p:nvPr/>
              </p:nvSpPr>
              <p:spPr bwMode="auto">
                <a:xfrm rot="-5400000" flipH="1" flipV="1">
                  <a:off x="5110" y="458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53405" name="Oval 406"/>
                <p:cNvSpPr>
                  <a:spLocks noChangeArrowheads="1"/>
                </p:cNvSpPr>
                <p:nvPr/>
              </p:nvSpPr>
              <p:spPr bwMode="auto">
                <a:xfrm>
                  <a:off x="4848" y="432"/>
                  <a:ext cx="336" cy="384"/>
                </a:xfrm>
                <a:prstGeom prst="ellipse">
                  <a:avLst/>
                </a:prstGeom>
                <a:solidFill>
                  <a:srgbClr val="FFEA18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406" name="Oval 407"/>
                <p:cNvSpPr>
                  <a:spLocks noChangeArrowheads="1"/>
                </p:cNvSpPr>
                <p:nvPr/>
              </p:nvSpPr>
              <p:spPr bwMode="auto">
                <a:xfrm>
                  <a:off x="4896" y="528"/>
                  <a:ext cx="96" cy="96"/>
                </a:xfrm>
                <a:prstGeom prst="ellipse">
                  <a:avLst/>
                </a:prstGeom>
                <a:solidFill>
                  <a:srgbClr val="66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768" name="Group 408"/>
              <p:cNvGrpSpPr>
                <a:grpSpLocks/>
              </p:cNvGrpSpPr>
              <p:nvPr/>
            </p:nvGrpSpPr>
            <p:grpSpPr bwMode="auto">
              <a:xfrm>
                <a:off x="1824" y="2208"/>
                <a:ext cx="720" cy="768"/>
                <a:chOff x="4656" y="240"/>
                <a:chExt cx="720" cy="768"/>
              </a:xfrm>
            </p:grpSpPr>
            <p:sp>
              <p:nvSpPr>
                <p:cNvPr id="53387" name="Rectangle 409"/>
                <p:cNvSpPr>
                  <a:spLocks noChangeArrowheads="1"/>
                </p:cNvSpPr>
                <p:nvPr/>
              </p:nvSpPr>
              <p:spPr bwMode="auto">
                <a:xfrm rot="-8100000">
                  <a:off x="4774" y="65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53388" name="Rectangle 410"/>
                <p:cNvSpPr>
                  <a:spLocks noChangeArrowheads="1"/>
                </p:cNvSpPr>
                <p:nvPr/>
              </p:nvSpPr>
              <p:spPr bwMode="auto">
                <a:xfrm rot="2700000">
                  <a:off x="5032" y="314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53389" name="Rectangle 411"/>
                <p:cNvSpPr>
                  <a:spLocks noChangeArrowheads="1"/>
                </p:cNvSpPr>
                <p:nvPr/>
              </p:nvSpPr>
              <p:spPr bwMode="auto">
                <a:xfrm rot="8100000">
                  <a:off x="5072" y="624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53390" name="Rectangle 412"/>
                <p:cNvSpPr>
                  <a:spLocks noChangeArrowheads="1"/>
                </p:cNvSpPr>
                <p:nvPr/>
              </p:nvSpPr>
              <p:spPr bwMode="auto">
                <a:xfrm rot="-2700000">
                  <a:off x="4733" y="31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53391" name="Rectangle 413"/>
                <p:cNvSpPr>
                  <a:spLocks noChangeArrowheads="1"/>
                </p:cNvSpPr>
                <p:nvPr/>
              </p:nvSpPr>
              <p:spPr bwMode="auto">
                <a:xfrm>
                  <a:off x="4896" y="24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53392" name="Rectangle 414"/>
                <p:cNvSpPr>
                  <a:spLocks noChangeArrowheads="1"/>
                </p:cNvSpPr>
                <p:nvPr/>
              </p:nvSpPr>
              <p:spPr bwMode="auto">
                <a:xfrm flipV="1">
                  <a:off x="4896" y="72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53393" name="Rectangle 415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4678" y="506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53394" name="Rectangle 416"/>
                <p:cNvSpPr>
                  <a:spLocks noChangeArrowheads="1"/>
                </p:cNvSpPr>
                <p:nvPr/>
              </p:nvSpPr>
              <p:spPr bwMode="auto">
                <a:xfrm rot="-5400000" flipH="1" flipV="1">
                  <a:off x="5110" y="458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53395" name="Oval 417"/>
                <p:cNvSpPr>
                  <a:spLocks noChangeArrowheads="1"/>
                </p:cNvSpPr>
                <p:nvPr/>
              </p:nvSpPr>
              <p:spPr bwMode="auto">
                <a:xfrm>
                  <a:off x="4848" y="432"/>
                  <a:ext cx="336" cy="384"/>
                </a:xfrm>
                <a:prstGeom prst="ellipse">
                  <a:avLst/>
                </a:prstGeom>
                <a:solidFill>
                  <a:srgbClr val="FFEA18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396" name="Oval 418"/>
                <p:cNvSpPr>
                  <a:spLocks noChangeArrowheads="1"/>
                </p:cNvSpPr>
                <p:nvPr/>
              </p:nvSpPr>
              <p:spPr bwMode="auto">
                <a:xfrm>
                  <a:off x="4896" y="528"/>
                  <a:ext cx="96" cy="96"/>
                </a:xfrm>
                <a:prstGeom prst="ellipse">
                  <a:avLst/>
                </a:prstGeom>
                <a:solidFill>
                  <a:srgbClr val="66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769" name="Group 419"/>
              <p:cNvGrpSpPr>
                <a:grpSpLocks/>
              </p:cNvGrpSpPr>
              <p:nvPr/>
            </p:nvGrpSpPr>
            <p:grpSpPr bwMode="auto">
              <a:xfrm>
                <a:off x="1728" y="1776"/>
                <a:ext cx="720" cy="768"/>
                <a:chOff x="4656" y="240"/>
                <a:chExt cx="720" cy="768"/>
              </a:xfrm>
            </p:grpSpPr>
            <p:sp>
              <p:nvSpPr>
                <p:cNvPr id="53377" name="Rectangle 420"/>
                <p:cNvSpPr>
                  <a:spLocks noChangeArrowheads="1"/>
                </p:cNvSpPr>
                <p:nvPr/>
              </p:nvSpPr>
              <p:spPr bwMode="auto">
                <a:xfrm rot="-8100000">
                  <a:off x="4774" y="65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53378" name="Rectangle 421"/>
                <p:cNvSpPr>
                  <a:spLocks noChangeArrowheads="1"/>
                </p:cNvSpPr>
                <p:nvPr/>
              </p:nvSpPr>
              <p:spPr bwMode="auto">
                <a:xfrm rot="2700000">
                  <a:off x="5032" y="314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53379" name="Rectangle 422"/>
                <p:cNvSpPr>
                  <a:spLocks noChangeArrowheads="1"/>
                </p:cNvSpPr>
                <p:nvPr/>
              </p:nvSpPr>
              <p:spPr bwMode="auto">
                <a:xfrm rot="8100000">
                  <a:off x="5072" y="624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53380" name="Rectangle 423"/>
                <p:cNvSpPr>
                  <a:spLocks noChangeArrowheads="1"/>
                </p:cNvSpPr>
                <p:nvPr/>
              </p:nvSpPr>
              <p:spPr bwMode="auto">
                <a:xfrm rot="-2700000">
                  <a:off x="4733" y="31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53381" name="Rectangle 424"/>
                <p:cNvSpPr>
                  <a:spLocks noChangeArrowheads="1"/>
                </p:cNvSpPr>
                <p:nvPr/>
              </p:nvSpPr>
              <p:spPr bwMode="auto">
                <a:xfrm>
                  <a:off x="4896" y="24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53382" name="Rectangle 425"/>
                <p:cNvSpPr>
                  <a:spLocks noChangeArrowheads="1"/>
                </p:cNvSpPr>
                <p:nvPr/>
              </p:nvSpPr>
              <p:spPr bwMode="auto">
                <a:xfrm flipV="1">
                  <a:off x="4896" y="72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53383" name="Rectangle 426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4678" y="506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53384" name="Rectangle 427"/>
                <p:cNvSpPr>
                  <a:spLocks noChangeArrowheads="1"/>
                </p:cNvSpPr>
                <p:nvPr/>
              </p:nvSpPr>
              <p:spPr bwMode="auto">
                <a:xfrm rot="-5400000" flipH="1" flipV="1">
                  <a:off x="5110" y="458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53385" name="Oval 428"/>
                <p:cNvSpPr>
                  <a:spLocks noChangeArrowheads="1"/>
                </p:cNvSpPr>
                <p:nvPr/>
              </p:nvSpPr>
              <p:spPr bwMode="auto">
                <a:xfrm>
                  <a:off x="4848" y="432"/>
                  <a:ext cx="336" cy="384"/>
                </a:xfrm>
                <a:prstGeom prst="ellipse">
                  <a:avLst/>
                </a:prstGeom>
                <a:solidFill>
                  <a:srgbClr val="FFEA18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386" name="Oval 429"/>
                <p:cNvSpPr>
                  <a:spLocks noChangeArrowheads="1"/>
                </p:cNvSpPr>
                <p:nvPr/>
              </p:nvSpPr>
              <p:spPr bwMode="auto">
                <a:xfrm>
                  <a:off x="4896" y="528"/>
                  <a:ext cx="96" cy="96"/>
                </a:xfrm>
                <a:prstGeom prst="ellipse">
                  <a:avLst/>
                </a:prstGeom>
                <a:solidFill>
                  <a:srgbClr val="66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770" name="Group 430"/>
              <p:cNvGrpSpPr>
                <a:grpSpLocks/>
              </p:cNvGrpSpPr>
              <p:nvPr/>
            </p:nvGrpSpPr>
            <p:grpSpPr bwMode="auto">
              <a:xfrm>
                <a:off x="2160" y="1680"/>
                <a:ext cx="720" cy="768"/>
                <a:chOff x="4656" y="240"/>
                <a:chExt cx="720" cy="768"/>
              </a:xfrm>
            </p:grpSpPr>
            <p:sp>
              <p:nvSpPr>
                <p:cNvPr id="53367" name="Rectangle 431"/>
                <p:cNvSpPr>
                  <a:spLocks noChangeArrowheads="1"/>
                </p:cNvSpPr>
                <p:nvPr/>
              </p:nvSpPr>
              <p:spPr bwMode="auto">
                <a:xfrm rot="-8100000">
                  <a:off x="4774" y="65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53368" name="Rectangle 432"/>
                <p:cNvSpPr>
                  <a:spLocks noChangeArrowheads="1"/>
                </p:cNvSpPr>
                <p:nvPr/>
              </p:nvSpPr>
              <p:spPr bwMode="auto">
                <a:xfrm rot="2700000">
                  <a:off x="5032" y="314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53369" name="Rectangle 433"/>
                <p:cNvSpPr>
                  <a:spLocks noChangeArrowheads="1"/>
                </p:cNvSpPr>
                <p:nvPr/>
              </p:nvSpPr>
              <p:spPr bwMode="auto">
                <a:xfrm rot="8100000">
                  <a:off x="5072" y="624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53370" name="Rectangle 434"/>
                <p:cNvSpPr>
                  <a:spLocks noChangeArrowheads="1"/>
                </p:cNvSpPr>
                <p:nvPr/>
              </p:nvSpPr>
              <p:spPr bwMode="auto">
                <a:xfrm rot="-2700000">
                  <a:off x="4733" y="31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53371" name="Rectangle 435"/>
                <p:cNvSpPr>
                  <a:spLocks noChangeArrowheads="1"/>
                </p:cNvSpPr>
                <p:nvPr/>
              </p:nvSpPr>
              <p:spPr bwMode="auto">
                <a:xfrm>
                  <a:off x="4896" y="24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53372" name="Rectangle 436"/>
                <p:cNvSpPr>
                  <a:spLocks noChangeArrowheads="1"/>
                </p:cNvSpPr>
                <p:nvPr/>
              </p:nvSpPr>
              <p:spPr bwMode="auto">
                <a:xfrm flipV="1">
                  <a:off x="4896" y="72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53373" name="Rectangle 437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4678" y="506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53374" name="Rectangle 438"/>
                <p:cNvSpPr>
                  <a:spLocks noChangeArrowheads="1"/>
                </p:cNvSpPr>
                <p:nvPr/>
              </p:nvSpPr>
              <p:spPr bwMode="auto">
                <a:xfrm rot="-5400000" flipH="1" flipV="1">
                  <a:off x="5110" y="458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53375" name="Oval 439"/>
                <p:cNvSpPr>
                  <a:spLocks noChangeArrowheads="1"/>
                </p:cNvSpPr>
                <p:nvPr/>
              </p:nvSpPr>
              <p:spPr bwMode="auto">
                <a:xfrm>
                  <a:off x="4848" y="432"/>
                  <a:ext cx="336" cy="384"/>
                </a:xfrm>
                <a:prstGeom prst="ellipse">
                  <a:avLst/>
                </a:prstGeom>
                <a:solidFill>
                  <a:srgbClr val="FFEA18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376" name="Oval 440"/>
                <p:cNvSpPr>
                  <a:spLocks noChangeArrowheads="1"/>
                </p:cNvSpPr>
                <p:nvPr/>
              </p:nvSpPr>
              <p:spPr bwMode="auto">
                <a:xfrm>
                  <a:off x="4896" y="528"/>
                  <a:ext cx="96" cy="96"/>
                </a:xfrm>
                <a:prstGeom prst="ellipse">
                  <a:avLst/>
                </a:prstGeom>
                <a:solidFill>
                  <a:srgbClr val="66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771" name="Group 441"/>
              <p:cNvGrpSpPr>
                <a:grpSpLocks/>
              </p:cNvGrpSpPr>
              <p:nvPr/>
            </p:nvGrpSpPr>
            <p:grpSpPr bwMode="auto">
              <a:xfrm>
                <a:off x="1488" y="2208"/>
                <a:ext cx="720" cy="768"/>
                <a:chOff x="4656" y="240"/>
                <a:chExt cx="720" cy="768"/>
              </a:xfrm>
            </p:grpSpPr>
            <p:sp>
              <p:nvSpPr>
                <p:cNvPr id="53357" name="Rectangle 442"/>
                <p:cNvSpPr>
                  <a:spLocks noChangeArrowheads="1"/>
                </p:cNvSpPr>
                <p:nvPr/>
              </p:nvSpPr>
              <p:spPr bwMode="auto">
                <a:xfrm rot="-8100000">
                  <a:off x="4774" y="65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53358" name="Rectangle 443"/>
                <p:cNvSpPr>
                  <a:spLocks noChangeArrowheads="1"/>
                </p:cNvSpPr>
                <p:nvPr/>
              </p:nvSpPr>
              <p:spPr bwMode="auto">
                <a:xfrm rot="2700000">
                  <a:off x="5032" y="314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53359" name="Rectangle 444"/>
                <p:cNvSpPr>
                  <a:spLocks noChangeArrowheads="1"/>
                </p:cNvSpPr>
                <p:nvPr/>
              </p:nvSpPr>
              <p:spPr bwMode="auto">
                <a:xfrm rot="8100000">
                  <a:off x="5072" y="624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53360" name="Rectangle 445"/>
                <p:cNvSpPr>
                  <a:spLocks noChangeArrowheads="1"/>
                </p:cNvSpPr>
                <p:nvPr/>
              </p:nvSpPr>
              <p:spPr bwMode="auto">
                <a:xfrm rot="-2700000">
                  <a:off x="4733" y="31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53361" name="Rectangle 446"/>
                <p:cNvSpPr>
                  <a:spLocks noChangeArrowheads="1"/>
                </p:cNvSpPr>
                <p:nvPr/>
              </p:nvSpPr>
              <p:spPr bwMode="auto">
                <a:xfrm>
                  <a:off x="4896" y="24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53362" name="Rectangle 447"/>
                <p:cNvSpPr>
                  <a:spLocks noChangeArrowheads="1"/>
                </p:cNvSpPr>
                <p:nvPr/>
              </p:nvSpPr>
              <p:spPr bwMode="auto">
                <a:xfrm flipV="1">
                  <a:off x="4896" y="72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53363" name="Rectangle 448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4678" y="506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53364" name="Rectangle 449"/>
                <p:cNvSpPr>
                  <a:spLocks noChangeArrowheads="1"/>
                </p:cNvSpPr>
                <p:nvPr/>
              </p:nvSpPr>
              <p:spPr bwMode="auto">
                <a:xfrm rot="-5400000" flipH="1" flipV="1">
                  <a:off x="5110" y="458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30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53365" name="Oval 450"/>
                <p:cNvSpPr>
                  <a:spLocks noChangeArrowheads="1"/>
                </p:cNvSpPr>
                <p:nvPr/>
              </p:nvSpPr>
              <p:spPr bwMode="auto">
                <a:xfrm>
                  <a:off x="4848" y="432"/>
                  <a:ext cx="336" cy="384"/>
                </a:xfrm>
                <a:prstGeom prst="ellipse">
                  <a:avLst/>
                </a:prstGeom>
                <a:solidFill>
                  <a:srgbClr val="FFEA18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366" name="Oval 451"/>
                <p:cNvSpPr>
                  <a:spLocks noChangeArrowheads="1"/>
                </p:cNvSpPr>
                <p:nvPr/>
              </p:nvSpPr>
              <p:spPr bwMode="auto">
                <a:xfrm>
                  <a:off x="4896" y="528"/>
                  <a:ext cx="96" cy="96"/>
                </a:xfrm>
                <a:prstGeom prst="ellipse">
                  <a:avLst/>
                </a:prstGeom>
                <a:solidFill>
                  <a:srgbClr val="66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10772" name="Group 549"/>
          <p:cNvGrpSpPr>
            <a:grpSpLocks/>
          </p:cNvGrpSpPr>
          <p:nvPr/>
        </p:nvGrpSpPr>
        <p:grpSpPr bwMode="auto">
          <a:xfrm>
            <a:off x="76200" y="5105400"/>
            <a:ext cx="1835150" cy="1143000"/>
            <a:chOff x="48" y="3216"/>
            <a:chExt cx="1156" cy="720"/>
          </a:xfrm>
        </p:grpSpPr>
        <p:sp>
          <p:nvSpPr>
            <p:cNvPr id="53341" name="Rectangle 453"/>
            <p:cNvSpPr>
              <a:spLocks noChangeArrowheads="1"/>
            </p:cNvSpPr>
            <p:nvPr/>
          </p:nvSpPr>
          <p:spPr bwMode="auto">
            <a:xfrm rot="2700000">
              <a:off x="790" y="3194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1A8208"/>
                  </a:solidFill>
                </a:rPr>
                <a:t>Y</a:t>
              </a:r>
              <a:endParaRPr lang="en-US" sz="3000" b="1">
                <a:solidFill>
                  <a:srgbClr val="1A8208"/>
                </a:solidFill>
              </a:endParaRPr>
            </a:p>
          </p:txBody>
        </p:sp>
        <p:sp>
          <p:nvSpPr>
            <p:cNvPr id="53342" name="Rectangle 454"/>
            <p:cNvSpPr>
              <a:spLocks noChangeArrowheads="1"/>
            </p:cNvSpPr>
            <p:nvPr/>
          </p:nvSpPr>
          <p:spPr bwMode="auto">
            <a:xfrm rot="-2700000">
              <a:off x="288" y="3408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1A8208"/>
                  </a:solidFill>
                </a:rPr>
                <a:t>Y</a:t>
              </a:r>
              <a:endParaRPr lang="en-US" sz="3000" b="1">
                <a:solidFill>
                  <a:srgbClr val="1A8208"/>
                </a:solidFill>
              </a:endParaRPr>
            </a:p>
          </p:txBody>
        </p:sp>
        <p:sp>
          <p:nvSpPr>
            <p:cNvPr id="53343" name="Rectangle 455"/>
            <p:cNvSpPr>
              <a:spLocks noChangeArrowheads="1"/>
            </p:cNvSpPr>
            <p:nvPr/>
          </p:nvSpPr>
          <p:spPr bwMode="auto">
            <a:xfrm rot="2700000">
              <a:off x="214" y="3578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1A8208"/>
                  </a:solidFill>
                </a:rPr>
                <a:t>Y</a:t>
              </a:r>
              <a:endParaRPr lang="en-US" sz="3000" b="1">
                <a:solidFill>
                  <a:srgbClr val="1A8208"/>
                </a:solidFill>
              </a:endParaRPr>
            </a:p>
          </p:txBody>
        </p:sp>
        <p:sp>
          <p:nvSpPr>
            <p:cNvPr id="53344" name="Rectangle 456"/>
            <p:cNvSpPr>
              <a:spLocks noChangeArrowheads="1"/>
            </p:cNvSpPr>
            <p:nvPr/>
          </p:nvSpPr>
          <p:spPr bwMode="auto">
            <a:xfrm rot="2700000">
              <a:off x="454" y="3626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1A8208"/>
                  </a:solidFill>
                </a:rPr>
                <a:t>Y</a:t>
              </a:r>
              <a:endParaRPr lang="en-US" sz="3000" b="1">
                <a:solidFill>
                  <a:srgbClr val="1A8208"/>
                </a:solidFill>
              </a:endParaRPr>
            </a:p>
          </p:txBody>
        </p:sp>
        <p:sp>
          <p:nvSpPr>
            <p:cNvPr id="53345" name="Rectangle 457"/>
            <p:cNvSpPr>
              <a:spLocks noChangeArrowheads="1"/>
            </p:cNvSpPr>
            <p:nvPr/>
          </p:nvSpPr>
          <p:spPr bwMode="auto">
            <a:xfrm rot="-2700000">
              <a:off x="720" y="3408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1A8208"/>
                  </a:solidFill>
                </a:rPr>
                <a:t>Y</a:t>
              </a:r>
              <a:endParaRPr lang="en-US" sz="3000" b="1">
                <a:solidFill>
                  <a:srgbClr val="1A8208"/>
                </a:solidFill>
              </a:endParaRPr>
            </a:p>
          </p:txBody>
        </p:sp>
        <p:sp>
          <p:nvSpPr>
            <p:cNvPr id="53346" name="Rectangle 458"/>
            <p:cNvSpPr>
              <a:spLocks noChangeArrowheads="1"/>
            </p:cNvSpPr>
            <p:nvPr/>
          </p:nvSpPr>
          <p:spPr bwMode="auto">
            <a:xfrm rot="-2700000">
              <a:off x="960" y="3264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1A8208"/>
                  </a:solidFill>
                </a:rPr>
                <a:t>Y</a:t>
              </a:r>
              <a:endParaRPr lang="en-US" sz="3000" b="1">
                <a:solidFill>
                  <a:srgbClr val="1A8208"/>
                </a:solidFill>
              </a:endParaRPr>
            </a:p>
          </p:txBody>
        </p:sp>
        <p:sp>
          <p:nvSpPr>
            <p:cNvPr id="53347" name="Rectangle 459"/>
            <p:cNvSpPr>
              <a:spLocks noChangeArrowheads="1"/>
            </p:cNvSpPr>
            <p:nvPr/>
          </p:nvSpPr>
          <p:spPr bwMode="auto">
            <a:xfrm>
              <a:off x="720" y="3600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1A8208"/>
                  </a:solidFill>
                </a:rPr>
                <a:t>Y</a:t>
              </a:r>
            </a:p>
          </p:txBody>
        </p:sp>
        <p:sp>
          <p:nvSpPr>
            <p:cNvPr id="53348" name="Rectangle 500"/>
            <p:cNvSpPr>
              <a:spLocks noChangeArrowheads="1"/>
            </p:cNvSpPr>
            <p:nvPr/>
          </p:nvSpPr>
          <p:spPr bwMode="auto">
            <a:xfrm rot="2700000">
              <a:off x="502" y="3386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1A8208"/>
                  </a:solidFill>
                </a:rPr>
                <a:t>Y</a:t>
              </a:r>
              <a:endParaRPr lang="en-US" sz="3000" b="1">
                <a:solidFill>
                  <a:srgbClr val="1A8208"/>
                </a:solidFill>
              </a:endParaRPr>
            </a:p>
          </p:txBody>
        </p:sp>
        <p:sp>
          <p:nvSpPr>
            <p:cNvPr id="53349" name="Rectangle 502"/>
            <p:cNvSpPr>
              <a:spLocks noChangeArrowheads="1"/>
            </p:cNvSpPr>
            <p:nvPr/>
          </p:nvSpPr>
          <p:spPr bwMode="auto">
            <a:xfrm rot="-2700000">
              <a:off x="48" y="3648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1A8208"/>
                  </a:solidFill>
                </a:rPr>
                <a:t>Y</a:t>
              </a:r>
              <a:endParaRPr lang="en-US" sz="3000" b="1">
                <a:solidFill>
                  <a:srgbClr val="1A8208"/>
                </a:solidFill>
              </a:endParaRPr>
            </a:p>
          </p:txBody>
        </p:sp>
      </p:grpSp>
      <p:sp>
        <p:nvSpPr>
          <p:cNvPr id="411166" name="AutoShape 542"/>
          <p:cNvSpPr>
            <a:spLocks noChangeArrowheads="1"/>
          </p:cNvSpPr>
          <p:nvPr/>
        </p:nvSpPr>
        <p:spPr bwMode="auto">
          <a:xfrm rot="-8665042">
            <a:off x="1143000" y="5029200"/>
            <a:ext cx="762000" cy="457200"/>
          </a:xfrm>
          <a:custGeom>
            <a:avLst/>
            <a:gdLst>
              <a:gd name="T0" fmla="*/ 711244097 w 21600"/>
              <a:gd name="T1" fmla="*/ 0 h 21600"/>
              <a:gd name="T2" fmla="*/ 0 w 21600"/>
              <a:gd name="T3" fmla="*/ 102419150 h 21600"/>
              <a:gd name="T4" fmla="*/ 711244097 w 21600"/>
              <a:gd name="T5" fmla="*/ 204838300 h 21600"/>
              <a:gd name="T6" fmla="*/ 948325475 w 21600"/>
              <a:gd name="T7" fmla="*/ 1024191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66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10773" name="Group 551"/>
          <p:cNvGrpSpPr>
            <a:grpSpLocks/>
          </p:cNvGrpSpPr>
          <p:nvPr/>
        </p:nvGrpSpPr>
        <p:grpSpPr bwMode="auto">
          <a:xfrm>
            <a:off x="-76200" y="3813175"/>
            <a:ext cx="1981200" cy="1520825"/>
            <a:chOff x="-48" y="2402"/>
            <a:chExt cx="1248" cy="958"/>
          </a:xfrm>
        </p:grpSpPr>
        <p:grpSp>
          <p:nvGrpSpPr>
            <p:cNvPr id="410774" name="Group 547"/>
            <p:cNvGrpSpPr>
              <a:grpSpLocks/>
            </p:cNvGrpSpPr>
            <p:nvPr/>
          </p:nvGrpSpPr>
          <p:grpSpPr bwMode="auto">
            <a:xfrm>
              <a:off x="-48" y="2444"/>
              <a:ext cx="1248" cy="916"/>
              <a:chOff x="0" y="2396"/>
              <a:chExt cx="1248" cy="916"/>
            </a:xfrm>
          </p:grpSpPr>
          <p:grpSp>
            <p:nvGrpSpPr>
              <p:cNvPr id="410775" name="Group 541"/>
              <p:cNvGrpSpPr>
                <a:grpSpLocks/>
              </p:cNvGrpSpPr>
              <p:nvPr/>
            </p:nvGrpSpPr>
            <p:grpSpPr bwMode="auto">
              <a:xfrm>
                <a:off x="0" y="2592"/>
                <a:ext cx="1248" cy="720"/>
                <a:chOff x="96" y="2592"/>
                <a:chExt cx="1248" cy="720"/>
              </a:xfrm>
            </p:grpSpPr>
            <p:grpSp>
              <p:nvGrpSpPr>
                <p:cNvPr id="410776" name="Group 469"/>
                <p:cNvGrpSpPr>
                  <a:grpSpLocks/>
                </p:cNvGrpSpPr>
                <p:nvPr/>
              </p:nvGrpSpPr>
              <p:grpSpPr bwMode="auto">
                <a:xfrm rot="-2341895">
                  <a:off x="96" y="2880"/>
                  <a:ext cx="672" cy="350"/>
                  <a:chOff x="528" y="864"/>
                  <a:chExt cx="983" cy="511"/>
                </a:xfrm>
              </p:grpSpPr>
              <p:sp>
                <p:nvSpPr>
                  <p:cNvPr id="53311" name="Rectangle 470"/>
                  <p:cNvSpPr>
                    <a:spLocks noChangeArrowheads="1"/>
                  </p:cNvSpPr>
                  <p:nvPr/>
                </p:nvSpPr>
                <p:spPr bwMode="auto">
                  <a:xfrm>
                    <a:off x="1026" y="1222"/>
                    <a:ext cx="485" cy="127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410777" name="Group 471"/>
                  <p:cNvGrpSpPr>
                    <a:grpSpLocks/>
                  </p:cNvGrpSpPr>
                  <p:nvPr/>
                </p:nvGrpSpPr>
                <p:grpSpPr bwMode="auto">
                  <a:xfrm>
                    <a:off x="528" y="864"/>
                    <a:ext cx="977" cy="511"/>
                    <a:chOff x="2089" y="3264"/>
                    <a:chExt cx="1836" cy="960"/>
                  </a:xfrm>
                </p:grpSpPr>
                <p:sp>
                  <p:nvSpPr>
                    <p:cNvPr id="53315" name="AutoShape 472"/>
                    <p:cNvSpPr>
                      <a:spLocks noChangeArrowheads="1"/>
                    </p:cNvSpPr>
                    <p:nvPr/>
                  </p:nvSpPr>
                  <p:spPr bwMode="auto">
                    <a:xfrm rot="7391263" flipH="1">
                      <a:off x="2119" y="3576"/>
                      <a:ext cx="144" cy="192"/>
                    </a:xfrm>
                    <a:prstGeom prst="diamond">
                      <a:avLst/>
                    </a:prstGeom>
                    <a:solidFill>
                      <a:srgbClr val="CC00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3316" name="AutoShape 473"/>
                    <p:cNvSpPr>
                      <a:spLocks noChangeArrowheads="1"/>
                    </p:cNvSpPr>
                    <p:nvPr/>
                  </p:nvSpPr>
                  <p:spPr bwMode="auto">
                    <a:xfrm rot="4384349" flipH="1">
                      <a:off x="2113" y="3720"/>
                      <a:ext cx="144" cy="192"/>
                    </a:xfrm>
                    <a:prstGeom prst="diamond">
                      <a:avLst/>
                    </a:prstGeom>
                    <a:solidFill>
                      <a:srgbClr val="CC00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410778" name="Group 4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85" y="3552"/>
                      <a:ext cx="240" cy="432"/>
                      <a:chOff x="3696" y="3552"/>
                      <a:chExt cx="240" cy="432"/>
                    </a:xfrm>
                  </p:grpSpPr>
                  <p:sp>
                    <p:nvSpPr>
                      <p:cNvPr id="53338" name="AutoShape 475"/>
                      <p:cNvSpPr>
                        <a:spLocks noChangeArrowheads="1"/>
                      </p:cNvSpPr>
                      <p:nvPr/>
                    </p:nvSpPr>
                    <p:spPr bwMode="auto">
                      <a:xfrm rot="-7391263">
                        <a:off x="3720" y="3528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3339" name="AutoShape 476"/>
                      <p:cNvSpPr>
                        <a:spLocks noChangeArrowheads="1"/>
                      </p:cNvSpPr>
                      <p:nvPr/>
                    </p:nvSpPr>
                    <p:spPr bwMode="auto">
                      <a:xfrm rot="-5400000">
                        <a:off x="3768" y="3672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3340" name="AutoShape 477"/>
                      <p:cNvSpPr>
                        <a:spLocks noChangeArrowheads="1"/>
                      </p:cNvSpPr>
                      <p:nvPr/>
                    </p:nvSpPr>
                    <p:spPr bwMode="auto">
                      <a:xfrm rot="-3399058">
                        <a:off x="3720" y="3816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410779" name="Group 478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2207" y="3840"/>
                      <a:ext cx="1537" cy="384"/>
                      <a:chOff x="2207" y="3264"/>
                      <a:chExt cx="1537" cy="384"/>
                    </a:xfrm>
                  </p:grpSpPr>
                  <p:sp>
                    <p:nvSpPr>
                      <p:cNvPr id="53329" name="AutoShape 4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28" y="3264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3330" name="AutoShape 480"/>
                      <p:cNvSpPr>
                        <a:spLocks noChangeArrowheads="1"/>
                      </p:cNvSpPr>
                      <p:nvPr/>
                    </p:nvSpPr>
                    <p:spPr bwMode="auto">
                      <a:xfrm rot="903291">
                        <a:off x="3312" y="3312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3331" name="AutoShape 481"/>
                      <p:cNvSpPr>
                        <a:spLocks noChangeArrowheads="1"/>
                      </p:cNvSpPr>
                      <p:nvPr/>
                    </p:nvSpPr>
                    <p:spPr bwMode="auto">
                      <a:xfrm rot="1206374">
                        <a:off x="3456" y="3360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3332" name="AutoShape 482"/>
                      <p:cNvSpPr>
                        <a:spLocks noChangeArrowheads="1"/>
                      </p:cNvSpPr>
                      <p:nvPr/>
                    </p:nvSpPr>
                    <p:spPr bwMode="auto">
                      <a:xfrm rot="2254818">
                        <a:off x="3600" y="3408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3333" name="AutoShape 483"/>
                      <p:cNvSpPr>
                        <a:spLocks noChangeArrowheads="1"/>
                      </p:cNvSpPr>
                      <p:nvPr/>
                    </p:nvSpPr>
                    <p:spPr bwMode="auto">
                      <a:xfrm rot="814226">
                        <a:off x="3120" y="3264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3334" name="AutoShape 484"/>
                      <p:cNvSpPr>
                        <a:spLocks noChangeArrowheads="1"/>
                      </p:cNvSpPr>
                      <p:nvPr/>
                    </p:nvSpPr>
                    <p:spPr bwMode="auto">
                      <a:xfrm rot="-648441">
                        <a:off x="2544" y="3312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3335" name="AutoShape 485"/>
                      <p:cNvSpPr>
                        <a:spLocks noChangeArrowheads="1"/>
                      </p:cNvSpPr>
                      <p:nvPr/>
                    </p:nvSpPr>
                    <p:spPr bwMode="auto">
                      <a:xfrm rot="-1364211">
                        <a:off x="2352" y="3360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3336" name="AutoShape 486"/>
                      <p:cNvSpPr>
                        <a:spLocks noChangeArrowheads="1"/>
                      </p:cNvSpPr>
                      <p:nvPr/>
                    </p:nvSpPr>
                    <p:spPr bwMode="auto">
                      <a:xfrm rot="-2587328">
                        <a:off x="2207" y="3456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3337" name="AutoShape 487"/>
                      <p:cNvSpPr>
                        <a:spLocks noChangeArrowheads="1"/>
                      </p:cNvSpPr>
                      <p:nvPr/>
                    </p:nvSpPr>
                    <p:spPr bwMode="auto">
                      <a:xfrm rot="20785774" flipH="1">
                        <a:off x="2736" y="3264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410780" name="Group 48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7" y="3264"/>
                      <a:ext cx="1537" cy="384"/>
                      <a:chOff x="2207" y="3264"/>
                      <a:chExt cx="1537" cy="384"/>
                    </a:xfrm>
                  </p:grpSpPr>
                  <p:sp>
                    <p:nvSpPr>
                      <p:cNvPr id="53320" name="AutoShape 48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28" y="3264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3321" name="AutoShape 490"/>
                      <p:cNvSpPr>
                        <a:spLocks noChangeArrowheads="1"/>
                      </p:cNvSpPr>
                      <p:nvPr/>
                    </p:nvSpPr>
                    <p:spPr bwMode="auto">
                      <a:xfrm rot="903291">
                        <a:off x="3312" y="3312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3322" name="AutoShape 491"/>
                      <p:cNvSpPr>
                        <a:spLocks noChangeArrowheads="1"/>
                      </p:cNvSpPr>
                      <p:nvPr/>
                    </p:nvSpPr>
                    <p:spPr bwMode="auto">
                      <a:xfrm rot="1206374">
                        <a:off x="3456" y="3360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3323" name="AutoShape 492"/>
                      <p:cNvSpPr>
                        <a:spLocks noChangeArrowheads="1"/>
                      </p:cNvSpPr>
                      <p:nvPr/>
                    </p:nvSpPr>
                    <p:spPr bwMode="auto">
                      <a:xfrm rot="2254818">
                        <a:off x="3600" y="3408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3324" name="AutoShape 493"/>
                      <p:cNvSpPr>
                        <a:spLocks noChangeArrowheads="1"/>
                      </p:cNvSpPr>
                      <p:nvPr/>
                    </p:nvSpPr>
                    <p:spPr bwMode="auto">
                      <a:xfrm rot="814226">
                        <a:off x="3120" y="3264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3325" name="AutoShape 494"/>
                      <p:cNvSpPr>
                        <a:spLocks noChangeArrowheads="1"/>
                      </p:cNvSpPr>
                      <p:nvPr/>
                    </p:nvSpPr>
                    <p:spPr bwMode="auto">
                      <a:xfrm rot="-648441">
                        <a:off x="2544" y="3312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3326" name="AutoShape 495"/>
                      <p:cNvSpPr>
                        <a:spLocks noChangeArrowheads="1"/>
                      </p:cNvSpPr>
                      <p:nvPr/>
                    </p:nvSpPr>
                    <p:spPr bwMode="auto">
                      <a:xfrm rot="-1364211">
                        <a:off x="2352" y="3360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3327" name="AutoShape 496"/>
                      <p:cNvSpPr>
                        <a:spLocks noChangeArrowheads="1"/>
                      </p:cNvSpPr>
                      <p:nvPr/>
                    </p:nvSpPr>
                    <p:spPr bwMode="auto">
                      <a:xfrm rot="-2587328">
                        <a:off x="2207" y="3456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3328" name="AutoShape 497"/>
                      <p:cNvSpPr>
                        <a:spLocks noChangeArrowheads="1"/>
                      </p:cNvSpPr>
                      <p:nvPr/>
                    </p:nvSpPr>
                    <p:spPr bwMode="auto">
                      <a:xfrm rot="20785774" flipH="1">
                        <a:off x="2736" y="3264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53313" name="Oval 498"/>
                  <p:cNvSpPr>
                    <a:spLocks noChangeArrowheads="1"/>
                  </p:cNvSpPr>
                  <p:nvPr/>
                </p:nvSpPr>
                <p:spPr bwMode="auto">
                  <a:xfrm>
                    <a:off x="566" y="915"/>
                    <a:ext cx="894" cy="409"/>
                  </a:xfrm>
                  <a:prstGeom prst="ellipse">
                    <a:avLst/>
                  </a:prstGeom>
                  <a:solidFill>
                    <a:srgbClr val="FFEA18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314" name="Freeform 499"/>
                  <p:cNvSpPr>
                    <a:spLocks/>
                  </p:cNvSpPr>
                  <p:nvPr/>
                </p:nvSpPr>
                <p:spPr bwMode="auto">
                  <a:xfrm>
                    <a:off x="719" y="1017"/>
                    <a:ext cx="413" cy="188"/>
                  </a:xfrm>
                  <a:custGeom>
                    <a:avLst/>
                    <a:gdLst>
                      <a:gd name="T0" fmla="*/ 27 w 776"/>
                      <a:gd name="T1" fmla="*/ 32 h 352"/>
                      <a:gd name="T2" fmla="*/ 81 w 776"/>
                      <a:gd name="T3" fmla="*/ 5 h 352"/>
                      <a:gd name="T4" fmla="*/ 109 w 776"/>
                      <a:gd name="T5" fmla="*/ 18 h 352"/>
                      <a:gd name="T6" fmla="*/ 191 w 776"/>
                      <a:gd name="T7" fmla="*/ 5 h 352"/>
                      <a:gd name="T8" fmla="*/ 218 w 776"/>
                      <a:gd name="T9" fmla="*/ 45 h 352"/>
                      <a:gd name="T10" fmla="*/ 204 w 776"/>
                      <a:gd name="T11" fmla="*/ 73 h 352"/>
                      <a:gd name="T12" fmla="*/ 136 w 776"/>
                      <a:gd name="T13" fmla="*/ 100 h 352"/>
                      <a:gd name="T14" fmla="*/ 81 w 776"/>
                      <a:gd name="T15" fmla="*/ 73 h 352"/>
                      <a:gd name="T16" fmla="*/ 14 w 776"/>
                      <a:gd name="T17" fmla="*/ 87 h 352"/>
                      <a:gd name="T18" fmla="*/ 0 w 776"/>
                      <a:gd name="T19" fmla="*/ 45 h 352"/>
                      <a:gd name="T20" fmla="*/ 14 w 776"/>
                      <a:gd name="T21" fmla="*/ 32 h 352"/>
                      <a:gd name="T22" fmla="*/ 27 w 776"/>
                      <a:gd name="T23" fmla="*/ 32 h 352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776"/>
                      <a:gd name="T37" fmla="*/ 0 h 352"/>
                      <a:gd name="T38" fmla="*/ 776 w 776"/>
                      <a:gd name="T39" fmla="*/ 352 h 352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776" h="352">
                        <a:moveTo>
                          <a:pt x="96" y="112"/>
                        </a:moveTo>
                        <a:cubicBezTo>
                          <a:pt x="136" y="96"/>
                          <a:pt x="240" y="24"/>
                          <a:pt x="288" y="16"/>
                        </a:cubicBezTo>
                        <a:cubicBezTo>
                          <a:pt x="336" y="8"/>
                          <a:pt x="320" y="64"/>
                          <a:pt x="384" y="64"/>
                        </a:cubicBezTo>
                        <a:cubicBezTo>
                          <a:pt x="448" y="64"/>
                          <a:pt x="608" y="0"/>
                          <a:pt x="672" y="16"/>
                        </a:cubicBezTo>
                        <a:cubicBezTo>
                          <a:pt x="736" y="32"/>
                          <a:pt x="760" y="120"/>
                          <a:pt x="768" y="160"/>
                        </a:cubicBezTo>
                        <a:cubicBezTo>
                          <a:pt x="776" y="200"/>
                          <a:pt x="768" y="224"/>
                          <a:pt x="720" y="256"/>
                        </a:cubicBezTo>
                        <a:cubicBezTo>
                          <a:pt x="672" y="288"/>
                          <a:pt x="552" y="352"/>
                          <a:pt x="480" y="352"/>
                        </a:cubicBezTo>
                        <a:cubicBezTo>
                          <a:pt x="408" y="352"/>
                          <a:pt x="360" y="264"/>
                          <a:pt x="288" y="256"/>
                        </a:cubicBezTo>
                        <a:cubicBezTo>
                          <a:pt x="216" y="248"/>
                          <a:pt x="96" y="320"/>
                          <a:pt x="48" y="304"/>
                        </a:cubicBezTo>
                        <a:cubicBezTo>
                          <a:pt x="0" y="288"/>
                          <a:pt x="0" y="192"/>
                          <a:pt x="0" y="160"/>
                        </a:cubicBezTo>
                        <a:cubicBezTo>
                          <a:pt x="0" y="128"/>
                          <a:pt x="32" y="120"/>
                          <a:pt x="48" y="112"/>
                        </a:cubicBezTo>
                        <a:cubicBezTo>
                          <a:pt x="64" y="104"/>
                          <a:pt x="56" y="128"/>
                          <a:pt x="96" y="112"/>
                        </a:cubicBezTo>
                        <a:close/>
                      </a:path>
                    </a:pathLst>
                  </a:custGeom>
                  <a:solidFill>
                    <a:srgbClr val="FFEA18"/>
                  </a:solidFill>
                  <a:ln w="28575">
                    <a:solidFill>
                      <a:srgbClr val="66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53276" name="Rectangle 503"/>
                <p:cNvSpPr>
                  <a:spLocks noChangeArrowheads="1"/>
                </p:cNvSpPr>
                <p:nvPr/>
              </p:nvSpPr>
              <p:spPr bwMode="auto">
                <a:xfrm rot="-2700000">
                  <a:off x="658" y="2803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4600" b="1">
                    <a:solidFill>
                      <a:srgbClr val="1A8208"/>
                    </a:solidFill>
                  </a:endParaRPr>
                </a:p>
              </p:txBody>
            </p:sp>
            <p:grpSp>
              <p:nvGrpSpPr>
                <p:cNvPr id="410781" name="Group 507"/>
                <p:cNvGrpSpPr>
                  <a:grpSpLocks/>
                </p:cNvGrpSpPr>
                <p:nvPr/>
              </p:nvGrpSpPr>
              <p:grpSpPr bwMode="auto">
                <a:xfrm rot="401946">
                  <a:off x="672" y="2592"/>
                  <a:ext cx="672" cy="350"/>
                  <a:chOff x="528" y="864"/>
                  <a:chExt cx="983" cy="511"/>
                </a:xfrm>
              </p:grpSpPr>
              <p:sp>
                <p:nvSpPr>
                  <p:cNvPr id="53281" name="Rectangle 508"/>
                  <p:cNvSpPr>
                    <a:spLocks noChangeArrowheads="1"/>
                  </p:cNvSpPr>
                  <p:nvPr/>
                </p:nvSpPr>
                <p:spPr bwMode="auto">
                  <a:xfrm>
                    <a:off x="1026" y="1222"/>
                    <a:ext cx="485" cy="127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410782" name="Group 509"/>
                  <p:cNvGrpSpPr>
                    <a:grpSpLocks/>
                  </p:cNvGrpSpPr>
                  <p:nvPr/>
                </p:nvGrpSpPr>
                <p:grpSpPr bwMode="auto">
                  <a:xfrm>
                    <a:off x="528" y="864"/>
                    <a:ext cx="977" cy="511"/>
                    <a:chOff x="2089" y="3264"/>
                    <a:chExt cx="1836" cy="960"/>
                  </a:xfrm>
                </p:grpSpPr>
                <p:sp>
                  <p:nvSpPr>
                    <p:cNvPr id="53285" name="AutoShape 510"/>
                    <p:cNvSpPr>
                      <a:spLocks noChangeArrowheads="1"/>
                    </p:cNvSpPr>
                    <p:nvPr/>
                  </p:nvSpPr>
                  <p:spPr bwMode="auto">
                    <a:xfrm rot="7391263" flipH="1">
                      <a:off x="2119" y="3576"/>
                      <a:ext cx="144" cy="192"/>
                    </a:xfrm>
                    <a:prstGeom prst="diamond">
                      <a:avLst/>
                    </a:prstGeom>
                    <a:solidFill>
                      <a:srgbClr val="CC00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3286" name="AutoShape 511"/>
                    <p:cNvSpPr>
                      <a:spLocks noChangeArrowheads="1"/>
                    </p:cNvSpPr>
                    <p:nvPr/>
                  </p:nvSpPr>
                  <p:spPr bwMode="auto">
                    <a:xfrm rot="4384349" flipH="1">
                      <a:off x="2113" y="3720"/>
                      <a:ext cx="144" cy="192"/>
                    </a:xfrm>
                    <a:prstGeom prst="diamond">
                      <a:avLst/>
                    </a:prstGeom>
                    <a:solidFill>
                      <a:srgbClr val="CC00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410783" name="Group 5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85" y="3552"/>
                      <a:ext cx="240" cy="432"/>
                      <a:chOff x="3696" y="3552"/>
                      <a:chExt cx="240" cy="432"/>
                    </a:xfrm>
                  </p:grpSpPr>
                  <p:sp>
                    <p:nvSpPr>
                      <p:cNvPr id="53308" name="AutoShape 513"/>
                      <p:cNvSpPr>
                        <a:spLocks noChangeArrowheads="1"/>
                      </p:cNvSpPr>
                      <p:nvPr/>
                    </p:nvSpPr>
                    <p:spPr bwMode="auto">
                      <a:xfrm rot="-7391263">
                        <a:off x="3720" y="3528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3309" name="AutoShape 514"/>
                      <p:cNvSpPr>
                        <a:spLocks noChangeArrowheads="1"/>
                      </p:cNvSpPr>
                      <p:nvPr/>
                    </p:nvSpPr>
                    <p:spPr bwMode="auto">
                      <a:xfrm rot="-5400000">
                        <a:off x="3768" y="3672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3310" name="AutoShape 515"/>
                      <p:cNvSpPr>
                        <a:spLocks noChangeArrowheads="1"/>
                      </p:cNvSpPr>
                      <p:nvPr/>
                    </p:nvSpPr>
                    <p:spPr bwMode="auto">
                      <a:xfrm rot="-3399058">
                        <a:off x="3720" y="3816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410817" name="Group 516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2207" y="3840"/>
                      <a:ext cx="1537" cy="384"/>
                      <a:chOff x="2207" y="3264"/>
                      <a:chExt cx="1537" cy="384"/>
                    </a:xfrm>
                  </p:grpSpPr>
                  <p:sp>
                    <p:nvSpPr>
                      <p:cNvPr id="53299" name="AutoShape 5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28" y="3264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3300" name="AutoShape 518"/>
                      <p:cNvSpPr>
                        <a:spLocks noChangeArrowheads="1"/>
                      </p:cNvSpPr>
                      <p:nvPr/>
                    </p:nvSpPr>
                    <p:spPr bwMode="auto">
                      <a:xfrm rot="903291">
                        <a:off x="3312" y="3312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3301" name="AutoShape 519"/>
                      <p:cNvSpPr>
                        <a:spLocks noChangeArrowheads="1"/>
                      </p:cNvSpPr>
                      <p:nvPr/>
                    </p:nvSpPr>
                    <p:spPr bwMode="auto">
                      <a:xfrm rot="1206374">
                        <a:off x="3456" y="3360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3302" name="AutoShape 520"/>
                      <p:cNvSpPr>
                        <a:spLocks noChangeArrowheads="1"/>
                      </p:cNvSpPr>
                      <p:nvPr/>
                    </p:nvSpPr>
                    <p:spPr bwMode="auto">
                      <a:xfrm rot="2254818">
                        <a:off x="3600" y="3408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3303" name="AutoShape 521"/>
                      <p:cNvSpPr>
                        <a:spLocks noChangeArrowheads="1"/>
                      </p:cNvSpPr>
                      <p:nvPr/>
                    </p:nvSpPr>
                    <p:spPr bwMode="auto">
                      <a:xfrm rot="814226">
                        <a:off x="3120" y="3264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3304" name="AutoShape 522"/>
                      <p:cNvSpPr>
                        <a:spLocks noChangeArrowheads="1"/>
                      </p:cNvSpPr>
                      <p:nvPr/>
                    </p:nvSpPr>
                    <p:spPr bwMode="auto">
                      <a:xfrm rot="-648441">
                        <a:off x="2544" y="3312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3305" name="AutoShape 523"/>
                      <p:cNvSpPr>
                        <a:spLocks noChangeArrowheads="1"/>
                      </p:cNvSpPr>
                      <p:nvPr/>
                    </p:nvSpPr>
                    <p:spPr bwMode="auto">
                      <a:xfrm rot="-1364211">
                        <a:off x="2352" y="3360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3306" name="AutoShape 524"/>
                      <p:cNvSpPr>
                        <a:spLocks noChangeArrowheads="1"/>
                      </p:cNvSpPr>
                      <p:nvPr/>
                    </p:nvSpPr>
                    <p:spPr bwMode="auto">
                      <a:xfrm rot="-2587328">
                        <a:off x="2207" y="3456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3307" name="AutoShape 525"/>
                      <p:cNvSpPr>
                        <a:spLocks noChangeArrowheads="1"/>
                      </p:cNvSpPr>
                      <p:nvPr/>
                    </p:nvSpPr>
                    <p:spPr bwMode="auto">
                      <a:xfrm rot="20785774" flipH="1">
                        <a:off x="2736" y="3264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410819" name="Group 5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7" y="3264"/>
                      <a:ext cx="1537" cy="384"/>
                      <a:chOff x="2207" y="3264"/>
                      <a:chExt cx="1537" cy="384"/>
                    </a:xfrm>
                  </p:grpSpPr>
                  <p:sp>
                    <p:nvSpPr>
                      <p:cNvPr id="53290" name="AutoShape 5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28" y="3264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3291" name="AutoShape 528"/>
                      <p:cNvSpPr>
                        <a:spLocks noChangeArrowheads="1"/>
                      </p:cNvSpPr>
                      <p:nvPr/>
                    </p:nvSpPr>
                    <p:spPr bwMode="auto">
                      <a:xfrm rot="903291">
                        <a:off x="3312" y="3312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3292" name="AutoShape 529"/>
                      <p:cNvSpPr>
                        <a:spLocks noChangeArrowheads="1"/>
                      </p:cNvSpPr>
                      <p:nvPr/>
                    </p:nvSpPr>
                    <p:spPr bwMode="auto">
                      <a:xfrm rot="1206374">
                        <a:off x="3456" y="3360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3293" name="AutoShape 530"/>
                      <p:cNvSpPr>
                        <a:spLocks noChangeArrowheads="1"/>
                      </p:cNvSpPr>
                      <p:nvPr/>
                    </p:nvSpPr>
                    <p:spPr bwMode="auto">
                      <a:xfrm rot="2254818">
                        <a:off x="3600" y="3408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3294" name="AutoShape 531"/>
                      <p:cNvSpPr>
                        <a:spLocks noChangeArrowheads="1"/>
                      </p:cNvSpPr>
                      <p:nvPr/>
                    </p:nvSpPr>
                    <p:spPr bwMode="auto">
                      <a:xfrm rot="814226">
                        <a:off x="3120" y="3264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3295" name="AutoShape 532"/>
                      <p:cNvSpPr>
                        <a:spLocks noChangeArrowheads="1"/>
                      </p:cNvSpPr>
                      <p:nvPr/>
                    </p:nvSpPr>
                    <p:spPr bwMode="auto">
                      <a:xfrm rot="-648441">
                        <a:off x="2544" y="3312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3296" name="AutoShape 533"/>
                      <p:cNvSpPr>
                        <a:spLocks noChangeArrowheads="1"/>
                      </p:cNvSpPr>
                      <p:nvPr/>
                    </p:nvSpPr>
                    <p:spPr bwMode="auto">
                      <a:xfrm rot="-1364211">
                        <a:off x="2352" y="3360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3297" name="AutoShape 534"/>
                      <p:cNvSpPr>
                        <a:spLocks noChangeArrowheads="1"/>
                      </p:cNvSpPr>
                      <p:nvPr/>
                    </p:nvSpPr>
                    <p:spPr bwMode="auto">
                      <a:xfrm rot="-2587328">
                        <a:off x="2207" y="3456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3298" name="AutoShape 535"/>
                      <p:cNvSpPr>
                        <a:spLocks noChangeArrowheads="1"/>
                      </p:cNvSpPr>
                      <p:nvPr/>
                    </p:nvSpPr>
                    <p:spPr bwMode="auto">
                      <a:xfrm rot="20785774" flipH="1">
                        <a:off x="2736" y="3264"/>
                        <a:ext cx="144" cy="192"/>
                      </a:xfrm>
                      <a:prstGeom prst="diamond">
                        <a:avLst/>
                      </a:prstGeom>
                      <a:solidFill>
                        <a:srgbClr val="CC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53283" name="Oval 536"/>
                  <p:cNvSpPr>
                    <a:spLocks noChangeArrowheads="1"/>
                  </p:cNvSpPr>
                  <p:nvPr/>
                </p:nvSpPr>
                <p:spPr bwMode="auto">
                  <a:xfrm>
                    <a:off x="566" y="915"/>
                    <a:ext cx="894" cy="409"/>
                  </a:xfrm>
                  <a:prstGeom prst="ellipse">
                    <a:avLst/>
                  </a:prstGeom>
                  <a:solidFill>
                    <a:srgbClr val="FFEA18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284" name="Freeform 537"/>
                  <p:cNvSpPr>
                    <a:spLocks/>
                  </p:cNvSpPr>
                  <p:nvPr/>
                </p:nvSpPr>
                <p:spPr bwMode="auto">
                  <a:xfrm>
                    <a:off x="719" y="1017"/>
                    <a:ext cx="413" cy="188"/>
                  </a:xfrm>
                  <a:custGeom>
                    <a:avLst/>
                    <a:gdLst>
                      <a:gd name="T0" fmla="*/ 27 w 776"/>
                      <a:gd name="T1" fmla="*/ 32 h 352"/>
                      <a:gd name="T2" fmla="*/ 81 w 776"/>
                      <a:gd name="T3" fmla="*/ 5 h 352"/>
                      <a:gd name="T4" fmla="*/ 109 w 776"/>
                      <a:gd name="T5" fmla="*/ 18 h 352"/>
                      <a:gd name="T6" fmla="*/ 191 w 776"/>
                      <a:gd name="T7" fmla="*/ 5 h 352"/>
                      <a:gd name="T8" fmla="*/ 218 w 776"/>
                      <a:gd name="T9" fmla="*/ 45 h 352"/>
                      <a:gd name="T10" fmla="*/ 204 w 776"/>
                      <a:gd name="T11" fmla="*/ 73 h 352"/>
                      <a:gd name="T12" fmla="*/ 136 w 776"/>
                      <a:gd name="T13" fmla="*/ 100 h 352"/>
                      <a:gd name="T14" fmla="*/ 81 w 776"/>
                      <a:gd name="T15" fmla="*/ 73 h 352"/>
                      <a:gd name="T16" fmla="*/ 14 w 776"/>
                      <a:gd name="T17" fmla="*/ 87 h 352"/>
                      <a:gd name="T18" fmla="*/ 0 w 776"/>
                      <a:gd name="T19" fmla="*/ 45 h 352"/>
                      <a:gd name="T20" fmla="*/ 14 w 776"/>
                      <a:gd name="T21" fmla="*/ 32 h 352"/>
                      <a:gd name="T22" fmla="*/ 27 w 776"/>
                      <a:gd name="T23" fmla="*/ 32 h 352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776"/>
                      <a:gd name="T37" fmla="*/ 0 h 352"/>
                      <a:gd name="T38" fmla="*/ 776 w 776"/>
                      <a:gd name="T39" fmla="*/ 352 h 352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776" h="352">
                        <a:moveTo>
                          <a:pt x="96" y="112"/>
                        </a:moveTo>
                        <a:cubicBezTo>
                          <a:pt x="136" y="96"/>
                          <a:pt x="240" y="24"/>
                          <a:pt x="288" y="16"/>
                        </a:cubicBezTo>
                        <a:cubicBezTo>
                          <a:pt x="336" y="8"/>
                          <a:pt x="320" y="64"/>
                          <a:pt x="384" y="64"/>
                        </a:cubicBezTo>
                        <a:cubicBezTo>
                          <a:pt x="448" y="64"/>
                          <a:pt x="608" y="0"/>
                          <a:pt x="672" y="16"/>
                        </a:cubicBezTo>
                        <a:cubicBezTo>
                          <a:pt x="736" y="32"/>
                          <a:pt x="760" y="120"/>
                          <a:pt x="768" y="160"/>
                        </a:cubicBezTo>
                        <a:cubicBezTo>
                          <a:pt x="776" y="200"/>
                          <a:pt x="768" y="224"/>
                          <a:pt x="720" y="256"/>
                        </a:cubicBezTo>
                        <a:cubicBezTo>
                          <a:pt x="672" y="288"/>
                          <a:pt x="552" y="352"/>
                          <a:pt x="480" y="352"/>
                        </a:cubicBezTo>
                        <a:cubicBezTo>
                          <a:pt x="408" y="352"/>
                          <a:pt x="360" y="264"/>
                          <a:pt x="288" y="256"/>
                        </a:cubicBezTo>
                        <a:cubicBezTo>
                          <a:pt x="216" y="248"/>
                          <a:pt x="96" y="320"/>
                          <a:pt x="48" y="304"/>
                        </a:cubicBezTo>
                        <a:cubicBezTo>
                          <a:pt x="0" y="288"/>
                          <a:pt x="0" y="192"/>
                          <a:pt x="0" y="160"/>
                        </a:cubicBezTo>
                        <a:cubicBezTo>
                          <a:pt x="0" y="128"/>
                          <a:pt x="32" y="120"/>
                          <a:pt x="48" y="112"/>
                        </a:cubicBezTo>
                        <a:cubicBezTo>
                          <a:pt x="64" y="104"/>
                          <a:pt x="56" y="128"/>
                          <a:pt x="96" y="112"/>
                        </a:cubicBezTo>
                        <a:close/>
                      </a:path>
                    </a:pathLst>
                  </a:custGeom>
                  <a:solidFill>
                    <a:srgbClr val="FFEA18"/>
                  </a:solidFill>
                  <a:ln w="28575">
                    <a:solidFill>
                      <a:srgbClr val="66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53278" name="Rectangle 538"/>
                <p:cNvSpPr>
                  <a:spLocks noChangeArrowheads="1"/>
                </p:cNvSpPr>
                <p:nvPr/>
              </p:nvSpPr>
              <p:spPr bwMode="auto">
                <a:xfrm rot="-2700000">
                  <a:off x="528" y="3024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46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53279" name="Rectangle 539"/>
                <p:cNvSpPr>
                  <a:spLocks noChangeArrowheads="1"/>
                </p:cNvSpPr>
                <p:nvPr/>
              </p:nvSpPr>
              <p:spPr bwMode="auto">
                <a:xfrm rot="-466366">
                  <a:off x="1056" y="2832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4600" b="1">
                    <a:solidFill>
                      <a:srgbClr val="1A8208"/>
                    </a:solidFill>
                  </a:endParaRPr>
                </a:p>
              </p:txBody>
            </p:sp>
            <p:sp>
              <p:nvSpPr>
                <p:cNvPr id="53280" name="Rectangle 540"/>
                <p:cNvSpPr>
                  <a:spLocks noChangeArrowheads="1"/>
                </p:cNvSpPr>
                <p:nvPr/>
              </p:nvSpPr>
              <p:spPr bwMode="auto">
                <a:xfrm rot="-466366">
                  <a:off x="816" y="2832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b="1">
                      <a:solidFill>
                        <a:srgbClr val="1A8208"/>
                      </a:solidFill>
                    </a:rPr>
                    <a:t>Y</a:t>
                  </a:r>
                  <a:endParaRPr lang="en-US" sz="4600" b="1">
                    <a:solidFill>
                      <a:srgbClr val="1A8208"/>
                    </a:solidFill>
                  </a:endParaRPr>
                </a:p>
              </p:txBody>
            </p:sp>
          </p:grpSp>
          <p:sp>
            <p:nvSpPr>
              <p:cNvPr id="53272" name="Rectangle 544"/>
              <p:cNvSpPr>
                <a:spLocks noChangeArrowheads="1"/>
              </p:cNvSpPr>
              <p:nvPr/>
            </p:nvSpPr>
            <p:spPr bwMode="auto">
              <a:xfrm rot="7492961">
                <a:off x="118" y="2666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1">
                    <a:solidFill>
                      <a:srgbClr val="1A8208"/>
                    </a:solidFill>
                  </a:rPr>
                  <a:t>Y</a:t>
                </a:r>
                <a:endParaRPr 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53273" name="Rectangle 545"/>
              <p:cNvSpPr>
                <a:spLocks noChangeArrowheads="1"/>
              </p:cNvSpPr>
              <p:nvPr/>
            </p:nvSpPr>
            <p:spPr bwMode="auto">
              <a:xfrm rot="9370544">
                <a:off x="565" y="2396"/>
                <a:ext cx="116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 sz="3000" b="1">
                  <a:solidFill>
                    <a:srgbClr val="1A8208"/>
                  </a:solidFill>
                </a:endParaRPr>
              </a:p>
            </p:txBody>
          </p:sp>
          <p:sp>
            <p:nvSpPr>
              <p:cNvPr id="53274" name="Rectangle 546"/>
              <p:cNvSpPr>
                <a:spLocks noChangeArrowheads="1"/>
              </p:cNvSpPr>
              <p:nvPr/>
            </p:nvSpPr>
            <p:spPr bwMode="auto">
              <a:xfrm rot="-8585067">
                <a:off x="960" y="2400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1">
                    <a:solidFill>
                      <a:srgbClr val="1A8208"/>
                    </a:solidFill>
                  </a:rPr>
                  <a:t>Y</a:t>
                </a:r>
                <a:endParaRPr lang="en-US" sz="3000" b="1">
                  <a:solidFill>
                    <a:srgbClr val="1A8208"/>
                  </a:solidFill>
                </a:endParaRPr>
              </a:p>
            </p:txBody>
          </p:sp>
        </p:grpSp>
        <p:sp>
          <p:nvSpPr>
            <p:cNvPr id="53270" name="Rectangle 550"/>
            <p:cNvSpPr>
              <a:spLocks noChangeArrowheads="1"/>
            </p:cNvSpPr>
            <p:nvPr/>
          </p:nvSpPr>
          <p:spPr bwMode="auto">
            <a:xfrm>
              <a:off x="-48" y="2402"/>
              <a:ext cx="724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800" b="1">
                  <a:solidFill>
                    <a:srgbClr val="0F116A"/>
                  </a:solidFill>
                </a:rPr>
                <a:t>captured</a:t>
              </a:r>
              <a:br>
                <a:rPr lang="en-US" sz="1800" b="1">
                  <a:solidFill>
                    <a:srgbClr val="0F116A"/>
                  </a:solidFill>
                </a:rPr>
              </a:br>
              <a:r>
                <a:rPr lang="en-US" sz="1800" b="1">
                  <a:solidFill>
                    <a:srgbClr val="0F116A"/>
                  </a:solidFill>
                </a:rPr>
                <a:t>invaders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728" name="Picture 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976"/>
          <a:stretch>
            <a:fillRect/>
          </a:stretch>
        </p:blipFill>
        <p:spPr bwMode="auto">
          <a:xfrm>
            <a:off x="4414838" y="4059238"/>
            <a:ext cx="4729162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Vaccinations </a:t>
            </a:r>
          </a:p>
        </p:txBody>
      </p:sp>
      <p:pic>
        <p:nvPicPr>
          <p:cNvPr id="414723" name="Picture 3"/>
          <p:cNvPicPr>
            <a:picLocks noChangeAspect="1" noChangeArrowheads="1"/>
          </p:cNvPicPr>
          <p:nvPr/>
        </p:nvPicPr>
        <p:blipFill>
          <a:blip r:embed="rId4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3475" y="368300"/>
            <a:ext cx="2849563" cy="20050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4C4C4C"/>
            </a:outerShdw>
          </a:effectLst>
        </p:spPr>
      </p:pic>
      <p:sp>
        <p:nvSpPr>
          <p:cNvPr id="414729" name="AutoShape 9"/>
          <p:cNvSpPr>
            <a:spLocks noChangeArrowheads="1"/>
          </p:cNvSpPr>
          <p:nvPr/>
        </p:nvSpPr>
        <p:spPr bwMode="auto">
          <a:xfrm rot="7440878">
            <a:off x="7381875" y="3554413"/>
            <a:ext cx="1125538" cy="54451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173015436 h 21600"/>
              <a:gd name="T4" fmla="*/ 2147483647 w 21600"/>
              <a:gd name="T5" fmla="*/ 346030897 h 21600"/>
              <a:gd name="T6" fmla="*/ 2147483647 w 21600"/>
              <a:gd name="T7" fmla="*/ 173015436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3" name="Rectangle 10"/>
          <p:cNvSpPr>
            <a:spLocks noChangeArrowheads="1"/>
          </p:cNvSpPr>
          <p:nvPr/>
        </p:nvSpPr>
        <p:spPr bwMode="auto">
          <a:xfrm>
            <a:off x="6115050" y="1992313"/>
            <a:ext cx="828675" cy="388937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4724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85750" y="1020763"/>
            <a:ext cx="8255000" cy="5300662"/>
          </a:xfrm>
        </p:spPr>
        <p:txBody>
          <a:bodyPr/>
          <a:lstStyle/>
          <a:p>
            <a:pPr eaLnBrk="1" hangingPunct="1"/>
            <a:r>
              <a:rPr lang="en-US" dirty="0"/>
              <a:t>Immune system exposed </a:t>
            </a:r>
            <a:br>
              <a:rPr lang="en-US" dirty="0"/>
            </a:br>
            <a:r>
              <a:rPr lang="en-US" dirty="0"/>
              <a:t>to harmless version of pathogen </a:t>
            </a:r>
          </a:p>
          <a:p>
            <a:pPr lvl="1" eaLnBrk="1" hangingPunct="1"/>
            <a:r>
              <a:rPr lang="en-US" u="sng" dirty="0">
                <a:solidFill>
                  <a:srgbClr val="CC0000"/>
                </a:solidFill>
              </a:rPr>
              <a:t>stimulates B cell system to produce </a:t>
            </a:r>
            <a:br>
              <a:rPr lang="en-US" u="sng" dirty="0">
                <a:solidFill>
                  <a:srgbClr val="CC0000"/>
                </a:solidFill>
              </a:rPr>
            </a:br>
            <a:r>
              <a:rPr lang="en-US" u="sng" dirty="0">
                <a:solidFill>
                  <a:srgbClr val="CC0000"/>
                </a:solidFill>
              </a:rPr>
              <a:t>antibodies to pathogen</a:t>
            </a:r>
          </a:p>
          <a:p>
            <a:pPr lvl="2" eaLnBrk="1" hangingPunct="1"/>
            <a:r>
              <a:rPr lang="en-US" dirty="0"/>
              <a:t>“active immunity”</a:t>
            </a:r>
          </a:p>
          <a:p>
            <a:pPr lvl="1" eaLnBrk="1" hangingPunct="1"/>
            <a:r>
              <a:rPr lang="en-US" dirty="0"/>
              <a:t>rapid response on future exposure</a:t>
            </a:r>
          </a:p>
          <a:p>
            <a:pPr lvl="1" eaLnBrk="1" hangingPunct="1"/>
            <a:r>
              <a:rPr lang="en-US" dirty="0"/>
              <a:t>creates immunity </a:t>
            </a:r>
            <a:br>
              <a:rPr lang="en-US" dirty="0"/>
            </a:br>
            <a:r>
              <a:rPr lang="en-US" dirty="0"/>
              <a:t>without getting </a:t>
            </a:r>
            <a:br>
              <a:rPr lang="en-US" dirty="0"/>
            </a:br>
            <a:r>
              <a:rPr lang="en-US" dirty="0"/>
              <a:t>disease</a:t>
            </a:r>
            <a:r>
              <a:rPr lang="en-US" i="1" dirty="0"/>
              <a:t>!</a:t>
            </a:r>
          </a:p>
          <a:p>
            <a:pPr eaLnBrk="1" hangingPunct="1"/>
            <a:r>
              <a:rPr lang="en-US" dirty="0"/>
              <a:t>Most successful </a:t>
            </a:r>
            <a:br>
              <a:rPr lang="en-US" dirty="0"/>
            </a:br>
            <a:r>
              <a:rPr lang="en-US" dirty="0"/>
              <a:t>against viruses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61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24063" y="3136900"/>
            <a:ext cx="2824162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4C4C4C">
                <a:alpha val="74998"/>
              </a:srgbClr>
            </a:outerShdw>
          </a:effectLst>
        </p:spPr>
      </p:pic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Jonas Salk</a:t>
            </a:r>
          </a:p>
        </p:txBody>
      </p:sp>
      <p:sp>
        <p:nvSpPr>
          <p:cNvPr id="4526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68300" y="1066800"/>
            <a:ext cx="7772400" cy="1501775"/>
          </a:xfrm>
        </p:spPr>
        <p:txBody>
          <a:bodyPr/>
          <a:lstStyle/>
          <a:p>
            <a:pPr eaLnBrk="1" hangingPunct="1"/>
            <a:r>
              <a:rPr lang="en-US" dirty="0"/>
              <a:t>Developed first vaccine</a:t>
            </a:r>
          </a:p>
          <a:p>
            <a:pPr lvl="1" eaLnBrk="1" hangingPunct="1"/>
            <a:r>
              <a:rPr lang="en-US" dirty="0"/>
              <a:t>against polio</a:t>
            </a:r>
          </a:p>
          <a:p>
            <a:pPr lvl="2" eaLnBrk="1" hangingPunct="1"/>
            <a:r>
              <a:rPr lang="en-US" dirty="0"/>
              <a:t>attacks motor neurons </a:t>
            </a:r>
          </a:p>
        </p:txBody>
      </p:sp>
      <p:pic>
        <p:nvPicPr>
          <p:cNvPr id="452612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3275" y="3581400"/>
            <a:ext cx="3152775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4C4C4C">
                <a:alpha val="74998"/>
              </a:srgbClr>
            </a:outerShdw>
          </a:effectLst>
        </p:spPr>
      </p:pic>
      <p:pic>
        <p:nvPicPr>
          <p:cNvPr id="45261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71988" y="2825750"/>
            <a:ext cx="2286000" cy="2225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4C4C4C">
                <a:alpha val="74998"/>
              </a:srgbClr>
            </a:outerShdw>
          </a:effectLst>
        </p:spPr>
      </p:pic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6802438" y="304800"/>
            <a:ext cx="2444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r"/>
            <a:r>
              <a:rPr lang="en-US" sz="3200" b="1">
                <a:solidFill>
                  <a:srgbClr val="0F116A"/>
                </a:solidFill>
              </a:rPr>
              <a:t>1914 – 1995</a:t>
            </a:r>
          </a:p>
        </p:txBody>
      </p:sp>
      <p:pic>
        <p:nvPicPr>
          <p:cNvPr id="57352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67575" y="1157288"/>
            <a:ext cx="17081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3" name="Rectangle 11"/>
          <p:cNvSpPr>
            <a:spLocks noChangeArrowheads="1"/>
          </p:cNvSpPr>
          <p:nvPr/>
        </p:nvSpPr>
        <p:spPr bwMode="auto">
          <a:xfrm>
            <a:off x="4995863" y="839788"/>
            <a:ext cx="214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F116A"/>
                </a:solidFill>
              </a:rPr>
              <a:t>April 12, 1955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76200" y="2882900"/>
            <a:ext cx="2174875" cy="3800475"/>
            <a:chOff x="48" y="1816"/>
            <a:chExt cx="1370" cy="2394"/>
          </a:xfrm>
        </p:grpSpPr>
        <p:sp>
          <p:nvSpPr>
            <p:cNvPr id="57355" name="Rectangle 14"/>
            <p:cNvSpPr>
              <a:spLocks noChangeArrowheads="1"/>
            </p:cNvSpPr>
            <p:nvPr/>
          </p:nvSpPr>
          <p:spPr bwMode="auto">
            <a:xfrm>
              <a:off x="88" y="3557"/>
              <a:ext cx="1153" cy="65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200" b="1">
                  <a:solidFill>
                    <a:srgbClr val="000000"/>
                  </a:solidFill>
                </a:rPr>
                <a:t>Albert Sabin</a:t>
              </a:r>
            </a:p>
            <a:p>
              <a:r>
                <a:rPr lang="en-US" sz="2000" b="1">
                  <a:solidFill>
                    <a:srgbClr val="000000"/>
                  </a:solidFill>
                </a:rPr>
                <a:t>1962</a:t>
              </a:r>
            </a:p>
            <a:p>
              <a:r>
                <a:rPr lang="en-US" sz="2000" b="1">
                  <a:solidFill>
                    <a:srgbClr val="000000"/>
                  </a:solidFill>
                </a:rPr>
                <a:t>oral vaccine</a:t>
              </a:r>
              <a:endParaRPr lang="en-US" sz="3000" b="1">
                <a:solidFill>
                  <a:srgbClr val="000000"/>
                </a:solidFill>
              </a:endParaRPr>
            </a:p>
          </p:txBody>
        </p:sp>
        <p:pic>
          <p:nvPicPr>
            <p:cNvPr id="452621" name="Picture 1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8" y="1816"/>
              <a:ext cx="1370" cy="17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blurRad="63500" dist="35921" dir="2700000" algn="ctr" rotWithShape="0">
                <a:srgbClr val="000000">
                  <a:alpha val="77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653" name="Picture 21" descr="IronLung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457200"/>
            <a:ext cx="4360863" cy="3171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453648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4343400"/>
            <a:ext cx="204946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Polio epidemics</a:t>
            </a:r>
          </a:p>
        </p:txBody>
      </p:sp>
      <p:pic>
        <p:nvPicPr>
          <p:cNvPr id="453641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4654550"/>
            <a:ext cx="3048000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4C4C4C">
                <a:alpha val="74998"/>
              </a:srgbClr>
            </a:outerShdw>
          </a:effectLst>
        </p:spPr>
      </p:pic>
      <p:pic>
        <p:nvPicPr>
          <p:cNvPr id="453642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3886200"/>
            <a:ext cx="3276600" cy="2641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4C4C4C">
                <a:alpha val="74998"/>
              </a:srgbClr>
            </a:outerShdw>
          </a:effectLst>
        </p:spPr>
      </p:pic>
      <p:pic>
        <p:nvPicPr>
          <p:cNvPr id="453644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40088" y="2438400"/>
            <a:ext cx="171291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4C4C4C">
                <a:alpha val="74998"/>
              </a:srgbClr>
            </a:outerShdw>
          </a:effectLst>
        </p:spPr>
      </p:pic>
      <p:pic>
        <p:nvPicPr>
          <p:cNvPr id="453645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00" y="1371600"/>
            <a:ext cx="1652588" cy="2514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4C4C4C">
                <a:alpha val="74998"/>
              </a:srgbClr>
            </a:outerShdw>
          </a:effectLst>
        </p:spPr>
      </p:pic>
      <p:pic>
        <p:nvPicPr>
          <p:cNvPr id="453646" name="Picture 14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295400"/>
            <a:ext cx="1346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4C4C4C">
                <a:alpha val="74998"/>
              </a:srgbClr>
            </a:outerShdw>
          </a:effectLst>
        </p:spPr>
      </p:pic>
      <p:pic>
        <p:nvPicPr>
          <p:cNvPr id="453647" name="Picture 15"/>
          <p:cNvPicPr>
            <a:picLocks noChangeAspect="1" noChangeArrowheads="1"/>
          </p:cNvPicPr>
          <p:nvPr/>
        </p:nvPicPr>
        <p:blipFill>
          <a:blip r:embed="rId10">
            <a:grayscl/>
          </a:blip>
          <a:srcRect/>
          <a:stretch>
            <a:fillRect/>
          </a:stretch>
        </p:blipFill>
        <p:spPr bwMode="auto">
          <a:xfrm>
            <a:off x="1219200" y="4343400"/>
            <a:ext cx="1879600" cy="2514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4C4C4C">
                <a:alpha val="74998"/>
              </a:srgbClr>
            </a:outerShdw>
          </a:effectLst>
        </p:spPr>
      </p:pic>
      <p:sp>
        <p:nvSpPr>
          <p:cNvPr id="453655" name="Rectangle 23"/>
          <p:cNvSpPr>
            <a:spLocks noChangeArrowheads="1"/>
          </p:cNvSpPr>
          <p:nvPr/>
        </p:nvSpPr>
        <p:spPr bwMode="auto">
          <a:xfrm>
            <a:off x="6913563" y="3844925"/>
            <a:ext cx="20701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b="1">
                <a:solidFill>
                  <a:schemeClr val="tx2"/>
                </a:solidFill>
              </a:rPr>
              <a:t>1994: </a:t>
            </a:r>
            <a:br>
              <a:rPr lang="en-US" sz="1600" b="1">
                <a:solidFill>
                  <a:schemeClr val="tx2"/>
                </a:solidFill>
              </a:rPr>
            </a:br>
            <a:r>
              <a:rPr lang="en-US" sz="1600" b="1">
                <a:solidFill>
                  <a:schemeClr val="tx2"/>
                </a:solidFill>
              </a:rPr>
              <a:t>Americas polio free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5425" y="952500"/>
            <a:ext cx="8435975" cy="5343525"/>
          </a:xfrm>
        </p:spPr>
        <p:txBody>
          <a:bodyPr/>
          <a:lstStyle/>
          <a:p>
            <a:pPr eaLnBrk="1" hangingPunct="1"/>
            <a:r>
              <a:rPr lang="en-US" dirty="0"/>
              <a:t>Obtaining antibodies from another individual </a:t>
            </a:r>
          </a:p>
          <a:p>
            <a:pPr lvl="1" eaLnBrk="1" hangingPunct="1"/>
            <a:r>
              <a:rPr lang="en-US" dirty="0"/>
              <a:t>maternal immunity</a:t>
            </a:r>
          </a:p>
          <a:p>
            <a:pPr lvl="2" eaLnBrk="1" hangingPunct="1"/>
            <a:r>
              <a:rPr lang="en-US" dirty="0"/>
              <a:t>antibodies pass from mother to baby across placenta or in mother’s milk</a:t>
            </a:r>
          </a:p>
          <a:p>
            <a:pPr lvl="2" eaLnBrk="1" hangingPunct="1"/>
            <a:r>
              <a:rPr lang="en-US" dirty="0"/>
              <a:t>critical role of breastfeeding in infant health</a:t>
            </a:r>
          </a:p>
          <a:p>
            <a:pPr lvl="3" eaLnBrk="1" hangingPunct="1"/>
            <a:r>
              <a:rPr lang="en-US" dirty="0"/>
              <a:t>mother is creating antibodies against pathogens baby is being exposed to</a:t>
            </a:r>
          </a:p>
          <a:p>
            <a:pPr eaLnBrk="1" hangingPunct="1"/>
            <a:r>
              <a:rPr lang="en-US" dirty="0"/>
              <a:t>Injection</a:t>
            </a:r>
          </a:p>
          <a:p>
            <a:pPr lvl="1" eaLnBrk="1" hangingPunct="1"/>
            <a:r>
              <a:rPr lang="en-US" dirty="0"/>
              <a:t>injection of antibodies</a:t>
            </a:r>
          </a:p>
          <a:p>
            <a:pPr lvl="1" eaLnBrk="1" hangingPunct="1"/>
            <a:r>
              <a:rPr lang="en-US" dirty="0"/>
              <a:t>short-term immunity</a:t>
            </a:r>
          </a:p>
        </p:txBody>
      </p:sp>
      <p:pic>
        <p:nvPicPr>
          <p:cNvPr id="6144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72300" y="4573588"/>
            <a:ext cx="1800225" cy="219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Passive immunity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AutoShape 2"/>
          <p:cNvSpPr>
            <a:spLocks noGrp="1" noChangeArrowheads="1"/>
          </p:cNvSpPr>
          <p:nvPr>
            <p:ph type="ctrTitle"/>
          </p:nvPr>
        </p:nvSpPr>
        <p:spPr>
          <a:xfrm>
            <a:off x="536575" y="498475"/>
            <a:ext cx="7881938" cy="1839913"/>
          </a:xfrm>
          <a:prstGeom prst="roundRect">
            <a:avLst>
              <a:gd name="adj" fmla="val 16667"/>
            </a:avLst>
          </a:prstGeom>
          <a:solidFill>
            <a:srgbClr val="FFCC18"/>
          </a:solidFill>
        </p:spPr>
        <p:txBody>
          <a:bodyPr/>
          <a:lstStyle/>
          <a:p>
            <a:pPr eaLnBrk="1" hangingPunct="1"/>
            <a:r>
              <a:rPr lang="en-US" sz="3400"/>
              <a:t>What if the attacker gets past the B cells in the blood &amp; actually infects (hides in) some of your cells?</a:t>
            </a:r>
          </a:p>
        </p:txBody>
      </p:sp>
      <p:sp>
        <p:nvSpPr>
          <p:cNvPr id="497667" name="AutoShape 3"/>
          <p:cNvSpPr>
            <a:spLocks noGrp="1" noChangeArrowheads="1"/>
          </p:cNvSpPr>
          <p:nvPr>
            <p:ph type="subTitle" idx="1"/>
          </p:nvPr>
        </p:nvSpPr>
        <p:spPr>
          <a:xfrm>
            <a:off x="584200" y="2519362"/>
            <a:ext cx="7666038" cy="1125537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 eaLnBrk="1" hangingPunct="1"/>
            <a:r>
              <a:rPr lang="en-US" dirty="0">
                <a:solidFill>
                  <a:schemeClr val="tx1"/>
                </a:solidFill>
              </a:rPr>
              <a:t>You need trained assassins to recognize &amp; kill off these infected cells!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7625" y="4268788"/>
            <a:ext cx="2390775" cy="2513012"/>
            <a:chOff x="30" y="2689"/>
            <a:chExt cx="1506" cy="1583"/>
          </a:xfrm>
        </p:grpSpPr>
        <p:pic>
          <p:nvPicPr>
            <p:cNvPr id="63497" name="Picture 6" descr="masked penguin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" y="2689"/>
              <a:ext cx="1506" cy="1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498" name="Text Box 7"/>
            <p:cNvSpPr txBox="1">
              <a:spLocks noChangeArrowheads="1"/>
            </p:cNvSpPr>
            <p:nvPr/>
          </p:nvSpPr>
          <p:spPr bwMode="auto">
            <a:xfrm>
              <a:off x="882" y="3435"/>
              <a:ext cx="31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4000" b="1">
                  <a:solidFill>
                    <a:srgbClr val="000000"/>
                  </a:solidFill>
                </a:rPr>
                <a:t>T</a:t>
              </a:r>
            </a:p>
          </p:txBody>
        </p:sp>
      </p:grpSp>
      <p:sp>
        <p:nvSpPr>
          <p:cNvPr id="497672" name="AutoShape 8"/>
          <p:cNvSpPr>
            <a:spLocks noChangeArrowheads="1"/>
          </p:cNvSpPr>
          <p:nvPr/>
        </p:nvSpPr>
        <p:spPr bwMode="auto">
          <a:xfrm flipH="1">
            <a:off x="3305175" y="3625850"/>
            <a:ext cx="3121025" cy="1843088"/>
          </a:xfrm>
          <a:prstGeom prst="wedgeEllipseCallout">
            <a:avLst>
              <a:gd name="adj1" fmla="val 82560"/>
              <a:gd name="adj2" fmla="val 17009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2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Attack</a:t>
            </a:r>
            <a:br>
              <a:rPr lang="en-US" sz="2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</a:br>
            <a:r>
              <a:rPr lang="en-US" sz="2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of the </a:t>
            </a:r>
            <a:br>
              <a:rPr lang="en-US" sz="2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</a:br>
            <a:r>
              <a:rPr lang="en-US" sz="2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Killer T cells</a:t>
            </a:r>
            <a:r>
              <a:rPr lang="en-US" sz="2800" b="1" i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!</a:t>
            </a:r>
            <a:r>
              <a:rPr lang="en-US" sz="2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 </a:t>
            </a:r>
          </a:p>
        </p:txBody>
      </p:sp>
      <p:pic>
        <p:nvPicPr>
          <p:cNvPr id="497673" name="Picture 9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1950" y="4535488"/>
            <a:ext cx="234791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10" name="AutoShape 8"/>
          <p:cNvSpPr>
            <a:spLocks noChangeArrowheads="1"/>
          </p:cNvSpPr>
          <p:nvPr/>
        </p:nvSpPr>
        <p:spPr bwMode="auto">
          <a:xfrm flipH="1">
            <a:off x="3352800" y="5511800"/>
            <a:ext cx="3121025" cy="1346200"/>
          </a:xfrm>
          <a:prstGeom prst="wedgeEllipseCallout">
            <a:avLst>
              <a:gd name="adj1" fmla="val 90241"/>
              <a:gd name="adj2" fmla="val -80190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20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But how do T cells</a:t>
            </a:r>
            <a:br>
              <a:rPr lang="en-US" sz="20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</a:br>
            <a:r>
              <a:rPr lang="en-US" sz="20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know someone is</a:t>
            </a:r>
            <a:br>
              <a:rPr lang="en-US" sz="20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</a:br>
            <a:r>
              <a:rPr lang="en-US" sz="20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hiding in there?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976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672" grpId="0" animBg="1" autoUpdateAnimBg="0"/>
      <p:bldP spid="10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0"/>
          <p:cNvSpPr>
            <a:spLocks noChangeArrowheads="1"/>
          </p:cNvSpPr>
          <p:nvPr/>
        </p:nvSpPr>
        <p:spPr bwMode="auto">
          <a:xfrm>
            <a:off x="228600" y="6172200"/>
            <a:ext cx="14478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39" name="Rectangle 68"/>
          <p:cNvSpPr>
            <a:spLocks noChangeArrowheads="1"/>
          </p:cNvSpPr>
          <p:nvPr/>
        </p:nvSpPr>
        <p:spPr bwMode="auto">
          <a:xfrm>
            <a:off x="6286500" y="6172200"/>
            <a:ext cx="14478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>
          <a:xfrm>
            <a:off x="101600" y="292100"/>
            <a:ext cx="9944100" cy="762000"/>
          </a:xfrm>
        </p:spPr>
        <p:txBody>
          <a:bodyPr/>
          <a:lstStyle/>
          <a:p>
            <a:pPr eaLnBrk="1" hangingPunct="1"/>
            <a:r>
              <a:rPr lang="en-US" dirty="0"/>
              <a:t>How is any cell tagged with antigens?</a:t>
            </a:r>
          </a:p>
        </p:txBody>
      </p:sp>
      <p:sp>
        <p:nvSpPr>
          <p:cNvPr id="4587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25475" y="1371600"/>
            <a:ext cx="8518525" cy="2852738"/>
          </a:xfrm>
        </p:spPr>
        <p:txBody>
          <a:bodyPr/>
          <a:lstStyle/>
          <a:p>
            <a:pPr eaLnBrk="1" hangingPunct="1"/>
            <a:r>
              <a:rPr lang="en-US" sz="2600" u="sng">
                <a:solidFill>
                  <a:srgbClr val="CC0000"/>
                </a:solidFill>
              </a:rPr>
              <a:t>Major histocompatibility (MHC) proteins </a:t>
            </a:r>
          </a:p>
          <a:p>
            <a:pPr lvl="1" eaLnBrk="1" hangingPunct="1"/>
            <a:r>
              <a:rPr lang="en-US" sz="2400"/>
              <a:t>proteins which constantly carry bits of cellular material from the cytosol to the cell surface</a:t>
            </a:r>
          </a:p>
          <a:p>
            <a:pPr lvl="1" eaLnBrk="1" hangingPunct="1"/>
            <a:r>
              <a:rPr lang="en-US" sz="2400"/>
              <a:t>“snapshot” of what is going on inside cell</a:t>
            </a:r>
          </a:p>
          <a:p>
            <a:pPr lvl="1" eaLnBrk="1" hangingPunct="1"/>
            <a:r>
              <a:rPr lang="en-US" sz="2400"/>
              <a:t>give the surface of cells a unique label or “fingerprint”</a:t>
            </a:r>
          </a:p>
        </p:txBody>
      </p:sp>
      <p:grpSp>
        <p:nvGrpSpPr>
          <p:cNvPr id="2" name="Group 87"/>
          <p:cNvGrpSpPr>
            <a:grpSpLocks/>
          </p:cNvGrpSpPr>
          <p:nvPr/>
        </p:nvGrpSpPr>
        <p:grpSpPr bwMode="auto">
          <a:xfrm>
            <a:off x="4559300" y="4333875"/>
            <a:ext cx="3259138" cy="2468563"/>
            <a:chOff x="3376" y="2730"/>
            <a:chExt cx="2053" cy="1555"/>
          </a:xfrm>
        </p:grpSpPr>
        <p:grpSp>
          <p:nvGrpSpPr>
            <p:cNvPr id="3" name="Group 86"/>
            <p:cNvGrpSpPr>
              <a:grpSpLocks/>
            </p:cNvGrpSpPr>
            <p:nvPr/>
          </p:nvGrpSpPr>
          <p:grpSpPr bwMode="auto">
            <a:xfrm>
              <a:off x="3376" y="2730"/>
              <a:ext cx="2053" cy="1555"/>
              <a:chOff x="3376" y="2730"/>
              <a:chExt cx="2053" cy="1555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 rot="7851363">
                <a:off x="4308" y="4047"/>
                <a:ext cx="175" cy="198"/>
                <a:chOff x="1711" y="1932"/>
                <a:chExt cx="153" cy="173"/>
              </a:xfrm>
            </p:grpSpPr>
            <p:sp>
              <p:nvSpPr>
                <p:cNvPr id="65610" name="AutoShape 7"/>
                <p:cNvSpPr>
                  <a:spLocks noChangeArrowheads="1"/>
                </p:cNvSpPr>
                <p:nvPr/>
              </p:nvSpPr>
              <p:spPr bwMode="auto">
                <a:xfrm rot="2554829">
                  <a:off x="1711" y="1961"/>
                  <a:ext cx="144" cy="144"/>
                </a:xfrm>
                <a:prstGeom prst="diamond">
                  <a:avLst/>
                </a:prstGeom>
                <a:solidFill>
                  <a:srgbClr val="C59AF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11" name="AutoShape 8"/>
                <p:cNvSpPr>
                  <a:spLocks noChangeArrowheads="1"/>
                </p:cNvSpPr>
                <p:nvPr/>
              </p:nvSpPr>
              <p:spPr bwMode="auto">
                <a:xfrm rot="2554829">
                  <a:off x="1800" y="1932"/>
                  <a:ext cx="64" cy="96"/>
                </a:xfrm>
                <a:prstGeom prst="diamond">
                  <a:avLst/>
                </a:prstGeom>
                <a:solidFill>
                  <a:srgbClr val="CC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" name="Group 9"/>
              <p:cNvGrpSpPr>
                <a:grpSpLocks/>
              </p:cNvGrpSpPr>
              <p:nvPr/>
            </p:nvGrpSpPr>
            <p:grpSpPr bwMode="auto">
              <a:xfrm rot="7851363">
                <a:off x="3568" y="3932"/>
                <a:ext cx="220" cy="165"/>
                <a:chOff x="4320" y="2400"/>
                <a:chExt cx="192" cy="144"/>
              </a:xfrm>
            </p:grpSpPr>
            <p:sp>
              <p:nvSpPr>
                <p:cNvPr id="65608" name="AutoShape 10"/>
                <p:cNvSpPr>
                  <a:spLocks noChangeArrowheads="1"/>
                </p:cNvSpPr>
                <p:nvPr/>
              </p:nvSpPr>
              <p:spPr bwMode="auto">
                <a:xfrm rot="5400000">
                  <a:off x="4320" y="2400"/>
                  <a:ext cx="144" cy="144"/>
                </a:xfrm>
                <a:prstGeom prst="diamond">
                  <a:avLst/>
                </a:prstGeom>
                <a:solidFill>
                  <a:srgbClr val="C59AF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09" name="AutoShape 11"/>
                <p:cNvSpPr>
                  <a:spLocks noChangeArrowheads="1"/>
                </p:cNvSpPr>
                <p:nvPr/>
              </p:nvSpPr>
              <p:spPr bwMode="auto">
                <a:xfrm rot="5400000">
                  <a:off x="4432" y="2424"/>
                  <a:ext cx="64" cy="96"/>
                </a:xfrm>
                <a:prstGeom prst="diamond">
                  <a:avLst/>
                </a:prstGeom>
                <a:solidFill>
                  <a:srgbClr val="CC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" name="Group 12"/>
              <p:cNvGrpSpPr>
                <a:grpSpLocks/>
              </p:cNvGrpSpPr>
              <p:nvPr/>
            </p:nvGrpSpPr>
            <p:grpSpPr bwMode="auto">
              <a:xfrm rot="-9365882">
                <a:off x="3473" y="3154"/>
                <a:ext cx="220" cy="164"/>
                <a:chOff x="4320" y="2880"/>
                <a:chExt cx="192" cy="144"/>
              </a:xfrm>
            </p:grpSpPr>
            <p:sp>
              <p:nvSpPr>
                <p:cNvPr id="65606" name="AutoShape 13"/>
                <p:cNvSpPr>
                  <a:spLocks noChangeArrowheads="1"/>
                </p:cNvSpPr>
                <p:nvPr/>
              </p:nvSpPr>
              <p:spPr bwMode="auto">
                <a:xfrm rot="5400000">
                  <a:off x="4320" y="2880"/>
                  <a:ext cx="144" cy="144"/>
                </a:xfrm>
                <a:prstGeom prst="diamond">
                  <a:avLst/>
                </a:prstGeom>
                <a:solidFill>
                  <a:srgbClr val="C59AF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07" name="AutoShape 14"/>
                <p:cNvSpPr>
                  <a:spLocks noChangeArrowheads="1"/>
                </p:cNvSpPr>
                <p:nvPr/>
              </p:nvSpPr>
              <p:spPr bwMode="auto">
                <a:xfrm rot="5400000">
                  <a:off x="4432" y="2904"/>
                  <a:ext cx="64" cy="96"/>
                </a:xfrm>
                <a:prstGeom prst="diamond">
                  <a:avLst/>
                </a:prstGeom>
                <a:solidFill>
                  <a:srgbClr val="099B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" name="Group 15"/>
              <p:cNvGrpSpPr>
                <a:grpSpLocks/>
              </p:cNvGrpSpPr>
              <p:nvPr/>
            </p:nvGrpSpPr>
            <p:grpSpPr bwMode="auto">
              <a:xfrm rot="-7103405">
                <a:off x="4029" y="2757"/>
                <a:ext cx="220" cy="165"/>
                <a:chOff x="4320" y="2880"/>
                <a:chExt cx="192" cy="144"/>
              </a:xfrm>
            </p:grpSpPr>
            <p:sp>
              <p:nvSpPr>
                <p:cNvPr id="65604" name="AutoShape 16"/>
                <p:cNvSpPr>
                  <a:spLocks noChangeArrowheads="1"/>
                </p:cNvSpPr>
                <p:nvPr/>
              </p:nvSpPr>
              <p:spPr bwMode="auto">
                <a:xfrm rot="5400000">
                  <a:off x="4320" y="2880"/>
                  <a:ext cx="144" cy="144"/>
                </a:xfrm>
                <a:prstGeom prst="diamond">
                  <a:avLst/>
                </a:prstGeom>
                <a:solidFill>
                  <a:srgbClr val="C59AF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05" name="AutoShape 17"/>
                <p:cNvSpPr>
                  <a:spLocks noChangeArrowheads="1"/>
                </p:cNvSpPr>
                <p:nvPr/>
              </p:nvSpPr>
              <p:spPr bwMode="auto">
                <a:xfrm rot="5400000">
                  <a:off x="4432" y="2904"/>
                  <a:ext cx="64" cy="96"/>
                </a:xfrm>
                <a:prstGeom prst="diamond">
                  <a:avLst/>
                </a:prstGeom>
                <a:solidFill>
                  <a:srgbClr val="099B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" name="Group 18"/>
              <p:cNvGrpSpPr>
                <a:grpSpLocks/>
              </p:cNvGrpSpPr>
              <p:nvPr/>
            </p:nvGrpSpPr>
            <p:grpSpPr bwMode="auto">
              <a:xfrm rot="10693673">
                <a:off x="3376" y="3433"/>
                <a:ext cx="220" cy="165"/>
                <a:chOff x="4320" y="2400"/>
                <a:chExt cx="192" cy="144"/>
              </a:xfrm>
            </p:grpSpPr>
            <p:sp>
              <p:nvSpPr>
                <p:cNvPr id="65602" name="AutoShape 19"/>
                <p:cNvSpPr>
                  <a:spLocks noChangeArrowheads="1"/>
                </p:cNvSpPr>
                <p:nvPr/>
              </p:nvSpPr>
              <p:spPr bwMode="auto">
                <a:xfrm rot="5400000">
                  <a:off x="4320" y="2400"/>
                  <a:ext cx="144" cy="144"/>
                </a:xfrm>
                <a:prstGeom prst="diamond">
                  <a:avLst/>
                </a:prstGeom>
                <a:solidFill>
                  <a:srgbClr val="C59AF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03" name="AutoShape 20"/>
                <p:cNvSpPr>
                  <a:spLocks noChangeArrowheads="1"/>
                </p:cNvSpPr>
                <p:nvPr/>
              </p:nvSpPr>
              <p:spPr bwMode="auto">
                <a:xfrm rot="5400000">
                  <a:off x="4432" y="2424"/>
                  <a:ext cx="64" cy="96"/>
                </a:xfrm>
                <a:prstGeom prst="diamond">
                  <a:avLst/>
                </a:prstGeom>
                <a:solidFill>
                  <a:srgbClr val="CC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" name="Group 21"/>
              <p:cNvGrpSpPr>
                <a:grpSpLocks/>
              </p:cNvGrpSpPr>
              <p:nvPr/>
            </p:nvGrpSpPr>
            <p:grpSpPr bwMode="auto">
              <a:xfrm rot="-8464077">
                <a:off x="3616" y="2988"/>
                <a:ext cx="220" cy="165"/>
                <a:chOff x="4320" y="2400"/>
                <a:chExt cx="192" cy="144"/>
              </a:xfrm>
            </p:grpSpPr>
            <p:sp>
              <p:nvSpPr>
                <p:cNvPr id="65600" name="AutoShape 22"/>
                <p:cNvSpPr>
                  <a:spLocks noChangeArrowheads="1"/>
                </p:cNvSpPr>
                <p:nvPr/>
              </p:nvSpPr>
              <p:spPr bwMode="auto">
                <a:xfrm rot="5400000">
                  <a:off x="4320" y="2400"/>
                  <a:ext cx="144" cy="144"/>
                </a:xfrm>
                <a:prstGeom prst="diamond">
                  <a:avLst/>
                </a:prstGeom>
                <a:solidFill>
                  <a:srgbClr val="C59AF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01" name="AutoShape 23"/>
                <p:cNvSpPr>
                  <a:spLocks noChangeArrowheads="1"/>
                </p:cNvSpPr>
                <p:nvPr/>
              </p:nvSpPr>
              <p:spPr bwMode="auto">
                <a:xfrm rot="5400000">
                  <a:off x="4432" y="2424"/>
                  <a:ext cx="64" cy="96"/>
                </a:xfrm>
                <a:prstGeom prst="diamond">
                  <a:avLst/>
                </a:prstGeom>
                <a:solidFill>
                  <a:srgbClr val="CC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24"/>
              <p:cNvGrpSpPr>
                <a:grpSpLocks/>
              </p:cNvGrpSpPr>
              <p:nvPr/>
            </p:nvGrpSpPr>
            <p:grpSpPr bwMode="auto">
              <a:xfrm rot="-6849271">
                <a:off x="3802" y="2857"/>
                <a:ext cx="220" cy="165"/>
                <a:chOff x="4319" y="1871"/>
                <a:chExt cx="192" cy="144"/>
              </a:xfrm>
            </p:grpSpPr>
            <p:sp>
              <p:nvSpPr>
                <p:cNvPr id="65598" name="AutoShape 25"/>
                <p:cNvSpPr>
                  <a:spLocks noChangeArrowheads="1"/>
                </p:cNvSpPr>
                <p:nvPr/>
              </p:nvSpPr>
              <p:spPr bwMode="auto">
                <a:xfrm rot="5400000">
                  <a:off x="4319" y="1871"/>
                  <a:ext cx="144" cy="144"/>
                </a:xfrm>
                <a:prstGeom prst="diamond">
                  <a:avLst/>
                </a:prstGeom>
                <a:solidFill>
                  <a:srgbClr val="C59AF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99" name="AutoShape 26"/>
                <p:cNvSpPr>
                  <a:spLocks noChangeArrowheads="1"/>
                </p:cNvSpPr>
                <p:nvPr/>
              </p:nvSpPr>
              <p:spPr bwMode="auto">
                <a:xfrm rot="5400000">
                  <a:off x="4431" y="1895"/>
                  <a:ext cx="64" cy="96"/>
                </a:xfrm>
                <a:prstGeom prst="diamond">
                  <a:avLst/>
                </a:prstGeom>
                <a:solidFill>
                  <a:srgbClr val="0F116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27"/>
              <p:cNvGrpSpPr>
                <a:grpSpLocks/>
              </p:cNvGrpSpPr>
              <p:nvPr/>
            </p:nvGrpSpPr>
            <p:grpSpPr bwMode="auto">
              <a:xfrm rot="4949376">
                <a:off x="4512" y="4059"/>
                <a:ext cx="220" cy="164"/>
                <a:chOff x="4319" y="1871"/>
                <a:chExt cx="192" cy="144"/>
              </a:xfrm>
            </p:grpSpPr>
            <p:sp>
              <p:nvSpPr>
                <p:cNvPr id="65596" name="AutoShape 28"/>
                <p:cNvSpPr>
                  <a:spLocks noChangeArrowheads="1"/>
                </p:cNvSpPr>
                <p:nvPr/>
              </p:nvSpPr>
              <p:spPr bwMode="auto">
                <a:xfrm rot="5400000">
                  <a:off x="4319" y="1871"/>
                  <a:ext cx="144" cy="144"/>
                </a:xfrm>
                <a:prstGeom prst="diamond">
                  <a:avLst/>
                </a:prstGeom>
                <a:solidFill>
                  <a:srgbClr val="C59AF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97" name="AutoShape 29"/>
                <p:cNvSpPr>
                  <a:spLocks noChangeArrowheads="1"/>
                </p:cNvSpPr>
                <p:nvPr/>
              </p:nvSpPr>
              <p:spPr bwMode="auto">
                <a:xfrm rot="5400000">
                  <a:off x="4431" y="1895"/>
                  <a:ext cx="64" cy="96"/>
                </a:xfrm>
                <a:prstGeom prst="diamond">
                  <a:avLst/>
                </a:prstGeom>
                <a:solidFill>
                  <a:srgbClr val="0F116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30"/>
              <p:cNvGrpSpPr>
                <a:grpSpLocks/>
              </p:cNvGrpSpPr>
              <p:nvPr/>
            </p:nvGrpSpPr>
            <p:grpSpPr bwMode="auto">
              <a:xfrm rot="5006192">
                <a:off x="4047" y="4092"/>
                <a:ext cx="220" cy="165"/>
                <a:chOff x="4320" y="2880"/>
                <a:chExt cx="192" cy="144"/>
              </a:xfrm>
            </p:grpSpPr>
            <p:sp>
              <p:nvSpPr>
                <p:cNvPr id="65594" name="AutoShape 31"/>
                <p:cNvSpPr>
                  <a:spLocks noChangeArrowheads="1"/>
                </p:cNvSpPr>
                <p:nvPr/>
              </p:nvSpPr>
              <p:spPr bwMode="auto">
                <a:xfrm rot="5400000">
                  <a:off x="4320" y="2880"/>
                  <a:ext cx="144" cy="144"/>
                </a:xfrm>
                <a:prstGeom prst="diamond">
                  <a:avLst/>
                </a:prstGeom>
                <a:solidFill>
                  <a:srgbClr val="C59AF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95" name="AutoShape 32"/>
                <p:cNvSpPr>
                  <a:spLocks noChangeArrowheads="1"/>
                </p:cNvSpPr>
                <p:nvPr/>
              </p:nvSpPr>
              <p:spPr bwMode="auto">
                <a:xfrm rot="5400000">
                  <a:off x="4432" y="2904"/>
                  <a:ext cx="64" cy="96"/>
                </a:xfrm>
                <a:prstGeom prst="diamond">
                  <a:avLst/>
                </a:prstGeom>
                <a:solidFill>
                  <a:srgbClr val="099B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33"/>
              <p:cNvGrpSpPr>
                <a:grpSpLocks/>
              </p:cNvGrpSpPr>
              <p:nvPr/>
            </p:nvGrpSpPr>
            <p:grpSpPr bwMode="auto">
              <a:xfrm rot="-5701772">
                <a:off x="3459" y="3636"/>
                <a:ext cx="165" cy="220"/>
                <a:chOff x="3168" y="1632"/>
                <a:chExt cx="144" cy="192"/>
              </a:xfrm>
            </p:grpSpPr>
            <p:sp>
              <p:nvSpPr>
                <p:cNvPr id="65592" name="AutoShape 34"/>
                <p:cNvSpPr>
                  <a:spLocks noChangeArrowheads="1"/>
                </p:cNvSpPr>
                <p:nvPr/>
              </p:nvSpPr>
              <p:spPr bwMode="auto">
                <a:xfrm>
                  <a:off x="3168" y="1680"/>
                  <a:ext cx="144" cy="144"/>
                </a:xfrm>
                <a:prstGeom prst="diamond">
                  <a:avLst/>
                </a:prstGeom>
                <a:solidFill>
                  <a:srgbClr val="C59AF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93" name="AutoShape 35"/>
                <p:cNvSpPr>
                  <a:spLocks noChangeArrowheads="1"/>
                </p:cNvSpPr>
                <p:nvPr/>
              </p:nvSpPr>
              <p:spPr bwMode="auto">
                <a:xfrm>
                  <a:off x="3208" y="1632"/>
                  <a:ext cx="64" cy="96"/>
                </a:xfrm>
                <a:prstGeom prst="diamond">
                  <a:avLst/>
                </a:prstGeom>
                <a:solidFill>
                  <a:schemeClr val="tx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36"/>
              <p:cNvGrpSpPr>
                <a:grpSpLocks/>
              </p:cNvGrpSpPr>
              <p:nvPr/>
            </p:nvGrpSpPr>
            <p:grpSpPr bwMode="auto">
              <a:xfrm rot="-10249579">
                <a:off x="3838" y="4042"/>
                <a:ext cx="165" cy="220"/>
                <a:chOff x="3168" y="1632"/>
                <a:chExt cx="144" cy="192"/>
              </a:xfrm>
            </p:grpSpPr>
            <p:sp>
              <p:nvSpPr>
                <p:cNvPr id="65590" name="AutoShape 37"/>
                <p:cNvSpPr>
                  <a:spLocks noChangeArrowheads="1"/>
                </p:cNvSpPr>
                <p:nvPr/>
              </p:nvSpPr>
              <p:spPr bwMode="auto">
                <a:xfrm>
                  <a:off x="3168" y="1680"/>
                  <a:ext cx="144" cy="144"/>
                </a:xfrm>
                <a:prstGeom prst="diamond">
                  <a:avLst/>
                </a:prstGeom>
                <a:solidFill>
                  <a:srgbClr val="C59AF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91" name="AutoShape 38"/>
                <p:cNvSpPr>
                  <a:spLocks noChangeArrowheads="1"/>
                </p:cNvSpPr>
                <p:nvPr/>
              </p:nvSpPr>
              <p:spPr bwMode="auto">
                <a:xfrm>
                  <a:off x="3208" y="1632"/>
                  <a:ext cx="64" cy="96"/>
                </a:xfrm>
                <a:prstGeom prst="diamond">
                  <a:avLst/>
                </a:prstGeom>
                <a:solidFill>
                  <a:schemeClr val="tx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5575" name="Oval 39"/>
              <p:cNvSpPr>
                <a:spLocks noChangeArrowheads="1"/>
              </p:cNvSpPr>
              <p:nvPr/>
            </p:nvSpPr>
            <p:spPr bwMode="auto">
              <a:xfrm rot="9766199">
                <a:off x="3506" y="2784"/>
                <a:ext cx="1923" cy="1320"/>
              </a:xfrm>
              <a:prstGeom prst="ellipse">
                <a:avLst/>
              </a:prstGeom>
              <a:solidFill>
                <a:srgbClr val="FFEA18"/>
              </a:solidFill>
              <a:ln w="19050">
                <a:solidFill>
                  <a:srgbClr val="66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76" name="AutoShape 40"/>
              <p:cNvSpPr>
                <a:spLocks noChangeArrowheads="1"/>
              </p:cNvSpPr>
              <p:nvPr/>
            </p:nvSpPr>
            <p:spPr bwMode="auto">
              <a:xfrm rot="7851363">
                <a:off x="4282" y="3764"/>
                <a:ext cx="73" cy="110"/>
              </a:xfrm>
              <a:prstGeom prst="triangle">
                <a:avLst>
                  <a:gd name="adj" fmla="val 50000"/>
                </a:avLst>
              </a:prstGeom>
              <a:solidFill>
                <a:srgbClr val="0F116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77" name="AutoShape 41"/>
              <p:cNvSpPr>
                <a:spLocks noChangeArrowheads="1"/>
              </p:cNvSpPr>
              <p:nvPr/>
            </p:nvSpPr>
            <p:spPr bwMode="auto">
              <a:xfrm rot="7851363">
                <a:off x="4312" y="3645"/>
                <a:ext cx="73" cy="110"/>
              </a:xfrm>
              <a:prstGeom prst="triangle">
                <a:avLst>
                  <a:gd name="adj" fmla="val 50000"/>
                </a:avLst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78" name="AutoShape 42"/>
              <p:cNvSpPr>
                <a:spLocks noChangeArrowheads="1"/>
              </p:cNvSpPr>
              <p:nvPr/>
            </p:nvSpPr>
            <p:spPr bwMode="auto">
              <a:xfrm rot="2451363" flipH="1">
                <a:off x="4311" y="3087"/>
                <a:ext cx="74" cy="110"/>
              </a:xfrm>
              <a:prstGeom prst="triangle">
                <a:avLst>
                  <a:gd name="adj" fmla="val 50000"/>
                </a:avLst>
              </a:prstGeom>
              <a:solidFill>
                <a:srgbClr val="099B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79" name="AutoShape 43"/>
              <p:cNvSpPr>
                <a:spLocks noChangeArrowheads="1"/>
              </p:cNvSpPr>
              <p:nvPr/>
            </p:nvSpPr>
            <p:spPr bwMode="auto">
              <a:xfrm rot="2451363">
                <a:off x="4372" y="3939"/>
                <a:ext cx="73" cy="109"/>
              </a:xfrm>
              <a:prstGeom prst="triangle">
                <a:avLst>
                  <a:gd name="adj" fmla="val 50000"/>
                </a:avLst>
              </a:prstGeom>
              <a:solidFill>
                <a:srgbClr val="0F116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80" name="AutoShape 44"/>
              <p:cNvSpPr>
                <a:spLocks noChangeArrowheads="1"/>
              </p:cNvSpPr>
              <p:nvPr/>
            </p:nvSpPr>
            <p:spPr bwMode="auto">
              <a:xfrm rot="7851363">
                <a:off x="3967" y="3709"/>
                <a:ext cx="74" cy="109"/>
              </a:xfrm>
              <a:prstGeom prst="triangle">
                <a:avLst>
                  <a:gd name="adj" fmla="val 50000"/>
                </a:avLst>
              </a:prstGeom>
              <a:solidFill>
                <a:srgbClr val="0F116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81" name="AutoShape 45"/>
              <p:cNvSpPr>
                <a:spLocks noChangeArrowheads="1"/>
              </p:cNvSpPr>
              <p:nvPr/>
            </p:nvSpPr>
            <p:spPr bwMode="auto">
              <a:xfrm rot="7851363">
                <a:off x="4077" y="3078"/>
                <a:ext cx="73" cy="110"/>
              </a:xfrm>
              <a:prstGeom prst="triangle">
                <a:avLst>
                  <a:gd name="adj" fmla="val 50000"/>
                </a:avLst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82" name="AutoShape 46"/>
              <p:cNvSpPr>
                <a:spLocks noChangeArrowheads="1"/>
              </p:cNvSpPr>
              <p:nvPr/>
            </p:nvSpPr>
            <p:spPr bwMode="auto">
              <a:xfrm rot="2451363" flipV="1">
                <a:off x="4527" y="3701"/>
                <a:ext cx="55" cy="110"/>
              </a:xfrm>
              <a:prstGeom prst="triangle">
                <a:avLst>
                  <a:gd name="adj" fmla="val 50000"/>
                </a:avLst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83" name="Oval 47"/>
              <p:cNvSpPr>
                <a:spLocks noChangeArrowheads="1"/>
              </p:cNvSpPr>
              <p:nvPr/>
            </p:nvSpPr>
            <p:spPr bwMode="auto">
              <a:xfrm rot="6652180">
                <a:off x="4658" y="3070"/>
                <a:ext cx="549" cy="429"/>
              </a:xfrm>
              <a:prstGeom prst="ellipse">
                <a:avLst/>
              </a:prstGeom>
              <a:solidFill>
                <a:srgbClr val="67371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84" name="AutoShape 48"/>
              <p:cNvSpPr>
                <a:spLocks noChangeArrowheads="1"/>
              </p:cNvSpPr>
              <p:nvPr/>
            </p:nvSpPr>
            <p:spPr bwMode="auto">
              <a:xfrm rot="2451363" flipH="1">
                <a:off x="4483" y="3307"/>
                <a:ext cx="73" cy="110"/>
              </a:xfrm>
              <a:prstGeom prst="triangle">
                <a:avLst>
                  <a:gd name="adj" fmla="val 50000"/>
                </a:avLst>
              </a:prstGeom>
              <a:solidFill>
                <a:srgbClr val="099B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85" name="AutoShape 49"/>
              <p:cNvSpPr>
                <a:spLocks noChangeArrowheads="1"/>
              </p:cNvSpPr>
              <p:nvPr/>
            </p:nvSpPr>
            <p:spPr bwMode="auto">
              <a:xfrm rot="2451363" flipH="1">
                <a:off x="4054" y="3300"/>
                <a:ext cx="74" cy="110"/>
              </a:xfrm>
              <a:prstGeom prst="triangle">
                <a:avLst>
                  <a:gd name="adj" fmla="val 50000"/>
                </a:avLst>
              </a:prstGeom>
              <a:solidFill>
                <a:srgbClr val="099B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86" name="AutoShape 50"/>
              <p:cNvSpPr>
                <a:spLocks noChangeArrowheads="1"/>
              </p:cNvSpPr>
              <p:nvPr/>
            </p:nvSpPr>
            <p:spPr bwMode="auto">
              <a:xfrm rot="7851363">
                <a:off x="3753" y="3453"/>
                <a:ext cx="73" cy="110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87" name="AutoShape 51"/>
              <p:cNvSpPr>
                <a:spLocks noChangeArrowheads="1"/>
              </p:cNvSpPr>
              <p:nvPr/>
            </p:nvSpPr>
            <p:spPr bwMode="auto">
              <a:xfrm rot="7851363">
                <a:off x="4373" y="3407"/>
                <a:ext cx="73" cy="110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88" name="AutoShape 52"/>
              <p:cNvSpPr>
                <a:spLocks noChangeArrowheads="1"/>
              </p:cNvSpPr>
              <p:nvPr/>
            </p:nvSpPr>
            <p:spPr bwMode="auto">
              <a:xfrm rot="7851363">
                <a:off x="4459" y="2972"/>
                <a:ext cx="74" cy="110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89" name="AutoShape 53"/>
              <p:cNvSpPr>
                <a:spLocks noChangeArrowheads="1"/>
              </p:cNvSpPr>
              <p:nvPr/>
            </p:nvSpPr>
            <p:spPr bwMode="auto">
              <a:xfrm rot="-8348637">
                <a:off x="3952" y="3503"/>
                <a:ext cx="74" cy="110"/>
              </a:xfrm>
              <a:prstGeom prst="triangle">
                <a:avLst>
                  <a:gd name="adj" fmla="val 50000"/>
                </a:avLst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5556" name="AutoShape 59"/>
            <p:cNvSpPr>
              <a:spLocks noChangeArrowheads="1"/>
            </p:cNvSpPr>
            <p:nvPr/>
          </p:nvSpPr>
          <p:spPr bwMode="auto">
            <a:xfrm rot="-10249579">
              <a:off x="4585" y="3495"/>
              <a:ext cx="172" cy="172"/>
            </a:xfrm>
            <a:prstGeom prst="diamond">
              <a:avLst/>
            </a:prstGeom>
            <a:solidFill>
              <a:srgbClr val="C59AF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57" name="AutoShape 60"/>
            <p:cNvSpPr>
              <a:spLocks noChangeArrowheads="1"/>
            </p:cNvSpPr>
            <p:nvPr/>
          </p:nvSpPr>
          <p:spPr bwMode="auto">
            <a:xfrm rot="-10249579">
              <a:off x="4488" y="3098"/>
              <a:ext cx="172" cy="172"/>
            </a:xfrm>
            <a:prstGeom prst="diamond">
              <a:avLst/>
            </a:prstGeom>
            <a:solidFill>
              <a:srgbClr val="C59AF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58" name="AutoShape 61"/>
            <p:cNvSpPr>
              <a:spLocks noChangeArrowheads="1"/>
            </p:cNvSpPr>
            <p:nvPr/>
          </p:nvSpPr>
          <p:spPr bwMode="auto">
            <a:xfrm rot="-10249579">
              <a:off x="4245" y="3490"/>
              <a:ext cx="172" cy="172"/>
            </a:xfrm>
            <a:prstGeom prst="diamond">
              <a:avLst/>
            </a:prstGeom>
            <a:solidFill>
              <a:srgbClr val="C59AF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59" name="AutoShape 62"/>
            <p:cNvSpPr>
              <a:spLocks noChangeArrowheads="1"/>
            </p:cNvSpPr>
            <p:nvPr/>
          </p:nvSpPr>
          <p:spPr bwMode="auto">
            <a:xfrm rot="-10249579">
              <a:off x="3911" y="3582"/>
              <a:ext cx="172" cy="172"/>
            </a:xfrm>
            <a:prstGeom prst="diamond">
              <a:avLst/>
            </a:prstGeom>
            <a:solidFill>
              <a:srgbClr val="C59AF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5" name="Group 63"/>
            <p:cNvGrpSpPr>
              <a:grpSpLocks/>
            </p:cNvGrpSpPr>
            <p:nvPr/>
          </p:nvGrpSpPr>
          <p:grpSpPr bwMode="auto">
            <a:xfrm rot="7851363">
              <a:off x="4934" y="3157"/>
              <a:ext cx="202" cy="220"/>
              <a:chOff x="784" y="2948"/>
              <a:chExt cx="176" cy="192"/>
            </a:xfrm>
          </p:grpSpPr>
          <p:sp>
            <p:nvSpPr>
              <p:cNvPr id="65562" name="Freeform 64"/>
              <p:cNvSpPr>
                <a:spLocks/>
              </p:cNvSpPr>
              <p:nvPr/>
            </p:nvSpPr>
            <p:spPr bwMode="auto">
              <a:xfrm>
                <a:off x="784" y="2948"/>
                <a:ext cx="164" cy="170"/>
              </a:xfrm>
              <a:custGeom>
                <a:avLst/>
                <a:gdLst>
                  <a:gd name="T0" fmla="*/ 164 w 164"/>
                  <a:gd name="T1" fmla="*/ 5 h 170"/>
                  <a:gd name="T2" fmla="*/ 115 w 164"/>
                  <a:gd name="T3" fmla="*/ 13 h 170"/>
                  <a:gd name="T4" fmla="*/ 123 w 164"/>
                  <a:gd name="T5" fmla="*/ 54 h 170"/>
                  <a:gd name="T6" fmla="*/ 82 w 164"/>
                  <a:gd name="T7" fmla="*/ 79 h 170"/>
                  <a:gd name="T8" fmla="*/ 66 w 164"/>
                  <a:gd name="T9" fmla="*/ 96 h 170"/>
                  <a:gd name="T10" fmla="*/ 57 w 164"/>
                  <a:gd name="T11" fmla="*/ 137 h 170"/>
                  <a:gd name="T12" fmla="*/ 8 w 164"/>
                  <a:gd name="T13" fmla="*/ 153 h 170"/>
                  <a:gd name="T14" fmla="*/ 0 w 164"/>
                  <a:gd name="T15" fmla="*/ 170 h 17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4"/>
                  <a:gd name="T25" fmla="*/ 0 h 170"/>
                  <a:gd name="T26" fmla="*/ 164 w 164"/>
                  <a:gd name="T27" fmla="*/ 170 h 17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4" h="170">
                    <a:moveTo>
                      <a:pt x="164" y="5"/>
                    </a:moveTo>
                    <a:cubicBezTo>
                      <a:pt x="147" y="7"/>
                      <a:pt x="125" y="0"/>
                      <a:pt x="115" y="13"/>
                    </a:cubicBezTo>
                    <a:cubicBezTo>
                      <a:pt x="106" y="23"/>
                      <a:pt x="124" y="40"/>
                      <a:pt x="123" y="54"/>
                    </a:cubicBezTo>
                    <a:cubicBezTo>
                      <a:pt x="120" y="71"/>
                      <a:pt x="92" y="75"/>
                      <a:pt x="82" y="79"/>
                    </a:cubicBezTo>
                    <a:cubicBezTo>
                      <a:pt x="76" y="84"/>
                      <a:pt x="69" y="88"/>
                      <a:pt x="66" y="96"/>
                    </a:cubicBezTo>
                    <a:cubicBezTo>
                      <a:pt x="60" y="108"/>
                      <a:pt x="66" y="127"/>
                      <a:pt x="57" y="137"/>
                    </a:cubicBezTo>
                    <a:cubicBezTo>
                      <a:pt x="44" y="149"/>
                      <a:pt x="15" y="137"/>
                      <a:pt x="8" y="153"/>
                    </a:cubicBezTo>
                    <a:cubicBezTo>
                      <a:pt x="5" y="158"/>
                      <a:pt x="2" y="164"/>
                      <a:pt x="0" y="17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63" name="Freeform 65"/>
              <p:cNvSpPr>
                <a:spLocks/>
              </p:cNvSpPr>
              <p:nvPr/>
            </p:nvSpPr>
            <p:spPr bwMode="auto">
              <a:xfrm rot="15370908" flipV="1">
                <a:off x="793" y="2973"/>
                <a:ext cx="164" cy="170"/>
              </a:xfrm>
              <a:custGeom>
                <a:avLst/>
                <a:gdLst>
                  <a:gd name="T0" fmla="*/ 164 w 164"/>
                  <a:gd name="T1" fmla="*/ 5 h 170"/>
                  <a:gd name="T2" fmla="*/ 115 w 164"/>
                  <a:gd name="T3" fmla="*/ 13 h 170"/>
                  <a:gd name="T4" fmla="*/ 123 w 164"/>
                  <a:gd name="T5" fmla="*/ 54 h 170"/>
                  <a:gd name="T6" fmla="*/ 82 w 164"/>
                  <a:gd name="T7" fmla="*/ 79 h 170"/>
                  <a:gd name="T8" fmla="*/ 66 w 164"/>
                  <a:gd name="T9" fmla="*/ 96 h 170"/>
                  <a:gd name="T10" fmla="*/ 57 w 164"/>
                  <a:gd name="T11" fmla="*/ 137 h 170"/>
                  <a:gd name="T12" fmla="*/ 8 w 164"/>
                  <a:gd name="T13" fmla="*/ 153 h 170"/>
                  <a:gd name="T14" fmla="*/ 0 w 164"/>
                  <a:gd name="T15" fmla="*/ 170 h 17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4"/>
                  <a:gd name="T25" fmla="*/ 0 h 170"/>
                  <a:gd name="T26" fmla="*/ 164 w 164"/>
                  <a:gd name="T27" fmla="*/ 170 h 17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4" h="170">
                    <a:moveTo>
                      <a:pt x="164" y="5"/>
                    </a:moveTo>
                    <a:cubicBezTo>
                      <a:pt x="147" y="7"/>
                      <a:pt x="125" y="0"/>
                      <a:pt x="115" y="13"/>
                    </a:cubicBezTo>
                    <a:cubicBezTo>
                      <a:pt x="106" y="23"/>
                      <a:pt x="124" y="40"/>
                      <a:pt x="123" y="54"/>
                    </a:cubicBezTo>
                    <a:cubicBezTo>
                      <a:pt x="120" y="71"/>
                      <a:pt x="92" y="75"/>
                      <a:pt x="82" y="79"/>
                    </a:cubicBezTo>
                    <a:cubicBezTo>
                      <a:pt x="76" y="84"/>
                      <a:pt x="69" y="88"/>
                      <a:pt x="66" y="96"/>
                    </a:cubicBezTo>
                    <a:cubicBezTo>
                      <a:pt x="60" y="108"/>
                      <a:pt x="66" y="127"/>
                      <a:pt x="57" y="137"/>
                    </a:cubicBezTo>
                    <a:cubicBezTo>
                      <a:pt x="44" y="149"/>
                      <a:pt x="15" y="137"/>
                      <a:pt x="8" y="153"/>
                    </a:cubicBezTo>
                    <a:cubicBezTo>
                      <a:pt x="5" y="158"/>
                      <a:pt x="2" y="164"/>
                      <a:pt x="0" y="17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5561" name="Freeform 66"/>
            <p:cNvSpPr>
              <a:spLocks/>
            </p:cNvSpPr>
            <p:nvPr/>
          </p:nvSpPr>
          <p:spPr bwMode="auto">
            <a:xfrm rot="1622271" flipV="1">
              <a:off x="4810" y="3227"/>
              <a:ext cx="192" cy="199"/>
            </a:xfrm>
            <a:custGeom>
              <a:avLst/>
              <a:gdLst>
                <a:gd name="T0" fmla="*/ 225 w 164"/>
                <a:gd name="T1" fmla="*/ 7 h 170"/>
                <a:gd name="T2" fmla="*/ 158 w 164"/>
                <a:gd name="T3" fmla="*/ 18 h 170"/>
                <a:gd name="T4" fmla="*/ 169 w 164"/>
                <a:gd name="T5" fmla="*/ 74 h 170"/>
                <a:gd name="T6" fmla="*/ 112 w 164"/>
                <a:gd name="T7" fmla="*/ 108 h 170"/>
                <a:gd name="T8" fmla="*/ 90 w 164"/>
                <a:gd name="T9" fmla="*/ 131 h 170"/>
                <a:gd name="T10" fmla="*/ 78 w 164"/>
                <a:gd name="T11" fmla="*/ 187 h 170"/>
                <a:gd name="T12" fmla="*/ 11 w 164"/>
                <a:gd name="T13" fmla="*/ 210 h 170"/>
                <a:gd name="T14" fmla="*/ 0 w 164"/>
                <a:gd name="T15" fmla="*/ 233 h 1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4"/>
                <a:gd name="T25" fmla="*/ 0 h 170"/>
                <a:gd name="T26" fmla="*/ 164 w 164"/>
                <a:gd name="T27" fmla="*/ 170 h 1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4" h="170">
                  <a:moveTo>
                    <a:pt x="164" y="5"/>
                  </a:moveTo>
                  <a:cubicBezTo>
                    <a:pt x="147" y="7"/>
                    <a:pt x="125" y="0"/>
                    <a:pt x="115" y="13"/>
                  </a:cubicBezTo>
                  <a:cubicBezTo>
                    <a:pt x="106" y="23"/>
                    <a:pt x="124" y="40"/>
                    <a:pt x="123" y="54"/>
                  </a:cubicBezTo>
                  <a:cubicBezTo>
                    <a:pt x="120" y="71"/>
                    <a:pt x="92" y="75"/>
                    <a:pt x="82" y="79"/>
                  </a:cubicBezTo>
                  <a:cubicBezTo>
                    <a:pt x="76" y="84"/>
                    <a:pt x="69" y="88"/>
                    <a:pt x="66" y="96"/>
                  </a:cubicBezTo>
                  <a:cubicBezTo>
                    <a:pt x="60" y="108"/>
                    <a:pt x="66" y="127"/>
                    <a:pt x="57" y="137"/>
                  </a:cubicBezTo>
                  <a:cubicBezTo>
                    <a:pt x="44" y="149"/>
                    <a:pt x="15" y="137"/>
                    <a:pt x="8" y="153"/>
                  </a:cubicBezTo>
                  <a:cubicBezTo>
                    <a:pt x="5" y="158"/>
                    <a:pt x="2" y="164"/>
                    <a:pt x="0" y="170"/>
                  </a:cubicBezTo>
                </a:path>
              </a:pathLst>
            </a:custGeom>
            <a:noFill/>
            <a:ln w="9525">
              <a:solidFill>
                <a:srgbClr val="FFEA18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" name="Group 83"/>
          <p:cNvGrpSpPr>
            <a:grpSpLocks/>
          </p:cNvGrpSpPr>
          <p:nvPr/>
        </p:nvGrpSpPr>
        <p:grpSpPr bwMode="auto">
          <a:xfrm>
            <a:off x="3251200" y="4521200"/>
            <a:ext cx="1212850" cy="893763"/>
            <a:chOff x="2256" y="3085"/>
            <a:chExt cx="764" cy="563"/>
          </a:xfrm>
        </p:grpSpPr>
        <p:sp>
          <p:nvSpPr>
            <p:cNvPr id="65552" name="Freeform 82"/>
            <p:cNvSpPr>
              <a:spLocks/>
            </p:cNvSpPr>
            <p:nvPr/>
          </p:nvSpPr>
          <p:spPr bwMode="auto">
            <a:xfrm rot="1593904">
              <a:off x="2886" y="3470"/>
              <a:ext cx="134" cy="122"/>
            </a:xfrm>
            <a:custGeom>
              <a:avLst/>
              <a:gdLst>
                <a:gd name="T0" fmla="*/ 129 w 134"/>
                <a:gd name="T1" fmla="*/ 0 h 134"/>
                <a:gd name="T2" fmla="*/ 0 w 134"/>
                <a:gd name="T3" fmla="*/ 71 h 134"/>
                <a:gd name="T4" fmla="*/ 134 w 134"/>
                <a:gd name="T5" fmla="*/ 111 h 134"/>
                <a:gd name="T6" fmla="*/ 0 60000 65536"/>
                <a:gd name="T7" fmla="*/ 0 60000 65536"/>
                <a:gd name="T8" fmla="*/ 0 60000 65536"/>
                <a:gd name="T9" fmla="*/ 0 w 134"/>
                <a:gd name="T10" fmla="*/ 0 h 134"/>
                <a:gd name="T11" fmla="*/ 134 w 134"/>
                <a:gd name="T12" fmla="*/ 134 h 1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4" h="134">
                  <a:moveTo>
                    <a:pt x="129" y="0"/>
                  </a:moveTo>
                  <a:lnTo>
                    <a:pt x="0" y="86"/>
                  </a:lnTo>
                  <a:lnTo>
                    <a:pt x="134" y="134"/>
                  </a:lnTo>
                </a:path>
              </a:pathLst>
            </a:cu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53" name="Oval 74"/>
            <p:cNvSpPr>
              <a:spLocks noChangeArrowheads="1"/>
            </p:cNvSpPr>
            <p:nvPr/>
          </p:nvSpPr>
          <p:spPr bwMode="auto">
            <a:xfrm rot="1199183" flipH="1">
              <a:off x="2256" y="3085"/>
              <a:ext cx="720" cy="563"/>
            </a:xfrm>
            <a:prstGeom prst="ellipse">
              <a:avLst/>
            </a:pr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54" name="Rectangle 76"/>
            <p:cNvSpPr>
              <a:spLocks noChangeArrowheads="1"/>
            </p:cNvSpPr>
            <p:nvPr/>
          </p:nvSpPr>
          <p:spPr bwMode="auto">
            <a:xfrm flipH="1">
              <a:off x="2321" y="3124"/>
              <a:ext cx="624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2200" b="1">
                  <a:solidFill>
                    <a:schemeClr val="bg1"/>
                  </a:solidFill>
                </a:rPr>
                <a:t>T or B</a:t>
              </a:r>
              <a:br>
                <a:rPr lang="en-US" sz="2200" b="1">
                  <a:solidFill>
                    <a:schemeClr val="bg1"/>
                  </a:solidFill>
                </a:rPr>
              </a:br>
              <a:r>
                <a:rPr lang="en-US" sz="2200" b="1">
                  <a:solidFill>
                    <a:schemeClr val="bg1"/>
                  </a:solidFill>
                </a:rPr>
                <a:t>cell</a:t>
              </a:r>
            </a:p>
          </p:txBody>
        </p:sp>
      </p:grpSp>
      <p:grpSp>
        <p:nvGrpSpPr>
          <p:cNvPr id="17" name="Group 92"/>
          <p:cNvGrpSpPr>
            <a:grpSpLocks/>
          </p:cNvGrpSpPr>
          <p:nvPr/>
        </p:nvGrpSpPr>
        <p:grpSpPr bwMode="auto">
          <a:xfrm>
            <a:off x="6510338" y="3724275"/>
            <a:ext cx="2501900" cy="1166813"/>
            <a:chOff x="4101" y="2346"/>
            <a:chExt cx="1576" cy="735"/>
          </a:xfrm>
        </p:grpSpPr>
        <p:sp>
          <p:nvSpPr>
            <p:cNvPr id="65550" name="AutoShape 85"/>
            <p:cNvSpPr>
              <a:spLocks noChangeArrowheads="1"/>
            </p:cNvSpPr>
            <p:nvPr/>
          </p:nvSpPr>
          <p:spPr bwMode="auto">
            <a:xfrm>
              <a:off x="4386" y="2346"/>
              <a:ext cx="1291" cy="314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0F116A"/>
                  </a:solidFill>
                </a:rPr>
                <a:t>MHC protein</a:t>
              </a:r>
            </a:p>
          </p:txBody>
        </p:sp>
        <p:sp>
          <p:nvSpPr>
            <p:cNvPr id="65551" name="Freeform 88"/>
            <p:cNvSpPr>
              <a:spLocks/>
            </p:cNvSpPr>
            <p:nvPr/>
          </p:nvSpPr>
          <p:spPr bwMode="auto">
            <a:xfrm>
              <a:off x="4101" y="2625"/>
              <a:ext cx="343" cy="456"/>
            </a:xfrm>
            <a:custGeom>
              <a:avLst/>
              <a:gdLst>
                <a:gd name="T0" fmla="*/ 310 w 379"/>
                <a:gd name="T1" fmla="*/ 0 h 355"/>
                <a:gd name="T2" fmla="*/ 117 w 379"/>
                <a:gd name="T3" fmla="*/ 157 h 355"/>
                <a:gd name="T4" fmla="*/ 0 w 379"/>
                <a:gd name="T5" fmla="*/ 586 h 355"/>
                <a:gd name="T6" fmla="*/ 0 60000 65536"/>
                <a:gd name="T7" fmla="*/ 0 60000 65536"/>
                <a:gd name="T8" fmla="*/ 0 60000 65536"/>
                <a:gd name="T9" fmla="*/ 0 w 379"/>
                <a:gd name="T10" fmla="*/ 0 h 355"/>
                <a:gd name="T11" fmla="*/ 379 w 379"/>
                <a:gd name="T12" fmla="*/ 355 h 3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9" h="355">
                  <a:moveTo>
                    <a:pt x="379" y="0"/>
                  </a:moveTo>
                  <a:cubicBezTo>
                    <a:pt x="292" y="18"/>
                    <a:pt x="205" y="36"/>
                    <a:pt x="142" y="95"/>
                  </a:cubicBezTo>
                  <a:cubicBezTo>
                    <a:pt x="79" y="154"/>
                    <a:pt x="39" y="254"/>
                    <a:pt x="0" y="355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" name="Group 91"/>
          <p:cNvGrpSpPr>
            <a:grpSpLocks/>
          </p:cNvGrpSpPr>
          <p:nvPr/>
        </p:nvGrpSpPr>
        <p:grpSpPr bwMode="auto">
          <a:xfrm>
            <a:off x="122238" y="5927725"/>
            <a:ext cx="4787900" cy="809625"/>
            <a:chOff x="77" y="3734"/>
            <a:chExt cx="3016" cy="510"/>
          </a:xfrm>
        </p:grpSpPr>
        <p:sp>
          <p:nvSpPr>
            <p:cNvPr id="65547" name="AutoShape 4"/>
            <p:cNvSpPr>
              <a:spLocks noChangeArrowheads="1"/>
            </p:cNvSpPr>
            <p:nvPr/>
          </p:nvSpPr>
          <p:spPr bwMode="auto">
            <a:xfrm>
              <a:off x="77" y="3778"/>
              <a:ext cx="2307" cy="466"/>
            </a:xfrm>
            <a:prstGeom prst="roundRect">
              <a:avLst>
                <a:gd name="adj" fmla="val 16667"/>
              </a:avLst>
            </a:prstGeom>
            <a:solidFill>
              <a:srgbClr val="FFCC18"/>
            </a:solidFill>
            <a:ln w="9525">
              <a:noFill/>
              <a:round/>
              <a:headEnd/>
              <a:tailEnd/>
            </a:ln>
          </p:spPr>
          <p:txBody>
            <a:bodyPr lIns="45720" rIns="45720" anchor="ctr">
              <a:prstTxWarp prst="textNoShape">
                <a:avLst/>
              </a:prstTxWarp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b="1">
                  <a:solidFill>
                    <a:srgbClr val="0F116A"/>
                  </a:solidFill>
                </a:rPr>
                <a:t>MHC proteins</a:t>
              </a:r>
            </a:p>
            <a:p>
              <a:pPr algn="r">
                <a:lnSpc>
                  <a:spcPct val="80000"/>
                </a:lnSpc>
              </a:pPr>
              <a:r>
                <a:rPr lang="en-US" b="1">
                  <a:solidFill>
                    <a:srgbClr val="0F116A"/>
                  </a:solidFill>
                </a:rPr>
                <a:t>displaying self-antigens</a:t>
              </a:r>
              <a:endParaRPr lang="en-US" sz="2600" b="1">
                <a:solidFill>
                  <a:srgbClr val="0F116A"/>
                </a:solidFill>
              </a:endParaRPr>
            </a:p>
          </p:txBody>
        </p:sp>
        <p:sp>
          <p:nvSpPr>
            <p:cNvPr id="65548" name="Freeform 89"/>
            <p:cNvSpPr>
              <a:spLocks/>
            </p:cNvSpPr>
            <p:nvPr/>
          </p:nvSpPr>
          <p:spPr bwMode="auto">
            <a:xfrm>
              <a:off x="2359" y="3734"/>
              <a:ext cx="551" cy="290"/>
            </a:xfrm>
            <a:custGeom>
              <a:avLst/>
              <a:gdLst>
                <a:gd name="T0" fmla="*/ 0 w 551"/>
                <a:gd name="T1" fmla="*/ 290 h 290"/>
                <a:gd name="T2" fmla="*/ 213 w 551"/>
                <a:gd name="T3" fmla="*/ 47 h 290"/>
                <a:gd name="T4" fmla="*/ 551 w 551"/>
                <a:gd name="T5" fmla="*/ 5 h 290"/>
                <a:gd name="T6" fmla="*/ 0 60000 65536"/>
                <a:gd name="T7" fmla="*/ 0 60000 65536"/>
                <a:gd name="T8" fmla="*/ 0 60000 65536"/>
                <a:gd name="T9" fmla="*/ 0 w 551"/>
                <a:gd name="T10" fmla="*/ 0 h 290"/>
                <a:gd name="T11" fmla="*/ 551 w 551"/>
                <a:gd name="T12" fmla="*/ 290 h 2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1" h="290">
                  <a:moveTo>
                    <a:pt x="0" y="290"/>
                  </a:moveTo>
                  <a:cubicBezTo>
                    <a:pt x="60" y="192"/>
                    <a:pt x="121" y="94"/>
                    <a:pt x="213" y="47"/>
                  </a:cubicBezTo>
                  <a:cubicBezTo>
                    <a:pt x="305" y="0"/>
                    <a:pt x="428" y="2"/>
                    <a:pt x="551" y="5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49" name="Freeform 90"/>
            <p:cNvSpPr>
              <a:spLocks/>
            </p:cNvSpPr>
            <p:nvPr/>
          </p:nvSpPr>
          <p:spPr bwMode="auto">
            <a:xfrm>
              <a:off x="2370" y="3977"/>
              <a:ext cx="723" cy="41"/>
            </a:xfrm>
            <a:custGeom>
              <a:avLst/>
              <a:gdLst>
                <a:gd name="T0" fmla="*/ 0 w 551"/>
                <a:gd name="T1" fmla="*/ 6 h 290"/>
                <a:gd name="T2" fmla="*/ 366 w 551"/>
                <a:gd name="T3" fmla="*/ 1 h 290"/>
                <a:gd name="T4" fmla="*/ 949 w 551"/>
                <a:gd name="T5" fmla="*/ 0 h 290"/>
                <a:gd name="T6" fmla="*/ 0 60000 65536"/>
                <a:gd name="T7" fmla="*/ 0 60000 65536"/>
                <a:gd name="T8" fmla="*/ 0 60000 65536"/>
                <a:gd name="T9" fmla="*/ 0 w 551"/>
                <a:gd name="T10" fmla="*/ 0 h 290"/>
                <a:gd name="T11" fmla="*/ 551 w 551"/>
                <a:gd name="T12" fmla="*/ 290 h 2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1" h="290">
                  <a:moveTo>
                    <a:pt x="0" y="290"/>
                  </a:moveTo>
                  <a:cubicBezTo>
                    <a:pt x="60" y="192"/>
                    <a:pt x="121" y="94"/>
                    <a:pt x="213" y="47"/>
                  </a:cubicBezTo>
                  <a:cubicBezTo>
                    <a:pt x="305" y="0"/>
                    <a:pt x="428" y="2"/>
                    <a:pt x="551" y="5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" name="AutoShape 8"/>
          <p:cNvSpPr>
            <a:spLocks noChangeArrowheads="1"/>
          </p:cNvSpPr>
          <p:nvPr/>
        </p:nvSpPr>
        <p:spPr bwMode="auto">
          <a:xfrm flipH="1">
            <a:off x="36513" y="3917950"/>
            <a:ext cx="2600325" cy="1214438"/>
          </a:xfrm>
          <a:prstGeom prst="wedgeEllipseCallout">
            <a:avLst>
              <a:gd name="adj1" fmla="val -71417"/>
              <a:gd name="adj2" fmla="val 37194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20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Who goes there?</a:t>
            </a:r>
          </a:p>
          <a:p>
            <a:r>
              <a:rPr lang="en-US" sz="20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self or foreign?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5100"/>
            <a:ext cx="9639300" cy="762000"/>
          </a:xfrm>
        </p:spPr>
        <p:txBody>
          <a:bodyPr rIns="0"/>
          <a:lstStyle/>
          <a:p>
            <a:pPr eaLnBrk="1" hangingPunct="1"/>
            <a:r>
              <a:rPr lang="en-US" dirty="0"/>
              <a:t>How do T cells know a cell is infected?</a:t>
            </a:r>
          </a:p>
        </p:txBody>
      </p:sp>
      <p:sp>
        <p:nvSpPr>
          <p:cNvPr id="4597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30200" y="954088"/>
            <a:ext cx="8474075" cy="25812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Infected cells digest some pathogens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MHC proteins carry pieces to cell surface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foreign antigens now on cell membrane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called </a:t>
            </a:r>
            <a:r>
              <a:rPr lang="en-US" u="sng" dirty="0">
                <a:solidFill>
                  <a:srgbClr val="CC0000"/>
                </a:solidFill>
              </a:rPr>
              <a:t>Antigen Presenting Cell</a:t>
            </a:r>
            <a:r>
              <a:rPr lang="en-US" dirty="0"/>
              <a:t> (</a:t>
            </a:r>
            <a:r>
              <a:rPr lang="en-US" u="sng" dirty="0">
                <a:solidFill>
                  <a:srgbClr val="CC0000"/>
                </a:solidFill>
              </a:rPr>
              <a:t>APC</a:t>
            </a:r>
            <a:r>
              <a:rPr lang="en-US" dirty="0"/>
              <a:t>)</a:t>
            </a:r>
          </a:p>
          <a:p>
            <a:pPr lvl="3" eaLnBrk="1" hangingPunct="1">
              <a:lnSpc>
                <a:spcPct val="90000"/>
              </a:lnSpc>
            </a:pPr>
            <a:r>
              <a:rPr lang="en-US" dirty="0"/>
              <a:t>macrophages can also serve as APC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tested by Helper T cells</a:t>
            </a:r>
          </a:p>
        </p:txBody>
      </p:sp>
      <p:grpSp>
        <p:nvGrpSpPr>
          <p:cNvPr id="2" name="Group 134"/>
          <p:cNvGrpSpPr>
            <a:grpSpLocks/>
          </p:cNvGrpSpPr>
          <p:nvPr/>
        </p:nvGrpSpPr>
        <p:grpSpPr bwMode="auto">
          <a:xfrm>
            <a:off x="4111625" y="3975100"/>
            <a:ext cx="5032375" cy="769938"/>
            <a:chOff x="2669" y="2368"/>
            <a:chExt cx="3046" cy="485"/>
          </a:xfrm>
        </p:grpSpPr>
        <p:sp>
          <p:nvSpPr>
            <p:cNvPr id="67670" name="Line 73"/>
            <p:cNvSpPr>
              <a:spLocks noChangeShapeType="1"/>
            </p:cNvSpPr>
            <p:nvPr/>
          </p:nvSpPr>
          <p:spPr bwMode="auto">
            <a:xfrm rot="1596720" flipH="1">
              <a:off x="2669" y="2376"/>
              <a:ext cx="651" cy="29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71" name="AutoShape 72"/>
            <p:cNvSpPr>
              <a:spLocks noChangeArrowheads="1"/>
            </p:cNvSpPr>
            <p:nvPr/>
          </p:nvSpPr>
          <p:spPr bwMode="auto">
            <a:xfrm>
              <a:off x="3291" y="2368"/>
              <a:ext cx="2424" cy="485"/>
            </a:xfrm>
            <a:prstGeom prst="roundRect">
              <a:avLst>
                <a:gd name="adj" fmla="val 16667"/>
              </a:avLst>
            </a:prstGeom>
            <a:solidFill>
              <a:srgbClr val="FFEA18"/>
            </a:solidFill>
            <a:ln w="9525">
              <a:noFill/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b="1">
                  <a:solidFill>
                    <a:srgbClr val="0F116A"/>
                  </a:solidFill>
                </a:rPr>
                <a:t>MHC proteins displaying </a:t>
              </a:r>
              <a:br>
                <a:rPr lang="en-US" b="1">
                  <a:solidFill>
                    <a:srgbClr val="0F116A"/>
                  </a:solidFill>
                </a:rPr>
              </a:br>
              <a:r>
                <a:rPr lang="en-US" b="1" u="sng">
                  <a:solidFill>
                    <a:srgbClr val="0F116A"/>
                  </a:solidFill>
                </a:rPr>
                <a:t>foreign</a:t>
              </a:r>
              <a:r>
                <a:rPr lang="en-US" b="1">
                  <a:solidFill>
                    <a:srgbClr val="0F116A"/>
                  </a:solidFill>
                </a:rPr>
                <a:t> antigens</a:t>
              </a:r>
              <a:endParaRPr lang="en-US" sz="2200" b="1">
                <a:solidFill>
                  <a:srgbClr val="0F116A"/>
                </a:solidFill>
              </a:endParaRPr>
            </a:p>
          </p:txBody>
        </p:sp>
      </p:grpSp>
      <p:sp>
        <p:nvSpPr>
          <p:cNvPr id="459853" name="AutoShape 77"/>
          <p:cNvSpPr>
            <a:spLocks noChangeArrowheads="1"/>
          </p:cNvSpPr>
          <p:nvPr/>
        </p:nvSpPr>
        <p:spPr bwMode="auto">
          <a:xfrm>
            <a:off x="569913" y="4083050"/>
            <a:ext cx="1416050" cy="739775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b="1">
                <a:solidFill>
                  <a:schemeClr val="bg1"/>
                </a:solidFill>
              </a:rPr>
              <a:t>infected</a:t>
            </a:r>
            <a:br>
              <a:rPr lang="en-US" b="1">
                <a:solidFill>
                  <a:schemeClr val="bg1"/>
                </a:solidFill>
              </a:rPr>
            </a:br>
            <a:r>
              <a:rPr lang="en-US" b="1">
                <a:solidFill>
                  <a:schemeClr val="bg1"/>
                </a:solidFill>
              </a:rPr>
              <a:t>cell</a:t>
            </a:r>
            <a:endParaRPr lang="en-US" sz="3000" b="1">
              <a:solidFill>
                <a:schemeClr val="bg1"/>
              </a:solidFill>
            </a:endParaRPr>
          </a:p>
        </p:txBody>
      </p:sp>
      <p:sp>
        <p:nvSpPr>
          <p:cNvPr id="459867" name="AutoShape 91"/>
          <p:cNvSpPr>
            <a:spLocks noChangeArrowheads="1"/>
          </p:cNvSpPr>
          <p:nvPr/>
        </p:nvSpPr>
        <p:spPr bwMode="auto">
          <a:xfrm>
            <a:off x="6246813" y="5838825"/>
            <a:ext cx="2697162" cy="614363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9525">
            <a:noFill/>
            <a:round/>
            <a:headEnd/>
            <a:tailEnd/>
          </a:ln>
        </p:spPr>
        <p:txBody>
          <a:bodyPr lIns="45720" rIns="0" bIns="0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70000"/>
              </a:lnSpc>
            </a:pPr>
            <a:r>
              <a:rPr lang="en-US" b="1">
                <a:solidFill>
                  <a:srgbClr val="0F116A"/>
                </a:solidFill>
              </a:rPr>
              <a:t>T cell with antigen receptors</a:t>
            </a:r>
            <a:endParaRPr lang="en-US" sz="2200" b="1">
              <a:solidFill>
                <a:srgbClr val="0F116A"/>
              </a:solidFill>
            </a:endParaRPr>
          </a:p>
        </p:txBody>
      </p:sp>
      <p:grpSp>
        <p:nvGrpSpPr>
          <p:cNvPr id="3" name="Group 99"/>
          <p:cNvGrpSpPr>
            <a:grpSpLocks/>
          </p:cNvGrpSpPr>
          <p:nvPr/>
        </p:nvGrpSpPr>
        <p:grpSpPr bwMode="auto">
          <a:xfrm>
            <a:off x="5381625" y="4994275"/>
            <a:ext cx="1212850" cy="893763"/>
            <a:chOff x="4723" y="2985"/>
            <a:chExt cx="764" cy="563"/>
          </a:xfrm>
        </p:grpSpPr>
        <p:grpSp>
          <p:nvGrpSpPr>
            <p:cNvPr id="4" name="Group 98"/>
            <p:cNvGrpSpPr>
              <a:grpSpLocks/>
            </p:cNvGrpSpPr>
            <p:nvPr/>
          </p:nvGrpSpPr>
          <p:grpSpPr bwMode="auto">
            <a:xfrm flipH="1">
              <a:off x="4723" y="2985"/>
              <a:ext cx="764" cy="563"/>
              <a:chOff x="4723" y="2985"/>
              <a:chExt cx="764" cy="563"/>
            </a:xfrm>
          </p:grpSpPr>
          <p:sp>
            <p:nvSpPr>
              <p:cNvPr id="67668" name="Freeform 95"/>
              <p:cNvSpPr>
                <a:spLocks/>
              </p:cNvSpPr>
              <p:nvPr/>
            </p:nvSpPr>
            <p:spPr bwMode="auto">
              <a:xfrm rot="1593904">
                <a:off x="5353" y="3370"/>
                <a:ext cx="134" cy="122"/>
              </a:xfrm>
              <a:custGeom>
                <a:avLst/>
                <a:gdLst>
                  <a:gd name="T0" fmla="*/ 129 w 134"/>
                  <a:gd name="T1" fmla="*/ 0 h 134"/>
                  <a:gd name="T2" fmla="*/ 0 w 134"/>
                  <a:gd name="T3" fmla="*/ 71 h 134"/>
                  <a:gd name="T4" fmla="*/ 134 w 134"/>
                  <a:gd name="T5" fmla="*/ 111 h 134"/>
                  <a:gd name="T6" fmla="*/ 0 60000 65536"/>
                  <a:gd name="T7" fmla="*/ 0 60000 65536"/>
                  <a:gd name="T8" fmla="*/ 0 60000 65536"/>
                  <a:gd name="T9" fmla="*/ 0 w 134"/>
                  <a:gd name="T10" fmla="*/ 0 h 134"/>
                  <a:gd name="T11" fmla="*/ 134 w 134"/>
                  <a:gd name="T12" fmla="*/ 134 h 1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4" h="134">
                    <a:moveTo>
                      <a:pt x="129" y="0"/>
                    </a:moveTo>
                    <a:lnTo>
                      <a:pt x="0" y="86"/>
                    </a:lnTo>
                    <a:lnTo>
                      <a:pt x="134" y="134"/>
                    </a:lnTo>
                  </a:path>
                </a:pathLst>
              </a:cu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69" name="Oval 96"/>
              <p:cNvSpPr>
                <a:spLocks noChangeArrowheads="1"/>
              </p:cNvSpPr>
              <p:nvPr/>
            </p:nvSpPr>
            <p:spPr bwMode="auto">
              <a:xfrm rot="1199183" flipH="1">
                <a:off x="4723" y="2985"/>
                <a:ext cx="720" cy="563"/>
              </a:xfrm>
              <a:prstGeom prst="ellipse">
                <a:avLst/>
              </a:prstGeom>
              <a:solidFill>
                <a:srgbClr val="CC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7667" name="Rectangle 97"/>
            <p:cNvSpPr>
              <a:spLocks noChangeArrowheads="1"/>
            </p:cNvSpPr>
            <p:nvPr/>
          </p:nvSpPr>
          <p:spPr bwMode="auto">
            <a:xfrm flipH="1">
              <a:off x="4808" y="3119"/>
              <a:ext cx="637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2200" b="1">
                  <a:solidFill>
                    <a:schemeClr val="bg1"/>
                  </a:solidFill>
                </a:rPr>
                <a:t>T</a:t>
              </a:r>
              <a:r>
                <a:rPr lang="en-US" sz="2200" b="1" baseline="-25000">
                  <a:solidFill>
                    <a:schemeClr val="bg1"/>
                  </a:solidFill>
                </a:rPr>
                <a:t>H </a:t>
              </a:r>
              <a:r>
                <a:rPr lang="en-US" sz="2200" b="1">
                  <a:solidFill>
                    <a:schemeClr val="bg1"/>
                  </a:solidFill>
                </a:rPr>
                <a:t>cell</a:t>
              </a:r>
            </a:p>
          </p:txBody>
        </p:sp>
      </p:grpSp>
      <p:grpSp>
        <p:nvGrpSpPr>
          <p:cNvPr id="5" name="Group 135"/>
          <p:cNvGrpSpPr>
            <a:grpSpLocks/>
          </p:cNvGrpSpPr>
          <p:nvPr/>
        </p:nvGrpSpPr>
        <p:grpSpPr bwMode="auto">
          <a:xfrm>
            <a:off x="2025650" y="3867150"/>
            <a:ext cx="3308350" cy="2994025"/>
            <a:chOff x="1276" y="2376"/>
            <a:chExt cx="2084" cy="1886"/>
          </a:xfrm>
        </p:grpSpPr>
        <p:sp>
          <p:nvSpPr>
            <p:cNvPr id="67604" name="AutoShape 12"/>
            <p:cNvSpPr>
              <a:spLocks noChangeArrowheads="1"/>
            </p:cNvSpPr>
            <p:nvPr/>
          </p:nvSpPr>
          <p:spPr bwMode="auto">
            <a:xfrm rot="789218">
              <a:off x="2104" y="2431"/>
              <a:ext cx="173" cy="173"/>
            </a:xfrm>
            <a:prstGeom prst="diamond">
              <a:avLst/>
            </a:prstGeom>
            <a:solidFill>
              <a:srgbClr val="C59AF7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05" name="AutoShape 13"/>
            <p:cNvSpPr>
              <a:spLocks noChangeArrowheads="1"/>
            </p:cNvSpPr>
            <p:nvPr/>
          </p:nvSpPr>
          <p:spPr bwMode="auto">
            <a:xfrm rot="789218">
              <a:off x="2171" y="2376"/>
              <a:ext cx="77" cy="1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06" name="AutoShape 15"/>
            <p:cNvSpPr>
              <a:spLocks noChangeArrowheads="1"/>
            </p:cNvSpPr>
            <p:nvPr/>
          </p:nvSpPr>
          <p:spPr bwMode="auto">
            <a:xfrm rot="789218">
              <a:off x="2284" y="2487"/>
              <a:ext cx="173" cy="173"/>
            </a:xfrm>
            <a:prstGeom prst="diamond">
              <a:avLst/>
            </a:prstGeom>
            <a:solidFill>
              <a:srgbClr val="C59AF7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07" name="AutoShape 16"/>
            <p:cNvSpPr>
              <a:spLocks noChangeArrowheads="1"/>
            </p:cNvSpPr>
            <p:nvPr/>
          </p:nvSpPr>
          <p:spPr bwMode="auto">
            <a:xfrm rot="789218">
              <a:off x="2356" y="2432"/>
              <a:ext cx="77" cy="115"/>
            </a:xfrm>
            <a:prstGeom prst="triangle">
              <a:avLst>
                <a:gd name="adj" fmla="val 50000"/>
              </a:avLst>
            </a:prstGeom>
            <a:solidFill>
              <a:srgbClr val="099B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08" name="AutoShape 18"/>
            <p:cNvSpPr>
              <a:spLocks noChangeArrowheads="1"/>
            </p:cNvSpPr>
            <p:nvPr/>
          </p:nvSpPr>
          <p:spPr bwMode="auto">
            <a:xfrm rot="789218">
              <a:off x="2457" y="2563"/>
              <a:ext cx="173" cy="173"/>
            </a:xfrm>
            <a:prstGeom prst="diamond">
              <a:avLst/>
            </a:prstGeom>
            <a:solidFill>
              <a:srgbClr val="C59AF7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09" name="AutoShape 19"/>
            <p:cNvSpPr>
              <a:spLocks noChangeArrowheads="1"/>
            </p:cNvSpPr>
            <p:nvPr/>
          </p:nvSpPr>
          <p:spPr bwMode="auto">
            <a:xfrm rot="789218">
              <a:off x="2524" y="2508"/>
              <a:ext cx="77" cy="1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10" name="AutoShape 24"/>
            <p:cNvSpPr>
              <a:spLocks noChangeArrowheads="1"/>
            </p:cNvSpPr>
            <p:nvPr/>
          </p:nvSpPr>
          <p:spPr bwMode="auto">
            <a:xfrm rot="5400000">
              <a:off x="3130" y="3474"/>
              <a:ext cx="173" cy="173"/>
            </a:xfrm>
            <a:prstGeom prst="diamond">
              <a:avLst/>
            </a:prstGeom>
            <a:solidFill>
              <a:srgbClr val="C59AF7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11" name="AutoShape 25"/>
            <p:cNvSpPr>
              <a:spLocks noChangeArrowheads="1"/>
            </p:cNvSpPr>
            <p:nvPr/>
          </p:nvSpPr>
          <p:spPr bwMode="auto">
            <a:xfrm rot="5400000">
              <a:off x="3264" y="3503"/>
              <a:ext cx="77" cy="1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12" name="AutoShape 48"/>
            <p:cNvSpPr>
              <a:spLocks noChangeArrowheads="1"/>
            </p:cNvSpPr>
            <p:nvPr/>
          </p:nvSpPr>
          <p:spPr bwMode="auto">
            <a:xfrm rot="8046864">
              <a:off x="3073" y="3753"/>
              <a:ext cx="173" cy="172"/>
            </a:xfrm>
            <a:prstGeom prst="diamond">
              <a:avLst/>
            </a:prstGeom>
            <a:solidFill>
              <a:srgbClr val="C59AF7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13" name="AutoShape 49"/>
            <p:cNvSpPr>
              <a:spLocks noChangeArrowheads="1"/>
            </p:cNvSpPr>
            <p:nvPr/>
          </p:nvSpPr>
          <p:spPr bwMode="auto">
            <a:xfrm rot="8046864">
              <a:off x="3182" y="3841"/>
              <a:ext cx="77" cy="1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14" name="AutoShape 21"/>
            <p:cNvSpPr>
              <a:spLocks noChangeArrowheads="1"/>
            </p:cNvSpPr>
            <p:nvPr/>
          </p:nvSpPr>
          <p:spPr bwMode="auto">
            <a:xfrm rot="2554829">
              <a:off x="2792" y="2815"/>
              <a:ext cx="172" cy="173"/>
            </a:xfrm>
            <a:prstGeom prst="diamond">
              <a:avLst/>
            </a:prstGeom>
            <a:solidFill>
              <a:srgbClr val="C59AF7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15" name="AutoShape 22"/>
            <p:cNvSpPr>
              <a:spLocks noChangeArrowheads="1"/>
            </p:cNvSpPr>
            <p:nvPr/>
          </p:nvSpPr>
          <p:spPr bwMode="auto">
            <a:xfrm rot="2554829">
              <a:off x="2898" y="2780"/>
              <a:ext cx="77" cy="115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16" name="AutoShape 27"/>
            <p:cNvSpPr>
              <a:spLocks noChangeArrowheads="1"/>
            </p:cNvSpPr>
            <p:nvPr/>
          </p:nvSpPr>
          <p:spPr bwMode="auto">
            <a:xfrm rot="9782755">
              <a:off x="2631" y="4034"/>
              <a:ext cx="172" cy="173"/>
            </a:xfrm>
            <a:prstGeom prst="diamond">
              <a:avLst/>
            </a:prstGeom>
            <a:solidFill>
              <a:srgbClr val="C59AF7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17" name="AutoShape 28"/>
            <p:cNvSpPr>
              <a:spLocks noChangeArrowheads="1"/>
            </p:cNvSpPr>
            <p:nvPr/>
          </p:nvSpPr>
          <p:spPr bwMode="auto">
            <a:xfrm rot="9782755">
              <a:off x="2704" y="4145"/>
              <a:ext cx="76" cy="115"/>
            </a:xfrm>
            <a:prstGeom prst="triangle">
              <a:avLst>
                <a:gd name="adj" fmla="val 50000"/>
              </a:avLst>
            </a:prstGeom>
            <a:solidFill>
              <a:srgbClr val="099B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18" name="AutoShape 30"/>
            <p:cNvSpPr>
              <a:spLocks noChangeArrowheads="1"/>
            </p:cNvSpPr>
            <p:nvPr/>
          </p:nvSpPr>
          <p:spPr bwMode="auto">
            <a:xfrm rot="-9554768">
              <a:off x="1958" y="3861"/>
              <a:ext cx="173" cy="173"/>
            </a:xfrm>
            <a:prstGeom prst="diamond">
              <a:avLst/>
            </a:prstGeom>
            <a:solidFill>
              <a:srgbClr val="C59AF7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19" name="AutoShape 31"/>
            <p:cNvSpPr>
              <a:spLocks noChangeArrowheads="1"/>
            </p:cNvSpPr>
            <p:nvPr/>
          </p:nvSpPr>
          <p:spPr bwMode="auto">
            <a:xfrm rot="-9554768">
              <a:off x="1976" y="3971"/>
              <a:ext cx="77" cy="115"/>
            </a:xfrm>
            <a:prstGeom prst="triangle">
              <a:avLst>
                <a:gd name="adj" fmla="val 50000"/>
              </a:avLst>
            </a:prstGeom>
            <a:solidFill>
              <a:srgbClr val="099B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20" name="AutoShape 33"/>
            <p:cNvSpPr>
              <a:spLocks noChangeArrowheads="1"/>
            </p:cNvSpPr>
            <p:nvPr/>
          </p:nvSpPr>
          <p:spPr bwMode="auto">
            <a:xfrm rot="8242310">
              <a:off x="2908" y="3925"/>
              <a:ext cx="173" cy="173"/>
            </a:xfrm>
            <a:prstGeom prst="diamond">
              <a:avLst/>
            </a:prstGeom>
            <a:solidFill>
              <a:srgbClr val="C59AF7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21" name="AutoShape 34"/>
            <p:cNvSpPr>
              <a:spLocks noChangeArrowheads="1"/>
            </p:cNvSpPr>
            <p:nvPr/>
          </p:nvSpPr>
          <p:spPr bwMode="auto">
            <a:xfrm rot="8242310">
              <a:off x="3014" y="4017"/>
              <a:ext cx="77" cy="115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22" name="AutoShape 36"/>
            <p:cNvSpPr>
              <a:spLocks noChangeArrowheads="1"/>
            </p:cNvSpPr>
            <p:nvPr/>
          </p:nvSpPr>
          <p:spPr bwMode="auto">
            <a:xfrm rot="10684560">
              <a:off x="2408" y="4033"/>
              <a:ext cx="173" cy="173"/>
            </a:xfrm>
            <a:prstGeom prst="diamond">
              <a:avLst/>
            </a:prstGeom>
            <a:solidFill>
              <a:srgbClr val="C59AF7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23" name="AutoShape 37"/>
            <p:cNvSpPr>
              <a:spLocks noChangeArrowheads="1"/>
            </p:cNvSpPr>
            <p:nvPr/>
          </p:nvSpPr>
          <p:spPr bwMode="auto">
            <a:xfrm rot="10684560">
              <a:off x="2458" y="4147"/>
              <a:ext cx="77" cy="115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24" name="AutoShape 39"/>
            <p:cNvSpPr>
              <a:spLocks noChangeArrowheads="1"/>
            </p:cNvSpPr>
            <p:nvPr/>
          </p:nvSpPr>
          <p:spPr bwMode="auto">
            <a:xfrm rot="-9300634">
              <a:off x="2190" y="3977"/>
              <a:ext cx="173" cy="173"/>
            </a:xfrm>
            <a:prstGeom prst="diamond">
              <a:avLst/>
            </a:prstGeom>
            <a:solidFill>
              <a:srgbClr val="C59AF7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25" name="AutoShape 40"/>
            <p:cNvSpPr>
              <a:spLocks noChangeArrowheads="1"/>
            </p:cNvSpPr>
            <p:nvPr/>
          </p:nvSpPr>
          <p:spPr bwMode="auto">
            <a:xfrm rot="-9300634">
              <a:off x="2202" y="4084"/>
              <a:ext cx="77" cy="115"/>
            </a:xfrm>
            <a:prstGeom prst="triangle">
              <a:avLst>
                <a:gd name="adj" fmla="val 50000"/>
              </a:avLst>
            </a:prstGeom>
            <a:solidFill>
              <a:srgbClr val="0F116A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26" name="AutoShape 42"/>
            <p:cNvSpPr>
              <a:spLocks noChangeArrowheads="1"/>
            </p:cNvSpPr>
            <p:nvPr/>
          </p:nvSpPr>
          <p:spPr bwMode="auto">
            <a:xfrm rot="2498013">
              <a:off x="2621" y="2641"/>
              <a:ext cx="172" cy="173"/>
            </a:xfrm>
            <a:prstGeom prst="diamond">
              <a:avLst/>
            </a:prstGeom>
            <a:solidFill>
              <a:srgbClr val="C59AF7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27" name="AutoShape 43"/>
            <p:cNvSpPr>
              <a:spLocks noChangeArrowheads="1"/>
            </p:cNvSpPr>
            <p:nvPr/>
          </p:nvSpPr>
          <p:spPr bwMode="auto">
            <a:xfrm rot="2498013">
              <a:off x="2726" y="2606"/>
              <a:ext cx="76" cy="115"/>
            </a:xfrm>
            <a:prstGeom prst="triangle">
              <a:avLst>
                <a:gd name="adj" fmla="val 50000"/>
              </a:avLst>
            </a:prstGeom>
            <a:solidFill>
              <a:srgbClr val="0F116A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28" name="AutoShape 45"/>
            <p:cNvSpPr>
              <a:spLocks noChangeArrowheads="1"/>
            </p:cNvSpPr>
            <p:nvPr/>
          </p:nvSpPr>
          <p:spPr bwMode="auto">
            <a:xfrm rot="2554829">
              <a:off x="2966" y="2987"/>
              <a:ext cx="173" cy="173"/>
            </a:xfrm>
            <a:prstGeom prst="diamond">
              <a:avLst/>
            </a:prstGeom>
            <a:solidFill>
              <a:srgbClr val="C59AF7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29" name="AutoShape 46"/>
            <p:cNvSpPr>
              <a:spLocks noChangeArrowheads="1"/>
            </p:cNvSpPr>
            <p:nvPr/>
          </p:nvSpPr>
          <p:spPr bwMode="auto">
            <a:xfrm rot="2554829">
              <a:off x="3072" y="2953"/>
              <a:ext cx="77" cy="115"/>
            </a:xfrm>
            <a:prstGeom prst="triangle">
              <a:avLst>
                <a:gd name="adj" fmla="val 50000"/>
              </a:avLst>
            </a:prstGeom>
            <a:solidFill>
              <a:srgbClr val="099B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30" name="AutoShape 51"/>
            <p:cNvSpPr>
              <a:spLocks noChangeArrowheads="1"/>
            </p:cNvSpPr>
            <p:nvPr/>
          </p:nvSpPr>
          <p:spPr bwMode="auto">
            <a:xfrm rot="3499058">
              <a:off x="3079" y="3185"/>
              <a:ext cx="173" cy="172"/>
            </a:xfrm>
            <a:prstGeom prst="diamond">
              <a:avLst/>
            </a:prstGeom>
            <a:solidFill>
              <a:srgbClr val="C59AF7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31" name="AutoShape 52"/>
            <p:cNvSpPr>
              <a:spLocks noChangeArrowheads="1"/>
            </p:cNvSpPr>
            <p:nvPr/>
          </p:nvSpPr>
          <p:spPr bwMode="auto">
            <a:xfrm rot="3499058">
              <a:off x="3200" y="3168"/>
              <a:ext cx="77" cy="115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32" name="Oval 53"/>
            <p:cNvSpPr>
              <a:spLocks noChangeArrowheads="1"/>
            </p:cNvSpPr>
            <p:nvPr/>
          </p:nvSpPr>
          <p:spPr bwMode="auto">
            <a:xfrm rot="1914836">
              <a:off x="1276" y="2614"/>
              <a:ext cx="2015" cy="1381"/>
            </a:xfrm>
            <a:prstGeom prst="ellipse">
              <a:avLst/>
            </a:prstGeom>
            <a:solidFill>
              <a:srgbClr val="FFEA18"/>
            </a:solidFill>
            <a:ln w="2857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33" name="AutoShape 54"/>
            <p:cNvSpPr>
              <a:spLocks noChangeArrowheads="1"/>
            </p:cNvSpPr>
            <p:nvPr/>
          </p:nvSpPr>
          <p:spPr bwMode="auto">
            <a:xfrm>
              <a:off x="2640" y="3111"/>
              <a:ext cx="76" cy="116"/>
            </a:xfrm>
            <a:prstGeom prst="triangle">
              <a:avLst>
                <a:gd name="adj" fmla="val 50000"/>
              </a:avLst>
            </a:prstGeom>
            <a:solidFill>
              <a:srgbClr val="0F116A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34" name="AutoShape 55"/>
            <p:cNvSpPr>
              <a:spLocks noChangeArrowheads="1"/>
            </p:cNvSpPr>
            <p:nvPr/>
          </p:nvSpPr>
          <p:spPr bwMode="auto">
            <a:xfrm>
              <a:off x="2524" y="3169"/>
              <a:ext cx="77" cy="115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35" name="AutoShape 56"/>
            <p:cNvSpPr>
              <a:spLocks noChangeArrowheads="1"/>
            </p:cNvSpPr>
            <p:nvPr/>
          </p:nvSpPr>
          <p:spPr bwMode="auto">
            <a:xfrm rot="16200000" flipH="1">
              <a:off x="2083" y="3553"/>
              <a:ext cx="77" cy="115"/>
            </a:xfrm>
            <a:prstGeom prst="triangle">
              <a:avLst>
                <a:gd name="adj" fmla="val 50000"/>
              </a:avLst>
            </a:prstGeom>
            <a:solidFill>
              <a:srgbClr val="099B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36" name="AutoShape 57"/>
            <p:cNvSpPr>
              <a:spLocks noChangeArrowheads="1"/>
            </p:cNvSpPr>
            <p:nvPr/>
          </p:nvSpPr>
          <p:spPr bwMode="auto">
            <a:xfrm rot="-5400000">
              <a:off x="2717" y="2919"/>
              <a:ext cx="76" cy="115"/>
            </a:xfrm>
            <a:prstGeom prst="triangle">
              <a:avLst>
                <a:gd name="adj" fmla="val 50000"/>
              </a:avLst>
            </a:prstGeom>
            <a:solidFill>
              <a:srgbClr val="0F116A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37" name="AutoShape 58"/>
            <p:cNvSpPr>
              <a:spLocks noChangeArrowheads="1"/>
            </p:cNvSpPr>
            <p:nvPr/>
          </p:nvSpPr>
          <p:spPr bwMode="auto">
            <a:xfrm>
              <a:off x="2812" y="3399"/>
              <a:ext cx="77" cy="115"/>
            </a:xfrm>
            <a:prstGeom prst="triangle">
              <a:avLst>
                <a:gd name="adj" fmla="val 50000"/>
              </a:avLst>
            </a:prstGeom>
            <a:solidFill>
              <a:srgbClr val="0F116A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38" name="AutoShape 59"/>
            <p:cNvSpPr>
              <a:spLocks noChangeArrowheads="1"/>
            </p:cNvSpPr>
            <p:nvPr/>
          </p:nvSpPr>
          <p:spPr bwMode="auto">
            <a:xfrm>
              <a:off x="2237" y="3745"/>
              <a:ext cx="76" cy="115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39" name="AutoShape 60"/>
            <p:cNvSpPr>
              <a:spLocks noChangeArrowheads="1"/>
            </p:cNvSpPr>
            <p:nvPr/>
          </p:nvSpPr>
          <p:spPr bwMode="auto">
            <a:xfrm rot="16200000" flipV="1">
              <a:off x="2438" y="2967"/>
              <a:ext cx="58" cy="115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40" name="Oval 61"/>
            <p:cNvSpPr>
              <a:spLocks noChangeArrowheads="1"/>
            </p:cNvSpPr>
            <p:nvPr/>
          </p:nvSpPr>
          <p:spPr bwMode="auto">
            <a:xfrm rot="-1199183">
              <a:off x="1546" y="2823"/>
              <a:ext cx="576" cy="450"/>
            </a:xfrm>
            <a:prstGeom prst="ellipse">
              <a:avLst/>
            </a:prstGeom>
            <a:solidFill>
              <a:srgbClr val="673713"/>
            </a:solidFill>
            <a:ln w="2857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41" name="AutoShape 62"/>
            <p:cNvSpPr>
              <a:spLocks noChangeArrowheads="1"/>
            </p:cNvSpPr>
            <p:nvPr/>
          </p:nvSpPr>
          <p:spPr bwMode="auto">
            <a:xfrm rot="16200000" flipH="1">
              <a:off x="2141" y="3265"/>
              <a:ext cx="77" cy="115"/>
            </a:xfrm>
            <a:prstGeom prst="triangle">
              <a:avLst>
                <a:gd name="adj" fmla="val 50000"/>
              </a:avLst>
            </a:prstGeom>
            <a:solidFill>
              <a:srgbClr val="099B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42" name="AutoShape 63"/>
            <p:cNvSpPr>
              <a:spLocks noChangeArrowheads="1"/>
            </p:cNvSpPr>
            <p:nvPr/>
          </p:nvSpPr>
          <p:spPr bwMode="auto">
            <a:xfrm rot="16200000" flipH="1">
              <a:off x="2429" y="3610"/>
              <a:ext cx="76" cy="115"/>
            </a:xfrm>
            <a:prstGeom prst="triangle">
              <a:avLst>
                <a:gd name="adj" fmla="val 50000"/>
              </a:avLst>
            </a:prstGeom>
            <a:solidFill>
              <a:srgbClr val="099B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43" name="AutoShape 64"/>
            <p:cNvSpPr>
              <a:spLocks noChangeArrowheads="1"/>
            </p:cNvSpPr>
            <p:nvPr/>
          </p:nvSpPr>
          <p:spPr bwMode="auto">
            <a:xfrm>
              <a:off x="2755" y="3745"/>
              <a:ext cx="77" cy="115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44" name="AutoShape 65"/>
            <p:cNvSpPr>
              <a:spLocks noChangeArrowheads="1"/>
            </p:cNvSpPr>
            <p:nvPr/>
          </p:nvSpPr>
          <p:spPr bwMode="auto">
            <a:xfrm>
              <a:off x="2294" y="3284"/>
              <a:ext cx="77" cy="115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45" name="AutoShape 66"/>
            <p:cNvSpPr>
              <a:spLocks noChangeArrowheads="1"/>
            </p:cNvSpPr>
            <p:nvPr/>
          </p:nvSpPr>
          <p:spPr bwMode="auto">
            <a:xfrm>
              <a:off x="1891" y="3514"/>
              <a:ext cx="77" cy="116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46" name="AutoShape 67"/>
            <p:cNvSpPr>
              <a:spLocks noChangeArrowheads="1"/>
            </p:cNvSpPr>
            <p:nvPr/>
          </p:nvSpPr>
          <p:spPr bwMode="auto">
            <a:xfrm rot="5400000">
              <a:off x="2659" y="3553"/>
              <a:ext cx="77" cy="115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47" name="AutoShape 68"/>
            <p:cNvSpPr>
              <a:spLocks noChangeArrowheads="1"/>
            </p:cNvSpPr>
            <p:nvPr/>
          </p:nvSpPr>
          <p:spPr bwMode="auto">
            <a:xfrm flipV="1">
              <a:off x="2370" y="2823"/>
              <a:ext cx="77" cy="116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48" name="AutoShape 69"/>
            <p:cNvSpPr>
              <a:spLocks noChangeArrowheads="1"/>
            </p:cNvSpPr>
            <p:nvPr/>
          </p:nvSpPr>
          <p:spPr bwMode="auto">
            <a:xfrm flipV="1">
              <a:off x="2255" y="2766"/>
              <a:ext cx="76" cy="1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49" name="AutoShape 70"/>
            <p:cNvSpPr>
              <a:spLocks noChangeArrowheads="1"/>
            </p:cNvSpPr>
            <p:nvPr/>
          </p:nvSpPr>
          <p:spPr bwMode="auto">
            <a:xfrm flipV="1">
              <a:off x="2197" y="2939"/>
              <a:ext cx="77" cy="1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50" name="AutoShape 71"/>
            <p:cNvSpPr>
              <a:spLocks noChangeArrowheads="1"/>
            </p:cNvSpPr>
            <p:nvPr/>
          </p:nvSpPr>
          <p:spPr bwMode="auto">
            <a:xfrm flipV="1">
              <a:off x="2312" y="2939"/>
              <a:ext cx="77" cy="1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51" name="Oval 76"/>
            <p:cNvSpPr>
              <a:spLocks noChangeArrowheads="1"/>
            </p:cNvSpPr>
            <p:nvPr/>
          </p:nvSpPr>
          <p:spPr bwMode="auto">
            <a:xfrm rot="2254818">
              <a:off x="1407" y="2627"/>
              <a:ext cx="230" cy="17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52" name="AutoShape 78"/>
            <p:cNvSpPr>
              <a:spLocks noChangeArrowheads="1"/>
            </p:cNvSpPr>
            <p:nvPr/>
          </p:nvSpPr>
          <p:spPr bwMode="auto">
            <a:xfrm rot="3499058">
              <a:off x="1652" y="3358"/>
              <a:ext cx="172" cy="173"/>
            </a:xfrm>
            <a:prstGeom prst="diamond">
              <a:avLst/>
            </a:prstGeom>
            <a:solidFill>
              <a:srgbClr val="C59AF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53" name="AutoShape 79"/>
            <p:cNvSpPr>
              <a:spLocks noChangeArrowheads="1"/>
            </p:cNvSpPr>
            <p:nvPr/>
          </p:nvSpPr>
          <p:spPr bwMode="auto">
            <a:xfrm rot="3499058">
              <a:off x="2111" y="3072"/>
              <a:ext cx="173" cy="172"/>
            </a:xfrm>
            <a:prstGeom prst="diamond">
              <a:avLst/>
            </a:prstGeom>
            <a:solidFill>
              <a:srgbClr val="C59AF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54" name="AutoShape 80"/>
            <p:cNvSpPr>
              <a:spLocks noChangeArrowheads="1"/>
            </p:cNvSpPr>
            <p:nvPr/>
          </p:nvSpPr>
          <p:spPr bwMode="auto">
            <a:xfrm rot="3499058">
              <a:off x="2458" y="3358"/>
              <a:ext cx="172" cy="173"/>
            </a:xfrm>
            <a:prstGeom prst="diamond">
              <a:avLst/>
            </a:prstGeom>
            <a:solidFill>
              <a:srgbClr val="C59AF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55" name="AutoShape 81"/>
            <p:cNvSpPr>
              <a:spLocks noChangeArrowheads="1"/>
            </p:cNvSpPr>
            <p:nvPr/>
          </p:nvSpPr>
          <p:spPr bwMode="auto">
            <a:xfrm rot="3499058">
              <a:off x="2860" y="3589"/>
              <a:ext cx="173" cy="173"/>
            </a:xfrm>
            <a:prstGeom prst="diamond">
              <a:avLst/>
            </a:prstGeom>
            <a:solidFill>
              <a:srgbClr val="C59AF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56" name="Freeform 83"/>
            <p:cNvSpPr>
              <a:spLocks/>
            </p:cNvSpPr>
            <p:nvPr/>
          </p:nvSpPr>
          <p:spPr bwMode="auto">
            <a:xfrm>
              <a:off x="1651" y="2898"/>
              <a:ext cx="197" cy="204"/>
            </a:xfrm>
            <a:custGeom>
              <a:avLst/>
              <a:gdLst>
                <a:gd name="T0" fmla="*/ 237 w 164"/>
                <a:gd name="T1" fmla="*/ 7 h 170"/>
                <a:gd name="T2" fmla="*/ 166 w 164"/>
                <a:gd name="T3" fmla="*/ 19 h 170"/>
                <a:gd name="T4" fmla="*/ 178 w 164"/>
                <a:gd name="T5" fmla="*/ 78 h 170"/>
                <a:gd name="T6" fmla="*/ 119 w 164"/>
                <a:gd name="T7" fmla="*/ 114 h 170"/>
                <a:gd name="T8" fmla="*/ 95 w 164"/>
                <a:gd name="T9" fmla="*/ 138 h 170"/>
                <a:gd name="T10" fmla="*/ 82 w 164"/>
                <a:gd name="T11" fmla="*/ 197 h 170"/>
                <a:gd name="T12" fmla="*/ 12 w 164"/>
                <a:gd name="T13" fmla="*/ 221 h 170"/>
                <a:gd name="T14" fmla="*/ 0 w 164"/>
                <a:gd name="T15" fmla="*/ 245 h 1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4"/>
                <a:gd name="T25" fmla="*/ 0 h 170"/>
                <a:gd name="T26" fmla="*/ 164 w 164"/>
                <a:gd name="T27" fmla="*/ 170 h 1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4" h="170">
                  <a:moveTo>
                    <a:pt x="164" y="5"/>
                  </a:moveTo>
                  <a:cubicBezTo>
                    <a:pt x="147" y="7"/>
                    <a:pt x="125" y="0"/>
                    <a:pt x="115" y="13"/>
                  </a:cubicBezTo>
                  <a:cubicBezTo>
                    <a:pt x="106" y="23"/>
                    <a:pt x="124" y="40"/>
                    <a:pt x="123" y="54"/>
                  </a:cubicBezTo>
                  <a:cubicBezTo>
                    <a:pt x="120" y="71"/>
                    <a:pt x="92" y="75"/>
                    <a:pt x="82" y="79"/>
                  </a:cubicBezTo>
                  <a:cubicBezTo>
                    <a:pt x="76" y="84"/>
                    <a:pt x="69" y="88"/>
                    <a:pt x="66" y="96"/>
                  </a:cubicBezTo>
                  <a:cubicBezTo>
                    <a:pt x="60" y="108"/>
                    <a:pt x="66" y="127"/>
                    <a:pt x="57" y="137"/>
                  </a:cubicBezTo>
                  <a:cubicBezTo>
                    <a:pt x="44" y="149"/>
                    <a:pt x="15" y="137"/>
                    <a:pt x="8" y="153"/>
                  </a:cubicBezTo>
                  <a:cubicBezTo>
                    <a:pt x="5" y="158"/>
                    <a:pt x="2" y="164"/>
                    <a:pt x="0" y="170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57" name="Freeform 84"/>
            <p:cNvSpPr>
              <a:spLocks/>
            </p:cNvSpPr>
            <p:nvPr/>
          </p:nvSpPr>
          <p:spPr bwMode="auto">
            <a:xfrm rot="15370908" flipV="1">
              <a:off x="1662" y="2928"/>
              <a:ext cx="196" cy="204"/>
            </a:xfrm>
            <a:custGeom>
              <a:avLst/>
              <a:gdLst>
                <a:gd name="T0" fmla="*/ 234 w 164"/>
                <a:gd name="T1" fmla="*/ 7 h 170"/>
                <a:gd name="T2" fmla="*/ 164 w 164"/>
                <a:gd name="T3" fmla="*/ 19 h 170"/>
                <a:gd name="T4" fmla="*/ 176 w 164"/>
                <a:gd name="T5" fmla="*/ 78 h 170"/>
                <a:gd name="T6" fmla="*/ 117 w 164"/>
                <a:gd name="T7" fmla="*/ 114 h 170"/>
                <a:gd name="T8" fmla="*/ 94 w 164"/>
                <a:gd name="T9" fmla="*/ 138 h 170"/>
                <a:gd name="T10" fmla="*/ 81 w 164"/>
                <a:gd name="T11" fmla="*/ 197 h 170"/>
                <a:gd name="T12" fmla="*/ 12 w 164"/>
                <a:gd name="T13" fmla="*/ 221 h 170"/>
                <a:gd name="T14" fmla="*/ 0 w 164"/>
                <a:gd name="T15" fmla="*/ 245 h 1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4"/>
                <a:gd name="T25" fmla="*/ 0 h 170"/>
                <a:gd name="T26" fmla="*/ 164 w 164"/>
                <a:gd name="T27" fmla="*/ 170 h 1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4" h="170">
                  <a:moveTo>
                    <a:pt x="164" y="5"/>
                  </a:moveTo>
                  <a:cubicBezTo>
                    <a:pt x="147" y="7"/>
                    <a:pt x="125" y="0"/>
                    <a:pt x="115" y="13"/>
                  </a:cubicBezTo>
                  <a:cubicBezTo>
                    <a:pt x="106" y="23"/>
                    <a:pt x="124" y="40"/>
                    <a:pt x="123" y="54"/>
                  </a:cubicBezTo>
                  <a:cubicBezTo>
                    <a:pt x="120" y="71"/>
                    <a:pt x="92" y="75"/>
                    <a:pt x="82" y="79"/>
                  </a:cubicBezTo>
                  <a:cubicBezTo>
                    <a:pt x="76" y="84"/>
                    <a:pt x="69" y="88"/>
                    <a:pt x="66" y="96"/>
                  </a:cubicBezTo>
                  <a:cubicBezTo>
                    <a:pt x="60" y="108"/>
                    <a:pt x="66" y="127"/>
                    <a:pt x="57" y="137"/>
                  </a:cubicBezTo>
                  <a:cubicBezTo>
                    <a:pt x="44" y="149"/>
                    <a:pt x="15" y="137"/>
                    <a:pt x="8" y="153"/>
                  </a:cubicBezTo>
                  <a:cubicBezTo>
                    <a:pt x="5" y="158"/>
                    <a:pt x="2" y="164"/>
                    <a:pt x="0" y="170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58" name="Freeform 85"/>
            <p:cNvSpPr>
              <a:spLocks/>
            </p:cNvSpPr>
            <p:nvPr/>
          </p:nvSpPr>
          <p:spPr bwMode="auto">
            <a:xfrm>
              <a:off x="1824" y="3013"/>
              <a:ext cx="196" cy="204"/>
            </a:xfrm>
            <a:custGeom>
              <a:avLst/>
              <a:gdLst>
                <a:gd name="T0" fmla="*/ 234 w 164"/>
                <a:gd name="T1" fmla="*/ 7 h 170"/>
                <a:gd name="T2" fmla="*/ 164 w 164"/>
                <a:gd name="T3" fmla="*/ 19 h 170"/>
                <a:gd name="T4" fmla="*/ 176 w 164"/>
                <a:gd name="T5" fmla="*/ 78 h 170"/>
                <a:gd name="T6" fmla="*/ 117 w 164"/>
                <a:gd name="T7" fmla="*/ 114 h 170"/>
                <a:gd name="T8" fmla="*/ 94 w 164"/>
                <a:gd name="T9" fmla="*/ 138 h 170"/>
                <a:gd name="T10" fmla="*/ 81 w 164"/>
                <a:gd name="T11" fmla="*/ 197 h 170"/>
                <a:gd name="T12" fmla="*/ 12 w 164"/>
                <a:gd name="T13" fmla="*/ 221 h 170"/>
                <a:gd name="T14" fmla="*/ 0 w 164"/>
                <a:gd name="T15" fmla="*/ 245 h 1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4"/>
                <a:gd name="T25" fmla="*/ 0 h 170"/>
                <a:gd name="T26" fmla="*/ 164 w 164"/>
                <a:gd name="T27" fmla="*/ 170 h 1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4" h="170">
                  <a:moveTo>
                    <a:pt x="164" y="5"/>
                  </a:moveTo>
                  <a:cubicBezTo>
                    <a:pt x="147" y="7"/>
                    <a:pt x="125" y="0"/>
                    <a:pt x="115" y="13"/>
                  </a:cubicBezTo>
                  <a:cubicBezTo>
                    <a:pt x="106" y="23"/>
                    <a:pt x="124" y="40"/>
                    <a:pt x="123" y="54"/>
                  </a:cubicBezTo>
                  <a:cubicBezTo>
                    <a:pt x="120" y="71"/>
                    <a:pt x="92" y="75"/>
                    <a:pt x="82" y="79"/>
                  </a:cubicBezTo>
                  <a:cubicBezTo>
                    <a:pt x="76" y="84"/>
                    <a:pt x="69" y="88"/>
                    <a:pt x="66" y="96"/>
                  </a:cubicBezTo>
                  <a:cubicBezTo>
                    <a:pt x="60" y="108"/>
                    <a:pt x="66" y="127"/>
                    <a:pt x="57" y="137"/>
                  </a:cubicBezTo>
                  <a:cubicBezTo>
                    <a:pt x="44" y="149"/>
                    <a:pt x="15" y="137"/>
                    <a:pt x="8" y="153"/>
                  </a:cubicBezTo>
                  <a:cubicBezTo>
                    <a:pt x="5" y="158"/>
                    <a:pt x="2" y="164"/>
                    <a:pt x="0" y="170"/>
                  </a:cubicBezTo>
                </a:path>
              </a:pathLst>
            </a:custGeom>
            <a:noFill/>
            <a:ln w="9525">
              <a:solidFill>
                <a:srgbClr val="FFEA18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59" name="Oval 100"/>
            <p:cNvSpPr>
              <a:spLocks noChangeArrowheads="1"/>
            </p:cNvSpPr>
            <p:nvPr/>
          </p:nvSpPr>
          <p:spPr bwMode="auto">
            <a:xfrm rot="2254818">
              <a:off x="1891" y="2625"/>
              <a:ext cx="230" cy="17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60" name="Oval 101"/>
            <p:cNvSpPr>
              <a:spLocks noChangeArrowheads="1"/>
            </p:cNvSpPr>
            <p:nvPr/>
          </p:nvSpPr>
          <p:spPr bwMode="auto">
            <a:xfrm rot="2254818">
              <a:off x="2375" y="3789"/>
              <a:ext cx="230" cy="17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61" name="Oval 102"/>
            <p:cNvSpPr>
              <a:spLocks noChangeArrowheads="1"/>
            </p:cNvSpPr>
            <p:nvPr/>
          </p:nvSpPr>
          <p:spPr bwMode="auto">
            <a:xfrm rot="2254818">
              <a:off x="2759" y="3180"/>
              <a:ext cx="230" cy="17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62" name="Freeform 126"/>
            <p:cNvSpPr>
              <a:spLocks/>
            </p:cNvSpPr>
            <p:nvPr/>
          </p:nvSpPr>
          <p:spPr bwMode="auto">
            <a:xfrm>
              <a:off x="1958" y="2634"/>
              <a:ext cx="98" cy="143"/>
            </a:xfrm>
            <a:custGeom>
              <a:avLst/>
              <a:gdLst>
                <a:gd name="T0" fmla="*/ 6 w 126"/>
                <a:gd name="T1" fmla="*/ 0 h 177"/>
                <a:gd name="T2" fmla="*/ 20 w 126"/>
                <a:gd name="T3" fmla="*/ 56 h 177"/>
                <a:gd name="T4" fmla="*/ 41 w 126"/>
                <a:gd name="T5" fmla="*/ 103 h 177"/>
                <a:gd name="T6" fmla="*/ 58 w 126"/>
                <a:gd name="T7" fmla="*/ 116 h 177"/>
                <a:gd name="T8" fmla="*/ 61 w 126"/>
                <a:gd name="T9" fmla="*/ 84 h 177"/>
                <a:gd name="T10" fmla="*/ 50 w 126"/>
                <a:gd name="T11" fmla="*/ 50 h 177"/>
                <a:gd name="T12" fmla="*/ 32 w 126"/>
                <a:gd name="T13" fmla="*/ 38 h 177"/>
                <a:gd name="T14" fmla="*/ 23 w 126"/>
                <a:gd name="T15" fmla="*/ 6 h 177"/>
                <a:gd name="T16" fmla="*/ 6 w 126"/>
                <a:gd name="T17" fmla="*/ 0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6"/>
                <a:gd name="T28" fmla="*/ 0 h 177"/>
                <a:gd name="T29" fmla="*/ 126 w 126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6" h="177">
                  <a:moveTo>
                    <a:pt x="10" y="0"/>
                  </a:moveTo>
                  <a:cubicBezTo>
                    <a:pt x="12" y="29"/>
                    <a:pt x="0" y="76"/>
                    <a:pt x="34" y="86"/>
                  </a:cubicBezTo>
                  <a:cubicBezTo>
                    <a:pt x="68" y="110"/>
                    <a:pt x="51" y="139"/>
                    <a:pt x="68" y="158"/>
                  </a:cubicBezTo>
                  <a:cubicBezTo>
                    <a:pt x="75" y="166"/>
                    <a:pt x="96" y="177"/>
                    <a:pt x="96" y="177"/>
                  </a:cubicBezTo>
                  <a:cubicBezTo>
                    <a:pt x="126" y="168"/>
                    <a:pt x="124" y="145"/>
                    <a:pt x="101" y="129"/>
                  </a:cubicBezTo>
                  <a:cubicBezTo>
                    <a:pt x="89" y="111"/>
                    <a:pt x="91" y="93"/>
                    <a:pt x="82" y="77"/>
                  </a:cubicBezTo>
                  <a:cubicBezTo>
                    <a:pt x="80" y="73"/>
                    <a:pt x="55" y="59"/>
                    <a:pt x="53" y="58"/>
                  </a:cubicBezTo>
                  <a:cubicBezTo>
                    <a:pt x="49" y="46"/>
                    <a:pt x="48" y="18"/>
                    <a:pt x="39" y="10"/>
                  </a:cubicBezTo>
                  <a:cubicBezTo>
                    <a:pt x="31" y="2"/>
                    <a:pt x="19" y="3"/>
                    <a:pt x="10" y="0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63" name="Freeform 127"/>
            <p:cNvSpPr>
              <a:spLocks/>
            </p:cNvSpPr>
            <p:nvPr/>
          </p:nvSpPr>
          <p:spPr bwMode="auto">
            <a:xfrm>
              <a:off x="1474" y="2631"/>
              <a:ext cx="98" cy="143"/>
            </a:xfrm>
            <a:custGeom>
              <a:avLst/>
              <a:gdLst>
                <a:gd name="T0" fmla="*/ 6 w 126"/>
                <a:gd name="T1" fmla="*/ 0 h 177"/>
                <a:gd name="T2" fmla="*/ 20 w 126"/>
                <a:gd name="T3" fmla="*/ 56 h 177"/>
                <a:gd name="T4" fmla="*/ 41 w 126"/>
                <a:gd name="T5" fmla="*/ 103 h 177"/>
                <a:gd name="T6" fmla="*/ 58 w 126"/>
                <a:gd name="T7" fmla="*/ 116 h 177"/>
                <a:gd name="T8" fmla="*/ 61 w 126"/>
                <a:gd name="T9" fmla="*/ 84 h 177"/>
                <a:gd name="T10" fmla="*/ 50 w 126"/>
                <a:gd name="T11" fmla="*/ 50 h 177"/>
                <a:gd name="T12" fmla="*/ 32 w 126"/>
                <a:gd name="T13" fmla="*/ 38 h 177"/>
                <a:gd name="T14" fmla="*/ 23 w 126"/>
                <a:gd name="T15" fmla="*/ 6 h 177"/>
                <a:gd name="T16" fmla="*/ 6 w 126"/>
                <a:gd name="T17" fmla="*/ 0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6"/>
                <a:gd name="T28" fmla="*/ 0 h 177"/>
                <a:gd name="T29" fmla="*/ 126 w 126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6" h="177">
                  <a:moveTo>
                    <a:pt x="10" y="0"/>
                  </a:moveTo>
                  <a:cubicBezTo>
                    <a:pt x="12" y="29"/>
                    <a:pt x="0" y="76"/>
                    <a:pt x="34" y="86"/>
                  </a:cubicBezTo>
                  <a:cubicBezTo>
                    <a:pt x="68" y="110"/>
                    <a:pt x="51" y="139"/>
                    <a:pt x="68" y="158"/>
                  </a:cubicBezTo>
                  <a:cubicBezTo>
                    <a:pt x="75" y="166"/>
                    <a:pt x="96" y="177"/>
                    <a:pt x="96" y="177"/>
                  </a:cubicBezTo>
                  <a:cubicBezTo>
                    <a:pt x="126" y="168"/>
                    <a:pt x="124" y="145"/>
                    <a:pt x="101" y="129"/>
                  </a:cubicBezTo>
                  <a:cubicBezTo>
                    <a:pt x="89" y="111"/>
                    <a:pt x="91" y="93"/>
                    <a:pt x="82" y="77"/>
                  </a:cubicBezTo>
                  <a:cubicBezTo>
                    <a:pt x="80" y="73"/>
                    <a:pt x="55" y="59"/>
                    <a:pt x="53" y="58"/>
                  </a:cubicBezTo>
                  <a:cubicBezTo>
                    <a:pt x="49" y="46"/>
                    <a:pt x="48" y="18"/>
                    <a:pt x="39" y="10"/>
                  </a:cubicBezTo>
                  <a:cubicBezTo>
                    <a:pt x="31" y="2"/>
                    <a:pt x="19" y="3"/>
                    <a:pt x="10" y="0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64" name="Freeform 128"/>
            <p:cNvSpPr>
              <a:spLocks/>
            </p:cNvSpPr>
            <p:nvPr/>
          </p:nvSpPr>
          <p:spPr bwMode="auto">
            <a:xfrm>
              <a:off x="2825" y="3190"/>
              <a:ext cx="98" cy="143"/>
            </a:xfrm>
            <a:custGeom>
              <a:avLst/>
              <a:gdLst>
                <a:gd name="T0" fmla="*/ 6 w 126"/>
                <a:gd name="T1" fmla="*/ 0 h 177"/>
                <a:gd name="T2" fmla="*/ 20 w 126"/>
                <a:gd name="T3" fmla="*/ 56 h 177"/>
                <a:gd name="T4" fmla="*/ 41 w 126"/>
                <a:gd name="T5" fmla="*/ 103 h 177"/>
                <a:gd name="T6" fmla="*/ 58 w 126"/>
                <a:gd name="T7" fmla="*/ 116 h 177"/>
                <a:gd name="T8" fmla="*/ 61 w 126"/>
                <a:gd name="T9" fmla="*/ 84 h 177"/>
                <a:gd name="T10" fmla="*/ 50 w 126"/>
                <a:gd name="T11" fmla="*/ 50 h 177"/>
                <a:gd name="T12" fmla="*/ 32 w 126"/>
                <a:gd name="T13" fmla="*/ 38 h 177"/>
                <a:gd name="T14" fmla="*/ 23 w 126"/>
                <a:gd name="T15" fmla="*/ 6 h 177"/>
                <a:gd name="T16" fmla="*/ 6 w 126"/>
                <a:gd name="T17" fmla="*/ 0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6"/>
                <a:gd name="T28" fmla="*/ 0 h 177"/>
                <a:gd name="T29" fmla="*/ 126 w 126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6" h="177">
                  <a:moveTo>
                    <a:pt x="10" y="0"/>
                  </a:moveTo>
                  <a:cubicBezTo>
                    <a:pt x="12" y="29"/>
                    <a:pt x="0" y="76"/>
                    <a:pt x="34" y="86"/>
                  </a:cubicBezTo>
                  <a:cubicBezTo>
                    <a:pt x="68" y="110"/>
                    <a:pt x="51" y="139"/>
                    <a:pt x="68" y="158"/>
                  </a:cubicBezTo>
                  <a:cubicBezTo>
                    <a:pt x="75" y="166"/>
                    <a:pt x="96" y="177"/>
                    <a:pt x="96" y="177"/>
                  </a:cubicBezTo>
                  <a:cubicBezTo>
                    <a:pt x="126" y="168"/>
                    <a:pt x="124" y="145"/>
                    <a:pt x="101" y="129"/>
                  </a:cubicBezTo>
                  <a:cubicBezTo>
                    <a:pt x="89" y="111"/>
                    <a:pt x="91" y="93"/>
                    <a:pt x="82" y="77"/>
                  </a:cubicBezTo>
                  <a:cubicBezTo>
                    <a:pt x="80" y="73"/>
                    <a:pt x="55" y="59"/>
                    <a:pt x="53" y="58"/>
                  </a:cubicBezTo>
                  <a:cubicBezTo>
                    <a:pt x="49" y="46"/>
                    <a:pt x="48" y="18"/>
                    <a:pt x="39" y="10"/>
                  </a:cubicBezTo>
                  <a:cubicBezTo>
                    <a:pt x="31" y="2"/>
                    <a:pt x="19" y="3"/>
                    <a:pt x="10" y="0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65" name="Freeform 129"/>
            <p:cNvSpPr>
              <a:spLocks/>
            </p:cNvSpPr>
            <p:nvPr/>
          </p:nvSpPr>
          <p:spPr bwMode="auto">
            <a:xfrm>
              <a:off x="2432" y="3798"/>
              <a:ext cx="98" cy="143"/>
            </a:xfrm>
            <a:custGeom>
              <a:avLst/>
              <a:gdLst>
                <a:gd name="T0" fmla="*/ 6 w 126"/>
                <a:gd name="T1" fmla="*/ 0 h 177"/>
                <a:gd name="T2" fmla="*/ 20 w 126"/>
                <a:gd name="T3" fmla="*/ 56 h 177"/>
                <a:gd name="T4" fmla="*/ 41 w 126"/>
                <a:gd name="T5" fmla="*/ 103 h 177"/>
                <a:gd name="T6" fmla="*/ 58 w 126"/>
                <a:gd name="T7" fmla="*/ 116 h 177"/>
                <a:gd name="T8" fmla="*/ 61 w 126"/>
                <a:gd name="T9" fmla="*/ 84 h 177"/>
                <a:gd name="T10" fmla="*/ 50 w 126"/>
                <a:gd name="T11" fmla="*/ 50 h 177"/>
                <a:gd name="T12" fmla="*/ 32 w 126"/>
                <a:gd name="T13" fmla="*/ 38 h 177"/>
                <a:gd name="T14" fmla="*/ 23 w 126"/>
                <a:gd name="T15" fmla="*/ 6 h 177"/>
                <a:gd name="T16" fmla="*/ 6 w 126"/>
                <a:gd name="T17" fmla="*/ 0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6"/>
                <a:gd name="T28" fmla="*/ 0 h 177"/>
                <a:gd name="T29" fmla="*/ 126 w 126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6" h="177">
                  <a:moveTo>
                    <a:pt x="10" y="0"/>
                  </a:moveTo>
                  <a:cubicBezTo>
                    <a:pt x="12" y="29"/>
                    <a:pt x="0" y="76"/>
                    <a:pt x="34" y="86"/>
                  </a:cubicBezTo>
                  <a:cubicBezTo>
                    <a:pt x="68" y="110"/>
                    <a:pt x="51" y="139"/>
                    <a:pt x="68" y="158"/>
                  </a:cubicBezTo>
                  <a:cubicBezTo>
                    <a:pt x="75" y="166"/>
                    <a:pt x="96" y="177"/>
                    <a:pt x="96" y="177"/>
                  </a:cubicBezTo>
                  <a:cubicBezTo>
                    <a:pt x="126" y="168"/>
                    <a:pt x="124" y="145"/>
                    <a:pt x="101" y="129"/>
                  </a:cubicBezTo>
                  <a:cubicBezTo>
                    <a:pt x="89" y="111"/>
                    <a:pt x="91" y="93"/>
                    <a:pt x="82" y="77"/>
                  </a:cubicBezTo>
                  <a:cubicBezTo>
                    <a:pt x="80" y="73"/>
                    <a:pt x="55" y="59"/>
                    <a:pt x="53" y="58"/>
                  </a:cubicBezTo>
                  <a:cubicBezTo>
                    <a:pt x="49" y="46"/>
                    <a:pt x="48" y="18"/>
                    <a:pt x="39" y="10"/>
                  </a:cubicBezTo>
                  <a:cubicBezTo>
                    <a:pt x="31" y="2"/>
                    <a:pt x="19" y="3"/>
                    <a:pt x="10" y="0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86"/>
          <p:cNvGrpSpPr>
            <a:grpSpLocks/>
          </p:cNvGrpSpPr>
          <p:nvPr/>
        </p:nvGrpSpPr>
        <p:grpSpPr bwMode="auto">
          <a:xfrm>
            <a:off x="-58738" y="5241925"/>
            <a:ext cx="1727200" cy="1527175"/>
            <a:chOff x="-58738" y="5241925"/>
            <a:chExt cx="1727200" cy="1527175"/>
          </a:xfrm>
        </p:grpSpPr>
        <p:grpSp>
          <p:nvGrpSpPr>
            <p:cNvPr id="7" name="Group 132"/>
            <p:cNvGrpSpPr>
              <a:grpSpLocks/>
            </p:cNvGrpSpPr>
            <p:nvPr/>
          </p:nvGrpSpPr>
          <p:grpSpPr bwMode="auto">
            <a:xfrm>
              <a:off x="-58738" y="5241925"/>
              <a:ext cx="1727200" cy="1527175"/>
              <a:chOff x="-37" y="3302"/>
              <a:chExt cx="1088" cy="962"/>
            </a:xfrm>
          </p:grpSpPr>
          <p:sp>
            <p:nvSpPr>
              <p:cNvPr id="67599" name="Rectangle 120"/>
              <p:cNvSpPr>
                <a:spLocks noChangeArrowheads="1"/>
              </p:cNvSpPr>
              <p:nvPr/>
            </p:nvSpPr>
            <p:spPr bwMode="auto">
              <a:xfrm>
                <a:off x="32" y="3302"/>
                <a:ext cx="949" cy="96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00" name="Text Box 123"/>
              <p:cNvSpPr txBox="1">
                <a:spLocks noChangeArrowheads="1"/>
              </p:cNvSpPr>
              <p:nvPr/>
            </p:nvSpPr>
            <p:spPr bwMode="auto">
              <a:xfrm>
                <a:off x="-37" y="3326"/>
                <a:ext cx="1088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dirty="0">
                    <a:solidFill>
                      <a:srgbClr val="000000"/>
                    </a:solidFill>
                    <a:latin typeface="Rosewood Fill" charset="0"/>
                  </a:rPr>
                  <a:t>WANTED</a:t>
                </a:r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8" name="Group 131"/>
              <p:cNvGrpSpPr>
                <a:grpSpLocks/>
              </p:cNvGrpSpPr>
              <p:nvPr/>
            </p:nvGrpSpPr>
            <p:grpSpPr bwMode="auto">
              <a:xfrm>
                <a:off x="212" y="3724"/>
                <a:ext cx="532" cy="398"/>
                <a:chOff x="212" y="3724"/>
                <a:chExt cx="532" cy="398"/>
              </a:xfrm>
            </p:grpSpPr>
            <p:sp>
              <p:nvSpPr>
                <p:cNvPr id="67602" name="Oval 116"/>
                <p:cNvSpPr>
                  <a:spLocks noChangeArrowheads="1"/>
                </p:cNvSpPr>
                <p:nvPr/>
              </p:nvSpPr>
              <p:spPr bwMode="auto">
                <a:xfrm rot="2254818">
                  <a:off x="212" y="3724"/>
                  <a:ext cx="532" cy="398"/>
                </a:xfrm>
                <a:prstGeom prst="ellipse">
                  <a:avLst/>
                </a:prstGeom>
                <a:solidFill>
                  <a:srgbClr val="0000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603" name="Freeform 130"/>
                <p:cNvSpPr>
                  <a:spLocks/>
                </p:cNvSpPr>
                <p:nvPr/>
              </p:nvSpPr>
              <p:spPr bwMode="auto">
                <a:xfrm>
                  <a:off x="348" y="3769"/>
                  <a:ext cx="271" cy="268"/>
                </a:xfrm>
                <a:custGeom>
                  <a:avLst/>
                  <a:gdLst>
                    <a:gd name="T0" fmla="*/ 47 w 126"/>
                    <a:gd name="T1" fmla="*/ 0 h 177"/>
                    <a:gd name="T2" fmla="*/ 157 w 126"/>
                    <a:gd name="T3" fmla="*/ 197 h 177"/>
                    <a:gd name="T4" fmla="*/ 314 w 126"/>
                    <a:gd name="T5" fmla="*/ 362 h 177"/>
                    <a:gd name="T6" fmla="*/ 443 w 126"/>
                    <a:gd name="T7" fmla="*/ 406 h 177"/>
                    <a:gd name="T8" fmla="*/ 467 w 126"/>
                    <a:gd name="T9" fmla="*/ 295 h 177"/>
                    <a:gd name="T10" fmla="*/ 379 w 126"/>
                    <a:gd name="T11" fmla="*/ 177 h 177"/>
                    <a:gd name="T12" fmla="*/ 245 w 126"/>
                    <a:gd name="T13" fmla="*/ 133 h 177"/>
                    <a:gd name="T14" fmla="*/ 181 w 126"/>
                    <a:gd name="T15" fmla="*/ 23 h 177"/>
                    <a:gd name="T16" fmla="*/ 47 w 126"/>
                    <a:gd name="T17" fmla="*/ 0 h 17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26"/>
                    <a:gd name="T28" fmla="*/ 0 h 177"/>
                    <a:gd name="T29" fmla="*/ 126 w 126"/>
                    <a:gd name="T30" fmla="*/ 177 h 17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26" h="177">
                      <a:moveTo>
                        <a:pt x="10" y="0"/>
                      </a:moveTo>
                      <a:cubicBezTo>
                        <a:pt x="12" y="29"/>
                        <a:pt x="0" y="76"/>
                        <a:pt x="34" y="86"/>
                      </a:cubicBezTo>
                      <a:cubicBezTo>
                        <a:pt x="68" y="110"/>
                        <a:pt x="51" y="139"/>
                        <a:pt x="68" y="158"/>
                      </a:cubicBezTo>
                      <a:cubicBezTo>
                        <a:pt x="75" y="166"/>
                        <a:pt x="96" y="177"/>
                        <a:pt x="96" y="177"/>
                      </a:cubicBezTo>
                      <a:cubicBezTo>
                        <a:pt x="126" y="168"/>
                        <a:pt x="124" y="145"/>
                        <a:pt x="101" y="129"/>
                      </a:cubicBezTo>
                      <a:cubicBezTo>
                        <a:pt x="89" y="111"/>
                        <a:pt x="91" y="93"/>
                        <a:pt x="82" y="77"/>
                      </a:cubicBezTo>
                      <a:cubicBezTo>
                        <a:pt x="80" y="73"/>
                        <a:pt x="55" y="59"/>
                        <a:pt x="53" y="58"/>
                      </a:cubicBezTo>
                      <a:cubicBezTo>
                        <a:pt x="49" y="46"/>
                        <a:pt x="48" y="18"/>
                        <a:pt x="39" y="10"/>
                      </a:cubicBezTo>
                      <a:cubicBezTo>
                        <a:pt x="31" y="2"/>
                        <a:pt x="19" y="3"/>
                        <a:pt x="10" y="0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67595" name="AutoShape 13"/>
            <p:cNvSpPr>
              <a:spLocks noChangeArrowheads="1"/>
            </p:cNvSpPr>
            <p:nvPr/>
          </p:nvSpPr>
          <p:spPr bwMode="auto">
            <a:xfrm rot="789218">
              <a:off x="1342421" y="5883926"/>
              <a:ext cx="122238" cy="182563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596" name="AutoShape 13"/>
            <p:cNvSpPr>
              <a:spLocks noChangeArrowheads="1"/>
            </p:cNvSpPr>
            <p:nvPr/>
          </p:nvSpPr>
          <p:spPr bwMode="auto">
            <a:xfrm rot="20810782" flipH="1">
              <a:off x="1301885" y="6356776"/>
              <a:ext cx="122238" cy="182563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597" name="AutoShape 13"/>
            <p:cNvSpPr>
              <a:spLocks noChangeArrowheads="1"/>
            </p:cNvSpPr>
            <p:nvPr/>
          </p:nvSpPr>
          <p:spPr bwMode="auto">
            <a:xfrm rot="789218">
              <a:off x="220954" y="6437836"/>
              <a:ext cx="122238" cy="182563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598" name="AutoShape 13"/>
            <p:cNvSpPr>
              <a:spLocks noChangeArrowheads="1"/>
            </p:cNvSpPr>
            <p:nvPr/>
          </p:nvSpPr>
          <p:spPr bwMode="auto">
            <a:xfrm rot="20810782" flipH="1">
              <a:off x="166906" y="5856907"/>
              <a:ext cx="122238" cy="182563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Why an immune system?</a:t>
            </a:r>
          </a:p>
        </p:txBody>
      </p:sp>
      <p:sp>
        <p:nvSpPr>
          <p:cNvPr id="3717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54000" y="939800"/>
            <a:ext cx="8882063" cy="5791200"/>
          </a:xfrm>
          <a:noFill/>
        </p:spPr>
        <p:txBody>
          <a:bodyPr rIns="0"/>
          <a:lstStyle/>
          <a:p>
            <a:pPr eaLnBrk="1" hangingPunct="1">
              <a:lnSpc>
                <a:spcPct val="90000"/>
              </a:lnSpc>
              <a:buClr>
                <a:srgbClr val="000061"/>
              </a:buClr>
            </a:pPr>
            <a:r>
              <a:rPr lang="en-US" sz="2800" dirty="0"/>
              <a:t>Attack from outside</a:t>
            </a:r>
            <a:endParaRPr lang="en-US" sz="2400" dirty="0"/>
          </a:p>
          <a:p>
            <a:pPr lvl="1" eaLnBrk="1" hangingPunct="1">
              <a:lnSpc>
                <a:spcPct val="90000"/>
              </a:lnSpc>
              <a:buClrTx/>
            </a:pPr>
            <a:r>
              <a:rPr lang="en-US" sz="2400" dirty="0"/>
              <a:t>lots of organisms want you for lunch!</a:t>
            </a:r>
          </a:p>
          <a:p>
            <a:pPr lvl="1" eaLnBrk="1" hangingPunct="1">
              <a:lnSpc>
                <a:spcPct val="90000"/>
              </a:lnSpc>
              <a:buClrTx/>
            </a:pPr>
            <a:r>
              <a:rPr lang="en-US" sz="2400" dirty="0"/>
              <a:t>animals are a tasty nutrient- &amp; vitamin-packed meal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cells are packages of macromolecules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animals must defend themselves against invaders (</a:t>
            </a:r>
            <a:r>
              <a:rPr lang="en-US" sz="2400" u="sng" dirty="0">
                <a:solidFill>
                  <a:srgbClr val="CC0000"/>
                </a:solidFill>
              </a:rPr>
              <a:t>pathogens</a:t>
            </a:r>
            <a:r>
              <a:rPr lang="en-US" sz="2400" dirty="0"/>
              <a:t>)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Viruses:  HIV</a:t>
            </a:r>
            <a:r>
              <a:rPr lang="en-US" dirty="0"/>
              <a:t>, flu, cold, measles, chicken pox</a:t>
            </a:r>
            <a:endParaRPr lang="en-US" b="0" dirty="0"/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Bacteria:  pneumonia</a:t>
            </a:r>
            <a:r>
              <a:rPr lang="en-US" dirty="0"/>
              <a:t>, meningitis, tuberculosis</a:t>
            </a:r>
            <a:br>
              <a:rPr lang="en-US" dirty="0"/>
            </a:br>
            <a:r>
              <a:rPr lang="en-US" dirty="0"/>
              <a:t>Lyme disease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Fungi:  yeast </a:t>
            </a:r>
            <a:r>
              <a:rPr lang="en-US" dirty="0"/>
              <a:t>(“Athlete’s foot”…)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err="1" smtClean="0"/>
              <a:t>Protist</a:t>
            </a:r>
            <a:r>
              <a:rPr lang="en-US" dirty="0" smtClean="0"/>
              <a:t>:  amoeba</a:t>
            </a:r>
            <a:r>
              <a:rPr lang="en-US" dirty="0"/>
              <a:t>, malaria</a:t>
            </a:r>
          </a:p>
          <a:p>
            <a:pPr eaLnBrk="1" hangingPunct="1">
              <a:lnSpc>
                <a:spcPct val="90000"/>
              </a:lnSpc>
              <a:buClr>
                <a:srgbClr val="00005B"/>
              </a:buClr>
            </a:pPr>
            <a:r>
              <a:rPr lang="en-US" sz="2800" dirty="0"/>
              <a:t>Attack from inside</a:t>
            </a:r>
            <a:endParaRPr lang="en-US" sz="2600" dirty="0"/>
          </a:p>
          <a:p>
            <a:pPr lvl="1" eaLnBrk="1" hangingPunct="1">
              <a:lnSpc>
                <a:spcPct val="90000"/>
              </a:lnSpc>
              <a:buClrTx/>
            </a:pPr>
            <a:r>
              <a:rPr lang="en-US" sz="2400" dirty="0"/>
              <a:t>cancers = abnormal body cells</a:t>
            </a:r>
          </a:p>
        </p:txBody>
      </p:sp>
      <p:pic>
        <p:nvPicPr>
          <p:cNvPr id="18436" name="Picture 8" descr="2070220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3113" y="3148013"/>
            <a:ext cx="1868487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1722" name="AutoShape 10"/>
          <p:cNvSpPr>
            <a:spLocks noChangeArrowheads="1"/>
          </p:cNvSpPr>
          <p:nvPr/>
        </p:nvSpPr>
        <p:spPr bwMode="auto">
          <a:xfrm flipH="1">
            <a:off x="5421313" y="5678488"/>
            <a:ext cx="2119312" cy="1025525"/>
          </a:xfrm>
          <a:prstGeom prst="wedgeEllipseCallout">
            <a:avLst>
              <a:gd name="adj1" fmla="val -48806"/>
              <a:gd name="adj2" fmla="val -203255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Mmmmm,</a:t>
            </a:r>
          </a:p>
          <a:p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What’s in your </a:t>
            </a:r>
            <a:b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</a:br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lunchbox?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17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22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889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/>
              <a:t>T cells</a:t>
            </a:r>
          </a:p>
        </p:txBody>
      </p:sp>
      <p:sp>
        <p:nvSpPr>
          <p:cNvPr id="4249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19100" y="787400"/>
            <a:ext cx="77724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Attack, learn &amp; remember pathogens hiding in infected cells</a:t>
            </a:r>
          </a:p>
          <a:p>
            <a:pPr lvl="1" indent="-287338" eaLnBrk="1" hangingPunct="1">
              <a:lnSpc>
                <a:spcPct val="90000"/>
              </a:lnSpc>
            </a:pPr>
            <a:r>
              <a:rPr lang="en-US" sz="2400" dirty="0" smtClean="0"/>
              <a:t>recognize </a:t>
            </a:r>
            <a:r>
              <a:rPr lang="en-US" sz="2400" u="sng" dirty="0" smtClean="0">
                <a:solidFill>
                  <a:srgbClr val="CC0000"/>
                </a:solidFill>
              </a:rPr>
              <a:t>antigen fragments</a:t>
            </a:r>
            <a:endParaRPr lang="en-US" sz="2400" dirty="0" smtClean="0"/>
          </a:p>
          <a:p>
            <a:pPr lvl="1" indent="-287338" eaLnBrk="1" hangingPunct="1">
              <a:lnSpc>
                <a:spcPct val="90000"/>
              </a:lnSpc>
            </a:pPr>
            <a:r>
              <a:rPr lang="en-US" sz="2400" dirty="0" smtClean="0"/>
              <a:t>also defend against “non-self” body cells</a:t>
            </a:r>
          </a:p>
          <a:p>
            <a:pPr marL="1085850" lvl="2" eaLnBrk="1" hangingPunct="1">
              <a:lnSpc>
                <a:spcPct val="90000"/>
              </a:lnSpc>
            </a:pPr>
            <a:r>
              <a:rPr lang="en-US" dirty="0" smtClean="0"/>
              <a:t>cancer &amp; transplant cells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Types of T cells</a:t>
            </a:r>
          </a:p>
          <a:p>
            <a:pPr lvl="1" indent="-287338" eaLnBrk="1" hangingPunct="1">
              <a:lnSpc>
                <a:spcPct val="90000"/>
              </a:lnSpc>
            </a:pPr>
            <a:r>
              <a:rPr lang="en-US" sz="2400" u="sng" dirty="0" smtClean="0">
                <a:solidFill>
                  <a:srgbClr val="CC0000"/>
                </a:solidFill>
              </a:rPr>
              <a:t>helper T cells</a:t>
            </a:r>
            <a:endParaRPr lang="en-US" sz="2400" dirty="0" smtClean="0"/>
          </a:p>
          <a:p>
            <a:pPr marL="1085850" lvl="2" eaLnBrk="1" hangingPunct="1">
              <a:lnSpc>
                <a:spcPct val="90000"/>
              </a:lnSpc>
            </a:pPr>
            <a:r>
              <a:rPr lang="en-US" dirty="0" smtClean="0"/>
              <a:t>alerts rest of immune system</a:t>
            </a:r>
          </a:p>
          <a:p>
            <a:pPr lvl="1" indent="-287338" eaLnBrk="1" hangingPunct="1">
              <a:lnSpc>
                <a:spcPct val="90000"/>
              </a:lnSpc>
            </a:pPr>
            <a:r>
              <a:rPr lang="en-US" sz="2400" u="sng" dirty="0" smtClean="0">
                <a:solidFill>
                  <a:srgbClr val="CC0000"/>
                </a:solidFill>
              </a:rPr>
              <a:t>killer (cytotoxic) T cells</a:t>
            </a:r>
            <a:r>
              <a:rPr lang="en-US" sz="2400" dirty="0" smtClean="0"/>
              <a:t> </a:t>
            </a:r>
          </a:p>
          <a:p>
            <a:pPr marL="1085850" lvl="2" eaLnBrk="1" hangingPunct="1">
              <a:lnSpc>
                <a:spcPct val="90000"/>
              </a:lnSpc>
            </a:pPr>
            <a:r>
              <a:rPr lang="en-US" dirty="0" smtClean="0"/>
              <a:t>attack infected body cells</a:t>
            </a:r>
          </a:p>
          <a:p>
            <a:pPr lvl="1" indent="-287338" eaLnBrk="1" hangingPunct="1">
              <a:lnSpc>
                <a:spcPct val="90000"/>
              </a:lnSpc>
            </a:pPr>
            <a:r>
              <a:rPr lang="en-US" sz="2400" u="sng" dirty="0" smtClean="0">
                <a:solidFill>
                  <a:srgbClr val="CC0000"/>
                </a:solidFill>
              </a:rPr>
              <a:t>memory T cells</a:t>
            </a:r>
          </a:p>
          <a:p>
            <a:pPr marL="1085850" lvl="2" eaLnBrk="1" hangingPunct="1">
              <a:lnSpc>
                <a:spcPct val="90000"/>
              </a:lnSpc>
            </a:pPr>
            <a:r>
              <a:rPr lang="en-US" dirty="0" smtClean="0"/>
              <a:t>long term immunity</a:t>
            </a:r>
            <a:endParaRPr lang="en-US" u="sng" dirty="0" smtClean="0">
              <a:solidFill>
                <a:srgbClr val="CC0000"/>
              </a:solidFill>
            </a:endParaRPr>
          </a:p>
        </p:txBody>
      </p:sp>
      <p:pic>
        <p:nvPicPr>
          <p:cNvPr id="69636" name="Picture 4" descr="1-2-5-3-5-2-2-0-0-0-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7713" y="3235325"/>
            <a:ext cx="3259137" cy="325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5721350" y="6470650"/>
            <a:ext cx="3435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>
                <a:solidFill>
                  <a:srgbClr val="000000"/>
                </a:solidFill>
              </a:rPr>
              <a:t>T cell attacking cancer cell</a:t>
            </a:r>
            <a:endParaRPr lang="en-US" sz="2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91"/>
          <p:cNvSpPr>
            <a:spLocks noChangeArrowheads="1"/>
          </p:cNvSpPr>
          <p:nvPr/>
        </p:nvSpPr>
        <p:spPr bwMode="auto">
          <a:xfrm>
            <a:off x="0" y="6172200"/>
            <a:ext cx="21336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683" name="Rectangle 381"/>
          <p:cNvSpPr>
            <a:spLocks noChangeArrowheads="1"/>
          </p:cNvSpPr>
          <p:nvPr/>
        </p:nvSpPr>
        <p:spPr bwMode="auto">
          <a:xfrm>
            <a:off x="7010400" y="6172200"/>
            <a:ext cx="21336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/>
              <a:t>T cell </a:t>
            </a:r>
            <a:r>
              <a:rPr lang="en-US" dirty="0" smtClean="0"/>
              <a:t>(aka “Cell mediated”) response</a:t>
            </a:r>
            <a:endParaRPr lang="en-US" dirty="0"/>
          </a:p>
        </p:txBody>
      </p:sp>
      <p:sp>
        <p:nvSpPr>
          <p:cNvPr id="461041" name="AutoShape 241"/>
          <p:cNvSpPr>
            <a:spLocks noChangeArrowheads="1"/>
          </p:cNvSpPr>
          <p:nvPr/>
        </p:nvSpPr>
        <p:spPr bwMode="auto">
          <a:xfrm>
            <a:off x="3505200" y="3581400"/>
            <a:ext cx="1295400" cy="304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30346410 h 21600"/>
              <a:gd name="T4" fmla="*/ 2147483647 w 21600"/>
              <a:gd name="T5" fmla="*/ 60692834 h 21600"/>
              <a:gd name="T6" fmla="*/ 2147483647 w 21600"/>
              <a:gd name="T7" fmla="*/ 3034641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66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066" name="AutoShape 266"/>
          <p:cNvSpPr>
            <a:spLocks noChangeArrowheads="1"/>
          </p:cNvSpPr>
          <p:nvPr/>
        </p:nvSpPr>
        <p:spPr bwMode="auto">
          <a:xfrm rot="-1800000">
            <a:off x="5867400" y="2590800"/>
            <a:ext cx="1295400" cy="304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30346410 h 21600"/>
              <a:gd name="T4" fmla="*/ 2147483647 w 21600"/>
              <a:gd name="T5" fmla="*/ 60692834 h 21600"/>
              <a:gd name="T6" fmla="*/ 2147483647 w 21600"/>
              <a:gd name="T7" fmla="*/ 3034641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66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079" name="AutoShape 279"/>
          <p:cNvSpPr>
            <a:spLocks noChangeArrowheads="1"/>
          </p:cNvSpPr>
          <p:nvPr/>
        </p:nvSpPr>
        <p:spPr bwMode="auto">
          <a:xfrm rot="1775713">
            <a:off x="5865813" y="4648200"/>
            <a:ext cx="1295400" cy="304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30346410 h 21600"/>
              <a:gd name="T4" fmla="*/ 2147483647 w 21600"/>
              <a:gd name="T5" fmla="*/ 60692834 h 21600"/>
              <a:gd name="T6" fmla="*/ 2147483647 w 21600"/>
              <a:gd name="T7" fmla="*/ 3034641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66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386"/>
          <p:cNvGrpSpPr>
            <a:grpSpLocks/>
          </p:cNvGrpSpPr>
          <p:nvPr/>
        </p:nvGrpSpPr>
        <p:grpSpPr bwMode="auto">
          <a:xfrm>
            <a:off x="6477000" y="3733800"/>
            <a:ext cx="2667000" cy="3124200"/>
            <a:chOff x="4080" y="2352"/>
            <a:chExt cx="1680" cy="1968"/>
          </a:xfrm>
        </p:grpSpPr>
        <p:sp>
          <p:nvSpPr>
            <p:cNvPr id="72030" name="Rectangle 281"/>
            <p:cNvSpPr>
              <a:spLocks noChangeArrowheads="1"/>
            </p:cNvSpPr>
            <p:nvPr/>
          </p:nvSpPr>
          <p:spPr bwMode="auto">
            <a:xfrm>
              <a:off x="4704" y="2352"/>
              <a:ext cx="996" cy="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200" b="1" u="sng">
                  <a:solidFill>
                    <a:srgbClr val="CC0000"/>
                  </a:solidFill>
                </a:rPr>
                <a:t>stimulate</a:t>
              </a:r>
              <a:br>
                <a:rPr lang="en-US" sz="2200" b="1" u="sng">
                  <a:solidFill>
                    <a:srgbClr val="CC0000"/>
                  </a:solidFill>
                </a:rPr>
              </a:br>
              <a:r>
                <a:rPr lang="en-US" sz="2200" b="1" u="sng">
                  <a:solidFill>
                    <a:srgbClr val="CC0000"/>
                  </a:solidFill>
                </a:rPr>
                <a:t>B cells &amp;</a:t>
              </a:r>
              <a:br>
                <a:rPr lang="en-US" sz="2200" b="1" u="sng">
                  <a:solidFill>
                    <a:srgbClr val="CC0000"/>
                  </a:solidFill>
                </a:rPr>
              </a:br>
              <a:r>
                <a:rPr lang="en-US" sz="2200" b="1" u="sng">
                  <a:solidFill>
                    <a:srgbClr val="CC0000"/>
                  </a:solidFill>
                </a:rPr>
                <a:t>antibodies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grpSp>
          <p:nvGrpSpPr>
            <p:cNvPr id="3" name="Group 382"/>
            <p:cNvGrpSpPr>
              <a:grpSpLocks/>
            </p:cNvGrpSpPr>
            <p:nvPr/>
          </p:nvGrpSpPr>
          <p:grpSpPr bwMode="auto">
            <a:xfrm>
              <a:off x="4080" y="2928"/>
              <a:ext cx="1680" cy="1392"/>
              <a:chOff x="4080" y="2928"/>
              <a:chExt cx="1680" cy="1392"/>
            </a:xfrm>
          </p:grpSpPr>
          <p:grpSp>
            <p:nvGrpSpPr>
              <p:cNvPr id="4" name="Group 304"/>
              <p:cNvGrpSpPr>
                <a:grpSpLocks/>
              </p:cNvGrpSpPr>
              <p:nvPr/>
            </p:nvGrpSpPr>
            <p:grpSpPr bwMode="auto">
              <a:xfrm>
                <a:off x="4896" y="2928"/>
                <a:ext cx="720" cy="768"/>
                <a:chOff x="4656" y="240"/>
                <a:chExt cx="720" cy="768"/>
              </a:xfrm>
            </p:grpSpPr>
            <p:sp>
              <p:nvSpPr>
                <p:cNvPr id="72066" name="Rectangle 305"/>
                <p:cNvSpPr>
                  <a:spLocks noChangeArrowheads="1"/>
                </p:cNvSpPr>
                <p:nvPr/>
              </p:nvSpPr>
              <p:spPr bwMode="auto">
                <a:xfrm rot="-8100000">
                  <a:off x="4774" y="65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b="1">
                      <a:solidFill>
                        <a:srgbClr val="CC0000"/>
                      </a:solidFill>
                    </a:rPr>
                    <a:t>Y</a:t>
                  </a:r>
                  <a:endParaRPr 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72067" name="Rectangle 306"/>
                <p:cNvSpPr>
                  <a:spLocks noChangeArrowheads="1"/>
                </p:cNvSpPr>
                <p:nvPr/>
              </p:nvSpPr>
              <p:spPr bwMode="auto">
                <a:xfrm rot="2700000">
                  <a:off x="5032" y="314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b="1">
                      <a:solidFill>
                        <a:srgbClr val="CC0000"/>
                      </a:solidFill>
                    </a:rPr>
                    <a:t>Y</a:t>
                  </a:r>
                  <a:endParaRPr 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72068" name="Rectangle 307"/>
                <p:cNvSpPr>
                  <a:spLocks noChangeArrowheads="1"/>
                </p:cNvSpPr>
                <p:nvPr/>
              </p:nvSpPr>
              <p:spPr bwMode="auto">
                <a:xfrm rot="8100000">
                  <a:off x="5072" y="624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b="1">
                      <a:solidFill>
                        <a:srgbClr val="CC0000"/>
                      </a:solidFill>
                    </a:rPr>
                    <a:t>Y</a:t>
                  </a:r>
                  <a:endParaRPr 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72069" name="Rectangle 308"/>
                <p:cNvSpPr>
                  <a:spLocks noChangeArrowheads="1"/>
                </p:cNvSpPr>
                <p:nvPr/>
              </p:nvSpPr>
              <p:spPr bwMode="auto">
                <a:xfrm rot="-2700000">
                  <a:off x="4733" y="31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b="1">
                      <a:solidFill>
                        <a:srgbClr val="CC0000"/>
                      </a:solidFill>
                    </a:rPr>
                    <a:t>Y</a:t>
                  </a:r>
                  <a:endParaRPr 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72070" name="Rectangle 309"/>
                <p:cNvSpPr>
                  <a:spLocks noChangeArrowheads="1"/>
                </p:cNvSpPr>
                <p:nvPr/>
              </p:nvSpPr>
              <p:spPr bwMode="auto">
                <a:xfrm>
                  <a:off x="4896" y="24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b="1">
                      <a:solidFill>
                        <a:srgbClr val="CC0000"/>
                      </a:solidFill>
                    </a:rPr>
                    <a:t>Y</a:t>
                  </a:r>
                  <a:endParaRPr 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72071" name="Rectangle 310"/>
                <p:cNvSpPr>
                  <a:spLocks noChangeArrowheads="1"/>
                </p:cNvSpPr>
                <p:nvPr/>
              </p:nvSpPr>
              <p:spPr bwMode="auto">
                <a:xfrm flipV="1">
                  <a:off x="4896" y="72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b="1">
                      <a:solidFill>
                        <a:srgbClr val="CC0000"/>
                      </a:solidFill>
                    </a:rPr>
                    <a:t>Y</a:t>
                  </a:r>
                  <a:endParaRPr 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72072" name="Rectangle 311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4678" y="506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b="1">
                      <a:solidFill>
                        <a:srgbClr val="CC0000"/>
                      </a:solidFill>
                    </a:rPr>
                    <a:t>Y</a:t>
                  </a:r>
                  <a:endParaRPr 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72073" name="Rectangle 312"/>
                <p:cNvSpPr>
                  <a:spLocks noChangeArrowheads="1"/>
                </p:cNvSpPr>
                <p:nvPr/>
              </p:nvSpPr>
              <p:spPr bwMode="auto">
                <a:xfrm rot="-5400000" flipH="1" flipV="1">
                  <a:off x="5110" y="458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b="1">
                      <a:solidFill>
                        <a:srgbClr val="CC0000"/>
                      </a:solidFill>
                    </a:rPr>
                    <a:t>Y</a:t>
                  </a:r>
                  <a:endParaRPr 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72074" name="Oval 313"/>
                <p:cNvSpPr>
                  <a:spLocks noChangeArrowheads="1"/>
                </p:cNvSpPr>
                <p:nvPr/>
              </p:nvSpPr>
              <p:spPr bwMode="auto">
                <a:xfrm>
                  <a:off x="4848" y="432"/>
                  <a:ext cx="336" cy="384"/>
                </a:xfrm>
                <a:prstGeom prst="ellipse">
                  <a:avLst/>
                </a:prstGeom>
                <a:solidFill>
                  <a:srgbClr val="FFEA18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075" name="Oval 314"/>
                <p:cNvSpPr>
                  <a:spLocks noChangeArrowheads="1"/>
                </p:cNvSpPr>
                <p:nvPr/>
              </p:nvSpPr>
              <p:spPr bwMode="auto">
                <a:xfrm>
                  <a:off x="4896" y="528"/>
                  <a:ext cx="96" cy="96"/>
                </a:xfrm>
                <a:prstGeom prst="ellipse">
                  <a:avLst/>
                </a:prstGeom>
                <a:solidFill>
                  <a:srgbClr val="66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" name="Group 337"/>
              <p:cNvGrpSpPr>
                <a:grpSpLocks/>
              </p:cNvGrpSpPr>
              <p:nvPr/>
            </p:nvGrpSpPr>
            <p:grpSpPr bwMode="auto">
              <a:xfrm>
                <a:off x="5040" y="3552"/>
                <a:ext cx="720" cy="768"/>
                <a:chOff x="4656" y="240"/>
                <a:chExt cx="720" cy="768"/>
              </a:xfrm>
            </p:grpSpPr>
            <p:sp>
              <p:nvSpPr>
                <p:cNvPr id="72056" name="Rectangle 338"/>
                <p:cNvSpPr>
                  <a:spLocks noChangeArrowheads="1"/>
                </p:cNvSpPr>
                <p:nvPr/>
              </p:nvSpPr>
              <p:spPr bwMode="auto">
                <a:xfrm rot="-8100000">
                  <a:off x="4774" y="65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b="1">
                      <a:solidFill>
                        <a:srgbClr val="CC0000"/>
                      </a:solidFill>
                    </a:rPr>
                    <a:t>Y</a:t>
                  </a:r>
                  <a:endParaRPr 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72057" name="Rectangle 339"/>
                <p:cNvSpPr>
                  <a:spLocks noChangeArrowheads="1"/>
                </p:cNvSpPr>
                <p:nvPr/>
              </p:nvSpPr>
              <p:spPr bwMode="auto">
                <a:xfrm rot="2700000">
                  <a:off x="5032" y="314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b="1">
                      <a:solidFill>
                        <a:srgbClr val="CC0000"/>
                      </a:solidFill>
                    </a:rPr>
                    <a:t>Y</a:t>
                  </a:r>
                  <a:endParaRPr 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72058" name="Rectangle 340"/>
                <p:cNvSpPr>
                  <a:spLocks noChangeArrowheads="1"/>
                </p:cNvSpPr>
                <p:nvPr/>
              </p:nvSpPr>
              <p:spPr bwMode="auto">
                <a:xfrm rot="8100000">
                  <a:off x="5072" y="624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b="1">
                      <a:solidFill>
                        <a:srgbClr val="CC0000"/>
                      </a:solidFill>
                    </a:rPr>
                    <a:t>Y</a:t>
                  </a:r>
                  <a:endParaRPr 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72059" name="Rectangle 341"/>
                <p:cNvSpPr>
                  <a:spLocks noChangeArrowheads="1"/>
                </p:cNvSpPr>
                <p:nvPr/>
              </p:nvSpPr>
              <p:spPr bwMode="auto">
                <a:xfrm rot="-2700000">
                  <a:off x="4733" y="31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b="1">
                      <a:solidFill>
                        <a:srgbClr val="CC0000"/>
                      </a:solidFill>
                    </a:rPr>
                    <a:t>Y</a:t>
                  </a:r>
                  <a:endParaRPr 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72060" name="Rectangle 342"/>
                <p:cNvSpPr>
                  <a:spLocks noChangeArrowheads="1"/>
                </p:cNvSpPr>
                <p:nvPr/>
              </p:nvSpPr>
              <p:spPr bwMode="auto">
                <a:xfrm>
                  <a:off x="4896" y="24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b="1">
                      <a:solidFill>
                        <a:srgbClr val="CC0000"/>
                      </a:solidFill>
                    </a:rPr>
                    <a:t>Y</a:t>
                  </a:r>
                  <a:endParaRPr 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72061" name="Rectangle 343"/>
                <p:cNvSpPr>
                  <a:spLocks noChangeArrowheads="1"/>
                </p:cNvSpPr>
                <p:nvPr/>
              </p:nvSpPr>
              <p:spPr bwMode="auto">
                <a:xfrm flipV="1">
                  <a:off x="4896" y="72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b="1">
                      <a:solidFill>
                        <a:srgbClr val="CC0000"/>
                      </a:solidFill>
                    </a:rPr>
                    <a:t>Y</a:t>
                  </a:r>
                  <a:endParaRPr 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72062" name="Rectangle 344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4678" y="506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b="1">
                      <a:solidFill>
                        <a:srgbClr val="CC0000"/>
                      </a:solidFill>
                    </a:rPr>
                    <a:t>Y</a:t>
                  </a:r>
                  <a:endParaRPr 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72063" name="Rectangle 345"/>
                <p:cNvSpPr>
                  <a:spLocks noChangeArrowheads="1"/>
                </p:cNvSpPr>
                <p:nvPr/>
              </p:nvSpPr>
              <p:spPr bwMode="auto">
                <a:xfrm rot="-5400000" flipH="1" flipV="1">
                  <a:off x="5110" y="458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b="1">
                      <a:solidFill>
                        <a:srgbClr val="CC0000"/>
                      </a:solidFill>
                    </a:rPr>
                    <a:t>Y</a:t>
                  </a:r>
                  <a:endParaRPr 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72064" name="Oval 346"/>
                <p:cNvSpPr>
                  <a:spLocks noChangeArrowheads="1"/>
                </p:cNvSpPr>
                <p:nvPr/>
              </p:nvSpPr>
              <p:spPr bwMode="auto">
                <a:xfrm>
                  <a:off x="4848" y="432"/>
                  <a:ext cx="336" cy="384"/>
                </a:xfrm>
                <a:prstGeom prst="ellipse">
                  <a:avLst/>
                </a:prstGeom>
                <a:solidFill>
                  <a:srgbClr val="FFEA18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065" name="Oval 347"/>
                <p:cNvSpPr>
                  <a:spLocks noChangeArrowheads="1"/>
                </p:cNvSpPr>
                <p:nvPr/>
              </p:nvSpPr>
              <p:spPr bwMode="auto">
                <a:xfrm>
                  <a:off x="4896" y="528"/>
                  <a:ext cx="96" cy="96"/>
                </a:xfrm>
                <a:prstGeom prst="ellipse">
                  <a:avLst/>
                </a:prstGeom>
                <a:solidFill>
                  <a:srgbClr val="66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" name="Group 348"/>
              <p:cNvGrpSpPr>
                <a:grpSpLocks/>
              </p:cNvGrpSpPr>
              <p:nvPr/>
            </p:nvGrpSpPr>
            <p:grpSpPr bwMode="auto">
              <a:xfrm>
                <a:off x="4464" y="3552"/>
                <a:ext cx="720" cy="768"/>
                <a:chOff x="4656" y="240"/>
                <a:chExt cx="720" cy="768"/>
              </a:xfrm>
            </p:grpSpPr>
            <p:sp>
              <p:nvSpPr>
                <p:cNvPr id="72046" name="Rectangle 349"/>
                <p:cNvSpPr>
                  <a:spLocks noChangeArrowheads="1"/>
                </p:cNvSpPr>
                <p:nvPr/>
              </p:nvSpPr>
              <p:spPr bwMode="auto">
                <a:xfrm rot="-8100000">
                  <a:off x="4774" y="65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b="1">
                      <a:solidFill>
                        <a:srgbClr val="CC0000"/>
                      </a:solidFill>
                    </a:rPr>
                    <a:t>Y</a:t>
                  </a:r>
                  <a:endParaRPr 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72047" name="Rectangle 350"/>
                <p:cNvSpPr>
                  <a:spLocks noChangeArrowheads="1"/>
                </p:cNvSpPr>
                <p:nvPr/>
              </p:nvSpPr>
              <p:spPr bwMode="auto">
                <a:xfrm rot="2700000">
                  <a:off x="5032" y="314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b="1">
                      <a:solidFill>
                        <a:srgbClr val="CC0000"/>
                      </a:solidFill>
                    </a:rPr>
                    <a:t>Y</a:t>
                  </a:r>
                  <a:endParaRPr 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72048" name="Rectangle 351"/>
                <p:cNvSpPr>
                  <a:spLocks noChangeArrowheads="1"/>
                </p:cNvSpPr>
                <p:nvPr/>
              </p:nvSpPr>
              <p:spPr bwMode="auto">
                <a:xfrm rot="8100000">
                  <a:off x="5072" y="624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b="1">
                      <a:solidFill>
                        <a:srgbClr val="CC0000"/>
                      </a:solidFill>
                    </a:rPr>
                    <a:t>Y</a:t>
                  </a:r>
                  <a:endParaRPr 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72049" name="Rectangle 352"/>
                <p:cNvSpPr>
                  <a:spLocks noChangeArrowheads="1"/>
                </p:cNvSpPr>
                <p:nvPr/>
              </p:nvSpPr>
              <p:spPr bwMode="auto">
                <a:xfrm rot="-2700000">
                  <a:off x="4733" y="31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b="1">
                      <a:solidFill>
                        <a:srgbClr val="CC0000"/>
                      </a:solidFill>
                    </a:rPr>
                    <a:t>Y</a:t>
                  </a:r>
                  <a:endParaRPr 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72050" name="Rectangle 353"/>
                <p:cNvSpPr>
                  <a:spLocks noChangeArrowheads="1"/>
                </p:cNvSpPr>
                <p:nvPr/>
              </p:nvSpPr>
              <p:spPr bwMode="auto">
                <a:xfrm>
                  <a:off x="4896" y="24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b="1">
                      <a:solidFill>
                        <a:srgbClr val="CC0000"/>
                      </a:solidFill>
                    </a:rPr>
                    <a:t>Y</a:t>
                  </a:r>
                  <a:endParaRPr 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72051" name="Rectangle 354"/>
                <p:cNvSpPr>
                  <a:spLocks noChangeArrowheads="1"/>
                </p:cNvSpPr>
                <p:nvPr/>
              </p:nvSpPr>
              <p:spPr bwMode="auto">
                <a:xfrm flipV="1">
                  <a:off x="4896" y="72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b="1">
                      <a:solidFill>
                        <a:srgbClr val="CC0000"/>
                      </a:solidFill>
                    </a:rPr>
                    <a:t>Y</a:t>
                  </a:r>
                  <a:endParaRPr 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72052" name="Rectangle 355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4678" y="506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b="1">
                      <a:solidFill>
                        <a:srgbClr val="CC0000"/>
                      </a:solidFill>
                    </a:rPr>
                    <a:t>Y</a:t>
                  </a:r>
                  <a:endParaRPr 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72053" name="Rectangle 356"/>
                <p:cNvSpPr>
                  <a:spLocks noChangeArrowheads="1"/>
                </p:cNvSpPr>
                <p:nvPr/>
              </p:nvSpPr>
              <p:spPr bwMode="auto">
                <a:xfrm rot="-5400000" flipH="1" flipV="1">
                  <a:off x="5110" y="458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b="1">
                      <a:solidFill>
                        <a:srgbClr val="CC0000"/>
                      </a:solidFill>
                    </a:rPr>
                    <a:t>Y</a:t>
                  </a:r>
                  <a:endParaRPr 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72054" name="Oval 357"/>
                <p:cNvSpPr>
                  <a:spLocks noChangeArrowheads="1"/>
                </p:cNvSpPr>
                <p:nvPr/>
              </p:nvSpPr>
              <p:spPr bwMode="auto">
                <a:xfrm>
                  <a:off x="4848" y="432"/>
                  <a:ext cx="336" cy="384"/>
                </a:xfrm>
                <a:prstGeom prst="ellipse">
                  <a:avLst/>
                </a:prstGeom>
                <a:solidFill>
                  <a:srgbClr val="FFEA18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055" name="Oval 358"/>
                <p:cNvSpPr>
                  <a:spLocks noChangeArrowheads="1"/>
                </p:cNvSpPr>
                <p:nvPr/>
              </p:nvSpPr>
              <p:spPr bwMode="auto">
                <a:xfrm>
                  <a:off x="4896" y="528"/>
                  <a:ext cx="96" cy="96"/>
                </a:xfrm>
                <a:prstGeom prst="ellipse">
                  <a:avLst/>
                </a:prstGeom>
                <a:solidFill>
                  <a:srgbClr val="66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" name="Group 359"/>
              <p:cNvGrpSpPr>
                <a:grpSpLocks/>
              </p:cNvGrpSpPr>
              <p:nvPr/>
            </p:nvGrpSpPr>
            <p:grpSpPr bwMode="auto">
              <a:xfrm>
                <a:off x="4080" y="3168"/>
                <a:ext cx="720" cy="768"/>
                <a:chOff x="4656" y="240"/>
                <a:chExt cx="720" cy="768"/>
              </a:xfrm>
            </p:grpSpPr>
            <p:sp>
              <p:nvSpPr>
                <p:cNvPr id="72036" name="Rectangle 360"/>
                <p:cNvSpPr>
                  <a:spLocks noChangeArrowheads="1"/>
                </p:cNvSpPr>
                <p:nvPr/>
              </p:nvSpPr>
              <p:spPr bwMode="auto">
                <a:xfrm rot="-8100000">
                  <a:off x="4774" y="65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b="1">
                      <a:solidFill>
                        <a:srgbClr val="CC0000"/>
                      </a:solidFill>
                    </a:rPr>
                    <a:t>Y</a:t>
                  </a:r>
                  <a:endParaRPr 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72037" name="Rectangle 361"/>
                <p:cNvSpPr>
                  <a:spLocks noChangeArrowheads="1"/>
                </p:cNvSpPr>
                <p:nvPr/>
              </p:nvSpPr>
              <p:spPr bwMode="auto">
                <a:xfrm rot="2700000">
                  <a:off x="5032" y="314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b="1">
                      <a:solidFill>
                        <a:srgbClr val="CC0000"/>
                      </a:solidFill>
                    </a:rPr>
                    <a:t>Y</a:t>
                  </a:r>
                  <a:endParaRPr 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72038" name="Rectangle 362"/>
                <p:cNvSpPr>
                  <a:spLocks noChangeArrowheads="1"/>
                </p:cNvSpPr>
                <p:nvPr/>
              </p:nvSpPr>
              <p:spPr bwMode="auto">
                <a:xfrm rot="8100000">
                  <a:off x="5072" y="624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b="1">
                      <a:solidFill>
                        <a:srgbClr val="CC0000"/>
                      </a:solidFill>
                    </a:rPr>
                    <a:t>Y</a:t>
                  </a:r>
                  <a:endParaRPr 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72039" name="Rectangle 363"/>
                <p:cNvSpPr>
                  <a:spLocks noChangeArrowheads="1"/>
                </p:cNvSpPr>
                <p:nvPr/>
              </p:nvSpPr>
              <p:spPr bwMode="auto">
                <a:xfrm rot="-2700000">
                  <a:off x="4733" y="31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b="1">
                      <a:solidFill>
                        <a:srgbClr val="CC0000"/>
                      </a:solidFill>
                    </a:rPr>
                    <a:t>Y</a:t>
                  </a:r>
                  <a:endParaRPr 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72040" name="Rectangle 364"/>
                <p:cNvSpPr>
                  <a:spLocks noChangeArrowheads="1"/>
                </p:cNvSpPr>
                <p:nvPr/>
              </p:nvSpPr>
              <p:spPr bwMode="auto">
                <a:xfrm>
                  <a:off x="4896" y="24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b="1">
                      <a:solidFill>
                        <a:srgbClr val="CC0000"/>
                      </a:solidFill>
                    </a:rPr>
                    <a:t>Y</a:t>
                  </a:r>
                  <a:endParaRPr 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72041" name="Rectangle 365"/>
                <p:cNvSpPr>
                  <a:spLocks noChangeArrowheads="1"/>
                </p:cNvSpPr>
                <p:nvPr/>
              </p:nvSpPr>
              <p:spPr bwMode="auto">
                <a:xfrm flipV="1">
                  <a:off x="4896" y="720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b="1">
                      <a:solidFill>
                        <a:srgbClr val="CC0000"/>
                      </a:solidFill>
                    </a:rPr>
                    <a:t>Y</a:t>
                  </a:r>
                  <a:endParaRPr 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72042" name="Rectangle 366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4678" y="506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b="1">
                      <a:solidFill>
                        <a:srgbClr val="CC0000"/>
                      </a:solidFill>
                    </a:rPr>
                    <a:t>Y</a:t>
                  </a:r>
                  <a:endParaRPr 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72043" name="Rectangle 367"/>
                <p:cNvSpPr>
                  <a:spLocks noChangeArrowheads="1"/>
                </p:cNvSpPr>
                <p:nvPr/>
              </p:nvSpPr>
              <p:spPr bwMode="auto">
                <a:xfrm rot="-5400000" flipH="1" flipV="1">
                  <a:off x="5110" y="458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b="1">
                      <a:solidFill>
                        <a:srgbClr val="CC0000"/>
                      </a:solidFill>
                    </a:rPr>
                    <a:t>Y</a:t>
                  </a:r>
                  <a:endParaRPr lang="en-US" sz="3000" b="1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72044" name="Oval 368"/>
                <p:cNvSpPr>
                  <a:spLocks noChangeArrowheads="1"/>
                </p:cNvSpPr>
                <p:nvPr/>
              </p:nvSpPr>
              <p:spPr bwMode="auto">
                <a:xfrm>
                  <a:off x="4848" y="432"/>
                  <a:ext cx="336" cy="384"/>
                </a:xfrm>
                <a:prstGeom prst="ellipse">
                  <a:avLst/>
                </a:prstGeom>
                <a:solidFill>
                  <a:srgbClr val="FFEA18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045" name="Oval 369"/>
                <p:cNvSpPr>
                  <a:spLocks noChangeArrowheads="1"/>
                </p:cNvSpPr>
                <p:nvPr/>
              </p:nvSpPr>
              <p:spPr bwMode="auto">
                <a:xfrm>
                  <a:off x="4896" y="528"/>
                  <a:ext cx="96" cy="96"/>
                </a:xfrm>
                <a:prstGeom prst="ellipse">
                  <a:avLst/>
                </a:prstGeom>
                <a:solidFill>
                  <a:srgbClr val="66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8" name="Group 383"/>
          <p:cNvGrpSpPr>
            <a:grpSpLocks/>
          </p:cNvGrpSpPr>
          <p:nvPr/>
        </p:nvGrpSpPr>
        <p:grpSpPr bwMode="auto">
          <a:xfrm>
            <a:off x="5181600" y="5638800"/>
            <a:ext cx="1828800" cy="1219200"/>
            <a:chOff x="3264" y="3552"/>
            <a:chExt cx="1152" cy="768"/>
          </a:xfrm>
        </p:grpSpPr>
        <p:sp>
          <p:nvSpPr>
            <p:cNvPr id="72022" name="Rectangle 371"/>
            <p:cNvSpPr>
              <a:spLocks noChangeArrowheads="1"/>
            </p:cNvSpPr>
            <p:nvPr/>
          </p:nvSpPr>
          <p:spPr bwMode="auto">
            <a:xfrm rot="-8100000">
              <a:off x="4150" y="4054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Y</a:t>
              </a:r>
              <a:endParaRPr 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72023" name="Rectangle 372"/>
            <p:cNvSpPr>
              <a:spLocks noChangeArrowheads="1"/>
            </p:cNvSpPr>
            <p:nvPr/>
          </p:nvSpPr>
          <p:spPr bwMode="auto">
            <a:xfrm rot="2700000">
              <a:off x="4006" y="3914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Y</a:t>
              </a:r>
              <a:endParaRPr 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72024" name="Rectangle 373"/>
            <p:cNvSpPr>
              <a:spLocks noChangeArrowheads="1"/>
            </p:cNvSpPr>
            <p:nvPr/>
          </p:nvSpPr>
          <p:spPr bwMode="auto">
            <a:xfrm rot="8100000">
              <a:off x="3552" y="4032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Y</a:t>
              </a:r>
              <a:endParaRPr 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72025" name="Rectangle 374"/>
            <p:cNvSpPr>
              <a:spLocks noChangeArrowheads="1"/>
            </p:cNvSpPr>
            <p:nvPr/>
          </p:nvSpPr>
          <p:spPr bwMode="auto">
            <a:xfrm rot="-2700000">
              <a:off x="3264" y="4032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Y</a:t>
              </a:r>
              <a:endParaRPr 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72026" name="Rectangle 375"/>
            <p:cNvSpPr>
              <a:spLocks noChangeArrowheads="1"/>
            </p:cNvSpPr>
            <p:nvPr/>
          </p:nvSpPr>
          <p:spPr bwMode="auto">
            <a:xfrm>
              <a:off x="3504" y="3840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Y</a:t>
              </a:r>
              <a:endParaRPr 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72027" name="Rectangle 376"/>
            <p:cNvSpPr>
              <a:spLocks noChangeArrowheads="1"/>
            </p:cNvSpPr>
            <p:nvPr/>
          </p:nvSpPr>
          <p:spPr bwMode="auto">
            <a:xfrm flipV="1">
              <a:off x="3648" y="3552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Y</a:t>
              </a:r>
              <a:endParaRPr 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72028" name="Rectangle 377"/>
            <p:cNvSpPr>
              <a:spLocks noChangeArrowheads="1"/>
            </p:cNvSpPr>
            <p:nvPr/>
          </p:nvSpPr>
          <p:spPr bwMode="auto">
            <a:xfrm rot="5400000" flipV="1">
              <a:off x="3718" y="3914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Y</a:t>
              </a:r>
              <a:endParaRPr 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72029" name="Rectangle 378"/>
            <p:cNvSpPr>
              <a:spLocks noChangeArrowheads="1"/>
            </p:cNvSpPr>
            <p:nvPr/>
          </p:nvSpPr>
          <p:spPr bwMode="auto">
            <a:xfrm rot="-5400000" flipH="1" flipV="1">
              <a:off x="3814" y="3674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Y</a:t>
              </a:r>
              <a:endParaRPr lang="en-US" sz="3000" b="1">
                <a:solidFill>
                  <a:srgbClr val="CC0000"/>
                </a:solidFill>
              </a:endParaRPr>
            </a:p>
          </p:txBody>
        </p:sp>
      </p:grpSp>
      <p:grpSp>
        <p:nvGrpSpPr>
          <p:cNvPr id="9" name="Group 389"/>
          <p:cNvGrpSpPr>
            <a:grpSpLocks/>
          </p:cNvGrpSpPr>
          <p:nvPr/>
        </p:nvGrpSpPr>
        <p:grpSpPr bwMode="auto">
          <a:xfrm>
            <a:off x="7007225" y="1066800"/>
            <a:ext cx="2070100" cy="2076450"/>
            <a:chOff x="4414" y="672"/>
            <a:chExt cx="1304" cy="1308"/>
          </a:xfrm>
        </p:grpSpPr>
        <p:grpSp>
          <p:nvGrpSpPr>
            <p:cNvPr id="10" name="Group 388"/>
            <p:cNvGrpSpPr>
              <a:grpSpLocks/>
            </p:cNvGrpSpPr>
            <p:nvPr/>
          </p:nvGrpSpPr>
          <p:grpSpPr bwMode="auto">
            <a:xfrm>
              <a:off x="4414" y="672"/>
              <a:ext cx="1010" cy="861"/>
              <a:chOff x="4414" y="672"/>
              <a:chExt cx="1010" cy="861"/>
            </a:xfrm>
          </p:grpSpPr>
          <p:sp>
            <p:nvSpPr>
              <p:cNvPr id="72016" name="AutoShape 278"/>
              <p:cNvSpPr>
                <a:spLocks noChangeArrowheads="1"/>
              </p:cNvSpPr>
              <p:nvPr/>
            </p:nvSpPr>
            <p:spPr bwMode="auto">
              <a:xfrm rot="-4367175">
                <a:off x="4920" y="792"/>
                <a:ext cx="336" cy="96"/>
              </a:xfrm>
              <a:prstGeom prst="homePlate">
                <a:avLst>
                  <a:gd name="adj" fmla="val 87500"/>
                </a:avLst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017" name="AutoShape 277"/>
              <p:cNvSpPr>
                <a:spLocks noChangeArrowheads="1"/>
              </p:cNvSpPr>
              <p:nvPr/>
            </p:nvSpPr>
            <p:spPr bwMode="auto">
              <a:xfrm rot="-1896273">
                <a:off x="5040" y="912"/>
                <a:ext cx="336" cy="96"/>
              </a:xfrm>
              <a:prstGeom prst="homePlate">
                <a:avLst>
                  <a:gd name="adj" fmla="val 87500"/>
                </a:avLst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018" name="AutoShape 276"/>
              <p:cNvSpPr>
                <a:spLocks noChangeArrowheads="1"/>
              </p:cNvSpPr>
              <p:nvPr/>
            </p:nvSpPr>
            <p:spPr bwMode="auto">
              <a:xfrm>
                <a:off x="5088" y="1104"/>
                <a:ext cx="336" cy="96"/>
              </a:xfrm>
              <a:prstGeom prst="homePlate">
                <a:avLst>
                  <a:gd name="adj" fmla="val 87500"/>
                </a:avLst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1" name="Group 387"/>
              <p:cNvGrpSpPr>
                <a:grpSpLocks/>
              </p:cNvGrpSpPr>
              <p:nvPr/>
            </p:nvGrpSpPr>
            <p:grpSpPr bwMode="auto">
              <a:xfrm>
                <a:off x="4414" y="864"/>
                <a:ext cx="855" cy="669"/>
                <a:chOff x="4414" y="864"/>
                <a:chExt cx="855" cy="669"/>
              </a:xfrm>
            </p:grpSpPr>
            <p:sp>
              <p:nvSpPr>
                <p:cNvPr id="72020" name="Oval 272"/>
                <p:cNvSpPr>
                  <a:spLocks noChangeArrowheads="1"/>
                </p:cNvSpPr>
                <p:nvPr/>
              </p:nvSpPr>
              <p:spPr bwMode="auto">
                <a:xfrm rot="9600817">
                  <a:off x="4414" y="864"/>
                  <a:ext cx="855" cy="669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021" name="Text Box 273"/>
                <p:cNvSpPr txBox="1">
                  <a:spLocks noChangeArrowheads="1"/>
                </p:cNvSpPr>
                <p:nvPr/>
              </p:nvSpPr>
              <p:spPr bwMode="auto">
                <a:xfrm>
                  <a:off x="4553" y="1008"/>
                  <a:ext cx="566" cy="3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US" sz="2200" b="1">
                      <a:solidFill>
                        <a:schemeClr val="bg1"/>
                      </a:solidFill>
                    </a:rPr>
                    <a:t>killer</a:t>
                  </a:r>
                  <a:br>
                    <a:rPr lang="en-US" sz="2200" b="1">
                      <a:solidFill>
                        <a:schemeClr val="bg1"/>
                      </a:solidFill>
                    </a:rPr>
                  </a:br>
                  <a:r>
                    <a:rPr lang="en-US" sz="2200" b="1">
                      <a:solidFill>
                        <a:schemeClr val="bg1"/>
                      </a:solidFill>
                    </a:rPr>
                    <a:t>T cell</a:t>
                  </a:r>
                  <a:endParaRPr lang="en-US" sz="2200" b="1">
                    <a:solidFill>
                      <a:srgbClr val="0F116A"/>
                    </a:solidFill>
                  </a:endParaRPr>
                </a:p>
              </p:txBody>
            </p:sp>
          </p:grpSp>
        </p:grpSp>
        <p:sp>
          <p:nvSpPr>
            <p:cNvPr id="72015" name="Rectangle 385"/>
            <p:cNvSpPr>
              <a:spLocks noChangeArrowheads="1"/>
            </p:cNvSpPr>
            <p:nvPr/>
          </p:nvSpPr>
          <p:spPr bwMode="auto">
            <a:xfrm>
              <a:off x="4594" y="1584"/>
              <a:ext cx="112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200" b="1" u="sng">
                  <a:solidFill>
                    <a:srgbClr val="CC0000"/>
                  </a:solidFill>
                </a:rPr>
                <a:t>activate</a:t>
              </a:r>
              <a:br>
                <a:rPr lang="en-US" sz="2200" b="1" u="sng">
                  <a:solidFill>
                    <a:srgbClr val="CC0000"/>
                  </a:solidFill>
                </a:rPr>
              </a:br>
              <a:r>
                <a:rPr lang="en-US" sz="2200" b="1" u="sng">
                  <a:solidFill>
                    <a:srgbClr val="CC0000"/>
                  </a:solidFill>
                </a:rPr>
                <a:t>killer T cells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sp>
        <p:nvSpPr>
          <p:cNvPr id="461190" name="Text Box 390"/>
          <p:cNvSpPr txBox="1">
            <a:spLocks noChangeArrowheads="1"/>
          </p:cNvSpPr>
          <p:nvPr/>
        </p:nvSpPr>
        <p:spPr bwMode="auto">
          <a:xfrm>
            <a:off x="269875" y="3987800"/>
            <a:ext cx="48895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b="1">
                <a:solidFill>
                  <a:srgbClr val="0F116A"/>
                </a:solidFill>
              </a:rPr>
              <a:t>or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461193" name="Rectangle 393"/>
          <p:cNvSpPr>
            <a:spLocks noChangeArrowheads="1"/>
          </p:cNvSpPr>
          <p:nvPr/>
        </p:nvSpPr>
        <p:spPr bwMode="auto">
          <a:xfrm>
            <a:off x="2971800" y="3352800"/>
            <a:ext cx="1530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000000"/>
                </a:solidFill>
              </a:rPr>
              <a:t>interleukin 1</a:t>
            </a:r>
          </a:p>
        </p:txBody>
      </p:sp>
      <p:sp>
        <p:nvSpPr>
          <p:cNvPr id="461194" name="Rectangle 394"/>
          <p:cNvSpPr>
            <a:spLocks noChangeArrowheads="1"/>
          </p:cNvSpPr>
          <p:nvPr/>
        </p:nvSpPr>
        <p:spPr bwMode="auto">
          <a:xfrm rot="1750064">
            <a:off x="5943600" y="4419600"/>
            <a:ext cx="1530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000000"/>
                </a:solidFill>
              </a:rPr>
              <a:t>interleukin 2</a:t>
            </a:r>
          </a:p>
        </p:txBody>
      </p:sp>
      <p:sp>
        <p:nvSpPr>
          <p:cNvPr id="461195" name="Rectangle 395"/>
          <p:cNvSpPr>
            <a:spLocks noChangeArrowheads="1"/>
          </p:cNvSpPr>
          <p:nvPr/>
        </p:nvSpPr>
        <p:spPr bwMode="auto">
          <a:xfrm rot="-1771631">
            <a:off x="5638800" y="2286000"/>
            <a:ext cx="1530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000000"/>
                </a:solidFill>
              </a:rPr>
              <a:t>interleukin 2</a:t>
            </a:r>
          </a:p>
        </p:txBody>
      </p:sp>
      <p:grpSp>
        <p:nvGrpSpPr>
          <p:cNvPr id="12" name="Group 421"/>
          <p:cNvGrpSpPr>
            <a:grpSpLocks/>
          </p:cNvGrpSpPr>
          <p:nvPr/>
        </p:nvGrpSpPr>
        <p:grpSpPr bwMode="auto">
          <a:xfrm>
            <a:off x="2854325" y="2314575"/>
            <a:ext cx="1212850" cy="893763"/>
            <a:chOff x="4723" y="2985"/>
            <a:chExt cx="764" cy="563"/>
          </a:xfrm>
        </p:grpSpPr>
        <p:grpSp>
          <p:nvGrpSpPr>
            <p:cNvPr id="13" name="Group 422"/>
            <p:cNvGrpSpPr>
              <a:grpSpLocks/>
            </p:cNvGrpSpPr>
            <p:nvPr/>
          </p:nvGrpSpPr>
          <p:grpSpPr bwMode="auto">
            <a:xfrm flipH="1">
              <a:off x="4723" y="2985"/>
              <a:ext cx="764" cy="563"/>
              <a:chOff x="4723" y="2985"/>
              <a:chExt cx="764" cy="563"/>
            </a:xfrm>
          </p:grpSpPr>
          <p:sp>
            <p:nvSpPr>
              <p:cNvPr id="72012" name="Freeform 423"/>
              <p:cNvSpPr>
                <a:spLocks/>
              </p:cNvSpPr>
              <p:nvPr/>
            </p:nvSpPr>
            <p:spPr bwMode="auto">
              <a:xfrm rot="1593904">
                <a:off x="5353" y="3370"/>
                <a:ext cx="134" cy="122"/>
              </a:xfrm>
              <a:custGeom>
                <a:avLst/>
                <a:gdLst>
                  <a:gd name="T0" fmla="*/ 129 w 134"/>
                  <a:gd name="T1" fmla="*/ 0 h 134"/>
                  <a:gd name="T2" fmla="*/ 0 w 134"/>
                  <a:gd name="T3" fmla="*/ 71 h 134"/>
                  <a:gd name="T4" fmla="*/ 134 w 134"/>
                  <a:gd name="T5" fmla="*/ 111 h 134"/>
                  <a:gd name="T6" fmla="*/ 0 60000 65536"/>
                  <a:gd name="T7" fmla="*/ 0 60000 65536"/>
                  <a:gd name="T8" fmla="*/ 0 60000 65536"/>
                  <a:gd name="T9" fmla="*/ 0 w 134"/>
                  <a:gd name="T10" fmla="*/ 0 h 134"/>
                  <a:gd name="T11" fmla="*/ 134 w 134"/>
                  <a:gd name="T12" fmla="*/ 134 h 1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4" h="134">
                    <a:moveTo>
                      <a:pt x="129" y="0"/>
                    </a:moveTo>
                    <a:lnTo>
                      <a:pt x="0" y="86"/>
                    </a:lnTo>
                    <a:lnTo>
                      <a:pt x="134" y="134"/>
                    </a:lnTo>
                  </a:path>
                </a:pathLst>
              </a:cu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013" name="Oval 424"/>
              <p:cNvSpPr>
                <a:spLocks noChangeArrowheads="1"/>
              </p:cNvSpPr>
              <p:nvPr/>
            </p:nvSpPr>
            <p:spPr bwMode="auto">
              <a:xfrm rot="1199183" flipH="1">
                <a:off x="4723" y="2985"/>
                <a:ext cx="720" cy="563"/>
              </a:xfrm>
              <a:prstGeom prst="ellipse">
                <a:avLst/>
              </a:prstGeom>
              <a:solidFill>
                <a:srgbClr val="CC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2011" name="Rectangle 425"/>
            <p:cNvSpPr>
              <a:spLocks noChangeArrowheads="1"/>
            </p:cNvSpPr>
            <p:nvPr/>
          </p:nvSpPr>
          <p:spPr bwMode="auto">
            <a:xfrm flipH="1">
              <a:off x="4830" y="3033"/>
              <a:ext cx="59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</a:rPr>
                <a:t>helper</a:t>
              </a:r>
              <a:br>
                <a:rPr lang="en-US" sz="2000" b="1">
                  <a:solidFill>
                    <a:schemeClr val="bg1"/>
                  </a:solidFill>
                </a:rPr>
              </a:br>
              <a:r>
                <a:rPr lang="en-US" sz="2000" b="1">
                  <a:solidFill>
                    <a:schemeClr val="bg1"/>
                  </a:solidFill>
                </a:rPr>
                <a:t>T cell</a:t>
              </a:r>
              <a:endParaRPr lang="en-US" sz="2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426"/>
          <p:cNvGrpSpPr>
            <a:grpSpLocks/>
          </p:cNvGrpSpPr>
          <p:nvPr/>
        </p:nvGrpSpPr>
        <p:grpSpPr bwMode="auto">
          <a:xfrm>
            <a:off x="3255963" y="5257800"/>
            <a:ext cx="1212850" cy="893763"/>
            <a:chOff x="4723" y="2985"/>
            <a:chExt cx="764" cy="563"/>
          </a:xfrm>
        </p:grpSpPr>
        <p:grpSp>
          <p:nvGrpSpPr>
            <p:cNvPr id="15" name="Group 427"/>
            <p:cNvGrpSpPr>
              <a:grpSpLocks/>
            </p:cNvGrpSpPr>
            <p:nvPr/>
          </p:nvGrpSpPr>
          <p:grpSpPr bwMode="auto">
            <a:xfrm flipH="1">
              <a:off x="4723" y="2985"/>
              <a:ext cx="764" cy="563"/>
              <a:chOff x="4723" y="2985"/>
              <a:chExt cx="764" cy="563"/>
            </a:xfrm>
          </p:grpSpPr>
          <p:sp>
            <p:nvSpPr>
              <p:cNvPr id="72008" name="Freeform 428"/>
              <p:cNvSpPr>
                <a:spLocks/>
              </p:cNvSpPr>
              <p:nvPr/>
            </p:nvSpPr>
            <p:spPr bwMode="auto">
              <a:xfrm rot="1593904">
                <a:off x="5353" y="3370"/>
                <a:ext cx="134" cy="122"/>
              </a:xfrm>
              <a:custGeom>
                <a:avLst/>
                <a:gdLst>
                  <a:gd name="T0" fmla="*/ 129 w 134"/>
                  <a:gd name="T1" fmla="*/ 0 h 134"/>
                  <a:gd name="T2" fmla="*/ 0 w 134"/>
                  <a:gd name="T3" fmla="*/ 71 h 134"/>
                  <a:gd name="T4" fmla="*/ 134 w 134"/>
                  <a:gd name="T5" fmla="*/ 111 h 134"/>
                  <a:gd name="T6" fmla="*/ 0 60000 65536"/>
                  <a:gd name="T7" fmla="*/ 0 60000 65536"/>
                  <a:gd name="T8" fmla="*/ 0 60000 65536"/>
                  <a:gd name="T9" fmla="*/ 0 w 134"/>
                  <a:gd name="T10" fmla="*/ 0 h 134"/>
                  <a:gd name="T11" fmla="*/ 134 w 134"/>
                  <a:gd name="T12" fmla="*/ 134 h 1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4" h="134">
                    <a:moveTo>
                      <a:pt x="129" y="0"/>
                    </a:moveTo>
                    <a:lnTo>
                      <a:pt x="0" y="86"/>
                    </a:lnTo>
                    <a:lnTo>
                      <a:pt x="134" y="134"/>
                    </a:lnTo>
                  </a:path>
                </a:pathLst>
              </a:cu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009" name="Oval 429"/>
              <p:cNvSpPr>
                <a:spLocks noChangeArrowheads="1"/>
              </p:cNvSpPr>
              <p:nvPr/>
            </p:nvSpPr>
            <p:spPr bwMode="auto">
              <a:xfrm rot="1199183" flipH="1">
                <a:off x="4723" y="2985"/>
                <a:ext cx="720" cy="563"/>
              </a:xfrm>
              <a:prstGeom prst="ellipse">
                <a:avLst/>
              </a:prstGeom>
              <a:solidFill>
                <a:srgbClr val="CC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2007" name="Rectangle 430"/>
            <p:cNvSpPr>
              <a:spLocks noChangeArrowheads="1"/>
            </p:cNvSpPr>
            <p:nvPr/>
          </p:nvSpPr>
          <p:spPr bwMode="auto">
            <a:xfrm flipH="1">
              <a:off x="4830" y="3033"/>
              <a:ext cx="59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</a:rPr>
                <a:t>helper</a:t>
              </a:r>
              <a:br>
                <a:rPr lang="en-US" sz="2000" b="1">
                  <a:solidFill>
                    <a:schemeClr val="bg1"/>
                  </a:solidFill>
                </a:rPr>
              </a:br>
              <a:r>
                <a:rPr lang="en-US" sz="2000" b="1">
                  <a:solidFill>
                    <a:schemeClr val="bg1"/>
                  </a:solidFill>
                </a:rPr>
                <a:t>T cell</a:t>
              </a:r>
              <a:endParaRPr lang="en-US" sz="2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446"/>
          <p:cNvGrpSpPr>
            <a:grpSpLocks/>
          </p:cNvGrpSpPr>
          <p:nvPr/>
        </p:nvGrpSpPr>
        <p:grpSpPr bwMode="auto">
          <a:xfrm>
            <a:off x="4291013" y="2581275"/>
            <a:ext cx="2090737" cy="2330450"/>
            <a:chOff x="2576" y="231"/>
            <a:chExt cx="1317" cy="1468"/>
          </a:xfrm>
        </p:grpSpPr>
        <p:grpSp>
          <p:nvGrpSpPr>
            <p:cNvPr id="17" name="Group 431"/>
            <p:cNvGrpSpPr>
              <a:grpSpLocks/>
            </p:cNvGrpSpPr>
            <p:nvPr/>
          </p:nvGrpSpPr>
          <p:grpSpPr bwMode="auto">
            <a:xfrm>
              <a:off x="2681" y="231"/>
              <a:ext cx="764" cy="563"/>
              <a:chOff x="4723" y="2985"/>
              <a:chExt cx="764" cy="563"/>
            </a:xfrm>
          </p:grpSpPr>
          <p:grpSp>
            <p:nvGrpSpPr>
              <p:cNvPr id="18" name="Group 432"/>
              <p:cNvGrpSpPr>
                <a:grpSpLocks/>
              </p:cNvGrpSpPr>
              <p:nvPr/>
            </p:nvGrpSpPr>
            <p:grpSpPr bwMode="auto">
              <a:xfrm flipH="1">
                <a:off x="4723" y="2985"/>
                <a:ext cx="764" cy="563"/>
                <a:chOff x="4723" y="2985"/>
                <a:chExt cx="764" cy="563"/>
              </a:xfrm>
            </p:grpSpPr>
            <p:sp>
              <p:nvSpPr>
                <p:cNvPr id="72004" name="Freeform 433"/>
                <p:cNvSpPr>
                  <a:spLocks/>
                </p:cNvSpPr>
                <p:nvPr/>
              </p:nvSpPr>
              <p:spPr bwMode="auto">
                <a:xfrm rot="1593904">
                  <a:off x="5353" y="3370"/>
                  <a:ext cx="134" cy="122"/>
                </a:xfrm>
                <a:custGeom>
                  <a:avLst/>
                  <a:gdLst>
                    <a:gd name="T0" fmla="*/ 129 w 134"/>
                    <a:gd name="T1" fmla="*/ 0 h 134"/>
                    <a:gd name="T2" fmla="*/ 0 w 134"/>
                    <a:gd name="T3" fmla="*/ 71 h 134"/>
                    <a:gd name="T4" fmla="*/ 134 w 134"/>
                    <a:gd name="T5" fmla="*/ 111 h 134"/>
                    <a:gd name="T6" fmla="*/ 0 60000 65536"/>
                    <a:gd name="T7" fmla="*/ 0 60000 65536"/>
                    <a:gd name="T8" fmla="*/ 0 60000 65536"/>
                    <a:gd name="T9" fmla="*/ 0 w 134"/>
                    <a:gd name="T10" fmla="*/ 0 h 134"/>
                    <a:gd name="T11" fmla="*/ 134 w 134"/>
                    <a:gd name="T12" fmla="*/ 134 h 13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4" h="134">
                      <a:moveTo>
                        <a:pt x="129" y="0"/>
                      </a:moveTo>
                      <a:lnTo>
                        <a:pt x="0" y="86"/>
                      </a:lnTo>
                      <a:lnTo>
                        <a:pt x="134" y="134"/>
                      </a:ln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005" name="Oval 434"/>
                <p:cNvSpPr>
                  <a:spLocks noChangeArrowheads="1"/>
                </p:cNvSpPr>
                <p:nvPr/>
              </p:nvSpPr>
              <p:spPr bwMode="auto">
                <a:xfrm rot="1199183" flipH="1">
                  <a:off x="4723" y="2985"/>
                  <a:ext cx="720" cy="563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2003" name="Rectangle 435"/>
              <p:cNvSpPr>
                <a:spLocks noChangeArrowheads="1"/>
              </p:cNvSpPr>
              <p:nvPr/>
            </p:nvSpPr>
            <p:spPr bwMode="auto">
              <a:xfrm flipH="1">
                <a:off x="4830" y="3033"/>
                <a:ext cx="59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b="1">
                    <a:solidFill>
                      <a:schemeClr val="bg1"/>
                    </a:solidFill>
                  </a:rPr>
                  <a:t>helper</a:t>
                </a:r>
                <a:br>
                  <a:rPr lang="en-US" sz="2000" b="1">
                    <a:solidFill>
                      <a:schemeClr val="bg1"/>
                    </a:solidFill>
                  </a:rPr>
                </a:br>
                <a:r>
                  <a:rPr lang="en-US" sz="2000" b="1">
                    <a:solidFill>
                      <a:schemeClr val="bg1"/>
                    </a:solidFill>
                  </a:rPr>
                  <a:t>T cell</a:t>
                </a:r>
                <a:endParaRPr lang="en-US" sz="2200" b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9" name="Group 436"/>
            <p:cNvGrpSpPr>
              <a:grpSpLocks/>
            </p:cNvGrpSpPr>
            <p:nvPr/>
          </p:nvGrpSpPr>
          <p:grpSpPr bwMode="auto">
            <a:xfrm>
              <a:off x="3129" y="650"/>
              <a:ext cx="764" cy="563"/>
              <a:chOff x="4723" y="2985"/>
              <a:chExt cx="764" cy="563"/>
            </a:xfrm>
          </p:grpSpPr>
          <p:grpSp>
            <p:nvGrpSpPr>
              <p:cNvPr id="20" name="Group 437"/>
              <p:cNvGrpSpPr>
                <a:grpSpLocks/>
              </p:cNvGrpSpPr>
              <p:nvPr/>
            </p:nvGrpSpPr>
            <p:grpSpPr bwMode="auto">
              <a:xfrm flipH="1">
                <a:off x="4723" y="2985"/>
                <a:ext cx="764" cy="563"/>
                <a:chOff x="4723" y="2985"/>
                <a:chExt cx="764" cy="563"/>
              </a:xfrm>
            </p:grpSpPr>
            <p:sp>
              <p:nvSpPr>
                <p:cNvPr id="72000" name="Freeform 438"/>
                <p:cNvSpPr>
                  <a:spLocks/>
                </p:cNvSpPr>
                <p:nvPr/>
              </p:nvSpPr>
              <p:spPr bwMode="auto">
                <a:xfrm rot="1593904">
                  <a:off x="5353" y="3370"/>
                  <a:ext cx="134" cy="122"/>
                </a:xfrm>
                <a:custGeom>
                  <a:avLst/>
                  <a:gdLst>
                    <a:gd name="T0" fmla="*/ 129 w 134"/>
                    <a:gd name="T1" fmla="*/ 0 h 134"/>
                    <a:gd name="T2" fmla="*/ 0 w 134"/>
                    <a:gd name="T3" fmla="*/ 71 h 134"/>
                    <a:gd name="T4" fmla="*/ 134 w 134"/>
                    <a:gd name="T5" fmla="*/ 111 h 134"/>
                    <a:gd name="T6" fmla="*/ 0 60000 65536"/>
                    <a:gd name="T7" fmla="*/ 0 60000 65536"/>
                    <a:gd name="T8" fmla="*/ 0 60000 65536"/>
                    <a:gd name="T9" fmla="*/ 0 w 134"/>
                    <a:gd name="T10" fmla="*/ 0 h 134"/>
                    <a:gd name="T11" fmla="*/ 134 w 134"/>
                    <a:gd name="T12" fmla="*/ 134 h 13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4" h="134">
                      <a:moveTo>
                        <a:pt x="129" y="0"/>
                      </a:moveTo>
                      <a:lnTo>
                        <a:pt x="0" y="86"/>
                      </a:lnTo>
                      <a:lnTo>
                        <a:pt x="134" y="134"/>
                      </a:ln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001" name="Oval 439"/>
                <p:cNvSpPr>
                  <a:spLocks noChangeArrowheads="1"/>
                </p:cNvSpPr>
                <p:nvPr/>
              </p:nvSpPr>
              <p:spPr bwMode="auto">
                <a:xfrm rot="1199183" flipH="1">
                  <a:off x="4723" y="2985"/>
                  <a:ext cx="720" cy="563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1999" name="Rectangle 440"/>
              <p:cNvSpPr>
                <a:spLocks noChangeArrowheads="1"/>
              </p:cNvSpPr>
              <p:nvPr/>
            </p:nvSpPr>
            <p:spPr bwMode="auto">
              <a:xfrm flipH="1">
                <a:off x="4830" y="3033"/>
                <a:ext cx="59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b="1">
                    <a:solidFill>
                      <a:schemeClr val="bg1"/>
                    </a:solidFill>
                  </a:rPr>
                  <a:t>helper</a:t>
                </a:r>
                <a:br>
                  <a:rPr lang="en-US" sz="2000" b="1">
                    <a:solidFill>
                      <a:schemeClr val="bg1"/>
                    </a:solidFill>
                  </a:rPr>
                </a:br>
                <a:r>
                  <a:rPr lang="en-US" sz="2000" b="1">
                    <a:solidFill>
                      <a:schemeClr val="bg1"/>
                    </a:solidFill>
                  </a:rPr>
                  <a:t>T cell</a:t>
                </a:r>
                <a:endParaRPr lang="en-US" sz="2200" b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" name="Group 441"/>
            <p:cNvGrpSpPr>
              <a:grpSpLocks/>
            </p:cNvGrpSpPr>
            <p:nvPr/>
          </p:nvGrpSpPr>
          <p:grpSpPr bwMode="auto">
            <a:xfrm>
              <a:off x="2576" y="1136"/>
              <a:ext cx="764" cy="563"/>
              <a:chOff x="4723" y="2985"/>
              <a:chExt cx="764" cy="563"/>
            </a:xfrm>
          </p:grpSpPr>
          <p:grpSp>
            <p:nvGrpSpPr>
              <p:cNvPr id="22" name="Group 442"/>
              <p:cNvGrpSpPr>
                <a:grpSpLocks/>
              </p:cNvGrpSpPr>
              <p:nvPr/>
            </p:nvGrpSpPr>
            <p:grpSpPr bwMode="auto">
              <a:xfrm flipH="1">
                <a:off x="4723" y="2985"/>
                <a:ext cx="764" cy="563"/>
                <a:chOff x="4723" y="2985"/>
                <a:chExt cx="764" cy="563"/>
              </a:xfrm>
            </p:grpSpPr>
            <p:sp>
              <p:nvSpPr>
                <p:cNvPr id="71996" name="Freeform 443"/>
                <p:cNvSpPr>
                  <a:spLocks/>
                </p:cNvSpPr>
                <p:nvPr/>
              </p:nvSpPr>
              <p:spPr bwMode="auto">
                <a:xfrm rot="1593904">
                  <a:off x="5353" y="3370"/>
                  <a:ext cx="134" cy="122"/>
                </a:xfrm>
                <a:custGeom>
                  <a:avLst/>
                  <a:gdLst>
                    <a:gd name="T0" fmla="*/ 129 w 134"/>
                    <a:gd name="T1" fmla="*/ 0 h 134"/>
                    <a:gd name="T2" fmla="*/ 0 w 134"/>
                    <a:gd name="T3" fmla="*/ 71 h 134"/>
                    <a:gd name="T4" fmla="*/ 134 w 134"/>
                    <a:gd name="T5" fmla="*/ 111 h 134"/>
                    <a:gd name="T6" fmla="*/ 0 60000 65536"/>
                    <a:gd name="T7" fmla="*/ 0 60000 65536"/>
                    <a:gd name="T8" fmla="*/ 0 60000 65536"/>
                    <a:gd name="T9" fmla="*/ 0 w 134"/>
                    <a:gd name="T10" fmla="*/ 0 h 134"/>
                    <a:gd name="T11" fmla="*/ 134 w 134"/>
                    <a:gd name="T12" fmla="*/ 134 h 13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4" h="134">
                      <a:moveTo>
                        <a:pt x="129" y="0"/>
                      </a:moveTo>
                      <a:lnTo>
                        <a:pt x="0" y="86"/>
                      </a:lnTo>
                      <a:lnTo>
                        <a:pt x="134" y="134"/>
                      </a:lnTo>
                    </a:path>
                  </a:pathLst>
                </a:cu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997" name="Oval 444"/>
                <p:cNvSpPr>
                  <a:spLocks noChangeArrowheads="1"/>
                </p:cNvSpPr>
                <p:nvPr/>
              </p:nvSpPr>
              <p:spPr bwMode="auto">
                <a:xfrm rot="1199183" flipH="1">
                  <a:off x="4723" y="2985"/>
                  <a:ext cx="720" cy="563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1995" name="Rectangle 445"/>
              <p:cNvSpPr>
                <a:spLocks noChangeArrowheads="1"/>
              </p:cNvSpPr>
              <p:nvPr/>
            </p:nvSpPr>
            <p:spPr bwMode="auto">
              <a:xfrm flipH="1">
                <a:off x="4830" y="3033"/>
                <a:ext cx="59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b="1">
                    <a:solidFill>
                      <a:schemeClr val="bg1"/>
                    </a:solidFill>
                  </a:rPr>
                  <a:t>helper</a:t>
                </a:r>
                <a:br>
                  <a:rPr lang="en-US" sz="2000" b="1">
                    <a:solidFill>
                      <a:schemeClr val="bg1"/>
                    </a:solidFill>
                  </a:rPr>
                </a:br>
                <a:r>
                  <a:rPr lang="en-US" sz="2000" b="1">
                    <a:solidFill>
                      <a:schemeClr val="bg1"/>
                    </a:solidFill>
                  </a:rPr>
                  <a:t>T cell</a:t>
                </a:r>
                <a:endParaRPr lang="en-US" sz="2200" b="1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461377" name="Picture 577" descr="bug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03938" y="3343275"/>
            <a:ext cx="144938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1378" name="Rectangle 578"/>
          <p:cNvSpPr>
            <a:spLocks noChangeArrowheads="1"/>
          </p:cNvSpPr>
          <p:nvPr/>
        </p:nvSpPr>
        <p:spPr bwMode="auto">
          <a:xfrm>
            <a:off x="3146425" y="1824038"/>
            <a:ext cx="1843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b="1" u="sng">
                <a:solidFill>
                  <a:srgbClr val="CC0000"/>
                </a:solidFill>
              </a:rPr>
              <a:t>recognition</a:t>
            </a:r>
          </a:p>
        </p:txBody>
      </p:sp>
      <p:sp>
        <p:nvSpPr>
          <p:cNvPr id="461379" name="Rectangle 579"/>
          <p:cNvSpPr>
            <a:spLocks noChangeArrowheads="1"/>
          </p:cNvSpPr>
          <p:nvPr/>
        </p:nvSpPr>
        <p:spPr bwMode="auto">
          <a:xfrm>
            <a:off x="4749800" y="4822825"/>
            <a:ext cx="1149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b="1" u="sng">
                <a:solidFill>
                  <a:srgbClr val="CC0000"/>
                </a:solidFill>
              </a:rPr>
              <a:t>clones</a:t>
            </a:r>
          </a:p>
        </p:txBody>
      </p:sp>
      <p:sp>
        <p:nvSpPr>
          <p:cNvPr id="461380" name="Rectangle 580"/>
          <p:cNvSpPr>
            <a:spLocks noChangeArrowheads="1"/>
          </p:cNvSpPr>
          <p:nvPr/>
        </p:nvSpPr>
        <p:spPr bwMode="auto">
          <a:xfrm>
            <a:off x="3155950" y="6097588"/>
            <a:ext cx="1843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b="1" u="sng">
                <a:solidFill>
                  <a:srgbClr val="CC0000"/>
                </a:solidFill>
              </a:rPr>
              <a:t>recognition</a:t>
            </a:r>
          </a:p>
        </p:txBody>
      </p:sp>
      <p:grpSp>
        <p:nvGrpSpPr>
          <p:cNvPr id="23" name="Group 1006"/>
          <p:cNvGrpSpPr>
            <a:grpSpLocks/>
          </p:cNvGrpSpPr>
          <p:nvPr/>
        </p:nvGrpSpPr>
        <p:grpSpPr bwMode="auto">
          <a:xfrm>
            <a:off x="30163" y="4094163"/>
            <a:ext cx="4041775" cy="2828925"/>
            <a:chOff x="391" y="1251"/>
            <a:chExt cx="2546" cy="1782"/>
          </a:xfrm>
        </p:grpSpPr>
        <p:grpSp>
          <p:nvGrpSpPr>
            <p:cNvPr id="24" name="Group 1007"/>
            <p:cNvGrpSpPr>
              <a:grpSpLocks/>
            </p:cNvGrpSpPr>
            <p:nvPr/>
          </p:nvGrpSpPr>
          <p:grpSpPr bwMode="auto">
            <a:xfrm rot="-7872164">
              <a:off x="832" y="2829"/>
              <a:ext cx="120" cy="147"/>
              <a:chOff x="1756" y="2293"/>
              <a:chExt cx="120" cy="147"/>
            </a:xfrm>
          </p:grpSpPr>
          <p:sp>
            <p:nvSpPr>
              <p:cNvPr id="71989" name="AutoShape 1008"/>
              <p:cNvSpPr>
                <a:spLocks noChangeArrowheads="1"/>
              </p:cNvSpPr>
              <p:nvPr/>
            </p:nvSpPr>
            <p:spPr bwMode="auto">
              <a:xfrm rot="-2089490">
                <a:off x="1757" y="2321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90" name="AutoShape 1009"/>
              <p:cNvSpPr>
                <a:spLocks noChangeArrowheads="1"/>
              </p:cNvSpPr>
              <p:nvPr/>
            </p:nvSpPr>
            <p:spPr bwMode="auto">
              <a:xfrm rot="-2089490">
                <a:off x="1756" y="2293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5" name="Group 1010"/>
            <p:cNvGrpSpPr>
              <a:grpSpLocks/>
            </p:cNvGrpSpPr>
            <p:nvPr/>
          </p:nvGrpSpPr>
          <p:grpSpPr bwMode="auto">
            <a:xfrm rot="-10590131">
              <a:off x="1785" y="2748"/>
              <a:ext cx="120" cy="147"/>
              <a:chOff x="1756" y="2293"/>
              <a:chExt cx="120" cy="147"/>
            </a:xfrm>
          </p:grpSpPr>
          <p:sp>
            <p:nvSpPr>
              <p:cNvPr id="71987" name="AutoShape 1011"/>
              <p:cNvSpPr>
                <a:spLocks noChangeArrowheads="1"/>
              </p:cNvSpPr>
              <p:nvPr/>
            </p:nvSpPr>
            <p:spPr bwMode="auto">
              <a:xfrm rot="-2089490">
                <a:off x="1757" y="2321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88" name="AutoShape 1012"/>
              <p:cNvSpPr>
                <a:spLocks noChangeArrowheads="1"/>
              </p:cNvSpPr>
              <p:nvPr/>
            </p:nvSpPr>
            <p:spPr bwMode="auto">
              <a:xfrm rot="-2089490">
                <a:off x="1756" y="2293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6" name="Group 1013"/>
            <p:cNvGrpSpPr>
              <a:grpSpLocks/>
            </p:cNvGrpSpPr>
            <p:nvPr/>
          </p:nvGrpSpPr>
          <p:grpSpPr bwMode="auto">
            <a:xfrm rot="8106477">
              <a:off x="2217" y="2384"/>
              <a:ext cx="120" cy="147"/>
              <a:chOff x="1756" y="2293"/>
              <a:chExt cx="120" cy="147"/>
            </a:xfrm>
          </p:grpSpPr>
          <p:sp>
            <p:nvSpPr>
              <p:cNvPr id="71985" name="AutoShape 1014"/>
              <p:cNvSpPr>
                <a:spLocks noChangeArrowheads="1"/>
              </p:cNvSpPr>
              <p:nvPr/>
            </p:nvSpPr>
            <p:spPr bwMode="auto">
              <a:xfrm rot="-2089490">
                <a:off x="1757" y="2321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86" name="AutoShape 1015"/>
              <p:cNvSpPr>
                <a:spLocks noChangeArrowheads="1"/>
              </p:cNvSpPr>
              <p:nvPr/>
            </p:nvSpPr>
            <p:spPr bwMode="auto">
              <a:xfrm rot="-2089490">
                <a:off x="1756" y="2293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7" name="Group 1016"/>
            <p:cNvGrpSpPr>
              <a:grpSpLocks/>
            </p:cNvGrpSpPr>
            <p:nvPr/>
          </p:nvGrpSpPr>
          <p:grpSpPr bwMode="auto">
            <a:xfrm rot="6521484">
              <a:off x="2291" y="2068"/>
              <a:ext cx="120" cy="147"/>
              <a:chOff x="1756" y="2293"/>
              <a:chExt cx="120" cy="147"/>
            </a:xfrm>
          </p:grpSpPr>
          <p:sp>
            <p:nvSpPr>
              <p:cNvPr id="71983" name="AutoShape 1017"/>
              <p:cNvSpPr>
                <a:spLocks noChangeArrowheads="1"/>
              </p:cNvSpPr>
              <p:nvPr/>
            </p:nvSpPr>
            <p:spPr bwMode="auto">
              <a:xfrm rot="-2089490">
                <a:off x="1757" y="2321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84" name="AutoShape 1018"/>
              <p:cNvSpPr>
                <a:spLocks noChangeArrowheads="1"/>
              </p:cNvSpPr>
              <p:nvPr/>
            </p:nvSpPr>
            <p:spPr bwMode="auto">
              <a:xfrm rot="-2089490">
                <a:off x="1756" y="2293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8" name="Group 1019"/>
            <p:cNvGrpSpPr>
              <a:grpSpLocks/>
            </p:cNvGrpSpPr>
            <p:nvPr/>
          </p:nvGrpSpPr>
          <p:grpSpPr bwMode="auto">
            <a:xfrm rot="-383333">
              <a:off x="1023" y="1602"/>
              <a:ext cx="120" cy="147"/>
              <a:chOff x="2320" y="1899"/>
              <a:chExt cx="120" cy="147"/>
            </a:xfrm>
          </p:grpSpPr>
          <p:sp>
            <p:nvSpPr>
              <p:cNvPr id="71981" name="AutoShape 1020"/>
              <p:cNvSpPr>
                <a:spLocks noChangeArrowheads="1"/>
              </p:cNvSpPr>
              <p:nvPr/>
            </p:nvSpPr>
            <p:spPr bwMode="auto">
              <a:xfrm rot="-2089490">
                <a:off x="2321" y="1927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82" name="AutoShape 1021"/>
              <p:cNvSpPr>
                <a:spLocks noChangeArrowheads="1"/>
              </p:cNvSpPr>
              <p:nvPr/>
            </p:nvSpPr>
            <p:spPr bwMode="auto">
              <a:xfrm rot="-2089490">
                <a:off x="2320" y="1899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9" name="Group 1022"/>
            <p:cNvGrpSpPr>
              <a:grpSpLocks/>
            </p:cNvGrpSpPr>
            <p:nvPr/>
          </p:nvGrpSpPr>
          <p:grpSpPr bwMode="auto">
            <a:xfrm>
              <a:off x="434" y="2319"/>
              <a:ext cx="153" cy="119"/>
              <a:chOff x="1685" y="2662"/>
              <a:chExt cx="153" cy="119"/>
            </a:xfrm>
          </p:grpSpPr>
          <p:sp>
            <p:nvSpPr>
              <p:cNvPr id="71979" name="AutoShape 1023"/>
              <p:cNvSpPr>
                <a:spLocks noChangeArrowheads="1"/>
              </p:cNvSpPr>
              <p:nvPr/>
            </p:nvSpPr>
            <p:spPr bwMode="auto">
              <a:xfrm rot="-3964096">
                <a:off x="1719" y="2662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80" name="AutoShape 1024"/>
              <p:cNvSpPr>
                <a:spLocks noChangeArrowheads="1"/>
              </p:cNvSpPr>
              <p:nvPr/>
            </p:nvSpPr>
            <p:spPr bwMode="auto">
              <a:xfrm rot="-3964096">
                <a:off x="1698" y="2658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0" name="Group 1025"/>
            <p:cNvGrpSpPr>
              <a:grpSpLocks/>
            </p:cNvGrpSpPr>
            <p:nvPr/>
          </p:nvGrpSpPr>
          <p:grpSpPr bwMode="auto">
            <a:xfrm>
              <a:off x="505" y="1950"/>
              <a:ext cx="120" cy="147"/>
              <a:chOff x="1756" y="2293"/>
              <a:chExt cx="120" cy="147"/>
            </a:xfrm>
          </p:grpSpPr>
          <p:sp>
            <p:nvSpPr>
              <p:cNvPr id="71977" name="AutoShape 1026"/>
              <p:cNvSpPr>
                <a:spLocks noChangeArrowheads="1"/>
              </p:cNvSpPr>
              <p:nvPr/>
            </p:nvSpPr>
            <p:spPr bwMode="auto">
              <a:xfrm rot="-2089490">
                <a:off x="1757" y="2321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78" name="AutoShape 1027"/>
              <p:cNvSpPr>
                <a:spLocks noChangeArrowheads="1"/>
              </p:cNvSpPr>
              <p:nvPr/>
            </p:nvSpPr>
            <p:spPr bwMode="auto">
              <a:xfrm rot="-2089490">
                <a:off x="1756" y="2293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1" name="Group 1028"/>
            <p:cNvGrpSpPr>
              <a:grpSpLocks/>
            </p:cNvGrpSpPr>
            <p:nvPr/>
          </p:nvGrpSpPr>
          <p:grpSpPr bwMode="auto">
            <a:xfrm>
              <a:off x="1108" y="1523"/>
              <a:ext cx="120" cy="147"/>
              <a:chOff x="2320" y="1899"/>
              <a:chExt cx="120" cy="147"/>
            </a:xfrm>
          </p:grpSpPr>
          <p:sp>
            <p:nvSpPr>
              <p:cNvPr id="71975" name="AutoShape 1029"/>
              <p:cNvSpPr>
                <a:spLocks noChangeArrowheads="1"/>
              </p:cNvSpPr>
              <p:nvPr/>
            </p:nvSpPr>
            <p:spPr bwMode="auto">
              <a:xfrm rot="-2089490">
                <a:off x="2321" y="1927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76" name="AutoShape 1030"/>
              <p:cNvSpPr>
                <a:spLocks noChangeArrowheads="1"/>
              </p:cNvSpPr>
              <p:nvPr/>
            </p:nvSpPr>
            <p:spPr bwMode="auto">
              <a:xfrm rot="-2089490">
                <a:off x="2320" y="1899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1680" name="Group 1031"/>
            <p:cNvGrpSpPr>
              <a:grpSpLocks/>
            </p:cNvGrpSpPr>
            <p:nvPr/>
          </p:nvGrpSpPr>
          <p:grpSpPr bwMode="auto">
            <a:xfrm>
              <a:off x="2215" y="1948"/>
              <a:ext cx="119" cy="148"/>
              <a:chOff x="4959" y="2263"/>
              <a:chExt cx="119" cy="148"/>
            </a:xfrm>
          </p:grpSpPr>
          <p:sp>
            <p:nvSpPr>
              <p:cNvPr id="71973" name="AutoShape 1032"/>
              <p:cNvSpPr>
                <a:spLocks noChangeArrowheads="1"/>
              </p:cNvSpPr>
              <p:nvPr/>
            </p:nvSpPr>
            <p:spPr bwMode="auto">
              <a:xfrm rot="2053323">
                <a:off x="4959" y="2292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74" name="AutoShape 1033"/>
              <p:cNvSpPr>
                <a:spLocks noChangeArrowheads="1"/>
              </p:cNvSpPr>
              <p:nvPr/>
            </p:nvSpPr>
            <p:spPr bwMode="auto">
              <a:xfrm rot="2053323">
                <a:off x="5025" y="2263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2D2F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1681" name="Group 1034"/>
            <p:cNvGrpSpPr>
              <a:grpSpLocks/>
            </p:cNvGrpSpPr>
            <p:nvPr/>
          </p:nvGrpSpPr>
          <p:grpSpPr bwMode="auto">
            <a:xfrm rot="3972556">
              <a:off x="2220" y="2449"/>
              <a:ext cx="119" cy="148"/>
              <a:chOff x="4959" y="2263"/>
              <a:chExt cx="119" cy="148"/>
            </a:xfrm>
          </p:grpSpPr>
          <p:sp>
            <p:nvSpPr>
              <p:cNvPr id="71971" name="AutoShape 1035"/>
              <p:cNvSpPr>
                <a:spLocks noChangeArrowheads="1"/>
              </p:cNvSpPr>
              <p:nvPr/>
            </p:nvSpPr>
            <p:spPr bwMode="auto">
              <a:xfrm rot="2053323">
                <a:off x="4959" y="2292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72" name="AutoShape 1036"/>
              <p:cNvSpPr>
                <a:spLocks noChangeArrowheads="1"/>
              </p:cNvSpPr>
              <p:nvPr/>
            </p:nvSpPr>
            <p:spPr bwMode="auto">
              <a:xfrm rot="2053323">
                <a:off x="5025" y="2263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2D2F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1685" name="Group 1037"/>
            <p:cNvGrpSpPr>
              <a:grpSpLocks/>
            </p:cNvGrpSpPr>
            <p:nvPr/>
          </p:nvGrpSpPr>
          <p:grpSpPr bwMode="auto">
            <a:xfrm rot="7995607">
              <a:off x="2017" y="2725"/>
              <a:ext cx="119" cy="148"/>
              <a:chOff x="4959" y="2263"/>
              <a:chExt cx="119" cy="148"/>
            </a:xfrm>
          </p:grpSpPr>
          <p:sp>
            <p:nvSpPr>
              <p:cNvPr id="71969" name="AutoShape 1038"/>
              <p:cNvSpPr>
                <a:spLocks noChangeArrowheads="1"/>
              </p:cNvSpPr>
              <p:nvPr/>
            </p:nvSpPr>
            <p:spPr bwMode="auto">
              <a:xfrm rot="2053323">
                <a:off x="4959" y="2292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70" name="AutoShape 1039"/>
              <p:cNvSpPr>
                <a:spLocks noChangeArrowheads="1"/>
              </p:cNvSpPr>
              <p:nvPr/>
            </p:nvSpPr>
            <p:spPr bwMode="auto">
              <a:xfrm rot="2053323">
                <a:off x="5025" y="2263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2D2F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1686" name="Group 1040"/>
            <p:cNvGrpSpPr>
              <a:grpSpLocks/>
            </p:cNvGrpSpPr>
            <p:nvPr/>
          </p:nvGrpSpPr>
          <p:grpSpPr bwMode="auto">
            <a:xfrm rot="6728602">
              <a:off x="1696" y="2803"/>
              <a:ext cx="119" cy="148"/>
              <a:chOff x="4959" y="2263"/>
              <a:chExt cx="119" cy="148"/>
            </a:xfrm>
          </p:grpSpPr>
          <p:sp>
            <p:nvSpPr>
              <p:cNvPr id="71967" name="AutoShape 1041"/>
              <p:cNvSpPr>
                <a:spLocks noChangeArrowheads="1"/>
              </p:cNvSpPr>
              <p:nvPr/>
            </p:nvSpPr>
            <p:spPr bwMode="auto">
              <a:xfrm rot="2053323">
                <a:off x="4959" y="2292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68" name="AutoShape 1042"/>
              <p:cNvSpPr>
                <a:spLocks noChangeArrowheads="1"/>
              </p:cNvSpPr>
              <p:nvPr/>
            </p:nvSpPr>
            <p:spPr bwMode="auto">
              <a:xfrm rot="2053323">
                <a:off x="5025" y="2263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2D2F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1687" name="Group 1043"/>
            <p:cNvGrpSpPr>
              <a:grpSpLocks/>
            </p:cNvGrpSpPr>
            <p:nvPr/>
          </p:nvGrpSpPr>
          <p:grpSpPr bwMode="auto">
            <a:xfrm rot="9916408">
              <a:off x="1347" y="2849"/>
              <a:ext cx="119" cy="148"/>
              <a:chOff x="4959" y="2263"/>
              <a:chExt cx="119" cy="148"/>
            </a:xfrm>
          </p:grpSpPr>
          <p:sp>
            <p:nvSpPr>
              <p:cNvPr id="71965" name="AutoShape 1044"/>
              <p:cNvSpPr>
                <a:spLocks noChangeArrowheads="1"/>
              </p:cNvSpPr>
              <p:nvPr/>
            </p:nvSpPr>
            <p:spPr bwMode="auto">
              <a:xfrm rot="2053323">
                <a:off x="4959" y="2292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66" name="AutoShape 1045"/>
              <p:cNvSpPr>
                <a:spLocks noChangeArrowheads="1"/>
              </p:cNvSpPr>
              <p:nvPr/>
            </p:nvSpPr>
            <p:spPr bwMode="auto">
              <a:xfrm rot="2053323">
                <a:off x="5025" y="2263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2D2F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1688" name="Group 1046"/>
            <p:cNvGrpSpPr>
              <a:grpSpLocks/>
            </p:cNvGrpSpPr>
            <p:nvPr/>
          </p:nvGrpSpPr>
          <p:grpSpPr bwMode="auto">
            <a:xfrm rot="8927227">
              <a:off x="963" y="2877"/>
              <a:ext cx="119" cy="148"/>
              <a:chOff x="4959" y="2263"/>
              <a:chExt cx="119" cy="148"/>
            </a:xfrm>
          </p:grpSpPr>
          <p:sp>
            <p:nvSpPr>
              <p:cNvPr id="71963" name="AutoShape 1047"/>
              <p:cNvSpPr>
                <a:spLocks noChangeArrowheads="1"/>
              </p:cNvSpPr>
              <p:nvPr/>
            </p:nvSpPr>
            <p:spPr bwMode="auto">
              <a:xfrm rot="2053323">
                <a:off x="4959" y="2292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64" name="AutoShape 1048"/>
              <p:cNvSpPr>
                <a:spLocks noChangeArrowheads="1"/>
              </p:cNvSpPr>
              <p:nvPr/>
            </p:nvSpPr>
            <p:spPr bwMode="auto">
              <a:xfrm rot="2053323">
                <a:off x="5025" y="2263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2D2F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1689" name="Group 1049"/>
            <p:cNvGrpSpPr>
              <a:grpSpLocks/>
            </p:cNvGrpSpPr>
            <p:nvPr/>
          </p:nvGrpSpPr>
          <p:grpSpPr bwMode="auto">
            <a:xfrm rot="-8934563">
              <a:off x="399" y="2561"/>
              <a:ext cx="119" cy="148"/>
              <a:chOff x="4959" y="2263"/>
              <a:chExt cx="119" cy="148"/>
            </a:xfrm>
          </p:grpSpPr>
          <p:sp>
            <p:nvSpPr>
              <p:cNvPr id="71961" name="AutoShape 1050"/>
              <p:cNvSpPr>
                <a:spLocks noChangeArrowheads="1"/>
              </p:cNvSpPr>
              <p:nvPr/>
            </p:nvSpPr>
            <p:spPr bwMode="auto">
              <a:xfrm rot="2053323">
                <a:off x="4959" y="2292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62" name="AutoShape 1051"/>
              <p:cNvSpPr>
                <a:spLocks noChangeArrowheads="1"/>
              </p:cNvSpPr>
              <p:nvPr/>
            </p:nvSpPr>
            <p:spPr bwMode="auto">
              <a:xfrm rot="2053323">
                <a:off x="5025" y="2263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2D2F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1690" name="Group 1052"/>
            <p:cNvGrpSpPr>
              <a:grpSpLocks/>
            </p:cNvGrpSpPr>
            <p:nvPr/>
          </p:nvGrpSpPr>
          <p:grpSpPr bwMode="auto">
            <a:xfrm rot="-7533148">
              <a:off x="422" y="2200"/>
              <a:ext cx="119" cy="148"/>
              <a:chOff x="4959" y="2263"/>
              <a:chExt cx="119" cy="148"/>
            </a:xfrm>
          </p:grpSpPr>
          <p:sp>
            <p:nvSpPr>
              <p:cNvPr id="71959" name="AutoShape 1053"/>
              <p:cNvSpPr>
                <a:spLocks noChangeArrowheads="1"/>
              </p:cNvSpPr>
              <p:nvPr/>
            </p:nvSpPr>
            <p:spPr bwMode="auto">
              <a:xfrm rot="2053323">
                <a:off x="4959" y="2292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60" name="AutoShape 1054"/>
              <p:cNvSpPr>
                <a:spLocks noChangeArrowheads="1"/>
              </p:cNvSpPr>
              <p:nvPr/>
            </p:nvSpPr>
            <p:spPr bwMode="auto">
              <a:xfrm rot="2053323">
                <a:off x="5025" y="2263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2D2F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1691" name="Group 1055"/>
            <p:cNvGrpSpPr>
              <a:grpSpLocks/>
            </p:cNvGrpSpPr>
            <p:nvPr/>
          </p:nvGrpSpPr>
          <p:grpSpPr bwMode="auto">
            <a:xfrm rot="-2422440">
              <a:off x="693" y="1856"/>
              <a:ext cx="119" cy="148"/>
              <a:chOff x="4959" y="2263"/>
              <a:chExt cx="119" cy="148"/>
            </a:xfrm>
          </p:grpSpPr>
          <p:sp>
            <p:nvSpPr>
              <p:cNvPr id="71957" name="AutoShape 1056"/>
              <p:cNvSpPr>
                <a:spLocks noChangeArrowheads="1"/>
              </p:cNvSpPr>
              <p:nvPr/>
            </p:nvSpPr>
            <p:spPr bwMode="auto">
              <a:xfrm rot="2053323">
                <a:off x="4959" y="2292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58" name="AutoShape 1057"/>
              <p:cNvSpPr>
                <a:spLocks noChangeArrowheads="1"/>
              </p:cNvSpPr>
              <p:nvPr/>
            </p:nvSpPr>
            <p:spPr bwMode="auto">
              <a:xfrm rot="2053323">
                <a:off x="5025" y="2263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2D2F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1692" name="Group 1058"/>
            <p:cNvGrpSpPr>
              <a:grpSpLocks/>
            </p:cNvGrpSpPr>
            <p:nvPr/>
          </p:nvGrpSpPr>
          <p:grpSpPr bwMode="auto">
            <a:xfrm rot="5239644">
              <a:off x="2276" y="2288"/>
              <a:ext cx="119" cy="148"/>
              <a:chOff x="4643" y="2060"/>
              <a:chExt cx="119" cy="148"/>
            </a:xfrm>
          </p:grpSpPr>
          <p:sp>
            <p:nvSpPr>
              <p:cNvPr id="71955" name="AutoShape 1059"/>
              <p:cNvSpPr>
                <a:spLocks noChangeArrowheads="1"/>
              </p:cNvSpPr>
              <p:nvPr/>
            </p:nvSpPr>
            <p:spPr bwMode="auto">
              <a:xfrm rot="2053323">
                <a:off x="4643" y="2089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56" name="AutoShape 1060"/>
              <p:cNvSpPr>
                <a:spLocks noChangeArrowheads="1"/>
              </p:cNvSpPr>
              <p:nvPr/>
            </p:nvSpPr>
            <p:spPr bwMode="auto">
              <a:xfrm rot="2053323">
                <a:off x="4709" y="2060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1693" name="Group 1061"/>
            <p:cNvGrpSpPr>
              <a:grpSpLocks/>
            </p:cNvGrpSpPr>
            <p:nvPr/>
          </p:nvGrpSpPr>
          <p:grpSpPr bwMode="auto">
            <a:xfrm rot="8325729">
              <a:off x="1922" y="2744"/>
              <a:ext cx="119" cy="148"/>
              <a:chOff x="4643" y="2060"/>
              <a:chExt cx="119" cy="148"/>
            </a:xfrm>
          </p:grpSpPr>
          <p:sp>
            <p:nvSpPr>
              <p:cNvPr id="71953" name="AutoShape 1062"/>
              <p:cNvSpPr>
                <a:spLocks noChangeArrowheads="1"/>
              </p:cNvSpPr>
              <p:nvPr/>
            </p:nvSpPr>
            <p:spPr bwMode="auto">
              <a:xfrm rot="2053323">
                <a:off x="4643" y="2089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54" name="AutoShape 1063"/>
              <p:cNvSpPr>
                <a:spLocks noChangeArrowheads="1"/>
              </p:cNvSpPr>
              <p:nvPr/>
            </p:nvSpPr>
            <p:spPr bwMode="auto">
              <a:xfrm rot="2053323">
                <a:off x="4709" y="2060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1694" name="Group 1064"/>
            <p:cNvGrpSpPr>
              <a:grpSpLocks/>
            </p:cNvGrpSpPr>
            <p:nvPr/>
          </p:nvGrpSpPr>
          <p:grpSpPr bwMode="auto">
            <a:xfrm rot="8690076">
              <a:off x="1455" y="2885"/>
              <a:ext cx="119" cy="148"/>
              <a:chOff x="4643" y="2060"/>
              <a:chExt cx="119" cy="148"/>
            </a:xfrm>
          </p:grpSpPr>
          <p:sp>
            <p:nvSpPr>
              <p:cNvPr id="71951" name="AutoShape 1065"/>
              <p:cNvSpPr>
                <a:spLocks noChangeArrowheads="1"/>
              </p:cNvSpPr>
              <p:nvPr/>
            </p:nvSpPr>
            <p:spPr bwMode="auto">
              <a:xfrm rot="2053323">
                <a:off x="4643" y="2089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52" name="AutoShape 1066"/>
              <p:cNvSpPr>
                <a:spLocks noChangeArrowheads="1"/>
              </p:cNvSpPr>
              <p:nvPr/>
            </p:nvSpPr>
            <p:spPr bwMode="auto">
              <a:xfrm rot="2053323">
                <a:off x="4709" y="2060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1695" name="Group 1067"/>
            <p:cNvGrpSpPr>
              <a:grpSpLocks/>
            </p:cNvGrpSpPr>
            <p:nvPr/>
          </p:nvGrpSpPr>
          <p:grpSpPr bwMode="auto">
            <a:xfrm rot="5937394">
              <a:off x="1195" y="2818"/>
              <a:ext cx="119" cy="148"/>
              <a:chOff x="4643" y="2060"/>
              <a:chExt cx="119" cy="148"/>
            </a:xfrm>
          </p:grpSpPr>
          <p:sp>
            <p:nvSpPr>
              <p:cNvPr id="71949" name="AutoShape 1068"/>
              <p:cNvSpPr>
                <a:spLocks noChangeArrowheads="1"/>
              </p:cNvSpPr>
              <p:nvPr/>
            </p:nvSpPr>
            <p:spPr bwMode="auto">
              <a:xfrm rot="2053323">
                <a:off x="4643" y="2089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50" name="AutoShape 1069"/>
              <p:cNvSpPr>
                <a:spLocks noChangeArrowheads="1"/>
              </p:cNvSpPr>
              <p:nvPr/>
            </p:nvSpPr>
            <p:spPr bwMode="auto">
              <a:xfrm rot="2053323">
                <a:off x="4709" y="2060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1696" name="Group 1070"/>
            <p:cNvGrpSpPr>
              <a:grpSpLocks/>
            </p:cNvGrpSpPr>
            <p:nvPr/>
          </p:nvGrpSpPr>
          <p:grpSpPr bwMode="auto">
            <a:xfrm rot="7909919">
              <a:off x="743" y="2795"/>
              <a:ext cx="119" cy="148"/>
              <a:chOff x="4643" y="2060"/>
              <a:chExt cx="119" cy="148"/>
            </a:xfrm>
          </p:grpSpPr>
          <p:sp>
            <p:nvSpPr>
              <p:cNvPr id="71947" name="AutoShape 1071"/>
              <p:cNvSpPr>
                <a:spLocks noChangeArrowheads="1"/>
              </p:cNvSpPr>
              <p:nvPr/>
            </p:nvSpPr>
            <p:spPr bwMode="auto">
              <a:xfrm rot="2053323">
                <a:off x="4643" y="2089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48" name="AutoShape 1072"/>
              <p:cNvSpPr>
                <a:spLocks noChangeArrowheads="1"/>
              </p:cNvSpPr>
              <p:nvPr/>
            </p:nvSpPr>
            <p:spPr bwMode="auto">
              <a:xfrm rot="2053323">
                <a:off x="4709" y="2060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1697" name="Group 1073"/>
            <p:cNvGrpSpPr>
              <a:grpSpLocks/>
            </p:cNvGrpSpPr>
            <p:nvPr/>
          </p:nvGrpSpPr>
          <p:grpSpPr bwMode="auto">
            <a:xfrm rot="-10057332">
              <a:off x="468" y="2689"/>
              <a:ext cx="119" cy="148"/>
              <a:chOff x="4643" y="2060"/>
              <a:chExt cx="119" cy="148"/>
            </a:xfrm>
          </p:grpSpPr>
          <p:sp>
            <p:nvSpPr>
              <p:cNvPr id="71945" name="AutoShape 1074"/>
              <p:cNvSpPr>
                <a:spLocks noChangeArrowheads="1"/>
              </p:cNvSpPr>
              <p:nvPr/>
            </p:nvSpPr>
            <p:spPr bwMode="auto">
              <a:xfrm rot="2053323">
                <a:off x="4643" y="2089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46" name="AutoShape 1075"/>
              <p:cNvSpPr>
                <a:spLocks noChangeArrowheads="1"/>
              </p:cNvSpPr>
              <p:nvPr/>
            </p:nvSpPr>
            <p:spPr bwMode="auto">
              <a:xfrm rot="2053323">
                <a:off x="4709" y="2060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1698" name="Group 1076"/>
            <p:cNvGrpSpPr>
              <a:grpSpLocks/>
            </p:cNvGrpSpPr>
            <p:nvPr/>
          </p:nvGrpSpPr>
          <p:grpSpPr bwMode="auto">
            <a:xfrm rot="-5662077">
              <a:off x="440" y="2075"/>
              <a:ext cx="119" cy="148"/>
              <a:chOff x="4643" y="2060"/>
              <a:chExt cx="119" cy="148"/>
            </a:xfrm>
          </p:grpSpPr>
          <p:sp>
            <p:nvSpPr>
              <p:cNvPr id="71943" name="AutoShape 1077"/>
              <p:cNvSpPr>
                <a:spLocks noChangeArrowheads="1"/>
              </p:cNvSpPr>
              <p:nvPr/>
            </p:nvSpPr>
            <p:spPr bwMode="auto">
              <a:xfrm rot="2053323">
                <a:off x="4643" y="2089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44" name="AutoShape 1078"/>
              <p:cNvSpPr>
                <a:spLocks noChangeArrowheads="1"/>
              </p:cNvSpPr>
              <p:nvPr/>
            </p:nvSpPr>
            <p:spPr bwMode="auto">
              <a:xfrm rot="2053323">
                <a:off x="4709" y="2060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1699" name="Group 1079"/>
            <p:cNvGrpSpPr>
              <a:grpSpLocks/>
            </p:cNvGrpSpPr>
            <p:nvPr/>
          </p:nvGrpSpPr>
          <p:grpSpPr bwMode="auto">
            <a:xfrm rot="-5047005">
              <a:off x="795" y="1804"/>
              <a:ext cx="119" cy="148"/>
              <a:chOff x="4643" y="2060"/>
              <a:chExt cx="119" cy="148"/>
            </a:xfrm>
          </p:grpSpPr>
          <p:sp>
            <p:nvSpPr>
              <p:cNvPr id="71941" name="AutoShape 1080"/>
              <p:cNvSpPr>
                <a:spLocks noChangeArrowheads="1"/>
              </p:cNvSpPr>
              <p:nvPr/>
            </p:nvSpPr>
            <p:spPr bwMode="auto">
              <a:xfrm rot="2053323">
                <a:off x="4643" y="2089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42" name="AutoShape 1081"/>
              <p:cNvSpPr>
                <a:spLocks noChangeArrowheads="1"/>
              </p:cNvSpPr>
              <p:nvPr/>
            </p:nvSpPr>
            <p:spPr bwMode="auto">
              <a:xfrm rot="2053323">
                <a:off x="4709" y="2060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1700" name="Group 1082"/>
            <p:cNvGrpSpPr>
              <a:grpSpLocks/>
            </p:cNvGrpSpPr>
            <p:nvPr/>
          </p:nvGrpSpPr>
          <p:grpSpPr bwMode="auto">
            <a:xfrm rot="-3053864">
              <a:off x="1189" y="1477"/>
              <a:ext cx="119" cy="148"/>
              <a:chOff x="4643" y="2060"/>
              <a:chExt cx="119" cy="148"/>
            </a:xfrm>
          </p:grpSpPr>
          <p:sp>
            <p:nvSpPr>
              <p:cNvPr id="71939" name="AutoShape 1083"/>
              <p:cNvSpPr>
                <a:spLocks noChangeArrowheads="1"/>
              </p:cNvSpPr>
              <p:nvPr/>
            </p:nvSpPr>
            <p:spPr bwMode="auto">
              <a:xfrm rot="2053323">
                <a:off x="4643" y="2089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40" name="AutoShape 1084"/>
              <p:cNvSpPr>
                <a:spLocks noChangeArrowheads="1"/>
              </p:cNvSpPr>
              <p:nvPr/>
            </p:nvSpPr>
            <p:spPr bwMode="auto">
              <a:xfrm rot="2053323">
                <a:off x="4709" y="2060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1701" name="Group 1085"/>
            <p:cNvGrpSpPr>
              <a:grpSpLocks/>
            </p:cNvGrpSpPr>
            <p:nvPr/>
          </p:nvGrpSpPr>
          <p:grpSpPr bwMode="auto">
            <a:xfrm rot="-2053494">
              <a:off x="1348" y="1479"/>
              <a:ext cx="119" cy="148"/>
              <a:chOff x="4762" y="2155"/>
              <a:chExt cx="119" cy="148"/>
            </a:xfrm>
          </p:grpSpPr>
          <p:sp>
            <p:nvSpPr>
              <p:cNvPr id="71937" name="AutoShape 1086"/>
              <p:cNvSpPr>
                <a:spLocks noChangeArrowheads="1"/>
              </p:cNvSpPr>
              <p:nvPr/>
            </p:nvSpPr>
            <p:spPr bwMode="auto">
              <a:xfrm rot="2053323">
                <a:off x="4762" y="2184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38" name="AutoShape 1087"/>
              <p:cNvSpPr>
                <a:spLocks noChangeArrowheads="1"/>
              </p:cNvSpPr>
              <p:nvPr/>
            </p:nvSpPr>
            <p:spPr bwMode="auto">
              <a:xfrm rot="2053323">
                <a:off x="4828" y="2155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099B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1702" name="Group 1088"/>
            <p:cNvGrpSpPr>
              <a:grpSpLocks/>
            </p:cNvGrpSpPr>
            <p:nvPr/>
          </p:nvGrpSpPr>
          <p:grpSpPr bwMode="auto">
            <a:xfrm rot="5239644">
              <a:off x="2186" y="2575"/>
              <a:ext cx="119" cy="148"/>
              <a:chOff x="4643" y="2060"/>
              <a:chExt cx="119" cy="148"/>
            </a:xfrm>
          </p:grpSpPr>
          <p:sp>
            <p:nvSpPr>
              <p:cNvPr id="71935" name="AutoShape 1089"/>
              <p:cNvSpPr>
                <a:spLocks noChangeArrowheads="1"/>
              </p:cNvSpPr>
              <p:nvPr/>
            </p:nvSpPr>
            <p:spPr bwMode="auto">
              <a:xfrm rot="2053323">
                <a:off x="4643" y="2089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36" name="AutoShape 1090"/>
              <p:cNvSpPr>
                <a:spLocks noChangeArrowheads="1"/>
              </p:cNvSpPr>
              <p:nvPr/>
            </p:nvSpPr>
            <p:spPr bwMode="auto">
              <a:xfrm rot="2053323">
                <a:off x="4709" y="2060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1703" name="Group 1091"/>
            <p:cNvGrpSpPr>
              <a:grpSpLocks/>
            </p:cNvGrpSpPr>
            <p:nvPr/>
          </p:nvGrpSpPr>
          <p:grpSpPr bwMode="auto">
            <a:xfrm rot="-3903185">
              <a:off x="908" y="1709"/>
              <a:ext cx="119" cy="148"/>
              <a:chOff x="4762" y="2155"/>
              <a:chExt cx="119" cy="148"/>
            </a:xfrm>
          </p:grpSpPr>
          <p:sp>
            <p:nvSpPr>
              <p:cNvPr id="71933" name="AutoShape 1092"/>
              <p:cNvSpPr>
                <a:spLocks noChangeArrowheads="1"/>
              </p:cNvSpPr>
              <p:nvPr/>
            </p:nvSpPr>
            <p:spPr bwMode="auto">
              <a:xfrm rot="2053323">
                <a:off x="4762" y="2184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34" name="AutoShape 1093"/>
              <p:cNvSpPr>
                <a:spLocks noChangeArrowheads="1"/>
              </p:cNvSpPr>
              <p:nvPr/>
            </p:nvSpPr>
            <p:spPr bwMode="auto">
              <a:xfrm rot="2053323">
                <a:off x="4828" y="2155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099B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1704" name="Group 1094"/>
            <p:cNvGrpSpPr>
              <a:grpSpLocks/>
            </p:cNvGrpSpPr>
            <p:nvPr/>
          </p:nvGrpSpPr>
          <p:grpSpPr bwMode="auto">
            <a:xfrm rot="-3298535">
              <a:off x="581" y="1889"/>
              <a:ext cx="119" cy="148"/>
              <a:chOff x="4762" y="2155"/>
              <a:chExt cx="119" cy="148"/>
            </a:xfrm>
          </p:grpSpPr>
          <p:sp>
            <p:nvSpPr>
              <p:cNvPr id="71931" name="AutoShape 1095"/>
              <p:cNvSpPr>
                <a:spLocks noChangeArrowheads="1"/>
              </p:cNvSpPr>
              <p:nvPr/>
            </p:nvSpPr>
            <p:spPr bwMode="auto">
              <a:xfrm rot="2053323">
                <a:off x="4762" y="2184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32" name="AutoShape 1096"/>
              <p:cNvSpPr>
                <a:spLocks noChangeArrowheads="1"/>
              </p:cNvSpPr>
              <p:nvPr/>
            </p:nvSpPr>
            <p:spPr bwMode="auto">
              <a:xfrm rot="2053323">
                <a:off x="4828" y="2155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099B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1705" name="Group 1097"/>
            <p:cNvGrpSpPr>
              <a:grpSpLocks/>
            </p:cNvGrpSpPr>
            <p:nvPr/>
          </p:nvGrpSpPr>
          <p:grpSpPr bwMode="auto">
            <a:xfrm rot="-5542460">
              <a:off x="405" y="2408"/>
              <a:ext cx="119" cy="148"/>
              <a:chOff x="4762" y="2155"/>
              <a:chExt cx="119" cy="148"/>
            </a:xfrm>
          </p:grpSpPr>
          <p:sp>
            <p:nvSpPr>
              <p:cNvPr id="71929" name="AutoShape 1098"/>
              <p:cNvSpPr>
                <a:spLocks noChangeArrowheads="1"/>
              </p:cNvSpPr>
              <p:nvPr/>
            </p:nvSpPr>
            <p:spPr bwMode="auto">
              <a:xfrm rot="2053323">
                <a:off x="4762" y="2184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30" name="AutoShape 1099"/>
              <p:cNvSpPr>
                <a:spLocks noChangeArrowheads="1"/>
              </p:cNvSpPr>
              <p:nvPr/>
            </p:nvSpPr>
            <p:spPr bwMode="auto">
              <a:xfrm rot="2053323">
                <a:off x="4828" y="2155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099B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1706" name="Group 1100"/>
            <p:cNvGrpSpPr>
              <a:grpSpLocks/>
            </p:cNvGrpSpPr>
            <p:nvPr/>
          </p:nvGrpSpPr>
          <p:grpSpPr bwMode="auto">
            <a:xfrm rot="9375033">
              <a:off x="615" y="2785"/>
              <a:ext cx="119" cy="148"/>
              <a:chOff x="4762" y="2155"/>
              <a:chExt cx="119" cy="148"/>
            </a:xfrm>
          </p:grpSpPr>
          <p:sp>
            <p:nvSpPr>
              <p:cNvPr id="71927" name="AutoShape 1101"/>
              <p:cNvSpPr>
                <a:spLocks noChangeArrowheads="1"/>
              </p:cNvSpPr>
              <p:nvPr/>
            </p:nvSpPr>
            <p:spPr bwMode="auto">
              <a:xfrm rot="2053323">
                <a:off x="4762" y="2184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28" name="AutoShape 1102"/>
              <p:cNvSpPr>
                <a:spLocks noChangeArrowheads="1"/>
              </p:cNvSpPr>
              <p:nvPr/>
            </p:nvSpPr>
            <p:spPr bwMode="auto">
              <a:xfrm rot="2053323">
                <a:off x="4828" y="2155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099B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1707" name="Group 1103"/>
            <p:cNvGrpSpPr>
              <a:grpSpLocks/>
            </p:cNvGrpSpPr>
            <p:nvPr/>
          </p:nvGrpSpPr>
          <p:grpSpPr bwMode="auto">
            <a:xfrm rot="7636119">
              <a:off x="1083" y="2865"/>
              <a:ext cx="119" cy="148"/>
              <a:chOff x="4762" y="2155"/>
              <a:chExt cx="119" cy="148"/>
            </a:xfrm>
          </p:grpSpPr>
          <p:sp>
            <p:nvSpPr>
              <p:cNvPr id="71925" name="AutoShape 1104"/>
              <p:cNvSpPr>
                <a:spLocks noChangeArrowheads="1"/>
              </p:cNvSpPr>
              <p:nvPr/>
            </p:nvSpPr>
            <p:spPr bwMode="auto">
              <a:xfrm rot="2053323">
                <a:off x="4762" y="2184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26" name="AutoShape 1105"/>
              <p:cNvSpPr>
                <a:spLocks noChangeArrowheads="1"/>
              </p:cNvSpPr>
              <p:nvPr/>
            </p:nvSpPr>
            <p:spPr bwMode="auto">
              <a:xfrm rot="2053323">
                <a:off x="4828" y="2155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099B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1708" name="Group 1106"/>
            <p:cNvGrpSpPr>
              <a:grpSpLocks/>
            </p:cNvGrpSpPr>
            <p:nvPr/>
          </p:nvGrpSpPr>
          <p:grpSpPr bwMode="auto">
            <a:xfrm rot="7198791">
              <a:off x="1579" y="2876"/>
              <a:ext cx="119" cy="148"/>
              <a:chOff x="4762" y="2155"/>
              <a:chExt cx="119" cy="148"/>
            </a:xfrm>
          </p:grpSpPr>
          <p:sp>
            <p:nvSpPr>
              <p:cNvPr id="71923" name="AutoShape 1107"/>
              <p:cNvSpPr>
                <a:spLocks noChangeArrowheads="1"/>
              </p:cNvSpPr>
              <p:nvPr/>
            </p:nvSpPr>
            <p:spPr bwMode="auto">
              <a:xfrm rot="2053323">
                <a:off x="4762" y="2184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24" name="AutoShape 1108"/>
              <p:cNvSpPr>
                <a:spLocks noChangeArrowheads="1"/>
              </p:cNvSpPr>
              <p:nvPr/>
            </p:nvSpPr>
            <p:spPr bwMode="auto">
              <a:xfrm rot="2053323">
                <a:off x="4828" y="2155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099B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1709" name="Group 1109"/>
            <p:cNvGrpSpPr>
              <a:grpSpLocks/>
            </p:cNvGrpSpPr>
            <p:nvPr/>
          </p:nvGrpSpPr>
          <p:grpSpPr bwMode="auto">
            <a:xfrm rot="6434347">
              <a:off x="2097" y="2678"/>
              <a:ext cx="119" cy="148"/>
              <a:chOff x="4762" y="2155"/>
              <a:chExt cx="119" cy="148"/>
            </a:xfrm>
          </p:grpSpPr>
          <p:sp>
            <p:nvSpPr>
              <p:cNvPr id="71921" name="AutoShape 1110"/>
              <p:cNvSpPr>
                <a:spLocks noChangeArrowheads="1"/>
              </p:cNvSpPr>
              <p:nvPr/>
            </p:nvSpPr>
            <p:spPr bwMode="auto">
              <a:xfrm rot="2053323">
                <a:off x="4762" y="2184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22" name="AutoShape 1111"/>
              <p:cNvSpPr>
                <a:spLocks noChangeArrowheads="1"/>
              </p:cNvSpPr>
              <p:nvPr/>
            </p:nvSpPr>
            <p:spPr bwMode="auto">
              <a:xfrm rot="2053323">
                <a:off x="4828" y="2155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099B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1710" name="Group 1112"/>
            <p:cNvGrpSpPr>
              <a:grpSpLocks/>
            </p:cNvGrpSpPr>
            <p:nvPr/>
          </p:nvGrpSpPr>
          <p:grpSpPr bwMode="auto">
            <a:xfrm rot="4681985">
              <a:off x="2305" y="2182"/>
              <a:ext cx="119" cy="148"/>
              <a:chOff x="4762" y="2155"/>
              <a:chExt cx="119" cy="148"/>
            </a:xfrm>
          </p:grpSpPr>
          <p:sp>
            <p:nvSpPr>
              <p:cNvPr id="71919" name="AutoShape 1113"/>
              <p:cNvSpPr>
                <a:spLocks noChangeArrowheads="1"/>
              </p:cNvSpPr>
              <p:nvPr/>
            </p:nvSpPr>
            <p:spPr bwMode="auto">
              <a:xfrm rot="2053323">
                <a:off x="4762" y="2184"/>
                <a:ext cx="119" cy="119"/>
              </a:xfrm>
              <a:prstGeom prst="diamond">
                <a:avLst/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20" name="AutoShape 1114"/>
              <p:cNvSpPr>
                <a:spLocks noChangeArrowheads="1"/>
              </p:cNvSpPr>
              <p:nvPr/>
            </p:nvSpPr>
            <p:spPr bwMode="auto">
              <a:xfrm rot="2053323">
                <a:off x="4828" y="2155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099B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1711" name="Group 1115"/>
            <p:cNvGrpSpPr>
              <a:grpSpLocks/>
            </p:cNvGrpSpPr>
            <p:nvPr/>
          </p:nvGrpSpPr>
          <p:grpSpPr bwMode="auto">
            <a:xfrm>
              <a:off x="469" y="1560"/>
              <a:ext cx="1884" cy="1377"/>
              <a:chOff x="75" y="2923"/>
              <a:chExt cx="1884" cy="1377"/>
            </a:xfrm>
          </p:grpSpPr>
          <p:grpSp>
            <p:nvGrpSpPr>
              <p:cNvPr id="461024" name="Group 1116"/>
              <p:cNvGrpSpPr>
                <a:grpSpLocks/>
              </p:cNvGrpSpPr>
              <p:nvPr/>
            </p:nvGrpSpPr>
            <p:grpSpPr bwMode="auto">
              <a:xfrm>
                <a:off x="75" y="2923"/>
                <a:ext cx="1884" cy="1377"/>
                <a:chOff x="75" y="2923"/>
                <a:chExt cx="1884" cy="1377"/>
              </a:xfrm>
            </p:grpSpPr>
            <p:grpSp>
              <p:nvGrpSpPr>
                <p:cNvPr id="461025" name="Group 1117"/>
                <p:cNvGrpSpPr>
                  <a:grpSpLocks/>
                </p:cNvGrpSpPr>
                <p:nvPr/>
              </p:nvGrpSpPr>
              <p:grpSpPr bwMode="auto">
                <a:xfrm>
                  <a:off x="146" y="2923"/>
                  <a:ext cx="1813" cy="1360"/>
                  <a:chOff x="1056" y="1671"/>
                  <a:chExt cx="2880" cy="2160"/>
                </a:xfrm>
              </p:grpSpPr>
              <p:grpSp>
                <p:nvGrpSpPr>
                  <p:cNvPr id="461026" name="Group 1118"/>
                  <p:cNvGrpSpPr>
                    <a:grpSpLocks/>
                  </p:cNvGrpSpPr>
                  <p:nvPr/>
                </p:nvGrpSpPr>
                <p:grpSpPr bwMode="auto">
                  <a:xfrm>
                    <a:off x="1056" y="1671"/>
                    <a:ext cx="2880" cy="2160"/>
                    <a:chOff x="1056" y="1671"/>
                    <a:chExt cx="2880" cy="2160"/>
                  </a:xfrm>
                </p:grpSpPr>
                <p:grpSp>
                  <p:nvGrpSpPr>
                    <p:cNvPr id="461027" name="Group 11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56" y="1671"/>
                      <a:ext cx="2880" cy="2160"/>
                      <a:chOff x="1056" y="1671"/>
                      <a:chExt cx="2880" cy="2160"/>
                    </a:xfrm>
                  </p:grpSpPr>
                  <p:sp>
                    <p:nvSpPr>
                      <p:cNvPr id="71910" name="Oval 11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56" y="2592"/>
                        <a:ext cx="912" cy="864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1911" name="Oval 11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88" y="2967"/>
                        <a:ext cx="912" cy="864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1912" name="Oval 11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208" y="2967"/>
                        <a:ext cx="912" cy="864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1913" name="Oval 112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88" y="2007"/>
                        <a:ext cx="912" cy="864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1914" name="Oval 11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872" y="1671"/>
                        <a:ext cx="912" cy="864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1915" name="Oval 11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80" y="2775"/>
                        <a:ext cx="912" cy="864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1916" name="Oval 11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52" y="2343"/>
                        <a:ext cx="912" cy="864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1917" name="Oval 11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52" y="1863"/>
                        <a:ext cx="912" cy="864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1918" name="Oval 11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24" y="2295"/>
                        <a:ext cx="912" cy="864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71909" name="Oval 11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20" y="1680"/>
                      <a:ext cx="912" cy="864"/>
                    </a:xfrm>
                    <a:prstGeom prst="ellipse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71907" name="Oval 1130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448"/>
                    <a:ext cx="912" cy="864"/>
                  </a:xfrm>
                  <a:prstGeom prst="ellipse">
                    <a:avLst/>
                  </a:prstGeom>
                  <a:solidFill>
                    <a:srgbClr val="FFCC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71902" name="Oval 1131"/>
                <p:cNvSpPr>
                  <a:spLocks noChangeArrowheads="1"/>
                </p:cNvSpPr>
                <p:nvPr/>
              </p:nvSpPr>
              <p:spPr bwMode="auto">
                <a:xfrm>
                  <a:off x="103" y="3317"/>
                  <a:ext cx="574" cy="544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903" name="Oval 1132"/>
                <p:cNvSpPr>
                  <a:spLocks noChangeArrowheads="1"/>
                </p:cNvSpPr>
                <p:nvPr/>
              </p:nvSpPr>
              <p:spPr bwMode="auto">
                <a:xfrm>
                  <a:off x="383" y="3756"/>
                  <a:ext cx="574" cy="544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904" name="Oval 1133"/>
                <p:cNvSpPr>
                  <a:spLocks noChangeArrowheads="1"/>
                </p:cNvSpPr>
                <p:nvPr/>
              </p:nvSpPr>
              <p:spPr bwMode="auto">
                <a:xfrm>
                  <a:off x="75" y="3663"/>
                  <a:ext cx="574" cy="544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905" name="Oval 1134"/>
                <p:cNvSpPr>
                  <a:spLocks noChangeArrowheads="1"/>
                </p:cNvSpPr>
                <p:nvPr/>
              </p:nvSpPr>
              <p:spPr bwMode="auto">
                <a:xfrm>
                  <a:off x="866" y="3756"/>
                  <a:ext cx="574" cy="544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1900" name="Oval 1135"/>
              <p:cNvSpPr>
                <a:spLocks noChangeArrowheads="1"/>
              </p:cNvSpPr>
              <p:nvPr/>
            </p:nvSpPr>
            <p:spPr bwMode="auto">
              <a:xfrm>
                <a:off x="891" y="3005"/>
                <a:ext cx="907" cy="60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1849" name="AutoShape 1136"/>
            <p:cNvSpPr>
              <a:spLocks noChangeArrowheads="1"/>
            </p:cNvSpPr>
            <p:nvPr/>
          </p:nvSpPr>
          <p:spPr bwMode="auto">
            <a:xfrm rot="5400000">
              <a:off x="1872" y="2495"/>
              <a:ext cx="53" cy="80"/>
            </a:xfrm>
            <a:prstGeom prst="triangle">
              <a:avLst>
                <a:gd name="adj" fmla="val 50000"/>
              </a:avLst>
            </a:prstGeom>
            <a:solidFill>
              <a:srgbClr val="2D2FF7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50" name="AutoShape 1137"/>
            <p:cNvSpPr>
              <a:spLocks noChangeArrowheads="1"/>
            </p:cNvSpPr>
            <p:nvPr/>
          </p:nvSpPr>
          <p:spPr bwMode="auto">
            <a:xfrm rot="3499058">
              <a:off x="662" y="2083"/>
              <a:ext cx="119" cy="119"/>
            </a:xfrm>
            <a:prstGeom prst="diamond">
              <a:avLst/>
            </a:prstGeom>
            <a:solidFill>
              <a:srgbClr val="C59AF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51" name="AutoShape 1138"/>
            <p:cNvSpPr>
              <a:spLocks noChangeArrowheads="1"/>
            </p:cNvSpPr>
            <p:nvPr/>
          </p:nvSpPr>
          <p:spPr bwMode="auto">
            <a:xfrm rot="3499058">
              <a:off x="1179" y="2533"/>
              <a:ext cx="119" cy="119"/>
            </a:xfrm>
            <a:prstGeom prst="diamond">
              <a:avLst/>
            </a:prstGeom>
            <a:solidFill>
              <a:srgbClr val="C59AF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52" name="AutoShape 1139"/>
            <p:cNvSpPr>
              <a:spLocks noChangeArrowheads="1"/>
            </p:cNvSpPr>
            <p:nvPr/>
          </p:nvSpPr>
          <p:spPr bwMode="auto">
            <a:xfrm rot="3499058">
              <a:off x="1583" y="2593"/>
              <a:ext cx="119" cy="119"/>
            </a:xfrm>
            <a:prstGeom prst="diamond">
              <a:avLst/>
            </a:prstGeom>
            <a:solidFill>
              <a:srgbClr val="C59AF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61028" name="Group 1140"/>
            <p:cNvGrpSpPr>
              <a:grpSpLocks/>
            </p:cNvGrpSpPr>
            <p:nvPr/>
          </p:nvGrpSpPr>
          <p:grpSpPr bwMode="auto">
            <a:xfrm rot="-1836218">
              <a:off x="638" y="2374"/>
              <a:ext cx="397" cy="311"/>
              <a:chOff x="2829" y="2905"/>
              <a:chExt cx="397" cy="311"/>
            </a:xfrm>
          </p:grpSpPr>
          <p:sp>
            <p:nvSpPr>
              <p:cNvPr id="71894" name="Oval 1141"/>
              <p:cNvSpPr>
                <a:spLocks noChangeArrowheads="1"/>
              </p:cNvSpPr>
              <p:nvPr/>
            </p:nvSpPr>
            <p:spPr bwMode="auto">
              <a:xfrm rot="-1199183">
                <a:off x="2829" y="2905"/>
                <a:ext cx="397" cy="311"/>
              </a:xfrm>
              <a:prstGeom prst="ellipse">
                <a:avLst/>
              </a:prstGeom>
              <a:solidFill>
                <a:srgbClr val="673713"/>
              </a:solidFill>
              <a:ln w="285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61029" name="Group 1142"/>
              <p:cNvGrpSpPr>
                <a:grpSpLocks/>
              </p:cNvGrpSpPr>
              <p:nvPr/>
            </p:nvGrpSpPr>
            <p:grpSpPr bwMode="auto">
              <a:xfrm>
                <a:off x="3011" y="3020"/>
                <a:ext cx="145" cy="159"/>
                <a:chOff x="1277" y="3896"/>
                <a:chExt cx="145" cy="159"/>
              </a:xfrm>
            </p:grpSpPr>
            <p:sp>
              <p:nvSpPr>
                <p:cNvPr id="71897" name="Freeform 1143"/>
                <p:cNvSpPr>
                  <a:spLocks/>
                </p:cNvSpPr>
                <p:nvPr/>
              </p:nvSpPr>
              <p:spPr bwMode="auto">
                <a:xfrm>
                  <a:off x="1277" y="3896"/>
                  <a:ext cx="135" cy="141"/>
                </a:xfrm>
                <a:custGeom>
                  <a:avLst/>
                  <a:gdLst>
                    <a:gd name="T0" fmla="*/ 111 w 164"/>
                    <a:gd name="T1" fmla="*/ 3 h 170"/>
                    <a:gd name="T2" fmla="*/ 78 w 164"/>
                    <a:gd name="T3" fmla="*/ 9 h 170"/>
                    <a:gd name="T4" fmla="*/ 83 w 164"/>
                    <a:gd name="T5" fmla="*/ 37 h 170"/>
                    <a:gd name="T6" fmla="*/ 56 w 164"/>
                    <a:gd name="T7" fmla="*/ 55 h 170"/>
                    <a:gd name="T8" fmla="*/ 44 w 164"/>
                    <a:gd name="T9" fmla="*/ 66 h 170"/>
                    <a:gd name="T10" fmla="*/ 39 w 164"/>
                    <a:gd name="T11" fmla="*/ 95 h 170"/>
                    <a:gd name="T12" fmla="*/ 6 w 164"/>
                    <a:gd name="T13" fmla="*/ 105 h 170"/>
                    <a:gd name="T14" fmla="*/ 0 w 164"/>
                    <a:gd name="T15" fmla="*/ 117 h 17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64"/>
                    <a:gd name="T25" fmla="*/ 0 h 170"/>
                    <a:gd name="T26" fmla="*/ 164 w 164"/>
                    <a:gd name="T27" fmla="*/ 170 h 17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64" h="170">
                      <a:moveTo>
                        <a:pt x="164" y="5"/>
                      </a:moveTo>
                      <a:cubicBezTo>
                        <a:pt x="147" y="7"/>
                        <a:pt x="125" y="0"/>
                        <a:pt x="115" y="13"/>
                      </a:cubicBezTo>
                      <a:cubicBezTo>
                        <a:pt x="106" y="23"/>
                        <a:pt x="124" y="40"/>
                        <a:pt x="123" y="54"/>
                      </a:cubicBezTo>
                      <a:cubicBezTo>
                        <a:pt x="120" y="71"/>
                        <a:pt x="92" y="75"/>
                        <a:pt x="82" y="79"/>
                      </a:cubicBezTo>
                      <a:cubicBezTo>
                        <a:pt x="76" y="84"/>
                        <a:pt x="69" y="88"/>
                        <a:pt x="66" y="96"/>
                      </a:cubicBezTo>
                      <a:cubicBezTo>
                        <a:pt x="60" y="108"/>
                        <a:pt x="66" y="127"/>
                        <a:pt x="57" y="137"/>
                      </a:cubicBezTo>
                      <a:cubicBezTo>
                        <a:pt x="44" y="149"/>
                        <a:pt x="15" y="137"/>
                        <a:pt x="8" y="153"/>
                      </a:cubicBezTo>
                      <a:cubicBezTo>
                        <a:pt x="5" y="158"/>
                        <a:pt x="2" y="164"/>
                        <a:pt x="0" y="170"/>
                      </a:cubicBez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898" name="Freeform 1144"/>
                <p:cNvSpPr>
                  <a:spLocks/>
                </p:cNvSpPr>
                <p:nvPr/>
              </p:nvSpPr>
              <p:spPr bwMode="auto">
                <a:xfrm rot="15370908" flipV="1">
                  <a:off x="1284" y="3917"/>
                  <a:ext cx="136" cy="140"/>
                </a:xfrm>
                <a:custGeom>
                  <a:avLst/>
                  <a:gdLst>
                    <a:gd name="T0" fmla="*/ 113 w 164"/>
                    <a:gd name="T1" fmla="*/ 3 h 170"/>
                    <a:gd name="T2" fmla="*/ 79 w 164"/>
                    <a:gd name="T3" fmla="*/ 9 h 170"/>
                    <a:gd name="T4" fmla="*/ 85 w 164"/>
                    <a:gd name="T5" fmla="*/ 36 h 170"/>
                    <a:gd name="T6" fmla="*/ 56 w 164"/>
                    <a:gd name="T7" fmla="*/ 54 h 170"/>
                    <a:gd name="T8" fmla="*/ 46 w 164"/>
                    <a:gd name="T9" fmla="*/ 65 h 170"/>
                    <a:gd name="T10" fmla="*/ 39 w 164"/>
                    <a:gd name="T11" fmla="*/ 93 h 170"/>
                    <a:gd name="T12" fmla="*/ 6 w 164"/>
                    <a:gd name="T13" fmla="*/ 104 h 170"/>
                    <a:gd name="T14" fmla="*/ 0 w 164"/>
                    <a:gd name="T15" fmla="*/ 115 h 17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64"/>
                    <a:gd name="T25" fmla="*/ 0 h 170"/>
                    <a:gd name="T26" fmla="*/ 164 w 164"/>
                    <a:gd name="T27" fmla="*/ 170 h 17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64" h="170">
                      <a:moveTo>
                        <a:pt x="164" y="5"/>
                      </a:moveTo>
                      <a:cubicBezTo>
                        <a:pt x="147" y="7"/>
                        <a:pt x="125" y="0"/>
                        <a:pt x="115" y="13"/>
                      </a:cubicBezTo>
                      <a:cubicBezTo>
                        <a:pt x="106" y="23"/>
                        <a:pt x="124" y="40"/>
                        <a:pt x="123" y="54"/>
                      </a:cubicBezTo>
                      <a:cubicBezTo>
                        <a:pt x="120" y="71"/>
                        <a:pt x="92" y="75"/>
                        <a:pt x="82" y="79"/>
                      </a:cubicBezTo>
                      <a:cubicBezTo>
                        <a:pt x="76" y="84"/>
                        <a:pt x="69" y="88"/>
                        <a:pt x="66" y="96"/>
                      </a:cubicBezTo>
                      <a:cubicBezTo>
                        <a:pt x="60" y="108"/>
                        <a:pt x="66" y="127"/>
                        <a:pt x="57" y="137"/>
                      </a:cubicBezTo>
                      <a:cubicBezTo>
                        <a:pt x="44" y="149"/>
                        <a:pt x="15" y="137"/>
                        <a:pt x="8" y="153"/>
                      </a:cubicBezTo>
                      <a:cubicBezTo>
                        <a:pt x="5" y="158"/>
                        <a:pt x="2" y="164"/>
                        <a:pt x="0" y="170"/>
                      </a:cubicBez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1896" name="Freeform 1145"/>
              <p:cNvSpPr>
                <a:spLocks/>
              </p:cNvSpPr>
              <p:nvPr/>
            </p:nvSpPr>
            <p:spPr bwMode="auto">
              <a:xfrm>
                <a:off x="2921" y="2948"/>
                <a:ext cx="135" cy="140"/>
              </a:xfrm>
              <a:custGeom>
                <a:avLst/>
                <a:gdLst>
                  <a:gd name="T0" fmla="*/ 111 w 164"/>
                  <a:gd name="T1" fmla="*/ 3 h 170"/>
                  <a:gd name="T2" fmla="*/ 78 w 164"/>
                  <a:gd name="T3" fmla="*/ 9 h 170"/>
                  <a:gd name="T4" fmla="*/ 83 w 164"/>
                  <a:gd name="T5" fmla="*/ 36 h 170"/>
                  <a:gd name="T6" fmla="*/ 56 w 164"/>
                  <a:gd name="T7" fmla="*/ 54 h 170"/>
                  <a:gd name="T8" fmla="*/ 44 w 164"/>
                  <a:gd name="T9" fmla="*/ 65 h 170"/>
                  <a:gd name="T10" fmla="*/ 39 w 164"/>
                  <a:gd name="T11" fmla="*/ 93 h 170"/>
                  <a:gd name="T12" fmla="*/ 6 w 164"/>
                  <a:gd name="T13" fmla="*/ 104 h 170"/>
                  <a:gd name="T14" fmla="*/ 0 w 164"/>
                  <a:gd name="T15" fmla="*/ 115 h 17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4"/>
                  <a:gd name="T25" fmla="*/ 0 h 170"/>
                  <a:gd name="T26" fmla="*/ 164 w 164"/>
                  <a:gd name="T27" fmla="*/ 170 h 17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4" h="170">
                    <a:moveTo>
                      <a:pt x="164" y="5"/>
                    </a:moveTo>
                    <a:cubicBezTo>
                      <a:pt x="147" y="7"/>
                      <a:pt x="125" y="0"/>
                      <a:pt x="115" y="13"/>
                    </a:cubicBezTo>
                    <a:cubicBezTo>
                      <a:pt x="106" y="23"/>
                      <a:pt x="124" y="40"/>
                      <a:pt x="123" y="54"/>
                    </a:cubicBezTo>
                    <a:cubicBezTo>
                      <a:pt x="120" y="71"/>
                      <a:pt x="92" y="75"/>
                      <a:pt x="82" y="79"/>
                    </a:cubicBezTo>
                    <a:cubicBezTo>
                      <a:pt x="76" y="84"/>
                      <a:pt x="69" y="88"/>
                      <a:pt x="66" y="96"/>
                    </a:cubicBezTo>
                    <a:cubicBezTo>
                      <a:pt x="60" y="108"/>
                      <a:pt x="66" y="127"/>
                      <a:pt x="57" y="137"/>
                    </a:cubicBezTo>
                    <a:cubicBezTo>
                      <a:pt x="44" y="149"/>
                      <a:pt x="15" y="137"/>
                      <a:pt x="8" y="153"/>
                    </a:cubicBezTo>
                    <a:cubicBezTo>
                      <a:pt x="5" y="158"/>
                      <a:pt x="2" y="164"/>
                      <a:pt x="0" y="170"/>
                    </a:cubicBezTo>
                  </a:path>
                </a:pathLst>
              </a:custGeom>
              <a:noFill/>
              <a:ln w="9525">
                <a:solidFill>
                  <a:srgbClr val="FFEA18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1854" name="AutoShape 1146"/>
            <p:cNvSpPr>
              <a:spLocks noChangeArrowheads="1"/>
            </p:cNvSpPr>
            <p:nvPr/>
          </p:nvSpPr>
          <p:spPr bwMode="auto">
            <a:xfrm rot="3499058">
              <a:off x="1968" y="2331"/>
              <a:ext cx="119" cy="119"/>
            </a:xfrm>
            <a:prstGeom prst="diamond">
              <a:avLst/>
            </a:prstGeom>
            <a:solidFill>
              <a:srgbClr val="C59AF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55" name="AutoShape 1147"/>
            <p:cNvSpPr>
              <a:spLocks noChangeArrowheads="1"/>
            </p:cNvSpPr>
            <p:nvPr/>
          </p:nvSpPr>
          <p:spPr bwMode="auto">
            <a:xfrm rot="3499058">
              <a:off x="1328" y="2228"/>
              <a:ext cx="119" cy="119"/>
            </a:xfrm>
            <a:prstGeom prst="diamond">
              <a:avLst/>
            </a:prstGeom>
            <a:solidFill>
              <a:srgbClr val="C59AF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61030" name="Group 1148"/>
            <p:cNvGrpSpPr>
              <a:grpSpLocks/>
            </p:cNvGrpSpPr>
            <p:nvPr/>
          </p:nvGrpSpPr>
          <p:grpSpPr bwMode="auto">
            <a:xfrm>
              <a:off x="876" y="2053"/>
              <a:ext cx="262" cy="215"/>
              <a:chOff x="572" y="1405"/>
              <a:chExt cx="262" cy="215"/>
            </a:xfrm>
          </p:grpSpPr>
          <p:sp>
            <p:nvSpPr>
              <p:cNvPr id="71889" name="Oval 1149"/>
              <p:cNvSpPr>
                <a:spLocks noChangeArrowheads="1"/>
              </p:cNvSpPr>
              <p:nvPr/>
            </p:nvSpPr>
            <p:spPr bwMode="auto">
              <a:xfrm rot="2254818">
                <a:off x="572" y="1405"/>
                <a:ext cx="262" cy="215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90" name="AutoShape 1150"/>
              <p:cNvSpPr>
                <a:spLocks noChangeArrowheads="1"/>
              </p:cNvSpPr>
              <p:nvPr/>
            </p:nvSpPr>
            <p:spPr bwMode="auto">
              <a:xfrm flipV="1">
                <a:off x="618" y="1483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91" name="AutoShape 1151"/>
              <p:cNvSpPr>
                <a:spLocks noChangeArrowheads="1"/>
              </p:cNvSpPr>
              <p:nvPr/>
            </p:nvSpPr>
            <p:spPr bwMode="auto">
              <a:xfrm flipV="1">
                <a:off x="673" y="1538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92" name="AutoShape 1152"/>
              <p:cNvSpPr>
                <a:spLocks noChangeArrowheads="1"/>
              </p:cNvSpPr>
              <p:nvPr/>
            </p:nvSpPr>
            <p:spPr bwMode="auto">
              <a:xfrm flipV="1">
                <a:off x="686" y="1462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93" name="AutoShape 1153"/>
              <p:cNvSpPr>
                <a:spLocks noChangeArrowheads="1"/>
              </p:cNvSpPr>
              <p:nvPr/>
            </p:nvSpPr>
            <p:spPr bwMode="auto">
              <a:xfrm flipV="1">
                <a:off x="756" y="1511"/>
                <a:ext cx="53" cy="79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1857" name="Oval 1154"/>
            <p:cNvSpPr>
              <a:spLocks noChangeArrowheads="1"/>
            </p:cNvSpPr>
            <p:nvPr/>
          </p:nvSpPr>
          <p:spPr bwMode="auto">
            <a:xfrm rot="2254818">
              <a:off x="1409" y="1914"/>
              <a:ext cx="159" cy="119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58" name="Text Box 1155"/>
            <p:cNvSpPr txBox="1">
              <a:spLocks noChangeArrowheads="1"/>
            </p:cNvSpPr>
            <p:nvPr/>
          </p:nvSpPr>
          <p:spPr bwMode="auto">
            <a:xfrm>
              <a:off x="1679" y="1251"/>
              <a:ext cx="1258" cy="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b="1" u="sng">
                  <a:solidFill>
                    <a:srgbClr val="CC0000"/>
                  </a:solidFill>
                </a:rPr>
                <a:t>APC:</a:t>
              </a:r>
              <a:br>
                <a:rPr lang="en-US" b="1" u="sng">
                  <a:solidFill>
                    <a:srgbClr val="CC0000"/>
                  </a:solidFill>
                </a:rPr>
              </a:br>
              <a:r>
                <a:rPr lang="en-US" b="1" u="sng">
                  <a:solidFill>
                    <a:srgbClr val="CC0000"/>
                  </a:solidFill>
                </a:rPr>
                <a:t>activated</a:t>
              </a:r>
            </a:p>
            <a:p>
              <a:pPr algn="l">
                <a:lnSpc>
                  <a:spcPct val="80000"/>
                </a:lnSpc>
              </a:pPr>
              <a:r>
                <a:rPr lang="en-US" b="1" u="sng">
                  <a:solidFill>
                    <a:srgbClr val="CC0000"/>
                  </a:solidFill>
                </a:rPr>
                <a:t>macrophage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71859" name="Oval 1156"/>
            <p:cNvSpPr>
              <a:spLocks noChangeArrowheads="1"/>
            </p:cNvSpPr>
            <p:nvPr/>
          </p:nvSpPr>
          <p:spPr bwMode="auto">
            <a:xfrm rot="2254818">
              <a:off x="1702" y="2028"/>
              <a:ext cx="159" cy="119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60" name="Oval 1157"/>
            <p:cNvSpPr>
              <a:spLocks noChangeArrowheads="1"/>
            </p:cNvSpPr>
            <p:nvPr/>
          </p:nvSpPr>
          <p:spPr bwMode="auto">
            <a:xfrm rot="2254818">
              <a:off x="1652" y="1797"/>
              <a:ext cx="159" cy="119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61" name="Oval 1158"/>
            <p:cNvSpPr>
              <a:spLocks noChangeArrowheads="1"/>
            </p:cNvSpPr>
            <p:nvPr/>
          </p:nvSpPr>
          <p:spPr bwMode="auto">
            <a:xfrm rot="2254818">
              <a:off x="1555" y="2068"/>
              <a:ext cx="159" cy="119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62" name="AutoShape 1159"/>
            <p:cNvSpPr>
              <a:spLocks noChangeArrowheads="1"/>
            </p:cNvSpPr>
            <p:nvPr/>
          </p:nvSpPr>
          <p:spPr bwMode="auto">
            <a:xfrm rot="3499058">
              <a:off x="1097" y="1834"/>
              <a:ext cx="119" cy="119"/>
            </a:xfrm>
            <a:prstGeom prst="diamond">
              <a:avLst/>
            </a:prstGeom>
            <a:solidFill>
              <a:srgbClr val="C59AF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63" name="AutoShape 1160"/>
            <p:cNvSpPr>
              <a:spLocks noChangeArrowheads="1"/>
            </p:cNvSpPr>
            <p:nvPr/>
          </p:nvSpPr>
          <p:spPr bwMode="auto">
            <a:xfrm>
              <a:off x="1408" y="2623"/>
              <a:ext cx="53" cy="79"/>
            </a:xfrm>
            <a:prstGeom prst="triangle">
              <a:avLst>
                <a:gd name="adj" fmla="val 50000"/>
              </a:avLst>
            </a:prstGeom>
            <a:solidFill>
              <a:srgbClr val="2D2FF7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64" name="AutoShape 1161"/>
            <p:cNvSpPr>
              <a:spLocks noChangeArrowheads="1"/>
            </p:cNvSpPr>
            <p:nvPr/>
          </p:nvSpPr>
          <p:spPr bwMode="auto">
            <a:xfrm>
              <a:off x="1352" y="2409"/>
              <a:ext cx="53" cy="80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65" name="AutoShape 1162"/>
            <p:cNvSpPr>
              <a:spLocks noChangeArrowheads="1"/>
            </p:cNvSpPr>
            <p:nvPr/>
          </p:nvSpPr>
          <p:spPr bwMode="auto">
            <a:xfrm rot="16200000" flipH="1">
              <a:off x="1047" y="2674"/>
              <a:ext cx="53" cy="80"/>
            </a:xfrm>
            <a:prstGeom prst="triangle">
              <a:avLst>
                <a:gd name="adj" fmla="val 50000"/>
              </a:avLst>
            </a:prstGeom>
            <a:solidFill>
              <a:srgbClr val="099B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66" name="AutoShape 1163"/>
            <p:cNvSpPr>
              <a:spLocks noChangeArrowheads="1"/>
            </p:cNvSpPr>
            <p:nvPr/>
          </p:nvSpPr>
          <p:spPr bwMode="auto">
            <a:xfrm rot="-5400000">
              <a:off x="1485" y="2237"/>
              <a:ext cx="52" cy="79"/>
            </a:xfrm>
            <a:prstGeom prst="triangle">
              <a:avLst>
                <a:gd name="adj" fmla="val 50000"/>
              </a:avLst>
            </a:prstGeom>
            <a:solidFill>
              <a:srgbClr val="0F116A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67" name="AutoShape 1164"/>
            <p:cNvSpPr>
              <a:spLocks noChangeArrowheads="1"/>
            </p:cNvSpPr>
            <p:nvPr/>
          </p:nvSpPr>
          <p:spPr bwMode="auto">
            <a:xfrm>
              <a:off x="1528" y="2444"/>
              <a:ext cx="53" cy="79"/>
            </a:xfrm>
            <a:prstGeom prst="triangle">
              <a:avLst>
                <a:gd name="adj" fmla="val 50000"/>
              </a:avLst>
            </a:prstGeom>
            <a:solidFill>
              <a:srgbClr val="0F116A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68" name="AutoShape 1165"/>
            <p:cNvSpPr>
              <a:spLocks noChangeArrowheads="1"/>
            </p:cNvSpPr>
            <p:nvPr/>
          </p:nvSpPr>
          <p:spPr bwMode="auto">
            <a:xfrm>
              <a:off x="1193" y="2738"/>
              <a:ext cx="53" cy="80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69" name="AutoShape 1166"/>
            <p:cNvSpPr>
              <a:spLocks noChangeArrowheads="1"/>
            </p:cNvSpPr>
            <p:nvPr/>
          </p:nvSpPr>
          <p:spPr bwMode="auto">
            <a:xfrm rot="16200000" flipV="1">
              <a:off x="1703" y="2366"/>
              <a:ext cx="40" cy="80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70" name="AutoShape 1167"/>
            <p:cNvSpPr>
              <a:spLocks noChangeArrowheads="1"/>
            </p:cNvSpPr>
            <p:nvPr/>
          </p:nvSpPr>
          <p:spPr bwMode="auto">
            <a:xfrm rot="16200000" flipH="1">
              <a:off x="1087" y="2476"/>
              <a:ext cx="53" cy="79"/>
            </a:xfrm>
            <a:prstGeom prst="triangle">
              <a:avLst>
                <a:gd name="adj" fmla="val 50000"/>
              </a:avLst>
            </a:prstGeom>
            <a:solidFill>
              <a:srgbClr val="099B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71" name="AutoShape 1168"/>
            <p:cNvSpPr>
              <a:spLocks noChangeArrowheads="1"/>
            </p:cNvSpPr>
            <p:nvPr/>
          </p:nvSpPr>
          <p:spPr bwMode="auto">
            <a:xfrm rot="16200000" flipH="1">
              <a:off x="2016" y="2614"/>
              <a:ext cx="53" cy="80"/>
            </a:xfrm>
            <a:prstGeom prst="triangle">
              <a:avLst>
                <a:gd name="adj" fmla="val 50000"/>
              </a:avLst>
            </a:prstGeom>
            <a:solidFill>
              <a:srgbClr val="099B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72" name="AutoShape 1169"/>
            <p:cNvSpPr>
              <a:spLocks noChangeArrowheads="1"/>
            </p:cNvSpPr>
            <p:nvPr/>
          </p:nvSpPr>
          <p:spPr bwMode="auto">
            <a:xfrm>
              <a:off x="563" y="2567"/>
              <a:ext cx="53" cy="80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73" name="AutoShape 1170"/>
            <p:cNvSpPr>
              <a:spLocks noChangeArrowheads="1"/>
            </p:cNvSpPr>
            <p:nvPr/>
          </p:nvSpPr>
          <p:spPr bwMode="auto">
            <a:xfrm>
              <a:off x="1205" y="2410"/>
              <a:ext cx="53" cy="79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74" name="AutoShape 1171"/>
            <p:cNvSpPr>
              <a:spLocks noChangeArrowheads="1"/>
            </p:cNvSpPr>
            <p:nvPr/>
          </p:nvSpPr>
          <p:spPr bwMode="auto">
            <a:xfrm>
              <a:off x="954" y="2748"/>
              <a:ext cx="53" cy="80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75" name="AutoShape 1172"/>
            <p:cNvSpPr>
              <a:spLocks noChangeArrowheads="1"/>
            </p:cNvSpPr>
            <p:nvPr/>
          </p:nvSpPr>
          <p:spPr bwMode="auto">
            <a:xfrm rot="5400000">
              <a:off x="1918" y="2647"/>
              <a:ext cx="53" cy="80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76" name="AutoShape 1173"/>
            <p:cNvSpPr>
              <a:spLocks noChangeArrowheads="1"/>
            </p:cNvSpPr>
            <p:nvPr/>
          </p:nvSpPr>
          <p:spPr bwMode="auto">
            <a:xfrm flipV="1">
              <a:off x="1157" y="2048"/>
              <a:ext cx="53" cy="79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77" name="AutoShape 1174"/>
            <p:cNvSpPr>
              <a:spLocks noChangeArrowheads="1"/>
            </p:cNvSpPr>
            <p:nvPr/>
          </p:nvSpPr>
          <p:spPr bwMode="auto">
            <a:xfrm flipV="1">
              <a:off x="1224" y="2075"/>
              <a:ext cx="53" cy="79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78" name="AutoShape 1175"/>
            <p:cNvSpPr>
              <a:spLocks noChangeArrowheads="1"/>
            </p:cNvSpPr>
            <p:nvPr/>
          </p:nvSpPr>
          <p:spPr bwMode="auto">
            <a:xfrm flipV="1">
              <a:off x="1163" y="2154"/>
              <a:ext cx="53" cy="79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79" name="AutoShape 1176"/>
            <p:cNvSpPr>
              <a:spLocks noChangeArrowheads="1"/>
            </p:cNvSpPr>
            <p:nvPr/>
          </p:nvSpPr>
          <p:spPr bwMode="auto">
            <a:xfrm flipV="1">
              <a:off x="1127" y="1911"/>
              <a:ext cx="53" cy="80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80" name="AutoShape 1177"/>
            <p:cNvSpPr>
              <a:spLocks noChangeArrowheads="1"/>
            </p:cNvSpPr>
            <p:nvPr/>
          </p:nvSpPr>
          <p:spPr bwMode="auto">
            <a:xfrm rot="16200000" flipH="1">
              <a:off x="846" y="2713"/>
              <a:ext cx="53" cy="79"/>
            </a:xfrm>
            <a:prstGeom prst="triangle">
              <a:avLst>
                <a:gd name="adj" fmla="val 50000"/>
              </a:avLst>
            </a:prstGeom>
            <a:solidFill>
              <a:srgbClr val="099B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81" name="AutoShape 1178"/>
            <p:cNvSpPr>
              <a:spLocks noChangeArrowheads="1"/>
            </p:cNvSpPr>
            <p:nvPr/>
          </p:nvSpPr>
          <p:spPr bwMode="auto">
            <a:xfrm flipV="1">
              <a:off x="1234" y="2192"/>
              <a:ext cx="53" cy="79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82" name="AutoShape 1179"/>
            <p:cNvSpPr>
              <a:spLocks noChangeArrowheads="1"/>
            </p:cNvSpPr>
            <p:nvPr/>
          </p:nvSpPr>
          <p:spPr bwMode="auto">
            <a:xfrm>
              <a:off x="2171" y="2224"/>
              <a:ext cx="53" cy="79"/>
            </a:xfrm>
            <a:prstGeom prst="triangle">
              <a:avLst>
                <a:gd name="adj" fmla="val 50000"/>
              </a:avLst>
            </a:prstGeom>
            <a:solidFill>
              <a:srgbClr val="0F116A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83" name="AutoShape 1180"/>
            <p:cNvSpPr>
              <a:spLocks noChangeArrowheads="1"/>
            </p:cNvSpPr>
            <p:nvPr/>
          </p:nvSpPr>
          <p:spPr bwMode="auto">
            <a:xfrm>
              <a:off x="2141" y="2476"/>
              <a:ext cx="53" cy="79"/>
            </a:xfrm>
            <a:prstGeom prst="triangle">
              <a:avLst>
                <a:gd name="adj" fmla="val 50000"/>
              </a:avLst>
            </a:prstGeom>
            <a:solidFill>
              <a:srgbClr val="2D2FF7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84" name="AutoShape 1181"/>
            <p:cNvSpPr>
              <a:spLocks noChangeArrowheads="1"/>
            </p:cNvSpPr>
            <p:nvPr/>
          </p:nvSpPr>
          <p:spPr bwMode="auto">
            <a:xfrm rot="5400000">
              <a:off x="1855" y="2320"/>
              <a:ext cx="53" cy="80"/>
            </a:xfrm>
            <a:prstGeom prst="triangle">
              <a:avLst>
                <a:gd name="adj" fmla="val 50000"/>
              </a:avLst>
            </a:prstGeom>
            <a:solidFill>
              <a:srgbClr val="2D2FF7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85" name="AutoShape 1182"/>
            <p:cNvSpPr>
              <a:spLocks noChangeArrowheads="1"/>
            </p:cNvSpPr>
            <p:nvPr/>
          </p:nvSpPr>
          <p:spPr bwMode="auto">
            <a:xfrm rot="16200000" flipH="1">
              <a:off x="1476" y="2752"/>
              <a:ext cx="53" cy="79"/>
            </a:xfrm>
            <a:prstGeom prst="triangle">
              <a:avLst>
                <a:gd name="adj" fmla="val 50000"/>
              </a:avLst>
            </a:prstGeom>
            <a:solidFill>
              <a:srgbClr val="099B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86" name="AutoShape 1183"/>
            <p:cNvSpPr>
              <a:spLocks noChangeArrowheads="1"/>
            </p:cNvSpPr>
            <p:nvPr/>
          </p:nvSpPr>
          <p:spPr bwMode="auto">
            <a:xfrm rot="16200000" flipH="1">
              <a:off x="1701" y="2459"/>
              <a:ext cx="53" cy="79"/>
            </a:xfrm>
            <a:prstGeom prst="triangle">
              <a:avLst>
                <a:gd name="adj" fmla="val 50000"/>
              </a:avLst>
            </a:prstGeom>
            <a:solidFill>
              <a:srgbClr val="099B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87" name="AutoShape 1184"/>
            <p:cNvSpPr>
              <a:spLocks noChangeArrowheads="1"/>
            </p:cNvSpPr>
            <p:nvPr/>
          </p:nvSpPr>
          <p:spPr bwMode="auto">
            <a:xfrm rot="16200000" flipH="1">
              <a:off x="631" y="2290"/>
              <a:ext cx="53" cy="79"/>
            </a:xfrm>
            <a:prstGeom prst="triangle">
              <a:avLst>
                <a:gd name="adj" fmla="val 50000"/>
              </a:avLst>
            </a:prstGeom>
            <a:solidFill>
              <a:srgbClr val="099B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88" name="AutoShape 1185"/>
            <p:cNvSpPr>
              <a:spLocks noChangeArrowheads="1"/>
            </p:cNvSpPr>
            <p:nvPr/>
          </p:nvSpPr>
          <p:spPr bwMode="auto">
            <a:xfrm>
              <a:off x="794" y="2223"/>
              <a:ext cx="53" cy="79"/>
            </a:xfrm>
            <a:prstGeom prst="triangle">
              <a:avLst>
                <a:gd name="adj" fmla="val 50000"/>
              </a:avLst>
            </a:prstGeom>
            <a:solidFill>
              <a:srgbClr val="2D2FF7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1031" name="Group 1186"/>
          <p:cNvGrpSpPr>
            <a:grpSpLocks/>
          </p:cNvGrpSpPr>
          <p:nvPr/>
        </p:nvGrpSpPr>
        <p:grpSpPr bwMode="auto">
          <a:xfrm>
            <a:off x="20638" y="1185863"/>
            <a:ext cx="3694112" cy="2809875"/>
            <a:chOff x="3078" y="2476"/>
            <a:chExt cx="2327" cy="1770"/>
          </a:xfrm>
        </p:grpSpPr>
        <p:grpSp>
          <p:nvGrpSpPr>
            <p:cNvPr id="461032" name="Group 1187"/>
            <p:cNvGrpSpPr>
              <a:grpSpLocks/>
            </p:cNvGrpSpPr>
            <p:nvPr/>
          </p:nvGrpSpPr>
          <p:grpSpPr bwMode="auto">
            <a:xfrm rot="5272928">
              <a:off x="3446" y="3779"/>
              <a:ext cx="153" cy="173"/>
              <a:chOff x="4494" y="3971"/>
              <a:chExt cx="153" cy="173"/>
            </a:xfrm>
          </p:grpSpPr>
          <p:sp>
            <p:nvSpPr>
              <p:cNvPr id="71810" name="AutoShape 1188"/>
              <p:cNvSpPr>
                <a:spLocks noChangeArrowheads="1"/>
              </p:cNvSpPr>
              <p:nvPr/>
            </p:nvSpPr>
            <p:spPr bwMode="auto">
              <a:xfrm rot="8242310">
                <a:off x="4494" y="3971"/>
                <a:ext cx="145" cy="144"/>
              </a:xfrm>
              <a:prstGeom prst="diamond">
                <a:avLst/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11" name="AutoShape 1189"/>
              <p:cNvSpPr>
                <a:spLocks noChangeArrowheads="1"/>
              </p:cNvSpPr>
              <p:nvPr/>
            </p:nvSpPr>
            <p:spPr bwMode="auto">
              <a:xfrm rot="8242310">
                <a:off x="4583" y="4048"/>
                <a:ext cx="64" cy="96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61033" name="Group 1190"/>
            <p:cNvGrpSpPr>
              <a:grpSpLocks/>
            </p:cNvGrpSpPr>
            <p:nvPr/>
          </p:nvGrpSpPr>
          <p:grpSpPr bwMode="auto">
            <a:xfrm rot="-1350869">
              <a:off x="4099" y="4054"/>
              <a:ext cx="144" cy="185"/>
              <a:chOff x="3896" y="4015"/>
              <a:chExt cx="144" cy="185"/>
            </a:xfrm>
          </p:grpSpPr>
          <p:sp>
            <p:nvSpPr>
              <p:cNvPr id="71808" name="AutoShape 1191"/>
              <p:cNvSpPr>
                <a:spLocks noChangeArrowheads="1"/>
              </p:cNvSpPr>
              <p:nvPr/>
            </p:nvSpPr>
            <p:spPr bwMode="auto">
              <a:xfrm rot="-9300634">
                <a:off x="3896" y="4015"/>
                <a:ext cx="144" cy="144"/>
              </a:xfrm>
              <a:prstGeom prst="diamond">
                <a:avLst/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09" name="AutoShape 1192"/>
              <p:cNvSpPr>
                <a:spLocks noChangeArrowheads="1"/>
              </p:cNvSpPr>
              <p:nvPr/>
            </p:nvSpPr>
            <p:spPr bwMode="auto">
              <a:xfrm rot="-9300634">
                <a:off x="3906" y="4104"/>
                <a:ext cx="65" cy="96"/>
              </a:xfrm>
              <a:prstGeom prst="triangle">
                <a:avLst>
                  <a:gd name="adj" fmla="val 50000"/>
                </a:avLst>
              </a:prstGeom>
              <a:solidFill>
                <a:srgbClr val="2D2F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61034" name="Group 1193"/>
            <p:cNvGrpSpPr>
              <a:grpSpLocks/>
            </p:cNvGrpSpPr>
            <p:nvPr/>
          </p:nvGrpSpPr>
          <p:grpSpPr bwMode="auto">
            <a:xfrm rot="6484727">
              <a:off x="3942" y="4068"/>
              <a:ext cx="192" cy="144"/>
              <a:chOff x="4679" y="3596"/>
              <a:chExt cx="192" cy="144"/>
            </a:xfrm>
          </p:grpSpPr>
          <p:sp>
            <p:nvSpPr>
              <p:cNvPr id="71806" name="AutoShape 1194"/>
              <p:cNvSpPr>
                <a:spLocks noChangeArrowheads="1"/>
              </p:cNvSpPr>
              <p:nvPr/>
            </p:nvSpPr>
            <p:spPr bwMode="auto">
              <a:xfrm rot="5400000">
                <a:off x="4680" y="3595"/>
                <a:ext cx="144" cy="145"/>
              </a:xfrm>
              <a:prstGeom prst="diamond">
                <a:avLst/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07" name="AutoShape 1195"/>
              <p:cNvSpPr>
                <a:spLocks noChangeArrowheads="1"/>
              </p:cNvSpPr>
              <p:nvPr/>
            </p:nvSpPr>
            <p:spPr bwMode="auto">
              <a:xfrm rot="5400000">
                <a:off x="4791" y="3620"/>
                <a:ext cx="64" cy="96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61035" name="Group 1196"/>
            <p:cNvGrpSpPr>
              <a:grpSpLocks/>
            </p:cNvGrpSpPr>
            <p:nvPr/>
          </p:nvGrpSpPr>
          <p:grpSpPr bwMode="auto">
            <a:xfrm>
              <a:off x="3563" y="3851"/>
              <a:ext cx="144" cy="185"/>
              <a:chOff x="3896" y="4015"/>
              <a:chExt cx="144" cy="185"/>
            </a:xfrm>
          </p:grpSpPr>
          <p:sp>
            <p:nvSpPr>
              <p:cNvPr id="71804" name="AutoShape 1197"/>
              <p:cNvSpPr>
                <a:spLocks noChangeArrowheads="1"/>
              </p:cNvSpPr>
              <p:nvPr/>
            </p:nvSpPr>
            <p:spPr bwMode="auto">
              <a:xfrm rot="-9300634">
                <a:off x="3896" y="4015"/>
                <a:ext cx="144" cy="144"/>
              </a:xfrm>
              <a:prstGeom prst="diamond">
                <a:avLst/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05" name="AutoShape 1198"/>
              <p:cNvSpPr>
                <a:spLocks noChangeArrowheads="1"/>
              </p:cNvSpPr>
              <p:nvPr/>
            </p:nvSpPr>
            <p:spPr bwMode="auto">
              <a:xfrm rot="-9300634">
                <a:off x="3906" y="4104"/>
                <a:ext cx="65" cy="96"/>
              </a:xfrm>
              <a:prstGeom prst="triangle">
                <a:avLst>
                  <a:gd name="adj" fmla="val 50000"/>
                </a:avLst>
              </a:prstGeom>
              <a:solidFill>
                <a:srgbClr val="2D2F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61036" name="Group 1199"/>
            <p:cNvGrpSpPr>
              <a:grpSpLocks/>
            </p:cNvGrpSpPr>
            <p:nvPr/>
          </p:nvGrpSpPr>
          <p:grpSpPr bwMode="auto">
            <a:xfrm rot="8573920">
              <a:off x="3321" y="3708"/>
              <a:ext cx="192" cy="144"/>
              <a:chOff x="4679" y="3596"/>
              <a:chExt cx="192" cy="144"/>
            </a:xfrm>
          </p:grpSpPr>
          <p:sp>
            <p:nvSpPr>
              <p:cNvPr id="71802" name="AutoShape 1200"/>
              <p:cNvSpPr>
                <a:spLocks noChangeArrowheads="1"/>
              </p:cNvSpPr>
              <p:nvPr/>
            </p:nvSpPr>
            <p:spPr bwMode="auto">
              <a:xfrm rot="5400000">
                <a:off x="4680" y="3595"/>
                <a:ext cx="144" cy="145"/>
              </a:xfrm>
              <a:prstGeom prst="diamond">
                <a:avLst/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03" name="AutoShape 1201"/>
              <p:cNvSpPr>
                <a:spLocks noChangeArrowheads="1"/>
              </p:cNvSpPr>
              <p:nvPr/>
            </p:nvSpPr>
            <p:spPr bwMode="auto">
              <a:xfrm rot="5400000">
                <a:off x="4791" y="3620"/>
                <a:ext cx="64" cy="96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61037" name="Group 1202"/>
            <p:cNvGrpSpPr>
              <a:grpSpLocks/>
            </p:cNvGrpSpPr>
            <p:nvPr/>
          </p:nvGrpSpPr>
          <p:grpSpPr bwMode="auto">
            <a:xfrm rot="5272928">
              <a:off x="3249" y="3576"/>
              <a:ext cx="153" cy="173"/>
              <a:chOff x="4494" y="3971"/>
              <a:chExt cx="153" cy="173"/>
            </a:xfrm>
          </p:grpSpPr>
          <p:sp>
            <p:nvSpPr>
              <p:cNvPr id="71800" name="AutoShape 1203"/>
              <p:cNvSpPr>
                <a:spLocks noChangeArrowheads="1"/>
              </p:cNvSpPr>
              <p:nvPr/>
            </p:nvSpPr>
            <p:spPr bwMode="auto">
              <a:xfrm rot="8242310">
                <a:off x="4494" y="3971"/>
                <a:ext cx="145" cy="144"/>
              </a:xfrm>
              <a:prstGeom prst="diamond">
                <a:avLst/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01" name="AutoShape 1204"/>
              <p:cNvSpPr>
                <a:spLocks noChangeArrowheads="1"/>
              </p:cNvSpPr>
              <p:nvPr/>
            </p:nvSpPr>
            <p:spPr bwMode="auto">
              <a:xfrm rot="8242310">
                <a:off x="4583" y="4048"/>
                <a:ext cx="64" cy="96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61038" name="Group 1205"/>
            <p:cNvGrpSpPr>
              <a:grpSpLocks/>
            </p:cNvGrpSpPr>
            <p:nvPr/>
          </p:nvGrpSpPr>
          <p:grpSpPr bwMode="auto">
            <a:xfrm rot="10066305">
              <a:off x="3147" y="3472"/>
              <a:ext cx="192" cy="144"/>
              <a:chOff x="4679" y="3596"/>
              <a:chExt cx="192" cy="144"/>
            </a:xfrm>
          </p:grpSpPr>
          <p:sp>
            <p:nvSpPr>
              <p:cNvPr id="71798" name="AutoShape 1206"/>
              <p:cNvSpPr>
                <a:spLocks noChangeArrowheads="1"/>
              </p:cNvSpPr>
              <p:nvPr/>
            </p:nvSpPr>
            <p:spPr bwMode="auto">
              <a:xfrm rot="5400000">
                <a:off x="4680" y="3595"/>
                <a:ext cx="144" cy="145"/>
              </a:xfrm>
              <a:prstGeom prst="diamond">
                <a:avLst/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99" name="AutoShape 1207"/>
              <p:cNvSpPr>
                <a:spLocks noChangeArrowheads="1"/>
              </p:cNvSpPr>
              <p:nvPr/>
            </p:nvSpPr>
            <p:spPr bwMode="auto">
              <a:xfrm rot="5400000">
                <a:off x="4791" y="3620"/>
                <a:ext cx="64" cy="96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61039" name="Group 1208"/>
            <p:cNvGrpSpPr>
              <a:grpSpLocks/>
            </p:cNvGrpSpPr>
            <p:nvPr/>
          </p:nvGrpSpPr>
          <p:grpSpPr bwMode="auto">
            <a:xfrm rot="2401318">
              <a:off x="3152" y="3338"/>
              <a:ext cx="144" cy="185"/>
              <a:chOff x="3896" y="4015"/>
              <a:chExt cx="144" cy="185"/>
            </a:xfrm>
          </p:grpSpPr>
          <p:sp>
            <p:nvSpPr>
              <p:cNvPr id="71796" name="AutoShape 1209"/>
              <p:cNvSpPr>
                <a:spLocks noChangeArrowheads="1"/>
              </p:cNvSpPr>
              <p:nvPr/>
            </p:nvSpPr>
            <p:spPr bwMode="auto">
              <a:xfrm rot="-9300634">
                <a:off x="3896" y="4015"/>
                <a:ext cx="144" cy="144"/>
              </a:xfrm>
              <a:prstGeom prst="diamond">
                <a:avLst/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97" name="AutoShape 1210"/>
              <p:cNvSpPr>
                <a:spLocks noChangeArrowheads="1"/>
              </p:cNvSpPr>
              <p:nvPr/>
            </p:nvSpPr>
            <p:spPr bwMode="auto">
              <a:xfrm rot="-9300634">
                <a:off x="3906" y="4104"/>
                <a:ext cx="65" cy="96"/>
              </a:xfrm>
              <a:prstGeom prst="triangle">
                <a:avLst>
                  <a:gd name="adj" fmla="val 50000"/>
                </a:avLst>
              </a:prstGeom>
              <a:solidFill>
                <a:srgbClr val="2D2F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61040" name="Group 1211"/>
            <p:cNvGrpSpPr>
              <a:grpSpLocks/>
            </p:cNvGrpSpPr>
            <p:nvPr/>
          </p:nvGrpSpPr>
          <p:grpSpPr bwMode="auto">
            <a:xfrm rot="-6173401">
              <a:off x="3576" y="2687"/>
              <a:ext cx="192" cy="144"/>
              <a:chOff x="4679" y="3596"/>
              <a:chExt cx="192" cy="144"/>
            </a:xfrm>
          </p:grpSpPr>
          <p:sp>
            <p:nvSpPr>
              <p:cNvPr id="71794" name="AutoShape 1212"/>
              <p:cNvSpPr>
                <a:spLocks noChangeArrowheads="1"/>
              </p:cNvSpPr>
              <p:nvPr/>
            </p:nvSpPr>
            <p:spPr bwMode="auto">
              <a:xfrm rot="5400000">
                <a:off x="4680" y="3595"/>
                <a:ext cx="144" cy="145"/>
              </a:xfrm>
              <a:prstGeom prst="diamond">
                <a:avLst/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95" name="AutoShape 1213"/>
              <p:cNvSpPr>
                <a:spLocks noChangeArrowheads="1"/>
              </p:cNvSpPr>
              <p:nvPr/>
            </p:nvSpPr>
            <p:spPr bwMode="auto">
              <a:xfrm rot="5400000">
                <a:off x="4791" y="3620"/>
                <a:ext cx="64" cy="96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61042" name="Group 1214"/>
            <p:cNvGrpSpPr>
              <a:grpSpLocks/>
            </p:cNvGrpSpPr>
            <p:nvPr/>
          </p:nvGrpSpPr>
          <p:grpSpPr bwMode="auto">
            <a:xfrm rot="3722781">
              <a:off x="3100" y="3175"/>
              <a:ext cx="144" cy="187"/>
              <a:chOff x="3337" y="3644"/>
              <a:chExt cx="144" cy="187"/>
            </a:xfrm>
          </p:grpSpPr>
          <p:sp>
            <p:nvSpPr>
              <p:cNvPr id="71792" name="AutoShape 1215"/>
              <p:cNvSpPr>
                <a:spLocks noChangeArrowheads="1"/>
              </p:cNvSpPr>
              <p:nvPr/>
            </p:nvSpPr>
            <p:spPr bwMode="auto">
              <a:xfrm rot="-9554768">
                <a:off x="3337" y="3644"/>
                <a:ext cx="144" cy="144"/>
              </a:xfrm>
              <a:prstGeom prst="diamond">
                <a:avLst/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93" name="AutoShape 1216"/>
              <p:cNvSpPr>
                <a:spLocks noChangeArrowheads="1"/>
              </p:cNvSpPr>
              <p:nvPr/>
            </p:nvSpPr>
            <p:spPr bwMode="auto">
              <a:xfrm rot="-9554768">
                <a:off x="3352" y="3736"/>
                <a:ext cx="64" cy="95"/>
              </a:xfrm>
              <a:prstGeom prst="triangle">
                <a:avLst>
                  <a:gd name="adj" fmla="val 50000"/>
                </a:avLst>
              </a:prstGeom>
              <a:solidFill>
                <a:srgbClr val="099B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61043" name="Group 1217"/>
            <p:cNvGrpSpPr>
              <a:grpSpLocks/>
            </p:cNvGrpSpPr>
            <p:nvPr/>
          </p:nvGrpSpPr>
          <p:grpSpPr bwMode="auto">
            <a:xfrm rot="-9425505">
              <a:off x="3090" y="3021"/>
              <a:ext cx="192" cy="144"/>
              <a:chOff x="4679" y="3596"/>
              <a:chExt cx="192" cy="144"/>
            </a:xfrm>
          </p:grpSpPr>
          <p:sp>
            <p:nvSpPr>
              <p:cNvPr id="71790" name="AutoShape 1218"/>
              <p:cNvSpPr>
                <a:spLocks noChangeArrowheads="1"/>
              </p:cNvSpPr>
              <p:nvPr/>
            </p:nvSpPr>
            <p:spPr bwMode="auto">
              <a:xfrm rot="5400000">
                <a:off x="4680" y="3595"/>
                <a:ext cx="144" cy="145"/>
              </a:xfrm>
              <a:prstGeom prst="diamond">
                <a:avLst/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91" name="AutoShape 1219"/>
              <p:cNvSpPr>
                <a:spLocks noChangeArrowheads="1"/>
              </p:cNvSpPr>
              <p:nvPr/>
            </p:nvSpPr>
            <p:spPr bwMode="auto">
              <a:xfrm rot="5400000">
                <a:off x="4791" y="3620"/>
                <a:ext cx="64" cy="96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61044" name="Group 1220"/>
            <p:cNvGrpSpPr>
              <a:grpSpLocks/>
            </p:cNvGrpSpPr>
            <p:nvPr/>
          </p:nvGrpSpPr>
          <p:grpSpPr bwMode="auto">
            <a:xfrm rot="9482309">
              <a:off x="3720" y="2668"/>
              <a:ext cx="144" cy="185"/>
              <a:chOff x="3896" y="4015"/>
              <a:chExt cx="144" cy="185"/>
            </a:xfrm>
          </p:grpSpPr>
          <p:sp>
            <p:nvSpPr>
              <p:cNvPr id="71788" name="AutoShape 1221"/>
              <p:cNvSpPr>
                <a:spLocks noChangeArrowheads="1"/>
              </p:cNvSpPr>
              <p:nvPr/>
            </p:nvSpPr>
            <p:spPr bwMode="auto">
              <a:xfrm rot="-9300634">
                <a:off x="3896" y="4015"/>
                <a:ext cx="144" cy="144"/>
              </a:xfrm>
              <a:prstGeom prst="diamond">
                <a:avLst/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89" name="AutoShape 1222"/>
              <p:cNvSpPr>
                <a:spLocks noChangeArrowheads="1"/>
              </p:cNvSpPr>
              <p:nvPr/>
            </p:nvSpPr>
            <p:spPr bwMode="auto">
              <a:xfrm rot="-9300634">
                <a:off x="3906" y="4104"/>
                <a:ext cx="65" cy="96"/>
              </a:xfrm>
              <a:prstGeom prst="triangle">
                <a:avLst>
                  <a:gd name="adj" fmla="val 50000"/>
                </a:avLst>
              </a:prstGeom>
              <a:solidFill>
                <a:srgbClr val="2D2F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61045" name="Group 1223"/>
            <p:cNvGrpSpPr>
              <a:grpSpLocks/>
            </p:cNvGrpSpPr>
            <p:nvPr/>
          </p:nvGrpSpPr>
          <p:grpSpPr bwMode="auto">
            <a:xfrm rot="8836063">
              <a:off x="3474" y="2692"/>
              <a:ext cx="144" cy="187"/>
              <a:chOff x="3337" y="3644"/>
              <a:chExt cx="144" cy="187"/>
            </a:xfrm>
          </p:grpSpPr>
          <p:sp>
            <p:nvSpPr>
              <p:cNvPr id="71786" name="AutoShape 1224"/>
              <p:cNvSpPr>
                <a:spLocks noChangeArrowheads="1"/>
              </p:cNvSpPr>
              <p:nvPr/>
            </p:nvSpPr>
            <p:spPr bwMode="auto">
              <a:xfrm rot="-9554768">
                <a:off x="3337" y="3644"/>
                <a:ext cx="144" cy="144"/>
              </a:xfrm>
              <a:prstGeom prst="diamond">
                <a:avLst/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87" name="AutoShape 1225"/>
              <p:cNvSpPr>
                <a:spLocks noChangeArrowheads="1"/>
              </p:cNvSpPr>
              <p:nvPr/>
            </p:nvSpPr>
            <p:spPr bwMode="auto">
              <a:xfrm rot="-9554768">
                <a:off x="3352" y="3736"/>
                <a:ext cx="64" cy="95"/>
              </a:xfrm>
              <a:prstGeom prst="triangle">
                <a:avLst>
                  <a:gd name="adj" fmla="val 50000"/>
                </a:avLst>
              </a:prstGeom>
              <a:solidFill>
                <a:srgbClr val="099B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61046" name="Group 1226"/>
            <p:cNvGrpSpPr>
              <a:grpSpLocks/>
            </p:cNvGrpSpPr>
            <p:nvPr/>
          </p:nvGrpSpPr>
          <p:grpSpPr bwMode="auto">
            <a:xfrm rot="10800000">
              <a:off x="3351" y="2749"/>
              <a:ext cx="153" cy="173"/>
              <a:chOff x="4494" y="3971"/>
              <a:chExt cx="153" cy="173"/>
            </a:xfrm>
          </p:grpSpPr>
          <p:sp>
            <p:nvSpPr>
              <p:cNvPr id="71784" name="AutoShape 1227"/>
              <p:cNvSpPr>
                <a:spLocks noChangeArrowheads="1"/>
              </p:cNvSpPr>
              <p:nvPr/>
            </p:nvSpPr>
            <p:spPr bwMode="auto">
              <a:xfrm rot="8242310">
                <a:off x="4494" y="3971"/>
                <a:ext cx="145" cy="144"/>
              </a:xfrm>
              <a:prstGeom prst="diamond">
                <a:avLst/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85" name="AutoShape 1228"/>
              <p:cNvSpPr>
                <a:spLocks noChangeArrowheads="1"/>
              </p:cNvSpPr>
              <p:nvPr/>
            </p:nvSpPr>
            <p:spPr bwMode="auto">
              <a:xfrm rot="8242310">
                <a:off x="4583" y="4048"/>
                <a:ext cx="64" cy="96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1718" name="AutoShape 1229"/>
            <p:cNvSpPr>
              <a:spLocks noChangeArrowheads="1"/>
            </p:cNvSpPr>
            <p:nvPr/>
          </p:nvSpPr>
          <p:spPr bwMode="auto">
            <a:xfrm rot="789218">
              <a:off x="3853" y="2733"/>
              <a:ext cx="144" cy="144"/>
            </a:xfrm>
            <a:prstGeom prst="diamond">
              <a:avLst/>
            </a:prstGeom>
            <a:solidFill>
              <a:srgbClr val="C59AF7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19" name="AutoShape 1230"/>
            <p:cNvSpPr>
              <a:spLocks noChangeArrowheads="1"/>
            </p:cNvSpPr>
            <p:nvPr/>
          </p:nvSpPr>
          <p:spPr bwMode="auto">
            <a:xfrm rot="789218">
              <a:off x="3898" y="2681"/>
              <a:ext cx="64" cy="96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20" name="AutoShape 1231"/>
            <p:cNvSpPr>
              <a:spLocks noChangeArrowheads="1"/>
            </p:cNvSpPr>
            <p:nvPr/>
          </p:nvSpPr>
          <p:spPr bwMode="auto">
            <a:xfrm rot="789218">
              <a:off x="3986" y="2773"/>
              <a:ext cx="144" cy="145"/>
            </a:xfrm>
            <a:prstGeom prst="diamond">
              <a:avLst/>
            </a:prstGeom>
            <a:solidFill>
              <a:srgbClr val="C59AF7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21" name="AutoShape 1232"/>
            <p:cNvSpPr>
              <a:spLocks noChangeArrowheads="1"/>
            </p:cNvSpPr>
            <p:nvPr/>
          </p:nvSpPr>
          <p:spPr bwMode="auto">
            <a:xfrm rot="789218">
              <a:off x="4035" y="2728"/>
              <a:ext cx="64" cy="95"/>
            </a:xfrm>
            <a:prstGeom prst="triangle">
              <a:avLst>
                <a:gd name="adj" fmla="val 50000"/>
              </a:avLst>
            </a:prstGeom>
            <a:solidFill>
              <a:srgbClr val="099B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22" name="AutoShape 1233"/>
            <p:cNvSpPr>
              <a:spLocks noChangeArrowheads="1"/>
            </p:cNvSpPr>
            <p:nvPr/>
          </p:nvSpPr>
          <p:spPr bwMode="auto">
            <a:xfrm rot="789218">
              <a:off x="4119" y="2837"/>
              <a:ext cx="144" cy="144"/>
            </a:xfrm>
            <a:prstGeom prst="diamond">
              <a:avLst/>
            </a:prstGeom>
            <a:solidFill>
              <a:srgbClr val="C59AF7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23" name="AutoShape 1234"/>
            <p:cNvSpPr>
              <a:spLocks noChangeArrowheads="1"/>
            </p:cNvSpPr>
            <p:nvPr/>
          </p:nvSpPr>
          <p:spPr bwMode="auto">
            <a:xfrm rot="789218">
              <a:off x="4175" y="2791"/>
              <a:ext cx="64" cy="96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61047" name="Group 1235"/>
            <p:cNvGrpSpPr>
              <a:grpSpLocks/>
            </p:cNvGrpSpPr>
            <p:nvPr/>
          </p:nvGrpSpPr>
          <p:grpSpPr bwMode="auto">
            <a:xfrm>
              <a:off x="4679" y="3596"/>
              <a:ext cx="192" cy="144"/>
              <a:chOff x="4679" y="3596"/>
              <a:chExt cx="192" cy="144"/>
            </a:xfrm>
          </p:grpSpPr>
          <p:sp>
            <p:nvSpPr>
              <p:cNvPr id="71782" name="AutoShape 1236"/>
              <p:cNvSpPr>
                <a:spLocks noChangeArrowheads="1"/>
              </p:cNvSpPr>
              <p:nvPr/>
            </p:nvSpPr>
            <p:spPr bwMode="auto">
              <a:xfrm rot="5400000">
                <a:off x="4680" y="3595"/>
                <a:ext cx="144" cy="145"/>
              </a:xfrm>
              <a:prstGeom prst="diamond">
                <a:avLst/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83" name="AutoShape 1237"/>
              <p:cNvSpPr>
                <a:spLocks noChangeArrowheads="1"/>
              </p:cNvSpPr>
              <p:nvPr/>
            </p:nvSpPr>
            <p:spPr bwMode="auto">
              <a:xfrm rot="5400000">
                <a:off x="4791" y="3620"/>
                <a:ext cx="64" cy="96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1725" name="AutoShape 1238"/>
            <p:cNvSpPr>
              <a:spLocks noChangeArrowheads="1"/>
            </p:cNvSpPr>
            <p:nvPr/>
          </p:nvSpPr>
          <p:spPr bwMode="auto">
            <a:xfrm rot="8046864">
              <a:off x="4633" y="3827"/>
              <a:ext cx="144" cy="143"/>
            </a:xfrm>
            <a:prstGeom prst="diamond">
              <a:avLst/>
            </a:prstGeom>
            <a:solidFill>
              <a:srgbClr val="C59AF7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26" name="AutoShape 1239"/>
            <p:cNvSpPr>
              <a:spLocks noChangeArrowheads="1"/>
            </p:cNvSpPr>
            <p:nvPr/>
          </p:nvSpPr>
          <p:spPr bwMode="auto">
            <a:xfrm rot="8046864">
              <a:off x="4723" y="3901"/>
              <a:ext cx="64" cy="96"/>
            </a:xfrm>
            <a:prstGeom prst="triangle">
              <a:avLst>
                <a:gd name="adj" fmla="val 50000"/>
              </a:avLst>
            </a:prstGeom>
            <a:solidFill>
              <a:srgbClr val="2D2FF7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27" name="AutoShape 1240"/>
            <p:cNvSpPr>
              <a:spLocks noChangeArrowheads="1"/>
            </p:cNvSpPr>
            <p:nvPr/>
          </p:nvSpPr>
          <p:spPr bwMode="auto">
            <a:xfrm rot="2554829">
              <a:off x="4398" y="3047"/>
              <a:ext cx="143" cy="144"/>
            </a:xfrm>
            <a:prstGeom prst="diamond">
              <a:avLst/>
            </a:prstGeom>
            <a:solidFill>
              <a:srgbClr val="C59AF7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28" name="AutoShape 1241"/>
            <p:cNvSpPr>
              <a:spLocks noChangeArrowheads="1"/>
            </p:cNvSpPr>
            <p:nvPr/>
          </p:nvSpPr>
          <p:spPr bwMode="auto">
            <a:xfrm rot="2554829">
              <a:off x="4486" y="3018"/>
              <a:ext cx="64" cy="95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29" name="AutoShape 1242"/>
            <p:cNvSpPr>
              <a:spLocks noChangeArrowheads="1"/>
            </p:cNvSpPr>
            <p:nvPr/>
          </p:nvSpPr>
          <p:spPr bwMode="auto">
            <a:xfrm rot="9782755">
              <a:off x="4366" y="4027"/>
              <a:ext cx="143" cy="144"/>
            </a:xfrm>
            <a:prstGeom prst="diamond">
              <a:avLst/>
            </a:prstGeom>
            <a:solidFill>
              <a:srgbClr val="C59AF7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30" name="AutoShape 1243"/>
            <p:cNvSpPr>
              <a:spLocks noChangeArrowheads="1"/>
            </p:cNvSpPr>
            <p:nvPr/>
          </p:nvSpPr>
          <p:spPr bwMode="auto">
            <a:xfrm rot="9782755">
              <a:off x="4427" y="4120"/>
              <a:ext cx="63" cy="95"/>
            </a:xfrm>
            <a:prstGeom prst="triangle">
              <a:avLst>
                <a:gd name="adj" fmla="val 50000"/>
              </a:avLst>
            </a:prstGeom>
            <a:solidFill>
              <a:srgbClr val="099B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31" name="AutoShape 1244"/>
            <p:cNvSpPr>
              <a:spLocks noChangeArrowheads="1"/>
            </p:cNvSpPr>
            <p:nvPr/>
          </p:nvSpPr>
          <p:spPr bwMode="auto">
            <a:xfrm rot="-9554768">
              <a:off x="3697" y="3942"/>
              <a:ext cx="144" cy="144"/>
            </a:xfrm>
            <a:prstGeom prst="diamond">
              <a:avLst/>
            </a:prstGeom>
            <a:solidFill>
              <a:srgbClr val="C59AF7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32" name="AutoShape 1245"/>
            <p:cNvSpPr>
              <a:spLocks noChangeArrowheads="1"/>
            </p:cNvSpPr>
            <p:nvPr/>
          </p:nvSpPr>
          <p:spPr bwMode="auto">
            <a:xfrm rot="-9554768">
              <a:off x="3712" y="4034"/>
              <a:ext cx="64" cy="95"/>
            </a:xfrm>
            <a:prstGeom prst="triangle">
              <a:avLst>
                <a:gd name="adj" fmla="val 50000"/>
              </a:avLst>
            </a:prstGeom>
            <a:solidFill>
              <a:srgbClr val="099B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61048" name="Group 1246"/>
            <p:cNvGrpSpPr>
              <a:grpSpLocks/>
            </p:cNvGrpSpPr>
            <p:nvPr/>
          </p:nvGrpSpPr>
          <p:grpSpPr bwMode="auto">
            <a:xfrm>
              <a:off x="4494" y="3971"/>
              <a:ext cx="153" cy="173"/>
              <a:chOff x="4494" y="3971"/>
              <a:chExt cx="153" cy="173"/>
            </a:xfrm>
          </p:grpSpPr>
          <p:sp>
            <p:nvSpPr>
              <p:cNvPr id="71780" name="AutoShape 1247"/>
              <p:cNvSpPr>
                <a:spLocks noChangeArrowheads="1"/>
              </p:cNvSpPr>
              <p:nvPr/>
            </p:nvSpPr>
            <p:spPr bwMode="auto">
              <a:xfrm rot="8242310">
                <a:off x="4494" y="3971"/>
                <a:ext cx="145" cy="144"/>
              </a:xfrm>
              <a:prstGeom prst="diamond">
                <a:avLst/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81" name="AutoShape 1248"/>
              <p:cNvSpPr>
                <a:spLocks noChangeArrowheads="1"/>
              </p:cNvSpPr>
              <p:nvPr/>
            </p:nvSpPr>
            <p:spPr bwMode="auto">
              <a:xfrm rot="8242310">
                <a:off x="4583" y="4048"/>
                <a:ext cx="64" cy="96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1734" name="AutoShape 1249"/>
            <p:cNvSpPr>
              <a:spLocks noChangeArrowheads="1"/>
            </p:cNvSpPr>
            <p:nvPr/>
          </p:nvSpPr>
          <p:spPr bwMode="auto">
            <a:xfrm rot="10684560">
              <a:off x="4243" y="4055"/>
              <a:ext cx="144" cy="144"/>
            </a:xfrm>
            <a:prstGeom prst="diamond">
              <a:avLst/>
            </a:prstGeom>
            <a:solidFill>
              <a:srgbClr val="C59AF7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35" name="AutoShape 1250"/>
            <p:cNvSpPr>
              <a:spLocks noChangeArrowheads="1"/>
            </p:cNvSpPr>
            <p:nvPr/>
          </p:nvSpPr>
          <p:spPr bwMode="auto">
            <a:xfrm rot="10684560">
              <a:off x="4285" y="4150"/>
              <a:ext cx="64" cy="96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61049" name="Group 1251"/>
            <p:cNvGrpSpPr>
              <a:grpSpLocks/>
            </p:cNvGrpSpPr>
            <p:nvPr/>
          </p:nvGrpSpPr>
          <p:grpSpPr bwMode="auto">
            <a:xfrm>
              <a:off x="3828" y="3992"/>
              <a:ext cx="144" cy="185"/>
              <a:chOff x="3896" y="4015"/>
              <a:chExt cx="144" cy="185"/>
            </a:xfrm>
          </p:grpSpPr>
          <p:sp>
            <p:nvSpPr>
              <p:cNvPr id="71778" name="AutoShape 1252"/>
              <p:cNvSpPr>
                <a:spLocks noChangeArrowheads="1"/>
              </p:cNvSpPr>
              <p:nvPr/>
            </p:nvSpPr>
            <p:spPr bwMode="auto">
              <a:xfrm rot="-9300634">
                <a:off x="3896" y="4015"/>
                <a:ext cx="144" cy="144"/>
              </a:xfrm>
              <a:prstGeom prst="diamond">
                <a:avLst/>
              </a:prstGeom>
              <a:solidFill>
                <a:srgbClr val="C59A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79" name="AutoShape 1253"/>
              <p:cNvSpPr>
                <a:spLocks noChangeArrowheads="1"/>
              </p:cNvSpPr>
              <p:nvPr/>
            </p:nvSpPr>
            <p:spPr bwMode="auto">
              <a:xfrm rot="-9300634">
                <a:off x="3906" y="4104"/>
                <a:ext cx="65" cy="96"/>
              </a:xfrm>
              <a:prstGeom prst="triangle">
                <a:avLst>
                  <a:gd name="adj" fmla="val 50000"/>
                </a:avLst>
              </a:prstGeom>
              <a:solidFill>
                <a:srgbClr val="2D2FF7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1737" name="AutoShape 1254"/>
            <p:cNvSpPr>
              <a:spLocks noChangeArrowheads="1"/>
            </p:cNvSpPr>
            <p:nvPr/>
          </p:nvSpPr>
          <p:spPr bwMode="auto">
            <a:xfrm rot="2498013">
              <a:off x="4255" y="2902"/>
              <a:ext cx="144" cy="144"/>
            </a:xfrm>
            <a:prstGeom prst="diamond">
              <a:avLst/>
            </a:prstGeom>
            <a:solidFill>
              <a:srgbClr val="C59AF7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38" name="AutoShape 1255"/>
            <p:cNvSpPr>
              <a:spLocks noChangeArrowheads="1"/>
            </p:cNvSpPr>
            <p:nvPr/>
          </p:nvSpPr>
          <p:spPr bwMode="auto">
            <a:xfrm rot="2498013">
              <a:off x="4343" y="2873"/>
              <a:ext cx="63" cy="95"/>
            </a:xfrm>
            <a:prstGeom prst="triangle">
              <a:avLst>
                <a:gd name="adj" fmla="val 50000"/>
              </a:avLst>
            </a:prstGeom>
            <a:solidFill>
              <a:srgbClr val="2D2FF7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39" name="AutoShape 1256"/>
            <p:cNvSpPr>
              <a:spLocks noChangeArrowheads="1"/>
            </p:cNvSpPr>
            <p:nvPr/>
          </p:nvSpPr>
          <p:spPr bwMode="auto">
            <a:xfrm rot="2554829">
              <a:off x="4543" y="3190"/>
              <a:ext cx="144" cy="144"/>
            </a:xfrm>
            <a:prstGeom prst="diamond">
              <a:avLst/>
            </a:prstGeom>
            <a:solidFill>
              <a:srgbClr val="C59AF7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40" name="AutoShape 1257"/>
            <p:cNvSpPr>
              <a:spLocks noChangeArrowheads="1"/>
            </p:cNvSpPr>
            <p:nvPr/>
          </p:nvSpPr>
          <p:spPr bwMode="auto">
            <a:xfrm rot="2554829">
              <a:off x="4631" y="3162"/>
              <a:ext cx="64" cy="95"/>
            </a:xfrm>
            <a:prstGeom prst="triangle">
              <a:avLst>
                <a:gd name="adj" fmla="val 50000"/>
              </a:avLst>
            </a:prstGeom>
            <a:solidFill>
              <a:srgbClr val="099B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41" name="AutoShape 1258"/>
            <p:cNvSpPr>
              <a:spLocks noChangeArrowheads="1"/>
            </p:cNvSpPr>
            <p:nvPr/>
          </p:nvSpPr>
          <p:spPr bwMode="auto">
            <a:xfrm rot="3499058">
              <a:off x="4638" y="3354"/>
              <a:ext cx="144" cy="143"/>
            </a:xfrm>
            <a:prstGeom prst="diamond">
              <a:avLst/>
            </a:prstGeom>
            <a:solidFill>
              <a:srgbClr val="C59AF7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42" name="AutoShape 1259"/>
            <p:cNvSpPr>
              <a:spLocks noChangeArrowheads="1"/>
            </p:cNvSpPr>
            <p:nvPr/>
          </p:nvSpPr>
          <p:spPr bwMode="auto">
            <a:xfrm rot="3499058">
              <a:off x="4738" y="3341"/>
              <a:ext cx="64" cy="96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43" name="Oval 1260"/>
            <p:cNvSpPr>
              <a:spLocks noChangeArrowheads="1"/>
            </p:cNvSpPr>
            <p:nvPr/>
          </p:nvSpPr>
          <p:spPr bwMode="auto">
            <a:xfrm rot="1914836">
              <a:off x="3135" y="2879"/>
              <a:ext cx="1679" cy="1151"/>
            </a:xfrm>
            <a:prstGeom prst="ellipse">
              <a:avLst/>
            </a:prstGeom>
            <a:solidFill>
              <a:srgbClr val="FFCC00"/>
            </a:solidFill>
            <a:ln w="2857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44" name="AutoShape 1261"/>
            <p:cNvSpPr>
              <a:spLocks noChangeArrowheads="1"/>
            </p:cNvSpPr>
            <p:nvPr/>
          </p:nvSpPr>
          <p:spPr bwMode="auto">
            <a:xfrm>
              <a:off x="4271" y="3293"/>
              <a:ext cx="64" cy="97"/>
            </a:xfrm>
            <a:prstGeom prst="triangle">
              <a:avLst>
                <a:gd name="adj" fmla="val 50000"/>
              </a:avLst>
            </a:prstGeom>
            <a:solidFill>
              <a:srgbClr val="0F116A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45" name="AutoShape 1262"/>
            <p:cNvSpPr>
              <a:spLocks noChangeArrowheads="1"/>
            </p:cNvSpPr>
            <p:nvPr/>
          </p:nvSpPr>
          <p:spPr bwMode="auto">
            <a:xfrm>
              <a:off x="4175" y="3342"/>
              <a:ext cx="64" cy="95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46" name="AutoShape 1263"/>
            <p:cNvSpPr>
              <a:spLocks noChangeArrowheads="1"/>
            </p:cNvSpPr>
            <p:nvPr/>
          </p:nvSpPr>
          <p:spPr bwMode="auto">
            <a:xfrm rot="16200000" flipH="1">
              <a:off x="3807" y="3661"/>
              <a:ext cx="64" cy="96"/>
            </a:xfrm>
            <a:prstGeom prst="triangle">
              <a:avLst>
                <a:gd name="adj" fmla="val 50000"/>
              </a:avLst>
            </a:prstGeom>
            <a:solidFill>
              <a:srgbClr val="099B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47" name="AutoShape 1264"/>
            <p:cNvSpPr>
              <a:spLocks noChangeArrowheads="1"/>
            </p:cNvSpPr>
            <p:nvPr/>
          </p:nvSpPr>
          <p:spPr bwMode="auto">
            <a:xfrm rot="-5400000">
              <a:off x="4335" y="3134"/>
              <a:ext cx="63" cy="96"/>
            </a:xfrm>
            <a:prstGeom prst="triangle">
              <a:avLst>
                <a:gd name="adj" fmla="val 50000"/>
              </a:avLst>
            </a:prstGeom>
            <a:solidFill>
              <a:srgbClr val="0F116A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48" name="AutoShape 1265"/>
            <p:cNvSpPr>
              <a:spLocks noChangeArrowheads="1"/>
            </p:cNvSpPr>
            <p:nvPr/>
          </p:nvSpPr>
          <p:spPr bwMode="auto">
            <a:xfrm>
              <a:off x="4415" y="3533"/>
              <a:ext cx="64" cy="96"/>
            </a:xfrm>
            <a:prstGeom prst="triangle">
              <a:avLst>
                <a:gd name="adj" fmla="val 50000"/>
              </a:avLst>
            </a:prstGeom>
            <a:solidFill>
              <a:srgbClr val="0F116A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49" name="AutoShape 1266"/>
            <p:cNvSpPr>
              <a:spLocks noChangeArrowheads="1"/>
            </p:cNvSpPr>
            <p:nvPr/>
          </p:nvSpPr>
          <p:spPr bwMode="auto">
            <a:xfrm>
              <a:off x="3936" y="3821"/>
              <a:ext cx="63" cy="96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50" name="AutoShape 1267"/>
            <p:cNvSpPr>
              <a:spLocks noChangeArrowheads="1"/>
            </p:cNvSpPr>
            <p:nvPr/>
          </p:nvSpPr>
          <p:spPr bwMode="auto">
            <a:xfrm rot="16200000" flipV="1">
              <a:off x="4102" y="3174"/>
              <a:ext cx="49" cy="96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51" name="Oval 1268"/>
            <p:cNvSpPr>
              <a:spLocks noChangeArrowheads="1"/>
            </p:cNvSpPr>
            <p:nvPr/>
          </p:nvSpPr>
          <p:spPr bwMode="auto">
            <a:xfrm rot="-1199183">
              <a:off x="3360" y="3053"/>
              <a:ext cx="480" cy="375"/>
            </a:xfrm>
            <a:prstGeom prst="ellipse">
              <a:avLst/>
            </a:prstGeom>
            <a:solidFill>
              <a:srgbClr val="673713"/>
            </a:solidFill>
            <a:ln w="2857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52" name="AutoShape 1269"/>
            <p:cNvSpPr>
              <a:spLocks noChangeArrowheads="1"/>
            </p:cNvSpPr>
            <p:nvPr/>
          </p:nvSpPr>
          <p:spPr bwMode="auto">
            <a:xfrm rot="16200000" flipH="1">
              <a:off x="3856" y="3421"/>
              <a:ext cx="64" cy="96"/>
            </a:xfrm>
            <a:prstGeom prst="triangle">
              <a:avLst>
                <a:gd name="adj" fmla="val 50000"/>
              </a:avLst>
            </a:prstGeom>
            <a:solidFill>
              <a:srgbClr val="099B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53" name="AutoShape 1270"/>
            <p:cNvSpPr>
              <a:spLocks noChangeArrowheads="1"/>
            </p:cNvSpPr>
            <p:nvPr/>
          </p:nvSpPr>
          <p:spPr bwMode="auto">
            <a:xfrm rot="16200000" flipH="1">
              <a:off x="4095" y="3710"/>
              <a:ext cx="63" cy="96"/>
            </a:xfrm>
            <a:prstGeom prst="triangle">
              <a:avLst>
                <a:gd name="adj" fmla="val 50000"/>
              </a:avLst>
            </a:prstGeom>
            <a:solidFill>
              <a:srgbClr val="099B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54" name="AutoShape 1271"/>
            <p:cNvSpPr>
              <a:spLocks noChangeArrowheads="1"/>
            </p:cNvSpPr>
            <p:nvPr/>
          </p:nvSpPr>
          <p:spPr bwMode="auto">
            <a:xfrm>
              <a:off x="4367" y="3821"/>
              <a:ext cx="64" cy="96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55" name="AutoShape 1272"/>
            <p:cNvSpPr>
              <a:spLocks noChangeArrowheads="1"/>
            </p:cNvSpPr>
            <p:nvPr/>
          </p:nvSpPr>
          <p:spPr bwMode="auto">
            <a:xfrm>
              <a:off x="3983" y="3437"/>
              <a:ext cx="64" cy="96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56" name="AutoShape 1273"/>
            <p:cNvSpPr>
              <a:spLocks noChangeArrowheads="1"/>
            </p:cNvSpPr>
            <p:nvPr/>
          </p:nvSpPr>
          <p:spPr bwMode="auto">
            <a:xfrm>
              <a:off x="3647" y="3629"/>
              <a:ext cx="64" cy="97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57" name="AutoShape 1274"/>
            <p:cNvSpPr>
              <a:spLocks noChangeArrowheads="1"/>
            </p:cNvSpPr>
            <p:nvPr/>
          </p:nvSpPr>
          <p:spPr bwMode="auto">
            <a:xfrm rot="5400000">
              <a:off x="4287" y="3661"/>
              <a:ext cx="64" cy="96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58" name="AutoShape 1275"/>
            <p:cNvSpPr>
              <a:spLocks noChangeArrowheads="1"/>
            </p:cNvSpPr>
            <p:nvPr/>
          </p:nvSpPr>
          <p:spPr bwMode="auto">
            <a:xfrm flipV="1">
              <a:off x="4046" y="3053"/>
              <a:ext cx="64" cy="97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59" name="AutoShape 1276"/>
            <p:cNvSpPr>
              <a:spLocks noChangeArrowheads="1"/>
            </p:cNvSpPr>
            <p:nvPr/>
          </p:nvSpPr>
          <p:spPr bwMode="auto">
            <a:xfrm flipV="1">
              <a:off x="3951" y="3006"/>
              <a:ext cx="63" cy="96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60" name="AutoShape 1277"/>
            <p:cNvSpPr>
              <a:spLocks noChangeArrowheads="1"/>
            </p:cNvSpPr>
            <p:nvPr/>
          </p:nvSpPr>
          <p:spPr bwMode="auto">
            <a:xfrm flipV="1">
              <a:off x="3902" y="3150"/>
              <a:ext cx="64" cy="96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61" name="AutoShape 1278"/>
            <p:cNvSpPr>
              <a:spLocks noChangeArrowheads="1"/>
            </p:cNvSpPr>
            <p:nvPr/>
          </p:nvSpPr>
          <p:spPr bwMode="auto">
            <a:xfrm flipV="1">
              <a:off x="3998" y="3150"/>
              <a:ext cx="64" cy="96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62" name="Oval 1279"/>
            <p:cNvSpPr>
              <a:spLocks noChangeArrowheads="1"/>
            </p:cNvSpPr>
            <p:nvPr/>
          </p:nvSpPr>
          <p:spPr bwMode="auto">
            <a:xfrm rot="2254818">
              <a:off x="3244" y="2890"/>
              <a:ext cx="192" cy="143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63" name="AutoShape 1280"/>
            <p:cNvSpPr>
              <a:spLocks noChangeArrowheads="1"/>
            </p:cNvSpPr>
            <p:nvPr/>
          </p:nvSpPr>
          <p:spPr bwMode="auto">
            <a:xfrm rot="3499058">
              <a:off x="3447" y="3500"/>
              <a:ext cx="143" cy="144"/>
            </a:xfrm>
            <a:prstGeom prst="diamond">
              <a:avLst/>
            </a:prstGeom>
            <a:solidFill>
              <a:srgbClr val="C59AF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64" name="AutoShape 1281"/>
            <p:cNvSpPr>
              <a:spLocks noChangeArrowheads="1"/>
            </p:cNvSpPr>
            <p:nvPr/>
          </p:nvSpPr>
          <p:spPr bwMode="auto">
            <a:xfrm rot="3499058">
              <a:off x="3831" y="3260"/>
              <a:ext cx="144" cy="144"/>
            </a:xfrm>
            <a:prstGeom prst="diamond">
              <a:avLst/>
            </a:prstGeom>
            <a:solidFill>
              <a:srgbClr val="C59AF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65" name="AutoShape 1282"/>
            <p:cNvSpPr>
              <a:spLocks noChangeArrowheads="1"/>
            </p:cNvSpPr>
            <p:nvPr/>
          </p:nvSpPr>
          <p:spPr bwMode="auto">
            <a:xfrm rot="3499058">
              <a:off x="4119" y="3500"/>
              <a:ext cx="143" cy="144"/>
            </a:xfrm>
            <a:prstGeom prst="diamond">
              <a:avLst/>
            </a:prstGeom>
            <a:solidFill>
              <a:srgbClr val="C59AF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66" name="AutoShape 1283"/>
            <p:cNvSpPr>
              <a:spLocks noChangeArrowheads="1"/>
            </p:cNvSpPr>
            <p:nvPr/>
          </p:nvSpPr>
          <p:spPr bwMode="auto">
            <a:xfrm rot="3499058">
              <a:off x="4454" y="3691"/>
              <a:ext cx="145" cy="145"/>
            </a:xfrm>
            <a:prstGeom prst="diamond">
              <a:avLst/>
            </a:prstGeom>
            <a:solidFill>
              <a:srgbClr val="C59AF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67" name="Freeform 1284"/>
            <p:cNvSpPr>
              <a:spLocks/>
            </p:cNvSpPr>
            <p:nvPr/>
          </p:nvSpPr>
          <p:spPr bwMode="auto">
            <a:xfrm>
              <a:off x="3447" y="3116"/>
              <a:ext cx="164" cy="170"/>
            </a:xfrm>
            <a:custGeom>
              <a:avLst/>
              <a:gdLst>
                <a:gd name="T0" fmla="*/ 164 w 164"/>
                <a:gd name="T1" fmla="*/ 5 h 170"/>
                <a:gd name="T2" fmla="*/ 115 w 164"/>
                <a:gd name="T3" fmla="*/ 13 h 170"/>
                <a:gd name="T4" fmla="*/ 123 w 164"/>
                <a:gd name="T5" fmla="*/ 54 h 170"/>
                <a:gd name="T6" fmla="*/ 82 w 164"/>
                <a:gd name="T7" fmla="*/ 79 h 170"/>
                <a:gd name="T8" fmla="*/ 66 w 164"/>
                <a:gd name="T9" fmla="*/ 96 h 170"/>
                <a:gd name="T10" fmla="*/ 57 w 164"/>
                <a:gd name="T11" fmla="*/ 137 h 170"/>
                <a:gd name="T12" fmla="*/ 8 w 164"/>
                <a:gd name="T13" fmla="*/ 153 h 170"/>
                <a:gd name="T14" fmla="*/ 0 w 164"/>
                <a:gd name="T15" fmla="*/ 170 h 1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4"/>
                <a:gd name="T25" fmla="*/ 0 h 170"/>
                <a:gd name="T26" fmla="*/ 164 w 164"/>
                <a:gd name="T27" fmla="*/ 170 h 1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4" h="170">
                  <a:moveTo>
                    <a:pt x="164" y="5"/>
                  </a:moveTo>
                  <a:cubicBezTo>
                    <a:pt x="147" y="7"/>
                    <a:pt x="125" y="0"/>
                    <a:pt x="115" y="13"/>
                  </a:cubicBezTo>
                  <a:cubicBezTo>
                    <a:pt x="106" y="23"/>
                    <a:pt x="124" y="40"/>
                    <a:pt x="123" y="54"/>
                  </a:cubicBezTo>
                  <a:cubicBezTo>
                    <a:pt x="120" y="71"/>
                    <a:pt x="92" y="75"/>
                    <a:pt x="82" y="79"/>
                  </a:cubicBezTo>
                  <a:cubicBezTo>
                    <a:pt x="76" y="84"/>
                    <a:pt x="69" y="88"/>
                    <a:pt x="66" y="96"/>
                  </a:cubicBezTo>
                  <a:cubicBezTo>
                    <a:pt x="60" y="108"/>
                    <a:pt x="66" y="127"/>
                    <a:pt x="57" y="137"/>
                  </a:cubicBezTo>
                  <a:cubicBezTo>
                    <a:pt x="44" y="149"/>
                    <a:pt x="15" y="137"/>
                    <a:pt x="8" y="153"/>
                  </a:cubicBezTo>
                  <a:cubicBezTo>
                    <a:pt x="5" y="158"/>
                    <a:pt x="2" y="164"/>
                    <a:pt x="0" y="170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68" name="Freeform 1285"/>
            <p:cNvSpPr>
              <a:spLocks/>
            </p:cNvSpPr>
            <p:nvPr/>
          </p:nvSpPr>
          <p:spPr bwMode="auto">
            <a:xfrm rot="15370908" flipV="1">
              <a:off x="3456" y="3141"/>
              <a:ext cx="163" cy="170"/>
            </a:xfrm>
            <a:custGeom>
              <a:avLst/>
              <a:gdLst>
                <a:gd name="T0" fmla="*/ 162 w 164"/>
                <a:gd name="T1" fmla="*/ 5 h 170"/>
                <a:gd name="T2" fmla="*/ 113 w 164"/>
                <a:gd name="T3" fmla="*/ 13 h 170"/>
                <a:gd name="T4" fmla="*/ 121 w 164"/>
                <a:gd name="T5" fmla="*/ 54 h 170"/>
                <a:gd name="T6" fmla="*/ 82 w 164"/>
                <a:gd name="T7" fmla="*/ 79 h 170"/>
                <a:gd name="T8" fmla="*/ 66 w 164"/>
                <a:gd name="T9" fmla="*/ 96 h 170"/>
                <a:gd name="T10" fmla="*/ 57 w 164"/>
                <a:gd name="T11" fmla="*/ 137 h 170"/>
                <a:gd name="T12" fmla="*/ 8 w 164"/>
                <a:gd name="T13" fmla="*/ 153 h 170"/>
                <a:gd name="T14" fmla="*/ 0 w 164"/>
                <a:gd name="T15" fmla="*/ 170 h 1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4"/>
                <a:gd name="T25" fmla="*/ 0 h 170"/>
                <a:gd name="T26" fmla="*/ 164 w 164"/>
                <a:gd name="T27" fmla="*/ 170 h 1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4" h="170">
                  <a:moveTo>
                    <a:pt x="164" y="5"/>
                  </a:moveTo>
                  <a:cubicBezTo>
                    <a:pt x="147" y="7"/>
                    <a:pt x="125" y="0"/>
                    <a:pt x="115" y="13"/>
                  </a:cubicBezTo>
                  <a:cubicBezTo>
                    <a:pt x="106" y="23"/>
                    <a:pt x="124" y="40"/>
                    <a:pt x="123" y="54"/>
                  </a:cubicBezTo>
                  <a:cubicBezTo>
                    <a:pt x="120" y="71"/>
                    <a:pt x="92" y="75"/>
                    <a:pt x="82" y="79"/>
                  </a:cubicBezTo>
                  <a:cubicBezTo>
                    <a:pt x="76" y="84"/>
                    <a:pt x="69" y="88"/>
                    <a:pt x="66" y="96"/>
                  </a:cubicBezTo>
                  <a:cubicBezTo>
                    <a:pt x="60" y="108"/>
                    <a:pt x="66" y="127"/>
                    <a:pt x="57" y="137"/>
                  </a:cubicBezTo>
                  <a:cubicBezTo>
                    <a:pt x="44" y="149"/>
                    <a:pt x="15" y="137"/>
                    <a:pt x="8" y="153"/>
                  </a:cubicBezTo>
                  <a:cubicBezTo>
                    <a:pt x="5" y="158"/>
                    <a:pt x="2" y="164"/>
                    <a:pt x="0" y="170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69" name="Freeform 1286"/>
            <p:cNvSpPr>
              <a:spLocks/>
            </p:cNvSpPr>
            <p:nvPr/>
          </p:nvSpPr>
          <p:spPr bwMode="auto">
            <a:xfrm>
              <a:off x="3591" y="3212"/>
              <a:ext cx="164" cy="170"/>
            </a:xfrm>
            <a:custGeom>
              <a:avLst/>
              <a:gdLst>
                <a:gd name="T0" fmla="*/ 164 w 164"/>
                <a:gd name="T1" fmla="*/ 5 h 170"/>
                <a:gd name="T2" fmla="*/ 115 w 164"/>
                <a:gd name="T3" fmla="*/ 13 h 170"/>
                <a:gd name="T4" fmla="*/ 123 w 164"/>
                <a:gd name="T5" fmla="*/ 54 h 170"/>
                <a:gd name="T6" fmla="*/ 82 w 164"/>
                <a:gd name="T7" fmla="*/ 79 h 170"/>
                <a:gd name="T8" fmla="*/ 66 w 164"/>
                <a:gd name="T9" fmla="*/ 96 h 170"/>
                <a:gd name="T10" fmla="*/ 57 w 164"/>
                <a:gd name="T11" fmla="*/ 137 h 170"/>
                <a:gd name="T12" fmla="*/ 8 w 164"/>
                <a:gd name="T13" fmla="*/ 153 h 170"/>
                <a:gd name="T14" fmla="*/ 0 w 164"/>
                <a:gd name="T15" fmla="*/ 170 h 1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4"/>
                <a:gd name="T25" fmla="*/ 0 h 170"/>
                <a:gd name="T26" fmla="*/ 164 w 164"/>
                <a:gd name="T27" fmla="*/ 170 h 1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4" h="170">
                  <a:moveTo>
                    <a:pt x="164" y="5"/>
                  </a:moveTo>
                  <a:cubicBezTo>
                    <a:pt x="147" y="7"/>
                    <a:pt x="125" y="0"/>
                    <a:pt x="115" y="13"/>
                  </a:cubicBezTo>
                  <a:cubicBezTo>
                    <a:pt x="106" y="23"/>
                    <a:pt x="124" y="40"/>
                    <a:pt x="123" y="54"/>
                  </a:cubicBezTo>
                  <a:cubicBezTo>
                    <a:pt x="120" y="71"/>
                    <a:pt x="92" y="75"/>
                    <a:pt x="82" y="79"/>
                  </a:cubicBezTo>
                  <a:cubicBezTo>
                    <a:pt x="76" y="84"/>
                    <a:pt x="69" y="88"/>
                    <a:pt x="66" y="96"/>
                  </a:cubicBezTo>
                  <a:cubicBezTo>
                    <a:pt x="60" y="108"/>
                    <a:pt x="66" y="127"/>
                    <a:pt x="57" y="137"/>
                  </a:cubicBezTo>
                  <a:cubicBezTo>
                    <a:pt x="44" y="149"/>
                    <a:pt x="15" y="137"/>
                    <a:pt x="8" y="153"/>
                  </a:cubicBezTo>
                  <a:cubicBezTo>
                    <a:pt x="5" y="158"/>
                    <a:pt x="2" y="164"/>
                    <a:pt x="0" y="170"/>
                  </a:cubicBezTo>
                </a:path>
              </a:pathLst>
            </a:custGeom>
            <a:noFill/>
            <a:ln w="9525">
              <a:solidFill>
                <a:srgbClr val="FFEA18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70" name="Oval 1287"/>
            <p:cNvSpPr>
              <a:spLocks noChangeArrowheads="1"/>
            </p:cNvSpPr>
            <p:nvPr/>
          </p:nvSpPr>
          <p:spPr bwMode="auto">
            <a:xfrm rot="2254818">
              <a:off x="3647" y="2888"/>
              <a:ext cx="192" cy="144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71" name="Oval 1288"/>
            <p:cNvSpPr>
              <a:spLocks noChangeArrowheads="1"/>
            </p:cNvSpPr>
            <p:nvPr/>
          </p:nvSpPr>
          <p:spPr bwMode="auto">
            <a:xfrm rot="2254818">
              <a:off x="4050" y="3858"/>
              <a:ext cx="192" cy="143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72" name="Oval 1289"/>
            <p:cNvSpPr>
              <a:spLocks noChangeArrowheads="1"/>
            </p:cNvSpPr>
            <p:nvPr/>
          </p:nvSpPr>
          <p:spPr bwMode="auto">
            <a:xfrm rot="2254818">
              <a:off x="4370" y="3351"/>
              <a:ext cx="192" cy="143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73" name="Freeform 1290"/>
            <p:cNvSpPr>
              <a:spLocks/>
            </p:cNvSpPr>
            <p:nvPr/>
          </p:nvSpPr>
          <p:spPr bwMode="auto">
            <a:xfrm>
              <a:off x="3703" y="2896"/>
              <a:ext cx="82" cy="119"/>
            </a:xfrm>
            <a:custGeom>
              <a:avLst/>
              <a:gdLst>
                <a:gd name="T0" fmla="*/ 5 w 126"/>
                <a:gd name="T1" fmla="*/ 0 h 177"/>
                <a:gd name="T2" fmla="*/ 14 w 126"/>
                <a:gd name="T3" fmla="*/ 39 h 177"/>
                <a:gd name="T4" fmla="*/ 29 w 126"/>
                <a:gd name="T5" fmla="*/ 71 h 177"/>
                <a:gd name="T6" fmla="*/ 40 w 126"/>
                <a:gd name="T7" fmla="*/ 80 h 177"/>
                <a:gd name="T8" fmla="*/ 43 w 126"/>
                <a:gd name="T9" fmla="*/ 58 h 177"/>
                <a:gd name="T10" fmla="*/ 34 w 126"/>
                <a:gd name="T11" fmla="*/ 35 h 177"/>
                <a:gd name="T12" fmla="*/ 22 w 126"/>
                <a:gd name="T13" fmla="*/ 26 h 177"/>
                <a:gd name="T14" fmla="*/ 16 w 126"/>
                <a:gd name="T15" fmla="*/ 5 h 177"/>
                <a:gd name="T16" fmla="*/ 5 w 126"/>
                <a:gd name="T17" fmla="*/ 0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6"/>
                <a:gd name="T28" fmla="*/ 0 h 177"/>
                <a:gd name="T29" fmla="*/ 126 w 126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6" h="177">
                  <a:moveTo>
                    <a:pt x="10" y="0"/>
                  </a:moveTo>
                  <a:cubicBezTo>
                    <a:pt x="12" y="29"/>
                    <a:pt x="0" y="76"/>
                    <a:pt x="34" y="86"/>
                  </a:cubicBezTo>
                  <a:cubicBezTo>
                    <a:pt x="68" y="110"/>
                    <a:pt x="51" y="139"/>
                    <a:pt x="68" y="158"/>
                  </a:cubicBezTo>
                  <a:cubicBezTo>
                    <a:pt x="75" y="166"/>
                    <a:pt x="96" y="177"/>
                    <a:pt x="96" y="177"/>
                  </a:cubicBezTo>
                  <a:cubicBezTo>
                    <a:pt x="126" y="168"/>
                    <a:pt x="124" y="145"/>
                    <a:pt x="101" y="129"/>
                  </a:cubicBezTo>
                  <a:cubicBezTo>
                    <a:pt x="89" y="111"/>
                    <a:pt x="91" y="93"/>
                    <a:pt x="82" y="77"/>
                  </a:cubicBezTo>
                  <a:cubicBezTo>
                    <a:pt x="80" y="73"/>
                    <a:pt x="55" y="59"/>
                    <a:pt x="53" y="58"/>
                  </a:cubicBezTo>
                  <a:cubicBezTo>
                    <a:pt x="49" y="46"/>
                    <a:pt x="48" y="18"/>
                    <a:pt x="39" y="10"/>
                  </a:cubicBezTo>
                  <a:cubicBezTo>
                    <a:pt x="31" y="2"/>
                    <a:pt x="19" y="3"/>
                    <a:pt x="10" y="0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74" name="Freeform 1291"/>
            <p:cNvSpPr>
              <a:spLocks/>
            </p:cNvSpPr>
            <p:nvPr/>
          </p:nvSpPr>
          <p:spPr bwMode="auto">
            <a:xfrm>
              <a:off x="3300" y="2893"/>
              <a:ext cx="82" cy="120"/>
            </a:xfrm>
            <a:custGeom>
              <a:avLst/>
              <a:gdLst>
                <a:gd name="T0" fmla="*/ 5 w 126"/>
                <a:gd name="T1" fmla="*/ 0 h 177"/>
                <a:gd name="T2" fmla="*/ 14 w 126"/>
                <a:gd name="T3" fmla="*/ 39 h 177"/>
                <a:gd name="T4" fmla="*/ 29 w 126"/>
                <a:gd name="T5" fmla="*/ 73 h 177"/>
                <a:gd name="T6" fmla="*/ 40 w 126"/>
                <a:gd name="T7" fmla="*/ 81 h 177"/>
                <a:gd name="T8" fmla="*/ 43 w 126"/>
                <a:gd name="T9" fmla="*/ 59 h 177"/>
                <a:gd name="T10" fmla="*/ 34 w 126"/>
                <a:gd name="T11" fmla="*/ 35 h 177"/>
                <a:gd name="T12" fmla="*/ 22 w 126"/>
                <a:gd name="T13" fmla="*/ 26 h 177"/>
                <a:gd name="T14" fmla="*/ 16 w 126"/>
                <a:gd name="T15" fmla="*/ 5 h 177"/>
                <a:gd name="T16" fmla="*/ 5 w 126"/>
                <a:gd name="T17" fmla="*/ 0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6"/>
                <a:gd name="T28" fmla="*/ 0 h 177"/>
                <a:gd name="T29" fmla="*/ 126 w 126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6" h="177">
                  <a:moveTo>
                    <a:pt x="10" y="0"/>
                  </a:moveTo>
                  <a:cubicBezTo>
                    <a:pt x="12" y="29"/>
                    <a:pt x="0" y="76"/>
                    <a:pt x="34" y="86"/>
                  </a:cubicBezTo>
                  <a:cubicBezTo>
                    <a:pt x="68" y="110"/>
                    <a:pt x="51" y="139"/>
                    <a:pt x="68" y="158"/>
                  </a:cubicBezTo>
                  <a:cubicBezTo>
                    <a:pt x="75" y="166"/>
                    <a:pt x="96" y="177"/>
                    <a:pt x="96" y="177"/>
                  </a:cubicBezTo>
                  <a:cubicBezTo>
                    <a:pt x="126" y="168"/>
                    <a:pt x="124" y="145"/>
                    <a:pt x="101" y="129"/>
                  </a:cubicBezTo>
                  <a:cubicBezTo>
                    <a:pt x="89" y="111"/>
                    <a:pt x="91" y="93"/>
                    <a:pt x="82" y="77"/>
                  </a:cubicBezTo>
                  <a:cubicBezTo>
                    <a:pt x="80" y="73"/>
                    <a:pt x="55" y="59"/>
                    <a:pt x="53" y="58"/>
                  </a:cubicBezTo>
                  <a:cubicBezTo>
                    <a:pt x="49" y="46"/>
                    <a:pt x="48" y="18"/>
                    <a:pt x="39" y="10"/>
                  </a:cubicBezTo>
                  <a:cubicBezTo>
                    <a:pt x="31" y="2"/>
                    <a:pt x="19" y="3"/>
                    <a:pt x="10" y="0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75" name="Freeform 1292"/>
            <p:cNvSpPr>
              <a:spLocks/>
            </p:cNvSpPr>
            <p:nvPr/>
          </p:nvSpPr>
          <p:spPr bwMode="auto">
            <a:xfrm>
              <a:off x="4425" y="3359"/>
              <a:ext cx="82" cy="119"/>
            </a:xfrm>
            <a:custGeom>
              <a:avLst/>
              <a:gdLst>
                <a:gd name="T0" fmla="*/ 5 w 126"/>
                <a:gd name="T1" fmla="*/ 0 h 177"/>
                <a:gd name="T2" fmla="*/ 14 w 126"/>
                <a:gd name="T3" fmla="*/ 39 h 177"/>
                <a:gd name="T4" fmla="*/ 29 w 126"/>
                <a:gd name="T5" fmla="*/ 71 h 177"/>
                <a:gd name="T6" fmla="*/ 40 w 126"/>
                <a:gd name="T7" fmla="*/ 80 h 177"/>
                <a:gd name="T8" fmla="*/ 43 w 126"/>
                <a:gd name="T9" fmla="*/ 58 h 177"/>
                <a:gd name="T10" fmla="*/ 34 w 126"/>
                <a:gd name="T11" fmla="*/ 35 h 177"/>
                <a:gd name="T12" fmla="*/ 22 w 126"/>
                <a:gd name="T13" fmla="*/ 26 h 177"/>
                <a:gd name="T14" fmla="*/ 16 w 126"/>
                <a:gd name="T15" fmla="*/ 5 h 177"/>
                <a:gd name="T16" fmla="*/ 5 w 126"/>
                <a:gd name="T17" fmla="*/ 0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6"/>
                <a:gd name="T28" fmla="*/ 0 h 177"/>
                <a:gd name="T29" fmla="*/ 126 w 126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6" h="177">
                  <a:moveTo>
                    <a:pt x="10" y="0"/>
                  </a:moveTo>
                  <a:cubicBezTo>
                    <a:pt x="12" y="29"/>
                    <a:pt x="0" y="76"/>
                    <a:pt x="34" y="86"/>
                  </a:cubicBezTo>
                  <a:cubicBezTo>
                    <a:pt x="68" y="110"/>
                    <a:pt x="51" y="139"/>
                    <a:pt x="68" y="158"/>
                  </a:cubicBezTo>
                  <a:cubicBezTo>
                    <a:pt x="75" y="166"/>
                    <a:pt x="96" y="177"/>
                    <a:pt x="96" y="177"/>
                  </a:cubicBezTo>
                  <a:cubicBezTo>
                    <a:pt x="126" y="168"/>
                    <a:pt x="124" y="145"/>
                    <a:pt x="101" y="129"/>
                  </a:cubicBezTo>
                  <a:cubicBezTo>
                    <a:pt x="89" y="111"/>
                    <a:pt x="91" y="93"/>
                    <a:pt x="82" y="77"/>
                  </a:cubicBezTo>
                  <a:cubicBezTo>
                    <a:pt x="80" y="73"/>
                    <a:pt x="55" y="59"/>
                    <a:pt x="53" y="58"/>
                  </a:cubicBezTo>
                  <a:cubicBezTo>
                    <a:pt x="49" y="46"/>
                    <a:pt x="48" y="18"/>
                    <a:pt x="39" y="10"/>
                  </a:cubicBezTo>
                  <a:cubicBezTo>
                    <a:pt x="31" y="2"/>
                    <a:pt x="19" y="3"/>
                    <a:pt x="10" y="0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76" name="Freeform 1293"/>
            <p:cNvSpPr>
              <a:spLocks/>
            </p:cNvSpPr>
            <p:nvPr/>
          </p:nvSpPr>
          <p:spPr bwMode="auto">
            <a:xfrm>
              <a:off x="4098" y="3865"/>
              <a:ext cx="82" cy="120"/>
            </a:xfrm>
            <a:custGeom>
              <a:avLst/>
              <a:gdLst>
                <a:gd name="T0" fmla="*/ 5 w 126"/>
                <a:gd name="T1" fmla="*/ 0 h 177"/>
                <a:gd name="T2" fmla="*/ 14 w 126"/>
                <a:gd name="T3" fmla="*/ 39 h 177"/>
                <a:gd name="T4" fmla="*/ 29 w 126"/>
                <a:gd name="T5" fmla="*/ 73 h 177"/>
                <a:gd name="T6" fmla="*/ 40 w 126"/>
                <a:gd name="T7" fmla="*/ 81 h 177"/>
                <a:gd name="T8" fmla="*/ 43 w 126"/>
                <a:gd name="T9" fmla="*/ 59 h 177"/>
                <a:gd name="T10" fmla="*/ 34 w 126"/>
                <a:gd name="T11" fmla="*/ 35 h 177"/>
                <a:gd name="T12" fmla="*/ 22 w 126"/>
                <a:gd name="T13" fmla="*/ 26 h 177"/>
                <a:gd name="T14" fmla="*/ 16 w 126"/>
                <a:gd name="T15" fmla="*/ 5 h 177"/>
                <a:gd name="T16" fmla="*/ 5 w 126"/>
                <a:gd name="T17" fmla="*/ 0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6"/>
                <a:gd name="T28" fmla="*/ 0 h 177"/>
                <a:gd name="T29" fmla="*/ 126 w 126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6" h="177">
                  <a:moveTo>
                    <a:pt x="10" y="0"/>
                  </a:moveTo>
                  <a:cubicBezTo>
                    <a:pt x="12" y="29"/>
                    <a:pt x="0" y="76"/>
                    <a:pt x="34" y="86"/>
                  </a:cubicBezTo>
                  <a:cubicBezTo>
                    <a:pt x="68" y="110"/>
                    <a:pt x="51" y="139"/>
                    <a:pt x="68" y="158"/>
                  </a:cubicBezTo>
                  <a:cubicBezTo>
                    <a:pt x="75" y="166"/>
                    <a:pt x="96" y="177"/>
                    <a:pt x="96" y="177"/>
                  </a:cubicBezTo>
                  <a:cubicBezTo>
                    <a:pt x="126" y="168"/>
                    <a:pt x="124" y="145"/>
                    <a:pt x="101" y="129"/>
                  </a:cubicBezTo>
                  <a:cubicBezTo>
                    <a:pt x="89" y="111"/>
                    <a:pt x="91" y="93"/>
                    <a:pt x="82" y="77"/>
                  </a:cubicBezTo>
                  <a:cubicBezTo>
                    <a:pt x="80" y="73"/>
                    <a:pt x="55" y="59"/>
                    <a:pt x="53" y="58"/>
                  </a:cubicBezTo>
                  <a:cubicBezTo>
                    <a:pt x="49" y="46"/>
                    <a:pt x="48" y="18"/>
                    <a:pt x="39" y="10"/>
                  </a:cubicBezTo>
                  <a:cubicBezTo>
                    <a:pt x="31" y="2"/>
                    <a:pt x="19" y="3"/>
                    <a:pt x="10" y="0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77" name="Text Box 1294"/>
            <p:cNvSpPr txBox="1">
              <a:spLocks noChangeArrowheads="1"/>
            </p:cNvSpPr>
            <p:nvPr/>
          </p:nvSpPr>
          <p:spPr bwMode="auto">
            <a:xfrm>
              <a:off x="4179" y="2476"/>
              <a:ext cx="1226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b="1" u="sng">
                  <a:solidFill>
                    <a:srgbClr val="CC0000"/>
                  </a:solidFill>
                </a:rPr>
                <a:t>APC:</a:t>
              </a:r>
              <a:br>
                <a:rPr lang="en-US" b="1" u="sng">
                  <a:solidFill>
                    <a:srgbClr val="CC0000"/>
                  </a:solidFill>
                </a:rPr>
              </a:br>
              <a:r>
                <a:rPr lang="en-US" b="1" u="sng">
                  <a:solidFill>
                    <a:srgbClr val="CC0000"/>
                  </a:solidFill>
                </a:rPr>
                <a:t>infected cell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61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6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61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6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61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6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613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6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61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6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61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041" grpId="0" animBg="1"/>
      <p:bldP spid="461066" grpId="0" animBg="1"/>
      <p:bldP spid="461079" grpId="0" animBg="1"/>
      <p:bldP spid="461190" grpId="0"/>
      <p:bldP spid="461193" grpId="0"/>
      <p:bldP spid="461194" grpId="0"/>
      <p:bldP spid="461195" grpId="0"/>
      <p:bldP spid="461378" grpId="0" build="p" autoUpdateAnimBg="0"/>
      <p:bldP spid="461379" grpId="0" build="p" autoUpdateAnimBg="0"/>
      <p:bldP spid="461380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Attack of the Killer T cells</a:t>
            </a:r>
          </a:p>
        </p:txBody>
      </p:sp>
      <p:pic>
        <p:nvPicPr>
          <p:cNvPr id="73731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63" y="3789363"/>
            <a:ext cx="37211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2" name="Rectangle 11"/>
          <p:cNvSpPr>
            <a:spLocks noChangeArrowheads="1"/>
          </p:cNvSpPr>
          <p:nvPr/>
        </p:nvSpPr>
        <p:spPr bwMode="auto">
          <a:xfrm>
            <a:off x="0" y="3538538"/>
            <a:ext cx="1236663" cy="1905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33" name="Rectangle 13"/>
          <p:cNvSpPr>
            <a:spLocks noChangeArrowheads="1"/>
          </p:cNvSpPr>
          <p:nvPr/>
        </p:nvSpPr>
        <p:spPr bwMode="auto">
          <a:xfrm>
            <a:off x="0" y="5291138"/>
            <a:ext cx="762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34" name="Rectangle 8"/>
          <p:cNvSpPr>
            <a:spLocks noChangeArrowheads="1"/>
          </p:cNvSpPr>
          <p:nvPr/>
        </p:nvSpPr>
        <p:spPr bwMode="auto">
          <a:xfrm>
            <a:off x="539750" y="4054475"/>
            <a:ext cx="139541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900" b="1">
                <a:solidFill>
                  <a:srgbClr val="000000"/>
                </a:solidFill>
              </a:rPr>
              <a:t>Killer T cell</a:t>
            </a:r>
            <a:br>
              <a:rPr lang="en-US" sz="1900" b="1">
                <a:solidFill>
                  <a:srgbClr val="000000"/>
                </a:solidFill>
              </a:rPr>
            </a:br>
            <a:r>
              <a:rPr lang="en-US" sz="1900" b="1">
                <a:solidFill>
                  <a:srgbClr val="000000"/>
                </a:solidFill>
              </a:rPr>
              <a:t>binds to</a:t>
            </a:r>
            <a:br>
              <a:rPr lang="en-US" sz="1900" b="1">
                <a:solidFill>
                  <a:srgbClr val="000000"/>
                </a:solidFill>
              </a:rPr>
            </a:br>
            <a:r>
              <a:rPr lang="en-US" sz="1900" b="1">
                <a:solidFill>
                  <a:srgbClr val="000000"/>
                </a:solidFill>
              </a:rPr>
              <a:t>infected cell</a:t>
            </a:r>
            <a:endParaRPr lang="en-US"/>
          </a:p>
        </p:txBody>
      </p:sp>
      <p:sp>
        <p:nvSpPr>
          <p:cNvPr id="4648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65100" y="876300"/>
            <a:ext cx="7772400" cy="2317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Destroys infected body cells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binds to target cell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secretes </a:t>
            </a:r>
            <a:r>
              <a:rPr lang="en-US" u="sng" dirty="0" err="1">
                <a:solidFill>
                  <a:srgbClr val="CC0000"/>
                </a:solidFill>
              </a:rPr>
              <a:t>perforin</a:t>
            </a:r>
            <a:r>
              <a:rPr lang="en-US" dirty="0"/>
              <a:t> protein</a:t>
            </a:r>
          </a:p>
          <a:p>
            <a:pPr marL="1085850" lvl="2" eaLnBrk="1" hangingPunct="1">
              <a:lnSpc>
                <a:spcPct val="90000"/>
              </a:lnSpc>
            </a:pPr>
            <a:r>
              <a:rPr lang="en-US" dirty="0"/>
              <a:t>punctures cell membrane of infected cell</a:t>
            </a:r>
          </a:p>
          <a:p>
            <a:pPr lvl="3" eaLnBrk="1" hangingPunct="1">
              <a:lnSpc>
                <a:spcPct val="90000"/>
              </a:lnSpc>
            </a:pPr>
            <a:r>
              <a:rPr lang="en-US" u="sng" dirty="0">
                <a:solidFill>
                  <a:srgbClr val="CC0000"/>
                </a:solidFill>
              </a:rPr>
              <a:t>apoptosis</a:t>
            </a:r>
            <a:endParaRPr lang="en-US" dirty="0"/>
          </a:p>
        </p:txBody>
      </p:sp>
      <p:sp>
        <p:nvSpPr>
          <p:cNvPr id="73736" name="Rectangle 17"/>
          <p:cNvSpPr>
            <a:spLocks noChangeArrowheads="1"/>
          </p:cNvSpPr>
          <p:nvPr/>
        </p:nvSpPr>
        <p:spPr bwMode="auto">
          <a:xfrm>
            <a:off x="1084263" y="6272213"/>
            <a:ext cx="1395412" cy="4921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900" b="1">
                <a:solidFill>
                  <a:srgbClr val="000000"/>
                </a:solidFill>
              </a:rPr>
              <a:t>infected cell</a:t>
            </a:r>
          </a:p>
          <a:p>
            <a:pPr algn="r">
              <a:lnSpc>
                <a:spcPct val="85000"/>
              </a:lnSpc>
            </a:pPr>
            <a:r>
              <a:rPr lang="en-US" sz="1900" b="1">
                <a:solidFill>
                  <a:srgbClr val="000000"/>
                </a:solidFill>
              </a:rPr>
              <a:t>destroyed</a:t>
            </a:r>
            <a:endParaRPr lang="en-US"/>
          </a:p>
        </p:txBody>
      </p:sp>
      <p:pic>
        <p:nvPicPr>
          <p:cNvPr id="73737" name="Picture 19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3638550"/>
            <a:ext cx="34290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8" name="Rectangle 21"/>
          <p:cNvSpPr>
            <a:spLocks noChangeArrowheads="1"/>
          </p:cNvSpPr>
          <p:nvPr/>
        </p:nvSpPr>
        <p:spPr bwMode="auto">
          <a:xfrm>
            <a:off x="8051800" y="4864100"/>
            <a:ext cx="1092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700" b="1">
                <a:solidFill>
                  <a:srgbClr val="0F116A"/>
                </a:solidFill>
              </a:rPr>
              <a:t>cell </a:t>
            </a:r>
            <a:br>
              <a:rPr lang="en-US" sz="1700" b="1">
                <a:solidFill>
                  <a:srgbClr val="0F116A"/>
                </a:solidFill>
              </a:rPr>
            </a:br>
            <a:r>
              <a:rPr lang="en-US" sz="1700" b="1">
                <a:solidFill>
                  <a:srgbClr val="0F116A"/>
                </a:solidFill>
              </a:rPr>
              <a:t>membrane</a:t>
            </a:r>
            <a:endParaRPr lang="en-US" sz="1600">
              <a:solidFill>
                <a:srgbClr val="0F116A"/>
              </a:solidFill>
            </a:endParaRPr>
          </a:p>
        </p:txBody>
      </p:sp>
      <p:sp>
        <p:nvSpPr>
          <p:cNvPr id="73739" name="Rectangle 23"/>
          <p:cNvSpPr>
            <a:spLocks noChangeArrowheads="1"/>
          </p:cNvSpPr>
          <p:nvPr/>
        </p:nvSpPr>
        <p:spPr bwMode="auto">
          <a:xfrm>
            <a:off x="5127625" y="3703638"/>
            <a:ext cx="155892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2300" b="1">
                <a:solidFill>
                  <a:srgbClr val="0F116A"/>
                </a:solidFill>
              </a:rPr>
              <a:t>Killer T cell</a:t>
            </a:r>
            <a:endParaRPr lang="en-US" sz="2300">
              <a:solidFill>
                <a:srgbClr val="0F116A"/>
              </a:solidFill>
            </a:endParaRPr>
          </a:p>
        </p:txBody>
      </p:sp>
      <p:sp>
        <p:nvSpPr>
          <p:cNvPr id="73740" name="Rectangle 24"/>
          <p:cNvSpPr>
            <a:spLocks noChangeArrowheads="1"/>
          </p:cNvSpPr>
          <p:nvPr/>
        </p:nvSpPr>
        <p:spPr bwMode="auto">
          <a:xfrm>
            <a:off x="8051800" y="5778500"/>
            <a:ext cx="1092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700" b="1">
                <a:solidFill>
                  <a:srgbClr val="CC0000"/>
                </a:solidFill>
              </a:rPr>
              <a:t>cell </a:t>
            </a:r>
            <a:br>
              <a:rPr lang="en-US" sz="1700" b="1">
                <a:solidFill>
                  <a:srgbClr val="CC0000"/>
                </a:solidFill>
              </a:rPr>
            </a:br>
            <a:r>
              <a:rPr lang="en-US" sz="1700" b="1">
                <a:solidFill>
                  <a:srgbClr val="CC0000"/>
                </a:solidFill>
              </a:rPr>
              <a:t>membrane</a:t>
            </a:r>
            <a:endParaRPr lang="en-US" sz="1600">
              <a:solidFill>
                <a:srgbClr val="CC0000"/>
              </a:solidFill>
            </a:endParaRPr>
          </a:p>
        </p:txBody>
      </p:sp>
      <p:sp>
        <p:nvSpPr>
          <p:cNvPr id="73741" name="Rectangle 25"/>
          <p:cNvSpPr>
            <a:spLocks noChangeArrowheads="1"/>
          </p:cNvSpPr>
          <p:nvPr/>
        </p:nvSpPr>
        <p:spPr bwMode="auto">
          <a:xfrm>
            <a:off x="5791200" y="6324600"/>
            <a:ext cx="2057400" cy="457200"/>
          </a:xfrm>
          <a:prstGeom prst="rect">
            <a:avLst/>
          </a:prstGeom>
          <a:solidFill>
            <a:srgbClr val="F1E599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42" name="Rectangle 22"/>
          <p:cNvSpPr>
            <a:spLocks noChangeArrowheads="1"/>
          </p:cNvSpPr>
          <p:nvPr/>
        </p:nvSpPr>
        <p:spPr bwMode="auto">
          <a:xfrm>
            <a:off x="5715000" y="6400800"/>
            <a:ext cx="1439863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>
                <a:solidFill>
                  <a:srgbClr val="CC0000"/>
                </a:solidFill>
              </a:rPr>
              <a:t>target cell</a:t>
            </a:r>
            <a:endParaRPr lang="en-US" sz="1800">
              <a:solidFill>
                <a:srgbClr val="CC0000"/>
              </a:solidFill>
            </a:endParaRPr>
          </a:p>
        </p:txBody>
      </p:sp>
      <p:sp>
        <p:nvSpPr>
          <p:cNvPr id="73743" name="Line 27"/>
          <p:cNvSpPr>
            <a:spLocks noChangeShapeType="1"/>
          </p:cNvSpPr>
          <p:nvPr/>
        </p:nvSpPr>
        <p:spPr bwMode="auto">
          <a:xfrm>
            <a:off x="5230813" y="5626100"/>
            <a:ext cx="765175" cy="968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44" name="Rectangle 28"/>
          <p:cNvSpPr>
            <a:spLocks noChangeArrowheads="1"/>
          </p:cNvSpPr>
          <p:nvPr/>
        </p:nvSpPr>
        <p:spPr bwMode="auto">
          <a:xfrm>
            <a:off x="8072438" y="3448050"/>
            <a:ext cx="89058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2100" b="1">
                <a:solidFill>
                  <a:srgbClr val="0F116A"/>
                </a:solidFill>
              </a:rPr>
              <a:t>vesicle</a:t>
            </a:r>
            <a:endParaRPr lang="en-US" sz="2000">
              <a:solidFill>
                <a:srgbClr val="0F116A"/>
              </a:solidFill>
            </a:endParaRPr>
          </a:p>
        </p:txBody>
      </p:sp>
      <p:pic>
        <p:nvPicPr>
          <p:cNvPr id="73745" name="Picture 29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381000"/>
            <a:ext cx="2108200" cy="17192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3746" name="Rectangle 18"/>
          <p:cNvSpPr>
            <a:spLocks noChangeArrowheads="1"/>
          </p:cNvSpPr>
          <p:nvPr/>
        </p:nvSpPr>
        <p:spPr bwMode="auto">
          <a:xfrm>
            <a:off x="4175125" y="5391150"/>
            <a:ext cx="1874838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900" b="1" u="sng">
                <a:solidFill>
                  <a:srgbClr val="CC0000"/>
                </a:solidFill>
              </a:rPr>
              <a:t>perforin</a:t>
            </a:r>
            <a:r>
              <a:rPr lang="en-US" sz="1900" b="1">
                <a:solidFill>
                  <a:srgbClr val="000000"/>
                </a:solidFill>
              </a:rPr>
              <a:t> </a:t>
            </a:r>
            <a:br>
              <a:rPr lang="en-US" sz="1900" b="1">
                <a:solidFill>
                  <a:srgbClr val="000000"/>
                </a:solidFill>
              </a:rPr>
            </a:br>
            <a:r>
              <a:rPr lang="en-US" sz="1900" b="1">
                <a:solidFill>
                  <a:srgbClr val="000000"/>
                </a:solidFill>
              </a:rPr>
              <a:t>punctures</a:t>
            </a:r>
            <a:br>
              <a:rPr lang="en-US" sz="1900" b="1">
                <a:solidFill>
                  <a:srgbClr val="000000"/>
                </a:solidFill>
              </a:rPr>
            </a:br>
            <a:r>
              <a:rPr lang="en-US" sz="1900" b="1">
                <a:solidFill>
                  <a:srgbClr val="000000"/>
                </a:solidFill>
              </a:rPr>
              <a:t>cell membrane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Immune system &amp; Blood type</a:t>
            </a:r>
          </a:p>
        </p:txBody>
      </p:sp>
      <p:graphicFrame>
        <p:nvGraphicFramePr>
          <p:cNvPr id="529411" name="Group 3"/>
          <p:cNvGraphicFramePr>
            <a:graphicFrameLocks noGrp="1"/>
          </p:cNvGraphicFramePr>
          <p:nvPr/>
        </p:nvGraphicFramePr>
        <p:xfrm>
          <a:off x="685800" y="1447800"/>
          <a:ext cx="8242300" cy="4155440"/>
        </p:xfrm>
        <a:graphic>
          <a:graphicData uri="http://schemas.openxmlformats.org/drawingml/2006/table">
            <a:tbl>
              <a:tblPr/>
              <a:tblGrid>
                <a:gridCol w="1743075"/>
                <a:gridCol w="2527300"/>
                <a:gridCol w="2136775"/>
                <a:gridCol w="1835150"/>
              </a:tblGrid>
              <a:tr h="419100">
                <a:tc>
                  <a:txBody>
                    <a:bodyPr/>
                    <a:lstStyle/>
                    <a:p>
                      <a:pPr marL="1698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blood type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116A"/>
                    </a:solidFill>
                  </a:tcPr>
                </a:tc>
                <a:tc>
                  <a:txBody>
                    <a:bodyPr/>
                    <a:lstStyle/>
                    <a:p>
                      <a:pPr marL="1698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antigen</a:t>
                      </a:r>
                      <a:b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on RBC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116A"/>
                    </a:solidFill>
                  </a:tcPr>
                </a:tc>
                <a:tc>
                  <a:txBody>
                    <a:bodyPr/>
                    <a:lstStyle/>
                    <a:p>
                      <a:pPr marL="1698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antibodies</a:t>
                      </a:r>
                      <a:b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in blood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116A"/>
                    </a:solidFill>
                  </a:tcPr>
                </a:tc>
                <a:tc>
                  <a:txBody>
                    <a:bodyPr/>
                    <a:lstStyle/>
                    <a:p>
                      <a:pPr marL="1698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donationstatus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116A"/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117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7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sng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type A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charset="0"/>
                        </a:rPr>
                        <a:t> antigens</a:t>
                      </a:r>
                      <a:b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charset="0"/>
                        </a:rPr>
                        <a:t>on surface of RBC</a:t>
                      </a: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7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sng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anti-B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charset="0"/>
                        </a:rPr>
                        <a:t>antibodies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7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charset="0"/>
                        </a:rPr>
                        <a:t>__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117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0F116A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117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sng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type B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charset="0"/>
                        </a:rPr>
                        <a:t> antigens</a:t>
                      </a:r>
                      <a:b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charset="0"/>
                        </a:rPr>
                        <a:t>on surface of RBC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117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sng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anti-A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charset="0"/>
                        </a:rPr>
                        <a:t>antibodies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117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charset="0"/>
                        </a:rPr>
                        <a:t>__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117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charset="0"/>
                        </a:rPr>
                        <a:t>AB</a:t>
                      </a: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0F116A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7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sng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both type A &amp; type B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charset="0"/>
                        </a:rPr>
                        <a:t> antigens on surface of RBC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7475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sng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no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charset="0"/>
                        </a:rPr>
                        <a:t>antibodies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7475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2400" b="1" i="0" u="sng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universal recipient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F116A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117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charset="0"/>
                        </a:rPr>
                        <a:t>O</a:t>
                      </a: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0F116A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117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sng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no antigens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charset="0"/>
                        </a:rPr>
                        <a:t> </a:t>
                      </a:r>
                      <a:b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charset="0"/>
                        </a:rPr>
                        <a:t>on surface of RBC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117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sng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anti-A &amp; anti-B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F116A"/>
                          </a:solidFill>
                          <a:effectLst/>
                          <a:latin typeface="Arial" charset="0"/>
                        </a:rPr>
                        <a:t>antibodies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1174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2400" b="1" i="0" u="sng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universal donor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F116A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</a:tbl>
          </a:graphicData>
        </a:graphic>
      </p:graphicFrame>
      <p:sp>
        <p:nvSpPr>
          <p:cNvPr id="75811" name="Rectangle 35"/>
          <p:cNvSpPr>
            <a:spLocks noChangeArrowheads="1"/>
          </p:cNvSpPr>
          <p:nvPr/>
        </p:nvSpPr>
        <p:spPr bwMode="auto">
          <a:xfrm>
            <a:off x="47625" y="5878513"/>
            <a:ext cx="9040813" cy="828675"/>
          </a:xfrm>
          <a:prstGeom prst="rect">
            <a:avLst/>
          </a:prstGeom>
          <a:solidFill>
            <a:srgbClr val="FFCC18"/>
          </a:solidFill>
          <a:ln w="9525">
            <a:noFill/>
            <a:miter lim="800000"/>
            <a:headEnd/>
            <a:tailEnd/>
          </a:ln>
        </p:spPr>
        <p:txBody>
          <a:bodyPr lIns="0" rIns="0">
            <a:prstTxWarp prst="textNoShape">
              <a:avLst/>
            </a:prstTxWarp>
            <a:spAutoFit/>
          </a:bodyPr>
          <a:lstStyle/>
          <a:p>
            <a:pPr algn="l" eaLnBrk="1" hangingPunct="1">
              <a:spcBef>
                <a:spcPct val="20000"/>
              </a:spcBef>
              <a:buSzPct val="120000"/>
              <a:buFont typeface="Wingdings" charset="2"/>
              <a:buNone/>
            </a:pPr>
            <a:r>
              <a:rPr lang="en-US" sz="2200" b="1">
                <a:solidFill>
                  <a:srgbClr val="0F116A"/>
                </a:solidFill>
              </a:rPr>
              <a:t>Matching compatible blood groups is critical for blood transfusions </a:t>
            </a:r>
          </a:p>
          <a:p>
            <a:pPr algn="l" eaLnBrk="1" hangingPunct="1">
              <a:spcBef>
                <a:spcPct val="20000"/>
              </a:spcBef>
              <a:buSzPct val="120000"/>
              <a:buFont typeface="Wingdings" charset="2"/>
              <a:buNone/>
            </a:pPr>
            <a:r>
              <a:rPr lang="en-US" sz="2200" b="1">
                <a:solidFill>
                  <a:srgbClr val="0F116A"/>
                </a:solidFill>
              </a:rPr>
              <a:t>A person produces antibodies against foreign blood antigens</a:t>
            </a:r>
          </a:p>
        </p:txBody>
      </p:sp>
      <p:sp>
        <p:nvSpPr>
          <p:cNvPr id="529444" name="Rectangle 36"/>
          <p:cNvSpPr>
            <a:spLocks noChangeArrowheads="1"/>
          </p:cNvSpPr>
          <p:nvPr/>
        </p:nvSpPr>
        <p:spPr bwMode="auto">
          <a:xfrm>
            <a:off x="2540000" y="3225800"/>
            <a:ext cx="2300288" cy="67151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445" name="Rectangle 37"/>
          <p:cNvSpPr>
            <a:spLocks noChangeArrowheads="1"/>
          </p:cNvSpPr>
          <p:nvPr/>
        </p:nvSpPr>
        <p:spPr bwMode="auto">
          <a:xfrm>
            <a:off x="5016500" y="2403475"/>
            <a:ext cx="2052638" cy="6715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446" name="Rectangle 38"/>
          <p:cNvSpPr>
            <a:spLocks noChangeArrowheads="1"/>
          </p:cNvSpPr>
          <p:nvPr/>
        </p:nvSpPr>
        <p:spPr bwMode="auto">
          <a:xfrm>
            <a:off x="5032375" y="3225800"/>
            <a:ext cx="1981200" cy="67151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447" name="Rectangle 39"/>
          <p:cNvSpPr>
            <a:spLocks noChangeArrowheads="1"/>
          </p:cNvSpPr>
          <p:nvPr/>
        </p:nvSpPr>
        <p:spPr bwMode="auto">
          <a:xfrm>
            <a:off x="2540000" y="2379663"/>
            <a:ext cx="2300288" cy="6715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448" name="Rectangle 40"/>
          <p:cNvSpPr>
            <a:spLocks noChangeArrowheads="1"/>
          </p:cNvSpPr>
          <p:nvPr/>
        </p:nvSpPr>
        <p:spPr bwMode="auto">
          <a:xfrm>
            <a:off x="2540000" y="4052888"/>
            <a:ext cx="2300288" cy="6715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449" name="Rectangle 41"/>
          <p:cNvSpPr>
            <a:spLocks noChangeArrowheads="1"/>
          </p:cNvSpPr>
          <p:nvPr/>
        </p:nvSpPr>
        <p:spPr bwMode="auto">
          <a:xfrm>
            <a:off x="5008563" y="4016375"/>
            <a:ext cx="2052637" cy="6715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450" name="Rectangle 42"/>
          <p:cNvSpPr>
            <a:spLocks noChangeArrowheads="1"/>
          </p:cNvSpPr>
          <p:nvPr/>
        </p:nvSpPr>
        <p:spPr bwMode="auto">
          <a:xfrm>
            <a:off x="2540000" y="4854575"/>
            <a:ext cx="2300288" cy="67151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451" name="Rectangle 43"/>
          <p:cNvSpPr>
            <a:spLocks noChangeArrowheads="1"/>
          </p:cNvSpPr>
          <p:nvPr/>
        </p:nvSpPr>
        <p:spPr bwMode="auto">
          <a:xfrm>
            <a:off x="5032375" y="4846638"/>
            <a:ext cx="1981200" cy="67151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452" name="Rectangle 44"/>
          <p:cNvSpPr>
            <a:spLocks noChangeArrowheads="1"/>
          </p:cNvSpPr>
          <p:nvPr/>
        </p:nvSpPr>
        <p:spPr bwMode="auto">
          <a:xfrm>
            <a:off x="7148513" y="4016375"/>
            <a:ext cx="1741487" cy="6715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453" name="Rectangle 45"/>
          <p:cNvSpPr>
            <a:spLocks noChangeArrowheads="1"/>
          </p:cNvSpPr>
          <p:nvPr/>
        </p:nvSpPr>
        <p:spPr bwMode="auto">
          <a:xfrm>
            <a:off x="7164388" y="4870450"/>
            <a:ext cx="1677987" cy="7032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5294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5294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" dur="500"/>
                                        <p:tgtEl>
                                          <p:spTgt spid="529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500"/>
                                        <p:tgtEl>
                                          <p:spTgt spid="5294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6" dur="500"/>
                                        <p:tgtEl>
                                          <p:spTgt spid="529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1" dur="500"/>
                                        <p:tgtEl>
                                          <p:spTgt spid="529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6" dur="500"/>
                                        <p:tgtEl>
                                          <p:spTgt spid="5294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1" dur="500"/>
                                        <p:tgtEl>
                                          <p:spTgt spid="529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6" dur="500"/>
                                        <p:tgtEl>
                                          <p:spTgt spid="529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1" dur="500"/>
                                        <p:tgtEl>
                                          <p:spTgt spid="5294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444" grpId="0" animBg="1"/>
      <p:bldP spid="529445" grpId="0" animBg="1"/>
      <p:bldP spid="529446" grpId="0" animBg="1"/>
      <p:bldP spid="529447" grpId="0" animBg="1"/>
      <p:bldP spid="529448" grpId="0" animBg="1"/>
      <p:bldP spid="529449" grpId="0" animBg="1"/>
      <p:bldP spid="529450" grpId="0" animBg="1"/>
      <p:bldP spid="529451" grpId="0" animBg="1"/>
      <p:bldP spid="529452" grpId="0" animBg="1"/>
      <p:bldP spid="52945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5562600" y="1371600"/>
            <a:ext cx="3581400" cy="5486400"/>
          </a:xfrm>
          <a:prstGeom prst="rect">
            <a:avLst/>
          </a:prstGeom>
          <a:solidFill>
            <a:srgbClr val="C59AF7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0" y="1371600"/>
            <a:ext cx="3581400" cy="54864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9301" name="Line 5"/>
          <p:cNvSpPr>
            <a:spLocks noChangeShapeType="1"/>
          </p:cNvSpPr>
          <p:nvPr/>
        </p:nvSpPr>
        <p:spPr bwMode="auto">
          <a:xfrm>
            <a:off x="4495800" y="2895600"/>
            <a:ext cx="0" cy="457200"/>
          </a:xfrm>
          <a:prstGeom prst="line">
            <a:avLst/>
          </a:prstGeom>
          <a:noFill/>
          <a:ln w="38100">
            <a:solidFill>
              <a:srgbClr val="099B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2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Immune response</a:t>
            </a:r>
          </a:p>
        </p:txBody>
      </p:sp>
      <p:sp>
        <p:nvSpPr>
          <p:cNvPr id="439304" name="Rectangle 8"/>
          <p:cNvSpPr>
            <a:spLocks noChangeArrowheads="1"/>
          </p:cNvSpPr>
          <p:nvPr/>
        </p:nvSpPr>
        <p:spPr bwMode="auto">
          <a:xfrm>
            <a:off x="319088" y="1905000"/>
            <a:ext cx="2822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>
                <a:solidFill>
                  <a:srgbClr val="0F116A"/>
                </a:solidFill>
              </a:rPr>
              <a:t>free antigens in blood</a:t>
            </a:r>
            <a:endParaRPr lang="en-US" sz="2800" b="1"/>
          </a:p>
        </p:txBody>
      </p:sp>
      <p:sp>
        <p:nvSpPr>
          <p:cNvPr id="439305" name="Rectangle 9"/>
          <p:cNvSpPr>
            <a:spLocks noChangeArrowheads="1"/>
          </p:cNvSpPr>
          <p:nvPr/>
        </p:nvSpPr>
        <p:spPr bwMode="auto">
          <a:xfrm>
            <a:off x="5692775" y="1905000"/>
            <a:ext cx="3359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>
                <a:solidFill>
                  <a:srgbClr val="0F116A"/>
                </a:solidFill>
              </a:rPr>
              <a:t>antigens on infected cells </a:t>
            </a:r>
            <a:endParaRPr lang="en-US" sz="2800" b="1"/>
          </a:p>
        </p:txBody>
      </p:sp>
      <p:sp>
        <p:nvSpPr>
          <p:cNvPr id="439306" name="Rectangle 10"/>
          <p:cNvSpPr>
            <a:spLocks noChangeArrowheads="1"/>
          </p:cNvSpPr>
          <p:nvPr/>
        </p:nvSpPr>
        <p:spPr bwMode="auto">
          <a:xfrm>
            <a:off x="542925" y="2620963"/>
            <a:ext cx="23860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>
                <a:solidFill>
                  <a:srgbClr val="0F116A"/>
                </a:solidFill>
              </a:rPr>
              <a:t>humoral response</a:t>
            </a:r>
            <a:endParaRPr lang="en-US" sz="2800" b="1"/>
          </a:p>
        </p:txBody>
      </p:sp>
      <p:sp>
        <p:nvSpPr>
          <p:cNvPr id="439307" name="Rectangle 11"/>
          <p:cNvSpPr>
            <a:spLocks noChangeArrowheads="1"/>
          </p:cNvSpPr>
          <p:nvPr/>
        </p:nvSpPr>
        <p:spPr bwMode="auto">
          <a:xfrm>
            <a:off x="6215063" y="2620963"/>
            <a:ext cx="23447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>
                <a:solidFill>
                  <a:srgbClr val="0F116A"/>
                </a:solidFill>
              </a:rPr>
              <a:t>cellular response </a:t>
            </a:r>
            <a:endParaRPr lang="en-US" sz="2800" b="1"/>
          </a:p>
        </p:txBody>
      </p:sp>
      <p:sp>
        <p:nvSpPr>
          <p:cNvPr id="439308" name="Oval 12"/>
          <p:cNvSpPr>
            <a:spLocks noChangeArrowheads="1"/>
          </p:cNvSpPr>
          <p:nvPr/>
        </p:nvSpPr>
        <p:spPr bwMode="auto">
          <a:xfrm>
            <a:off x="990600" y="3481388"/>
            <a:ext cx="1371600" cy="533400"/>
          </a:xfrm>
          <a:prstGeom prst="ellipse">
            <a:avLst/>
          </a:prstGeom>
          <a:solidFill>
            <a:srgbClr val="FFEA1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2000" b="1">
                <a:solidFill>
                  <a:srgbClr val="0F116A"/>
                </a:solidFill>
              </a:rPr>
              <a:t>B cells</a:t>
            </a:r>
          </a:p>
        </p:txBody>
      </p:sp>
      <p:sp>
        <p:nvSpPr>
          <p:cNvPr id="439309" name="Oval 13"/>
          <p:cNvSpPr>
            <a:spLocks noChangeArrowheads="1"/>
          </p:cNvSpPr>
          <p:nvPr/>
        </p:nvSpPr>
        <p:spPr bwMode="auto">
          <a:xfrm>
            <a:off x="6705600" y="3481388"/>
            <a:ext cx="1371600" cy="533400"/>
          </a:xfrm>
          <a:prstGeom prst="ellipse">
            <a:avLst/>
          </a:prstGeom>
          <a:solidFill>
            <a:srgbClr val="FFEA1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2000" b="1">
                <a:solidFill>
                  <a:srgbClr val="0F116A"/>
                </a:solidFill>
              </a:rPr>
              <a:t>T cells</a:t>
            </a:r>
          </a:p>
        </p:txBody>
      </p:sp>
      <p:sp>
        <p:nvSpPr>
          <p:cNvPr id="439310" name="Oval 14"/>
          <p:cNvSpPr>
            <a:spLocks noChangeArrowheads="1"/>
          </p:cNvSpPr>
          <p:nvPr/>
        </p:nvSpPr>
        <p:spPr bwMode="auto">
          <a:xfrm>
            <a:off x="3848100" y="2544763"/>
            <a:ext cx="1371600" cy="533400"/>
          </a:xfrm>
          <a:prstGeom prst="ellipse">
            <a:avLst/>
          </a:prstGeom>
          <a:solidFill>
            <a:srgbClr val="FFEA1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2000" b="1">
                <a:solidFill>
                  <a:srgbClr val="0F116A"/>
                </a:solidFill>
              </a:rPr>
              <a:t>macrophages</a:t>
            </a:r>
          </a:p>
          <a:p>
            <a:r>
              <a:rPr lang="en-US" sz="2000" b="1">
                <a:solidFill>
                  <a:srgbClr val="CC0000"/>
                </a:solidFill>
              </a:rPr>
              <a:t>(APC)</a:t>
            </a:r>
            <a:endParaRPr lang="en-US" sz="2000" b="1">
              <a:solidFill>
                <a:srgbClr val="0F116A"/>
              </a:solidFill>
            </a:endParaRPr>
          </a:p>
        </p:txBody>
      </p:sp>
      <p:sp>
        <p:nvSpPr>
          <p:cNvPr id="439311" name="Oval 15"/>
          <p:cNvSpPr>
            <a:spLocks noChangeArrowheads="1"/>
          </p:cNvSpPr>
          <p:nvPr/>
        </p:nvSpPr>
        <p:spPr bwMode="auto">
          <a:xfrm>
            <a:off x="3848100" y="3443288"/>
            <a:ext cx="1371600" cy="685800"/>
          </a:xfrm>
          <a:prstGeom prst="ellipse">
            <a:avLst/>
          </a:prstGeom>
          <a:solidFill>
            <a:srgbClr val="FFEA1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2000" b="1">
                <a:solidFill>
                  <a:srgbClr val="0F116A"/>
                </a:solidFill>
              </a:rPr>
              <a:t>helper</a:t>
            </a:r>
            <a:br>
              <a:rPr lang="en-US" sz="2000" b="1">
                <a:solidFill>
                  <a:srgbClr val="0F116A"/>
                </a:solidFill>
              </a:rPr>
            </a:br>
            <a:r>
              <a:rPr lang="en-US" sz="2000" b="1">
                <a:solidFill>
                  <a:srgbClr val="0F116A"/>
                </a:solidFill>
              </a:rPr>
              <a:t>T cells</a:t>
            </a:r>
          </a:p>
        </p:txBody>
      </p:sp>
      <p:sp>
        <p:nvSpPr>
          <p:cNvPr id="439312" name="Oval 16"/>
          <p:cNvSpPr>
            <a:spLocks noChangeArrowheads="1"/>
          </p:cNvSpPr>
          <p:nvPr/>
        </p:nvSpPr>
        <p:spPr bwMode="auto">
          <a:xfrm>
            <a:off x="304800" y="5257800"/>
            <a:ext cx="1371600" cy="685800"/>
          </a:xfrm>
          <a:prstGeom prst="ellipse">
            <a:avLst/>
          </a:prstGeom>
          <a:solidFill>
            <a:srgbClr val="F9FD9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2000" b="1">
                <a:solidFill>
                  <a:srgbClr val="0F116A"/>
                </a:solidFill>
              </a:rPr>
              <a:t>plasma</a:t>
            </a:r>
            <a:br>
              <a:rPr lang="en-US" sz="2000" b="1">
                <a:solidFill>
                  <a:srgbClr val="0F116A"/>
                </a:solidFill>
              </a:rPr>
            </a:br>
            <a:r>
              <a:rPr lang="en-US" sz="2000" b="1">
                <a:solidFill>
                  <a:srgbClr val="0F116A"/>
                </a:solidFill>
              </a:rPr>
              <a:t>B cells</a:t>
            </a:r>
          </a:p>
        </p:txBody>
      </p:sp>
      <p:sp>
        <p:nvSpPr>
          <p:cNvPr id="439313" name="Oval 17"/>
          <p:cNvSpPr>
            <a:spLocks noChangeArrowheads="1"/>
          </p:cNvSpPr>
          <p:nvPr/>
        </p:nvSpPr>
        <p:spPr bwMode="auto">
          <a:xfrm>
            <a:off x="1981200" y="5257800"/>
            <a:ext cx="1371600" cy="685800"/>
          </a:xfrm>
          <a:prstGeom prst="ellipse">
            <a:avLst/>
          </a:prstGeom>
          <a:solidFill>
            <a:srgbClr val="F9FD9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2000" b="1">
                <a:solidFill>
                  <a:srgbClr val="0F116A"/>
                </a:solidFill>
              </a:rPr>
              <a:t>memory</a:t>
            </a:r>
            <a:br>
              <a:rPr lang="en-US" sz="2000" b="1">
                <a:solidFill>
                  <a:srgbClr val="0F116A"/>
                </a:solidFill>
              </a:rPr>
            </a:br>
            <a:r>
              <a:rPr lang="en-US" sz="2000" b="1">
                <a:solidFill>
                  <a:srgbClr val="0F116A"/>
                </a:solidFill>
              </a:rPr>
              <a:t>B cells</a:t>
            </a:r>
          </a:p>
        </p:txBody>
      </p:sp>
      <p:sp>
        <p:nvSpPr>
          <p:cNvPr id="439314" name="Oval 18"/>
          <p:cNvSpPr>
            <a:spLocks noChangeArrowheads="1"/>
          </p:cNvSpPr>
          <p:nvPr/>
        </p:nvSpPr>
        <p:spPr bwMode="auto">
          <a:xfrm>
            <a:off x="5943600" y="5257800"/>
            <a:ext cx="1371600" cy="685800"/>
          </a:xfrm>
          <a:prstGeom prst="ellipse">
            <a:avLst/>
          </a:prstGeom>
          <a:solidFill>
            <a:srgbClr val="F9FD9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2000" b="1">
                <a:solidFill>
                  <a:srgbClr val="0F116A"/>
                </a:solidFill>
              </a:rPr>
              <a:t>memory</a:t>
            </a:r>
            <a:br>
              <a:rPr lang="en-US" sz="2000" b="1">
                <a:solidFill>
                  <a:srgbClr val="0F116A"/>
                </a:solidFill>
              </a:rPr>
            </a:br>
            <a:r>
              <a:rPr lang="en-US" sz="2000" b="1">
                <a:solidFill>
                  <a:srgbClr val="0F116A"/>
                </a:solidFill>
              </a:rPr>
              <a:t>T cells</a:t>
            </a:r>
          </a:p>
        </p:txBody>
      </p:sp>
      <p:sp>
        <p:nvSpPr>
          <p:cNvPr id="439315" name="Oval 19"/>
          <p:cNvSpPr>
            <a:spLocks noChangeArrowheads="1"/>
          </p:cNvSpPr>
          <p:nvPr/>
        </p:nvSpPr>
        <p:spPr bwMode="auto">
          <a:xfrm>
            <a:off x="7620000" y="5257800"/>
            <a:ext cx="1371600" cy="685800"/>
          </a:xfrm>
          <a:prstGeom prst="ellipse">
            <a:avLst/>
          </a:prstGeom>
          <a:solidFill>
            <a:srgbClr val="F9FD9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2000" b="1">
                <a:solidFill>
                  <a:srgbClr val="0F116A"/>
                </a:solidFill>
              </a:rPr>
              <a:t>cytotoxic</a:t>
            </a:r>
            <a:br>
              <a:rPr lang="en-US" sz="2000" b="1">
                <a:solidFill>
                  <a:srgbClr val="0F116A"/>
                </a:solidFill>
              </a:rPr>
            </a:br>
            <a:r>
              <a:rPr lang="en-US" sz="2000" b="1">
                <a:solidFill>
                  <a:srgbClr val="0F116A"/>
                </a:solidFill>
              </a:rPr>
              <a:t>T cells</a:t>
            </a:r>
          </a:p>
        </p:txBody>
      </p:sp>
      <p:sp>
        <p:nvSpPr>
          <p:cNvPr id="439317" name="Line 21"/>
          <p:cNvSpPr>
            <a:spLocks noChangeShapeType="1"/>
          </p:cNvSpPr>
          <p:nvPr/>
        </p:nvSpPr>
        <p:spPr bwMode="auto">
          <a:xfrm flipH="1">
            <a:off x="1711325" y="1641475"/>
            <a:ext cx="1554163" cy="3238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9318" name="Line 22"/>
          <p:cNvSpPr>
            <a:spLocks noChangeShapeType="1"/>
          </p:cNvSpPr>
          <p:nvPr/>
        </p:nvSpPr>
        <p:spPr bwMode="auto">
          <a:xfrm>
            <a:off x="5708650" y="1641475"/>
            <a:ext cx="1643063" cy="2508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9319" name="Line 23"/>
          <p:cNvSpPr>
            <a:spLocks noChangeShapeType="1"/>
          </p:cNvSpPr>
          <p:nvPr/>
        </p:nvSpPr>
        <p:spPr bwMode="auto">
          <a:xfrm>
            <a:off x="1600200" y="2209800"/>
            <a:ext cx="0" cy="457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9320" name="Line 24"/>
          <p:cNvSpPr>
            <a:spLocks noChangeShapeType="1"/>
          </p:cNvSpPr>
          <p:nvPr/>
        </p:nvSpPr>
        <p:spPr bwMode="auto">
          <a:xfrm>
            <a:off x="7391400" y="2209800"/>
            <a:ext cx="0" cy="457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9321" name="Line 25"/>
          <p:cNvSpPr>
            <a:spLocks noChangeShapeType="1"/>
          </p:cNvSpPr>
          <p:nvPr/>
        </p:nvSpPr>
        <p:spPr bwMode="auto">
          <a:xfrm>
            <a:off x="1600200" y="2971800"/>
            <a:ext cx="0" cy="457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9322" name="Line 26"/>
          <p:cNvSpPr>
            <a:spLocks noChangeShapeType="1"/>
          </p:cNvSpPr>
          <p:nvPr/>
        </p:nvSpPr>
        <p:spPr bwMode="auto">
          <a:xfrm>
            <a:off x="7391400" y="2971800"/>
            <a:ext cx="0" cy="457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9323" name="Line 27"/>
          <p:cNvSpPr>
            <a:spLocks noChangeShapeType="1"/>
          </p:cNvSpPr>
          <p:nvPr/>
        </p:nvSpPr>
        <p:spPr bwMode="auto">
          <a:xfrm>
            <a:off x="4495800" y="1855788"/>
            <a:ext cx="0" cy="58261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1066800" y="4114800"/>
            <a:ext cx="1219200" cy="1066800"/>
            <a:chOff x="672" y="2592"/>
            <a:chExt cx="768" cy="672"/>
          </a:xfrm>
        </p:grpSpPr>
        <p:sp>
          <p:nvSpPr>
            <p:cNvPr id="77891" name="Line 28"/>
            <p:cNvSpPr>
              <a:spLocks noChangeShapeType="1"/>
            </p:cNvSpPr>
            <p:nvPr/>
          </p:nvSpPr>
          <p:spPr bwMode="auto">
            <a:xfrm flipH="1">
              <a:off x="672" y="2592"/>
              <a:ext cx="384" cy="67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92" name="Line 29"/>
            <p:cNvSpPr>
              <a:spLocks noChangeShapeType="1"/>
            </p:cNvSpPr>
            <p:nvPr/>
          </p:nvSpPr>
          <p:spPr bwMode="auto">
            <a:xfrm>
              <a:off x="1056" y="2592"/>
              <a:ext cx="384" cy="67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6781800" y="4114800"/>
            <a:ext cx="1219200" cy="1066800"/>
            <a:chOff x="4272" y="2592"/>
            <a:chExt cx="768" cy="672"/>
          </a:xfrm>
        </p:grpSpPr>
        <p:sp>
          <p:nvSpPr>
            <p:cNvPr id="77889" name="Line 30"/>
            <p:cNvSpPr>
              <a:spLocks noChangeShapeType="1"/>
            </p:cNvSpPr>
            <p:nvPr/>
          </p:nvSpPr>
          <p:spPr bwMode="auto">
            <a:xfrm flipH="1">
              <a:off x="4272" y="2592"/>
              <a:ext cx="384" cy="67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90" name="Line 31"/>
            <p:cNvSpPr>
              <a:spLocks noChangeShapeType="1"/>
            </p:cNvSpPr>
            <p:nvPr/>
          </p:nvSpPr>
          <p:spPr bwMode="auto">
            <a:xfrm>
              <a:off x="4656" y="2592"/>
              <a:ext cx="384" cy="67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39330" name="Line 34"/>
          <p:cNvSpPr>
            <a:spLocks noChangeShapeType="1"/>
          </p:cNvSpPr>
          <p:nvPr/>
        </p:nvSpPr>
        <p:spPr bwMode="auto">
          <a:xfrm rot="5400000">
            <a:off x="3162300" y="3162300"/>
            <a:ext cx="0" cy="1295400"/>
          </a:xfrm>
          <a:prstGeom prst="line">
            <a:avLst/>
          </a:prstGeom>
          <a:noFill/>
          <a:ln w="38100">
            <a:solidFill>
              <a:srgbClr val="099B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9331" name="Line 35"/>
          <p:cNvSpPr>
            <a:spLocks noChangeShapeType="1"/>
          </p:cNvSpPr>
          <p:nvPr/>
        </p:nvSpPr>
        <p:spPr bwMode="auto">
          <a:xfrm rot="16200000" flipH="1">
            <a:off x="5905500" y="3162300"/>
            <a:ext cx="0" cy="1295400"/>
          </a:xfrm>
          <a:prstGeom prst="line">
            <a:avLst/>
          </a:prstGeom>
          <a:noFill/>
          <a:ln w="38100">
            <a:solidFill>
              <a:srgbClr val="099B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48"/>
          <p:cNvGrpSpPr>
            <a:grpSpLocks/>
          </p:cNvGrpSpPr>
          <p:nvPr/>
        </p:nvGrpSpPr>
        <p:grpSpPr bwMode="auto">
          <a:xfrm>
            <a:off x="0" y="5943600"/>
            <a:ext cx="1981200" cy="914400"/>
            <a:chOff x="0" y="3744"/>
            <a:chExt cx="1248" cy="576"/>
          </a:xfrm>
        </p:grpSpPr>
        <p:sp>
          <p:nvSpPr>
            <p:cNvPr id="77877" name="Rectangle 36"/>
            <p:cNvSpPr>
              <a:spLocks noChangeArrowheads="1"/>
            </p:cNvSpPr>
            <p:nvPr/>
          </p:nvSpPr>
          <p:spPr bwMode="auto">
            <a:xfrm>
              <a:off x="768" y="3792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Y</a:t>
              </a:r>
              <a:endParaRPr 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77878" name="Rectangle 37"/>
            <p:cNvSpPr>
              <a:spLocks noChangeArrowheads="1"/>
            </p:cNvSpPr>
            <p:nvPr/>
          </p:nvSpPr>
          <p:spPr bwMode="auto">
            <a:xfrm rot="5400000" flipV="1">
              <a:off x="478" y="3746"/>
              <a:ext cx="1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Y</a:t>
              </a:r>
              <a:endParaRPr 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77879" name="Rectangle 38"/>
            <p:cNvSpPr>
              <a:spLocks noChangeArrowheads="1"/>
            </p:cNvSpPr>
            <p:nvPr/>
          </p:nvSpPr>
          <p:spPr bwMode="auto">
            <a:xfrm flipV="1">
              <a:off x="576" y="3744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Y</a:t>
              </a:r>
              <a:endParaRPr 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77880" name="Rectangle 39"/>
            <p:cNvSpPr>
              <a:spLocks noChangeArrowheads="1"/>
            </p:cNvSpPr>
            <p:nvPr/>
          </p:nvSpPr>
          <p:spPr bwMode="auto">
            <a:xfrm rot="5400000" flipV="1">
              <a:off x="142" y="3746"/>
              <a:ext cx="1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Y</a:t>
              </a:r>
              <a:endParaRPr 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77881" name="Rectangle 40"/>
            <p:cNvSpPr>
              <a:spLocks noChangeArrowheads="1"/>
            </p:cNvSpPr>
            <p:nvPr/>
          </p:nvSpPr>
          <p:spPr bwMode="auto">
            <a:xfrm rot="5400000" flipH="1">
              <a:off x="842" y="4106"/>
              <a:ext cx="1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Y</a:t>
              </a:r>
              <a:endParaRPr 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77882" name="Rectangle 41"/>
            <p:cNvSpPr>
              <a:spLocks noChangeArrowheads="1"/>
            </p:cNvSpPr>
            <p:nvPr/>
          </p:nvSpPr>
          <p:spPr bwMode="auto">
            <a:xfrm rot="5400000" flipH="1">
              <a:off x="218" y="4106"/>
              <a:ext cx="1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Y</a:t>
              </a:r>
              <a:endParaRPr 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77883" name="Rectangle 42"/>
            <p:cNvSpPr>
              <a:spLocks noChangeArrowheads="1"/>
            </p:cNvSpPr>
            <p:nvPr/>
          </p:nvSpPr>
          <p:spPr bwMode="auto">
            <a:xfrm>
              <a:off x="288" y="3792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Y</a:t>
              </a:r>
              <a:endParaRPr 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77884" name="Rectangle 43"/>
            <p:cNvSpPr>
              <a:spLocks noChangeArrowheads="1"/>
            </p:cNvSpPr>
            <p:nvPr/>
          </p:nvSpPr>
          <p:spPr bwMode="auto">
            <a:xfrm rot="5400000" flipV="1">
              <a:off x="1006" y="3938"/>
              <a:ext cx="1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Y</a:t>
              </a:r>
              <a:endParaRPr 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77885" name="Rectangle 44"/>
            <p:cNvSpPr>
              <a:spLocks noChangeArrowheads="1"/>
            </p:cNvSpPr>
            <p:nvPr/>
          </p:nvSpPr>
          <p:spPr bwMode="auto">
            <a:xfrm>
              <a:off x="144" y="3984"/>
              <a:ext cx="9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000" b="1">
                  <a:solidFill>
                    <a:srgbClr val="0F116A"/>
                  </a:solidFill>
                </a:rPr>
                <a:t>antibodies</a:t>
              </a:r>
              <a:endParaRPr lang="en-US" sz="2800" b="1">
                <a:solidFill>
                  <a:srgbClr val="CC0000"/>
                </a:solidFill>
              </a:endParaRPr>
            </a:p>
          </p:txBody>
        </p:sp>
        <p:sp>
          <p:nvSpPr>
            <p:cNvPr id="77886" name="Rectangle 45"/>
            <p:cNvSpPr>
              <a:spLocks noChangeArrowheads="1"/>
            </p:cNvSpPr>
            <p:nvPr/>
          </p:nvSpPr>
          <p:spPr bwMode="auto">
            <a:xfrm>
              <a:off x="0" y="3936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Y</a:t>
              </a:r>
              <a:endParaRPr 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77887" name="Rectangle 46"/>
            <p:cNvSpPr>
              <a:spLocks noChangeArrowheads="1"/>
            </p:cNvSpPr>
            <p:nvPr/>
          </p:nvSpPr>
          <p:spPr bwMode="auto">
            <a:xfrm rot="5400000" flipV="1">
              <a:off x="382" y="4078"/>
              <a:ext cx="1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Y</a:t>
              </a:r>
              <a:endParaRPr 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77888" name="Rectangle 47"/>
            <p:cNvSpPr>
              <a:spLocks noChangeArrowheads="1"/>
            </p:cNvSpPr>
            <p:nvPr/>
          </p:nvSpPr>
          <p:spPr bwMode="auto">
            <a:xfrm rot="5400000" flipH="1">
              <a:off x="650" y="4058"/>
              <a:ext cx="1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Y</a:t>
              </a:r>
              <a:endParaRPr lang="en-US" sz="3000" b="1">
                <a:solidFill>
                  <a:srgbClr val="CC0000"/>
                </a:solidFill>
              </a:endParaRPr>
            </a:p>
          </p:txBody>
        </p:sp>
      </p:grpSp>
      <p:sp>
        <p:nvSpPr>
          <p:cNvPr id="439350" name="Oval 54"/>
          <p:cNvSpPr>
            <a:spLocks noChangeArrowheads="1"/>
          </p:cNvSpPr>
          <p:nvPr/>
        </p:nvSpPr>
        <p:spPr bwMode="auto">
          <a:xfrm>
            <a:off x="3556000" y="3200400"/>
            <a:ext cx="1905000" cy="1219200"/>
          </a:xfrm>
          <a:prstGeom prst="ellips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57"/>
          <p:cNvGrpSpPr>
            <a:grpSpLocks/>
          </p:cNvGrpSpPr>
          <p:nvPr/>
        </p:nvGrpSpPr>
        <p:grpSpPr bwMode="auto">
          <a:xfrm>
            <a:off x="3438525" y="3048000"/>
            <a:ext cx="2133600" cy="1600200"/>
            <a:chOff x="2208" y="1920"/>
            <a:chExt cx="1344" cy="1008"/>
          </a:xfrm>
        </p:grpSpPr>
        <p:sp>
          <p:nvSpPr>
            <p:cNvPr id="77875" name="Line 55"/>
            <p:cNvSpPr>
              <a:spLocks noChangeShapeType="1"/>
            </p:cNvSpPr>
            <p:nvPr/>
          </p:nvSpPr>
          <p:spPr bwMode="auto">
            <a:xfrm>
              <a:off x="2880" y="1920"/>
              <a:ext cx="0" cy="1008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76" name="Line 56"/>
            <p:cNvSpPr>
              <a:spLocks noChangeShapeType="1"/>
            </p:cNvSpPr>
            <p:nvPr/>
          </p:nvSpPr>
          <p:spPr bwMode="auto">
            <a:xfrm rot="5400000">
              <a:off x="2880" y="1752"/>
              <a:ext cx="0" cy="1344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7856" name="Freeform 58"/>
          <p:cNvSpPr>
            <a:spLocks/>
          </p:cNvSpPr>
          <p:nvPr/>
        </p:nvSpPr>
        <p:spPr bwMode="auto">
          <a:xfrm>
            <a:off x="1905000" y="1435100"/>
            <a:ext cx="5029200" cy="165100"/>
          </a:xfrm>
          <a:custGeom>
            <a:avLst/>
            <a:gdLst>
              <a:gd name="T0" fmla="*/ 0 w 3168"/>
              <a:gd name="T1" fmla="*/ 241935000 h 104"/>
              <a:gd name="T2" fmla="*/ 483870000 w 3168"/>
              <a:gd name="T3" fmla="*/ 241935000 h 104"/>
              <a:gd name="T4" fmla="*/ 725805000 w 3168"/>
              <a:gd name="T5" fmla="*/ 120967500 h 104"/>
              <a:gd name="T6" fmla="*/ 1330642500 w 3168"/>
              <a:gd name="T7" fmla="*/ 241935000 h 104"/>
              <a:gd name="T8" fmla="*/ 1935480000 w 3168"/>
              <a:gd name="T9" fmla="*/ 120967500 h 104"/>
              <a:gd name="T10" fmla="*/ 2147483647 w 3168"/>
              <a:gd name="T11" fmla="*/ 241935000 h 104"/>
              <a:gd name="T12" fmla="*/ 2147483647 w 3168"/>
              <a:gd name="T13" fmla="*/ 241935000 h 104"/>
              <a:gd name="T14" fmla="*/ 2147483647 w 3168"/>
              <a:gd name="T15" fmla="*/ 120967500 h 104"/>
              <a:gd name="T16" fmla="*/ 2147483647 w 3168"/>
              <a:gd name="T17" fmla="*/ 241935000 h 104"/>
              <a:gd name="T18" fmla="*/ 2147483647 w 3168"/>
              <a:gd name="T19" fmla="*/ 241935000 h 104"/>
              <a:gd name="T20" fmla="*/ 2147483647 w 3168"/>
              <a:gd name="T21" fmla="*/ 120967500 h 104"/>
              <a:gd name="T22" fmla="*/ 2147483647 w 3168"/>
              <a:gd name="T23" fmla="*/ 241935000 h 104"/>
              <a:gd name="T24" fmla="*/ 2147483647 w 3168"/>
              <a:gd name="T25" fmla="*/ 0 h 104"/>
              <a:gd name="T26" fmla="*/ 2147483647 w 3168"/>
              <a:gd name="T27" fmla="*/ 241935000 h 104"/>
              <a:gd name="T28" fmla="*/ 2147483647 w 3168"/>
              <a:gd name="T29" fmla="*/ 120967500 h 104"/>
              <a:gd name="T30" fmla="*/ 2147483647 w 3168"/>
              <a:gd name="T31" fmla="*/ 120967500 h 10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168"/>
              <a:gd name="T49" fmla="*/ 0 h 104"/>
              <a:gd name="T50" fmla="*/ 3168 w 3168"/>
              <a:gd name="T51" fmla="*/ 104 h 10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168" h="104">
                <a:moveTo>
                  <a:pt x="0" y="96"/>
                </a:moveTo>
                <a:cubicBezTo>
                  <a:pt x="72" y="100"/>
                  <a:pt x="144" y="104"/>
                  <a:pt x="192" y="96"/>
                </a:cubicBezTo>
                <a:cubicBezTo>
                  <a:pt x="240" y="88"/>
                  <a:pt x="232" y="48"/>
                  <a:pt x="288" y="48"/>
                </a:cubicBezTo>
                <a:cubicBezTo>
                  <a:pt x="344" y="48"/>
                  <a:pt x="448" y="96"/>
                  <a:pt x="528" y="96"/>
                </a:cubicBezTo>
                <a:cubicBezTo>
                  <a:pt x="608" y="96"/>
                  <a:pt x="688" y="48"/>
                  <a:pt x="768" y="48"/>
                </a:cubicBezTo>
                <a:cubicBezTo>
                  <a:pt x="848" y="48"/>
                  <a:pt x="920" y="88"/>
                  <a:pt x="1008" y="96"/>
                </a:cubicBezTo>
                <a:cubicBezTo>
                  <a:pt x="1096" y="104"/>
                  <a:pt x="1224" y="104"/>
                  <a:pt x="1296" y="96"/>
                </a:cubicBezTo>
                <a:cubicBezTo>
                  <a:pt x="1368" y="88"/>
                  <a:pt x="1392" y="48"/>
                  <a:pt x="1440" y="48"/>
                </a:cubicBezTo>
                <a:cubicBezTo>
                  <a:pt x="1488" y="48"/>
                  <a:pt x="1520" y="88"/>
                  <a:pt x="1584" y="96"/>
                </a:cubicBezTo>
                <a:cubicBezTo>
                  <a:pt x="1648" y="104"/>
                  <a:pt x="1760" y="104"/>
                  <a:pt x="1824" y="96"/>
                </a:cubicBezTo>
                <a:cubicBezTo>
                  <a:pt x="1888" y="88"/>
                  <a:pt x="1912" y="48"/>
                  <a:pt x="1968" y="48"/>
                </a:cubicBezTo>
                <a:cubicBezTo>
                  <a:pt x="2024" y="48"/>
                  <a:pt x="2088" y="104"/>
                  <a:pt x="2160" y="96"/>
                </a:cubicBezTo>
                <a:cubicBezTo>
                  <a:pt x="2232" y="88"/>
                  <a:pt x="2304" y="0"/>
                  <a:pt x="2400" y="0"/>
                </a:cubicBezTo>
                <a:cubicBezTo>
                  <a:pt x="2496" y="0"/>
                  <a:pt x="2640" y="88"/>
                  <a:pt x="2736" y="96"/>
                </a:cubicBezTo>
                <a:cubicBezTo>
                  <a:pt x="2832" y="104"/>
                  <a:pt x="2904" y="56"/>
                  <a:pt x="2976" y="48"/>
                </a:cubicBezTo>
                <a:cubicBezTo>
                  <a:pt x="3048" y="40"/>
                  <a:pt x="3108" y="44"/>
                  <a:pt x="3168" y="48"/>
                </a:cubicBezTo>
              </a:path>
            </a:pathLst>
          </a:custGeom>
          <a:noFill/>
          <a:ln w="57150">
            <a:solidFill>
              <a:srgbClr val="66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57" name="Rectangle 59"/>
          <p:cNvSpPr>
            <a:spLocks noChangeArrowheads="1"/>
          </p:cNvSpPr>
          <p:nvPr/>
        </p:nvSpPr>
        <p:spPr bwMode="auto">
          <a:xfrm>
            <a:off x="6858000" y="1327150"/>
            <a:ext cx="692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>
                <a:solidFill>
                  <a:srgbClr val="660000"/>
                </a:solidFill>
              </a:rPr>
              <a:t>skin</a:t>
            </a:r>
            <a:endParaRPr lang="en-US" sz="2800" b="1">
              <a:solidFill>
                <a:srgbClr val="660000"/>
              </a:solidFill>
            </a:endParaRPr>
          </a:p>
        </p:txBody>
      </p:sp>
      <p:sp>
        <p:nvSpPr>
          <p:cNvPr id="77858" name="Rectangle 60"/>
          <p:cNvSpPr>
            <a:spLocks noChangeArrowheads="1"/>
          </p:cNvSpPr>
          <p:nvPr/>
        </p:nvSpPr>
        <p:spPr bwMode="auto">
          <a:xfrm>
            <a:off x="1276350" y="1416050"/>
            <a:ext cx="692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>
                <a:solidFill>
                  <a:srgbClr val="660000"/>
                </a:solidFill>
              </a:rPr>
              <a:t>skin</a:t>
            </a:r>
            <a:endParaRPr lang="en-US" sz="2800" b="1">
              <a:solidFill>
                <a:srgbClr val="660000"/>
              </a:solidFill>
            </a:endParaRPr>
          </a:p>
        </p:txBody>
      </p:sp>
      <p:sp>
        <p:nvSpPr>
          <p:cNvPr id="77859" name="AutoShape 7"/>
          <p:cNvSpPr>
            <a:spLocks noChangeArrowheads="1"/>
          </p:cNvSpPr>
          <p:nvPr/>
        </p:nvSpPr>
        <p:spPr bwMode="auto">
          <a:xfrm>
            <a:off x="3295650" y="1314450"/>
            <a:ext cx="2395538" cy="542925"/>
          </a:xfrm>
          <a:prstGeom prst="roundRect">
            <a:avLst>
              <a:gd name="adj" fmla="val 16667"/>
            </a:avLst>
          </a:prstGeom>
          <a:solidFill>
            <a:schemeClr val="bg1">
              <a:alpha val="74901"/>
            </a:schemeClr>
          </a:solidFill>
          <a:ln w="9525">
            <a:noFill/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>
                <a:solidFill>
                  <a:srgbClr val="0F116A"/>
                </a:solidFill>
              </a:rPr>
              <a:t>pathogen invasion</a:t>
            </a:r>
            <a:br>
              <a:rPr lang="en-US" sz="2000" b="1">
                <a:solidFill>
                  <a:srgbClr val="0F116A"/>
                </a:solidFill>
              </a:rPr>
            </a:br>
            <a:r>
              <a:rPr lang="en-US" sz="2000" b="1">
                <a:solidFill>
                  <a:srgbClr val="0F116A"/>
                </a:solidFill>
              </a:rPr>
              <a:t>antigen exposure</a:t>
            </a:r>
            <a:endParaRPr lang="en-US" sz="2800" b="1"/>
          </a:p>
        </p:txBody>
      </p:sp>
      <p:grpSp>
        <p:nvGrpSpPr>
          <p:cNvPr id="6" name="Group 62"/>
          <p:cNvGrpSpPr>
            <a:grpSpLocks/>
          </p:cNvGrpSpPr>
          <p:nvPr/>
        </p:nvGrpSpPr>
        <p:grpSpPr bwMode="auto">
          <a:xfrm>
            <a:off x="1816100" y="5943600"/>
            <a:ext cx="1981200" cy="914400"/>
            <a:chOff x="0" y="3744"/>
            <a:chExt cx="1248" cy="576"/>
          </a:xfrm>
        </p:grpSpPr>
        <p:sp>
          <p:nvSpPr>
            <p:cNvPr id="77863" name="Rectangle 63"/>
            <p:cNvSpPr>
              <a:spLocks noChangeArrowheads="1"/>
            </p:cNvSpPr>
            <p:nvPr/>
          </p:nvSpPr>
          <p:spPr bwMode="auto">
            <a:xfrm>
              <a:off x="768" y="3792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Y</a:t>
              </a:r>
              <a:endParaRPr 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77864" name="Rectangle 64"/>
            <p:cNvSpPr>
              <a:spLocks noChangeArrowheads="1"/>
            </p:cNvSpPr>
            <p:nvPr/>
          </p:nvSpPr>
          <p:spPr bwMode="auto">
            <a:xfrm rot="5400000" flipV="1">
              <a:off x="478" y="3746"/>
              <a:ext cx="1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Y</a:t>
              </a:r>
              <a:endParaRPr 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77865" name="Rectangle 65"/>
            <p:cNvSpPr>
              <a:spLocks noChangeArrowheads="1"/>
            </p:cNvSpPr>
            <p:nvPr/>
          </p:nvSpPr>
          <p:spPr bwMode="auto">
            <a:xfrm flipV="1">
              <a:off x="576" y="3744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Y</a:t>
              </a:r>
              <a:endParaRPr 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77866" name="Rectangle 66"/>
            <p:cNvSpPr>
              <a:spLocks noChangeArrowheads="1"/>
            </p:cNvSpPr>
            <p:nvPr/>
          </p:nvSpPr>
          <p:spPr bwMode="auto">
            <a:xfrm rot="5400000" flipV="1">
              <a:off x="142" y="3746"/>
              <a:ext cx="1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Y</a:t>
              </a:r>
              <a:endParaRPr 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77867" name="Rectangle 67"/>
            <p:cNvSpPr>
              <a:spLocks noChangeArrowheads="1"/>
            </p:cNvSpPr>
            <p:nvPr/>
          </p:nvSpPr>
          <p:spPr bwMode="auto">
            <a:xfrm rot="5400000" flipH="1">
              <a:off x="842" y="4106"/>
              <a:ext cx="1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Y</a:t>
              </a:r>
              <a:endParaRPr 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77868" name="Rectangle 68"/>
            <p:cNvSpPr>
              <a:spLocks noChangeArrowheads="1"/>
            </p:cNvSpPr>
            <p:nvPr/>
          </p:nvSpPr>
          <p:spPr bwMode="auto">
            <a:xfrm rot="5400000" flipH="1">
              <a:off x="218" y="4106"/>
              <a:ext cx="1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Y</a:t>
              </a:r>
              <a:endParaRPr 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77869" name="Rectangle 69"/>
            <p:cNvSpPr>
              <a:spLocks noChangeArrowheads="1"/>
            </p:cNvSpPr>
            <p:nvPr/>
          </p:nvSpPr>
          <p:spPr bwMode="auto">
            <a:xfrm>
              <a:off x="288" y="3792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Y</a:t>
              </a:r>
              <a:endParaRPr 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77870" name="Rectangle 70"/>
            <p:cNvSpPr>
              <a:spLocks noChangeArrowheads="1"/>
            </p:cNvSpPr>
            <p:nvPr/>
          </p:nvSpPr>
          <p:spPr bwMode="auto">
            <a:xfrm rot="5400000" flipV="1">
              <a:off x="1006" y="3938"/>
              <a:ext cx="1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Y</a:t>
              </a:r>
              <a:endParaRPr 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77871" name="Rectangle 71"/>
            <p:cNvSpPr>
              <a:spLocks noChangeArrowheads="1"/>
            </p:cNvSpPr>
            <p:nvPr/>
          </p:nvSpPr>
          <p:spPr bwMode="auto">
            <a:xfrm>
              <a:off x="144" y="3984"/>
              <a:ext cx="9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000" b="1">
                  <a:solidFill>
                    <a:srgbClr val="0F116A"/>
                  </a:solidFill>
                </a:rPr>
                <a:t>antibodies</a:t>
              </a:r>
              <a:endParaRPr lang="en-US" sz="2800" b="1">
                <a:solidFill>
                  <a:srgbClr val="CC0000"/>
                </a:solidFill>
              </a:endParaRPr>
            </a:p>
          </p:txBody>
        </p:sp>
        <p:sp>
          <p:nvSpPr>
            <p:cNvPr id="77872" name="Rectangle 72"/>
            <p:cNvSpPr>
              <a:spLocks noChangeArrowheads="1"/>
            </p:cNvSpPr>
            <p:nvPr/>
          </p:nvSpPr>
          <p:spPr bwMode="auto">
            <a:xfrm>
              <a:off x="0" y="3936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Y</a:t>
              </a:r>
              <a:endParaRPr 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77873" name="Rectangle 73"/>
            <p:cNvSpPr>
              <a:spLocks noChangeArrowheads="1"/>
            </p:cNvSpPr>
            <p:nvPr/>
          </p:nvSpPr>
          <p:spPr bwMode="auto">
            <a:xfrm rot="5400000" flipV="1">
              <a:off x="382" y="4078"/>
              <a:ext cx="1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Y</a:t>
              </a:r>
              <a:endParaRPr 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77874" name="Rectangle 74"/>
            <p:cNvSpPr>
              <a:spLocks noChangeArrowheads="1"/>
            </p:cNvSpPr>
            <p:nvPr/>
          </p:nvSpPr>
          <p:spPr bwMode="auto">
            <a:xfrm rot="5400000" flipH="1">
              <a:off x="650" y="4058"/>
              <a:ext cx="1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Y</a:t>
              </a:r>
              <a:endParaRPr lang="en-US" sz="3000" b="1">
                <a:solidFill>
                  <a:srgbClr val="CC0000"/>
                </a:solidFill>
              </a:endParaRPr>
            </a:p>
          </p:txBody>
        </p:sp>
      </p:grpSp>
      <p:sp>
        <p:nvSpPr>
          <p:cNvPr id="68" name="Rectangle 10"/>
          <p:cNvSpPr>
            <a:spLocks noChangeArrowheads="1"/>
          </p:cNvSpPr>
          <p:nvPr/>
        </p:nvSpPr>
        <p:spPr bwMode="auto">
          <a:xfrm>
            <a:off x="2678113" y="3441700"/>
            <a:ext cx="72707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>
                <a:solidFill>
                  <a:srgbClr val="0F116A"/>
                </a:solidFill>
              </a:rPr>
              <a:t>alert</a:t>
            </a:r>
            <a:endParaRPr lang="en-US" sz="2800" b="1"/>
          </a:p>
        </p:txBody>
      </p:sp>
      <p:sp>
        <p:nvSpPr>
          <p:cNvPr id="69" name="Rectangle 10"/>
          <p:cNvSpPr>
            <a:spLocks noChangeArrowheads="1"/>
          </p:cNvSpPr>
          <p:nvPr/>
        </p:nvSpPr>
        <p:spPr bwMode="auto">
          <a:xfrm>
            <a:off x="5626100" y="3441700"/>
            <a:ext cx="7254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>
                <a:solidFill>
                  <a:srgbClr val="0F116A"/>
                </a:solidFill>
              </a:rPr>
              <a:t>alert</a:t>
            </a:r>
            <a:endParaRPr lang="en-US" sz="2800" b="1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9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9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93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93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shot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35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11150" y="1371600"/>
            <a:ext cx="8832850" cy="5486400"/>
          </a:xfrm>
          <a:noFill/>
        </p:spPr>
        <p:txBody>
          <a:bodyPr rIns="0"/>
          <a:lstStyle/>
          <a:p>
            <a:pPr eaLnBrk="1" hangingPunct="1"/>
            <a:r>
              <a:rPr lang="en-US" u="sng" dirty="0">
                <a:solidFill>
                  <a:srgbClr val="CC0000"/>
                </a:solidFill>
              </a:rPr>
              <a:t>H</a:t>
            </a:r>
            <a:r>
              <a:rPr lang="en-US" u="sng" dirty="0"/>
              <a:t>uman </a:t>
            </a:r>
            <a:r>
              <a:rPr lang="en-US" u="sng" dirty="0">
                <a:solidFill>
                  <a:srgbClr val="CC0000"/>
                </a:solidFill>
              </a:rPr>
              <a:t>I</a:t>
            </a:r>
            <a:r>
              <a:rPr lang="en-US" u="sng" dirty="0"/>
              <a:t>mmunodeficiency </a:t>
            </a:r>
            <a:r>
              <a:rPr lang="en-US" u="sng" dirty="0">
                <a:solidFill>
                  <a:srgbClr val="CC0000"/>
                </a:solidFill>
              </a:rPr>
              <a:t>V</a:t>
            </a:r>
            <a:r>
              <a:rPr lang="en-US" u="sng" dirty="0"/>
              <a:t>irus</a:t>
            </a:r>
            <a:endParaRPr lang="en-US" dirty="0"/>
          </a:p>
          <a:p>
            <a:pPr lvl="1" eaLnBrk="1" hangingPunct="1"/>
            <a:r>
              <a:rPr lang="en-US" dirty="0"/>
              <a:t>virus infects </a:t>
            </a:r>
            <a:r>
              <a:rPr lang="en-US" u="sng" dirty="0">
                <a:solidFill>
                  <a:srgbClr val="CC0000"/>
                </a:solidFill>
              </a:rPr>
              <a:t>helper T cells</a:t>
            </a:r>
            <a:endParaRPr lang="en-US" dirty="0"/>
          </a:p>
          <a:p>
            <a:pPr marL="1085850" lvl="2" eaLnBrk="1" hangingPunct="1"/>
            <a:r>
              <a:rPr lang="en-US" dirty="0"/>
              <a:t>helper T cells don’t activate rest of immune system: killer T cells &amp; B cells</a:t>
            </a:r>
          </a:p>
          <a:p>
            <a:pPr marL="1085850" lvl="2" eaLnBrk="1" hangingPunct="1"/>
            <a:r>
              <a:rPr lang="en-US" dirty="0"/>
              <a:t>also destroys helper T cells</a:t>
            </a:r>
          </a:p>
          <a:p>
            <a:pPr eaLnBrk="1" hangingPunct="1"/>
            <a:r>
              <a:rPr lang="en-US" u="sng" dirty="0">
                <a:solidFill>
                  <a:srgbClr val="CC0000"/>
                </a:solidFill>
              </a:rPr>
              <a:t>AIDS: A</a:t>
            </a:r>
            <a:r>
              <a:rPr lang="en-US" u="sng" dirty="0"/>
              <a:t>cquired </a:t>
            </a:r>
            <a:r>
              <a:rPr lang="en-US" u="sng" dirty="0" err="1">
                <a:solidFill>
                  <a:srgbClr val="CC0000"/>
                </a:solidFill>
              </a:rPr>
              <a:t>I</a:t>
            </a:r>
            <a:r>
              <a:rPr lang="en-US" u="sng" dirty="0" err="1"/>
              <a:t>mmuno</a:t>
            </a:r>
            <a:r>
              <a:rPr lang="en-US" u="sng" dirty="0" err="1">
                <a:solidFill>
                  <a:srgbClr val="CC0000"/>
                </a:solidFill>
              </a:rPr>
              <a:t>D</a:t>
            </a:r>
            <a:r>
              <a:rPr lang="en-US" u="sng" dirty="0" err="1"/>
              <a:t>eficiency</a:t>
            </a:r>
            <a:r>
              <a:rPr lang="en-US" u="sng" dirty="0"/>
              <a:t> </a:t>
            </a:r>
            <a:r>
              <a:rPr lang="en-US" u="sng" dirty="0">
                <a:solidFill>
                  <a:srgbClr val="CC0000"/>
                </a:solidFill>
              </a:rPr>
              <a:t>S</a:t>
            </a:r>
            <a:r>
              <a:rPr lang="en-US" u="sng" dirty="0"/>
              <a:t>yndrome</a:t>
            </a:r>
            <a:endParaRPr lang="en-US" dirty="0"/>
          </a:p>
          <a:p>
            <a:pPr lvl="1" eaLnBrk="1" hangingPunct="1"/>
            <a:r>
              <a:rPr lang="en-US" dirty="0"/>
              <a:t>infections by opportunistic </a:t>
            </a:r>
            <a:br>
              <a:rPr lang="en-US" dirty="0"/>
            </a:br>
            <a:r>
              <a:rPr lang="en-US" dirty="0"/>
              <a:t>diseases</a:t>
            </a:r>
          </a:p>
          <a:p>
            <a:pPr lvl="1" eaLnBrk="1" hangingPunct="1"/>
            <a:r>
              <a:rPr lang="en-US" dirty="0"/>
              <a:t>death usually from </a:t>
            </a:r>
          </a:p>
          <a:p>
            <a:pPr lvl="1" eaLnBrk="1" hangingPunct="1"/>
            <a:r>
              <a:rPr lang="en-US" dirty="0"/>
              <a:t>“opportunistic” infections</a:t>
            </a:r>
          </a:p>
          <a:p>
            <a:pPr marL="1085850" lvl="2" eaLnBrk="1" hangingPunct="1"/>
            <a:r>
              <a:rPr lang="en-US" dirty="0"/>
              <a:t>pneumonia, cancers </a:t>
            </a:r>
          </a:p>
        </p:txBody>
      </p:sp>
      <p:pic>
        <p:nvPicPr>
          <p:cNvPr id="79875" name="Picture 6" descr="hiv_imag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9600" y="314325"/>
            <a:ext cx="2163763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HIV &amp; AIDS</a:t>
            </a:r>
          </a:p>
        </p:txBody>
      </p:sp>
      <p:pic>
        <p:nvPicPr>
          <p:cNvPr id="445444" name="Picture 4" descr="43_22TcellHIV_LP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4548188"/>
            <a:ext cx="2846388" cy="2247900"/>
          </a:xfrm>
          <a:prstGeom prst="rect">
            <a:avLst/>
          </a:prstGeom>
          <a:noFill/>
          <a:effectLst>
            <a:outerShdw blurRad="63500" dist="38099" dir="2700000" algn="ctr" rotWithShape="0">
              <a:srgbClr val="4C4C4C">
                <a:alpha val="74998"/>
              </a:srgbClr>
            </a:outerShdw>
          </a:effectLst>
        </p:spPr>
      </p:pic>
      <p:sp>
        <p:nvSpPr>
          <p:cNvPr id="79878" name="Rectangle 7"/>
          <p:cNvSpPr>
            <a:spLocks noChangeArrowheads="1"/>
          </p:cNvSpPr>
          <p:nvPr/>
        </p:nvSpPr>
        <p:spPr bwMode="auto">
          <a:xfrm>
            <a:off x="6443663" y="6459538"/>
            <a:ext cx="2576512" cy="334962"/>
          </a:xfrm>
          <a:prstGeom prst="rect">
            <a:avLst/>
          </a:prstGeom>
          <a:solidFill>
            <a:srgbClr val="333333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algn="r"/>
            <a:r>
              <a:rPr lang="en-US" sz="2200" b="1">
                <a:solidFill>
                  <a:schemeClr val="bg1"/>
                </a:solidFill>
              </a:rPr>
              <a:t>HIV infected T cell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6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7188" y="1716088"/>
            <a:ext cx="3462337" cy="497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81923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/>
              <a:t>How to protect yourself…</a:t>
            </a:r>
          </a:p>
        </p:txBody>
      </p:sp>
      <p:pic>
        <p:nvPicPr>
          <p:cNvPr id="5017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1363" y="334963"/>
            <a:ext cx="1928812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6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3675" y="4043363"/>
            <a:ext cx="2541588" cy="265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50176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86525" y="3060700"/>
            <a:ext cx="2282825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Immune system malfunctions</a:t>
            </a:r>
          </a:p>
        </p:txBody>
      </p:sp>
      <p:sp>
        <p:nvSpPr>
          <p:cNvPr id="4433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44500" y="863600"/>
            <a:ext cx="8186738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u="sng" dirty="0">
                <a:solidFill>
                  <a:srgbClr val="CC0000"/>
                </a:solidFill>
              </a:rPr>
              <a:t>Auto-immune diseases</a:t>
            </a:r>
            <a:endParaRPr lang="en-US" sz="2600" dirty="0"/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immune system attacks own molecules &amp; cells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Lupus:  antibodies </a:t>
            </a:r>
            <a:r>
              <a:rPr lang="en-US" dirty="0"/>
              <a:t>against many molecules released by normal breakdown of cells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rheumatoid </a:t>
            </a:r>
            <a:r>
              <a:rPr lang="en-US" dirty="0" smtClean="0"/>
              <a:t>arthritis:  antibodies </a:t>
            </a:r>
            <a:r>
              <a:rPr lang="en-US" dirty="0"/>
              <a:t>causing damage to cartilage &amp; bone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Diabetes:  beta</a:t>
            </a:r>
            <a:r>
              <a:rPr lang="en-US" dirty="0"/>
              <a:t>-islet cells of pancreas attacked &amp; destroyed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multiple </a:t>
            </a:r>
            <a:r>
              <a:rPr lang="en-US" dirty="0" smtClean="0"/>
              <a:t>sclerosis:  T </a:t>
            </a:r>
            <a:r>
              <a:rPr lang="en-US" dirty="0"/>
              <a:t>cells attack myelin sheath of brain &amp; spinal cord nerves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u="sng" dirty="0">
                <a:solidFill>
                  <a:srgbClr val="CC0000"/>
                </a:solidFill>
              </a:rPr>
              <a:t>Allergies</a:t>
            </a:r>
            <a:r>
              <a:rPr lang="en-US" sz="2200" dirty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over-reaction to environmental antigens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allergens = proteins on pollen, dust mites, in animal saliva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stimulates release of histamine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69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2009-2010</a:t>
            </a:r>
            <a:endParaRPr lang="en-US" b="0" smtClean="0"/>
          </a:p>
        </p:txBody>
      </p:sp>
      <p:pic>
        <p:nvPicPr>
          <p:cNvPr id="5038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6375" y="3019425"/>
            <a:ext cx="3509963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3811" name="AutoShape 3"/>
          <p:cNvSpPr>
            <a:spLocks/>
          </p:cNvSpPr>
          <p:nvPr/>
        </p:nvSpPr>
        <p:spPr bwMode="auto">
          <a:xfrm>
            <a:off x="2219325" y="685800"/>
            <a:ext cx="6924675" cy="2911475"/>
          </a:xfrm>
          <a:prstGeom prst="wedgeEllipseCallout">
            <a:avLst>
              <a:gd name="adj1" fmla="val -47366"/>
              <a:gd name="adj2" fmla="val 81134"/>
            </a:avLst>
          </a:prstGeom>
          <a:solidFill>
            <a:srgbClr val="FFCC00"/>
          </a:solidFill>
          <a:ln w="5715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>
              <a:spcBef>
                <a:spcPts val="1400"/>
              </a:spcBef>
            </a:pPr>
            <a:r>
              <a:rPr lang="en-US" sz="3600" b="1">
                <a:solidFill>
                  <a:schemeClr val="tx2"/>
                </a:solidFill>
                <a:ea typeface="Geneva" charset="0"/>
                <a:cs typeface="Geneva" charset="0"/>
              </a:rPr>
              <a:t>It’s safe</a:t>
            </a:r>
          </a:p>
          <a:p>
            <a:pPr>
              <a:spcBef>
                <a:spcPts val="1400"/>
              </a:spcBef>
            </a:pPr>
            <a:r>
              <a:rPr lang="en-US" sz="3600" b="1">
                <a:solidFill>
                  <a:schemeClr val="tx2"/>
                </a:solidFill>
                <a:ea typeface="Geneva" charset="0"/>
                <a:cs typeface="Geneva" charset="0"/>
              </a:rPr>
              <a:t>to Ask Questions</a:t>
            </a:r>
            <a:r>
              <a:rPr lang="en-US" sz="3600" b="1" i="1">
                <a:solidFill>
                  <a:schemeClr val="tx2"/>
                </a:solidFill>
                <a:ea typeface="Geneva" charset="0"/>
                <a:cs typeface="Geneva" charset="0"/>
              </a:rPr>
              <a:t>!</a:t>
            </a:r>
            <a:endParaRPr lang="en-US" sz="3600" b="1">
              <a:solidFill>
                <a:schemeClr val="tx2"/>
              </a:solidFill>
              <a:ea typeface="Geneva" charset="0"/>
              <a:cs typeface="Genev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38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038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811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"/>
            <a:ext cx="8597900" cy="6413500"/>
          </a:xfrm>
        </p:spPr>
        <p:txBody>
          <a:bodyPr/>
          <a:lstStyle/>
          <a:p>
            <a:pPr marL="0" indent="0">
              <a:buNone/>
            </a:pPr>
            <a:r>
              <a:rPr lang="en-US" smtClean="0"/>
              <a:t>Make </a:t>
            </a:r>
            <a:r>
              <a:rPr lang="en-US" dirty="0" smtClean="0"/>
              <a:t>sure you can do the following:</a:t>
            </a:r>
          </a:p>
          <a:p>
            <a:pPr marL="514350" indent="-514350">
              <a:buAutoNum type="arabicPeriod"/>
            </a:pPr>
            <a:r>
              <a:rPr lang="en-US" dirty="0" smtClean="0"/>
              <a:t>Explain the interplay between the </a:t>
            </a:r>
            <a:r>
              <a:rPr lang="en-US" dirty="0" err="1" smtClean="0"/>
              <a:t>humoral</a:t>
            </a:r>
            <a:r>
              <a:rPr lang="en-US" dirty="0" smtClean="0"/>
              <a:t> and cell-mediated responses.</a:t>
            </a:r>
          </a:p>
          <a:p>
            <a:pPr marL="514350" indent="-514350">
              <a:buAutoNum type="arabicPeriod"/>
            </a:pPr>
            <a:r>
              <a:rPr lang="en-US" dirty="0" smtClean="0"/>
              <a:t>Demonstrate how the HIV virus leads to a breakdown of the immune system.</a:t>
            </a:r>
          </a:p>
          <a:p>
            <a:pPr marL="514350" indent="-514350">
              <a:buAutoNum type="arabicPeriod"/>
            </a:pPr>
            <a:r>
              <a:rPr lang="en-US" dirty="0" smtClean="0"/>
              <a:t>Explain why a vaccine works.</a:t>
            </a:r>
          </a:p>
          <a:p>
            <a:pPr marL="514350" indent="-514350">
              <a:buAutoNum type="arabicPeriod"/>
            </a:pPr>
            <a:r>
              <a:rPr lang="en-US" dirty="0" smtClean="0"/>
              <a:t>Explain the causes of immune system disruptions and how disruptions of the immune system can lead to disruptions of homeostasis.</a:t>
            </a:r>
          </a:p>
        </p:txBody>
      </p:sp>
    </p:spTree>
    <p:extLst>
      <p:ext uri="{BB962C8B-B14F-4D97-AF65-F5344CB8AC3E}">
        <p14:creationId xmlns:p14="http://schemas.microsoft.com/office/powerpoint/2010/main" val="2950778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Lymph system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373188"/>
            <a:ext cx="8305800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4419600" y="441325"/>
            <a:ext cx="4648200" cy="701675"/>
          </a:xfrm>
          <a:prstGeom prst="rect">
            <a:avLst/>
          </a:prstGeom>
          <a:solidFill>
            <a:srgbClr val="FFCC18"/>
          </a:solidFill>
          <a:ln w="9525">
            <a:noFill/>
            <a:miter lim="800000"/>
            <a:headEnd/>
            <a:tailEnd/>
          </a:ln>
        </p:spPr>
        <p:txBody>
          <a:bodyPr r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>
                <a:solidFill>
                  <a:srgbClr val="0F116A"/>
                </a:solidFill>
              </a:rPr>
              <a:t>Production &amp; transport of leukocytes</a:t>
            </a:r>
          </a:p>
          <a:p>
            <a:pPr algn="l"/>
            <a:r>
              <a:rPr lang="en-US" sz="2000" b="1">
                <a:solidFill>
                  <a:srgbClr val="0F116A"/>
                </a:solidFill>
              </a:rPr>
              <a:t>Traps foreign invaders</a:t>
            </a:r>
            <a:r>
              <a:rPr lang="en-US" b="1">
                <a:solidFill>
                  <a:srgbClr val="0F116A"/>
                </a:solidFill>
              </a:rPr>
              <a:t> </a:t>
            </a:r>
          </a:p>
        </p:txBody>
      </p:sp>
      <p:sp>
        <p:nvSpPr>
          <p:cNvPr id="388103" name="AutoShape 7"/>
          <p:cNvSpPr>
            <a:spLocks noChangeArrowheads="1"/>
          </p:cNvSpPr>
          <p:nvPr/>
        </p:nvSpPr>
        <p:spPr bwMode="auto">
          <a:xfrm>
            <a:off x="2044700" y="2590800"/>
            <a:ext cx="1117600" cy="25876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8"/>
          <p:cNvSpPr>
            <a:spLocks noChangeArrowheads="1"/>
          </p:cNvSpPr>
          <p:nvPr/>
        </p:nvSpPr>
        <p:spPr bwMode="auto">
          <a:xfrm>
            <a:off x="4144963" y="6489700"/>
            <a:ext cx="1549400" cy="339725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</p:spPr>
        <p:txBody>
          <a:bodyPr wrap="none" lIns="45720" tIns="0" rIns="45720" bIns="0" anchor="ctr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0F116A"/>
                </a:solidFill>
              </a:rPr>
              <a:t>lymph node</a:t>
            </a:r>
          </a:p>
        </p:txBody>
      </p:sp>
      <p:sp>
        <p:nvSpPr>
          <p:cNvPr id="20487" name="Rectangle 10"/>
          <p:cNvSpPr>
            <a:spLocks noChangeArrowheads="1"/>
          </p:cNvSpPr>
          <p:nvPr/>
        </p:nvSpPr>
        <p:spPr bwMode="auto">
          <a:xfrm>
            <a:off x="5943600" y="3276600"/>
            <a:ext cx="3048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8" name="AutoShape 9"/>
          <p:cNvSpPr>
            <a:spLocks noChangeArrowheads="1"/>
          </p:cNvSpPr>
          <p:nvPr/>
        </p:nvSpPr>
        <p:spPr bwMode="auto">
          <a:xfrm>
            <a:off x="5837238" y="3389313"/>
            <a:ext cx="3232150" cy="574675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</p:spPr>
        <p:txBody>
          <a:bodyPr wrap="none" lIns="45720" tIns="0" rIns="4572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>
                <a:solidFill>
                  <a:srgbClr val="0F116A"/>
                </a:solidFill>
              </a:rPr>
              <a:t>lymph vessels</a:t>
            </a:r>
          </a:p>
          <a:p>
            <a:pPr algn="l"/>
            <a:r>
              <a:rPr lang="en-US" sz="1400" b="1">
                <a:solidFill>
                  <a:srgbClr val="0F116A"/>
                </a:solidFill>
              </a:rPr>
              <a:t>(intertwined amongst blood vessels)</a:t>
            </a:r>
            <a:endParaRPr lang="en-US" sz="2000" b="1">
              <a:solidFill>
                <a:srgbClr val="0F116A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114300"/>
            <a:ext cx="8534400" cy="762000"/>
          </a:xfrm>
        </p:spPr>
        <p:txBody>
          <a:bodyPr/>
          <a:lstStyle/>
          <a:p>
            <a:pPr eaLnBrk="1" hangingPunct="1"/>
            <a:r>
              <a:rPr lang="en-US" sz="3200" dirty="0"/>
              <a:t>Development of Red &amp; White blood cells</a:t>
            </a:r>
            <a:endParaRPr lang="en-US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1517650"/>
            <a:ext cx="6254750" cy="493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5405438" y="6235700"/>
            <a:ext cx="21304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1">
                <a:solidFill>
                  <a:srgbClr val="000000"/>
                </a:solidFill>
              </a:rPr>
              <a:t>short-lived phagocytes</a:t>
            </a:r>
          </a:p>
          <a:p>
            <a:pPr algn="l"/>
            <a:r>
              <a:rPr lang="en-US" sz="1400" b="1">
                <a:solidFill>
                  <a:srgbClr val="000000"/>
                </a:solidFill>
              </a:rPr>
              <a:t>60-70% WBC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3898900" y="6254750"/>
            <a:ext cx="13398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1">
                <a:solidFill>
                  <a:srgbClr val="000000"/>
                </a:solidFill>
              </a:rPr>
              <a:t>develop into </a:t>
            </a:r>
            <a:br>
              <a:rPr lang="en-US" sz="1400" b="1">
                <a:solidFill>
                  <a:srgbClr val="000000"/>
                </a:solidFill>
              </a:rPr>
            </a:br>
            <a:r>
              <a:rPr lang="en-US" sz="1400" b="1">
                <a:solidFill>
                  <a:srgbClr val="000000"/>
                </a:solidFill>
              </a:rPr>
              <a:t>macrophages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7418388" y="2886075"/>
            <a:ext cx="13493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1">
                <a:solidFill>
                  <a:srgbClr val="000000"/>
                </a:solidFill>
              </a:rPr>
              <a:t>inflammatory </a:t>
            </a:r>
            <a:br>
              <a:rPr lang="en-US" sz="1400" b="1">
                <a:solidFill>
                  <a:srgbClr val="000000"/>
                </a:solidFill>
              </a:rPr>
            </a:br>
            <a:r>
              <a:rPr lang="en-US" sz="1400" b="1">
                <a:solidFill>
                  <a:srgbClr val="000000"/>
                </a:solidFill>
              </a:rPr>
              <a:t>response</a:t>
            </a: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7418388" y="4184650"/>
            <a:ext cx="965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1">
                <a:solidFill>
                  <a:srgbClr val="000000"/>
                </a:solidFill>
              </a:rPr>
              <a:t>fight</a:t>
            </a:r>
            <a:br>
              <a:rPr lang="en-US" sz="1400" b="1">
                <a:solidFill>
                  <a:srgbClr val="000000"/>
                </a:solidFill>
              </a:rPr>
            </a:br>
            <a:r>
              <a:rPr lang="en-US" sz="1400" b="1">
                <a:solidFill>
                  <a:srgbClr val="000000"/>
                </a:solidFill>
              </a:rPr>
              <a:t>parasites</a:t>
            </a: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3271838" y="2895600"/>
            <a:ext cx="149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Red blood cells</a:t>
            </a:r>
          </a:p>
        </p:txBody>
      </p:sp>
      <p:sp>
        <p:nvSpPr>
          <p:cNvPr id="381963" name="AutoShape 11"/>
          <p:cNvSpPr>
            <a:spLocks noChangeArrowheads="1"/>
          </p:cNvSpPr>
          <p:nvPr/>
        </p:nvSpPr>
        <p:spPr bwMode="auto">
          <a:xfrm>
            <a:off x="5972175" y="2130425"/>
            <a:ext cx="1574800" cy="581025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1964" name="AutoShape 12"/>
          <p:cNvSpPr>
            <a:spLocks noChangeArrowheads="1"/>
          </p:cNvSpPr>
          <p:nvPr/>
        </p:nvSpPr>
        <p:spPr bwMode="auto">
          <a:xfrm>
            <a:off x="1670050" y="1812925"/>
            <a:ext cx="1562100" cy="581025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1965" name="AutoShape 13"/>
          <p:cNvSpPr>
            <a:spLocks noChangeArrowheads="1"/>
          </p:cNvSpPr>
          <p:nvPr/>
        </p:nvSpPr>
        <p:spPr bwMode="auto">
          <a:xfrm>
            <a:off x="1714500" y="6040438"/>
            <a:ext cx="1752600" cy="581025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2000" b="1">
                <a:solidFill>
                  <a:srgbClr val="000000"/>
                </a:solidFill>
              </a:rPr>
              <a:t>Lymphocytes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81966" name="AutoShape 14"/>
          <p:cNvSpPr>
            <a:spLocks noChangeArrowheads="1"/>
          </p:cNvSpPr>
          <p:nvPr/>
        </p:nvSpPr>
        <p:spPr bwMode="auto">
          <a:xfrm>
            <a:off x="7145338" y="5334000"/>
            <a:ext cx="1752600" cy="581025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2000" b="1">
                <a:solidFill>
                  <a:srgbClr val="000000"/>
                </a:solidFill>
              </a:rPr>
              <a:t>Leukocytes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Lines of defense</a:t>
            </a:r>
          </a:p>
        </p:txBody>
      </p:sp>
      <p:sp>
        <p:nvSpPr>
          <p:cNvPr id="3737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09550" y="847725"/>
            <a:ext cx="5915025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1st line: </a:t>
            </a:r>
            <a:r>
              <a:rPr lang="en-US" sz="2600" u="sng" dirty="0" smtClean="0">
                <a:solidFill>
                  <a:srgbClr val="CC0000"/>
                </a:solidFill>
              </a:rPr>
              <a:t>Non-specific barriers</a:t>
            </a:r>
            <a:endParaRPr lang="en-US" sz="26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broad, </a:t>
            </a:r>
            <a:r>
              <a:rPr lang="en-US" sz="2400" u="sng" dirty="0" smtClean="0"/>
              <a:t>external</a:t>
            </a:r>
            <a:r>
              <a:rPr lang="en-US" sz="2400" dirty="0" smtClean="0"/>
              <a:t> defense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“walls &amp; moats”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skin &amp; mucous membranes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2nd line: </a:t>
            </a:r>
            <a:r>
              <a:rPr lang="en-US" sz="2600" u="sng" dirty="0" smtClean="0">
                <a:solidFill>
                  <a:srgbClr val="CC0000"/>
                </a:solidFill>
              </a:rPr>
              <a:t>Non-specific patrols</a:t>
            </a:r>
            <a:endParaRPr lang="en-US" sz="26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broad, </a:t>
            </a:r>
            <a:r>
              <a:rPr lang="en-US" sz="2400" u="sng" dirty="0" smtClean="0"/>
              <a:t>internal</a:t>
            </a:r>
            <a:r>
              <a:rPr lang="en-US" sz="2400" dirty="0" smtClean="0"/>
              <a:t> defense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“patrolling soldiers”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u="sng" dirty="0" smtClean="0">
                <a:solidFill>
                  <a:srgbClr val="CC0000"/>
                </a:solidFill>
              </a:rPr>
              <a:t>leukocytes</a:t>
            </a:r>
            <a:r>
              <a:rPr lang="en-US" sz="2400" dirty="0" smtClean="0"/>
              <a:t> = </a:t>
            </a:r>
            <a:r>
              <a:rPr lang="en-US" sz="2400" u="sng" dirty="0" smtClean="0">
                <a:solidFill>
                  <a:srgbClr val="CC0000"/>
                </a:solidFill>
              </a:rPr>
              <a:t>phagocytic WBC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3rd line: </a:t>
            </a:r>
            <a:r>
              <a:rPr lang="en-US" sz="2600" u="sng" dirty="0" smtClean="0">
                <a:solidFill>
                  <a:srgbClr val="CC0000"/>
                </a:solidFill>
              </a:rPr>
              <a:t>True immune system</a:t>
            </a:r>
            <a:endParaRPr lang="en-US" sz="26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specific, </a:t>
            </a:r>
            <a:r>
              <a:rPr lang="en-US" sz="2400" u="sng" dirty="0" smtClean="0">
                <a:solidFill>
                  <a:srgbClr val="CC0000"/>
                </a:solidFill>
              </a:rPr>
              <a:t>acquired immunity</a:t>
            </a:r>
            <a:endParaRPr lang="en-US" sz="2400" dirty="0" smtClean="0"/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“elite trained units”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u="sng" dirty="0" smtClean="0">
                <a:solidFill>
                  <a:srgbClr val="CC0000"/>
                </a:solidFill>
              </a:rPr>
              <a:t>lymphocytes</a:t>
            </a:r>
            <a:r>
              <a:rPr lang="en-US" sz="2400" dirty="0" smtClean="0"/>
              <a:t> &amp; </a:t>
            </a:r>
            <a:r>
              <a:rPr lang="en-US" sz="2400" u="sng" dirty="0" smtClean="0">
                <a:solidFill>
                  <a:srgbClr val="CC0000"/>
                </a:solidFill>
              </a:rPr>
              <a:t>antibodies</a:t>
            </a:r>
            <a:endParaRPr lang="en-US" sz="2400" dirty="0" smtClean="0"/>
          </a:p>
          <a:p>
            <a:pPr lvl="2" eaLnBrk="1" hangingPunct="1">
              <a:lnSpc>
                <a:spcPct val="90000"/>
              </a:lnSpc>
            </a:pPr>
            <a:r>
              <a:rPr lang="en-US" u="sng" dirty="0" smtClean="0">
                <a:solidFill>
                  <a:srgbClr val="CC0000"/>
                </a:solidFill>
              </a:rPr>
              <a:t>B cells</a:t>
            </a:r>
            <a:r>
              <a:rPr lang="en-US" dirty="0" smtClean="0"/>
              <a:t> &amp; </a:t>
            </a:r>
            <a:r>
              <a:rPr lang="en-US" u="sng" dirty="0" smtClean="0">
                <a:solidFill>
                  <a:srgbClr val="CC0000"/>
                </a:solidFill>
              </a:rPr>
              <a:t>T cells</a:t>
            </a:r>
            <a:endParaRPr lang="en-US" dirty="0" smtClean="0">
              <a:solidFill>
                <a:srgbClr val="CC0000"/>
              </a:solidFill>
            </a:endParaRPr>
          </a:p>
        </p:txBody>
      </p:sp>
      <p:pic>
        <p:nvPicPr>
          <p:cNvPr id="24580" name="Picture 5" descr="210847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0125" y="306388"/>
            <a:ext cx="2668588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6" descr="2131608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0650" y="2792413"/>
            <a:ext cx="2376488" cy="222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3770" name="Picture 10" descr="penguin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69238" y="5273675"/>
            <a:ext cx="127476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3771" name="AutoShape 11"/>
          <p:cNvSpPr>
            <a:spLocks noChangeArrowheads="1"/>
          </p:cNvSpPr>
          <p:nvPr/>
        </p:nvSpPr>
        <p:spPr bwMode="auto">
          <a:xfrm>
            <a:off x="5416550" y="5095875"/>
            <a:ext cx="2479675" cy="1714500"/>
          </a:xfrm>
          <a:prstGeom prst="wedgeEllipseCallout">
            <a:avLst>
              <a:gd name="adj1" fmla="val 62931"/>
              <a:gd name="adj2" fmla="val -20741"/>
            </a:avLst>
          </a:prstGeom>
          <a:solidFill>
            <a:srgbClr val="FFEA18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Bacteria &amp; insects</a:t>
            </a:r>
            <a:b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</a:br>
            <a:r>
              <a:rPr lang="en-US" sz="1800" b="1" i="1" u="sng">
                <a:solidFill>
                  <a:srgbClr val="CC0000"/>
                </a:solidFill>
                <a:latin typeface="Comic Sans MS" charset="0"/>
                <a:ea typeface="Geneva" charset="0"/>
                <a:cs typeface="Geneva" charset="0"/>
              </a:rPr>
              <a:t>inherit resistance</a:t>
            </a:r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.</a:t>
            </a:r>
          </a:p>
          <a:p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Vertebrates</a:t>
            </a:r>
            <a:b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</a:br>
            <a:r>
              <a:rPr lang="en-US" sz="1800" b="1" i="1" u="sng">
                <a:solidFill>
                  <a:srgbClr val="CC0000"/>
                </a:solidFill>
                <a:latin typeface="Comic Sans MS" charset="0"/>
                <a:ea typeface="Geneva" charset="0"/>
                <a:cs typeface="Geneva" charset="0"/>
              </a:rPr>
              <a:t>acquire immunity</a:t>
            </a:r>
            <a:r>
              <a:rPr lang="en-US" sz="1800" b="1" i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.</a:t>
            </a:r>
            <a:endParaRPr lang="en-US" sz="1800" b="1">
              <a:solidFill>
                <a:srgbClr val="0F116A"/>
              </a:solidFill>
              <a:latin typeface="Comic Sans MS" charset="0"/>
              <a:ea typeface="Geneva" charset="0"/>
              <a:cs typeface="Genev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73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737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771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 descr="770415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1300" y="328613"/>
            <a:ext cx="2514600" cy="452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AutoShape 7"/>
          <p:cNvSpPr>
            <a:spLocks noChangeArrowheads="1"/>
          </p:cNvSpPr>
          <p:nvPr/>
        </p:nvSpPr>
        <p:spPr bwMode="auto">
          <a:xfrm>
            <a:off x="133350" y="239713"/>
            <a:ext cx="1938338" cy="669925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39700"/>
            <a:ext cx="8534400" cy="762000"/>
          </a:xfrm>
          <a:noFill/>
        </p:spPr>
        <p:txBody>
          <a:bodyPr/>
          <a:lstStyle/>
          <a:p>
            <a:pPr eaLnBrk="1" hangingPunct="1"/>
            <a:r>
              <a:rPr lang="en-US" dirty="0"/>
              <a:t>1st line: </a:t>
            </a:r>
            <a:r>
              <a:rPr lang="en-US" sz="3400" dirty="0"/>
              <a:t>Non-specific External defense</a:t>
            </a:r>
          </a:p>
        </p:txBody>
      </p:sp>
      <p:sp>
        <p:nvSpPr>
          <p:cNvPr id="3758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66688" y="1028700"/>
            <a:ext cx="5889625" cy="54864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ClrTx/>
              <a:defRPr/>
            </a:pPr>
            <a:r>
              <a:rPr lang="en-US" dirty="0" smtClean="0">
                <a:ea typeface="+mn-ea"/>
                <a:cs typeface="+mn-cs"/>
              </a:rPr>
              <a:t>Barrier</a:t>
            </a:r>
          </a:p>
          <a:p>
            <a:pPr marL="803275" lvl="2" eaLnBrk="1" hangingPunct="1">
              <a:buClr>
                <a:srgbClr val="6F89F7"/>
              </a:buClr>
              <a:defRPr/>
            </a:pPr>
            <a:r>
              <a:rPr lang="en-US" dirty="0" smtClean="0"/>
              <a:t>skin</a:t>
            </a:r>
          </a:p>
          <a:p>
            <a:pPr eaLnBrk="1" hangingPunct="1">
              <a:buClrTx/>
              <a:defRPr/>
            </a:pPr>
            <a:r>
              <a:rPr lang="en-US" dirty="0" smtClean="0">
                <a:ea typeface="+mn-ea"/>
                <a:cs typeface="+mn-cs"/>
              </a:rPr>
              <a:t>Traps</a:t>
            </a:r>
          </a:p>
          <a:p>
            <a:pPr marL="803275" lvl="2" eaLnBrk="1" hangingPunct="1">
              <a:buClr>
                <a:srgbClr val="6F89F7"/>
              </a:buClr>
              <a:defRPr/>
            </a:pPr>
            <a:r>
              <a:rPr lang="en-US" dirty="0" smtClean="0"/>
              <a:t>mucous membranes, cilia,</a:t>
            </a:r>
            <a:br>
              <a:rPr lang="en-US" dirty="0" smtClean="0"/>
            </a:br>
            <a:r>
              <a:rPr lang="en-US" dirty="0" smtClean="0"/>
              <a:t>hair, earwax</a:t>
            </a:r>
          </a:p>
          <a:p>
            <a:pPr marL="3175"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Elimination</a:t>
            </a:r>
          </a:p>
          <a:p>
            <a:pPr marL="803275" lvl="2" eaLnBrk="1" hangingPunct="1">
              <a:defRPr/>
            </a:pPr>
            <a:r>
              <a:rPr lang="en-US" dirty="0" smtClean="0"/>
              <a:t>coughing, sneezing, urination, diarrhea</a:t>
            </a:r>
          </a:p>
          <a:p>
            <a:pPr marL="3175"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Unfavorable pH</a:t>
            </a:r>
          </a:p>
          <a:p>
            <a:pPr marL="803275" lvl="2" eaLnBrk="1" hangingPunct="1">
              <a:defRPr/>
            </a:pPr>
            <a:r>
              <a:rPr lang="en-US" dirty="0" smtClean="0"/>
              <a:t>stomach acid, sweat, saliva, urine</a:t>
            </a:r>
          </a:p>
          <a:p>
            <a:pPr marL="3175" eaLnBrk="1" hangingPunct="1">
              <a:defRPr/>
            </a:pPr>
            <a:r>
              <a:rPr lang="en-US" dirty="0" err="1" smtClean="0">
                <a:ea typeface="+mn-ea"/>
                <a:cs typeface="+mn-cs"/>
              </a:rPr>
              <a:t>Lysozyme</a:t>
            </a:r>
            <a:r>
              <a:rPr lang="en-US" dirty="0" smtClean="0">
                <a:ea typeface="+mn-ea"/>
                <a:cs typeface="+mn-cs"/>
              </a:rPr>
              <a:t> enzyme</a:t>
            </a:r>
          </a:p>
          <a:p>
            <a:pPr marL="803275" lvl="2" eaLnBrk="1" hangingPunct="1">
              <a:defRPr/>
            </a:pPr>
            <a:r>
              <a:rPr lang="en-US" dirty="0" smtClean="0"/>
              <a:t>digests bacterial cell walls</a:t>
            </a:r>
          </a:p>
          <a:p>
            <a:pPr marL="803275" lvl="2" eaLnBrk="1" hangingPunct="1">
              <a:defRPr/>
            </a:pPr>
            <a:r>
              <a:rPr lang="en-US" dirty="0" smtClean="0"/>
              <a:t>tears, sweat</a:t>
            </a:r>
          </a:p>
          <a:p>
            <a:pPr marL="3175" eaLnBrk="1" hangingPunct="1"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pic>
        <p:nvPicPr>
          <p:cNvPr id="375812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2588" y="1270000"/>
            <a:ext cx="1776412" cy="23574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5000"/>
              </a:srgbClr>
            </a:outerShdw>
          </a:effectLst>
        </p:spPr>
      </p:pic>
      <p:sp>
        <p:nvSpPr>
          <p:cNvPr id="26632" name="Rectangle 5"/>
          <p:cNvSpPr>
            <a:spLocks noChangeArrowheads="1"/>
          </p:cNvSpPr>
          <p:nvPr/>
        </p:nvSpPr>
        <p:spPr bwMode="auto">
          <a:xfrm>
            <a:off x="3756025" y="1341438"/>
            <a:ext cx="2362200" cy="855662"/>
          </a:xfrm>
          <a:prstGeom prst="rect">
            <a:avLst/>
          </a:prstGeom>
          <a:solidFill>
            <a:srgbClr val="FDF37A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/>
            <a:r>
              <a:rPr lang="en-US" sz="1800" b="1">
                <a:solidFill>
                  <a:srgbClr val="0F116A"/>
                </a:solidFill>
              </a:rPr>
              <a:t>Lining of trachea: </a:t>
            </a:r>
            <a:br>
              <a:rPr lang="en-US" sz="1800" b="1">
                <a:solidFill>
                  <a:srgbClr val="0F116A"/>
                </a:solidFill>
              </a:rPr>
            </a:br>
            <a:r>
              <a:rPr lang="en-US" sz="1600" b="1">
                <a:solidFill>
                  <a:srgbClr val="0F116A"/>
                </a:solidFill>
              </a:rPr>
              <a:t>ciliated cells &amp; mucus secreting cells</a:t>
            </a:r>
            <a:endParaRPr lang="en-US" sz="1800" b="1">
              <a:solidFill>
                <a:srgbClr val="0F116A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5050" y="4408488"/>
            <a:ext cx="1687513" cy="23542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4C4C4C">
                <a:alpha val="74998"/>
              </a:srgbClr>
            </a:outerShdw>
          </a:effectLst>
        </p:spPr>
      </p:pic>
      <p:pic>
        <p:nvPicPr>
          <p:cNvPr id="10" name="Picture 9" descr="tears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38775" y="5395913"/>
            <a:ext cx="1858963" cy="1338262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63500" dist="38100" dir="270000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8"/>
          <p:cNvSpPr>
            <a:spLocks noChangeArrowheads="1"/>
          </p:cNvSpPr>
          <p:nvPr/>
        </p:nvSpPr>
        <p:spPr bwMode="auto">
          <a:xfrm>
            <a:off x="215900" y="290513"/>
            <a:ext cx="2068513" cy="669925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" y="0"/>
            <a:ext cx="8229600" cy="1143000"/>
          </a:xfrm>
        </p:spPr>
        <p:txBody>
          <a:bodyPr/>
          <a:lstStyle/>
          <a:p>
            <a:pPr eaLnBrk="1" hangingPunct="1"/>
            <a:r>
              <a:rPr lang="en-US"/>
              <a:t>2nd line: </a:t>
            </a:r>
            <a:r>
              <a:rPr lang="en-US" sz="3200"/>
              <a:t>Non-specific patrolling cells</a:t>
            </a:r>
            <a:r>
              <a:rPr lang="en-US"/>
              <a:t> </a:t>
            </a:r>
          </a:p>
        </p:txBody>
      </p:sp>
      <p:sp>
        <p:nvSpPr>
          <p:cNvPr id="3799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81000" y="965200"/>
            <a:ext cx="5689600" cy="5486400"/>
          </a:xfrm>
        </p:spPr>
        <p:txBody>
          <a:bodyPr/>
          <a:lstStyle/>
          <a:p>
            <a:pPr eaLnBrk="1" hangingPunct="1">
              <a:buClrTx/>
            </a:pPr>
            <a:r>
              <a:rPr lang="en-US" dirty="0" smtClean="0"/>
              <a:t>Patrolling cells &amp; proteins</a:t>
            </a:r>
          </a:p>
          <a:p>
            <a:pPr lvl="1" eaLnBrk="1" hangingPunct="1">
              <a:buClrTx/>
            </a:pPr>
            <a:r>
              <a:rPr lang="en-US" dirty="0" smtClean="0"/>
              <a:t>attack pathogens, but don’t “remember” for next time</a:t>
            </a:r>
          </a:p>
          <a:p>
            <a:pPr lvl="2" eaLnBrk="1" hangingPunct="1"/>
            <a:r>
              <a:rPr lang="en-US" u="sng" dirty="0" smtClean="0">
                <a:solidFill>
                  <a:srgbClr val="CC0000"/>
                </a:solidFill>
              </a:rPr>
              <a:t>leukocytes</a:t>
            </a:r>
            <a:endParaRPr lang="en-US" dirty="0" smtClean="0"/>
          </a:p>
          <a:p>
            <a:pPr lvl="3" eaLnBrk="1" hangingPunct="1"/>
            <a:r>
              <a:rPr lang="en-US" u="sng" dirty="0" smtClean="0">
                <a:solidFill>
                  <a:srgbClr val="CC0000"/>
                </a:solidFill>
              </a:rPr>
              <a:t>phagocytic</a:t>
            </a:r>
            <a:r>
              <a:rPr lang="en-US" dirty="0" smtClean="0"/>
              <a:t> white blood cells</a:t>
            </a:r>
          </a:p>
          <a:p>
            <a:pPr lvl="3" eaLnBrk="1" hangingPunct="1"/>
            <a:r>
              <a:rPr lang="en-US" dirty="0" smtClean="0"/>
              <a:t>macrophages, neutrophils, natural killer cells </a:t>
            </a:r>
          </a:p>
          <a:p>
            <a:pPr lvl="2" eaLnBrk="1" hangingPunct="1"/>
            <a:r>
              <a:rPr lang="en-US" u="sng" dirty="0" smtClean="0">
                <a:solidFill>
                  <a:srgbClr val="CC0000"/>
                </a:solidFill>
              </a:rPr>
              <a:t>complement system</a:t>
            </a:r>
            <a:endParaRPr lang="en-US" dirty="0" smtClean="0"/>
          </a:p>
          <a:p>
            <a:pPr lvl="3" eaLnBrk="1" hangingPunct="1"/>
            <a:r>
              <a:rPr lang="en-US" dirty="0" smtClean="0"/>
              <a:t>proteins that destroy cells</a:t>
            </a:r>
          </a:p>
          <a:p>
            <a:pPr lvl="2" eaLnBrk="1" hangingPunct="1"/>
            <a:r>
              <a:rPr lang="en-US" u="sng" dirty="0" smtClean="0">
                <a:solidFill>
                  <a:srgbClr val="CC0000"/>
                </a:solidFill>
              </a:rPr>
              <a:t>inflammatory response</a:t>
            </a:r>
          </a:p>
          <a:p>
            <a:pPr lvl="3" eaLnBrk="1" hangingPunct="1"/>
            <a:r>
              <a:rPr lang="en-US" dirty="0" smtClean="0"/>
              <a:t>increase in body temp.</a:t>
            </a:r>
          </a:p>
          <a:p>
            <a:pPr lvl="3" eaLnBrk="1" hangingPunct="1"/>
            <a:r>
              <a:rPr lang="en-US" dirty="0" smtClean="0"/>
              <a:t>increase capillary permeability</a:t>
            </a:r>
          </a:p>
          <a:p>
            <a:pPr lvl="3" eaLnBrk="1" hangingPunct="1"/>
            <a:r>
              <a:rPr lang="en-US" dirty="0" smtClean="0"/>
              <a:t>attract macrophages</a:t>
            </a:r>
          </a:p>
          <a:p>
            <a:pPr lvl="3" eaLnBrk="1" hangingPunct="1"/>
            <a:endParaRPr lang="en-US" dirty="0" smtClean="0">
              <a:solidFill>
                <a:srgbClr val="40458C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5863" y="1646238"/>
            <a:ext cx="2713037" cy="2343150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9" name="Picture 5" descr="43_01Macrophage_LP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5538" y="4457700"/>
            <a:ext cx="2867025" cy="2003425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outerShdw blurRad="63500" dist="38099" dir="2700000" algn="ctr" rotWithShape="0">
              <a:srgbClr val="4C4C4C">
                <a:alpha val="74998"/>
              </a:srgbClr>
            </a:outerShdw>
          </a:effectLst>
        </p:spPr>
      </p:pic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7888288" y="6407150"/>
            <a:ext cx="8985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200" b="1">
                <a:solidFill>
                  <a:srgbClr val="000000"/>
                </a:solidFill>
              </a:rPr>
              <a:t>yeast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6208713" y="4002088"/>
            <a:ext cx="184626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200" b="1">
                <a:solidFill>
                  <a:srgbClr val="000000"/>
                </a:solidFill>
              </a:rPr>
              <a:t>macrophage</a:t>
            </a:r>
          </a:p>
        </p:txBody>
      </p:sp>
      <p:sp>
        <p:nvSpPr>
          <p:cNvPr id="28681" name="Rectangle 7"/>
          <p:cNvSpPr>
            <a:spLocks noChangeArrowheads="1"/>
          </p:cNvSpPr>
          <p:nvPr/>
        </p:nvSpPr>
        <p:spPr bwMode="auto">
          <a:xfrm>
            <a:off x="6373813" y="1236663"/>
            <a:ext cx="12668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200" b="1">
                <a:solidFill>
                  <a:srgbClr val="000000"/>
                </a:solidFill>
              </a:rPr>
              <a:t>bacteria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Leukocytes: Phagocytic WBCs </a:t>
            </a:r>
          </a:p>
        </p:txBody>
      </p:sp>
      <p:sp>
        <p:nvSpPr>
          <p:cNvPr id="3840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15925" y="965200"/>
            <a:ext cx="7772400" cy="5257800"/>
          </a:xfrm>
        </p:spPr>
        <p:txBody>
          <a:bodyPr/>
          <a:lstStyle/>
          <a:p>
            <a:pPr eaLnBrk="1" hangingPunct="1"/>
            <a:r>
              <a:rPr lang="en-US" sz="2600" dirty="0"/>
              <a:t>Attracted by chemical signals released by damaged cells </a:t>
            </a:r>
          </a:p>
          <a:p>
            <a:pPr lvl="1" eaLnBrk="1" hangingPunct="1"/>
            <a:r>
              <a:rPr lang="en-US" sz="2400" dirty="0"/>
              <a:t>ingest pathogens</a:t>
            </a:r>
          </a:p>
          <a:p>
            <a:pPr lvl="1" eaLnBrk="1" hangingPunct="1"/>
            <a:r>
              <a:rPr lang="en-US" sz="2400" dirty="0"/>
              <a:t>digest in lysosomes </a:t>
            </a:r>
          </a:p>
          <a:p>
            <a:pPr eaLnBrk="1" hangingPunct="1"/>
            <a:r>
              <a:rPr lang="en-US" sz="2600" u="sng" dirty="0">
                <a:solidFill>
                  <a:srgbClr val="CC0000"/>
                </a:solidFill>
              </a:rPr>
              <a:t>Neutrophils</a:t>
            </a:r>
            <a:endParaRPr lang="en-US" sz="2600" dirty="0"/>
          </a:p>
          <a:p>
            <a:pPr lvl="1" eaLnBrk="1" hangingPunct="1"/>
            <a:r>
              <a:rPr lang="en-US" sz="2400" dirty="0"/>
              <a:t>most abundant WBC (~70%)</a:t>
            </a:r>
          </a:p>
          <a:p>
            <a:pPr lvl="1" eaLnBrk="1" hangingPunct="1"/>
            <a:r>
              <a:rPr lang="en-US" sz="2400" dirty="0"/>
              <a:t>~ 3 day lifespan</a:t>
            </a:r>
            <a:endParaRPr lang="en-US" sz="2400" u="sng" dirty="0">
              <a:solidFill>
                <a:srgbClr val="CC0000"/>
              </a:solidFill>
            </a:endParaRPr>
          </a:p>
          <a:p>
            <a:pPr eaLnBrk="1" hangingPunct="1"/>
            <a:r>
              <a:rPr lang="en-US" sz="2600" u="sng" dirty="0">
                <a:solidFill>
                  <a:srgbClr val="CC0000"/>
                </a:solidFill>
              </a:rPr>
              <a:t>Macrophages</a:t>
            </a:r>
            <a:endParaRPr lang="en-US" sz="2600" dirty="0"/>
          </a:p>
          <a:p>
            <a:pPr lvl="1" eaLnBrk="1" hangingPunct="1"/>
            <a:r>
              <a:rPr lang="en-US" sz="2400" dirty="0"/>
              <a:t>“big eater”, long-lived </a:t>
            </a:r>
          </a:p>
          <a:p>
            <a:pPr eaLnBrk="1" hangingPunct="1"/>
            <a:r>
              <a:rPr lang="en-US" sz="2600" u="sng" dirty="0">
                <a:solidFill>
                  <a:srgbClr val="CC0000"/>
                </a:solidFill>
              </a:rPr>
              <a:t>Natural Killer Cells</a:t>
            </a:r>
            <a:endParaRPr lang="en-US" sz="2600" dirty="0"/>
          </a:p>
          <a:p>
            <a:pPr lvl="1" eaLnBrk="1" hangingPunct="1"/>
            <a:r>
              <a:rPr lang="en-US" sz="2400" dirty="0"/>
              <a:t>destroy virus-infected cells </a:t>
            </a:r>
            <a:br>
              <a:rPr lang="en-US" sz="2400" dirty="0"/>
            </a:br>
            <a:r>
              <a:rPr lang="en-US" sz="2400" dirty="0"/>
              <a:t>&amp; cancer cells</a:t>
            </a:r>
          </a:p>
        </p:txBody>
      </p:sp>
      <p:pic>
        <p:nvPicPr>
          <p:cNvPr id="30724" name="Picture 4" descr="43_04Phagocytosis_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3100" y="1893888"/>
            <a:ext cx="3348038" cy="4906962"/>
          </a:xfrm>
          <a:prstGeom prst="rect">
            <a:avLst/>
          </a:prstGeom>
          <a:noFill/>
          <a:ln w="9525">
            <a:solidFill>
              <a:srgbClr val="0F116A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3931</TotalTime>
  <Words>2326</Words>
  <Application>Microsoft Macintosh PowerPoint</Application>
  <PresentationFormat>On-screen Show (4:3)</PresentationFormat>
  <Paragraphs>850</Paragraphs>
  <Slides>39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PowerPoint Presentation</vt:lpstr>
      <vt:lpstr>PowerPoint Presentation</vt:lpstr>
      <vt:lpstr>Why an immune system?</vt:lpstr>
      <vt:lpstr>Lymph system</vt:lpstr>
      <vt:lpstr>Development of Red &amp; White blood cells</vt:lpstr>
      <vt:lpstr>Lines of defense</vt:lpstr>
      <vt:lpstr>1st line: Non-specific External defense</vt:lpstr>
      <vt:lpstr>2nd line: Non-specific patrolling cells </vt:lpstr>
      <vt:lpstr>Leukocytes: Phagocytic WBCs </vt:lpstr>
      <vt:lpstr>Destroying cells gone bad!</vt:lpstr>
      <vt:lpstr>Anti-microbial proteins</vt:lpstr>
      <vt:lpstr>Inflammatory response</vt:lpstr>
      <vt:lpstr>Fever </vt:lpstr>
      <vt:lpstr>3rd line: Acquired (active) Immunity</vt:lpstr>
      <vt:lpstr>How are invaders recognized?</vt:lpstr>
      <vt:lpstr>Lymphocytes </vt:lpstr>
      <vt:lpstr>B cells</vt:lpstr>
      <vt:lpstr>Antibodies </vt:lpstr>
      <vt:lpstr>Structure of antibodies</vt:lpstr>
      <vt:lpstr>What do antibodies do to invaders?</vt:lpstr>
      <vt:lpstr>Classes of antibodies</vt:lpstr>
      <vt:lpstr>B cell (aka “humoral”) immune response</vt:lpstr>
      <vt:lpstr>Vaccinations </vt:lpstr>
      <vt:lpstr>Jonas Salk</vt:lpstr>
      <vt:lpstr>Polio epidemics</vt:lpstr>
      <vt:lpstr>Passive immunity</vt:lpstr>
      <vt:lpstr>What if the attacker gets past the B cells in the blood &amp; actually infects (hides in) some of your cells?</vt:lpstr>
      <vt:lpstr>How is any cell tagged with antigens?</vt:lpstr>
      <vt:lpstr>How do T cells know a cell is infected?</vt:lpstr>
      <vt:lpstr>T cells</vt:lpstr>
      <vt:lpstr>T cell (aka “Cell mediated”) response</vt:lpstr>
      <vt:lpstr>Attack of the Killer T cells</vt:lpstr>
      <vt:lpstr>Immune system &amp; Blood type</vt:lpstr>
      <vt:lpstr>Immune response</vt:lpstr>
      <vt:lpstr>HIV &amp; AIDS</vt:lpstr>
      <vt:lpstr>How to protect yourself…</vt:lpstr>
      <vt:lpstr>Immune system malfunctions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 Physiology 2 2010edit</dc:title>
  <dc:subject/>
  <dc:creator>Kim Foglia/David Knuffke</dc:creator>
  <cp:keywords/>
  <dc:description/>
  <cp:lastModifiedBy>David Knuffke</cp:lastModifiedBy>
  <cp:revision>167</cp:revision>
  <cp:lastPrinted>2007-11-05T03:00:20Z</cp:lastPrinted>
  <dcterms:created xsi:type="dcterms:W3CDTF">2010-08-30T18:27:02Z</dcterms:created>
  <dcterms:modified xsi:type="dcterms:W3CDTF">2010-11-20T14:38:12Z</dcterms:modified>
  <cp:category/>
</cp:coreProperties>
</file>