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1.bin" ContentType="audio/unknown"/>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audio2.bin" ContentType="audio/unknown"/>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audio3.bin" ContentType="audio/unknown"/>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46"/>
  </p:notesMasterIdLst>
  <p:handoutMasterIdLst>
    <p:handoutMasterId r:id="rId47"/>
  </p:handoutMasterIdLst>
  <p:sldIdLst>
    <p:sldId id="294" r:id="rId2"/>
    <p:sldId id="295" r:id="rId3"/>
    <p:sldId id="331" r:id="rId4"/>
    <p:sldId id="296" r:id="rId5"/>
    <p:sldId id="298" r:id="rId6"/>
    <p:sldId id="299" r:id="rId7"/>
    <p:sldId id="332" r:id="rId8"/>
    <p:sldId id="333" r:id="rId9"/>
    <p:sldId id="334" r:id="rId10"/>
    <p:sldId id="335" r:id="rId11"/>
    <p:sldId id="336" r:id="rId12"/>
    <p:sldId id="337" r:id="rId13"/>
    <p:sldId id="338" r:id="rId14"/>
    <p:sldId id="339" r:id="rId15"/>
    <p:sldId id="340"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2" r:id="rId37"/>
    <p:sldId id="323" r:id="rId38"/>
    <p:sldId id="324" r:id="rId39"/>
    <p:sldId id="325" r:id="rId40"/>
    <p:sldId id="326" r:id="rId41"/>
    <p:sldId id="327" r:id="rId42"/>
    <p:sldId id="328" r:id="rId43"/>
    <p:sldId id="329" r:id="rId44"/>
    <p:sldId id="330" r:id="rId45"/>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8F8F8"/>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3488" y="-1560"/>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prstTxWarp prst="textNoShape">
              <a:avLst/>
            </a:prstTxWarp>
            <a:spAutoFit/>
          </a:bodyPr>
          <a:lstStyle/>
          <a:p>
            <a:pPr algn="l">
              <a:tabLst>
                <a:tab pos="6170613" algn="r"/>
              </a:tabLst>
              <a:defRPr/>
            </a:pPr>
            <a:r>
              <a:rPr lang="en-US" sz="1100" b="1" dirty="0" smtClean="0"/>
              <a:t>Deer Park High School	Mr.  Knuffke</a:t>
            </a:r>
            <a:endParaRPr lang="en-US" sz="1800" b="1" dirty="0" smtClean="0"/>
          </a:p>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val="320429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val="641746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5CC52A7-1658-044A-9666-896359A75A8A}" type="slidenum">
              <a:rPr lang="en-US"/>
              <a:pPr/>
              <a:t>1</a:t>
            </a:fld>
            <a:endParaRPr lang="en-US"/>
          </a:p>
        </p:txBody>
      </p:sp>
      <p:sp>
        <p:nvSpPr>
          <p:cNvPr id="27648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483"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Women use the bathroom more often than men for a variety of reasons — smaller bladder &amp; more fluid consumption.</a:t>
            </a:r>
          </a:p>
          <a:p>
            <a:r>
              <a:rPr lang="en-US"/>
              <a:t>Mayor Bloomberg passed a potty parity bill that guarantees twice as many stalls in any new construction in NYC. in a lifetime which would fill a small swimming pool.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CED7BAF-7E58-A64F-A4A5-83D7A04E8A0B}" type="slidenum">
              <a:rPr lang="en-US"/>
              <a:pPr/>
              <a:t>20</a:t>
            </a:fld>
            <a:endParaRPr lang="en-US"/>
          </a:p>
        </p:txBody>
      </p:sp>
      <p:sp>
        <p:nvSpPr>
          <p:cNvPr id="3215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15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sz="800"/>
              <a:t>If you have a lot of water you can urinate out a lot of dilute urine.</a:t>
            </a:r>
          </a:p>
          <a:p>
            <a:r>
              <a:rPr lang="en-US" sz="800"/>
              <a:t>Predators track fish by sensing ammonia gradients in water.</a:t>
            </a:r>
          </a:p>
          <a:p>
            <a:pPr>
              <a:buClr>
                <a:srgbClr val="339933"/>
              </a:buClr>
            </a:pPr>
            <a:r>
              <a:rPr lang="en-US" sz="800">
                <a:solidFill>
                  <a:srgbClr val="000000"/>
                </a:solidFill>
              </a:rPr>
              <a:t>Transport epithelia in the gills of freshwater fishes actively pump salts from the dilute water passing by the gill filaments.</a:t>
            </a:r>
          </a:p>
          <a:p>
            <a:endParaRPr lang="en-US"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2F263CF-0241-8048-9DE4-D72BB40DE321}" type="slidenum">
              <a:rPr lang="en-US"/>
              <a:pPr/>
              <a:t>21</a:t>
            </a:fld>
            <a:endParaRPr lang="en-US"/>
          </a:p>
        </p:txBody>
      </p:sp>
      <p:sp>
        <p:nvSpPr>
          <p:cNvPr id="3235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358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800">
                <a:solidFill>
                  <a:srgbClr val="000000"/>
                </a:solidFill>
              </a:rPr>
              <a:t>The main advantage of urea is its low toxicity, about 100,000 times less than that of ammonia.</a:t>
            </a:r>
          </a:p>
          <a:p>
            <a:pPr>
              <a:buClr>
                <a:srgbClr val="339933"/>
              </a:buClr>
            </a:pPr>
            <a:r>
              <a:rPr lang="en-US" sz="800">
                <a:solidFill>
                  <a:srgbClr val="000000"/>
                </a:solidFill>
              </a:rPr>
              <a:t>Urea can be transported and stored safely at high concentrations.</a:t>
            </a:r>
          </a:p>
          <a:p>
            <a:pPr>
              <a:buClr>
                <a:srgbClr val="339933"/>
              </a:buClr>
            </a:pPr>
            <a:r>
              <a:rPr lang="en-US" sz="800">
                <a:solidFill>
                  <a:srgbClr val="000000"/>
                </a:solidFill>
              </a:rPr>
              <a:t>This reduces the amount of water needed for nitrogen excretion when releasing a concentrated solution of urea rather than a dilute solution of ammonia. </a:t>
            </a:r>
          </a:p>
          <a:p>
            <a:pPr>
              <a:buClr>
                <a:srgbClr val="339933"/>
              </a:buClr>
            </a:pPr>
            <a:r>
              <a:rPr lang="en-US" sz="800">
                <a:solidFill>
                  <a:srgbClr val="000000"/>
                </a:solidFill>
              </a:rPr>
              <a:t>The main disadvantage of urea is that animals must expend energy to produce it from ammonia.</a:t>
            </a:r>
          </a:p>
          <a:p>
            <a:pPr>
              <a:buClr>
                <a:srgbClr val="339933"/>
              </a:buClr>
            </a:pPr>
            <a:r>
              <a:rPr lang="en-US" sz="800">
                <a:solidFill>
                  <a:srgbClr val="000000"/>
                </a:solidFill>
              </a:rPr>
              <a:t>In weighing the relative advantages of urea versus ammonia as the form of nitrogenous waste, it makes sense that many amphibians excrete mainly ammonia when they are aquatic tadpoles.</a:t>
            </a:r>
          </a:p>
          <a:p>
            <a:pPr>
              <a:buClr>
                <a:srgbClr val="339933"/>
              </a:buClr>
            </a:pPr>
            <a:r>
              <a:rPr lang="en-US" sz="800">
                <a:solidFill>
                  <a:srgbClr val="000000"/>
                </a:solidFill>
              </a:rPr>
              <a:t>They switch largely to urea when they are land-dwelling adults.</a:t>
            </a:r>
            <a:endParaRPr lang="en-US" sz="800"/>
          </a:p>
          <a:p>
            <a:pPr>
              <a:buClr>
                <a:srgbClr val="339933"/>
              </a:buClr>
            </a:pPr>
            <a:endParaRPr lang="en-US" sz="800">
              <a:solidFill>
                <a:srgbClr val="000000"/>
              </a:solidFill>
            </a:endParaRPr>
          </a:p>
          <a:p>
            <a:pPr>
              <a:buClr>
                <a:srgbClr val="339933"/>
              </a:buClr>
            </a:pPr>
            <a:endParaRPr lang="en-US" sz="8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2C18273-50E5-F145-A543-4569E9C0474F}" type="slidenum">
              <a:rPr lang="en-US"/>
              <a:pPr/>
              <a:t>22</a:t>
            </a:fld>
            <a:endParaRPr lang="en-US"/>
          </a:p>
        </p:txBody>
      </p:sp>
      <p:sp>
        <p:nvSpPr>
          <p:cNvPr id="3276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68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800">
                <a:solidFill>
                  <a:srgbClr val="000000"/>
                </a:solidFill>
              </a:rPr>
              <a:t>But unlike either ammonia or urea, uric acid is largely insoluble in water and can be excreted as a semisolid paste with very small water loss.</a:t>
            </a:r>
          </a:p>
          <a:p>
            <a:pPr>
              <a:buClr>
                <a:srgbClr val="339933"/>
              </a:buClr>
            </a:pPr>
            <a:r>
              <a:rPr lang="en-US" sz="800">
                <a:solidFill>
                  <a:srgbClr val="000000"/>
                </a:solidFill>
              </a:rPr>
              <a:t>While saving even more water than urea, it is even more energetically expensive to produce.</a:t>
            </a:r>
          </a:p>
          <a:p>
            <a:pPr>
              <a:buClr>
                <a:srgbClr val="339933"/>
              </a:buClr>
            </a:pPr>
            <a:r>
              <a:rPr lang="en-US" sz="800">
                <a:solidFill>
                  <a:srgbClr val="000000"/>
                </a:solidFill>
              </a:rPr>
              <a:t>Uric acid and urea represent different adaptations for excreting nitrogenous wastes with minimal water loss.</a:t>
            </a:r>
          </a:p>
          <a:p>
            <a:pPr>
              <a:buClr>
                <a:srgbClr val="339933"/>
              </a:buClr>
            </a:pPr>
            <a:endParaRPr lang="en-US" sz="800">
              <a:solidFill>
                <a:srgbClr val="000000"/>
              </a:solidFill>
            </a:endParaRPr>
          </a:p>
          <a:p>
            <a:pPr>
              <a:buClr>
                <a:srgbClr val="339933"/>
              </a:buClr>
            </a:pPr>
            <a:r>
              <a:rPr lang="en-US" sz="800">
                <a:solidFill>
                  <a:srgbClr val="000000"/>
                </a:solidFill>
              </a:rPr>
              <a:t>The type of nitrogenous waste also depends on habitat.</a:t>
            </a:r>
          </a:p>
          <a:p>
            <a:pPr>
              <a:buClr>
                <a:srgbClr val="339933"/>
              </a:buClr>
            </a:pPr>
            <a:r>
              <a:rPr lang="en-US" sz="800">
                <a:solidFill>
                  <a:srgbClr val="000000"/>
                </a:solidFill>
              </a:rPr>
              <a:t>For example, terrestrial turtles (which often live in dry areas) excrete mainly uric acid, while aquatic turtles excrete both urea and ammonia.</a:t>
            </a:r>
          </a:p>
          <a:p>
            <a:pPr>
              <a:buClr>
                <a:srgbClr val="339933"/>
              </a:buClr>
            </a:pPr>
            <a:r>
              <a:rPr lang="en-US" sz="800">
                <a:solidFill>
                  <a:srgbClr val="000000"/>
                </a:solidFill>
              </a:rPr>
              <a:t>In some species, individuals can change their nitrogenous wastes when environmental conditions change.</a:t>
            </a:r>
          </a:p>
          <a:p>
            <a:pPr>
              <a:buClr>
                <a:srgbClr val="339933"/>
              </a:buClr>
            </a:pPr>
            <a:r>
              <a:rPr lang="en-US" sz="800">
                <a:solidFill>
                  <a:srgbClr val="000000"/>
                </a:solidFill>
              </a:rPr>
              <a:t>For example, certain tortoises that usually produce urea shift to uric acid when temperature increases and water becomes less available.</a:t>
            </a:r>
          </a:p>
          <a:p>
            <a:pPr>
              <a:buClr>
                <a:srgbClr val="339933"/>
              </a:buClr>
            </a:pPr>
            <a:r>
              <a:rPr lang="en-US" sz="800">
                <a:solidFill>
                  <a:srgbClr val="000000"/>
                </a:solidFill>
              </a:rPr>
              <a:t>The salt secreting glands of some marine birds, such as an albatross, secrete an excretory fluid that is much more salty than the ocean.</a:t>
            </a:r>
          </a:p>
          <a:p>
            <a:pPr>
              <a:buClr>
                <a:srgbClr val="339933"/>
              </a:buClr>
            </a:pPr>
            <a:r>
              <a:rPr lang="en-US" sz="800">
                <a:solidFill>
                  <a:srgbClr val="000000"/>
                </a:solidFill>
              </a:rPr>
              <a:t>The salt-excreting glands of the albatross remove excess sodium chloride from the blood, so they can drink sea water during their months at sea.</a:t>
            </a:r>
          </a:p>
          <a:p>
            <a:pPr>
              <a:buClr>
                <a:srgbClr val="339933"/>
              </a:buClr>
            </a:pPr>
            <a:r>
              <a:rPr lang="en-US" sz="800">
                <a:solidFill>
                  <a:srgbClr val="000000"/>
                </a:solidFill>
              </a:rPr>
              <a:t>The counter-current system in these glands removes salt from the blood, allowing these organisms to drink sea water during their months at sea.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1721CA7-482F-1C4C-8931-A8D5F8D1F6BC}" type="slidenum">
              <a:rPr lang="en-US"/>
              <a:pPr/>
              <a:t>23</a:t>
            </a:fld>
            <a:endParaRPr lang="en-US"/>
          </a:p>
        </p:txBody>
      </p:sp>
      <p:sp>
        <p:nvSpPr>
          <p:cNvPr id="3297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9731" name="Rectangle 3"/>
          <p:cNvSpPr>
            <a:spLocks noGrp="1" noChangeArrowheads="1"/>
          </p:cNvSpPr>
          <p:nvPr>
            <p:ph type="body" idx="1"/>
          </p:nvPr>
        </p:nvSpPr>
        <p:spPr bwMode="auto">
          <a:xfrm>
            <a:off x="914400" y="4343400"/>
            <a:ext cx="5029200" cy="4419600"/>
          </a:xfrm>
          <a:prstGeom prst="rect">
            <a:avLst/>
          </a:prstGeom>
          <a:solidFill>
            <a:srgbClr val="FFFFFF"/>
          </a:solidFill>
          <a:ln>
            <a:miter lim="800000"/>
            <a:headEnd/>
            <a:tailEnd/>
          </a:ln>
        </p:spPr>
        <p:txBody>
          <a:bodyPr>
            <a:prstTxWarp prst="textNoShape">
              <a:avLst/>
            </a:prstTxWarp>
          </a:bodyPr>
          <a:lstStyle/>
          <a:p>
            <a:r>
              <a:rPr lang="en-US" sz="1100"/>
              <a:t>Birds don’t “pee”, like mammals, and therefore most male birds do not have a penis</a:t>
            </a:r>
          </a:p>
          <a:p>
            <a:r>
              <a:rPr lang="en-US" sz="1100"/>
              <a:t>So how do they mate? </a:t>
            </a:r>
          </a:p>
          <a:p>
            <a:r>
              <a:rPr lang="en-US" sz="1100"/>
              <a:t>In the males of species without a phallus**, sperm is stored within the “proctodeum“ compartment within the cloaca prior to copulation. During copulation, the female moves her tail to the side and the male either mounts the female from behind or moves very close to her. He moves the opening of his cloaca, close to hers, so that the sperm can enter the female's cloaca, in what is referred to as a “cloacal kiss”. This can happen very fast, sometimes in less than one second.</a:t>
            </a:r>
          </a:p>
          <a:p>
            <a:r>
              <a:rPr lang="en-US" sz="1100"/>
              <a:t>The sperm is stored in the female's cloaca for anywhere from a week to a year, depending on the species of bird. Then, one by one, eggs will descend from the female's ovaries and become fertilized by the male's sperm, before being subsequently laid by the female. The eggs will then continue their development in the nest.</a:t>
            </a:r>
          </a:p>
          <a:p>
            <a:r>
              <a:rPr lang="en-US" sz="1100"/>
              <a:t>(BTW, cloaca is Greek for sewer)</a:t>
            </a:r>
          </a:p>
          <a:p>
            <a:endParaRPr lang="en-US" sz="1100"/>
          </a:p>
          <a:p>
            <a:r>
              <a:rPr lang="en-US" sz="1100"/>
              <a:t>** Many waterfowl and some other birds, such as the ostrich and turkey, do possess a phallus. Except during copulation, it is hidden within the proctodeum compartment just inside the cloaca. The avian phallus differs from the mammalian penis in several ways, most importantly in that it is purely a copulatory organ and is not used for dispelling urine.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545CC6B-DAB4-8A4A-AB2D-E5ED44695057}" type="slidenum">
              <a:rPr lang="en-US"/>
              <a:pPr/>
              <a:t>24</a:t>
            </a:fld>
            <a:endParaRPr lang="en-US"/>
          </a:p>
        </p:txBody>
      </p:sp>
      <p:sp>
        <p:nvSpPr>
          <p:cNvPr id="3317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17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sz="800"/>
              <a:t>What’s in blood?</a:t>
            </a:r>
          </a:p>
          <a:p>
            <a:pPr marL="282575" lvl="1" indent="-160338"/>
            <a:r>
              <a:rPr lang="en-US" sz="800"/>
              <a:t>Cells</a:t>
            </a:r>
          </a:p>
          <a:p>
            <a:pPr marL="282575" lvl="1" indent="-160338"/>
            <a:r>
              <a:rPr lang="en-US" sz="800"/>
              <a:t>Plasma</a:t>
            </a:r>
          </a:p>
          <a:p>
            <a:pPr marL="627063" lvl="2" indent="-173038"/>
            <a:r>
              <a:rPr lang="en-US" sz="800"/>
              <a:t>H</a:t>
            </a:r>
            <a:r>
              <a:rPr lang="en-US" sz="800" baseline="-25000"/>
              <a:t>2</a:t>
            </a:r>
            <a:r>
              <a:rPr lang="en-US" sz="800"/>
              <a:t>O = </a:t>
            </a:r>
            <a:r>
              <a:rPr lang="en-US" sz="800">
                <a:solidFill>
                  <a:schemeClr val="tx2"/>
                </a:solidFill>
              </a:rPr>
              <a:t>want to</a:t>
            </a:r>
            <a:r>
              <a:rPr lang="en-US" sz="800"/>
              <a:t> </a:t>
            </a:r>
            <a:r>
              <a:rPr lang="en-US" sz="800">
                <a:solidFill>
                  <a:schemeClr val="tx2"/>
                </a:solidFill>
              </a:rPr>
              <a:t>keep</a:t>
            </a:r>
            <a:endParaRPr lang="en-US" sz="800"/>
          </a:p>
          <a:p>
            <a:pPr marL="627063" lvl="2" indent="-173038"/>
            <a:r>
              <a:rPr lang="en-US" sz="800"/>
              <a:t>proteins = </a:t>
            </a:r>
            <a:r>
              <a:rPr lang="en-US" sz="800">
                <a:solidFill>
                  <a:schemeClr val="tx2"/>
                </a:solidFill>
              </a:rPr>
              <a:t>want to</a:t>
            </a:r>
            <a:r>
              <a:rPr lang="en-US" sz="800"/>
              <a:t> </a:t>
            </a:r>
            <a:r>
              <a:rPr lang="en-US" sz="800">
                <a:solidFill>
                  <a:schemeClr val="tx2"/>
                </a:solidFill>
              </a:rPr>
              <a:t>keep</a:t>
            </a:r>
            <a:endParaRPr lang="en-US" sz="800"/>
          </a:p>
          <a:p>
            <a:pPr marL="627063" lvl="2" indent="-173038"/>
            <a:r>
              <a:rPr lang="en-US" sz="800"/>
              <a:t>glucose = </a:t>
            </a:r>
            <a:r>
              <a:rPr lang="en-US" sz="800">
                <a:solidFill>
                  <a:schemeClr val="tx2"/>
                </a:solidFill>
              </a:rPr>
              <a:t>want to</a:t>
            </a:r>
            <a:r>
              <a:rPr lang="en-US" sz="800"/>
              <a:t> </a:t>
            </a:r>
            <a:r>
              <a:rPr lang="en-US" sz="800">
                <a:solidFill>
                  <a:schemeClr val="tx2"/>
                </a:solidFill>
              </a:rPr>
              <a:t>keep</a:t>
            </a:r>
            <a:endParaRPr lang="en-US" sz="800"/>
          </a:p>
          <a:p>
            <a:pPr marL="627063" lvl="2" indent="-173038"/>
            <a:r>
              <a:rPr lang="en-US" sz="800"/>
              <a:t>salts / ions = </a:t>
            </a:r>
            <a:r>
              <a:rPr lang="en-US" sz="800">
                <a:solidFill>
                  <a:schemeClr val="tx2"/>
                </a:solidFill>
              </a:rPr>
              <a:t>want to</a:t>
            </a:r>
            <a:r>
              <a:rPr lang="en-US" sz="800"/>
              <a:t> </a:t>
            </a:r>
            <a:r>
              <a:rPr lang="en-US" sz="800">
                <a:solidFill>
                  <a:schemeClr val="tx2"/>
                </a:solidFill>
              </a:rPr>
              <a:t>keep</a:t>
            </a:r>
            <a:endParaRPr lang="en-US" sz="800"/>
          </a:p>
          <a:p>
            <a:pPr marL="627063" lvl="2" indent="-173038"/>
            <a:r>
              <a:rPr lang="en-US" sz="800"/>
              <a:t>urea = </a:t>
            </a:r>
            <a:r>
              <a:rPr lang="en-US" sz="800">
                <a:solidFill>
                  <a:schemeClr val="tx2"/>
                </a:solidFill>
              </a:rPr>
              <a:t>want to</a:t>
            </a:r>
            <a:r>
              <a:rPr lang="en-US" sz="800"/>
              <a:t> </a:t>
            </a:r>
            <a:r>
              <a:rPr lang="en-US" sz="800">
                <a:solidFill>
                  <a:schemeClr val="tx2"/>
                </a:solidFill>
              </a:rPr>
              <a:t>excrete</a:t>
            </a:r>
            <a:endParaRPr lang="en-US" sz="8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92F1827-9374-4B47-9651-DC6F9B25E460}" type="slidenum">
              <a:rPr lang="en-US"/>
              <a:pPr/>
              <a:t>25</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pPr>
              <a:buClr>
                <a:srgbClr val="339933"/>
              </a:buClr>
            </a:pPr>
            <a:r>
              <a:rPr lang="en-US">
                <a:solidFill>
                  <a:srgbClr val="000000"/>
                </a:solidFill>
              </a:rPr>
              <a:t>From Bowman’s capsule, the filtrate passes through three regions of the nephron: the </a:t>
            </a:r>
            <a:r>
              <a:rPr lang="en-US" b="1">
                <a:solidFill>
                  <a:srgbClr val="000000"/>
                </a:solidFill>
              </a:rPr>
              <a:t>proximal tubule</a:t>
            </a:r>
            <a:r>
              <a:rPr lang="en-US">
                <a:solidFill>
                  <a:srgbClr val="000000"/>
                </a:solidFill>
              </a:rPr>
              <a:t>; the </a:t>
            </a:r>
            <a:r>
              <a:rPr lang="en-US" b="1">
                <a:solidFill>
                  <a:srgbClr val="000000"/>
                </a:solidFill>
              </a:rPr>
              <a:t>loop of Henle</a:t>
            </a:r>
            <a:r>
              <a:rPr lang="en-US">
                <a:solidFill>
                  <a:srgbClr val="000000"/>
                </a:solidFill>
              </a:rPr>
              <a:t>, a hairpin turn with a descending limb and an ascending limb; and the </a:t>
            </a:r>
            <a:r>
              <a:rPr lang="en-US" b="1">
                <a:solidFill>
                  <a:srgbClr val="000000"/>
                </a:solidFill>
              </a:rPr>
              <a:t>distal tubule</a:t>
            </a:r>
            <a:r>
              <a:rPr lang="en-US">
                <a:solidFill>
                  <a:srgbClr val="000000"/>
                </a:solidFill>
              </a:rPr>
              <a:t>.</a:t>
            </a:r>
          </a:p>
          <a:p>
            <a:pPr>
              <a:buClr>
                <a:srgbClr val="339933"/>
              </a:buClr>
            </a:pPr>
            <a:r>
              <a:rPr lang="en-US">
                <a:solidFill>
                  <a:srgbClr val="000000"/>
                </a:solidFill>
              </a:rPr>
              <a:t>The distal tubule empties into a </a:t>
            </a:r>
            <a:r>
              <a:rPr lang="en-US" b="1">
                <a:solidFill>
                  <a:srgbClr val="000000"/>
                </a:solidFill>
              </a:rPr>
              <a:t>collecting duct</a:t>
            </a:r>
            <a:r>
              <a:rPr lang="en-US">
                <a:solidFill>
                  <a:srgbClr val="000000"/>
                </a:solidFill>
              </a:rPr>
              <a:t>, which receives processed filtrate from many nephrons.</a:t>
            </a:r>
          </a:p>
          <a:p>
            <a:pPr>
              <a:buClr>
                <a:srgbClr val="339933"/>
              </a:buClr>
            </a:pPr>
            <a:r>
              <a:rPr lang="en-US">
                <a:solidFill>
                  <a:srgbClr val="000000"/>
                </a:solidFill>
              </a:rPr>
              <a:t>The many collecting ducts empty into the renal pelvis, which is drained by the ureter. </a:t>
            </a:r>
            <a:endParaRPr lang="en-US"/>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1589AA5-7C13-964D-9D0D-F21B30DE2157}" type="slidenum">
              <a:rPr lang="en-US"/>
              <a:pPr/>
              <a:t>26</a:t>
            </a:fld>
            <a:endParaRPr lang="en-US"/>
          </a:p>
        </p:txBody>
      </p:sp>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a:solidFill>
                  <a:srgbClr val="000000"/>
                </a:solidFill>
              </a:rPr>
              <a:t>Each nephron consists of a single long tubule and a ball of capillaries, called the </a:t>
            </a:r>
            <a:r>
              <a:rPr lang="en-US" b="1">
                <a:solidFill>
                  <a:srgbClr val="000000"/>
                </a:solidFill>
              </a:rPr>
              <a:t>glomerulus</a:t>
            </a:r>
            <a:r>
              <a:rPr lang="en-US">
                <a:solidFill>
                  <a:srgbClr val="000000"/>
                </a:solidFill>
              </a:rPr>
              <a:t>.</a:t>
            </a:r>
          </a:p>
          <a:p>
            <a:pPr>
              <a:buClr>
                <a:srgbClr val="339933"/>
              </a:buClr>
            </a:pPr>
            <a:r>
              <a:rPr lang="en-US">
                <a:solidFill>
                  <a:srgbClr val="000000"/>
                </a:solidFill>
              </a:rPr>
              <a:t>The blind end of the tubule forms a cup-shaped swelling, called </a:t>
            </a:r>
            <a:r>
              <a:rPr lang="en-US" b="1">
                <a:solidFill>
                  <a:srgbClr val="000000"/>
                </a:solidFill>
              </a:rPr>
              <a:t>Bowman’s capsule</a:t>
            </a:r>
            <a:r>
              <a:rPr lang="en-US">
                <a:solidFill>
                  <a:srgbClr val="000000"/>
                </a:solidFill>
              </a:rPr>
              <a:t>, that surrounds the glomerulus.</a:t>
            </a:r>
          </a:p>
          <a:p>
            <a:pPr>
              <a:buClr>
                <a:srgbClr val="339933"/>
              </a:buClr>
            </a:pPr>
            <a:r>
              <a:rPr lang="en-US">
                <a:solidFill>
                  <a:srgbClr val="000000"/>
                </a:solidFill>
              </a:rPr>
              <a:t>Each human kidney packs about a million nephrons.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9FC7E4D-6DF0-CF40-BD93-E2B3D796C45C}" type="slidenum">
              <a:rPr lang="en-US"/>
              <a:pPr/>
              <a:t>27</a:t>
            </a:fld>
            <a:endParaRPr lang="en-US"/>
          </a:p>
        </p:txBody>
      </p:sp>
      <p:sp>
        <p:nvSpPr>
          <p:cNvPr id="46694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6947"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endParaRPr lang="en-US"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9869BCA-0A29-4243-926A-561013E8D3CC}" type="slidenum">
              <a:rPr lang="en-US"/>
              <a:pPr/>
              <a:t>28</a:t>
            </a:fld>
            <a:endParaRPr lang="en-US"/>
          </a:p>
        </p:txBody>
      </p:sp>
      <p:sp>
        <p:nvSpPr>
          <p:cNvPr id="3420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201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800">
                <a:solidFill>
                  <a:srgbClr val="000000"/>
                </a:solidFill>
              </a:rPr>
              <a:t>Filtrate from Bowman’s capsule flows through the nephron and collecting ducts as it becomes urine. </a:t>
            </a:r>
          </a:p>
          <a:p>
            <a:pPr>
              <a:buClr>
                <a:srgbClr val="339933"/>
              </a:buClr>
            </a:pPr>
            <a:r>
              <a:rPr lang="en-US" sz="800">
                <a:solidFill>
                  <a:srgbClr val="000000"/>
                </a:solidFill>
              </a:rPr>
              <a:t>Filtration occurs as blood pressure forces fluid from the blood in the glomerulus into the lumen of Bowman’s capsule.</a:t>
            </a:r>
          </a:p>
          <a:p>
            <a:pPr>
              <a:buClr>
                <a:srgbClr val="339933"/>
              </a:buClr>
            </a:pPr>
            <a:r>
              <a:rPr lang="en-US" sz="800">
                <a:solidFill>
                  <a:srgbClr val="000000"/>
                </a:solidFill>
              </a:rPr>
              <a:t>The porous capillaries, along with specialized capsule cells called podocytes, are permeable to water and small solutes but not to blood cells or large molecules such as plasma proteins.</a:t>
            </a:r>
          </a:p>
          <a:p>
            <a:pPr>
              <a:buClr>
                <a:srgbClr val="339933"/>
              </a:buClr>
            </a:pPr>
            <a:r>
              <a:rPr lang="en-US" sz="800">
                <a:solidFill>
                  <a:srgbClr val="000000"/>
                </a:solidFill>
              </a:rPr>
              <a:t>The filtrate in Bowman’s capsule contains salt, glucose, vitamins, nitrogenous wastes, and other small molecules. </a:t>
            </a:r>
            <a:endParaRPr lang="en-US"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31F7745-8954-A740-9AEA-8C6C4F80790B}" type="slidenum">
              <a:rPr lang="en-US"/>
              <a:pPr/>
              <a:t>29</a:t>
            </a:fld>
            <a:endParaRPr lang="en-US"/>
          </a:p>
        </p:txBody>
      </p:sp>
      <p:sp>
        <p:nvSpPr>
          <p:cNvPr id="3440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406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1100">
                <a:solidFill>
                  <a:srgbClr val="000000"/>
                </a:solidFill>
              </a:rPr>
              <a:t>One of the most important functions of the proximal tubule is reabsorption of most of the NaCl and water from the initial filtrate volume. </a:t>
            </a:r>
          </a:p>
          <a:p>
            <a:pPr>
              <a:buClr>
                <a:srgbClr val="339933"/>
              </a:buClr>
            </a:pPr>
            <a:r>
              <a:rPr lang="en-US" sz="1100">
                <a:solidFill>
                  <a:srgbClr val="000000"/>
                </a:solidFill>
              </a:rPr>
              <a:t>The epithelial cells actively transport Na</a:t>
            </a:r>
            <a:r>
              <a:rPr lang="en-US" sz="1100" baseline="30000">
                <a:solidFill>
                  <a:srgbClr val="000000"/>
                </a:solidFill>
              </a:rPr>
              <a:t>+</a:t>
            </a:r>
            <a:r>
              <a:rPr lang="en-US" sz="1100">
                <a:solidFill>
                  <a:srgbClr val="000000"/>
                </a:solidFill>
              </a:rPr>
              <a:t> into the interstitial fluid.</a:t>
            </a:r>
          </a:p>
          <a:p>
            <a:pPr>
              <a:buClr>
                <a:srgbClr val="339933"/>
              </a:buClr>
            </a:pPr>
            <a:r>
              <a:rPr lang="en-US" sz="1100">
                <a:solidFill>
                  <a:srgbClr val="000000"/>
                </a:solidFill>
              </a:rPr>
              <a:t>This transfer of positive charge is balanced by the passive transport of Cl</a:t>
            </a:r>
            <a:r>
              <a:rPr lang="en-US" sz="1100" baseline="30000">
                <a:solidFill>
                  <a:srgbClr val="000000"/>
                </a:solidFill>
              </a:rPr>
              <a:t>-</a:t>
            </a:r>
            <a:r>
              <a:rPr lang="en-US" sz="1100">
                <a:solidFill>
                  <a:srgbClr val="000000"/>
                </a:solidFill>
              </a:rPr>
              <a:t> out of the tubule. As salt moves from the filtrate to the interstitial fluid, water follows by osmosis. </a:t>
            </a:r>
          </a:p>
          <a:p>
            <a:pPr>
              <a:buClr>
                <a:srgbClr val="339933"/>
              </a:buClr>
            </a:pPr>
            <a:r>
              <a:rPr lang="en-US" sz="1100">
                <a:solidFill>
                  <a:srgbClr val="000000"/>
                </a:solidFill>
              </a:rPr>
              <a:t>For example, the cells of the transport epithelium help maintain a constant pH in body fluids by controlled secretions of hydrogen ions or ammonia.</a:t>
            </a:r>
          </a:p>
          <a:p>
            <a:pPr>
              <a:buClr>
                <a:srgbClr val="339933"/>
              </a:buClr>
            </a:pPr>
            <a:r>
              <a:rPr lang="en-US" sz="1100">
                <a:solidFill>
                  <a:srgbClr val="000000"/>
                </a:solidFill>
              </a:rPr>
              <a:t>The proximal tubules reabsorb about 90% of the important buffer bicarbonate (HCO</a:t>
            </a:r>
            <a:r>
              <a:rPr lang="en-US" sz="1100" baseline="-25000">
                <a:solidFill>
                  <a:srgbClr val="000000"/>
                </a:solidFill>
              </a:rPr>
              <a:t>3</a:t>
            </a:r>
            <a:r>
              <a:rPr lang="en-US" sz="1100" baseline="30000">
                <a:solidFill>
                  <a:srgbClr val="000000"/>
                </a:solidFill>
              </a:rPr>
              <a:t>-</a:t>
            </a:r>
            <a:r>
              <a:rPr lang="en-US" sz="1100">
                <a:solidFill>
                  <a:srgbClr val="000000"/>
                </a:solidFill>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1712C86-D8F0-F346-8E36-460829FECC94}" type="slidenum">
              <a:rPr lang="en-US"/>
              <a:pPr/>
              <a:t>2</a:t>
            </a:fld>
            <a:endParaRPr lang="en-US"/>
          </a:p>
        </p:txBody>
      </p:sp>
      <p:sp>
        <p:nvSpPr>
          <p:cNvPr id="278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853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8751D7E-6D33-1643-83F4-AAD11E73905C}" type="slidenum">
              <a:rPr lang="en-US"/>
              <a:pPr/>
              <a:t>30</a:t>
            </a:fld>
            <a:endParaRPr lang="en-US"/>
          </a:p>
        </p:txBody>
      </p:sp>
      <p:sp>
        <p:nvSpPr>
          <p:cNvPr id="346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611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a:solidFill>
                  <a:srgbClr val="000000"/>
                </a:solidFill>
              </a:rPr>
              <a:t>Proximal tubule.  </a:t>
            </a:r>
          </a:p>
          <a:p>
            <a:pPr>
              <a:buClr>
                <a:srgbClr val="339933"/>
              </a:buClr>
            </a:pPr>
            <a:r>
              <a:rPr lang="en-US">
                <a:solidFill>
                  <a:srgbClr val="000000"/>
                </a:solidFill>
              </a:rPr>
              <a:t>Secretion and reabsorption in the proximal tubule substantially alter the volume and composition of filtrate.</a:t>
            </a:r>
          </a:p>
          <a:p>
            <a:pPr>
              <a:buClr>
                <a:srgbClr val="339933"/>
              </a:buClr>
            </a:pPr>
            <a:r>
              <a:rPr lang="en-US">
                <a:solidFill>
                  <a:srgbClr val="000000"/>
                </a:solidFill>
              </a:rPr>
              <a:t>For example, the cells of the transport epithelium help maintain a constant pH in body fluids by controlled secretions of hydrogen ions or ammonia.</a:t>
            </a:r>
          </a:p>
          <a:p>
            <a:pPr>
              <a:buClr>
                <a:srgbClr val="339933"/>
              </a:buClr>
            </a:pPr>
            <a:r>
              <a:rPr lang="en-US">
                <a:solidFill>
                  <a:srgbClr val="000000"/>
                </a:solidFill>
              </a:rPr>
              <a:t>The proximal tubules reabsorb about 90% of the important buffer bicarbonate (HCO</a:t>
            </a:r>
            <a:r>
              <a:rPr lang="en-US" baseline="-25000">
                <a:solidFill>
                  <a:srgbClr val="000000"/>
                </a:solidFill>
              </a:rPr>
              <a:t>3</a:t>
            </a:r>
            <a:r>
              <a:rPr lang="en-US" baseline="30000">
                <a:solidFill>
                  <a:srgbClr val="000000"/>
                </a:solidFill>
              </a:rPr>
              <a:t>-</a:t>
            </a:r>
            <a:r>
              <a:rPr lang="en-US">
                <a:solidFill>
                  <a:srgbClr val="000000"/>
                </a:solidFill>
              </a:rPr>
              <a:t>).</a:t>
            </a:r>
          </a:p>
          <a:p>
            <a:pPr>
              <a:buClr>
                <a:srgbClr val="339933"/>
              </a:buClr>
            </a:pPr>
            <a:endParaRPr lang="en-US">
              <a:solidFill>
                <a:srgbClr val="000000"/>
              </a:solidFill>
            </a:endParaRPr>
          </a:p>
          <a:p>
            <a:pPr>
              <a:buClr>
                <a:srgbClr val="339933"/>
              </a:buClr>
            </a:pPr>
            <a:r>
              <a:rPr lang="en-US">
                <a:solidFill>
                  <a:srgbClr val="000000"/>
                </a:solidFill>
              </a:rPr>
              <a:t>Descending limb of the loop of Henle.  Reabsorption of water continues as the filtrate moves into the descending limb of the loop of Henle.</a:t>
            </a:r>
          </a:p>
          <a:p>
            <a:pPr>
              <a:buClr>
                <a:srgbClr val="339933"/>
              </a:buClr>
            </a:pPr>
            <a:r>
              <a:rPr lang="en-US">
                <a:solidFill>
                  <a:srgbClr val="000000"/>
                </a:solidFill>
              </a:rPr>
              <a:t>This transport epithelium is freely permeable to water but not very permeable to salt and other small solutes.</a:t>
            </a:r>
          </a:p>
          <a:p>
            <a:pPr>
              <a:buClr>
                <a:srgbClr val="339933"/>
              </a:buCl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DAFDFF4-9E54-C54D-8326-698D1C5EDC3C}" type="slidenum">
              <a:rPr lang="en-US"/>
              <a:pPr/>
              <a:t>31</a:t>
            </a:fld>
            <a:endParaRPr lang="en-US"/>
          </a:p>
        </p:txBody>
      </p:sp>
      <p:sp>
        <p:nvSpPr>
          <p:cNvPr id="348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6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a:solidFill>
                  <a:srgbClr val="000000"/>
                </a:solidFill>
              </a:rPr>
              <a:t>Ascending limb of the loop of Henle.  </a:t>
            </a:r>
          </a:p>
          <a:p>
            <a:pPr>
              <a:buClr>
                <a:srgbClr val="339933"/>
              </a:buClr>
            </a:pPr>
            <a:r>
              <a:rPr lang="en-US">
                <a:solidFill>
                  <a:srgbClr val="000000"/>
                </a:solidFill>
              </a:rPr>
              <a:t>In contrast to the descending limb, the transport epithelium of the ascending limb is permeable to salt, not water.</a:t>
            </a:r>
          </a:p>
          <a:p>
            <a:pPr>
              <a:buClr>
                <a:srgbClr val="339933"/>
              </a:buClr>
            </a:pPr>
            <a:r>
              <a:rPr lang="en-US">
                <a:solidFill>
                  <a:srgbClr val="000000"/>
                </a:solidFill>
              </a:rPr>
              <a:t>As filtrate ascends the thin segment of the ascending limb, NaCl diffuses out of the permeable tubule into the interstitial fluid, increasing the osmolarity of the medulla.</a:t>
            </a:r>
          </a:p>
          <a:p>
            <a:pPr>
              <a:buClr>
                <a:srgbClr val="339933"/>
              </a:buClr>
            </a:pPr>
            <a:r>
              <a:rPr lang="en-US">
                <a:solidFill>
                  <a:srgbClr val="000000"/>
                </a:solidFill>
              </a:rPr>
              <a:t>The active transport of salt from the filtrate into the interstitial fluid continues in the thick segment of the ascending limb.</a:t>
            </a:r>
          </a:p>
          <a:p>
            <a:pPr>
              <a:buClr>
                <a:srgbClr val="339933"/>
              </a:buClr>
            </a:pPr>
            <a:r>
              <a:rPr lang="en-US">
                <a:solidFill>
                  <a:srgbClr val="000000"/>
                </a:solidFill>
              </a:rPr>
              <a:t>By losing salt without giving up water, the filtrate becomes progressively more dilute as it moves up to the cortex in the ascending limb of the loop.</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08C3FF4-9467-F346-BD25-CA370EC81DC5}" type="slidenum">
              <a:rPr lang="en-US"/>
              <a:pPr/>
              <a:t>32</a:t>
            </a:fld>
            <a:endParaRPr lang="en-US"/>
          </a:p>
        </p:txBody>
      </p:sp>
      <p:sp>
        <p:nvSpPr>
          <p:cNvPr id="3502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021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a:solidFill>
                  <a:srgbClr val="000000"/>
                </a:solidFill>
              </a:rPr>
              <a:t>Distal tubule.  The distal tubule plays a key role in regulating the K</a:t>
            </a:r>
            <a:r>
              <a:rPr lang="en-US" baseline="30000">
                <a:solidFill>
                  <a:srgbClr val="000000"/>
                </a:solidFill>
              </a:rPr>
              <a:t>+</a:t>
            </a:r>
            <a:r>
              <a:rPr lang="en-US">
                <a:solidFill>
                  <a:srgbClr val="000000"/>
                </a:solidFill>
              </a:rPr>
              <a:t> and NaCl concentrations in body fluids by varying the amount of K</a:t>
            </a:r>
            <a:r>
              <a:rPr lang="en-US" baseline="30000">
                <a:solidFill>
                  <a:srgbClr val="000000"/>
                </a:solidFill>
              </a:rPr>
              <a:t>+</a:t>
            </a:r>
            <a:r>
              <a:rPr lang="en-US">
                <a:solidFill>
                  <a:srgbClr val="000000"/>
                </a:solidFill>
              </a:rPr>
              <a:t> that is secreted into the filtrate and the amount of NaCl reabsorbed from the filtrate.</a:t>
            </a:r>
          </a:p>
          <a:p>
            <a:pPr>
              <a:buClr>
                <a:srgbClr val="339933"/>
              </a:buClr>
            </a:pPr>
            <a:r>
              <a:rPr lang="en-US">
                <a:solidFill>
                  <a:srgbClr val="000000"/>
                </a:solidFill>
              </a:rPr>
              <a:t>Like the proximal tubule, the distal tubule also contributes to pH regulation by controlled secretion of H</a:t>
            </a:r>
            <a:r>
              <a:rPr lang="en-US" baseline="30000">
                <a:solidFill>
                  <a:srgbClr val="000000"/>
                </a:solidFill>
              </a:rPr>
              <a:t>+</a:t>
            </a:r>
            <a:r>
              <a:rPr lang="en-US">
                <a:solidFill>
                  <a:srgbClr val="000000"/>
                </a:solidFill>
              </a:rPr>
              <a:t> and the reabsorption of bicarbonate (HCO</a:t>
            </a:r>
            <a:r>
              <a:rPr lang="en-US" baseline="-25000">
                <a:solidFill>
                  <a:srgbClr val="000000"/>
                </a:solidFill>
              </a:rPr>
              <a:t>3</a:t>
            </a:r>
            <a:r>
              <a:rPr lang="en-US" baseline="30000">
                <a:solidFill>
                  <a:srgbClr val="000000"/>
                </a:solidFill>
              </a:rPr>
              <a:t>-</a:t>
            </a:r>
            <a:r>
              <a:rPr lang="en-US">
                <a:solidFill>
                  <a:srgbClr val="000000"/>
                </a:solidFill>
              </a:rPr>
              <a:t>).</a:t>
            </a:r>
          </a:p>
          <a:p>
            <a:pPr>
              <a:buClr>
                <a:srgbClr val="339933"/>
              </a:buCl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311679B-8C5C-8041-AF9F-758DDA33FBD8}" type="slidenum">
              <a:rPr lang="en-US"/>
              <a:pPr/>
              <a:t>33</a:t>
            </a:fld>
            <a:endParaRPr lang="en-US"/>
          </a:p>
        </p:txBody>
      </p:sp>
      <p:sp>
        <p:nvSpPr>
          <p:cNvPr id="3522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225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lnSpc>
                <a:spcPct val="90000"/>
              </a:lnSpc>
              <a:buClr>
                <a:srgbClr val="339933"/>
              </a:buClr>
            </a:pPr>
            <a:r>
              <a:rPr lang="en-US">
                <a:solidFill>
                  <a:srgbClr val="000000"/>
                </a:solidFill>
              </a:rPr>
              <a:t>Collecting duct.  By actively reabsorbing NaCl, the transport epithelium of the collecting duct plays a large role in determining how much salt is actually excreted in the urine.</a:t>
            </a:r>
          </a:p>
          <a:p>
            <a:pPr>
              <a:buClr>
                <a:srgbClr val="339933"/>
              </a:buClr>
            </a:pPr>
            <a:r>
              <a:rPr lang="en-US">
                <a:solidFill>
                  <a:srgbClr val="000000"/>
                </a:solidFill>
              </a:rPr>
              <a:t>The epithelium is permeable to water but not to salt or (in the renal cortex) to urea.</a:t>
            </a:r>
          </a:p>
          <a:p>
            <a:pPr>
              <a:buClr>
                <a:srgbClr val="339933"/>
              </a:buClr>
            </a:pPr>
            <a:r>
              <a:rPr lang="en-US">
                <a:solidFill>
                  <a:srgbClr val="000000"/>
                </a:solidFill>
              </a:rPr>
              <a:t>As the collecting duct traverses the gradient of osmolarity in the kidney, the filtrate becomes increasingly concentrated as it loses more and more water by osmosis to the hyperosmotic interstitial fluid.</a:t>
            </a:r>
          </a:p>
          <a:p>
            <a:pPr>
              <a:buClr>
                <a:srgbClr val="339933"/>
              </a:buClr>
            </a:pPr>
            <a:r>
              <a:rPr lang="en-US">
                <a:solidFill>
                  <a:srgbClr val="000000"/>
                </a:solidFill>
              </a:rPr>
              <a:t>In the inner medulla, the duct becomes permeable to urea, contributing to hyperosmotic interstitial fluid and enabling the kidney to conserve water by excreting a hyperosmotic urine.</a:t>
            </a:r>
            <a:endParaRPr lang="en-US" sz="9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BD508FC-014B-444C-A99C-35E099A9E5E1}" type="slidenum">
              <a:rPr lang="en-US"/>
              <a:pPr/>
              <a:t>34</a:t>
            </a:fld>
            <a:endParaRPr lang="en-US"/>
          </a:p>
        </p:txBody>
      </p:sp>
      <p:sp>
        <p:nvSpPr>
          <p:cNvPr id="3543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4307" name="Rectangle 3"/>
          <p:cNvSpPr>
            <a:spLocks noGrp="1" noChangeArrowheads="1"/>
          </p:cNvSpPr>
          <p:nvPr>
            <p:ph type="body" idx="1"/>
          </p:nvPr>
        </p:nvSpPr>
        <p:spPr bwMode="auto">
          <a:xfrm>
            <a:off x="914400" y="4343400"/>
            <a:ext cx="5029200" cy="4419600"/>
          </a:xfrm>
          <a:prstGeom prst="rect">
            <a:avLst/>
          </a:prstGeom>
          <a:solidFill>
            <a:srgbClr val="FFFFFF"/>
          </a:solidFill>
          <a:ln>
            <a:miter lim="800000"/>
            <a:headEnd/>
            <a:tailEnd/>
          </a:ln>
        </p:spPr>
        <p:txBody>
          <a:bodyPr>
            <a:prstTxWarp prst="textNoShape">
              <a:avLst/>
            </a:prstTxWarp>
          </a:bodyPr>
          <a:lstStyle/>
          <a:p>
            <a:pPr>
              <a:buClr>
                <a:srgbClr val="339933"/>
              </a:buClr>
            </a:pPr>
            <a:r>
              <a:rPr lang="en-US">
                <a:solidFill>
                  <a:srgbClr val="000000"/>
                </a:solidFill>
              </a:rPr>
              <a:t>Descending limb of the loop of Henle.  </a:t>
            </a:r>
          </a:p>
          <a:p>
            <a:pPr>
              <a:buClr>
                <a:srgbClr val="339933"/>
              </a:buClr>
            </a:pPr>
            <a:r>
              <a:rPr lang="en-US">
                <a:solidFill>
                  <a:srgbClr val="000000"/>
                </a:solidFill>
              </a:rPr>
              <a:t>Reabsorption of water continues as the filtrate moves into the descending limb of the loop of Henle.</a:t>
            </a:r>
          </a:p>
          <a:p>
            <a:pPr>
              <a:buClr>
                <a:srgbClr val="339933"/>
              </a:buClr>
            </a:pPr>
            <a:r>
              <a:rPr lang="en-US">
                <a:solidFill>
                  <a:srgbClr val="000000"/>
                </a:solidFill>
              </a:rPr>
              <a:t>This transport epithelium is freely permeable to water but not very permeable to salt and other small solutes. For water to move out of the tubule by osmosis, the interstitial fluid bathing the tubule must be hyperosmotic to the filtrate.</a:t>
            </a:r>
          </a:p>
          <a:p>
            <a:pPr>
              <a:buClr>
                <a:srgbClr val="339933"/>
              </a:buClr>
            </a:pPr>
            <a:r>
              <a:rPr lang="en-US">
                <a:solidFill>
                  <a:srgbClr val="000000"/>
                </a:solidFill>
              </a:rPr>
              <a:t>Because the osmolarity of the interstitial fluid does become progressively greater from the outer cortex to the inner medulla, the filtrate moving within the descending loop of Henle continues to loose water.</a:t>
            </a:r>
          </a:p>
          <a:p>
            <a:pPr>
              <a:buClr>
                <a:srgbClr val="339933"/>
              </a:buClr>
            </a:pPr>
            <a:r>
              <a:rPr lang="en-US">
                <a:solidFill>
                  <a:srgbClr val="000000"/>
                </a:solidFill>
              </a:rPr>
              <a:t>Ascending limb of the loop of Henle.  </a:t>
            </a:r>
          </a:p>
          <a:p>
            <a:pPr>
              <a:buClr>
                <a:srgbClr val="339933"/>
              </a:buClr>
            </a:pPr>
            <a:r>
              <a:rPr lang="en-US">
                <a:solidFill>
                  <a:srgbClr val="000000"/>
                </a:solidFill>
              </a:rPr>
              <a:t>In contrast to the descending limb, the transport epithelium of the ascending limb is permeable to salt, not water.</a:t>
            </a:r>
          </a:p>
          <a:p>
            <a:pPr>
              <a:buClr>
                <a:srgbClr val="339933"/>
              </a:buClr>
            </a:pPr>
            <a:r>
              <a:rPr lang="en-US">
                <a:solidFill>
                  <a:srgbClr val="000000"/>
                </a:solidFill>
              </a:rPr>
              <a:t>As filtrate ascends the thin segment of the ascending limb, NaCl diffuses out of the permeable tubule into the interstitial fluid, increasing the osmolarity of the medulla.</a:t>
            </a:r>
          </a:p>
          <a:p>
            <a:pPr>
              <a:buClr>
                <a:srgbClr val="339933"/>
              </a:buClr>
            </a:pPr>
            <a:r>
              <a:rPr lang="en-US">
                <a:solidFill>
                  <a:srgbClr val="000000"/>
                </a:solidFill>
              </a:rPr>
              <a:t>The active transport of salt from the filtrate into the interstitial fluid continues in the thick segment of the ascending limb. By losing salt without giving up water, the filtrate becomes progressively more dilute as it moves up to the cortex in the ascending limb of the loop.</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58ABD08-712B-EA44-9E01-4A88EA433BA0}" type="slidenum">
              <a:rPr lang="en-US"/>
              <a:pPr/>
              <a:t>35</a:t>
            </a:fld>
            <a:endParaRPr lang="en-US"/>
          </a:p>
        </p:txBody>
      </p:sp>
      <p:sp>
        <p:nvSpPr>
          <p:cNvPr id="3563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635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9714DA1-97B6-3246-A522-72640AB5CC8E}" type="slidenum">
              <a:rPr lang="en-US"/>
              <a:pPr/>
              <a:t>39</a:t>
            </a:fld>
            <a:endParaRPr lang="en-US"/>
          </a:p>
        </p:txBody>
      </p:sp>
      <p:sp>
        <p:nvSpPr>
          <p:cNvPr id="364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454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3C80FFF-792D-CC4B-BF72-ADE47BB1357C}" type="slidenum">
              <a:rPr lang="en-US"/>
              <a:pPr/>
              <a:t>40</a:t>
            </a:fld>
            <a:endParaRPr lang="en-US"/>
          </a:p>
        </p:txBody>
      </p:sp>
      <p:sp>
        <p:nvSpPr>
          <p:cNvPr id="468994" name="Rectangle 1026"/>
          <p:cNvSpPr>
            <a:spLocks noGrp="1" noRot="1" noChangeAspect="1" noChangeArrowheads="1" noTextEdit="1"/>
          </p:cNvSpPr>
          <p:nvPr>
            <p:ph type="sldImg"/>
          </p:nvPr>
        </p:nvSpPr>
        <p:spPr>
          <a:ln/>
        </p:spPr>
      </p:sp>
      <p:sp>
        <p:nvSpPr>
          <p:cNvPr id="46899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F336302-69A8-1F4A-B29B-1356687E9572}" type="slidenum">
              <a:rPr lang="en-US"/>
              <a:pPr/>
              <a:t>41</a:t>
            </a:fld>
            <a:endParaRPr lang="en-US"/>
          </a:p>
        </p:txBody>
      </p:sp>
      <p:sp>
        <p:nvSpPr>
          <p:cNvPr id="36659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6595"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F1E9E6F-2238-6044-875D-2EAD2B92BD00}" type="slidenum">
              <a:rPr lang="en-US"/>
              <a:pPr/>
              <a:t>43</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1DE6050-4D5D-604C-B3F8-4A871679C768}" type="slidenum">
              <a:rPr lang="en-US"/>
              <a:pPr/>
              <a:t>4</a:t>
            </a:fld>
            <a:endParaRPr lang="en-US"/>
          </a:p>
        </p:txBody>
      </p:sp>
      <p:sp>
        <p:nvSpPr>
          <p:cNvPr id="280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0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65B4269-6770-CA49-BD63-F8229F304827}" type="slidenum">
              <a:rPr lang="en-US"/>
              <a:pPr/>
              <a:t>5</a:t>
            </a:fld>
            <a:endParaRPr lang="en-US"/>
          </a:p>
        </p:txBody>
      </p:sp>
      <p:sp>
        <p:nvSpPr>
          <p:cNvPr id="305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4514062-A2A7-544F-B1CA-435D03E6220B}" type="slidenum">
              <a:rPr lang="en-US"/>
              <a:pPr/>
              <a:t>6</a:t>
            </a:fld>
            <a:endParaRPr lang="en-US"/>
          </a:p>
        </p:txBody>
      </p:sp>
      <p:sp>
        <p:nvSpPr>
          <p:cNvPr id="309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925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900">
                <a:solidFill>
                  <a:srgbClr val="000000"/>
                </a:solidFill>
              </a:rPr>
              <a:t>Transport epithelia in excretory organs often have the dual functions of maintaining water balance and disposing of metabolic wastes.</a:t>
            </a:r>
          </a:p>
          <a:p>
            <a:pPr>
              <a:buClr>
                <a:srgbClr val="339933"/>
              </a:buClr>
            </a:pPr>
            <a:r>
              <a:rPr lang="en-US" sz="900">
                <a:solidFill>
                  <a:srgbClr val="000000"/>
                </a:solidFill>
              </a:rPr>
              <a:t>Transport epithelia in the gills of freshwater fishes actively pump salts from the dilute water passing by the gill filaments.</a:t>
            </a:r>
          </a:p>
          <a:p>
            <a:endParaRPr lang="en-US" sz="9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FE65A68-8E24-3A42-9223-3F022828350B}" type="slidenum">
              <a:rPr lang="en-US"/>
              <a:pPr/>
              <a:t>16</a:t>
            </a:fld>
            <a:endParaRPr lang="en-US"/>
          </a:p>
        </p:txBody>
      </p:sp>
      <p:sp>
        <p:nvSpPr>
          <p:cNvPr id="3112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12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1100">
                <a:solidFill>
                  <a:srgbClr val="000000"/>
                </a:solidFill>
              </a:rPr>
              <a:t>The threat of desiccation (drying out) is perhaps the largest regulatory problem confronting terrestrial plants and animals.</a:t>
            </a:r>
          </a:p>
          <a:p>
            <a:pPr>
              <a:lnSpc>
                <a:spcPct val="90000"/>
              </a:lnSpc>
              <a:buClr>
                <a:srgbClr val="339933"/>
              </a:buClr>
            </a:pPr>
            <a:r>
              <a:rPr lang="en-US" sz="1100">
                <a:solidFill>
                  <a:srgbClr val="000000"/>
                </a:solidFill>
              </a:rPr>
              <a:t>Humans die if they lose about 12% of their body water.</a:t>
            </a:r>
          </a:p>
          <a:p>
            <a:pPr>
              <a:buClr>
                <a:srgbClr val="339933"/>
              </a:buClr>
            </a:pPr>
            <a:r>
              <a:rPr lang="en-US" sz="1100">
                <a:solidFill>
                  <a:srgbClr val="000000"/>
                </a:solidFill>
              </a:rPr>
              <a:t>Adaptations that reduce water loss are key to survival on land. Most terrestrial animals have body coverings that help prevent dehydration. These include waxy layers in insect exoskeletons, the shells of land snails, and the multiple layers of dead, keratinized skin cells.</a:t>
            </a:r>
          </a:p>
          <a:p>
            <a:pPr>
              <a:lnSpc>
                <a:spcPct val="90000"/>
              </a:lnSpc>
              <a:buClr>
                <a:srgbClr val="339933"/>
              </a:buClr>
            </a:pPr>
            <a:r>
              <a:rPr lang="en-US" sz="1100">
                <a:solidFill>
                  <a:srgbClr val="000000"/>
                </a:solidFill>
              </a:rPr>
              <a:t>Being nocturnal also reduces evaporative water loss.</a:t>
            </a:r>
          </a:p>
          <a:p>
            <a:pPr>
              <a:buClr>
                <a:srgbClr val="339933"/>
              </a:buClr>
            </a:pPr>
            <a:r>
              <a:rPr lang="en-US" sz="1100">
                <a:solidFill>
                  <a:srgbClr val="000000"/>
                </a:solidFill>
              </a:rPr>
              <a:t>Despite these adaptations, most terrestrial animals lose considerable water from moist surfaces in their gas exchange organs, in urine and feces, and across the skin.</a:t>
            </a:r>
          </a:p>
          <a:p>
            <a:pPr>
              <a:buClr>
                <a:srgbClr val="339933"/>
              </a:buClr>
            </a:pPr>
            <a:r>
              <a:rPr lang="en-US" sz="1100">
                <a:solidFill>
                  <a:srgbClr val="000000"/>
                </a:solidFill>
              </a:rPr>
              <a:t>Land animals balance their water budgets by drinking and eating moist foods and by using metabolic water from aerobic respiration.</a:t>
            </a:r>
          </a:p>
          <a:p>
            <a:pPr>
              <a:buClr>
                <a:srgbClr val="339933"/>
              </a:buClr>
            </a:pPr>
            <a:endParaRPr lang="en-US" sz="1100">
              <a:solidFill>
                <a:srgbClr val="000000"/>
              </a:solidFill>
            </a:endParaRPr>
          </a:p>
          <a:p>
            <a:pPr>
              <a:buClr>
                <a:srgbClr val="339933"/>
              </a:buClr>
            </a:pPr>
            <a:endParaRPr lang="en-US" sz="1100">
              <a:solidFill>
                <a:srgbClr val="000000"/>
              </a:solidFill>
            </a:endParaRPr>
          </a:p>
          <a:p>
            <a:pPr>
              <a:buClr>
                <a:srgbClr val="339933"/>
              </a:buClr>
            </a:pPr>
            <a:r>
              <a:rPr lang="en-US" sz="1100">
                <a:solidFill>
                  <a:srgbClr val="000000"/>
                </a:solidFill>
              </a:rPr>
              <a:t>And don’t forget plants, they have to deal with this too!</a:t>
            </a:r>
            <a:endParaRPr lang="en-US"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AFFD6EA-BF97-8A41-BEDB-0B56D95D6A9A}" type="slidenum">
              <a:rPr lang="en-US"/>
              <a:pPr/>
              <a:t>17</a:t>
            </a:fld>
            <a:endParaRPr lang="en-US"/>
          </a:p>
        </p:txBody>
      </p:sp>
      <p:sp>
        <p:nvSpPr>
          <p:cNvPr id="471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tabLst>
                <a:tab pos="457200" algn="l"/>
              </a:tabLst>
            </a:pPr>
            <a:r>
              <a:rPr lang="en-US" sz="1000"/>
              <a:t>Can you store sugars? YES</a:t>
            </a:r>
          </a:p>
          <a:p>
            <a:pPr>
              <a:tabLst>
                <a:tab pos="457200" algn="l"/>
              </a:tabLst>
            </a:pPr>
            <a:r>
              <a:rPr lang="en-US" sz="1000"/>
              <a:t>Can you store lipids? YES</a:t>
            </a:r>
          </a:p>
          <a:p>
            <a:pPr>
              <a:tabLst>
                <a:tab pos="457200" algn="l"/>
              </a:tabLst>
            </a:pPr>
            <a:r>
              <a:rPr lang="en-US" sz="1000"/>
              <a:t>Can you store proteins? NO</a:t>
            </a:r>
          </a:p>
          <a:p>
            <a:pPr>
              <a:tabLst>
                <a:tab pos="457200" algn="l"/>
              </a:tabLst>
            </a:pPr>
            <a:r>
              <a:rPr lang="en-US" sz="1000"/>
              <a:t>	Animals do not have a protein storage system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FEEE25-828F-ED48-A532-99DCF1175D03}" type="slidenum">
              <a:rPr lang="en-US"/>
              <a:pPr/>
              <a:t>18</a:t>
            </a:fld>
            <a:endParaRPr lang="en-US"/>
          </a:p>
        </p:txBody>
      </p:sp>
      <p:sp>
        <p:nvSpPr>
          <p:cNvPr id="3174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0439118-E3B2-D146-B63A-D245036DAAA0}" type="slidenum">
              <a:rPr lang="en-US"/>
              <a:pPr/>
              <a:t>19</a:t>
            </a:fld>
            <a:endParaRPr lang="en-US"/>
          </a:p>
        </p:txBody>
      </p:sp>
      <p:sp>
        <p:nvSpPr>
          <p:cNvPr id="3194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94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800">
                <a:solidFill>
                  <a:srgbClr val="000000"/>
                </a:solidFill>
              </a:rPr>
              <a:t>Mode of reproduction appears to have been important in choosing between these alternatives.</a:t>
            </a:r>
          </a:p>
          <a:p>
            <a:pPr>
              <a:buClr>
                <a:srgbClr val="339933"/>
              </a:buClr>
            </a:pPr>
            <a:r>
              <a:rPr lang="en-US" sz="800">
                <a:solidFill>
                  <a:srgbClr val="000000"/>
                </a:solidFill>
              </a:rPr>
              <a:t>Soluble wastes can diffuse out of a shell-less amphibian egg (ammonia) or be carried away by the mother’s blood in a mammalian embryo (urea).</a:t>
            </a:r>
          </a:p>
          <a:p>
            <a:pPr>
              <a:buClr>
                <a:srgbClr val="339933"/>
              </a:buClr>
            </a:pPr>
            <a:r>
              <a:rPr lang="en-US" sz="800">
                <a:solidFill>
                  <a:srgbClr val="000000"/>
                </a:solidFill>
              </a:rPr>
              <a:t>However, the shelled eggs of birds and reptiles are not permeable to liquids, which means that soluble nitrogenous wastes trapped within the egg could accumulate to dangerous levels (even urea is toxic at very high concentrations).</a:t>
            </a:r>
          </a:p>
          <a:p>
            <a:pPr>
              <a:buClr>
                <a:srgbClr val="339933"/>
              </a:buClr>
            </a:pPr>
            <a:r>
              <a:rPr lang="en-US" sz="800">
                <a:solidFill>
                  <a:srgbClr val="000000"/>
                </a:solidFill>
              </a:rPr>
              <a:t>In these animals, uric acid precipitates out of solution and can be stored within the egg as a harmless solid left behind when the animal hatches.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11/20/10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11/20/10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11/20/10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6">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xmlns:p14="http://schemas.microsoft.com/office/powerpoint/2010/mai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9.emf"/><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27.png"/><Relationship Id="rId6"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4.png"/><Relationship Id="rId5"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6.jpeg"/><Relationship Id="rId5"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9.png"/><Relationship Id="rId5" Type="http://schemas.openxmlformats.org/officeDocument/2006/relationships/image" Target="../media/image40.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9.png"/><Relationship Id="rId5"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0.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5" Type="http://schemas.openxmlformats.org/officeDocument/2006/relationships/image" Target="../media/image48.png"/><Relationship Id="rId6" Type="http://schemas.openxmlformats.org/officeDocument/2006/relationships/image" Target="../media/image49.jpeg"/><Relationship Id="rId7"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jpeg"/><Relationship Id="rId6"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3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4.jpeg"/><Relationship Id="rId5" Type="http://schemas.openxmlformats.org/officeDocument/2006/relationships/image" Target="../media/image47.jpeg"/><Relationship Id="rId6" Type="http://schemas.openxmlformats.org/officeDocument/2006/relationships/image" Target="../media/image55.emf"/><Relationship Id="rId7" Type="http://schemas.openxmlformats.org/officeDocument/2006/relationships/image" Target="../media/image56.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1.bin"/><Relationship Id="rId5" Type="http://schemas.openxmlformats.org/officeDocument/2006/relationships/image" Target="../media/image57.jpeg"/><Relationship Id="rId6" Type="http://schemas.openxmlformats.org/officeDocument/2006/relationships/image" Target="../media/image58.jpeg"/><Relationship Id="rId7" Type="http://schemas.openxmlformats.org/officeDocument/2006/relationships/image" Target="../media/image59.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0.emf"/><Relationship Id="rId5" Type="http://schemas.openxmlformats.org/officeDocument/2006/relationships/image" Target="../media/image58.jpeg"/><Relationship Id="rId6" Type="http://schemas.openxmlformats.org/officeDocument/2006/relationships/image" Target="../media/image61.e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7.jpeg"/><Relationship Id="rId6" Type="http://schemas.openxmlformats.org/officeDocument/2006/relationships/image" Target="../media/image58.jpeg"/><Relationship Id="rId7"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2.jpe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8261873" cy="6858000"/>
          </a:xfrm>
          <a:prstGeom prst="rect">
            <a:avLst/>
          </a:prstGeom>
        </p:spPr>
      </p:pic>
      <p:sp>
        <p:nvSpPr>
          <p:cNvPr id="275458" name="Rectangle 2"/>
          <p:cNvSpPr>
            <a:spLocks noGrp="1" noChangeArrowheads="1"/>
          </p:cNvSpPr>
          <p:nvPr>
            <p:ph type="ctrTitle"/>
          </p:nvPr>
        </p:nvSpPr>
        <p:spPr>
          <a:xfrm>
            <a:off x="139700" y="50800"/>
            <a:ext cx="8953500" cy="1347788"/>
          </a:xfrm>
        </p:spPr>
        <p:txBody>
          <a:bodyPr/>
          <a:lstStyle/>
          <a:p>
            <a:r>
              <a:rPr lang="en-US" dirty="0"/>
              <a:t>Regulating the </a:t>
            </a:r>
            <a:r>
              <a:rPr lang="en-US" dirty="0" smtClean="0"/>
              <a:t>Internal Environment</a:t>
            </a:r>
            <a:br>
              <a:rPr lang="en-US" dirty="0" smtClean="0"/>
            </a:br>
            <a:r>
              <a:rPr lang="en-US" dirty="0" smtClean="0"/>
              <a:t>(Ch. 40, 44)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76200"/>
            <a:ext cx="8534400" cy="914400"/>
          </a:xfrm>
        </p:spPr>
        <p:txBody>
          <a:bodyPr/>
          <a:lstStyle/>
          <a:p>
            <a:pPr eaLnBrk="1" hangingPunct="1"/>
            <a:r>
              <a:rPr lang="en-US" sz="3200">
                <a:ea typeface="ＭＳ Ｐゴシック" pitchFamily="-108" charset="-128"/>
                <a:cs typeface="ＭＳ Ｐゴシック" pitchFamily="-108" charset="-128"/>
              </a:rPr>
              <a:t>Heat exchange between an organism and its environment</a:t>
            </a:r>
          </a:p>
        </p:txBody>
      </p:sp>
      <p:pic>
        <p:nvPicPr>
          <p:cNvPr id="22531" name="Picture 3"/>
          <p:cNvPicPr>
            <a:picLocks noChangeAspect="1" noChangeArrowheads="1"/>
          </p:cNvPicPr>
          <p:nvPr/>
        </p:nvPicPr>
        <p:blipFill>
          <a:blip r:embed="rId2"/>
          <a:srcRect/>
          <a:stretch>
            <a:fillRect/>
          </a:stretch>
        </p:blipFill>
        <p:spPr bwMode="auto">
          <a:xfrm>
            <a:off x="2273300" y="2171700"/>
            <a:ext cx="4267200" cy="3117850"/>
          </a:xfrm>
          <a:prstGeom prst="rect">
            <a:avLst/>
          </a:prstGeom>
          <a:noFill/>
          <a:ln w="9525">
            <a:noFill/>
            <a:miter lim="800000"/>
            <a:headEnd/>
            <a:tailEnd/>
          </a:ln>
        </p:spPr>
      </p:pic>
      <p:sp>
        <p:nvSpPr>
          <p:cNvPr id="22532" name="Text Box 4"/>
          <p:cNvSpPr txBox="1">
            <a:spLocks noChangeArrowheads="1"/>
          </p:cNvSpPr>
          <p:nvPr/>
        </p:nvSpPr>
        <p:spPr bwMode="auto">
          <a:xfrm>
            <a:off x="869950" y="1054100"/>
            <a:ext cx="3279775" cy="10048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Radiation</a:t>
            </a:r>
            <a:r>
              <a:rPr kumimoji="1" lang="en-US" sz="1200"/>
              <a:t> is the emission of electromagnetic </a:t>
            </a:r>
          </a:p>
          <a:p>
            <a:pPr eaLnBrk="0" hangingPunct="0"/>
            <a:r>
              <a:rPr kumimoji="1" lang="en-US" sz="1200"/>
              <a:t>waves by all objects warmer than absolute </a:t>
            </a:r>
          </a:p>
          <a:p>
            <a:pPr eaLnBrk="0" hangingPunct="0"/>
            <a:r>
              <a:rPr kumimoji="1" lang="en-US" sz="1200"/>
              <a:t>zero. Radiation can transfer heat between </a:t>
            </a:r>
          </a:p>
          <a:p>
            <a:pPr eaLnBrk="0" hangingPunct="0"/>
            <a:r>
              <a:rPr kumimoji="1" lang="en-US" sz="1200"/>
              <a:t>objects that are not in direct contact, as when </a:t>
            </a:r>
          </a:p>
          <a:p>
            <a:pPr eaLnBrk="0" hangingPunct="0"/>
            <a:r>
              <a:rPr kumimoji="1" lang="en-US" sz="1200"/>
              <a:t>a lizard absorbs heat radiating from the sun.</a:t>
            </a:r>
          </a:p>
        </p:txBody>
      </p:sp>
      <p:sp>
        <p:nvSpPr>
          <p:cNvPr id="22533" name="Text Box 5"/>
          <p:cNvSpPr txBox="1">
            <a:spLocks noChangeArrowheads="1"/>
          </p:cNvSpPr>
          <p:nvPr/>
        </p:nvSpPr>
        <p:spPr bwMode="auto">
          <a:xfrm>
            <a:off x="4264025" y="1222375"/>
            <a:ext cx="4181475" cy="82232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Evaporation</a:t>
            </a:r>
            <a:r>
              <a:rPr kumimoji="1" lang="en-US" sz="1200"/>
              <a:t> is the removal of heat from the surface of a</a:t>
            </a:r>
          </a:p>
          <a:p>
            <a:pPr eaLnBrk="0" hangingPunct="0"/>
            <a:r>
              <a:rPr kumimoji="1" lang="en-US" sz="1200"/>
              <a:t>liquid that is losing some of its molecules as gas. </a:t>
            </a:r>
          </a:p>
          <a:p>
            <a:pPr eaLnBrk="0" hangingPunct="0"/>
            <a:r>
              <a:rPr kumimoji="1" lang="en-US" sz="1200"/>
              <a:t>Evaporation of water from a lizard’s moist surfaces that </a:t>
            </a:r>
          </a:p>
          <a:p>
            <a:pPr eaLnBrk="0" hangingPunct="0"/>
            <a:r>
              <a:rPr kumimoji="1" lang="en-US" sz="1200"/>
              <a:t>are exposed to the environment has a strong cooling effect.</a:t>
            </a:r>
          </a:p>
        </p:txBody>
      </p:sp>
      <p:sp>
        <p:nvSpPr>
          <p:cNvPr id="22534" name="Text Box 6"/>
          <p:cNvSpPr txBox="1">
            <a:spLocks noChangeArrowheads="1"/>
          </p:cNvSpPr>
          <p:nvPr/>
        </p:nvSpPr>
        <p:spPr bwMode="auto">
          <a:xfrm>
            <a:off x="762000" y="5434013"/>
            <a:ext cx="3035300" cy="1004887"/>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Convection</a:t>
            </a:r>
            <a:r>
              <a:rPr kumimoji="1" lang="en-US" sz="1200"/>
              <a:t> is the transfer of heat by the</a:t>
            </a:r>
          </a:p>
          <a:p>
            <a:pPr eaLnBrk="0" hangingPunct="0"/>
            <a:r>
              <a:rPr kumimoji="1" lang="en-US" sz="1200"/>
              <a:t> movement of air or liquid past a surface, </a:t>
            </a:r>
          </a:p>
          <a:p>
            <a:pPr eaLnBrk="0" hangingPunct="0"/>
            <a:r>
              <a:rPr kumimoji="1" lang="en-US" sz="1200"/>
              <a:t>as when a breeze contributes to heat loss </a:t>
            </a:r>
          </a:p>
          <a:p>
            <a:pPr eaLnBrk="0" hangingPunct="0"/>
            <a:r>
              <a:rPr kumimoji="1" lang="en-US" sz="1200"/>
              <a:t>from a lizard’s dry skin, or blood moves </a:t>
            </a:r>
          </a:p>
          <a:p>
            <a:pPr eaLnBrk="0" hangingPunct="0"/>
            <a:r>
              <a:rPr kumimoji="1" lang="en-US" sz="1200"/>
              <a:t>heat from the body core to the extremities.</a:t>
            </a:r>
          </a:p>
        </p:txBody>
      </p:sp>
      <p:sp>
        <p:nvSpPr>
          <p:cNvPr id="22535" name="Text Box 7"/>
          <p:cNvSpPr txBox="1">
            <a:spLocks noChangeArrowheads="1"/>
          </p:cNvSpPr>
          <p:nvPr/>
        </p:nvSpPr>
        <p:spPr bwMode="auto">
          <a:xfrm>
            <a:off x="4483100" y="5457825"/>
            <a:ext cx="4113213" cy="63976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Conduction</a:t>
            </a:r>
            <a:r>
              <a:rPr kumimoji="1" lang="en-US" sz="1200"/>
              <a:t> is the direct transfer of thermal motion (heat) </a:t>
            </a:r>
          </a:p>
          <a:p>
            <a:pPr eaLnBrk="0" hangingPunct="0"/>
            <a:r>
              <a:rPr kumimoji="1" lang="en-US" sz="1200"/>
              <a:t>between molecules of objects in direct contact with each </a:t>
            </a:r>
          </a:p>
          <a:p>
            <a:pPr eaLnBrk="0" hangingPunct="0"/>
            <a:r>
              <a:rPr kumimoji="1" lang="en-US" sz="1200"/>
              <a:t>other, as when a lizard sits on a hot rock.</a:t>
            </a:r>
          </a:p>
        </p:txBody>
      </p:sp>
      <p:sp>
        <p:nvSpPr>
          <p:cNvPr id="22536" name="Line 8"/>
          <p:cNvSpPr>
            <a:spLocks noChangeShapeType="1"/>
          </p:cNvSpPr>
          <p:nvPr/>
        </p:nvSpPr>
        <p:spPr bwMode="auto">
          <a:xfrm>
            <a:off x="977900" y="2057400"/>
            <a:ext cx="30480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537" name="Line 9"/>
          <p:cNvSpPr>
            <a:spLocks noChangeShapeType="1"/>
          </p:cNvSpPr>
          <p:nvPr/>
        </p:nvSpPr>
        <p:spPr bwMode="auto">
          <a:xfrm>
            <a:off x="4330700" y="2057400"/>
            <a:ext cx="41148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538" name="Line 10"/>
          <p:cNvSpPr>
            <a:spLocks noChangeShapeType="1"/>
          </p:cNvSpPr>
          <p:nvPr/>
        </p:nvSpPr>
        <p:spPr bwMode="auto">
          <a:xfrm>
            <a:off x="825500" y="5448300"/>
            <a:ext cx="27432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539" name="Line 11"/>
          <p:cNvSpPr>
            <a:spLocks noChangeShapeType="1"/>
          </p:cNvSpPr>
          <p:nvPr/>
        </p:nvSpPr>
        <p:spPr bwMode="auto">
          <a:xfrm>
            <a:off x="4483100" y="5486400"/>
            <a:ext cx="39624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540" name="Line 12"/>
          <p:cNvSpPr>
            <a:spLocks noChangeShapeType="1"/>
          </p:cNvSpPr>
          <p:nvPr/>
        </p:nvSpPr>
        <p:spPr bwMode="auto">
          <a:xfrm>
            <a:off x="2667000" y="2051050"/>
            <a:ext cx="1066800" cy="6858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541" name="Line 13"/>
          <p:cNvSpPr>
            <a:spLocks noChangeShapeType="1"/>
          </p:cNvSpPr>
          <p:nvPr/>
        </p:nvSpPr>
        <p:spPr bwMode="auto">
          <a:xfrm>
            <a:off x="5397500" y="2051050"/>
            <a:ext cx="492125" cy="914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542" name="Line 14"/>
          <p:cNvSpPr>
            <a:spLocks noChangeShapeType="1"/>
          </p:cNvSpPr>
          <p:nvPr/>
        </p:nvSpPr>
        <p:spPr bwMode="auto">
          <a:xfrm flipH="1">
            <a:off x="2578100" y="3771900"/>
            <a:ext cx="457200" cy="1676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543" name="Line 15"/>
          <p:cNvSpPr>
            <a:spLocks noChangeShapeType="1"/>
          </p:cNvSpPr>
          <p:nvPr/>
        </p:nvSpPr>
        <p:spPr bwMode="auto">
          <a:xfrm>
            <a:off x="4787900" y="4413250"/>
            <a:ext cx="838200" cy="10668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Tree>
    <p:extLst>
      <p:ext uri="{BB962C8B-B14F-4D97-AF65-F5344CB8AC3E}">
        <p14:creationId xmlns:p14="http://schemas.microsoft.com/office/powerpoint/2010/main" val="1237827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74638"/>
            <a:ext cx="9144000" cy="563562"/>
          </a:xfrm>
        </p:spPr>
        <p:txBody>
          <a:bodyPr/>
          <a:lstStyle/>
          <a:p>
            <a:pPr eaLnBrk="1" hangingPunct="1"/>
            <a:r>
              <a:rPr lang="en-US">
                <a:ea typeface="ＭＳ Ｐゴシック" pitchFamily="-108" charset="-128"/>
                <a:cs typeface="ＭＳ Ｐゴシック" pitchFamily="-108" charset="-128"/>
              </a:rPr>
              <a:t> Countercurrent heat exchangers</a:t>
            </a:r>
          </a:p>
        </p:txBody>
      </p:sp>
      <p:grpSp>
        <p:nvGrpSpPr>
          <p:cNvPr id="27651" name="Group 41"/>
          <p:cNvGrpSpPr>
            <a:grpSpLocks/>
          </p:cNvGrpSpPr>
          <p:nvPr/>
        </p:nvGrpSpPr>
        <p:grpSpPr bwMode="auto">
          <a:xfrm>
            <a:off x="304800" y="890588"/>
            <a:ext cx="8666163" cy="5308600"/>
            <a:chOff x="192" y="561"/>
            <a:chExt cx="5459" cy="3344"/>
          </a:xfrm>
        </p:grpSpPr>
        <p:pic>
          <p:nvPicPr>
            <p:cNvPr id="27652" name="Picture 4"/>
            <p:cNvPicPr>
              <a:picLocks noChangeAspect="1" noChangeArrowheads="1"/>
            </p:cNvPicPr>
            <p:nvPr/>
          </p:nvPicPr>
          <p:blipFill>
            <a:blip r:embed="rId2"/>
            <a:srcRect/>
            <a:stretch>
              <a:fillRect/>
            </a:stretch>
          </p:blipFill>
          <p:spPr bwMode="auto">
            <a:xfrm>
              <a:off x="192" y="672"/>
              <a:ext cx="5328" cy="3085"/>
            </a:xfrm>
            <a:prstGeom prst="rect">
              <a:avLst/>
            </a:prstGeom>
            <a:noFill/>
            <a:ln w="9525">
              <a:noFill/>
              <a:miter lim="800000"/>
              <a:headEnd/>
              <a:tailEnd/>
            </a:ln>
          </p:spPr>
        </p:pic>
        <p:sp>
          <p:nvSpPr>
            <p:cNvPr id="27653" name="Text Box 5"/>
            <p:cNvSpPr txBox="1">
              <a:spLocks noChangeArrowheads="1"/>
            </p:cNvSpPr>
            <p:nvPr/>
          </p:nvSpPr>
          <p:spPr bwMode="auto">
            <a:xfrm>
              <a:off x="1745" y="561"/>
              <a:ext cx="1893" cy="109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Arteries carrying warm blood down the</a:t>
              </a:r>
            </a:p>
            <a:p>
              <a:pPr eaLnBrk="0" hangingPunct="0"/>
              <a:r>
                <a:rPr kumimoji="1" lang="en-US" sz="1200"/>
                <a:t>legs of a goose or the flippers of a dolphin</a:t>
              </a:r>
            </a:p>
            <a:p>
              <a:pPr eaLnBrk="0" hangingPunct="0"/>
              <a:r>
                <a:rPr kumimoji="1" lang="en-US" sz="1200"/>
                <a:t>are in close contact with veins conveying</a:t>
              </a:r>
            </a:p>
            <a:p>
              <a:pPr eaLnBrk="0" hangingPunct="0"/>
              <a:r>
                <a:rPr kumimoji="1" lang="en-US" sz="1200"/>
                <a:t>cool blood in the opposite direction, back</a:t>
              </a:r>
            </a:p>
            <a:p>
              <a:pPr eaLnBrk="0" hangingPunct="0"/>
              <a:r>
                <a:rPr kumimoji="1" lang="en-US" sz="1200"/>
                <a:t>toward the trunk of the body. This</a:t>
              </a:r>
            </a:p>
            <a:p>
              <a:pPr eaLnBrk="0" hangingPunct="0"/>
              <a:r>
                <a:rPr kumimoji="1" lang="en-US" sz="1200"/>
                <a:t>arrangement facilitates heat transfer</a:t>
              </a:r>
            </a:p>
            <a:p>
              <a:pPr eaLnBrk="0" hangingPunct="0"/>
              <a:r>
                <a:rPr kumimoji="1" lang="en-US" sz="1200"/>
                <a:t>from arteries to veins (black</a:t>
              </a:r>
            </a:p>
            <a:p>
              <a:pPr eaLnBrk="0" hangingPunct="0"/>
              <a:r>
                <a:rPr kumimoji="1" lang="en-US" sz="1200"/>
                <a:t>arrows) along the entire length</a:t>
              </a:r>
            </a:p>
            <a:p>
              <a:pPr eaLnBrk="0" hangingPunct="0"/>
              <a:r>
                <a:rPr kumimoji="1" lang="en-US" sz="1200"/>
                <a:t>of the blood vessels.</a:t>
              </a:r>
            </a:p>
          </p:txBody>
        </p:sp>
        <p:sp>
          <p:nvSpPr>
            <p:cNvPr id="27654" name="Text Box 6"/>
            <p:cNvSpPr txBox="1">
              <a:spLocks noChangeArrowheads="1"/>
            </p:cNvSpPr>
            <p:nvPr/>
          </p:nvSpPr>
          <p:spPr bwMode="auto">
            <a:xfrm>
              <a:off x="1866" y="1854"/>
              <a:ext cx="2070" cy="97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Near the end of the leg or flipper, where</a:t>
              </a:r>
            </a:p>
            <a:p>
              <a:pPr eaLnBrk="0" hangingPunct="0"/>
              <a:r>
                <a:rPr kumimoji="1" lang="en-US" sz="1200"/>
                <a:t>arterial blood has been cooled to far below </a:t>
              </a:r>
            </a:p>
            <a:p>
              <a:pPr eaLnBrk="0" hangingPunct="0"/>
              <a:r>
                <a:rPr kumimoji="1" lang="en-US" sz="1200"/>
                <a:t>the animal’s core temperature, the artery </a:t>
              </a:r>
            </a:p>
            <a:p>
              <a:pPr eaLnBrk="0" hangingPunct="0"/>
              <a:r>
                <a:rPr kumimoji="1" lang="en-US" sz="1200"/>
                <a:t>can still transfer heat to the even colder</a:t>
              </a:r>
            </a:p>
            <a:p>
              <a:pPr eaLnBrk="0" hangingPunct="0"/>
              <a:r>
                <a:rPr kumimoji="1" lang="en-US" sz="1200"/>
                <a:t>blood of an adjacent vein. The venous blood</a:t>
              </a:r>
            </a:p>
            <a:p>
              <a:pPr eaLnBrk="0" hangingPunct="0"/>
              <a:r>
                <a:rPr kumimoji="1" lang="en-US" sz="1200"/>
                <a:t>continues to absorb heat as it passes warmer </a:t>
              </a:r>
            </a:p>
            <a:p>
              <a:pPr eaLnBrk="0" hangingPunct="0"/>
              <a:r>
                <a:rPr kumimoji="1" lang="en-US" sz="1200"/>
                <a:t>and warmer arterial blood traveling in the </a:t>
              </a:r>
            </a:p>
            <a:p>
              <a:pPr eaLnBrk="0" hangingPunct="0"/>
              <a:r>
                <a:rPr kumimoji="1" lang="en-US" sz="1200"/>
                <a:t>opposite direction. </a:t>
              </a:r>
            </a:p>
          </p:txBody>
        </p:sp>
        <p:sp>
          <p:nvSpPr>
            <p:cNvPr id="27655" name="Text Box 7"/>
            <p:cNvSpPr txBox="1">
              <a:spLocks noChangeArrowheads="1"/>
            </p:cNvSpPr>
            <p:nvPr/>
          </p:nvSpPr>
          <p:spPr bwMode="auto">
            <a:xfrm>
              <a:off x="1920" y="3196"/>
              <a:ext cx="1936" cy="63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As the venous blood approaches the </a:t>
              </a:r>
            </a:p>
            <a:p>
              <a:pPr eaLnBrk="0" hangingPunct="0"/>
              <a:r>
                <a:rPr kumimoji="1" lang="en-US" sz="1200"/>
                <a:t>center of the body, it is almost as warm </a:t>
              </a:r>
            </a:p>
            <a:p>
              <a:pPr eaLnBrk="0" hangingPunct="0"/>
              <a:r>
                <a:rPr kumimoji="1" lang="en-US" sz="1200"/>
                <a:t>as the body core, minimizing the heat lost </a:t>
              </a:r>
            </a:p>
            <a:p>
              <a:pPr eaLnBrk="0" hangingPunct="0"/>
              <a:r>
                <a:rPr kumimoji="1" lang="en-US" sz="1200"/>
                <a:t>as a result of supplying blood to body parts</a:t>
              </a:r>
            </a:p>
            <a:p>
              <a:pPr eaLnBrk="0" hangingPunct="0"/>
              <a:r>
                <a:rPr kumimoji="1" lang="en-US" sz="1200"/>
                <a:t>immersed in cold water.</a:t>
              </a:r>
            </a:p>
          </p:txBody>
        </p:sp>
        <p:sp>
          <p:nvSpPr>
            <p:cNvPr id="27656" name="Text Box 8"/>
            <p:cNvSpPr txBox="1">
              <a:spLocks noChangeArrowheads="1"/>
            </p:cNvSpPr>
            <p:nvPr/>
          </p:nvSpPr>
          <p:spPr bwMode="auto">
            <a:xfrm>
              <a:off x="3810" y="3272"/>
              <a:ext cx="1841" cy="63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In the flippers of a dolphin, each artery is</a:t>
              </a:r>
            </a:p>
            <a:p>
              <a:pPr eaLnBrk="0" hangingPunct="0"/>
              <a:r>
                <a:rPr kumimoji="1" lang="en-US" sz="1200"/>
                <a:t>surrounded by several veins in a</a:t>
              </a:r>
            </a:p>
            <a:p>
              <a:pPr eaLnBrk="0" hangingPunct="0"/>
              <a:r>
                <a:rPr kumimoji="1" lang="en-US" sz="1200"/>
                <a:t>countercurrent arrangement, allowing</a:t>
              </a:r>
            </a:p>
            <a:p>
              <a:pPr eaLnBrk="0" hangingPunct="0"/>
              <a:r>
                <a:rPr kumimoji="1" lang="en-US" sz="1200"/>
                <a:t>efficient heat exchange between arterial</a:t>
              </a:r>
            </a:p>
            <a:p>
              <a:pPr eaLnBrk="0" hangingPunct="0"/>
              <a:r>
                <a:rPr kumimoji="1" lang="en-US" sz="1200"/>
                <a:t>and venous blood.</a:t>
              </a:r>
            </a:p>
          </p:txBody>
        </p:sp>
        <p:sp>
          <p:nvSpPr>
            <p:cNvPr id="27657" name="Text Box 9"/>
            <p:cNvSpPr txBox="1">
              <a:spLocks noChangeArrowheads="1"/>
            </p:cNvSpPr>
            <p:nvPr/>
          </p:nvSpPr>
          <p:spPr bwMode="auto">
            <a:xfrm>
              <a:off x="558" y="864"/>
              <a:ext cx="450"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Canada</a:t>
              </a:r>
            </a:p>
            <a:p>
              <a:pPr eaLnBrk="0" hangingPunct="0"/>
              <a:r>
                <a:rPr kumimoji="1" lang="en-US" sz="1200"/>
                <a:t>goose</a:t>
              </a:r>
            </a:p>
          </p:txBody>
        </p:sp>
        <p:sp>
          <p:nvSpPr>
            <p:cNvPr id="27658" name="Text Box 10"/>
            <p:cNvSpPr txBox="1">
              <a:spLocks noChangeArrowheads="1"/>
            </p:cNvSpPr>
            <p:nvPr/>
          </p:nvSpPr>
          <p:spPr bwMode="auto">
            <a:xfrm>
              <a:off x="1063" y="2089"/>
              <a:ext cx="37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Artery</a:t>
              </a:r>
            </a:p>
          </p:txBody>
        </p:sp>
        <p:sp>
          <p:nvSpPr>
            <p:cNvPr id="27659" name="Text Box 11"/>
            <p:cNvSpPr txBox="1">
              <a:spLocks noChangeArrowheads="1"/>
            </p:cNvSpPr>
            <p:nvPr/>
          </p:nvSpPr>
          <p:spPr bwMode="auto">
            <a:xfrm>
              <a:off x="1479" y="2099"/>
              <a:ext cx="30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Vein</a:t>
              </a:r>
            </a:p>
          </p:txBody>
        </p:sp>
        <p:sp>
          <p:nvSpPr>
            <p:cNvPr id="27660" name="Line 12"/>
            <p:cNvSpPr>
              <a:spLocks noChangeShapeType="1"/>
            </p:cNvSpPr>
            <p:nvPr/>
          </p:nvSpPr>
          <p:spPr bwMode="auto">
            <a:xfrm flipH="1" flipV="1">
              <a:off x="1296" y="2256"/>
              <a:ext cx="96"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7661" name="Line 13"/>
            <p:cNvSpPr>
              <a:spLocks noChangeShapeType="1"/>
            </p:cNvSpPr>
            <p:nvPr/>
          </p:nvSpPr>
          <p:spPr bwMode="auto">
            <a:xfrm flipV="1">
              <a:off x="1536" y="2256"/>
              <a:ext cx="96"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7662" name="Text Box 14"/>
            <p:cNvSpPr txBox="1">
              <a:spLocks noChangeArrowheads="1"/>
            </p:cNvSpPr>
            <p:nvPr/>
          </p:nvSpPr>
          <p:spPr bwMode="auto">
            <a:xfrm>
              <a:off x="1063" y="2401"/>
              <a:ext cx="32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35°C</a:t>
              </a:r>
            </a:p>
          </p:txBody>
        </p:sp>
        <p:sp>
          <p:nvSpPr>
            <p:cNvPr id="27663" name="Text Box 15"/>
            <p:cNvSpPr txBox="1">
              <a:spLocks noChangeArrowheads="1"/>
            </p:cNvSpPr>
            <p:nvPr/>
          </p:nvSpPr>
          <p:spPr bwMode="auto">
            <a:xfrm>
              <a:off x="4275" y="1881"/>
              <a:ext cx="55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Blood flow</a:t>
              </a:r>
            </a:p>
          </p:txBody>
        </p:sp>
        <p:sp>
          <p:nvSpPr>
            <p:cNvPr id="27664" name="Text Box 16"/>
            <p:cNvSpPr txBox="1">
              <a:spLocks noChangeArrowheads="1"/>
            </p:cNvSpPr>
            <p:nvPr/>
          </p:nvSpPr>
          <p:spPr bwMode="auto">
            <a:xfrm>
              <a:off x="4680" y="2112"/>
              <a:ext cx="30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Vein</a:t>
              </a:r>
            </a:p>
          </p:txBody>
        </p:sp>
        <p:sp>
          <p:nvSpPr>
            <p:cNvPr id="27665" name="Text Box 17"/>
            <p:cNvSpPr txBox="1">
              <a:spLocks noChangeArrowheads="1"/>
            </p:cNvSpPr>
            <p:nvPr/>
          </p:nvSpPr>
          <p:spPr bwMode="auto">
            <a:xfrm>
              <a:off x="4688" y="2256"/>
              <a:ext cx="37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Artery</a:t>
              </a:r>
            </a:p>
          </p:txBody>
        </p:sp>
        <p:sp>
          <p:nvSpPr>
            <p:cNvPr id="27666" name="Line 18"/>
            <p:cNvSpPr>
              <a:spLocks noChangeShapeType="1"/>
            </p:cNvSpPr>
            <p:nvPr/>
          </p:nvSpPr>
          <p:spPr bwMode="auto">
            <a:xfrm flipH="1">
              <a:off x="4160" y="1984"/>
              <a:ext cx="144"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7667" name="Line 19"/>
            <p:cNvSpPr>
              <a:spLocks noChangeShapeType="1"/>
            </p:cNvSpPr>
            <p:nvPr/>
          </p:nvSpPr>
          <p:spPr bwMode="auto">
            <a:xfrm>
              <a:off x="4256" y="2208"/>
              <a:ext cx="43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7668" name="Line 20"/>
            <p:cNvSpPr>
              <a:spLocks noChangeShapeType="1"/>
            </p:cNvSpPr>
            <p:nvPr/>
          </p:nvSpPr>
          <p:spPr bwMode="auto">
            <a:xfrm>
              <a:off x="4224" y="2352"/>
              <a:ext cx="48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7669" name="Text Box 21"/>
            <p:cNvSpPr txBox="1">
              <a:spLocks noChangeArrowheads="1"/>
            </p:cNvSpPr>
            <p:nvPr/>
          </p:nvSpPr>
          <p:spPr bwMode="auto">
            <a:xfrm>
              <a:off x="1087" y="2651"/>
              <a:ext cx="25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30º</a:t>
              </a:r>
            </a:p>
          </p:txBody>
        </p:sp>
        <p:sp>
          <p:nvSpPr>
            <p:cNvPr id="27670" name="Text Box 22"/>
            <p:cNvSpPr txBox="1">
              <a:spLocks noChangeArrowheads="1"/>
            </p:cNvSpPr>
            <p:nvPr/>
          </p:nvSpPr>
          <p:spPr bwMode="auto">
            <a:xfrm>
              <a:off x="1088" y="2891"/>
              <a:ext cx="25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20º</a:t>
              </a:r>
            </a:p>
          </p:txBody>
        </p:sp>
        <p:sp>
          <p:nvSpPr>
            <p:cNvPr id="27671" name="Text Box 23"/>
            <p:cNvSpPr txBox="1">
              <a:spLocks noChangeArrowheads="1"/>
            </p:cNvSpPr>
            <p:nvPr/>
          </p:nvSpPr>
          <p:spPr bwMode="auto">
            <a:xfrm>
              <a:off x="1088" y="3120"/>
              <a:ext cx="25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10º</a:t>
              </a:r>
            </a:p>
          </p:txBody>
        </p:sp>
        <p:sp>
          <p:nvSpPr>
            <p:cNvPr id="27672" name="Text Box 24"/>
            <p:cNvSpPr txBox="1">
              <a:spLocks noChangeArrowheads="1"/>
            </p:cNvSpPr>
            <p:nvPr/>
          </p:nvSpPr>
          <p:spPr bwMode="auto">
            <a:xfrm>
              <a:off x="1561" y="2416"/>
              <a:ext cx="26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33°</a:t>
              </a:r>
            </a:p>
          </p:txBody>
        </p:sp>
        <p:sp>
          <p:nvSpPr>
            <p:cNvPr id="27673" name="Text Box 25"/>
            <p:cNvSpPr txBox="1">
              <a:spLocks noChangeArrowheads="1"/>
            </p:cNvSpPr>
            <p:nvPr/>
          </p:nvSpPr>
          <p:spPr bwMode="auto">
            <a:xfrm>
              <a:off x="1551" y="2664"/>
              <a:ext cx="25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27º</a:t>
              </a:r>
            </a:p>
          </p:txBody>
        </p:sp>
        <p:sp>
          <p:nvSpPr>
            <p:cNvPr id="27674" name="Text Box 26"/>
            <p:cNvSpPr txBox="1">
              <a:spLocks noChangeArrowheads="1"/>
            </p:cNvSpPr>
            <p:nvPr/>
          </p:nvSpPr>
          <p:spPr bwMode="auto">
            <a:xfrm>
              <a:off x="1568" y="2899"/>
              <a:ext cx="25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18º</a:t>
              </a:r>
            </a:p>
          </p:txBody>
        </p:sp>
        <p:sp>
          <p:nvSpPr>
            <p:cNvPr id="27675" name="Text Box 27"/>
            <p:cNvSpPr txBox="1">
              <a:spLocks noChangeArrowheads="1"/>
            </p:cNvSpPr>
            <p:nvPr/>
          </p:nvSpPr>
          <p:spPr bwMode="auto">
            <a:xfrm>
              <a:off x="1585" y="3120"/>
              <a:ext cx="20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9º</a:t>
              </a:r>
            </a:p>
          </p:txBody>
        </p:sp>
        <p:sp>
          <p:nvSpPr>
            <p:cNvPr id="27676" name="Text Box 28"/>
            <p:cNvSpPr txBox="1">
              <a:spLocks noChangeArrowheads="1"/>
            </p:cNvSpPr>
            <p:nvPr/>
          </p:nvSpPr>
          <p:spPr bwMode="auto">
            <a:xfrm>
              <a:off x="4717" y="701"/>
              <a:ext cx="611"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Pacific</a:t>
              </a:r>
            </a:p>
            <a:p>
              <a:pPr eaLnBrk="0" hangingPunct="0"/>
              <a:r>
                <a:rPr kumimoji="1" lang="en-US" sz="1200"/>
                <a:t>  bottlenose</a:t>
              </a:r>
            </a:p>
            <a:p>
              <a:pPr eaLnBrk="0" hangingPunct="0"/>
              <a:r>
                <a:rPr kumimoji="1" lang="en-US" sz="1200"/>
                <a:t>    dolphin</a:t>
              </a:r>
            </a:p>
          </p:txBody>
        </p:sp>
        <p:sp>
          <p:nvSpPr>
            <p:cNvPr id="27677" name="AutoShape 29"/>
            <p:cNvSpPr>
              <a:spLocks noChangeArrowheads="1"/>
            </p:cNvSpPr>
            <p:nvPr/>
          </p:nvSpPr>
          <p:spPr bwMode="auto">
            <a:xfrm>
              <a:off x="1672" y="600"/>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1</a:t>
              </a:r>
              <a:endParaRPr kumimoji="1" lang="en-US" sz="1200">
                <a:solidFill>
                  <a:schemeClr val="bg1"/>
                </a:solidFill>
              </a:endParaRPr>
            </a:p>
          </p:txBody>
        </p:sp>
        <p:sp>
          <p:nvSpPr>
            <p:cNvPr id="27678" name="AutoShape 31"/>
            <p:cNvSpPr>
              <a:spLocks noChangeArrowheads="1"/>
            </p:cNvSpPr>
            <p:nvPr/>
          </p:nvSpPr>
          <p:spPr bwMode="auto">
            <a:xfrm>
              <a:off x="1792" y="1888"/>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2</a:t>
              </a:r>
              <a:endParaRPr kumimoji="1" lang="en-US" sz="1200">
                <a:solidFill>
                  <a:schemeClr val="bg1"/>
                </a:solidFill>
              </a:endParaRPr>
            </a:p>
          </p:txBody>
        </p:sp>
        <p:sp>
          <p:nvSpPr>
            <p:cNvPr id="27679" name="AutoShape 32"/>
            <p:cNvSpPr>
              <a:spLocks noChangeArrowheads="1"/>
            </p:cNvSpPr>
            <p:nvPr/>
          </p:nvSpPr>
          <p:spPr bwMode="auto">
            <a:xfrm>
              <a:off x="1864" y="3240"/>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3</a:t>
              </a:r>
              <a:endParaRPr kumimoji="1" lang="en-US" sz="1200">
                <a:solidFill>
                  <a:schemeClr val="bg1"/>
                </a:solidFill>
              </a:endParaRPr>
            </a:p>
          </p:txBody>
        </p:sp>
        <p:sp>
          <p:nvSpPr>
            <p:cNvPr id="27680" name="AutoShape 33"/>
            <p:cNvSpPr>
              <a:spLocks noChangeArrowheads="1"/>
            </p:cNvSpPr>
            <p:nvPr/>
          </p:nvSpPr>
          <p:spPr bwMode="auto">
            <a:xfrm>
              <a:off x="1168" y="3456"/>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2</a:t>
              </a:r>
              <a:endParaRPr kumimoji="1" lang="en-US" sz="1200">
                <a:solidFill>
                  <a:schemeClr val="bg1"/>
                </a:solidFill>
              </a:endParaRPr>
            </a:p>
          </p:txBody>
        </p:sp>
        <p:sp>
          <p:nvSpPr>
            <p:cNvPr id="27681" name="AutoShape 34"/>
            <p:cNvSpPr>
              <a:spLocks noChangeArrowheads="1"/>
            </p:cNvSpPr>
            <p:nvPr/>
          </p:nvSpPr>
          <p:spPr bwMode="auto">
            <a:xfrm>
              <a:off x="1160" y="2296"/>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1</a:t>
              </a:r>
              <a:endParaRPr kumimoji="1" lang="en-US" sz="1200">
                <a:solidFill>
                  <a:schemeClr val="bg1"/>
                </a:solidFill>
              </a:endParaRPr>
            </a:p>
          </p:txBody>
        </p:sp>
        <p:sp>
          <p:nvSpPr>
            <p:cNvPr id="27682" name="AutoShape 35"/>
            <p:cNvSpPr>
              <a:spLocks noChangeArrowheads="1"/>
            </p:cNvSpPr>
            <p:nvPr/>
          </p:nvSpPr>
          <p:spPr bwMode="auto">
            <a:xfrm>
              <a:off x="1640" y="2304"/>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3</a:t>
              </a:r>
              <a:endParaRPr kumimoji="1" lang="en-US" sz="1200">
                <a:solidFill>
                  <a:schemeClr val="bg1"/>
                </a:solidFill>
              </a:endParaRPr>
            </a:p>
          </p:txBody>
        </p:sp>
        <p:sp>
          <p:nvSpPr>
            <p:cNvPr id="27683" name="AutoShape 36"/>
            <p:cNvSpPr>
              <a:spLocks noChangeArrowheads="1"/>
            </p:cNvSpPr>
            <p:nvPr/>
          </p:nvSpPr>
          <p:spPr bwMode="auto">
            <a:xfrm>
              <a:off x="4088" y="2000"/>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1</a:t>
              </a:r>
              <a:endParaRPr kumimoji="1" lang="en-US" sz="1200">
                <a:solidFill>
                  <a:schemeClr val="bg1"/>
                </a:solidFill>
              </a:endParaRPr>
            </a:p>
          </p:txBody>
        </p:sp>
        <p:sp>
          <p:nvSpPr>
            <p:cNvPr id="27684" name="AutoShape 37"/>
            <p:cNvSpPr>
              <a:spLocks noChangeArrowheads="1"/>
            </p:cNvSpPr>
            <p:nvPr/>
          </p:nvSpPr>
          <p:spPr bwMode="auto">
            <a:xfrm>
              <a:off x="3936" y="2408"/>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3</a:t>
              </a:r>
              <a:endParaRPr kumimoji="1" lang="en-US" sz="1200">
                <a:solidFill>
                  <a:schemeClr val="bg1"/>
                </a:solidFill>
              </a:endParaRPr>
            </a:p>
          </p:txBody>
        </p:sp>
        <p:sp>
          <p:nvSpPr>
            <p:cNvPr id="27685" name="AutoShape 38"/>
            <p:cNvSpPr>
              <a:spLocks noChangeArrowheads="1"/>
            </p:cNvSpPr>
            <p:nvPr/>
          </p:nvSpPr>
          <p:spPr bwMode="auto">
            <a:xfrm>
              <a:off x="4992" y="2928"/>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2</a:t>
              </a:r>
              <a:endParaRPr kumimoji="1" lang="en-US" sz="1200">
                <a:solidFill>
                  <a:schemeClr val="bg1"/>
                </a:solidFill>
              </a:endParaRPr>
            </a:p>
          </p:txBody>
        </p:sp>
        <p:sp>
          <p:nvSpPr>
            <p:cNvPr id="27686" name="AutoShape 39"/>
            <p:cNvSpPr>
              <a:spLocks noChangeArrowheads="1"/>
            </p:cNvSpPr>
            <p:nvPr/>
          </p:nvSpPr>
          <p:spPr bwMode="auto">
            <a:xfrm>
              <a:off x="4424" y="2360"/>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3</a:t>
              </a:r>
              <a:endParaRPr kumimoji="1" lang="en-US" sz="1200">
                <a:solidFill>
                  <a:schemeClr val="bg1"/>
                </a:solidFill>
              </a:endParaRPr>
            </a:p>
          </p:txBody>
        </p:sp>
      </p:grpSp>
    </p:spTree>
    <p:extLst>
      <p:ext uri="{BB962C8B-B14F-4D97-AF65-F5344CB8AC3E}">
        <p14:creationId xmlns:p14="http://schemas.microsoft.com/office/powerpoint/2010/main" val="394903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62000"/>
          </a:xfrm>
        </p:spPr>
        <p:txBody>
          <a:bodyPr/>
          <a:lstStyle/>
          <a:p>
            <a:pPr eaLnBrk="1" hangingPunct="1"/>
            <a:r>
              <a:rPr lang="en-US">
                <a:ea typeface="ＭＳ Ｐゴシック" pitchFamily="-108" charset="-128"/>
                <a:cs typeface="ＭＳ Ｐゴシック" pitchFamily="-108" charset="-128"/>
              </a:rPr>
              <a:t>Mammalian integumentary system</a:t>
            </a:r>
          </a:p>
        </p:txBody>
      </p:sp>
      <p:grpSp>
        <p:nvGrpSpPr>
          <p:cNvPr id="28675" name="Group 32"/>
          <p:cNvGrpSpPr>
            <a:grpSpLocks/>
          </p:cNvGrpSpPr>
          <p:nvPr/>
        </p:nvGrpSpPr>
        <p:grpSpPr bwMode="auto">
          <a:xfrm>
            <a:off x="65088" y="762000"/>
            <a:ext cx="8380412" cy="5746750"/>
            <a:chOff x="41" y="480"/>
            <a:chExt cx="5279" cy="3620"/>
          </a:xfrm>
        </p:grpSpPr>
        <p:pic>
          <p:nvPicPr>
            <p:cNvPr id="28676" name="Picture 3"/>
            <p:cNvPicPr>
              <a:picLocks noChangeAspect="1" noChangeArrowheads="1"/>
            </p:cNvPicPr>
            <p:nvPr/>
          </p:nvPicPr>
          <p:blipFill>
            <a:blip r:embed="rId2"/>
            <a:srcRect/>
            <a:stretch>
              <a:fillRect/>
            </a:stretch>
          </p:blipFill>
          <p:spPr bwMode="auto">
            <a:xfrm>
              <a:off x="1104" y="480"/>
              <a:ext cx="3493" cy="3552"/>
            </a:xfrm>
            <a:prstGeom prst="rect">
              <a:avLst/>
            </a:prstGeom>
            <a:noFill/>
            <a:ln w="9525">
              <a:noFill/>
              <a:miter lim="800000"/>
              <a:headEnd/>
              <a:tailEnd/>
            </a:ln>
          </p:spPr>
        </p:pic>
        <p:sp>
          <p:nvSpPr>
            <p:cNvPr id="28677" name="Text Box 4"/>
            <p:cNvSpPr txBox="1">
              <a:spLocks noChangeArrowheads="1"/>
            </p:cNvSpPr>
            <p:nvPr/>
          </p:nvSpPr>
          <p:spPr bwMode="auto">
            <a:xfrm>
              <a:off x="4050" y="1190"/>
              <a:ext cx="350"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Hair</a:t>
              </a:r>
            </a:p>
          </p:txBody>
        </p:sp>
        <p:sp>
          <p:nvSpPr>
            <p:cNvPr id="28678" name="Line 5"/>
            <p:cNvSpPr>
              <a:spLocks noChangeShapeType="1"/>
            </p:cNvSpPr>
            <p:nvPr/>
          </p:nvSpPr>
          <p:spPr bwMode="auto">
            <a:xfrm>
              <a:off x="3600" y="1296"/>
              <a:ext cx="48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79" name="Text Box 6"/>
            <p:cNvSpPr txBox="1">
              <a:spLocks noChangeArrowheads="1"/>
            </p:cNvSpPr>
            <p:nvPr/>
          </p:nvSpPr>
          <p:spPr bwMode="auto">
            <a:xfrm>
              <a:off x="4793" y="1758"/>
              <a:ext cx="471" cy="32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Sweat</a:t>
              </a:r>
            </a:p>
            <a:p>
              <a:pPr eaLnBrk="0" hangingPunct="0">
                <a:lnSpc>
                  <a:spcPts val="1400"/>
                </a:lnSpc>
              </a:pPr>
              <a:r>
                <a:rPr kumimoji="1" lang="en-US" sz="1600"/>
                <a:t>pore</a:t>
              </a:r>
            </a:p>
          </p:txBody>
        </p:sp>
        <p:sp>
          <p:nvSpPr>
            <p:cNvPr id="28680" name="Text Box 7"/>
            <p:cNvSpPr txBox="1">
              <a:spLocks noChangeArrowheads="1"/>
            </p:cNvSpPr>
            <p:nvPr/>
          </p:nvSpPr>
          <p:spPr bwMode="auto">
            <a:xfrm>
              <a:off x="4799" y="2150"/>
              <a:ext cx="521"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Muscle</a:t>
              </a:r>
            </a:p>
          </p:txBody>
        </p:sp>
        <p:sp>
          <p:nvSpPr>
            <p:cNvPr id="28681" name="Text Box 8"/>
            <p:cNvSpPr txBox="1">
              <a:spLocks noChangeArrowheads="1"/>
            </p:cNvSpPr>
            <p:nvPr/>
          </p:nvSpPr>
          <p:spPr bwMode="auto">
            <a:xfrm>
              <a:off x="4783" y="2390"/>
              <a:ext cx="45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Nerve</a:t>
              </a:r>
            </a:p>
          </p:txBody>
        </p:sp>
        <p:sp>
          <p:nvSpPr>
            <p:cNvPr id="28682" name="Text Box 9"/>
            <p:cNvSpPr txBox="1">
              <a:spLocks noChangeArrowheads="1"/>
            </p:cNvSpPr>
            <p:nvPr/>
          </p:nvSpPr>
          <p:spPr bwMode="auto">
            <a:xfrm>
              <a:off x="4785" y="2670"/>
              <a:ext cx="471" cy="32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lnSpc>
                  <a:spcPts val="1400"/>
                </a:lnSpc>
              </a:pPr>
              <a:r>
                <a:rPr kumimoji="1" lang="en-US" sz="1600"/>
                <a:t>Sweat</a:t>
              </a:r>
            </a:p>
            <a:p>
              <a:pPr eaLnBrk="0" hangingPunct="0"/>
              <a:r>
                <a:rPr kumimoji="1" lang="en-US" sz="1600"/>
                <a:t>gland</a:t>
              </a:r>
            </a:p>
          </p:txBody>
        </p:sp>
        <p:sp>
          <p:nvSpPr>
            <p:cNvPr id="28683" name="Text Box 10"/>
            <p:cNvSpPr txBox="1">
              <a:spLocks noChangeArrowheads="1"/>
            </p:cNvSpPr>
            <p:nvPr/>
          </p:nvSpPr>
          <p:spPr bwMode="auto">
            <a:xfrm>
              <a:off x="3340" y="3724"/>
              <a:ext cx="620"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Oil gland</a:t>
              </a:r>
            </a:p>
          </p:txBody>
        </p:sp>
        <p:sp>
          <p:nvSpPr>
            <p:cNvPr id="28684" name="Text Box 11"/>
            <p:cNvSpPr txBox="1">
              <a:spLocks noChangeArrowheads="1"/>
            </p:cNvSpPr>
            <p:nvPr/>
          </p:nvSpPr>
          <p:spPr bwMode="auto">
            <a:xfrm>
              <a:off x="3100" y="3888"/>
              <a:ext cx="740"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Hair follicle</a:t>
              </a:r>
            </a:p>
          </p:txBody>
        </p:sp>
        <p:sp>
          <p:nvSpPr>
            <p:cNvPr id="28685" name="Text Box 12"/>
            <p:cNvSpPr txBox="1">
              <a:spLocks noChangeArrowheads="1"/>
            </p:cNvSpPr>
            <p:nvPr/>
          </p:nvSpPr>
          <p:spPr bwMode="auto">
            <a:xfrm>
              <a:off x="736" y="3696"/>
              <a:ext cx="904"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Blood vessels</a:t>
              </a:r>
            </a:p>
          </p:txBody>
        </p:sp>
        <p:sp>
          <p:nvSpPr>
            <p:cNvPr id="28686" name="Text Box 13"/>
            <p:cNvSpPr txBox="1">
              <a:spLocks noChangeArrowheads="1"/>
            </p:cNvSpPr>
            <p:nvPr/>
          </p:nvSpPr>
          <p:spPr bwMode="auto">
            <a:xfrm>
              <a:off x="253" y="3408"/>
              <a:ext cx="94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Adipose tissue</a:t>
              </a:r>
            </a:p>
          </p:txBody>
        </p:sp>
        <p:sp>
          <p:nvSpPr>
            <p:cNvPr id="28687" name="Text Box 14"/>
            <p:cNvSpPr txBox="1">
              <a:spLocks noChangeArrowheads="1"/>
            </p:cNvSpPr>
            <p:nvPr/>
          </p:nvSpPr>
          <p:spPr bwMode="auto">
            <a:xfrm>
              <a:off x="41" y="3036"/>
              <a:ext cx="855"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Hypodermis</a:t>
              </a:r>
            </a:p>
          </p:txBody>
        </p:sp>
        <p:sp>
          <p:nvSpPr>
            <p:cNvPr id="28688" name="Text Box 15"/>
            <p:cNvSpPr txBox="1">
              <a:spLocks noChangeArrowheads="1"/>
            </p:cNvSpPr>
            <p:nvPr/>
          </p:nvSpPr>
          <p:spPr bwMode="auto">
            <a:xfrm>
              <a:off x="254" y="2300"/>
              <a:ext cx="550"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Dermis</a:t>
              </a:r>
            </a:p>
          </p:txBody>
        </p:sp>
        <p:sp>
          <p:nvSpPr>
            <p:cNvPr id="28689" name="Text Box 16"/>
            <p:cNvSpPr txBox="1">
              <a:spLocks noChangeArrowheads="1"/>
            </p:cNvSpPr>
            <p:nvPr/>
          </p:nvSpPr>
          <p:spPr bwMode="auto">
            <a:xfrm>
              <a:off x="96" y="1596"/>
              <a:ext cx="735"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Epidermis</a:t>
              </a:r>
            </a:p>
          </p:txBody>
        </p:sp>
        <p:sp>
          <p:nvSpPr>
            <p:cNvPr id="28690" name="Line 17"/>
            <p:cNvSpPr>
              <a:spLocks noChangeShapeType="1"/>
            </p:cNvSpPr>
            <p:nvPr/>
          </p:nvSpPr>
          <p:spPr bwMode="auto">
            <a:xfrm flipH="1">
              <a:off x="3768" y="1879"/>
              <a:ext cx="984" cy="89"/>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91" name="Line 18"/>
            <p:cNvSpPr>
              <a:spLocks noChangeShapeType="1"/>
            </p:cNvSpPr>
            <p:nvPr/>
          </p:nvSpPr>
          <p:spPr bwMode="auto">
            <a:xfrm flipV="1">
              <a:off x="3216" y="2256"/>
              <a:ext cx="1536"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92" name="Line 19"/>
            <p:cNvSpPr>
              <a:spLocks noChangeShapeType="1"/>
            </p:cNvSpPr>
            <p:nvPr/>
          </p:nvSpPr>
          <p:spPr bwMode="auto">
            <a:xfrm flipV="1">
              <a:off x="3600" y="2496"/>
              <a:ext cx="1152"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93" name="Line 20"/>
            <p:cNvSpPr>
              <a:spLocks noChangeShapeType="1"/>
            </p:cNvSpPr>
            <p:nvPr/>
          </p:nvSpPr>
          <p:spPr bwMode="auto">
            <a:xfrm flipV="1">
              <a:off x="3888" y="2736"/>
              <a:ext cx="864"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94" name="Line 21"/>
            <p:cNvSpPr>
              <a:spLocks noChangeShapeType="1"/>
            </p:cNvSpPr>
            <p:nvPr/>
          </p:nvSpPr>
          <p:spPr bwMode="auto">
            <a:xfrm>
              <a:off x="2880" y="2832"/>
              <a:ext cx="480" cy="96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95" name="Line 22"/>
            <p:cNvSpPr>
              <a:spLocks noChangeShapeType="1"/>
            </p:cNvSpPr>
            <p:nvPr/>
          </p:nvSpPr>
          <p:spPr bwMode="auto">
            <a:xfrm>
              <a:off x="2784" y="3264"/>
              <a:ext cx="336" cy="72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96" name="AutoShape 23"/>
            <p:cNvSpPr>
              <a:spLocks/>
            </p:cNvSpPr>
            <p:nvPr/>
          </p:nvSpPr>
          <p:spPr bwMode="auto">
            <a:xfrm>
              <a:off x="2016" y="3696"/>
              <a:ext cx="48" cy="240"/>
            </a:xfrm>
            <a:prstGeom prst="leftBrace">
              <a:avLst>
                <a:gd name="adj1" fmla="val 41667"/>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97" name="Line 24"/>
            <p:cNvSpPr>
              <a:spLocks noChangeShapeType="1"/>
            </p:cNvSpPr>
            <p:nvPr/>
          </p:nvSpPr>
          <p:spPr bwMode="auto">
            <a:xfrm flipH="1">
              <a:off x="1632" y="3816"/>
              <a:ext cx="38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98" name="Line 25"/>
            <p:cNvSpPr>
              <a:spLocks noChangeShapeType="1"/>
            </p:cNvSpPr>
            <p:nvPr/>
          </p:nvSpPr>
          <p:spPr bwMode="auto">
            <a:xfrm flipH="1">
              <a:off x="1200" y="3528"/>
              <a:ext cx="43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699" name="AutoShape 26"/>
            <p:cNvSpPr>
              <a:spLocks/>
            </p:cNvSpPr>
            <p:nvPr/>
          </p:nvSpPr>
          <p:spPr bwMode="auto">
            <a:xfrm>
              <a:off x="1008" y="3056"/>
              <a:ext cx="96" cy="192"/>
            </a:xfrm>
            <a:prstGeom prst="leftBrace">
              <a:avLst>
                <a:gd name="adj1" fmla="val 16667"/>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00" name="AutoShape 27"/>
            <p:cNvSpPr>
              <a:spLocks/>
            </p:cNvSpPr>
            <p:nvPr/>
          </p:nvSpPr>
          <p:spPr bwMode="auto">
            <a:xfrm>
              <a:off x="960" y="1848"/>
              <a:ext cx="144" cy="1152"/>
            </a:xfrm>
            <a:prstGeom prst="leftBrace">
              <a:avLst>
                <a:gd name="adj1" fmla="val 66667"/>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01" name="AutoShape 28"/>
            <p:cNvSpPr>
              <a:spLocks/>
            </p:cNvSpPr>
            <p:nvPr/>
          </p:nvSpPr>
          <p:spPr bwMode="auto">
            <a:xfrm>
              <a:off x="1056" y="1616"/>
              <a:ext cx="48" cy="192"/>
            </a:xfrm>
            <a:prstGeom prst="leftBrace">
              <a:avLst>
                <a:gd name="adj1" fmla="val 33333"/>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02" name="Line 29"/>
            <p:cNvSpPr>
              <a:spLocks noChangeShapeType="1"/>
            </p:cNvSpPr>
            <p:nvPr/>
          </p:nvSpPr>
          <p:spPr bwMode="auto">
            <a:xfrm flipH="1">
              <a:off x="872" y="3152"/>
              <a:ext cx="14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03" name="Line 30"/>
            <p:cNvSpPr>
              <a:spLocks noChangeShapeType="1"/>
            </p:cNvSpPr>
            <p:nvPr/>
          </p:nvSpPr>
          <p:spPr bwMode="auto">
            <a:xfrm flipH="1">
              <a:off x="768" y="2424"/>
              <a:ext cx="1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704" name="Line 31"/>
            <p:cNvSpPr>
              <a:spLocks noChangeShapeType="1"/>
            </p:cNvSpPr>
            <p:nvPr/>
          </p:nvSpPr>
          <p:spPr bwMode="auto">
            <a:xfrm flipH="1">
              <a:off x="816" y="1712"/>
              <a:ext cx="24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70401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76200"/>
            <a:ext cx="8534400" cy="914400"/>
          </a:xfrm>
        </p:spPr>
        <p:txBody>
          <a:bodyPr/>
          <a:lstStyle/>
          <a:p>
            <a:pPr eaLnBrk="1" hangingPunct="1"/>
            <a:r>
              <a:rPr lang="en-US">
                <a:ea typeface="ＭＳ Ｐゴシック" pitchFamily="-108" charset="-128"/>
                <a:cs typeface="ＭＳ Ｐゴシック" pitchFamily="-108" charset="-128"/>
              </a:rPr>
              <a:t> </a:t>
            </a:r>
            <a:r>
              <a:rPr lang="en-US" sz="3200">
                <a:ea typeface="ＭＳ Ｐゴシック" pitchFamily="-108" charset="-128"/>
                <a:cs typeface="ＭＳ Ｐゴシック" pitchFamily="-108" charset="-128"/>
              </a:rPr>
              <a:t>A terrestrial mammal bathing, an adaptation that enhances evaporative cooling</a:t>
            </a:r>
          </a:p>
        </p:txBody>
      </p:sp>
      <p:pic>
        <p:nvPicPr>
          <p:cNvPr id="29699" name="Picture 3"/>
          <p:cNvPicPr>
            <a:picLocks noChangeAspect="1" noChangeArrowheads="1"/>
          </p:cNvPicPr>
          <p:nvPr/>
        </p:nvPicPr>
        <p:blipFill>
          <a:blip r:embed="rId2"/>
          <a:srcRect/>
          <a:stretch>
            <a:fillRect/>
          </a:stretch>
        </p:blipFill>
        <p:spPr bwMode="auto">
          <a:xfrm>
            <a:off x="381000" y="1314450"/>
            <a:ext cx="8305800" cy="4984750"/>
          </a:xfrm>
          <a:prstGeom prst="rect">
            <a:avLst/>
          </a:prstGeom>
          <a:noFill/>
          <a:ln w="9525">
            <a:noFill/>
            <a:miter lim="800000"/>
            <a:headEnd/>
            <a:tailEnd/>
          </a:ln>
        </p:spPr>
      </p:pic>
    </p:spTree>
    <p:extLst>
      <p:ext uri="{BB962C8B-B14F-4D97-AF65-F5344CB8AC3E}">
        <p14:creationId xmlns:p14="http://schemas.microsoft.com/office/powerpoint/2010/main" val="229907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76200"/>
            <a:ext cx="8534400" cy="914400"/>
          </a:xfrm>
        </p:spPr>
        <p:txBody>
          <a:bodyPr/>
          <a:lstStyle/>
          <a:p>
            <a:pPr eaLnBrk="1" hangingPunct="1"/>
            <a:r>
              <a:rPr lang="en-US" sz="3200">
                <a:ea typeface="ＭＳ Ｐゴシック" pitchFamily="-108" charset="-128"/>
                <a:cs typeface="ＭＳ Ｐゴシック" pitchFamily="-108" charset="-128"/>
              </a:rPr>
              <a:t>The thermostat function of the hypothalamus in human thermoregulation</a:t>
            </a:r>
          </a:p>
        </p:txBody>
      </p:sp>
      <p:grpSp>
        <p:nvGrpSpPr>
          <p:cNvPr id="30723" name="Group 15"/>
          <p:cNvGrpSpPr>
            <a:grpSpLocks/>
          </p:cNvGrpSpPr>
          <p:nvPr/>
        </p:nvGrpSpPr>
        <p:grpSpPr bwMode="auto">
          <a:xfrm>
            <a:off x="2981325" y="1119188"/>
            <a:ext cx="3038475" cy="5321300"/>
            <a:chOff x="1664" y="705"/>
            <a:chExt cx="1914" cy="3352"/>
          </a:xfrm>
        </p:grpSpPr>
        <p:pic>
          <p:nvPicPr>
            <p:cNvPr id="30724" name="Picture 3"/>
            <p:cNvPicPr>
              <a:picLocks noChangeAspect="1" noChangeArrowheads="1"/>
            </p:cNvPicPr>
            <p:nvPr/>
          </p:nvPicPr>
          <p:blipFill>
            <a:blip r:embed="rId2"/>
            <a:srcRect/>
            <a:stretch>
              <a:fillRect/>
            </a:stretch>
          </p:blipFill>
          <p:spPr bwMode="auto">
            <a:xfrm>
              <a:off x="1700" y="804"/>
              <a:ext cx="1852" cy="2988"/>
            </a:xfrm>
            <a:prstGeom prst="rect">
              <a:avLst/>
            </a:prstGeom>
            <a:noFill/>
            <a:ln w="9525">
              <a:noFill/>
              <a:miter lim="800000"/>
              <a:headEnd/>
              <a:tailEnd/>
            </a:ln>
          </p:spPr>
        </p:pic>
        <p:sp>
          <p:nvSpPr>
            <p:cNvPr id="30725" name="Text Box 4"/>
            <p:cNvSpPr txBox="1">
              <a:spLocks noChangeArrowheads="1"/>
            </p:cNvSpPr>
            <p:nvPr/>
          </p:nvSpPr>
          <p:spPr bwMode="auto">
            <a:xfrm>
              <a:off x="1776" y="722"/>
              <a:ext cx="592"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Thermostat in</a:t>
              </a:r>
            </a:p>
            <a:p>
              <a:pPr eaLnBrk="0" hangingPunct="0"/>
              <a:r>
                <a:rPr kumimoji="1" lang="en-US" sz="800"/>
                <a:t>hypothalamus</a:t>
              </a:r>
            </a:p>
            <a:p>
              <a:pPr eaLnBrk="0" hangingPunct="0"/>
              <a:r>
                <a:rPr kumimoji="1" lang="en-US" sz="800"/>
                <a:t>activates cooling</a:t>
              </a:r>
            </a:p>
            <a:p>
              <a:pPr eaLnBrk="0" hangingPunct="0"/>
              <a:r>
                <a:rPr kumimoji="1" lang="en-US" sz="800"/>
                <a:t>mechanisms.</a:t>
              </a:r>
            </a:p>
          </p:txBody>
        </p:sp>
        <p:sp>
          <p:nvSpPr>
            <p:cNvPr id="30726" name="Text Box 5"/>
            <p:cNvSpPr txBox="1">
              <a:spLocks noChangeArrowheads="1"/>
            </p:cNvSpPr>
            <p:nvPr/>
          </p:nvSpPr>
          <p:spPr bwMode="auto">
            <a:xfrm>
              <a:off x="2768" y="705"/>
              <a:ext cx="783" cy="289"/>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Sweat glands secrete </a:t>
              </a:r>
            </a:p>
            <a:p>
              <a:pPr eaLnBrk="0" hangingPunct="0"/>
              <a:r>
                <a:rPr kumimoji="1" lang="en-US" sz="800"/>
                <a:t>sweat that evaporates, </a:t>
              </a:r>
            </a:p>
            <a:p>
              <a:pPr eaLnBrk="0" hangingPunct="0"/>
              <a:r>
                <a:rPr kumimoji="1" lang="en-US" sz="800"/>
                <a:t>cooling the body.</a:t>
              </a:r>
            </a:p>
          </p:txBody>
        </p:sp>
        <p:sp>
          <p:nvSpPr>
            <p:cNvPr id="30727" name="Text Box 6"/>
            <p:cNvSpPr txBox="1">
              <a:spLocks noChangeArrowheads="1"/>
            </p:cNvSpPr>
            <p:nvPr/>
          </p:nvSpPr>
          <p:spPr bwMode="auto">
            <a:xfrm>
              <a:off x="2357" y="1360"/>
              <a:ext cx="635" cy="52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Blood vessels</a:t>
              </a:r>
            </a:p>
            <a:p>
              <a:pPr eaLnBrk="0" hangingPunct="0"/>
              <a:r>
                <a:rPr kumimoji="1" lang="en-US" sz="800"/>
                <a:t>in skin dilate:</a:t>
              </a:r>
            </a:p>
            <a:p>
              <a:pPr eaLnBrk="0" hangingPunct="0"/>
              <a:r>
                <a:rPr kumimoji="1" lang="en-US" sz="800"/>
                <a:t>capillaries fill</a:t>
              </a:r>
            </a:p>
            <a:p>
              <a:pPr eaLnBrk="0" hangingPunct="0"/>
              <a:r>
                <a:rPr kumimoji="1" lang="en-US" sz="800"/>
                <a:t>with warm blood;</a:t>
              </a:r>
            </a:p>
            <a:p>
              <a:pPr eaLnBrk="0" hangingPunct="0"/>
              <a:r>
                <a:rPr kumimoji="1" lang="en-US" sz="800"/>
                <a:t>heat radiates from</a:t>
              </a:r>
            </a:p>
            <a:p>
              <a:pPr eaLnBrk="0" hangingPunct="0"/>
              <a:r>
                <a:rPr kumimoji="1" lang="en-US" sz="800"/>
                <a:t>skin surface.</a:t>
              </a:r>
            </a:p>
          </p:txBody>
        </p:sp>
        <p:sp>
          <p:nvSpPr>
            <p:cNvPr id="30728" name="Text Box 7"/>
            <p:cNvSpPr txBox="1">
              <a:spLocks noChangeArrowheads="1"/>
            </p:cNvSpPr>
            <p:nvPr/>
          </p:nvSpPr>
          <p:spPr bwMode="auto">
            <a:xfrm>
              <a:off x="2950" y="1686"/>
              <a:ext cx="628" cy="44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Body temperature</a:t>
              </a:r>
            </a:p>
            <a:p>
              <a:pPr algn="ctr" eaLnBrk="0" hangingPunct="0"/>
              <a:r>
                <a:rPr kumimoji="1" lang="en-US" sz="800"/>
                <a:t>decreases;</a:t>
              </a:r>
            </a:p>
            <a:p>
              <a:pPr algn="ctr" eaLnBrk="0" hangingPunct="0"/>
              <a:r>
                <a:rPr kumimoji="1" lang="en-US" sz="800"/>
                <a:t>thermostat</a:t>
              </a:r>
            </a:p>
            <a:p>
              <a:pPr algn="ctr" eaLnBrk="0" hangingPunct="0"/>
              <a:r>
                <a:rPr kumimoji="1" lang="en-US" sz="800"/>
                <a:t>shuts off cooling</a:t>
              </a:r>
            </a:p>
            <a:p>
              <a:pPr algn="ctr" eaLnBrk="0" hangingPunct="0"/>
              <a:r>
                <a:rPr kumimoji="1" lang="en-US" sz="800"/>
                <a:t>mechanisms.</a:t>
              </a:r>
            </a:p>
          </p:txBody>
        </p:sp>
        <p:sp>
          <p:nvSpPr>
            <p:cNvPr id="30729" name="Text Box 8"/>
            <p:cNvSpPr txBox="1">
              <a:spLocks noChangeArrowheads="1"/>
            </p:cNvSpPr>
            <p:nvPr/>
          </p:nvSpPr>
          <p:spPr bwMode="auto">
            <a:xfrm>
              <a:off x="1664" y="1686"/>
              <a:ext cx="663" cy="44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Increased body</a:t>
              </a:r>
            </a:p>
            <a:p>
              <a:pPr algn="ctr" eaLnBrk="0" hangingPunct="0"/>
              <a:r>
                <a:rPr kumimoji="1" lang="en-US" sz="800"/>
                <a:t>temperature (such</a:t>
              </a:r>
            </a:p>
            <a:p>
              <a:pPr algn="ctr" eaLnBrk="0" hangingPunct="0"/>
              <a:r>
                <a:rPr kumimoji="1" lang="en-US" sz="800"/>
                <a:t>as when exercising</a:t>
              </a:r>
            </a:p>
            <a:p>
              <a:pPr algn="ctr" eaLnBrk="0" hangingPunct="0"/>
              <a:r>
                <a:rPr kumimoji="1" lang="en-US" sz="800"/>
                <a:t>or in hot</a:t>
              </a:r>
            </a:p>
            <a:p>
              <a:pPr algn="ctr" eaLnBrk="0" hangingPunct="0"/>
              <a:r>
                <a:rPr kumimoji="1" lang="en-US" sz="800"/>
                <a:t>surroundings)</a:t>
              </a:r>
            </a:p>
          </p:txBody>
        </p:sp>
        <p:sp>
          <p:nvSpPr>
            <p:cNvPr id="30730" name="Text Box 9"/>
            <p:cNvSpPr txBox="1">
              <a:spLocks noChangeArrowheads="1"/>
            </p:cNvSpPr>
            <p:nvPr/>
          </p:nvSpPr>
          <p:spPr bwMode="auto">
            <a:xfrm>
              <a:off x="2196" y="2193"/>
              <a:ext cx="858" cy="301"/>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 </a:t>
              </a:r>
              <a:r>
                <a:rPr kumimoji="1" lang="en-US" sz="800" b="1"/>
                <a:t>Homeostasis:</a:t>
              </a:r>
            </a:p>
            <a:p>
              <a:pPr algn="ctr" eaLnBrk="0" hangingPunct="0"/>
              <a:r>
                <a:rPr kumimoji="1" lang="en-US" sz="800"/>
                <a:t>Internal body temperature</a:t>
              </a:r>
            </a:p>
            <a:p>
              <a:pPr algn="ctr" eaLnBrk="0" hangingPunct="0"/>
              <a:r>
                <a:rPr kumimoji="1" lang="en-US" sz="800"/>
                <a:t>of approximately 36–38</a:t>
              </a:r>
              <a:r>
                <a:rPr kumimoji="1" lang="en-US" sz="800">
                  <a:sym typeface="Symbol" pitchFamily="-108" charset="2"/>
                </a:rPr>
                <a:t></a:t>
              </a:r>
              <a:r>
                <a:rPr kumimoji="1" lang="en-US" sz="800"/>
                <a:t>C</a:t>
              </a:r>
            </a:p>
          </p:txBody>
        </p:sp>
        <p:sp>
          <p:nvSpPr>
            <p:cNvPr id="30731" name="Text Box 10"/>
            <p:cNvSpPr txBox="1">
              <a:spLocks noChangeArrowheads="1"/>
            </p:cNvSpPr>
            <p:nvPr/>
          </p:nvSpPr>
          <p:spPr bwMode="auto">
            <a:xfrm>
              <a:off x="1676" y="2557"/>
              <a:ext cx="628" cy="44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Body temperature</a:t>
              </a:r>
            </a:p>
            <a:p>
              <a:pPr algn="ctr" eaLnBrk="0" hangingPunct="0"/>
              <a:r>
                <a:rPr kumimoji="1" lang="en-US" sz="800"/>
                <a:t>increases;</a:t>
              </a:r>
            </a:p>
            <a:p>
              <a:pPr algn="ctr" eaLnBrk="0" hangingPunct="0"/>
              <a:r>
                <a:rPr kumimoji="1" lang="en-US" sz="800"/>
                <a:t>thermostat</a:t>
              </a:r>
            </a:p>
            <a:p>
              <a:pPr algn="ctr" eaLnBrk="0" hangingPunct="0"/>
              <a:r>
                <a:rPr kumimoji="1" lang="en-US" sz="800"/>
                <a:t>shuts off warming</a:t>
              </a:r>
            </a:p>
            <a:p>
              <a:pPr algn="ctr" eaLnBrk="0" hangingPunct="0"/>
              <a:r>
                <a:rPr kumimoji="1" lang="en-US" sz="800"/>
                <a:t>mechanisms.</a:t>
              </a:r>
            </a:p>
          </p:txBody>
        </p:sp>
        <p:sp>
          <p:nvSpPr>
            <p:cNvPr id="30732" name="Text Box 11"/>
            <p:cNvSpPr txBox="1">
              <a:spLocks noChangeArrowheads="1"/>
            </p:cNvSpPr>
            <p:nvPr/>
          </p:nvSpPr>
          <p:spPr bwMode="auto">
            <a:xfrm>
              <a:off x="2943" y="2565"/>
              <a:ext cx="585" cy="44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Decreased body</a:t>
              </a:r>
            </a:p>
            <a:p>
              <a:pPr algn="ctr" eaLnBrk="0" hangingPunct="0"/>
              <a:r>
                <a:rPr kumimoji="1" lang="en-US" sz="800"/>
                <a:t>temperature</a:t>
              </a:r>
            </a:p>
            <a:p>
              <a:pPr algn="ctr" eaLnBrk="0" hangingPunct="0"/>
              <a:r>
                <a:rPr kumimoji="1" lang="en-US" sz="800"/>
                <a:t>(such as when</a:t>
              </a:r>
            </a:p>
            <a:p>
              <a:pPr algn="ctr" eaLnBrk="0" hangingPunct="0"/>
              <a:r>
                <a:rPr kumimoji="1" lang="en-US" sz="800"/>
                <a:t>in cold</a:t>
              </a:r>
            </a:p>
            <a:p>
              <a:pPr algn="ctr" eaLnBrk="0" hangingPunct="0"/>
              <a:r>
                <a:rPr kumimoji="1" lang="en-US" sz="800"/>
                <a:t>surroundings)</a:t>
              </a:r>
            </a:p>
          </p:txBody>
        </p:sp>
        <p:sp>
          <p:nvSpPr>
            <p:cNvPr id="30733" name="Text Box 12"/>
            <p:cNvSpPr txBox="1">
              <a:spLocks noChangeArrowheads="1"/>
            </p:cNvSpPr>
            <p:nvPr/>
          </p:nvSpPr>
          <p:spPr bwMode="auto">
            <a:xfrm>
              <a:off x="2299" y="2954"/>
              <a:ext cx="885" cy="44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Blood vessels in skin</a:t>
              </a:r>
            </a:p>
            <a:p>
              <a:pPr eaLnBrk="0" hangingPunct="0"/>
              <a:r>
                <a:rPr kumimoji="1" lang="en-US" sz="800"/>
                <a:t>constrict, diverting blood</a:t>
              </a:r>
            </a:p>
            <a:p>
              <a:pPr eaLnBrk="0" hangingPunct="0"/>
              <a:r>
                <a:rPr kumimoji="1" lang="en-US" sz="800"/>
                <a:t>from skin to deeper tissues</a:t>
              </a:r>
            </a:p>
            <a:p>
              <a:pPr eaLnBrk="0" hangingPunct="0"/>
              <a:r>
                <a:rPr kumimoji="1" lang="en-US" sz="800"/>
                <a:t>and reducing heat loss</a:t>
              </a:r>
            </a:p>
            <a:p>
              <a:pPr eaLnBrk="0" hangingPunct="0"/>
              <a:r>
                <a:rPr kumimoji="1" lang="en-US" sz="800"/>
                <a:t>from skin surface.</a:t>
              </a:r>
            </a:p>
          </p:txBody>
        </p:sp>
        <p:sp>
          <p:nvSpPr>
            <p:cNvPr id="30734" name="Text Box 13"/>
            <p:cNvSpPr txBox="1">
              <a:spLocks noChangeArrowheads="1"/>
            </p:cNvSpPr>
            <p:nvPr/>
          </p:nvSpPr>
          <p:spPr bwMode="auto">
            <a:xfrm>
              <a:off x="1872" y="3768"/>
              <a:ext cx="896" cy="289"/>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Skeletal muscles rapidly</a:t>
              </a:r>
            </a:p>
            <a:p>
              <a:pPr eaLnBrk="0" hangingPunct="0"/>
              <a:r>
                <a:rPr kumimoji="1" lang="en-US" sz="800"/>
                <a:t>contract, causing shivering,</a:t>
              </a:r>
            </a:p>
            <a:p>
              <a:pPr eaLnBrk="0" hangingPunct="0"/>
              <a:r>
                <a:rPr kumimoji="1" lang="en-US" sz="800"/>
                <a:t>which generates heat.</a:t>
              </a:r>
            </a:p>
          </p:txBody>
        </p:sp>
        <p:sp>
          <p:nvSpPr>
            <p:cNvPr id="30735" name="Text Box 14"/>
            <p:cNvSpPr txBox="1">
              <a:spLocks noChangeArrowheads="1"/>
            </p:cNvSpPr>
            <p:nvPr/>
          </p:nvSpPr>
          <p:spPr bwMode="auto">
            <a:xfrm>
              <a:off x="3035" y="3565"/>
              <a:ext cx="517" cy="44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800"/>
                <a:t>Thermostat in</a:t>
              </a:r>
            </a:p>
            <a:p>
              <a:pPr eaLnBrk="0" hangingPunct="0"/>
              <a:r>
                <a:rPr kumimoji="1" lang="en-US" sz="800"/>
                <a:t>hypothalamus</a:t>
              </a:r>
            </a:p>
            <a:p>
              <a:pPr eaLnBrk="0" hangingPunct="0"/>
              <a:r>
                <a:rPr kumimoji="1" lang="en-US" sz="800"/>
                <a:t>activates</a:t>
              </a:r>
            </a:p>
            <a:p>
              <a:pPr eaLnBrk="0" hangingPunct="0"/>
              <a:r>
                <a:rPr kumimoji="1" lang="en-US" sz="800"/>
                <a:t>warming</a:t>
              </a:r>
            </a:p>
            <a:p>
              <a:pPr eaLnBrk="0" hangingPunct="0"/>
              <a:r>
                <a:rPr kumimoji="1" lang="en-US" sz="800"/>
                <a:t>mechanisms.</a:t>
              </a:r>
            </a:p>
          </p:txBody>
        </p:sp>
      </p:grpSp>
    </p:spTree>
    <p:extLst>
      <p:ext uri="{BB962C8B-B14F-4D97-AF65-F5344CB8AC3E}">
        <p14:creationId xmlns:p14="http://schemas.microsoft.com/office/powerpoint/2010/main" val="145641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304800"/>
            <a:ext cx="8534400" cy="860425"/>
          </a:xfrm>
        </p:spPr>
        <p:txBody>
          <a:bodyPr/>
          <a:lstStyle/>
          <a:p>
            <a:pPr eaLnBrk="1" hangingPunct="1"/>
            <a:r>
              <a:rPr lang="en-US" sz="3200">
                <a:ea typeface="ＭＳ Ｐゴシック" pitchFamily="-108" charset="-128"/>
                <a:cs typeface="ＭＳ Ｐゴシック" pitchFamily="-108" charset="-128"/>
              </a:rPr>
              <a:t>Body temperature and metabolism during hibernation in Belding’s ground squirrels</a:t>
            </a:r>
          </a:p>
        </p:txBody>
      </p:sp>
      <p:pic>
        <p:nvPicPr>
          <p:cNvPr id="31747" name="Picture 4"/>
          <p:cNvPicPr>
            <a:picLocks noChangeAspect="1" noChangeArrowheads="1"/>
          </p:cNvPicPr>
          <p:nvPr/>
        </p:nvPicPr>
        <p:blipFill>
          <a:blip r:embed="rId2"/>
          <a:srcRect/>
          <a:stretch>
            <a:fillRect/>
          </a:stretch>
        </p:blipFill>
        <p:spPr bwMode="auto">
          <a:xfrm>
            <a:off x="381000" y="1681163"/>
            <a:ext cx="8229600" cy="4414837"/>
          </a:xfrm>
          <a:prstGeom prst="rect">
            <a:avLst/>
          </a:prstGeom>
          <a:noFill/>
          <a:ln w="9525">
            <a:noFill/>
            <a:miter lim="800000"/>
            <a:headEnd/>
            <a:tailEnd/>
          </a:ln>
        </p:spPr>
      </p:pic>
      <p:sp>
        <p:nvSpPr>
          <p:cNvPr id="31748" name="Text Box 5"/>
          <p:cNvSpPr txBox="1">
            <a:spLocks noChangeArrowheads="1"/>
          </p:cNvSpPr>
          <p:nvPr/>
        </p:nvSpPr>
        <p:spPr bwMode="auto">
          <a:xfrm>
            <a:off x="5233988" y="1651000"/>
            <a:ext cx="2614612" cy="45720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Additional metabolism that would be</a:t>
            </a:r>
          </a:p>
          <a:p>
            <a:pPr eaLnBrk="0" hangingPunct="0"/>
            <a:r>
              <a:rPr kumimoji="1" lang="en-US" sz="1200"/>
              <a:t>necessary to stay active in winter</a:t>
            </a:r>
          </a:p>
        </p:txBody>
      </p:sp>
      <p:sp>
        <p:nvSpPr>
          <p:cNvPr id="31749" name="Line 6"/>
          <p:cNvSpPr>
            <a:spLocks noChangeShapeType="1"/>
          </p:cNvSpPr>
          <p:nvPr/>
        </p:nvSpPr>
        <p:spPr bwMode="auto">
          <a:xfrm flipH="1" flipV="1">
            <a:off x="6400800" y="2095500"/>
            <a:ext cx="76200" cy="152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31750" name="Text Box 7"/>
          <p:cNvSpPr txBox="1">
            <a:spLocks noChangeArrowheads="1"/>
          </p:cNvSpPr>
          <p:nvPr/>
        </p:nvSpPr>
        <p:spPr bwMode="auto">
          <a:xfrm>
            <a:off x="4106863" y="2006600"/>
            <a:ext cx="960437" cy="45720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Actual</a:t>
            </a:r>
          </a:p>
          <a:p>
            <a:pPr eaLnBrk="0" hangingPunct="0"/>
            <a:r>
              <a:rPr kumimoji="1" lang="en-US" sz="1200"/>
              <a:t>metabolism</a:t>
            </a:r>
          </a:p>
        </p:txBody>
      </p:sp>
      <p:sp>
        <p:nvSpPr>
          <p:cNvPr id="31751" name="Line 8"/>
          <p:cNvSpPr>
            <a:spLocks noChangeShapeType="1"/>
          </p:cNvSpPr>
          <p:nvPr/>
        </p:nvSpPr>
        <p:spPr bwMode="auto">
          <a:xfrm flipH="1" flipV="1">
            <a:off x="4495800" y="2438400"/>
            <a:ext cx="228600" cy="2286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31752" name="Text Box 9"/>
          <p:cNvSpPr txBox="1">
            <a:spLocks noChangeArrowheads="1"/>
          </p:cNvSpPr>
          <p:nvPr/>
        </p:nvSpPr>
        <p:spPr bwMode="auto">
          <a:xfrm>
            <a:off x="4000500" y="3213100"/>
            <a:ext cx="1003300" cy="45720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Body</a:t>
            </a:r>
          </a:p>
          <a:p>
            <a:pPr eaLnBrk="0" hangingPunct="0"/>
            <a:r>
              <a:rPr kumimoji="1" lang="en-US" sz="1200"/>
              <a:t>temperature</a:t>
            </a:r>
          </a:p>
        </p:txBody>
      </p:sp>
      <p:sp>
        <p:nvSpPr>
          <p:cNvPr id="31753" name="Line 10"/>
          <p:cNvSpPr>
            <a:spLocks noChangeShapeType="1"/>
          </p:cNvSpPr>
          <p:nvPr/>
        </p:nvSpPr>
        <p:spPr bwMode="auto">
          <a:xfrm flipH="1" flipV="1">
            <a:off x="4343400" y="3657600"/>
            <a:ext cx="838200" cy="2286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31754" name="Text Box 11"/>
          <p:cNvSpPr txBox="1">
            <a:spLocks noChangeArrowheads="1"/>
          </p:cNvSpPr>
          <p:nvPr/>
        </p:nvSpPr>
        <p:spPr bwMode="auto">
          <a:xfrm>
            <a:off x="5473700" y="2933700"/>
            <a:ext cx="774700"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Arousals</a:t>
            </a:r>
          </a:p>
        </p:txBody>
      </p:sp>
      <p:sp>
        <p:nvSpPr>
          <p:cNvPr id="31755" name="Line 12"/>
          <p:cNvSpPr>
            <a:spLocks noChangeShapeType="1"/>
          </p:cNvSpPr>
          <p:nvPr/>
        </p:nvSpPr>
        <p:spPr bwMode="auto">
          <a:xfrm flipH="1">
            <a:off x="5334000" y="3048000"/>
            <a:ext cx="228600" cy="152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31756" name="Line 13"/>
          <p:cNvSpPr>
            <a:spLocks noChangeShapeType="1"/>
          </p:cNvSpPr>
          <p:nvPr/>
        </p:nvSpPr>
        <p:spPr bwMode="auto">
          <a:xfrm flipH="1" flipV="1">
            <a:off x="6191250" y="3117850"/>
            <a:ext cx="381000" cy="76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31757" name="Text Box 14"/>
          <p:cNvSpPr txBox="1">
            <a:spLocks noChangeArrowheads="1"/>
          </p:cNvSpPr>
          <p:nvPr/>
        </p:nvSpPr>
        <p:spPr bwMode="auto">
          <a:xfrm>
            <a:off x="4064000" y="4902200"/>
            <a:ext cx="1003300" cy="45720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Outside</a:t>
            </a:r>
          </a:p>
          <a:p>
            <a:pPr eaLnBrk="0" hangingPunct="0"/>
            <a:r>
              <a:rPr kumimoji="1" lang="en-US" sz="1200"/>
              <a:t>temperature</a:t>
            </a:r>
          </a:p>
        </p:txBody>
      </p:sp>
      <p:sp>
        <p:nvSpPr>
          <p:cNvPr id="31758" name="Text Box 15"/>
          <p:cNvSpPr txBox="1">
            <a:spLocks noChangeArrowheads="1"/>
          </p:cNvSpPr>
          <p:nvPr/>
        </p:nvSpPr>
        <p:spPr bwMode="auto">
          <a:xfrm>
            <a:off x="6540500" y="5130800"/>
            <a:ext cx="1003300" cy="45720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Burrow</a:t>
            </a:r>
          </a:p>
          <a:p>
            <a:pPr eaLnBrk="0" hangingPunct="0"/>
            <a:r>
              <a:rPr kumimoji="1" lang="en-US" sz="1200"/>
              <a:t>temperature</a:t>
            </a:r>
          </a:p>
        </p:txBody>
      </p:sp>
      <p:sp>
        <p:nvSpPr>
          <p:cNvPr id="31759" name="Line 16"/>
          <p:cNvSpPr>
            <a:spLocks noChangeShapeType="1"/>
          </p:cNvSpPr>
          <p:nvPr/>
        </p:nvSpPr>
        <p:spPr bwMode="auto">
          <a:xfrm flipH="1">
            <a:off x="4724400" y="4876800"/>
            <a:ext cx="533400" cy="152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31760" name="Line 17"/>
          <p:cNvSpPr>
            <a:spLocks noChangeShapeType="1"/>
          </p:cNvSpPr>
          <p:nvPr/>
        </p:nvSpPr>
        <p:spPr bwMode="auto">
          <a:xfrm flipH="1">
            <a:off x="7150100" y="4991100"/>
            <a:ext cx="381000" cy="3048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31761" name="Text Box 18"/>
          <p:cNvSpPr txBox="1">
            <a:spLocks noChangeArrowheads="1"/>
          </p:cNvSpPr>
          <p:nvPr/>
        </p:nvSpPr>
        <p:spPr bwMode="auto">
          <a:xfrm>
            <a:off x="3783013" y="5741988"/>
            <a:ext cx="512762"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June</a:t>
            </a:r>
          </a:p>
        </p:txBody>
      </p:sp>
      <p:sp>
        <p:nvSpPr>
          <p:cNvPr id="31762" name="Text Box 19"/>
          <p:cNvSpPr txBox="1">
            <a:spLocks noChangeArrowheads="1"/>
          </p:cNvSpPr>
          <p:nvPr/>
        </p:nvSpPr>
        <p:spPr bwMode="auto">
          <a:xfrm>
            <a:off x="4524375" y="5741988"/>
            <a:ext cx="657225"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August</a:t>
            </a:r>
          </a:p>
        </p:txBody>
      </p:sp>
      <p:sp>
        <p:nvSpPr>
          <p:cNvPr id="31763" name="Text Box 20"/>
          <p:cNvSpPr txBox="1">
            <a:spLocks noChangeArrowheads="1"/>
          </p:cNvSpPr>
          <p:nvPr/>
        </p:nvSpPr>
        <p:spPr bwMode="auto">
          <a:xfrm>
            <a:off x="5289550" y="5741988"/>
            <a:ext cx="725488"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October</a:t>
            </a:r>
          </a:p>
        </p:txBody>
      </p:sp>
      <p:sp>
        <p:nvSpPr>
          <p:cNvPr id="31764" name="Text Box 21"/>
          <p:cNvSpPr txBox="1">
            <a:spLocks noChangeArrowheads="1"/>
          </p:cNvSpPr>
          <p:nvPr/>
        </p:nvSpPr>
        <p:spPr bwMode="auto">
          <a:xfrm>
            <a:off x="5999163" y="5741988"/>
            <a:ext cx="884237"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December</a:t>
            </a:r>
          </a:p>
        </p:txBody>
      </p:sp>
      <p:sp>
        <p:nvSpPr>
          <p:cNvPr id="31765" name="Text Box 22"/>
          <p:cNvSpPr txBox="1">
            <a:spLocks noChangeArrowheads="1"/>
          </p:cNvSpPr>
          <p:nvPr/>
        </p:nvSpPr>
        <p:spPr bwMode="auto">
          <a:xfrm>
            <a:off x="6869113" y="5741988"/>
            <a:ext cx="792162"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February</a:t>
            </a:r>
          </a:p>
        </p:txBody>
      </p:sp>
      <p:sp>
        <p:nvSpPr>
          <p:cNvPr id="31766" name="Text Box 23"/>
          <p:cNvSpPr txBox="1">
            <a:spLocks noChangeArrowheads="1"/>
          </p:cNvSpPr>
          <p:nvPr/>
        </p:nvSpPr>
        <p:spPr bwMode="auto">
          <a:xfrm>
            <a:off x="7783513" y="5741988"/>
            <a:ext cx="487362"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April</a:t>
            </a:r>
          </a:p>
        </p:txBody>
      </p:sp>
      <p:sp>
        <p:nvSpPr>
          <p:cNvPr id="31767" name="Text Box 24"/>
          <p:cNvSpPr txBox="1">
            <a:spLocks noChangeArrowheads="1"/>
          </p:cNvSpPr>
          <p:nvPr/>
        </p:nvSpPr>
        <p:spPr bwMode="auto">
          <a:xfrm rot="-5400000">
            <a:off x="2653506" y="4129882"/>
            <a:ext cx="1368425"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Temperature (°C)</a:t>
            </a:r>
          </a:p>
        </p:txBody>
      </p:sp>
      <p:sp>
        <p:nvSpPr>
          <p:cNvPr id="31768" name="Text Box 25"/>
          <p:cNvSpPr txBox="1">
            <a:spLocks noChangeArrowheads="1"/>
          </p:cNvSpPr>
          <p:nvPr/>
        </p:nvSpPr>
        <p:spPr bwMode="auto">
          <a:xfrm rot="-5400000">
            <a:off x="2721769" y="2590007"/>
            <a:ext cx="1138237" cy="4572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Metabolic rate</a:t>
            </a:r>
          </a:p>
          <a:p>
            <a:pPr algn="ctr" eaLnBrk="0" hangingPunct="0"/>
            <a:r>
              <a:rPr kumimoji="1" lang="en-US" sz="1200"/>
              <a:t>(kcal per day)</a:t>
            </a:r>
          </a:p>
        </p:txBody>
      </p:sp>
      <p:sp>
        <p:nvSpPr>
          <p:cNvPr id="31769" name="Text Box 26"/>
          <p:cNvSpPr txBox="1">
            <a:spLocks noChangeArrowheads="1"/>
          </p:cNvSpPr>
          <p:nvPr/>
        </p:nvSpPr>
        <p:spPr bwMode="auto">
          <a:xfrm>
            <a:off x="3454400" y="1828800"/>
            <a:ext cx="436563"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200</a:t>
            </a:r>
          </a:p>
        </p:txBody>
      </p:sp>
      <p:sp>
        <p:nvSpPr>
          <p:cNvPr id="31770" name="Text Box 27"/>
          <p:cNvSpPr txBox="1">
            <a:spLocks noChangeArrowheads="1"/>
          </p:cNvSpPr>
          <p:nvPr/>
        </p:nvSpPr>
        <p:spPr bwMode="auto">
          <a:xfrm>
            <a:off x="3467100" y="2341563"/>
            <a:ext cx="436563"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100</a:t>
            </a:r>
          </a:p>
        </p:txBody>
      </p:sp>
      <p:sp>
        <p:nvSpPr>
          <p:cNvPr id="31771" name="Text Box 28"/>
          <p:cNvSpPr txBox="1">
            <a:spLocks noChangeArrowheads="1"/>
          </p:cNvSpPr>
          <p:nvPr/>
        </p:nvSpPr>
        <p:spPr bwMode="auto">
          <a:xfrm>
            <a:off x="3617913" y="2836863"/>
            <a:ext cx="268287"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0</a:t>
            </a:r>
          </a:p>
        </p:txBody>
      </p:sp>
      <p:sp>
        <p:nvSpPr>
          <p:cNvPr id="31772" name="Text Box 29"/>
          <p:cNvSpPr txBox="1">
            <a:spLocks noChangeArrowheads="1"/>
          </p:cNvSpPr>
          <p:nvPr/>
        </p:nvSpPr>
        <p:spPr bwMode="auto">
          <a:xfrm>
            <a:off x="3540125" y="3192463"/>
            <a:ext cx="352425"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35</a:t>
            </a:r>
          </a:p>
        </p:txBody>
      </p:sp>
      <p:sp>
        <p:nvSpPr>
          <p:cNvPr id="31773" name="Text Box 30"/>
          <p:cNvSpPr txBox="1">
            <a:spLocks noChangeArrowheads="1"/>
          </p:cNvSpPr>
          <p:nvPr/>
        </p:nvSpPr>
        <p:spPr bwMode="auto">
          <a:xfrm>
            <a:off x="3556000" y="3459163"/>
            <a:ext cx="352425"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30</a:t>
            </a:r>
          </a:p>
        </p:txBody>
      </p:sp>
      <p:sp>
        <p:nvSpPr>
          <p:cNvPr id="31774" name="Text Box 31"/>
          <p:cNvSpPr txBox="1">
            <a:spLocks noChangeArrowheads="1"/>
          </p:cNvSpPr>
          <p:nvPr/>
        </p:nvSpPr>
        <p:spPr bwMode="auto">
          <a:xfrm>
            <a:off x="3543300" y="3687763"/>
            <a:ext cx="352425"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25</a:t>
            </a:r>
          </a:p>
        </p:txBody>
      </p:sp>
      <p:sp>
        <p:nvSpPr>
          <p:cNvPr id="31775" name="Text Box 32"/>
          <p:cNvSpPr txBox="1">
            <a:spLocks noChangeArrowheads="1"/>
          </p:cNvSpPr>
          <p:nvPr/>
        </p:nvSpPr>
        <p:spPr bwMode="auto">
          <a:xfrm>
            <a:off x="3543300" y="3929063"/>
            <a:ext cx="352425"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20</a:t>
            </a:r>
          </a:p>
        </p:txBody>
      </p:sp>
      <p:sp>
        <p:nvSpPr>
          <p:cNvPr id="31776" name="Text Box 33"/>
          <p:cNvSpPr txBox="1">
            <a:spLocks noChangeArrowheads="1"/>
          </p:cNvSpPr>
          <p:nvPr/>
        </p:nvSpPr>
        <p:spPr bwMode="auto">
          <a:xfrm>
            <a:off x="3556000" y="4170363"/>
            <a:ext cx="352425"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15</a:t>
            </a:r>
          </a:p>
        </p:txBody>
      </p:sp>
      <p:sp>
        <p:nvSpPr>
          <p:cNvPr id="31777" name="Text Box 34"/>
          <p:cNvSpPr txBox="1">
            <a:spLocks noChangeArrowheads="1"/>
          </p:cNvSpPr>
          <p:nvPr/>
        </p:nvSpPr>
        <p:spPr bwMode="auto">
          <a:xfrm>
            <a:off x="3556000" y="4411663"/>
            <a:ext cx="352425"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10</a:t>
            </a:r>
          </a:p>
        </p:txBody>
      </p:sp>
      <p:sp>
        <p:nvSpPr>
          <p:cNvPr id="31778" name="Text Box 35"/>
          <p:cNvSpPr txBox="1">
            <a:spLocks noChangeArrowheads="1"/>
          </p:cNvSpPr>
          <p:nvPr/>
        </p:nvSpPr>
        <p:spPr bwMode="auto">
          <a:xfrm>
            <a:off x="3622675" y="4640263"/>
            <a:ext cx="268288"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5</a:t>
            </a:r>
          </a:p>
        </p:txBody>
      </p:sp>
      <p:sp>
        <p:nvSpPr>
          <p:cNvPr id="31779" name="Text Box 36"/>
          <p:cNvSpPr txBox="1">
            <a:spLocks noChangeArrowheads="1"/>
          </p:cNvSpPr>
          <p:nvPr/>
        </p:nvSpPr>
        <p:spPr bwMode="auto">
          <a:xfrm>
            <a:off x="3619500" y="4906963"/>
            <a:ext cx="268288"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0</a:t>
            </a:r>
          </a:p>
        </p:txBody>
      </p:sp>
      <p:sp>
        <p:nvSpPr>
          <p:cNvPr id="31780" name="Text Box 37"/>
          <p:cNvSpPr txBox="1">
            <a:spLocks noChangeArrowheads="1"/>
          </p:cNvSpPr>
          <p:nvPr/>
        </p:nvSpPr>
        <p:spPr bwMode="auto">
          <a:xfrm>
            <a:off x="3556000" y="5156200"/>
            <a:ext cx="319088"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-5</a:t>
            </a:r>
          </a:p>
        </p:txBody>
      </p:sp>
      <p:sp>
        <p:nvSpPr>
          <p:cNvPr id="31781" name="Text Box 38"/>
          <p:cNvSpPr txBox="1">
            <a:spLocks noChangeArrowheads="1"/>
          </p:cNvSpPr>
          <p:nvPr/>
        </p:nvSpPr>
        <p:spPr bwMode="auto">
          <a:xfrm>
            <a:off x="3495675" y="5384800"/>
            <a:ext cx="403225" cy="27463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-10</a:t>
            </a:r>
          </a:p>
        </p:txBody>
      </p:sp>
      <p:sp>
        <p:nvSpPr>
          <p:cNvPr id="31782" name="Text Box 39"/>
          <p:cNvSpPr txBox="1">
            <a:spLocks noChangeArrowheads="1"/>
          </p:cNvSpPr>
          <p:nvPr/>
        </p:nvSpPr>
        <p:spPr bwMode="auto">
          <a:xfrm>
            <a:off x="3492500" y="5618163"/>
            <a:ext cx="403225" cy="27463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-15</a:t>
            </a:r>
          </a:p>
        </p:txBody>
      </p:sp>
    </p:spTree>
    <p:extLst>
      <p:ext uri="{BB962C8B-B14F-4D97-AF65-F5344CB8AC3E}">
        <p14:creationId xmlns:p14="http://schemas.microsoft.com/office/powerpoint/2010/main" val="1561581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228600" y="152400"/>
            <a:ext cx="4516438" cy="762000"/>
          </a:xfrm>
        </p:spPr>
        <p:txBody>
          <a:bodyPr/>
          <a:lstStyle/>
          <a:p>
            <a:r>
              <a:rPr lang="en-US" dirty="0"/>
              <a:t>Osmoregulation</a:t>
            </a:r>
          </a:p>
        </p:txBody>
      </p:sp>
      <p:pic>
        <p:nvPicPr>
          <p:cNvPr id="31027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b="4791"/>
          <a:stretch>
            <a:fillRect/>
          </a:stretch>
        </p:blipFill>
        <p:spPr bwMode="auto">
          <a:xfrm>
            <a:off x="5848350" y="4024313"/>
            <a:ext cx="3295650" cy="2690812"/>
          </a:xfrm>
          <a:prstGeom prst="rect">
            <a:avLst/>
          </a:prstGeom>
          <a:noFill/>
        </p:spPr>
      </p:pic>
      <p:pic>
        <p:nvPicPr>
          <p:cNvPr id="31027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b="6120"/>
          <a:stretch>
            <a:fillRect/>
          </a:stretch>
        </p:blipFill>
        <p:spPr bwMode="auto">
          <a:xfrm>
            <a:off x="5765800" y="635000"/>
            <a:ext cx="3284538" cy="2784475"/>
          </a:xfrm>
          <a:prstGeom prst="rect">
            <a:avLst/>
          </a:prstGeom>
          <a:noFill/>
          <a:ln w="9525">
            <a:noFill/>
            <a:miter lim="800000"/>
            <a:headEnd/>
            <a:tailEnd/>
          </a:ln>
          <a:effectLst/>
        </p:spPr>
      </p:pic>
      <p:sp>
        <p:nvSpPr>
          <p:cNvPr id="310278" name="Rectangle 6"/>
          <p:cNvSpPr>
            <a:spLocks noChangeArrowheads="1"/>
          </p:cNvSpPr>
          <p:nvPr/>
        </p:nvSpPr>
        <p:spPr bwMode="auto">
          <a:xfrm>
            <a:off x="168275" y="5721350"/>
            <a:ext cx="5583238" cy="366713"/>
          </a:xfrm>
          <a:prstGeom prst="rect">
            <a:avLst/>
          </a:prstGeom>
          <a:solidFill>
            <a:srgbClr val="FFEA18"/>
          </a:solidFill>
          <a:ln w="9525">
            <a:noFill/>
            <a:miter lim="800000"/>
            <a:headEnd/>
            <a:tailEnd/>
          </a:ln>
          <a:effectLst/>
        </p:spPr>
        <p:txBody>
          <a:bodyPr>
            <a:prstTxWarp prst="textNoShape">
              <a:avLst/>
            </a:prstTxWarp>
            <a:spAutoFit/>
          </a:bodyPr>
          <a:lstStyle/>
          <a:p>
            <a:pPr algn="l"/>
            <a:r>
              <a:rPr lang="en-US" sz="1800" b="1">
                <a:solidFill>
                  <a:schemeClr val="tx2"/>
                </a:solidFill>
              </a:rPr>
              <a:t>Why do </a:t>
            </a:r>
            <a:r>
              <a:rPr lang="en-US" sz="1800" b="1" u="sng">
                <a:solidFill>
                  <a:srgbClr val="CC0000"/>
                </a:solidFill>
              </a:rPr>
              <a:t>all land animals</a:t>
            </a:r>
            <a:r>
              <a:rPr lang="en-US" sz="1800" b="1">
                <a:solidFill>
                  <a:schemeClr val="tx2"/>
                </a:solidFill>
              </a:rPr>
              <a:t> have to conserve water?</a:t>
            </a:r>
            <a:endParaRPr lang="en-US" sz="2000" b="1">
              <a:solidFill>
                <a:schemeClr val="tx2"/>
              </a:solidFill>
            </a:endParaRPr>
          </a:p>
        </p:txBody>
      </p:sp>
      <p:sp>
        <p:nvSpPr>
          <p:cNvPr id="310279" name="Rectangle 7"/>
          <p:cNvSpPr>
            <a:spLocks noChangeArrowheads="1"/>
          </p:cNvSpPr>
          <p:nvPr/>
        </p:nvSpPr>
        <p:spPr bwMode="auto">
          <a:xfrm>
            <a:off x="168275" y="6084888"/>
            <a:ext cx="5583238" cy="641350"/>
          </a:xfrm>
          <a:prstGeom prst="rect">
            <a:avLst/>
          </a:prstGeom>
          <a:solidFill>
            <a:schemeClr val="bg2"/>
          </a:solidFill>
          <a:ln w="9525">
            <a:noFill/>
            <a:miter lim="800000"/>
            <a:headEnd/>
            <a:tailEnd/>
          </a:ln>
          <a:effectLst/>
        </p:spPr>
        <p:txBody>
          <a:bodyPr>
            <a:prstTxWarp prst="textNoShape">
              <a:avLst/>
            </a:prstTxWarp>
            <a:spAutoFit/>
          </a:bodyPr>
          <a:lstStyle/>
          <a:p>
            <a:pPr marL="174625" indent="-174625" algn="l">
              <a:buFont typeface="Wingdings" charset="2"/>
              <a:buChar char="§"/>
            </a:pPr>
            <a:r>
              <a:rPr lang="en-US" sz="1800" b="1">
                <a:solidFill>
                  <a:srgbClr val="0F116A"/>
                </a:solidFill>
              </a:rPr>
              <a:t>always lose water (breathing &amp; waste)</a:t>
            </a:r>
          </a:p>
          <a:p>
            <a:pPr marL="174625" indent="-174625" algn="l">
              <a:buFont typeface="Wingdings" charset="2"/>
              <a:buChar char="§"/>
            </a:pPr>
            <a:r>
              <a:rPr lang="en-US" sz="1800" b="1">
                <a:solidFill>
                  <a:srgbClr val="0F116A"/>
                </a:solidFill>
              </a:rPr>
              <a:t>may lose life while searching for water</a:t>
            </a:r>
          </a:p>
        </p:txBody>
      </p:sp>
      <p:sp>
        <p:nvSpPr>
          <p:cNvPr id="310275" name="Rectangle 3" descr="Rectangle: Click to edit Master text styles&#10;Second level&#10;Third level&#10;Fourth level&#10;Fifth level"/>
          <p:cNvSpPr>
            <a:spLocks noGrp="1" noChangeArrowheads="1"/>
          </p:cNvSpPr>
          <p:nvPr>
            <p:ph type="body" idx="1"/>
          </p:nvPr>
        </p:nvSpPr>
        <p:spPr>
          <a:xfrm>
            <a:off x="292100" y="952500"/>
            <a:ext cx="5157788" cy="4275138"/>
          </a:xfrm>
        </p:spPr>
        <p:txBody>
          <a:bodyPr/>
          <a:lstStyle/>
          <a:p>
            <a:pPr>
              <a:lnSpc>
                <a:spcPct val="80000"/>
              </a:lnSpc>
            </a:pPr>
            <a:r>
              <a:rPr lang="en-US" sz="2600" dirty="0"/>
              <a:t>Water balance </a:t>
            </a:r>
          </a:p>
          <a:p>
            <a:pPr lvl="1"/>
            <a:r>
              <a:rPr lang="en-US" sz="2400" dirty="0"/>
              <a:t>freshwater</a:t>
            </a:r>
          </a:p>
          <a:p>
            <a:pPr marL="1085850" lvl="2"/>
            <a:r>
              <a:rPr lang="en-US" u="sng" dirty="0">
                <a:solidFill>
                  <a:srgbClr val="CC0000"/>
                </a:solidFill>
              </a:rPr>
              <a:t>hypotonic</a:t>
            </a:r>
            <a:endParaRPr lang="en-US" dirty="0"/>
          </a:p>
          <a:p>
            <a:pPr marL="1085850" lvl="2">
              <a:lnSpc>
                <a:spcPct val="80000"/>
              </a:lnSpc>
            </a:pPr>
            <a:r>
              <a:rPr lang="en-US" dirty="0"/>
              <a:t>water flow into cells &amp; salt loss</a:t>
            </a:r>
          </a:p>
          <a:p>
            <a:pPr lvl="1"/>
            <a:r>
              <a:rPr lang="en-US" sz="2400" dirty="0"/>
              <a:t>saltwater</a:t>
            </a:r>
          </a:p>
          <a:p>
            <a:pPr marL="1085850" lvl="2"/>
            <a:r>
              <a:rPr lang="en-US" u="sng" dirty="0">
                <a:solidFill>
                  <a:srgbClr val="CC0000"/>
                </a:solidFill>
              </a:rPr>
              <a:t>hypertonic</a:t>
            </a:r>
            <a:endParaRPr lang="en-US" dirty="0"/>
          </a:p>
          <a:p>
            <a:pPr marL="1085850" lvl="2">
              <a:lnSpc>
                <a:spcPct val="80000"/>
              </a:lnSpc>
            </a:pPr>
            <a:r>
              <a:rPr lang="en-US" dirty="0"/>
              <a:t>water loss from cells</a:t>
            </a:r>
          </a:p>
          <a:p>
            <a:pPr lvl="1"/>
            <a:r>
              <a:rPr lang="en-US" sz="2400" dirty="0"/>
              <a:t>land</a:t>
            </a:r>
          </a:p>
          <a:p>
            <a:pPr marL="1085850" lvl="2"/>
            <a:r>
              <a:rPr lang="en-US" dirty="0"/>
              <a:t>dry environment</a:t>
            </a:r>
          </a:p>
          <a:p>
            <a:pPr marL="1085850" lvl="2">
              <a:lnSpc>
                <a:spcPct val="80000"/>
              </a:lnSpc>
            </a:pPr>
            <a:r>
              <a:rPr lang="en-US" dirty="0"/>
              <a:t>need to conserve water</a:t>
            </a:r>
          </a:p>
          <a:p>
            <a:pPr marL="1085850" lvl="2">
              <a:lnSpc>
                <a:spcPct val="80000"/>
              </a:lnSpc>
            </a:pPr>
            <a:r>
              <a:rPr lang="en-US" dirty="0"/>
              <a:t>may also need to conserve salt</a:t>
            </a:r>
          </a:p>
        </p:txBody>
      </p:sp>
      <p:sp>
        <p:nvSpPr>
          <p:cNvPr id="310280" name="AutoShape 8"/>
          <p:cNvSpPr>
            <a:spLocks noChangeArrowheads="1"/>
          </p:cNvSpPr>
          <p:nvPr/>
        </p:nvSpPr>
        <p:spPr bwMode="auto">
          <a:xfrm>
            <a:off x="7672388" y="2416175"/>
            <a:ext cx="1370012" cy="784225"/>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10285" name="AutoShape 13"/>
          <p:cNvSpPr>
            <a:spLocks noChangeArrowheads="1"/>
          </p:cNvSpPr>
          <p:nvPr/>
        </p:nvSpPr>
        <p:spPr bwMode="auto">
          <a:xfrm>
            <a:off x="5870575" y="2439988"/>
            <a:ext cx="784225" cy="549275"/>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10286" name="AutoShape 14"/>
          <p:cNvSpPr>
            <a:spLocks noChangeArrowheads="1"/>
          </p:cNvSpPr>
          <p:nvPr/>
        </p:nvSpPr>
        <p:spPr bwMode="auto">
          <a:xfrm>
            <a:off x="6267450" y="4152900"/>
            <a:ext cx="1331913" cy="677863"/>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10288" name="AutoShape 16"/>
          <p:cNvSpPr>
            <a:spLocks noChangeArrowheads="1"/>
          </p:cNvSpPr>
          <p:nvPr/>
        </p:nvSpPr>
        <p:spPr bwMode="auto">
          <a:xfrm>
            <a:off x="7643813" y="5730875"/>
            <a:ext cx="1416050" cy="677863"/>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10289" name="AutoShape 17"/>
          <p:cNvSpPr>
            <a:spLocks noChangeArrowheads="1"/>
          </p:cNvSpPr>
          <p:nvPr/>
        </p:nvSpPr>
        <p:spPr bwMode="auto">
          <a:xfrm>
            <a:off x="5078413" y="503238"/>
            <a:ext cx="1392237" cy="373062"/>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2200" b="1" u="sng">
                <a:solidFill>
                  <a:srgbClr val="CC0000"/>
                </a:solidFill>
              </a:rPr>
              <a:t>hypotonic</a:t>
            </a:r>
          </a:p>
        </p:txBody>
      </p:sp>
      <p:sp>
        <p:nvSpPr>
          <p:cNvPr id="310290" name="AutoShape 18"/>
          <p:cNvSpPr>
            <a:spLocks noChangeArrowheads="1"/>
          </p:cNvSpPr>
          <p:nvPr/>
        </p:nvSpPr>
        <p:spPr bwMode="auto">
          <a:xfrm>
            <a:off x="5076825" y="3675063"/>
            <a:ext cx="1485900" cy="373062"/>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pPr algn="l"/>
            <a:r>
              <a:rPr lang="en-US" sz="2200" b="1" u="sng">
                <a:solidFill>
                  <a:srgbClr val="CC0000"/>
                </a:solidFill>
              </a:rPr>
              <a:t>hypertonic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0278"/>
                                        </p:tgtEl>
                                        <p:attrNameLst>
                                          <p:attrName>style.visibility</p:attrName>
                                        </p:attrNameLst>
                                      </p:cBhvr>
                                      <p:to>
                                        <p:strVal val="visible"/>
                                      </p:to>
                                    </p:set>
                                    <p:animEffect transition="in" filter="wipe(left)">
                                      <p:cBhvr>
                                        <p:cTn id="7" dur="500"/>
                                        <p:tgtEl>
                                          <p:spTgt spid="3102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0279">
                                            <p:txEl>
                                              <p:pRg st="0" end="0"/>
                                            </p:txEl>
                                          </p:spTgt>
                                        </p:tgtEl>
                                        <p:attrNameLst>
                                          <p:attrName>style.visibility</p:attrName>
                                        </p:attrNameLst>
                                      </p:cBhvr>
                                      <p:to>
                                        <p:strVal val="visible"/>
                                      </p:to>
                                    </p:set>
                                    <p:animEffect transition="in" filter="wipe(left)">
                                      <p:cBhvr>
                                        <p:cTn id="12" dur="500"/>
                                        <p:tgtEl>
                                          <p:spTgt spid="3102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0279">
                                            <p:txEl>
                                              <p:pRg st="1" end="1"/>
                                            </p:txEl>
                                          </p:spTgt>
                                        </p:tgtEl>
                                        <p:attrNameLst>
                                          <p:attrName>style.visibility</p:attrName>
                                        </p:attrNameLst>
                                      </p:cBhvr>
                                      <p:to>
                                        <p:strVal val="visible"/>
                                      </p:to>
                                    </p:set>
                                    <p:animEffect transition="in" filter="wipe(left)">
                                      <p:cBhvr>
                                        <p:cTn id="17" dur="500"/>
                                        <p:tgtEl>
                                          <p:spTgt spid="3102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8" grpId="0" animBg="1"/>
      <p:bldP spid="31027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Oval 2"/>
          <p:cNvSpPr>
            <a:spLocks noChangeArrowheads="1"/>
          </p:cNvSpPr>
          <p:nvPr/>
        </p:nvSpPr>
        <p:spPr bwMode="auto">
          <a:xfrm>
            <a:off x="2687638" y="4791075"/>
            <a:ext cx="1328737" cy="1962150"/>
          </a:xfrm>
          <a:prstGeom prst="ellipse">
            <a:avLst/>
          </a:prstGeom>
          <a:solidFill>
            <a:srgbClr val="FFEA18"/>
          </a:solidFill>
          <a:ln w="9525">
            <a:noFill/>
            <a:round/>
            <a:headEnd/>
            <a:tailEnd/>
          </a:ln>
          <a:effectLst/>
        </p:spPr>
        <p:txBody>
          <a:bodyPr wrap="none" anchor="ctr">
            <a:prstTxWarp prst="textNoShape">
              <a:avLst/>
            </a:prstTxWarp>
          </a:bodyPr>
          <a:lstStyle/>
          <a:p>
            <a:endParaRPr lang="en-US"/>
          </a:p>
        </p:txBody>
      </p:sp>
      <p:sp>
        <p:nvSpPr>
          <p:cNvPr id="470019" name="Rectangle 3"/>
          <p:cNvSpPr>
            <a:spLocks noGrp="1" noChangeArrowheads="1"/>
          </p:cNvSpPr>
          <p:nvPr>
            <p:ph type="title"/>
          </p:nvPr>
        </p:nvSpPr>
        <p:spPr/>
        <p:txBody>
          <a:bodyPr/>
          <a:lstStyle/>
          <a:p>
            <a:r>
              <a:rPr lang="en-US"/>
              <a:t>Intracellular Waste</a:t>
            </a:r>
          </a:p>
        </p:txBody>
      </p:sp>
      <p:sp>
        <p:nvSpPr>
          <p:cNvPr id="470020" name="Rectangle 4" descr="Rectangle: Click to edit Master text styles&#10;Second level&#10;Third level&#10;Fourth level&#10;Fifth level"/>
          <p:cNvSpPr>
            <a:spLocks noGrp="1" noChangeArrowheads="1"/>
          </p:cNvSpPr>
          <p:nvPr>
            <p:ph type="body" idx="1"/>
          </p:nvPr>
        </p:nvSpPr>
        <p:spPr>
          <a:xfrm>
            <a:off x="838200" y="1371600"/>
            <a:ext cx="7772400" cy="2911475"/>
          </a:xfrm>
        </p:spPr>
        <p:txBody>
          <a:bodyPr/>
          <a:lstStyle/>
          <a:p>
            <a:r>
              <a:rPr lang="en-US" dirty="0"/>
              <a:t>What waste products?</a:t>
            </a:r>
          </a:p>
          <a:p>
            <a:pPr lvl="1"/>
            <a:r>
              <a:rPr lang="en-US" dirty="0"/>
              <a:t>what do we digest our food into…</a:t>
            </a:r>
          </a:p>
          <a:p>
            <a:pPr marL="1085850" lvl="2"/>
            <a:r>
              <a:rPr lang="en-US" dirty="0"/>
              <a:t>carbohydrates = </a:t>
            </a:r>
            <a:r>
              <a:rPr lang="en-US" dirty="0">
                <a:solidFill>
                  <a:srgbClr val="CC0000"/>
                </a:solidFill>
              </a:rPr>
              <a:t>CHO</a:t>
            </a:r>
            <a:endParaRPr lang="en-US" dirty="0"/>
          </a:p>
          <a:p>
            <a:pPr marL="1085850" lvl="2"/>
            <a:r>
              <a:rPr lang="en-US" dirty="0"/>
              <a:t>lipids = </a:t>
            </a:r>
            <a:r>
              <a:rPr lang="en-US" dirty="0">
                <a:solidFill>
                  <a:srgbClr val="CC0000"/>
                </a:solidFill>
              </a:rPr>
              <a:t>CHO</a:t>
            </a:r>
            <a:endParaRPr lang="en-US" dirty="0"/>
          </a:p>
          <a:p>
            <a:pPr marL="1085850" lvl="2"/>
            <a:r>
              <a:rPr lang="en-US" dirty="0"/>
              <a:t>proteins = </a:t>
            </a:r>
            <a:r>
              <a:rPr lang="en-US" dirty="0">
                <a:solidFill>
                  <a:srgbClr val="CC0000"/>
                </a:solidFill>
              </a:rPr>
              <a:t>CHON </a:t>
            </a:r>
          </a:p>
          <a:p>
            <a:pPr marL="1085850" lvl="2"/>
            <a:r>
              <a:rPr lang="en-US" dirty="0"/>
              <a:t>nucleic acids = </a:t>
            </a:r>
            <a:r>
              <a:rPr lang="en-US" dirty="0">
                <a:solidFill>
                  <a:srgbClr val="CC0000"/>
                </a:solidFill>
              </a:rPr>
              <a:t>CHOPN </a:t>
            </a:r>
            <a:endParaRPr lang="en-US" dirty="0"/>
          </a:p>
        </p:txBody>
      </p:sp>
      <p:sp>
        <p:nvSpPr>
          <p:cNvPr id="470021" name="Rectangle 5"/>
          <p:cNvSpPr>
            <a:spLocks noChangeArrowheads="1"/>
          </p:cNvSpPr>
          <p:nvPr/>
        </p:nvSpPr>
        <p:spPr bwMode="auto">
          <a:xfrm>
            <a:off x="6854825" y="5224463"/>
            <a:ext cx="1898650"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CO</a:t>
            </a:r>
            <a:r>
              <a:rPr lang="en-US" sz="3000" b="1" baseline="-25000">
                <a:solidFill>
                  <a:srgbClr val="0F116A"/>
                </a:solidFill>
              </a:rPr>
              <a:t>2 + </a:t>
            </a:r>
            <a:r>
              <a:rPr lang="en-US" sz="3000" b="1">
                <a:solidFill>
                  <a:srgbClr val="0F116A"/>
                </a:solidFill>
              </a:rPr>
              <a:t>H</a:t>
            </a:r>
            <a:r>
              <a:rPr lang="en-US" sz="3000" b="1" baseline="-25000">
                <a:solidFill>
                  <a:srgbClr val="0F116A"/>
                </a:solidFill>
              </a:rPr>
              <a:t>2</a:t>
            </a:r>
            <a:r>
              <a:rPr lang="en-US" sz="3000" b="1">
                <a:solidFill>
                  <a:srgbClr val="0F116A"/>
                </a:solidFill>
              </a:rPr>
              <a:t>O</a:t>
            </a:r>
          </a:p>
        </p:txBody>
      </p:sp>
      <p:sp>
        <p:nvSpPr>
          <p:cNvPr id="470023" name="Rectangle 7"/>
          <p:cNvSpPr>
            <a:spLocks noChangeArrowheads="1"/>
          </p:cNvSpPr>
          <p:nvPr/>
        </p:nvSpPr>
        <p:spPr bwMode="auto">
          <a:xfrm>
            <a:off x="50800" y="5908675"/>
            <a:ext cx="1633538" cy="885825"/>
          </a:xfrm>
          <a:prstGeom prst="rect">
            <a:avLst/>
          </a:prstGeom>
          <a:noFill/>
          <a:ln w="9525">
            <a:noFill/>
            <a:miter lim="800000"/>
            <a:headEnd/>
            <a:tailEnd/>
          </a:ln>
          <a:effectLst/>
        </p:spPr>
        <p:txBody>
          <a:bodyPr wrap="none" anchor="ctr">
            <a:prstTxWarp prst="textNoShape">
              <a:avLst/>
            </a:prstTxWarp>
            <a:spAutoFit/>
          </a:bodyPr>
          <a:lstStyle/>
          <a:p>
            <a:pPr algn="r"/>
            <a:r>
              <a:rPr lang="en-US" sz="2600" b="1" dirty="0">
                <a:solidFill>
                  <a:srgbClr val="0F116A"/>
                </a:solidFill>
              </a:rPr>
              <a:t>NH</a:t>
            </a:r>
            <a:r>
              <a:rPr lang="en-US" sz="2600" b="1" baseline="-25000" dirty="0">
                <a:solidFill>
                  <a:srgbClr val="0F116A"/>
                </a:solidFill>
              </a:rPr>
              <a:t>2</a:t>
            </a:r>
            <a:r>
              <a:rPr lang="en-US" sz="2600" b="1" baseline="30000" dirty="0">
                <a:solidFill>
                  <a:srgbClr val="0F116A"/>
                </a:solidFill>
              </a:rPr>
              <a:t> </a:t>
            </a:r>
            <a:r>
              <a:rPr lang="en-US" sz="2600" b="1" dirty="0">
                <a:solidFill>
                  <a:srgbClr val="0F116A"/>
                </a:solidFill>
              </a:rPr>
              <a:t>=</a:t>
            </a:r>
            <a:endParaRPr lang="en-US" sz="2600" b="1" baseline="30000" dirty="0">
              <a:solidFill>
                <a:srgbClr val="0F116A"/>
              </a:solidFill>
            </a:endParaRPr>
          </a:p>
          <a:p>
            <a:pPr algn="r"/>
            <a:r>
              <a:rPr lang="en-US" sz="2600" b="1" dirty="0">
                <a:solidFill>
                  <a:srgbClr val="0F116A"/>
                </a:solidFill>
              </a:rPr>
              <a:t>ammonia</a:t>
            </a:r>
          </a:p>
        </p:txBody>
      </p:sp>
      <p:sp>
        <p:nvSpPr>
          <p:cNvPr id="470024" name="Oval 8"/>
          <p:cNvSpPr>
            <a:spLocks noChangeArrowheads="1"/>
          </p:cNvSpPr>
          <p:nvPr/>
        </p:nvSpPr>
        <p:spPr bwMode="auto">
          <a:xfrm>
            <a:off x="6626225" y="3184525"/>
            <a:ext cx="457200" cy="685800"/>
          </a:xfrm>
          <a:prstGeom prst="ellipse">
            <a:avLst/>
          </a:prstGeom>
          <a:noFill/>
          <a:ln w="76200">
            <a:solidFill>
              <a:srgbClr val="FFCC18"/>
            </a:solidFill>
            <a:round/>
            <a:headEnd/>
            <a:tailEnd/>
          </a:ln>
          <a:effectLst/>
        </p:spPr>
        <p:txBody>
          <a:bodyPr wrap="none" anchor="ctr">
            <a:prstTxWarp prst="textNoShape">
              <a:avLst/>
            </a:prstTxWarp>
          </a:bodyPr>
          <a:lstStyle/>
          <a:p>
            <a:endParaRPr lang="en-US"/>
          </a:p>
        </p:txBody>
      </p:sp>
      <p:sp>
        <p:nvSpPr>
          <p:cNvPr id="470025" name="Oval 9"/>
          <p:cNvSpPr>
            <a:spLocks noChangeArrowheads="1"/>
          </p:cNvSpPr>
          <p:nvPr/>
        </p:nvSpPr>
        <p:spPr bwMode="auto">
          <a:xfrm>
            <a:off x="8081963" y="3621088"/>
            <a:ext cx="473075" cy="685800"/>
          </a:xfrm>
          <a:prstGeom prst="ellipse">
            <a:avLst/>
          </a:prstGeom>
          <a:noFill/>
          <a:ln w="28575">
            <a:solidFill>
              <a:srgbClr val="FFCC18"/>
            </a:solidFill>
            <a:round/>
            <a:headEnd/>
            <a:tailEnd/>
          </a:ln>
          <a:effectLst/>
        </p:spPr>
        <p:txBody>
          <a:bodyPr wrap="none" anchor="ctr">
            <a:prstTxWarp prst="textNoShape">
              <a:avLst/>
            </a:prstTxWarp>
          </a:bodyPr>
          <a:lstStyle/>
          <a:p>
            <a:endParaRPr lang="en-US"/>
          </a:p>
        </p:txBody>
      </p:sp>
      <p:sp>
        <p:nvSpPr>
          <p:cNvPr id="470026" name="Rectangle 10"/>
          <p:cNvSpPr>
            <a:spLocks noChangeArrowheads="1"/>
          </p:cNvSpPr>
          <p:nvPr/>
        </p:nvSpPr>
        <p:spPr bwMode="auto">
          <a:xfrm>
            <a:off x="5168900" y="2422525"/>
            <a:ext cx="2000250" cy="457200"/>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CC0000"/>
                </a:solidFill>
                <a:sym typeface="Symbol" charset="2"/>
              </a:rPr>
              <a:t></a:t>
            </a:r>
            <a:r>
              <a:rPr lang="en-US" b="1">
                <a:solidFill>
                  <a:srgbClr val="CC0000"/>
                </a:solidFill>
              </a:rPr>
              <a:t> CO</a:t>
            </a:r>
            <a:r>
              <a:rPr lang="en-US" b="1" baseline="-25000">
                <a:solidFill>
                  <a:srgbClr val="CC0000"/>
                </a:solidFill>
              </a:rPr>
              <a:t>2 </a:t>
            </a:r>
            <a:r>
              <a:rPr lang="en-US" b="1">
                <a:solidFill>
                  <a:srgbClr val="CC0000"/>
                </a:solidFill>
              </a:rPr>
              <a:t>+</a:t>
            </a:r>
            <a:r>
              <a:rPr lang="en-US" b="1" baseline="-25000">
                <a:solidFill>
                  <a:srgbClr val="CC0000"/>
                </a:solidFill>
              </a:rPr>
              <a:t> </a:t>
            </a:r>
            <a:r>
              <a:rPr lang="en-US" b="1">
                <a:solidFill>
                  <a:srgbClr val="CC0000"/>
                </a:solidFill>
              </a:rPr>
              <a:t>H</a:t>
            </a:r>
            <a:r>
              <a:rPr lang="en-US" b="1" baseline="-25000">
                <a:solidFill>
                  <a:srgbClr val="CC0000"/>
                </a:solidFill>
              </a:rPr>
              <a:t>2</a:t>
            </a:r>
            <a:r>
              <a:rPr lang="en-US" b="1">
                <a:solidFill>
                  <a:srgbClr val="CC0000"/>
                </a:solidFill>
              </a:rPr>
              <a:t>O</a:t>
            </a:r>
          </a:p>
        </p:txBody>
      </p:sp>
      <p:sp>
        <p:nvSpPr>
          <p:cNvPr id="470027" name="Rectangle 11"/>
          <p:cNvSpPr>
            <a:spLocks noChangeArrowheads="1"/>
          </p:cNvSpPr>
          <p:nvPr/>
        </p:nvSpPr>
        <p:spPr bwMode="auto">
          <a:xfrm>
            <a:off x="3859213" y="2835275"/>
            <a:ext cx="2000250" cy="457200"/>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CC0000"/>
                </a:solidFill>
                <a:sym typeface="Symbol" charset="2"/>
              </a:rPr>
              <a:t></a:t>
            </a:r>
            <a:r>
              <a:rPr lang="en-US" b="1">
                <a:solidFill>
                  <a:srgbClr val="CC0000"/>
                </a:solidFill>
              </a:rPr>
              <a:t> CO</a:t>
            </a:r>
            <a:r>
              <a:rPr lang="en-US" b="1" baseline="-25000">
                <a:solidFill>
                  <a:srgbClr val="CC0000"/>
                </a:solidFill>
              </a:rPr>
              <a:t>2 </a:t>
            </a:r>
            <a:r>
              <a:rPr lang="en-US" b="1">
                <a:solidFill>
                  <a:srgbClr val="CC0000"/>
                </a:solidFill>
              </a:rPr>
              <a:t>+</a:t>
            </a:r>
            <a:r>
              <a:rPr lang="en-US" b="1" baseline="-25000">
                <a:solidFill>
                  <a:srgbClr val="CC0000"/>
                </a:solidFill>
              </a:rPr>
              <a:t> </a:t>
            </a:r>
            <a:r>
              <a:rPr lang="en-US" b="1">
                <a:solidFill>
                  <a:srgbClr val="CC0000"/>
                </a:solidFill>
              </a:rPr>
              <a:t>H</a:t>
            </a:r>
            <a:r>
              <a:rPr lang="en-US" b="1" baseline="-25000">
                <a:solidFill>
                  <a:srgbClr val="CC0000"/>
                </a:solidFill>
              </a:rPr>
              <a:t>2</a:t>
            </a:r>
            <a:r>
              <a:rPr lang="en-US" b="1">
                <a:solidFill>
                  <a:srgbClr val="CC0000"/>
                </a:solidFill>
              </a:rPr>
              <a:t>O</a:t>
            </a:r>
            <a:endParaRPr lang="en-US" sz="2600" b="1">
              <a:solidFill>
                <a:srgbClr val="CC0000"/>
              </a:solidFill>
            </a:endParaRPr>
          </a:p>
        </p:txBody>
      </p:sp>
      <p:sp>
        <p:nvSpPr>
          <p:cNvPr id="470028" name="Rectangle 12"/>
          <p:cNvSpPr>
            <a:spLocks noChangeArrowheads="1"/>
          </p:cNvSpPr>
          <p:nvPr/>
        </p:nvSpPr>
        <p:spPr bwMode="auto">
          <a:xfrm>
            <a:off x="4430713" y="3279775"/>
            <a:ext cx="2568575" cy="457200"/>
          </a:xfrm>
          <a:prstGeom prst="rect">
            <a:avLst/>
          </a:prstGeom>
          <a:noFill/>
          <a:ln w="9525">
            <a:noFill/>
            <a:miter lim="800000"/>
            <a:headEnd/>
            <a:tailEnd/>
          </a:ln>
          <a:effectLst/>
        </p:spPr>
        <p:txBody>
          <a:bodyPr wrap="none" anchor="ctr">
            <a:prstTxWarp prst="textNoShape">
              <a:avLst/>
            </a:prstTxWarp>
            <a:spAutoFit/>
          </a:bodyPr>
          <a:lstStyle/>
          <a:p>
            <a:pPr algn="l" eaLnBrk="1" hangingPunct="1">
              <a:spcBef>
                <a:spcPct val="20000"/>
              </a:spcBef>
              <a:buClr>
                <a:schemeClr val="hlink"/>
              </a:buClr>
              <a:buSzPct val="95000"/>
            </a:pPr>
            <a:r>
              <a:rPr lang="en-US" b="1">
                <a:solidFill>
                  <a:srgbClr val="CC0000"/>
                </a:solidFill>
                <a:sym typeface="Symbol" charset="2"/>
              </a:rPr>
              <a:t> </a:t>
            </a:r>
            <a:r>
              <a:rPr lang="en-US" b="1">
                <a:solidFill>
                  <a:srgbClr val="CC0000"/>
                </a:solidFill>
              </a:rPr>
              <a:t>CO</a:t>
            </a:r>
            <a:r>
              <a:rPr lang="en-US" b="1" baseline="-25000">
                <a:solidFill>
                  <a:srgbClr val="CC0000"/>
                </a:solidFill>
              </a:rPr>
              <a:t>2 </a:t>
            </a:r>
            <a:r>
              <a:rPr lang="en-US" b="1">
                <a:solidFill>
                  <a:srgbClr val="CC0000"/>
                </a:solidFill>
              </a:rPr>
              <a:t>+</a:t>
            </a:r>
            <a:r>
              <a:rPr lang="en-US" b="1" baseline="-25000">
                <a:solidFill>
                  <a:srgbClr val="CC0000"/>
                </a:solidFill>
              </a:rPr>
              <a:t> </a:t>
            </a:r>
            <a:r>
              <a:rPr lang="en-US" b="1">
                <a:solidFill>
                  <a:srgbClr val="CC0000"/>
                </a:solidFill>
              </a:rPr>
              <a:t>H</a:t>
            </a:r>
            <a:r>
              <a:rPr lang="en-US" b="1" baseline="-25000">
                <a:solidFill>
                  <a:srgbClr val="CC0000"/>
                </a:solidFill>
              </a:rPr>
              <a:t>2</a:t>
            </a:r>
            <a:r>
              <a:rPr lang="en-US" b="1">
                <a:solidFill>
                  <a:srgbClr val="CC0000"/>
                </a:solidFill>
              </a:rPr>
              <a:t>O + </a:t>
            </a:r>
            <a:r>
              <a:rPr lang="en-US" b="1">
                <a:solidFill>
                  <a:srgbClr val="000000"/>
                </a:solidFill>
              </a:rPr>
              <a:t>N</a:t>
            </a:r>
          </a:p>
        </p:txBody>
      </p:sp>
      <p:sp>
        <p:nvSpPr>
          <p:cNvPr id="470029" name="Rectangle 13"/>
          <p:cNvSpPr>
            <a:spLocks noChangeArrowheads="1"/>
          </p:cNvSpPr>
          <p:nvPr/>
        </p:nvSpPr>
        <p:spPr bwMode="auto">
          <a:xfrm>
            <a:off x="5314950" y="3740150"/>
            <a:ext cx="3119438" cy="457200"/>
          </a:xfrm>
          <a:prstGeom prst="rect">
            <a:avLst/>
          </a:prstGeom>
          <a:noFill/>
          <a:ln w="9525">
            <a:noFill/>
            <a:miter lim="800000"/>
            <a:headEnd/>
            <a:tailEnd/>
          </a:ln>
          <a:effectLst/>
        </p:spPr>
        <p:txBody>
          <a:bodyPr wrap="none" anchor="ctr">
            <a:prstTxWarp prst="textNoShape">
              <a:avLst/>
            </a:prstTxWarp>
            <a:spAutoFit/>
          </a:bodyPr>
          <a:lstStyle/>
          <a:p>
            <a:pPr algn="l" eaLnBrk="1" hangingPunct="1">
              <a:spcBef>
                <a:spcPct val="20000"/>
              </a:spcBef>
              <a:buClr>
                <a:schemeClr val="hlink"/>
              </a:buClr>
              <a:buSzPct val="95000"/>
            </a:pPr>
            <a:r>
              <a:rPr lang="en-US" b="1">
                <a:solidFill>
                  <a:srgbClr val="CC0000"/>
                </a:solidFill>
                <a:sym typeface="Symbol" charset="2"/>
              </a:rPr>
              <a:t> </a:t>
            </a:r>
            <a:r>
              <a:rPr lang="en-US" b="1">
                <a:solidFill>
                  <a:srgbClr val="CC0000"/>
                </a:solidFill>
              </a:rPr>
              <a:t>CO</a:t>
            </a:r>
            <a:r>
              <a:rPr lang="en-US" b="1" baseline="-25000">
                <a:solidFill>
                  <a:srgbClr val="CC0000"/>
                </a:solidFill>
              </a:rPr>
              <a:t>2 </a:t>
            </a:r>
            <a:r>
              <a:rPr lang="en-US" b="1">
                <a:solidFill>
                  <a:srgbClr val="CC0000"/>
                </a:solidFill>
              </a:rPr>
              <a:t>+</a:t>
            </a:r>
            <a:r>
              <a:rPr lang="en-US" b="1" baseline="-25000">
                <a:solidFill>
                  <a:srgbClr val="CC0000"/>
                </a:solidFill>
              </a:rPr>
              <a:t> </a:t>
            </a:r>
            <a:r>
              <a:rPr lang="en-US" b="1">
                <a:solidFill>
                  <a:srgbClr val="CC0000"/>
                </a:solidFill>
              </a:rPr>
              <a:t>H</a:t>
            </a:r>
            <a:r>
              <a:rPr lang="en-US" b="1" baseline="-25000">
                <a:solidFill>
                  <a:srgbClr val="CC0000"/>
                </a:solidFill>
              </a:rPr>
              <a:t>2</a:t>
            </a:r>
            <a:r>
              <a:rPr lang="en-US" b="1">
                <a:solidFill>
                  <a:srgbClr val="CC0000"/>
                </a:solidFill>
              </a:rPr>
              <a:t>O + P + </a:t>
            </a:r>
            <a:r>
              <a:rPr lang="en-US" b="1">
                <a:solidFill>
                  <a:srgbClr val="000000"/>
                </a:solidFill>
              </a:rPr>
              <a:t>N</a:t>
            </a:r>
          </a:p>
        </p:txBody>
      </p:sp>
      <p:sp>
        <p:nvSpPr>
          <p:cNvPr id="470030" name="Rectangle 14"/>
          <p:cNvSpPr>
            <a:spLocks noChangeArrowheads="1"/>
          </p:cNvSpPr>
          <p:nvPr/>
        </p:nvSpPr>
        <p:spPr bwMode="auto">
          <a:xfrm>
            <a:off x="4068763" y="4672013"/>
            <a:ext cx="2087562" cy="2149475"/>
          </a:xfrm>
          <a:prstGeom prst="rect">
            <a:avLst/>
          </a:prstGeom>
          <a:solidFill>
            <a:schemeClr val="bg1"/>
          </a:solidFill>
          <a:ln w="57150">
            <a:solidFill>
              <a:srgbClr val="0F116A"/>
            </a:solidFill>
            <a:miter lim="800000"/>
            <a:headEnd/>
            <a:tailEnd/>
          </a:ln>
          <a:effectLst/>
        </p:spPr>
        <p:txBody>
          <a:bodyPr wrap="none" anchor="ctr">
            <a:prstTxWarp prst="textNoShape">
              <a:avLst/>
            </a:prstTxWarp>
          </a:bodyPr>
          <a:lstStyle/>
          <a:p>
            <a:endParaRPr lang="en-US"/>
          </a:p>
        </p:txBody>
      </p:sp>
      <p:grpSp>
        <p:nvGrpSpPr>
          <p:cNvPr id="2" name="Group 15"/>
          <p:cNvGrpSpPr>
            <a:grpSpLocks/>
          </p:cNvGrpSpPr>
          <p:nvPr/>
        </p:nvGrpSpPr>
        <p:grpSpPr bwMode="auto">
          <a:xfrm>
            <a:off x="2930525" y="4827588"/>
            <a:ext cx="3295650" cy="1847850"/>
            <a:chOff x="1846" y="3041"/>
            <a:chExt cx="2076" cy="1164"/>
          </a:xfrm>
        </p:grpSpPr>
        <p:sp>
          <p:nvSpPr>
            <p:cNvPr id="470032" name="Text Box 16"/>
            <p:cNvSpPr txBox="1">
              <a:spLocks noChangeArrowheads="1"/>
            </p:cNvSpPr>
            <p:nvPr/>
          </p:nvSpPr>
          <p:spPr bwMode="auto">
            <a:xfrm>
              <a:off x="2675" y="3672"/>
              <a:ext cx="179"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000000"/>
                  </a:solidFill>
                </a:rPr>
                <a:t>|</a:t>
              </a:r>
              <a:endParaRPr lang="en-US" sz="3600" b="1">
                <a:solidFill>
                  <a:srgbClr val="000000"/>
                </a:solidFill>
              </a:endParaRPr>
            </a:p>
          </p:txBody>
        </p:sp>
        <p:sp>
          <p:nvSpPr>
            <p:cNvPr id="470033" name="Text Box 17"/>
            <p:cNvSpPr txBox="1">
              <a:spLocks noChangeArrowheads="1"/>
            </p:cNvSpPr>
            <p:nvPr/>
          </p:nvSpPr>
          <p:spPr bwMode="auto">
            <a:xfrm>
              <a:off x="2675" y="3204"/>
              <a:ext cx="179"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000000"/>
                  </a:solidFill>
                </a:rPr>
                <a:t>|</a:t>
              </a:r>
              <a:endParaRPr lang="en-US" sz="3600" b="1">
                <a:solidFill>
                  <a:srgbClr val="000000"/>
                </a:solidFill>
              </a:endParaRPr>
            </a:p>
          </p:txBody>
        </p:sp>
        <p:sp>
          <p:nvSpPr>
            <p:cNvPr id="470034" name="Text Box 18"/>
            <p:cNvSpPr txBox="1">
              <a:spLocks noChangeArrowheads="1"/>
            </p:cNvSpPr>
            <p:nvPr/>
          </p:nvSpPr>
          <p:spPr bwMode="auto">
            <a:xfrm>
              <a:off x="3079" y="3204"/>
              <a:ext cx="179"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A8208"/>
                  </a:solidFill>
                </a:rPr>
                <a:t>|</a:t>
              </a:r>
              <a:endParaRPr lang="en-US" sz="3600" b="1">
                <a:solidFill>
                  <a:srgbClr val="1A8208"/>
                </a:solidFill>
              </a:endParaRPr>
            </a:p>
          </p:txBody>
        </p:sp>
        <p:sp>
          <p:nvSpPr>
            <p:cNvPr id="470035" name="Text Box 19"/>
            <p:cNvSpPr txBox="1">
              <a:spLocks noChangeArrowheads="1"/>
            </p:cNvSpPr>
            <p:nvPr/>
          </p:nvSpPr>
          <p:spPr bwMode="auto">
            <a:xfrm>
              <a:off x="3127" y="3204"/>
              <a:ext cx="179"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A8208"/>
                  </a:solidFill>
                </a:rPr>
                <a:t>|</a:t>
              </a:r>
              <a:endParaRPr lang="en-US" sz="3600" b="1">
                <a:solidFill>
                  <a:srgbClr val="1A8208"/>
                </a:solidFill>
              </a:endParaRPr>
            </a:p>
          </p:txBody>
        </p:sp>
        <p:grpSp>
          <p:nvGrpSpPr>
            <p:cNvPr id="3" name="Group 20"/>
            <p:cNvGrpSpPr>
              <a:grpSpLocks/>
            </p:cNvGrpSpPr>
            <p:nvPr/>
          </p:nvGrpSpPr>
          <p:grpSpPr bwMode="auto">
            <a:xfrm>
              <a:off x="1846" y="3041"/>
              <a:ext cx="2076" cy="1164"/>
              <a:chOff x="1846" y="3041"/>
              <a:chExt cx="2076" cy="1164"/>
            </a:xfrm>
          </p:grpSpPr>
          <p:grpSp>
            <p:nvGrpSpPr>
              <p:cNvPr id="4" name="Group 21"/>
              <p:cNvGrpSpPr>
                <a:grpSpLocks/>
              </p:cNvGrpSpPr>
              <p:nvPr/>
            </p:nvGrpSpPr>
            <p:grpSpPr bwMode="auto">
              <a:xfrm>
                <a:off x="1846" y="3188"/>
                <a:ext cx="644" cy="918"/>
                <a:chOff x="1846" y="3188"/>
                <a:chExt cx="644" cy="918"/>
              </a:xfrm>
            </p:grpSpPr>
            <p:sp>
              <p:nvSpPr>
                <p:cNvPr id="470038" name="Line 22"/>
                <p:cNvSpPr>
                  <a:spLocks noChangeShapeType="1"/>
                </p:cNvSpPr>
                <p:nvPr/>
              </p:nvSpPr>
              <p:spPr bwMode="auto">
                <a:xfrm flipH="1" flipV="1">
                  <a:off x="2137" y="3397"/>
                  <a:ext cx="128" cy="128"/>
                </a:xfrm>
                <a:prstGeom prst="line">
                  <a:avLst/>
                </a:prstGeom>
                <a:noFill/>
                <a:ln w="38100">
                  <a:solidFill>
                    <a:srgbClr val="1822CD"/>
                  </a:solidFill>
                  <a:round/>
                  <a:headEnd/>
                  <a:tailEnd/>
                </a:ln>
                <a:effectLst/>
              </p:spPr>
              <p:txBody>
                <a:bodyPr wrap="none" anchor="ctr">
                  <a:prstTxWarp prst="textNoShape">
                    <a:avLst/>
                  </a:prstTxWarp>
                </a:bodyPr>
                <a:lstStyle/>
                <a:p>
                  <a:endParaRPr lang="en-US"/>
                </a:p>
              </p:txBody>
            </p:sp>
            <p:sp>
              <p:nvSpPr>
                <p:cNvPr id="470039" name="Line 23"/>
                <p:cNvSpPr>
                  <a:spLocks noChangeShapeType="1"/>
                </p:cNvSpPr>
                <p:nvPr/>
              </p:nvSpPr>
              <p:spPr bwMode="auto">
                <a:xfrm rot="5400000" flipH="1" flipV="1">
                  <a:off x="2136" y="3751"/>
                  <a:ext cx="129" cy="128"/>
                </a:xfrm>
                <a:prstGeom prst="line">
                  <a:avLst/>
                </a:prstGeom>
                <a:noFill/>
                <a:ln w="38100">
                  <a:solidFill>
                    <a:srgbClr val="1822CD"/>
                  </a:solidFill>
                  <a:round/>
                  <a:headEnd/>
                  <a:tailEnd/>
                </a:ln>
                <a:effectLst/>
              </p:spPr>
              <p:txBody>
                <a:bodyPr wrap="none" anchor="ctr">
                  <a:prstTxWarp prst="textNoShape">
                    <a:avLst/>
                  </a:prstTxWarp>
                </a:bodyPr>
                <a:lstStyle/>
                <a:p>
                  <a:endParaRPr lang="en-US"/>
                </a:p>
              </p:txBody>
            </p:sp>
            <p:sp>
              <p:nvSpPr>
                <p:cNvPr id="470040" name="Text Box 24"/>
                <p:cNvSpPr txBox="1">
                  <a:spLocks noChangeArrowheads="1"/>
                </p:cNvSpPr>
                <p:nvPr/>
              </p:nvSpPr>
              <p:spPr bwMode="auto">
                <a:xfrm flipH="1">
                  <a:off x="1846" y="3188"/>
                  <a:ext cx="324" cy="404"/>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3600" b="1">
                      <a:solidFill>
                        <a:srgbClr val="1822CD"/>
                      </a:solidFill>
                    </a:rPr>
                    <a:t>H</a:t>
                  </a:r>
                  <a:endParaRPr lang="en-US"/>
                </a:p>
              </p:txBody>
            </p:sp>
            <p:sp>
              <p:nvSpPr>
                <p:cNvPr id="470041" name="Text Box 25"/>
                <p:cNvSpPr txBox="1">
                  <a:spLocks noChangeArrowheads="1"/>
                </p:cNvSpPr>
                <p:nvPr/>
              </p:nvSpPr>
              <p:spPr bwMode="auto">
                <a:xfrm flipH="1">
                  <a:off x="1851" y="3702"/>
                  <a:ext cx="324" cy="404"/>
                </a:xfrm>
                <a:prstGeom prst="rect">
                  <a:avLst/>
                </a:prstGeom>
                <a:noFill/>
                <a:ln w="9525">
                  <a:noFill/>
                  <a:miter lim="800000"/>
                  <a:headEnd/>
                  <a:tailEnd/>
                </a:ln>
                <a:effectLst/>
              </p:spPr>
              <p:txBody>
                <a:bodyPr wrap="none" anchor="ctr">
                  <a:prstTxWarp prst="textNoShape">
                    <a:avLst/>
                  </a:prstTxWarp>
                  <a:spAutoFit/>
                </a:bodyPr>
                <a:lstStyle/>
                <a:p>
                  <a:pPr algn="r">
                    <a:spcBef>
                      <a:spcPct val="50000"/>
                    </a:spcBef>
                  </a:pPr>
                  <a:r>
                    <a:rPr lang="en-US" sz="3600" b="1">
                      <a:solidFill>
                        <a:srgbClr val="1822CD"/>
                      </a:solidFill>
                    </a:rPr>
                    <a:t>H</a:t>
                  </a:r>
                  <a:endParaRPr lang="en-US">
                    <a:solidFill>
                      <a:srgbClr val="1822CD"/>
                    </a:solidFill>
                  </a:endParaRPr>
                </a:p>
              </p:txBody>
            </p:sp>
            <p:sp>
              <p:nvSpPr>
                <p:cNvPr id="470042" name="Rectangle 26"/>
                <p:cNvSpPr>
                  <a:spLocks noChangeArrowheads="1"/>
                </p:cNvSpPr>
                <p:nvPr/>
              </p:nvSpPr>
              <p:spPr bwMode="auto">
                <a:xfrm>
                  <a:off x="2273" y="3438"/>
                  <a:ext cx="217" cy="404"/>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1822CD"/>
                      </a:solidFill>
                    </a:rPr>
                    <a:t>N</a:t>
                  </a:r>
                </a:p>
              </p:txBody>
            </p:sp>
          </p:grpSp>
          <p:grpSp>
            <p:nvGrpSpPr>
              <p:cNvPr id="5" name="Group 27"/>
              <p:cNvGrpSpPr>
                <a:grpSpLocks/>
              </p:cNvGrpSpPr>
              <p:nvPr/>
            </p:nvGrpSpPr>
            <p:grpSpPr bwMode="auto">
              <a:xfrm>
                <a:off x="2443" y="3041"/>
                <a:ext cx="1479" cy="1164"/>
                <a:chOff x="2443" y="3041"/>
                <a:chExt cx="1479" cy="1164"/>
              </a:xfrm>
            </p:grpSpPr>
            <p:grpSp>
              <p:nvGrpSpPr>
                <p:cNvPr id="6" name="Group 28"/>
                <p:cNvGrpSpPr>
                  <a:grpSpLocks/>
                </p:cNvGrpSpPr>
                <p:nvPr/>
              </p:nvGrpSpPr>
              <p:grpSpPr bwMode="auto">
                <a:xfrm>
                  <a:off x="3006" y="3041"/>
                  <a:ext cx="916" cy="784"/>
                  <a:chOff x="3006" y="3041"/>
                  <a:chExt cx="916" cy="784"/>
                </a:xfrm>
              </p:grpSpPr>
              <p:sp>
                <p:nvSpPr>
                  <p:cNvPr id="470045" name="Text Box 29"/>
                  <p:cNvSpPr txBox="1">
                    <a:spLocks noChangeArrowheads="1"/>
                  </p:cNvSpPr>
                  <p:nvPr/>
                </p:nvSpPr>
                <p:spPr bwMode="auto">
                  <a:xfrm>
                    <a:off x="3006" y="3421"/>
                    <a:ext cx="916" cy="404"/>
                  </a:xfrm>
                  <a:prstGeom prst="rect">
                    <a:avLst/>
                  </a:prstGeom>
                  <a:noFill/>
                  <a:ln w="9525">
                    <a:noFill/>
                    <a:miter lim="800000"/>
                    <a:headEnd/>
                    <a:tailEnd/>
                  </a:ln>
                  <a:effectLst/>
                </p:spPr>
                <p:txBody>
                  <a:bodyPr wrap="none">
                    <a:prstTxWarp prst="textNoShape">
                      <a:avLst/>
                    </a:prstTxWarp>
                    <a:spAutoFit/>
                  </a:bodyPr>
                  <a:lstStyle/>
                  <a:p>
                    <a:pPr algn="l"/>
                    <a:r>
                      <a:rPr lang="en-US" sz="3600" b="1">
                        <a:solidFill>
                          <a:srgbClr val="1A8208"/>
                        </a:solidFill>
                      </a:rPr>
                      <a:t>C–OH</a:t>
                    </a:r>
                  </a:p>
                </p:txBody>
              </p:sp>
              <p:sp>
                <p:nvSpPr>
                  <p:cNvPr id="470046" name="Text Box 30"/>
                  <p:cNvSpPr txBox="1">
                    <a:spLocks noChangeArrowheads="1"/>
                  </p:cNvSpPr>
                  <p:nvPr/>
                </p:nvSpPr>
                <p:spPr bwMode="auto">
                  <a:xfrm>
                    <a:off x="3015" y="3041"/>
                    <a:ext cx="340" cy="404"/>
                  </a:xfrm>
                  <a:prstGeom prst="rect">
                    <a:avLst/>
                  </a:prstGeom>
                  <a:solidFill>
                    <a:schemeClr val="bg1"/>
                  </a:solidFill>
                  <a:ln w="9525">
                    <a:noFill/>
                    <a:miter lim="800000"/>
                    <a:headEnd/>
                    <a:tailEnd/>
                  </a:ln>
                  <a:effectLst/>
                </p:spPr>
                <p:txBody>
                  <a:bodyPr wrap="none" anchor="ctr">
                    <a:prstTxWarp prst="textNoShape">
                      <a:avLst/>
                    </a:prstTxWarp>
                    <a:spAutoFit/>
                  </a:bodyPr>
                  <a:lstStyle/>
                  <a:p>
                    <a:pPr algn="l"/>
                    <a:r>
                      <a:rPr lang="en-US" sz="3600" b="1">
                        <a:solidFill>
                          <a:srgbClr val="1A8208"/>
                        </a:solidFill>
                      </a:rPr>
                      <a:t>O</a:t>
                    </a:r>
                  </a:p>
                </p:txBody>
              </p:sp>
            </p:grpSp>
            <p:grpSp>
              <p:nvGrpSpPr>
                <p:cNvPr id="7" name="Group 31"/>
                <p:cNvGrpSpPr>
                  <a:grpSpLocks/>
                </p:cNvGrpSpPr>
                <p:nvPr/>
              </p:nvGrpSpPr>
              <p:grpSpPr bwMode="auto">
                <a:xfrm>
                  <a:off x="2443" y="3041"/>
                  <a:ext cx="644" cy="1164"/>
                  <a:chOff x="2443" y="3041"/>
                  <a:chExt cx="644" cy="1164"/>
                </a:xfrm>
              </p:grpSpPr>
              <p:sp>
                <p:nvSpPr>
                  <p:cNvPr id="470048" name="Text Box 32"/>
                  <p:cNvSpPr txBox="1">
                    <a:spLocks noChangeArrowheads="1"/>
                  </p:cNvSpPr>
                  <p:nvPr/>
                </p:nvSpPr>
                <p:spPr bwMode="auto">
                  <a:xfrm>
                    <a:off x="2603" y="3801"/>
                    <a:ext cx="324" cy="404"/>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3600" b="1">
                        <a:solidFill>
                          <a:srgbClr val="000000"/>
                        </a:solidFill>
                      </a:rPr>
                      <a:t>R</a:t>
                    </a:r>
                  </a:p>
                </p:txBody>
              </p:sp>
              <p:sp>
                <p:nvSpPr>
                  <p:cNvPr id="470049" name="Text Box 33"/>
                  <p:cNvSpPr txBox="1">
                    <a:spLocks noChangeArrowheads="1"/>
                  </p:cNvSpPr>
                  <p:nvPr/>
                </p:nvSpPr>
                <p:spPr bwMode="auto">
                  <a:xfrm>
                    <a:off x="2603" y="3041"/>
                    <a:ext cx="324" cy="404"/>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3600" b="1">
                        <a:solidFill>
                          <a:srgbClr val="000000"/>
                        </a:solidFill>
                      </a:rPr>
                      <a:t>H</a:t>
                    </a:r>
                  </a:p>
                </p:txBody>
              </p:sp>
              <p:sp>
                <p:nvSpPr>
                  <p:cNvPr id="470050" name="Text Box 34"/>
                  <p:cNvSpPr txBox="1">
                    <a:spLocks noChangeArrowheads="1"/>
                  </p:cNvSpPr>
                  <p:nvPr/>
                </p:nvSpPr>
                <p:spPr bwMode="auto">
                  <a:xfrm>
                    <a:off x="2443" y="3421"/>
                    <a:ext cx="644" cy="404"/>
                  </a:xfrm>
                  <a:prstGeom prst="rect">
                    <a:avLst/>
                  </a:prstGeom>
                  <a:noFill/>
                  <a:ln w="9525">
                    <a:noFill/>
                    <a:miter lim="800000"/>
                    <a:headEnd/>
                    <a:tailEnd/>
                  </a:ln>
                  <a:effectLst/>
                </p:spPr>
                <p:txBody>
                  <a:bodyPr wrap="none" anchor="ctr">
                    <a:prstTxWarp prst="textNoShape">
                      <a:avLst/>
                    </a:prstTxWarp>
                    <a:spAutoFit/>
                  </a:bodyPr>
                  <a:lstStyle/>
                  <a:p>
                    <a:r>
                      <a:rPr lang="en-US" sz="3600" b="1">
                        <a:solidFill>
                          <a:srgbClr val="000000"/>
                        </a:solidFill>
                      </a:rPr>
                      <a:t>–C–</a:t>
                    </a:r>
                  </a:p>
                </p:txBody>
              </p:sp>
            </p:grpSp>
          </p:grpSp>
        </p:grpSp>
      </p:grpSp>
      <p:pic>
        <p:nvPicPr>
          <p:cNvPr id="470053" name="Picture 37" descr="penguinL"/>
          <p:cNvPicPr>
            <a:picLocks noChangeAspect="1" noChangeArrowheads="1"/>
          </p:cNvPicPr>
          <p:nvPr/>
        </p:nvPicPr>
        <p:blipFill>
          <a:blip r:embed="rId4"/>
          <a:srcRect/>
          <a:stretch>
            <a:fillRect/>
          </a:stretch>
        </p:blipFill>
        <p:spPr bwMode="auto">
          <a:xfrm>
            <a:off x="7869238" y="363538"/>
            <a:ext cx="1274762" cy="1295400"/>
          </a:xfrm>
          <a:prstGeom prst="rect">
            <a:avLst/>
          </a:prstGeom>
          <a:noFill/>
        </p:spPr>
      </p:pic>
      <p:sp>
        <p:nvSpPr>
          <p:cNvPr id="470054" name="AutoShape 38"/>
          <p:cNvSpPr>
            <a:spLocks noChangeArrowheads="1"/>
          </p:cNvSpPr>
          <p:nvPr/>
        </p:nvSpPr>
        <p:spPr bwMode="auto">
          <a:xfrm>
            <a:off x="5473700" y="195263"/>
            <a:ext cx="2311400" cy="1598612"/>
          </a:xfrm>
          <a:prstGeom prst="wedgeEllipseCallout">
            <a:avLst>
              <a:gd name="adj1" fmla="val 67102"/>
              <a:gd name="adj2" fmla="val -16435"/>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Animals</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poison themselves</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from the inside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by digesting</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proteins</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pic>
        <p:nvPicPr>
          <p:cNvPr id="470055" name="Picture 39" descr="05_02b"/>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408383">
            <a:off x="0" y="2668588"/>
            <a:ext cx="1244600" cy="1597025"/>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470056" name="AutoShape 40"/>
          <p:cNvSpPr>
            <a:spLocks noChangeArrowheads="1"/>
          </p:cNvSpPr>
          <p:nvPr/>
        </p:nvSpPr>
        <p:spPr bwMode="auto">
          <a:xfrm>
            <a:off x="7189788" y="2568575"/>
            <a:ext cx="935037" cy="663575"/>
          </a:xfrm>
          <a:prstGeom prst="wedgeEllipseCallout">
            <a:avLst>
              <a:gd name="adj1" fmla="val -67148"/>
              <a:gd name="adj2" fmla="val 7679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lots</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a typeface="Geneva" charset="0"/>
              <a:cs typeface="Geneva" charset="0"/>
            </a:endParaRPr>
          </a:p>
        </p:txBody>
      </p:sp>
      <p:sp>
        <p:nvSpPr>
          <p:cNvPr id="470057" name="AutoShape 41"/>
          <p:cNvSpPr>
            <a:spLocks noChangeArrowheads="1"/>
          </p:cNvSpPr>
          <p:nvPr/>
        </p:nvSpPr>
        <p:spPr bwMode="auto">
          <a:xfrm>
            <a:off x="8285163" y="2995613"/>
            <a:ext cx="787400" cy="541337"/>
          </a:xfrm>
          <a:prstGeom prst="wedgeEllipseCallout">
            <a:avLst>
              <a:gd name="adj1" fmla="val -44556"/>
              <a:gd name="adj2" fmla="val 94282"/>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400" b="1">
                <a:solidFill>
                  <a:srgbClr val="0F116A"/>
                </a:solidFill>
                <a:latin typeface="Comic Sans MS" charset="0"/>
                <a:ea typeface="Geneva" charset="0"/>
                <a:cs typeface="Geneva" charset="0"/>
              </a:rPr>
              <a:t>very</a:t>
            </a:r>
            <a:br>
              <a:rPr lang="en-US" sz="1400" b="1">
                <a:solidFill>
                  <a:srgbClr val="0F116A"/>
                </a:solidFill>
                <a:latin typeface="Comic Sans MS" charset="0"/>
                <a:ea typeface="Geneva" charset="0"/>
                <a:cs typeface="Geneva" charset="0"/>
              </a:rPr>
            </a:br>
            <a:r>
              <a:rPr lang="en-US" sz="1400" b="1">
                <a:solidFill>
                  <a:srgbClr val="0F116A"/>
                </a:solidFill>
                <a:latin typeface="Comic Sans MS" charset="0"/>
                <a:ea typeface="Geneva" charset="0"/>
                <a:cs typeface="Geneva" charset="0"/>
              </a:rPr>
              <a:t>little</a:t>
            </a:r>
            <a:endParaRPr lang="en-US" sz="1800" b="1">
              <a:solidFill>
                <a:srgbClr val="0F116A"/>
              </a:solidFill>
              <a:latin typeface="Comic Sans MS" charset="0"/>
              <a:ea typeface="Geneva" charset="0"/>
              <a:cs typeface="Geneva" charset="0"/>
            </a:endParaRPr>
          </a:p>
        </p:txBody>
      </p:sp>
      <p:sp>
        <p:nvSpPr>
          <p:cNvPr id="470059" name="AutoShape 43"/>
          <p:cNvSpPr>
            <a:spLocks noChangeArrowheads="1"/>
          </p:cNvSpPr>
          <p:nvPr/>
        </p:nvSpPr>
        <p:spPr bwMode="auto">
          <a:xfrm>
            <a:off x="0" y="4454525"/>
            <a:ext cx="2311400" cy="990600"/>
          </a:xfrm>
          <a:prstGeom prst="wedgeEllipseCallout">
            <a:avLst>
              <a:gd name="adj1" fmla="val -20125"/>
              <a:gd name="adj2" fmla="val -126282"/>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cellular digestion…</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cellular waste</a:t>
            </a:r>
          </a:p>
        </p:txBody>
      </p:sp>
      <p:cxnSp>
        <p:nvCxnSpPr>
          <p:cNvPr id="9" name="Curved Connector 8"/>
          <p:cNvCxnSpPr>
            <a:stCxn id="470045" idx="0"/>
            <a:endCxn id="470021" idx="0"/>
          </p:cNvCxnSpPr>
          <p:nvPr/>
        </p:nvCxnSpPr>
        <p:spPr>
          <a:xfrm rot="5400000" flipH="1" flipV="1">
            <a:off x="6548438" y="4175127"/>
            <a:ext cx="206375" cy="2305049"/>
          </a:xfrm>
          <a:prstGeom prst="curvedConnector3">
            <a:avLst>
              <a:gd name="adj1" fmla="val 210769"/>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a:stCxn id="470042" idx="0"/>
            <a:endCxn id="470023" idx="0"/>
          </p:cNvCxnSpPr>
          <p:nvPr/>
        </p:nvCxnSpPr>
        <p:spPr>
          <a:xfrm rot="16200000" flipH="1" flipV="1">
            <a:off x="2098676" y="4226718"/>
            <a:ext cx="450849" cy="2913063"/>
          </a:xfrm>
          <a:prstGeom prst="curvedConnector3">
            <a:avLst>
              <a:gd name="adj1" fmla="val -50704"/>
            </a:avLst>
          </a:prstGeom>
          <a:ln w="76200" cmpd="sng">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70053"/>
                                        </p:tgtEl>
                                        <p:attrNameLst>
                                          <p:attrName>style.visibility</p:attrName>
                                        </p:attrNameLst>
                                      </p:cBhvr>
                                      <p:to>
                                        <p:strVal val="visible"/>
                                      </p:to>
                                    </p:set>
                                    <p:animEffect transition="in" filter="wipe(right)">
                                      <p:cBhvr>
                                        <p:cTn id="7" dur="500"/>
                                        <p:tgtEl>
                                          <p:spTgt spid="47005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70054"/>
                                        </p:tgtEl>
                                        <p:attrNameLst>
                                          <p:attrName>style.visibility</p:attrName>
                                        </p:attrNameLst>
                                      </p:cBhvr>
                                      <p:to>
                                        <p:strVal val="visible"/>
                                      </p:to>
                                    </p:set>
                                    <p:animEffect transition="in" filter="wipe(right)">
                                      <p:cBhvr>
                                        <p:cTn id="11" dur="500"/>
                                        <p:tgtEl>
                                          <p:spTgt spid="470054"/>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70055"/>
                                        </p:tgtEl>
                                        <p:attrNameLst>
                                          <p:attrName>style.visibility</p:attrName>
                                        </p:attrNameLst>
                                      </p:cBhvr>
                                      <p:to>
                                        <p:strVal val="visible"/>
                                      </p:to>
                                    </p:set>
                                    <p:animEffect transition="in" filter="wipe(up)">
                                      <p:cBhvr>
                                        <p:cTn id="16" dur="500"/>
                                        <p:tgtEl>
                                          <p:spTgt spid="47005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70059"/>
                                        </p:tgtEl>
                                        <p:attrNameLst>
                                          <p:attrName>style.visibility</p:attrName>
                                        </p:attrNameLst>
                                      </p:cBhvr>
                                      <p:to>
                                        <p:strVal val="visible"/>
                                      </p:to>
                                    </p:set>
                                    <p:animEffect transition="in" filter="wipe(up)">
                                      <p:cBhvr>
                                        <p:cTn id="20" dur="500"/>
                                        <p:tgtEl>
                                          <p:spTgt spid="470059"/>
                                        </p:tgtEl>
                                      </p:cBhvr>
                                    </p:animEffect>
                                  </p:childTnLst>
                                  <p:subTnLst>
                                    <p:audio>
                                      <p:cMediaNode>
                                        <p:cTn display="0" masterRel="sameClick">
                                          <p:stCondLst>
                                            <p:cond evt="begin" delay="0">
                                              <p:tn val="1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54" grpId="0" animBg="1" autoUpdateAnimBg="0"/>
      <p:bldP spid="47005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6426" name="Rectangle 10"/>
          <p:cNvSpPr>
            <a:spLocks noChangeArrowheads="1"/>
          </p:cNvSpPr>
          <p:nvPr/>
        </p:nvSpPr>
        <p:spPr bwMode="auto">
          <a:xfrm>
            <a:off x="98425" y="6273800"/>
            <a:ext cx="1476375" cy="479425"/>
          </a:xfrm>
          <a:prstGeom prst="rect">
            <a:avLst/>
          </a:prstGeom>
          <a:noFill/>
          <a:ln w="9525">
            <a:noFill/>
            <a:miter lim="800000"/>
            <a:headEnd/>
            <a:tailEnd/>
          </a:ln>
          <a:effectLst/>
        </p:spPr>
        <p:txBody>
          <a:bodyPr wrap="none" anchor="ctr">
            <a:prstTxWarp prst="textNoShape">
              <a:avLst/>
            </a:prstTxWarp>
          </a:bodyPr>
          <a:lstStyle/>
          <a:p>
            <a:endParaRPr lang="en-US"/>
          </a:p>
        </p:txBody>
      </p:sp>
      <p:pic>
        <p:nvPicPr>
          <p:cNvPr id="316418" name="Picture 2" descr="ammonia"/>
          <p:cNvPicPr>
            <a:picLocks noChangeAspect="1" noChangeArrowheads="1"/>
          </p:cNvPicPr>
          <p:nvPr/>
        </p:nvPicPr>
        <p:blipFill>
          <a:blip r:embed="rId3" cstate="screen">
            <a:extLst>
              <a:ext uri="{28A0092B-C50C-407E-A947-70E740481C1C}">
                <a14:useLocalDpi xmlns:a14="http://schemas.microsoft.com/office/drawing/2010/main"/>
              </a:ext>
            </a:extLst>
          </a:blip>
          <a:srcRect l="10800" t="26401" r="14400" b="24001"/>
          <a:stretch>
            <a:fillRect/>
          </a:stretch>
        </p:blipFill>
        <p:spPr bwMode="auto">
          <a:xfrm>
            <a:off x="5761038" y="1600200"/>
            <a:ext cx="2681287" cy="1335088"/>
          </a:xfrm>
          <a:prstGeom prst="rect">
            <a:avLst/>
          </a:prstGeom>
          <a:noFill/>
          <a:ln w="9525">
            <a:noFill/>
            <a:miter lim="800000"/>
            <a:headEnd/>
            <a:tailEnd/>
          </a:ln>
        </p:spPr>
      </p:pic>
      <p:sp>
        <p:nvSpPr>
          <p:cNvPr id="316419" name="Rectangle 3"/>
          <p:cNvSpPr>
            <a:spLocks noGrp="1" noChangeArrowheads="1"/>
          </p:cNvSpPr>
          <p:nvPr>
            <p:ph type="title"/>
          </p:nvPr>
        </p:nvSpPr>
        <p:spPr/>
        <p:txBody>
          <a:bodyPr/>
          <a:lstStyle/>
          <a:p>
            <a:r>
              <a:rPr lang="en-US"/>
              <a:t>Nitrogenous waste disposal</a:t>
            </a:r>
          </a:p>
        </p:txBody>
      </p:sp>
      <p:sp>
        <p:nvSpPr>
          <p:cNvPr id="316420" name="Rectangle 4" descr="Rectangle: Click to edit Master text styles&#10;Second level&#10;Third level&#10;Fourth level&#10;Fifth level"/>
          <p:cNvSpPr>
            <a:spLocks noGrp="1" noChangeArrowheads="1"/>
          </p:cNvSpPr>
          <p:nvPr>
            <p:ph type="body" idx="1"/>
          </p:nvPr>
        </p:nvSpPr>
        <p:spPr>
          <a:xfrm>
            <a:off x="317500" y="965200"/>
            <a:ext cx="8012113" cy="3940175"/>
          </a:xfrm>
        </p:spPr>
        <p:txBody>
          <a:bodyPr/>
          <a:lstStyle/>
          <a:p>
            <a:r>
              <a:rPr lang="en-US" sz="2400" dirty="0"/>
              <a:t>Ammonia (NH</a:t>
            </a:r>
            <a:r>
              <a:rPr lang="en-US" sz="2400" baseline="-25000" dirty="0"/>
              <a:t>3</a:t>
            </a:r>
            <a:r>
              <a:rPr lang="en-US" sz="2400" dirty="0"/>
              <a:t>)</a:t>
            </a:r>
          </a:p>
          <a:p>
            <a:pPr lvl="1"/>
            <a:r>
              <a:rPr lang="en-US" sz="2200" dirty="0">
                <a:solidFill>
                  <a:srgbClr val="CC0000"/>
                </a:solidFill>
              </a:rPr>
              <a:t>very toxic</a:t>
            </a:r>
            <a:r>
              <a:rPr lang="en-US" sz="2200" dirty="0"/>
              <a:t> </a:t>
            </a:r>
          </a:p>
          <a:p>
            <a:pPr marL="1085850" lvl="2"/>
            <a:r>
              <a:rPr lang="en-US" sz="2000" dirty="0"/>
              <a:t>carcinogenic</a:t>
            </a:r>
          </a:p>
          <a:p>
            <a:pPr lvl="1"/>
            <a:r>
              <a:rPr lang="en-US" sz="2200" dirty="0">
                <a:solidFill>
                  <a:srgbClr val="CC0000"/>
                </a:solidFill>
              </a:rPr>
              <a:t>very soluble</a:t>
            </a:r>
            <a:endParaRPr lang="en-US" sz="2200" dirty="0"/>
          </a:p>
          <a:p>
            <a:pPr marL="1085850" lvl="2"/>
            <a:r>
              <a:rPr lang="en-US" sz="2000" dirty="0"/>
              <a:t>easily crosses membranes</a:t>
            </a:r>
          </a:p>
          <a:p>
            <a:pPr lvl="1"/>
            <a:r>
              <a:rPr lang="en-US" sz="2200" dirty="0">
                <a:solidFill>
                  <a:srgbClr val="CC0000"/>
                </a:solidFill>
              </a:rPr>
              <a:t>must dilute</a:t>
            </a:r>
            <a:r>
              <a:rPr lang="en-US" sz="2200" dirty="0"/>
              <a:t> it &amp; get rid of it… </a:t>
            </a:r>
            <a:r>
              <a:rPr lang="en-US" sz="2200" i="1" dirty="0"/>
              <a:t>fast!</a:t>
            </a:r>
            <a:endParaRPr lang="en-US" sz="2200" dirty="0"/>
          </a:p>
          <a:p>
            <a:r>
              <a:rPr lang="en-US" sz="2400" dirty="0"/>
              <a:t>How you get rid of </a:t>
            </a:r>
            <a:r>
              <a:rPr lang="en-US" sz="2400" u="sng" dirty="0">
                <a:solidFill>
                  <a:srgbClr val="CC0000"/>
                </a:solidFill>
              </a:rPr>
              <a:t>nitrogenous wastes</a:t>
            </a:r>
            <a:r>
              <a:rPr lang="en-US" sz="2400" dirty="0"/>
              <a:t> depends on</a:t>
            </a:r>
          </a:p>
          <a:p>
            <a:pPr lvl="1"/>
            <a:r>
              <a:rPr lang="en-US" sz="2400" dirty="0"/>
              <a:t>who you are (evolutionary relationship) </a:t>
            </a:r>
          </a:p>
          <a:p>
            <a:pPr lvl="1"/>
            <a:r>
              <a:rPr lang="en-US" sz="2400" dirty="0"/>
              <a:t>where you live (habitat) </a:t>
            </a:r>
          </a:p>
        </p:txBody>
      </p:sp>
      <p:pic>
        <p:nvPicPr>
          <p:cNvPr id="316422"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1763" y="5334000"/>
            <a:ext cx="6121400" cy="973138"/>
          </a:xfrm>
          <a:prstGeom prst="rect">
            <a:avLst/>
          </a:prstGeom>
          <a:noFill/>
          <a:ln w="9525">
            <a:noFill/>
            <a:miter lim="800000"/>
            <a:headEnd/>
            <a:tailEnd/>
          </a:ln>
        </p:spPr>
      </p:pic>
      <p:sp>
        <p:nvSpPr>
          <p:cNvPr id="316423" name="AutoShape 7"/>
          <p:cNvSpPr>
            <a:spLocks noChangeArrowheads="1"/>
          </p:cNvSpPr>
          <p:nvPr/>
        </p:nvSpPr>
        <p:spPr bwMode="auto">
          <a:xfrm>
            <a:off x="211138" y="6337300"/>
            <a:ext cx="942975" cy="339725"/>
          </a:xfrm>
          <a:prstGeom prst="roundRect">
            <a:avLst>
              <a:gd name="adj" fmla="val 16667"/>
            </a:avLst>
          </a:prstGeom>
          <a:solidFill>
            <a:srgbClr val="CCFF66"/>
          </a:solidFill>
          <a:ln w="9525">
            <a:noFill/>
            <a:round/>
            <a:headEnd/>
            <a:tailEnd/>
          </a:ln>
          <a:effectLst/>
        </p:spPr>
        <p:txBody>
          <a:bodyPr wrap="none" lIns="18288" tIns="0" rIns="0" bIns="0" anchor="ctr">
            <a:prstTxWarp prst="textNoShape">
              <a:avLst/>
            </a:prstTxWarp>
            <a:spAutoFit/>
          </a:bodyPr>
          <a:lstStyle/>
          <a:p>
            <a:r>
              <a:rPr lang="en-US" sz="2000" b="1" u="sng">
                <a:solidFill>
                  <a:srgbClr val="000000"/>
                </a:solidFill>
              </a:rPr>
              <a:t>aquatic</a:t>
            </a:r>
          </a:p>
        </p:txBody>
      </p:sp>
      <p:sp>
        <p:nvSpPr>
          <p:cNvPr id="316424" name="AutoShape 8"/>
          <p:cNvSpPr>
            <a:spLocks noChangeArrowheads="1"/>
          </p:cNvSpPr>
          <p:nvPr/>
        </p:nvSpPr>
        <p:spPr bwMode="auto">
          <a:xfrm>
            <a:off x="2024063" y="6337300"/>
            <a:ext cx="1225550" cy="339725"/>
          </a:xfrm>
          <a:prstGeom prst="roundRect">
            <a:avLst>
              <a:gd name="adj" fmla="val 16667"/>
            </a:avLst>
          </a:prstGeom>
          <a:solidFill>
            <a:srgbClr val="CCFF66"/>
          </a:solidFill>
          <a:ln w="9525">
            <a:noFill/>
            <a:round/>
            <a:headEnd/>
            <a:tailEnd/>
          </a:ln>
          <a:effectLst/>
        </p:spPr>
        <p:txBody>
          <a:bodyPr wrap="none" lIns="18288" tIns="0" rIns="0" bIns="0" anchor="ctr">
            <a:prstTxWarp prst="textNoShape">
              <a:avLst/>
            </a:prstTxWarp>
            <a:spAutoFit/>
          </a:bodyPr>
          <a:lstStyle/>
          <a:p>
            <a:r>
              <a:rPr lang="en-US" sz="2000" b="1" u="sng">
                <a:solidFill>
                  <a:srgbClr val="000000"/>
                </a:solidFill>
              </a:rPr>
              <a:t>terrestrial</a:t>
            </a:r>
          </a:p>
        </p:txBody>
      </p:sp>
      <p:sp>
        <p:nvSpPr>
          <p:cNvPr id="316425" name="AutoShape 9"/>
          <p:cNvSpPr>
            <a:spLocks noChangeArrowheads="1"/>
          </p:cNvSpPr>
          <p:nvPr/>
        </p:nvSpPr>
        <p:spPr bwMode="auto">
          <a:xfrm>
            <a:off x="3824288" y="6337300"/>
            <a:ext cx="2411412" cy="339725"/>
          </a:xfrm>
          <a:prstGeom prst="roundRect">
            <a:avLst>
              <a:gd name="adj" fmla="val 16667"/>
            </a:avLst>
          </a:prstGeom>
          <a:solidFill>
            <a:srgbClr val="CCFF66"/>
          </a:solidFill>
          <a:ln w="9525">
            <a:noFill/>
            <a:round/>
            <a:headEnd/>
            <a:tailEnd/>
          </a:ln>
          <a:effectLst/>
        </p:spPr>
        <p:txBody>
          <a:bodyPr wrap="none" lIns="18288" tIns="0" rIns="0" bIns="0" anchor="ctr">
            <a:prstTxWarp prst="textNoShape">
              <a:avLst/>
            </a:prstTxWarp>
            <a:spAutoFit/>
          </a:bodyPr>
          <a:lstStyle/>
          <a:p>
            <a:r>
              <a:rPr lang="en-US" sz="2000" b="1" u="sng">
                <a:solidFill>
                  <a:srgbClr val="000000"/>
                </a:solidFill>
              </a:rPr>
              <a:t>terrestrial egg layer</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b="4662"/>
          <a:stretch>
            <a:fillRect/>
          </a:stretch>
        </p:blipFill>
        <p:spPr bwMode="auto">
          <a:xfrm>
            <a:off x="3994620" y="457200"/>
            <a:ext cx="5149380" cy="5524500"/>
          </a:xfrm>
          <a:prstGeom prst="rect">
            <a:avLst/>
          </a:prstGeom>
          <a:noFill/>
        </p:spPr>
      </p:pic>
      <p:sp>
        <p:nvSpPr>
          <p:cNvPr id="318467" name="Rectangle 3" descr="Rectangle: Click to edit Master text styles&#10;Second level&#10;Third level&#10;Fourth level&#10;Fifth level"/>
          <p:cNvSpPr>
            <a:spLocks noChangeArrowheads="1"/>
          </p:cNvSpPr>
          <p:nvPr/>
        </p:nvSpPr>
        <p:spPr bwMode="auto">
          <a:xfrm>
            <a:off x="122238" y="825500"/>
            <a:ext cx="4056062" cy="5872376"/>
          </a:xfrm>
          <a:prstGeom prst="rect">
            <a:avLst/>
          </a:prstGeom>
          <a:noFill/>
          <a:ln w="9525">
            <a:noFill/>
            <a:miter lim="800000"/>
            <a:headEnd/>
            <a:tailEnd/>
          </a:ln>
          <a:effectLst/>
        </p:spPr>
        <p:txBody>
          <a:bodyPr wrap="square">
            <a:prstTxWarp prst="textNoShape">
              <a:avLst/>
            </a:prstTxWarp>
            <a:spAutoFit/>
          </a:bodyPr>
          <a:lstStyle/>
          <a:p>
            <a:pPr marL="342900" indent="-342900" algn="l" eaLnBrk="1" hangingPunct="1">
              <a:lnSpc>
                <a:spcPct val="90000"/>
              </a:lnSpc>
              <a:spcBef>
                <a:spcPct val="20000"/>
              </a:spcBef>
              <a:buClr>
                <a:srgbClr val="0F116A"/>
              </a:buClr>
              <a:buSzPct val="120000"/>
              <a:buFont typeface="Wingdings" charset="2"/>
              <a:buChar char="§"/>
            </a:pPr>
            <a:r>
              <a:rPr lang="en-US" sz="2600" u="sng" dirty="0">
                <a:solidFill>
                  <a:srgbClr val="0F116A"/>
                </a:solidFill>
              </a:rPr>
              <a:t>Aquatic organisms</a:t>
            </a:r>
            <a:endParaRPr lang="en-US" sz="2600" dirty="0">
              <a:solidFill>
                <a:srgbClr val="0F116A"/>
              </a:solidFill>
            </a:endParaRPr>
          </a:p>
          <a:p>
            <a:pPr marL="742950" lvl="1" indent="-285750" algn="l" eaLnBrk="1" hangingPunct="1">
              <a:lnSpc>
                <a:spcPct val="90000"/>
              </a:lnSpc>
              <a:spcBef>
                <a:spcPct val="20000"/>
              </a:spcBef>
              <a:buClr>
                <a:schemeClr val="tx1"/>
              </a:buClr>
              <a:buSzPct val="60000"/>
              <a:buFont typeface="Wingdings" charset="2"/>
              <a:buChar char="u"/>
            </a:pPr>
            <a:r>
              <a:rPr lang="en-US" dirty="0">
                <a:ea typeface="ＭＳ Ｐゴシック" charset="-128"/>
              </a:rPr>
              <a:t>can afford to lose water</a:t>
            </a:r>
            <a:r>
              <a:rPr lang="en-US" dirty="0">
                <a:solidFill>
                  <a:srgbClr val="CC0000"/>
                </a:solidFill>
                <a:ea typeface="ＭＳ Ｐゴシック" charset="-128"/>
              </a:rPr>
              <a:t> </a:t>
            </a:r>
          </a:p>
          <a:p>
            <a:pPr marL="742950" lvl="1" indent="-285750" algn="l" eaLnBrk="1" hangingPunct="1">
              <a:lnSpc>
                <a:spcPct val="90000"/>
              </a:lnSpc>
              <a:spcBef>
                <a:spcPct val="20000"/>
              </a:spcBef>
              <a:buClr>
                <a:schemeClr val="tx1"/>
              </a:buClr>
              <a:buSzPct val="60000"/>
              <a:buFont typeface="Wingdings" charset="2"/>
              <a:buChar char="u"/>
            </a:pPr>
            <a:r>
              <a:rPr lang="en-US" u="sng" dirty="0" smtClean="0">
                <a:solidFill>
                  <a:srgbClr val="CC0000"/>
                </a:solidFill>
                <a:ea typeface="ＭＳ Ｐゴシック" charset="-128"/>
              </a:rPr>
              <a:t>Ammonia</a:t>
            </a:r>
            <a:r>
              <a:rPr lang="en-US" dirty="0" smtClean="0">
                <a:ea typeface="ＭＳ Ｐゴシック" charset="-128"/>
              </a:rPr>
              <a:t>: </a:t>
            </a:r>
            <a:r>
              <a:rPr lang="en-US" dirty="0" smtClean="0">
                <a:solidFill>
                  <a:srgbClr val="0F116A"/>
                </a:solidFill>
                <a:ea typeface="ＭＳ Ｐゴシック" charset="-128"/>
              </a:rPr>
              <a:t>most </a:t>
            </a:r>
            <a:r>
              <a:rPr lang="en-US" dirty="0">
                <a:solidFill>
                  <a:srgbClr val="0F116A"/>
                </a:solidFill>
                <a:ea typeface="ＭＳ Ｐゴシック" charset="-128"/>
              </a:rPr>
              <a:t>toxic</a:t>
            </a:r>
          </a:p>
          <a:p>
            <a:pPr marL="342900" indent="-342900" algn="l" eaLnBrk="1" hangingPunct="1">
              <a:lnSpc>
                <a:spcPct val="90000"/>
              </a:lnSpc>
              <a:spcBef>
                <a:spcPct val="20000"/>
              </a:spcBef>
              <a:buClr>
                <a:srgbClr val="0F116A"/>
              </a:buClr>
              <a:buSzPct val="120000"/>
              <a:buFont typeface="Wingdings" charset="2"/>
              <a:buChar char="§"/>
            </a:pPr>
            <a:r>
              <a:rPr lang="en-US" sz="2600" u="sng" dirty="0">
                <a:solidFill>
                  <a:srgbClr val="0F116A"/>
                </a:solidFill>
              </a:rPr>
              <a:t>Terrestrial</a:t>
            </a:r>
            <a:endParaRPr lang="en-US" sz="2600" dirty="0">
              <a:solidFill>
                <a:srgbClr val="0F116A"/>
              </a:solidFill>
            </a:endParaRPr>
          </a:p>
          <a:p>
            <a:pPr marL="742950" lvl="1" indent="-285750" algn="l" eaLnBrk="1" hangingPunct="1">
              <a:lnSpc>
                <a:spcPct val="90000"/>
              </a:lnSpc>
              <a:spcBef>
                <a:spcPct val="20000"/>
              </a:spcBef>
              <a:buClr>
                <a:schemeClr val="tx1"/>
              </a:buClr>
              <a:buSzPct val="60000"/>
              <a:buFont typeface="Wingdings" charset="2"/>
              <a:buChar char="u"/>
            </a:pPr>
            <a:r>
              <a:rPr lang="en-US" dirty="0">
                <a:ea typeface="ＭＳ Ｐゴシック" charset="-128"/>
              </a:rPr>
              <a:t>need to conserve </a:t>
            </a:r>
            <a:br>
              <a:rPr lang="en-US" dirty="0">
                <a:ea typeface="ＭＳ Ｐゴシック" charset="-128"/>
              </a:rPr>
            </a:br>
            <a:r>
              <a:rPr lang="en-US" dirty="0">
                <a:ea typeface="ＭＳ Ｐゴシック" charset="-128"/>
              </a:rPr>
              <a:t>water</a:t>
            </a:r>
            <a:endParaRPr lang="en-US" dirty="0">
              <a:solidFill>
                <a:srgbClr val="CC0000"/>
              </a:solidFill>
              <a:ea typeface="ＭＳ Ｐゴシック" charset="-128"/>
            </a:endParaRPr>
          </a:p>
          <a:p>
            <a:pPr marL="742950" lvl="1" indent="-285750" algn="l" eaLnBrk="1" hangingPunct="1">
              <a:lnSpc>
                <a:spcPct val="90000"/>
              </a:lnSpc>
              <a:spcBef>
                <a:spcPct val="20000"/>
              </a:spcBef>
              <a:buClr>
                <a:schemeClr val="tx1"/>
              </a:buClr>
              <a:buSzPct val="60000"/>
              <a:buFont typeface="Wingdings" charset="2"/>
              <a:buChar char="u"/>
            </a:pPr>
            <a:r>
              <a:rPr lang="en-US" u="sng" dirty="0" smtClean="0">
                <a:solidFill>
                  <a:srgbClr val="CC0000"/>
                </a:solidFill>
                <a:ea typeface="ＭＳ Ｐゴシック" charset="-128"/>
              </a:rPr>
              <a:t>Urea</a:t>
            </a:r>
            <a:r>
              <a:rPr lang="en-US" dirty="0" smtClean="0">
                <a:ea typeface="ＭＳ Ｐゴシック" charset="-128"/>
              </a:rPr>
              <a:t>: </a:t>
            </a:r>
            <a:r>
              <a:rPr lang="en-US" dirty="0" smtClean="0">
                <a:solidFill>
                  <a:srgbClr val="0F116A"/>
                </a:solidFill>
                <a:ea typeface="ＭＳ Ｐゴシック" charset="-128"/>
              </a:rPr>
              <a:t>less </a:t>
            </a:r>
            <a:r>
              <a:rPr lang="en-US" dirty="0">
                <a:solidFill>
                  <a:srgbClr val="0F116A"/>
                </a:solidFill>
                <a:ea typeface="ＭＳ Ｐゴシック" charset="-128"/>
              </a:rPr>
              <a:t>toxic</a:t>
            </a:r>
          </a:p>
          <a:p>
            <a:pPr marL="342900" indent="-342900" algn="l" eaLnBrk="1" hangingPunct="1">
              <a:lnSpc>
                <a:spcPct val="90000"/>
              </a:lnSpc>
              <a:spcBef>
                <a:spcPct val="20000"/>
              </a:spcBef>
              <a:buClr>
                <a:srgbClr val="0F116A"/>
              </a:buClr>
              <a:buSzPct val="120000"/>
              <a:buFont typeface="Wingdings" charset="2"/>
              <a:buChar char="§"/>
            </a:pPr>
            <a:r>
              <a:rPr lang="en-US" sz="2600" u="sng" dirty="0">
                <a:solidFill>
                  <a:srgbClr val="0F116A"/>
                </a:solidFill>
              </a:rPr>
              <a:t>Terrestrial egg</a:t>
            </a:r>
            <a:br>
              <a:rPr lang="en-US" sz="2600" u="sng" dirty="0">
                <a:solidFill>
                  <a:srgbClr val="0F116A"/>
                </a:solidFill>
              </a:rPr>
            </a:br>
            <a:r>
              <a:rPr lang="en-US" sz="2600" u="sng" dirty="0">
                <a:solidFill>
                  <a:srgbClr val="0F116A"/>
                </a:solidFill>
              </a:rPr>
              <a:t>layers</a:t>
            </a:r>
            <a:endParaRPr lang="en-US" sz="2600" dirty="0">
              <a:solidFill>
                <a:srgbClr val="0F116A"/>
              </a:solidFill>
            </a:endParaRPr>
          </a:p>
          <a:p>
            <a:pPr marL="742950" lvl="1" indent="-285750" algn="l" eaLnBrk="1" hangingPunct="1">
              <a:lnSpc>
                <a:spcPct val="90000"/>
              </a:lnSpc>
              <a:spcBef>
                <a:spcPct val="20000"/>
              </a:spcBef>
              <a:buClr>
                <a:schemeClr val="tx1"/>
              </a:buClr>
              <a:buSzPct val="60000"/>
              <a:buFont typeface="Wingdings" charset="2"/>
              <a:buChar char="u"/>
            </a:pPr>
            <a:r>
              <a:rPr lang="en-US" dirty="0">
                <a:ea typeface="ＭＳ Ｐゴシック" charset="-128"/>
              </a:rPr>
              <a:t>need to conserve water</a:t>
            </a:r>
          </a:p>
          <a:p>
            <a:pPr marL="742950" lvl="1" indent="-285750" algn="l" eaLnBrk="1" hangingPunct="1">
              <a:lnSpc>
                <a:spcPct val="90000"/>
              </a:lnSpc>
              <a:spcBef>
                <a:spcPct val="20000"/>
              </a:spcBef>
              <a:buClr>
                <a:schemeClr val="tx1"/>
              </a:buClr>
              <a:buSzPct val="60000"/>
              <a:buFont typeface="Wingdings" charset="2"/>
              <a:buChar char="u"/>
            </a:pPr>
            <a:r>
              <a:rPr lang="en-US" dirty="0">
                <a:ea typeface="ＭＳ Ｐゴシック" charset="-128"/>
              </a:rPr>
              <a:t>need to protect</a:t>
            </a:r>
            <a:br>
              <a:rPr lang="en-US" dirty="0">
                <a:ea typeface="ＭＳ Ｐゴシック" charset="-128"/>
              </a:rPr>
            </a:br>
            <a:r>
              <a:rPr lang="en-US" dirty="0">
                <a:ea typeface="ＭＳ Ｐゴシック" charset="-128"/>
              </a:rPr>
              <a:t>embryo in egg</a:t>
            </a:r>
            <a:endParaRPr lang="en-US" dirty="0">
              <a:solidFill>
                <a:srgbClr val="CC0000"/>
              </a:solidFill>
              <a:ea typeface="ＭＳ Ｐゴシック" charset="-128"/>
            </a:endParaRPr>
          </a:p>
          <a:p>
            <a:pPr marL="742950" lvl="1" indent="-285750" algn="l" eaLnBrk="1" hangingPunct="1">
              <a:lnSpc>
                <a:spcPct val="90000"/>
              </a:lnSpc>
              <a:spcBef>
                <a:spcPct val="20000"/>
              </a:spcBef>
              <a:buClr>
                <a:schemeClr val="tx1"/>
              </a:buClr>
              <a:buSzPct val="60000"/>
              <a:buFont typeface="Wingdings" charset="2"/>
              <a:buChar char="u"/>
            </a:pPr>
            <a:r>
              <a:rPr lang="en-US" u="sng" dirty="0">
                <a:solidFill>
                  <a:srgbClr val="CC0000"/>
                </a:solidFill>
                <a:ea typeface="ＭＳ Ｐゴシック" charset="-128"/>
              </a:rPr>
              <a:t>uric </a:t>
            </a:r>
            <a:r>
              <a:rPr lang="en-US" u="sng" dirty="0" smtClean="0">
                <a:solidFill>
                  <a:srgbClr val="CC0000"/>
                </a:solidFill>
                <a:ea typeface="ＭＳ Ｐゴシック" charset="-128"/>
              </a:rPr>
              <a:t>acid</a:t>
            </a:r>
            <a:r>
              <a:rPr lang="en-US" dirty="0" smtClean="0">
                <a:ea typeface="ＭＳ Ｐゴシック" charset="-128"/>
              </a:rPr>
              <a:t>: </a:t>
            </a:r>
            <a:r>
              <a:rPr lang="en-US" dirty="0" smtClean="0">
                <a:solidFill>
                  <a:srgbClr val="0F116A"/>
                </a:solidFill>
                <a:ea typeface="ＭＳ Ｐゴシック" charset="-128"/>
              </a:rPr>
              <a:t>least </a:t>
            </a:r>
            <a:r>
              <a:rPr lang="en-US" dirty="0">
                <a:solidFill>
                  <a:srgbClr val="0F116A"/>
                </a:solidFill>
                <a:ea typeface="ＭＳ Ｐゴシック" charset="-128"/>
              </a:rPr>
              <a:t>toxic</a:t>
            </a:r>
          </a:p>
        </p:txBody>
      </p:sp>
      <p:sp>
        <p:nvSpPr>
          <p:cNvPr id="318468" name="Rectangle 4"/>
          <p:cNvSpPr>
            <a:spLocks noChangeArrowheads="1"/>
          </p:cNvSpPr>
          <p:nvPr/>
        </p:nvSpPr>
        <p:spPr bwMode="auto">
          <a:xfrm>
            <a:off x="127000" y="101600"/>
            <a:ext cx="4038600" cy="762000"/>
          </a:xfrm>
          <a:prstGeom prst="rect">
            <a:avLst/>
          </a:prstGeom>
          <a:noFill/>
          <a:ln w="9525">
            <a:noFill/>
            <a:miter lim="800000"/>
            <a:headEnd/>
            <a:tailEnd/>
          </a:ln>
          <a:effectLst/>
        </p:spPr>
        <p:txBody>
          <a:bodyPr>
            <a:prstTxWarp prst="textNoShape">
              <a:avLst/>
            </a:prstTxWarp>
          </a:bodyPr>
          <a:lstStyle/>
          <a:p>
            <a:pPr algn="l" eaLnBrk="1" hangingPunct="1"/>
            <a:r>
              <a:rPr lang="en-US" sz="3600" b="1" dirty="0">
                <a:solidFill>
                  <a:schemeClr val="tx2"/>
                </a:solidFill>
              </a:rPr>
              <a:t>Nitrogen waste</a:t>
            </a:r>
          </a:p>
        </p:txBody>
      </p:sp>
      <p:sp>
        <p:nvSpPr>
          <p:cNvPr id="318469" name="AutoShape 5"/>
          <p:cNvSpPr>
            <a:spLocks noChangeArrowheads="1"/>
          </p:cNvSpPr>
          <p:nvPr/>
        </p:nvSpPr>
        <p:spPr bwMode="auto">
          <a:xfrm>
            <a:off x="4102100" y="3136901"/>
            <a:ext cx="1549400" cy="2603500"/>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18471" name="AutoShape 7"/>
          <p:cNvSpPr>
            <a:spLocks noChangeArrowheads="1"/>
          </p:cNvSpPr>
          <p:nvPr/>
        </p:nvSpPr>
        <p:spPr bwMode="auto">
          <a:xfrm>
            <a:off x="5651499" y="2882901"/>
            <a:ext cx="1739901" cy="2844800"/>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18472" name="AutoShape 8"/>
          <p:cNvSpPr>
            <a:spLocks noChangeArrowheads="1"/>
          </p:cNvSpPr>
          <p:nvPr/>
        </p:nvSpPr>
        <p:spPr bwMode="auto">
          <a:xfrm>
            <a:off x="7442199" y="2984501"/>
            <a:ext cx="1465263" cy="2971800"/>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18" name="Picture 1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3765550"/>
            <a:ext cx="3216275" cy="1273175"/>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277506" name="Rectangle 2"/>
          <p:cNvSpPr>
            <a:spLocks noGrp="1" noChangeArrowheads="1"/>
          </p:cNvSpPr>
          <p:nvPr>
            <p:ph type="title"/>
          </p:nvPr>
        </p:nvSpPr>
        <p:spPr/>
        <p:txBody>
          <a:bodyPr/>
          <a:lstStyle/>
          <a:p>
            <a:r>
              <a:rPr lang="en-US"/>
              <a:t>Conformers vs. Regulators  </a:t>
            </a:r>
          </a:p>
        </p:txBody>
      </p:sp>
      <p:sp>
        <p:nvSpPr>
          <p:cNvPr id="277507" name="Rectangle 3" descr="Rectangle: Click to edit Master text styles&#10;Second level&#10;Third level&#10;Fourth level&#10;Fifth level"/>
          <p:cNvSpPr>
            <a:spLocks noGrp="1" noChangeArrowheads="1"/>
          </p:cNvSpPr>
          <p:nvPr>
            <p:ph type="body" idx="1"/>
          </p:nvPr>
        </p:nvSpPr>
        <p:spPr>
          <a:xfrm>
            <a:off x="193675" y="965200"/>
            <a:ext cx="8335963" cy="2209800"/>
          </a:xfrm>
          <a:noFill/>
        </p:spPr>
        <p:txBody>
          <a:bodyPr rIns="0"/>
          <a:lstStyle/>
          <a:p>
            <a:r>
              <a:rPr lang="en-US" sz="2800" u="sng" dirty="0"/>
              <a:t>Two</a:t>
            </a:r>
            <a:r>
              <a:rPr lang="en-US" sz="2800" dirty="0"/>
              <a:t> evolutionary paths for organisms</a:t>
            </a:r>
            <a:endParaRPr lang="en-US" sz="2200" dirty="0"/>
          </a:p>
          <a:p>
            <a:pPr lvl="1"/>
            <a:r>
              <a:rPr lang="en-US" sz="2400" u="sng" dirty="0">
                <a:solidFill>
                  <a:srgbClr val="CC0000"/>
                </a:solidFill>
              </a:rPr>
              <a:t>regulate internal environment</a:t>
            </a:r>
            <a:endParaRPr lang="en-US" sz="2000" dirty="0"/>
          </a:p>
          <a:p>
            <a:pPr marL="1085850" lvl="2"/>
            <a:r>
              <a:rPr lang="en-US" dirty="0"/>
              <a:t>maintain relatively constant internal conditions</a:t>
            </a:r>
          </a:p>
          <a:p>
            <a:pPr lvl="1"/>
            <a:r>
              <a:rPr lang="en-US" sz="2400" u="sng" dirty="0">
                <a:solidFill>
                  <a:srgbClr val="CC0000"/>
                </a:solidFill>
              </a:rPr>
              <a:t>conform to external environment</a:t>
            </a:r>
            <a:endParaRPr lang="en-US" sz="2000" dirty="0"/>
          </a:p>
          <a:p>
            <a:pPr marL="1085850" lvl="2"/>
            <a:r>
              <a:rPr lang="en-US" dirty="0"/>
              <a:t>allow internal conditions to fluctuate along with external changes</a:t>
            </a:r>
          </a:p>
        </p:txBody>
      </p:sp>
      <p:pic>
        <p:nvPicPr>
          <p:cNvPr id="277508" name="Picture 4" descr="N_clarkii"/>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9063" y="4870450"/>
            <a:ext cx="3276600" cy="177958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277509" name="Picture 5" descr="polar-bear-with-the-snow-on-the-nos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59038" y="4171950"/>
            <a:ext cx="2540000" cy="1905000"/>
          </a:xfrm>
          <a:prstGeom prst="rect">
            <a:avLst/>
          </a:prstGeom>
          <a:noFill/>
          <a:effectLst>
            <a:outerShdw blurRad="63500" dist="38099" dir="2700000" algn="ctr" rotWithShape="0">
              <a:srgbClr val="000000">
                <a:alpha val="74998"/>
              </a:srgbClr>
            </a:outerShdw>
          </a:effectLst>
        </p:spPr>
      </p:pic>
      <p:sp>
        <p:nvSpPr>
          <p:cNvPr id="277510" name="AutoShape 6"/>
          <p:cNvSpPr>
            <a:spLocks noChangeArrowheads="1"/>
          </p:cNvSpPr>
          <p:nvPr/>
        </p:nvSpPr>
        <p:spPr bwMode="auto">
          <a:xfrm>
            <a:off x="2092325" y="6380163"/>
            <a:ext cx="1463675" cy="320675"/>
          </a:xfrm>
          <a:prstGeom prst="roundRect">
            <a:avLst>
              <a:gd name="adj" fmla="val 16667"/>
            </a:avLst>
          </a:prstGeom>
          <a:solidFill>
            <a:schemeClr val="bg2"/>
          </a:solidFill>
          <a:ln w="9525">
            <a:noFill/>
            <a:round/>
            <a:headEnd/>
            <a:tailEnd/>
          </a:ln>
          <a:effectLst/>
        </p:spPr>
        <p:txBody>
          <a:bodyPr tIns="0" bIns="0">
            <a:prstTxWarp prst="textNoShape">
              <a:avLst/>
            </a:prstTxWarp>
            <a:spAutoFit/>
          </a:bodyPr>
          <a:lstStyle/>
          <a:p>
            <a:r>
              <a:rPr lang="en-US" sz="1900" b="1">
                <a:solidFill>
                  <a:srgbClr val="0F116A"/>
                </a:solidFill>
              </a:rPr>
              <a:t>conformer</a:t>
            </a:r>
            <a:endParaRPr lang="en-US" sz="2100" b="1">
              <a:solidFill>
                <a:srgbClr val="0F116A"/>
              </a:solidFill>
            </a:endParaRPr>
          </a:p>
        </p:txBody>
      </p:sp>
      <p:sp>
        <p:nvSpPr>
          <p:cNvPr id="277511" name="AutoShape 7"/>
          <p:cNvSpPr>
            <a:spLocks noChangeArrowheads="1"/>
          </p:cNvSpPr>
          <p:nvPr/>
        </p:nvSpPr>
        <p:spPr bwMode="auto">
          <a:xfrm>
            <a:off x="125413" y="3716338"/>
            <a:ext cx="2900362" cy="355600"/>
          </a:xfrm>
          <a:prstGeom prst="roundRect">
            <a:avLst>
              <a:gd name="adj" fmla="val 16667"/>
            </a:avLst>
          </a:prstGeom>
          <a:solidFill>
            <a:srgbClr val="FFCC18"/>
          </a:solidFill>
          <a:ln w="9525">
            <a:noFill/>
            <a:round/>
            <a:headEnd/>
            <a:tailEnd/>
          </a:ln>
          <a:effectLst/>
        </p:spPr>
        <p:txBody>
          <a:bodyPr tIns="0" bIns="0">
            <a:prstTxWarp prst="textNoShape">
              <a:avLst/>
            </a:prstTxWarp>
            <a:spAutoFit/>
          </a:bodyPr>
          <a:lstStyle/>
          <a:p>
            <a:r>
              <a:rPr lang="en-US" sz="2100" b="1" u="sng">
                <a:solidFill>
                  <a:srgbClr val="CC0000"/>
                </a:solidFill>
              </a:rPr>
              <a:t>thermo</a:t>
            </a:r>
            <a:r>
              <a:rPr lang="en-US" sz="2100" b="1">
                <a:solidFill>
                  <a:srgbClr val="CC0000"/>
                </a:solidFill>
              </a:rPr>
              <a:t>regulation</a:t>
            </a:r>
            <a:endParaRPr lang="en-US" sz="2500" b="1">
              <a:solidFill>
                <a:srgbClr val="CC0000"/>
              </a:solidFill>
            </a:endParaRPr>
          </a:p>
        </p:txBody>
      </p:sp>
      <p:sp>
        <p:nvSpPr>
          <p:cNvPr id="277512" name="AutoShape 8"/>
          <p:cNvSpPr>
            <a:spLocks noChangeArrowheads="1"/>
          </p:cNvSpPr>
          <p:nvPr/>
        </p:nvSpPr>
        <p:spPr bwMode="auto">
          <a:xfrm>
            <a:off x="3935413" y="5927725"/>
            <a:ext cx="1265237" cy="320675"/>
          </a:xfrm>
          <a:prstGeom prst="roundRect">
            <a:avLst>
              <a:gd name="adj" fmla="val 16667"/>
            </a:avLst>
          </a:prstGeom>
          <a:solidFill>
            <a:schemeClr val="bg2"/>
          </a:solidFill>
          <a:ln w="9525">
            <a:noFill/>
            <a:round/>
            <a:headEnd/>
            <a:tailEnd/>
          </a:ln>
          <a:effectLst/>
        </p:spPr>
        <p:txBody>
          <a:bodyPr tIns="0" bIns="0">
            <a:prstTxWarp prst="textNoShape">
              <a:avLst/>
            </a:prstTxWarp>
            <a:spAutoFit/>
          </a:bodyPr>
          <a:lstStyle/>
          <a:p>
            <a:r>
              <a:rPr lang="en-US" sz="1900" b="1">
                <a:solidFill>
                  <a:srgbClr val="0F116A"/>
                </a:solidFill>
              </a:rPr>
              <a:t>regulator</a:t>
            </a:r>
            <a:endParaRPr lang="en-US" sz="2100" b="1">
              <a:solidFill>
                <a:srgbClr val="0F116A"/>
              </a:solidFill>
            </a:endParaRPr>
          </a:p>
        </p:txBody>
      </p:sp>
      <p:pic>
        <p:nvPicPr>
          <p:cNvPr id="277515" name="Picture 1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26238" y="4838700"/>
            <a:ext cx="2360612" cy="1941513"/>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277516" name="AutoShape 12"/>
          <p:cNvSpPr>
            <a:spLocks noChangeArrowheads="1"/>
          </p:cNvSpPr>
          <p:nvPr/>
        </p:nvSpPr>
        <p:spPr bwMode="auto">
          <a:xfrm>
            <a:off x="5537200" y="6380163"/>
            <a:ext cx="1463675" cy="320675"/>
          </a:xfrm>
          <a:prstGeom prst="roundRect">
            <a:avLst>
              <a:gd name="adj" fmla="val 16667"/>
            </a:avLst>
          </a:prstGeom>
          <a:solidFill>
            <a:schemeClr val="bg2"/>
          </a:solidFill>
          <a:ln w="9525">
            <a:noFill/>
            <a:round/>
            <a:headEnd/>
            <a:tailEnd/>
          </a:ln>
          <a:effectLst/>
        </p:spPr>
        <p:txBody>
          <a:bodyPr tIns="0" bIns="0">
            <a:prstTxWarp prst="textNoShape">
              <a:avLst/>
            </a:prstTxWarp>
            <a:spAutoFit/>
          </a:bodyPr>
          <a:lstStyle/>
          <a:p>
            <a:r>
              <a:rPr lang="en-US" sz="1900" b="1">
                <a:solidFill>
                  <a:srgbClr val="0F116A"/>
                </a:solidFill>
              </a:rPr>
              <a:t>conformer</a:t>
            </a:r>
            <a:endParaRPr lang="en-US" sz="2100" b="1">
              <a:solidFill>
                <a:srgbClr val="0F116A"/>
              </a:solidFill>
            </a:endParaRPr>
          </a:p>
        </p:txBody>
      </p:sp>
      <p:sp>
        <p:nvSpPr>
          <p:cNvPr id="277517" name="AutoShape 13"/>
          <p:cNvSpPr>
            <a:spLocks noChangeArrowheads="1"/>
          </p:cNvSpPr>
          <p:nvPr/>
        </p:nvSpPr>
        <p:spPr bwMode="auto">
          <a:xfrm>
            <a:off x="6107113" y="3606800"/>
            <a:ext cx="2900362" cy="355600"/>
          </a:xfrm>
          <a:prstGeom prst="roundRect">
            <a:avLst>
              <a:gd name="adj" fmla="val 16667"/>
            </a:avLst>
          </a:prstGeom>
          <a:solidFill>
            <a:srgbClr val="FFCC18"/>
          </a:solidFill>
          <a:ln w="9525">
            <a:noFill/>
            <a:round/>
            <a:headEnd/>
            <a:tailEnd/>
          </a:ln>
          <a:effectLst/>
        </p:spPr>
        <p:txBody>
          <a:bodyPr tIns="0" bIns="0">
            <a:prstTxWarp prst="textNoShape">
              <a:avLst/>
            </a:prstTxWarp>
            <a:spAutoFit/>
          </a:bodyPr>
          <a:lstStyle/>
          <a:p>
            <a:r>
              <a:rPr lang="en-US" sz="2100" b="1" u="sng">
                <a:solidFill>
                  <a:srgbClr val="CC0000"/>
                </a:solidFill>
              </a:rPr>
              <a:t>osmo</a:t>
            </a:r>
            <a:r>
              <a:rPr lang="en-US" sz="2100" b="1">
                <a:solidFill>
                  <a:srgbClr val="CC0000"/>
                </a:solidFill>
              </a:rPr>
              <a:t>regulation</a:t>
            </a:r>
            <a:endParaRPr lang="en-US" sz="2500" b="1">
              <a:solidFill>
                <a:srgbClr val="CC0000"/>
              </a:solidFill>
            </a:endParaRPr>
          </a:p>
        </p:txBody>
      </p:sp>
      <p:sp>
        <p:nvSpPr>
          <p:cNvPr id="277520" name="AutoShape 16"/>
          <p:cNvSpPr>
            <a:spLocks noChangeArrowheads="1"/>
          </p:cNvSpPr>
          <p:nvPr/>
        </p:nvSpPr>
        <p:spPr bwMode="auto">
          <a:xfrm>
            <a:off x="5383213" y="4911725"/>
            <a:ext cx="1265237" cy="320675"/>
          </a:xfrm>
          <a:prstGeom prst="roundRect">
            <a:avLst>
              <a:gd name="adj" fmla="val 16667"/>
            </a:avLst>
          </a:prstGeom>
          <a:solidFill>
            <a:schemeClr val="bg2"/>
          </a:solidFill>
          <a:ln w="9525">
            <a:noFill/>
            <a:round/>
            <a:headEnd/>
            <a:tailEnd/>
          </a:ln>
          <a:effectLst/>
        </p:spPr>
        <p:txBody>
          <a:bodyPr tIns="0" bIns="0">
            <a:prstTxWarp prst="textNoShape">
              <a:avLst/>
            </a:prstTxWarp>
            <a:spAutoFit/>
          </a:bodyPr>
          <a:lstStyle/>
          <a:p>
            <a:r>
              <a:rPr lang="en-US" sz="1900" b="1">
                <a:solidFill>
                  <a:srgbClr val="0F116A"/>
                </a:solidFill>
              </a:rPr>
              <a:t>regulator</a:t>
            </a:r>
            <a:endParaRPr lang="en-US" sz="2100" b="1">
              <a:solidFill>
                <a:srgbClr val="0F116A"/>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descr="44-14b-FishOsmoregulat-NL"/>
          <p:cNvPicPr>
            <a:picLocks noChangeAspect="1" noChangeArrowheads="1"/>
          </p:cNvPicPr>
          <p:nvPr/>
        </p:nvPicPr>
        <p:blipFill>
          <a:blip r:embed="rId3" cstate="screen">
            <a:extLst>
              <a:ext uri="{28A0092B-C50C-407E-A947-70E740481C1C}">
                <a14:useLocalDpi xmlns:a14="http://schemas.microsoft.com/office/drawing/2010/main"/>
              </a:ext>
            </a:extLst>
          </a:blip>
          <a:srcRect b="5699"/>
          <a:stretch>
            <a:fillRect/>
          </a:stretch>
        </p:blipFill>
        <p:spPr bwMode="auto">
          <a:xfrm>
            <a:off x="5867400" y="4849998"/>
            <a:ext cx="3276600" cy="2008002"/>
          </a:xfrm>
          <a:prstGeom prst="rect">
            <a:avLst/>
          </a:prstGeom>
          <a:noFill/>
        </p:spPr>
      </p:pic>
      <p:sp>
        <p:nvSpPr>
          <p:cNvPr id="320515" name="Rectangle 3"/>
          <p:cNvSpPr>
            <a:spLocks noGrp="1" noChangeArrowheads="1"/>
          </p:cNvSpPr>
          <p:nvPr>
            <p:ph type="title"/>
          </p:nvPr>
        </p:nvSpPr>
        <p:spPr/>
        <p:txBody>
          <a:bodyPr/>
          <a:lstStyle/>
          <a:p>
            <a:r>
              <a:rPr lang="en-US" dirty="0"/>
              <a:t>Freshwater animals</a:t>
            </a:r>
          </a:p>
        </p:txBody>
      </p:sp>
      <p:sp>
        <p:nvSpPr>
          <p:cNvPr id="320516" name="Rectangle 4" descr="Rectangle: Click to edit Master text styles&#10;Second level&#10;Third level&#10;Fourth level&#10;Fifth level"/>
          <p:cNvSpPr>
            <a:spLocks noGrp="1" noChangeArrowheads="1"/>
          </p:cNvSpPr>
          <p:nvPr>
            <p:ph type="body" idx="1"/>
          </p:nvPr>
        </p:nvSpPr>
        <p:spPr>
          <a:xfrm>
            <a:off x="38100" y="749300"/>
            <a:ext cx="7772400" cy="3505200"/>
          </a:xfrm>
        </p:spPr>
        <p:txBody>
          <a:bodyPr/>
          <a:lstStyle/>
          <a:p>
            <a:r>
              <a:rPr lang="en-US" sz="2600" dirty="0"/>
              <a:t>Water removal &amp; nitrogen waste disposal</a:t>
            </a:r>
          </a:p>
          <a:p>
            <a:pPr lvl="1"/>
            <a:r>
              <a:rPr lang="en-US" sz="2400" dirty="0"/>
              <a:t>remove surplus water</a:t>
            </a:r>
          </a:p>
          <a:p>
            <a:pPr lvl="2"/>
            <a:r>
              <a:rPr lang="en-US" dirty="0"/>
              <a:t>use surplus water to dilute </a:t>
            </a:r>
            <a:r>
              <a:rPr lang="en-US" u="sng" dirty="0">
                <a:solidFill>
                  <a:srgbClr val="CC0000"/>
                </a:solidFill>
              </a:rPr>
              <a:t>ammonia</a:t>
            </a:r>
            <a:r>
              <a:rPr lang="en-US" dirty="0"/>
              <a:t> &amp; excrete it </a:t>
            </a:r>
          </a:p>
          <a:p>
            <a:pPr lvl="3"/>
            <a:r>
              <a:rPr lang="en-US" dirty="0"/>
              <a:t>need to excrete a lot of water so dilute ammonia &amp; </a:t>
            </a:r>
            <a:br>
              <a:rPr lang="en-US" dirty="0"/>
            </a:br>
            <a:r>
              <a:rPr lang="en-US" dirty="0"/>
              <a:t>excrete it as very </a:t>
            </a:r>
            <a:r>
              <a:rPr lang="en-US" u="sng" dirty="0"/>
              <a:t>dilute urine</a:t>
            </a:r>
            <a:endParaRPr lang="en-US" dirty="0"/>
          </a:p>
          <a:p>
            <a:pPr lvl="2"/>
            <a:r>
              <a:rPr lang="en-US" dirty="0"/>
              <a:t>also diffuse ammonia continuously through </a:t>
            </a:r>
            <a:r>
              <a:rPr lang="en-US" u="sng" dirty="0">
                <a:solidFill>
                  <a:srgbClr val="CC0000"/>
                </a:solidFill>
              </a:rPr>
              <a:t>gills or </a:t>
            </a:r>
            <a:br>
              <a:rPr lang="en-US" u="sng" dirty="0">
                <a:solidFill>
                  <a:srgbClr val="CC0000"/>
                </a:solidFill>
              </a:rPr>
            </a:br>
            <a:r>
              <a:rPr lang="en-US" u="sng" dirty="0">
                <a:solidFill>
                  <a:srgbClr val="CC0000"/>
                </a:solidFill>
              </a:rPr>
              <a:t>through any moist membrane</a:t>
            </a:r>
            <a:endParaRPr lang="en-US" dirty="0"/>
          </a:p>
          <a:p>
            <a:pPr lvl="1"/>
            <a:r>
              <a:rPr lang="en-US" sz="2400" dirty="0"/>
              <a:t>overcome loss of salts</a:t>
            </a:r>
          </a:p>
          <a:p>
            <a:pPr lvl="2"/>
            <a:r>
              <a:rPr lang="en-US" dirty="0"/>
              <a:t>reabsorb in kidneys or active transport across gills  </a:t>
            </a:r>
          </a:p>
        </p:txBody>
      </p:sp>
      <p:pic>
        <p:nvPicPr>
          <p:cNvPr id="320517" name="Picture 5" descr="44_02Talapia_U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825" y="4949825"/>
            <a:ext cx="2486025" cy="19081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623" name="Oval 63"/>
          <p:cNvSpPr>
            <a:spLocks noChangeArrowheads="1"/>
          </p:cNvSpPr>
          <p:nvPr/>
        </p:nvSpPr>
        <p:spPr bwMode="auto">
          <a:xfrm>
            <a:off x="7405688" y="1358900"/>
            <a:ext cx="757237" cy="833438"/>
          </a:xfrm>
          <a:prstGeom prst="ellipse">
            <a:avLst/>
          </a:prstGeom>
          <a:solidFill>
            <a:srgbClr val="FFEA18"/>
          </a:solidFill>
          <a:ln w="9525">
            <a:noFill/>
            <a:round/>
            <a:headEnd/>
            <a:tailEnd/>
          </a:ln>
          <a:effectLst/>
        </p:spPr>
        <p:txBody>
          <a:bodyPr wrap="none" anchor="ctr">
            <a:prstTxWarp prst="textNoShape">
              <a:avLst/>
            </a:prstTxWarp>
          </a:bodyPr>
          <a:lstStyle/>
          <a:p>
            <a:endParaRPr lang="en-US"/>
          </a:p>
        </p:txBody>
      </p:sp>
      <p:sp>
        <p:nvSpPr>
          <p:cNvPr id="322562" name="Rectangle 2"/>
          <p:cNvSpPr>
            <a:spLocks noGrp="1" noChangeArrowheads="1"/>
          </p:cNvSpPr>
          <p:nvPr>
            <p:ph type="title"/>
          </p:nvPr>
        </p:nvSpPr>
        <p:spPr/>
        <p:txBody>
          <a:bodyPr/>
          <a:lstStyle/>
          <a:p>
            <a:r>
              <a:rPr lang="en-US"/>
              <a:t>Land animals</a:t>
            </a:r>
          </a:p>
        </p:txBody>
      </p:sp>
      <p:sp>
        <p:nvSpPr>
          <p:cNvPr id="322563" name="Rectangle 3" descr="Rectangle: Click to edit Master text styles&#10;Second level&#10;Third level&#10;Fourth level&#10;Fifth level"/>
          <p:cNvSpPr>
            <a:spLocks noGrp="1" noChangeArrowheads="1"/>
          </p:cNvSpPr>
          <p:nvPr>
            <p:ph type="body" idx="1"/>
          </p:nvPr>
        </p:nvSpPr>
        <p:spPr>
          <a:xfrm>
            <a:off x="0" y="939800"/>
            <a:ext cx="8589962" cy="5303838"/>
          </a:xfrm>
        </p:spPr>
        <p:txBody>
          <a:bodyPr/>
          <a:lstStyle/>
          <a:p>
            <a:pPr>
              <a:lnSpc>
                <a:spcPct val="90000"/>
              </a:lnSpc>
            </a:pPr>
            <a:r>
              <a:rPr lang="en-US" dirty="0"/>
              <a:t>Nitrogen waste disposal on land</a:t>
            </a:r>
          </a:p>
          <a:p>
            <a:pPr lvl="1">
              <a:lnSpc>
                <a:spcPct val="90000"/>
              </a:lnSpc>
            </a:pPr>
            <a:r>
              <a:rPr lang="en-US" dirty="0"/>
              <a:t>need to conserve water</a:t>
            </a:r>
          </a:p>
          <a:p>
            <a:pPr lvl="1">
              <a:lnSpc>
                <a:spcPct val="90000"/>
              </a:lnSpc>
            </a:pPr>
            <a:r>
              <a:rPr lang="en-US" dirty="0"/>
              <a:t>must process ammonia so less toxic</a:t>
            </a:r>
          </a:p>
          <a:p>
            <a:pPr marL="1085850" lvl="2">
              <a:lnSpc>
                <a:spcPct val="90000"/>
              </a:lnSpc>
            </a:pPr>
            <a:r>
              <a:rPr lang="en-US" u="sng" dirty="0">
                <a:solidFill>
                  <a:srgbClr val="CC0000"/>
                </a:solidFill>
              </a:rPr>
              <a:t>urea</a:t>
            </a:r>
            <a:r>
              <a:rPr lang="en-US" dirty="0"/>
              <a:t> = larger molecule = less soluble = less toxic</a:t>
            </a:r>
          </a:p>
          <a:p>
            <a:pPr marL="1428750" lvl="3">
              <a:lnSpc>
                <a:spcPct val="90000"/>
              </a:lnSpc>
            </a:pPr>
            <a:r>
              <a:rPr lang="en-US" dirty="0"/>
              <a:t>2NH</a:t>
            </a:r>
            <a:r>
              <a:rPr lang="en-US" baseline="-25000" dirty="0"/>
              <a:t>2</a:t>
            </a:r>
            <a:r>
              <a:rPr lang="en-US" dirty="0"/>
              <a:t> + CO</a:t>
            </a:r>
            <a:r>
              <a:rPr lang="en-US" baseline="-25000" dirty="0"/>
              <a:t>2</a:t>
            </a:r>
            <a:r>
              <a:rPr lang="en-US" dirty="0"/>
              <a:t> = urea</a:t>
            </a:r>
          </a:p>
          <a:p>
            <a:pPr marL="1428750" lvl="3">
              <a:lnSpc>
                <a:spcPct val="90000"/>
              </a:lnSpc>
            </a:pPr>
            <a:r>
              <a:rPr lang="en-US" dirty="0"/>
              <a:t>produced in </a:t>
            </a:r>
            <a:r>
              <a:rPr lang="en-US" u="sng" dirty="0">
                <a:solidFill>
                  <a:srgbClr val="CC0000"/>
                </a:solidFill>
              </a:rPr>
              <a:t>liver</a:t>
            </a:r>
            <a:r>
              <a:rPr lang="en-US" dirty="0"/>
              <a:t> </a:t>
            </a:r>
          </a:p>
          <a:p>
            <a:pPr lvl="1">
              <a:lnSpc>
                <a:spcPct val="90000"/>
              </a:lnSpc>
            </a:pPr>
            <a:r>
              <a:rPr lang="en-US" u="sng" dirty="0">
                <a:solidFill>
                  <a:srgbClr val="CC0000"/>
                </a:solidFill>
              </a:rPr>
              <a:t>kidney</a:t>
            </a:r>
            <a:endParaRPr lang="en-US" dirty="0"/>
          </a:p>
          <a:p>
            <a:pPr marL="1085850" lvl="2">
              <a:lnSpc>
                <a:spcPct val="90000"/>
              </a:lnSpc>
            </a:pPr>
            <a:r>
              <a:rPr lang="en-US" dirty="0"/>
              <a:t>filter solutes out of blood</a:t>
            </a:r>
          </a:p>
          <a:p>
            <a:pPr marL="1085850" lvl="2">
              <a:lnSpc>
                <a:spcPct val="90000"/>
              </a:lnSpc>
            </a:pPr>
            <a:r>
              <a:rPr lang="en-US" dirty="0"/>
              <a:t>reabsorb H</a:t>
            </a:r>
            <a:r>
              <a:rPr lang="en-US" baseline="-25000" dirty="0"/>
              <a:t>2</a:t>
            </a:r>
            <a:r>
              <a:rPr lang="en-US" dirty="0"/>
              <a:t>O </a:t>
            </a:r>
            <a:r>
              <a:rPr lang="en-US" dirty="0">
                <a:solidFill>
                  <a:schemeClr val="tx1"/>
                </a:solidFill>
              </a:rPr>
              <a:t>(+ any useful solutes)</a:t>
            </a:r>
            <a:endParaRPr lang="en-US" dirty="0"/>
          </a:p>
          <a:p>
            <a:pPr marL="1085850" lvl="2">
              <a:lnSpc>
                <a:spcPct val="90000"/>
              </a:lnSpc>
            </a:pPr>
            <a:r>
              <a:rPr lang="en-US" dirty="0"/>
              <a:t>excrete waste</a:t>
            </a:r>
          </a:p>
          <a:p>
            <a:pPr marL="1428750" lvl="3">
              <a:lnSpc>
                <a:spcPct val="90000"/>
              </a:lnSpc>
            </a:pPr>
            <a:r>
              <a:rPr lang="en-US" u="sng" dirty="0">
                <a:solidFill>
                  <a:srgbClr val="CC0000"/>
                </a:solidFill>
              </a:rPr>
              <a:t>urine</a:t>
            </a:r>
            <a:r>
              <a:rPr lang="en-US" dirty="0"/>
              <a:t> = urea, salts, excess sugar &amp; H</a:t>
            </a:r>
            <a:r>
              <a:rPr lang="en-US" baseline="-25000" dirty="0"/>
              <a:t>2</a:t>
            </a:r>
            <a:r>
              <a:rPr lang="en-US" dirty="0"/>
              <a:t>O </a:t>
            </a:r>
          </a:p>
          <a:p>
            <a:pPr marL="1771650" lvl="4">
              <a:lnSpc>
                <a:spcPct val="90000"/>
              </a:lnSpc>
            </a:pPr>
            <a:r>
              <a:rPr lang="en-US" dirty="0"/>
              <a:t>urine is very concentrated</a:t>
            </a:r>
          </a:p>
          <a:p>
            <a:pPr marL="1771650" lvl="4">
              <a:lnSpc>
                <a:spcPct val="90000"/>
              </a:lnSpc>
            </a:pPr>
            <a:r>
              <a:rPr lang="en-US" dirty="0"/>
              <a:t>concentrated NH</a:t>
            </a:r>
            <a:r>
              <a:rPr lang="en-US" baseline="-25000" dirty="0"/>
              <a:t>3</a:t>
            </a:r>
            <a:r>
              <a:rPr lang="en-US" dirty="0"/>
              <a:t> would be too toxic</a:t>
            </a:r>
          </a:p>
        </p:txBody>
      </p:sp>
      <p:pic>
        <p:nvPicPr>
          <p:cNvPr id="322564" name="Picture 4" descr="44-11b-GroundSquirre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699375" y="5030788"/>
            <a:ext cx="1290638" cy="170815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22566" name="Oval 6"/>
          <p:cNvSpPr>
            <a:spLocks noChangeArrowheads="1"/>
          </p:cNvSpPr>
          <p:nvPr/>
        </p:nvSpPr>
        <p:spPr bwMode="auto">
          <a:xfrm>
            <a:off x="7405688" y="584200"/>
            <a:ext cx="757237" cy="833438"/>
          </a:xfrm>
          <a:prstGeom prst="ellipse">
            <a:avLst/>
          </a:prstGeom>
          <a:solidFill>
            <a:srgbClr val="FFEA18"/>
          </a:solidFill>
          <a:ln w="9525">
            <a:noFill/>
            <a:round/>
            <a:headEnd/>
            <a:tailEnd/>
          </a:ln>
          <a:effectLst/>
        </p:spPr>
        <p:txBody>
          <a:bodyPr wrap="none" anchor="ctr">
            <a:prstTxWarp prst="textNoShape">
              <a:avLst/>
            </a:prstTxWarp>
          </a:bodyPr>
          <a:lstStyle/>
          <a:p>
            <a:endParaRPr lang="en-US"/>
          </a:p>
        </p:txBody>
      </p:sp>
      <p:grpSp>
        <p:nvGrpSpPr>
          <p:cNvPr id="2" name="Group 62"/>
          <p:cNvGrpSpPr>
            <a:grpSpLocks/>
          </p:cNvGrpSpPr>
          <p:nvPr/>
        </p:nvGrpSpPr>
        <p:grpSpPr bwMode="auto">
          <a:xfrm>
            <a:off x="7561263" y="598488"/>
            <a:ext cx="1466850" cy="1593850"/>
            <a:chOff x="4768" y="660"/>
            <a:chExt cx="924" cy="1004"/>
          </a:xfrm>
        </p:grpSpPr>
        <p:grpSp>
          <p:nvGrpSpPr>
            <p:cNvPr id="3" name="Group 27"/>
            <p:cNvGrpSpPr>
              <a:grpSpLocks/>
            </p:cNvGrpSpPr>
            <p:nvPr/>
          </p:nvGrpSpPr>
          <p:grpSpPr bwMode="auto">
            <a:xfrm>
              <a:off x="5345" y="1037"/>
              <a:ext cx="347" cy="250"/>
              <a:chOff x="5278" y="890"/>
              <a:chExt cx="347" cy="250"/>
            </a:xfrm>
          </p:grpSpPr>
          <p:sp>
            <p:nvSpPr>
              <p:cNvPr id="322580" name="Line 20"/>
              <p:cNvSpPr>
                <a:spLocks noChangeShapeType="1"/>
              </p:cNvSpPr>
              <p:nvPr/>
            </p:nvSpPr>
            <p:spPr bwMode="auto">
              <a:xfrm>
                <a:off x="5278" y="990"/>
                <a:ext cx="154"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2581" name="Line 21"/>
              <p:cNvSpPr>
                <a:spLocks noChangeShapeType="1"/>
              </p:cNvSpPr>
              <p:nvPr/>
            </p:nvSpPr>
            <p:spPr bwMode="auto">
              <a:xfrm>
                <a:off x="5278" y="1037"/>
                <a:ext cx="154"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2585" name="Rectangle 25"/>
              <p:cNvSpPr>
                <a:spLocks noChangeArrowheads="1"/>
              </p:cNvSpPr>
              <p:nvPr/>
            </p:nvSpPr>
            <p:spPr bwMode="auto">
              <a:xfrm>
                <a:off x="5385" y="890"/>
                <a:ext cx="240" cy="250"/>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000" b="1">
                    <a:solidFill>
                      <a:srgbClr val="000000"/>
                    </a:solidFill>
                  </a:rPr>
                  <a:t>O</a:t>
                </a:r>
                <a:endParaRPr lang="en-US" sz="2000" b="1">
                  <a:solidFill>
                    <a:srgbClr val="1822CD"/>
                  </a:solidFill>
                </a:endParaRPr>
              </a:p>
            </p:txBody>
          </p:sp>
        </p:grpSp>
        <p:grpSp>
          <p:nvGrpSpPr>
            <p:cNvPr id="4" name="Group 30"/>
            <p:cNvGrpSpPr>
              <a:grpSpLocks/>
            </p:cNvGrpSpPr>
            <p:nvPr/>
          </p:nvGrpSpPr>
          <p:grpSpPr bwMode="auto">
            <a:xfrm>
              <a:off x="5132" y="1024"/>
              <a:ext cx="266" cy="275"/>
              <a:chOff x="5002" y="872"/>
              <a:chExt cx="266" cy="275"/>
            </a:xfrm>
          </p:grpSpPr>
          <p:sp>
            <p:nvSpPr>
              <p:cNvPr id="322582" name="Rectangle 22"/>
              <p:cNvSpPr>
                <a:spLocks noChangeArrowheads="1"/>
              </p:cNvSpPr>
              <p:nvPr/>
            </p:nvSpPr>
            <p:spPr bwMode="auto">
              <a:xfrm>
                <a:off x="5036" y="890"/>
                <a:ext cx="232" cy="250"/>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000" b="1">
                    <a:solidFill>
                      <a:srgbClr val="000000"/>
                    </a:solidFill>
                  </a:rPr>
                  <a:t>C</a:t>
                </a:r>
                <a:endParaRPr lang="en-US" sz="2000" b="1">
                  <a:solidFill>
                    <a:srgbClr val="1822CD"/>
                  </a:solidFill>
                </a:endParaRPr>
              </a:p>
            </p:txBody>
          </p:sp>
          <p:sp>
            <p:nvSpPr>
              <p:cNvPr id="322583" name="Line 23"/>
              <p:cNvSpPr>
                <a:spLocks noChangeShapeType="1"/>
              </p:cNvSpPr>
              <p:nvPr/>
            </p:nvSpPr>
            <p:spPr bwMode="auto">
              <a:xfrm>
                <a:off x="5002" y="872"/>
                <a:ext cx="88" cy="88"/>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2589" name="Line 29"/>
              <p:cNvSpPr>
                <a:spLocks noChangeShapeType="1"/>
              </p:cNvSpPr>
              <p:nvPr/>
            </p:nvSpPr>
            <p:spPr bwMode="auto">
              <a:xfrm flipV="1">
                <a:off x="5002" y="1059"/>
                <a:ext cx="88" cy="88"/>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grpSp>
        <p:grpSp>
          <p:nvGrpSpPr>
            <p:cNvPr id="5" name="Group 61"/>
            <p:cNvGrpSpPr>
              <a:grpSpLocks/>
            </p:cNvGrpSpPr>
            <p:nvPr/>
          </p:nvGrpSpPr>
          <p:grpSpPr bwMode="auto">
            <a:xfrm>
              <a:off x="4768" y="660"/>
              <a:ext cx="358" cy="1004"/>
              <a:chOff x="4768" y="660"/>
              <a:chExt cx="358" cy="1004"/>
            </a:xfrm>
          </p:grpSpPr>
          <p:grpSp>
            <p:nvGrpSpPr>
              <p:cNvPr id="6" name="Group 52"/>
              <p:cNvGrpSpPr>
                <a:grpSpLocks/>
              </p:cNvGrpSpPr>
              <p:nvPr/>
            </p:nvGrpSpPr>
            <p:grpSpPr bwMode="auto">
              <a:xfrm>
                <a:off x="4768" y="660"/>
                <a:ext cx="358" cy="538"/>
                <a:chOff x="4768" y="583"/>
                <a:chExt cx="358" cy="538"/>
              </a:xfrm>
            </p:grpSpPr>
            <p:grpSp>
              <p:nvGrpSpPr>
                <p:cNvPr id="7" name="Group 48"/>
                <p:cNvGrpSpPr>
                  <a:grpSpLocks/>
                </p:cNvGrpSpPr>
                <p:nvPr/>
              </p:nvGrpSpPr>
              <p:grpSpPr bwMode="auto">
                <a:xfrm>
                  <a:off x="4768" y="583"/>
                  <a:ext cx="232" cy="250"/>
                  <a:chOff x="4768" y="583"/>
                  <a:chExt cx="232" cy="250"/>
                </a:xfrm>
              </p:grpSpPr>
              <p:sp>
                <p:nvSpPr>
                  <p:cNvPr id="322568" name="Line 8"/>
                  <p:cNvSpPr>
                    <a:spLocks noChangeShapeType="1"/>
                  </p:cNvSpPr>
                  <p:nvPr/>
                </p:nvSpPr>
                <p:spPr bwMode="auto">
                  <a:xfrm flipH="1" flipV="1">
                    <a:off x="4943" y="723"/>
                    <a:ext cx="52" cy="52"/>
                  </a:xfrm>
                  <a:prstGeom prst="line">
                    <a:avLst/>
                  </a:prstGeom>
                  <a:noFill/>
                  <a:ln w="38100">
                    <a:solidFill>
                      <a:srgbClr val="1822CD"/>
                    </a:solidFill>
                    <a:round/>
                    <a:headEnd/>
                    <a:tailEnd/>
                  </a:ln>
                  <a:effectLst/>
                </p:spPr>
                <p:txBody>
                  <a:bodyPr wrap="none" anchor="ctr">
                    <a:prstTxWarp prst="textNoShape">
                      <a:avLst/>
                    </a:prstTxWarp>
                  </a:bodyPr>
                  <a:lstStyle/>
                  <a:p>
                    <a:endParaRPr lang="en-US"/>
                  </a:p>
                </p:txBody>
              </p:sp>
              <p:sp>
                <p:nvSpPr>
                  <p:cNvPr id="322571" name="Text Box 11"/>
                  <p:cNvSpPr txBox="1">
                    <a:spLocks noChangeArrowheads="1"/>
                  </p:cNvSpPr>
                  <p:nvPr/>
                </p:nvSpPr>
                <p:spPr bwMode="auto">
                  <a:xfrm flipH="1">
                    <a:off x="4768" y="583"/>
                    <a:ext cx="232" cy="250"/>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000" b="1">
                        <a:solidFill>
                          <a:srgbClr val="1822CD"/>
                        </a:solidFill>
                      </a:rPr>
                      <a:t>H</a:t>
                    </a:r>
                    <a:endParaRPr lang="en-US" sz="1400"/>
                  </a:p>
                </p:txBody>
              </p:sp>
            </p:grpSp>
            <p:sp>
              <p:nvSpPr>
                <p:cNvPr id="322573" name="Rectangle 13"/>
                <p:cNvSpPr>
                  <a:spLocks noChangeArrowheads="1"/>
                </p:cNvSpPr>
                <p:nvPr/>
              </p:nvSpPr>
              <p:spPr bwMode="auto">
                <a:xfrm>
                  <a:off x="4957" y="727"/>
                  <a:ext cx="169" cy="250"/>
                </a:xfrm>
                <a:prstGeom prst="rect">
                  <a:avLst/>
                </a:prstGeom>
                <a:noFill/>
                <a:ln w="9525">
                  <a:noFill/>
                  <a:miter lim="800000"/>
                  <a:headEnd/>
                  <a:tailEnd/>
                </a:ln>
                <a:effectLst/>
              </p:spPr>
              <p:txBody>
                <a:bodyPr anchor="ctr">
                  <a:prstTxWarp prst="textNoShape">
                    <a:avLst/>
                  </a:prstTxWarp>
                  <a:spAutoFit/>
                </a:bodyPr>
                <a:lstStyle/>
                <a:p>
                  <a:r>
                    <a:rPr lang="en-US" sz="2000" b="1">
                      <a:solidFill>
                        <a:srgbClr val="1822CD"/>
                      </a:solidFill>
                    </a:rPr>
                    <a:t>N</a:t>
                  </a:r>
                </a:p>
              </p:txBody>
            </p:sp>
            <p:grpSp>
              <p:nvGrpSpPr>
                <p:cNvPr id="8" name="Group 49"/>
                <p:cNvGrpSpPr>
                  <a:grpSpLocks/>
                </p:cNvGrpSpPr>
                <p:nvPr/>
              </p:nvGrpSpPr>
              <p:grpSpPr bwMode="auto">
                <a:xfrm flipV="1">
                  <a:off x="4768" y="871"/>
                  <a:ext cx="232" cy="250"/>
                  <a:chOff x="4768" y="583"/>
                  <a:chExt cx="232" cy="250"/>
                </a:xfrm>
              </p:grpSpPr>
              <p:sp>
                <p:nvSpPr>
                  <p:cNvPr id="322610" name="Line 50"/>
                  <p:cNvSpPr>
                    <a:spLocks noChangeShapeType="1"/>
                  </p:cNvSpPr>
                  <p:nvPr/>
                </p:nvSpPr>
                <p:spPr bwMode="auto">
                  <a:xfrm flipH="1" flipV="1">
                    <a:off x="4943" y="723"/>
                    <a:ext cx="52" cy="52"/>
                  </a:xfrm>
                  <a:prstGeom prst="line">
                    <a:avLst/>
                  </a:prstGeom>
                  <a:noFill/>
                  <a:ln w="38100">
                    <a:solidFill>
                      <a:srgbClr val="1822CD"/>
                    </a:solidFill>
                    <a:round/>
                    <a:headEnd/>
                    <a:tailEnd/>
                  </a:ln>
                  <a:effectLst/>
                </p:spPr>
                <p:txBody>
                  <a:bodyPr wrap="none" anchor="ctr">
                    <a:prstTxWarp prst="textNoShape">
                      <a:avLst/>
                    </a:prstTxWarp>
                  </a:bodyPr>
                  <a:lstStyle/>
                  <a:p>
                    <a:endParaRPr lang="en-US"/>
                  </a:p>
                </p:txBody>
              </p:sp>
              <p:sp>
                <p:nvSpPr>
                  <p:cNvPr id="322611" name="Text Box 51"/>
                  <p:cNvSpPr txBox="1">
                    <a:spLocks noChangeArrowheads="1"/>
                  </p:cNvSpPr>
                  <p:nvPr/>
                </p:nvSpPr>
                <p:spPr bwMode="auto">
                  <a:xfrm flipH="1">
                    <a:off x="4768" y="583"/>
                    <a:ext cx="232" cy="250"/>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000" b="1">
                        <a:solidFill>
                          <a:srgbClr val="1822CD"/>
                        </a:solidFill>
                      </a:rPr>
                      <a:t>H</a:t>
                    </a:r>
                    <a:endParaRPr lang="en-US" sz="1400"/>
                  </a:p>
                </p:txBody>
              </p:sp>
            </p:grpSp>
          </p:grpSp>
          <p:grpSp>
            <p:nvGrpSpPr>
              <p:cNvPr id="9" name="Group 53"/>
              <p:cNvGrpSpPr>
                <a:grpSpLocks/>
              </p:cNvGrpSpPr>
              <p:nvPr/>
            </p:nvGrpSpPr>
            <p:grpSpPr bwMode="auto">
              <a:xfrm>
                <a:off x="4768" y="1126"/>
                <a:ext cx="358" cy="538"/>
                <a:chOff x="4768" y="583"/>
                <a:chExt cx="358" cy="538"/>
              </a:xfrm>
            </p:grpSpPr>
            <p:grpSp>
              <p:nvGrpSpPr>
                <p:cNvPr id="10" name="Group 54"/>
                <p:cNvGrpSpPr>
                  <a:grpSpLocks/>
                </p:cNvGrpSpPr>
                <p:nvPr/>
              </p:nvGrpSpPr>
              <p:grpSpPr bwMode="auto">
                <a:xfrm>
                  <a:off x="4768" y="583"/>
                  <a:ext cx="232" cy="250"/>
                  <a:chOff x="4768" y="583"/>
                  <a:chExt cx="232" cy="250"/>
                </a:xfrm>
              </p:grpSpPr>
              <p:sp>
                <p:nvSpPr>
                  <p:cNvPr id="322615" name="Line 55"/>
                  <p:cNvSpPr>
                    <a:spLocks noChangeShapeType="1"/>
                  </p:cNvSpPr>
                  <p:nvPr/>
                </p:nvSpPr>
                <p:spPr bwMode="auto">
                  <a:xfrm flipH="1" flipV="1">
                    <a:off x="4943" y="723"/>
                    <a:ext cx="52" cy="52"/>
                  </a:xfrm>
                  <a:prstGeom prst="line">
                    <a:avLst/>
                  </a:prstGeom>
                  <a:noFill/>
                  <a:ln w="38100">
                    <a:solidFill>
                      <a:srgbClr val="1822CD"/>
                    </a:solidFill>
                    <a:round/>
                    <a:headEnd/>
                    <a:tailEnd/>
                  </a:ln>
                  <a:effectLst/>
                </p:spPr>
                <p:txBody>
                  <a:bodyPr wrap="none" anchor="ctr">
                    <a:prstTxWarp prst="textNoShape">
                      <a:avLst/>
                    </a:prstTxWarp>
                  </a:bodyPr>
                  <a:lstStyle/>
                  <a:p>
                    <a:endParaRPr lang="en-US"/>
                  </a:p>
                </p:txBody>
              </p:sp>
              <p:sp>
                <p:nvSpPr>
                  <p:cNvPr id="322616" name="Text Box 56"/>
                  <p:cNvSpPr txBox="1">
                    <a:spLocks noChangeArrowheads="1"/>
                  </p:cNvSpPr>
                  <p:nvPr/>
                </p:nvSpPr>
                <p:spPr bwMode="auto">
                  <a:xfrm flipH="1">
                    <a:off x="4768" y="583"/>
                    <a:ext cx="232" cy="250"/>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000" b="1">
                        <a:solidFill>
                          <a:srgbClr val="1822CD"/>
                        </a:solidFill>
                      </a:rPr>
                      <a:t>H</a:t>
                    </a:r>
                    <a:endParaRPr lang="en-US" sz="1400"/>
                  </a:p>
                </p:txBody>
              </p:sp>
            </p:grpSp>
            <p:sp>
              <p:nvSpPr>
                <p:cNvPr id="322617" name="Rectangle 57"/>
                <p:cNvSpPr>
                  <a:spLocks noChangeArrowheads="1"/>
                </p:cNvSpPr>
                <p:nvPr/>
              </p:nvSpPr>
              <p:spPr bwMode="auto">
                <a:xfrm>
                  <a:off x="4957" y="727"/>
                  <a:ext cx="169" cy="250"/>
                </a:xfrm>
                <a:prstGeom prst="rect">
                  <a:avLst/>
                </a:prstGeom>
                <a:noFill/>
                <a:ln w="9525">
                  <a:noFill/>
                  <a:miter lim="800000"/>
                  <a:headEnd/>
                  <a:tailEnd/>
                </a:ln>
                <a:effectLst/>
              </p:spPr>
              <p:txBody>
                <a:bodyPr anchor="ctr">
                  <a:prstTxWarp prst="textNoShape">
                    <a:avLst/>
                  </a:prstTxWarp>
                  <a:spAutoFit/>
                </a:bodyPr>
                <a:lstStyle/>
                <a:p>
                  <a:r>
                    <a:rPr lang="en-US" sz="2000" b="1">
                      <a:solidFill>
                        <a:srgbClr val="1822CD"/>
                      </a:solidFill>
                    </a:rPr>
                    <a:t>N</a:t>
                  </a:r>
                </a:p>
              </p:txBody>
            </p:sp>
            <p:grpSp>
              <p:nvGrpSpPr>
                <p:cNvPr id="11" name="Group 58"/>
                <p:cNvGrpSpPr>
                  <a:grpSpLocks/>
                </p:cNvGrpSpPr>
                <p:nvPr/>
              </p:nvGrpSpPr>
              <p:grpSpPr bwMode="auto">
                <a:xfrm flipV="1">
                  <a:off x="4768" y="871"/>
                  <a:ext cx="232" cy="250"/>
                  <a:chOff x="4768" y="583"/>
                  <a:chExt cx="232" cy="250"/>
                </a:xfrm>
              </p:grpSpPr>
              <p:sp>
                <p:nvSpPr>
                  <p:cNvPr id="322619" name="Line 59"/>
                  <p:cNvSpPr>
                    <a:spLocks noChangeShapeType="1"/>
                  </p:cNvSpPr>
                  <p:nvPr/>
                </p:nvSpPr>
                <p:spPr bwMode="auto">
                  <a:xfrm flipH="1" flipV="1">
                    <a:off x="4943" y="723"/>
                    <a:ext cx="52" cy="52"/>
                  </a:xfrm>
                  <a:prstGeom prst="line">
                    <a:avLst/>
                  </a:prstGeom>
                  <a:noFill/>
                  <a:ln w="38100">
                    <a:solidFill>
                      <a:srgbClr val="1822CD"/>
                    </a:solidFill>
                    <a:round/>
                    <a:headEnd/>
                    <a:tailEnd/>
                  </a:ln>
                  <a:effectLst/>
                </p:spPr>
                <p:txBody>
                  <a:bodyPr wrap="none" anchor="ctr">
                    <a:prstTxWarp prst="textNoShape">
                      <a:avLst/>
                    </a:prstTxWarp>
                  </a:bodyPr>
                  <a:lstStyle/>
                  <a:p>
                    <a:endParaRPr lang="en-US"/>
                  </a:p>
                </p:txBody>
              </p:sp>
              <p:sp>
                <p:nvSpPr>
                  <p:cNvPr id="322620" name="Text Box 60"/>
                  <p:cNvSpPr txBox="1">
                    <a:spLocks noChangeArrowheads="1"/>
                  </p:cNvSpPr>
                  <p:nvPr/>
                </p:nvSpPr>
                <p:spPr bwMode="auto">
                  <a:xfrm flipH="1">
                    <a:off x="4768" y="583"/>
                    <a:ext cx="232" cy="250"/>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2000" b="1">
                        <a:solidFill>
                          <a:srgbClr val="1822CD"/>
                        </a:solidFill>
                      </a:rPr>
                      <a:t>H</a:t>
                    </a:r>
                    <a:endParaRPr lang="en-US" sz="1400"/>
                  </a:p>
                </p:txBody>
              </p:sp>
            </p:grpSp>
          </p:grpSp>
        </p:grpSp>
      </p:grpSp>
      <p:sp>
        <p:nvSpPr>
          <p:cNvPr id="322624" name="AutoShape 64"/>
          <p:cNvSpPr>
            <a:spLocks noChangeArrowheads="1"/>
          </p:cNvSpPr>
          <p:nvPr/>
        </p:nvSpPr>
        <p:spPr bwMode="auto">
          <a:xfrm>
            <a:off x="5621338" y="3222625"/>
            <a:ext cx="2813050" cy="1438275"/>
          </a:xfrm>
          <a:prstGeom prst="wedgeEllipseCallout">
            <a:avLst>
              <a:gd name="adj1" fmla="val 24269"/>
              <a:gd name="adj2" fmla="val 10154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dirty="0">
                <a:solidFill>
                  <a:srgbClr val="0F116A"/>
                </a:solidFill>
                <a:latin typeface="Comic Sans MS" charset="0"/>
                <a:ea typeface="Geneva" charset="0"/>
                <a:cs typeface="Geneva" charset="0"/>
              </a:rPr>
              <a:t>Urea</a:t>
            </a:r>
            <a:br>
              <a:rPr lang="en-US" sz="1800" b="1" dirty="0">
                <a:solidFill>
                  <a:srgbClr val="0F116A"/>
                </a:solidFill>
                <a:latin typeface="Comic Sans MS" charset="0"/>
                <a:ea typeface="Geneva" charset="0"/>
                <a:cs typeface="Geneva" charset="0"/>
              </a:rPr>
            </a:br>
            <a:r>
              <a:rPr lang="en-US" sz="1800" b="1" dirty="0">
                <a:solidFill>
                  <a:srgbClr val="0F116A"/>
                </a:solidFill>
                <a:latin typeface="Comic Sans MS" charset="0"/>
                <a:ea typeface="Geneva" charset="0"/>
                <a:cs typeface="Geneva" charset="0"/>
              </a:rPr>
              <a:t>costs energy</a:t>
            </a:r>
            <a:br>
              <a:rPr lang="en-US" sz="1800" b="1" dirty="0">
                <a:solidFill>
                  <a:srgbClr val="0F116A"/>
                </a:solidFill>
                <a:latin typeface="Comic Sans MS" charset="0"/>
                <a:ea typeface="Geneva" charset="0"/>
                <a:cs typeface="Geneva" charset="0"/>
              </a:rPr>
            </a:br>
            <a:r>
              <a:rPr lang="en-US" sz="1800" b="1" dirty="0">
                <a:solidFill>
                  <a:srgbClr val="0F116A"/>
                </a:solidFill>
                <a:latin typeface="Comic Sans MS" charset="0"/>
                <a:ea typeface="Geneva" charset="0"/>
                <a:cs typeface="Geneva" charset="0"/>
              </a:rPr>
              <a:t>to synthesize,</a:t>
            </a:r>
            <a:br>
              <a:rPr lang="en-US" sz="1800" b="1" dirty="0">
                <a:solidFill>
                  <a:srgbClr val="0F116A"/>
                </a:solidFill>
                <a:latin typeface="Comic Sans MS" charset="0"/>
                <a:ea typeface="Geneva" charset="0"/>
                <a:cs typeface="Geneva" charset="0"/>
              </a:rPr>
            </a:br>
            <a:r>
              <a:rPr lang="en-US" sz="1800" b="1" dirty="0">
                <a:solidFill>
                  <a:srgbClr val="0F116A"/>
                </a:solidFill>
                <a:latin typeface="Comic Sans MS" charset="0"/>
                <a:ea typeface="Geneva" charset="0"/>
                <a:cs typeface="Geneva" charset="0"/>
              </a:rPr>
              <a:t>but it’s worth it</a:t>
            </a:r>
            <a:r>
              <a:rPr lang="en-US" sz="1800" b="1" i="1" dirty="0">
                <a:solidFill>
                  <a:srgbClr val="0F116A"/>
                </a:solidFill>
                <a:latin typeface="Comic Sans MS" charset="0"/>
                <a:ea typeface="Geneva" charset="0"/>
                <a:cs typeface="Geneva" charset="0"/>
              </a:rPr>
              <a:t>!</a:t>
            </a:r>
            <a:r>
              <a:rPr lang="en-US" sz="1800" b="1" dirty="0">
                <a:solidFill>
                  <a:srgbClr val="0F116A"/>
                </a:solidFill>
                <a:latin typeface="Comic Sans MS" charset="0"/>
                <a:ea typeface="Geneva" charset="0"/>
                <a:cs typeface="Geneva" charset="0"/>
              </a:rPr>
              <a:t> </a:t>
            </a:r>
          </a:p>
        </p:txBody>
      </p:sp>
      <p:sp>
        <p:nvSpPr>
          <p:cNvPr id="322625" name="AutoShape 65"/>
          <p:cNvSpPr>
            <a:spLocks noChangeArrowheads="1"/>
          </p:cNvSpPr>
          <p:nvPr/>
        </p:nvSpPr>
        <p:spPr bwMode="auto">
          <a:xfrm>
            <a:off x="6877050" y="6462713"/>
            <a:ext cx="1225550" cy="339725"/>
          </a:xfrm>
          <a:prstGeom prst="roundRect">
            <a:avLst>
              <a:gd name="adj" fmla="val 16667"/>
            </a:avLst>
          </a:prstGeom>
          <a:solidFill>
            <a:srgbClr val="CCFF66"/>
          </a:solidFill>
          <a:ln w="9525">
            <a:noFill/>
            <a:round/>
            <a:headEnd/>
            <a:tailEnd/>
          </a:ln>
          <a:effectLst/>
        </p:spPr>
        <p:txBody>
          <a:bodyPr wrap="none" lIns="18288" tIns="0" rIns="0" bIns="0" anchor="ctr">
            <a:prstTxWarp prst="textNoShape">
              <a:avLst/>
            </a:prstTxWarp>
            <a:spAutoFit/>
          </a:bodyPr>
          <a:lstStyle/>
          <a:p>
            <a:r>
              <a:rPr lang="en-US" sz="2000" b="1" u="sng">
                <a:solidFill>
                  <a:srgbClr val="000000"/>
                </a:solidFill>
              </a:rPr>
              <a:t>mammals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62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6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Grp="1" noChangeArrowheads="1"/>
          </p:cNvSpPr>
          <p:nvPr>
            <p:ph type="title"/>
          </p:nvPr>
        </p:nvSpPr>
        <p:spPr/>
        <p:txBody>
          <a:bodyPr/>
          <a:lstStyle/>
          <a:p>
            <a:r>
              <a:rPr lang="en-US"/>
              <a:t>Egg-laying land animals</a:t>
            </a:r>
          </a:p>
        </p:txBody>
      </p:sp>
      <p:sp>
        <p:nvSpPr>
          <p:cNvPr id="326663" name="AutoShape 7"/>
          <p:cNvSpPr>
            <a:spLocks noChangeArrowheads="1"/>
          </p:cNvSpPr>
          <p:nvPr/>
        </p:nvSpPr>
        <p:spPr bwMode="auto">
          <a:xfrm>
            <a:off x="5575300" y="4795838"/>
            <a:ext cx="1954213" cy="838200"/>
          </a:xfrm>
          <a:prstGeom prst="wedgeEllipseCallout">
            <a:avLst>
              <a:gd name="adj1" fmla="val -63726"/>
              <a:gd name="adj2" fmla="val 112879"/>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itty bitty</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living space</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a typeface="Geneva" charset="0"/>
              <a:cs typeface="Geneva" charset="0"/>
            </a:endParaRPr>
          </a:p>
        </p:txBody>
      </p:sp>
      <p:pic>
        <p:nvPicPr>
          <p:cNvPr id="326664" name="Picture 8"/>
          <p:cNvPicPr>
            <a:picLocks noChangeAspect="1" noChangeArrowheads="1"/>
          </p:cNvPicPr>
          <p:nvPr/>
        </p:nvPicPr>
        <p:blipFill>
          <a:blip r:embed="rId5"/>
          <a:srcRect/>
          <a:stretch>
            <a:fillRect/>
          </a:stretch>
        </p:blipFill>
        <p:spPr bwMode="auto">
          <a:xfrm>
            <a:off x="444500" y="4313238"/>
            <a:ext cx="2986088" cy="2354262"/>
          </a:xfrm>
          <a:prstGeom prst="rect">
            <a:avLst/>
          </a:prstGeom>
          <a:noFill/>
          <a:ln w="9525">
            <a:noFill/>
            <a:miter lim="800000"/>
            <a:headEnd/>
            <a:tailEnd/>
          </a:ln>
          <a:effectLst/>
        </p:spPr>
      </p:pic>
      <p:sp>
        <p:nvSpPr>
          <p:cNvPr id="326661" name="Rectangle 5" descr="Rectangle: Click to edit Master text styles&#10;Second level&#10;Third level&#10;Fourth level&#10;Fifth level"/>
          <p:cNvSpPr>
            <a:spLocks noGrp="1" noChangeArrowheads="1"/>
          </p:cNvSpPr>
          <p:nvPr>
            <p:ph type="body" idx="1"/>
          </p:nvPr>
        </p:nvSpPr>
        <p:spPr>
          <a:xfrm>
            <a:off x="317500" y="965200"/>
            <a:ext cx="8305800" cy="2895600"/>
          </a:xfrm>
        </p:spPr>
        <p:txBody>
          <a:bodyPr/>
          <a:lstStyle/>
          <a:p>
            <a:r>
              <a:rPr lang="en-US" dirty="0"/>
              <a:t>Nitrogen waste disposal in egg</a:t>
            </a:r>
          </a:p>
          <a:p>
            <a:pPr lvl="1"/>
            <a:r>
              <a:rPr lang="en-US" dirty="0"/>
              <a:t>no place to get rid of waste in egg</a:t>
            </a:r>
          </a:p>
          <a:p>
            <a:pPr lvl="1"/>
            <a:r>
              <a:rPr lang="en-US" dirty="0"/>
              <a:t>need even less soluble molecule</a:t>
            </a:r>
          </a:p>
          <a:p>
            <a:pPr lvl="2"/>
            <a:r>
              <a:rPr lang="en-US" u="sng" dirty="0">
                <a:solidFill>
                  <a:srgbClr val="CC0000"/>
                </a:solidFill>
              </a:rPr>
              <a:t>uric acid</a:t>
            </a:r>
            <a:r>
              <a:rPr lang="en-US" dirty="0"/>
              <a:t> = BIGGER = less soluble = less toxic</a:t>
            </a:r>
            <a:endParaRPr lang="en-US" u="sng" dirty="0">
              <a:solidFill>
                <a:schemeClr val="tx2"/>
              </a:solidFill>
            </a:endParaRPr>
          </a:p>
          <a:p>
            <a:pPr lvl="1"/>
            <a:r>
              <a:rPr lang="en-US" dirty="0"/>
              <a:t>birds, reptiles, insects</a:t>
            </a:r>
          </a:p>
        </p:txBody>
      </p:sp>
      <p:pic>
        <p:nvPicPr>
          <p:cNvPr id="326666" name="Picture 10" descr="fieldcri"/>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4067175" y="5620041"/>
            <a:ext cx="1470025" cy="104904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6663"/>
                                        </p:tgtEl>
                                        <p:attrNameLst>
                                          <p:attrName>style.visibility</p:attrName>
                                        </p:attrNameLst>
                                      </p:cBhvr>
                                      <p:to>
                                        <p:strVal val="visible"/>
                                      </p:to>
                                    </p:set>
                                    <p:animEffect transition="in" filter="wipe(left)">
                                      <p:cBhvr>
                                        <p:cTn id="7" dur="500"/>
                                        <p:tgtEl>
                                          <p:spTgt spid="326663"/>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6661">
                                            <p:txEl>
                                              <p:pRg st="2" end="2"/>
                                            </p:txEl>
                                          </p:spTgt>
                                        </p:tgtEl>
                                        <p:attrNameLst>
                                          <p:attrName>style.visibility</p:attrName>
                                        </p:attrNameLst>
                                      </p:cBhvr>
                                      <p:to>
                                        <p:strVal val="visible"/>
                                      </p:to>
                                    </p:set>
                                    <p:anim calcmode="lin" valueType="num">
                                      <p:cBhvr additive="base">
                                        <p:cTn id="12" dur="500" fill="hold"/>
                                        <p:tgtEl>
                                          <p:spTgt spid="326661">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2666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26661">
                                            <p:txEl>
                                              <p:pRg st="3" end="3"/>
                                            </p:txEl>
                                          </p:spTgt>
                                        </p:tgtEl>
                                        <p:attrNameLst>
                                          <p:attrName>style.visibility</p:attrName>
                                        </p:attrNameLst>
                                      </p:cBhvr>
                                      <p:to>
                                        <p:strVal val="visible"/>
                                      </p:to>
                                    </p:set>
                                    <p:anim calcmode="lin" valueType="num">
                                      <p:cBhvr additive="base">
                                        <p:cTn id="18" dur="500" fill="hold"/>
                                        <p:tgtEl>
                                          <p:spTgt spid="326661">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2666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26661">
                                            <p:txEl>
                                              <p:pRg st="4" end="4"/>
                                            </p:txEl>
                                          </p:spTgt>
                                        </p:tgtEl>
                                        <p:attrNameLst>
                                          <p:attrName>style.visibility</p:attrName>
                                        </p:attrNameLst>
                                      </p:cBhvr>
                                      <p:to>
                                        <p:strVal val="visible"/>
                                      </p:to>
                                    </p:set>
                                    <p:anim calcmode="lin" valueType="num">
                                      <p:cBhvr additive="base">
                                        <p:cTn id="24" dur="500" fill="hold"/>
                                        <p:tgtEl>
                                          <p:spTgt spid="326661">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2666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3" grpId="0" animBg="1" autoUpdateAnimBg="0"/>
      <p:bldP spid="32666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14" name="AutoShape 10"/>
          <p:cNvSpPr>
            <a:spLocks noChangeArrowheads="1"/>
          </p:cNvSpPr>
          <p:nvPr/>
        </p:nvSpPr>
        <p:spPr bwMode="auto">
          <a:xfrm rot="5400000">
            <a:off x="384970" y="5066506"/>
            <a:ext cx="1433512" cy="1146175"/>
          </a:xfrm>
          <a:prstGeom prst="hexagon">
            <a:avLst>
              <a:gd name="adj" fmla="val 31267"/>
              <a:gd name="vf" fmla="val 115470"/>
            </a:avLst>
          </a:prstGeom>
          <a:solidFill>
            <a:srgbClr val="FFEA18"/>
          </a:solidFill>
          <a:ln w="28575">
            <a:solidFill>
              <a:srgbClr val="000000"/>
            </a:solidFill>
            <a:miter lim="800000"/>
            <a:headEnd/>
            <a:tailEnd/>
          </a:ln>
          <a:effectLst/>
        </p:spPr>
        <p:txBody>
          <a:bodyPr wrap="none" anchor="ctr">
            <a:prstTxWarp prst="textNoShape">
              <a:avLst/>
            </a:prstTxWarp>
          </a:bodyPr>
          <a:lstStyle/>
          <a:p>
            <a:endParaRPr lang="en-US"/>
          </a:p>
        </p:txBody>
      </p:sp>
      <p:sp>
        <p:nvSpPr>
          <p:cNvPr id="328715" name="AutoShape 11"/>
          <p:cNvSpPr>
            <a:spLocks noChangeArrowheads="1"/>
          </p:cNvSpPr>
          <p:nvPr/>
        </p:nvSpPr>
        <p:spPr bwMode="auto">
          <a:xfrm rot="5400000">
            <a:off x="1586706" y="5172869"/>
            <a:ext cx="1185863" cy="949325"/>
          </a:xfrm>
          <a:prstGeom prst="pentagon">
            <a:avLst/>
          </a:prstGeom>
          <a:solidFill>
            <a:srgbClr val="FFEA18"/>
          </a:solidFill>
          <a:ln w="28575">
            <a:solidFill>
              <a:srgbClr val="000000"/>
            </a:solidFill>
            <a:miter lim="800000"/>
            <a:headEnd/>
            <a:tailEnd/>
          </a:ln>
          <a:effectLst/>
        </p:spPr>
        <p:txBody>
          <a:bodyPr wrap="none" anchor="ctr">
            <a:prstTxWarp prst="textNoShape">
              <a:avLst/>
            </a:prstTxWarp>
          </a:bodyPr>
          <a:lstStyle/>
          <a:p>
            <a:endParaRPr lang="en-US"/>
          </a:p>
        </p:txBody>
      </p:sp>
      <p:grpSp>
        <p:nvGrpSpPr>
          <p:cNvPr id="2" name="Group 14"/>
          <p:cNvGrpSpPr>
            <a:grpSpLocks/>
          </p:cNvGrpSpPr>
          <p:nvPr/>
        </p:nvGrpSpPr>
        <p:grpSpPr bwMode="auto">
          <a:xfrm>
            <a:off x="347663" y="5049838"/>
            <a:ext cx="404812" cy="457200"/>
            <a:chOff x="349" y="2321"/>
            <a:chExt cx="255" cy="288"/>
          </a:xfrm>
        </p:grpSpPr>
        <p:sp>
          <p:nvSpPr>
            <p:cNvPr id="328717" name="Oval 13"/>
            <p:cNvSpPr>
              <a:spLocks noChangeArrowheads="1"/>
            </p:cNvSpPr>
            <p:nvPr/>
          </p:nvSpPr>
          <p:spPr bwMode="auto">
            <a:xfrm>
              <a:off x="366" y="2355"/>
              <a:ext cx="220" cy="220"/>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328716" name="Text Box 12"/>
            <p:cNvSpPr txBox="1">
              <a:spLocks noChangeArrowheads="1"/>
            </p:cNvSpPr>
            <p:nvPr/>
          </p:nvSpPr>
          <p:spPr bwMode="auto">
            <a:xfrm>
              <a:off x="349" y="2321"/>
              <a:ext cx="255"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0000"/>
                  </a:solidFill>
                </a:rPr>
                <a:t>N</a:t>
              </a:r>
              <a:endParaRPr lang="en-US"/>
            </a:p>
          </p:txBody>
        </p:sp>
      </p:grpSp>
      <p:grpSp>
        <p:nvGrpSpPr>
          <p:cNvPr id="3" name="Group 16"/>
          <p:cNvGrpSpPr>
            <a:grpSpLocks/>
          </p:cNvGrpSpPr>
          <p:nvPr/>
        </p:nvGrpSpPr>
        <p:grpSpPr bwMode="auto">
          <a:xfrm>
            <a:off x="895350" y="6091238"/>
            <a:ext cx="404813" cy="457200"/>
            <a:chOff x="349" y="2321"/>
            <a:chExt cx="255" cy="288"/>
          </a:xfrm>
        </p:grpSpPr>
        <p:sp>
          <p:nvSpPr>
            <p:cNvPr id="328721" name="Oval 17"/>
            <p:cNvSpPr>
              <a:spLocks noChangeArrowheads="1"/>
            </p:cNvSpPr>
            <p:nvPr/>
          </p:nvSpPr>
          <p:spPr bwMode="auto">
            <a:xfrm>
              <a:off x="366" y="2355"/>
              <a:ext cx="220" cy="220"/>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328722" name="Text Box 18"/>
            <p:cNvSpPr txBox="1">
              <a:spLocks noChangeArrowheads="1"/>
            </p:cNvSpPr>
            <p:nvPr/>
          </p:nvSpPr>
          <p:spPr bwMode="auto">
            <a:xfrm>
              <a:off x="349" y="2321"/>
              <a:ext cx="255"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0000"/>
                  </a:solidFill>
                </a:rPr>
                <a:t>N</a:t>
              </a:r>
              <a:endParaRPr lang="en-US"/>
            </a:p>
          </p:txBody>
        </p:sp>
      </p:grpSp>
      <p:grpSp>
        <p:nvGrpSpPr>
          <p:cNvPr id="4" name="Group 19"/>
          <p:cNvGrpSpPr>
            <a:grpSpLocks/>
          </p:cNvGrpSpPr>
          <p:nvPr/>
        </p:nvGrpSpPr>
        <p:grpSpPr bwMode="auto">
          <a:xfrm>
            <a:off x="2058988" y="5962650"/>
            <a:ext cx="404812" cy="457200"/>
            <a:chOff x="349" y="2321"/>
            <a:chExt cx="255" cy="288"/>
          </a:xfrm>
        </p:grpSpPr>
        <p:sp>
          <p:nvSpPr>
            <p:cNvPr id="328724" name="Oval 20"/>
            <p:cNvSpPr>
              <a:spLocks noChangeArrowheads="1"/>
            </p:cNvSpPr>
            <p:nvPr/>
          </p:nvSpPr>
          <p:spPr bwMode="auto">
            <a:xfrm>
              <a:off x="366" y="2355"/>
              <a:ext cx="220" cy="220"/>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328725" name="Text Box 21"/>
            <p:cNvSpPr txBox="1">
              <a:spLocks noChangeArrowheads="1"/>
            </p:cNvSpPr>
            <p:nvPr/>
          </p:nvSpPr>
          <p:spPr bwMode="auto">
            <a:xfrm>
              <a:off x="349" y="2321"/>
              <a:ext cx="255"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0000"/>
                  </a:solidFill>
                </a:rPr>
                <a:t>N</a:t>
              </a:r>
              <a:endParaRPr lang="en-US"/>
            </a:p>
          </p:txBody>
        </p:sp>
      </p:grpSp>
      <p:grpSp>
        <p:nvGrpSpPr>
          <p:cNvPr id="5" name="Group 22"/>
          <p:cNvGrpSpPr>
            <a:grpSpLocks/>
          </p:cNvGrpSpPr>
          <p:nvPr/>
        </p:nvGrpSpPr>
        <p:grpSpPr bwMode="auto">
          <a:xfrm>
            <a:off x="2058988" y="4799013"/>
            <a:ext cx="404812" cy="457200"/>
            <a:chOff x="349" y="2321"/>
            <a:chExt cx="255" cy="288"/>
          </a:xfrm>
        </p:grpSpPr>
        <p:sp>
          <p:nvSpPr>
            <p:cNvPr id="328727" name="Oval 23"/>
            <p:cNvSpPr>
              <a:spLocks noChangeArrowheads="1"/>
            </p:cNvSpPr>
            <p:nvPr/>
          </p:nvSpPr>
          <p:spPr bwMode="auto">
            <a:xfrm>
              <a:off x="366" y="2355"/>
              <a:ext cx="220" cy="220"/>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328728" name="Text Box 24"/>
            <p:cNvSpPr txBox="1">
              <a:spLocks noChangeArrowheads="1"/>
            </p:cNvSpPr>
            <p:nvPr/>
          </p:nvSpPr>
          <p:spPr bwMode="auto">
            <a:xfrm>
              <a:off x="349" y="2321"/>
              <a:ext cx="255"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0000"/>
                  </a:solidFill>
                </a:rPr>
                <a:t>N</a:t>
              </a:r>
              <a:endParaRPr lang="en-US"/>
            </a:p>
          </p:txBody>
        </p:sp>
      </p:grpSp>
      <p:grpSp>
        <p:nvGrpSpPr>
          <p:cNvPr id="6" name="Group 26"/>
          <p:cNvGrpSpPr>
            <a:grpSpLocks/>
          </p:cNvGrpSpPr>
          <p:nvPr/>
        </p:nvGrpSpPr>
        <p:grpSpPr bwMode="auto">
          <a:xfrm>
            <a:off x="2779713" y="5438775"/>
            <a:ext cx="420687" cy="457200"/>
            <a:chOff x="344" y="2321"/>
            <a:chExt cx="265" cy="288"/>
          </a:xfrm>
        </p:grpSpPr>
        <p:sp>
          <p:nvSpPr>
            <p:cNvPr id="328731" name="Oval 27"/>
            <p:cNvSpPr>
              <a:spLocks noChangeArrowheads="1"/>
            </p:cNvSpPr>
            <p:nvPr/>
          </p:nvSpPr>
          <p:spPr bwMode="auto">
            <a:xfrm>
              <a:off x="366" y="2355"/>
              <a:ext cx="220" cy="220"/>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328732" name="Text Box 28"/>
            <p:cNvSpPr txBox="1">
              <a:spLocks noChangeArrowheads="1"/>
            </p:cNvSpPr>
            <p:nvPr/>
          </p:nvSpPr>
          <p:spPr bwMode="auto">
            <a:xfrm>
              <a:off x="344" y="2321"/>
              <a:ext cx="265"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0000"/>
                  </a:solidFill>
                </a:rPr>
                <a:t>O</a:t>
              </a:r>
              <a:endParaRPr lang="en-US"/>
            </a:p>
          </p:txBody>
        </p:sp>
      </p:grpSp>
      <p:grpSp>
        <p:nvGrpSpPr>
          <p:cNvPr id="7" name="Group 29"/>
          <p:cNvGrpSpPr>
            <a:grpSpLocks/>
          </p:cNvGrpSpPr>
          <p:nvPr/>
        </p:nvGrpSpPr>
        <p:grpSpPr bwMode="auto">
          <a:xfrm>
            <a:off x="2400300" y="6199188"/>
            <a:ext cx="404813" cy="457200"/>
            <a:chOff x="349" y="2321"/>
            <a:chExt cx="255" cy="288"/>
          </a:xfrm>
        </p:grpSpPr>
        <p:sp>
          <p:nvSpPr>
            <p:cNvPr id="328734" name="Oval 30"/>
            <p:cNvSpPr>
              <a:spLocks noChangeArrowheads="1"/>
            </p:cNvSpPr>
            <p:nvPr/>
          </p:nvSpPr>
          <p:spPr bwMode="auto">
            <a:xfrm>
              <a:off x="366" y="2355"/>
              <a:ext cx="220" cy="220"/>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328735" name="Text Box 31"/>
            <p:cNvSpPr txBox="1">
              <a:spLocks noChangeArrowheads="1"/>
            </p:cNvSpPr>
            <p:nvPr/>
          </p:nvSpPr>
          <p:spPr bwMode="auto">
            <a:xfrm>
              <a:off x="349" y="2321"/>
              <a:ext cx="255"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0000"/>
                  </a:solidFill>
                </a:rPr>
                <a:t>H</a:t>
              </a:r>
              <a:endParaRPr lang="en-US"/>
            </a:p>
          </p:txBody>
        </p:sp>
      </p:grpSp>
      <p:grpSp>
        <p:nvGrpSpPr>
          <p:cNvPr id="8" name="Group 35"/>
          <p:cNvGrpSpPr>
            <a:grpSpLocks/>
          </p:cNvGrpSpPr>
          <p:nvPr/>
        </p:nvGrpSpPr>
        <p:grpSpPr bwMode="auto">
          <a:xfrm>
            <a:off x="28575" y="5978525"/>
            <a:ext cx="420688" cy="457200"/>
            <a:chOff x="344" y="2321"/>
            <a:chExt cx="265" cy="288"/>
          </a:xfrm>
        </p:grpSpPr>
        <p:sp>
          <p:nvSpPr>
            <p:cNvPr id="328740" name="Oval 36"/>
            <p:cNvSpPr>
              <a:spLocks noChangeArrowheads="1"/>
            </p:cNvSpPr>
            <p:nvPr/>
          </p:nvSpPr>
          <p:spPr bwMode="auto">
            <a:xfrm>
              <a:off x="366" y="2355"/>
              <a:ext cx="220" cy="220"/>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328741" name="Text Box 37"/>
            <p:cNvSpPr txBox="1">
              <a:spLocks noChangeArrowheads="1"/>
            </p:cNvSpPr>
            <p:nvPr/>
          </p:nvSpPr>
          <p:spPr bwMode="auto">
            <a:xfrm>
              <a:off x="344" y="2321"/>
              <a:ext cx="265"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0000"/>
                  </a:solidFill>
                </a:rPr>
                <a:t>O</a:t>
              </a:r>
              <a:endParaRPr lang="en-US"/>
            </a:p>
          </p:txBody>
        </p:sp>
      </p:grpSp>
      <p:grpSp>
        <p:nvGrpSpPr>
          <p:cNvPr id="9" name="Group 41"/>
          <p:cNvGrpSpPr>
            <a:grpSpLocks/>
          </p:cNvGrpSpPr>
          <p:nvPr/>
        </p:nvGrpSpPr>
        <p:grpSpPr bwMode="auto">
          <a:xfrm>
            <a:off x="349250" y="6026150"/>
            <a:ext cx="166688" cy="130175"/>
            <a:chOff x="321" y="3851"/>
            <a:chExt cx="105" cy="82"/>
          </a:xfrm>
        </p:grpSpPr>
        <p:sp>
          <p:nvSpPr>
            <p:cNvPr id="328743" name="Line 39"/>
            <p:cNvSpPr>
              <a:spLocks noChangeShapeType="1"/>
            </p:cNvSpPr>
            <p:nvPr/>
          </p:nvSpPr>
          <p:spPr bwMode="auto">
            <a:xfrm flipH="1">
              <a:off x="321" y="3851"/>
              <a:ext cx="76" cy="44"/>
            </a:xfrm>
            <a:prstGeom prst="line">
              <a:avLst/>
            </a:prstGeom>
            <a:noFill/>
            <a:ln w="19050">
              <a:solidFill>
                <a:srgbClr val="000000"/>
              </a:solidFill>
              <a:round/>
              <a:headEnd/>
              <a:tailEnd/>
            </a:ln>
            <a:effectLst/>
          </p:spPr>
          <p:txBody>
            <a:bodyPr wrap="none" anchor="ctr">
              <a:prstTxWarp prst="textNoShape">
                <a:avLst/>
              </a:prstTxWarp>
            </a:bodyPr>
            <a:lstStyle/>
            <a:p>
              <a:endParaRPr lang="en-US"/>
            </a:p>
          </p:txBody>
        </p:sp>
        <p:sp>
          <p:nvSpPr>
            <p:cNvPr id="328744" name="Line 40"/>
            <p:cNvSpPr>
              <a:spLocks noChangeShapeType="1"/>
            </p:cNvSpPr>
            <p:nvPr/>
          </p:nvSpPr>
          <p:spPr bwMode="auto">
            <a:xfrm flipH="1">
              <a:off x="350" y="3889"/>
              <a:ext cx="76" cy="44"/>
            </a:xfrm>
            <a:prstGeom prst="line">
              <a:avLst/>
            </a:prstGeom>
            <a:noFill/>
            <a:ln w="19050">
              <a:solidFill>
                <a:srgbClr val="000000"/>
              </a:solidFill>
              <a:round/>
              <a:headEnd/>
              <a:tailEnd/>
            </a:ln>
            <a:effectLst/>
          </p:spPr>
          <p:txBody>
            <a:bodyPr wrap="none" anchor="ctr">
              <a:prstTxWarp prst="textNoShape">
                <a:avLst/>
              </a:prstTxWarp>
            </a:bodyPr>
            <a:lstStyle/>
            <a:p>
              <a:endParaRPr lang="en-US"/>
            </a:p>
          </p:txBody>
        </p:sp>
      </p:grpSp>
      <p:sp>
        <p:nvSpPr>
          <p:cNvPr id="328746" name="Line 42"/>
          <p:cNvSpPr>
            <a:spLocks noChangeShapeType="1"/>
          </p:cNvSpPr>
          <p:nvPr/>
        </p:nvSpPr>
        <p:spPr bwMode="auto">
          <a:xfrm>
            <a:off x="1071563" y="4773613"/>
            <a:ext cx="0" cy="1143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328747" name="Line 43"/>
          <p:cNvSpPr>
            <a:spLocks noChangeShapeType="1"/>
          </p:cNvSpPr>
          <p:nvPr/>
        </p:nvSpPr>
        <p:spPr bwMode="auto">
          <a:xfrm>
            <a:off x="1155700" y="4773613"/>
            <a:ext cx="0" cy="1143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grpSp>
        <p:nvGrpSpPr>
          <p:cNvPr id="10" name="Group 44"/>
          <p:cNvGrpSpPr>
            <a:grpSpLocks/>
          </p:cNvGrpSpPr>
          <p:nvPr/>
        </p:nvGrpSpPr>
        <p:grpSpPr bwMode="auto">
          <a:xfrm>
            <a:off x="903288" y="4376738"/>
            <a:ext cx="420687" cy="457200"/>
            <a:chOff x="344" y="2321"/>
            <a:chExt cx="265" cy="288"/>
          </a:xfrm>
        </p:grpSpPr>
        <p:sp>
          <p:nvSpPr>
            <p:cNvPr id="328749" name="Oval 45"/>
            <p:cNvSpPr>
              <a:spLocks noChangeArrowheads="1"/>
            </p:cNvSpPr>
            <p:nvPr/>
          </p:nvSpPr>
          <p:spPr bwMode="auto">
            <a:xfrm>
              <a:off x="366" y="2355"/>
              <a:ext cx="220" cy="220"/>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328750" name="Text Box 46"/>
            <p:cNvSpPr txBox="1">
              <a:spLocks noChangeArrowheads="1"/>
            </p:cNvSpPr>
            <p:nvPr/>
          </p:nvSpPr>
          <p:spPr bwMode="auto">
            <a:xfrm>
              <a:off x="344" y="2321"/>
              <a:ext cx="265"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0000"/>
                  </a:solidFill>
                </a:rPr>
                <a:t>O</a:t>
              </a:r>
              <a:endParaRPr lang="en-US"/>
            </a:p>
          </p:txBody>
        </p:sp>
      </p:grpSp>
      <p:grpSp>
        <p:nvGrpSpPr>
          <p:cNvPr id="11" name="Group 47"/>
          <p:cNvGrpSpPr>
            <a:grpSpLocks/>
          </p:cNvGrpSpPr>
          <p:nvPr/>
        </p:nvGrpSpPr>
        <p:grpSpPr bwMode="auto">
          <a:xfrm>
            <a:off x="1157288" y="6400800"/>
            <a:ext cx="404812" cy="457200"/>
            <a:chOff x="349" y="2321"/>
            <a:chExt cx="255" cy="288"/>
          </a:xfrm>
        </p:grpSpPr>
        <p:sp>
          <p:nvSpPr>
            <p:cNvPr id="328752" name="Oval 48"/>
            <p:cNvSpPr>
              <a:spLocks noChangeArrowheads="1"/>
            </p:cNvSpPr>
            <p:nvPr/>
          </p:nvSpPr>
          <p:spPr bwMode="auto">
            <a:xfrm>
              <a:off x="366" y="2355"/>
              <a:ext cx="220" cy="220"/>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328753" name="Text Box 49"/>
            <p:cNvSpPr txBox="1">
              <a:spLocks noChangeArrowheads="1"/>
            </p:cNvSpPr>
            <p:nvPr/>
          </p:nvSpPr>
          <p:spPr bwMode="auto">
            <a:xfrm>
              <a:off x="349" y="2321"/>
              <a:ext cx="255"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0000"/>
                  </a:solidFill>
                </a:rPr>
                <a:t>H</a:t>
              </a:r>
              <a:endParaRPr lang="en-US"/>
            </a:p>
          </p:txBody>
        </p:sp>
      </p:grpSp>
      <p:grpSp>
        <p:nvGrpSpPr>
          <p:cNvPr id="12" name="Group 50"/>
          <p:cNvGrpSpPr>
            <a:grpSpLocks/>
          </p:cNvGrpSpPr>
          <p:nvPr/>
        </p:nvGrpSpPr>
        <p:grpSpPr bwMode="auto">
          <a:xfrm>
            <a:off x="55563" y="4784725"/>
            <a:ext cx="404812" cy="457200"/>
            <a:chOff x="349" y="2321"/>
            <a:chExt cx="255" cy="288"/>
          </a:xfrm>
        </p:grpSpPr>
        <p:sp>
          <p:nvSpPr>
            <p:cNvPr id="328755" name="Oval 51"/>
            <p:cNvSpPr>
              <a:spLocks noChangeArrowheads="1"/>
            </p:cNvSpPr>
            <p:nvPr/>
          </p:nvSpPr>
          <p:spPr bwMode="auto">
            <a:xfrm>
              <a:off x="366" y="2355"/>
              <a:ext cx="220" cy="220"/>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328756" name="Text Box 52"/>
            <p:cNvSpPr txBox="1">
              <a:spLocks noChangeArrowheads="1"/>
            </p:cNvSpPr>
            <p:nvPr/>
          </p:nvSpPr>
          <p:spPr bwMode="auto">
            <a:xfrm>
              <a:off x="349" y="2321"/>
              <a:ext cx="255"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0000"/>
                  </a:solidFill>
                </a:rPr>
                <a:t>H</a:t>
              </a:r>
              <a:endParaRPr lang="en-US"/>
            </a:p>
          </p:txBody>
        </p:sp>
      </p:grpSp>
      <p:grpSp>
        <p:nvGrpSpPr>
          <p:cNvPr id="13" name="Group 53"/>
          <p:cNvGrpSpPr>
            <a:grpSpLocks/>
          </p:cNvGrpSpPr>
          <p:nvPr/>
        </p:nvGrpSpPr>
        <p:grpSpPr bwMode="auto">
          <a:xfrm>
            <a:off x="1716088" y="4562475"/>
            <a:ext cx="404812" cy="457200"/>
            <a:chOff x="349" y="2321"/>
            <a:chExt cx="255" cy="288"/>
          </a:xfrm>
        </p:grpSpPr>
        <p:sp>
          <p:nvSpPr>
            <p:cNvPr id="328758" name="Oval 54"/>
            <p:cNvSpPr>
              <a:spLocks noChangeArrowheads="1"/>
            </p:cNvSpPr>
            <p:nvPr/>
          </p:nvSpPr>
          <p:spPr bwMode="auto">
            <a:xfrm>
              <a:off x="366" y="2355"/>
              <a:ext cx="220" cy="220"/>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328759" name="Text Box 55"/>
            <p:cNvSpPr txBox="1">
              <a:spLocks noChangeArrowheads="1"/>
            </p:cNvSpPr>
            <p:nvPr/>
          </p:nvSpPr>
          <p:spPr bwMode="auto">
            <a:xfrm>
              <a:off x="349" y="2321"/>
              <a:ext cx="255"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0000"/>
                  </a:solidFill>
                </a:rPr>
                <a:t>H</a:t>
              </a:r>
              <a:endParaRPr lang="en-US"/>
            </a:p>
          </p:txBody>
        </p:sp>
      </p:grpSp>
      <p:sp>
        <p:nvSpPr>
          <p:cNvPr id="328761" name="Line 57"/>
          <p:cNvSpPr>
            <a:spLocks noChangeShapeType="1"/>
          </p:cNvSpPr>
          <p:nvPr/>
        </p:nvSpPr>
        <p:spPr bwMode="auto">
          <a:xfrm rot="5400000" flipH="1">
            <a:off x="339725" y="5111750"/>
            <a:ext cx="120650" cy="69850"/>
          </a:xfrm>
          <a:prstGeom prst="line">
            <a:avLst/>
          </a:prstGeom>
          <a:noFill/>
          <a:ln w="19050">
            <a:solidFill>
              <a:srgbClr val="000000"/>
            </a:solidFill>
            <a:round/>
            <a:headEnd/>
            <a:tailEnd/>
          </a:ln>
          <a:effectLst/>
        </p:spPr>
        <p:txBody>
          <a:bodyPr wrap="none" anchor="ctr">
            <a:prstTxWarp prst="textNoShape">
              <a:avLst/>
            </a:prstTxWarp>
          </a:bodyPr>
          <a:lstStyle/>
          <a:p>
            <a:endParaRPr lang="en-US"/>
          </a:p>
        </p:txBody>
      </p:sp>
      <p:sp>
        <p:nvSpPr>
          <p:cNvPr id="328762" name="Line 58"/>
          <p:cNvSpPr>
            <a:spLocks noChangeShapeType="1"/>
          </p:cNvSpPr>
          <p:nvPr/>
        </p:nvSpPr>
        <p:spPr bwMode="auto">
          <a:xfrm rot="16200000" flipH="1">
            <a:off x="2052637" y="4870451"/>
            <a:ext cx="98425" cy="107950"/>
          </a:xfrm>
          <a:prstGeom prst="line">
            <a:avLst/>
          </a:prstGeom>
          <a:noFill/>
          <a:ln w="19050">
            <a:solidFill>
              <a:srgbClr val="000000"/>
            </a:solidFill>
            <a:round/>
            <a:headEnd/>
            <a:tailEnd/>
          </a:ln>
          <a:effectLst/>
        </p:spPr>
        <p:txBody>
          <a:bodyPr wrap="none" anchor="ctr">
            <a:prstTxWarp prst="textNoShape">
              <a:avLst/>
            </a:prstTxWarp>
          </a:bodyPr>
          <a:lstStyle/>
          <a:p>
            <a:endParaRPr lang="en-US"/>
          </a:p>
        </p:txBody>
      </p:sp>
      <p:sp>
        <p:nvSpPr>
          <p:cNvPr id="328763" name="Line 59"/>
          <p:cNvSpPr>
            <a:spLocks noChangeShapeType="1"/>
          </p:cNvSpPr>
          <p:nvPr/>
        </p:nvSpPr>
        <p:spPr bwMode="auto">
          <a:xfrm rot="5400000" flipH="1">
            <a:off x="2371725" y="6329363"/>
            <a:ext cx="120650" cy="69850"/>
          </a:xfrm>
          <a:prstGeom prst="line">
            <a:avLst/>
          </a:prstGeom>
          <a:noFill/>
          <a:ln w="19050">
            <a:solidFill>
              <a:srgbClr val="000000"/>
            </a:solidFill>
            <a:round/>
            <a:headEnd/>
            <a:tailEnd/>
          </a:ln>
          <a:effectLst/>
        </p:spPr>
        <p:txBody>
          <a:bodyPr wrap="none" anchor="ctr">
            <a:prstTxWarp prst="textNoShape">
              <a:avLst/>
            </a:prstTxWarp>
          </a:bodyPr>
          <a:lstStyle/>
          <a:p>
            <a:endParaRPr lang="en-US"/>
          </a:p>
        </p:txBody>
      </p:sp>
      <p:sp>
        <p:nvSpPr>
          <p:cNvPr id="328764" name="Line 60"/>
          <p:cNvSpPr>
            <a:spLocks noChangeShapeType="1"/>
          </p:cNvSpPr>
          <p:nvPr/>
        </p:nvSpPr>
        <p:spPr bwMode="auto">
          <a:xfrm rot="5400000" flipH="1">
            <a:off x="1117600" y="6465888"/>
            <a:ext cx="120650" cy="69850"/>
          </a:xfrm>
          <a:prstGeom prst="line">
            <a:avLst/>
          </a:prstGeom>
          <a:noFill/>
          <a:ln w="19050">
            <a:solidFill>
              <a:srgbClr val="000000"/>
            </a:solidFill>
            <a:round/>
            <a:headEnd/>
            <a:tailEnd/>
          </a:ln>
          <a:effectLst/>
        </p:spPr>
        <p:txBody>
          <a:bodyPr wrap="none" anchor="ctr">
            <a:prstTxWarp prst="textNoShape">
              <a:avLst/>
            </a:prstTxWarp>
          </a:bodyPr>
          <a:lstStyle/>
          <a:p>
            <a:endParaRPr lang="en-US"/>
          </a:p>
        </p:txBody>
      </p:sp>
      <p:sp>
        <p:nvSpPr>
          <p:cNvPr id="328765" name="Line 61"/>
          <p:cNvSpPr>
            <a:spLocks noChangeShapeType="1"/>
          </p:cNvSpPr>
          <p:nvPr/>
        </p:nvSpPr>
        <p:spPr bwMode="auto">
          <a:xfrm>
            <a:off x="2698750" y="5624513"/>
            <a:ext cx="144463" cy="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328766" name="Line 62"/>
          <p:cNvSpPr>
            <a:spLocks noChangeShapeType="1"/>
          </p:cNvSpPr>
          <p:nvPr/>
        </p:nvSpPr>
        <p:spPr bwMode="auto">
          <a:xfrm>
            <a:off x="2698750" y="5700713"/>
            <a:ext cx="144463" cy="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328706" name="Rectangle 2"/>
          <p:cNvSpPr>
            <a:spLocks noGrp="1" noChangeArrowheads="1"/>
          </p:cNvSpPr>
          <p:nvPr>
            <p:ph type="title"/>
          </p:nvPr>
        </p:nvSpPr>
        <p:spPr/>
        <p:txBody>
          <a:bodyPr/>
          <a:lstStyle/>
          <a:p>
            <a:r>
              <a:rPr lang="en-US"/>
              <a:t>Uric acid</a:t>
            </a:r>
          </a:p>
        </p:txBody>
      </p:sp>
      <p:pic>
        <p:nvPicPr>
          <p:cNvPr id="328711" name="Picture 7" descr="penguinL"/>
          <p:cNvPicPr>
            <a:picLocks noChangeAspect="1" noChangeArrowheads="1"/>
          </p:cNvPicPr>
          <p:nvPr/>
        </p:nvPicPr>
        <p:blipFill>
          <a:blip r:embed="rId4"/>
          <a:srcRect/>
          <a:stretch>
            <a:fillRect/>
          </a:stretch>
        </p:blipFill>
        <p:spPr bwMode="auto">
          <a:xfrm>
            <a:off x="7869238" y="2362200"/>
            <a:ext cx="1274762" cy="1295400"/>
          </a:xfrm>
          <a:prstGeom prst="rect">
            <a:avLst/>
          </a:prstGeom>
          <a:noFill/>
        </p:spPr>
      </p:pic>
      <p:sp>
        <p:nvSpPr>
          <p:cNvPr id="328767" name="AutoShape 63"/>
          <p:cNvSpPr>
            <a:spLocks noChangeArrowheads="1"/>
          </p:cNvSpPr>
          <p:nvPr/>
        </p:nvSpPr>
        <p:spPr bwMode="auto">
          <a:xfrm>
            <a:off x="5497513" y="434975"/>
            <a:ext cx="2586037" cy="1576388"/>
          </a:xfrm>
          <a:prstGeom prst="wedgeEllipseCallout">
            <a:avLst>
              <a:gd name="adj1" fmla="val 52028"/>
              <a:gd name="adj2" fmla="val 8444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And that folks,</a:t>
            </a:r>
          </a:p>
          <a:p>
            <a:r>
              <a:rPr lang="en-US" sz="1800" b="1">
                <a:solidFill>
                  <a:srgbClr val="0F116A"/>
                </a:solidFill>
                <a:latin typeface="Comic Sans MS" charset="0"/>
                <a:ea typeface="Geneva" charset="0"/>
                <a:cs typeface="Geneva" charset="0"/>
              </a:rPr>
              <a:t>is why most</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male birds don’t</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 have a penis</a:t>
            </a:r>
            <a:r>
              <a:rPr lang="en-US" sz="1800" b="1" i="1">
                <a:solidFill>
                  <a:srgbClr val="0F116A"/>
                </a:solidFill>
                <a:latin typeface="Comic Sans MS" charset="0"/>
                <a:ea typeface="Geneva" charset="0"/>
                <a:cs typeface="Geneva" charset="0"/>
              </a:rPr>
              <a:t>!</a:t>
            </a:r>
          </a:p>
        </p:txBody>
      </p:sp>
      <p:sp>
        <p:nvSpPr>
          <p:cNvPr id="328768" name="Oval 64"/>
          <p:cNvSpPr>
            <a:spLocks noChangeArrowheads="1"/>
          </p:cNvSpPr>
          <p:nvPr/>
        </p:nvSpPr>
        <p:spPr bwMode="auto">
          <a:xfrm>
            <a:off x="47625" y="4683125"/>
            <a:ext cx="715963" cy="890588"/>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28769" name="Oval 65"/>
          <p:cNvSpPr>
            <a:spLocks noChangeArrowheads="1"/>
          </p:cNvSpPr>
          <p:nvPr/>
        </p:nvSpPr>
        <p:spPr bwMode="auto">
          <a:xfrm>
            <a:off x="1724025" y="4514850"/>
            <a:ext cx="715963" cy="890588"/>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28707" name="Rectangle 3" descr="Rectangle: Click to edit Master text styles&#10;Second level&#10;Third level&#10;Fourth level&#10;Fifth level"/>
          <p:cNvSpPr>
            <a:spLocks noGrp="1" noChangeArrowheads="1"/>
          </p:cNvSpPr>
          <p:nvPr>
            <p:ph type="body" idx="1"/>
          </p:nvPr>
        </p:nvSpPr>
        <p:spPr>
          <a:xfrm>
            <a:off x="0" y="965200"/>
            <a:ext cx="7515225" cy="3779838"/>
          </a:xfrm>
        </p:spPr>
        <p:txBody>
          <a:bodyPr/>
          <a:lstStyle/>
          <a:p>
            <a:r>
              <a:rPr lang="en-US" dirty="0"/>
              <a:t>Polymerized urea</a:t>
            </a:r>
          </a:p>
          <a:p>
            <a:pPr lvl="1">
              <a:lnSpc>
                <a:spcPct val="90000"/>
              </a:lnSpc>
            </a:pPr>
            <a:r>
              <a:rPr lang="en-US" dirty="0"/>
              <a:t>large molecule</a:t>
            </a:r>
          </a:p>
          <a:p>
            <a:pPr lvl="1">
              <a:lnSpc>
                <a:spcPct val="90000"/>
              </a:lnSpc>
            </a:pPr>
            <a:r>
              <a:rPr lang="en-US" u="sng" dirty="0">
                <a:solidFill>
                  <a:srgbClr val="CC0000"/>
                </a:solidFill>
              </a:rPr>
              <a:t>precipitates out of solution</a:t>
            </a:r>
            <a:endParaRPr lang="en-US" dirty="0"/>
          </a:p>
          <a:p>
            <a:pPr marL="1085850" lvl="2">
              <a:lnSpc>
                <a:spcPct val="90000"/>
              </a:lnSpc>
            </a:pPr>
            <a:r>
              <a:rPr lang="en-US" dirty="0"/>
              <a:t>doesn’t harm embryo in egg</a:t>
            </a:r>
          </a:p>
          <a:p>
            <a:pPr marL="1428750" lvl="3">
              <a:lnSpc>
                <a:spcPct val="90000"/>
              </a:lnSpc>
            </a:pPr>
            <a:r>
              <a:rPr lang="en-US" sz="2200" dirty="0"/>
              <a:t>white dust in egg</a:t>
            </a:r>
            <a:endParaRPr lang="en-US" dirty="0"/>
          </a:p>
          <a:p>
            <a:pPr marL="1085850" lvl="2">
              <a:lnSpc>
                <a:spcPct val="90000"/>
              </a:lnSpc>
            </a:pPr>
            <a:r>
              <a:rPr lang="en-US" dirty="0"/>
              <a:t>adults still excrete N waste as white paste</a:t>
            </a:r>
          </a:p>
          <a:p>
            <a:pPr marL="1428750" lvl="3">
              <a:lnSpc>
                <a:spcPct val="90000"/>
              </a:lnSpc>
            </a:pPr>
            <a:r>
              <a:rPr lang="en-US" sz="2200" dirty="0"/>
              <a:t>no liquid waste</a:t>
            </a:r>
          </a:p>
          <a:p>
            <a:pPr marL="1428750" lvl="3">
              <a:lnSpc>
                <a:spcPct val="90000"/>
              </a:lnSpc>
            </a:pPr>
            <a:r>
              <a:rPr lang="en-US" sz="2200" dirty="0"/>
              <a:t>uric acid = white bird “poop”</a:t>
            </a:r>
            <a:r>
              <a:rPr lang="en-US" sz="2200" i="1" dirty="0"/>
              <a:t>!</a:t>
            </a:r>
            <a:endParaRPr lang="en-US" dirty="0"/>
          </a:p>
        </p:txBody>
      </p:sp>
      <p:sp>
        <p:nvSpPr>
          <p:cNvPr id="328773" name="Oval 69"/>
          <p:cNvSpPr>
            <a:spLocks noChangeArrowheads="1"/>
          </p:cNvSpPr>
          <p:nvPr/>
        </p:nvSpPr>
        <p:spPr bwMode="auto">
          <a:xfrm>
            <a:off x="1982788" y="5861050"/>
            <a:ext cx="806450" cy="890588"/>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28774" name="Oval 70"/>
          <p:cNvSpPr>
            <a:spLocks noChangeArrowheads="1"/>
          </p:cNvSpPr>
          <p:nvPr/>
        </p:nvSpPr>
        <p:spPr bwMode="auto">
          <a:xfrm>
            <a:off x="842963" y="5967413"/>
            <a:ext cx="806450" cy="890587"/>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8711"/>
                                        </p:tgtEl>
                                        <p:attrNameLst>
                                          <p:attrName>style.visibility</p:attrName>
                                        </p:attrNameLst>
                                      </p:cBhvr>
                                      <p:to>
                                        <p:strVal val="visible"/>
                                      </p:to>
                                    </p:set>
                                    <p:animEffect transition="in" filter="wipe(right)">
                                      <p:cBhvr>
                                        <p:cTn id="7" dur="500"/>
                                        <p:tgtEl>
                                          <p:spTgt spid="32871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28767"/>
                                        </p:tgtEl>
                                        <p:attrNameLst>
                                          <p:attrName>style.visibility</p:attrName>
                                        </p:attrNameLst>
                                      </p:cBhvr>
                                      <p:to>
                                        <p:strVal val="visible"/>
                                      </p:to>
                                    </p:set>
                                    <p:animEffect transition="in" filter="wipe(right)">
                                      <p:cBhvr>
                                        <p:cTn id="11" dur="500"/>
                                        <p:tgtEl>
                                          <p:spTgt spid="328767"/>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6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en-US"/>
              <a:t>Mammalian System</a:t>
            </a:r>
          </a:p>
        </p:txBody>
      </p:sp>
      <p:pic>
        <p:nvPicPr>
          <p:cNvPr id="33075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r="4198" b="3239"/>
          <a:stretch>
            <a:fillRect/>
          </a:stretch>
        </p:blipFill>
        <p:spPr bwMode="auto">
          <a:xfrm>
            <a:off x="5524500" y="522288"/>
            <a:ext cx="3535363" cy="6248400"/>
          </a:xfrm>
          <a:prstGeom prst="rect">
            <a:avLst/>
          </a:prstGeom>
          <a:noFill/>
          <a:ln w="9525">
            <a:noFill/>
            <a:miter lim="800000"/>
            <a:headEnd/>
            <a:tailEnd/>
          </a:ln>
        </p:spPr>
      </p:pic>
      <p:sp>
        <p:nvSpPr>
          <p:cNvPr id="330756" name="Rectangle 4" descr="Rectangle: Click to edit Master text styles&#10;Second level&#10;Third level&#10;Fourth level&#10;Fifth level"/>
          <p:cNvSpPr>
            <a:spLocks noGrp="1" noChangeArrowheads="1"/>
          </p:cNvSpPr>
          <p:nvPr>
            <p:ph type="body" idx="1"/>
          </p:nvPr>
        </p:nvSpPr>
        <p:spPr>
          <a:xfrm>
            <a:off x="0" y="901700"/>
            <a:ext cx="5745163" cy="5314950"/>
          </a:xfrm>
        </p:spPr>
        <p:txBody>
          <a:bodyPr/>
          <a:lstStyle/>
          <a:p>
            <a:pPr marL="288925" indent="-288925">
              <a:lnSpc>
                <a:spcPct val="90000"/>
              </a:lnSpc>
            </a:pPr>
            <a:r>
              <a:rPr lang="en-US" sz="2600" dirty="0"/>
              <a:t>Filter solutes out of blood &amp; reabsorb H</a:t>
            </a:r>
            <a:r>
              <a:rPr lang="en-US" sz="2600" baseline="-25000" dirty="0"/>
              <a:t>2</a:t>
            </a:r>
            <a:r>
              <a:rPr lang="en-US" sz="2600" dirty="0"/>
              <a:t>O + desirable solutes</a:t>
            </a:r>
          </a:p>
          <a:p>
            <a:pPr marL="288925" indent="-288925">
              <a:lnSpc>
                <a:spcPct val="90000"/>
              </a:lnSpc>
            </a:pPr>
            <a:r>
              <a:rPr lang="en-US" sz="2600" dirty="0"/>
              <a:t>Key functions</a:t>
            </a:r>
            <a:endParaRPr lang="en-US" sz="2200" dirty="0"/>
          </a:p>
          <a:p>
            <a:pPr marL="692150" lvl="1" indent="-288925">
              <a:lnSpc>
                <a:spcPct val="90000"/>
              </a:lnSpc>
            </a:pPr>
            <a:r>
              <a:rPr lang="en-US" sz="2400" u="sng" dirty="0" smtClean="0">
                <a:solidFill>
                  <a:srgbClr val="CC0000"/>
                </a:solidFill>
              </a:rPr>
              <a:t>Filtration</a:t>
            </a:r>
            <a:r>
              <a:rPr lang="en-US" sz="2400" dirty="0" smtClean="0"/>
              <a:t>: fluids </a:t>
            </a:r>
            <a:r>
              <a:rPr lang="en-US" sz="2400" dirty="0"/>
              <a:t>(water &amp; solutes) </a:t>
            </a:r>
            <a:r>
              <a:rPr lang="en-US" sz="2400" u="sng" dirty="0">
                <a:solidFill>
                  <a:srgbClr val="CC0000"/>
                </a:solidFill>
              </a:rPr>
              <a:t>filtered out</a:t>
            </a:r>
            <a:r>
              <a:rPr lang="en-US" sz="2400" dirty="0"/>
              <a:t> </a:t>
            </a:r>
            <a:r>
              <a:rPr lang="en-US" sz="2400" dirty="0" smtClean="0"/>
              <a:t>of blood</a:t>
            </a:r>
          </a:p>
          <a:p>
            <a:pPr marL="403225" lvl="1" indent="0">
              <a:lnSpc>
                <a:spcPct val="90000"/>
              </a:lnSpc>
              <a:buNone/>
            </a:pPr>
            <a:endParaRPr lang="en-US" sz="2400" dirty="0"/>
          </a:p>
          <a:p>
            <a:pPr marL="692150" lvl="1" indent="-288925">
              <a:lnSpc>
                <a:spcPct val="90000"/>
              </a:lnSpc>
            </a:pPr>
            <a:r>
              <a:rPr lang="en-US" sz="2400" u="sng" dirty="0" smtClean="0">
                <a:solidFill>
                  <a:srgbClr val="CC0000"/>
                </a:solidFill>
              </a:rPr>
              <a:t>Reabsorption</a:t>
            </a:r>
            <a:r>
              <a:rPr lang="en-US" sz="2400" dirty="0" smtClean="0"/>
              <a:t>: </a:t>
            </a:r>
            <a:r>
              <a:rPr lang="en-US" sz="2400" u="sng" dirty="0" smtClean="0">
                <a:solidFill>
                  <a:srgbClr val="CC0000"/>
                </a:solidFill>
              </a:rPr>
              <a:t>selectively </a:t>
            </a:r>
            <a:r>
              <a:rPr lang="en-US" sz="2400" u="sng" dirty="0">
                <a:solidFill>
                  <a:srgbClr val="CC0000"/>
                </a:solidFill>
              </a:rPr>
              <a:t>reabsorb</a:t>
            </a:r>
            <a:r>
              <a:rPr lang="en-US" sz="2400" dirty="0"/>
              <a:t> (diffusion) needed water + solutes back to </a:t>
            </a:r>
            <a:r>
              <a:rPr lang="en-US" sz="2400" dirty="0" smtClean="0"/>
              <a:t>blood</a:t>
            </a:r>
          </a:p>
          <a:p>
            <a:pPr marL="692150" lvl="1" indent="-288925">
              <a:lnSpc>
                <a:spcPct val="90000"/>
              </a:lnSpc>
            </a:pPr>
            <a:endParaRPr lang="en-US" sz="2400" dirty="0"/>
          </a:p>
          <a:p>
            <a:pPr marL="692150" lvl="1" indent="-288925">
              <a:lnSpc>
                <a:spcPct val="90000"/>
              </a:lnSpc>
            </a:pPr>
            <a:r>
              <a:rPr lang="en-US" sz="2400" u="sng" dirty="0" smtClean="0">
                <a:solidFill>
                  <a:srgbClr val="CC0000"/>
                </a:solidFill>
              </a:rPr>
              <a:t>Secretion</a:t>
            </a:r>
            <a:r>
              <a:rPr lang="en-US" sz="2400" dirty="0" smtClean="0"/>
              <a:t>: </a:t>
            </a:r>
            <a:r>
              <a:rPr lang="en-US" sz="2400" u="sng" dirty="0" smtClean="0">
                <a:solidFill>
                  <a:srgbClr val="CC0000"/>
                </a:solidFill>
              </a:rPr>
              <a:t>pump </a:t>
            </a:r>
            <a:r>
              <a:rPr lang="en-US" sz="2400" u="sng" dirty="0">
                <a:solidFill>
                  <a:srgbClr val="CC0000"/>
                </a:solidFill>
              </a:rPr>
              <a:t>out</a:t>
            </a:r>
            <a:r>
              <a:rPr lang="en-US" sz="2400" dirty="0"/>
              <a:t> any other unwanted solutes to </a:t>
            </a:r>
            <a:r>
              <a:rPr lang="en-US" sz="2400" dirty="0" smtClean="0"/>
              <a:t>urine</a:t>
            </a:r>
          </a:p>
          <a:p>
            <a:pPr marL="692150" lvl="1" indent="-288925">
              <a:lnSpc>
                <a:spcPct val="90000"/>
              </a:lnSpc>
            </a:pPr>
            <a:endParaRPr lang="en-US" sz="2400" dirty="0"/>
          </a:p>
          <a:p>
            <a:pPr marL="692150" lvl="1" indent="-288925">
              <a:lnSpc>
                <a:spcPct val="90000"/>
              </a:lnSpc>
            </a:pPr>
            <a:r>
              <a:rPr lang="en-US" sz="2400" u="sng" dirty="0" smtClean="0">
                <a:solidFill>
                  <a:srgbClr val="CC0000"/>
                </a:solidFill>
              </a:rPr>
              <a:t>Excretion</a:t>
            </a:r>
            <a:r>
              <a:rPr lang="en-US" sz="2400" dirty="0" smtClean="0"/>
              <a:t>: expel </a:t>
            </a:r>
            <a:r>
              <a:rPr lang="en-US" sz="2400" u="sng" dirty="0">
                <a:solidFill>
                  <a:srgbClr val="CC0000"/>
                </a:solidFill>
              </a:rPr>
              <a:t>concentrated urine</a:t>
            </a:r>
            <a:r>
              <a:rPr lang="en-US" sz="2400" dirty="0"/>
              <a:t> (N waste + solutes + toxins) from body</a:t>
            </a:r>
          </a:p>
        </p:txBody>
      </p:sp>
      <p:sp>
        <p:nvSpPr>
          <p:cNvPr id="330757" name="AutoShape 5"/>
          <p:cNvSpPr>
            <a:spLocks noChangeArrowheads="1"/>
          </p:cNvSpPr>
          <p:nvPr/>
        </p:nvSpPr>
        <p:spPr bwMode="auto">
          <a:xfrm>
            <a:off x="5865813" y="1089025"/>
            <a:ext cx="600075" cy="273050"/>
          </a:xfrm>
          <a:prstGeom prst="roundRect">
            <a:avLst>
              <a:gd name="adj" fmla="val 16667"/>
            </a:avLst>
          </a:prstGeom>
          <a:solidFill>
            <a:srgbClr val="CC0000"/>
          </a:solidFill>
          <a:ln w="9525">
            <a:noFill/>
            <a:round/>
            <a:headEnd/>
            <a:tailEnd/>
          </a:ln>
          <a:effectLst/>
        </p:spPr>
        <p:txBody>
          <a:bodyPr wrap="none" lIns="18288" tIns="0" rIns="0" bIns="0" anchor="ctr">
            <a:prstTxWarp prst="textNoShape">
              <a:avLst/>
            </a:prstTxWarp>
            <a:spAutoFit/>
          </a:bodyPr>
          <a:lstStyle/>
          <a:p>
            <a:r>
              <a:rPr lang="en-US" sz="1600" b="1">
                <a:solidFill>
                  <a:schemeClr val="bg1"/>
                </a:solidFill>
              </a:rPr>
              <a:t>blood</a:t>
            </a:r>
            <a:endParaRPr lang="en-US" sz="1600" b="1" u="sng">
              <a:solidFill>
                <a:schemeClr val="bg1"/>
              </a:solidFill>
            </a:endParaRPr>
          </a:p>
        </p:txBody>
      </p:sp>
      <p:sp>
        <p:nvSpPr>
          <p:cNvPr id="330758" name="AutoShape 6"/>
          <p:cNvSpPr>
            <a:spLocks noChangeArrowheads="1"/>
          </p:cNvSpPr>
          <p:nvPr/>
        </p:nvSpPr>
        <p:spPr bwMode="auto">
          <a:xfrm>
            <a:off x="7721600" y="1089025"/>
            <a:ext cx="668338" cy="273050"/>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1600" b="1">
                <a:solidFill>
                  <a:srgbClr val="CC0000"/>
                </a:solidFill>
              </a:rPr>
              <a:t>filtrate</a:t>
            </a:r>
            <a:endParaRPr lang="en-US" sz="1600" b="1" u="sng">
              <a:solidFill>
                <a:srgbClr val="CC0000"/>
              </a:solidFill>
            </a:endParaRPr>
          </a:p>
        </p:txBody>
      </p:sp>
      <p:sp>
        <p:nvSpPr>
          <p:cNvPr id="330759" name="AutoShape 7"/>
          <p:cNvSpPr>
            <a:spLocks noChangeArrowheads="1"/>
          </p:cNvSpPr>
          <p:nvPr/>
        </p:nvSpPr>
        <p:spPr bwMode="auto">
          <a:xfrm>
            <a:off x="7466013" y="6178550"/>
            <a:ext cx="1349375" cy="542925"/>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1600" b="1">
                <a:solidFill>
                  <a:srgbClr val="CC0000"/>
                </a:solidFill>
              </a:rPr>
              <a:t>concentrated</a:t>
            </a:r>
            <a:br>
              <a:rPr lang="en-US" sz="1600" b="1">
                <a:solidFill>
                  <a:srgbClr val="CC0000"/>
                </a:solidFill>
              </a:rPr>
            </a:br>
            <a:r>
              <a:rPr lang="en-US" sz="1600" b="1">
                <a:solidFill>
                  <a:srgbClr val="CC0000"/>
                </a:solidFill>
              </a:rPr>
              <a:t>urine</a:t>
            </a:r>
            <a:endParaRPr lang="en-US" sz="1600" b="1" u="sng">
              <a:solidFill>
                <a:srgbClr val="CC0000"/>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4" name="Picture 4"/>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4350" y="1225550"/>
            <a:ext cx="6405563" cy="5411788"/>
          </a:xfrm>
          <a:prstGeom prst="rect">
            <a:avLst/>
          </a:prstGeom>
          <a:noFill/>
        </p:spPr>
      </p:pic>
      <p:sp>
        <p:nvSpPr>
          <p:cNvPr id="404506" name="Freeform 26"/>
          <p:cNvSpPr>
            <a:spLocks/>
          </p:cNvSpPr>
          <p:nvPr/>
        </p:nvSpPr>
        <p:spPr bwMode="auto">
          <a:xfrm>
            <a:off x="1843088" y="1270000"/>
            <a:ext cx="3411537" cy="2992438"/>
          </a:xfrm>
          <a:custGeom>
            <a:avLst/>
            <a:gdLst/>
            <a:ahLst/>
            <a:cxnLst>
              <a:cxn ang="0">
                <a:pos x="1806" y="86"/>
              </a:cxn>
              <a:cxn ang="0">
                <a:pos x="1652" y="570"/>
              </a:cxn>
              <a:cxn ang="0">
                <a:pos x="1863" y="1461"/>
              </a:cxn>
              <a:cxn ang="0">
                <a:pos x="1901" y="1787"/>
              </a:cxn>
              <a:cxn ang="0">
                <a:pos x="1830" y="1988"/>
              </a:cxn>
              <a:cxn ang="0">
                <a:pos x="0" y="1950"/>
              </a:cxn>
              <a:cxn ang="0">
                <a:pos x="172" y="1729"/>
              </a:cxn>
              <a:cxn ang="0">
                <a:pos x="474" y="1619"/>
              </a:cxn>
              <a:cxn ang="0">
                <a:pos x="551" y="1183"/>
              </a:cxn>
              <a:cxn ang="0">
                <a:pos x="613" y="872"/>
              </a:cxn>
              <a:cxn ang="0">
                <a:pos x="680" y="719"/>
              </a:cxn>
              <a:cxn ang="0">
                <a:pos x="613" y="508"/>
              </a:cxn>
              <a:cxn ang="0">
                <a:pos x="527" y="139"/>
              </a:cxn>
              <a:cxn ang="0">
                <a:pos x="531" y="0"/>
              </a:cxn>
              <a:cxn ang="0">
                <a:pos x="1782" y="19"/>
              </a:cxn>
              <a:cxn ang="0">
                <a:pos x="1806" y="86"/>
              </a:cxn>
            </a:cxnLst>
            <a:rect l="0" t="0" r="r" b="b"/>
            <a:pathLst>
              <a:path w="1909" h="1990">
                <a:moveTo>
                  <a:pt x="1806" y="86"/>
                </a:moveTo>
                <a:cubicBezTo>
                  <a:pt x="1656" y="571"/>
                  <a:pt x="1825" y="570"/>
                  <a:pt x="1652" y="570"/>
                </a:cubicBezTo>
                <a:lnTo>
                  <a:pt x="1863" y="1461"/>
                </a:lnTo>
                <a:lnTo>
                  <a:pt x="1901" y="1787"/>
                </a:lnTo>
                <a:cubicBezTo>
                  <a:pt x="1838" y="1990"/>
                  <a:pt x="1909" y="1988"/>
                  <a:pt x="1830" y="1988"/>
                </a:cubicBezTo>
                <a:lnTo>
                  <a:pt x="0" y="1950"/>
                </a:lnTo>
                <a:lnTo>
                  <a:pt x="172" y="1729"/>
                </a:lnTo>
                <a:cubicBezTo>
                  <a:pt x="471" y="1623"/>
                  <a:pt x="394" y="1698"/>
                  <a:pt x="474" y="1619"/>
                </a:cubicBezTo>
                <a:cubicBezTo>
                  <a:pt x="551" y="1186"/>
                  <a:pt x="551" y="1333"/>
                  <a:pt x="551" y="1183"/>
                </a:cubicBezTo>
                <a:cubicBezTo>
                  <a:pt x="613" y="875"/>
                  <a:pt x="613" y="981"/>
                  <a:pt x="613" y="872"/>
                </a:cubicBezTo>
                <a:lnTo>
                  <a:pt x="680" y="719"/>
                </a:lnTo>
                <a:cubicBezTo>
                  <a:pt x="617" y="510"/>
                  <a:pt x="668" y="563"/>
                  <a:pt x="613" y="508"/>
                </a:cubicBezTo>
                <a:cubicBezTo>
                  <a:pt x="525" y="148"/>
                  <a:pt x="527" y="274"/>
                  <a:pt x="527" y="139"/>
                </a:cubicBezTo>
                <a:cubicBezTo>
                  <a:pt x="531" y="6"/>
                  <a:pt x="531" y="53"/>
                  <a:pt x="531" y="0"/>
                </a:cubicBezTo>
                <a:lnTo>
                  <a:pt x="1782" y="19"/>
                </a:lnTo>
                <a:lnTo>
                  <a:pt x="1806" y="86"/>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endParaRPr lang="en-US"/>
          </a:p>
        </p:txBody>
      </p:sp>
      <p:pic>
        <p:nvPicPr>
          <p:cNvPr id="404507" name="Picture 27"/>
          <p:cNvPicPr>
            <a:picLocks noChangeAspect="1" noChangeArrowheads="1"/>
          </p:cNvPicPr>
          <p:nvPr/>
        </p:nvPicPr>
        <p:blipFill>
          <a:blip r:embed="rId4" cstate="screen">
            <a:clrChange>
              <a:clrFrom>
                <a:srgbClr val="FCFEFD"/>
              </a:clrFrom>
              <a:clrTo>
                <a:srgbClr val="FCFEFD">
                  <a:alpha val="0"/>
                </a:srgbClr>
              </a:clrTo>
            </a:clrChange>
            <a:extLst>
              <a:ext uri="{28A0092B-C50C-407E-A947-70E740481C1C}">
                <a14:useLocalDpi xmlns:a14="http://schemas.microsoft.com/office/drawing/2010/main"/>
              </a:ext>
            </a:extLst>
          </a:blip>
          <a:srcRect/>
          <a:stretch>
            <a:fillRect/>
          </a:stretch>
        </p:blipFill>
        <p:spPr bwMode="auto">
          <a:xfrm>
            <a:off x="341313" y="1312863"/>
            <a:ext cx="3625850" cy="4843462"/>
          </a:xfrm>
          <a:prstGeom prst="rect">
            <a:avLst/>
          </a:prstGeom>
          <a:noFill/>
          <a:ln w="9525">
            <a:noFill/>
            <a:miter lim="800000"/>
            <a:headEnd/>
            <a:tailEnd/>
          </a:ln>
        </p:spPr>
      </p:pic>
      <p:sp>
        <p:nvSpPr>
          <p:cNvPr id="404482" name="Rectangle 2"/>
          <p:cNvSpPr>
            <a:spLocks noGrp="1" noChangeArrowheads="1"/>
          </p:cNvSpPr>
          <p:nvPr>
            <p:ph type="title"/>
          </p:nvPr>
        </p:nvSpPr>
        <p:spPr/>
        <p:txBody>
          <a:bodyPr/>
          <a:lstStyle/>
          <a:p>
            <a:r>
              <a:rPr lang="en-US"/>
              <a:t>Mammalian Kidney</a:t>
            </a:r>
          </a:p>
        </p:txBody>
      </p:sp>
      <p:sp>
        <p:nvSpPr>
          <p:cNvPr id="404485" name="AutoShape 5"/>
          <p:cNvSpPr>
            <a:spLocks noChangeArrowheads="1"/>
          </p:cNvSpPr>
          <p:nvPr/>
        </p:nvSpPr>
        <p:spPr bwMode="auto">
          <a:xfrm>
            <a:off x="355600" y="2693988"/>
            <a:ext cx="942975" cy="373062"/>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2200" b="1">
                <a:solidFill>
                  <a:srgbClr val="000000"/>
                </a:solidFill>
              </a:rPr>
              <a:t>kidney</a:t>
            </a:r>
          </a:p>
        </p:txBody>
      </p:sp>
      <p:sp>
        <p:nvSpPr>
          <p:cNvPr id="404486" name="AutoShape 6"/>
          <p:cNvSpPr>
            <a:spLocks noChangeArrowheads="1"/>
          </p:cNvSpPr>
          <p:nvPr/>
        </p:nvSpPr>
        <p:spPr bwMode="auto">
          <a:xfrm>
            <a:off x="698500" y="4903788"/>
            <a:ext cx="1066800" cy="373062"/>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2200" b="1">
                <a:solidFill>
                  <a:srgbClr val="000000"/>
                </a:solidFill>
              </a:rPr>
              <a:t>bladder</a:t>
            </a:r>
          </a:p>
        </p:txBody>
      </p:sp>
      <p:sp>
        <p:nvSpPr>
          <p:cNvPr id="404508" name="AutoShape 28"/>
          <p:cNvSpPr>
            <a:spLocks noChangeArrowheads="1"/>
          </p:cNvSpPr>
          <p:nvPr/>
        </p:nvSpPr>
        <p:spPr bwMode="auto">
          <a:xfrm>
            <a:off x="844550" y="3565525"/>
            <a:ext cx="849313" cy="373063"/>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2200" b="1">
                <a:solidFill>
                  <a:srgbClr val="000000"/>
                </a:solidFill>
              </a:rPr>
              <a:t>ureter</a:t>
            </a:r>
          </a:p>
        </p:txBody>
      </p:sp>
      <p:sp>
        <p:nvSpPr>
          <p:cNvPr id="404509" name="AutoShape 29"/>
          <p:cNvSpPr>
            <a:spLocks noChangeArrowheads="1"/>
          </p:cNvSpPr>
          <p:nvPr/>
        </p:nvSpPr>
        <p:spPr bwMode="auto">
          <a:xfrm>
            <a:off x="1117600" y="5541963"/>
            <a:ext cx="1019175" cy="373062"/>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2200" b="1">
                <a:solidFill>
                  <a:srgbClr val="000000"/>
                </a:solidFill>
              </a:rPr>
              <a:t>urethra</a:t>
            </a:r>
          </a:p>
        </p:txBody>
      </p:sp>
      <p:sp>
        <p:nvSpPr>
          <p:cNvPr id="404511" name="AutoShape 31"/>
          <p:cNvSpPr>
            <a:spLocks noChangeArrowheads="1"/>
          </p:cNvSpPr>
          <p:nvPr/>
        </p:nvSpPr>
        <p:spPr bwMode="auto">
          <a:xfrm>
            <a:off x="3041650" y="3713163"/>
            <a:ext cx="1384300" cy="596900"/>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pPr algn="l">
              <a:lnSpc>
                <a:spcPct val="80000"/>
              </a:lnSpc>
            </a:pPr>
            <a:r>
              <a:rPr lang="en-US" sz="2200" b="1">
                <a:solidFill>
                  <a:srgbClr val="000000"/>
                </a:solidFill>
              </a:rPr>
              <a:t>renal vein</a:t>
            </a:r>
            <a:br>
              <a:rPr lang="en-US" sz="2200" b="1">
                <a:solidFill>
                  <a:srgbClr val="000000"/>
                </a:solidFill>
              </a:rPr>
            </a:br>
            <a:r>
              <a:rPr lang="en-US" sz="2200" b="1">
                <a:solidFill>
                  <a:srgbClr val="000000"/>
                </a:solidFill>
              </a:rPr>
              <a:t>&amp; artery</a:t>
            </a:r>
          </a:p>
        </p:txBody>
      </p:sp>
      <p:sp>
        <p:nvSpPr>
          <p:cNvPr id="404513" name="Freeform 33"/>
          <p:cNvSpPr>
            <a:spLocks/>
          </p:cNvSpPr>
          <p:nvPr/>
        </p:nvSpPr>
        <p:spPr bwMode="auto">
          <a:xfrm flipV="1">
            <a:off x="2382838" y="2587625"/>
            <a:ext cx="646112" cy="1154113"/>
          </a:xfrm>
          <a:custGeom>
            <a:avLst/>
            <a:gdLst/>
            <a:ahLst/>
            <a:cxnLst>
              <a:cxn ang="0">
                <a:pos x="0" y="297"/>
              </a:cxn>
              <a:cxn ang="0">
                <a:pos x="321" y="0"/>
              </a:cxn>
              <a:cxn ang="0">
                <a:pos x="43" y="360"/>
              </a:cxn>
            </a:cxnLst>
            <a:rect l="0" t="0" r="r" b="b"/>
            <a:pathLst>
              <a:path w="321" h="360">
                <a:moveTo>
                  <a:pt x="0" y="297"/>
                </a:moveTo>
                <a:lnTo>
                  <a:pt x="321" y="0"/>
                </a:lnTo>
                <a:lnTo>
                  <a:pt x="43" y="360"/>
                </a:lnTo>
              </a:path>
            </a:pathLst>
          </a:custGeom>
          <a:noFill/>
          <a:ln w="19050" cap="flat" cmpd="sng">
            <a:solidFill>
              <a:srgbClr val="000000"/>
            </a:solidFill>
            <a:prstDash val="solid"/>
            <a:round/>
            <a:headEnd/>
            <a:tailEnd/>
          </a:ln>
          <a:effectLst/>
        </p:spPr>
        <p:txBody>
          <a:bodyPr wrap="none" lIns="18288" tIns="0" rIns="0" bIns="0" anchor="ctr">
            <a:prstTxWarp prst="textNoShape">
              <a:avLst/>
            </a:prstTxWarp>
          </a:bodyPr>
          <a:lstStyle/>
          <a:p>
            <a:endParaRPr lang="en-US"/>
          </a:p>
        </p:txBody>
      </p:sp>
      <p:sp>
        <p:nvSpPr>
          <p:cNvPr id="404514" name="AutoShape 34"/>
          <p:cNvSpPr>
            <a:spLocks noChangeArrowheads="1"/>
          </p:cNvSpPr>
          <p:nvPr/>
        </p:nvSpPr>
        <p:spPr bwMode="auto">
          <a:xfrm>
            <a:off x="7429500" y="3028950"/>
            <a:ext cx="1174750" cy="373063"/>
          </a:xfrm>
          <a:prstGeom prst="roundRect">
            <a:avLst>
              <a:gd name="adj" fmla="val 16667"/>
            </a:avLst>
          </a:prstGeom>
          <a:solidFill>
            <a:srgbClr val="FFEA18"/>
          </a:solidFill>
          <a:ln w="9525">
            <a:noFill/>
            <a:round/>
            <a:headEnd/>
            <a:tailEnd/>
          </a:ln>
          <a:effectLst/>
        </p:spPr>
        <p:txBody>
          <a:bodyPr lIns="18288" tIns="0" rIns="0" bIns="0" anchor="ctr">
            <a:prstTxWarp prst="textNoShape">
              <a:avLst/>
            </a:prstTxWarp>
            <a:spAutoFit/>
          </a:bodyPr>
          <a:lstStyle/>
          <a:p>
            <a:r>
              <a:rPr lang="en-US" sz="2200" b="1">
                <a:solidFill>
                  <a:srgbClr val="000000"/>
                </a:solidFill>
              </a:rPr>
              <a:t>nephron</a:t>
            </a:r>
          </a:p>
        </p:txBody>
      </p:sp>
      <p:pic>
        <p:nvPicPr>
          <p:cNvPr id="404517" name="Picture 3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50038" y="5219700"/>
            <a:ext cx="2319337" cy="1336675"/>
          </a:xfrm>
          <a:prstGeom prst="rect">
            <a:avLst/>
          </a:prstGeom>
          <a:solidFill>
            <a:schemeClr val="bg1"/>
          </a:solidFill>
          <a:ln w="9525">
            <a:solidFill>
              <a:srgbClr val="000000"/>
            </a:solidFill>
            <a:miter lim="800000"/>
            <a:headEnd/>
            <a:tailEnd/>
          </a:ln>
        </p:spPr>
      </p:pic>
      <p:sp>
        <p:nvSpPr>
          <p:cNvPr id="404520" name="AutoShape 40"/>
          <p:cNvSpPr>
            <a:spLocks noChangeArrowheads="1"/>
          </p:cNvSpPr>
          <p:nvPr/>
        </p:nvSpPr>
        <p:spPr bwMode="auto">
          <a:xfrm>
            <a:off x="7496175" y="4370388"/>
            <a:ext cx="1303338" cy="742950"/>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2200" b="1">
                <a:solidFill>
                  <a:srgbClr val="000000"/>
                </a:solidFill>
              </a:rPr>
              <a:t>epithelial</a:t>
            </a:r>
            <a:br>
              <a:rPr lang="en-US" sz="2200" b="1">
                <a:solidFill>
                  <a:srgbClr val="000000"/>
                </a:solidFill>
              </a:rPr>
            </a:br>
            <a:r>
              <a:rPr lang="en-US" sz="2200" b="1">
                <a:solidFill>
                  <a:srgbClr val="000000"/>
                </a:solidFill>
              </a:rPr>
              <a:t>cells</a:t>
            </a:r>
          </a:p>
        </p:txBody>
      </p:sp>
      <p:sp>
        <p:nvSpPr>
          <p:cNvPr id="404522" name="Line 42"/>
          <p:cNvSpPr>
            <a:spLocks noChangeShapeType="1"/>
          </p:cNvSpPr>
          <p:nvPr/>
        </p:nvSpPr>
        <p:spPr bwMode="auto">
          <a:xfrm flipH="1">
            <a:off x="2290763" y="1624013"/>
            <a:ext cx="112712" cy="701675"/>
          </a:xfrm>
          <a:prstGeom prst="line">
            <a:avLst/>
          </a:prstGeom>
          <a:noFill/>
          <a:ln w="19050">
            <a:solidFill>
              <a:srgbClr val="000000"/>
            </a:solidFill>
            <a:round/>
            <a:headEnd/>
            <a:tailEnd/>
          </a:ln>
          <a:effectLst/>
        </p:spPr>
        <p:txBody>
          <a:bodyPr wrap="none" lIns="18288" tIns="0" rIns="0" bIns="0" anchor="ctr">
            <a:prstTxWarp prst="textNoShape">
              <a:avLst/>
            </a:prstTxWarp>
          </a:bodyPr>
          <a:lstStyle/>
          <a:p>
            <a:endParaRPr lang="en-US"/>
          </a:p>
        </p:txBody>
      </p:sp>
      <p:sp>
        <p:nvSpPr>
          <p:cNvPr id="404524" name="Line 44"/>
          <p:cNvSpPr>
            <a:spLocks noChangeShapeType="1"/>
          </p:cNvSpPr>
          <p:nvPr/>
        </p:nvSpPr>
        <p:spPr bwMode="auto">
          <a:xfrm flipH="1">
            <a:off x="2601913" y="1833563"/>
            <a:ext cx="617537" cy="384175"/>
          </a:xfrm>
          <a:prstGeom prst="line">
            <a:avLst/>
          </a:prstGeom>
          <a:noFill/>
          <a:ln w="19050">
            <a:solidFill>
              <a:srgbClr val="000000"/>
            </a:solidFill>
            <a:round/>
            <a:headEnd/>
            <a:tailEnd/>
          </a:ln>
          <a:effectLst/>
        </p:spPr>
        <p:txBody>
          <a:bodyPr wrap="none" lIns="18288" tIns="0" rIns="0" bIns="0" anchor="ctr">
            <a:prstTxWarp prst="textNoShape">
              <a:avLst/>
            </a:prstTxWarp>
          </a:bodyPr>
          <a:lstStyle/>
          <a:p>
            <a:endParaRPr lang="en-US"/>
          </a:p>
        </p:txBody>
      </p:sp>
      <p:sp>
        <p:nvSpPr>
          <p:cNvPr id="404523" name="AutoShape 43"/>
          <p:cNvSpPr>
            <a:spLocks noChangeArrowheads="1"/>
          </p:cNvSpPr>
          <p:nvPr/>
        </p:nvSpPr>
        <p:spPr bwMode="auto">
          <a:xfrm>
            <a:off x="3138488" y="1649413"/>
            <a:ext cx="1873250" cy="373062"/>
          </a:xfrm>
          <a:prstGeom prst="roundRect">
            <a:avLst>
              <a:gd name="adj" fmla="val 16667"/>
            </a:avLst>
          </a:prstGeom>
          <a:solidFill>
            <a:srgbClr val="FFEA18"/>
          </a:solidFill>
          <a:ln w="9525">
            <a:noFill/>
            <a:round/>
            <a:headEnd/>
            <a:tailEnd/>
          </a:ln>
          <a:effectLst/>
        </p:spPr>
        <p:txBody>
          <a:bodyPr wrap="none" lIns="18288" tIns="0" rIns="0" bIns="0">
            <a:prstTxWarp prst="textNoShape">
              <a:avLst/>
            </a:prstTxWarp>
            <a:spAutoFit/>
          </a:bodyPr>
          <a:lstStyle/>
          <a:p>
            <a:pPr algn="l"/>
            <a:r>
              <a:rPr lang="en-US" sz="2200" b="1">
                <a:solidFill>
                  <a:srgbClr val="000000"/>
                </a:solidFill>
              </a:rPr>
              <a:t>adrenal gland</a:t>
            </a:r>
          </a:p>
        </p:txBody>
      </p:sp>
      <p:sp>
        <p:nvSpPr>
          <p:cNvPr id="404525" name="Line 45"/>
          <p:cNvSpPr>
            <a:spLocks noChangeShapeType="1"/>
          </p:cNvSpPr>
          <p:nvPr/>
        </p:nvSpPr>
        <p:spPr bwMode="auto">
          <a:xfrm>
            <a:off x="1504950" y="1709738"/>
            <a:ext cx="450850" cy="304800"/>
          </a:xfrm>
          <a:prstGeom prst="line">
            <a:avLst/>
          </a:prstGeom>
          <a:noFill/>
          <a:ln w="19050">
            <a:solidFill>
              <a:srgbClr val="000000"/>
            </a:solidFill>
            <a:round/>
            <a:headEnd/>
            <a:tailEnd/>
          </a:ln>
          <a:effectLst/>
        </p:spPr>
        <p:txBody>
          <a:bodyPr wrap="none" lIns="18288" tIns="0" rIns="0" bIns="0" anchor="ctr">
            <a:prstTxWarp prst="textNoShape">
              <a:avLst/>
            </a:prstTxWarp>
          </a:bodyPr>
          <a:lstStyle/>
          <a:p>
            <a:endParaRPr lang="en-US"/>
          </a:p>
        </p:txBody>
      </p:sp>
      <p:sp>
        <p:nvSpPr>
          <p:cNvPr id="404510" name="AutoShape 30"/>
          <p:cNvSpPr>
            <a:spLocks noChangeArrowheads="1"/>
          </p:cNvSpPr>
          <p:nvPr/>
        </p:nvSpPr>
        <p:spPr bwMode="auto">
          <a:xfrm>
            <a:off x="133350" y="1385888"/>
            <a:ext cx="1416050" cy="596900"/>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pPr algn="r">
              <a:lnSpc>
                <a:spcPct val="80000"/>
              </a:lnSpc>
            </a:pPr>
            <a:r>
              <a:rPr lang="en-US" sz="2200" b="1">
                <a:solidFill>
                  <a:srgbClr val="000000"/>
                </a:solidFill>
              </a:rPr>
              <a:t>inferior</a:t>
            </a:r>
            <a:br>
              <a:rPr lang="en-US" sz="2200" b="1">
                <a:solidFill>
                  <a:srgbClr val="000000"/>
                </a:solidFill>
              </a:rPr>
            </a:br>
            <a:r>
              <a:rPr lang="en-US" sz="2200" b="1">
                <a:solidFill>
                  <a:srgbClr val="000000"/>
                </a:solidFill>
              </a:rPr>
              <a:t>vena cava</a:t>
            </a:r>
          </a:p>
        </p:txBody>
      </p:sp>
      <p:sp>
        <p:nvSpPr>
          <p:cNvPr id="404521" name="AutoShape 41"/>
          <p:cNvSpPr>
            <a:spLocks noChangeArrowheads="1"/>
          </p:cNvSpPr>
          <p:nvPr/>
        </p:nvSpPr>
        <p:spPr bwMode="auto">
          <a:xfrm>
            <a:off x="2338388" y="1400175"/>
            <a:ext cx="730250" cy="300038"/>
          </a:xfrm>
          <a:prstGeom prst="roundRect">
            <a:avLst>
              <a:gd name="adj" fmla="val 16667"/>
            </a:avLst>
          </a:prstGeom>
          <a:solidFill>
            <a:srgbClr val="FFEA18"/>
          </a:solidFill>
          <a:ln w="9525">
            <a:noFill/>
            <a:round/>
            <a:headEnd/>
            <a:tailEnd/>
          </a:ln>
          <a:effectLst/>
        </p:spPr>
        <p:txBody>
          <a:bodyPr wrap="none" lIns="18288" tIns="0" rIns="0" bIns="0">
            <a:prstTxWarp prst="textNoShape">
              <a:avLst/>
            </a:prstTxWarp>
            <a:spAutoFit/>
          </a:bodyPr>
          <a:lstStyle/>
          <a:p>
            <a:pPr algn="r">
              <a:lnSpc>
                <a:spcPct val="80000"/>
              </a:lnSpc>
            </a:pPr>
            <a:r>
              <a:rPr lang="en-US" sz="2200" b="1">
                <a:solidFill>
                  <a:srgbClr val="000000"/>
                </a:solidFill>
              </a:rPr>
              <a:t>aorta</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697053" y="38100"/>
            <a:ext cx="4408848" cy="4394200"/>
          </a:xfrm>
          <a:prstGeom prst="rect">
            <a:avLst/>
          </a:prstGeom>
        </p:spPr>
      </p:pic>
      <p:sp>
        <p:nvSpPr>
          <p:cNvPr id="463874" name="Rectangle 2"/>
          <p:cNvSpPr>
            <a:spLocks noGrp="1" noChangeArrowheads="1"/>
          </p:cNvSpPr>
          <p:nvPr>
            <p:ph type="title"/>
          </p:nvPr>
        </p:nvSpPr>
        <p:spPr/>
        <p:txBody>
          <a:bodyPr/>
          <a:lstStyle/>
          <a:p>
            <a:r>
              <a:rPr lang="en-US"/>
              <a:t>Nephron</a:t>
            </a:r>
          </a:p>
        </p:txBody>
      </p:sp>
      <p:sp>
        <p:nvSpPr>
          <p:cNvPr id="463880" name="Rectangle 8" descr="Rectangle: Click to edit Master text styles&#10;Second level&#10;Third level&#10;Fourth level&#10;Fifth level"/>
          <p:cNvSpPr>
            <a:spLocks noChangeArrowheads="1"/>
          </p:cNvSpPr>
          <p:nvPr/>
        </p:nvSpPr>
        <p:spPr bwMode="auto">
          <a:xfrm>
            <a:off x="198438" y="942975"/>
            <a:ext cx="5189537" cy="5364163"/>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dirty="0">
                <a:solidFill>
                  <a:srgbClr val="0F116A"/>
                </a:solidFill>
              </a:rPr>
              <a:t>Functional units of kidney</a:t>
            </a:r>
          </a:p>
          <a:p>
            <a:pPr marL="742950" lvl="1" indent="-285750" algn="l" eaLnBrk="1" hangingPunct="1">
              <a:spcBef>
                <a:spcPct val="20000"/>
              </a:spcBef>
              <a:buClr>
                <a:schemeClr val="tx1"/>
              </a:buClr>
              <a:buSzPct val="60000"/>
              <a:buFont typeface="Wingdings" charset="2"/>
              <a:buChar char="u"/>
            </a:pPr>
            <a:r>
              <a:rPr lang="en-US" dirty="0">
                <a:ea typeface="ＭＳ Ｐゴシック" charset="-128"/>
              </a:rPr>
              <a:t>1 million </a:t>
            </a:r>
            <a:r>
              <a:rPr lang="en-US" u="sng" dirty="0">
                <a:solidFill>
                  <a:srgbClr val="CC0000"/>
                </a:solidFill>
                <a:ea typeface="ＭＳ Ｐゴシック" charset="-128"/>
              </a:rPr>
              <a:t>nephrons</a:t>
            </a:r>
            <a:r>
              <a:rPr lang="en-US" dirty="0">
                <a:ea typeface="ＭＳ Ｐゴシック" charset="-128"/>
              </a:rPr>
              <a:t> </a:t>
            </a:r>
            <a:br>
              <a:rPr lang="en-US" dirty="0">
                <a:ea typeface="ＭＳ Ｐゴシック" charset="-128"/>
              </a:rPr>
            </a:br>
            <a:r>
              <a:rPr lang="en-US" dirty="0">
                <a:ea typeface="ＭＳ Ｐゴシック" charset="-128"/>
              </a:rPr>
              <a:t>per kidney</a:t>
            </a:r>
          </a:p>
          <a:p>
            <a:pPr marL="342900" indent="-342900" algn="l" eaLnBrk="1" hangingPunct="1">
              <a:spcBef>
                <a:spcPct val="20000"/>
              </a:spcBef>
              <a:buClr>
                <a:srgbClr val="0F116A"/>
              </a:buClr>
              <a:buSzPct val="120000"/>
              <a:buFont typeface="Wingdings" charset="2"/>
              <a:buChar char="§"/>
            </a:pPr>
            <a:r>
              <a:rPr lang="en-US" dirty="0">
                <a:solidFill>
                  <a:srgbClr val="0F116A"/>
                </a:solidFill>
              </a:rPr>
              <a:t>Function</a:t>
            </a:r>
          </a:p>
          <a:p>
            <a:pPr marL="742950" lvl="1" indent="-285750" algn="l" eaLnBrk="1" hangingPunct="1">
              <a:spcBef>
                <a:spcPct val="20000"/>
              </a:spcBef>
              <a:buClr>
                <a:schemeClr val="tx1"/>
              </a:buClr>
              <a:buSzPct val="60000"/>
              <a:buFont typeface="Wingdings" charset="2"/>
              <a:buChar char="u"/>
            </a:pPr>
            <a:r>
              <a:rPr lang="en-US" dirty="0">
                <a:ea typeface="ＭＳ Ｐゴシック" charset="-128"/>
              </a:rPr>
              <a:t>filter out urea &amp; other </a:t>
            </a:r>
            <a:br>
              <a:rPr lang="en-US" dirty="0">
                <a:ea typeface="ＭＳ Ｐゴシック" charset="-128"/>
              </a:rPr>
            </a:br>
            <a:r>
              <a:rPr lang="en-US" dirty="0">
                <a:ea typeface="ＭＳ Ｐゴシック" charset="-128"/>
              </a:rPr>
              <a:t>solutes (salt, sugar…)</a:t>
            </a:r>
          </a:p>
          <a:p>
            <a:pPr marL="742950" lvl="1" indent="-285750" algn="l" eaLnBrk="1" hangingPunct="1">
              <a:spcBef>
                <a:spcPct val="20000"/>
              </a:spcBef>
              <a:buClr>
                <a:schemeClr val="tx1"/>
              </a:buClr>
              <a:buSzPct val="60000"/>
              <a:buFont typeface="Wingdings" charset="2"/>
              <a:buChar char="u"/>
            </a:pPr>
            <a:r>
              <a:rPr lang="en-US" u="sng" dirty="0">
                <a:solidFill>
                  <a:srgbClr val="CC0000"/>
                </a:solidFill>
                <a:ea typeface="ＭＳ Ｐゴシック" charset="-128"/>
              </a:rPr>
              <a:t>blood plasma filtered</a:t>
            </a:r>
            <a:r>
              <a:rPr lang="en-US" dirty="0">
                <a:ea typeface="ＭＳ Ｐゴシック" charset="-128"/>
              </a:rPr>
              <a:t/>
            </a:r>
            <a:br>
              <a:rPr lang="en-US" dirty="0">
                <a:ea typeface="ＭＳ Ｐゴシック" charset="-128"/>
              </a:rPr>
            </a:br>
            <a:r>
              <a:rPr lang="en-US" dirty="0">
                <a:ea typeface="ＭＳ Ｐゴシック" charset="-128"/>
              </a:rPr>
              <a:t>into nephron</a:t>
            </a:r>
          </a:p>
          <a:p>
            <a:pPr marL="108585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high pressure flow</a:t>
            </a:r>
          </a:p>
          <a:p>
            <a:pPr marL="742950" lvl="1" indent="-285750" algn="l" eaLnBrk="1" hangingPunct="1">
              <a:spcBef>
                <a:spcPct val="20000"/>
              </a:spcBef>
              <a:buClr>
                <a:schemeClr val="tx1"/>
              </a:buClr>
              <a:buSzPct val="60000"/>
              <a:buFont typeface="Wingdings" charset="2"/>
              <a:buChar char="u"/>
            </a:pPr>
            <a:r>
              <a:rPr lang="en-US" u="sng" dirty="0">
                <a:solidFill>
                  <a:srgbClr val="CC0000"/>
                </a:solidFill>
                <a:ea typeface="ＭＳ Ｐゴシック" charset="-128"/>
              </a:rPr>
              <a:t>selective reabsorption</a:t>
            </a:r>
            <a:r>
              <a:rPr lang="en-US" dirty="0">
                <a:ea typeface="ＭＳ Ｐゴシック" charset="-128"/>
              </a:rPr>
              <a:t> of</a:t>
            </a:r>
            <a:br>
              <a:rPr lang="en-US" dirty="0">
                <a:ea typeface="ＭＳ Ｐゴシック" charset="-128"/>
              </a:rPr>
            </a:br>
            <a:r>
              <a:rPr lang="en-US" dirty="0">
                <a:ea typeface="ＭＳ Ｐゴシック" charset="-128"/>
              </a:rPr>
              <a:t>valuable solutes &amp; H</a:t>
            </a:r>
            <a:r>
              <a:rPr lang="en-US" baseline="-25000" dirty="0">
                <a:ea typeface="ＭＳ Ｐゴシック" charset="-128"/>
              </a:rPr>
              <a:t>2</a:t>
            </a:r>
            <a:r>
              <a:rPr lang="en-US" dirty="0">
                <a:ea typeface="ＭＳ Ｐゴシック" charset="-128"/>
              </a:rPr>
              <a:t>O </a:t>
            </a:r>
            <a:br>
              <a:rPr lang="en-US" dirty="0">
                <a:ea typeface="ＭＳ Ｐゴシック" charset="-128"/>
              </a:rPr>
            </a:br>
            <a:r>
              <a:rPr lang="en-US" dirty="0">
                <a:ea typeface="ＭＳ Ｐゴシック" charset="-128"/>
              </a:rPr>
              <a:t>back into bloodstream</a:t>
            </a:r>
          </a:p>
          <a:p>
            <a:pPr marL="108585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greater flexibility &amp; control</a:t>
            </a:r>
          </a:p>
        </p:txBody>
      </p:sp>
      <p:sp>
        <p:nvSpPr>
          <p:cNvPr id="463881" name="AutoShape 9"/>
          <p:cNvSpPr>
            <a:spLocks noChangeArrowheads="1"/>
          </p:cNvSpPr>
          <p:nvPr/>
        </p:nvSpPr>
        <p:spPr bwMode="auto">
          <a:xfrm>
            <a:off x="5200650" y="5922963"/>
            <a:ext cx="2362200" cy="898525"/>
          </a:xfrm>
          <a:prstGeom prst="wedgeEllipseCallout">
            <a:avLst>
              <a:gd name="adj1" fmla="val 73389"/>
              <a:gd name="adj2" fmla="val -54417"/>
            </a:avLst>
          </a:prstGeom>
          <a:solidFill>
            <a:srgbClr val="FFEA18"/>
          </a:solidFill>
          <a:ln w="38100">
            <a:solidFill>
              <a:srgbClr val="CC0000"/>
            </a:solidFill>
            <a:miter lim="800000"/>
            <a:headEnd/>
            <a:tailEnd/>
          </a:ln>
          <a:effectLst/>
        </p:spPr>
        <p:txBody>
          <a:bodyPr wrap="none" anchor="ctr">
            <a:prstTxWarp prst="textNoShape">
              <a:avLst/>
            </a:prstTxWarp>
          </a:bodyPr>
          <a:lstStyle/>
          <a:p>
            <a:pPr>
              <a:lnSpc>
                <a:spcPct val="90000"/>
              </a:lnSpc>
            </a:pPr>
            <a:r>
              <a:rPr lang="en-US" sz="1800" b="1">
                <a:solidFill>
                  <a:srgbClr val="0F116A"/>
                </a:solidFill>
                <a:latin typeface="Comic Sans MS" charset="0"/>
              </a:rPr>
              <a:t>“counter current </a:t>
            </a:r>
          </a:p>
          <a:p>
            <a:pPr>
              <a:lnSpc>
                <a:spcPct val="90000"/>
              </a:lnSpc>
            </a:pPr>
            <a:r>
              <a:rPr lang="en-US" sz="1800" b="1">
                <a:solidFill>
                  <a:srgbClr val="0F116A"/>
                </a:solidFill>
                <a:latin typeface="Comic Sans MS" charset="0"/>
              </a:rPr>
              <a:t>exchange system”</a:t>
            </a:r>
          </a:p>
        </p:txBody>
      </p:sp>
      <p:pic>
        <p:nvPicPr>
          <p:cNvPr id="463882" name="Picture 10" descr="penguinL"/>
          <p:cNvPicPr>
            <a:picLocks noChangeAspect="1" noChangeArrowheads="1"/>
          </p:cNvPicPr>
          <p:nvPr/>
        </p:nvPicPr>
        <p:blipFill>
          <a:blip r:embed="rId5"/>
          <a:srcRect/>
          <a:stretch>
            <a:fillRect/>
          </a:stretch>
        </p:blipFill>
        <p:spPr bwMode="auto">
          <a:xfrm>
            <a:off x="7866063" y="5535613"/>
            <a:ext cx="1274762" cy="1295400"/>
          </a:xfrm>
          <a:prstGeom prst="rect">
            <a:avLst/>
          </a:prstGeom>
          <a:noFill/>
        </p:spPr>
      </p:pic>
      <p:sp>
        <p:nvSpPr>
          <p:cNvPr id="463889" name="AutoShape 17"/>
          <p:cNvSpPr>
            <a:spLocks noChangeArrowheads="1"/>
          </p:cNvSpPr>
          <p:nvPr/>
        </p:nvSpPr>
        <p:spPr bwMode="auto">
          <a:xfrm>
            <a:off x="5208588" y="4645025"/>
            <a:ext cx="2643187" cy="1219200"/>
          </a:xfrm>
          <a:prstGeom prst="wedgeEllipseCallout">
            <a:avLst>
              <a:gd name="adj1" fmla="val 61412"/>
              <a:gd name="adj2" fmla="val 41407"/>
            </a:avLst>
          </a:prstGeom>
          <a:solidFill>
            <a:srgbClr val="FFEA18"/>
          </a:solidFill>
          <a:ln w="38100">
            <a:solidFill>
              <a:srgbClr val="CC0000"/>
            </a:solidFill>
            <a:miter lim="800000"/>
            <a:headEnd/>
            <a:tailEnd/>
          </a:ln>
          <a:effectLst/>
        </p:spPr>
        <p:txBody>
          <a:bodyPr wrap="none" anchor="ctr">
            <a:prstTxWarp prst="textNoShape">
              <a:avLst/>
            </a:prstTxWarp>
          </a:bodyPr>
          <a:lstStyle/>
          <a:p>
            <a:pPr>
              <a:lnSpc>
                <a:spcPct val="90000"/>
              </a:lnSpc>
            </a:pPr>
            <a:r>
              <a:rPr lang="en-US" sz="1800" b="1">
                <a:solidFill>
                  <a:srgbClr val="0F116A"/>
                </a:solidFill>
                <a:latin typeface="Comic Sans MS" charset="0"/>
              </a:rPr>
              <a:t>why</a:t>
            </a:r>
            <a:br>
              <a:rPr lang="en-US" sz="1800" b="1">
                <a:solidFill>
                  <a:srgbClr val="0F116A"/>
                </a:solidFill>
                <a:latin typeface="Comic Sans MS" charset="0"/>
              </a:rPr>
            </a:br>
            <a:r>
              <a:rPr lang="en-US" sz="1800" b="1">
                <a:solidFill>
                  <a:srgbClr val="0F116A"/>
                </a:solidFill>
                <a:latin typeface="Comic Sans MS" charset="0"/>
              </a:rPr>
              <a:t>selective </a:t>
            </a:r>
            <a:r>
              <a:rPr lang="en-US" sz="1800" b="1" u="sng">
                <a:solidFill>
                  <a:srgbClr val="0F116A"/>
                </a:solidFill>
                <a:latin typeface="Comic Sans MS" charset="0"/>
              </a:rPr>
              <a:t>reabsorption</a:t>
            </a:r>
            <a:r>
              <a:rPr lang="en-US" sz="1800" b="1">
                <a:solidFill>
                  <a:srgbClr val="0F116A"/>
                </a:solidFill>
                <a:latin typeface="Comic Sans MS" charset="0"/>
              </a:rPr>
              <a:t/>
            </a:r>
            <a:br>
              <a:rPr lang="en-US" sz="1800" b="1">
                <a:solidFill>
                  <a:srgbClr val="0F116A"/>
                </a:solidFill>
                <a:latin typeface="Comic Sans MS" charset="0"/>
              </a:rPr>
            </a:br>
            <a:r>
              <a:rPr lang="en-US" sz="1800" b="1">
                <a:solidFill>
                  <a:srgbClr val="0F116A"/>
                </a:solidFill>
                <a:latin typeface="Comic Sans MS" charset="0"/>
              </a:rPr>
              <a:t>&amp; not selective</a:t>
            </a:r>
            <a:br>
              <a:rPr lang="en-US" sz="1800" b="1">
                <a:solidFill>
                  <a:srgbClr val="0F116A"/>
                </a:solidFill>
                <a:latin typeface="Comic Sans MS" charset="0"/>
              </a:rPr>
            </a:br>
            <a:r>
              <a:rPr lang="en-US" sz="1800" b="1" u="sng">
                <a:solidFill>
                  <a:srgbClr val="0F116A"/>
                </a:solidFill>
                <a:latin typeface="Comic Sans MS" charset="0"/>
              </a:rPr>
              <a:t>filtration</a:t>
            </a:r>
            <a:r>
              <a:rPr lang="en-US" sz="1800" b="1">
                <a:solidFill>
                  <a:srgbClr val="0F116A"/>
                </a:solidFill>
                <a:latin typeface="Comic Sans MS"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63889"/>
                                        </p:tgtEl>
                                        <p:attrNameLst>
                                          <p:attrName>style.visibility</p:attrName>
                                        </p:attrNameLst>
                                      </p:cBhvr>
                                      <p:to>
                                        <p:strVal val="visible"/>
                                      </p:to>
                                    </p:set>
                                    <p:animEffect transition="in" filter="wipe(right)">
                                      <p:cBhvr>
                                        <p:cTn id="7" dur="500"/>
                                        <p:tgtEl>
                                          <p:spTgt spid="463889"/>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63881"/>
                                        </p:tgtEl>
                                        <p:attrNameLst>
                                          <p:attrName>style.visibility</p:attrName>
                                        </p:attrNameLst>
                                      </p:cBhvr>
                                      <p:to>
                                        <p:strVal val="visible"/>
                                      </p:to>
                                    </p:set>
                                    <p:animEffect transition="in" filter="wipe(right)">
                                      <p:cBhvr>
                                        <p:cTn id="12" dur="500"/>
                                        <p:tgtEl>
                                          <p:spTgt spid="463881"/>
                                        </p:tgtEl>
                                      </p:cBhvr>
                                    </p:animEffect>
                                  </p:childTnLst>
                                  <p:subTnLst>
                                    <p:audio>
                                      <p:cMediaNode>
                                        <p:cTn display="0" masterRel="sameClick">
                                          <p:stCondLst>
                                            <p:cond evt="begin" delay="0">
                                              <p:tn val="10"/>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81" grpId="0" animBg="1" autoUpdateAnimBg="0"/>
      <p:bldP spid="463889"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noFill/>
          <a:ln/>
        </p:spPr>
        <p:txBody>
          <a:bodyPr/>
          <a:lstStyle/>
          <a:p>
            <a:r>
              <a:rPr lang="en-US"/>
              <a:t>Mammalian kidney</a:t>
            </a:r>
          </a:p>
        </p:txBody>
      </p:sp>
      <p:pic>
        <p:nvPicPr>
          <p:cNvPr id="46592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68800" y="2924175"/>
            <a:ext cx="4652963" cy="3781425"/>
          </a:xfrm>
          <a:prstGeom prst="rect">
            <a:avLst/>
          </a:prstGeom>
          <a:noFill/>
          <a:ln w="9525">
            <a:noFill/>
            <a:miter lim="800000"/>
            <a:headEnd/>
            <a:tailEnd/>
          </a:ln>
        </p:spPr>
      </p:pic>
      <p:sp>
        <p:nvSpPr>
          <p:cNvPr id="465924" name="Rectangle 4"/>
          <p:cNvSpPr>
            <a:spLocks noChangeArrowheads="1"/>
          </p:cNvSpPr>
          <p:nvPr/>
        </p:nvSpPr>
        <p:spPr bwMode="auto">
          <a:xfrm>
            <a:off x="6329363" y="2419350"/>
            <a:ext cx="590550" cy="2857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Proximal</a:t>
            </a:r>
          </a:p>
          <a:p>
            <a:pPr algn="l">
              <a:lnSpc>
                <a:spcPct val="85000"/>
              </a:lnSpc>
            </a:pPr>
            <a:r>
              <a:rPr lang="en-US" sz="1100" b="1">
                <a:solidFill>
                  <a:srgbClr val="000000"/>
                </a:solidFill>
              </a:rPr>
              <a:t>tubule</a:t>
            </a:r>
          </a:p>
        </p:txBody>
      </p:sp>
      <p:sp>
        <p:nvSpPr>
          <p:cNvPr id="465925" name="Rectangle 5"/>
          <p:cNvSpPr>
            <a:spLocks noChangeArrowheads="1"/>
          </p:cNvSpPr>
          <p:nvPr/>
        </p:nvSpPr>
        <p:spPr bwMode="auto">
          <a:xfrm>
            <a:off x="7459663" y="2446338"/>
            <a:ext cx="527050" cy="285750"/>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100" b="1">
                <a:solidFill>
                  <a:srgbClr val="000000"/>
                </a:solidFill>
              </a:rPr>
              <a:t>Distal tubule</a:t>
            </a:r>
            <a:endParaRPr lang="en-US" sz="1400"/>
          </a:p>
        </p:txBody>
      </p:sp>
      <p:sp>
        <p:nvSpPr>
          <p:cNvPr id="465926" name="Rectangle 6"/>
          <p:cNvSpPr>
            <a:spLocks noChangeArrowheads="1"/>
          </p:cNvSpPr>
          <p:nvPr/>
        </p:nvSpPr>
        <p:spPr bwMode="auto">
          <a:xfrm>
            <a:off x="4364038" y="2876550"/>
            <a:ext cx="776287"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Glomerulus</a:t>
            </a:r>
            <a:endParaRPr lang="en-US" sz="1400"/>
          </a:p>
        </p:txBody>
      </p:sp>
      <p:sp>
        <p:nvSpPr>
          <p:cNvPr id="465927" name="Rectangle 7"/>
          <p:cNvSpPr>
            <a:spLocks noChangeArrowheads="1"/>
          </p:cNvSpPr>
          <p:nvPr/>
        </p:nvSpPr>
        <p:spPr bwMode="auto">
          <a:xfrm>
            <a:off x="7980363" y="5732463"/>
            <a:ext cx="714375" cy="2857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Collecting </a:t>
            </a:r>
          </a:p>
          <a:p>
            <a:pPr algn="l">
              <a:lnSpc>
                <a:spcPct val="85000"/>
              </a:lnSpc>
            </a:pPr>
            <a:r>
              <a:rPr lang="en-US" sz="1100" b="1">
                <a:solidFill>
                  <a:srgbClr val="000000"/>
                </a:solidFill>
              </a:rPr>
              <a:t>duct</a:t>
            </a:r>
            <a:endParaRPr lang="en-US" sz="1400"/>
          </a:p>
        </p:txBody>
      </p:sp>
      <p:sp>
        <p:nvSpPr>
          <p:cNvPr id="465928" name="Rectangle 8"/>
          <p:cNvSpPr>
            <a:spLocks noChangeArrowheads="1"/>
          </p:cNvSpPr>
          <p:nvPr/>
        </p:nvSpPr>
        <p:spPr bwMode="auto">
          <a:xfrm>
            <a:off x="5921375" y="5945188"/>
            <a:ext cx="931863"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Loop of Henle</a:t>
            </a:r>
            <a:endParaRPr lang="en-US" sz="1400"/>
          </a:p>
        </p:txBody>
      </p:sp>
      <p:sp>
        <p:nvSpPr>
          <p:cNvPr id="465929" name="Rectangle 9"/>
          <p:cNvSpPr>
            <a:spLocks noChangeArrowheads="1"/>
          </p:cNvSpPr>
          <p:nvPr/>
        </p:nvSpPr>
        <p:spPr bwMode="auto">
          <a:xfrm>
            <a:off x="5102225" y="4230688"/>
            <a:ext cx="434975" cy="285750"/>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100" b="1">
                <a:solidFill>
                  <a:srgbClr val="000000"/>
                </a:solidFill>
              </a:rPr>
              <a:t>Amino</a:t>
            </a:r>
          </a:p>
          <a:p>
            <a:pPr>
              <a:lnSpc>
                <a:spcPct val="85000"/>
              </a:lnSpc>
            </a:pPr>
            <a:r>
              <a:rPr lang="en-US" sz="1100" b="1">
                <a:solidFill>
                  <a:srgbClr val="000000"/>
                </a:solidFill>
              </a:rPr>
              <a:t>acids</a:t>
            </a:r>
          </a:p>
        </p:txBody>
      </p:sp>
      <p:sp>
        <p:nvSpPr>
          <p:cNvPr id="465930" name="Rectangle 10"/>
          <p:cNvSpPr>
            <a:spLocks noChangeArrowheads="1"/>
          </p:cNvSpPr>
          <p:nvPr/>
        </p:nvSpPr>
        <p:spPr bwMode="auto">
          <a:xfrm>
            <a:off x="5045075" y="4025900"/>
            <a:ext cx="550863"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Glucose</a:t>
            </a:r>
            <a:endParaRPr lang="en-US" sz="1400"/>
          </a:p>
        </p:txBody>
      </p:sp>
      <p:sp>
        <p:nvSpPr>
          <p:cNvPr id="465931" name="Rectangle 11"/>
          <p:cNvSpPr>
            <a:spLocks noChangeArrowheads="1"/>
          </p:cNvSpPr>
          <p:nvPr/>
        </p:nvSpPr>
        <p:spPr bwMode="auto">
          <a:xfrm>
            <a:off x="7720013" y="4262438"/>
            <a:ext cx="258762"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400"/>
          </a:p>
        </p:txBody>
      </p:sp>
      <p:sp>
        <p:nvSpPr>
          <p:cNvPr id="465932" name="Rectangle 12"/>
          <p:cNvSpPr>
            <a:spLocks noChangeArrowheads="1"/>
          </p:cNvSpPr>
          <p:nvPr/>
        </p:nvSpPr>
        <p:spPr bwMode="auto">
          <a:xfrm>
            <a:off x="7720013" y="5357813"/>
            <a:ext cx="258762"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400"/>
          </a:p>
        </p:txBody>
      </p:sp>
      <p:sp>
        <p:nvSpPr>
          <p:cNvPr id="465933" name="Rectangle 13"/>
          <p:cNvSpPr>
            <a:spLocks noChangeArrowheads="1"/>
          </p:cNvSpPr>
          <p:nvPr/>
        </p:nvSpPr>
        <p:spPr bwMode="auto">
          <a:xfrm>
            <a:off x="8647113" y="4716463"/>
            <a:ext cx="258762"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H</a:t>
            </a:r>
            <a:r>
              <a:rPr lang="en-US" sz="1100" b="1" baseline="-25000">
                <a:solidFill>
                  <a:srgbClr val="000000"/>
                </a:solidFill>
              </a:rPr>
              <a:t>2</a:t>
            </a:r>
            <a:r>
              <a:rPr lang="en-US" sz="1100" b="1">
                <a:solidFill>
                  <a:srgbClr val="000000"/>
                </a:solidFill>
              </a:rPr>
              <a:t>O</a:t>
            </a:r>
          </a:p>
        </p:txBody>
      </p:sp>
      <p:sp>
        <p:nvSpPr>
          <p:cNvPr id="465934" name="Rectangle 14"/>
          <p:cNvSpPr>
            <a:spLocks noChangeArrowheads="1"/>
          </p:cNvSpPr>
          <p:nvPr/>
        </p:nvSpPr>
        <p:spPr bwMode="auto">
          <a:xfrm>
            <a:off x="6230938" y="4092575"/>
            <a:ext cx="258762"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400"/>
          </a:p>
        </p:txBody>
      </p:sp>
      <p:sp>
        <p:nvSpPr>
          <p:cNvPr id="465935" name="Rectangle 15"/>
          <p:cNvSpPr>
            <a:spLocks noChangeArrowheads="1"/>
          </p:cNvSpPr>
          <p:nvPr/>
        </p:nvSpPr>
        <p:spPr bwMode="auto">
          <a:xfrm>
            <a:off x="6230938" y="4368800"/>
            <a:ext cx="258762"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400"/>
          </a:p>
        </p:txBody>
      </p:sp>
      <p:sp>
        <p:nvSpPr>
          <p:cNvPr id="465936" name="Rectangle 16"/>
          <p:cNvSpPr>
            <a:spLocks noChangeArrowheads="1"/>
          </p:cNvSpPr>
          <p:nvPr/>
        </p:nvSpPr>
        <p:spPr bwMode="auto">
          <a:xfrm>
            <a:off x="6230938" y="4633913"/>
            <a:ext cx="258762"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400"/>
          </a:p>
        </p:txBody>
      </p:sp>
      <p:sp>
        <p:nvSpPr>
          <p:cNvPr id="465937" name="Rectangle 17"/>
          <p:cNvSpPr>
            <a:spLocks noChangeArrowheads="1"/>
          </p:cNvSpPr>
          <p:nvPr/>
        </p:nvSpPr>
        <p:spPr bwMode="auto">
          <a:xfrm>
            <a:off x="6951663" y="4097338"/>
            <a:ext cx="4381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Na</a:t>
            </a:r>
            <a:r>
              <a:rPr lang="en-US" sz="1100" b="1" baseline="30000">
                <a:solidFill>
                  <a:srgbClr val="000000"/>
                </a:solidFill>
              </a:rPr>
              <a:t>+</a:t>
            </a:r>
            <a:r>
              <a:rPr lang="en-US" sz="1100" b="1">
                <a:solidFill>
                  <a:srgbClr val="000000"/>
                </a:solidFill>
              </a:rPr>
              <a:t> Cl</a:t>
            </a:r>
            <a:r>
              <a:rPr lang="en-US" sz="1100" b="1" baseline="30000">
                <a:solidFill>
                  <a:srgbClr val="000000"/>
                </a:solidFill>
              </a:rPr>
              <a:t>-</a:t>
            </a:r>
            <a:endParaRPr lang="en-US" sz="1400"/>
          </a:p>
        </p:txBody>
      </p:sp>
      <p:sp>
        <p:nvSpPr>
          <p:cNvPr id="465938" name="Rectangle 18"/>
          <p:cNvSpPr>
            <a:spLocks noChangeArrowheads="1"/>
          </p:cNvSpPr>
          <p:nvPr/>
        </p:nvSpPr>
        <p:spPr bwMode="auto">
          <a:xfrm>
            <a:off x="4987925" y="4645025"/>
            <a:ext cx="665163" cy="14287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100" b="1">
                <a:solidFill>
                  <a:srgbClr val="000000"/>
                </a:solidFill>
              </a:rPr>
              <a:t>Mg</a:t>
            </a:r>
            <a:r>
              <a:rPr lang="en-US" sz="1100" b="1" baseline="30000">
                <a:solidFill>
                  <a:srgbClr val="000000"/>
                </a:solidFill>
              </a:rPr>
              <a:t>++</a:t>
            </a:r>
            <a:r>
              <a:rPr lang="en-US" sz="1100" b="1">
                <a:solidFill>
                  <a:srgbClr val="000000"/>
                </a:solidFill>
              </a:rPr>
              <a:t>  Ca</a:t>
            </a:r>
            <a:r>
              <a:rPr lang="en-US" sz="1100" b="1" baseline="30000">
                <a:solidFill>
                  <a:srgbClr val="000000"/>
                </a:solidFill>
              </a:rPr>
              <a:t>++</a:t>
            </a:r>
            <a:endParaRPr lang="en-US" sz="1100" b="1">
              <a:solidFill>
                <a:srgbClr val="000000"/>
              </a:solidFill>
            </a:endParaRPr>
          </a:p>
        </p:txBody>
      </p:sp>
      <p:sp>
        <p:nvSpPr>
          <p:cNvPr id="465939" name="Line 19"/>
          <p:cNvSpPr>
            <a:spLocks noChangeShapeType="1"/>
          </p:cNvSpPr>
          <p:nvPr/>
        </p:nvSpPr>
        <p:spPr bwMode="auto">
          <a:xfrm flipV="1">
            <a:off x="6426200" y="2709863"/>
            <a:ext cx="127000" cy="35401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65940" name="Line 20"/>
          <p:cNvSpPr>
            <a:spLocks noChangeShapeType="1"/>
          </p:cNvSpPr>
          <p:nvPr/>
        </p:nvSpPr>
        <p:spPr bwMode="auto">
          <a:xfrm rot="5400000">
            <a:off x="6234906" y="5784057"/>
            <a:ext cx="261937"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65941" name="Rectangle 21" descr="Rectangle: Click to edit Master text styles&#10;Second level&#10;Third level&#10;Fourth level&#10;Fifth level"/>
          <p:cNvSpPr>
            <a:spLocks noGrp="1" noChangeArrowheads="1"/>
          </p:cNvSpPr>
          <p:nvPr>
            <p:ph type="body" idx="1"/>
          </p:nvPr>
        </p:nvSpPr>
        <p:spPr>
          <a:xfrm>
            <a:off x="431800" y="1016000"/>
            <a:ext cx="4405313" cy="5486400"/>
          </a:xfrm>
          <a:noFill/>
          <a:ln/>
        </p:spPr>
        <p:txBody>
          <a:bodyPr/>
          <a:lstStyle/>
          <a:p>
            <a:pPr>
              <a:lnSpc>
                <a:spcPct val="90000"/>
              </a:lnSpc>
              <a:buClrTx/>
            </a:pPr>
            <a:r>
              <a:rPr lang="en-US" sz="2400" dirty="0"/>
              <a:t>Interaction of circulatory &amp; excretory systems</a:t>
            </a:r>
          </a:p>
          <a:p>
            <a:pPr>
              <a:lnSpc>
                <a:spcPct val="90000"/>
              </a:lnSpc>
              <a:buClrTx/>
            </a:pPr>
            <a:r>
              <a:rPr lang="en-US" sz="2400" u="sng" dirty="0"/>
              <a:t>Circulatory system</a:t>
            </a:r>
            <a:endParaRPr lang="en-US" sz="2400" dirty="0"/>
          </a:p>
          <a:p>
            <a:pPr lvl="1">
              <a:lnSpc>
                <a:spcPct val="90000"/>
              </a:lnSpc>
            </a:pPr>
            <a:r>
              <a:rPr lang="en-US" sz="2400" u="sng" dirty="0">
                <a:solidFill>
                  <a:srgbClr val="CC0000"/>
                </a:solidFill>
              </a:rPr>
              <a:t>glomerulus</a:t>
            </a:r>
            <a:r>
              <a:rPr lang="en-US" sz="2400" dirty="0"/>
              <a:t> = </a:t>
            </a:r>
            <a:br>
              <a:rPr lang="en-US" sz="2400" dirty="0"/>
            </a:br>
            <a:r>
              <a:rPr lang="en-US" sz="2400" dirty="0"/>
              <a:t>ball of capillaries</a:t>
            </a:r>
          </a:p>
          <a:p>
            <a:pPr>
              <a:lnSpc>
                <a:spcPct val="90000"/>
              </a:lnSpc>
              <a:buClrTx/>
            </a:pPr>
            <a:r>
              <a:rPr lang="en-US" sz="2400" u="sng" dirty="0"/>
              <a:t>Excretory system</a:t>
            </a:r>
            <a:endParaRPr lang="en-US" sz="2400" dirty="0"/>
          </a:p>
          <a:p>
            <a:pPr lvl="1">
              <a:lnSpc>
                <a:spcPct val="90000"/>
              </a:lnSpc>
            </a:pPr>
            <a:r>
              <a:rPr lang="en-US" sz="2400" u="sng" dirty="0">
                <a:solidFill>
                  <a:srgbClr val="CC0000"/>
                </a:solidFill>
              </a:rPr>
              <a:t>nephron</a:t>
            </a:r>
            <a:endParaRPr lang="en-US" sz="2400" dirty="0"/>
          </a:p>
          <a:p>
            <a:pPr lvl="1">
              <a:lnSpc>
                <a:spcPct val="90000"/>
              </a:lnSpc>
            </a:pPr>
            <a:r>
              <a:rPr lang="en-US" sz="2400" u="sng" dirty="0">
                <a:solidFill>
                  <a:srgbClr val="CC0000"/>
                </a:solidFill>
              </a:rPr>
              <a:t>Bowman’s capsule</a:t>
            </a:r>
            <a:endParaRPr lang="en-US" sz="2400" dirty="0"/>
          </a:p>
          <a:p>
            <a:pPr lvl="1">
              <a:lnSpc>
                <a:spcPct val="90000"/>
              </a:lnSpc>
            </a:pPr>
            <a:r>
              <a:rPr lang="en-US" sz="2400" u="sng" dirty="0">
                <a:solidFill>
                  <a:srgbClr val="CC0000"/>
                </a:solidFill>
              </a:rPr>
              <a:t>loop of </a:t>
            </a:r>
            <a:r>
              <a:rPr lang="en-US" sz="2400" u="sng" dirty="0" err="1">
                <a:solidFill>
                  <a:srgbClr val="CC0000"/>
                </a:solidFill>
              </a:rPr>
              <a:t>Henle</a:t>
            </a:r>
            <a:endParaRPr lang="en-US" sz="2400" dirty="0"/>
          </a:p>
          <a:p>
            <a:pPr marL="1085850" lvl="2">
              <a:lnSpc>
                <a:spcPct val="90000"/>
              </a:lnSpc>
            </a:pPr>
            <a:r>
              <a:rPr lang="en-US" dirty="0"/>
              <a:t>proximal tubule</a:t>
            </a:r>
          </a:p>
          <a:p>
            <a:pPr marL="1085850" lvl="2">
              <a:lnSpc>
                <a:spcPct val="90000"/>
              </a:lnSpc>
            </a:pPr>
            <a:r>
              <a:rPr lang="en-US" dirty="0"/>
              <a:t>descending limb</a:t>
            </a:r>
          </a:p>
          <a:p>
            <a:pPr marL="1085850" lvl="2">
              <a:lnSpc>
                <a:spcPct val="90000"/>
              </a:lnSpc>
            </a:pPr>
            <a:r>
              <a:rPr lang="en-US" dirty="0"/>
              <a:t>ascending limb</a:t>
            </a:r>
          </a:p>
          <a:p>
            <a:pPr marL="1085850" lvl="2">
              <a:lnSpc>
                <a:spcPct val="90000"/>
              </a:lnSpc>
            </a:pPr>
            <a:r>
              <a:rPr lang="en-US" dirty="0"/>
              <a:t>distal tubule</a:t>
            </a:r>
          </a:p>
          <a:p>
            <a:pPr lvl="1">
              <a:lnSpc>
                <a:spcPct val="90000"/>
              </a:lnSpc>
            </a:pPr>
            <a:r>
              <a:rPr lang="en-US" sz="2400" u="sng" dirty="0">
                <a:solidFill>
                  <a:srgbClr val="CC0000"/>
                </a:solidFill>
              </a:rPr>
              <a:t>collecting duct</a:t>
            </a:r>
            <a:endParaRPr lang="en-US" sz="2400" dirty="0"/>
          </a:p>
        </p:txBody>
      </p:sp>
      <p:sp>
        <p:nvSpPr>
          <p:cNvPr id="465942" name="AutoShape 22"/>
          <p:cNvSpPr>
            <a:spLocks noChangeArrowheads="1"/>
          </p:cNvSpPr>
          <p:nvPr/>
        </p:nvSpPr>
        <p:spPr bwMode="auto">
          <a:xfrm>
            <a:off x="5151438" y="442913"/>
            <a:ext cx="2362200" cy="1470025"/>
          </a:xfrm>
          <a:prstGeom prst="wedgeEllipseCallout">
            <a:avLst>
              <a:gd name="adj1" fmla="val 73389"/>
              <a:gd name="adj2" fmla="val -30884"/>
            </a:avLst>
          </a:prstGeom>
          <a:solidFill>
            <a:srgbClr val="FFEA18"/>
          </a:solidFill>
          <a:ln w="38100">
            <a:solidFill>
              <a:srgbClr val="CC0000"/>
            </a:solidFill>
            <a:miter lim="800000"/>
            <a:headEnd/>
            <a:tailEnd/>
          </a:ln>
          <a:effectLst/>
        </p:spPr>
        <p:txBody>
          <a:bodyPr wrap="none" anchor="ctr">
            <a:prstTxWarp prst="textNoShape">
              <a:avLst/>
            </a:prstTxWarp>
          </a:bodyPr>
          <a:lstStyle/>
          <a:p>
            <a:pPr>
              <a:lnSpc>
                <a:spcPct val="90000"/>
              </a:lnSpc>
            </a:pPr>
            <a:r>
              <a:rPr lang="en-US" sz="1800" b="1">
                <a:solidFill>
                  <a:srgbClr val="0F116A"/>
                </a:solidFill>
                <a:latin typeface="Comic Sans MS" charset="0"/>
              </a:rPr>
              <a:t>How can</a:t>
            </a:r>
            <a:br>
              <a:rPr lang="en-US" sz="1800" b="1">
                <a:solidFill>
                  <a:srgbClr val="0F116A"/>
                </a:solidFill>
                <a:latin typeface="Comic Sans MS" charset="0"/>
              </a:rPr>
            </a:br>
            <a:r>
              <a:rPr lang="en-US" sz="1800" b="1">
                <a:solidFill>
                  <a:srgbClr val="0F116A"/>
                </a:solidFill>
                <a:latin typeface="Comic Sans MS" charset="0"/>
              </a:rPr>
              <a:t>different sections</a:t>
            </a:r>
            <a:br>
              <a:rPr lang="en-US" sz="1800" b="1">
                <a:solidFill>
                  <a:srgbClr val="0F116A"/>
                </a:solidFill>
                <a:latin typeface="Comic Sans MS" charset="0"/>
              </a:rPr>
            </a:br>
            <a:r>
              <a:rPr lang="en-US" sz="1800" b="1">
                <a:solidFill>
                  <a:srgbClr val="0F116A"/>
                </a:solidFill>
                <a:latin typeface="Comic Sans MS" charset="0"/>
              </a:rPr>
              <a:t>allow the diffusion</a:t>
            </a:r>
            <a:br>
              <a:rPr lang="en-US" sz="1800" b="1">
                <a:solidFill>
                  <a:srgbClr val="0F116A"/>
                </a:solidFill>
                <a:latin typeface="Comic Sans MS" charset="0"/>
              </a:rPr>
            </a:br>
            <a:r>
              <a:rPr lang="en-US" sz="1800" b="1">
                <a:solidFill>
                  <a:srgbClr val="0F116A"/>
                </a:solidFill>
                <a:latin typeface="Comic Sans MS" charset="0"/>
              </a:rPr>
              <a:t>of different </a:t>
            </a:r>
            <a:br>
              <a:rPr lang="en-US" sz="1800" b="1">
                <a:solidFill>
                  <a:srgbClr val="0F116A"/>
                </a:solidFill>
                <a:latin typeface="Comic Sans MS" charset="0"/>
              </a:rPr>
            </a:br>
            <a:r>
              <a:rPr lang="en-US" sz="1800" b="1">
                <a:solidFill>
                  <a:srgbClr val="0F116A"/>
                </a:solidFill>
                <a:latin typeface="Comic Sans MS" charset="0"/>
              </a:rPr>
              <a:t>molecules?</a:t>
            </a:r>
          </a:p>
        </p:txBody>
      </p:sp>
      <p:pic>
        <p:nvPicPr>
          <p:cNvPr id="465943" name="Picture 23" descr="penguinL"/>
          <p:cNvPicPr>
            <a:picLocks noChangeAspect="1" noChangeArrowheads="1"/>
          </p:cNvPicPr>
          <p:nvPr/>
        </p:nvPicPr>
        <p:blipFill>
          <a:blip r:embed="rId5"/>
          <a:srcRect/>
          <a:stretch>
            <a:fillRect/>
          </a:stretch>
        </p:blipFill>
        <p:spPr bwMode="auto">
          <a:xfrm>
            <a:off x="7820025" y="360363"/>
            <a:ext cx="1274763" cy="1295400"/>
          </a:xfrm>
          <a:prstGeom prst="rect">
            <a:avLst/>
          </a:prstGeom>
          <a:noFill/>
        </p:spPr>
      </p:pic>
      <p:sp>
        <p:nvSpPr>
          <p:cNvPr id="465944" name="Rectangle 24"/>
          <p:cNvSpPr>
            <a:spLocks noChangeArrowheads="1"/>
          </p:cNvSpPr>
          <p:nvPr/>
        </p:nvSpPr>
        <p:spPr bwMode="auto">
          <a:xfrm>
            <a:off x="4576763" y="2459038"/>
            <a:ext cx="1227137" cy="361950"/>
          </a:xfrm>
          <a:prstGeom prst="rect">
            <a:avLst/>
          </a:prstGeom>
          <a:noFill/>
          <a:ln w="9525">
            <a:noFill/>
            <a:miter lim="800000"/>
            <a:headEnd/>
            <a:tailEnd/>
          </a:ln>
          <a:effectLst/>
        </p:spPr>
        <p:txBody>
          <a:bodyPr anchor="ctr">
            <a:prstTxWarp prst="textNoShape">
              <a:avLst/>
            </a:prstTxWarp>
            <a:spAutoFit/>
          </a:bodyPr>
          <a:lstStyle/>
          <a:p>
            <a:pPr>
              <a:lnSpc>
                <a:spcPct val="80000"/>
              </a:lnSpc>
            </a:pPr>
            <a:r>
              <a:rPr lang="en-US" sz="1100" b="1">
                <a:solidFill>
                  <a:srgbClr val="000000"/>
                </a:solidFill>
              </a:rPr>
              <a:t>Bowman’s capsule</a:t>
            </a:r>
          </a:p>
        </p:txBody>
      </p:sp>
      <p:sp>
        <p:nvSpPr>
          <p:cNvPr id="465945" name="Line 25"/>
          <p:cNvSpPr>
            <a:spLocks noChangeShapeType="1"/>
          </p:cNvSpPr>
          <p:nvPr/>
        </p:nvSpPr>
        <p:spPr bwMode="auto">
          <a:xfrm flipV="1">
            <a:off x="7407275" y="2738438"/>
            <a:ext cx="149225" cy="415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65946" name="Line 26"/>
          <p:cNvSpPr>
            <a:spLocks noChangeShapeType="1"/>
          </p:cNvSpPr>
          <p:nvPr/>
        </p:nvSpPr>
        <p:spPr bwMode="auto">
          <a:xfrm flipH="1" flipV="1">
            <a:off x="5267325" y="2779713"/>
            <a:ext cx="198438" cy="43815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65947" name="Line 27"/>
          <p:cNvSpPr>
            <a:spLocks noChangeShapeType="1"/>
          </p:cNvSpPr>
          <p:nvPr/>
        </p:nvSpPr>
        <p:spPr bwMode="auto">
          <a:xfrm flipH="1" flipV="1">
            <a:off x="4916488" y="3016250"/>
            <a:ext cx="268287" cy="5937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65948" name="Rectangle 28"/>
          <p:cNvSpPr>
            <a:spLocks noChangeArrowheads="1"/>
          </p:cNvSpPr>
          <p:nvPr/>
        </p:nvSpPr>
        <p:spPr bwMode="auto">
          <a:xfrm>
            <a:off x="6951663" y="4538663"/>
            <a:ext cx="4381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Na</a:t>
            </a:r>
            <a:r>
              <a:rPr lang="en-US" sz="1100" b="1" baseline="30000">
                <a:solidFill>
                  <a:srgbClr val="000000"/>
                </a:solidFill>
              </a:rPr>
              <a:t>+</a:t>
            </a:r>
            <a:r>
              <a:rPr lang="en-US" sz="1100" b="1">
                <a:solidFill>
                  <a:srgbClr val="000000"/>
                </a:solidFill>
              </a:rPr>
              <a:t> Cl</a:t>
            </a:r>
            <a:r>
              <a:rPr lang="en-US" sz="1100" b="1" baseline="30000">
                <a:solidFill>
                  <a:srgbClr val="000000"/>
                </a:solidFill>
              </a:rPr>
              <a:t>-</a:t>
            </a:r>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5943"/>
                                        </p:tgtEl>
                                        <p:attrNameLst>
                                          <p:attrName>style.visibility</p:attrName>
                                        </p:attrNameLst>
                                      </p:cBhvr>
                                      <p:to>
                                        <p:strVal val="visible"/>
                                      </p:to>
                                    </p:set>
                                    <p:animEffect transition="in" filter="wipe(down)">
                                      <p:cBhvr>
                                        <p:cTn id="7" dur="500"/>
                                        <p:tgtEl>
                                          <p:spTgt spid="46594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65942"/>
                                        </p:tgtEl>
                                        <p:attrNameLst>
                                          <p:attrName>style.visibility</p:attrName>
                                        </p:attrNameLst>
                                      </p:cBhvr>
                                      <p:to>
                                        <p:strVal val="visible"/>
                                      </p:to>
                                    </p:set>
                                    <p:animEffect transition="in" filter="wipe(right)">
                                      <p:cBhvr>
                                        <p:cTn id="11" dur="500"/>
                                        <p:tgtEl>
                                          <p:spTgt spid="465942"/>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4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noFill/>
          <a:ln/>
        </p:spPr>
        <p:txBody>
          <a:bodyPr/>
          <a:lstStyle/>
          <a:p>
            <a:r>
              <a:rPr lang="en-US"/>
              <a:t>Nephron: Filtration </a:t>
            </a:r>
          </a:p>
        </p:txBody>
      </p:sp>
      <p:sp>
        <p:nvSpPr>
          <p:cNvPr id="340998" name="Rectangle 6" descr="Rectangle: Click to edit Master text styles&#10;Second level&#10;Third level&#10;Fourth level&#10;Fifth level"/>
          <p:cNvSpPr>
            <a:spLocks noGrp="1" noChangeArrowheads="1"/>
          </p:cNvSpPr>
          <p:nvPr>
            <p:ph type="body" idx="1"/>
          </p:nvPr>
        </p:nvSpPr>
        <p:spPr>
          <a:xfrm>
            <a:off x="587375" y="1371600"/>
            <a:ext cx="4911725" cy="4419600"/>
          </a:xfrm>
          <a:noFill/>
          <a:ln/>
        </p:spPr>
        <p:txBody>
          <a:bodyPr/>
          <a:lstStyle/>
          <a:p>
            <a:r>
              <a:rPr lang="en-US"/>
              <a:t>At glomerulus</a:t>
            </a:r>
          </a:p>
          <a:p>
            <a:pPr lvl="1"/>
            <a:r>
              <a:rPr lang="en-US"/>
              <a:t>filtered out of blood</a:t>
            </a:r>
          </a:p>
          <a:p>
            <a:pPr lvl="2"/>
            <a:r>
              <a:rPr lang="en-US"/>
              <a:t>H</a:t>
            </a:r>
            <a:r>
              <a:rPr lang="en-US" baseline="-25000"/>
              <a:t>2</a:t>
            </a:r>
            <a:r>
              <a:rPr lang="en-US"/>
              <a:t>O</a:t>
            </a:r>
          </a:p>
          <a:p>
            <a:pPr lvl="2"/>
            <a:r>
              <a:rPr lang="en-US"/>
              <a:t>glucose </a:t>
            </a:r>
          </a:p>
          <a:p>
            <a:pPr lvl="2"/>
            <a:r>
              <a:rPr lang="en-US"/>
              <a:t>salts / ions</a:t>
            </a:r>
          </a:p>
          <a:p>
            <a:pPr lvl="2"/>
            <a:r>
              <a:rPr lang="en-US"/>
              <a:t>urea </a:t>
            </a:r>
          </a:p>
          <a:p>
            <a:pPr lvl="1"/>
            <a:r>
              <a:rPr lang="en-US"/>
              <a:t>not filtered out</a:t>
            </a:r>
          </a:p>
          <a:p>
            <a:pPr lvl="2"/>
            <a:r>
              <a:rPr lang="en-US"/>
              <a:t>cells </a:t>
            </a:r>
          </a:p>
          <a:p>
            <a:pPr lvl="2"/>
            <a:r>
              <a:rPr lang="en-US"/>
              <a:t>proteins</a:t>
            </a:r>
          </a:p>
        </p:txBody>
      </p:sp>
      <p:sp>
        <p:nvSpPr>
          <p:cNvPr id="341001" name="Rectangle 9"/>
          <p:cNvSpPr>
            <a:spLocks noChangeArrowheads="1"/>
          </p:cNvSpPr>
          <p:nvPr/>
        </p:nvSpPr>
        <p:spPr bwMode="auto">
          <a:xfrm>
            <a:off x="4200525" y="4433888"/>
            <a:ext cx="4837113" cy="1096962"/>
          </a:xfrm>
          <a:prstGeom prst="rect">
            <a:avLst/>
          </a:prstGeom>
          <a:solidFill>
            <a:srgbClr val="FFCC18"/>
          </a:solidFill>
          <a:ln w="9525">
            <a:noFill/>
            <a:miter lim="800000"/>
            <a:headEnd/>
            <a:tailEnd/>
          </a:ln>
          <a:effectLst>
            <a:outerShdw blurRad="63500" dist="35921" dir="2700000" algn="ctr" rotWithShape="0">
              <a:srgbClr val="000000">
                <a:alpha val="75000"/>
              </a:srgbClr>
            </a:outerShdw>
          </a:effectLst>
        </p:spPr>
        <p:txBody>
          <a:bodyPr lIns="18288" rIns="0">
            <a:prstTxWarp prst="textNoShape">
              <a:avLst/>
            </a:prstTxWarp>
            <a:spAutoFit/>
          </a:bodyPr>
          <a:lstStyle/>
          <a:p>
            <a:pPr algn="l"/>
            <a:r>
              <a:rPr lang="en-US" sz="2200" b="1" u="sng">
                <a:solidFill>
                  <a:srgbClr val="CC0000"/>
                </a:solidFill>
              </a:rPr>
              <a:t>high blood pressure in kidneys</a:t>
            </a:r>
            <a:r>
              <a:rPr lang="en-US" sz="2200" b="1">
                <a:solidFill>
                  <a:srgbClr val="0F116A"/>
                </a:solidFill>
              </a:rPr>
              <a:t> </a:t>
            </a:r>
            <a:br>
              <a:rPr lang="en-US" sz="2200" b="1">
                <a:solidFill>
                  <a:srgbClr val="0F116A"/>
                </a:solidFill>
              </a:rPr>
            </a:br>
            <a:r>
              <a:rPr lang="en-US" sz="2200" b="1">
                <a:solidFill>
                  <a:srgbClr val="0F116A"/>
                </a:solidFill>
              </a:rPr>
              <a:t>force to push (filter) H</a:t>
            </a:r>
            <a:r>
              <a:rPr lang="en-US" sz="2200" b="1" baseline="-25000">
                <a:solidFill>
                  <a:srgbClr val="0F116A"/>
                </a:solidFill>
              </a:rPr>
              <a:t>2</a:t>
            </a:r>
            <a:r>
              <a:rPr lang="en-US" sz="2200" b="1">
                <a:solidFill>
                  <a:srgbClr val="0F116A"/>
                </a:solidFill>
              </a:rPr>
              <a:t>O &amp; solutes out of blood vessel</a:t>
            </a:r>
          </a:p>
        </p:txBody>
      </p:sp>
      <p:pic>
        <p:nvPicPr>
          <p:cNvPr id="341002"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50113" y="366713"/>
            <a:ext cx="1779587" cy="1025525"/>
          </a:xfrm>
          <a:prstGeom prst="rect">
            <a:avLst/>
          </a:prstGeom>
          <a:solidFill>
            <a:schemeClr val="bg1"/>
          </a:solidFill>
          <a:ln w="9525">
            <a:solidFill>
              <a:srgbClr val="000000"/>
            </a:solidFill>
            <a:miter lim="800000"/>
            <a:headEnd/>
            <a:tailEnd/>
          </a:ln>
          <a:effectLst>
            <a:outerShdw blurRad="63500" dist="38099" dir="2700000" algn="ctr" rotWithShape="0">
              <a:srgbClr val="000000">
                <a:alpha val="74998"/>
              </a:srgbClr>
            </a:outerShdw>
          </a:effectLst>
        </p:spPr>
      </p:pic>
      <p:sp>
        <p:nvSpPr>
          <p:cNvPr id="341003" name="Rectangle 11"/>
          <p:cNvSpPr>
            <a:spLocks noChangeArrowheads="1"/>
          </p:cNvSpPr>
          <p:nvPr/>
        </p:nvSpPr>
        <p:spPr bwMode="auto">
          <a:xfrm>
            <a:off x="4200525" y="5635625"/>
            <a:ext cx="4837113" cy="1096963"/>
          </a:xfrm>
          <a:prstGeom prst="rect">
            <a:avLst/>
          </a:prstGeom>
          <a:solidFill>
            <a:schemeClr val="bg2"/>
          </a:solidFill>
          <a:ln w="9525">
            <a:noFill/>
            <a:miter lim="800000"/>
            <a:headEnd/>
            <a:tailEnd/>
          </a:ln>
          <a:effectLst>
            <a:outerShdw blurRad="63500" dist="35921" dir="2700000" algn="ctr" rotWithShape="0">
              <a:srgbClr val="000000">
                <a:alpha val="75000"/>
              </a:srgbClr>
            </a:outerShdw>
          </a:effectLst>
        </p:spPr>
        <p:txBody>
          <a:bodyPr lIns="18288" rIns="0">
            <a:prstTxWarp prst="textNoShape">
              <a:avLst/>
            </a:prstTxWarp>
            <a:spAutoFit/>
          </a:bodyPr>
          <a:lstStyle/>
          <a:p>
            <a:pPr algn="l"/>
            <a:r>
              <a:rPr lang="en-US" sz="2200" b="1">
                <a:solidFill>
                  <a:srgbClr val="0F116A"/>
                </a:solidFill>
              </a:rPr>
              <a:t>BIG problems when you start out with high blood pressure in system</a:t>
            </a:r>
            <a:br>
              <a:rPr lang="en-US" sz="2200" b="1">
                <a:solidFill>
                  <a:srgbClr val="0F116A"/>
                </a:solidFill>
              </a:rPr>
            </a:br>
            <a:r>
              <a:rPr lang="en-US" sz="2200" b="1" u="sng">
                <a:solidFill>
                  <a:srgbClr val="CC0000"/>
                </a:solidFill>
              </a:rPr>
              <a:t>hypertension = kidney damage</a:t>
            </a:r>
            <a:endParaRPr lang="en-US" sz="2200" b="1">
              <a:solidFill>
                <a:srgbClr val="0F116A"/>
              </a:solidFill>
            </a:endParaRPr>
          </a:p>
        </p:txBody>
      </p:sp>
      <p:pic>
        <p:nvPicPr>
          <p:cNvPr id="2" name="Picture 1"/>
          <p:cNvPicPr>
            <a:picLocks noChangeAspect="1"/>
          </p:cNvPicPr>
          <p:nvPr/>
        </p:nvPicPr>
        <p:blipFill>
          <a:blip r:embed="rId4"/>
          <a:stretch>
            <a:fillRect/>
          </a:stretch>
        </p:blipFill>
        <p:spPr>
          <a:xfrm>
            <a:off x="4836576" y="1562100"/>
            <a:ext cx="2770724" cy="2743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3" name="Rectangle 3"/>
          <p:cNvSpPr>
            <a:spLocks noGrp="1" noChangeArrowheads="1"/>
          </p:cNvSpPr>
          <p:nvPr>
            <p:ph type="title"/>
          </p:nvPr>
        </p:nvSpPr>
        <p:spPr>
          <a:noFill/>
          <a:ln/>
        </p:spPr>
        <p:txBody>
          <a:bodyPr/>
          <a:lstStyle/>
          <a:p>
            <a:r>
              <a:rPr lang="en-US"/>
              <a:t>Nephron: Re-absorption</a:t>
            </a:r>
          </a:p>
        </p:txBody>
      </p:sp>
      <p:sp>
        <p:nvSpPr>
          <p:cNvPr id="343044" name="Rectangle 4" descr="Rectangle: Click to edit Master text styles&#10;Second level&#10;Third level&#10;Fourth level&#10;Fifth level"/>
          <p:cNvSpPr>
            <a:spLocks noGrp="1" noChangeArrowheads="1"/>
          </p:cNvSpPr>
          <p:nvPr>
            <p:ph type="body" idx="1"/>
          </p:nvPr>
        </p:nvSpPr>
        <p:spPr>
          <a:xfrm>
            <a:off x="0" y="977900"/>
            <a:ext cx="7278687" cy="5378450"/>
          </a:xfrm>
          <a:noFill/>
          <a:ln/>
        </p:spPr>
        <p:txBody>
          <a:bodyPr/>
          <a:lstStyle/>
          <a:p>
            <a:r>
              <a:rPr lang="en-US" dirty="0"/>
              <a:t>Proximal tubule</a:t>
            </a:r>
          </a:p>
          <a:p>
            <a:pPr lvl="1"/>
            <a:r>
              <a:rPr lang="en-US" dirty="0"/>
              <a:t>reabsorbed back into blood</a:t>
            </a:r>
          </a:p>
          <a:p>
            <a:pPr lvl="2"/>
            <a:r>
              <a:rPr lang="en-US" dirty="0" err="1"/>
              <a:t>NaCl</a:t>
            </a:r>
            <a:r>
              <a:rPr lang="en-US" dirty="0"/>
              <a:t> </a:t>
            </a:r>
          </a:p>
          <a:p>
            <a:pPr lvl="3"/>
            <a:r>
              <a:rPr lang="en-US" dirty="0"/>
              <a:t>active transport </a:t>
            </a:r>
            <a:br>
              <a:rPr lang="en-US" dirty="0"/>
            </a:br>
            <a:r>
              <a:rPr lang="en-US" dirty="0"/>
              <a:t>of Na</a:t>
            </a:r>
            <a:r>
              <a:rPr lang="en-US" baseline="30000" dirty="0"/>
              <a:t>+</a:t>
            </a:r>
            <a:endParaRPr lang="en-US" dirty="0"/>
          </a:p>
          <a:p>
            <a:pPr lvl="3"/>
            <a:r>
              <a:rPr lang="en-US" dirty="0" err="1"/>
              <a:t>Cl</a:t>
            </a:r>
            <a:r>
              <a:rPr lang="en-US" baseline="30000" dirty="0"/>
              <a:t>–</a:t>
            </a:r>
            <a:r>
              <a:rPr lang="en-US" dirty="0"/>
              <a:t> follows </a:t>
            </a:r>
            <a:br>
              <a:rPr lang="en-US" dirty="0"/>
            </a:br>
            <a:r>
              <a:rPr lang="en-US" dirty="0"/>
              <a:t>by diffusion</a:t>
            </a:r>
          </a:p>
          <a:p>
            <a:pPr lvl="2"/>
            <a:r>
              <a:rPr lang="en-US" dirty="0"/>
              <a:t>H</a:t>
            </a:r>
            <a:r>
              <a:rPr lang="en-US" baseline="-25000" dirty="0"/>
              <a:t>2</a:t>
            </a:r>
            <a:r>
              <a:rPr lang="en-US" dirty="0"/>
              <a:t>O</a:t>
            </a:r>
          </a:p>
          <a:p>
            <a:pPr lvl="2"/>
            <a:r>
              <a:rPr lang="en-US" dirty="0"/>
              <a:t>glucose</a:t>
            </a:r>
          </a:p>
          <a:p>
            <a:pPr lvl="2"/>
            <a:r>
              <a:rPr lang="en-US" dirty="0"/>
              <a:t>HCO</a:t>
            </a:r>
            <a:r>
              <a:rPr lang="en-US" baseline="-25000" dirty="0"/>
              <a:t>3</a:t>
            </a:r>
            <a:r>
              <a:rPr lang="en-US" baseline="30000" dirty="0"/>
              <a:t>-</a:t>
            </a:r>
          </a:p>
          <a:p>
            <a:pPr lvl="3"/>
            <a:r>
              <a:rPr lang="en-US" dirty="0"/>
              <a:t>bicarbonate</a:t>
            </a:r>
          </a:p>
          <a:p>
            <a:pPr lvl="3"/>
            <a:r>
              <a:rPr lang="en-US" dirty="0"/>
              <a:t>buffer for </a:t>
            </a:r>
            <a:br>
              <a:rPr lang="en-US" dirty="0"/>
            </a:br>
            <a:r>
              <a:rPr lang="en-US" dirty="0"/>
              <a:t>blood pH</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38799" y="1003300"/>
            <a:ext cx="4152801"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533400"/>
          </a:xfrm>
        </p:spPr>
        <p:txBody>
          <a:bodyPr/>
          <a:lstStyle/>
          <a:p>
            <a:pPr eaLnBrk="1" hangingPunct="1"/>
            <a:r>
              <a:rPr lang="en-US" sz="3200">
                <a:ea typeface="ＭＳ Ｐゴシック" pitchFamily="-108" charset="-128"/>
                <a:cs typeface="ＭＳ Ｐゴシック" pitchFamily="-108" charset="-128"/>
              </a:rPr>
              <a:t> Bioenergetics of an animal: an overview</a:t>
            </a:r>
          </a:p>
        </p:txBody>
      </p:sp>
      <p:grpSp>
        <p:nvGrpSpPr>
          <p:cNvPr id="17411" name="Group 20"/>
          <p:cNvGrpSpPr>
            <a:grpSpLocks/>
          </p:cNvGrpSpPr>
          <p:nvPr/>
        </p:nvGrpSpPr>
        <p:grpSpPr bwMode="auto">
          <a:xfrm>
            <a:off x="1984375" y="708025"/>
            <a:ext cx="4505325" cy="5768975"/>
            <a:chOff x="1250" y="446"/>
            <a:chExt cx="2838" cy="3634"/>
          </a:xfrm>
        </p:grpSpPr>
        <p:pic>
          <p:nvPicPr>
            <p:cNvPr id="17412" name="Picture 3"/>
            <p:cNvPicPr>
              <a:picLocks noChangeAspect="1" noChangeArrowheads="1"/>
            </p:cNvPicPr>
            <p:nvPr/>
          </p:nvPicPr>
          <p:blipFill>
            <a:blip r:embed="rId2"/>
            <a:srcRect/>
            <a:stretch>
              <a:fillRect/>
            </a:stretch>
          </p:blipFill>
          <p:spPr bwMode="auto">
            <a:xfrm>
              <a:off x="1353" y="470"/>
              <a:ext cx="2333" cy="3610"/>
            </a:xfrm>
            <a:prstGeom prst="rect">
              <a:avLst/>
            </a:prstGeom>
            <a:noFill/>
            <a:ln w="9525">
              <a:noFill/>
              <a:miter lim="800000"/>
              <a:headEnd/>
              <a:tailEnd/>
            </a:ln>
          </p:spPr>
        </p:pic>
        <p:sp>
          <p:nvSpPr>
            <p:cNvPr id="17413" name="Text Box 4"/>
            <p:cNvSpPr txBox="1">
              <a:spLocks noChangeArrowheads="1"/>
            </p:cNvSpPr>
            <p:nvPr/>
          </p:nvSpPr>
          <p:spPr bwMode="auto">
            <a:xfrm>
              <a:off x="1859" y="446"/>
              <a:ext cx="979" cy="30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300"/>
                <a:t>Organic molecules</a:t>
              </a:r>
            </a:p>
            <a:p>
              <a:pPr algn="ctr" eaLnBrk="0" hangingPunct="0"/>
              <a:r>
                <a:rPr kumimoji="1" lang="en-US" sz="1300"/>
                <a:t>in food</a:t>
              </a:r>
            </a:p>
          </p:txBody>
        </p:sp>
        <p:sp>
          <p:nvSpPr>
            <p:cNvPr id="17414" name="Text Box 5"/>
            <p:cNvSpPr txBox="1">
              <a:spLocks noChangeArrowheads="1"/>
            </p:cNvSpPr>
            <p:nvPr/>
          </p:nvSpPr>
          <p:spPr bwMode="auto">
            <a:xfrm>
              <a:off x="1984" y="1051"/>
              <a:ext cx="753" cy="30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300"/>
                <a:t>Digestion and</a:t>
              </a:r>
            </a:p>
            <a:p>
              <a:pPr algn="ctr" eaLnBrk="0" hangingPunct="0"/>
              <a:r>
                <a:rPr kumimoji="1" lang="en-US" sz="1300"/>
                <a:t>absorption</a:t>
              </a:r>
            </a:p>
          </p:txBody>
        </p:sp>
        <p:sp>
          <p:nvSpPr>
            <p:cNvPr id="17415" name="Text Box 6"/>
            <p:cNvSpPr txBox="1">
              <a:spLocks noChangeArrowheads="1"/>
            </p:cNvSpPr>
            <p:nvPr/>
          </p:nvSpPr>
          <p:spPr bwMode="auto">
            <a:xfrm>
              <a:off x="1862" y="1603"/>
              <a:ext cx="979" cy="30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300"/>
                <a:t>Nutrient molecules</a:t>
              </a:r>
            </a:p>
            <a:p>
              <a:pPr algn="ctr" eaLnBrk="0" hangingPunct="0"/>
              <a:r>
                <a:rPr kumimoji="1" lang="en-US" sz="1300"/>
                <a:t>in body cells</a:t>
              </a:r>
            </a:p>
          </p:txBody>
        </p:sp>
        <p:sp>
          <p:nvSpPr>
            <p:cNvPr id="17416" name="Text Box 7"/>
            <p:cNvSpPr txBox="1">
              <a:spLocks noChangeArrowheads="1"/>
            </p:cNvSpPr>
            <p:nvPr/>
          </p:nvSpPr>
          <p:spPr bwMode="auto">
            <a:xfrm>
              <a:off x="2564" y="2230"/>
              <a:ext cx="603" cy="30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300"/>
                <a:t>Cellular</a:t>
              </a:r>
            </a:p>
            <a:p>
              <a:pPr algn="ctr" eaLnBrk="0" hangingPunct="0"/>
              <a:r>
                <a:rPr kumimoji="1" lang="en-US" sz="1300"/>
                <a:t>respiration</a:t>
              </a:r>
            </a:p>
          </p:txBody>
        </p:sp>
        <p:sp>
          <p:nvSpPr>
            <p:cNvPr id="17417" name="Text Box 8"/>
            <p:cNvSpPr txBox="1">
              <a:spLocks noChangeArrowheads="1"/>
            </p:cNvSpPr>
            <p:nvPr/>
          </p:nvSpPr>
          <p:spPr bwMode="auto">
            <a:xfrm>
              <a:off x="1551" y="2984"/>
              <a:ext cx="729" cy="55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300"/>
                <a:t>Biosynthesis:</a:t>
              </a:r>
            </a:p>
            <a:p>
              <a:pPr algn="ctr" eaLnBrk="0" hangingPunct="0"/>
              <a:r>
                <a:rPr kumimoji="1" lang="en-US" sz="1300"/>
                <a:t>growth,</a:t>
              </a:r>
            </a:p>
            <a:p>
              <a:pPr algn="ctr" eaLnBrk="0" hangingPunct="0"/>
              <a:r>
                <a:rPr kumimoji="1" lang="en-US" sz="1300"/>
                <a:t>storage, and</a:t>
              </a:r>
            </a:p>
            <a:p>
              <a:pPr algn="ctr" eaLnBrk="0" hangingPunct="0"/>
              <a:r>
                <a:rPr kumimoji="1" lang="en-US" sz="1300"/>
                <a:t>reproduction</a:t>
              </a:r>
            </a:p>
          </p:txBody>
        </p:sp>
        <p:sp>
          <p:nvSpPr>
            <p:cNvPr id="17418" name="Text Box 9"/>
            <p:cNvSpPr txBox="1">
              <a:spLocks noChangeArrowheads="1"/>
            </p:cNvSpPr>
            <p:nvPr/>
          </p:nvSpPr>
          <p:spPr bwMode="auto">
            <a:xfrm>
              <a:off x="2627" y="3436"/>
              <a:ext cx="469" cy="30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300"/>
                <a:t>Cellular</a:t>
              </a:r>
            </a:p>
            <a:p>
              <a:pPr algn="ctr" eaLnBrk="0" hangingPunct="0"/>
              <a:r>
                <a:rPr kumimoji="1" lang="en-US" sz="1300"/>
                <a:t>work</a:t>
              </a:r>
            </a:p>
          </p:txBody>
        </p:sp>
        <p:sp>
          <p:nvSpPr>
            <p:cNvPr id="17419" name="Text Box 10"/>
            <p:cNvSpPr txBox="1">
              <a:spLocks noChangeArrowheads="1"/>
            </p:cNvSpPr>
            <p:nvPr/>
          </p:nvSpPr>
          <p:spPr bwMode="auto">
            <a:xfrm>
              <a:off x="3640" y="1108"/>
              <a:ext cx="336" cy="18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300"/>
                <a:t>Heat</a:t>
              </a:r>
            </a:p>
          </p:txBody>
        </p:sp>
        <p:sp>
          <p:nvSpPr>
            <p:cNvPr id="17420" name="Text Box 11"/>
            <p:cNvSpPr txBox="1">
              <a:spLocks noChangeArrowheads="1"/>
            </p:cNvSpPr>
            <p:nvPr/>
          </p:nvSpPr>
          <p:spPr bwMode="auto">
            <a:xfrm>
              <a:off x="3634" y="1295"/>
              <a:ext cx="446" cy="43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300"/>
                <a:t>Energy</a:t>
              </a:r>
            </a:p>
            <a:p>
              <a:pPr eaLnBrk="0" hangingPunct="0"/>
              <a:r>
                <a:rPr kumimoji="1" lang="en-US" sz="1300"/>
                <a:t>lost in</a:t>
              </a:r>
            </a:p>
            <a:p>
              <a:pPr eaLnBrk="0" hangingPunct="0"/>
              <a:r>
                <a:rPr kumimoji="1" lang="en-US" sz="1300"/>
                <a:t>feces</a:t>
              </a:r>
            </a:p>
          </p:txBody>
        </p:sp>
        <p:sp>
          <p:nvSpPr>
            <p:cNvPr id="17421" name="Text Box 12"/>
            <p:cNvSpPr txBox="1">
              <a:spLocks noChangeArrowheads="1"/>
            </p:cNvSpPr>
            <p:nvPr/>
          </p:nvSpPr>
          <p:spPr bwMode="auto">
            <a:xfrm>
              <a:off x="3642" y="1775"/>
              <a:ext cx="446" cy="43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300"/>
                <a:t>Energy</a:t>
              </a:r>
            </a:p>
            <a:p>
              <a:pPr eaLnBrk="0" hangingPunct="0"/>
              <a:r>
                <a:rPr kumimoji="1" lang="en-US" sz="1300"/>
                <a:t>lost in</a:t>
              </a:r>
            </a:p>
            <a:p>
              <a:pPr eaLnBrk="0" hangingPunct="0"/>
              <a:r>
                <a:rPr kumimoji="1" lang="en-US" sz="1300"/>
                <a:t>urine</a:t>
              </a:r>
            </a:p>
          </p:txBody>
        </p:sp>
        <p:sp>
          <p:nvSpPr>
            <p:cNvPr id="17422" name="Text Box 13"/>
            <p:cNvSpPr txBox="1">
              <a:spLocks noChangeArrowheads="1"/>
            </p:cNvSpPr>
            <p:nvPr/>
          </p:nvSpPr>
          <p:spPr bwMode="auto">
            <a:xfrm>
              <a:off x="3648" y="2308"/>
              <a:ext cx="336" cy="18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300"/>
                <a:t>Heat</a:t>
              </a:r>
            </a:p>
          </p:txBody>
        </p:sp>
        <p:sp>
          <p:nvSpPr>
            <p:cNvPr id="17423" name="Text Box 14"/>
            <p:cNvSpPr txBox="1">
              <a:spLocks noChangeArrowheads="1"/>
            </p:cNvSpPr>
            <p:nvPr/>
          </p:nvSpPr>
          <p:spPr bwMode="auto">
            <a:xfrm>
              <a:off x="3656" y="3504"/>
              <a:ext cx="336" cy="18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300"/>
                <a:t>Heat</a:t>
              </a:r>
            </a:p>
          </p:txBody>
        </p:sp>
        <p:sp>
          <p:nvSpPr>
            <p:cNvPr id="17424" name="Text Box 15"/>
            <p:cNvSpPr txBox="1">
              <a:spLocks noChangeArrowheads="1"/>
            </p:cNvSpPr>
            <p:nvPr/>
          </p:nvSpPr>
          <p:spPr bwMode="auto">
            <a:xfrm>
              <a:off x="1250" y="614"/>
              <a:ext cx="742" cy="30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300" b="1"/>
                <a:t>External</a:t>
              </a:r>
            </a:p>
            <a:p>
              <a:pPr eaLnBrk="0" hangingPunct="0"/>
              <a:r>
                <a:rPr kumimoji="1" lang="en-US" sz="1300" b="1"/>
                <a:t>environment</a:t>
              </a:r>
            </a:p>
          </p:txBody>
        </p:sp>
        <p:sp>
          <p:nvSpPr>
            <p:cNvPr id="17425" name="Text Box 16"/>
            <p:cNvSpPr txBox="1">
              <a:spLocks noChangeArrowheads="1"/>
            </p:cNvSpPr>
            <p:nvPr/>
          </p:nvSpPr>
          <p:spPr bwMode="auto">
            <a:xfrm>
              <a:off x="1361" y="950"/>
              <a:ext cx="463" cy="30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300" b="1"/>
                <a:t>Animal</a:t>
              </a:r>
            </a:p>
            <a:p>
              <a:pPr eaLnBrk="0" hangingPunct="0"/>
              <a:r>
                <a:rPr kumimoji="1" lang="en-US" sz="1300" b="1"/>
                <a:t>body</a:t>
              </a:r>
            </a:p>
          </p:txBody>
        </p:sp>
        <p:sp>
          <p:nvSpPr>
            <p:cNvPr id="17426" name="Text Box 17"/>
            <p:cNvSpPr txBox="1">
              <a:spLocks noChangeArrowheads="1"/>
            </p:cNvSpPr>
            <p:nvPr/>
          </p:nvSpPr>
          <p:spPr bwMode="auto">
            <a:xfrm>
              <a:off x="1824" y="3896"/>
              <a:ext cx="336" cy="18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300"/>
                <a:t>Heat</a:t>
              </a:r>
            </a:p>
          </p:txBody>
        </p:sp>
        <p:sp>
          <p:nvSpPr>
            <p:cNvPr id="17427" name="Text Box 18"/>
            <p:cNvSpPr txBox="1">
              <a:spLocks noChangeArrowheads="1"/>
            </p:cNvSpPr>
            <p:nvPr/>
          </p:nvSpPr>
          <p:spPr bwMode="auto">
            <a:xfrm>
              <a:off x="1492" y="2232"/>
              <a:ext cx="556" cy="30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300"/>
                <a:t>Carbon</a:t>
              </a:r>
            </a:p>
            <a:p>
              <a:pPr algn="ctr" eaLnBrk="0" hangingPunct="0"/>
              <a:r>
                <a:rPr kumimoji="1" lang="en-US" sz="1300"/>
                <a:t>skeletons</a:t>
              </a:r>
            </a:p>
          </p:txBody>
        </p:sp>
        <p:sp>
          <p:nvSpPr>
            <p:cNvPr id="17428" name="Text Box 19"/>
            <p:cNvSpPr txBox="1">
              <a:spLocks noChangeArrowheads="1"/>
            </p:cNvSpPr>
            <p:nvPr/>
          </p:nvSpPr>
          <p:spPr bwMode="auto">
            <a:xfrm>
              <a:off x="2642" y="2868"/>
              <a:ext cx="318" cy="18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300"/>
                <a:t>ATP</a:t>
              </a:r>
            </a:p>
          </p:txBody>
        </p:sp>
      </p:grpSp>
    </p:spTree>
    <p:extLst>
      <p:ext uri="{BB962C8B-B14F-4D97-AF65-F5344CB8AC3E}">
        <p14:creationId xmlns:p14="http://schemas.microsoft.com/office/powerpoint/2010/main" val="4151125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51499" y="1600200"/>
            <a:ext cx="4152801" cy="5143500"/>
          </a:xfrm>
          <a:prstGeom prst="rect">
            <a:avLst/>
          </a:prstGeom>
        </p:spPr>
      </p:pic>
      <p:sp>
        <p:nvSpPr>
          <p:cNvPr id="345091" name="Rectangle 3"/>
          <p:cNvSpPr>
            <a:spLocks noGrp="1" noChangeArrowheads="1"/>
          </p:cNvSpPr>
          <p:nvPr>
            <p:ph type="title"/>
          </p:nvPr>
        </p:nvSpPr>
        <p:spPr>
          <a:noFill/>
          <a:ln/>
        </p:spPr>
        <p:txBody>
          <a:bodyPr/>
          <a:lstStyle/>
          <a:p>
            <a:r>
              <a:rPr lang="en-US"/>
              <a:t>Nephron: Re-absorption</a:t>
            </a:r>
          </a:p>
        </p:txBody>
      </p:sp>
      <p:sp>
        <p:nvSpPr>
          <p:cNvPr id="345092" name="Rectangle 4" descr="Rectangle: Click to edit Master text styles&#10;Second level&#10;Third level&#10;Fourth level&#10;Fifth level"/>
          <p:cNvSpPr>
            <a:spLocks noChangeArrowheads="1"/>
          </p:cNvSpPr>
          <p:nvPr/>
        </p:nvSpPr>
        <p:spPr bwMode="auto">
          <a:xfrm>
            <a:off x="176213" y="1066800"/>
            <a:ext cx="4175125" cy="51943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3000" dirty="0">
                <a:solidFill>
                  <a:srgbClr val="0F116A"/>
                </a:solidFill>
              </a:rPr>
              <a:t>Loop of </a:t>
            </a:r>
            <a:r>
              <a:rPr lang="en-US" sz="3000" dirty="0" err="1">
                <a:solidFill>
                  <a:srgbClr val="0F116A"/>
                </a:solidFill>
              </a:rPr>
              <a:t>Henle</a:t>
            </a:r>
            <a:endParaRPr lang="en-US" sz="3000" dirty="0">
              <a:solidFill>
                <a:srgbClr val="0F116A"/>
              </a:solidFill>
            </a:endParaRPr>
          </a:p>
          <a:p>
            <a:pPr marL="742950" lvl="1" indent="-285750" algn="l" eaLnBrk="1" hangingPunct="1">
              <a:spcBef>
                <a:spcPct val="20000"/>
              </a:spcBef>
              <a:buClr>
                <a:schemeClr val="tx1"/>
              </a:buClr>
              <a:buSzPct val="60000"/>
              <a:buFont typeface="Wingdings" charset="2"/>
              <a:buChar char="u"/>
            </a:pPr>
            <a:r>
              <a:rPr lang="en-US" sz="2800" u="sng" dirty="0">
                <a:solidFill>
                  <a:srgbClr val="CC0000"/>
                </a:solidFill>
                <a:ea typeface="ＭＳ Ｐゴシック" charset="-128"/>
              </a:rPr>
              <a:t>descending limb</a:t>
            </a:r>
            <a:endParaRPr lang="en-US" sz="2800" dirty="0">
              <a:ea typeface="ＭＳ Ｐゴシック" charset="-128"/>
            </a:endParaRPr>
          </a:p>
          <a:p>
            <a:pPr marL="1085850" lvl="2" indent="-228600" algn="l" eaLnBrk="1" hangingPunct="1">
              <a:spcBef>
                <a:spcPct val="20000"/>
              </a:spcBef>
              <a:buClr>
                <a:schemeClr val="hlink"/>
              </a:buClr>
              <a:buSzPct val="95000"/>
              <a:buFont typeface="Wingdings" charset="2"/>
              <a:buChar char="§"/>
            </a:pPr>
            <a:r>
              <a:rPr lang="en-US" u="sng" dirty="0">
                <a:solidFill>
                  <a:srgbClr val="0F116A"/>
                </a:solidFill>
                <a:ea typeface="ＭＳ Ｐゴシック" charset="-128"/>
              </a:rPr>
              <a:t>high permeability to H</a:t>
            </a:r>
            <a:r>
              <a:rPr lang="en-US" u="sng" baseline="-25000" dirty="0">
                <a:solidFill>
                  <a:srgbClr val="0F116A"/>
                </a:solidFill>
                <a:ea typeface="ＭＳ Ｐゴシック" charset="-128"/>
              </a:rPr>
              <a:t>2</a:t>
            </a:r>
            <a:r>
              <a:rPr lang="en-US" u="sng" dirty="0">
                <a:solidFill>
                  <a:srgbClr val="0F116A"/>
                </a:solidFill>
                <a:ea typeface="ＭＳ Ｐゴシック" charset="-128"/>
              </a:rPr>
              <a:t>O</a:t>
            </a:r>
            <a:r>
              <a:rPr lang="en-US" dirty="0">
                <a:solidFill>
                  <a:srgbClr val="0F116A"/>
                </a:solidFill>
                <a:ea typeface="ＭＳ Ｐゴシック" charset="-128"/>
              </a:rPr>
              <a:t> </a:t>
            </a:r>
          </a:p>
          <a:p>
            <a:pPr marL="1430338" lvl="3" indent="-230188" algn="l" eaLnBrk="1" hangingPunct="1">
              <a:spcBef>
                <a:spcPct val="20000"/>
              </a:spcBef>
              <a:buClr>
                <a:schemeClr val="tx1"/>
              </a:buClr>
              <a:buSzPct val="110000"/>
              <a:buFont typeface="Wingdings" charset="2"/>
              <a:buChar char="w"/>
            </a:pPr>
            <a:r>
              <a:rPr lang="en-US" dirty="0">
                <a:ea typeface="ＭＳ Ｐゴシック" charset="-128"/>
              </a:rPr>
              <a:t>many </a:t>
            </a:r>
            <a:r>
              <a:rPr lang="en-US" u="sng" dirty="0" err="1">
                <a:solidFill>
                  <a:srgbClr val="CC0000"/>
                </a:solidFill>
                <a:ea typeface="ＭＳ Ｐゴシック" charset="-128"/>
              </a:rPr>
              <a:t>aquaporins</a:t>
            </a:r>
            <a:r>
              <a:rPr lang="en-US" dirty="0">
                <a:ea typeface="ＭＳ Ｐゴシック" charset="-128"/>
              </a:rPr>
              <a:t> in cell membranes</a:t>
            </a:r>
          </a:p>
          <a:p>
            <a:pPr marL="1085850" lvl="2" indent="-228600" algn="l" eaLnBrk="1" hangingPunct="1">
              <a:spcBef>
                <a:spcPct val="20000"/>
              </a:spcBef>
              <a:buClr>
                <a:schemeClr val="hlink"/>
              </a:buClr>
              <a:buSzPct val="95000"/>
              <a:buFont typeface="Wingdings" charset="2"/>
              <a:buChar char="§"/>
            </a:pPr>
            <a:r>
              <a:rPr lang="en-US" u="sng" dirty="0">
                <a:solidFill>
                  <a:srgbClr val="0F116A"/>
                </a:solidFill>
                <a:ea typeface="ＭＳ Ｐゴシック" charset="-128"/>
              </a:rPr>
              <a:t>low permeability to salt</a:t>
            </a:r>
          </a:p>
          <a:p>
            <a:pPr marL="1430338" lvl="3" indent="-230188" algn="l" eaLnBrk="1" hangingPunct="1">
              <a:spcBef>
                <a:spcPct val="20000"/>
              </a:spcBef>
              <a:buClr>
                <a:schemeClr val="tx1"/>
              </a:buClr>
              <a:buSzPct val="110000"/>
              <a:buFont typeface="Wingdings" charset="2"/>
              <a:buChar char="w"/>
            </a:pPr>
            <a:r>
              <a:rPr lang="en-US" dirty="0">
                <a:ea typeface="ＭＳ Ｐゴシック" charset="-128"/>
              </a:rPr>
              <a:t>few Na</a:t>
            </a:r>
            <a:r>
              <a:rPr lang="en-US" baseline="30000" dirty="0">
                <a:ea typeface="ＭＳ Ｐゴシック" charset="-128"/>
              </a:rPr>
              <a:t>+</a:t>
            </a:r>
            <a:r>
              <a:rPr lang="en-US" dirty="0">
                <a:ea typeface="ＭＳ Ｐゴシック" charset="-128"/>
              </a:rPr>
              <a:t> or </a:t>
            </a:r>
            <a:r>
              <a:rPr lang="en-US" dirty="0" err="1">
                <a:ea typeface="ＭＳ Ｐゴシック" charset="-128"/>
              </a:rPr>
              <a:t>Cl</a:t>
            </a:r>
            <a:r>
              <a:rPr lang="en-US" baseline="30000" dirty="0">
                <a:ea typeface="ＭＳ Ｐゴシック" charset="-128"/>
              </a:rPr>
              <a:t>–</a:t>
            </a:r>
            <a:r>
              <a:rPr lang="en-US" dirty="0">
                <a:ea typeface="ＭＳ Ｐゴシック" charset="-128"/>
              </a:rPr>
              <a:t> channels</a:t>
            </a:r>
          </a:p>
          <a:p>
            <a:pPr marL="742950" lvl="1" indent="-285750" algn="l" eaLnBrk="1" hangingPunct="1">
              <a:spcBef>
                <a:spcPct val="20000"/>
              </a:spcBef>
              <a:buClr>
                <a:schemeClr val="tx1"/>
              </a:buClr>
              <a:buSzPct val="60000"/>
              <a:buFont typeface="Wingdings" charset="2"/>
              <a:buChar char="u"/>
            </a:pPr>
            <a:r>
              <a:rPr lang="en-US" sz="2800" dirty="0">
                <a:ea typeface="ＭＳ Ｐゴシック" charset="-128"/>
              </a:rPr>
              <a:t>reabsorbed</a:t>
            </a:r>
          </a:p>
          <a:p>
            <a:pPr marL="108585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H</a:t>
            </a:r>
            <a:r>
              <a:rPr lang="en-US" baseline="-25000" dirty="0">
                <a:solidFill>
                  <a:srgbClr val="0F116A"/>
                </a:solidFill>
                <a:ea typeface="ＭＳ Ｐゴシック" charset="-128"/>
              </a:rPr>
              <a:t>2</a:t>
            </a:r>
            <a:r>
              <a:rPr lang="en-US" dirty="0">
                <a:solidFill>
                  <a:srgbClr val="0F116A"/>
                </a:solidFill>
                <a:ea typeface="ＭＳ Ｐゴシック" charset="-128"/>
              </a:rPr>
              <a:t>O</a:t>
            </a:r>
          </a:p>
        </p:txBody>
      </p:sp>
      <p:pic>
        <p:nvPicPr>
          <p:cNvPr id="345105" name="Picture 17" descr="penguinL"/>
          <p:cNvPicPr>
            <a:picLocks noChangeAspect="1" noChangeArrowheads="1"/>
          </p:cNvPicPr>
          <p:nvPr/>
        </p:nvPicPr>
        <p:blipFill>
          <a:blip r:embed="rId5"/>
          <a:srcRect/>
          <a:stretch>
            <a:fillRect/>
          </a:stretch>
        </p:blipFill>
        <p:spPr bwMode="auto">
          <a:xfrm>
            <a:off x="7820025" y="360363"/>
            <a:ext cx="1274763" cy="1295400"/>
          </a:xfrm>
          <a:prstGeom prst="rect">
            <a:avLst/>
          </a:prstGeom>
          <a:noFill/>
        </p:spPr>
      </p:pic>
      <p:sp>
        <p:nvSpPr>
          <p:cNvPr id="345106" name="AutoShape 18"/>
          <p:cNvSpPr>
            <a:spLocks noChangeArrowheads="1"/>
          </p:cNvSpPr>
          <p:nvPr/>
        </p:nvSpPr>
        <p:spPr bwMode="auto">
          <a:xfrm>
            <a:off x="5737225" y="1181100"/>
            <a:ext cx="1974850" cy="996950"/>
          </a:xfrm>
          <a:prstGeom prst="wedgeEllipseCallout">
            <a:avLst>
              <a:gd name="adj1" fmla="val 67926"/>
              <a:gd name="adj2" fmla="val -92833"/>
            </a:avLst>
          </a:prstGeom>
          <a:solidFill>
            <a:srgbClr val="FFEA18"/>
          </a:solidFill>
          <a:ln w="38100">
            <a:solidFill>
              <a:srgbClr val="CC0000"/>
            </a:solidFill>
            <a:miter lim="800000"/>
            <a:headEnd/>
            <a:tailEnd/>
          </a:ln>
          <a:effectLst/>
        </p:spPr>
        <p:txBody>
          <a:bodyPr wrap="none" anchor="ctr">
            <a:prstTxWarp prst="textNoShape">
              <a:avLst/>
            </a:prstTxWarp>
          </a:bodyPr>
          <a:lstStyle/>
          <a:p>
            <a:pPr>
              <a:lnSpc>
                <a:spcPct val="90000"/>
              </a:lnSpc>
            </a:pPr>
            <a:r>
              <a:rPr lang="en-US" sz="1800" b="1">
                <a:solidFill>
                  <a:srgbClr val="0F116A"/>
                </a:solidFill>
                <a:latin typeface="Comic Sans MS" charset="0"/>
              </a:rPr>
              <a:t>structure fits</a:t>
            </a:r>
            <a:br>
              <a:rPr lang="en-US" sz="1800" b="1">
                <a:solidFill>
                  <a:srgbClr val="0F116A"/>
                </a:solidFill>
                <a:latin typeface="Comic Sans MS" charset="0"/>
              </a:rPr>
            </a:br>
            <a:r>
              <a:rPr lang="en-US" sz="1800" b="1">
                <a:solidFill>
                  <a:srgbClr val="0F116A"/>
                </a:solidFill>
                <a:latin typeface="Comic Sans MS" charset="0"/>
              </a:rPr>
              <a:t>function</a:t>
            </a:r>
            <a:r>
              <a:rPr lang="en-US" sz="1800" b="1" i="1">
                <a:solidFill>
                  <a:srgbClr val="0F116A"/>
                </a:solidFill>
                <a:latin typeface="Comic Sans MS" charset="0"/>
              </a:rPr>
              <a:t>!</a:t>
            </a:r>
            <a:endParaRPr lang="en-US" sz="1800" b="1">
              <a:solidFill>
                <a:srgbClr val="0F116A"/>
              </a:solidFill>
              <a:latin typeface="Comic Sans M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5105"/>
                                        </p:tgtEl>
                                        <p:attrNameLst>
                                          <p:attrName>style.visibility</p:attrName>
                                        </p:attrNameLst>
                                      </p:cBhvr>
                                      <p:to>
                                        <p:strVal val="visible"/>
                                      </p:to>
                                    </p:set>
                                    <p:animEffect transition="in" filter="wipe(down)">
                                      <p:cBhvr>
                                        <p:cTn id="7" dur="500"/>
                                        <p:tgtEl>
                                          <p:spTgt spid="34510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45106"/>
                                        </p:tgtEl>
                                        <p:attrNameLst>
                                          <p:attrName>style.visibility</p:attrName>
                                        </p:attrNameLst>
                                      </p:cBhvr>
                                      <p:to>
                                        <p:strVal val="visible"/>
                                      </p:to>
                                    </p:set>
                                    <p:animEffect transition="in" filter="wipe(right)">
                                      <p:cBhvr>
                                        <p:cTn id="11" dur="500"/>
                                        <p:tgtEl>
                                          <p:spTgt spid="34510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0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00699" y="1524000"/>
            <a:ext cx="4152801" cy="5143500"/>
          </a:xfrm>
          <a:prstGeom prst="rect">
            <a:avLst/>
          </a:prstGeom>
        </p:spPr>
      </p:pic>
      <p:sp>
        <p:nvSpPr>
          <p:cNvPr id="347140" name="Rectangle 4"/>
          <p:cNvSpPr>
            <a:spLocks noGrp="1" noChangeArrowheads="1"/>
          </p:cNvSpPr>
          <p:nvPr>
            <p:ph type="title"/>
          </p:nvPr>
        </p:nvSpPr>
        <p:spPr>
          <a:noFill/>
          <a:ln/>
        </p:spPr>
        <p:txBody>
          <a:bodyPr/>
          <a:lstStyle/>
          <a:p>
            <a:r>
              <a:rPr lang="en-US"/>
              <a:t>Nephron: Re-absorption</a:t>
            </a:r>
          </a:p>
        </p:txBody>
      </p:sp>
      <p:sp>
        <p:nvSpPr>
          <p:cNvPr id="347139" name="Rectangle 3" descr="Rectangle: Click to edit Master text styles&#10;Second level&#10;Third level&#10;Fourth level&#10;Fifth level"/>
          <p:cNvSpPr>
            <a:spLocks noChangeArrowheads="1"/>
          </p:cNvSpPr>
          <p:nvPr/>
        </p:nvSpPr>
        <p:spPr bwMode="auto">
          <a:xfrm>
            <a:off x="211138" y="838200"/>
            <a:ext cx="4602162" cy="53721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3000" dirty="0">
                <a:solidFill>
                  <a:srgbClr val="0F116A"/>
                </a:solidFill>
              </a:rPr>
              <a:t>Loop of </a:t>
            </a:r>
            <a:r>
              <a:rPr lang="en-US" sz="3000" dirty="0" err="1">
                <a:solidFill>
                  <a:srgbClr val="0F116A"/>
                </a:solidFill>
              </a:rPr>
              <a:t>Henle</a:t>
            </a:r>
            <a:endParaRPr lang="en-US" sz="3000" dirty="0">
              <a:solidFill>
                <a:srgbClr val="0F116A"/>
              </a:solidFill>
            </a:endParaRPr>
          </a:p>
          <a:p>
            <a:pPr marL="742950" lvl="1" indent="-285750" algn="l" eaLnBrk="1" hangingPunct="1">
              <a:spcBef>
                <a:spcPct val="20000"/>
              </a:spcBef>
              <a:buClr>
                <a:schemeClr val="tx1"/>
              </a:buClr>
              <a:buSzPct val="60000"/>
              <a:buFont typeface="Wingdings" charset="2"/>
              <a:buChar char="u"/>
            </a:pPr>
            <a:r>
              <a:rPr lang="en-US" sz="2800" u="sng" dirty="0">
                <a:solidFill>
                  <a:srgbClr val="CC0000"/>
                </a:solidFill>
                <a:ea typeface="ＭＳ Ｐゴシック" charset="-128"/>
              </a:rPr>
              <a:t>ascending limb</a:t>
            </a:r>
            <a:endParaRPr lang="en-US" sz="2800" dirty="0">
              <a:ea typeface="ＭＳ Ｐゴシック" charset="-128"/>
            </a:endParaRPr>
          </a:p>
          <a:p>
            <a:pPr marL="114300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low permeability </a:t>
            </a:r>
            <a:br>
              <a:rPr lang="en-US" dirty="0">
                <a:solidFill>
                  <a:srgbClr val="0F116A"/>
                </a:solidFill>
                <a:ea typeface="ＭＳ Ｐゴシック" charset="-128"/>
              </a:rPr>
            </a:br>
            <a:r>
              <a:rPr lang="en-US" dirty="0">
                <a:solidFill>
                  <a:srgbClr val="0F116A"/>
                </a:solidFill>
                <a:ea typeface="ＭＳ Ｐゴシック" charset="-128"/>
              </a:rPr>
              <a:t>to H</a:t>
            </a:r>
            <a:r>
              <a:rPr lang="en-US" baseline="-25000" dirty="0">
                <a:solidFill>
                  <a:srgbClr val="0F116A"/>
                </a:solidFill>
                <a:ea typeface="ＭＳ Ｐゴシック" charset="-128"/>
              </a:rPr>
              <a:t>2</a:t>
            </a:r>
            <a:r>
              <a:rPr lang="en-US" dirty="0">
                <a:solidFill>
                  <a:srgbClr val="0F116A"/>
                </a:solidFill>
                <a:ea typeface="ＭＳ Ｐゴシック" charset="-128"/>
              </a:rPr>
              <a:t>O</a:t>
            </a:r>
          </a:p>
          <a:p>
            <a:pPr marL="1143000" lvl="2" indent="-228600" algn="l" eaLnBrk="1" hangingPunct="1">
              <a:spcBef>
                <a:spcPct val="20000"/>
              </a:spcBef>
              <a:buClr>
                <a:schemeClr val="hlink"/>
              </a:buClr>
              <a:buSzPct val="95000"/>
              <a:buFont typeface="Wingdings" charset="2"/>
              <a:buChar char="§"/>
            </a:pPr>
            <a:r>
              <a:rPr lang="en-US" dirty="0" err="1">
                <a:solidFill>
                  <a:srgbClr val="0F116A"/>
                </a:solidFill>
                <a:ea typeface="ＭＳ Ｐゴシック" charset="-128"/>
              </a:rPr>
              <a:t>Cl</a:t>
            </a:r>
            <a:r>
              <a:rPr lang="en-US" baseline="30000" dirty="0">
                <a:solidFill>
                  <a:srgbClr val="0F116A"/>
                </a:solidFill>
                <a:ea typeface="ＭＳ Ｐゴシック" charset="-128"/>
              </a:rPr>
              <a:t>-</a:t>
            </a:r>
            <a:r>
              <a:rPr lang="en-US" dirty="0">
                <a:solidFill>
                  <a:srgbClr val="0F116A"/>
                </a:solidFill>
                <a:ea typeface="ＭＳ Ｐゴシック" charset="-128"/>
              </a:rPr>
              <a:t> pump</a:t>
            </a:r>
          </a:p>
          <a:p>
            <a:pPr marL="114300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Na</a:t>
            </a:r>
            <a:r>
              <a:rPr lang="en-US" baseline="30000" dirty="0">
                <a:solidFill>
                  <a:srgbClr val="0F116A"/>
                </a:solidFill>
                <a:ea typeface="ＭＳ Ｐゴシック" charset="-128"/>
              </a:rPr>
              <a:t>+</a:t>
            </a:r>
            <a:r>
              <a:rPr lang="en-US" dirty="0">
                <a:solidFill>
                  <a:srgbClr val="0F116A"/>
                </a:solidFill>
                <a:ea typeface="ＭＳ Ｐゴシック" charset="-128"/>
              </a:rPr>
              <a:t> follows by diffusion </a:t>
            </a:r>
          </a:p>
          <a:p>
            <a:pPr marL="1600200" lvl="3" indent="-228600" algn="l" eaLnBrk="1" hangingPunct="1">
              <a:spcBef>
                <a:spcPct val="20000"/>
              </a:spcBef>
              <a:buClr>
                <a:schemeClr val="tx1"/>
              </a:buClr>
              <a:buSzPct val="110000"/>
              <a:buFont typeface="Wingdings" charset="2"/>
              <a:buChar char="w"/>
            </a:pPr>
            <a:r>
              <a:rPr lang="en-US" dirty="0">
                <a:ea typeface="ＭＳ Ｐゴシック" charset="-128"/>
              </a:rPr>
              <a:t>different membrane proteins</a:t>
            </a:r>
          </a:p>
          <a:p>
            <a:pPr marL="742950" lvl="1" indent="-285750" algn="l" eaLnBrk="1" hangingPunct="1">
              <a:spcBef>
                <a:spcPct val="20000"/>
              </a:spcBef>
              <a:buClr>
                <a:schemeClr val="tx1"/>
              </a:buClr>
              <a:buSzPct val="60000"/>
              <a:buFont typeface="Wingdings" charset="2"/>
              <a:buChar char="u"/>
            </a:pPr>
            <a:r>
              <a:rPr lang="en-US" sz="2800" dirty="0">
                <a:ea typeface="ＭＳ Ｐゴシック" charset="-128"/>
              </a:rPr>
              <a:t>reabsorbed</a:t>
            </a:r>
          </a:p>
          <a:p>
            <a:pPr marL="114300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salts</a:t>
            </a:r>
          </a:p>
          <a:p>
            <a:pPr marL="1600200" lvl="3" indent="-228600" algn="l" eaLnBrk="1" hangingPunct="1">
              <a:spcBef>
                <a:spcPct val="20000"/>
              </a:spcBef>
              <a:buClr>
                <a:schemeClr val="tx1"/>
              </a:buClr>
              <a:buSzPct val="110000"/>
              <a:buFont typeface="Wingdings" charset="2"/>
              <a:buChar char="w"/>
            </a:pPr>
            <a:r>
              <a:rPr lang="en-US" dirty="0">
                <a:ea typeface="ＭＳ Ｐゴシック" charset="-128"/>
              </a:rPr>
              <a:t>maintains osmotic gradient </a:t>
            </a:r>
          </a:p>
        </p:txBody>
      </p:sp>
      <p:pic>
        <p:nvPicPr>
          <p:cNvPr id="347149" name="Picture 13" descr="penguinL"/>
          <p:cNvPicPr>
            <a:picLocks noChangeAspect="1" noChangeArrowheads="1"/>
          </p:cNvPicPr>
          <p:nvPr/>
        </p:nvPicPr>
        <p:blipFill>
          <a:blip r:embed="rId5"/>
          <a:srcRect/>
          <a:stretch>
            <a:fillRect/>
          </a:stretch>
        </p:blipFill>
        <p:spPr bwMode="auto">
          <a:xfrm>
            <a:off x="7820025" y="360363"/>
            <a:ext cx="1274763" cy="1295400"/>
          </a:xfrm>
          <a:prstGeom prst="rect">
            <a:avLst/>
          </a:prstGeom>
          <a:noFill/>
        </p:spPr>
      </p:pic>
      <p:sp>
        <p:nvSpPr>
          <p:cNvPr id="347150" name="AutoShape 14"/>
          <p:cNvSpPr>
            <a:spLocks noChangeArrowheads="1"/>
          </p:cNvSpPr>
          <p:nvPr/>
        </p:nvSpPr>
        <p:spPr bwMode="auto">
          <a:xfrm>
            <a:off x="5737225" y="1181100"/>
            <a:ext cx="1974850" cy="996950"/>
          </a:xfrm>
          <a:prstGeom prst="wedgeEllipseCallout">
            <a:avLst>
              <a:gd name="adj1" fmla="val 67926"/>
              <a:gd name="adj2" fmla="val -92833"/>
            </a:avLst>
          </a:prstGeom>
          <a:solidFill>
            <a:srgbClr val="FFEA18"/>
          </a:solidFill>
          <a:ln w="38100">
            <a:solidFill>
              <a:srgbClr val="CC0000"/>
            </a:solidFill>
            <a:miter lim="800000"/>
            <a:headEnd/>
            <a:tailEnd/>
          </a:ln>
          <a:effectLst/>
        </p:spPr>
        <p:txBody>
          <a:bodyPr wrap="none" anchor="ctr">
            <a:prstTxWarp prst="textNoShape">
              <a:avLst/>
            </a:prstTxWarp>
          </a:bodyPr>
          <a:lstStyle/>
          <a:p>
            <a:pPr>
              <a:lnSpc>
                <a:spcPct val="90000"/>
              </a:lnSpc>
            </a:pPr>
            <a:r>
              <a:rPr lang="en-US" sz="1800" b="1">
                <a:solidFill>
                  <a:srgbClr val="0F116A"/>
                </a:solidFill>
                <a:latin typeface="Comic Sans MS" charset="0"/>
              </a:rPr>
              <a:t>structure fits</a:t>
            </a:r>
            <a:br>
              <a:rPr lang="en-US" sz="1800" b="1">
                <a:solidFill>
                  <a:srgbClr val="0F116A"/>
                </a:solidFill>
                <a:latin typeface="Comic Sans MS" charset="0"/>
              </a:rPr>
            </a:br>
            <a:r>
              <a:rPr lang="en-US" sz="1800" b="1">
                <a:solidFill>
                  <a:srgbClr val="0F116A"/>
                </a:solidFill>
                <a:latin typeface="Comic Sans MS" charset="0"/>
              </a:rPr>
              <a:t>function</a:t>
            </a:r>
            <a:r>
              <a:rPr lang="en-US" sz="1800" b="1" i="1">
                <a:solidFill>
                  <a:srgbClr val="0F116A"/>
                </a:solidFill>
                <a:latin typeface="Comic Sans MS" charset="0"/>
              </a:rPr>
              <a:t>!</a:t>
            </a:r>
            <a:endParaRPr lang="en-US" sz="1800" b="1">
              <a:solidFill>
                <a:srgbClr val="0F116A"/>
              </a:solidFill>
              <a:latin typeface="Comic Sans M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7149"/>
                                        </p:tgtEl>
                                        <p:attrNameLst>
                                          <p:attrName>style.visibility</p:attrName>
                                        </p:attrNameLst>
                                      </p:cBhvr>
                                      <p:to>
                                        <p:strVal val="visible"/>
                                      </p:to>
                                    </p:set>
                                    <p:animEffect transition="in" filter="wipe(down)">
                                      <p:cBhvr>
                                        <p:cTn id="7" dur="500"/>
                                        <p:tgtEl>
                                          <p:spTgt spid="34714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47150"/>
                                        </p:tgtEl>
                                        <p:attrNameLst>
                                          <p:attrName>style.visibility</p:attrName>
                                        </p:attrNameLst>
                                      </p:cBhvr>
                                      <p:to>
                                        <p:strVal val="visible"/>
                                      </p:to>
                                    </p:set>
                                    <p:animEffect transition="in" filter="wipe(right)">
                                      <p:cBhvr>
                                        <p:cTn id="11" dur="500"/>
                                        <p:tgtEl>
                                          <p:spTgt spid="347150"/>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0"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ctangle 3"/>
          <p:cNvSpPr>
            <a:spLocks noGrp="1" noChangeArrowheads="1"/>
          </p:cNvSpPr>
          <p:nvPr>
            <p:ph type="title"/>
          </p:nvPr>
        </p:nvSpPr>
        <p:spPr>
          <a:noFill/>
          <a:ln/>
        </p:spPr>
        <p:txBody>
          <a:bodyPr/>
          <a:lstStyle/>
          <a:p>
            <a:r>
              <a:rPr lang="en-US"/>
              <a:t>Nephron: Re-absorption</a:t>
            </a:r>
          </a:p>
        </p:txBody>
      </p:sp>
      <p:sp>
        <p:nvSpPr>
          <p:cNvPr id="349188" name="Rectangle 4" descr="Rectangle: Click to edit Master text styles&#10;Second level&#10;Third level&#10;Fourth level&#10;Fifth level"/>
          <p:cNvSpPr>
            <a:spLocks noChangeArrowheads="1"/>
          </p:cNvSpPr>
          <p:nvPr/>
        </p:nvSpPr>
        <p:spPr bwMode="auto">
          <a:xfrm>
            <a:off x="279400" y="1143000"/>
            <a:ext cx="4021138" cy="41148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3000" dirty="0">
                <a:solidFill>
                  <a:srgbClr val="0F116A"/>
                </a:solidFill>
              </a:rPr>
              <a:t>Distal tubule</a:t>
            </a:r>
          </a:p>
          <a:p>
            <a:pPr marL="742950" lvl="1" indent="-285750" algn="l" eaLnBrk="1" hangingPunct="1">
              <a:spcBef>
                <a:spcPct val="20000"/>
              </a:spcBef>
              <a:buClr>
                <a:schemeClr val="tx1"/>
              </a:buClr>
              <a:buSzPct val="60000"/>
              <a:buFont typeface="Wingdings" charset="2"/>
              <a:buChar char="u"/>
            </a:pPr>
            <a:r>
              <a:rPr lang="en-US" sz="2800" dirty="0">
                <a:ea typeface="ＭＳ Ｐゴシック" charset="-128"/>
              </a:rPr>
              <a:t>reabsorbed</a:t>
            </a:r>
          </a:p>
          <a:p>
            <a:pPr marL="114300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salts</a:t>
            </a:r>
          </a:p>
          <a:p>
            <a:pPr marL="114300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H</a:t>
            </a:r>
            <a:r>
              <a:rPr lang="en-US" baseline="-25000" dirty="0">
                <a:solidFill>
                  <a:srgbClr val="0F116A"/>
                </a:solidFill>
                <a:ea typeface="ＭＳ Ｐゴシック" charset="-128"/>
              </a:rPr>
              <a:t>2</a:t>
            </a:r>
            <a:r>
              <a:rPr lang="en-US" dirty="0">
                <a:solidFill>
                  <a:srgbClr val="0F116A"/>
                </a:solidFill>
                <a:ea typeface="ＭＳ Ｐゴシック" charset="-128"/>
              </a:rPr>
              <a:t>O</a:t>
            </a:r>
          </a:p>
          <a:p>
            <a:pPr marL="114300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HCO</a:t>
            </a:r>
            <a:r>
              <a:rPr lang="en-US" baseline="-25000" dirty="0">
                <a:solidFill>
                  <a:srgbClr val="0F116A"/>
                </a:solidFill>
                <a:ea typeface="ＭＳ Ｐゴシック" charset="-128"/>
              </a:rPr>
              <a:t>3</a:t>
            </a:r>
            <a:r>
              <a:rPr lang="en-US" baseline="30000" dirty="0">
                <a:solidFill>
                  <a:srgbClr val="0F116A"/>
                </a:solidFill>
                <a:ea typeface="ＭＳ Ｐゴシック" charset="-128"/>
              </a:rPr>
              <a:t>-</a:t>
            </a:r>
          </a:p>
          <a:p>
            <a:pPr marL="1600200" lvl="3" indent="-228600" algn="l" eaLnBrk="1" hangingPunct="1">
              <a:spcBef>
                <a:spcPct val="20000"/>
              </a:spcBef>
              <a:buClr>
                <a:schemeClr val="tx1"/>
              </a:buClr>
              <a:buSzPct val="110000"/>
              <a:buFont typeface="Wingdings" charset="2"/>
              <a:buChar char="w"/>
            </a:pPr>
            <a:r>
              <a:rPr lang="en-US" dirty="0">
                <a:ea typeface="ＭＳ Ｐゴシック" charset="-128"/>
              </a:rPr>
              <a:t>bicarbonate</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60999" y="1143000"/>
            <a:ext cx="4152801"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ChangeArrowheads="1"/>
          </p:cNvSpPr>
          <p:nvPr/>
        </p:nvSpPr>
        <p:spPr bwMode="auto">
          <a:xfrm>
            <a:off x="152400" y="139700"/>
            <a:ext cx="8229600" cy="762000"/>
          </a:xfrm>
          <a:prstGeom prst="rect">
            <a:avLst/>
          </a:prstGeom>
          <a:noFill/>
          <a:ln w="9525">
            <a:noFill/>
            <a:miter lim="800000"/>
            <a:headEnd/>
            <a:tailEnd/>
          </a:ln>
          <a:effectLst/>
        </p:spPr>
        <p:txBody>
          <a:bodyPr>
            <a:prstTxWarp prst="textNoShape">
              <a:avLst/>
            </a:prstTxWarp>
          </a:bodyPr>
          <a:lstStyle/>
          <a:p>
            <a:pPr algn="l" eaLnBrk="1" hangingPunct="1"/>
            <a:r>
              <a:rPr lang="en-US" sz="3600" b="1" dirty="0">
                <a:solidFill>
                  <a:schemeClr val="tx2"/>
                </a:solidFill>
              </a:rPr>
              <a:t>Nephron: Reabsorption &amp; Excretion</a:t>
            </a:r>
          </a:p>
        </p:txBody>
      </p:sp>
      <p:sp>
        <p:nvSpPr>
          <p:cNvPr id="351236" name="Rectangle 4" descr="Rectangle: Click to edit Master text styles&#10;Second level&#10;Third level&#10;Fourth level&#10;Fifth level"/>
          <p:cNvSpPr>
            <a:spLocks noChangeArrowheads="1"/>
          </p:cNvSpPr>
          <p:nvPr/>
        </p:nvSpPr>
        <p:spPr bwMode="auto">
          <a:xfrm>
            <a:off x="222250" y="965200"/>
            <a:ext cx="3694113" cy="44831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3000" dirty="0">
                <a:solidFill>
                  <a:srgbClr val="0F116A"/>
                </a:solidFill>
              </a:rPr>
              <a:t>Collecting duct</a:t>
            </a:r>
          </a:p>
          <a:p>
            <a:pPr marL="742950" lvl="1" indent="-285750" algn="l" eaLnBrk="1" hangingPunct="1">
              <a:spcBef>
                <a:spcPct val="20000"/>
              </a:spcBef>
              <a:buClr>
                <a:schemeClr val="tx1"/>
              </a:buClr>
              <a:buSzPct val="60000"/>
              <a:buFont typeface="Wingdings" charset="2"/>
              <a:buChar char="u"/>
            </a:pPr>
            <a:r>
              <a:rPr lang="en-US" sz="2800" dirty="0">
                <a:ea typeface="ＭＳ Ｐゴシック" charset="-128"/>
              </a:rPr>
              <a:t>reabsorbed</a:t>
            </a:r>
          </a:p>
          <a:p>
            <a:pPr marL="1087438"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H</a:t>
            </a:r>
            <a:r>
              <a:rPr lang="en-US" baseline="-25000" dirty="0">
                <a:solidFill>
                  <a:srgbClr val="0F116A"/>
                </a:solidFill>
                <a:ea typeface="ＭＳ Ｐゴシック" charset="-128"/>
              </a:rPr>
              <a:t>2</a:t>
            </a:r>
            <a:r>
              <a:rPr lang="en-US" dirty="0">
                <a:solidFill>
                  <a:srgbClr val="0F116A"/>
                </a:solidFill>
                <a:ea typeface="ＭＳ Ｐゴシック" charset="-128"/>
              </a:rPr>
              <a:t>O</a:t>
            </a:r>
          </a:p>
          <a:p>
            <a:pPr marL="742950" lvl="1" indent="-285750" algn="l" eaLnBrk="1" hangingPunct="1">
              <a:spcBef>
                <a:spcPct val="20000"/>
              </a:spcBef>
              <a:buClr>
                <a:schemeClr val="tx1"/>
              </a:buClr>
              <a:buSzPct val="60000"/>
              <a:buFont typeface="Wingdings" charset="2"/>
              <a:buChar char="u"/>
            </a:pPr>
            <a:r>
              <a:rPr lang="en-US" sz="2800" dirty="0">
                <a:ea typeface="ＭＳ Ｐゴシック" charset="-128"/>
              </a:rPr>
              <a:t>excretion</a:t>
            </a:r>
          </a:p>
          <a:p>
            <a:pPr marL="1087438"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concentrated urine passed </a:t>
            </a:r>
            <a:br>
              <a:rPr lang="en-US" dirty="0">
                <a:solidFill>
                  <a:srgbClr val="0F116A"/>
                </a:solidFill>
                <a:ea typeface="ＭＳ Ｐゴシック" charset="-128"/>
              </a:rPr>
            </a:br>
            <a:r>
              <a:rPr lang="en-US" dirty="0">
                <a:solidFill>
                  <a:srgbClr val="0F116A"/>
                </a:solidFill>
                <a:ea typeface="ＭＳ Ｐゴシック" charset="-128"/>
              </a:rPr>
              <a:t>to bladder</a:t>
            </a:r>
          </a:p>
          <a:p>
            <a:pPr marL="1430338" lvl="3" indent="-228600" algn="l" eaLnBrk="1" hangingPunct="1">
              <a:spcBef>
                <a:spcPct val="20000"/>
              </a:spcBef>
              <a:buClr>
                <a:schemeClr val="tx1"/>
              </a:buClr>
              <a:buSzPct val="110000"/>
              <a:buFont typeface="Wingdings" charset="2"/>
              <a:buChar char="w"/>
            </a:pPr>
            <a:r>
              <a:rPr lang="en-US" dirty="0">
                <a:ea typeface="ＭＳ Ｐゴシック" charset="-128"/>
              </a:rPr>
              <a:t>impermeable lining</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9099" y="1003300"/>
            <a:ext cx="4152801"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b="3600"/>
          <a:stretch>
            <a:fillRect/>
          </a:stretch>
        </p:blipFill>
        <p:spPr bwMode="auto">
          <a:xfrm>
            <a:off x="4106863" y="2009775"/>
            <a:ext cx="5037137" cy="4848225"/>
          </a:xfrm>
          <a:prstGeom prst="rect">
            <a:avLst/>
          </a:prstGeom>
          <a:noFill/>
          <a:ln w="9525">
            <a:noFill/>
            <a:miter lim="800000"/>
            <a:headEnd/>
            <a:tailEnd/>
          </a:ln>
        </p:spPr>
      </p:pic>
      <p:pic>
        <p:nvPicPr>
          <p:cNvPr id="35328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b="3600"/>
          <a:stretch>
            <a:fillRect/>
          </a:stretch>
        </p:blipFill>
        <p:spPr bwMode="auto">
          <a:xfrm>
            <a:off x="4106863" y="2009775"/>
            <a:ext cx="5037137" cy="4848225"/>
          </a:xfrm>
          <a:prstGeom prst="rect">
            <a:avLst/>
          </a:prstGeom>
          <a:noFill/>
        </p:spPr>
      </p:pic>
      <p:sp>
        <p:nvSpPr>
          <p:cNvPr id="353284" name="Rectangle 4"/>
          <p:cNvSpPr>
            <a:spLocks noGrp="1" noChangeArrowheads="1"/>
          </p:cNvSpPr>
          <p:nvPr>
            <p:ph type="title"/>
          </p:nvPr>
        </p:nvSpPr>
        <p:spPr/>
        <p:txBody>
          <a:bodyPr/>
          <a:lstStyle/>
          <a:p>
            <a:r>
              <a:rPr lang="en-US"/>
              <a:t>Osmotic control in nephron</a:t>
            </a:r>
          </a:p>
        </p:txBody>
      </p:sp>
      <p:pic>
        <p:nvPicPr>
          <p:cNvPr id="353286"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b="3600"/>
          <a:stretch>
            <a:fillRect/>
          </a:stretch>
        </p:blipFill>
        <p:spPr bwMode="auto">
          <a:xfrm>
            <a:off x="4116388" y="2019300"/>
            <a:ext cx="5027612" cy="4838700"/>
          </a:xfrm>
          <a:prstGeom prst="rect">
            <a:avLst/>
          </a:prstGeom>
          <a:noFill/>
          <a:ln w="9525">
            <a:noFill/>
            <a:miter lim="800000"/>
            <a:headEnd/>
            <a:tailEnd/>
          </a:ln>
        </p:spPr>
      </p:pic>
      <p:sp>
        <p:nvSpPr>
          <p:cNvPr id="353285" name="Rectangle 5" descr="Rectangle: Click to edit Master text styles&#10;Second level&#10;Third level&#10;Fourth level&#10;Fifth level"/>
          <p:cNvSpPr>
            <a:spLocks noGrp="1" noChangeArrowheads="1"/>
          </p:cNvSpPr>
          <p:nvPr>
            <p:ph type="body" idx="1"/>
          </p:nvPr>
        </p:nvSpPr>
        <p:spPr>
          <a:xfrm>
            <a:off x="233363" y="990600"/>
            <a:ext cx="8058150" cy="3956050"/>
          </a:xfrm>
        </p:spPr>
        <p:txBody>
          <a:bodyPr/>
          <a:lstStyle/>
          <a:p>
            <a:r>
              <a:rPr lang="en-US" dirty="0"/>
              <a:t>How is all this re-absorption achieved?</a:t>
            </a:r>
          </a:p>
          <a:p>
            <a:pPr lvl="1"/>
            <a:r>
              <a:rPr lang="en-US" sz="2600" dirty="0"/>
              <a:t>tight osmotic </a:t>
            </a:r>
            <a:br>
              <a:rPr lang="en-US" sz="2600" dirty="0"/>
            </a:br>
            <a:r>
              <a:rPr lang="en-US" sz="2600" dirty="0"/>
              <a:t>control to </a:t>
            </a:r>
            <a:r>
              <a:rPr lang="en-US" sz="2600" u="sng" dirty="0">
                <a:solidFill>
                  <a:srgbClr val="CC0000"/>
                </a:solidFill>
              </a:rPr>
              <a:t>reduce </a:t>
            </a:r>
            <a:br>
              <a:rPr lang="en-US" sz="2600" u="sng" dirty="0">
                <a:solidFill>
                  <a:srgbClr val="CC0000"/>
                </a:solidFill>
              </a:rPr>
            </a:br>
            <a:r>
              <a:rPr lang="en-US" sz="2600" u="sng" dirty="0">
                <a:solidFill>
                  <a:srgbClr val="CC0000"/>
                </a:solidFill>
              </a:rPr>
              <a:t>the energy cost</a:t>
            </a:r>
            <a:r>
              <a:rPr lang="en-US" sz="2600" dirty="0"/>
              <a:t> </a:t>
            </a:r>
            <a:br>
              <a:rPr lang="en-US" sz="2600" dirty="0"/>
            </a:br>
            <a:r>
              <a:rPr lang="en-US" sz="2600" dirty="0"/>
              <a:t>of excretion</a:t>
            </a:r>
          </a:p>
          <a:p>
            <a:pPr lvl="1"/>
            <a:r>
              <a:rPr lang="en-US" sz="2600" dirty="0"/>
              <a:t>use </a:t>
            </a:r>
            <a:r>
              <a:rPr lang="en-US" sz="2600" u="sng" dirty="0">
                <a:solidFill>
                  <a:srgbClr val="CC0000"/>
                </a:solidFill>
              </a:rPr>
              <a:t>diffusion</a:t>
            </a:r>
            <a:r>
              <a:rPr lang="en-US" sz="2600" dirty="0"/>
              <a:t> </a:t>
            </a:r>
            <a:br>
              <a:rPr lang="en-US" sz="2600" dirty="0"/>
            </a:br>
            <a:r>
              <a:rPr lang="en-US" sz="2600" dirty="0"/>
              <a:t>instead of </a:t>
            </a:r>
            <a:br>
              <a:rPr lang="en-US" sz="2600" dirty="0"/>
            </a:br>
            <a:r>
              <a:rPr lang="en-US" sz="2600" u="sng" dirty="0">
                <a:solidFill>
                  <a:srgbClr val="CC0000"/>
                </a:solidFill>
              </a:rPr>
              <a:t>active transport</a:t>
            </a:r>
            <a:r>
              <a:rPr lang="en-US" sz="2600" dirty="0"/>
              <a:t/>
            </a:r>
            <a:br>
              <a:rPr lang="en-US" sz="2600" dirty="0"/>
            </a:br>
            <a:r>
              <a:rPr lang="en-US" sz="2600" dirty="0"/>
              <a:t>wherever possible</a:t>
            </a:r>
            <a:endParaRPr lang="en-US" sz="2400" dirty="0"/>
          </a:p>
        </p:txBody>
      </p:sp>
      <p:sp>
        <p:nvSpPr>
          <p:cNvPr id="353287" name="Line 7"/>
          <p:cNvSpPr>
            <a:spLocks noChangeShapeType="1"/>
          </p:cNvSpPr>
          <p:nvPr/>
        </p:nvSpPr>
        <p:spPr bwMode="auto">
          <a:xfrm>
            <a:off x="7239000" y="3657600"/>
            <a:ext cx="0" cy="2286000"/>
          </a:xfrm>
          <a:prstGeom prst="line">
            <a:avLst/>
          </a:prstGeom>
          <a:noFill/>
          <a:ln w="76200">
            <a:solidFill>
              <a:srgbClr val="CC0000"/>
            </a:solidFill>
            <a:round/>
            <a:headEnd/>
            <a:tailEnd type="triangle" w="med" len="med"/>
          </a:ln>
          <a:effectLst/>
        </p:spPr>
        <p:txBody>
          <a:bodyPr wrap="none" anchor="ctr">
            <a:prstTxWarp prst="textNoShape">
              <a:avLst/>
            </a:prstTxWarp>
          </a:bodyPr>
          <a:lstStyle/>
          <a:p>
            <a:endParaRPr lang="en-US"/>
          </a:p>
        </p:txBody>
      </p:sp>
      <p:sp>
        <p:nvSpPr>
          <p:cNvPr id="353288" name="Line 8"/>
          <p:cNvSpPr>
            <a:spLocks noChangeShapeType="1"/>
          </p:cNvSpPr>
          <p:nvPr/>
        </p:nvSpPr>
        <p:spPr bwMode="auto">
          <a:xfrm flipV="1">
            <a:off x="5410200" y="4038600"/>
            <a:ext cx="0" cy="2286000"/>
          </a:xfrm>
          <a:prstGeom prst="line">
            <a:avLst/>
          </a:prstGeom>
          <a:noFill/>
          <a:ln w="76200">
            <a:solidFill>
              <a:srgbClr val="CC0000"/>
            </a:solidFill>
            <a:round/>
            <a:headEnd/>
            <a:tailEnd type="triangle" w="med" len="med"/>
          </a:ln>
          <a:effectLst/>
        </p:spPr>
        <p:txBody>
          <a:bodyPr wrap="none" anchor="ctr">
            <a:prstTxWarp prst="textNoShape">
              <a:avLst/>
            </a:prstTxWarp>
          </a:bodyPr>
          <a:lstStyle/>
          <a:p>
            <a:endParaRPr lang="en-US"/>
          </a:p>
        </p:txBody>
      </p:sp>
      <p:sp>
        <p:nvSpPr>
          <p:cNvPr id="353289" name="Freeform 9"/>
          <p:cNvSpPr>
            <a:spLocks/>
          </p:cNvSpPr>
          <p:nvPr/>
        </p:nvSpPr>
        <p:spPr bwMode="auto">
          <a:xfrm>
            <a:off x="4648200" y="3287713"/>
            <a:ext cx="2603500" cy="393700"/>
          </a:xfrm>
          <a:custGeom>
            <a:avLst/>
            <a:gdLst/>
            <a:ahLst/>
            <a:cxnLst>
              <a:cxn ang="0">
                <a:pos x="0" y="56"/>
              </a:cxn>
              <a:cxn ang="0">
                <a:pos x="192" y="152"/>
              </a:cxn>
              <a:cxn ang="0">
                <a:pos x="720" y="152"/>
              </a:cxn>
              <a:cxn ang="0">
                <a:pos x="1296" y="8"/>
              </a:cxn>
              <a:cxn ang="0">
                <a:pos x="1584" y="104"/>
              </a:cxn>
              <a:cxn ang="0">
                <a:pos x="1632" y="248"/>
              </a:cxn>
            </a:cxnLst>
            <a:rect l="0" t="0" r="r" b="b"/>
            <a:pathLst>
              <a:path w="1640" h="248">
                <a:moveTo>
                  <a:pt x="0" y="56"/>
                </a:moveTo>
                <a:cubicBezTo>
                  <a:pt x="36" y="96"/>
                  <a:pt x="72" y="136"/>
                  <a:pt x="192" y="152"/>
                </a:cubicBezTo>
                <a:cubicBezTo>
                  <a:pt x="312" y="168"/>
                  <a:pt x="536" y="176"/>
                  <a:pt x="720" y="152"/>
                </a:cubicBezTo>
                <a:cubicBezTo>
                  <a:pt x="904" y="128"/>
                  <a:pt x="1152" y="16"/>
                  <a:pt x="1296" y="8"/>
                </a:cubicBezTo>
                <a:cubicBezTo>
                  <a:pt x="1440" y="0"/>
                  <a:pt x="1528" y="64"/>
                  <a:pt x="1584" y="104"/>
                </a:cubicBezTo>
                <a:cubicBezTo>
                  <a:pt x="1640" y="144"/>
                  <a:pt x="1624" y="224"/>
                  <a:pt x="1632" y="24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53291" name="AutoShape 11"/>
          <p:cNvSpPr>
            <a:spLocks noChangeArrowheads="1"/>
          </p:cNvSpPr>
          <p:nvPr/>
        </p:nvSpPr>
        <p:spPr bwMode="auto">
          <a:xfrm flipH="1" flipV="1">
            <a:off x="5791200" y="6324600"/>
            <a:ext cx="1371600" cy="533400"/>
          </a:xfrm>
          <a:custGeom>
            <a:avLst/>
            <a:gdLst>
              <a:gd name="G0" fmla="+- -243939 0 0"/>
              <a:gd name="G1" fmla="+- -11591533 0 0"/>
              <a:gd name="G2" fmla="+- -243939 0 -11591533"/>
              <a:gd name="G3" fmla="+- 10800 0 0"/>
              <a:gd name="G4" fmla="+- 0 0 -243939"/>
              <a:gd name="T0" fmla="*/ 360 256 1"/>
              <a:gd name="T1" fmla="*/ 0 256 1"/>
              <a:gd name="G5" fmla="+- G2 T0 T1"/>
              <a:gd name="G6" fmla="?: G2 G2 G5"/>
              <a:gd name="G7" fmla="+- 0 0 G6"/>
              <a:gd name="G8" fmla="+- 8918 0 0"/>
              <a:gd name="G9" fmla="+- 0 0 -11591533"/>
              <a:gd name="G10" fmla="+- 8918 0 2700"/>
              <a:gd name="G11" fmla="cos G10 -243939"/>
              <a:gd name="G12" fmla="sin G10 -243939"/>
              <a:gd name="G13" fmla="cos 13500 -243939"/>
              <a:gd name="G14" fmla="sin 13500 -243939"/>
              <a:gd name="G15" fmla="+- G11 10800 0"/>
              <a:gd name="G16" fmla="+- G12 10800 0"/>
              <a:gd name="G17" fmla="+- G13 10800 0"/>
              <a:gd name="G18" fmla="+- G14 10800 0"/>
              <a:gd name="G19" fmla="*/ 8918 1 2"/>
              <a:gd name="G20" fmla="+- G19 5400 0"/>
              <a:gd name="G21" fmla="cos G20 -243939"/>
              <a:gd name="G22" fmla="sin G20 -243939"/>
              <a:gd name="G23" fmla="+- G21 10800 0"/>
              <a:gd name="G24" fmla="+- G12 G23 G22"/>
              <a:gd name="G25" fmla="+- G22 G23 G11"/>
              <a:gd name="G26" fmla="cos 10800 -243939"/>
              <a:gd name="G27" fmla="sin 10800 -243939"/>
              <a:gd name="G28" fmla="cos 8918 -243939"/>
              <a:gd name="G29" fmla="sin 8918 -243939"/>
              <a:gd name="G30" fmla="+- G26 10800 0"/>
              <a:gd name="G31" fmla="+- G27 10800 0"/>
              <a:gd name="G32" fmla="+- G28 10800 0"/>
              <a:gd name="G33" fmla="+- G29 10800 0"/>
              <a:gd name="G34" fmla="+- G19 5400 0"/>
              <a:gd name="G35" fmla="cos G34 -11591533"/>
              <a:gd name="G36" fmla="sin G34 -11591533"/>
              <a:gd name="G37" fmla="+/ -11591533 -243939 2"/>
              <a:gd name="T2" fmla="*/ 180 256 1"/>
              <a:gd name="T3" fmla="*/ 0 256 1"/>
              <a:gd name="G38" fmla="+- G37 T2 T3"/>
              <a:gd name="G39" fmla="?: G2 G37 G38"/>
              <a:gd name="G40" fmla="cos 10800 G39"/>
              <a:gd name="G41" fmla="sin 10800 G39"/>
              <a:gd name="G42" fmla="cos 8918 G39"/>
              <a:gd name="G43" fmla="sin 8918 G39"/>
              <a:gd name="G44" fmla="+- G40 10800 0"/>
              <a:gd name="G45" fmla="+- G41 10800 0"/>
              <a:gd name="G46" fmla="+- G42 10800 0"/>
              <a:gd name="G47" fmla="+- G43 10800 0"/>
              <a:gd name="G48" fmla="+- G35 10800 0"/>
              <a:gd name="G49" fmla="+- G36 10800 0"/>
              <a:gd name="T4" fmla="*/ 10743 w 21600"/>
              <a:gd name="T5" fmla="*/ 0 h 21600"/>
              <a:gd name="T6" fmla="*/ 955 w 21600"/>
              <a:gd name="T7" fmla="*/ 10262 h 21600"/>
              <a:gd name="T8" fmla="*/ 10753 w 21600"/>
              <a:gd name="T9" fmla="*/ 1882 h 21600"/>
              <a:gd name="T10" fmla="*/ 24271 w 21600"/>
              <a:gd name="T11" fmla="*/ 9923 h 21600"/>
              <a:gd name="T12" fmla="*/ 20875 w 21600"/>
              <a:gd name="T13" fmla="*/ 13793 h 21600"/>
              <a:gd name="T14" fmla="*/ 17004 w 21600"/>
              <a:gd name="T15" fmla="*/ 1039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699" y="10221"/>
                </a:moveTo>
                <a:cubicBezTo>
                  <a:pt x="19394" y="5530"/>
                  <a:pt x="15500" y="1881"/>
                  <a:pt x="10800" y="1881"/>
                </a:cubicBezTo>
                <a:cubicBezTo>
                  <a:pt x="6063" y="1881"/>
                  <a:pt x="2153" y="5584"/>
                  <a:pt x="1895" y="10313"/>
                </a:cubicBezTo>
                <a:lnTo>
                  <a:pt x="16" y="10210"/>
                </a:lnTo>
                <a:cubicBezTo>
                  <a:pt x="328" y="4483"/>
                  <a:pt x="5064" y="-1"/>
                  <a:pt x="10800" y="-1"/>
                </a:cubicBezTo>
                <a:cubicBezTo>
                  <a:pt x="16492" y="-1"/>
                  <a:pt x="21207" y="4418"/>
                  <a:pt x="21577" y="10098"/>
                </a:cubicBezTo>
                <a:lnTo>
                  <a:pt x="24271" y="9923"/>
                </a:lnTo>
                <a:lnTo>
                  <a:pt x="20875" y="13793"/>
                </a:lnTo>
                <a:lnTo>
                  <a:pt x="17004" y="10396"/>
                </a:lnTo>
                <a:lnTo>
                  <a:pt x="19699" y="10221"/>
                </a:ln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pic>
        <p:nvPicPr>
          <p:cNvPr id="353294" name="Picture 14" descr="penguinL"/>
          <p:cNvPicPr>
            <a:picLocks noChangeAspect="1" noChangeArrowheads="1"/>
          </p:cNvPicPr>
          <p:nvPr/>
        </p:nvPicPr>
        <p:blipFill>
          <a:blip r:embed="rId7"/>
          <a:srcRect/>
          <a:stretch>
            <a:fillRect/>
          </a:stretch>
        </p:blipFill>
        <p:spPr bwMode="auto">
          <a:xfrm flipH="1">
            <a:off x="31750" y="5562600"/>
            <a:ext cx="1274763" cy="1295400"/>
          </a:xfrm>
          <a:prstGeom prst="rect">
            <a:avLst/>
          </a:prstGeom>
          <a:noFill/>
        </p:spPr>
      </p:pic>
      <p:sp>
        <p:nvSpPr>
          <p:cNvPr id="353295" name="AutoShape 15"/>
          <p:cNvSpPr>
            <a:spLocks noChangeArrowheads="1"/>
          </p:cNvSpPr>
          <p:nvPr/>
        </p:nvSpPr>
        <p:spPr bwMode="auto">
          <a:xfrm flipH="1">
            <a:off x="1797050" y="5440363"/>
            <a:ext cx="2433638" cy="1230312"/>
          </a:xfrm>
          <a:prstGeom prst="wedgeEllipseCallout">
            <a:avLst>
              <a:gd name="adj1" fmla="val 81963"/>
              <a:gd name="adj2" fmla="val -1181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pPr>
              <a:lnSpc>
                <a:spcPct val="90000"/>
              </a:lnSpc>
            </a:pPr>
            <a:r>
              <a:rPr lang="en-US" sz="1800" b="1">
                <a:solidFill>
                  <a:srgbClr val="0F116A"/>
                </a:solidFill>
                <a:latin typeface="Comic Sans MS" charset="0"/>
              </a:rPr>
              <a:t>the value of a</a:t>
            </a:r>
            <a:br>
              <a:rPr lang="en-US" sz="1800" b="1">
                <a:solidFill>
                  <a:srgbClr val="0F116A"/>
                </a:solidFill>
                <a:latin typeface="Comic Sans MS" charset="0"/>
              </a:rPr>
            </a:br>
            <a:r>
              <a:rPr lang="en-US" sz="1800" b="1">
                <a:solidFill>
                  <a:srgbClr val="0F116A"/>
                </a:solidFill>
                <a:latin typeface="Comic Sans MS" charset="0"/>
              </a:rPr>
              <a:t>counter current </a:t>
            </a:r>
          </a:p>
          <a:p>
            <a:pPr>
              <a:lnSpc>
                <a:spcPct val="90000"/>
              </a:lnSpc>
            </a:pPr>
            <a:r>
              <a:rPr lang="en-US" sz="1800" b="1">
                <a:solidFill>
                  <a:srgbClr val="0F116A"/>
                </a:solidFill>
                <a:latin typeface="Comic Sans MS" charset="0"/>
              </a:rPr>
              <a:t>exchange system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53294"/>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53295"/>
                                        </p:tgtEl>
                                        <p:attrNameLst>
                                          <p:attrName>style.visibility</p:attrName>
                                        </p:attrNameLst>
                                      </p:cBhvr>
                                      <p:to>
                                        <p:strVal val="visible"/>
                                      </p:to>
                                    </p:set>
                                    <p:animEffect transition="in" filter="wipe(down)">
                                      <p:cBhvr>
                                        <p:cTn id="10" dur="500"/>
                                        <p:tgtEl>
                                          <p:spTgt spid="353295"/>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5"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t>Summary </a:t>
            </a:r>
          </a:p>
        </p:txBody>
      </p:sp>
      <p:sp>
        <p:nvSpPr>
          <p:cNvPr id="355331" name="Rectangle 3" descr="Rectangle: Click to edit Master text styles&#10;Second level&#10;Third level&#10;Fourth level&#10;Fifth level"/>
          <p:cNvSpPr>
            <a:spLocks noGrp="1" noChangeArrowheads="1"/>
          </p:cNvSpPr>
          <p:nvPr>
            <p:ph type="body" idx="1"/>
          </p:nvPr>
        </p:nvSpPr>
        <p:spPr>
          <a:xfrm>
            <a:off x="647700" y="1028700"/>
            <a:ext cx="8305800" cy="5486400"/>
          </a:xfrm>
        </p:spPr>
        <p:txBody>
          <a:bodyPr/>
          <a:lstStyle/>
          <a:p>
            <a:pPr>
              <a:lnSpc>
                <a:spcPct val="90000"/>
              </a:lnSpc>
              <a:tabLst>
                <a:tab pos="2744788" algn="l"/>
                <a:tab pos="2859088" algn="l"/>
                <a:tab pos="2973388" algn="l"/>
              </a:tabLst>
            </a:pPr>
            <a:r>
              <a:rPr lang="en-US" sz="2600" u="sng" dirty="0">
                <a:solidFill>
                  <a:srgbClr val="CC0000"/>
                </a:solidFill>
              </a:rPr>
              <a:t>Not filtered</a:t>
            </a:r>
            <a:r>
              <a:rPr lang="en-US" sz="2600" dirty="0"/>
              <a:t> out </a:t>
            </a:r>
          </a:p>
          <a:p>
            <a:pPr lvl="1">
              <a:lnSpc>
                <a:spcPct val="90000"/>
              </a:lnSpc>
              <a:tabLst>
                <a:tab pos="2744788" algn="l"/>
                <a:tab pos="2859088" algn="l"/>
                <a:tab pos="2973388" algn="l"/>
              </a:tabLst>
            </a:pPr>
            <a:r>
              <a:rPr lang="en-US" sz="2400" dirty="0" smtClean="0"/>
              <a:t>Cells, proteins</a:t>
            </a:r>
            <a:endParaRPr lang="en-US" sz="2400" dirty="0"/>
          </a:p>
          <a:p>
            <a:pPr lvl="1">
              <a:lnSpc>
                <a:spcPct val="90000"/>
              </a:lnSpc>
              <a:tabLst>
                <a:tab pos="2744788" algn="l"/>
                <a:tab pos="2859088" algn="l"/>
                <a:tab pos="2973388" algn="l"/>
              </a:tabLst>
            </a:pPr>
            <a:r>
              <a:rPr lang="en-US" sz="2400" dirty="0"/>
              <a:t>remain in blood (too big)</a:t>
            </a:r>
          </a:p>
          <a:p>
            <a:pPr>
              <a:lnSpc>
                <a:spcPct val="90000"/>
              </a:lnSpc>
              <a:tabLst>
                <a:tab pos="2744788" algn="l"/>
                <a:tab pos="2859088" algn="l"/>
                <a:tab pos="2973388" algn="l"/>
              </a:tabLst>
            </a:pPr>
            <a:r>
              <a:rPr lang="en-US" sz="2600" dirty="0"/>
              <a:t>Reabsorbed: </a:t>
            </a:r>
            <a:r>
              <a:rPr lang="en-US" sz="2600" u="sng" dirty="0">
                <a:solidFill>
                  <a:srgbClr val="CC0000"/>
                </a:solidFill>
              </a:rPr>
              <a:t>active transport</a:t>
            </a:r>
            <a:endParaRPr lang="en-US" sz="2600" dirty="0"/>
          </a:p>
          <a:p>
            <a:pPr lvl="1">
              <a:lnSpc>
                <a:spcPct val="90000"/>
              </a:lnSpc>
              <a:tabLst>
                <a:tab pos="2744788" algn="l"/>
                <a:tab pos="2859088" algn="l"/>
                <a:tab pos="2973388" algn="l"/>
              </a:tabLst>
            </a:pPr>
            <a:r>
              <a:rPr lang="en-US" sz="2400" dirty="0"/>
              <a:t>Na</a:t>
            </a:r>
            <a:r>
              <a:rPr lang="en-US" sz="2400" baseline="30000" dirty="0" smtClean="0"/>
              <a:t>+</a:t>
            </a:r>
            <a:r>
              <a:rPr lang="en-US" sz="2400" dirty="0"/>
              <a:t> </a:t>
            </a:r>
            <a:r>
              <a:rPr lang="en-US" sz="2400" dirty="0" err="1" smtClean="0"/>
              <a:t>Cl</a:t>
            </a:r>
            <a:r>
              <a:rPr lang="en-US" sz="2400" baseline="30000" dirty="0" smtClean="0"/>
              <a:t>-</a:t>
            </a:r>
            <a:r>
              <a:rPr lang="en-US" sz="2400" dirty="0" smtClean="0"/>
              <a:t>, amino acids, </a:t>
            </a:r>
            <a:r>
              <a:rPr lang="en-US" sz="2400" dirty="0"/>
              <a:t>glucose</a:t>
            </a:r>
          </a:p>
          <a:p>
            <a:pPr>
              <a:lnSpc>
                <a:spcPct val="90000"/>
              </a:lnSpc>
              <a:tabLst>
                <a:tab pos="2744788" algn="l"/>
                <a:tab pos="2859088" algn="l"/>
                <a:tab pos="2973388" algn="l"/>
              </a:tabLst>
            </a:pPr>
            <a:r>
              <a:rPr lang="en-US" sz="2600" dirty="0"/>
              <a:t>Reabsorbed: </a:t>
            </a:r>
            <a:r>
              <a:rPr lang="en-US" sz="2600" u="sng" dirty="0">
                <a:solidFill>
                  <a:srgbClr val="CC0000"/>
                </a:solidFill>
              </a:rPr>
              <a:t>diffusion</a:t>
            </a:r>
            <a:endParaRPr lang="en-US" sz="2600" dirty="0"/>
          </a:p>
          <a:p>
            <a:pPr lvl="1">
              <a:lnSpc>
                <a:spcPct val="90000"/>
              </a:lnSpc>
              <a:tabLst>
                <a:tab pos="2744788" algn="l"/>
                <a:tab pos="2859088" algn="l"/>
                <a:tab pos="2973388" algn="l"/>
              </a:tabLst>
            </a:pPr>
            <a:r>
              <a:rPr lang="en-US" sz="2400" dirty="0"/>
              <a:t>Na</a:t>
            </a:r>
            <a:r>
              <a:rPr lang="en-US" sz="2400" baseline="30000" dirty="0" smtClean="0"/>
              <a:t>+</a:t>
            </a:r>
            <a:r>
              <a:rPr lang="en-US" sz="2400" dirty="0" smtClean="0"/>
              <a:t>, </a:t>
            </a:r>
            <a:r>
              <a:rPr lang="en-US" sz="2400" dirty="0" err="1" smtClean="0"/>
              <a:t>Cl</a:t>
            </a:r>
            <a:r>
              <a:rPr lang="en-US" sz="2400" baseline="30000" dirty="0" smtClean="0"/>
              <a:t>–</a:t>
            </a:r>
            <a:r>
              <a:rPr lang="en-US" sz="2400" dirty="0" smtClean="0"/>
              <a:t>, H</a:t>
            </a:r>
            <a:r>
              <a:rPr lang="en-US" sz="2400" baseline="-25000" dirty="0" smtClean="0"/>
              <a:t>2</a:t>
            </a:r>
            <a:r>
              <a:rPr lang="en-US" sz="2400" dirty="0" smtClean="0"/>
              <a:t>O</a:t>
            </a:r>
            <a:endParaRPr lang="en-US" sz="2400" dirty="0"/>
          </a:p>
          <a:p>
            <a:pPr>
              <a:lnSpc>
                <a:spcPct val="90000"/>
              </a:lnSpc>
              <a:tabLst>
                <a:tab pos="2744788" algn="l"/>
                <a:tab pos="2859088" algn="l"/>
                <a:tab pos="2973388" algn="l"/>
              </a:tabLst>
            </a:pPr>
            <a:r>
              <a:rPr lang="en-US" sz="2600" dirty="0"/>
              <a:t>Excreted</a:t>
            </a:r>
          </a:p>
          <a:p>
            <a:pPr lvl="1">
              <a:lnSpc>
                <a:spcPct val="90000"/>
              </a:lnSpc>
              <a:tabLst>
                <a:tab pos="2744788" algn="l"/>
                <a:tab pos="2859088" algn="l"/>
                <a:tab pos="2973388" algn="l"/>
              </a:tabLst>
            </a:pPr>
            <a:r>
              <a:rPr lang="en-US" sz="2400" dirty="0" smtClean="0"/>
              <a:t>Urea, excess </a:t>
            </a:r>
            <a:r>
              <a:rPr lang="en-US" sz="2400" dirty="0"/>
              <a:t>H</a:t>
            </a:r>
            <a:r>
              <a:rPr lang="en-US" sz="2400" baseline="-25000" dirty="0"/>
              <a:t>2</a:t>
            </a:r>
            <a:r>
              <a:rPr lang="en-US" sz="2400" dirty="0"/>
              <a:t>O	</a:t>
            </a:r>
            <a:r>
              <a:rPr lang="en-US" sz="2400" dirty="0" smtClean="0"/>
              <a:t>, excess </a:t>
            </a:r>
            <a:r>
              <a:rPr lang="en-US" sz="2400" dirty="0"/>
              <a:t>solutes (glucose, salts</a:t>
            </a:r>
            <a:r>
              <a:rPr lang="en-US" sz="2400" dirty="0" smtClean="0"/>
              <a:t>), toxins</a:t>
            </a:r>
            <a:r>
              <a:rPr lang="en-US" sz="2400" dirty="0"/>
              <a:t>, drugs, “unknowns”</a:t>
            </a:r>
          </a:p>
        </p:txBody>
      </p:sp>
      <p:pic>
        <p:nvPicPr>
          <p:cNvPr id="355332" name="Picture 4" descr="penguinL"/>
          <p:cNvPicPr>
            <a:picLocks noChangeAspect="1" noChangeArrowheads="1"/>
          </p:cNvPicPr>
          <p:nvPr/>
        </p:nvPicPr>
        <p:blipFill>
          <a:blip r:embed="rId4"/>
          <a:srcRect/>
          <a:stretch>
            <a:fillRect/>
          </a:stretch>
        </p:blipFill>
        <p:spPr bwMode="auto">
          <a:xfrm>
            <a:off x="7715250" y="381000"/>
            <a:ext cx="1274763" cy="1295400"/>
          </a:xfrm>
          <a:prstGeom prst="rect">
            <a:avLst/>
          </a:prstGeom>
          <a:noFill/>
        </p:spPr>
      </p:pic>
      <p:sp>
        <p:nvSpPr>
          <p:cNvPr id="355333" name="AutoShape 5"/>
          <p:cNvSpPr>
            <a:spLocks noChangeArrowheads="1"/>
          </p:cNvSpPr>
          <p:nvPr/>
        </p:nvSpPr>
        <p:spPr bwMode="auto">
          <a:xfrm>
            <a:off x="4899025" y="520700"/>
            <a:ext cx="2643188" cy="1219200"/>
          </a:xfrm>
          <a:prstGeom prst="wedgeEllipseCallout">
            <a:avLst>
              <a:gd name="adj1" fmla="val 65556"/>
              <a:gd name="adj2" fmla="val -32944"/>
            </a:avLst>
          </a:prstGeom>
          <a:solidFill>
            <a:srgbClr val="FFEA18"/>
          </a:solidFill>
          <a:ln w="38100">
            <a:solidFill>
              <a:srgbClr val="CC0000"/>
            </a:solidFill>
            <a:miter lim="800000"/>
            <a:headEnd/>
            <a:tailEnd/>
          </a:ln>
          <a:effectLst/>
        </p:spPr>
        <p:txBody>
          <a:bodyPr wrap="none" anchor="ctr">
            <a:prstTxWarp prst="textNoShape">
              <a:avLst/>
            </a:prstTxWarp>
          </a:bodyPr>
          <a:lstStyle/>
          <a:p>
            <a:pPr>
              <a:lnSpc>
                <a:spcPct val="90000"/>
              </a:lnSpc>
            </a:pPr>
            <a:r>
              <a:rPr lang="en-US" sz="1800" b="1">
                <a:solidFill>
                  <a:srgbClr val="0F116A"/>
                </a:solidFill>
                <a:latin typeface="Comic Sans MS" charset="0"/>
              </a:rPr>
              <a:t>why</a:t>
            </a:r>
            <a:br>
              <a:rPr lang="en-US" sz="1800" b="1">
                <a:solidFill>
                  <a:srgbClr val="0F116A"/>
                </a:solidFill>
                <a:latin typeface="Comic Sans MS" charset="0"/>
              </a:rPr>
            </a:br>
            <a:r>
              <a:rPr lang="en-US" sz="1800" b="1">
                <a:solidFill>
                  <a:srgbClr val="0F116A"/>
                </a:solidFill>
                <a:latin typeface="Comic Sans MS" charset="0"/>
              </a:rPr>
              <a:t>selective </a:t>
            </a:r>
            <a:r>
              <a:rPr lang="en-US" sz="1800" b="1" u="sng">
                <a:solidFill>
                  <a:srgbClr val="0F116A"/>
                </a:solidFill>
                <a:latin typeface="Comic Sans MS" charset="0"/>
              </a:rPr>
              <a:t>reabsorption</a:t>
            </a:r>
            <a:r>
              <a:rPr lang="en-US" sz="1800" b="1">
                <a:solidFill>
                  <a:srgbClr val="0F116A"/>
                </a:solidFill>
                <a:latin typeface="Comic Sans MS" charset="0"/>
              </a:rPr>
              <a:t/>
            </a:r>
            <a:br>
              <a:rPr lang="en-US" sz="1800" b="1">
                <a:solidFill>
                  <a:srgbClr val="0F116A"/>
                </a:solidFill>
                <a:latin typeface="Comic Sans MS" charset="0"/>
              </a:rPr>
            </a:br>
            <a:r>
              <a:rPr lang="en-US" sz="1800" b="1">
                <a:solidFill>
                  <a:srgbClr val="0F116A"/>
                </a:solidFill>
                <a:latin typeface="Comic Sans MS" charset="0"/>
              </a:rPr>
              <a:t>&amp; not selective</a:t>
            </a:r>
            <a:br>
              <a:rPr lang="en-US" sz="1800" b="1">
                <a:solidFill>
                  <a:srgbClr val="0F116A"/>
                </a:solidFill>
                <a:latin typeface="Comic Sans MS" charset="0"/>
              </a:rPr>
            </a:br>
            <a:r>
              <a:rPr lang="en-US" sz="1800" b="1" u="sng">
                <a:solidFill>
                  <a:srgbClr val="0F116A"/>
                </a:solidFill>
                <a:latin typeface="Comic Sans MS" charset="0"/>
              </a:rPr>
              <a:t>filtration</a:t>
            </a:r>
            <a:r>
              <a:rPr lang="en-US" sz="1800" b="1">
                <a:solidFill>
                  <a:srgbClr val="0F116A"/>
                </a:solidFill>
                <a:latin typeface="Comic Sans MS"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55332"/>
                                        </p:tgtEl>
                                        <p:attrNameLst>
                                          <p:attrName>style.visibility</p:attrName>
                                        </p:attrNameLst>
                                      </p:cBhvr>
                                      <p:to>
                                        <p:strVal val="visible"/>
                                      </p:to>
                                    </p:set>
                                    <p:animEffect transition="in" filter="wipe(right)">
                                      <p:cBhvr>
                                        <p:cTn id="7" dur="500"/>
                                        <p:tgtEl>
                                          <p:spTgt spid="35533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55333"/>
                                        </p:tgtEl>
                                        <p:attrNameLst>
                                          <p:attrName>style.visibility</p:attrName>
                                        </p:attrNameLst>
                                      </p:cBhvr>
                                      <p:to>
                                        <p:strVal val="visible"/>
                                      </p:to>
                                    </p:set>
                                    <p:animEffect transition="in" filter="wipe(right)">
                                      <p:cBhvr>
                                        <p:cTn id="11" dur="500"/>
                                        <p:tgtEl>
                                          <p:spTgt spid="355333"/>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3"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6" name="AutoShape 4"/>
          <p:cNvSpPr>
            <a:spLocks noChangeArrowheads="1"/>
          </p:cNvSpPr>
          <p:nvPr/>
        </p:nvSpPr>
        <p:spPr bwMode="auto">
          <a:xfrm>
            <a:off x="3206750" y="1436688"/>
            <a:ext cx="2357438" cy="2357437"/>
          </a:xfrm>
          <a:custGeom>
            <a:avLst/>
            <a:gdLst>
              <a:gd name="G0" fmla="+- 2205101 0 0"/>
              <a:gd name="G1" fmla="+- 7605089 0 0"/>
              <a:gd name="G2" fmla="+- 2205101 0 7605089"/>
              <a:gd name="G3" fmla="+- 10800 0 0"/>
              <a:gd name="G4" fmla="+- 0 0 2205101"/>
              <a:gd name="T0" fmla="*/ 360 256 1"/>
              <a:gd name="T1" fmla="*/ 0 256 1"/>
              <a:gd name="G5" fmla="+- G2 T0 T1"/>
              <a:gd name="G6" fmla="?: G2 G2 G5"/>
              <a:gd name="G7" fmla="+- 0 0 G6"/>
              <a:gd name="G8" fmla="+- 8150 0 0"/>
              <a:gd name="G9" fmla="+- 0 0 7605089"/>
              <a:gd name="G10" fmla="+- 8150 0 2700"/>
              <a:gd name="G11" fmla="cos G10 2205101"/>
              <a:gd name="G12" fmla="sin G10 2205101"/>
              <a:gd name="G13" fmla="cos 13500 2205101"/>
              <a:gd name="G14" fmla="sin 13500 2205101"/>
              <a:gd name="G15" fmla="+- G11 10800 0"/>
              <a:gd name="G16" fmla="+- G12 10800 0"/>
              <a:gd name="G17" fmla="+- G13 10800 0"/>
              <a:gd name="G18" fmla="+- G14 10800 0"/>
              <a:gd name="G19" fmla="*/ 8150 1 2"/>
              <a:gd name="G20" fmla="+- G19 5400 0"/>
              <a:gd name="G21" fmla="cos G20 2205101"/>
              <a:gd name="G22" fmla="sin G20 2205101"/>
              <a:gd name="G23" fmla="+- G21 10800 0"/>
              <a:gd name="G24" fmla="+- G12 G23 G22"/>
              <a:gd name="G25" fmla="+- G22 G23 G11"/>
              <a:gd name="G26" fmla="cos 10800 2205101"/>
              <a:gd name="G27" fmla="sin 10800 2205101"/>
              <a:gd name="G28" fmla="cos 8150 2205101"/>
              <a:gd name="G29" fmla="sin 8150 2205101"/>
              <a:gd name="G30" fmla="+- G26 10800 0"/>
              <a:gd name="G31" fmla="+- G27 10800 0"/>
              <a:gd name="G32" fmla="+- G28 10800 0"/>
              <a:gd name="G33" fmla="+- G29 10800 0"/>
              <a:gd name="G34" fmla="+- G19 5400 0"/>
              <a:gd name="G35" fmla="cos G34 7605089"/>
              <a:gd name="G36" fmla="sin G34 7605089"/>
              <a:gd name="G37" fmla="+/ 7605089 2205101 2"/>
              <a:gd name="T2" fmla="*/ 180 256 1"/>
              <a:gd name="T3" fmla="*/ 0 256 1"/>
              <a:gd name="G38" fmla="+- G37 T2 T3"/>
              <a:gd name="G39" fmla="?: G2 G37 G38"/>
              <a:gd name="G40" fmla="cos 10800 G39"/>
              <a:gd name="G41" fmla="sin 10800 G39"/>
              <a:gd name="G42" fmla="cos 8150 G39"/>
              <a:gd name="G43" fmla="sin 8150 G39"/>
              <a:gd name="G44" fmla="+- G40 10800 0"/>
              <a:gd name="G45" fmla="+- G41 10800 0"/>
              <a:gd name="G46" fmla="+- G42 10800 0"/>
              <a:gd name="G47" fmla="+- G43 10800 0"/>
              <a:gd name="G48" fmla="+- G35 10800 0"/>
              <a:gd name="G49" fmla="+- G36 10800 0"/>
              <a:gd name="T4" fmla="*/ 7976 w 21600"/>
              <a:gd name="T5" fmla="*/ 375 h 21600"/>
              <a:gd name="T6" fmla="*/ 6639 w 21600"/>
              <a:gd name="T7" fmla="*/ 19312 h 21600"/>
              <a:gd name="T8" fmla="*/ 8669 w 21600"/>
              <a:gd name="T9" fmla="*/ 2933 h 21600"/>
              <a:gd name="T10" fmla="*/ 22038 w 21600"/>
              <a:gd name="T11" fmla="*/ 18280 h 21600"/>
              <a:gd name="T12" fmla="*/ 16457 w 21600"/>
              <a:gd name="T13" fmla="*/ 19400 h 21600"/>
              <a:gd name="T14" fmla="*/ 15336 w 21600"/>
              <a:gd name="T15" fmla="*/ 1381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8291" name="Rectangle 19"/>
          <p:cNvSpPr>
            <a:spLocks noChangeArrowheads="1"/>
          </p:cNvSpPr>
          <p:nvPr/>
        </p:nvSpPr>
        <p:spPr bwMode="auto">
          <a:xfrm>
            <a:off x="3943350" y="3305175"/>
            <a:ext cx="1017588" cy="366713"/>
          </a:xfrm>
          <a:prstGeom prst="rect">
            <a:avLst/>
          </a:prstGeom>
          <a:solidFill>
            <a:schemeClr val="tx2">
              <a:lumMod val="40000"/>
              <a:lumOff val="60000"/>
            </a:schemeClr>
          </a:solidFill>
          <a:ln w="9525">
            <a:noFill/>
            <a:miter lim="800000"/>
            <a:headEnd/>
            <a:tailEnd/>
          </a:ln>
          <a:effectLst/>
        </p:spPr>
        <p:txBody>
          <a:bodyPr wrap="none" anchor="ctr">
            <a:prstTxWarp prst="textNoShape">
              <a:avLst/>
            </a:prstTxWarp>
            <a:spAutoFit/>
          </a:bodyPr>
          <a:lstStyle/>
          <a:p>
            <a:pPr>
              <a:lnSpc>
                <a:spcPct val="90000"/>
              </a:lnSpc>
            </a:pPr>
            <a:r>
              <a:rPr lang="en-US" sz="2000" b="1" dirty="0">
                <a:solidFill>
                  <a:srgbClr val="010101"/>
                </a:solidFill>
              </a:rPr>
              <a:t>sensor</a:t>
            </a:r>
            <a:endParaRPr lang="en-US" b="1" dirty="0">
              <a:solidFill>
                <a:srgbClr val="010101"/>
              </a:solidFill>
            </a:endParaRPr>
          </a:p>
        </p:txBody>
      </p:sp>
      <p:sp>
        <p:nvSpPr>
          <p:cNvPr id="438275" name="Rectangle 3"/>
          <p:cNvSpPr>
            <a:spLocks noGrp="1" noChangeArrowheads="1"/>
          </p:cNvSpPr>
          <p:nvPr>
            <p:ph type="title"/>
          </p:nvPr>
        </p:nvSpPr>
        <p:spPr/>
        <p:txBody>
          <a:bodyPr/>
          <a:lstStyle/>
          <a:p>
            <a:r>
              <a:rPr lang="en-US"/>
              <a:t>Negative Feedback Loop</a:t>
            </a:r>
          </a:p>
        </p:txBody>
      </p:sp>
      <p:sp>
        <p:nvSpPr>
          <p:cNvPr id="438277" name="AutoShape 5"/>
          <p:cNvSpPr>
            <a:spLocks noChangeArrowheads="1"/>
          </p:cNvSpPr>
          <p:nvPr/>
        </p:nvSpPr>
        <p:spPr bwMode="auto">
          <a:xfrm rot="10800000">
            <a:off x="3206750" y="4246563"/>
            <a:ext cx="2357438" cy="2357437"/>
          </a:xfrm>
          <a:custGeom>
            <a:avLst/>
            <a:gdLst>
              <a:gd name="G0" fmla="+- 3344515 0 0"/>
              <a:gd name="G1" fmla="+- 7259498 0 0"/>
              <a:gd name="G2" fmla="+- 3344515 0 7259498"/>
              <a:gd name="G3" fmla="+- 10800 0 0"/>
              <a:gd name="G4" fmla="+- 0 0 3344515"/>
              <a:gd name="T0" fmla="*/ 360 256 1"/>
              <a:gd name="T1" fmla="*/ 0 256 1"/>
              <a:gd name="G5" fmla="+- G2 T0 T1"/>
              <a:gd name="G6" fmla="?: G2 G2 G5"/>
              <a:gd name="G7" fmla="+- 0 0 G6"/>
              <a:gd name="G8" fmla="+- 8221 0 0"/>
              <a:gd name="G9" fmla="+- 0 0 7259498"/>
              <a:gd name="G10" fmla="+- 8221 0 2700"/>
              <a:gd name="G11" fmla="cos G10 3344515"/>
              <a:gd name="G12" fmla="sin G10 3344515"/>
              <a:gd name="G13" fmla="cos 13500 3344515"/>
              <a:gd name="G14" fmla="sin 13500 3344515"/>
              <a:gd name="G15" fmla="+- G11 10800 0"/>
              <a:gd name="G16" fmla="+- G12 10800 0"/>
              <a:gd name="G17" fmla="+- G13 10800 0"/>
              <a:gd name="G18" fmla="+- G14 10800 0"/>
              <a:gd name="G19" fmla="*/ 8221 1 2"/>
              <a:gd name="G20" fmla="+- G19 5400 0"/>
              <a:gd name="G21" fmla="cos G20 3344515"/>
              <a:gd name="G22" fmla="sin G20 3344515"/>
              <a:gd name="G23" fmla="+- G21 10800 0"/>
              <a:gd name="G24" fmla="+- G12 G23 G22"/>
              <a:gd name="G25" fmla="+- G22 G23 G11"/>
              <a:gd name="G26" fmla="cos 10800 3344515"/>
              <a:gd name="G27" fmla="sin 10800 3344515"/>
              <a:gd name="G28" fmla="cos 8221 3344515"/>
              <a:gd name="G29" fmla="sin 8221 3344515"/>
              <a:gd name="G30" fmla="+- G26 10800 0"/>
              <a:gd name="G31" fmla="+- G27 10800 0"/>
              <a:gd name="G32" fmla="+- G28 10800 0"/>
              <a:gd name="G33" fmla="+- G29 10800 0"/>
              <a:gd name="G34" fmla="+- G19 5400 0"/>
              <a:gd name="G35" fmla="cos G34 7259498"/>
              <a:gd name="G36" fmla="sin G34 7259498"/>
              <a:gd name="G37" fmla="+/ 7259498 3344515 2"/>
              <a:gd name="T2" fmla="*/ 180 256 1"/>
              <a:gd name="T3" fmla="*/ 0 256 1"/>
              <a:gd name="G38" fmla="+- G37 T2 T3"/>
              <a:gd name="G39" fmla="?: G2 G37 G38"/>
              <a:gd name="G40" fmla="cos 10800 G39"/>
              <a:gd name="G41" fmla="sin 10800 G39"/>
              <a:gd name="G42" fmla="cos 8221 G39"/>
              <a:gd name="G43" fmla="sin 8221 G39"/>
              <a:gd name="G44" fmla="+- G40 10800 0"/>
              <a:gd name="G45" fmla="+- G41 10800 0"/>
              <a:gd name="G46" fmla="+- G42 10800 0"/>
              <a:gd name="G47" fmla="+- G43 10800 0"/>
              <a:gd name="G48" fmla="+- G35 10800 0"/>
              <a:gd name="G49" fmla="+- G36 10800 0"/>
              <a:gd name="T4" fmla="*/ 9092 w 21600"/>
              <a:gd name="T5" fmla="*/ 135 h 21600"/>
              <a:gd name="T6" fmla="*/ 7427 w 21600"/>
              <a:gd name="T7" fmla="*/ 19692 h 21600"/>
              <a:gd name="T8" fmla="*/ 9500 w 21600"/>
              <a:gd name="T9" fmla="*/ 2682 h 21600"/>
              <a:gd name="T10" fmla="*/ 19289 w 21600"/>
              <a:gd name="T11" fmla="*/ 21296 h 21600"/>
              <a:gd name="T12" fmla="*/ 13679 w 21600"/>
              <a:gd name="T13" fmla="*/ 20704 h 21600"/>
              <a:gd name="T14" fmla="*/ 14271 w 21600"/>
              <a:gd name="T15" fmla="*/ 1509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2" name="Group 6"/>
          <p:cNvGrpSpPr>
            <a:grpSpLocks/>
          </p:cNvGrpSpPr>
          <p:nvPr/>
        </p:nvGrpSpPr>
        <p:grpSpPr bwMode="auto">
          <a:xfrm>
            <a:off x="1835150" y="3190875"/>
            <a:ext cx="1022350" cy="482600"/>
            <a:chOff x="1441" y="2010"/>
            <a:chExt cx="644" cy="304"/>
          </a:xfrm>
        </p:grpSpPr>
        <p:sp>
          <p:nvSpPr>
            <p:cNvPr id="438279" name="AutoShape 7"/>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8280" name="Rectangle 8"/>
            <p:cNvSpPr>
              <a:spLocks noChangeArrowheads="1"/>
            </p:cNvSpPr>
            <p:nvPr/>
          </p:nvSpPr>
          <p:spPr bwMode="auto">
            <a:xfrm>
              <a:off x="1441" y="2026"/>
              <a:ext cx="521"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high</a:t>
              </a:r>
            </a:p>
          </p:txBody>
        </p:sp>
      </p:grpSp>
      <p:grpSp>
        <p:nvGrpSpPr>
          <p:cNvPr id="3" name="Group 9"/>
          <p:cNvGrpSpPr>
            <a:grpSpLocks/>
          </p:cNvGrpSpPr>
          <p:nvPr/>
        </p:nvGrpSpPr>
        <p:grpSpPr bwMode="auto">
          <a:xfrm>
            <a:off x="5969000" y="4176713"/>
            <a:ext cx="873125" cy="514350"/>
            <a:chOff x="3430" y="2631"/>
            <a:chExt cx="550" cy="324"/>
          </a:xfrm>
        </p:grpSpPr>
        <p:sp>
          <p:nvSpPr>
            <p:cNvPr id="438282" name="AutoShape 1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8283" name="Rectangle 11"/>
            <p:cNvSpPr>
              <a:spLocks noChangeArrowheads="1"/>
            </p:cNvSpPr>
            <p:nvPr/>
          </p:nvSpPr>
          <p:spPr bwMode="auto">
            <a:xfrm>
              <a:off x="3544" y="2631"/>
              <a:ext cx="436"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low</a:t>
              </a:r>
            </a:p>
          </p:txBody>
        </p:sp>
      </p:grpSp>
      <p:sp>
        <p:nvSpPr>
          <p:cNvPr id="438284" name="Oval 12"/>
          <p:cNvSpPr>
            <a:spLocks noChangeArrowheads="1"/>
          </p:cNvSpPr>
          <p:nvPr/>
        </p:nvSpPr>
        <p:spPr bwMode="auto">
          <a:xfrm>
            <a:off x="2413000" y="1270000"/>
            <a:ext cx="3898899"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dirty="0">
                <a:solidFill>
                  <a:srgbClr val="000000"/>
                </a:solidFill>
              </a:rPr>
              <a:t>hormone  or nerve signal</a:t>
            </a:r>
          </a:p>
        </p:txBody>
      </p:sp>
      <p:sp>
        <p:nvSpPr>
          <p:cNvPr id="438285" name="Rectangle 13"/>
          <p:cNvSpPr>
            <a:spLocks noChangeArrowheads="1"/>
          </p:cNvSpPr>
          <p:nvPr/>
        </p:nvSpPr>
        <p:spPr bwMode="auto">
          <a:xfrm>
            <a:off x="5362575" y="2076450"/>
            <a:ext cx="2057400" cy="862013"/>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lowers</a:t>
            </a:r>
            <a:br>
              <a:rPr lang="en-US" sz="2000" b="1">
                <a:solidFill>
                  <a:srgbClr val="010101"/>
                </a:solidFill>
              </a:rPr>
            </a:br>
            <a:r>
              <a:rPr lang="en-US" sz="2000" b="1">
                <a:solidFill>
                  <a:srgbClr val="010101"/>
                </a:solidFill>
              </a:rPr>
              <a:t>body condition</a:t>
            </a:r>
          </a:p>
          <a:p>
            <a:pPr>
              <a:lnSpc>
                <a:spcPct val="90000"/>
              </a:lnSpc>
            </a:pPr>
            <a:r>
              <a:rPr lang="en-US" sz="1600" b="1">
                <a:solidFill>
                  <a:srgbClr val="010101"/>
                </a:solidFill>
              </a:rPr>
              <a:t>(return to set point)</a:t>
            </a:r>
            <a:endParaRPr lang="en-US" b="1">
              <a:solidFill>
                <a:srgbClr val="010101"/>
              </a:solidFill>
            </a:endParaRPr>
          </a:p>
        </p:txBody>
      </p:sp>
      <p:sp>
        <p:nvSpPr>
          <p:cNvPr id="438286" name="Oval 14"/>
          <p:cNvSpPr>
            <a:spLocks noChangeArrowheads="1"/>
          </p:cNvSpPr>
          <p:nvPr/>
        </p:nvSpPr>
        <p:spPr bwMode="auto">
          <a:xfrm>
            <a:off x="2413000" y="6397625"/>
            <a:ext cx="3809999"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dirty="0">
                <a:solidFill>
                  <a:srgbClr val="000000"/>
                </a:solidFill>
              </a:rPr>
              <a:t>hormone or nerve signal</a:t>
            </a:r>
          </a:p>
        </p:txBody>
      </p:sp>
      <p:sp>
        <p:nvSpPr>
          <p:cNvPr id="438287" name="Rectangle 15"/>
          <p:cNvSpPr>
            <a:spLocks noChangeArrowheads="1"/>
          </p:cNvSpPr>
          <p:nvPr/>
        </p:nvSpPr>
        <p:spPr bwMode="auto">
          <a:xfrm>
            <a:off x="1238250" y="2238375"/>
            <a:ext cx="3260725" cy="366713"/>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gland or nervous system </a:t>
            </a:r>
            <a:endParaRPr lang="en-US" b="1">
              <a:solidFill>
                <a:srgbClr val="010101"/>
              </a:solidFill>
            </a:endParaRPr>
          </a:p>
        </p:txBody>
      </p:sp>
      <p:sp>
        <p:nvSpPr>
          <p:cNvPr id="438289" name="Rectangle 17"/>
          <p:cNvSpPr>
            <a:spLocks noChangeArrowheads="1"/>
          </p:cNvSpPr>
          <p:nvPr/>
        </p:nvSpPr>
        <p:spPr bwMode="auto">
          <a:xfrm>
            <a:off x="1260475" y="4987925"/>
            <a:ext cx="2128838" cy="915988"/>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raises</a:t>
            </a:r>
            <a:br>
              <a:rPr lang="en-US" sz="2000" b="1">
                <a:solidFill>
                  <a:srgbClr val="010101"/>
                </a:solidFill>
              </a:rPr>
            </a:br>
            <a:r>
              <a:rPr lang="en-US" sz="2000" b="1">
                <a:solidFill>
                  <a:srgbClr val="010101"/>
                </a:solidFill>
              </a:rPr>
              <a:t>body condition</a:t>
            </a:r>
            <a:br>
              <a:rPr lang="en-US" sz="2000" b="1">
                <a:solidFill>
                  <a:srgbClr val="010101"/>
                </a:solidFill>
              </a:rPr>
            </a:br>
            <a:r>
              <a:rPr lang="en-US" sz="2000" b="1">
                <a:solidFill>
                  <a:srgbClr val="010101"/>
                </a:solidFill>
              </a:rPr>
              <a:t> </a:t>
            </a:r>
            <a:r>
              <a:rPr lang="en-US" sz="1600" b="1">
                <a:solidFill>
                  <a:srgbClr val="010101"/>
                </a:solidFill>
              </a:rPr>
              <a:t>(return to set point)</a:t>
            </a:r>
          </a:p>
        </p:txBody>
      </p:sp>
      <p:sp>
        <p:nvSpPr>
          <p:cNvPr id="438290" name="Rectangle 18"/>
          <p:cNvSpPr>
            <a:spLocks noChangeArrowheads="1"/>
          </p:cNvSpPr>
          <p:nvPr/>
        </p:nvSpPr>
        <p:spPr bwMode="auto">
          <a:xfrm>
            <a:off x="4324350" y="5230813"/>
            <a:ext cx="3190875" cy="366712"/>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gland or nervous system</a:t>
            </a:r>
            <a:endParaRPr lang="en-US" b="1">
              <a:solidFill>
                <a:srgbClr val="010101"/>
              </a:solidFill>
            </a:endParaRPr>
          </a:p>
        </p:txBody>
      </p:sp>
      <p:sp>
        <p:nvSpPr>
          <p:cNvPr id="438292" name="Rectangle 20"/>
          <p:cNvSpPr>
            <a:spLocks noChangeArrowheads="1"/>
          </p:cNvSpPr>
          <p:nvPr/>
        </p:nvSpPr>
        <p:spPr bwMode="auto">
          <a:xfrm>
            <a:off x="3935413" y="4229100"/>
            <a:ext cx="1017587" cy="366713"/>
          </a:xfrm>
          <a:prstGeom prst="rect">
            <a:avLst/>
          </a:prstGeom>
          <a:solidFill>
            <a:schemeClr val="tx2">
              <a:lumMod val="40000"/>
              <a:lumOff val="60000"/>
            </a:schemeClr>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sensor</a:t>
            </a:r>
            <a:endParaRPr lang="en-US" b="1">
              <a:solidFill>
                <a:srgbClr val="010101"/>
              </a:solidFill>
            </a:endParaRPr>
          </a:p>
        </p:txBody>
      </p:sp>
      <p:sp>
        <p:nvSpPr>
          <p:cNvPr id="438288" name="Rectangle 16"/>
          <p:cNvSpPr>
            <a:spLocks noChangeArrowheads="1"/>
          </p:cNvSpPr>
          <p:nvPr/>
        </p:nvSpPr>
        <p:spPr bwMode="auto">
          <a:xfrm>
            <a:off x="2614613" y="3621088"/>
            <a:ext cx="3597275" cy="647700"/>
          </a:xfrm>
          <a:prstGeom prst="rect">
            <a:avLst/>
          </a:prstGeom>
          <a:solidFill>
            <a:schemeClr val="bg2"/>
          </a:solidFill>
          <a:ln w="9525">
            <a:solidFill>
              <a:srgbClr val="0F116A"/>
            </a:solidFill>
            <a:miter lim="800000"/>
            <a:headEnd/>
            <a:tailEnd/>
          </a:ln>
          <a:effectLst/>
        </p:spPr>
        <p:txBody>
          <a:bodyPr wrap="none" tIns="137160" bIns="137160" anchor="ctr">
            <a:prstTxWarp prst="textNoShape">
              <a:avLst/>
            </a:prstTxWarp>
            <a:spAutoFit/>
          </a:bodyPr>
          <a:lstStyle/>
          <a:p>
            <a:r>
              <a:rPr lang="en-US" b="1">
                <a:solidFill>
                  <a:srgbClr val="010101"/>
                </a:solidFill>
              </a:rPr>
              <a:t>specific body condition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8287"/>
                                        </p:tgtEl>
                                        <p:attrNameLst>
                                          <p:attrName>style.visibility</p:attrName>
                                        </p:attrNameLst>
                                      </p:cBhvr>
                                      <p:to>
                                        <p:strVal val="visible"/>
                                      </p:to>
                                    </p:set>
                                    <p:animEffect transition="in" filter="wipe(left)">
                                      <p:cBhvr>
                                        <p:cTn id="12" dur="500"/>
                                        <p:tgtEl>
                                          <p:spTgt spid="4382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8284"/>
                                        </p:tgtEl>
                                        <p:attrNameLst>
                                          <p:attrName>style.visibility</p:attrName>
                                        </p:attrNameLst>
                                      </p:cBhvr>
                                      <p:to>
                                        <p:strVal val="visible"/>
                                      </p:to>
                                    </p:set>
                                    <p:animEffect transition="in" filter="wipe(left)">
                                      <p:cBhvr>
                                        <p:cTn id="17" dur="500"/>
                                        <p:tgtEl>
                                          <p:spTgt spid="4382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8285"/>
                                        </p:tgtEl>
                                        <p:attrNameLst>
                                          <p:attrName>style.visibility</p:attrName>
                                        </p:attrNameLst>
                                      </p:cBhvr>
                                      <p:to>
                                        <p:strVal val="visible"/>
                                      </p:to>
                                    </p:set>
                                    <p:animEffect transition="in" filter="wipe(left)">
                                      <p:cBhvr>
                                        <p:cTn id="22" dur="500"/>
                                        <p:tgtEl>
                                          <p:spTgt spid="4382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8290"/>
                                        </p:tgtEl>
                                        <p:attrNameLst>
                                          <p:attrName>style.visibility</p:attrName>
                                        </p:attrNameLst>
                                      </p:cBhvr>
                                      <p:to>
                                        <p:strVal val="visible"/>
                                      </p:to>
                                    </p:set>
                                    <p:animEffect transition="in" filter="wipe(left)">
                                      <p:cBhvr>
                                        <p:cTn id="32" dur="500"/>
                                        <p:tgtEl>
                                          <p:spTgt spid="43829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8286"/>
                                        </p:tgtEl>
                                        <p:attrNameLst>
                                          <p:attrName>style.visibility</p:attrName>
                                        </p:attrNameLst>
                                      </p:cBhvr>
                                      <p:to>
                                        <p:strVal val="visible"/>
                                      </p:to>
                                    </p:set>
                                    <p:animEffect transition="in" filter="wipe(left)">
                                      <p:cBhvr>
                                        <p:cTn id="37" dur="500"/>
                                        <p:tgtEl>
                                          <p:spTgt spid="43828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38289"/>
                                        </p:tgtEl>
                                        <p:attrNameLst>
                                          <p:attrName>style.visibility</p:attrName>
                                        </p:attrNameLst>
                                      </p:cBhvr>
                                      <p:to>
                                        <p:strVal val="visible"/>
                                      </p:to>
                                    </p:set>
                                    <p:animEffect transition="in" filter="wipe(left)">
                                      <p:cBhvr>
                                        <p:cTn id="42" dur="500"/>
                                        <p:tgtEl>
                                          <p:spTgt spid="43828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38291"/>
                                        </p:tgtEl>
                                        <p:attrNameLst>
                                          <p:attrName>style.visibility</p:attrName>
                                        </p:attrNameLst>
                                      </p:cBhvr>
                                      <p:to>
                                        <p:strVal val="visible"/>
                                      </p:to>
                                    </p:set>
                                    <p:animEffect transition="in" filter="wipe(left)">
                                      <p:cBhvr>
                                        <p:cTn id="47" dur="500"/>
                                        <p:tgtEl>
                                          <p:spTgt spid="43829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38292"/>
                                        </p:tgtEl>
                                        <p:attrNameLst>
                                          <p:attrName>style.visibility</p:attrName>
                                        </p:attrNameLst>
                                      </p:cBhvr>
                                      <p:to>
                                        <p:strVal val="visible"/>
                                      </p:to>
                                    </p:set>
                                    <p:animEffect transition="in" filter="wipe(left)">
                                      <p:cBhvr>
                                        <p:cTn id="52" dur="500"/>
                                        <p:tgtEl>
                                          <p:spTgt spid="438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91" grpId="0" animBg="1" autoUpdateAnimBg="0"/>
      <p:bldP spid="438284" grpId="0" animBg="1" autoUpdateAnimBg="0"/>
      <p:bldP spid="438285" grpId="0" animBg="1" autoUpdateAnimBg="0"/>
      <p:bldP spid="438286" grpId="0" animBg="1" autoUpdateAnimBg="0"/>
      <p:bldP spid="438287" grpId="0" animBg="1" autoUpdateAnimBg="0"/>
      <p:bldP spid="438289" grpId="0" animBg="1" autoUpdateAnimBg="0"/>
      <p:bldP spid="438290" grpId="0" animBg="1" autoUpdateAnimBg="0"/>
      <p:bldP spid="438292"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298" name="Picture 2"/>
          <p:cNvPicPr>
            <a:picLocks noChangeAspect="1" noChangeArrowheads="1"/>
          </p:cNvPicPr>
          <p:nvPr/>
        </p:nvPicPr>
        <p:blipFill>
          <a:blip r:embed="rId3"/>
          <a:srcRect/>
          <a:stretch>
            <a:fillRect/>
          </a:stretch>
        </p:blipFill>
        <p:spPr bwMode="auto">
          <a:xfrm>
            <a:off x="2216150" y="4246563"/>
            <a:ext cx="1038225" cy="968375"/>
          </a:xfrm>
          <a:prstGeom prst="rect">
            <a:avLst/>
          </a:prstGeom>
          <a:noFill/>
          <a:ln w="9525">
            <a:noFill/>
            <a:miter lim="800000"/>
            <a:headEnd/>
            <a:tailEnd/>
          </a:ln>
          <a:effectLst/>
        </p:spPr>
      </p:pic>
      <p:pic>
        <p:nvPicPr>
          <p:cNvPr id="43929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2863" y="5172075"/>
            <a:ext cx="1477962" cy="1268413"/>
          </a:xfrm>
          <a:prstGeom prst="rect">
            <a:avLst/>
          </a:prstGeom>
          <a:noFill/>
          <a:ln w="9525">
            <a:noFill/>
            <a:miter lim="800000"/>
            <a:headEnd/>
            <a:tailEnd/>
          </a:ln>
        </p:spPr>
      </p:pic>
      <p:pic>
        <p:nvPicPr>
          <p:cNvPr id="439300"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11850" y="1236663"/>
            <a:ext cx="952500" cy="1287462"/>
          </a:xfrm>
          <a:prstGeom prst="rect">
            <a:avLst/>
          </a:prstGeom>
          <a:noFill/>
          <a:ln w="9525">
            <a:noFill/>
            <a:miter lim="800000"/>
            <a:headEnd/>
            <a:tailEnd/>
          </a:ln>
          <a:effectLst>
            <a:outerShdw blurRad="63500" dist="38099" dir="2700000" algn="ctr" rotWithShape="0">
              <a:srgbClr val="4C4C4C">
                <a:alpha val="74998"/>
              </a:srgbClr>
            </a:outerShdw>
          </a:effectLst>
        </p:spPr>
      </p:pic>
      <p:sp>
        <p:nvSpPr>
          <p:cNvPr id="439302" name="Rectangle 6"/>
          <p:cNvSpPr>
            <a:spLocks noGrp="1" noChangeArrowheads="1"/>
          </p:cNvSpPr>
          <p:nvPr>
            <p:ph type="title"/>
          </p:nvPr>
        </p:nvSpPr>
        <p:spPr>
          <a:xfrm>
            <a:off x="609600" y="508000"/>
            <a:ext cx="8510588" cy="762000"/>
          </a:xfrm>
        </p:spPr>
        <p:txBody>
          <a:bodyPr/>
          <a:lstStyle/>
          <a:p>
            <a:r>
              <a:rPr lang="en-US" dirty="0"/>
              <a:t>Controlling Body Temperature</a:t>
            </a:r>
          </a:p>
        </p:txBody>
      </p:sp>
      <p:sp>
        <p:nvSpPr>
          <p:cNvPr id="439303" name="AutoShape 7"/>
          <p:cNvSpPr>
            <a:spLocks noChangeArrowheads="1"/>
          </p:cNvSpPr>
          <p:nvPr/>
        </p:nvSpPr>
        <p:spPr bwMode="auto">
          <a:xfrm>
            <a:off x="3206750" y="1436688"/>
            <a:ext cx="2357438" cy="2357437"/>
          </a:xfrm>
          <a:custGeom>
            <a:avLst/>
            <a:gdLst>
              <a:gd name="G0" fmla="+- 2205101 0 0"/>
              <a:gd name="G1" fmla="+- 7605089 0 0"/>
              <a:gd name="G2" fmla="+- 2205101 0 7605089"/>
              <a:gd name="G3" fmla="+- 10800 0 0"/>
              <a:gd name="G4" fmla="+- 0 0 2205101"/>
              <a:gd name="T0" fmla="*/ 360 256 1"/>
              <a:gd name="T1" fmla="*/ 0 256 1"/>
              <a:gd name="G5" fmla="+- G2 T0 T1"/>
              <a:gd name="G6" fmla="?: G2 G2 G5"/>
              <a:gd name="G7" fmla="+- 0 0 G6"/>
              <a:gd name="G8" fmla="+- 8150 0 0"/>
              <a:gd name="G9" fmla="+- 0 0 7605089"/>
              <a:gd name="G10" fmla="+- 8150 0 2700"/>
              <a:gd name="G11" fmla="cos G10 2205101"/>
              <a:gd name="G12" fmla="sin G10 2205101"/>
              <a:gd name="G13" fmla="cos 13500 2205101"/>
              <a:gd name="G14" fmla="sin 13500 2205101"/>
              <a:gd name="G15" fmla="+- G11 10800 0"/>
              <a:gd name="G16" fmla="+- G12 10800 0"/>
              <a:gd name="G17" fmla="+- G13 10800 0"/>
              <a:gd name="G18" fmla="+- G14 10800 0"/>
              <a:gd name="G19" fmla="*/ 8150 1 2"/>
              <a:gd name="G20" fmla="+- G19 5400 0"/>
              <a:gd name="G21" fmla="cos G20 2205101"/>
              <a:gd name="G22" fmla="sin G20 2205101"/>
              <a:gd name="G23" fmla="+- G21 10800 0"/>
              <a:gd name="G24" fmla="+- G12 G23 G22"/>
              <a:gd name="G25" fmla="+- G22 G23 G11"/>
              <a:gd name="G26" fmla="cos 10800 2205101"/>
              <a:gd name="G27" fmla="sin 10800 2205101"/>
              <a:gd name="G28" fmla="cos 8150 2205101"/>
              <a:gd name="G29" fmla="sin 8150 2205101"/>
              <a:gd name="G30" fmla="+- G26 10800 0"/>
              <a:gd name="G31" fmla="+- G27 10800 0"/>
              <a:gd name="G32" fmla="+- G28 10800 0"/>
              <a:gd name="G33" fmla="+- G29 10800 0"/>
              <a:gd name="G34" fmla="+- G19 5400 0"/>
              <a:gd name="G35" fmla="cos G34 7605089"/>
              <a:gd name="G36" fmla="sin G34 7605089"/>
              <a:gd name="G37" fmla="+/ 7605089 2205101 2"/>
              <a:gd name="T2" fmla="*/ 180 256 1"/>
              <a:gd name="T3" fmla="*/ 0 256 1"/>
              <a:gd name="G38" fmla="+- G37 T2 T3"/>
              <a:gd name="G39" fmla="?: G2 G37 G38"/>
              <a:gd name="G40" fmla="cos 10800 G39"/>
              <a:gd name="G41" fmla="sin 10800 G39"/>
              <a:gd name="G42" fmla="cos 8150 G39"/>
              <a:gd name="G43" fmla="sin 8150 G39"/>
              <a:gd name="G44" fmla="+- G40 10800 0"/>
              <a:gd name="G45" fmla="+- G41 10800 0"/>
              <a:gd name="G46" fmla="+- G42 10800 0"/>
              <a:gd name="G47" fmla="+- G43 10800 0"/>
              <a:gd name="G48" fmla="+- G35 10800 0"/>
              <a:gd name="G49" fmla="+- G36 10800 0"/>
              <a:gd name="T4" fmla="*/ 7976 w 21600"/>
              <a:gd name="T5" fmla="*/ 375 h 21600"/>
              <a:gd name="T6" fmla="*/ 6639 w 21600"/>
              <a:gd name="T7" fmla="*/ 19312 h 21600"/>
              <a:gd name="T8" fmla="*/ 8669 w 21600"/>
              <a:gd name="T9" fmla="*/ 2933 h 21600"/>
              <a:gd name="T10" fmla="*/ 22038 w 21600"/>
              <a:gd name="T11" fmla="*/ 18280 h 21600"/>
              <a:gd name="T12" fmla="*/ 16457 w 21600"/>
              <a:gd name="T13" fmla="*/ 19400 h 21600"/>
              <a:gd name="T14" fmla="*/ 15336 w 21600"/>
              <a:gd name="T15" fmla="*/ 1381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9304" name="AutoShape 8"/>
          <p:cNvSpPr>
            <a:spLocks noChangeArrowheads="1"/>
          </p:cNvSpPr>
          <p:nvPr/>
        </p:nvSpPr>
        <p:spPr bwMode="auto">
          <a:xfrm rot="10800000">
            <a:off x="3206750" y="4246563"/>
            <a:ext cx="2357438" cy="2357437"/>
          </a:xfrm>
          <a:custGeom>
            <a:avLst/>
            <a:gdLst>
              <a:gd name="G0" fmla="+- 3344515 0 0"/>
              <a:gd name="G1" fmla="+- 7259498 0 0"/>
              <a:gd name="G2" fmla="+- 3344515 0 7259498"/>
              <a:gd name="G3" fmla="+- 10800 0 0"/>
              <a:gd name="G4" fmla="+- 0 0 3344515"/>
              <a:gd name="T0" fmla="*/ 360 256 1"/>
              <a:gd name="T1" fmla="*/ 0 256 1"/>
              <a:gd name="G5" fmla="+- G2 T0 T1"/>
              <a:gd name="G6" fmla="?: G2 G2 G5"/>
              <a:gd name="G7" fmla="+- 0 0 G6"/>
              <a:gd name="G8" fmla="+- 8221 0 0"/>
              <a:gd name="G9" fmla="+- 0 0 7259498"/>
              <a:gd name="G10" fmla="+- 8221 0 2700"/>
              <a:gd name="G11" fmla="cos G10 3344515"/>
              <a:gd name="G12" fmla="sin G10 3344515"/>
              <a:gd name="G13" fmla="cos 13500 3344515"/>
              <a:gd name="G14" fmla="sin 13500 3344515"/>
              <a:gd name="G15" fmla="+- G11 10800 0"/>
              <a:gd name="G16" fmla="+- G12 10800 0"/>
              <a:gd name="G17" fmla="+- G13 10800 0"/>
              <a:gd name="G18" fmla="+- G14 10800 0"/>
              <a:gd name="G19" fmla="*/ 8221 1 2"/>
              <a:gd name="G20" fmla="+- G19 5400 0"/>
              <a:gd name="G21" fmla="cos G20 3344515"/>
              <a:gd name="G22" fmla="sin G20 3344515"/>
              <a:gd name="G23" fmla="+- G21 10800 0"/>
              <a:gd name="G24" fmla="+- G12 G23 G22"/>
              <a:gd name="G25" fmla="+- G22 G23 G11"/>
              <a:gd name="G26" fmla="cos 10800 3344515"/>
              <a:gd name="G27" fmla="sin 10800 3344515"/>
              <a:gd name="G28" fmla="cos 8221 3344515"/>
              <a:gd name="G29" fmla="sin 8221 3344515"/>
              <a:gd name="G30" fmla="+- G26 10800 0"/>
              <a:gd name="G31" fmla="+- G27 10800 0"/>
              <a:gd name="G32" fmla="+- G28 10800 0"/>
              <a:gd name="G33" fmla="+- G29 10800 0"/>
              <a:gd name="G34" fmla="+- G19 5400 0"/>
              <a:gd name="G35" fmla="cos G34 7259498"/>
              <a:gd name="G36" fmla="sin G34 7259498"/>
              <a:gd name="G37" fmla="+/ 7259498 3344515 2"/>
              <a:gd name="T2" fmla="*/ 180 256 1"/>
              <a:gd name="T3" fmla="*/ 0 256 1"/>
              <a:gd name="G38" fmla="+- G37 T2 T3"/>
              <a:gd name="G39" fmla="?: G2 G37 G38"/>
              <a:gd name="G40" fmla="cos 10800 G39"/>
              <a:gd name="G41" fmla="sin 10800 G39"/>
              <a:gd name="G42" fmla="cos 8221 G39"/>
              <a:gd name="G43" fmla="sin 8221 G39"/>
              <a:gd name="G44" fmla="+- G40 10800 0"/>
              <a:gd name="G45" fmla="+- G41 10800 0"/>
              <a:gd name="G46" fmla="+- G42 10800 0"/>
              <a:gd name="G47" fmla="+- G43 10800 0"/>
              <a:gd name="G48" fmla="+- G35 10800 0"/>
              <a:gd name="G49" fmla="+- G36 10800 0"/>
              <a:gd name="T4" fmla="*/ 9092 w 21600"/>
              <a:gd name="T5" fmla="*/ 135 h 21600"/>
              <a:gd name="T6" fmla="*/ 7427 w 21600"/>
              <a:gd name="T7" fmla="*/ 19692 h 21600"/>
              <a:gd name="T8" fmla="*/ 9500 w 21600"/>
              <a:gd name="T9" fmla="*/ 2682 h 21600"/>
              <a:gd name="T10" fmla="*/ 19289 w 21600"/>
              <a:gd name="T11" fmla="*/ 21296 h 21600"/>
              <a:gd name="T12" fmla="*/ 13679 w 21600"/>
              <a:gd name="T13" fmla="*/ 20704 h 21600"/>
              <a:gd name="T14" fmla="*/ 14271 w 21600"/>
              <a:gd name="T15" fmla="*/ 1509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2" name="Group 9"/>
          <p:cNvGrpSpPr>
            <a:grpSpLocks/>
          </p:cNvGrpSpPr>
          <p:nvPr/>
        </p:nvGrpSpPr>
        <p:grpSpPr bwMode="auto">
          <a:xfrm>
            <a:off x="2255838" y="3190875"/>
            <a:ext cx="1022350" cy="482600"/>
            <a:chOff x="1441" y="2010"/>
            <a:chExt cx="644" cy="304"/>
          </a:xfrm>
        </p:grpSpPr>
        <p:sp>
          <p:nvSpPr>
            <p:cNvPr id="439306" name="AutoShape 10"/>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9307" name="Rectangle 11"/>
            <p:cNvSpPr>
              <a:spLocks noChangeArrowheads="1"/>
            </p:cNvSpPr>
            <p:nvPr/>
          </p:nvSpPr>
          <p:spPr bwMode="auto">
            <a:xfrm>
              <a:off x="1441" y="2026"/>
              <a:ext cx="521"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high</a:t>
              </a:r>
            </a:p>
          </p:txBody>
        </p:sp>
      </p:grpSp>
      <p:grpSp>
        <p:nvGrpSpPr>
          <p:cNvPr id="3" name="Group 12"/>
          <p:cNvGrpSpPr>
            <a:grpSpLocks/>
          </p:cNvGrpSpPr>
          <p:nvPr/>
        </p:nvGrpSpPr>
        <p:grpSpPr bwMode="auto">
          <a:xfrm>
            <a:off x="5556250" y="4176713"/>
            <a:ext cx="873125" cy="514350"/>
            <a:chOff x="3430" y="2631"/>
            <a:chExt cx="550" cy="324"/>
          </a:xfrm>
        </p:grpSpPr>
        <p:sp>
          <p:nvSpPr>
            <p:cNvPr id="439309" name="AutoShape 13"/>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9310" name="Rectangle 14"/>
            <p:cNvSpPr>
              <a:spLocks noChangeArrowheads="1"/>
            </p:cNvSpPr>
            <p:nvPr/>
          </p:nvSpPr>
          <p:spPr bwMode="auto">
            <a:xfrm>
              <a:off x="3544" y="2631"/>
              <a:ext cx="436"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low</a:t>
              </a:r>
            </a:p>
          </p:txBody>
        </p:sp>
      </p:grpSp>
      <p:sp>
        <p:nvSpPr>
          <p:cNvPr id="439311" name="Oval 15"/>
          <p:cNvSpPr>
            <a:spLocks noChangeArrowheads="1"/>
          </p:cNvSpPr>
          <p:nvPr/>
        </p:nvSpPr>
        <p:spPr bwMode="auto">
          <a:xfrm>
            <a:off x="3349625" y="1262063"/>
            <a:ext cx="2071688" cy="412750"/>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nerve signals</a:t>
            </a:r>
          </a:p>
        </p:txBody>
      </p:sp>
      <p:sp>
        <p:nvSpPr>
          <p:cNvPr id="439312" name="Rectangle 16"/>
          <p:cNvSpPr>
            <a:spLocks noChangeArrowheads="1"/>
          </p:cNvSpPr>
          <p:nvPr/>
        </p:nvSpPr>
        <p:spPr bwMode="auto">
          <a:xfrm>
            <a:off x="5405438" y="2611438"/>
            <a:ext cx="890587" cy="366712"/>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sweat</a:t>
            </a:r>
            <a:endParaRPr lang="en-US" b="1">
              <a:solidFill>
                <a:srgbClr val="010101"/>
              </a:solidFill>
            </a:endParaRPr>
          </a:p>
        </p:txBody>
      </p:sp>
      <p:sp>
        <p:nvSpPr>
          <p:cNvPr id="439313" name="Oval 17"/>
          <p:cNvSpPr>
            <a:spLocks noChangeArrowheads="1"/>
          </p:cNvSpPr>
          <p:nvPr/>
        </p:nvSpPr>
        <p:spPr bwMode="auto">
          <a:xfrm>
            <a:off x="3381375" y="6365875"/>
            <a:ext cx="2095500" cy="39687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nerve signals</a:t>
            </a:r>
          </a:p>
        </p:txBody>
      </p:sp>
      <p:sp>
        <p:nvSpPr>
          <p:cNvPr id="439314" name="Rectangle 18"/>
          <p:cNvSpPr>
            <a:spLocks noChangeArrowheads="1"/>
          </p:cNvSpPr>
          <p:nvPr/>
        </p:nvSpPr>
        <p:spPr bwMode="auto">
          <a:xfrm>
            <a:off x="2460625" y="2238375"/>
            <a:ext cx="804863" cy="366713"/>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brain</a:t>
            </a:r>
            <a:endParaRPr lang="en-US" b="1">
              <a:solidFill>
                <a:srgbClr val="010101"/>
              </a:solidFill>
            </a:endParaRPr>
          </a:p>
        </p:txBody>
      </p:sp>
      <p:sp>
        <p:nvSpPr>
          <p:cNvPr id="439315" name="Rectangle 19"/>
          <p:cNvSpPr>
            <a:spLocks noChangeArrowheads="1"/>
          </p:cNvSpPr>
          <p:nvPr/>
        </p:nvSpPr>
        <p:spPr bwMode="auto">
          <a:xfrm>
            <a:off x="3033713" y="3621088"/>
            <a:ext cx="2768600" cy="647700"/>
          </a:xfrm>
          <a:prstGeom prst="rect">
            <a:avLst/>
          </a:prstGeom>
          <a:solidFill>
            <a:schemeClr val="bg2"/>
          </a:solidFill>
          <a:ln w="9525">
            <a:solidFill>
              <a:srgbClr val="0F116A"/>
            </a:solidFill>
            <a:miter lim="800000"/>
            <a:headEnd/>
            <a:tailEnd/>
          </a:ln>
          <a:effectLst/>
        </p:spPr>
        <p:txBody>
          <a:bodyPr wrap="none" tIns="137160" bIns="137160" anchor="ctr">
            <a:prstTxWarp prst="textNoShape">
              <a:avLst/>
            </a:prstTxWarp>
            <a:spAutoFit/>
          </a:bodyPr>
          <a:lstStyle/>
          <a:p>
            <a:r>
              <a:rPr lang="en-US" b="1">
                <a:solidFill>
                  <a:srgbClr val="010101"/>
                </a:solidFill>
              </a:rPr>
              <a:t>body temperature</a:t>
            </a:r>
          </a:p>
        </p:txBody>
      </p:sp>
      <p:sp>
        <p:nvSpPr>
          <p:cNvPr id="439316" name="Rectangle 20"/>
          <p:cNvSpPr>
            <a:spLocks noChangeArrowheads="1"/>
          </p:cNvSpPr>
          <p:nvPr/>
        </p:nvSpPr>
        <p:spPr bwMode="auto">
          <a:xfrm>
            <a:off x="2471738" y="5275263"/>
            <a:ext cx="931862" cy="366712"/>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shiver</a:t>
            </a:r>
            <a:endParaRPr lang="en-US" b="1">
              <a:solidFill>
                <a:srgbClr val="010101"/>
              </a:solidFill>
            </a:endParaRPr>
          </a:p>
        </p:txBody>
      </p:sp>
      <p:sp>
        <p:nvSpPr>
          <p:cNvPr id="439317" name="Rectangle 21"/>
          <p:cNvSpPr>
            <a:spLocks noChangeArrowheads="1"/>
          </p:cNvSpPr>
          <p:nvPr/>
        </p:nvSpPr>
        <p:spPr bwMode="auto">
          <a:xfrm>
            <a:off x="5507038" y="5230813"/>
            <a:ext cx="804862" cy="366712"/>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brain</a:t>
            </a:r>
            <a:endParaRPr lang="en-US" b="1">
              <a:solidFill>
                <a:srgbClr val="010101"/>
              </a:solidFill>
            </a:endParaRPr>
          </a:p>
        </p:txBody>
      </p:sp>
      <p:pic>
        <p:nvPicPr>
          <p:cNvPr id="439318" name="Picture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5675" y="1679575"/>
            <a:ext cx="1477963" cy="1268413"/>
          </a:xfrm>
          <a:prstGeom prst="rect">
            <a:avLst/>
          </a:prstGeom>
          <a:noFill/>
          <a:ln w="9525">
            <a:noFill/>
            <a:miter lim="800000"/>
            <a:headEnd/>
            <a:tailEnd/>
          </a:ln>
        </p:spPr>
      </p:pic>
      <p:sp>
        <p:nvSpPr>
          <p:cNvPr id="439319" name="Rectangle 23"/>
          <p:cNvSpPr>
            <a:spLocks noChangeArrowheads="1"/>
          </p:cNvSpPr>
          <p:nvPr/>
        </p:nvSpPr>
        <p:spPr bwMode="auto">
          <a:xfrm>
            <a:off x="6375400" y="2611438"/>
            <a:ext cx="1963738" cy="641350"/>
          </a:xfrm>
          <a:prstGeom prst="rect">
            <a:avLst/>
          </a:prstGeom>
          <a:solidFill>
            <a:srgbClr val="CCFF66"/>
          </a:solidFill>
          <a:ln w="9525">
            <a:noFill/>
            <a:miter lim="800000"/>
            <a:headEnd/>
            <a:tailEnd/>
          </a:ln>
          <a:effectLst/>
        </p:spPr>
        <p:txBody>
          <a:bodyPr wrap="none">
            <a:prstTxWarp prst="textNoShape">
              <a:avLst/>
            </a:prstTxWarp>
            <a:spAutoFit/>
          </a:bodyPr>
          <a:lstStyle/>
          <a:p>
            <a:pPr>
              <a:lnSpc>
                <a:spcPct val="90000"/>
              </a:lnSpc>
            </a:pPr>
            <a:r>
              <a:rPr lang="en-US" sz="2000" b="1">
                <a:solidFill>
                  <a:srgbClr val="010101"/>
                </a:solidFill>
              </a:rPr>
              <a:t>dilates surface</a:t>
            </a:r>
            <a:br>
              <a:rPr lang="en-US" sz="2000" b="1">
                <a:solidFill>
                  <a:srgbClr val="010101"/>
                </a:solidFill>
              </a:rPr>
            </a:br>
            <a:r>
              <a:rPr lang="en-US" sz="2000" b="1">
                <a:solidFill>
                  <a:srgbClr val="010101"/>
                </a:solidFill>
              </a:rPr>
              <a:t>blood vessels</a:t>
            </a:r>
            <a:endParaRPr lang="en-US" b="1">
              <a:solidFill>
                <a:srgbClr val="010101"/>
              </a:solidFill>
            </a:endParaRPr>
          </a:p>
        </p:txBody>
      </p:sp>
      <p:sp>
        <p:nvSpPr>
          <p:cNvPr id="439320" name="Rectangle 24"/>
          <p:cNvSpPr>
            <a:spLocks noChangeArrowheads="1"/>
          </p:cNvSpPr>
          <p:nvPr/>
        </p:nvSpPr>
        <p:spPr bwMode="auto">
          <a:xfrm>
            <a:off x="39688" y="5275263"/>
            <a:ext cx="2371725" cy="641350"/>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constricts surface</a:t>
            </a:r>
            <a:br>
              <a:rPr lang="en-US" sz="2000" b="1">
                <a:solidFill>
                  <a:srgbClr val="010101"/>
                </a:solidFill>
              </a:rPr>
            </a:br>
            <a:r>
              <a:rPr lang="en-US" sz="2000" b="1">
                <a:solidFill>
                  <a:srgbClr val="010101"/>
                </a:solidFill>
              </a:rPr>
              <a:t>blood vessels</a:t>
            </a:r>
            <a:endParaRPr lang="en-US" b="1">
              <a:solidFill>
                <a:srgbClr val="010101"/>
              </a:solidFill>
            </a:endParaRPr>
          </a:p>
        </p:txBody>
      </p:sp>
      <p:pic>
        <p:nvPicPr>
          <p:cNvPr id="439323" name="Picture 2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72300" y="1436688"/>
            <a:ext cx="1935163" cy="1004887"/>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39324" name="Picture 2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3838" y="4210050"/>
            <a:ext cx="1811337" cy="89376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439325" name="Rectangle 29"/>
          <p:cNvSpPr>
            <a:spLocks noChangeArrowheads="1"/>
          </p:cNvSpPr>
          <p:nvPr/>
        </p:nvSpPr>
        <p:spPr bwMode="auto">
          <a:xfrm>
            <a:off x="0" y="20638"/>
            <a:ext cx="7772400" cy="762000"/>
          </a:xfrm>
          <a:prstGeom prst="rect">
            <a:avLst/>
          </a:prstGeom>
          <a:noFill/>
          <a:ln w="9525">
            <a:noFill/>
            <a:miter lim="800000"/>
            <a:headEnd/>
            <a:tailEnd/>
          </a:ln>
          <a:effectLst/>
        </p:spPr>
        <p:txBody>
          <a:bodyPr>
            <a:prstTxWarp prst="textNoShape">
              <a:avLst/>
            </a:prstTxWarp>
          </a:bodyPr>
          <a:lstStyle/>
          <a:p>
            <a:pPr algn="l" eaLnBrk="1" hangingPunct="1"/>
            <a:r>
              <a:rPr lang="en-US" sz="3600" b="1" dirty="0">
                <a:solidFill>
                  <a:srgbClr val="000060"/>
                </a:solidFill>
              </a:rPr>
              <a:t>Nervous System Control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9314"/>
                                        </p:tgtEl>
                                        <p:attrNameLst>
                                          <p:attrName>style.visibility</p:attrName>
                                        </p:attrNameLst>
                                      </p:cBhvr>
                                      <p:to>
                                        <p:strVal val="visible"/>
                                      </p:to>
                                    </p:set>
                                    <p:animEffect transition="in" filter="wipe(left)">
                                      <p:cBhvr>
                                        <p:cTn id="12" dur="500"/>
                                        <p:tgtEl>
                                          <p:spTgt spid="439314"/>
                                        </p:tgtEl>
                                      </p:cBhvr>
                                    </p:animEffect>
                                  </p:childTnLst>
                                </p:cTn>
                              </p:par>
                              <p:par>
                                <p:cTn id="13" presetID="22" presetClass="entr" presetSubtype="8" fill="hold" nodeType="withEffect">
                                  <p:stCondLst>
                                    <p:cond delay="0"/>
                                  </p:stCondLst>
                                  <p:childTnLst>
                                    <p:set>
                                      <p:cBhvr>
                                        <p:cTn id="14" dur="1" fill="hold">
                                          <p:stCondLst>
                                            <p:cond delay="0"/>
                                          </p:stCondLst>
                                        </p:cTn>
                                        <p:tgtEl>
                                          <p:spTgt spid="439318"/>
                                        </p:tgtEl>
                                        <p:attrNameLst>
                                          <p:attrName>style.visibility</p:attrName>
                                        </p:attrNameLst>
                                      </p:cBhvr>
                                      <p:to>
                                        <p:strVal val="visible"/>
                                      </p:to>
                                    </p:set>
                                    <p:animEffect transition="in" filter="wipe(left)">
                                      <p:cBhvr>
                                        <p:cTn id="15" dur="500"/>
                                        <p:tgtEl>
                                          <p:spTgt spid="4393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39311"/>
                                        </p:tgtEl>
                                        <p:attrNameLst>
                                          <p:attrName>style.visibility</p:attrName>
                                        </p:attrNameLst>
                                      </p:cBhvr>
                                      <p:to>
                                        <p:strVal val="visible"/>
                                      </p:to>
                                    </p:set>
                                    <p:animEffect transition="in" filter="wipe(left)">
                                      <p:cBhvr>
                                        <p:cTn id="20" dur="500"/>
                                        <p:tgtEl>
                                          <p:spTgt spid="4393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39312"/>
                                        </p:tgtEl>
                                        <p:attrNameLst>
                                          <p:attrName>style.visibility</p:attrName>
                                        </p:attrNameLst>
                                      </p:cBhvr>
                                      <p:to>
                                        <p:strVal val="visible"/>
                                      </p:to>
                                    </p:set>
                                    <p:animEffect transition="in" filter="wipe(left)">
                                      <p:cBhvr>
                                        <p:cTn id="25" dur="500"/>
                                        <p:tgtEl>
                                          <p:spTgt spid="439312"/>
                                        </p:tgtEl>
                                      </p:cBhvr>
                                    </p:animEffect>
                                  </p:childTnLst>
                                </p:cTn>
                              </p:par>
                              <p:par>
                                <p:cTn id="26" presetID="22" presetClass="entr" presetSubtype="8" fill="hold" nodeType="withEffect">
                                  <p:stCondLst>
                                    <p:cond delay="0"/>
                                  </p:stCondLst>
                                  <p:childTnLst>
                                    <p:set>
                                      <p:cBhvr>
                                        <p:cTn id="27" dur="1" fill="hold">
                                          <p:stCondLst>
                                            <p:cond delay="0"/>
                                          </p:stCondLst>
                                        </p:cTn>
                                        <p:tgtEl>
                                          <p:spTgt spid="439300"/>
                                        </p:tgtEl>
                                        <p:attrNameLst>
                                          <p:attrName>style.visibility</p:attrName>
                                        </p:attrNameLst>
                                      </p:cBhvr>
                                      <p:to>
                                        <p:strVal val="visible"/>
                                      </p:to>
                                    </p:set>
                                    <p:animEffect transition="in" filter="wipe(left)">
                                      <p:cBhvr>
                                        <p:cTn id="28" dur="500"/>
                                        <p:tgtEl>
                                          <p:spTgt spid="43930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39319"/>
                                        </p:tgtEl>
                                        <p:attrNameLst>
                                          <p:attrName>style.visibility</p:attrName>
                                        </p:attrNameLst>
                                      </p:cBhvr>
                                      <p:to>
                                        <p:strVal val="visible"/>
                                      </p:to>
                                    </p:set>
                                    <p:animEffect transition="in" filter="wipe(left)">
                                      <p:cBhvr>
                                        <p:cTn id="33" dur="500"/>
                                        <p:tgtEl>
                                          <p:spTgt spid="4393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39323"/>
                                        </p:tgtEl>
                                        <p:attrNameLst>
                                          <p:attrName>style.visibility</p:attrName>
                                        </p:attrNameLst>
                                      </p:cBhvr>
                                      <p:to>
                                        <p:strVal val="visible"/>
                                      </p:to>
                                    </p:set>
                                    <p:animEffect transition="in" filter="wipe(left)">
                                      <p:cBhvr>
                                        <p:cTn id="38" dur="500"/>
                                        <p:tgtEl>
                                          <p:spTgt spid="4393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subTnLst>
                                    <p:audio>
                                      <p:cMediaNode>
                                        <p:cTn display="0" masterRel="sameClick">
                                          <p:stCondLst>
                                            <p:cond evt="begin" delay="0">
                                              <p:tn val="41"/>
                                            </p:cond>
                                          </p:stCondLst>
                                          <p:endCondLst>
                                            <p:cond evt="onStopAudio" delay="0">
                                              <p:tgtEl>
                                                <p:sldTgt/>
                                              </p:tgtEl>
                                            </p:cond>
                                          </p:endCondLst>
                                        </p:cTn>
                                        <p:tgtEl>
                                          <p:sndTgt r:embed="rId2" name="Laser"/>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39317"/>
                                        </p:tgtEl>
                                        <p:attrNameLst>
                                          <p:attrName>style.visibility</p:attrName>
                                        </p:attrNameLst>
                                      </p:cBhvr>
                                      <p:to>
                                        <p:strVal val="visible"/>
                                      </p:to>
                                    </p:set>
                                    <p:animEffect transition="in" filter="wipe(left)">
                                      <p:cBhvr>
                                        <p:cTn id="48" dur="500"/>
                                        <p:tgtEl>
                                          <p:spTgt spid="439317"/>
                                        </p:tgtEl>
                                      </p:cBhvr>
                                    </p:animEffect>
                                  </p:childTnLst>
                                </p:cTn>
                              </p:par>
                              <p:par>
                                <p:cTn id="49" presetID="22" presetClass="entr" presetSubtype="8" fill="hold" nodeType="withEffect">
                                  <p:stCondLst>
                                    <p:cond delay="0"/>
                                  </p:stCondLst>
                                  <p:childTnLst>
                                    <p:set>
                                      <p:cBhvr>
                                        <p:cTn id="50" dur="1" fill="hold">
                                          <p:stCondLst>
                                            <p:cond delay="0"/>
                                          </p:stCondLst>
                                        </p:cTn>
                                        <p:tgtEl>
                                          <p:spTgt spid="439299"/>
                                        </p:tgtEl>
                                        <p:attrNameLst>
                                          <p:attrName>style.visibility</p:attrName>
                                        </p:attrNameLst>
                                      </p:cBhvr>
                                      <p:to>
                                        <p:strVal val="visible"/>
                                      </p:to>
                                    </p:set>
                                    <p:animEffect transition="in" filter="wipe(left)">
                                      <p:cBhvr>
                                        <p:cTn id="51" dur="500"/>
                                        <p:tgtEl>
                                          <p:spTgt spid="43929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39313"/>
                                        </p:tgtEl>
                                        <p:attrNameLst>
                                          <p:attrName>style.visibility</p:attrName>
                                        </p:attrNameLst>
                                      </p:cBhvr>
                                      <p:to>
                                        <p:strVal val="visible"/>
                                      </p:to>
                                    </p:set>
                                    <p:animEffect transition="in" filter="wipe(left)">
                                      <p:cBhvr>
                                        <p:cTn id="56" dur="500"/>
                                        <p:tgtEl>
                                          <p:spTgt spid="4393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39316"/>
                                        </p:tgtEl>
                                        <p:attrNameLst>
                                          <p:attrName>style.visibility</p:attrName>
                                        </p:attrNameLst>
                                      </p:cBhvr>
                                      <p:to>
                                        <p:strVal val="visible"/>
                                      </p:to>
                                    </p:set>
                                    <p:animEffect transition="in" filter="wipe(left)">
                                      <p:cBhvr>
                                        <p:cTn id="61" dur="500"/>
                                        <p:tgtEl>
                                          <p:spTgt spid="439316"/>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439298"/>
                                        </p:tgtEl>
                                        <p:attrNameLst>
                                          <p:attrName>style.visibility</p:attrName>
                                        </p:attrNameLst>
                                      </p:cBhvr>
                                      <p:to>
                                        <p:strVal val="visible"/>
                                      </p:to>
                                    </p:set>
                                    <p:animEffect transition="in" filter="wipe(left)">
                                      <p:cBhvr>
                                        <p:cTn id="65" dur="500"/>
                                        <p:tgtEl>
                                          <p:spTgt spid="43929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39320"/>
                                        </p:tgtEl>
                                        <p:attrNameLst>
                                          <p:attrName>style.visibility</p:attrName>
                                        </p:attrNameLst>
                                      </p:cBhvr>
                                      <p:to>
                                        <p:strVal val="visible"/>
                                      </p:to>
                                    </p:set>
                                    <p:animEffect transition="in" filter="wipe(left)">
                                      <p:cBhvr>
                                        <p:cTn id="70" dur="500"/>
                                        <p:tgtEl>
                                          <p:spTgt spid="43932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39324"/>
                                        </p:tgtEl>
                                        <p:attrNameLst>
                                          <p:attrName>style.visibility</p:attrName>
                                        </p:attrNameLst>
                                      </p:cBhvr>
                                      <p:to>
                                        <p:strVal val="visible"/>
                                      </p:to>
                                    </p:set>
                                    <p:animEffect transition="in" filter="wipe(left)">
                                      <p:cBhvr>
                                        <p:cTn id="75" dur="500"/>
                                        <p:tgtEl>
                                          <p:spTgt spid="439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11" grpId="0" animBg="1" autoUpdateAnimBg="0"/>
      <p:bldP spid="439312" grpId="0" animBg="1" autoUpdateAnimBg="0"/>
      <p:bldP spid="439313" grpId="0" animBg="1" autoUpdateAnimBg="0"/>
      <p:bldP spid="439314" grpId="0" animBg="1" autoUpdateAnimBg="0"/>
      <p:bldP spid="439316" grpId="0" animBg="1" autoUpdateAnimBg="0"/>
      <p:bldP spid="439317" grpId="0" animBg="1" autoUpdateAnimBg="0"/>
      <p:bldP spid="439319" grpId="0" animBg="1" autoUpdateAnimBg="0"/>
      <p:bldP spid="439320"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667375" y="2352675"/>
            <a:ext cx="2068513" cy="1565275"/>
            <a:chOff x="3570" y="1474"/>
            <a:chExt cx="1303" cy="986"/>
          </a:xfrm>
        </p:grpSpPr>
        <p:grpSp>
          <p:nvGrpSpPr>
            <p:cNvPr id="3" name="Group 5"/>
            <p:cNvGrpSpPr>
              <a:grpSpLocks/>
            </p:cNvGrpSpPr>
            <p:nvPr/>
          </p:nvGrpSpPr>
          <p:grpSpPr bwMode="auto">
            <a:xfrm>
              <a:off x="3570" y="1474"/>
              <a:ext cx="1194" cy="986"/>
              <a:chOff x="3850" y="1339"/>
              <a:chExt cx="1194" cy="986"/>
            </a:xfrm>
          </p:grpSpPr>
          <p:pic>
            <p:nvPicPr>
              <p:cNvPr id="441350"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78" y="1339"/>
                <a:ext cx="1166" cy="853"/>
              </a:xfrm>
              <a:prstGeom prst="rect">
                <a:avLst/>
              </a:prstGeom>
              <a:noFill/>
              <a:ln w="9525">
                <a:noFill/>
                <a:miter lim="800000"/>
                <a:headEnd/>
                <a:tailEnd/>
              </a:ln>
            </p:spPr>
          </p:pic>
          <p:sp>
            <p:nvSpPr>
              <p:cNvPr id="441351" name="Rectangle 7"/>
              <p:cNvSpPr>
                <a:spLocks noChangeArrowheads="1"/>
              </p:cNvSpPr>
              <p:nvPr/>
            </p:nvSpPr>
            <p:spPr bwMode="auto">
              <a:xfrm>
                <a:off x="3850" y="2025"/>
                <a:ext cx="265" cy="3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441352" name="Rectangle 8"/>
            <p:cNvSpPr>
              <a:spLocks noChangeArrowheads="1"/>
            </p:cNvSpPr>
            <p:nvPr/>
          </p:nvSpPr>
          <p:spPr bwMode="auto">
            <a:xfrm>
              <a:off x="4053" y="2010"/>
              <a:ext cx="820"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nephron</a:t>
              </a:r>
            </a:p>
          </p:txBody>
        </p:sp>
      </p:grpSp>
      <p:grpSp>
        <p:nvGrpSpPr>
          <p:cNvPr id="4" name="Group 9"/>
          <p:cNvGrpSpPr>
            <a:grpSpLocks/>
          </p:cNvGrpSpPr>
          <p:nvPr/>
        </p:nvGrpSpPr>
        <p:grpSpPr bwMode="auto">
          <a:xfrm>
            <a:off x="5445125" y="4287838"/>
            <a:ext cx="873125" cy="514350"/>
            <a:chOff x="3430" y="2631"/>
            <a:chExt cx="550" cy="324"/>
          </a:xfrm>
        </p:grpSpPr>
        <p:sp>
          <p:nvSpPr>
            <p:cNvPr id="441354" name="AutoShape 1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1355" name="Rectangle 11"/>
            <p:cNvSpPr>
              <a:spLocks noChangeArrowheads="1"/>
            </p:cNvSpPr>
            <p:nvPr/>
          </p:nvSpPr>
          <p:spPr bwMode="auto">
            <a:xfrm>
              <a:off x="3544" y="2631"/>
              <a:ext cx="436"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low</a:t>
              </a:r>
            </a:p>
          </p:txBody>
        </p:sp>
      </p:grpSp>
      <p:sp>
        <p:nvSpPr>
          <p:cNvPr id="441356" name="Rectangle 12"/>
          <p:cNvSpPr>
            <a:spLocks noGrp="1" noChangeArrowheads="1"/>
          </p:cNvSpPr>
          <p:nvPr>
            <p:ph type="title"/>
          </p:nvPr>
        </p:nvSpPr>
        <p:spPr>
          <a:xfrm>
            <a:off x="0" y="520700"/>
            <a:ext cx="8229600" cy="622300"/>
          </a:xfrm>
        </p:spPr>
        <p:txBody>
          <a:bodyPr/>
          <a:lstStyle/>
          <a:p>
            <a:r>
              <a:rPr lang="en-US" dirty="0"/>
              <a:t>Blood </a:t>
            </a:r>
            <a:r>
              <a:rPr lang="en-US" dirty="0" err="1"/>
              <a:t>Osmolarity</a:t>
            </a:r>
            <a:endParaRPr lang="en-US" dirty="0"/>
          </a:p>
        </p:txBody>
      </p:sp>
      <p:sp>
        <p:nvSpPr>
          <p:cNvPr id="441357" name="AutoShape 13"/>
          <p:cNvSpPr>
            <a:spLocks noChangeArrowheads="1"/>
          </p:cNvSpPr>
          <p:nvPr/>
        </p:nvSpPr>
        <p:spPr bwMode="auto">
          <a:xfrm>
            <a:off x="3206750" y="1436688"/>
            <a:ext cx="2357438" cy="2357437"/>
          </a:xfrm>
          <a:custGeom>
            <a:avLst/>
            <a:gdLst>
              <a:gd name="G0" fmla="+- 2205101 0 0"/>
              <a:gd name="G1" fmla="+- 7605089 0 0"/>
              <a:gd name="G2" fmla="+- 2205101 0 7605089"/>
              <a:gd name="G3" fmla="+- 10800 0 0"/>
              <a:gd name="G4" fmla="+- 0 0 2205101"/>
              <a:gd name="T0" fmla="*/ 360 256 1"/>
              <a:gd name="T1" fmla="*/ 0 256 1"/>
              <a:gd name="G5" fmla="+- G2 T0 T1"/>
              <a:gd name="G6" fmla="?: G2 G2 G5"/>
              <a:gd name="G7" fmla="+- 0 0 G6"/>
              <a:gd name="G8" fmla="+- 8150 0 0"/>
              <a:gd name="G9" fmla="+- 0 0 7605089"/>
              <a:gd name="G10" fmla="+- 8150 0 2700"/>
              <a:gd name="G11" fmla="cos G10 2205101"/>
              <a:gd name="G12" fmla="sin G10 2205101"/>
              <a:gd name="G13" fmla="cos 13500 2205101"/>
              <a:gd name="G14" fmla="sin 13500 2205101"/>
              <a:gd name="G15" fmla="+- G11 10800 0"/>
              <a:gd name="G16" fmla="+- G12 10800 0"/>
              <a:gd name="G17" fmla="+- G13 10800 0"/>
              <a:gd name="G18" fmla="+- G14 10800 0"/>
              <a:gd name="G19" fmla="*/ 8150 1 2"/>
              <a:gd name="G20" fmla="+- G19 5400 0"/>
              <a:gd name="G21" fmla="cos G20 2205101"/>
              <a:gd name="G22" fmla="sin G20 2205101"/>
              <a:gd name="G23" fmla="+- G21 10800 0"/>
              <a:gd name="G24" fmla="+- G12 G23 G22"/>
              <a:gd name="G25" fmla="+- G22 G23 G11"/>
              <a:gd name="G26" fmla="cos 10800 2205101"/>
              <a:gd name="G27" fmla="sin 10800 2205101"/>
              <a:gd name="G28" fmla="cos 8150 2205101"/>
              <a:gd name="G29" fmla="sin 8150 2205101"/>
              <a:gd name="G30" fmla="+- G26 10800 0"/>
              <a:gd name="G31" fmla="+- G27 10800 0"/>
              <a:gd name="G32" fmla="+- G28 10800 0"/>
              <a:gd name="G33" fmla="+- G29 10800 0"/>
              <a:gd name="G34" fmla="+- G19 5400 0"/>
              <a:gd name="G35" fmla="cos G34 7605089"/>
              <a:gd name="G36" fmla="sin G34 7605089"/>
              <a:gd name="G37" fmla="+/ 7605089 2205101 2"/>
              <a:gd name="T2" fmla="*/ 180 256 1"/>
              <a:gd name="T3" fmla="*/ 0 256 1"/>
              <a:gd name="G38" fmla="+- G37 T2 T3"/>
              <a:gd name="G39" fmla="?: G2 G37 G38"/>
              <a:gd name="G40" fmla="cos 10800 G39"/>
              <a:gd name="G41" fmla="sin 10800 G39"/>
              <a:gd name="G42" fmla="cos 8150 G39"/>
              <a:gd name="G43" fmla="sin 8150 G39"/>
              <a:gd name="G44" fmla="+- G40 10800 0"/>
              <a:gd name="G45" fmla="+- G41 10800 0"/>
              <a:gd name="G46" fmla="+- G42 10800 0"/>
              <a:gd name="G47" fmla="+- G43 10800 0"/>
              <a:gd name="G48" fmla="+- G35 10800 0"/>
              <a:gd name="G49" fmla="+- G36 10800 0"/>
              <a:gd name="T4" fmla="*/ 7976 w 21600"/>
              <a:gd name="T5" fmla="*/ 375 h 21600"/>
              <a:gd name="T6" fmla="*/ 6639 w 21600"/>
              <a:gd name="T7" fmla="*/ 19312 h 21600"/>
              <a:gd name="T8" fmla="*/ 8669 w 21600"/>
              <a:gd name="T9" fmla="*/ 2933 h 21600"/>
              <a:gd name="T10" fmla="*/ 22038 w 21600"/>
              <a:gd name="T11" fmla="*/ 18280 h 21600"/>
              <a:gd name="T12" fmla="*/ 16457 w 21600"/>
              <a:gd name="T13" fmla="*/ 19400 h 21600"/>
              <a:gd name="T14" fmla="*/ 15336 w 21600"/>
              <a:gd name="T15" fmla="*/ 1381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1358" name="AutoShape 14"/>
          <p:cNvSpPr>
            <a:spLocks noChangeArrowheads="1"/>
          </p:cNvSpPr>
          <p:nvPr/>
        </p:nvSpPr>
        <p:spPr bwMode="auto">
          <a:xfrm rot="10800000">
            <a:off x="3206750" y="4246563"/>
            <a:ext cx="2357438" cy="2357437"/>
          </a:xfrm>
          <a:custGeom>
            <a:avLst/>
            <a:gdLst>
              <a:gd name="G0" fmla="+- 3344515 0 0"/>
              <a:gd name="G1" fmla="+- 7259498 0 0"/>
              <a:gd name="G2" fmla="+- 3344515 0 7259498"/>
              <a:gd name="G3" fmla="+- 10800 0 0"/>
              <a:gd name="G4" fmla="+- 0 0 3344515"/>
              <a:gd name="T0" fmla="*/ 360 256 1"/>
              <a:gd name="T1" fmla="*/ 0 256 1"/>
              <a:gd name="G5" fmla="+- G2 T0 T1"/>
              <a:gd name="G6" fmla="?: G2 G2 G5"/>
              <a:gd name="G7" fmla="+- 0 0 G6"/>
              <a:gd name="G8" fmla="+- 8221 0 0"/>
              <a:gd name="G9" fmla="+- 0 0 7259498"/>
              <a:gd name="G10" fmla="+- 8221 0 2700"/>
              <a:gd name="G11" fmla="cos G10 3344515"/>
              <a:gd name="G12" fmla="sin G10 3344515"/>
              <a:gd name="G13" fmla="cos 13500 3344515"/>
              <a:gd name="G14" fmla="sin 13500 3344515"/>
              <a:gd name="G15" fmla="+- G11 10800 0"/>
              <a:gd name="G16" fmla="+- G12 10800 0"/>
              <a:gd name="G17" fmla="+- G13 10800 0"/>
              <a:gd name="G18" fmla="+- G14 10800 0"/>
              <a:gd name="G19" fmla="*/ 8221 1 2"/>
              <a:gd name="G20" fmla="+- G19 5400 0"/>
              <a:gd name="G21" fmla="cos G20 3344515"/>
              <a:gd name="G22" fmla="sin G20 3344515"/>
              <a:gd name="G23" fmla="+- G21 10800 0"/>
              <a:gd name="G24" fmla="+- G12 G23 G22"/>
              <a:gd name="G25" fmla="+- G22 G23 G11"/>
              <a:gd name="G26" fmla="cos 10800 3344515"/>
              <a:gd name="G27" fmla="sin 10800 3344515"/>
              <a:gd name="G28" fmla="cos 8221 3344515"/>
              <a:gd name="G29" fmla="sin 8221 3344515"/>
              <a:gd name="G30" fmla="+- G26 10800 0"/>
              <a:gd name="G31" fmla="+- G27 10800 0"/>
              <a:gd name="G32" fmla="+- G28 10800 0"/>
              <a:gd name="G33" fmla="+- G29 10800 0"/>
              <a:gd name="G34" fmla="+- G19 5400 0"/>
              <a:gd name="G35" fmla="cos G34 7259498"/>
              <a:gd name="G36" fmla="sin G34 7259498"/>
              <a:gd name="G37" fmla="+/ 7259498 3344515 2"/>
              <a:gd name="T2" fmla="*/ 180 256 1"/>
              <a:gd name="T3" fmla="*/ 0 256 1"/>
              <a:gd name="G38" fmla="+- G37 T2 T3"/>
              <a:gd name="G39" fmla="?: G2 G37 G38"/>
              <a:gd name="G40" fmla="cos 10800 G39"/>
              <a:gd name="G41" fmla="sin 10800 G39"/>
              <a:gd name="G42" fmla="cos 8221 G39"/>
              <a:gd name="G43" fmla="sin 8221 G39"/>
              <a:gd name="G44" fmla="+- G40 10800 0"/>
              <a:gd name="G45" fmla="+- G41 10800 0"/>
              <a:gd name="G46" fmla="+- G42 10800 0"/>
              <a:gd name="G47" fmla="+- G43 10800 0"/>
              <a:gd name="G48" fmla="+- G35 10800 0"/>
              <a:gd name="G49" fmla="+- G36 10800 0"/>
              <a:gd name="T4" fmla="*/ 9092 w 21600"/>
              <a:gd name="T5" fmla="*/ 135 h 21600"/>
              <a:gd name="T6" fmla="*/ 7427 w 21600"/>
              <a:gd name="T7" fmla="*/ 19692 h 21600"/>
              <a:gd name="T8" fmla="*/ 9500 w 21600"/>
              <a:gd name="T9" fmla="*/ 2682 h 21600"/>
              <a:gd name="T10" fmla="*/ 19289 w 21600"/>
              <a:gd name="T11" fmla="*/ 21296 h 21600"/>
              <a:gd name="T12" fmla="*/ 13679 w 21600"/>
              <a:gd name="T13" fmla="*/ 20704 h 21600"/>
              <a:gd name="T14" fmla="*/ 14271 w 21600"/>
              <a:gd name="T15" fmla="*/ 1509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1359" name="Rectangle 15"/>
          <p:cNvSpPr>
            <a:spLocks noChangeArrowheads="1"/>
          </p:cNvSpPr>
          <p:nvPr/>
        </p:nvSpPr>
        <p:spPr bwMode="auto">
          <a:xfrm>
            <a:off x="3063875" y="3635375"/>
            <a:ext cx="2627313" cy="722313"/>
          </a:xfrm>
          <a:prstGeom prst="rect">
            <a:avLst/>
          </a:prstGeom>
          <a:solidFill>
            <a:schemeClr val="bg2"/>
          </a:solidFill>
          <a:ln w="9525">
            <a:solidFill>
              <a:schemeClr val="tx1"/>
            </a:solidFill>
            <a:miter lim="800000"/>
            <a:headEnd/>
            <a:tailEnd/>
          </a:ln>
          <a:effectLst/>
        </p:spPr>
        <p:txBody>
          <a:bodyPr wrap="none" anchor="ctr">
            <a:prstTxWarp prst="textNoShape">
              <a:avLst/>
            </a:prstTxWarp>
          </a:bodyPr>
          <a:lstStyle/>
          <a:p>
            <a:r>
              <a:rPr lang="en-US" b="1">
                <a:solidFill>
                  <a:srgbClr val="010101"/>
                </a:solidFill>
              </a:rPr>
              <a:t>blood osmolarity</a:t>
            </a:r>
          </a:p>
          <a:p>
            <a:r>
              <a:rPr lang="en-US" b="1">
                <a:solidFill>
                  <a:srgbClr val="010101"/>
                </a:solidFill>
              </a:rPr>
              <a:t>blood pressure</a:t>
            </a:r>
          </a:p>
        </p:txBody>
      </p:sp>
      <p:sp>
        <p:nvSpPr>
          <p:cNvPr id="441360" name="Oval 16"/>
          <p:cNvSpPr>
            <a:spLocks noChangeArrowheads="1"/>
          </p:cNvSpPr>
          <p:nvPr/>
        </p:nvSpPr>
        <p:spPr bwMode="auto">
          <a:xfrm>
            <a:off x="3508375" y="1270000"/>
            <a:ext cx="1746250"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ADH</a:t>
            </a:r>
          </a:p>
        </p:txBody>
      </p:sp>
      <p:sp>
        <p:nvSpPr>
          <p:cNvPr id="441361" name="Rectangle 17"/>
          <p:cNvSpPr>
            <a:spLocks noChangeArrowheads="1"/>
          </p:cNvSpPr>
          <p:nvPr/>
        </p:nvSpPr>
        <p:spPr bwMode="auto">
          <a:xfrm>
            <a:off x="4516438" y="1882775"/>
            <a:ext cx="1736725" cy="915988"/>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increased</a:t>
            </a:r>
            <a:br>
              <a:rPr lang="en-US" sz="2000" b="1">
                <a:solidFill>
                  <a:srgbClr val="010101"/>
                </a:solidFill>
              </a:rPr>
            </a:br>
            <a:r>
              <a:rPr lang="en-US" sz="2000" b="1">
                <a:solidFill>
                  <a:srgbClr val="010101"/>
                </a:solidFill>
              </a:rPr>
              <a:t>water</a:t>
            </a:r>
            <a:br>
              <a:rPr lang="en-US" sz="2000" b="1">
                <a:solidFill>
                  <a:srgbClr val="010101"/>
                </a:solidFill>
              </a:rPr>
            </a:br>
            <a:r>
              <a:rPr lang="en-US" sz="2000" b="1">
                <a:solidFill>
                  <a:srgbClr val="010101"/>
                </a:solidFill>
              </a:rPr>
              <a:t>reabsorption</a:t>
            </a:r>
            <a:endParaRPr lang="en-US" b="1">
              <a:solidFill>
                <a:srgbClr val="010101"/>
              </a:solidFill>
            </a:endParaRPr>
          </a:p>
        </p:txBody>
      </p:sp>
      <p:grpSp>
        <p:nvGrpSpPr>
          <p:cNvPr id="5" name="Group 18"/>
          <p:cNvGrpSpPr>
            <a:grpSpLocks/>
          </p:cNvGrpSpPr>
          <p:nvPr/>
        </p:nvGrpSpPr>
        <p:grpSpPr bwMode="auto">
          <a:xfrm>
            <a:off x="6402388" y="1093788"/>
            <a:ext cx="2055812" cy="1430337"/>
            <a:chOff x="4033" y="689"/>
            <a:chExt cx="1295" cy="901"/>
          </a:xfrm>
        </p:grpSpPr>
        <p:pic>
          <p:nvPicPr>
            <p:cNvPr id="441363"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25" y="689"/>
              <a:ext cx="603" cy="729"/>
            </a:xfrm>
            <a:prstGeom prst="rect">
              <a:avLst/>
            </a:prstGeom>
            <a:noFill/>
            <a:ln w="9525">
              <a:noFill/>
              <a:miter lim="800000"/>
              <a:headEnd/>
              <a:tailEnd/>
            </a:ln>
          </p:spPr>
        </p:pic>
        <p:sp>
          <p:nvSpPr>
            <p:cNvPr id="441364" name="Rectangle 20"/>
            <p:cNvSpPr>
              <a:spLocks noChangeArrowheads="1"/>
            </p:cNvSpPr>
            <p:nvPr/>
          </p:nvSpPr>
          <p:spPr bwMode="auto">
            <a:xfrm>
              <a:off x="4033" y="1186"/>
              <a:ext cx="765" cy="404"/>
            </a:xfrm>
            <a:prstGeom prst="rect">
              <a:avLst/>
            </a:prstGeom>
            <a:solidFill>
              <a:srgbClr val="CCFF66"/>
            </a:solidFill>
            <a:ln w="9525">
              <a:noFill/>
              <a:miter lim="800000"/>
              <a:headEnd/>
              <a:tailEnd/>
            </a:ln>
            <a:effectLst/>
          </p:spPr>
          <p:txBody>
            <a:bodyPr wrap="none">
              <a:prstTxWarp prst="textNoShape">
                <a:avLst/>
              </a:prstTxWarp>
              <a:spAutoFit/>
            </a:bodyPr>
            <a:lstStyle/>
            <a:p>
              <a:pPr>
                <a:lnSpc>
                  <a:spcPct val="90000"/>
                </a:lnSpc>
              </a:pPr>
              <a:r>
                <a:rPr lang="en-US" sz="2000" b="1">
                  <a:solidFill>
                    <a:srgbClr val="010101"/>
                  </a:solidFill>
                </a:rPr>
                <a:t>increase</a:t>
              </a:r>
              <a:br>
                <a:rPr lang="en-US" sz="2000" b="1">
                  <a:solidFill>
                    <a:srgbClr val="010101"/>
                  </a:solidFill>
                </a:rPr>
              </a:br>
              <a:r>
                <a:rPr lang="en-US" sz="2000" b="1">
                  <a:solidFill>
                    <a:srgbClr val="010101"/>
                  </a:solidFill>
                </a:rPr>
                <a:t>thirst</a:t>
              </a:r>
              <a:endParaRPr lang="en-US" b="1">
                <a:solidFill>
                  <a:srgbClr val="010101"/>
                </a:solidFill>
              </a:endParaRPr>
            </a:p>
          </p:txBody>
        </p:sp>
      </p:grpSp>
      <p:grpSp>
        <p:nvGrpSpPr>
          <p:cNvPr id="6" name="Group 23"/>
          <p:cNvGrpSpPr>
            <a:grpSpLocks/>
          </p:cNvGrpSpPr>
          <p:nvPr/>
        </p:nvGrpSpPr>
        <p:grpSpPr bwMode="auto">
          <a:xfrm>
            <a:off x="2287588" y="3190875"/>
            <a:ext cx="1022350" cy="482600"/>
            <a:chOff x="1441" y="2010"/>
            <a:chExt cx="644" cy="304"/>
          </a:xfrm>
        </p:grpSpPr>
        <p:sp>
          <p:nvSpPr>
            <p:cNvPr id="441368" name="AutoShape 24"/>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1369" name="Rectangle 25"/>
            <p:cNvSpPr>
              <a:spLocks noChangeArrowheads="1"/>
            </p:cNvSpPr>
            <p:nvPr/>
          </p:nvSpPr>
          <p:spPr bwMode="auto">
            <a:xfrm>
              <a:off x="1441" y="2026"/>
              <a:ext cx="521"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high</a:t>
              </a:r>
            </a:p>
          </p:txBody>
        </p:sp>
      </p:grpSp>
      <p:sp>
        <p:nvSpPr>
          <p:cNvPr id="441371" name="Rectangle 27"/>
          <p:cNvSpPr>
            <a:spLocks noChangeArrowheads="1"/>
          </p:cNvSpPr>
          <p:nvPr/>
        </p:nvSpPr>
        <p:spPr bwMode="auto">
          <a:xfrm>
            <a:off x="-12700" y="0"/>
            <a:ext cx="7772400" cy="762000"/>
          </a:xfrm>
          <a:prstGeom prst="rect">
            <a:avLst/>
          </a:prstGeom>
          <a:noFill/>
          <a:ln w="9525">
            <a:noFill/>
            <a:miter lim="800000"/>
            <a:headEnd/>
            <a:tailEnd/>
          </a:ln>
          <a:effectLst/>
        </p:spPr>
        <p:txBody>
          <a:bodyPr>
            <a:prstTxWarp prst="textNoShape">
              <a:avLst/>
            </a:prstTxWarp>
          </a:bodyPr>
          <a:lstStyle/>
          <a:p>
            <a:pPr algn="l" eaLnBrk="1" hangingPunct="1"/>
            <a:r>
              <a:rPr lang="en-US" sz="3600" b="1" dirty="0">
                <a:solidFill>
                  <a:srgbClr val="000060"/>
                </a:solidFill>
              </a:rPr>
              <a:t>Endocrine System Control</a:t>
            </a:r>
          </a:p>
        </p:txBody>
      </p:sp>
      <p:grpSp>
        <p:nvGrpSpPr>
          <p:cNvPr id="7" name="Group 28"/>
          <p:cNvGrpSpPr>
            <a:grpSpLocks/>
          </p:cNvGrpSpPr>
          <p:nvPr/>
        </p:nvGrpSpPr>
        <p:grpSpPr bwMode="auto">
          <a:xfrm>
            <a:off x="1177925" y="1349375"/>
            <a:ext cx="1981200" cy="1381125"/>
            <a:chOff x="742" y="850"/>
            <a:chExt cx="1248" cy="870"/>
          </a:xfrm>
        </p:grpSpPr>
        <p:pic>
          <p:nvPicPr>
            <p:cNvPr id="441373" name="Picture 2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2" y="850"/>
              <a:ext cx="797" cy="870"/>
            </a:xfrm>
            <a:prstGeom prst="rect">
              <a:avLst/>
            </a:prstGeom>
            <a:noFill/>
            <a:ln w="9525">
              <a:noFill/>
              <a:miter lim="800000"/>
              <a:headEnd/>
              <a:tailEnd/>
            </a:ln>
          </p:spPr>
        </p:pic>
        <p:sp>
          <p:nvSpPr>
            <p:cNvPr id="441374" name="Rectangle 30"/>
            <p:cNvSpPr>
              <a:spLocks noChangeArrowheads="1"/>
            </p:cNvSpPr>
            <p:nvPr/>
          </p:nvSpPr>
          <p:spPr bwMode="auto">
            <a:xfrm>
              <a:off x="1243" y="1265"/>
              <a:ext cx="747" cy="231"/>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pituitary</a:t>
              </a:r>
              <a:endParaRPr lang="en-US" b="1">
                <a:solidFill>
                  <a:srgbClr val="010101"/>
                </a:solidFill>
              </a:endParaRPr>
            </a:p>
          </p:txBody>
        </p:sp>
      </p:grpSp>
      <p:sp>
        <p:nvSpPr>
          <p:cNvPr id="441375" name="Line 31"/>
          <p:cNvSpPr>
            <a:spLocks noChangeShapeType="1"/>
          </p:cNvSpPr>
          <p:nvPr/>
        </p:nvSpPr>
        <p:spPr bwMode="auto">
          <a:xfrm>
            <a:off x="3516313" y="4000500"/>
            <a:ext cx="1785937" cy="0"/>
          </a:xfrm>
          <a:prstGeom prst="line">
            <a:avLst/>
          </a:prstGeom>
          <a:noFill/>
          <a:ln w="9525">
            <a:solidFill>
              <a:srgbClr val="CC0000"/>
            </a:solidFill>
            <a:round/>
            <a:headEnd/>
            <a:tailEnd/>
          </a:ln>
          <a:effectLst/>
        </p:spPr>
        <p:txBody>
          <a:bodyPr wrap="none" anchor="ctr">
            <a:prstTxWarp prst="textNoShape">
              <a:avLst/>
            </a:prstTxWarp>
          </a:bodyPr>
          <a:lstStyle/>
          <a:p>
            <a:endParaRPr lang="en-US"/>
          </a:p>
        </p:txBody>
      </p:sp>
      <p:pic>
        <p:nvPicPr>
          <p:cNvPr id="441385" name="Picture 41"/>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300" y="2674938"/>
            <a:ext cx="1477963" cy="1268412"/>
          </a:xfrm>
          <a:prstGeom prst="rect">
            <a:avLst/>
          </a:prstGeom>
          <a:noFill/>
          <a:ln w="9525">
            <a:noFill/>
            <a:miter lim="800000"/>
            <a:headEnd/>
            <a:tailEnd/>
          </a:ln>
        </p:spPr>
      </p:pic>
      <p:sp>
        <p:nvSpPr>
          <p:cNvPr id="441386" name="AutoShape 42"/>
          <p:cNvSpPr>
            <a:spLocks noChangeArrowheads="1"/>
          </p:cNvSpPr>
          <p:nvPr/>
        </p:nvSpPr>
        <p:spPr bwMode="auto">
          <a:xfrm>
            <a:off x="5795963" y="5740400"/>
            <a:ext cx="3151187" cy="835025"/>
          </a:xfrm>
          <a:prstGeom prst="roundRect">
            <a:avLst>
              <a:gd name="adj" fmla="val 16667"/>
            </a:avLst>
          </a:prstGeom>
          <a:solidFill>
            <a:srgbClr val="CCFF66"/>
          </a:solidFill>
          <a:ln w="9525">
            <a:noFill/>
            <a:round/>
            <a:headEnd/>
            <a:tailEnd/>
          </a:ln>
          <a:effectLst/>
        </p:spPr>
        <p:txBody>
          <a:bodyPr wrap="none" anchor="ctr">
            <a:prstTxWarp prst="textNoShape">
              <a:avLst/>
            </a:prstTxWarp>
            <a:spAutoFit/>
          </a:bodyPr>
          <a:lstStyle/>
          <a:p>
            <a:pPr algn="l"/>
            <a:r>
              <a:rPr lang="en-US" sz="2200" b="1">
                <a:solidFill>
                  <a:srgbClr val="000000"/>
                </a:solidFill>
              </a:rPr>
              <a:t>ADH = </a:t>
            </a:r>
            <a:br>
              <a:rPr lang="en-US" sz="2200" b="1">
                <a:solidFill>
                  <a:srgbClr val="000000"/>
                </a:solidFill>
              </a:rPr>
            </a:br>
            <a:r>
              <a:rPr lang="en-US" sz="2200" b="1" u="sng">
                <a:solidFill>
                  <a:srgbClr val="000000"/>
                </a:solidFill>
              </a:rPr>
              <a:t>A</a:t>
            </a:r>
            <a:r>
              <a:rPr lang="en-US" sz="2200" b="1">
                <a:solidFill>
                  <a:srgbClr val="000000"/>
                </a:solidFill>
              </a:rPr>
              <a:t>nti</a:t>
            </a:r>
            <a:r>
              <a:rPr lang="en-US" sz="2200" b="1" u="sng">
                <a:solidFill>
                  <a:srgbClr val="000000"/>
                </a:solidFill>
              </a:rPr>
              <a:t>D</a:t>
            </a:r>
            <a:r>
              <a:rPr lang="en-US" sz="2200" b="1">
                <a:solidFill>
                  <a:srgbClr val="000000"/>
                </a:solidFill>
              </a:rPr>
              <a:t>iuretic </a:t>
            </a:r>
            <a:r>
              <a:rPr lang="en-US" sz="2200" b="1" u="sng">
                <a:solidFill>
                  <a:srgbClr val="000000"/>
                </a:solidFill>
              </a:rPr>
              <a:t>H</a:t>
            </a:r>
            <a:r>
              <a:rPr lang="en-US" sz="2200" b="1">
                <a:solidFill>
                  <a:srgbClr val="000000"/>
                </a:solidFill>
              </a:rPr>
              <a:t>ormone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441385"/>
                                        </p:tgtEl>
                                        <p:attrNameLst>
                                          <p:attrName>style.visibility</p:attrName>
                                        </p:attrNameLst>
                                      </p:cBhvr>
                                      <p:to>
                                        <p:strVal val="visible"/>
                                      </p:to>
                                    </p:set>
                                    <p:animEffect transition="in" filter="wipe(left)">
                                      <p:cBhvr>
                                        <p:cTn id="15" dur="500"/>
                                        <p:tgtEl>
                                          <p:spTgt spid="44138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41360"/>
                                        </p:tgtEl>
                                        <p:attrNameLst>
                                          <p:attrName>style.visibility</p:attrName>
                                        </p:attrNameLst>
                                      </p:cBhvr>
                                      <p:to>
                                        <p:strVal val="visible"/>
                                      </p:to>
                                    </p:set>
                                    <p:animEffect transition="in" filter="wipe(left)">
                                      <p:cBhvr>
                                        <p:cTn id="20" dur="500"/>
                                        <p:tgtEl>
                                          <p:spTgt spid="44136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41386"/>
                                        </p:tgtEl>
                                        <p:attrNameLst>
                                          <p:attrName>style.visibility</p:attrName>
                                        </p:attrNameLst>
                                      </p:cBhvr>
                                      <p:to>
                                        <p:strVal val="visible"/>
                                      </p:to>
                                    </p:set>
                                    <p:animEffect transition="in" filter="wipe(left)">
                                      <p:cBhvr>
                                        <p:cTn id="25" dur="500"/>
                                        <p:tgtEl>
                                          <p:spTgt spid="4413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41361"/>
                                        </p:tgtEl>
                                        <p:attrNameLst>
                                          <p:attrName>style.visibility</p:attrName>
                                        </p:attrNameLst>
                                      </p:cBhvr>
                                      <p:to>
                                        <p:strVal val="visible"/>
                                      </p:to>
                                    </p:set>
                                    <p:animEffect transition="in" filter="wipe(left)">
                                      <p:cBhvr>
                                        <p:cTn id="30" dur="500"/>
                                        <p:tgtEl>
                                          <p:spTgt spid="44136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60" grpId="0" animBg="1" autoUpdateAnimBg="0"/>
      <p:bldP spid="441361" grpId="0" animBg="1" autoUpdateAnimBg="0"/>
      <p:bldP spid="441386"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50" name="Picture 3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30975" y="1806575"/>
            <a:ext cx="2560638" cy="5051425"/>
          </a:xfrm>
          <a:prstGeom prst="rect">
            <a:avLst/>
          </a:prstGeom>
          <a:noFill/>
          <a:ln w="9525">
            <a:noFill/>
            <a:miter lim="800000"/>
            <a:headEnd/>
            <a:tailEnd/>
          </a:ln>
        </p:spPr>
      </p:pic>
      <p:sp>
        <p:nvSpPr>
          <p:cNvPr id="363551" name="Rectangle 31"/>
          <p:cNvSpPr>
            <a:spLocks noChangeArrowheads="1"/>
          </p:cNvSpPr>
          <p:nvPr/>
        </p:nvSpPr>
        <p:spPr bwMode="auto">
          <a:xfrm>
            <a:off x="7578725" y="3870325"/>
            <a:ext cx="355600"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H</a:t>
            </a:r>
            <a:r>
              <a:rPr lang="en-US" sz="1500" b="1" baseline="-25000">
                <a:solidFill>
                  <a:srgbClr val="000000"/>
                </a:solidFill>
              </a:rPr>
              <a:t>2</a:t>
            </a:r>
            <a:r>
              <a:rPr lang="en-US" sz="1500" b="1">
                <a:solidFill>
                  <a:srgbClr val="000000"/>
                </a:solidFill>
              </a:rPr>
              <a:t>O</a:t>
            </a:r>
          </a:p>
        </p:txBody>
      </p:sp>
      <p:sp>
        <p:nvSpPr>
          <p:cNvPr id="363552" name="Rectangle 32"/>
          <p:cNvSpPr>
            <a:spLocks noChangeArrowheads="1"/>
          </p:cNvSpPr>
          <p:nvPr/>
        </p:nvSpPr>
        <p:spPr bwMode="auto">
          <a:xfrm>
            <a:off x="7586663" y="5164138"/>
            <a:ext cx="355600"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H</a:t>
            </a:r>
            <a:r>
              <a:rPr lang="en-US" sz="1500" b="1" baseline="-25000">
                <a:solidFill>
                  <a:srgbClr val="000000"/>
                </a:solidFill>
              </a:rPr>
              <a:t>2</a:t>
            </a:r>
            <a:r>
              <a:rPr lang="en-US" sz="1500" b="1">
                <a:solidFill>
                  <a:srgbClr val="000000"/>
                </a:solidFill>
              </a:rPr>
              <a:t>O</a:t>
            </a:r>
            <a:endParaRPr lang="en-US" sz="1800"/>
          </a:p>
        </p:txBody>
      </p:sp>
      <p:sp>
        <p:nvSpPr>
          <p:cNvPr id="363553" name="Rectangle 33"/>
          <p:cNvSpPr>
            <a:spLocks noChangeArrowheads="1"/>
          </p:cNvSpPr>
          <p:nvPr/>
        </p:nvSpPr>
        <p:spPr bwMode="auto">
          <a:xfrm>
            <a:off x="8669338" y="4421188"/>
            <a:ext cx="355600"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H</a:t>
            </a:r>
            <a:r>
              <a:rPr lang="en-US" sz="1500" b="1" baseline="-25000">
                <a:solidFill>
                  <a:srgbClr val="000000"/>
                </a:solidFill>
              </a:rPr>
              <a:t>2</a:t>
            </a:r>
            <a:r>
              <a:rPr lang="en-US" sz="1500" b="1">
                <a:solidFill>
                  <a:srgbClr val="000000"/>
                </a:solidFill>
              </a:rPr>
              <a:t>O</a:t>
            </a:r>
          </a:p>
        </p:txBody>
      </p:sp>
      <p:pic>
        <p:nvPicPr>
          <p:cNvPr id="363538" name="Picture 1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02275" y="5203825"/>
            <a:ext cx="1477963" cy="1268413"/>
          </a:xfrm>
          <a:prstGeom prst="rect">
            <a:avLst/>
          </a:prstGeom>
          <a:noFill/>
          <a:ln w="9525">
            <a:noFill/>
            <a:miter lim="800000"/>
            <a:headEnd/>
            <a:tailEnd/>
          </a:ln>
        </p:spPr>
      </p:pic>
      <p:sp>
        <p:nvSpPr>
          <p:cNvPr id="363522" name="Rectangle 2"/>
          <p:cNvSpPr>
            <a:spLocks noGrp="1" noChangeArrowheads="1"/>
          </p:cNvSpPr>
          <p:nvPr>
            <p:ph type="title"/>
          </p:nvPr>
        </p:nvSpPr>
        <p:spPr/>
        <p:txBody>
          <a:bodyPr/>
          <a:lstStyle/>
          <a:p>
            <a:r>
              <a:rPr lang="en-US"/>
              <a:t>Maintaining Water Balance</a:t>
            </a:r>
          </a:p>
        </p:txBody>
      </p:sp>
      <p:pic>
        <p:nvPicPr>
          <p:cNvPr id="363532" name="Picture 12" descr="penguinL"/>
          <p:cNvPicPr>
            <a:picLocks noChangeAspect="1" noChangeArrowheads="1"/>
          </p:cNvPicPr>
          <p:nvPr/>
        </p:nvPicPr>
        <p:blipFill>
          <a:blip r:embed="rId6"/>
          <a:srcRect/>
          <a:stretch>
            <a:fillRect/>
          </a:stretch>
        </p:blipFill>
        <p:spPr bwMode="auto">
          <a:xfrm>
            <a:off x="7832725" y="309563"/>
            <a:ext cx="1274763" cy="1295400"/>
          </a:xfrm>
          <a:prstGeom prst="rect">
            <a:avLst/>
          </a:prstGeom>
          <a:noFill/>
        </p:spPr>
      </p:pic>
      <p:sp>
        <p:nvSpPr>
          <p:cNvPr id="363533" name="AutoShape 13"/>
          <p:cNvSpPr>
            <a:spLocks noChangeArrowheads="1"/>
          </p:cNvSpPr>
          <p:nvPr/>
        </p:nvSpPr>
        <p:spPr bwMode="auto">
          <a:xfrm>
            <a:off x="6265863" y="1138238"/>
            <a:ext cx="1585912" cy="1122362"/>
          </a:xfrm>
          <a:prstGeom prst="wedgeEllipseCallout">
            <a:avLst>
              <a:gd name="adj1" fmla="val 66616"/>
              <a:gd name="adj2" fmla="val -8918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Get more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water into</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blood fast </a:t>
            </a:r>
          </a:p>
        </p:txBody>
      </p:sp>
      <p:pic>
        <p:nvPicPr>
          <p:cNvPr id="363536" name="Picture 16" descr="penguinL"/>
          <p:cNvPicPr>
            <a:picLocks noChangeAspect="1" noChangeArrowheads="1"/>
          </p:cNvPicPr>
          <p:nvPr/>
        </p:nvPicPr>
        <p:blipFill>
          <a:blip r:embed="rId7"/>
          <a:srcRect/>
          <a:stretch>
            <a:fillRect/>
          </a:stretch>
        </p:blipFill>
        <p:spPr bwMode="auto">
          <a:xfrm flipH="1">
            <a:off x="31750" y="5562600"/>
            <a:ext cx="1274763" cy="1295400"/>
          </a:xfrm>
          <a:prstGeom prst="rect">
            <a:avLst/>
          </a:prstGeom>
          <a:noFill/>
        </p:spPr>
      </p:pic>
      <p:sp>
        <p:nvSpPr>
          <p:cNvPr id="363537" name="AutoShape 17"/>
          <p:cNvSpPr>
            <a:spLocks noChangeArrowheads="1"/>
          </p:cNvSpPr>
          <p:nvPr/>
        </p:nvSpPr>
        <p:spPr bwMode="auto">
          <a:xfrm flipH="1">
            <a:off x="2390775" y="5153025"/>
            <a:ext cx="2433638" cy="1570038"/>
          </a:xfrm>
          <a:prstGeom prst="wedgeEllipseCallout">
            <a:avLst>
              <a:gd name="adj1" fmla="val 106227"/>
              <a:gd name="adj2" fmla="val -657"/>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Alcohol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suppresses ADH…</a:t>
            </a:r>
          </a:p>
          <a:p>
            <a:r>
              <a:rPr lang="en-US" sz="1800" b="1">
                <a:solidFill>
                  <a:srgbClr val="0F116A"/>
                </a:solidFill>
                <a:latin typeface="Comic Sans MS" charset="0"/>
                <a:ea typeface="Geneva" charset="0"/>
                <a:cs typeface="Geneva" charset="0"/>
              </a:rPr>
              <a:t>makes you</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urinate a lot</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a typeface="Geneva" charset="0"/>
              <a:cs typeface="Geneva" charset="0"/>
            </a:endParaRPr>
          </a:p>
        </p:txBody>
      </p:sp>
      <p:sp>
        <p:nvSpPr>
          <p:cNvPr id="363555" name="Rectangle 35"/>
          <p:cNvSpPr>
            <a:spLocks noChangeArrowheads="1"/>
          </p:cNvSpPr>
          <p:nvPr/>
        </p:nvSpPr>
        <p:spPr bwMode="auto">
          <a:xfrm>
            <a:off x="6526213" y="3375025"/>
            <a:ext cx="922337" cy="114458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63523" name="Rectangle 3" descr="Rectangle: Click to edit Master text styles&#10;Second level&#10;Third level&#10;Fourth level&#10;Fifth level"/>
          <p:cNvSpPr>
            <a:spLocks noGrp="1" noChangeArrowheads="1"/>
          </p:cNvSpPr>
          <p:nvPr>
            <p:ph type="body" idx="1"/>
          </p:nvPr>
        </p:nvSpPr>
        <p:spPr>
          <a:xfrm>
            <a:off x="179388" y="977900"/>
            <a:ext cx="8126412" cy="3870325"/>
          </a:xfrm>
        </p:spPr>
        <p:txBody>
          <a:bodyPr/>
          <a:lstStyle/>
          <a:p>
            <a:pPr>
              <a:lnSpc>
                <a:spcPct val="90000"/>
              </a:lnSpc>
            </a:pPr>
            <a:r>
              <a:rPr lang="en-US" sz="2600" dirty="0"/>
              <a:t>High blood </a:t>
            </a:r>
            <a:r>
              <a:rPr lang="en-US" sz="2600" dirty="0" err="1"/>
              <a:t>osmolarity</a:t>
            </a:r>
            <a:r>
              <a:rPr lang="en-US" sz="2600" dirty="0"/>
              <a:t> level</a:t>
            </a:r>
          </a:p>
          <a:p>
            <a:pPr lvl="1">
              <a:lnSpc>
                <a:spcPct val="90000"/>
              </a:lnSpc>
            </a:pPr>
            <a:r>
              <a:rPr lang="en-US" sz="2400" dirty="0"/>
              <a:t>too many solutes in blood</a:t>
            </a:r>
          </a:p>
          <a:p>
            <a:pPr marL="1085850" lvl="2">
              <a:lnSpc>
                <a:spcPct val="90000"/>
              </a:lnSpc>
            </a:pPr>
            <a:r>
              <a:rPr lang="en-US" dirty="0"/>
              <a:t>dehydration, high salt diet</a:t>
            </a:r>
          </a:p>
          <a:p>
            <a:pPr lvl="1">
              <a:lnSpc>
                <a:spcPct val="90000"/>
              </a:lnSpc>
            </a:pPr>
            <a:r>
              <a:rPr lang="en-US" sz="2400" dirty="0"/>
              <a:t>stimulates thirst = drink more </a:t>
            </a:r>
          </a:p>
          <a:p>
            <a:pPr lvl="1">
              <a:lnSpc>
                <a:spcPct val="90000"/>
              </a:lnSpc>
            </a:pPr>
            <a:r>
              <a:rPr lang="en-US" sz="2400" dirty="0"/>
              <a:t>release </a:t>
            </a:r>
            <a:r>
              <a:rPr lang="en-US" sz="2400" u="sng" dirty="0">
                <a:solidFill>
                  <a:srgbClr val="CC0000"/>
                </a:solidFill>
              </a:rPr>
              <a:t>ADH</a:t>
            </a:r>
            <a:r>
              <a:rPr lang="en-US" sz="2400" dirty="0"/>
              <a:t> from pituitary gland</a:t>
            </a:r>
          </a:p>
          <a:p>
            <a:pPr marL="1085850" lvl="2">
              <a:lnSpc>
                <a:spcPct val="90000"/>
              </a:lnSpc>
            </a:pPr>
            <a:r>
              <a:rPr lang="en-US" u="sng" dirty="0">
                <a:solidFill>
                  <a:srgbClr val="CC0000"/>
                </a:solidFill>
              </a:rPr>
              <a:t>antidiuretic hormone</a:t>
            </a:r>
            <a:endParaRPr lang="en-US" dirty="0"/>
          </a:p>
          <a:p>
            <a:pPr lvl="1">
              <a:lnSpc>
                <a:spcPct val="90000"/>
              </a:lnSpc>
            </a:pPr>
            <a:r>
              <a:rPr lang="en-US" sz="2400" dirty="0"/>
              <a:t>increases permeability of collecting duct </a:t>
            </a:r>
            <a:br>
              <a:rPr lang="en-US" sz="2400" dirty="0"/>
            </a:br>
            <a:r>
              <a:rPr lang="en-US" sz="2400" dirty="0"/>
              <a:t>&amp; reabsorption of water in kidneys</a:t>
            </a:r>
          </a:p>
          <a:p>
            <a:pPr marL="1085850" lvl="2">
              <a:lnSpc>
                <a:spcPct val="90000"/>
              </a:lnSpc>
            </a:pPr>
            <a:r>
              <a:rPr lang="en-US" dirty="0"/>
              <a:t>increase water absorption back into blood</a:t>
            </a:r>
          </a:p>
          <a:p>
            <a:pPr marL="1085850" lvl="2">
              <a:lnSpc>
                <a:spcPct val="90000"/>
              </a:lnSpc>
            </a:pPr>
            <a:r>
              <a:rPr lang="en-US" dirty="0"/>
              <a:t>decrease urination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3532"/>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63533"/>
                                        </p:tgtEl>
                                        <p:attrNameLst>
                                          <p:attrName>style.visibility</p:attrName>
                                        </p:attrNameLst>
                                      </p:cBhvr>
                                      <p:to>
                                        <p:strVal val="visible"/>
                                      </p:to>
                                    </p:set>
                                    <p:animEffect transition="in" filter="wipe(down)">
                                      <p:cBhvr>
                                        <p:cTn id="10" dur="500"/>
                                        <p:tgtEl>
                                          <p:spTgt spid="363533"/>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63536"/>
                                        </p:tgtEl>
                                        <p:attrNameLst>
                                          <p:attrName>style.visibility</p:attrName>
                                        </p:attrNameLst>
                                      </p:cBhvr>
                                      <p:to>
                                        <p:strVal val="visible"/>
                                      </p:to>
                                    </p:se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63537"/>
                                        </p:tgtEl>
                                        <p:attrNameLst>
                                          <p:attrName>style.visibility</p:attrName>
                                        </p:attrNameLst>
                                      </p:cBhvr>
                                      <p:to>
                                        <p:strVal val="visible"/>
                                      </p:to>
                                    </p:set>
                                    <p:animEffect transition="in" filter="wipe(down)">
                                      <p:cBhvr>
                                        <p:cTn id="18" dur="500"/>
                                        <p:tgtEl>
                                          <p:spTgt spid="363537"/>
                                        </p:tgtEl>
                                      </p:cBhvr>
                                    </p:animEffect>
                                  </p:childTnLst>
                                  <p:subTnLst>
                                    <p:audio>
                                      <p:cMediaNode>
                                        <p:cTn display="0" masterRel="sameClick">
                                          <p:stCondLst>
                                            <p:cond evt="begin" delay="0">
                                              <p:tn val="16"/>
                                            </p:cond>
                                          </p:stCondLst>
                                          <p:endCondLst>
                                            <p:cond evt="onStopAudio" delay="0">
                                              <p:tgtEl>
                                                <p:sldTgt/>
                                              </p:tgtEl>
                                            </p:cond>
                                          </p:endCondLst>
                                        </p:cTn>
                                        <p:tgtEl>
                                          <p:sndTgt r:embed="rId3" name="Quack"/>
                                        </p:tgtEl>
                                      </p:cMediaNode>
                                    </p:audio>
                                  </p:subTnLst>
                                </p:cTn>
                              </p:par>
                              <p:par>
                                <p:cTn id="19" presetID="22" presetClass="entr" presetSubtype="8" fill="hold" nodeType="withEffect">
                                  <p:stCondLst>
                                    <p:cond delay="0"/>
                                  </p:stCondLst>
                                  <p:childTnLst>
                                    <p:set>
                                      <p:cBhvr>
                                        <p:cTn id="20" dur="1" fill="hold">
                                          <p:stCondLst>
                                            <p:cond delay="0"/>
                                          </p:stCondLst>
                                        </p:cTn>
                                        <p:tgtEl>
                                          <p:spTgt spid="363538"/>
                                        </p:tgtEl>
                                        <p:attrNameLst>
                                          <p:attrName>style.visibility</p:attrName>
                                        </p:attrNameLst>
                                      </p:cBhvr>
                                      <p:to>
                                        <p:strVal val="visible"/>
                                      </p:to>
                                    </p:set>
                                    <p:animEffect transition="in" filter="wipe(left)">
                                      <p:cBhvr>
                                        <p:cTn id="21" dur="500"/>
                                        <p:tgtEl>
                                          <p:spTgt spid="36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33" grpId="0" animBg="1" autoUpdateAnimBg="0"/>
      <p:bldP spid="36353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a:t>Homeostasis </a:t>
            </a:r>
          </a:p>
        </p:txBody>
      </p:sp>
      <p:sp>
        <p:nvSpPr>
          <p:cNvPr id="279555" name="Rectangle 3" descr="Rectangle: Click to edit Master text styles&#10;Second level&#10;Third level&#10;Fourth level&#10;Fifth level"/>
          <p:cNvSpPr>
            <a:spLocks noGrp="1" noChangeArrowheads="1"/>
          </p:cNvSpPr>
          <p:nvPr>
            <p:ph type="body" idx="1"/>
          </p:nvPr>
        </p:nvSpPr>
        <p:spPr>
          <a:xfrm>
            <a:off x="723900" y="838200"/>
            <a:ext cx="7772400" cy="5060950"/>
          </a:xfrm>
        </p:spPr>
        <p:txBody>
          <a:bodyPr/>
          <a:lstStyle/>
          <a:p>
            <a:pPr>
              <a:lnSpc>
                <a:spcPct val="90000"/>
              </a:lnSpc>
            </a:pPr>
            <a:r>
              <a:rPr lang="en-US" dirty="0"/>
              <a:t>Keeping the balance</a:t>
            </a:r>
          </a:p>
          <a:p>
            <a:pPr lvl="1">
              <a:lnSpc>
                <a:spcPct val="90000"/>
              </a:lnSpc>
            </a:pPr>
            <a:r>
              <a:rPr lang="en-US" dirty="0"/>
              <a:t>animal body needs to coordinate </a:t>
            </a:r>
            <a:br>
              <a:rPr lang="en-US" dirty="0"/>
            </a:br>
            <a:r>
              <a:rPr lang="en-US" dirty="0"/>
              <a:t>many systems all at once</a:t>
            </a:r>
          </a:p>
          <a:p>
            <a:pPr lvl="2">
              <a:lnSpc>
                <a:spcPct val="90000"/>
              </a:lnSpc>
            </a:pPr>
            <a:r>
              <a:rPr lang="en-US" dirty="0"/>
              <a:t>temperature</a:t>
            </a:r>
          </a:p>
          <a:p>
            <a:pPr lvl="2">
              <a:lnSpc>
                <a:spcPct val="90000"/>
              </a:lnSpc>
            </a:pPr>
            <a:r>
              <a:rPr lang="en-US" dirty="0"/>
              <a:t>blood sugar levels</a:t>
            </a:r>
          </a:p>
          <a:p>
            <a:pPr lvl="2">
              <a:lnSpc>
                <a:spcPct val="90000"/>
              </a:lnSpc>
            </a:pPr>
            <a:r>
              <a:rPr lang="en-US" dirty="0"/>
              <a:t>energy production</a:t>
            </a:r>
          </a:p>
          <a:p>
            <a:pPr lvl="2">
              <a:lnSpc>
                <a:spcPct val="90000"/>
              </a:lnSpc>
            </a:pPr>
            <a:r>
              <a:rPr lang="en-US" dirty="0"/>
              <a:t>water balance &amp; intracellular waste disposal</a:t>
            </a:r>
          </a:p>
          <a:p>
            <a:pPr lvl="2">
              <a:lnSpc>
                <a:spcPct val="90000"/>
              </a:lnSpc>
            </a:pPr>
            <a:r>
              <a:rPr lang="en-US" dirty="0"/>
              <a:t>nutrients</a:t>
            </a:r>
          </a:p>
          <a:p>
            <a:pPr lvl="2">
              <a:lnSpc>
                <a:spcPct val="90000"/>
              </a:lnSpc>
            </a:pPr>
            <a:r>
              <a:rPr lang="en-US" dirty="0"/>
              <a:t>ion balance</a:t>
            </a:r>
          </a:p>
          <a:p>
            <a:pPr lvl="2">
              <a:lnSpc>
                <a:spcPct val="90000"/>
              </a:lnSpc>
            </a:pPr>
            <a:r>
              <a:rPr lang="en-US" dirty="0"/>
              <a:t>cell growth</a:t>
            </a:r>
          </a:p>
          <a:p>
            <a:pPr lvl="1">
              <a:lnSpc>
                <a:spcPct val="90000"/>
              </a:lnSpc>
            </a:pPr>
            <a:r>
              <a:rPr lang="en-US" dirty="0"/>
              <a:t>maintaining a “</a:t>
            </a:r>
            <a:r>
              <a:rPr lang="en-US" u="sng" dirty="0">
                <a:solidFill>
                  <a:srgbClr val="CC0000"/>
                </a:solidFill>
              </a:rPr>
              <a:t>steady state</a:t>
            </a:r>
            <a:r>
              <a:rPr lang="en-US" dirty="0"/>
              <a:t>” condition</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ChangeArrowheads="1"/>
          </p:cNvSpPr>
          <p:nvPr/>
        </p:nvSpPr>
        <p:spPr bwMode="auto">
          <a:xfrm>
            <a:off x="198438" y="6119813"/>
            <a:ext cx="1825625" cy="6270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67971" name="AutoShape 3"/>
          <p:cNvSpPr>
            <a:spLocks noChangeArrowheads="1"/>
          </p:cNvSpPr>
          <p:nvPr/>
        </p:nvSpPr>
        <p:spPr bwMode="auto">
          <a:xfrm rot="5400000">
            <a:off x="5310188" y="6008688"/>
            <a:ext cx="658812" cy="56356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1 h 21600"/>
              <a:gd name="T6" fmla="*/ 2699 w 21600"/>
              <a:gd name="T7" fmla="*/ 10799 h 21600"/>
              <a:gd name="T8" fmla="*/ 10800 w 21600"/>
              <a:gd name="T9" fmla="*/ 5399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2" name="Group 9"/>
          <p:cNvGrpSpPr>
            <a:grpSpLocks/>
          </p:cNvGrpSpPr>
          <p:nvPr/>
        </p:nvGrpSpPr>
        <p:grpSpPr bwMode="auto">
          <a:xfrm>
            <a:off x="5445125" y="4287838"/>
            <a:ext cx="873125" cy="514350"/>
            <a:chOff x="3430" y="2631"/>
            <a:chExt cx="550" cy="324"/>
          </a:xfrm>
        </p:grpSpPr>
        <p:sp>
          <p:nvSpPr>
            <p:cNvPr id="467978" name="AutoShape 1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7979" name="Rectangle 11"/>
            <p:cNvSpPr>
              <a:spLocks noChangeArrowheads="1"/>
            </p:cNvSpPr>
            <p:nvPr/>
          </p:nvSpPr>
          <p:spPr bwMode="auto">
            <a:xfrm>
              <a:off x="3544" y="2631"/>
              <a:ext cx="436"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low</a:t>
              </a:r>
            </a:p>
          </p:txBody>
        </p:sp>
      </p:grpSp>
      <p:sp>
        <p:nvSpPr>
          <p:cNvPr id="467980" name="Rectangle 12"/>
          <p:cNvSpPr>
            <a:spLocks noGrp="1" noChangeArrowheads="1"/>
          </p:cNvSpPr>
          <p:nvPr>
            <p:ph type="title"/>
          </p:nvPr>
        </p:nvSpPr>
        <p:spPr>
          <a:xfrm>
            <a:off x="0" y="406400"/>
            <a:ext cx="8229600" cy="736600"/>
          </a:xfrm>
        </p:spPr>
        <p:txBody>
          <a:bodyPr/>
          <a:lstStyle/>
          <a:p>
            <a:r>
              <a:rPr lang="en-US" dirty="0"/>
              <a:t>Blood </a:t>
            </a:r>
            <a:r>
              <a:rPr lang="en-US" dirty="0" err="1"/>
              <a:t>Osmolarity</a:t>
            </a:r>
            <a:endParaRPr lang="en-US" dirty="0"/>
          </a:p>
        </p:txBody>
      </p:sp>
      <p:sp>
        <p:nvSpPr>
          <p:cNvPr id="467981" name="AutoShape 13"/>
          <p:cNvSpPr>
            <a:spLocks noChangeArrowheads="1"/>
          </p:cNvSpPr>
          <p:nvPr/>
        </p:nvSpPr>
        <p:spPr bwMode="auto">
          <a:xfrm>
            <a:off x="3206750" y="1436688"/>
            <a:ext cx="2357438" cy="2357437"/>
          </a:xfrm>
          <a:custGeom>
            <a:avLst/>
            <a:gdLst>
              <a:gd name="G0" fmla="+- 2205101 0 0"/>
              <a:gd name="G1" fmla="+- 7605089 0 0"/>
              <a:gd name="G2" fmla="+- 2205101 0 7605089"/>
              <a:gd name="G3" fmla="+- 10800 0 0"/>
              <a:gd name="G4" fmla="+- 0 0 2205101"/>
              <a:gd name="T0" fmla="*/ 360 256 1"/>
              <a:gd name="T1" fmla="*/ 0 256 1"/>
              <a:gd name="G5" fmla="+- G2 T0 T1"/>
              <a:gd name="G6" fmla="?: G2 G2 G5"/>
              <a:gd name="G7" fmla="+- 0 0 G6"/>
              <a:gd name="G8" fmla="+- 8150 0 0"/>
              <a:gd name="G9" fmla="+- 0 0 7605089"/>
              <a:gd name="G10" fmla="+- 8150 0 2700"/>
              <a:gd name="G11" fmla="cos G10 2205101"/>
              <a:gd name="G12" fmla="sin G10 2205101"/>
              <a:gd name="G13" fmla="cos 13500 2205101"/>
              <a:gd name="G14" fmla="sin 13500 2205101"/>
              <a:gd name="G15" fmla="+- G11 10800 0"/>
              <a:gd name="G16" fmla="+- G12 10800 0"/>
              <a:gd name="G17" fmla="+- G13 10800 0"/>
              <a:gd name="G18" fmla="+- G14 10800 0"/>
              <a:gd name="G19" fmla="*/ 8150 1 2"/>
              <a:gd name="G20" fmla="+- G19 5400 0"/>
              <a:gd name="G21" fmla="cos G20 2205101"/>
              <a:gd name="G22" fmla="sin G20 2205101"/>
              <a:gd name="G23" fmla="+- G21 10800 0"/>
              <a:gd name="G24" fmla="+- G12 G23 G22"/>
              <a:gd name="G25" fmla="+- G22 G23 G11"/>
              <a:gd name="G26" fmla="cos 10800 2205101"/>
              <a:gd name="G27" fmla="sin 10800 2205101"/>
              <a:gd name="G28" fmla="cos 8150 2205101"/>
              <a:gd name="G29" fmla="sin 8150 2205101"/>
              <a:gd name="G30" fmla="+- G26 10800 0"/>
              <a:gd name="G31" fmla="+- G27 10800 0"/>
              <a:gd name="G32" fmla="+- G28 10800 0"/>
              <a:gd name="G33" fmla="+- G29 10800 0"/>
              <a:gd name="G34" fmla="+- G19 5400 0"/>
              <a:gd name="G35" fmla="cos G34 7605089"/>
              <a:gd name="G36" fmla="sin G34 7605089"/>
              <a:gd name="G37" fmla="+/ 7605089 2205101 2"/>
              <a:gd name="T2" fmla="*/ 180 256 1"/>
              <a:gd name="T3" fmla="*/ 0 256 1"/>
              <a:gd name="G38" fmla="+- G37 T2 T3"/>
              <a:gd name="G39" fmla="?: G2 G37 G38"/>
              <a:gd name="G40" fmla="cos 10800 G39"/>
              <a:gd name="G41" fmla="sin 10800 G39"/>
              <a:gd name="G42" fmla="cos 8150 G39"/>
              <a:gd name="G43" fmla="sin 8150 G39"/>
              <a:gd name="G44" fmla="+- G40 10800 0"/>
              <a:gd name="G45" fmla="+- G41 10800 0"/>
              <a:gd name="G46" fmla="+- G42 10800 0"/>
              <a:gd name="G47" fmla="+- G43 10800 0"/>
              <a:gd name="G48" fmla="+- G35 10800 0"/>
              <a:gd name="G49" fmla="+- G36 10800 0"/>
              <a:gd name="T4" fmla="*/ 7976 w 21600"/>
              <a:gd name="T5" fmla="*/ 375 h 21600"/>
              <a:gd name="T6" fmla="*/ 6639 w 21600"/>
              <a:gd name="T7" fmla="*/ 19312 h 21600"/>
              <a:gd name="T8" fmla="*/ 8669 w 21600"/>
              <a:gd name="T9" fmla="*/ 2933 h 21600"/>
              <a:gd name="T10" fmla="*/ 22038 w 21600"/>
              <a:gd name="T11" fmla="*/ 18280 h 21600"/>
              <a:gd name="T12" fmla="*/ 16457 w 21600"/>
              <a:gd name="T13" fmla="*/ 19400 h 21600"/>
              <a:gd name="T14" fmla="*/ 15336 w 21600"/>
              <a:gd name="T15" fmla="*/ 1381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7982" name="AutoShape 14"/>
          <p:cNvSpPr>
            <a:spLocks noChangeArrowheads="1"/>
          </p:cNvSpPr>
          <p:nvPr/>
        </p:nvSpPr>
        <p:spPr bwMode="auto">
          <a:xfrm rot="10800000">
            <a:off x="3206750" y="4246563"/>
            <a:ext cx="2357438" cy="2357437"/>
          </a:xfrm>
          <a:custGeom>
            <a:avLst/>
            <a:gdLst>
              <a:gd name="G0" fmla="+- 3344515 0 0"/>
              <a:gd name="G1" fmla="+- 7259498 0 0"/>
              <a:gd name="G2" fmla="+- 3344515 0 7259498"/>
              <a:gd name="G3" fmla="+- 10800 0 0"/>
              <a:gd name="G4" fmla="+- 0 0 3344515"/>
              <a:gd name="T0" fmla="*/ 360 256 1"/>
              <a:gd name="T1" fmla="*/ 0 256 1"/>
              <a:gd name="G5" fmla="+- G2 T0 T1"/>
              <a:gd name="G6" fmla="?: G2 G2 G5"/>
              <a:gd name="G7" fmla="+- 0 0 G6"/>
              <a:gd name="G8" fmla="+- 8221 0 0"/>
              <a:gd name="G9" fmla="+- 0 0 7259498"/>
              <a:gd name="G10" fmla="+- 8221 0 2700"/>
              <a:gd name="G11" fmla="cos G10 3344515"/>
              <a:gd name="G12" fmla="sin G10 3344515"/>
              <a:gd name="G13" fmla="cos 13500 3344515"/>
              <a:gd name="G14" fmla="sin 13500 3344515"/>
              <a:gd name="G15" fmla="+- G11 10800 0"/>
              <a:gd name="G16" fmla="+- G12 10800 0"/>
              <a:gd name="G17" fmla="+- G13 10800 0"/>
              <a:gd name="G18" fmla="+- G14 10800 0"/>
              <a:gd name="G19" fmla="*/ 8221 1 2"/>
              <a:gd name="G20" fmla="+- G19 5400 0"/>
              <a:gd name="G21" fmla="cos G20 3344515"/>
              <a:gd name="G22" fmla="sin G20 3344515"/>
              <a:gd name="G23" fmla="+- G21 10800 0"/>
              <a:gd name="G24" fmla="+- G12 G23 G22"/>
              <a:gd name="G25" fmla="+- G22 G23 G11"/>
              <a:gd name="G26" fmla="cos 10800 3344515"/>
              <a:gd name="G27" fmla="sin 10800 3344515"/>
              <a:gd name="G28" fmla="cos 8221 3344515"/>
              <a:gd name="G29" fmla="sin 8221 3344515"/>
              <a:gd name="G30" fmla="+- G26 10800 0"/>
              <a:gd name="G31" fmla="+- G27 10800 0"/>
              <a:gd name="G32" fmla="+- G28 10800 0"/>
              <a:gd name="G33" fmla="+- G29 10800 0"/>
              <a:gd name="G34" fmla="+- G19 5400 0"/>
              <a:gd name="G35" fmla="cos G34 7259498"/>
              <a:gd name="G36" fmla="sin G34 7259498"/>
              <a:gd name="G37" fmla="+/ 7259498 3344515 2"/>
              <a:gd name="T2" fmla="*/ 180 256 1"/>
              <a:gd name="T3" fmla="*/ 0 256 1"/>
              <a:gd name="G38" fmla="+- G37 T2 T3"/>
              <a:gd name="G39" fmla="?: G2 G37 G38"/>
              <a:gd name="G40" fmla="cos 10800 G39"/>
              <a:gd name="G41" fmla="sin 10800 G39"/>
              <a:gd name="G42" fmla="cos 8221 G39"/>
              <a:gd name="G43" fmla="sin 8221 G39"/>
              <a:gd name="G44" fmla="+- G40 10800 0"/>
              <a:gd name="G45" fmla="+- G41 10800 0"/>
              <a:gd name="G46" fmla="+- G42 10800 0"/>
              <a:gd name="G47" fmla="+- G43 10800 0"/>
              <a:gd name="G48" fmla="+- G35 10800 0"/>
              <a:gd name="G49" fmla="+- G36 10800 0"/>
              <a:gd name="T4" fmla="*/ 9092 w 21600"/>
              <a:gd name="T5" fmla="*/ 135 h 21600"/>
              <a:gd name="T6" fmla="*/ 7427 w 21600"/>
              <a:gd name="T7" fmla="*/ 19692 h 21600"/>
              <a:gd name="T8" fmla="*/ 9500 w 21600"/>
              <a:gd name="T9" fmla="*/ 2682 h 21600"/>
              <a:gd name="T10" fmla="*/ 19289 w 21600"/>
              <a:gd name="T11" fmla="*/ 21296 h 21600"/>
              <a:gd name="T12" fmla="*/ 13679 w 21600"/>
              <a:gd name="T13" fmla="*/ 20704 h 21600"/>
              <a:gd name="T14" fmla="*/ 14271 w 21600"/>
              <a:gd name="T15" fmla="*/ 1509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7983" name="Rectangle 15"/>
          <p:cNvSpPr>
            <a:spLocks noChangeArrowheads="1"/>
          </p:cNvSpPr>
          <p:nvPr/>
        </p:nvSpPr>
        <p:spPr bwMode="auto">
          <a:xfrm>
            <a:off x="3063875" y="3635375"/>
            <a:ext cx="2627313" cy="722313"/>
          </a:xfrm>
          <a:prstGeom prst="rect">
            <a:avLst/>
          </a:prstGeom>
          <a:solidFill>
            <a:schemeClr val="bg2"/>
          </a:solidFill>
          <a:ln w="9525">
            <a:solidFill>
              <a:schemeClr val="tx1"/>
            </a:solidFill>
            <a:miter lim="800000"/>
            <a:headEnd/>
            <a:tailEnd/>
          </a:ln>
          <a:effectLst/>
        </p:spPr>
        <p:txBody>
          <a:bodyPr wrap="none" anchor="ctr">
            <a:prstTxWarp prst="textNoShape">
              <a:avLst/>
            </a:prstTxWarp>
          </a:bodyPr>
          <a:lstStyle/>
          <a:p>
            <a:r>
              <a:rPr lang="en-US" b="1">
                <a:solidFill>
                  <a:srgbClr val="010101"/>
                </a:solidFill>
              </a:rPr>
              <a:t>blood osmolarity</a:t>
            </a:r>
          </a:p>
          <a:p>
            <a:r>
              <a:rPr lang="en-US" b="1">
                <a:solidFill>
                  <a:srgbClr val="010101"/>
                </a:solidFill>
              </a:rPr>
              <a:t>blood pressure</a:t>
            </a:r>
          </a:p>
        </p:txBody>
      </p:sp>
      <p:sp>
        <p:nvSpPr>
          <p:cNvPr id="467989" name="Oval 21"/>
          <p:cNvSpPr>
            <a:spLocks noChangeArrowheads="1"/>
          </p:cNvSpPr>
          <p:nvPr/>
        </p:nvSpPr>
        <p:spPr bwMode="auto">
          <a:xfrm>
            <a:off x="4865688" y="5572125"/>
            <a:ext cx="1746250"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renin</a:t>
            </a:r>
          </a:p>
        </p:txBody>
      </p:sp>
      <p:sp>
        <p:nvSpPr>
          <p:cNvPr id="467990" name="Rectangle 22"/>
          <p:cNvSpPr>
            <a:spLocks noChangeArrowheads="1"/>
          </p:cNvSpPr>
          <p:nvPr/>
        </p:nvSpPr>
        <p:spPr bwMode="auto">
          <a:xfrm>
            <a:off x="1646238" y="4591050"/>
            <a:ext cx="1736725" cy="1190625"/>
          </a:xfrm>
          <a:prstGeom prst="rect">
            <a:avLst/>
          </a:prstGeom>
          <a:solidFill>
            <a:srgbClr val="CCFF66"/>
          </a:solidFill>
          <a:ln w="9525">
            <a:noFill/>
            <a:miter lim="800000"/>
            <a:headEnd/>
            <a:tailEnd/>
          </a:ln>
          <a:effectLst/>
        </p:spPr>
        <p:txBody>
          <a:bodyPr wrap="none">
            <a:prstTxWarp prst="textNoShape">
              <a:avLst/>
            </a:prstTxWarp>
            <a:spAutoFit/>
          </a:bodyPr>
          <a:lstStyle/>
          <a:p>
            <a:pPr>
              <a:lnSpc>
                <a:spcPct val="90000"/>
              </a:lnSpc>
            </a:pPr>
            <a:r>
              <a:rPr lang="en-US" sz="2000" b="1">
                <a:solidFill>
                  <a:srgbClr val="010101"/>
                </a:solidFill>
              </a:rPr>
              <a:t>increased</a:t>
            </a:r>
            <a:br>
              <a:rPr lang="en-US" sz="2000" b="1">
                <a:solidFill>
                  <a:srgbClr val="010101"/>
                </a:solidFill>
              </a:rPr>
            </a:br>
            <a:r>
              <a:rPr lang="en-US" sz="2000" b="1">
                <a:solidFill>
                  <a:srgbClr val="010101"/>
                </a:solidFill>
              </a:rPr>
              <a:t>water &amp; salt</a:t>
            </a:r>
            <a:br>
              <a:rPr lang="en-US" sz="2000" b="1">
                <a:solidFill>
                  <a:srgbClr val="010101"/>
                </a:solidFill>
              </a:rPr>
            </a:br>
            <a:r>
              <a:rPr lang="en-US" sz="2000" b="1">
                <a:solidFill>
                  <a:srgbClr val="010101"/>
                </a:solidFill>
              </a:rPr>
              <a:t>reabsorption</a:t>
            </a:r>
          </a:p>
          <a:p>
            <a:pPr>
              <a:lnSpc>
                <a:spcPct val="90000"/>
              </a:lnSpc>
            </a:pPr>
            <a:r>
              <a:rPr lang="en-US" sz="2000" b="1">
                <a:solidFill>
                  <a:srgbClr val="010101"/>
                </a:solidFill>
              </a:rPr>
              <a:t>in kidney</a:t>
            </a:r>
          </a:p>
        </p:txBody>
      </p:sp>
      <p:grpSp>
        <p:nvGrpSpPr>
          <p:cNvPr id="3" name="Group 23"/>
          <p:cNvGrpSpPr>
            <a:grpSpLocks/>
          </p:cNvGrpSpPr>
          <p:nvPr/>
        </p:nvGrpSpPr>
        <p:grpSpPr bwMode="auto">
          <a:xfrm>
            <a:off x="2287588" y="3190875"/>
            <a:ext cx="1022350" cy="482600"/>
            <a:chOff x="1441" y="2010"/>
            <a:chExt cx="644" cy="304"/>
          </a:xfrm>
        </p:grpSpPr>
        <p:sp>
          <p:nvSpPr>
            <p:cNvPr id="467992" name="AutoShape 24"/>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7993" name="Rectangle 25"/>
            <p:cNvSpPr>
              <a:spLocks noChangeArrowheads="1"/>
            </p:cNvSpPr>
            <p:nvPr/>
          </p:nvSpPr>
          <p:spPr bwMode="auto">
            <a:xfrm>
              <a:off x="1441" y="2026"/>
              <a:ext cx="521"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high</a:t>
              </a:r>
            </a:p>
          </p:txBody>
        </p:sp>
      </p:grpSp>
      <p:sp>
        <p:nvSpPr>
          <p:cNvPr id="467994" name="Rectangle 26"/>
          <p:cNvSpPr>
            <a:spLocks noChangeArrowheads="1"/>
          </p:cNvSpPr>
          <p:nvPr/>
        </p:nvSpPr>
        <p:spPr bwMode="auto">
          <a:xfrm>
            <a:off x="0" y="0"/>
            <a:ext cx="7772400" cy="762000"/>
          </a:xfrm>
          <a:prstGeom prst="rect">
            <a:avLst/>
          </a:prstGeom>
          <a:noFill/>
          <a:ln w="9525">
            <a:noFill/>
            <a:miter lim="800000"/>
            <a:headEnd/>
            <a:tailEnd/>
          </a:ln>
          <a:effectLst/>
        </p:spPr>
        <p:txBody>
          <a:bodyPr>
            <a:prstTxWarp prst="textNoShape">
              <a:avLst/>
            </a:prstTxWarp>
          </a:bodyPr>
          <a:lstStyle/>
          <a:p>
            <a:pPr algn="l" eaLnBrk="1" hangingPunct="1"/>
            <a:r>
              <a:rPr lang="en-US" sz="3600" b="1" dirty="0">
                <a:solidFill>
                  <a:srgbClr val="000060"/>
                </a:solidFill>
              </a:rPr>
              <a:t>Endocrine System Control</a:t>
            </a:r>
          </a:p>
        </p:txBody>
      </p:sp>
      <p:sp>
        <p:nvSpPr>
          <p:cNvPr id="467998" name="Line 30"/>
          <p:cNvSpPr>
            <a:spLocks noChangeShapeType="1"/>
          </p:cNvSpPr>
          <p:nvPr/>
        </p:nvSpPr>
        <p:spPr bwMode="auto">
          <a:xfrm>
            <a:off x="3516313" y="4000500"/>
            <a:ext cx="1785937" cy="0"/>
          </a:xfrm>
          <a:prstGeom prst="line">
            <a:avLst/>
          </a:prstGeom>
          <a:noFill/>
          <a:ln w="9525">
            <a:solidFill>
              <a:srgbClr val="CC0000"/>
            </a:solidFill>
            <a:round/>
            <a:headEnd/>
            <a:tailEnd/>
          </a:ln>
          <a:effectLst/>
        </p:spPr>
        <p:txBody>
          <a:bodyPr wrap="none" anchor="ctr">
            <a:prstTxWarp prst="textNoShape">
              <a:avLst/>
            </a:prstTxWarp>
          </a:bodyPr>
          <a:lstStyle/>
          <a:p>
            <a:endParaRPr lang="en-US"/>
          </a:p>
        </p:txBody>
      </p:sp>
      <p:sp>
        <p:nvSpPr>
          <p:cNvPr id="467999" name="Oval 31"/>
          <p:cNvSpPr>
            <a:spLocks noChangeArrowheads="1"/>
          </p:cNvSpPr>
          <p:nvPr/>
        </p:nvSpPr>
        <p:spPr bwMode="auto">
          <a:xfrm>
            <a:off x="5738813" y="6103938"/>
            <a:ext cx="2238375" cy="365125"/>
          </a:xfrm>
          <a:prstGeom prst="ellipse">
            <a:avLst/>
          </a:prstGeom>
          <a:solidFill>
            <a:schemeClr val="accent4">
              <a:lumMod val="40000"/>
              <a:lumOff val="60000"/>
            </a:schemeClr>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angiotensinogen</a:t>
            </a:r>
          </a:p>
        </p:txBody>
      </p:sp>
      <p:sp>
        <p:nvSpPr>
          <p:cNvPr id="468000" name="Oval 32"/>
          <p:cNvSpPr>
            <a:spLocks noChangeArrowheads="1"/>
          </p:cNvSpPr>
          <p:nvPr/>
        </p:nvSpPr>
        <p:spPr bwMode="auto">
          <a:xfrm>
            <a:off x="3182938" y="6413500"/>
            <a:ext cx="2238375"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angiotensin</a:t>
            </a:r>
          </a:p>
        </p:txBody>
      </p:sp>
      <p:grpSp>
        <p:nvGrpSpPr>
          <p:cNvPr id="4" name="Group 33"/>
          <p:cNvGrpSpPr>
            <a:grpSpLocks/>
          </p:cNvGrpSpPr>
          <p:nvPr/>
        </p:nvGrpSpPr>
        <p:grpSpPr bwMode="auto">
          <a:xfrm>
            <a:off x="5561013" y="4394200"/>
            <a:ext cx="3006725" cy="1449388"/>
            <a:chOff x="3498" y="2768"/>
            <a:chExt cx="1894" cy="913"/>
          </a:xfrm>
        </p:grpSpPr>
        <p:pic>
          <p:nvPicPr>
            <p:cNvPr id="468002" name="Picture 3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4" y="2768"/>
              <a:ext cx="1218" cy="913"/>
            </a:xfrm>
            <a:prstGeom prst="rect">
              <a:avLst/>
            </a:prstGeom>
            <a:noFill/>
          </p:spPr>
        </p:pic>
        <p:sp>
          <p:nvSpPr>
            <p:cNvPr id="468003" name="Rectangle 35"/>
            <p:cNvSpPr>
              <a:spLocks noChangeArrowheads="1"/>
            </p:cNvSpPr>
            <p:nvPr/>
          </p:nvSpPr>
          <p:spPr bwMode="auto">
            <a:xfrm>
              <a:off x="3498" y="3080"/>
              <a:ext cx="820"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nephron</a:t>
              </a:r>
            </a:p>
          </p:txBody>
        </p:sp>
      </p:grpSp>
      <p:grpSp>
        <p:nvGrpSpPr>
          <p:cNvPr id="5" name="Group 36"/>
          <p:cNvGrpSpPr>
            <a:grpSpLocks/>
          </p:cNvGrpSpPr>
          <p:nvPr/>
        </p:nvGrpSpPr>
        <p:grpSpPr bwMode="auto">
          <a:xfrm>
            <a:off x="0" y="4802188"/>
            <a:ext cx="1543050" cy="2024062"/>
            <a:chOff x="0" y="3025"/>
            <a:chExt cx="972" cy="1275"/>
          </a:xfrm>
        </p:grpSpPr>
        <p:pic>
          <p:nvPicPr>
            <p:cNvPr id="468005" name="Picture 3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5" y="3417"/>
              <a:ext cx="777" cy="883"/>
            </a:xfrm>
            <a:prstGeom prst="rect">
              <a:avLst/>
            </a:prstGeom>
            <a:noFill/>
            <a:ln w="9525">
              <a:noFill/>
              <a:miter lim="800000"/>
              <a:headEnd/>
              <a:tailEnd/>
            </a:ln>
          </p:spPr>
        </p:pic>
        <p:sp>
          <p:nvSpPr>
            <p:cNvPr id="468006" name="Rectangle 38"/>
            <p:cNvSpPr>
              <a:spLocks noChangeArrowheads="1"/>
            </p:cNvSpPr>
            <p:nvPr/>
          </p:nvSpPr>
          <p:spPr bwMode="auto">
            <a:xfrm>
              <a:off x="0" y="3025"/>
              <a:ext cx="742" cy="480"/>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adrenal</a:t>
              </a:r>
              <a:br>
                <a:rPr lang="en-US" sz="2200" b="1">
                  <a:solidFill>
                    <a:srgbClr val="000000"/>
                  </a:solidFill>
                </a:rPr>
              </a:br>
              <a:r>
                <a:rPr lang="en-US" sz="2200" b="1">
                  <a:solidFill>
                    <a:srgbClr val="000000"/>
                  </a:solidFill>
                </a:rPr>
                <a:t>gland</a:t>
              </a:r>
            </a:p>
          </p:txBody>
        </p:sp>
      </p:grpSp>
      <p:sp>
        <p:nvSpPr>
          <p:cNvPr id="468007" name="Oval 39"/>
          <p:cNvSpPr>
            <a:spLocks noChangeArrowheads="1"/>
          </p:cNvSpPr>
          <p:nvPr/>
        </p:nvSpPr>
        <p:spPr bwMode="auto">
          <a:xfrm>
            <a:off x="1452563" y="5881688"/>
            <a:ext cx="2238375"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aldosterone</a:t>
            </a:r>
          </a:p>
        </p:txBody>
      </p:sp>
      <p:grpSp>
        <p:nvGrpSpPr>
          <p:cNvPr id="6" name="Group 41"/>
          <p:cNvGrpSpPr>
            <a:grpSpLocks/>
          </p:cNvGrpSpPr>
          <p:nvPr/>
        </p:nvGrpSpPr>
        <p:grpSpPr bwMode="auto">
          <a:xfrm>
            <a:off x="6897688" y="4241800"/>
            <a:ext cx="776287" cy="825500"/>
            <a:chOff x="4329" y="2672"/>
            <a:chExt cx="489" cy="520"/>
          </a:xfrm>
        </p:grpSpPr>
        <p:sp>
          <p:nvSpPr>
            <p:cNvPr id="468010" name="Rectangle 42"/>
            <p:cNvSpPr>
              <a:spLocks noChangeArrowheads="1"/>
            </p:cNvSpPr>
            <p:nvPr/>
          </p:nvSpPr>
          <p:spPr bwMode="auto">
            <a:xfrm>
              <a:off x="4329" y="2672"/>
              <a:ext cx="489" cy="231"/>
            </a:xfrm>
            <a:prstGeom prst="rect">
              <a:avLst/>
            </a:prstGeom>
            <a:noFill/>
            <a:ln w="9525">
              <a:noFill/>
              <a:miter lim="800000"/>
              <a:headEnd/>
              <a:tailEnd/>
            </a:ln>
            <a:effectLst/>
          </p:spPr>
          <p:txBody>
            <a:bodyPr wrap="none" anchor="ctr">
              <a:prstTxWarp prst="textNoShape">
                <a:avLst/>
              </a:prstTxWarp>
              <a:spAutoFit/>
            </a:bodyPr>
            <a:lstStyle/>
            <a:p>
              <a:pPr algn="l">
                <a:lnSpc>
                  <a:spcPct val="90000"/>
                </a:lnSpc>
              </a:pPr>
              <a:r>
                <a:rPr lang="en-US" sz="2000" b="1">
                  <a:solidFill>
                    <a:srgbClr val="000000"/>
                  </a:solidFill>
                </a:rPr>
                <a:t> JGA</a:t>
              </a:r>
            </a:p>
          </p:txBody>
        </p:sp>
        <p:sp>
          <p:nvSpPr>
            <p:cNvPr id="468011" name="Line 43"/>
            <p:cNvSpPr>
              <a:spLocks noChangeShapeType="1"/>
            </p:cNvSpPr>
            <p:nvPr/>
          </p:nvSpPr>
          <p:spPr bwMode="auto">
            <a:xfrm flipH="1">
              <a:off x="4377" y="2792"/>
              <a:ext cx="15" cy="4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grpSp>
      <p:sp>
        <p:nvSpPr>
          <p:cNvPr id="468013" name="AutoShape 45"/>
          <p:cNvSpPr>
            <a:spLocks noChangeArrowheads="1"/>
          </p:cNvSpPr>
          <p:nvPr/>
        </p:nvSpPr>
        <p:spPr bwMode="auto">
          <a:xfrm>
            <a:off x="6635750" y="2728913"/>
            <a:ext cx="2374900" cy="1108075"/>
          </a:xfrm>
          <a:prstGeom prst="roundRect">
            <a:avLst>
              <a:gd name="adj" fmla="val 16667"/>
            </a:avLst>
          </a:prstGeom>
          <a:solidFill>
            <a:srgbClr val="CCFF66"/>
          </a:solidFill>
          <a:ln w="9525">
            <a:noFill/>
            <a:round/>
            <a:headEnd/>
            <a:tailEnd/>
          </a:ln>
          <a:effectLst/>
        </p:spPr>
        <p:txBody>
          <a:bodyPr wrap="none" anchor="ctr">
            <a:prstTxWarp prst="textNoShape">
              <a:avLst/>
            </a:prstTxWarp>
            <a:spAutoFit/>
          </a:bodyPr>
          <a:lstStyle/>
          <a:p>
            <a:pPr algn="l"/>
            <a:r>
              <a:rPr lang="en-US" sz="2000" b="1">
                <a:solidFill>
                  <a:srgbClr val="000000"/>
                </a:solidFill>
              </a:rPr>
              <a:t>JGA = </a:t>
            </a:r>
            <a:br>
              <a:rPr lang="en-US" sz="2000" b="1">
                <a:solidFill>
                  <a:srgbClr val="000000"/>
                </a:solidFill>
              </a:rPr>
            </a:br>
            <a:r>
              <a:rPr lang="en-US" sz="2000" b="1" u="sng">
                <a:solidFill>
                  <a:srgbClr val="000000"/>
                </a:solidFill>
              </a:rPr>
              <a:t>J</a:t>
            </a:r>
            <a:r>
              <a:rPr lang="en-US" sz="2000" b="1">
                <a:solidFill>
                  <a:srgbClr val="000000"/>
                </a:solidFill>
              </a:rPr>
              <a:t>uxta</a:t>
            </a:r>
            <a:r>
              <a:rPr lang="en-US" sz="2000" b="1" u="sng">
                <a:solidFill>
                  <a:srgbClr val="000000"/>
                </a:solidFill>
              </a:rPr>
              <a:t>G</a:t>
            </a:r>
            <a:r>
              <a:rPr lang="en-US" sz="2000" b="1">
                <a:solidFill>
                  <a:srgbClr val="000000"/>
                </a:solidFill>
              </a:rPr>
              <a:t>lomerular </a:t>
            </a:r>
            <a:br>
              <a:rPr lang="en-US" sz="2000" b="1">
                <a:solidFill>
                  <a:srgbClr val="000000"/>
                </a:solidFill>
              </a:rPr>
            </a:br>
            <a:r>
              <a:rPr lang="en-US" sz="2000" b="1" u="sng">
                <a:solidFill>
                  <a:srgbClr val="000000"/>
                </a:solidFill>
              </a:rPr>
              <a:t>A</a:t>
            </a:r>
            <a:r>
              <a:rPr lang="en-US" sz="2000" b="1">
                <a:solidFill>
                  <a:srgbClr val="000000"/>
                </a:solidFill>
              </a:rPr>
              <a:t>pparatus</a:t>
            </a:r>
            <a:endParaRPr lang="en-US" sz="1800" b="1">
              <a:solidFill>
                <a:srgbClr val="000000"/>
              </a:solidFill>
            </a:endParaRPr>
          </a:p>
        </p:txBody>
      </p:sp>
      <p:pic>
        <p:nvPicPr>
          <p:cNvPr id="468014" name="Picture 46" descr="penguinL"/>
          <p:cNvPicPr>
            <a:picLocks noChangeAspect="1" noChangeArrowheads="1"/>
          </p:cNvPicPr>
          <p:nvPr/>
        </p:nvPicPr>
        <p:blipFill>
          <a:blip r:embed="rId7"/>
          <a:srcRect/>
          <a:stretch>
            <a:fillRect/>
          </a:stretch>
        </p:blipFill>
        <p:spPr bwMode="auto">
          <a:xfrm>
            <a:off x="7818438" y="360363"/>
            <a:ext cx="1274762" cy="1295400"/>
          </a:xfrm>
          <a:prstGeom prst="rect">
            <a:avLst/>
          </a:prstGeom>
          <a:noFill/>
        </p:spPr>
      </p:pic>
      <p:sp>
        <p:nvSpPr>
          <p:cNvPr id="468015" name="AutoShape 47"/>
          <p:cNvSpPr>
            <a:spLocks noChangeArrowheads="1"/>
          </p:cNvSpPr>
          <p:nvPr/>
        </p:nvSpPr>
        <p:spPr bwMode="auto">
          <a:xfrm>
            <a:off x="6354763" y="1127125"/>
            <a:ext cx="1798637" cy="809625"/>
          </a:xfrm>
          <a:prstGeom prst="wedgeEllipseCallout">
            <a:avLst>
              <a:gd name="adj1" fmla="val 50796"/>
              <a:gd name="adj2" fmla="val -9686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Oooooh,</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zymogen</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8013"/>
                                        </p:tgtEl>
                                        <p:attrNameLst>
                                          <p:attrName>style.visibility</p:attrName>
                                        </p:attrNameLst>
                                      </p:cBhvr>
                                      <p:to>
                                        <p:strVal val="visible"/>
                                      </p:to>
                                    </p:set>
                                    <p:animEffect transition="in" filter="wipe(left)">
                                      <p:cBhvr>
                                        <p:cTn id="22" dur="500"/>
                                        <p:tgtEl>
                                          <p:spTgt spid="4680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7989"/>
                                        </p:tgtEl>
                                        <p:attrNameLst>
                                          <p:attrName>style.visibility</p:attrName>
                                        </p:attrNameLst>
                                      </p:cBhvr>
                                      <p:to>
                                        <p:strVal val="visible"/>
                                      </p:to>
                                    </p:set>
                                    <p:animEffect transition="in" filter="wipe(left)">
                                      <p:cBhvr>
                                        <p:cTn id="27" dur="500"/>
                                        <p:tgtEl>
                                          <p:spTgt spid="46798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7999"/>
                                        </p:tgtEl>
                                        <p:attrNameLst>
                                          <p:attrName>style.visibility</p:attrName>
                                        </p:attrNameLst>
                                      </p:cBhvr>
                                      <p:to>
                                        <p:strVal val="visible"/>
                                      </p:to>
                                    </p:set>
                                    <p:animEffect transition="in" filter="wipe(left)">
                                      <p:cBhvr>
                                        <p:cTn id="32" dur="500"/>
                                        <p:tgtEl>
                                          <p:spTgt spid="467999"/>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467971"/>
                                        </p:tgtEl>
                                        <p:attrNameLst>
                                          <p:attrName>style.visibility</p:attrName>
                                        </p:attrNameLst>
                                      </p:cBhvr>
                                      <p:to>
                                        <p:strVal val="visible"/>
                                      </p:to>
                                    </p:set>
                                    <p:animEffect transition="in" filter="wipe(up)">
                                      <p:cBhvr>
                                        <p:cTn id="36" dur="500"/>
                                        <p:tgtEl>
                                          <p:spTgt spid="467971"/>
                                        </p:tgtEl>
                                      </p:cBhvr>
                                    </p:animEffect>
                                  </p:childTnLst>
                                  <p:subTnLst>
                                    <p:audio>
                                      <p:cMediaNode>
                                        <p:cTn display="0" masterRel="sameClick">
                                          <p:stCondLst>
                                            <p:cond evt="begin" delay="0">
                                              <p:tn val="34"/>
                                            </p:cond>
                                          </p:stCondLst>
                                          <p:endCondLst>
                                            <p:cond evt="onStopAudio" delay="0">
                                              <p:tgtEl>
                                                <p:sldTgt/>
                                              </p:tgtEl>
                                            </p:cond>
                                          </p:endCondLst>
                                        </p:cTn>
                                        <p:tgtEl>
                                          <p:sndTgt r:embed="rId3" name="Laser"/>
                                        </p:tgtEl>
                                      </p:cMediaNode>
                                    </p:audio>
                                  </p:sub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68000"/>
                                        </p:tgtEl>
                                        <p:attrNameLst>
                                          <p:attrName>style.visibility</p:attrName>
                                        </p:attrNameLst>
                                      </p:cBhvr>
                                      <p:to>
                                        <p:strVal val="visible"/>
                                      </p:to>
                                    </p:set>
                                    <p:animEffect transition="in" filter="wipe(left)">
                                      <p:cBhvr>
                                        <p:cTn id="40" dur="500"/>
                                        <p:tgtEl>
                                          <p:spTgt spid="46800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68007"/>
                                        </p:tgtEl>
                                        <p:attrNameLst>
                                          <p:attrName>style.visibility</p:attrName>
                                        </p:attrNameLst>
                                      </p:cBhvr>
                                      <p:to>
                                        <p:strVal val="visible"/>
                                      </p:to>
                                    </p:set>
                                    <p:animEffect transition="in" filter="wipe(left)">
                                      <p:cBhvr>
                                        <p:cTn id="45" dur="500"/>
                                        <p:tgtEl>
                                          <p:spTgt spid="468007"/>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67990"/>
                                        </p:tgtEl>
                                        <p:attrNameLst>
                                          <p:attrName>style.visibility</p:attrName>
                                        </p:attrNameLst>
                                      </p:cBhvr>
                                      <p:to>
                                        <p:strVal val="visible"/>
                                      </p:to>
                                    </p:set>
                                    <p:animEffect transition="in" filter="wipe(left)">
                                      <p:cBhvr>
                                        <p:cTn id="54" dur="500"/>
                                        <p:tgtEl>
                                          <p:spTgt spid="46799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468014"/>
                                        </p:tgtEl>
                                        <p:attrNameLst>
                                          <p:attrName>style.visibility</p:attrName>
                                        </p:attrNameLst>
                                      </p:cBhvr>
                                      <p:to>
                                        <p:strVal val="visible"/>
                                      </p:to>
                                    </p:set>
                                  </p:childTnLst>
                                </p:cTn>
                              </p:par>
                            </p:childTnLst>
                          </p:cTn>
                        </p:par>
                        <p:par>
                          <p:cTn id="59" fill="hold">
                            <p:stCondLst>
                              <p:cond delay="500"/>
                            </p:stCondLst>
                            <p:childTnLst>
                              <p:par>
                                <p:cTn id="60" presetID="22" presetClass="entr" presetSubtype="4" fill="hold" grpId="0" nodeType="afterEffect">
                                  <p:stCondLst>
                                    <p:cond delay="0"/>
                                  </p:stCondLst>
                                  <p:childTnLst>
                                    <p:set>
                                      <p:cBhvr>
                                        <p:cTn id="61" dur="1" fill="hold">
                                          <p:stCondLst>
                                            <p:cond delay="0"/>
                                          </p:stCondLst>
                                        </p:cTn>
                                        <p:tgtEl>
                                          <p:spTgt spid="468015"/>
                                        </p:tgtEl>
                                        <p:attrNameLst>
                                          <p:attrName>style.visibility</p:attrName>
                                        </p:attrNameLst>
                                      </p:cBhvr>
                                      <p:to>
                                        <p:strVal val="visible"/>
                                      </p:to>
                                    </p:set>
                                    <p:animEffect transition="in" filter="wipe(down)">
                                      <p:cBhvr>
                                        <p:cTn id="62" dur="500"/>
                                        <p:tgtEl>
                                          <p:spTgt spid="468015"/>
                                        </p:tgtEl>
                                      </p:cBhvr>
                                    </p:animEffect>
                                  </p:childTnLst>
                                  <p:subTnLst>
                                    <p:audio>
                                      <p:cMediaNode>
                                        <p:cTn display="0" masterRel="sameClick">
                                          <p:stCondLst>
                                            <p:cond evt="begin" delay="0">
                                              <p:tn val="60"/>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animBg="1"/>
      <p:bldP spid="467989" grpId="0" animBg="1" autoUpdateAnimBg="0"/>
      <p:bldP spid="467990" grpId="0" animBg="1" autoUpdateAnimBg="0"/>
      <p:bldP spid="467999" grpId="0" animBg="1" autoUpdateAnimBg="0"/>
      <p:bldP spid="468000" grpId="0" animBg="1" autoUpdateAnimBg="0"/>
      <p:bldP spid="468007" grpId="0" animBg="1" autoUpdateAnimBg="0"/>
      <p:bldP spid="468013" grpId="0" animBg="1" autoUpdateAnimBg="0"/>
      <p:bldP spid="468015"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165100" y="139700"/>
            <a:ext cx="7772400" cy="762000"/>
          </a:xfrm>
        </p:spPr>
        <p:txBody>
          <a:bodyPr/>
          <a:lstStyle/>
          <a:p>
            <a:r>
              <a:rPr lang="en-US" dirty="0"/>
              <a:t>Maintaining Water Balance</a:t>
            </a:r>
          </a:p>
        </p:txBody>
      </p:sp>
      <p:sp>
        <p:nvSpPr>
          <p:cNvPr id="365571" name="Rectangle 3" descr="Rectangle: Click to edit Master text styles&#10;Second level&#10;Third level&#10;Fourth level&#10;Fifth level"/>
          <p:cNvSpPr>
            <a:spLocks noGrp="1" noChangeArrowheads="1"/>
          </p:cNvSpPr>
          <p:nvPr>
            <p:ph type="body" idx="1"/>
          </p:nvPr>
        </p:nvSpPr>
        <p:spPr>
          <a:xfrm>
            <a:off x="727075" y="1387475"/>
            <a:ext cx="8001000" cy="4114800"/>
          </a:xfrm>
        </p:spPr>
        <p:txBody>
          <a:bodyPr/>
          <a:lstStyle/>
          <a:p>
            <a:pPr>
              <a:lnSpc>
                <a:spcPct val="90000"/>
              </a:lnSpc>
            </a:pPr>
            <a:r>
              <a:rPr lang="en-US" sz="2600"/>
              <a:t>Low blood osmolarity level </a:t>
            </a:r>
            <a:br>
              <a:rPr lang="en-US" sz="2600"/>
            </a:br>
            <a:r>
              <a:rPr lang="en-US" sz="2600"/>
              <a:t>or low blood pressure</a:t>
            </a:r>
          </a:p>
          <a:p>
            <a:pPr lvl="1">
              <a:lnSpc>
                <a:spcPct val="90000"/>
              </a:lnSpc>
            </a:pPr>
            <a:r>
              <a:rPr lang="en-US" sz="2400"/>
              <a:t>JGA releases </a:t>
            </a:r>
            <a:r>
              <a:rPr lang="en-US" sz="2400" u="sng">
                <a:solidFill>
                  <a:srgbClr val="CC0000"/>
                </a:solidFill>
              </a:rPr>
              <a:t>renin</a:t>
            </a:r>
            <a:r>
              <a:rPr lang="en-US" sz="2400"/>
              <a:t> in kidney</a:t>
            </a:r>
          </a:p>
          <a:p>
            <a:pPr lvl="1">
              <a:lnSpc>
                <a:spcPct val="90000"/>
              </a:lnSpc>
            </a:pPr>
            <a:r>
              <a:rPr lang="en-US" sz="2400"/>
              <a:t>renin converts </a:t>
            </a:r>
            <a:r>
              <a:rPr lang="en-US" sz="2400" u="sng">
                <a:solidFill>
                  <a:srgbClr val="CC0000"/>
                </a:solidFill>
              </a:rPr>
              <a:t>angiotensinogen</a:t>
            </a:r>
            <a:r>
              <a:rPr lang="en-US" sz="2400"/>
              <a:t> to </a:t>
            </a:r>
            <a:r>
              <a:rPr lang="en-US" sz="2400" u="sng">
                <a:solidFill>
                  <a:srgbClr val="CC0000"/>
                </a:solidFill>
              </a:rPr>
              <a:t>angiotensin</a:t>
            </a:r>
            <a:endParaRPr lang="en-US" sz="2400"/>
          </a:p>
          <a:p>
            <a:pPr lvl="1">
              <a:lnSpc>
                <a:spcPct val="90000"/>
              </a:lnSpc>
            </a:pPr>
            <a:r>
              <a:rPr lang="en-US" sz="2400"/>
              <a:t>angiotensin causes arterioles to constrict</a:t>
            </a:r>
          </a:p>
          <a:p>
            <a:pPr marL="1085850" lvl="2">
              <a:lnSpc>
                <a:spcPct val="90000"/>
              </a:lnSpc>
            </a:pPr>
            <a:r>
              <a:rPr lang="en-US" sz="2000"/>
              <a:t>increase blood pressure</a:t>
            </a:r>
          </a:p>
          <a:p>
            <a:pPr lvl="1">
              <a:lnSpc>
                <a:spcPct val="90000"/>
              </a:lnSpc>
            </a:pPr>
            <a:r>
              <a:rPr lang="en-US" sz="2400"/>
              <a:t>angiotensin triggers release of </a:t>
            </a:r>
            <a:r>
              <a:rPr lang="en-US" sz="2400" u="sng">
                <a:solidFill>
                  <a:srgbClr val="CC0000"/>
                </a:solidFill>
              </a:rPr>
              <a:t>aldosterone</a:t>
            </a:r>
            <a:r>
              <a:rPr lang="en-US" sz="2400"/>
              <a:t> from </a:t>
            </a:r>
            <a:r>
              <a:rPr lang="en-US" sz="2400" u="sng">
                <a:solidFill>
                  <a:srgbClr val="CC0000"/>
                </a:solidFill>
              </a:rPr>
              <a:t>adrenal gland</a:t>
            </a:r>
            <a:endParaRPr lang="en-US" sz="2400"/>
          </a:p>
          <a:p>
            <a:pPr lvl="1">
              <a:lnSpc>
                <a:spcPct val="90000"/>
              </a:lnSpc>
            </a:pPr>
            <a:r>
              <a:rPr lang="en-US" sz="2400"/>
              <a:t>increases reabsorption of NaCl &amp; H</a:t>
            </a:r>
            <a:r>
              <a:rPr lang="en-US" sz="2400" baseline="-25000"/>
              <a:t>2</a:t>
            </a:r>
            <a:r>
              <a:rPr lang="en-US" sz="2400"/>
              <a:t>O in kidneys</a:t>
            </a:r>
          </a:p>
          <a:p>
            <a:pPr marL="1085850" lvl="2">
              <a:lnSpc>
                <a:spcPct val="90000"/>
              </a:lnSpc>
            </a:pPr>
            <a:r>
              <a:rPr lang="en-US" sz="2000"/>
              <a:t>puts more water &amp; salts back in blood</a:t>
            </a:r>
          </a:p>
        </p:txBody>
      </p:sp>
      <p:pic>
        <p:nvPicPr>
          <p:cNvPr id="365577" name="Picture 9" descr="penguinL"/>
          <p:cNvPicPr>
            <a:picLocks noChangeAspect="1" noChangeArrowheads="1"/>
          </p:cNvPicPr>
          <p:nvPr/>
        </p:nvPicPr>
        <p:blipFill>
          <a:blip r:embed="rId4"/>
          <a:srcRect/>
          <a:stretch>
            <a:fillRect/>
          </a:stretch>
        </p:blipFill>
        <p:spPr bwMode="auto">
          <a:xfrm>
            <a:off x="7832725" y="309563"/>
            <a:ext cx="1274763" cy="1295400"/>
          </a:xfrm>
          <a:prstGeom prst="rect">
            <a:avLst/>
          </a:prstGeom>
          <a:noFill/>
        </p:spPr>
      </p:pic>
      <p:sp>
        <p:nvSpPr>
          <p:cNvPr id="365578" name="AutoShape 10"/>
          <p:cNvSpPr>
            <a:spLocks noChangeArrowheads="1"/>
          </p:cNvSpPr>
          <p:nvPr/>
        </p:nvSpPr>
        <p:spPr bwMode="auto">
          <a:xfrm>
            <a:off x="5754688" y="1201738"/>
            <a:ext cx="2159000" cy="1122362"/>
          </a:xfrm>
          <a:prstGeom prst="wedgeEllipseCallout">
            <a:avLst>
              <a:gd name="adj1" fmla="val 62204"/>
              <a:gd name="adj2" fmla="val -8918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Get more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water </a:t>
            </a:r>
            <a:r>
              <a:rPr lang="en-US" sz="1800" b="1" u="sng">
                <a:solidFill>
                  <a:srgbClr val="0F116A"/>
                </a:solidFill>
                <a:latin typeface="Comic Sans MS" charset="0"/>
                <a:ea typeface="Geneva" charset="0"/>
                <a:cs typeface="Geneva" charset="0"/>
              </a:rPr>
              <a:t>&amp; salt</a:t>
            </a:r>
            <a:r>
              <a:rPr lang="en-US" sz="1800" b="1">
                <a:solidFill>
                  <a:srgbClr val="0F116A"/>
                </a:solidFill>
                <a:latin typeface="Comic Sans MS" charset="0"/>
                <a:ea typeface="Geneva" charset="0"/>
                <a:cs typeface="Geneva" charset="0"/>
              </a:rPr>
              <a:t> into</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blood </a:t>
            </a:r>
            <a:r>
              <a:rPr lang="en-US" sz="1800" b="1" i="1">
                <a:solidFill>
                  <a:srgbClr val="0F116A"/>
                </a:solidFill>
                <a:latin typeface="Comic Sans MS" charset="0"/>
                <a:ea typeface="Geneva" charset="0"/>
                <a:cs typeface="Geneva" charset="0"/>
              </a:rPr>
              <a:t>fast! </a:t>
            </a:r>
            <a:endParaRPr lang="en-US" sz="1800" b="1">
              <a:solidFill>
                <a:srgbClr val="0F116A"/>
              </a:solidFill>
              <a:latin typeface="Comic Sans MS" charset="0"/>
              <a:ea typeface="Geneva" charset="0"/>
              <a:cs typeface="Geneva" charset="0"/>
            </a:endParaRPr>
          </a:p>
        </p:txBody>
      </p:sp>
      <p:grpSp>
        <p:nvGrpSpPr>
          <p:cNvPr id="2" name="Group 13"/>
          <p:cNvGrpSpPr>
            <a:grpSpLocks/>
          </p:cNvGrpSpPr>
          <p:nvPr/>
        </p:nvGrpSpPr>
        <p:grpSpPr bwMode="auto">
          <a:xfrm>
            <a:off x="7159625" y="4833938"/>
            <a:ext cx="1543050" cy="2024062"/>
            <a:chOff x="0" y="3025"/>
            <a:chExt cx="972" cy="1275"/>
          </a:xfrm>
        </p:grpSpPr>
        <p:pic>
          <p:nvPicPr>
            <p:cNvPr id="365582" name="Picture 1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5" y="3417"/>
              <a:ext cx="777" cy="883"/>
            </a:xfrm>
            <a:prstGeom prst="rect">
              <a:avLst/>
            </a:prstGeom>
            <a:noFill/>
            <a:ln w="9525">
              <a:noFill/>
              <a:miter lim="800000"/>
              <a:headEnd/>
              <a:tailEnd/>
            </a:ln>
          </p:spPr>
        </p:pic>
        <p:sp>
          <p:nvSpPr>
            <p:cNvPr id="365583" name="Rectangle 15"/>
            <p:cNvSpPr>
              <a:spLocks noChangeArrowheads="1"/>
            </p:cNvSpPr>
            <p:nvPr/>
          </p:nvSpPr>
          <p:spPr bwMode="auto">
            <a:xfrm>
              <a:off x="0" y="3025"/>
              <a:ext cx="742" cy="480"/>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adrenal</a:t>
              </a:r>
              <a:br>
                <a:rPr lang="en-US" sz="2200" b="1">
                  <a:solidFill>
                    <a:srgbClr val="000000"/>
                  </a:solidFill>
                </a:rPr>
              </a:br>
              <a:r>
                <a:rPr lang="en-US" sz="2200" b="1">
                  <a:solidFill>
                    <a:srgbClr val="000000"/>
                  </a:solidFill>
                </a:rPr>
                <a:t>gland</a:t>
              </a:r>
            </a:p>
          </p:txBody>
        </p:sp>
      </p:grpSp>
      <p:pic>
        <p:nvPicPr>
          <p:cNvPr id="365584" name="Picture 16" descr="penguinL"/>
          <p:cNvPicPr>
            <a:picLocks noChangeAspect="1" noChangeArrowheads="1"/>
          </p:cNvPicPr>
          <p:nvPr/>
        </p:nvPicPr>
        <p:blipFill>
          <a:blip r:embed="rId6"/>
          <a:srcRect/>
          <a:stretch>
            <a:fillRect/>
          </a:stretch>
        </p:blipFill>
        <p:spPr bwMode="auto">
          <a:xfrm flipH="1">
            <a:off x="31750" y="5562600"/>
            <a:ext cx="1274763" cy="1295400"/>
          </a:xfrm>
          <a:prstGeom prst="rect">
            <a:avLst/>
          </a:prstGeom>
          <a:noFill/>
        </p:spPr>
      </p:pic>
      <p:sp>
        <p:nvSpPr>
          <p:cNvPr id="365585" name="AutoShape 17"/>
          <p:cNvSpPr>
            <a:spLocks noChangeArrowheads="1"/>
          </p:cNvSpPr>
          <p:nvPr/>
        </p:nvSpPr>
        <p:spPr bwMode="auto">
          <a:xfrm flipH="1">
            <a:off x="1968500" y="5278438"/>
            <a:ext cx="2433638" cy="1408112"/>
          </a:xfrm>
          <a:prstGeom prst="wedgeEllipseCallout">
            <a:avLst>
              <a:gd name="adj1" fmla="val 88745"/>
              <a:gd name="adj2" fmla="val -411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Why such a</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rapid response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system?</a:t>
            </a:r>
          </a:p>
          <a:p>
            <a:endParaRPr lang="en-US" sz="1800" b="1">
              <a:solidFill>
                <a:srgbClr val="0F116A"/>
              </a:solidFill>
              <a:latin typeface="Comic Sans MS" charset="0"/>
              <a:ea typeface="Geneva" charset="0"/>
              <a:cs typeface="Geneva" charset="0"/>
            </a:endParaRPr>
          </a:p>
        </p:txBody>
      </p:sp>
      <p:sp>
        <p:nvSpPr>
          <p:cNvPr id="365586" name="Rectangle 18"/>
          <p:cNvSpPr>
            <a:spLocks noChangeArrowheads="1"/>
          </p:cNvSpPr>
          <p:nvPr/>
        </p:nvSpPr>
        <p:spPr bwMode="auto">
          <a:xfrm>
            <a:off x="2314575" y="6194425"/>
            <a:ext cx="1774825"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F116A"/>
                </a:solidFill>
                <a:latin typeface="Comic Sans MS" charset="0"/>
                <a:ea typeface="Geneva" charset="0"/>
                <a:cs typeface="Geneva" charset="0"/>
              </a:rPr>
              <a:t>Spring a leak?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5577"/>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65578"/>
                                        </p:tgtEl>
                                        <p:attrNameLst>
                                          <p:attrName>style.visibility</p:attrName>
                                        </p:attrNameLst>
                                      </p:cBhvr>
                                      <p:to>
                                        <p:strVal val="visible"/>
                                      </p:to>
                                    </p:set>
                                    <p:animEffect transition="in" filter="wipe(down)">
                                      <p:cBhvr>
                                        <p:cTn id="10" dur="500"/>
                                        <p:tgtEl>
                                          <p:spTgt spid="365578"/>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65584"/>
                                        </p:tgtEl>
                                        <p:attrNameLst>
                                          <p:attrName>style.visibility</p:attrName>
                                        </p:attrNameLst>
                                      </p:cBhvr>
                                      <p:to>
                                        <p:strVal val="visible"/>
                                      </p:to>
                                    </p:se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65585"/>
                                        </p:tgtEl>
                                        <p:attrNameLst>
                                          <p:attrName>style.visibility</p:attrName>
                                        </p:attrNameLst>
                                      </p:cBhvr>
                                      <p:to>
                                        <p:strVal val="visible"/>
                                      </p:to>
                                    </p:set>
                                    <p:animEffect transition="in" filter="wipe(down)">
                                      <p:cBhvr>
                                        <p:cTn id="18" dur="500"/>
                                        <p:tgtEl>
                                          <p:spTgt spid="365585"/>
                                        </p:tgtEl>
                                      </p:cBhvr>
                                    </p:animEffect>
                                  </p:childTnLst>
                                  <p:subTnLst>
                                    <p:audio>
                                      <p:cMediaNode>
                                        <p:cTn display="0" masterRel="sameClick">
                                          <p:stCondLst>
                                            <p:cond evt="begin" delay="0">
                                              <p:tn val="16"/>
                                            </p:cond>
                                          </p:stCondLst>
                                          <p:endCondLst>
                                            <p:cond evt="onStopAudio" delay="0">
                                              <p:tgtEl>
                                                <p:sldTgt/>
                                              </p:tgtEl>
                                            </p:cond>
                                          </p:endCondLst>
                                        </p:cTn>
                                        <p:tgtEl>
                                          <p:sndTgt r:embed="rId3" name="Quack"/>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65586">
                                            <p:txEl>
                                              <p:pRg st="0" end="0"/>
                                            </p:txEl>
                                          </p:spTgt>
                                        </p:tgtEl>
                                        <p:attrNameLst>
                                          <p:attrName>style.visibility</p:attrName>
                                        </p:attrNameLst>
                                      </p:cBhvr>
                                      <p:to>
                                        <p:strVal val="visible"/>
                                      </p:to>
                                    </p:set>
                                    <p:animEffect transition="in" filter="wipe(left)">
                                      <p:cBhvr>
                                        <p:cTn id="23" dur="500"/>
                                        <p:tgtEl>
                                          <p:spTgt spid="365586">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8" grpId="0" animBg="1" autoUpdateAnimBg="0"/>
      <p:bldP spid="365585" grpId="0" animBg="1" autoUpdateAnimBg="0"/>
      <p:bldP spid="365586"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3" name="AutoShape 3"/>
          <p:cNvSpPr>
            <a:spLocks noChangeArrowheads="1"/>
          </p:cNvSpPr>
          <p:nvPr/>
        </p:nvSpPr>
        <p:spPr bwMode="auto">
          <a:xfrm rot="5400000">
            <a:off x="5310188" y="6008688"/>
            <a:ext cx="658812" cy="56356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1 h 21600"/>
              <a:gd name="T6" fmla="*/ 2699 w 21600"/>
              <a:gd name="T7" fmla="*/ 10799 h 21600"/>
              <a:gd name="T8" fmla="*/ 10800 w 21600"/>
              <a:gd name="T9" fmla="*/ 5399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2" name="Group 4"/>
          <p:cNvGrpSpPr>
            <a:grpSpLocks/>
          </p:cNvGrpSpPr>
          <p:nvPr/>
        </p:nvGrpSpPr>
        <p:grpSpPr bwMode="auto">
          <a:xfrm>
            <a:off x="5711825" y="2352676"/>
            <a:ext cx="2024063" cy="1354138"/>
            <a:chOff x="3598" y="1474"/>
            <a:chExt cx="1275" cy="853"/>
          </a:xfrm>
        </p:grpSpPr>
        <p:pic>
          <p:nvPicPr>
            <p:cNvPr id="445446"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98" y="1474"/>
              <a:ext cx="1166" cy="853"/>
            </a:xfrm>
            <a:prstGeom prst="rect">
              <a:avLst/>
            </a:prstGeom>
            <a:noFill/>
            <a:ln w="9525">
              <a:noFill/>
              <a:miter lim="800000"/>
              <a:headEnd/>
              <a:tailEnd/>
            </a:ln>
          </p:spPr>
        </p:pic>
        <p:sp>
          <p:nvSpPr>
            <p:cNvPr id="445448" name="Rectangle 8"/>
            <p:cNvSpPr>
              <a:spLocks noChangeArrowheads="1"/>
            </p:cNvSpPr>
            <p:nvPr/>
          </p:nvSpPr>
          <p:spPr bwMode="auto">
            <a:xfrm>
              <a:off x="4053" y="2010"/>
              <a:ext cx="820"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nephron</a:t>
              </a:r>
            </a:p>
          </p:txBody>
        </p:sp>
      </p:grpSp>
      <p:grpSp>
        <p:nvGrpSpPr>
          <p:cNvPr id="4" name="Group 9"/>
          <p:cNvGrpSpPr>
            <a:grpSpLocks/>
          </p:cNvGrpSpPr>
          <p:nvPr/>
        </p:nvGrpSpPr>
        <p:grpSpPr bwMode="auto">
          <a:xfrm>
            <a:off x="5445125" y="4287838"/>
            <a:ext cx="873125" cy="514350"/>
            <a:chOff x="3430" y="2631"/>
            <a:chExt cx="550" cy="324"/>
          </a:xfrm>
        </p:grpSpPr>
        <p:sp>
          <p:nvSpPr>
            <p:cNvPr id="445450" name="AutoShape 1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5451" name="Rectangle 11"/>
            <p:cNvSpPr>
              <a:spLocks noChangeArrowheads="1"/>
            </p:cNvSpPr>
            <p:nvPr/>
          </p:nvSpPr>
          <p:spPr bwMode="auto">
            <a:xfrm>
              <a:off x="3544" y="2631"/>
              <a:ext cx="436"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low</a:t>
              </a:r>
            </a:p>
          </p:txBody>
        </p:sp>
      </p:grpSp>
      <p:sp>
        <p:nvSpPr>
          <p:cNvPr id="445452" name="Rectangle 12"/>
          <p:cNvSpPr>
            <a:spLocks noGrp="1" noChangeArrowheads="1"/>
          </p:cNvSpPr>
          <p:nvPr>
            <p:ph type="title"/>
          </p:nvPr>
        </p:nvSpPr>
        <p:spPr>
          <a:xfrm>
            <a:off x="0" y="241300"/>
            <a:ext cx="8229600" cy="901700"/>
          </a:xfrm>
        </p:spPr>
        <p:txBody>
          <a:bodyPr/>
          <a:lstStyle/>
          <a:p>
            <a:r>
              <a:rPr lang="en-US" dirty="0"/>
              <a:t>Blood </a:t>
            </a:r>
            <a:r>
              <a:rPr lang="en-US" dirty="0" err="1"/>
              <a:t>Osmolarity</a:t>
            </a:r>
            <a:endParaRPr lang="en-US" dirty="0"/>
          </a:p>
        </p:txBody>
      </p:sp>
      <p:sp>
        <p:nvSpPr>
          <p:cNvPr id="445453" name="AutoShape 13"/>
          <p:cNvSpPr>
            <a:spLocks noChangeArrowheads="1"/>
          </p:cNvSpPr>
          <p:nvPr/>
        </p:nvSpPr>
        <p:spPr bwMode="auto">
          <a:xfrm>
            <a:off x="3206750" y="1436688"/>
            <a:ext cx="2357438" cy="2357437"/>
          </a:xfrm>
          <a:custGeom>
            <a:avLst/>
            <a:gdLst>
              <a:gd name="G0" fmla="+- 2205101 0 0"/>
              <a:gd name="G1" fmla="+- 7605089 0 0"/>
              <a:gd name="G2" fmla="+- 2205101 0 7605089"/>
              <a:gd name="G3" fmla="+- 10800 0 0"/>
              <a:gd name="G4" fmla="+- 0 0 2205101"/>
              <a:gd name="T0" fmla="*/ 360 256 1"/>
              <a:gd name="T1" fmla="*/ 0 256 1"/>
              <a:gd name="G5" fmla="+- G2 T0 T1"/>
              <a:gd name="G6" fmla="?: G2 G2 G5"/>
              <a:gd name="G7" fmla="+- 0 0 G6"/>
              <a:gd name="G8" fmla="+- 8150 0 0"/>
              <a:gd name="G9" fmla="+- 0 0 7605089"/>
              <a:gd name="G10" fmla="+- 8150 0 2700"/>
              <a:gd name="G11" fmla="cos G10 2205101"/>
              <a:gd name="G12" fmla="sin G10 2205101"/>
              <a:gd name="G13" fmla="cos 13500 2205101"/>
              <a:gd name="G14" fmla="sin 13500 2205101"/>
              <a:gd name="G15" fmla="+- G11 10800 0"/>
              <a:gd name="G16" fmla="+- G12 10800 0"/>
              <a:gd name="G17" fmla="+- G13 10800 0"/>
              <a:gd name="G18" fmla="+- G14 10800 0"/>
              <a:gd name="G19" fmla="*/ 8150 1 2"/>
              <a:gd name="G20" fmla="+- G19 5400 0"/>
              <a:gd name="G21" fmla="cos G20 2205101"/>
              <a:gd name="G22" fmla="sin G20 2205101"/>
              <a:gd name="G23" fmla="+- G21 10800 0"/>
              <a:gd name="G24" fmla="+- G12 G23 G22"/>
              <a:gd name="G25" fmla="+- G22 G23 G11"/>
              <a:gd name="G26" fmla="cos 10800 2205101"/>
              <a:gd name="G27" fmla="sin 10800 2205101"/>
              <a:gd name="G28" fmla="cos 8150 2205101"/>
              <a:gd name="G29" fmla="sin 8150 2205101"/>
              <a:gd name="G30" fmla="+- G26 10800 0"/>
              <a:gd name="G31" fmla="+- G27 10800 0"/>
              <a:gd name="G32" fmla="+- G28 10800 0"/>
              <a:gd name="G33" fmla="+- G29 10800 0"/>
              <a:gd name="G34" fmla="+- G19 5400 0"/>
              <a:gd name="G35" fmla="cos G34 7605089"/>
              <a:gd name="G36" fmla="sin G34 7605089"/>
              <a:gd name="G37" fmla="+/ 7605089 2205101 2"/>
              <a:gd name="T2" fmla="*/ 180 256 1"/>
              <a:gd name="T3" fmla="*/ 0 256 1"/>
              <a:gd name="G38" fmla="+- G37 T2 T3"/>
              <a:gd name="G39" fmla="?: G2 G37 G38"/>
              <a:gd name="G40" fmla="cos 10800 G39"/>
              <a:gd name="G41" fmla="sin 10800 G39"/>
              <a:gd name="G42" fmla="cos 8150 G39"/>
              <a:gd name="G43" fmla="sin 8150 G39"/>
              <a:gd name="G44" fmla="+- G40 10800 0"/>
              <a:gd name="G45" fmla="+- G41 10800 0"/>
              <a:gd name="G46" fmla="+- G42 10800 0"/>
              <a:gd name="G47" fmla="+- G43 10800 0"/>
              <a:gd name="G48" fmla="+- G35 10800 0"/>
              <a:gd name="G49" fmla="+- G36 10800 0"/>
              <a:gd name="T4" fmla="*/ 7976 w 21600"/>
              <a:gd name="T5" fmla="*/ 375 h 21600"/>
              <a:gd name="T6" fmla="*/ 6639 w 21600"/>
              <a:gd name="T7" fmla="*/ 19312 h 21600"/>
              <a:gd name="T8" fmla="*/ 8669 w 21600"/>
              <a:gd name="T9" fmla="*/ 2933 h 21600"/>
              <a:gd name="T10" fmla="*/ 22038 w 21600"/>
              <a:gd name="T11" fmla="*/ 18280 h 21600"/>
              <a:gd name="T12" fmla="*/ 16457 w 21600"/>
              <a:gd name="T13" fmla="*/ 19400 h 21600"/>
              <a:gd name="T14" fmla="*/ 15336 w 21600"/>
              <a:gd name="T15" fmla="*/ 1381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5454" name="AutoShape 14"/>
          <p:cNvSpPr>
            <a:spLocks noChangeArrowheads="1"/>
          </p:cNvSpPr>
          <p:nvPr/>
        </p:nvSpPr>
        <p:spPr bwMode="auto">
          <a:xfrm rot="10800000">
            <a:off x="3206750" y="4246563"/>
            <a:ext cx="2357438" cy="2357437"/>
          </a:xfrm>
          <a:custGeom>
            <a:avLst/>
            <a:gdLst>
              <a:gd name="G0" fmla="+- 3344515 0 0"/>
              <a:gd name="G1" fmla="+- 7259498 0 0"/>
              <a:gd name="G2" fmla="+- 3344515 0 7259498"/>
              <a:gd name="G3" fmla="+- 10800 0 0"/>
              <a:gd name="G4" fmla="+- 0 0 3344515"/>
              <a:gd name="T0" fmla="*/ 360 256 1"/>
              <a:gd name="T1" fmla="*/ 0 256 1"/>
              <a:gd name="G5" fmla="+- G2 T0 T1"/>
              <a:gd name="G6" fmla="?: G2 G2 G5"/>
              <a:gd name="G7" fmla="+- 0 0 G6"/>
              <a:gd name="G8" fmla="+- 8221 0 0"/>
              <a:gd name="G9" fmla="+- 0 0 7259498"/>
              <a:gd name="G10" fmla="+- 8221 0 2700"/>
              <a:gd name="G11" fmla="cos G10 3344515"/>
              <a:gd name="G12" fmla="sin G10 3344515"/>
              <a:gd name="G13" fmla="cos 13500 3344515"/>
              <a:gd name="G14" fmla="sin 13500 3344515"/>
              <a:gd name="G15" fmla="+- G11 10800 0"/>
              <a:gd name="G16" fmla="+- G12 10800 0"/>
              <a:gd name="G17" fmla="+- G13 10800 0"/>
              <a:gd name="G18" fmla="+- G14 10800 0"/>
              <a:gd name="G19" fmla="*/ 8221 1 2"/>
              <a:gd name="G20" fmla="+- G19 5400 0"/>
              <a:gd name="G21" fmla="cos G20 3344515"/>
              <a:gd name="G22" fmla="sin G20 3344515"/>
              <a:gd name="G23" fmla="+- G21 10800 0"/>
              <a:gd name="G24" fmla="+- G12 G23 G22"/>
              <a:gd name="G25" fmla="+- G22 G23 G11"/>
              <a:gd name="G26" fmla="cos 10800 3344515"/>
              <a:gd name="G27" fmla="sin 10800 3344515"/>
              <a:gd name="G28" fmla="cos 8221 3344515"/>
              <a:gd name="G29" fmla="sin 8221 3344515"/>
              <a:gd name="G30" fmla="+- G26 10800 0"/>
              <a:gd name="G31" fmla="+- G27 10800 0"/>
              <a:gd name="G32" fmla="+- G28 10800 0"/>
              <a:gd name="G33" fmla="+- G29 10800 0"/>
              <a:gd name="G34" fmla="+- G19 5400 0"/>
              <a:gd name="G35" fmla="cos G34 7259498"/>
              <a:gd name="G36" fmla="sin G34 7259498"/>
              <a:gd name="G37" fmla="+/ 7259498 3344515 2"/>
              <a:gd name="T2" fmla="*/ 180 256 1"/>
              <a:gd name="T3" fmla="*/ 0 256 1"/>
              <a:gd name="G38" fmla="+- G37 T2 T3"/>
              <a:gd name="G39" fmla="?: G2 G37 G38"/>
              <a:gd name="G40" fmla="cos 10800 G39"/>
              <a:gd name="G41" fmla="sin 10800 G39"/>
              <a:gd name="G42" fmla="cos 8221 G39"/>
              <a:gd name="G43" fmla="sin 8221 G39"/>
              <a:gd name="G44" fmla="+- G40 10800 0"/>
              <a:gd name="G45" fmla="+- G41 10800 0"/>
              <a:gd name="G46" fmla="+- G42 10800 0"/>
              <a:gd name="G47" fmla="+- G43 10800 0"/>
              <a:gd name="G48" fmla="+- G35 10800 0"/>
              <a:gd name="G49" fmla="+- G36 10800 0"/>
              <a:gd name="T4" fmla="*/ 9092 w 21600"/>
              <a:gd name="T5" fmla="*/ 135 h 21600"/>
              <a:gd name="T6" fmla="*/ 7427 w 21600"/>
              <a:gd name="T7" fmla="*/ 19692 h 21600"/>
              <a:gd name="T8" fmla="*/ 9500 w 21600"/>
              <a:gd name="T9" fmla="*/ 2682 h 21600"/>
              <a:gd name="T10" fmla="*/ 19289 w 21600"/>
              <a:gd name="T11" fmla="*/ 21296 h 21600"/>
              <a:gd name="T12" fmla="*/ 13679 w 21600"/>
              <a:gd name="T13" fmla="*/ 20704 h 21600"/>
              <a:gd name="T14" fmla="*/ 14271 w 21600"/>
              <a:gd name="T15" fmla="*/ 1509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5455" name="Rectangle 15"/>
          <p:cNvSpPr>
            <a:spLocks noChangeArrowheads="1"/>
          </p:cNvSpPr>
          <p:nvPr/>
        </p:nvSpPr>
        <p:spPr bwMode="auto">
          <a:xfrm>
            <a:off x="3063875" y="3635375"/>
            <a:ext cx="2627313" cy="722313"/>
          </a:xfrm>
          <a:prstGeom prst="rect">
            <a:avLst/>
          </a:prstGeom>
          <a:solidFill>
            <a:schemeClr val="bg2"/>
          </a:solidFill>
          <a:ln w="9525">
            <a:solidFill>
              <a:schemeClr val="tx1"/>
            </a:solidFill>
            <a:miter lim="800000"/>
            <a:headEnd/>
            <a:tailEnd/>
          </a:ln>
          <a:effectLst/>
        </p:spPr>
        <p:txBody>
          <a:bodyPr wrap="none" anchor="ctr">
            <a:prstTxWarp prst="textNoShape">
              <a:avLst/>
            </a:prstTxWarp>
          </a:bodyPr>
          <a:lstStyle/>
          <a:p>
            <a:r>
              <a:rPr lang="en-US" b="1">
                <a:solidFill>
                  <a:srgbClr val="010101"/>
                </a:solidFill>
              </a:rPr>
              <a:t>blood osmolarity</a:t>
            </a:r>
          </a:p>
          <a:p>
            <a:r>
              <a:rPr lang="en-US" b="1">
                <a:solidFill>
                  <a:srgbClr val="010101"/>
                </a:solidFill>
              </a:rPr>
              <a:t>blood pressure</a:t>
            </a:r>
          </a:p>
        </p:txBody>
      </p:sp>
      <p:sp>
        <p:nvSpPr>
          <p:cNvPr id="445456" name="Oval 16"/>
          <p:cNvSpPr>
            <a:spLocks noChangeArrowheads="1"/>
          </p:cNvSpPr>
          <p:nvPr/>
        </p:nvSpPr>
        <p:spPr bwMode="auto">
          <a:xfrm>
            <a:off x="3508375" y="1270000"/>
            <a:ext cx="1746250"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ADH</a:t>
            </a:r>
          </a:p>
        </p:txBody>
      </p:sp>
      <p:sp>
        <p:nvSpPr>
          <p:cNvPr id="445457" name="Rectangle 17"/>
          <p:cNvSpPr>
            <a:spLocks noChangeArrowheads="1"/>
          </p:cNvSpPr>
          <p:nvPr/>
        </p:nvSpPr>
        <p:spPr bwMode="auto">
          <a:xfrm>
            <a:off x="4516438" y="1882775"/>
            <a:ext cx="1736725" cy="915988"/>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increased</a:t>
            </a:r>
            <a:br>
              <a:rPr lang="en-US" sz="2000" b="1">
                <a:solidFill>
                  <a:srgbClr val="010101"/>
                </a:solidFill>
              </a:rPr>
            </a:br>
            <a:r>
              <a:rPr lang="en-US" sz="2000" b="1">
                <a:solidFill>
                  <a:srgbClr val="010101"/>
                </a:solidFill>
              </a:rPr>
              <a:t>water</a:t>
            </a:r>
            <a:br>
              <a:rPr lang="en-US" sz="2000" b="1">
                <a:solidFill>
                  <a:srgbClr val="010101"/>
                </a:solidFill>
              </a:rPr>
            </a:br>
            <a:r>
              <a:rPr lang="en-US" sz="2000" b="1">
                <a:solidFill>
                  <a:srgbClr val="010101"/>
                </a:solidFill>
              </a:rPr>
              <a:t>reabsorption</a:t>
            </a:r>
            <a:endParaRPr lang="en-US" b="1">
              <a:solidFill>
                <a:srgbClr val="010101"/>
              </a:solidFill>
            </a:endParaRPr>
          </a:p>
        </p:txBody>
      </p:sp>
      <p:grpSp>
        <p:nvGrpSpPr>
          <p:cNvPr id="5" name="Group 18"/>
          <p:cNvGrpSpPr>
            <a:grpSpLocks/>
          </p:cNvGrpSpPr>
          <p:nvPr/>
        </p:nvGrpSpPr>
        <p:grpSpPr bwMode="auto">
          <a:xfrm>
            <a:off x="6402388" y="1093788"/>
            <a:ext cx="2055812" cy="1430337"/>
            <a:chOff x="4033" y="689"/>
            <a:chExt cx="1295" cy="901"/>
          </a:xfrm>
        </p:grpSpPr>
        <p:pic>
          <p:nvPicPr>
            <p:cNvPr id="445459"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5" y="689"/>
              <a:ext cx="603" cy="729"/>
            </a:xfrm>
            <a:prstGeom prst="rect">
              <a:avLst/>
            </a:prstGeom>
            <a:noFill/>
            <a:ln w="9525">
              <a:noFill/>
              <a:miter lim="800000"/>
              <a:headEnd/>
              <a:tailEnd/>
            </a:ln>
          </p:spPr>
        </p:pic>
        <p:sp>
          <p:nvSpPr>
            <p:cNvPr id="445460" name="Rectangle 20"/>
            <p:cNvSpPr>
              <a:spLocks noChangeArrowheads="1"/>
            </p:cNvSpPr>
            <p:nvPr/>
          </p:nvSpPr>
          <p:spPr bwMode="auto">
            <a:xfrm>
              <a:off x="4033" y="1186"/>
              <a:ext cx="765" cy="404"/>
            </a:xfrm>
            <a:prstGeom prst="rect">
              <a:avLst/>
            </a:prstGeom>
            <a:solidFill>
              <a:srgbClr val="CCFF66"/>
            </a:solidFill>
            <a:ln w="9525">
              <a:noFill/>
              <a:miter lim="800000"/>
              <a:headEnd/>
              <a:tailEnd/>
            </a:ln>
            <a:effectLst/>
          </p:spPr>
          <p:txBody>
            <a:bodyPr wrap="none">
              <a:prstTxWarp prst="textNoShape">
                <a:avLst/>
              </a:prstTxWarp>
              <a:spAutoFit/>
            </a:bodyPr>
            <a:lstStyle/>
            <a:p>
              <a:pPr>
                <a:lnSpc>
                  <a:spcPct val="90000"/>
                </a:lnSpc>
              </a:pPr>
              <a:r>
                <a:rPr lang="en-US" sz="2000" b="1">
                  <a:solidFill>
                    <a:srgbClr val="010101"/>
                  </a:solidFill>
                </a:rPr>
                <a:t>increase</a:t>
              </a:r>
              <a:br>
                <a:rPr lang="en-US" sz="2000" b="1">
                  <a:solidFill>
                    <a:srgbClr val="010101"/>
                  </a:solidFill>
                </a:rPr>
              </a:br>
              <a:r>
                <a:rPr lang="en-US" sz="2000" b="1">
                  <a:solidFill>
                    <a:srgbClr val="010101"/>
                  </a:solidFill>
                </a:rPr>
                <a:t>thirst</a:t>
              </a:r>
              <a:endParaRPr lang="en-US" b="1">
                <a:solidFill>
                  <a:srgbClr val="010101"/>
                </a:solidFill>
              </a:endParaRPr>
            </a:p>
          </p:txBody>
        </p:sp>
      </p:grpSp>
      <p:sp>
        <p:nvSpPr>
          <p:cNvPr id="445461" name="Oval 21"/>
          <p:cNvSpPr>
            <a:spLocks noChangeArrowheads="1"/>
          </p:cNvSpPr>
          <p:nvPr/>
        </p:nvSpPr>
        <p:spPr bwMode="auto">
          <a:xfrm>
            <a:off x="4865688" y="5572125"/>
            <a:ext cx="1746250"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renin</a:t>
            </a:r>
          </a:p>
        </p:txBody>
      </p:sp>
      <p:sp>
        <p:nvSpPr>
          <p:cNvPr id="445462" name="Rectangle 22"/>
          <p:cNvSpPr>
            <a:spLocks noChangeArrowheads="1"/>
          </p:cNvSpPr>
          <p:nvPr/>
        </p:nvSpPr>
        <p:spPr bwMode="auto">
          <a:xfrm>
            <a:off x="1646238" y="4606925"/>
            <a:ext cx="1736725" cy="915988"/>
          </a:xfrm>
          <a:prstGeom prst="rect">
            <a:avLst/>
          </a:prstGeom>
          <a:solidFill>
            <a:srgbClr val="CCFF66"/>
          </a:solidFill>
          <a:ln w="9525">
            <a:noFill/>
            <a:miter lim="800000"/>
            <a:headEnd/>
            <a:tailEnd/>
          </a:ln>
          <a:effectLst/>
        </p:spPr>
        <p:txBody>
          <a:bodyPr wrap="none">
            <a:prstTxWarp prst="textNoShape">
              <a:avLst/>
            </a:prstTxWarp>
            <a:spAutoFit/>
          </a:bodyPr>
          <a:lstStyle/>
          <a:p>
            <a:pPr>
              <a:lnSpc>
                <a:spcPct val="90000"/>
              </a:lnSpc>
            </a:pPr>
            <a:r>
              <a:rPr lang="en-US" sz="2000" b="1">
                <a:solidFill>
                  <a:srgbClr val="010101"/>
                </a:solidFill>
              </a:rPr>
              <a:t>increased</a:t>
            </a:r>
            <a:br>
              <a:rPr lang="en-US" sz="2000" b="1">
                <a:solidFill>
                  <a:srgbClr val="010101"/>
                </a:solidFill>
              </a:rPr>
            </a:br>
            <a:r>
              <a:rPr lang="en-US" sz="2000" b="1">
                <a:solidFill>
                  <a:srgbClr val="010101"/>
                </a:solidFill>
              </a:rPr>
              <a:t>water &amp; salt</a:t>
            </a:r>
            <a:br>
              <a:rPr lang="en-US" sz="2000" b="1">
                <a:solidFill>
                  <a:srgbClr val="010101"/>
                </a:solidFill>
              </a:rPr>
            </a:br>
            <a:r>
              <a:rPr lang="en-US" sz="2000" b="1">
                <a:solidFill>
                  <a:srgbClr val="010101"/>
                </a:solidFill>
              </a:rPr>
              <a:t>reabsorption</a:t>
            </a:r>
          </a:p>
        </p:txBody>
      </p:sp>
      <p:grpSp>
        <p:nvGrpSpPr>
          <p:cNvPr id="6" name="Group 23"/>
          <p:cNvGrpSpPr>
            <a:grpSpLocks/>
          </p:cNvGrpSpPr>
          <p:nvPr/>
        </p:nvGrpSpPr>
        <p:grpSpPr bwMode="auto">
          <a:xfrm>
            <a:off x="2287588" y="3190875"/>
            <a:ext cx="1022350" cy="482600"/>
            <a:chOff x="1441" y="2010"/>
            <a:chExt cx="644" cy="304"/>
          </a:xfrm>
        </p:grpSpPr>
        <p:sp>
          <p:nvSpPr>
            <p:cNvPr id="445464" name="AutoShape 24"/>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5465" name="Rectangle 25"/>
            <p:cNvSpPr>
              <a:spLocks noChangeArrowheads="1"/>
            </p:cNvSpPr>
            <p:nvPr/>
          </p:nvSpPr>
          <p:spPr bwMode="auto">
            <a:xfrm>
              <a:off x="1441" y="2026"/>
              <a:ext cx="521"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high</a:t>
              </a:r>
            </a:p>
          </p:txBody>
        </p:sp>
      </p:grpSp>
      <p:sp>
        <p:nvSpPr>
          <p:cNvPr id="445467" name="Rectangle 27"/>
          <p:cNvSpPr>
            <a:spLocks noChangeArrowheads="1"/>
          </p:cNvSpPr>
          <p:nvPr/>
        </p:nvSpPr>
        <p:spPr bwMode="auto">
          <a:xfrm>
            <a:off x="0" y="0"/>
            <a:ext cx="7772400" cy="762000"/>
          </a:xfrm>
          <a:prstGeom prst="rect">
            <a:avLst/>
          </a:prstGeom>
          <a:noFill/>
          <a:ln w="9525">
            <a:noFill/>
            <a:miter lim="800000"/>
            <a:headEnd/>
            <a:tailEnd/>
          </a:ln>
          <a:effectLst/>
        </p:spPr>
        <p:txBody>
          <a:bodyPr>
            <a:prstTxWarp prst="textNoShape">
              <a:avLst/>
            </a:prstTxWarp>
          </a:bodyPr>
          <a:lstStyle/>
          <a:p>
            <a:pPr algn="l" eaLnBrk="1" hangingPunct="1"/>
            <a:r>
              <a:rPr lang="en-US" sz="3600" b="1" dirty="0">
                <a:solidFill>
                  <a:srgbClr val="000060"/>
                </a:solidFill>
              </a:rPr>
              <a:t>Endocrine System Control</a:t>
            </a:r>
          </a:p>
        </p:txBody>
      </p:sp>
      <p:grpSp>
        <p:nvGrpSpPr>
          <p:cNvPr id="7" name="Group 28"/>
          <p:cNvGrpSpPr>
            <a:grpSpLocks/>
          </p:cNvGrpSpPr>
          <p:nvPr/>
        </p:nvGrpSpPr>
        <p:grpSpPr bwMode="auto">
          <a:xfrm>
            <a:off x="1177925" y="1349375"/>
            <a:ext cx="1981200" cy="1381125"/>
            <a:chOff x="742" y="850"/>
            <a:chExt cx="1248" cy="870"/>
          </a:xfrm>
        </p:grpSpPr>
        <p:pic>
          <p:nvPicPr>
            <p:cNvPr id="445469" name="Picture 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 y="850"/>
              <a:ext cx="797" cy="870"/>
            </a:xfrm>
            <a:prstGeom prst="rect">
              <a:avLst/>
            </a:prstGeom>
            <a:noFill/>
            <a:ln w="9525">
              <a:noFill/>
              <a:miter lim="800000"/>
              <a:headEnd/>
              <a:tailEnd/>
            </a:ln>
          </p:spPr>
        </p:pic>
        <p:sp>
          <p:nvSpPr>
            <p:cNvPr id="445470" name="Rectangle 30"/>
            <p:cNvSpPr>
              <a:spLocks noChangeArrowheads="1"/>
            </p:cNvSpPr>
            <p:nvPr/>
          </p:nvSpPr>
          <p:spPr bwMode="auto">
            <a:xfrm>
              <a:off x="1243" y="1265"/>
              <a:ext cx="747" cy="231"/>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pituitary</a:t>
              </a:r>
              <a:endParaRPr lang="en-US" b="1">
                <a:solidFill>
                  <a:srgbClr val="010101"/>
                </a:solidFill>
              </a:endParaRPr>
            </a:p>
          </p:txBody>
        </p:sp>
      </p:grpSp>
      <p:sp>
        <p:nvSpPr>
          <p:cNvPr id="445471" name="Line 31"/>
          <p:cNvSpPr>
            <a:spLocks noChangeShapeType="1"/>
          </p:cNvSpPr>
          <p:nvPr/>
        </p:nvSpPr>
        <p:spPr bwMode="auto">
          <a:xfrm>
            <a:off x="3516313" y="4000500"/>
            <a:ext cx="1785937" cy="0"/>
          </a:xfrm>
          <a:prstGeom prst="line">
            <a:avLst/>
          </a:prstGeom>
          <a:noFill/>
          <a:ln w="9525">
            <a:solidFill>
              <a:srgbClr val="CC0000"/>
            </a:solidFill>
            <a:round/>
            <a:headEnd/>
            <a:tailEnd/>
          </a:ln>
          <a:effectLst/>
        </p:spPr>
        <p:txBody>
          <a:bodyPr wrap="none" anchor="ctr">
            <a:prstTxWarp prst="textNoShape">
              <a:avLst/>
            </a:prstTxWarp>
          </a:bodyPr>
          <a:lstStyle/>
          <a:p>
            <a:endParaRPr lang="en-US"/>
          </a:p>
        </p:txBody>
      </p:sp>
      <p:sp>
        <p:nvSpPr>
          <p:cNvPr id="445472" name="Oval 32"/>
          <p:cNvSpPr>
            <a:spLocks noChangeArrowheads="1"/>
          </p:cNvSpPr>
          <p:nvPr/>
        </p:nvSpPr>
        <p:spPr bwMode="auto">
          <a:xfrm>
            <a:off x="5738813" y="6103938"/>
            <a:ext cx="2238375" cy="365125"/>
          </a:xfrm>
          <a:prstGeom prst="ellipse">
            <a:avLst/>
          </a:prstGeom>
          <a:solidFill>
            <a:srgbClr val="CCC1DA"/>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angiotensinogen</a:t>
            </a:r>
          </a:p>
        </p:txBody>
      </p:sp>
      <p:sp>
        <p:nvSpPr>
          <p:cNvPr id="445473" name="Oval 33"/>
          <p:cNvSpPr>
            <a:spLocks noChangeArrowheads="1"/>
          </p:cNvSpPr>
          <p:nvPr/>
        </p:nvSpPr>
        <p:spPr bwMode="auto">
          <a:xfrm>
            <a:off x="3182938" y="6413500"/>
            <a:ext cx="2238375"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angiotensin</a:t>
            </a:r>
          </a:p>
        </p:txBody>
      </p:sp>
      <p:grpSp>
        <p:nvGrpSpPr>
          <p:cNvPr id="8" name="Group 34"/>
          <p:cNvGrpSpPr>
            <a:grpSpLocks/>
          </p:cNvGrpSpPr>
          <p:nvPr/>
        </p:nvGrpSpPr>
        <p:grpSpPr bwMode="auto">
          <a:xfrm>
            <a:off x="5553075" y="4394200"/>
            <a:ext cx="3006725" cy="1449388"/>
            <a:chOff x="3498" y="2768"/>
            <a:chExt cx="1894" cy="913"/>
          </a:xfrm>
        </p:grpSpPr>
        <p:pic>
          <p:nvPicPr>
            <p:cNvPr id="445475" name="Picture 3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4" y="2768"/>
              <a:ext cx="1218" cy="913"/>
            </a:xfrm>
            <a:prstGeom prst="rect">
              <a:avLst/>
            </a:prstGeom>
            <a:noFill/>
          </p:spPr>
        </p:pic>
        <p:sp>
          <p:nvSpPr>
            <p:cNvPr id="445476" name="Rectangle 36"/>
            <p:cNvSpPr>
              <a:spLocks noChangeArrowheads="1"/>
            </p:cNvSpPr>
            <p:nvPr/>
          </p:nvSpPr>
          <p:spPr bwMode="auto">
            <a:xfrm>
              <a:off x="3498" y="3080"/>
              <a:ext cx="820"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nephron</a:t>
              </a:r>
            </a:p>
          </p:txBody>
        </p:sp>
      </p:grpSp>
      <p:grpSp>
        <p:nvGrpSpPr>
          <p:cNvPr id="9" name="Group 37"/>
          <p:cNvGrpSpPr>
            <a:grpSpLocks/>
          </p:cNvGrpSpPr>
          <p:nvPr/>
        </p:nvGrpSpPr>
        <p:grpSpPr bwMode="auto">
          <a:xfrm>
            <a:off x="0" y="4802188"/>
            <a:ext cx="1543050" cy="2024062"/>
            <a:chOff x="0" y="3025"/>
            <a:chExt cx="972" cy="1275"/>
          </a:xfrm>
        </p:grpSpPr>
        <p:pic>
          <p:nvPicPr>
            <p:cNvPr id="445478" name="Picture 3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5" y="3417"/>
              <a:ext cx="777" cy="883"/>
            </a:xfrm>
            <a:prstGeom prst="rect">
              <a:avLst/>
            </a:prstGeom>
            <a:noFill/>
            <a:ln w="9525">
              <a:noFill/>
              <a:miter lim="800000"/>
              <a:headEnd/>
              <a:tailEnd/>
            </a:ln>
          </p:spPr>
        </p:pic>
        <p:sp>
          <p:nvSpPr>
            <p:cNvPr id="445479" name="Rectangle 39"/>
            <p:cNvSpPr>
              <a:spLocks noChangeArrowheads="1"/>
            </p:cNvSpPr>
            <p:nvPr/>
          </p:nvSpPr>
          <p:spPr bwMode="auto">
            <a:xfrm>
              <a:off x="0" y="3025"/>
              <a:ext cx="742" cy="480"/>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adrenal</a:t>
              </a:r>
              <a:br>
                <a:rPr lang="en-US" sz="2200" b="1">
                  <a:solidFill>
                    <a:srgbClr val="000000"/>
                  </a:solidFill>
                </a:rPr>
              </a:br>
              <a:r>
                <a:rPr lang="en-US" sz="2200" b="1">
                  <a:solidFill>
                    <a:srgbClr val="000000"/>
                  </a:solidFill>
                </a:rPr>
                <a:t>gland</a:t>
              </a:r>
            </a:p>
          </p:txBody>
        </p:sp>
      </p:grpSp>
      <p:sp>
        <p:nvSpPr>
          <p:cNvPr id="445480" name="Oval 40"/>
          <p:cNvSpPr>
            <a:spLocks noChangeArrowheads="1"/>
          </p:cNvSpPr>
          <p:nvPr/>
        </p:nvSpPr>
        <p:spPr bwMode="auto">
          <a:xfrm>
            <a:off x="1452563" y="5881688"/>
            <a:ext cx="2238375"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aldosterone</a:t>
            </a:r>
          </a:p>
        </p:txBody>
      </p:sp>
      <p:pic>
        <p:nvPicPr>
          <p:cNvPr id="445481" name="Picture 4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300" y="2674938"/>
            <a:ext cx="1477963" cy="1268412"/>
          </a:xfrm>
          <a:prstGeom prst="rect">
            <a:avLst/>
          </a:prstGeom>
          <a:noFill/>
          <a:ln w="9525">
            <a:noFill/>
            <a:miter lim="800000"/>
            <a:headEnd/>
            <a:tailEnd/>
          </a:ln>
        </p:spPr>
      </p:pic>
      <p:grpSp>
        <p:nvGrpSpPr>
          <p:cNvPr id="10" name="Group 44"/>
          <p:cNvGrpSpPr>
            <a:grpSpLocks/>
          </p:cNvGrpSpPr>
          <p:nvPr/>
        </p:nvGrpSpPr>
        <p:grpSpPr bwMode="auto">
          <a:xfrm>
            <a:off x="6684963" y="4105275"/>
            <a:ext cx="2203450" cy="962025"/>
            <a:chOff x="4195" y="2586"/>
            <a:chExt cx="1388" cy="606"/>
          </a:xfrm>
        </p:grpSpPr>
        <p:sp>
          <p:nvSpPr>
            <p:cNvPr id="445482" name="Rectangle 42"/>
            <p:cNvSpPr>
              <a:spLocks noChangeArrowheads="1"/>
            </p:cNvSpPr>
            <p:nvPr/>
          </p:nvSpPr>
          <p:spPr bwMode="auto">
            <a:xfrm>
              <a:off x="4195" y="2586"/>
              <a:ext cx="1388" cy="404"/>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2000" b="1" u="sng">
                  <a:solidFill>
                    <a:srgbClr val="000000"/>
                  </a:solidFill>
                </a:rPr>
                <a:t>J</a:t>
              </a:r>
              <a:r>
                <a:rPr lang="en-US" sz="2000" b="1">
                  <a:solidFill>
                    <a:srgbClr val="000000"/>
                  </a:solidFill>
                </a:rPr>
                <a:t>uxta</a:t>
              </a:r>
              <a:r>
                <a:rPr lang="en-US" sz="2000" b="1" u="sng">
                  <a:solidFill>
                    <a:srgbClr val="000000"/>
                  </a:solidFill>
                </a:rPr>
                <a:t>G</a:t>
              </a:r>
              <a:r>
                <a:rPr lang="en-US" sz="2000" b="1">
                  <a:solidFill>
                    <a:srgbClr val="000000"/>
                  </a:solidFill>
                </a:rPr>
                <a:t>lomerular</a:t>
              </a:r>
              <a:br>
                <a:rPr lang="en-US" sz="2000" b="1">
                  <a:solidFill>
                    <a:srgbClr val="000000"/>
                  </a:solidFill>
                </a:rPr>
              </a:br>
              <a:r>
                <a:rPr lang="en-US" sz="2000" b="1" u="sng">
                  <a:solidFill>
                    <a:srgbClr val="000000"/>
                  </a:solidFill>
                </a:rPr>
                <a:t>A</a:t>
              </a:r>
              <a:r>
                <a:rPr lang="en-US" sz="2000" b="1">
                  <a:solidFill>
                    <a:srgbClr val="000000"/>
                  </a:solidFill>
                </a:rPr>
                <a:t>pparatus</a:t>
              </a:r>
            </a:p>
          </p:txBody>
        </p:sp>
        <p:sp>
          <p:nvSpPr>
            <p:cNvPr id="445483" name="Line 43"/>
            <p:cNvSpPr>
              <a:spLocks noChangeShapeType="1"/>
            </p:cNvSpPr>
            <p:nvPr/>
          </p:nvSpPr>
          <p:spPr bwMode="auto">
            <a:xfrm flipH="1">
              <a:off x="4377" y="2792"/>
              <a:ext cx="15" cy="4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6" name="Picture 4" descr="44_17VampireBat_UP"/>
          <p:cNvPicPr>
            <a:picLocks noChangeAspect="1" noChangeArrowheads="1"/>
          </p:cNvPicPr>
          <p:nvPr/>
        </p:nvPicPr>
        <p:blipFill>
          <a:blip r:embed="rId4"/>
          <a:srcRect/>
          <a:stretch>
            <a:fillRect/>
          </a:stretch>
        </p:blipFill>
        <p:spPr bwMode="auto">
          <a:xfrm>
            <a:off x="2884488" y="533400"/>
            <a:ext cx="6096000" cy="4248150"/>
          </a:xfrm>
          <a:prstGeom prst="rect">
            <a:avLst/>
          </a:prstGeom>
          <a:noFill/>
          <a:effectLst>
            <a:outerShdw blurRad="63500" dist="38099" dir="2700000" algn="ctr" rotWithShape="0">
              <a:srgbClr val="000000">
                <a:alpha val="74998"/>
              </a:srgbClr>
            </a:outerShdw>
          </a:effectLst>
        </p:spPr>
      </p:pic>
      <p:sp>
        <p:nvSpPr>
          <p:cNvPr id="264198" name="AutoShape 6"/>
          <p:cNvSpPr>
            <a:spLocks/>
          </p:cNvSpPr>
          <p:nvPr/>
        </p:nvSpPr>
        <p:spPr bwMode="auto">
          <a:xfrm>
            <a:off x="127000" y="4276725"/>
            <a:ext cx="5865813" cy="2413000"/>
          </a:xfrm>
          <a:prstGeom prst="wedgeEllipseCallout">
            <a:avLst>
              <a:gd name="adj1" fmla="val 46861"/>
              <a:gd name="adj2" fmla="val -70329"/>
            </a:avLst>
          </a:prstGeom>
          <a:solidFill>
            <a:srgbClr val="FFCC00"/>
          </a:solidFill>
          <a:ln w="57150">
            <a:solidFill>
              <a:srgbClr val="CC0000"/>
            </a:solidFill>
            <a:miter lim="800000"/>
            <a:headEnd/>
            <a:tailEnd/>
          </a:ln>
        </p:spPr>
        <p:txBody>
          <a:bodyPr wrap="none" lIns="0" tIns="0" rIns="0" bIns="0" anchor="ctr">
            <a:prstTxWarp prst="textNoShape">
              <a:avLst/>
            </a:prstTxWarp>
          </a:bodyPr>
          <a:lstStyle/>
          <a:p>
            <a:pPr marL="39688" eaLnBrk="1" hangingPunct="1">
              <a:spcBef>
                <a:spcPts val="1400"/>
              </a:spcBef>
            </a:pPr>
            <a:r>
              <a:rPr lang="en-US" sz="3600" b="1">
                <a:solidFill>
                  <a:schemeClr val="tx2"/>
                </a:solidFill>
              </a:rPr>
              <a:t>Don’t get batty…</a:t>
            </a:r>
          </a:p>
          <a:p>
            <a:pPr marL="39688" eaLnBrk="1" hangingPunct="1">
              <a:spcBef>
                <a:spcPts val="1400"/>
              </a:spcBef>
            </a:pPr>
            <a:r>
              <a:rPr lang="en-US" sz="3600" b="1">
                <a:solidFill>
                  <a:schemeClr val="tx2"/>
                </a:solidFill>
              </a:rPr>
              <a:t>Ask Questions</a:t>
            </a:r>
            <a:r>
              <a:rPr lang="en-US" sz="3600" b="1" i="1">
                <a:solidFill>
                  <a:schemeClr val="tx2"/>
                </a:solidFill>
              </a:rPr>
              <a:t>!!</a:t>
            </a:r>
            <a:endParaRPr lang="en-US" sz="3600" b="1">
              <a:solidFill>
                <a:schemeClr val="tx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4198"/>
                                        </p:tgtEl>
                                        <p:attrNameLst>
                                          <p:attrName>style.visibility</p:attrName>
                                        </p:attrNameLst>
                                      </p:cBhvr>
                                      <p:to>
                                        <p:strVal val="visible"/>
                                      </p:to>
                                    </p:set>
                                    <p:animEffect transition="in" filter="wipe(up)">
                                      <p:cBhvr>
                                        <p:cTn id="7" dur="500"/>
                                        <p:tgtEl>
                                          <p:spTgt spid="264198"/>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
            <a:ext cx="8597900" cy="6413500"/>
          </a:xfrm>
        </p:spPr>
        <p:txBody>
          <a:bodyPr/>
          <a:lstStyle/>
          <a:p>
            <a:pPr marL="0" indent="0">
              <a:buNone/>
            </a:pPr>
            <a:r>
              <a:rPr lang="en-US" dirty="0" smtClean="0"/>
              <a:t>Make </a:t>
            </a:r>
            <a:r>
              <a:rPr lang="en-US" dirty="0" smtClean="0"/>
              <a:t>sure you can do the following:</a:t>
            </a:r>
          </a:p>
          <a:p>
            <a:pPr marL="514350" indent="-514350">
              <a:buAutoNum type="arabicPeriod"/>
            </a:pPr>
            <a:r>
              <a:rPr lang="en-US" sz="2800" dirty="0" smtClean="0"/>
              <a:t>Label/Identify all organs that play major roles in the </a:t>
            </a:r>
            <a:r>
              <a:rPr lang="en-US" sz="2800" dirty="0" smtClean="0"/>
              <a:t>Excretory </a:t>
            </a:r>
            <a:r>
              <a:rPr lang="en-US" sz="2800" dirty="0" smtClean="0"/>
              <a:t>system.</a:t>
            </a:r>
          </a:p>
          <a:p>
            <a:pPr marL="514350" indent="-514350">
              <a:buAutoNum type="arabicPeriod"/>
            </a:pPr>
            <a:r>
              <a:rPr lang="en-US" sz="2800" dirty="0" smtClean="0"/>
              <a:t>Diagram all important parts of a nephron and explain their functions.</a:t>
            </a:r>
          </a:p>
          <a:p>
            <a:pPr marL="514350" indent="-514350">
              <a:buAutoNum type="arabicPeriod"/>
            </a:pPr>
            <a:r>
              <a:rPr lang="en-US" sz="2800" dirty="0" smtClean="0"/>
              <a:t>Diagram the feedback loops that function in regulating blood </a:t>
            </a:r>
            <a:r>
              <a:rPr lang="en-US" sz="2800" dirty="0" err="1" smtClean="0"/>
              <a:t>osmolarity</a:t>
            </a:r>
            <a:r>
              <a:rPr lang="en-US" sz="2800" dirty="0" smtClean="0"/>
              <a:t>.</a:t>
            </a:r>
          </a:p>
          <a:p>
            <a:pPr marL="514350" indent="-514350">
              <a:buAutoNum type="arabicPeriod"/>
            </a:pPr>
            <a:r>
              <a:rPr lang="en-US" sz="2800" dirty="0" smtClean="0"/>
              <a:t>Compare and contrast the thermoregulatory strategies of </a:t>
            </a:r>
            <a:r>
              <a:rPr lang="en-US" sz="2800" dirty="0" err="1" smtClean="0"/>
              <a:t>endoderms</a:t>
            </a:r>
            <a:r>
              <a:rPr lang="en-US" sz="2800" dirty="0" smtClean="0"/>
              <a:t> and ectoderms</a:t>
            </a:r>
            <a:endParaRPr lang="en-US" sz="2800" dirty="0" smtClean="0"/>
          </a:p>
          <a:p>
            <a:pPr marL="514350" indent="-514350">
              <a:buAutoNum type="arabicPeriod"/>
            </a:pPr>
            <a:r>
              <a:rPr lang="en-US" sz="2800" dirty="0" smtClean="0"/>
              <a:t>Explain the causes of </a:t>
            </a:r>
            <a:r>
              <a:rPr lang="en-US" sz="2800" dirty="0" smtClean="0"/>
              <a:t>excretory </a:t>
            </a:r>
            <a:r>
              <a:rPr lang="en-US" sz="2800" dirty="0" smtClean="0"/>
              <a:t>system disruptions and how disruptions of the </a:t>
            </a:r>
            <a:r>
              <a:rPr lang="en-US" sz="2800" dirty="0" smtClean="0"/>
              <a:t>excretory </a:t>
            </a:r>
            <a:r>
              <a:rPr lang="en-US" sz="2800" dirty="0" smtClean="0"/>
              <a:t>system can lead to disruptions of homeostasis.</a:t>
            </a:r>
          </a:p>
        </p:txBody>
      </p:sp>
    </p:spTree>
    <p:extLst>
      <p:ext uri="{BB962C8B-B14F-4D97-AF65-F5344CB8AC3E}">
        <p14:creationId xmlns:p14="http://schemas.microsoft.com/office/powerpoint/2010/main" val="4635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234" name="Oval 106"/>
          <p:cNvSpPr>
            <a:spLocks noChangeArrowheads="1"/>
          </p:cNvSpPr>
          <p:nvPr/>
        </p:nvSpPr>
        <p:spPr bwMode="auto">
          <a:xfrm>
            <a:off x="0" y="3379788"/>
            <a:ext cx="4335463" cy="3478212"/>
          </a:xfrm>
          <a:prstGeom prst="ellipse">
            <a:avLst/>
          </a:prstGeom>
          <a:solidFill>
            <a:schemeClr val="hlink"/>
          </a:solidFill>
          <a:ln w="9525">
            <a:noFill/>
            <a:round/>
            <a:headEnd/>
            <a:tailEnd/>
          </a:ln>
          <a:effectLst/>
        </p:spPr>
        <p:txBody>
          <a:bodyPr wrap="none" anchor="ctr">
            <a:prstTxWarp prst="textNoShape">
              <a:avLst/>
            </a:prstTxWarp>
          </a:bodyPr>
          <a:lstStyle/>
          <a:p>
            <a:endParaRPr lang="en-US"/>
          </a:p>
        </p:txBody>
      </p:sp>
      <p:sp>
        <p:nvSpPr>
          <p:cNvPr id="304151" name="Oval 23"/>
          <p:cNvSpPr>
            <a:spLocks noChangeArrowheads="1"/>
          </p:cNvSpPr>
          <p:nvPr/>
        </p:nvSpPr>
        <p:spPr bwMode="auto">
          <a:xfrm>
            <a:off x="742950" y="1273175"/>
            <a:ext cx="2851150" cy="2082800"/>
          </a:xfrm>
          <a:prstGeom prst="ellipse">
            <a:avLst/>
          </a:prstGeom>
          <a:solidFill>
            <a:schemeClr val="hlink"/>
          </a:solidFill>
          <a:ln w="9525">
            <a:noFill/>
            <a:round/>
            <a:headEnd/>
            <a:tailEnd/>
          </a:ln>
          <a:effectLst/>
        </p:spPr>
        <p:txBody>
          <a:bodyPr wrap="none" anchor="ctr">
            <a:prstTxWarp prst="textNoShape">
              <a:avLst/>
            </a:prstTxWarp>
          </a:bodyPr>
          <a:lstStyle/>
          <a:p>
            <a:endParaRPr lang="en-US"/>
          </a:p>
        </p:txBody>
      </p:sp>
      <p:pic>
        <p:nvPicPr>
          <p:cNvPr id="304130" name="Picture 2" descr="40_04ExchangeSurfaces_CL"/>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27538" y="665163"/>
            <a:ext cx="4338637" cy="5610225"/>
          </a:xfrm>
          <a:prstGeom prst="rect">
            <a:avLst/>
          </a:prstGeom>
          <a:noFill/>
        </p:spPr>
      </p:pic>
      <p:sp>
        <p:nvSpPr>
          <p:cNvPr id="304131" name="AutoShape 3"/>
          <p:cNvSpPr>
            <a:spLocks noChangeArrowheads="1"/>
          </p:cNvSpPr>
          <p:nvPr/>
        </p:nvSpPr>
        <p:spPr bwMode="auto">
          <a:xfrm>
            <a:off x="7993063" y="3505200"/>
            <a:ext cx="1111250" cy="473075"/>
          </a:xfrm>
          <a:prstGeom prst="roundRect">
            <a:avLst>
              <a:gd name="adj" fmla="val 16667"/>
            </a:avLst>
          </a:prstGeom>
          <a:solidFill>
            <a:srgbClr val="FFEA18"/>
          </a:solidFill>
          <a:ln w="9525">
            <a:noFill/>
            <a:round/>
            <a:headEnd/>
            <a:tailEnd/>
          </a:ln>
          <a:effectLst/>
        </p:spPr>
        <p:txBody>
          <a:bodyPr lIns="18288" tIns="0" rIns="0" bIns="0" anchor="ctr">
            <a:prstTxWarp prst="textNoShape">
              <a:avLst/>
            </a:prstTxWarp>
            <a:spAutoFit/>
          </a:bodyPr>
          <a:lstStyle/>
          <a:p>
            <a:pPr algn="l"/>
            <a:r>
              <a:rPr lang="en-US" sz="1400" b="1">
                <a:solidFill>
                  <a:srgbClr val="000000"/>
                </a:solidFill>
              </a:rPr>
              <a:t>intracellular waste</a:t>
            </a:r>
          </a:p>
        </p:txBody>
      </p:sp>
      <p:sp>
        <p:nvSpPr>
          <p:cNvPr id="304132" name="AutoShape 4"/>
          <p:cNvSpPr>
            <a:spLocks noChangeArrowheads="1"/>
          </p:cNvSpPr>
          <p:nvPr/>
        </p:nvSpPr>
        <p:spPr bwMode="auto">
          <a:xfrm>
            <a:off x="5376863" y="6323013"/>
            <a:ext cx="1138237" cy="473075"/>
          </a:xfrm>
          <a:prstGeom prst="roundRect">
            <a:avLst>
              <a:gd name="adj" fmla="val 16667"/>
            </a:avLst>
          </a:prstGeom>
          <a:solidFill>
            <a:srgbClr val="FFEA18"/>
          </a:solidFill>
          <a:ln w="9525">
            <a:noFill/>
            <a:round/>
            <a:headEnd/>
            <a:tailEnd/>
          </a:ln>
          <a:effectLst/>
        </p:spPr>
        <p:txBody>
          <a:bodyPr lIns="18288" tIns="0" rIns="0" bIns="0" anchor="ctr">
            <a:prstTxWarp prst="textNoShape">
              <a:avLst/>
            </a:prstTxWarp>
            <a:spAutoFit/>
          </a:bodyPr>
          <a:lstStyle/>
          <a:p>
            <a:pPr algn="l"/>
            <a:r>
              <a:rPr lang="en-US" sz="1400" b="1">
                <a:solidFill>
                  <a:srgbClr val="000000"/>
                </a:solidFill>
              </a:rPr>
              <a:t>extracellular waste</a:t>
            </a:r>
          </a:p>
        </p:txBody>
      </p:sp>
      <p:sp>
        <p:nvSpPr>
          <p:cNvPr id="304133" name="Rectangle 5"/>
          <p:cNvSpPr>
            <a:spLocks noGrp="1" noChangeArrowheads="1"/>
          </p:cNvSpPr>
          <p:nvPr>
            <p:ph type="title"/>
          </p:nvPr>
        </p:nvSpPr>
        <p:spPr>
          <a:xfrm>
            <a:off x="655638" y="334963"/>
            <a:ext cx="5657850" cy="1006475"/>
          </a:xfrm>
          <a:noFill/>
          <a:ln/>
        </p:spPr>
        <p:txBody>
          <a:bodyPr/>
          <a:lstStyle/>
          <a:p>
            <a:r>
              <a:rPr lang="en-US" sz="2800"/>
              <a:t>Animal systems evolved to support multicellular life</a:t>
            </a:r>
          </a:p>
        </p:txBody>
      </p:sp>
      <p:grpSp>
        <p:nvGrpSpPr>
          <p:cNvPr id="2" name="Group 105"/>
          <p:cNvGrpSpPr>
            <a:grpSpLocks/>
          </p:cNvGrpSpPr>
          <p:nvPr/>
        </p:nvGrpSpPr>
        <p:grpSpPr bwMode="auto">
          <a:xfrm>
            <a:off x="852488" y="1319213"/>
            <a:ext cx="2554287" cy="2030412"/>
            <a:chOff x="351" y="832"/>
            <a:chExt cx="1939" cy="1542"/>
          </a:xfrm>
        </p:grpSpPr>
        <p:grpSp>
          <p:nvGrpSpPr>
            <p:cNvPr id="3" name="Group 6"/>
            <p:cNvGrpSpPr>
              <a:grpSpLocks/>
            </p:cNvGrpSpPr>
            <p:nvPr/>
          </p:nvGrpSpPr>
          <p:grpSpPr bwMode="auto">
            <a:xfrm>
              <a:off x="1062" y="1044"/>
              <a:ext cx="528" cy="1104"/>
              <a:chOff x="1440" y="2400"/>
              <a:chExt cx="528" cy="1104"/>
            </a:xfrm>
          </p:grpSpPr>
          <p:sp>
            <p:nvSpPr>
              <p:cNvPr id="304135" name="Oval 7"/>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36" name="Oval 8"/>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sp>
          <p:nvSpPr>
            <p:cNvPr id="304137" name="Text Box 9"/>
            <p:cNvSpPr txBox="1">
              <a:spLocks noChangeArrowheads="1"/>
            </p:cNvSpPr>
            <p:nvPr/>
          </p:nvSpPr>
          <p:spPr bwMode="auto">
            <a:xfrm>
              <a:off x="828" y="1012"/>
              <a:ext cx="320" cy="255"/>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0F116A"/>
                  </a:solidFill>
                </a:rPr>
                <a:t>O</a:t>
              </a:r>
              <a:r>
                <a:rPr lang="en-US" sz="1600" b="1" baseline="-25000">
                  <a:solidFill>
                    <a:srgbClr val="0F116A"/>
                  </a:solidFill>
                </a:rPr>
                <a:t>2</a:t>
              </a:r>
              <a:endParaRPr lang="en-US" sz="1600">
                <a:solidFill>
                  <a:srgbClr val="0F116A"/>
                </a:solidFill>
              </a:endParaRPr>
            </a:p>
          </p:txBody>
        </p:sp>
        <p:sp>
          <p:nvSpPr>
            <p:cNvPr id="304138" name="Text Box 10"/>
            <p:cNvSpPr txBox="1">
              <a:spLocks noChangeArrowheads="1"/>
            </p:cNvSpPr>
            <p:nvPr/>
          </p:nvSpPr>
          <p:spPr bwMode="auto">
            <a:xfrm>
              <a:off x="1808" y="1203"/>
              <a:ext cx="482" cy="256"/>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CC0000"/>
                  </a:solidFill>
                </a:rPr>
                <a:t>CHO</a:t>
              </a:r>
              <a:endParaRPr lang="en-US" sz="1600">
                <a:solidFill>
                  <a:srgbClr val="CC0000"/>
                </a:solidFill>
              </a:endParaRPr>
            </a:p>
          </p:txBody>
        </p:sp>
        <p:sp>
          <p:nvSpPr>
            <p:cNvPr id="304139" name="Text Box 11"/>
            <p:cNvSpPr txBox="1">
              <a:spLocks noChangeArrowheads="1"/>
            </p:cNvSpPr>
            <p:nvPr/>
          </p:nvSpPr>
          <p:spPr bwMode="auto">
            <a:xfrm>
              <a:off x="351" y="1636"/>
              <a:ext cx="482" cy="256"/>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CC0000"/>
                  </a:solidFill>
                </a:rPr>
                <a:t>CHO</a:t>
              </a:r>
              <a:endParaRPr lang="en-US" sz="1600">
                <a:solidFill>
                  <a:srgbClr val="CC0000"/>
                </a:solidFill>
              </a:endParaRPr>
            </a:p>
          </p:txBody>
        </p:sp>
        <p:sp>
          <p:nvSpPr>
            <p:cNvPr id="304140" name="Text Box 12"/>
            <p:cNvSpPr txBox="1">
              <a:spLocks noChangeArrowheads="1"/>
            </p:cNvSpPr>
            <p:nvPr/>
          </p:nvSpPr>
          <p:spPr bwMode="auto">
            <a:xfrm>
              <a:off x="1520" y="832"/>
              <a:ext cx="333" cy="278"/>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5A00"/>
                  </a:solidFill>
                </a:rPr>
                <a:t>aa</a:t>
              </a:r>
              <a:endParaRPr lang="en-US" sz="1600">
                <a:solidFill>
                  <a:srgbClr val="005A00"/>
                </a:solidFill>
              </a:endParaRPr>
            </a:p>
          </p:txBody>
        </p:sp>
        <p:sp>
          <p:nvSpPr>
            <p:cNvPr id="304141" name="Text Box 13"/>
            <p:cNvSpPr txBox="1">
              <a:spLocks noChangeArrowheads="1"/>
            </p:cNvSpPr>
            <p:nvPr/>
          </p:nvSpPr>
          <p:spPr bwMode="auto">
            <a:xfrm>
              <a:off x="1111" y="2095"/>
              <a:ext cx="333" cy="279"/>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5A00"/>
                  </a:solidFill>
                </a:rPr>
                <a:t>aa</a:t>
              </a:r>
              <a:endParaRPr lang="en-US" sz="1600">
                <a:solidFill>
                  <a:srgbClr val="005A00"/>
                </a:solidFill>
              </a:endParaRPr>
            </a:p>
          </p:txBody>
        </p:sp>
        <p:sp>
          <p:nvSpPr>
            <p:cNvPr id="304142" name="Text Box 14"/>
            <p:cNvSpPr txBox="1">
              <a:spLocks noChangeArrowheads="1"/>
            </p:cNvSpPr>
            <p:nvPr/>
          </p:nvSpPr>
          <p:spPr bwMode="auto">
            <a:xfrm>
              <a:off x="1437" y="1822"/>
              <a:ext cx="363" cy="255"/>
            </a:xfrm>
            <a:prstGeom prst="rect">
              <a:avLst/>
            </a:prstGeom>
            <a:noFill/>
            <a:ln w="9525">
              <a:noFill/>
              <a:miter lim="800000"/>
              <a:headEnd/>
              <a:tailEnd/>
            </a:ln>
            <a:effectLst/>
          </p:spPr>
          <p:txBody>
            <a:bodyPr wrap="none" anchor="ctr">
              <a:prstTxWarp prst="textNoShape">
                <a:avLst/>
              </a:prstTxWarp>
              <a:spAutoFit/>
            </a:bodyPr>
            <a:lstStyle/>
            <a:p>
              <a:r>
                <a:rPr lang="en-US" sz="1600" b="1">
                  <a:solidFill>
                    <a:schemeClr val="tx2"/>
                  </a:solidFill>
                </a:rPr>
                <a:t>CH</a:t>
              </a:r>
              <a:endParaRPr lang="en-US" sz="1600"/>
            </a:p>
          </p:txBody>
        </p:sp>
        <p:sp>
          <p:nvSpPr>
            <p:cNvPr id="304143" name="Text Box 15"/>
            <p:cNvSpPr txBox="1">
              <a:spLocks noChangeArrowheads="1"/>
            </p:cNvSpPr>
            <p:nvPr/>
          </p:nvSpPr>
          <p:spPr bwMode="auto">
            <a:xfrm>
              <a:off x="1251" y="1236"/>
              <a:ext cx="391" cy="231"/>
            </a:xfrm>
            <a:prstGeom prst="rect">
              <a:avLst/>
            </a:prstGeom>
            <a:noFill/>
            <a:ln w="9525">
              <a:noFill/>
              <a:miter lim="800000"/>
              <a:headEnd/>
              <a:tailEnd/>
            </a:ln>
            <a:effectLst/>
          </p:spPr>
          <p:txBody>
            <a:bodyPr wrap="none" anchor="ctr">
              <a:prstTxWarp prst="textNoShape">
                <a:avLst/>
              </a:prstTxWarp>
              <a:spAutoFit/>
            </a:bodyPr>
            <a:lstStyle/>
            <a:p>
              <a:r>
                <a:rPr lang="en-US" sz="1400" b="1">
                  <a:solidFill>
                    <a:srgbClr val="660000"/>
                  </a:solidFill>
                </a:rPr>
                <a:t>CO</a:t>
              </a:r>
              <a:r>
                <a:rPr lang="en-US" sz="1400" b="1" baseline="-25000">
                  <a:solidFill>
                    <a:srgbClr val="660000"/>
                  </a:solidFill>
                </a:rPr>
                <a:t>2</a:t>
              </a:r>
              <a:endParaRPr lang="en-US" sz="1800"/>
            </a:p>
          </p:txBody>
        </p:sp>
        <p:sp>
          <p:nvSpPr>
            <p:cNvPr id="304144" name="Text Box 16"/>
            <p:cNvSpPr txBox="1">
              <a:spLocks noChangeArrowheads="1"/>
            </p:cNvSpPr>
            <p:nvPr/>
          </p:nvSpPr>
          <p:spPr bwMode="auto">
            <a:xfrm>
              <a:off x="1151" y="1472"/>
              <a:ext cx="422" cy="256"/>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NH</a:t>
              </a:r>
              <a:r>
                <a:rPr lang="en-US" sz="1600" b="1" baseline="-25000">
                  <a:solidFill>
                    <a:srgbClr val="660000"/>
                  </a:solidFill>
                </a:rPr>
                <a:t>3</a:t>
              </a:r>
              <a:endParaRPr lang="en-US" sz="1800"/>
            </a:p>
          </p:txBody>
        </p:sp>
        <p:sp>
          <p:nvSpPr>
            <p:cNvPr id="304145" name="Text Box 17"/>
            <p:cNvSpPr txBox="1">
              <a:spLocks noChangeArrowheads="1"/>
            </p:cNvSpPr>
            <p:nvPr/>
          </p:nvSpPr>
          <p:spPr bwMode="auto">
            <a:xfrm>
              <a:off x="637" y="1390"/>
              <a:ext cx="332" cy="279"/>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5A00"/>
                  </a:solidFill>
                </a:rPr>
                <a:t>aa</a:t>
              </a:r>
              <a:endParaRPr lang="en-US" sz="1600">
                <a:solidFill>
                  <a:srgbClr val="005A00"/>
                </a:solidFill>
              </a:endParaRPr>
            </a:p>
          </p:txBody>
        </p:sp>
        <p:sp>
          <p:nvSpPr>
            <p:cNvPr id="304146" name="Text Box 18"/>
            <p:cNvSpPr txBox="1">
              <a:spLocks noChangeArrowheads="1"/>
            </p:cNvSpPr>
            <p:nvPr/>
          </p:nvSpPr>
          <p:spPr bwMode="auto">
            <a:xfrm>
              <a:off x="569" y="1866"/>
              <a:ext cx="319" cy="256"/>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0F116A"/>
                  </a:solidFill>
                </a:rPr>
                <a:t>O</a:t>
              </a:r>
              <a:r>
                <a:rPr lang="en-US" sz="1600" b="1" baseline="-25000">
                  <a:solidFill>
                    <a:srgbClr val="0F116A"/>
                  </a:solidFill>
                </a:rPr>
                <a:t>2</a:t>
              </a:r>
              <a:endParaRPr lang="en-US" sz="1600">
                <a:solidFill>
                  <a:srgbClr val="0F116A"/>
                </a:solidFill>
              </a:endParaRPr>
            </a:p>
          </p:txBody>
        </p:sp>
        <p:sp>
          <p:nvSpPr>
            <p:cNvPr id="304147" name="Line 19"/>
            <p:cNvSpPr>
              <a:spLocks noChangeShapeType="1"/>
            </p:cNvSpPr>
            <p:nvPr/>
          </p:nvSpPr>
          <p:spPr bwMode="auto">
            <a:xfrm>
              <a:off x="1110" y="1188"/>
              <a:ext cx="240" cy="0"/>
            </a:xfrm>
            <a:prstGeom prst="line">
              <a:avLst/>
            </a:prstGeom>
            <a:noFill/>
            <a:ln w="38100">
              <a:solidFill>
                <a:srgbClr val="0F116A"/>
              </a:solidFill>
              <a:round/>
              <a:headEnd/>
              <a:tailEnd type="triangle" w="med" len="med"/>
            </a:ln>
            <a:effectLst/>
          </p:spPr>
          <p:txBody>
            <a:bodyPr wrap="none" anchor="ctr">
              <a:prstTxWarp prst="textNoShape">
                <a:avLst/>
              </a:prstTxWarp>
            </a:bodyPr>
            <a:lstStyle/>
            <a:p>
              <a:endParaRPr lang="en-US"/>
            </a:p>
          </p:txBody>
        </p:sp>
        <p:sp>
          <p:nvSpPr>
            <p:cNvPr id="304148" name="Text Box 20"/>
            <p:cNvSpPr txBox="1">
              <a:spLocks noChangeArrowheads="1"/>
            </p:cNvSpPr>
            <p:nvPr/>
          </p:nvSpPr>
          <p:spPr bwMode="auto">
            <a:xfrm>
              <a:off x="440" y="1074"/>
              <a:ext cx="363" cy="256"/>
            </a:xfrm>
            <a:prstGeom prst="rect">
              <a:avLst/>
            </a:prstGeom>
            <a:noFill/>
            <a:ln w="9525">
              <a:noFill/>
              <a:miter lim="800000"/>
              <a:headEnd/>
              <a:tailEnd/>
            </a:ln>
            <a:effectLst/>
          </p:spPr>
          <p:txBody>
            <a:bodyPr wrap="none" anchor="ctr">
              <a:prstTxWarp prst="textNoShape">
                <a:avLst/>
              </a:prstTxWarp>
              <a:spAutoFit/>
            </a:bodyPr>
            <a:lstStyle/>
            <a:p>
              <a:r>
                <a:rPr lang="en-US" sz="1600" b="1">
                  <a:solidFill>
                    <a:schemeClr val="tx2"/>
                  </a:solidFill>
                </a:rPr>
                <a:t>CH</a:t>
              </a:r>
              <a:endParaRPr lang="en-US" sz="1600"/>
            </a:p>
          </p:txBody>
        </p:sp>
        <p:sp>
          <p:nvSpPr>
            <p:cNvPr id="304149" name="Line 21"/>
            <p:cNvSpPr>
              <a:spLocks noChangeShapeType="1"/>
            </p:cNvSpPr>
            <p:nvPr/>
          </p:nvSpPr>
          <p:spPr bwMode="auto">
            <a:xfrm flipH="1">
              <a:off x="1590" y="1332"/>
              <a:ext cx="240" cy="0"/>
            </a:xfrm>
            <a:prstGeom prst="line">
              <a:avLst/>
            </a:prstGeom>
            <a:noFill/>
            <a:ln w="38100">
              <a:solidFill>
                <a:srgbClr val="CC0000"/>
              </a:solidFill>
              <a:round/>
              <a:headEnd/>
              <a:tailEnd type="triangle" w="med" len="med"/>
            </a:ln>
            <a:effectLst/>
          </p:spPr>
          <p:txBody>
            <a:bodyPr wrap="none" anchor="ctr">
              <a:prstTxWarp prst="textNoShape">
                <a:avLst/>
              </a:prstTxWarp>
            </a:bodyPr>
            <a:lstStyle/>
            <a:p>
              <a:endParaRPr lang="en-US"/>
            </a:p>
          </p:txBody>
        </p:sp>
        <p:sp>
          <p:nvSpPr>
            <p:cNvPr id="304150" name="Line 22"/>
            <p:cNvSpPr>
              <a:spLocks noChangeShapeType="1"/>
            </p:cNvSpPr>
            <p:nvPr/>
          </p:nvSpPr>
          <p:spPr bwMode="auto">
            <a:xfrm>
              <a:off x="1446" y="1524"/>
              <a:ext cx="288" cy="0"/>
            </a:xfrm>
            <a:prstGeom prst="line">
              <a:avLst/>
            </a:prstGeom>
            <a:noFill/>
            <a:ln w="38100">
              <a:solidFill>
                <a:srgbClr val="660000"/>
              </a:solidFill>
              <a:round/>
              <a:headEnd/>
              <a:tailEnd type="triangle" w="med" len="med"/>
            </a:ln>
            <a:effectLst/>
          </p:spPr>
          <p:txBody>
            <a:bodyPr wrap="none" anchor="ctr">
              <a:prstTxWarp prst="textNoShape">
                <a:avLst/>
              </a:prstTxWarp>
            </a:bodyPr>
            <a:lstStyle/>
            <a:p>
              <a:endParaRPr lang="en-US"/>
            </a:p>
          </p:txBody>
        </p:sp>
        <p:sp>
          <p:nvSpPr>
            <p:cNvPr id="304152" name="Text Box 24"/>
            <p:cNvSpPr txBox="1">
              <a:spLocks noChangeArrowheads="1"/>
            </p:cNvSpPr>
            <p:nvPr/>
          </p:nvSpPr>
          <p:spPr bwMode="auto">
            <a:xfrm>
              <a:off x="1842" y="1652"/>
              <a:ext cx="319" cy="255"/>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0F116A"/>
                  </a:solidFill>
                </a:rPr>
                <a:t>O</a:t>
              </a:r>
              <a:r>
                <a:rPr lang="en-US" sz="1600" b="1" baseline="-25000">
                  <a:solidFill>
                    <a:srgbClr val="0F116A"/>
                  </a:solidFill>
                </a:rPr>
                <a:t>2</a:t>
              </a:r>
              <a:endParaRPr lang="en-US" sz="1600">
                <a:solidFill>
                  <a:srgbClr val="0F116A"/>
                </a:solidFill>
              </a:endParaRPr>
            </a:p>
          </p:txBody>
        </p:sp>
      </p:grpSp>
      <p:grpSp>
        <p:nvGrpSpPr>
          <p:cNvPr id="4" name="Group 25"/>
          <p:cNvGrpSpPr>
            <a:grpSpLocks/>
          </p:cNvGrpSpPr>
          <p:nvPr/>
        </p:nvGrpSpPr>
        <p:grpSpPr bwMode="auto">
          <a:xfrm>
            <a:off x="827088" y="3497263"/>
            <a:ext cx="2513012" cy="3255962"/>
            <a:chOff x="3072" y="1584"/>
            <a:chExt cx="2112" cy="2736"/>
          </a:xfrm>
        </p:grpSpPr>
        <p:grpSp>
          <p:nvGrpSpPr>
            <p:cNvPr id="5" name="Group 26"/>
            <p:cNvGrpSpPr>
              <a:grpSpLocks/>
            </p:cNvGrpSpPr>
            <p:nvPr/>
          </p:nvGrpSpPr>
          <p:grpSpPr bwMode="auto">
            <a:xfrm>
              <a:off x="3840" y="1584"/>
              <a:ext cx="528" cy="1104"/>
              <a:chOff x="1440" y="2400"/>
              <a:chExt cx="528" cy="1104"/>
            </a:xfrm>
          </p:grpSpPr>
          <p:sp>
            <p:nvSpPr>
              <p:cNvPr id="304155" name="Oval 27"/>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56" name="Oval 28"/>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6" name="Group 29"/>
            <p:cNvGrpSpPr>
              <a:grpSpLocks/>
            </p:cNvGrpSpPr>
            <p:nvPr/>
          </p:nvGrpSpPr>
          <p:grpSpPr bwMode="auto">
            <a:xfrm>
              <a:off x="4128" y="1776"/>
              <a:ext cx="528" cy="1104"/>
              <a:chOff x="1440" y="2400"/>
              <a:chExt cx="528" cy="1104"/>
            </a:xfrm>
          </p:grpSpPr>
          <p:sp>
            <p:nvSpPr>
              <p:cNvPr id="304158" name="Oval 30"/>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59" name="Oval 31"/>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7" name="Group 32"/>
            <p:cNvGrpSpPr>
              <a:grpSpLocks/>
            </p:cNvGrpSpPr>
            <p:nvPr/>
          </p:nvGrpSpPr>
          <p:grpSpPr bwMode="auto">
            <a:xfrm>
              <a:off x="3504" y="2160"/>
              <a:ext cx="528" cy="1104"/>
              <a:chOff x="1440" y="2400"/>
              <a:chExt cx="528" cy="1104"/>
            </a:xfrm>
          </p:grpSpPr>
          <p:sp>
            <p:nvSpPr>
              <p:cNvPr id="304161" name="Oval 33"/>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62" name="Oval 34"/>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8" name="Group 35"/>
            <p:cNvGrpSpPr>
              <a:grpSpLocks/>
            </p:cNvGrpSpPr>
            <p:nvPr/>
          </p:nvGrpSpPr>
          <p:grpSpPr bwMode="auto">
            <a:xfrm>
              <a:off x="3072" y="2256"/>
              <a:ext cx="528" cy="1104"/>
              <a:chOff x="1440" y="2400"/>
              <a:chExt cx="528" cy="1104"/>
            </a:xfrm>
          </p:grpSpPr>
          <p:sp>
            <p:nvSpPr>
              <p:cNvPr id="304164" name="Oval 36"/>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65" name="Oval 37"/>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9" name="Group 38"/>
            <p:cNvGrpSpPr>
              <a:grpSpLocks/>
            </p:cNvGrpSpPr>
            <p:nvPr/>
          </p:nvGrpSpPr>
          <p:grpSpPr bwMode="auto">
            <a:xfrm>
              <a:off x="3360" y="1632"/>
              <a:ext cx="528" cy="1104"/>
              <a:chOff x="1440" y="2400"/>
              <a:chExt cx="528" cy="1104"/>
            </a:xfrm>
          </p:grpSpPr>
          <p:sp>
            <p:nvSpPr>
              <p:cNvPr id="304167" name="Oval 39"/>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68" name="Oval 40"/>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0" name="Group 41"/>
            <p:cNvGrpSpPr>
              <a:grpSpLocks/>
            </p:cNvGrpSpPr>
            <p:nvPr/>
          </p:nvGrpSpPr>
          <p:grpSpPr bwMode="auto">
            <a:xfrm>
              <a:off x="4368" y="1920"/>
              <a:ext cx="528" cy="1104"/>
              <a:chOff x="1440" y="2400"/>
              <a:chExt cx="528" cy="1104"/>
            </a:xfrm>
          </p:grpSpPr>
          <p:sp>
            <p:nvSpPr>
              <p:cNvPr id="304170" name="Oval 42"/>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71" name="Oval 43"/>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1" name="Group 44"/>
            <p:cNvGrpSpPr>
              <a:grpSpLocks/>
            </p:cNvGrpSpPr>
            <p:nvPr/>
          </p:nvGrpSpPr>
          <p:grpSpPr bwMode="auto">
            <a:xfrm>
              <a:off x="4656" y="2208"/>
              <a:ext cx="528" cy="1104"/>
              <a:chOff x="1440" y="2400"/>
              <a:chExt cx="528" cy="1104"/>
            </a:xfrm>
          </p:grpSpPr>
          <p:sp>
            <p:nvSpPr>
              <p:cNvPr id="304173" name="Oval 45"/>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74" name="Oval 46"/>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2" name="Group 47"/>
            <p:cNvGrpSpPr>
              <a:grpSpLocks/>
            </p:cNvGrpSpPr>
            <p:nvPr/>
          </p:nvGrpSpPr>
          <p:grpSpPr bwMode="auto">
            <a:xfrm>
              <a:off x="4320" y="2640"/>
              <a:ext cx="528" cy="1104"/>
              <a:chOff x="1440" y="2400"/>
              <a:chExt cx="528" cy="1104"/>
            </a:xfrm>
          </p:grpSpPr>
          <p:sp>
            <p:nvSpPr>
              <p:cNvPr id="304176" name="Oval 48"/>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77" name="Oval 49"/>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3" name="Group 50"/>
            <p:cNvGrpSpPr>
              <a:grpSpLocks/>
            </p:cNvGrpSpPr>
            <p:nvPr/>
          </p:nvGrpSpPr>
          <p:grpSpPr bwMode="auto">
            <a:xfrm>
              <a:off x="3840" y="2880"/>
              <a:ext cx="528" cy="1104"/>
              <a:chOff x="1440" y="2400"/>
              <a:chExt cx="528" cy="1104"/>
            </a:xfrm>
          </p:grpSpPr>
          <p:sp>
            <p:nvSpPr>
              <p:cNvPr id="304179" name="Oval 51"/>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80" name="Oval 52"/>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4" name="Group 53"/>
            <p:cNvGrpSpPr>
              <a:grpSpLocks/>
            </p:cNvGrpSpPr>
            <p:nvPr/>
          </p:nvGrpSpPr>
          <p:grpSpPr bwMode="auto">
            <a:xfrm>
              <a:off x="3648" y="2640"/>
              <a:ext cx="528" cy="1104"/>
              <a:chOff x="1440" y="2400"/>
              <a:chExt cx="528" cy="1104"/>
            </a:xfrm>
          </p:grpSpPr>
          <p:sp>
            <p:nvSpPr>
              <p:cNvPr id="304182" name="Oval 54"/>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83" name="Oval 55"/>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5" name="Group 56"/>
            <p:cNvGrpSpPr>
              <a:grpSpLocks/>
            </p:cNvGrpSpPr>
            <p:nvPr/>
          </p:nvGrpSpPr>
          <p:grpSpPr bwMode="auto">
            <a:xfrm>
              <a:off x="3120" y="2928"/>
              <a:ext cx="528" cy="1104"/>
              <a:chOff x="1440" y="2400"/>
              <a:chExt cx="528" cy="1104"/>
            </a:xfrm>
          </p:grpSpPr>
          <p:sp>
            <p:nvSpPr>
              <p:cNvPr id="304185" name="Oval 57"/>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86" name="Oval 58"/>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6" name="Group 59"/>
            <p:cNvGrpSpPr>
              <a:grpSpLocks/>
            </p:cNvGrpSpPr>
            <p:nvPr/>
          </p:nvGrpSpPr>
          <p:grpSpPr bwMode="auto">
            <a:xfrm>
              <a:off x="3456" y="3216"/>
              <a:ext cx="528" cy="1104"/>
              <a:chOff x="1440" y="2400"/>
              <a:chExt cx="528" cy="1104"/>
            </a:xfrm>
          </p:grpSpPr>
          <p:sp>
            <p:nvSpPr>
              <p:cNvPr id="304188" name="Oval 60"/>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89" name="Oval 61"/>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7" name="Group 62"/>
            <p:cNvGrpSpPr>
              <a:grpSpLocks/>
            </p:cNvGrpSpPr>
            <p:nvPr/>
          </p:nvGrpSpPr>
          <p:grpSpPr bwMode="auto">
            <a:xfrm>
              <a:off x="3888" y="3216"/>
              <a:ext cx="528" cy="1104"/>
              <a:chOff x="1440" y="2400"/>
              <a:chExt cx="528" cy="1104"/>
            </a:xfrm>
          </p:grpSpPr>
          <p:sp>
            <p:nvSpPr>
              <p:cNvPr id="304191" name="Oval 63"/>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92" name="Oval 64"/>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8" name="Group 65"/>
            <p:cNvGrpSpPr>
              <a:grpSpLocks/>
            </p:cNvGrpSpPr>
            <p:nvPr/>
          </p:nvGrpSpPr>
          <p:grpSpPr bwMode="auto">
            <a:xfrm>
              <a:off x="4512" y="2784"/>
              <a:ext cx="528" cy="1104"/>
              <a:chOff x="1440" y="2400"/>
              <a:chExt cx="528" cy="1104"/>
            </a:xfrm>
          </p:grpSpPr>
          <p:sp>
            <p:nvSpPr>
              <p:cNvPr id="304194" name="Oval 66"/>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4195" name="Oval 67"/>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grpSp>
        <p:nvGrpSpPr>
          <p:cNvPr id="19" name="Group 108"/>
          <p:cNvGrpSpPr>
            <a:grpSpLocks/>
          </p:cNvGrpSpPr>
          <p:nvPr/>
        </p:nvGrpSpPr>
        <p:grpSpPr bwMode="auto">
          <a:xfrm>
            <a:off x="268288" y="3614738"/>
            <a:ext cx="3652837" cy="2995612"/>
            <a:chOff x="169" y="2277"/>
            <a:chExt cx="2301" cy="1887"/>
          </a:xfrm>
        </p:grpSpPr>
        <p:sp>
          <p:nvSpPr>
            <p:cNvPr id="304197" name="Text Box 69"/>
            <p:cNvSpPr txBox="1">
              <a:spLocks noChangeArrowheads="1"/>
            </p:cNvSpPr>
            <p:nvPr/>
          </p:nvSpPr>
          <p:spPr bwMode="auto">
            <a:xfrm>
              <a:off x="1787" y="3903"/>
              <a:ext cx="294"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5A00"/>
                  </a:solidFill>
                </a:rPr>
                <a:t>aa</a:t>
              </a:r>
              <a:endParaRPr lang="en-US" sz="1800">
                <a:solidFill>
                  <a:srgbClr val="099B00"/>
                </a:solidFill>
              </a:endParaRPr>
            </a:p>
          </p:txBody>
        </p:sp>
        <p:sp>
          <p:nvSpPr>
            <p:cNvPr id="304198" name="Text Box 70"/>
            <p:cNvSpPr txBox="1">
              <a:spLocks noChangeArrowheads="1"/>
            </p:cNvSpPr>
            <p:nvPr/>
          </p:nvSpPr>
          <p:spPr bwMode="auto">
            <a:xfrm>
              <a:off x="916" y="2349"/>
              <a:ext cx="324" cy="192"/>
            </a:xfrm>
            <a:prstGeom prst="rect">
              <a:avLst/>
            </a:prstGeom>
            <a:noFill/>
            <a:ln w="9525">
              <a:noFill/>
              <a:miter lim="800000"/>
              <a:headEnd/>
              <a:tailEnd/>
            </a:ln>
            <a:effectLst/>
          </p:spPr>
          <p:txBody>
            <a:bodyPr wrap="none" anchor="ctr">
              <a:prstTxWarp prst="textNoShape">
                <a:avLst/>
              </a:prstTxWarp>
              <a:spAutoFit/>
            </a:bodyPr>
            <a:lstStyle/>
            <a:p>
              <a:r>
                <a:rPr lang="en-US" sz="1400" b="1">
                  <a:solidFill>
                    <a:srgbClr val="660000"/>
                  </a:solidFill>
                </a:rPr>
                <a:t>CO</a:t>
              </a:r>
              <a:r>
                <a:rPr lang="en-US" sz="1400" b="1" baseline="-25000">
                  <a:solidFill>
                    <a:srgbClr val="660000"/>
                  </a:solidFill>
                </a:rPr>
                <a:t>2</a:t>
              </a:r>
              <a:endParaRPr lang="en-US" sz="1800"/>
            </a:p>
          </p:txBody>
        </p:sp>
        <p:sp>
          <p:nvSpPr>
            <p:cNvPr id="304199" name="Text Box 71"/>
            <p:cNvSpPr txBox="1">
              <a:spLocks noChangeArrowheads="1"/>
            </p:cNvSpPr>
            <p:nvPr/>
          </p:nvSpPr>
          <p:spPr bwMode="auto">
            <a:xfrm>
              <a:off x="1311" y="2277"/>
              <a:ext cx="324" cy="192"/>
            </a:xfrm>
            <a:prstGeom prst="rect">
              <a:avLst/>
            </a:prstGeom>
            <a:noFill/>
            <a:ln w="9525">
              <a:noFill/>
              <a:miter lim="800000"/>
              <a:headEnd/>
              <a:tailEnd/>
            </a:ln>
            <a:effectLst/>
          </p:spPr>
          <p:txBody>
            <a:bodyPr wrap="none" anchor="ctr">
              <a:prstTxWarp prst="textNoShape">
                <a:avLst/>
              </a:prstTxWarp>
              <a:spAutoFit/>
            </a:bodyPr>
            <a:lstStyle/>
            <a:p>
              <a:r>
                <a:rPr lang="en-US" sz="1400" b="1">
                  <a:solidFill>
                    <a:srgbClr val="660000"/>
                  </a:solidFill>
                </a:rPr>
                <a:t>CO</a:t>
              </a:r>
              <a:r>
                <a:rPr lang="en-US" sz="1400" b="1" baseline="-25000">
                  <a:solidFill>
                    <a:srgbClr val="660000"/>
                  </a:solidFill>
                </a:rPr>
                <a:t>2</a:t>
              </a:r>
              <a:endParaRPr lang="en-US" sz="1800"/>
            </a:p>
          </p:txBody>
        </p:sp>
        <p:sp>
          <p:nvSpPr>
            <p:cNvPr id="304200" name="Text Box 72"/>
            <p:cNvSpPr txBox="1">
              <a:spLocks noChangeArrowheads="1"/>
            </p:cNvSpPr>
            <p:nvPr/>
          </p:nvSpPr>
          <p:spPr bwMode="auto">
            <a:xfrm>
              <a:off x="1060" y="2817"/>
              <a:ext cx="324" cy="192"/>
            </a:xfrm>
            <a:prstGeom prst="rect">
              <a:avLst/>
            </a:prstGeom>
            <a:noFill/>
            <a:ln w="9525">
              <a:noFill/>
              <a:miter lim="800000"/>
              <a:headEnd/>
              <a:tailEnd/>
            </a:ln>
            <a:effectLst/>
          </p:spPr>
          <p:txBody>
            <a:bodyPr wrap="none" anchor="ctr">
              <a:prstTxWarp prst="textNoShape">
                <a:avLst/>
              </a:prstTxWarp>
              <a:spAutoFit/>
            </a:bodyPr>
            <a:lstStyle/>
            <a:p>
              <a:r>
                <a:rPr lang="en-US" sz="1400" b="1">
                  <a:solidFill>
                    <a:srgbClr val="660000"/>
                  </a:solidFill>
                </a:rPr>
                <a:t>CO</a:t>
              </a:r>
              <a:r>
                <a:rPr lang="en-US" sz="1400" b="1" baseline="-25000">
                  <a:solidFill>
                    <a:srgbClr val="660000"/>
                  </a:solidFill>
                </a:rPr>
                <a:t>2</a:t>
              </a:r>
              <a:endParaRPr lang="en-US" sz="1800"/>
            </a:p>
          </p:txBody>
        </p:sp>
        <p:sp>
          <p:nvSpPr>
            <p:cNvPr id="304201" name="Text Box 73"/>
            <p:cNvSpPr txBox="1">
              <a:spLocks noChangeArrowheads="1"/>
            </p:cNvSpPr>
            <p:nvPr/>
          </p:nvSpPr>
          <p:spPr bwMode="auto">
            <a:xfrm>
              <a:off x="1132" y="3177"/>
              <a:ext cx="324" cy="192"/>
            </a:xfrm>
            <a:prstGeom prst="rect">
              <a:avLst/>
            </a:prstGeom>
            <a:noFill/>
            <a:ln w="9525">
              <a:noFill/>
              <a:miter lim="800000"/>
              <a:headEnd/>
              <a:tailEnd/>
            </a:ln>
            <a:effectLst/>
          </p:spPr>
          <p:txBody>
            <a:bodyPr wrap="none" anchor="ctr">
              <a:prstTxWarp prst="textNoShape">
                <a:avLst/>
              </a:prstTxWarp>
              <a:spAutoFit/>
            </a:bodyPr>
            <a:lstStyle/>
            <a:p>
              <a:r>
                <a:rPr lang="en-US" sz="1400" b="1">
                  <a:solidFill>
                    <a:srgbClr val="660000"/>
                  </a:solidFill>
                </a:rPr>
                <a:t>CO</a:t>
              </a:r>
              <a:r>
                <a:rPr lang="en-US" sz="1400" b="1" baseline="-25000">
                  <a:solidFill>
                    <a:srgbClr val="660000"/>
                  </a:solidFill>
                </a:rPr>
                <a:t>2</a:t>
              </a:r>
              <a:endParaRPr lang="en-US" sz="1800"/>
            </a:p>
          </p:txBody>
        </p:sp>
        <p:sp>
          <p:nvSpPr>
            <p:cNvPr id="304202" name="Text Box 74"/>
            <p:cNvSpPr txBox="1">
              <a:spLocks noChangeArrowheads="1"/>
            </p:cNvSpPr>
            <p:nvPr/>
          </p:nvSpPr>
          <p:spPr bwMode="auto">
            <a:xfrm>
              <a:off x="772" y="3321"/>
              <a:ext cx="324" cy="192"/>
            </a:xfrm>
            <a:prstGeom prst="rect">
              <a:avLst/>
            </a:prstGeom>
            <a:noFill/>
            <a:ln w="9525">
              <a:noFill/>
              <a:miter lim="800000"/>
              <a:headEnd/>
              <a:tailEnd/>
            </a:ln>
            <a:effectLst/>
          </p:spPr>
          <p:txBody>
            <a:bodyPr wrap="none" anchor="ctr">
              <a:prstTxWarp prst="textNoShape">
                <a:avLst/>
              </a:prstTxWarp>
              <a:spAutoFit/>
            </a:bodyPr>
            <a:lstStyle/>
            <a:p>
              <a:r>
                <a:rPr lang="en-US" sz="1400" b="1">
                  <a:solidFill>
                    <a:srgbClr val="660000"/>
                  </a:solidFill>
                </a:rPr>
                <a:t>CO</a:t>
              </a:r>
              <a:r>
                <a:rPr lang="en-US" sz="1400" b="1" baseline="-25000">
                  <a:solidFill>
                    <a:srgbClr val="660000"/>
                  </a:solidFill>
                </a:rPr>
                <a:t>2</a:t>
              </a:r>
              <a:endParaRPr lang="en-US" sz="1800"/>
            </a:p>
          </p:txBody>
        </p:sp>
        <p:sp>
          <p:nvSpPr>
            <p:cNvPr id="304203" name="Text Box 75"/>
            <p:cNvSpPr txBox="1">
              <a:spLocks noChangeArrowheads="1"/>
            </p:cNvSpPr>
            <p:nvPr/>
          </p:nvSpPr>
          <p:spPr bwMode="auto">
            <a:xfrm>
              <a:off x="916" y="3643"/>
              <a:ext cx="324" cy="192"/>
            </a:xfrm>
            <a:prstGeom prst="rect">
              <a:avLst/>
            </a:prstGeom>
            <a:noFill/>
            <a:ln w="9525">
              <a:noFill/>
              <a:miter lim="800000"/>
              <a:headEnd/>
              <a:tailEnd/>
            </a:ln>
            <a:effectLst/>
          </p:spPr>
          <p:txBody>
            <a:bodyPr wrap="none" anchor="ctr">
              <a:prstTxWarp prst="textNoShape">
                <a:avLst/>
              </a:prstTxWarp>
              <a:spAutoFit/>
            </a:bodyPr>
            <a:lstStyle/>
            <a:p>
              <a:r>
                <a:rPr lang="en-US" sz="1400" b="1">
                  <a:solidFill>
                    <a:srgbClr val="660000"/>
                  </a:solidFill>
                </a:rPr>
                <a:t>CO</a:t>
              </a:r>
              <a:r>
                <a:rPr lang="en-US" sz="1400" b="1" baseline="-25000">
                  <a:solidFill>
                    <a:srgbClr val="660000"/>
                  </a:solidFill>
                </a:rPr>
                <a:t>2</a:t>
              </a:r>
              <a:endParaRPr lang="en-US" sz="1800"/>
            </a:p>
          </p:txBody>
        </p:sp>
        <p:sp>
          <p:nvSpPr>
            <p:cNvPr id="304204" name="Text Box 76"/>
            <p:cNvSpPr txBox="1">
              <a:spLocks noChangeArrowheads="1"/>
            </p:cNvSpPr>
            <p:nvPr/>
          </p:nvSpPr>
          <p:spPr bwMode="auto">
            <a:xfrm>
              <a:off x="1239" y="3643"/>
              <a:ext cx="324" cy="192"/>
            </a:xfrm>
            <a:prstGeom prst="rect">
              <a:avLst/>
            </a:prstGeom>
            <a:noFill/>
            <a:ln w="9525">
              <a:noFill/>
              <a:miter lim="800000"/>
              <a:headEnd/>
              <a:tailEnd/>
            </a:ln>
            <a:effectLst/>
          </p:spPr>
          <p:txBody>
            <a:bodyPr wrap="none" anchor="ctr">
              <a:prstTxWarp prst="textNoShape">
                <a:avLst/>
              </a:prstTxWarp>
              <a:spAutoFit/>
            </a:bodyPr>
            <a:lstStyle/>
            <a:p>
              <a:r>
                <a:rPr lang="en-US" sz="1400" b="1">
                  <a:solidFill>
                    <a:srgbClr val="660000"/>
                  </a:solidFill>
                </a:rPr>
                <a:t>CO</a:t>
              </a:r>
              <a:r>
                <a:rPr lang="en-US" sz="1400" b="1" baseline="-25000">
                  <a:solidFill>
                    <a:srgbClr val="660000"/>
                  </a:solidFill>
                </a:rPr>
                <a:t>2</a:t>
              </a:r>
              <a:endParaRPr lang="en-US" sz="1800"/>
            </a:p>
          </p:txBody>
        </p:sp>
        <p:sp>
          <p:nvSpPr>
            <p:cNvPr id="304205" name="Text Box 77"/>
            <p:cNvSpPr txBox="1">
              <a:spLocks noChangeArrowheads="1"/>
            </p:cNvSpPr>
            <p:nvPr/>
          </p:nvSpPr>
          <p:spPr bwMode="auto">
            <a:xfrm>
              <a:off x="1815" y="3249"/>
              <a:ext cx="324" cy="192"/>
            </a:xfrm>
            <a:prstGeom prst="rect">
              <a:avLst/>
            </a:prstGeom>
            <a:noFill/>
            <a:ln w="9525">
              <a:noFill/>
              <a:miter lim="800000"/>
              <a:headEnd/>
              <a:tailEnd/>
            </a:ln>
            <a:effectLst/>
          </p:spPr>
          <p:txBody>
            <a:bodyPr wrap="none" anchor="ctr">
              <a:prstTxWarp prst="textNoShape">
                <a:avLst/>
              </a:prstTxWarp>
              <a:spAutoFit/>
            </a:bodyPr>
            <a:lstStyle/>
            <a:p>
              <a:r>
                <a:rPr lang="en-US" sz="1400" b="1">
                  <a:solidFill>
                    <a:srgbClr val="660000"/>
                  </a:solidFill>
                </a:rPr>
                <a:t>CO</a:t>
              </a:r>
              <a:r>
                <a:rPr lang="en-US" sz="1400" b="1" baseline="-25000">
                  <a:solidFill>
                    <a:srgbClr val="660000"/>
                  </a:solidFill>
                </a:rPr>
                <a:t>2</a:t>
              </a:r>
              <a:endParaRPr lang="en-US" sz="1800"/>
            </a:p>
          </p:txBody>
        </p:sp>
        <p:sp>
          <p:nvSpPr>
            <p:cNvPr id="304206" name="Text Box 78"/>
            <p:cNvSpPr txBox="1">
              <a:spLocks noChangeArrowheads="1"/>
            </p:cNvSpPr>
            <p:nvPr/>
          </p:nvSpPr>
          <p:spPr bwMode="auto">
            <a:xfrm>
              <a:off x="1707" y="2565"/>
              <a:ext cx="324" cy="192"/>
            </a:xfrm>
            <a:prstGeom prst="rect">
              <a:avLst/>
            </a:prstGeom>
            <a:noFill/>
            <a:ln w="9525">
              <a:noFill/>
              <a:miter lim="800000"/>
              <a:headEnd/>
              <a:tailEnd/>
            </a:ln>
            <a:effectLst/>
          </p:spPr>
          <p:txBody>
            <a:bodyPr wrap="none" anchor="ctr">
              <a:prstTxWarp prst="textNoShape">
                <a:avLst/>
              </a:prstTxWarp>
              <a:spAutoFit/>
            </a:bodyPr>
            <a:lstStyle/>
            <a:p>
              <a:r>
                <a:rPr lang="en-US" sz="1400" b="1">
                  <a:solidFill>
                    <a:srgbClr val="660000"/>
                  </a:solidFill>
                </a:rPr>
                <a:t>CO</a:t>
              </a:r>
              <a:r>
                <a:rPr lang="en-US" sz="1400" b="1" baseline="-25000">
                  <a:solidFill>
                    <a:srgbClr val="660000"/>
                  </a:solidFill>
                </a:rPr>
                <a:t>2</a:t>
              </a:r>
              <a:endParaRPr lang="en-US" sz="1800"/>
            </a:p>
          </p:txBody>
        </p:sp>
        <p:sp>
          <p:nvSpPr>
            <p:cNvPr id="304207" name="Text Box 79"/>
            <p:cNvSpPr txBox="1">
              <a:spLocks noChangeArrowheads="1"/>
            </p:cNvSpPr>
            <p:nvPr/>
          </p:nvSpPr>
          <p:spPr bwMode="auto">
            <a:xfrm>
              <a:off x="1887" y="2817"/>
              <a:ext cx="324" cy="192"/>
            </a:xfrm>
            <a:prstGeom prst="rect">
              <a:avLst/>
            </a:prstGeom>
            <a:noFill/>
            <a:ln w="9525">
              <a:noFill/>
              <a:miter lim="800000"/>
              <a:headEnd/>
              <a:tailEnd/>
            </a:ln>
            <a:effectLst/>
          </p:spPr>
          <p:txBody>
            <a:bodyPr wrap="none" anchor="ctr">
              <a:prstTxWarp prst="textNoShape">
                <a:avLst/>
              </a:prstTxWarp>
              <a:spAutoFit/>
            </a:bodyPr>
            <a:lstStyle/>
            <a:p>
              <a:r>
                <a:rPr lang="en-US" sz="1400" b="1">
                  <a:solidFill>
                    <a:srgbClr val="660000"/>
                  </a:solidFill>
                </a:rPr>
                <a:t>CO</a:t>
              </a:r>
              <a:r>
                <a:rPr lang="en-US" sz="1400" b="1" baseline="-25000">
                  <a:solidFill>
                    <a:srgbClr val="660000"/>
                  </a:solidFill>
                </a:rPr>
                <a:t>2</a:t>
              </a:r>
              <a:endParaRPr lang="en-US" sz="1800"/>
            </a:p>
          </p:txBody>
        </p:sp>
        <p:sp>
          <p:nvSpPr>
            <p:cNvPr id="304208" name="Text Box 80"/>
            <p:cNvSpPr txBox="1">
              <a:spLocks noChangeArrowheads="1"/>
            </p:cNvSpPr>
            <p:nvPr/>
          </p:nvSpPr>
          <p:spPr bwMode="auto">
            <a:xfrm>
              <a:off x="911" y="2526"/>
              <a:ext cx="350"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NH</a:t>
              </a:r>
              <a:r>
                <a:rPr lang="en-US" sz="1600" b="1" baseline="-25000">
                  <a:solidFill>
                    <a:srgbClr val="660000"/>
                  </a:solidFill>
                </a:rPr>
                <a:t>3</a:t>
              </a:r>
              <a:endParaRPr lang="en-US" sz="1800"/>
            </a:p>
          </p:txBody>
        </p:sp>
        <p:sp>
          <p:nvSpPr>
            <p:cNvPr id="304209" name="Text Box 81"/>
            <p:cNvSpPr txBox="1">
              <a:spLocks noChangeArrowheads="1"/>
            </p:cNvSpPr>
            <p:nvPr/>
          </p:nvSpPr>
          <p:spPr bwMode="auto">
            <a:xfrm>
              <a:off x="695" y="2994"/>
              <a:ext cx="350"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NH</a:t>
              </a:r>
              <a:r>
                <a:rPr lang="en-US" sz="1600" b="1" baseline="-25000">
                  <a:solidFill>
                    <a:srgbClr val="660000"/>
                  </a:solidFill>
                </a:rPr>
                <a:t>3</a:t>
              </a:r>
              <a:endParaRPr lang="en-US" sz="1800"/>
            </a:p>
          </p:txBody>
        </p:sp>
        <p:sp>
          <p:nvSpPr>
            <p:cNvPr id="304210" name="Text Box 82"/>
            <p:cNvSpPr txBox="1">
              <a:spLocks noChangeArrowheads="1"/>
            </p:cNvSpPr>
            <p:nvPr/>
          </p:nvSpPr>
          <p:spPr bwMode="auto">
            <a:xfrm>
              <a:off x="1199" y="3066"/>
              <a:ext cx="350"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NH</a:t>
              </a:r>
              <a:r>
                <a:rPr lang="en-US" sz="1600" b="1" baseline="-25000">
                  <a:solidFill>
                    <a:srgbClr val="660000"/>
                  </a:solidFill>
                </a:rPr>
                <a:t>3</a:t>
              </a:r>
              <a:endParaRPr lang="en-US" sz="1800"/>
            </a:p>
          </p:txBody>
        </p:sp>
        <p:sp>
          <p:nvSpPr>
            <p:cNvPr id="304211" name="Text Box 83"/>
            <p:cNvSpPr txBox="1">
              <a:spLocks noChangeArrowheads="1"/>
            </p:cNvSpPr>
            <p:nvPr/>
          </p:nvSpPr>
          <p:spPr bwMode="auto">
            <a:xfrm>
              <a:off x="1738" y="3425"/>
              <a:ext cx="350"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NH</a:t>
              </a:r>
              <a:r>
                <a:rPr lang="en-US" sz="1600" b="1" baseline="-25000">
                  <a:solidFill>
                    <a:srgbClr val="660000"/>
                  </a:solidFill>
                </a:rPr>
                <a:t>3</a:t>
              </a:r>
              <a:endParaRPr lang="en-US" sz="1800"/>
            </a:p>
          </p:txBody>
        </p:sp>
        <p:sp>
          <p:nvSpPr>
            <p:cNvPr id="304212" name="Text Box 84"/>
            <p:cNvSpPr txBox="1">
              <a:spLocks noChangeArrowheads="1"/>
            </p:cNvSpPr>
            <p:nvPr/>
          </p:nvSpPr>
          <p:spPr bwMode="auto">
            <a:xfrm>
              <a:off x="1594" y="2706"/>
              <a:ext cx="350"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NH</a:t>
              </a:r>
              <a:r>
                <a:rPr lang="en-US" sz="1600" b="1" baseline="-25000">
                  <a:solidFill>
                    <a:srgbClr val="660000"/>
                  </a:solidFill>
                </a:rPr>
                <a:t>3</a:t>
              </a:r>
              <a:endParaRPr lang="en-US" sz="1800"/>
            </a:p>
          </p:txBody>
        </p:sp>
        <p:sp>
          <p:nvSpPr>
            <p:cNvPr id="304213" name="Text Box 85"/>
            <p:cNvSpPr txBox="1">
              <a:spLocks noChangeArrowheads="1"/>
            </p:cNvSpPr>
            <p:nvPr/>
          </p:nvSpPr>
          <p:spPr bwMode="auto">
            <a:xfrm>
              <a:off x="1487" y="2454"/>
              <a:ext cx="350"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NH</a:t>
              </a:r>
              <a:r>
                <a:rPr lang="en-US" sz="1600" b="1" baseline="-25000">
                  <a:solidFill>
                    <a:srgbClr val="660000"/>
                  </a:solidFill>
                </a:rPr>
                <a:t>3</a:t>
              </a:r>
              <a:endParaRPr lang="en-US" sz="1800"/>
            </a:p>
          </p:txBody>
        </p:sp>
        <p:sp>
          <p:nvSpPr>
            <p:cNvPr id="304214" name="Text Box 86"/>
            <p:cNvSpPr txBox="1">
              <a:spLocks noChangeArrowheads="1"/>
            </p:cNvSpPr>
            <p:nvPr/>
          </p:nvSpPr>
          <p:spPr bwMode="auto">
            <a:xfrm>
              <a:off x="1004" y="3491"/>
              <a:ext cx="350"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NH</a:t>
              </a:r>
              <a:r>
                <a:rPr lang="en-US" sz="1600" b="1" baseline="-25000">
                  <a:solidFill>
                    <a:srgbClr val="660000"/>
                  </a:solidFill>
                </a:rPr>
                <a:t>3</a:t>
              </a:r>
              <a:endParaRPr lang="en-US" sz="1800"/>
            </a:p>
          </p:txBody>
        </p:sp>
        <p:sp>
          <p:nvSpPr>
            <p:cNvPr id="304215" name="Text Box 87"/>
            <p:cNvSpPr txBox="1">
              <a:spLocks noChangeArrowheads="1"/>
            </p:cNvSpPr>
            <p:nvPr/>
          </p:nvSpPr>
          <p:spPr bwMode="auto">
            <a:xfrm>
              <a:off x="622" y="3497"/>
              <a:ext cx="350"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NH</a:t>
              </a:r>
              <a:r>
                <a:rPr lang="en-US" sz="1600" b="1" baseline="-25000">
                  <a:solidFill>
                    <a:srgbClr val="660000"/>
                  </a:solidFill>
                </a:rPr>
                <a:t>3</a:t>
              </a:r>
              <a:endParaRPr lang="en-US" sz="1800"/>
            </a:p>
          </p:txBody>
        </p:sp>
        <p:sp>
          <p:nvSpPr>
            <p:cNvPr id="304216" name="Text Box 88"/>
            <p:cNvSpPr txBox="1">
              <a:spLocks noChangeArrowheads="1"/>
            </p:cNvSpPr>
            <p:nvPr/>
          </p:nvSpPr>
          <p:spPr bwMode="auto">
            <a:xfrm>
              <a:off x="169" y="3076"/>
              <a:ext cx="298"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F116A"/>
                  </a:solidFill>
                </a:rPr>
                <a:t>O</a:t>
              </a:r>
              <a:r>
                <a:rPr lang="en-US" sz="2000" b="1" baseline="-25000">
                  <a:solidFill>
                    <a:srgbClr val="0F116A"/>
                  </a:solidFill>
                </a:rPr>
                <a:t>2</a:t>
              </a:r>
              <a:endParaRPr lang="en-US" sz="1800">
                <a:solidFill>
                  <a:schemeClr val="hlink"/>
                </a:solidFill>
              </a:endParaRPr>
            </a:p>
          </p:txBody>
        </p:sp>
        <p:sp>
          <p:nvSpPr>
            <p:cNvPr id="304217" name="Text Box 89"/>
            <p:cNvSpPr txBox="1">
              <a:spLocks noChangeArrowheads="1"/>
            </p:cNvSpPr>
            <p:nvPr/>
          </p:nvSpPr>
          <p:spPr bwMode="auto">
            <a:xfrm>
              <a:off x="240" y="3436"/>
              <a:ext cx="294"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5A00"/>
                  </a:solidFill>
                </a:rPr>
                <a:t>aa</a:t>
              </a:r>
              <a:endParaRPr lang="en-US" sz="1800">
                <a:solidFill>
                  <a:srgbClr val="099B00"/>
                </a:solidFill>
              </a:endParaRPr>
            </a:p>
          </p:txBody>
        </p:sp>
        <p:sp>
          <p:nvSpPr>
            <p:cNvPr id="304218" name="Text Box 90"/>
            <p:cNvSpPr txBox="1">
              <a:spLocks noChangeArrowheads="1"/>
            </p:cNvSpPr>
            <p:nvPr/>
          </p:nvSpPr>
          <p:spPr bwMode="auto">
            <a:xfrm>
              <a:off x="235" y="3933"/>
              <a:ext cx="324"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tx2"/>
                  </a:solidFill>
                </a:rPr>
                <a:t>CH</a:t>
              </a:r>
              <a:endParaRPr lang="en-US" sz="1800"/>
            </a:p>
          </p:txBody>
        </p:sp>
        <p:sp>
          <p:nvSpPr>
            <p:cNvPr id="304219" name="Text Box 91"/>
            <p:cNvSpPr txBox="1">
              <a:spLocks noChangeArrowheads="1"/>
            </p:cNvSpPr>
            <p:nvPr/>
          </p:nvSpPr>
          <p:spPr bwMode="auto">
            <a:xfrm>
              <a:off x="347" y="2500"/>
              <a:ext cx="294"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05A00"/>
                  </a:solidFill>
                </a:rPr>
                <a:t>aa</a:t>
              </a:r>
              <a:endParaRPr lang="en-US" sz="1800">
                <a:solidFill>
                  <a:srgbClr val="005A00"/>
                </a:solidFill>
              </a:endParaRPr>
            </a:p>
          </p:txBody>
        </p:sp>
        <p:sp>
          <p:nvSpPr>
            <p:cNvPr id="304220" name="Line 92"/>
            <p:cNvSpPr>
              <a:spLocks noChangeShapeType="1"/>
            </p:cNvSpPr>
            <p:nvPr/>
          </p:nvSpPr>
          <p:spPr bwMode="auto">
            <a:xfrm>
              <a:off x="595" y="2647"/>
              <a:ext cx="180" cy="0"/>
            </a:xfrm>
            <a:prstGeom prst="line">
              <a:avLst/>
            </a:prstGeom>
            <a:noFill/>
            <a:ln w="38100">
              <a:solidFill>
                <a:srgbClr val="005A00"/>
              </a:solidFill>
              <a:round/>
              <a:headEnd/>
              <a:tailEnd type="triangle" w="med" len="med"/>
            </a:ln>
            <a:effectLst/>
          </p:spPr>
          <p:txBody>
            <a:bodyPr wrap="none" anchor="ctr">
              <a:prstTxWarp prst="textNoShape">
                <a:avLst/>
              </a:prstTxWarp>
            </a:bodyPr>
            <a:lstStyle/>
            <a:p>
              <a:endParaRPr lang="en-US"/>
            </a:p>
          </p:txBody>
        </p:sp>
        <p:sp>
          <p:nvSpPr>
            <p:cNvPr id="304221" name="Line 93"/>
            <p:cNvSpPr>
              <a:spLocks noChangeShapeType="1"/>
            </p:cNvSpPr>
            <p:nvPr/>
          </p:nvSpPr>
          <p:spPr bwMode="auto">
            <a:xfrm>
              <a:off x="2048" y="3330"/>
              <a:ext cx="216" cy="0"/>
            </a:xfrm>
            <a:prstGeom prst="line">
              <a:avLst/>
            </a:prstGeom>
            <a:noFill/>
            <a:ln w="38100">
              <a:solidFill>
                <a:srgbClr val="660000"/>
              </a:solidFill>
              <a:round/>
              <a:headEnd/>
              <a:tailEnd type="triangle" w="med" len="med"/>
            </a:ln>
            <a:effectLst/>
          </p:spPr>
          <p:txBody>
            <a:bodyPr wrap="none" anchor="ctr">
              <a:prstTxWarp prst="textNoShape">
                <a:avLst/>
              </a:prstTxWarp>
            </a:bodyPr>
            <a:lstStyle/>
            <a:p>
              <a:endParaRPr lang="en-US"/>
            </a:p>
          </p:txBody>
        </p:sp>
        <p:sp>
          <p:nvSpPr>
            <p:cNvPr id="304222" name="Line 94"/>
            <p:cNvSpPr>
              <a:spLocks noChangeShapeType="1"/>
            </p:cNvSpPr>
            <p:nvPr/>
          </p:nvSpPr>
          <p:spPr bwMode="auto">
            <a:xfrm flipH="1">
              <a:off x="501" y="3109"/>
              <a:ext cx="216" cy="0"/>
            </a:xfrm>
            <a:prstGeom prst="line">
              <a:avLst/>
            </a:prstGeom>
            <a:noFill/>
            <a:ln w="38100">
              <a:solidFill>
                <a:srgbClr val="660000"/>
              </a:solidFill>
              <a:round/>
              <a:headEnd/>
              <a:tailEnd type="triangle" w="med" len="med"/>
            </a:ln>
            <a:effectLst/>
          </p:spPr>
          <p:txBody>
            <a:bodyPr wrap="none" anchor="ctr">
              <a:prstTxWarp prst="textNoShape">
                <a:avLst/>
              </a:prstTxWarp>
            </a:bodyPr>
            <a:lstStyle/>
            <a:p>
              <a:endParaRPr lang="en-US"/>
            </a:p>
          </p:txBody>
        </p:sp>
        <p:sp>
          <p:nvSpPr>
            <p:cNvPr id="304223" name="Text Box 95"/>
            <p:cNvSpPr txBox="1">
              <a:spLocks noChangeArrowheads="1"/>
            </p:cNvSpPr>
            <p:nvPr/>
          </p:nvSpPr>
          <p:spPr bwMode="auto">
            <a:xfrm>
              <a:off x="2034" y="3574"/>
              <a:ext cx="436"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CC0000"/>
                  </a:solidFill>
                </a:rPr>
                <a:t>CHO</a:t>
              </a:r>
              <a:endParaRPr lang="en-US" sz="1800">
                <a:solidFill>
                  <a:srgbClr val="CC0000"/>
                </a:solidFill>
              </a:endParaRPr>
            </a:p>
          </p:txBody>
        </p:sp>
        <p:sp>
          <p:nvSpPr>
            <p:cNvPr id="304224" name="Line 96"/>
            <p:cNvSpPr>
              <a:spLocks noChangeShapeType="1"/>
            </p:cNvSpPr>
            <p:nvPr/>
          </p:nvSpPr>
          <p:spPr bwMode="auto">
            <a:xfrm flipH="1">
              <a:off x="1904" y="3690"/>
              <a:ext cx="180" cy="0"/>
            </a:xfrm>
            <a:prstGeom prst="line">
              <a:avLst/>
            </a:prstGeom>
            <a:noFill/>
            <a:ln w="38100">
              <a:solidFill>
                <a:srgbClr val="CC0000"/>
              </a:solidFill>
              <a:round/>
              <a:headEnd/>
              <a:tailEnd type="triangle" w="med" len="med"/>
            </a:ln>
            <a:effectLst/>
          </p:spPr>
          <p:txBody>
            <a:bodyPr wrap="none" anchor="ctr">
              <a:prstTxWarp prst="textNoShape">
                <a:avLst/>
              </a:prstTxWarp>
            </a:bodyPr>
            <a:lstStyle/>
            <a:p>
              <a:endParaRPr lang="en-US"/>
            </a:p>
          </p:txBody>
        </p:sp>
        <p:sp>
          <p:nvSpPr>
            <p:cNvPr id="304225" name="Text Box 97"/>
            <p:cNvSpPr txBox="1">
              <a:spLocks noChangeArrowheads="1"/>
            </p:cNvSpPr>
            <p:nvPr/>
          </p:nvSpPr>
          <p:spPr bwMode="auto">
            <a:xfrm>
              <a:off x="2107" y="2423"/>
              <a:ext cx="281"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F116A"/>
                  </a:solidFill>
                </a:rPr>
                <a:t>O</a:t>
              </a:r>
              <a:r>
                <a:rPr lang="en-US" sz="1800" b="1" baseline="-25000">
                  <a:solidFill>
                    <a:srgbClr val="0F116A"/>
                  </a:solidFill>
                </a:rPr>
                <a:t>2</a:t>
              </a:r>
              <a:endParaRPr lang="en-US" sz="1800">
                <a:solidFill>
                  <a:schemeClr val="hlink"/>
                </a:solidFill>
              </a:endParaRPr>
            </a:p>
          </p:txBody>
        </p:sp>
        <p:sp>
          <p:nvSpPr>
            <p:cNvPr id="304226" name="Line 98"/>
            <p:cNvSpPr>
              <a:spLocks noChangeShapeType="1"/>
            </p:cNvSpPr>
            <p:nvPr/>
          </p:nvSpPr>
          <p:spPr bwMode="auto">
            <a:xfrm flipH="1">
              <a:off x="1976" y="2539"/>
              <a:ext cx="180" cy="0"/>
            </a:xfrm>
            <a:prstGeom prst="line">
              <a:avLst/>
            </a:prstGeom>
            <a:noFill/>
            <a:ln w="38100">
              <a:solidFill>
                <a:srgbClr val="0F116A"/>
              </a:solidFill>
              <a:round/>
              <a:headEnd/>
              <a:tailEnd type="triangle" w="med" len="med"/>
            </a:ln>
            <a:effectLst/>
          </p:spPr>
          <p:txBody>
            <a:bodyPr wrap="none" anchor="ctr">
              <a:prstTxWarp prst="textNoShape">
                <a:avLst/>
              </a:prstTxWarp>
            </a:bodyPr>
            <a:lstStyle/>
            <a:p>
              <a:endParaRPr lang="en-US"/>
            </a:p>
          </p:txBody>
        </p:sp>
      </p:grpSp>
      <p:sp>
        <p:nvSpPr>
          <p:cNvPr id="304237" name="AutoShape 109"/>
          <p:cNvSpPr>
            <a:spLocks noChangeArrowheads="1"/>
          </p:cNvSpPr>
          <p:nvPr/>
        </p:nvSpPr>
        <p:spPr bwMode="auto">
          <a:xfrm>
            <a:off x="2382838" y="6350000"/>
            <a:ext cx="2767012" cy="373063"/>
          </a:xfrm>
          <a:prstGeom prst="roundRect">
            <a:avLst>
              <a:gd name="adj" fmla="val 16667"/>
            </a:avLst>
          </a:prstGeom>
          <a:solidFill>
            <a:srgbClr val="CCFF66"/>
          </a:solidFill>
          <a:ln w="9525">
            <a:noFill/>
            <a:round/>
            <a:headEnd/>
            <a:tailEnd/>
          </a:ln>
          <a:effectLst/>
        </p:spPr>
        <p:txBody>
          <a:bodyPr tIns="0" bIns="0">
            <a:prstTxWarp prst="textNoShape">
              <a:avLst/>
            </a:prstTxWarp>
            <a:spAutoFit/>
          </a:bodyPr>
          <a:lstStyle/>
          <a:p>
            <a:pPr algn="l"/>
            <a:r>
              <a:rPr lang="en-US" sz="2200" b="1">
                <a:solidFill>
                  <a:srgbClr val="000000"/>
                </a:solidFill>
              </a:rPr>
              <a:t>Diffusion too slow!</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28600" y="127000"/>
            <a:ext cx="8418513" cy="762000"/>
          </a:xfrm>
        </p:spPr>
        <p:txBody>
          <a:bodyPr/>
          <a:lstStyle/>
          <a:p>
            <a:r>
              <a:rPr lang="en-US" dirty="0"/>
              <a:t>Overcoming limitations of diffusion</a:t>
            </a:r>
          </a:p>
        </p:txBody>
      </p:sp>
      <p:sp>
        <p:nvSpPr>
          <p:cNvPr id="308227" name="Rectangle 3" descr="Rectangle: Click to edit Master text styles&#10;Second level&#10;Third level&#10;Fourth level&#10;Fifth level"/>
          <p:cNvSpPr>
            <a:spLocks noGrp="1" noChangeArrowheads="1"/>
          </p:cNvSpPr>
          <p:nvPr>
            <p:ph type="body" idx="1"/>
          </p:nvPr>
        </p:nvSpPr>
        <p:spPr>
          <a:xfrm>
            <a:off x="277813" y="914400"/>
            <a:ext cx="7085012" cy="2944813"/>
          </a:xfrm>
          <a:noFill/>
        </p:spPr>
        <p:txBody>
          <a:bodyPr/>
          <a:lstStyle/>
          <a:p>
            <a:r>
              <a:rPr lang="en-US" dirty="0"/>
              <a:t>Evolution of exchange systems for</a:t>
            </a:r>
          </a:p>
          <a:p>
            <a:pPr lvl="1"/>
            <a:r>
              <a:rPr lang="en-US" dirty="0"/>
              <a:t>distributing nutrients </a:t>
            </a:r>
          </a:p>
          <a:p>
            <a:pPr marL="1085850" lvl="2"/>
            <a:r>
              <a:rPr lang="en-US" sz="2800" u="sng" dirty="0">
                <a:solidFill>
                  <a:srgbClr val="CC0000"/>
                </a:solidFill>
              </a:rPr>
              <a:t>circulatory system</a:t>
            </a:r>
            <a:endParaRPr lang="en-US" dirty="0"/>
          </a:p>
          <a:p>
            <a:pPr lvl="1"/>
            <a:r>
              <a:rPr lang="en-US" dirty="0"/>
              <a:t>removing wastes</a:t>
            </a:r>
          </a:p>
          <a:p>
            <a:pPr marL="1085850" lvl="2"/>
            <a:r>
              <a:rPr lang="en-US" sz="2800" u="sng" dirty="0">
                <a:solidFill>
                  <a:srgbClr val="CC0000"/>
                </a:solidFill>
              </a:rPr>
              <a:t>excretory system</a:t>
            </a:r>
            <a:endParaRPr lang="en-US" sz="2000" dirty="0"/>
          </a:p>
        </p:txBody>
      </p:sp>
      <p:sp>
        <p:nvSpPr>
          <p:cNvPr id="308229" name="Oval 5"/>
          <p:cNvSpPr>
            <a:spLocks noChangeArrowheads="1"/>
          </p:cNvSpPr>
          <p:nvPr/>
        </p:nvSpPr>
        <p:spPr bwMode="auto">
          <a:xfrm>
            <a:off x="4652963" y="2276475"/>
            <a:ext cx="4491037" cy="4581525"/>
          </a:xfrm>
          <a:prstGeom prst="ellipse">
            <a:avLst/>
          </a:prstGeom>
          <a:solidFill>
            <a:schemeClr val="hlink"/>
          </a:solidFill>
          <a:ln w="9525">
            <a:noFill/>
            <a:round/>
            <a:headEnd/>
            <a:tailEnd/>
          </a:ln>
          <a:effectLst/>
        </p:spPr>
        <p:txBody>
          <a:bodyPr wrap="none" anchor="ctr">
            <a:prstTxWarp prst="textNoShape">
              <a:avLst/>
            </a:prstTxWarp>
          </a:bodyPr>
          <a:lstStyle/>
          <a:p>
            <a:endParaRPr lang="en-US"/>
          </a:p>
        </p:txBody>
      </p:sp>
      <p:sp>
        <p:nvSpPr>
          <p:cNvPr id="308369" name="AutoShape 145"/>
          <p:cNvSpPr>
            <a:spLocks noChangeArrowheads="1"/>
          </p:cNvSpPr>
          <p:nvPr/>
        </p:nvSpPr>
        <p:spPr bwMode="auto">
          <a:xfrm>
            <a:off x="503238" y="5184775"/>
            <a:ext cx="3889375" cy="882650"/>
          </a:xfrm>
          <a:prstGeom prst="roundRect">
            <a:avLst>
              <a:gd name="adj" fmla="val 16667"/>
            </a:avLst>
          </a:prstGeom>
          <a:solidFill>
            <a:srgbClr val="FFCC18"/>
          </a:solidFill>
          <a:ln w="9525">
            <a:noFill/>
            <a:round/>
            <a:headEnd/>
            <a:tailEnd/>
          </a:ln>
          <a:effectLst>
            <a:outerShdw blurRad="63500" dist="35921" dir="2700000" algn="ctr" rotWithShape="0">
              <a:srgbClr val="000000">
                <a:alpha val="75000"/>
              </a:srgbClr>
            </a:outerShdw>
          </a:effectLst>
        </p:spPr>
        <p:txBody>
          <a:bodyPr lIns="18288" tIns="0" rIns="0" bIns="0">
            <a:prstTxWarp prst="textNoShape">
              <a:avLst/>
            </a:prstTxWarp>
            <a:spAutoFit/>
          </a:bodyPr>
          <a:lstStyle/>
          <a:p>
            <a:r>
              <a:rPr lang="en-US" sz="2600" b="1">
                <a:solidFill>
                  <a:srgbClr val="0F116A"/>
                </a:solidFill>
              </a:rPr>
              <a:t>systems to support </a:t>
            </a:r>
            <a:br>
              <a:rPr lang="en-US" sz="2600" b="1">
                <a:solidFill>
                  <a:srgbClr val="0F116A"/>
                </a:solidFill>
              </a:rPr>
            </a:br>
            <a:r>
              <a:rPr lang="en-US" sz="2600" b="1">
                <a:solidFill>
                  <a:srgbClr val="0F116A"/>
                </a:solidFill>
              </a:rPr>
              <a:t>multicellular organisms</a:t>
            </a:r>
          </a:p>
        </p:txBody>
      </p:sp>
      <p:grpSp>
        <p:nvGrpSpPr>
          <p:cNvPr id="2" name="Group 146"/>
          <p:cNvGrpSpPr>
            <a:grpSpLocks/>
          </p:cNvGrpSpPr>
          <p:nvPr/>
        </p:nvGrpSpPr>
        <p:grpSpPr bwMode="auto">
          <a:xfrm>
            <a:off x="5688013" y="2679700"/>
            <a:ext cx="2898775" cy="3756025"/>
            <a:chOff x="3072" y="1584"/>
            <a:chExt cx="2112" cy="2736"/>
          </a:xfrm>
        </p:grpSpPr>
        <p:grpSp>
          <p:nvGrpSpPr>
            <p:cNvPr id="3" name="Group 147"/>
            <p:cNvGrpSpPr>
              <a:grpSpLocks/>
            </p:cNvGrpSpPr>
            <p:nvPr/>
          </p:nvGrpSpPr>
          <p:grpSpPr bwMode="auto">
            <a:xfrm>
              <a:off x="3840" y="1584"/>
              <a:ext cx="528" cy="1104"/>
              <a:chOff x="1440" y="2400"/>
              <a:chExt cx="528" cy="1104"/>
            </a:xfrm>
          </p:grpSpPr>
          <p:sp>
            <p:nvSpPr>
              <p:cNvPr id="308372" name="Oval 148"/>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373" name="Oval 149"/>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4" name="Group 150"/>
            <p:cNvGrpSpPr>
              <a:grpSpLocks/>
            </p:cNvGrpSpPr>
            <p:nvPr/>
          </p:nvGrpSpPr>
          <p:grpSpPr bwMode="auto">
            <a:xfrm>
              <a:off x="4128" y="1776"/>
              <a:ext cx="528" cy="1104"/>
              <a:chOff x="1440" y="2400"/>
              <a:chExt cx="528" cy="1104"/>
            </a:xfrm>
          </p:grpSpPr>
          <p:sp>
            <p:nvSpPr>
              <p:cNvPr id="308375" name="Oval 151"/>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376" name="Oval 152"/>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5" name="Group 153"/>
            <p:cNvGrpSpPr>
              <a:grpSpLocks/>
            </p:cNvGrpSpPr>
            <p:nvPr/>
          </p:nvGrpSpPr>
          <p:grpSpPr bwMode="auto">
            <a:xfrm>
              <a:off x="3504" y="2160"/>
              <a:ext cx="528" cy="1104"/>
              <a:chOff x="1440" y="2400"/>
              <a:chExt cx="528" cy="1104"/>
            </a:xfrm>
          </p:grpSpPr>
          <p:sp>
            <p:nvSpPr>
              <p:cNvPr id="308378" name="Oval 154"/>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379" name="Oval 155"/>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6" name="Group 156"/>
            <p:cNvGrpSpPr>
              <a:grpSpLocks/>
            </p:cNvGrpSpPr>
            <p:nvPr/>
          </p:nvGrpSpPr>
          <p:grpSpPr bwMode="auto">
            <a:xfrm>
              <a:off x="3072" y="2256"/>
              <a:ext cx="528" cy="1104"/>
              <a:chOff x="1440" y="2400"/>
              <a:chExt cx="528" cy="1104"/>
            </a:xfrm>
          </p:grpSpPr>
          <p:sp>
            <p:nvSpPr>
              <p:cNvPr id="308381" name="Oval 157"/>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382" name="Oval 158"/>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7" name="Group 159"/>
            <p:cNvGrpSpPr>
              <a:grpSpLocks/>
            </p:cNvGrpSpPr>
            <p:nvPr/>
          </p:nvGrpSpPr>
          <p:grpSpPr bwMode="auto">
            <a:xfrm>
              <a:off x="3360" y="1632"/>
              <a:ext cx="528" cy="1104"/>
              <a:chOff x="1440" y="2400"/>
              <a:chExt cx="528" cy="1104"/>
            </a:xfrm>
          </p:grpSpPr>
          <p:sp>
            <p:nvSpPr>
              <p:cNvPr id="308384" name="Oval 160"/>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385" name="Oval 161"/>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8" name="Group 162"/>
            <p:cNvGrpSpPr>
              <a:grpSpLocks/>
            </p:cNvGrpSpPr>
            <p:nvPr/>
          </p:nvGrpSpPr>
          <p:grpSpPr bwMode="auto">
            <a:xfrm>
              <a:off x="4368" y="1920"/>
              <a:ext cx="528" cy="1104"/>
              <a:chOff x="1440" y="2400"/>
              <a:chExt cx="528" cy="1104"/>
            </a:xfrm>
          </p:grpSpPr>
          <p:sp>
            <p:nvSpPr>
              <p:cNvPr id="308387" name="Oval 163"/>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388" name="Oval 164"/>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9" name="Group 165"/>
            <p:cNvGrpSpPr>
              <a:grpSpLocks/>
            </p:cNvGrpSpPr>
            <p:nvPr/>
          </p:nvGrpSpPr>
          <p:grpSpPr bwMode="auto">
            <a:xfrm>
              <a:off x="4656" y="2208"/>
              <a:ext cx="528" cy="1104"/>
              <a:chOff x="1440" y="2400"/>
              <a:chExt cx="528" cy="1104"/>
            </a:xfrm>
          </p:grpSpPr>
          <p:sp>
            <p:nvSpPr>
              <p:cNvPr id="308390" name="Oval 166"/>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391" name="Oval 167"/>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0" name="Group 168"/>
            <p:cNvGrpSpPr>
              <a:grpSpLocks/>
            </p:cNvGrpSpPr>
            <p:nvPr/>
          </p:nvGrpSpPr>
          <p:grpSpPr bwMode="auto">
            <a:xfrm>
              <a:off x="4320" y="2640"/>
              <a:ext cx="528" cy="1104"/>
              <a:chOff x="1440" y="2400"/>
              <a:chExt cx="528" cy="1104"/>
            </a:xfrm>
          </p:grpSpPr>
          <p:sp>
            <p:nvSpPr>
              <p:cNvPr id="308393" name="Oval 169"/>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394" name="Oval 170"/>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1" name="Group 171"/>
            <p:cNvGrpSpPr>
              <a:grpSpLocks/>
            </p:cNvGrpSpPr>
            <p:nvPr/>
          </p:nvGrpSpPr>
          <p:grpSpPr bwMode="auto">
            <a:xfrm>
              <a:off x="3840" y="2880"/>
              <a:ext cx="528" cy="1104"/>
              <a:chOff x="1440" y="2400"/>
              <a:chExt cx="528" cy="1104"/>
            </a:xfrm>
          </p:grpSpPr>
          <p:sp>
            <p:nvSpPr>
              <p:cNvPr id="308396" name="Oval 172"/>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397" name="Oval 173"/>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2" name="Group 174"/>
            <p:cNvGrpSpPr>
              <a:grpSpLocks/>
            </p:cNvGrpSpPr>
            <p:nvPr/>
          </p:nvGrpSpPr>
          <p:grpSpPr bwMode="auto">
            <a:xfrm>
              <a:off x="3648" y="2640"/>
              <a:ext cx="528" cy="1104"/>
              <a:chOff x="1440" y="2400"/>
              <a:chExt cx="528" cy="1104"/>
            </a:xfrm>
          </p:grpSpPr>
          <p:sp>
            <p:nvSpPr>
              <p:cNvPr id="308399" name="Oval 175"/>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400" name="Oval 176"/>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3" name="Group 177"/>
            <p:cNvGrpSpPr>
              <a:grpSpLocks/>
            </p:cNvGrpSpPr>
            <p:nvPr/>
          </p:nvGrpSpPr>
          <p:grpSpPr bwMode="auto">
            <a:xfrm>
              <a:off x="3120" y="2928"/>
              <a:ext cx="528" cy="1104"/>
              <a:chOff x="1440" y="2400"/>
              <a:chExt cx="528" cy="1104"/>
            </a:xfrm>
          </p:grpSpPr>
          <p:sp>
            <p:nvSpPr>
              <p:cNvPr id="308402" name="Oval 178"/>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403" name="Oval 179"/>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4" name="Group 180"/>
            <p:cNvGrpSpPr>
              <a:grpSpLocks/>
            </p:cNvGrpSpPr>
            <p:nvPr/>
          </p:nvGrpSpPr>
          <p:grpSpPr bwMode="auto">
            <a:xfrm>
              <a:off x="3456" y="3216"/>
              <a:ext cx="528" cy="1104"/>
              <a:chOff x="1440" y="2400"/>
              <a:chExt cx="528" cy="1104"/>
            </a:xfrm>
          </p:grpSpPr>
          <p:sp>
            <p:nvSpPr>
              <p:cNvPr id="308405" name="Oval 181"/>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406" name="Oval 182"/>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5" name="Group 183"/>
            <p:cNvGrpSpPr>
              <a:grpSpLocks/>
            </p:cNvGrpSpPr>
            <p:nvPr/>
          </p:nvGrpSpPr>
          <p:grpSpPr bwMode="auto">
            <a:xfrm>
              <a:off x="3888" y="3216"/>
              <a:ext cx="528" cy="1104"/>
              <a:chOff x="1440" y="2400"/>
              <a:chExt cx="528" cy="1104"/>
            </a:xfrm>
          </p:grpSpPr>
          <p:sp>
            <p:nvSpPr>
              <p:cNvPr id="308408" name="Oval 184"/>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409" name="Oval 185"/>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6" name="Group 186"/>
            <p:cNvGrpSpPr>
              <a:grpSpLocks/>
            </p:cNvGrpSpPr>
            <p:nvPr/>
          </p:nvGrpSpPr>
          <p:grpSpPr bwMode="auto">
            <a:xfrm>
              <a:off x="4512" y="2784"/>
              <a:ext cx="528" cy="1104"/>
              <a:chOff x="1440" y="2400"/>
              <a:chExt cx="528" cy="1104"/>
            </a:xfrm>
          </p:grpSpPr>
          <p:sp>
            <p:nvSpPr>
              <p:cNvPr id="308411" name="Oval 187"/>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08412" name="Oval 188"/>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grpSp>
        <p:nvGrpSpPr>
          <p:cNvPr id="17" name="Group 225"/>
          <p:cNvGrpSpPr>
            <a:grpSpLocks/>
          </p:cNvGrpSpPr>
          <p:nvPr/>
        </p:nvGrpSpPr>
        <p:grpSpPr bwMode="auto">
          <a:xfrm>
            <a:off x="4995863" y="2847975"/>
            <a:ext cx="4151312" cy="3436938"/>
            <a:chOff x="3147" y="1794"/>
            <a:chExt cx="2615" cy="2165"/>
          </a:xfrm>
        </p:grpSpPr>
        <p:sp>
          <p:nvSpPr>
            <p:cNvPr id="308414" name="Text Box 190"/>
            <p:cNvSpPr txBox="1">
              <a:spLocks noChangeArrowheads="1"/>
            </p:cNvSpPr>
            <p:nvPr/>
          </p:nvSpPr>
          <p:spPr bwMode="auto">
            <a:xfrm>
              <a:off x="4994" y="3665"/>
              <a:ext cx="330"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5A00"/>
                  </a:solidFill>
                </a:rPr>
                <a:t>aa</a:t>
              </a:r>
              <a:endParaRPr lang="en-US" sz="2000">
                <a:solidFill>
                  <a:srgbClr val="099B00"/>
                </a:solidFill>
              </a:endParaRPr>
            </a:p>
          </p:txBody>
        </p:sp>
        <p:sp>
          <p:nvSpPr>
            <p:cNvPr id="308415" name="Text Box 191"/>
            <p:cNvSpPr txBox="1">
              <a:spLocks noChangeArrowheads="1"/>
            </p:cNvSpPr>
            <p:nvPr/>
          </p:nvSpPr>
          <p:spPr bwMode="auto">
            <a:xfrm>
              <a:off x="3992" y="1876"/>
              <a:ext cx="357"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CO</a:t>
              </a:r>
              <a:r>
                <a:rPr lang="en-US" sz="1600" b="1" baseline="-25000">
                  <a:solidFill>
                    <a:srgbClr val="660000"/>
                  </a:solidFill>
                </a:rPr>
                <a:t>2</a:t>
              </a:r>
              <a:endParaRPr lang="en-US" sz="2000"/>
            </a:p>
          </p:txBody>
        </p:sp>
        <p:sp>
          <p:nvSpPr>
            <p:cNvPr id="308416" name="Text Box 192"/>
            <p:cNvSpPr txBox="1">
              <a:spLocks noChangeArrowheads="1"/>
            </p:cNvSpPr>
            <p:nvPr/>
          </p:nvSpPr>
          <p:spPr bwMode="auto">
            <a:xfrm>
              <a:off x="4448" y="1794"/>
              <a:ext cx="357"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CO</a:t>
              </a:r>
              <a:r>
                <a:rPr lang="en-US" sz="1600" b="1" baseline="-25000">
                  <a:solidFill>
                    <a:srgbClr val="660000"/>
                  </a:solidFill>
                </a:rPr>
                <a:t>2</a:t>
              </a:r>
              <a:endParaRPr lang="en-US" sz="2000"/>
            </a:p>
          </p:txBody>
        </p:sp>
        <p:sp>
          <p:nvSpPr>
            <p:cNvPr id="308417" name="Text Box 193"/>
            <p:cNvSpPr txBox="1">
              <a:spLocks noChangeArrowheads="1"/>
            </p:cNvSpPr>
            <p:nvPr/>
          </p:nvSpPr>
          <p:spPr bwMode="auto">
            <a:xfrm>
              <a:off x="4158" y="2416"/>
              <a:ext cx="357"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CO</a:t>
              </a:r>
              <a:r>
                <a:rPr lang="en-US" sz="1600" b="1" baseline="-25000">
                  <a:solidFill>
                    <a:srgbClr val="660000"/>
                  </a:solidFill>
                </a:rPr>
                <a:t>2</a:t>
              </a:r>
              <a:endParaRPr lang="en-US" sz="2000"/>
            </a:p>
          </p:txBody>
        </p:sp>
        <p:sp>
          <p:nvSpPr>
            <p:cNvPr id="308418" name="Text Box 194"/>
            <p:cNvSpPr txBox="1">
              <a:spLocks noChangeArrowheads="1"/>
            </p:cNvSpPr>
            <p:nvPr/>
          </p:nvSpPr>
          <p:spPr bwMode="auto">
            <a:xfrm>
              <a:off x="4241" y="2831"/>
              <a:ext cx="357"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CO</a:t>
              </a:r>
              <a:r>
                <a:rPr lang="en-US" sz="1600" b="1" baseline="-25000">
                  <a:solidFill>
                    <a:srgbClr val="660000"/>
                  </a:solidFill>
                </a:rPr>
                <a:t>2</a:t>
              </a:r>
              <a:endParaRPr lang="en-US" sz="2000"/>
            </a:p>
          </p:txBody>
        </p:sp>
        <p:sp>
          <p:nvSpPr>
            <p:cNvPr id="308419" name="Text Box 195"/>
            <p:cNvSpPr txBox="1">
              <a:spLocks noChangeArrowheads="1"/>
            </p:cNvSpPr>
            <p:nvPr/>
          </p:nvSpPr>
          <p:spPr bwMode="auto">
            <a:xfrm>
              <a:off x="3826" y="2997"/>
              <a:ext cx="357"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CO</a:t>
              </a:r>
              <a:r>
                <a:rPr lang="en-US" sz="1600" b="1" baseline="-25000">
                  <a:solidFill>
                    <a:srgbClr val="660000"/>
                  </a:solidFill>
                </a:rPr>
                <a:t>2</a:t>
              </a:r>
              <a:endParaRPr lang="en-US" sz="2000"/>
            </a:p>
          </p:txBody>
        </p:sp>
        <p:sp>
          <p:nvSpPr>
            <p:cNvPr id="308420" name="Text Box 196"/>
            <p:cNvSpPr txBox="1">
              <a:spLocks noChangeArrowheads="1"/>
            </p:cNvSpPr>
            <p:nvPr/>
          </p:nvSpPr>
          <p:spPr bwMode="auto">
            <a:xfrm>
              <a:off x="3992" y="3371"/>
              <a:ext cx="357"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CO</a:t>
              </a:r>
              <a:r>
                <a:rPr lang="en-US" sz="1600" b="1" baseline="-25000">
                  <a:solidFill>
                    <a:srgbClr val="660000"/>
                  </a:solidFill>
                </a:rPr>
                <a:t>2</a:t>
              </a:r>
              <a:endParaRPr lang="en-US" sz="2000"/>
            </a:p>
          </p:txBody>
        </p:sp>
        <p:sp>
          <p:nvSpPr>
            <p:cNvPr id="308421" name="Text Box 197"/>
            <p:cNvSpPr txBox="1">
              <a:spLocks noChangeArrowheads="1"/>
            </p:cNvSpPr>
            <p:nvPr/>
          </p:nvSpPr>
          <p:spPr bwMode="auto">
            <a:xfrm>
              <a:off x="4365" y="3371"/>
              <a:ext cx="357"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CO</a:t>
              </a:r>
              <a:r>
                <a:rPr lang="en-US" sz="1600" b="1" baseline="-25000">
                  <a:solidFill>
                    <a:srgbClr val="660000"/>
                  </a:solidFill>
                </a:rPr>
                <a:t>2</a:t>
              </a:r>
              <a:endParaRPr lang="en-US" sz="2000"/>
            </a:p>
          </p:txBody>
        </p:sp>
        <p:sp>
          <p:nvSpPr>
            <p:cNvPr id="308422" name="Text Box 198"/>
            <p:cNvSpPr txBox="1">
              <a:spLocks noChangeArrowheads="1"/>
            </p:cNvSpPr>
            <p:nvPr/>
          </p:nvSpPr>
          <p:spPr bwMode="auto">
            <a:xfrm>
              <a:off x="5030" y="2914"/>
              <a:ext cx="357"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CO</a:t>
              </a:r>
              <a:r>
                <a:rPr lang="en-US" sz="1600" b="1" baseline="-25000">
                  <a:solidFill>
                    <a:srgbClr val="660000"/>
                  </a:solidFill>
                </a:rPr>
                <a:t>2</a:t>
              </a:r>
              <a:endParaRPr lang="en-US" sz="2000"/>
            </a:p>
          </p:txBody>
        </p:sp>
        <p:sp>
          <p:nvSpPr>
            <p:cNvPr id="308423" name="Text Box 199"/>
            <p:cNvSpPr txBox="1">
              <a:spLocks noChangeArrowheads="1"/>
            </p:cNvSpPr>
            <p:nvPr/>
          </p:nvSpPr>
          <p:spPr bwMode="auto">
            <a:xfrm>
              <a:off x="4905" y="2126"/>
              <a:ext cx="357"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CO</a:t>
              </a:r>
              <a:r>
                <a:rPr lang="en-US" sz="1600" b="1" baseline="-25000">
                  <a:solidFill>
                    <a:srgbClr val="660000"/>
                  </a:solidFill>
                </a:rPr>
                <a:t>2</a:t>
              </a:r>
              <a:endParaRPr lang="en-US" sz="2000"/>
            </a:p>
          </p:txBody>
        </p:sp>
        <p:sp>
          <p:nvSpPr>
            <p:cNvPr id="308424" name="Text Box 200"/>
            <p:cNvSpPr txBox="1">
              <a:spLocks noChangeArrowheads="1"/>
            </p:cNvSpPr>
            <p:nvPr/>
          </p:nvSpPr>
          <p:spPr bwMode="auto">
            <a:xfrm>
              <a:off x="5113" y="2416"/>
              <a:ext cx="357" cy="21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660000"/>
                  </a:solidFill>
                </a:rPr>
                <a:t>CO</a:t>
              </a:r>
              <a:r>
                <a:rPr lang="en-US" sz="1600" b="1" baseline="-25000">
                  <a:solidFill>
                    <a:srgbClr val="660000"/>
                  </a:solidFill>
                </a:rPr>
                <a:t>2</a:t>
              </a:r>
              <a:endParaRPr lang="en-US" sz="2000"/>
            </a:p>
          </p:txBody>
        </p:sp>
        <p:sp>
          <p:nvSpPr>
            <p:cNvPr id="308425" name="Text Box 201"/>
            <p:cNvSpPr txBox="1">
              <a:spLocks noChangeArrowheads="1"/>
            </p:cNvSpPr>
            <p:nvPr/>
          </p:nvSpPr>
          <p:spPr bwMode="auto">
            <a:xfrm>
              <a:off x="3992" y="2083"/>
              <a:ext cx="377"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NH</a:t>
              </a:r>
              <a:r>
                <a:rPr lang="en-US" sz="1800" b="1" baseline="-25000">
                  <a:solidFill>
                    <a:srgbClr val="660000"/>
                  </a:solidFill>
                </a:rPr>
                <a:t>3</a:t>
              </a:r>
              <a:endParaRPr lang="en-US" sz="2000"/>
            </a:p>
          </p:txBody>
        </p:sp>
        <p:sp>
          <p:nvSpPr>
            <p:cNvPr id="308426" name="Text Box 202"/>
            <p:cNvSpPr txBox="1">
              <a:spLocks noChangeArrowheads="1"/>
            </p:cNvSpPr>
            <p:nvPr/>
          </p:nvSpPr>
          <p:spPr bwMode="auto">
            <a:xfrm>
              <a:off x="3743" y="2622"/>
              <a:ext cx="377"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NH</a:t>
              </a:r>
              <a:r>
                <a:rPr lang="en-US" sz="1800" b="1" baseline="-25000">
                  <a:solidFill>
                    <a:srgbClr val="660000"/>
                  </a:solidFill>
                </a:rPr>
                <a:t>3</a:t>
              </a:r>
              <a:endParaRPr lang="en-US" sz="2000"/>
            </a:p>
          </p:txBody>
        </p:sp>
        <p:sp>
          <p:nvSpPr>
            <p:cNvPr id="308427" name="Text Box 203"/>
            <p:cNvSpPr txBox="1">
              <a:spLocks noChangeArrowheads="1"/>
            </p:cNvSpPr>
            <p:nvPr/>
          </p:nvSpPr>
          <p:spPr bwMode="auto">
            <a:xfrm>
              <a:off x="4324" y="2705"/>
              <a:ext cx="377"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NH</a:t>
              </a:r>
              <a:r>
                <a:rPr lang="en-US" sz="1800" b="1" baseline="-25000">
                  <a:solidFill>
                    <a:srgbClr val="660000"/>
                  </a:solidFill>
                </a:rPr>
                <a:t>3</a:t>
              </a:r>
              <a:endParaRPr lang="en-US" sz="2000"/>
            </a:p>
          </p:txBody>
        </p:sp>
        <p:sp>
          <p:nvSpPr>
            <p:cNvPr id="308428" name="Text Box 204"/>
            <p:cNvSpPr txBox="1">
              <a:spLocks noChangeArrowheads="1"/>
            </p:cNvSpPr>
            <p:nvPr/>
          </p:nvSpPr>
          <p:spPr bwMode="auto">
            <a:xfrm>
              <a:off x="4946" y="3120"/>
              <a:ext cx="377"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NH</a:t>
              </a:r>
              <a:r>
                <a:rPr lang="en-US" sz="1800" b="1" baseline="-25000">
                  <a:solidFill>
                    <a:srgbClr val="660000"/>
                  </a:solidFill>
                </a:rPr>
                <a:t>3</a:t>
              </a:r>
              <a:endParaRPr lang="en-US" sz="2000"/>
            </a:p>
          </p:txBody>
        </p:sp>
        <p:sp>
          <p:nvSpPr>
            <p:cNvPr id="308429" name="Text Box 205"/>
            <p:cNvSpPr txBox="1">
              <a:spLocks noChangeArrowheads="1"/>
            </p:cNvSpPr>
            <p:nvPr/>
          </p:nvSpPr>
          <p:spPr bwMode="auto">
            <a:xfrm>
              <a:off x="4780" y="2290"/>
              <a:ext cx="377"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NH</a:t>
              </a:r>
              <a:r>
                <a:rPr lang="en-US" sz="1800" b="1" baseline="-25000">
                  <a:solidFill>
                    <a:srgbClr val="660000"/>
                  </a:solidFill>
                </a:rPr>
                <a:t>3</a:t>
              </a:r>
              <a:endParaRPr lang="en-US" sz="2000"/>
            </a:p>
          </p:txBody>
        </p:sp>
        <p:sp>
          <p:nvSpPr>
            <p:cNvPr id="308430" name="Text Box 206"/>
            <p:cNvSpPr txBox="1">
              <a:spLocks noChangeArrowheads="1"/>
            </p:cNvSpPr>
            <p:nvPr/>
          </p:nvSpPr>
          <p:spPr bwMode="auto">
            <a:xfrm>
              <a:off x="4656" y="2000"/>
              <a:ext cx="377"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NH</a:t>
              </a:r>
              <a:r>
                <a:rPr lang="en-US" sz="1800" b="1" baseline="-25000">
                  <a:solidFill>
                    <a:srgbClr val="660000"/>
                  </a:solidFill>
                </a:rPr>
                <a:t>3</a:t>
              </a:r>
              <a:endParaRPr lang="en-US" sz="2000"/>
            </a:p>
          </p:txBody>
        </p:sp>
        <p:sp>
          <p:nvSpPr>
            <p:cNvPr id="308431" name="Text Box 207"/>
            <p:cNvSpPr txBox="1">
              <a:spLocks noChangeArrowheads="1"/>
            </p:cNvSpPr>
            <p:nvPr/>
          </p:nvSpPr>
          <p:spPr bwMode="auto">
            <a:xfrm>
              <a:off x="4099" y="3196"/>
              <a:ext cx="377"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NH</a:t>
              </a:r>
              <a:r>
                <a:rPr lang="en-US" sz="1800" b="1" baseline="-25000">
                  <a:solidFill>
                    <a:srgbClr val="660000"/>
                  </a:solidFill>
                </a:rPr>
                <a:t>3</a:t>
              </a:r>
              <a:endParaRPr lang="en-US" sz="2000"/>
            </a:p>
          </p:txBody>
        </p:sp>
        <p:sp>
          <p:nvSpPr>
            <p:cNvPr id="308432" name="Text Box 208"/>
            <p:cNvSpPr txBox="1">
              <a:spLocks noChangeArrowheads="1"/>
            </p:cNvSpPr>
            <p:nvPr/>
          </p:nvSpPr>
          <p:spPr bwMode="auto">
            <a:xfrm>
              <a:off x="3660" y="3203"/>
              <a:ext cx="377"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NH</a:t>
              </a:r>
              <a:r>
                <a:rPr lang="en-US" sz="1800" b="1" baseline="-25000">
                  <a:solidFill>
                    <a:srgbClr val="660000"/>
                  </a:solidFill>
                </a:rPr>
                <a:t>3</a:t>
              </a:r>
              <a:endParaRPr lang="en-US" sz="2000"/>
            </a:p>
          </p:txBody>
        </p:sp>
        <p:sp>
          <p:nvSpPr>
            <p:cNvPr id="308433" name="Text Box 209"/>
            <p:cNvSpPr txBox="1">
              <a:spLocks noChangeArrowheads="1"/>
            </p:cNvSpPr>
            <p:nvPr/>
          </p:nvSpPr>
          <p:spPr bwMode="auto">
            <a:xfrm>
              <a:off x="3147" y="2729"/>
              <a:ext cx="298"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F116A"/>
                  </a:solidFill>
                </a:rPr>
                <a:t>O</a:t>
              </a:r>
              <a:r>
                <a:rPr lang="en-US" sz="2000" b="1" baseline="-25000">
                  <a:solidFill>
                    <a:srgbClr val="0F116A"/>
                  </a:solidFill>
                </a:rPr>
                <a:t>2</a:t>
              </a:r>
              <a:endParaRPr lang="en-US" sz="2000">
                <a:solidFill>
                  <a:schemeClr val="hlink"/>
                </a:solidFill>
              </a:endParaRPr>
            </a:p>
          </p:txBody>
        </p:sp>
        <p:sp>
          <p:nvSpPr>
            <p:cNvPr id="308434" name="Text Box 210"/>
            <p:cNvSpPr txBox="1">
              <a:spLocks noChangeArrowheads="1"/>
            </p:cNvSpPr>
            <p:nvPr/>
          </p:nvSpPr>
          <p:spPr bwMode="auto">
            <a:xfrm>
              <a:off x="3209" y="3125"/>
              <a:ext cx="330"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5A00"/>
                  </a:solidFill>
                </a:rPr>
                <a:t>aa</a:t>
              </a:r>
              <a:endParaRPr lang="en-US" sz="2000">
                <a:solidFill>
                  <a:srgbClr val="099B00"/>
                </a:solidFill>
              </a:endParaRPr>
            </a:p>
          </p:txBody>
        </p:sp>
        <p:sp>
          <p:nvSpPr>
            <p:cNvPr id="308435" name="Text Box 211"/>
            <p:cNvSpPr txBox="1">
              <a:spLocks noChangeArrowheads="1"/>
            </p:cNvSpPr>
            <p:nvPr/>
          </p:nvSpPr>
          <p:spPr bwMode="auto">
            <a:xfrm>
              <a:off x="3213" y="3709"/>
              <a:ext cx="347"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CH</a:t>
              </a:r>
              <a:endParaRPr lang="en-US" sz="2000"/>
            </a:p>
          </p:txBody>
        </p:sp>
        <p:sp>
          <p:nvSpPr>
            <p:cNvPr id="308436" name="Text Box 212"/>
            <p:cNvSpPr txBox="1">
              <a:spLocks noChangeArrowheads="1"/>
            </p:cNvSpPr>
            <p:nvPr/>
          </p:nvSpPr>
          <p:spPr bwMode="auto">
            <a:xfrm>
              <a:off x="3334" y="2046"/>
              <a:ext cx="330"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005A00"/>
                  </a:solidFill>
                </a:rPr>
                <a:t>aa</a:t>
              </a:r>
              <a:endParaRPr lang="en-US" sz="2000">
                <a:solidFill>
                  <a:srgbClr val="099B00"/>
                </a:solidFill>
              </a:endParaRPr>
            </a:p>
          </p:txBody>
        </p:sp>
        <p:sp>
          <p:nvSpPr>
            <p:cNvPr id="308437" name="Line 213"/>
            <p:cNvSpPr>
              <a:spLocks noChangeShapeType="1"/>
            </p:cNvSpPr>
            <p:nvPr/>
          </p:nvSpPr>
          <p:spPr bwMode="auto">
            <a:xfrm>
              <a:off x="3615" y="2215"/>
              <a:ext cx="208" cy="0"/>
            </a:xfrm>
            <a:prstGeom prst="line">
              <a:avLst/>
            </a:prstGeom>
            <a:noFill/>
            <a:ln w="38100">
              <a:solidFill>
                <a:srgbClr val="005A00"/>
              </a:solidFill>
              <a:round/>
              <a:headEnd/>
              <a:tailEnd type="triangle" w="med" len="med"/>
            </a:ln>
            <a:effectLst/>
          </p:spPr>
          <p:txBody>
            <a:bodyPr wrap="none" anchor="ctr">
              <a:prstTxWarp prst="textNoShape">
                <a:avLst/>
              </a:prstTxWarp>
            </a:bodyPr>
            <a:lstStyle/>
            <a:p>
              <a:endParaRPr lang="en-US"/>
            </a:p>
          </p:txBody>
        </p:sp>
        <p:sp>
          <p:nvSpPr>
            <p:cNvPr id="308438" name="Line 214"/>
            <p:cNvSpPr>
              <a:spLocks noChangeShapeType="1"/>
            </p:cNvSpPr>
            <p:nvPr/>
          </p:nvSpPr>
          <p:spPr bwMode="auto">
            <a:xfrm>
              <a:off x="5290" y="3004"/>
              <a:ext cx="249" cy="0"/>
            </a:xfrm>
            <a:prstGeom prst="line">
              <a:avLst/>
            </a:prstGeom>
            <a:noFill/>
            <a:ln w="38100">
              <a:solidFill>
                <a:srgbClr val="660000"/>
              </a:solidFill>
              <a:round/>
              <a:headEnd/>
              <a:tailEnd type="triangle" w="med" len="med"/>
            </a:ln>
            <a:effectLst/>
          </p:spPr>
          <p:txBody>
            <a:bodyPr wrap="none" anchor="ctr">
              <a:prstTxWarp prst="textNoShape">
                <a:avLst/>
              </a:prstTxWarp>
            </a:bodyPr>
            <a:lstStyle/>
            <a:p>
              <a:endParaRPr lang="en-US"/>
            </a:p>
          </p:txBody>
        </p:sp>
        <p:sp>
          <p:nvSpPr>
            <p:cNvPr id="308439" name="Line 215"/>
            <p:cNvSpPr>
              <a:spLocks noChangeShapeType="1"/>
            </p:cNvSpPr>
            <p:nvPr/>
          </p:nvSpPr>
          <p:spPr bwMode="auto">
            <a:xfrm flipH="1">
              <a:off x="3506" y="2748"/>
              <a:ext cx="249" cy="0"/>
            </a:xfrm>
            <a:prstGeom prst="line">
              <a:avLst/>
            </a:prstGeom>
            <a:noFill/>
            <a:ln w="38100">
              <a:solidFill>
                <a:srgbClr val="660000"/>
              </a:solidFill>
              <a:round/>
              <a:headEnd/>
              <a:tailEnd type="triangle" w="med" len="med"/>
            </a:ln>
            <a:effectLst/>
          </p:spPr>
          <p:txBody>
            <a:bodyPr wrap="none" anchor="ctr">
              <a:prstTxWarp prst="textNoShape">
                <a:avLst/>
              </a:prstTxWarp>
            </a:bodyPr>
            <a:lstStyle/>
            <a:p>
              <a:endParaRPr lang="en-US"/>
            </a:p>
          </p:txBody>
        </p:sp>
        <p:sp>
          <p:nvSpPr>
            <p:cNvPr id="308440" name="Text Box 216"/>
            <p:cNvSpPr txBox="1">
              <a:spLocks noChangeArrowheads="1"/>
            </p:cNvSpPr>
            <p:nvPr/>
          </p:nvSpPr>
          <p:spPr bwMode="auto">
            <a:xfrm>
              <a:off x="5290" y="3294"/>
              <a:ext cx="472"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CHO</a:t>
              </a:r>
              <a:endParaRPr lang="en-US" sz="2000">
                <a:solidFill>
                  <a:srgbClr val="CC0000"/>
                </a:solidFill>
              </a:endParaRPr>
            </a:p>
          </p:txBody>
        </p:sp>
        <p:sp>
          <p:nvSpPr>
            <p:cNvPr id="308441" name="Line 217"/>
            <p:cNvSpPr>
              <a:spLocks noChangeShapeType="1"/>
            </p:cNvSpPr>
            <p:nvPr/>
          </p:nvSpPr>
          <p:spPr bwMode="auto">
            <a:xfrm flipH="1">
              <a:off x="5124" y="3419"/>
              <a:ext cx="208" cy="0"/>
            </a:xfrm>
            <a:prstGeom prst="line">
              <a:avLst/>
            </a:prstGeom>
            <a:noFill/>
            <a:ln w="38100">
              <a:solidFill>
                <a:srgbClr val="CC0000"/>
              </a:solidFill>
              <a:round/>
              <a:headEnd/>
              <a:tailEnd type="triangle" w="med" len="med"/>
            </a:ln>
            <a:effectLst/>
          </p:spPr>
          <p:txBody>
            <a:bodyPr wrap="none" anchor="ctr">
              <a:prstTxWarp prst="textNoShape">
                <a:avLst/>
              </a:prstTxWarp>
            </a:bodyPr>
            <a:lstStyle/>
            <a:p>
              <a:endParaRPr lang="en-US"/>
            </a:p>
          </p:txBody>
        </p:sp>
        <p:sp>
          <p:nvSpPr>
            <p:cNvPr id="308442" name="Text Box 218"/>
            <p:cNvSpPr txBox="1">
              <a:spLocks noChangeArrowheads="1"/>
            </p:cNvSpPr>
            <p:nvPr/>
          </p:nvSpPr>
          <p:spPr bwMode="auto">
            <a:xfrm>
              <a:off x="5371" y="1966"/>
              <a:ext cx="298"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F116A"/>
                  </a:solidFill>
                </a:rPr>
                <a:t>O</a:t>
              </a:r>
              <a:r>
                <a:rPr lang="en-US" sz="2000" b="1" baseline="-25000">
                  <a:solidFill>
                    <a:srgbClr val="0F116A"/>
                  </a:solidFill>
                </a:rPr>
                <a:t>2</a:t>
              </a:r>
              <a:endParaRPr lang="en-US" sz="2000">
                <a:solidFill>
                  <a:schemeClr val="hlink"/>
                </a:solidFill>
              </a:endParaRPr>
            </a:p>
          </p:txBody>
        </p:sp>
        <p:sp>
          <p:nvSpPr>
            <p:cNvPr id="308443" name="Line 219"/>
            <p:cNvSpPr>
              <a:spLocks noChangeShapeType="1"/>
            </p:cNvSpPr>
            <p:nvPr/>
          </p:nvSpPr>
          <p:spPr bwMode="auto">
            <a:xfrm flipH="1">
              <a:off x="5207" y="2091"/>
              <a:ext cx="208" cy="0"/>
            </a:xfrm>
            <a:prstGeom prst="line">
              <a:avLst/>
            </a:prstGeom>
            <a:noFill/>
            <a:ln w="38100">
              <a:solidFill>
                <a:srgbClr val="0F116A"/>
              </a:solidFill>
              <a:round/>
              <a:headEnd/>
              <a:tailEnd type="triangle" w="med" len="med"/>
            </a:ln>
            <a:effectLst/>
          </p:spPr>
          <p:txBody>
            <a:bodyPr wrap="none" anchor="ctr">
              <a:prstTxWarp prst="textNoShape">
                <a:avLst/>
              </a:prstTxWarp>
            </a:bodyPr>
            <a:lstStyle/>
            <a:p>
              <a:endParaRPr lang="en-US"/>
            </a:p>
          </p:txBody>
        </p:sp>
      </p:grpSp>
      <p:grpSp>
        <p:nvGrpSpPr>
          <p:cNvPr id="18" name="Group 220"/>
          <p:cNvGrpSpPr>
            <a:grpSpLocks/>
          </p:cNvGrpSpPr>
          <p:nvPr/>
        </p:nvGrpSpPr>
        <p:grpSpPr bwMode="auto">
          <a:xfrm>
            <a:off x="5886450" y="2949575"/>
            <a:ext cx="2965450" cy="3567113"/>
            <a:chOff x="3200" y="1787"/>
            <a:chExt cx="2161" cy="2599"/>
          </a:xfrm>
        </p:grpSpPr>
        <p:sp>
          <p:nvSpPr>
            <p:cNvPr id="308445" name="Freeform 221"/>
            <p:cNvSpPr>
              <a:spLocks/>
            </p:cNvSpPr>
            <p:nvPr/>
          </p:nvSpPr>
          <p:spPr bwMode="auto">
            <a:xfrm>
              <a:off x="3200" y="1889"/>
              <a:ext cx="1816" cy="2497"/>
            </a:xfrm>
            <a:custGeom>
              <a:avLst/>
              <a:gdLst/>
              <a:ahLst/>
              <a:cxnLst>
                <a:cxn ang="0">
                  <a:pos x="0" y="2497"/>
                </a:cxn>
                <a:cxn ang="0">
                  <a:pos x="85" y="2474"/>
                </a:cxn>
                <a:cxn ang="0">
                  <a:pos x="108" y="2446"/>
                </a:cxn>
                <a:cxn ang="0">
                  <a:pos x="113" y="2429"/>
                </a:cxn>
                <a:cxn ang="0">
                  <a:pos x="136" y="2395"/>
                </a:cxn>
                <a:cxn ang="0">
                  <a:pos x="136" y="1964"/>
                </a:cxn>
                <a:cxn ang="0">
                  <a:pos x="357" y="1396"/>
                </a:cxn>
                <a:cxn ang="0">
                  <a:pos x="431" y="1351"/>
                </a:cxn>
                <a:cxn ang="0">
                  <a:pos x="533" y="1294"/>
                </a:cxn>
                <a:cxn ang="0">
                  <a:pos x="584" y="1260"/>
                </a:cxn>
                <a:cxn ang="0">
                  <a:pos x="641" y="1232"/>
                </a:cxn>
                <a:cxn ang="0">
                  <a:pos x="749" y="1164"/>
                </a:cxn>
                <a:cxn ang="0">
                  <a:pos x="811" y="1130"/>
                </a:cxn>
                <a:cxn ang="0">
                  <a:pos x="913" y="1067"/>
                </a:cxn>
                <a:cxn ang="0">
                  <a:pos x="1032" y="993"/>
                </a:cxn>
                <a:cxn ang="0">
                  <a:pos x="1083" y="971"/>
                </a:cxn>
                <a:cxn ang="0">
                  <a:pos x="1169" y="920"/>
                </a:cxn>
                <a:cxn ang="0">
                  <a:pos x="1282" y="846"/>
                </a:cxn>
                <a:cxn ang="0">
                  <a:pos x="1390" y="766"/>
                </a:cxn>
                <a:cxn ang="0">
                  <a:pos x="1537" y="602"/>
                </a:cxn>
                <a:cxn ang="0">
                  <a:pos x="1628" y="426"/>
                </a:cxn>
                <a:cxn ang="0">
                  <a:pos x="1651" y="386"/>
                </a:cxn>
                <a:cxn ang="0">
                  <a:pos x="1691" y="284"/>
                </a:cxn>
                <a:cxn ang="0">
                  <a:pos x="1730" y="125"/>
                </a:cxn>
                <a:cxn ang="0">
                  <a:pos x="1759" y="63"/>
                </a:cxn>
                <a:cxn ang="0">
                  <a:pos x="1793" y="17"/>
                </a:cxn>
                <a:cxn ang="0">
                  <a:pos x="1815" y="0"/>
                </a:cxn>
              </a:cxnLst>
              <a:rect l="0" t="0" r="r" b="b"/>
              <a:pathLst>
                <a:path w="1816" h="2497">
                  <a:moveTo>
                    <a:pt x="0" y="2497"/>
                  </a:moveTo>
                  <a:cubicBezTo>
                    <a:pt x="35" y="2492"/>
                    <a:pt x="53" y="2485"/>
                    <a:pt x="85" y="2474"/>
                  </a:cubicBezTo>
                  <a:cubicBezTo>
                    <a:pt x="101" y="2428"/>
                    <a:pt x="77" y="2485"/>
                    <a:pt x="108" y="2446"/>
                  </a:cubicBezTo>
                  <a:cubicBezTo>
                    <a:pt x="111" y="2441"/>
                    <a:pt x="110" y="2434"/>
                    <a:pt x="113" y="2429"/>
                  </a:cubicBezTo>
                  <a:cubicBezTo>
                    <a:pt x="119" y="2417"/>
                    <a:pt x="136" y="2395"/>
                    <a:pt x="136" y="2395"/>
                  </a:cubicBezTo>
                  <a:cubicBezTo>
                    <a:pt x="171" y="2257"/>
                    <a:pt x="173" y="2102"/>
                    <a:pt x="136" y="1964"/>
                  </a:cubicBezTo>
                  <a:cubicBezTo>
                    <a:pt x="109" y="1757"/>
                    <a:pt x="157" y="1504"/>
                    <a:pt x="357" y="1396"/>
                  </a:cubicBezTo>
                  <a:cubicBezTo>
                    <a:pt x="376" y="1368"/>
                    <a:pt x="403" y="1365"/>
                    <a:pt x="431" y="1351"/>
                  </a:cubicBezTo>
                  <a:cubicBezTo>
                    <a:pt x="465" y="1333"/>
                    <a:pt x="499" y="1313"/>
                    <a:pt x="533" y="1294"/>
                  </a:cubicBezTo>
                  <a:cubicBezTo>
                    <a:pt x="550" y="1283"/>
                    <a:pt x="566" y="1270"/>
                    <a:pt x="584" y="1260"/>
                  </a:cubicBezTo>
                  <a:cubicBezTo>
                    <a:pt x="672" y="1210"/>
                    <a:pt x="552" y="1291"/>
                    <a:pt x="641" y="1232"/>
                  </a:cubicBezTo>
                  <a:cubicBezTo>
                    <a:pt x="676" y="1208"/>
                    <a:pt x="714" y="1188"/>
                    <a:pt x="749" y="1164"/>
                  </a:cubicBezTo>
                  <a:cubicBezTo>
                    <a:pt x="768" y="1150"/>
                    <a:pt x="811" y="1130"/>
                    <a:pt x="811" y="1130"/>
                  </a:cubicBezTo>
                  <a:cubicBezTo>
                    <a:pt x="838" y="1102"/>
                    <a:pt x="878" y="1086"/>
                    <a:pt x="913" y="1067"/>
                  </a:cubicBezTo>
                  <a:cubicBezTo>
                    <a:pt x="953" y="1044"/>
                    <a:pt x="991" y="1015"/>
                    <a:pt x="1032" y="993"/>
                  </a:cubicBezTo>
                  <a:cubicBezTo>
                    <a:pt x="1054" y="980"/>
                    <a:pt x="1062" y="985"/>
                    <a:pt x="1083" y="971"/>
                  </a:cubicBezTo>
                  <a:cubicBezTo>
                    <a:pt x="1109" y="951"/>
                    <a:pt x="1142" y="939"/>
                    <a:pt x="1169" y="920"/>
                  </a:cubicBezTo>
                  <a:cubicBezTo>
                    <a:pt x="1204" y="892"/>
                    <a:pt x="1241" y="865"/>
                    <a:pt x="1282" y="846"/>
                  </a:cubicBezTo>
                  <a:cubicBezTo>
                    <a:pt x="1313" y="814"/>
                    <a:pt x="1362" y="800"/>
                    <a:pt x="1390" y="766"/>
                  </a:cubicBezTo>
                  <a:cubicBezTo>
                    <a:pt x="1435" y="710"/>
                    <a:pt x="1496" y="661"/>
                    <a:pt x="1537" y="602"/>
                  </a:cubicBezTo>
                  <a:cubicBezTo>
                    <a:pt x="1573" y="548"/>
                    <a:pt x="1599" y="484"/>
                    <a:pt x="1628" y="426"/>
                  </a:cubicBezTo>
                  <a:cubicBezTo>
                    <a:pt x="1641" y="398"/>
                    <a:pt x="1638" y="419"/>
                    <a:pt x="1651" y="386"/>
                  </a:cubicBezTo>
                  <a:cubicBezTo>
                    <a:pt x="1664" y="350"/>
                    <a:pt x="1673" y="317"/>
                    <a:pt x="1691" y="284"/>
                  </a:cubicBezTo>
                  <a:cubicBezTo>
                    <a:pt x="1702" y="230"/>
                    <a:pt x="1712" y="176"/>
                    <a:pt x="1730" y="125"/>
                  </a:cubicBezTo>
                  <a:cubicBezTo>
                    <a:pt x="1737" y="102"/>
                    <a:pt x="1741" y="78"/>
                    <a:pt x="1759" y="63"/>
                  </a:cubicBezTo>
                  <a:cubicBezTo>
                    <a:pt x="1765" y="41"/>
                    <a:pt x="1765" y="30"/>
                    <a:pt x="1793" y="17"/>
                  </a:cubicBezTo>
                  <a:cubicBezTo>
                    <a:pt x="1816" y="5"/>
                    <a:pt x="1815" y="14"/>
                    <a:pt x="1815" y="0"/>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08446" name="Freeform 222"/>
            <p:cNvSpPr>
              <a:spLocks/>
            </p:cNvSpPr>
            <p:nvPr/>
          </p:nvSpPr>
          <p:spPr bwMode="auto">
            <a:xfrm>
              <a:off x="3359" y="2531"/>
              <a:ext cx="2002" cy="1435"/>
            </a:xfrm>
            <a:custGeom>
              <a:avLst/>
              <a:gdLst/>
              <a:ahLst/>
              <a:cxnLst>
                <a:cxn ang="0">
                  <a:pos x="0" y="1435"/>
                </a:cxn>
                <a:cxn ang="0">
                  <a:pos x="34" y="1282"/>
                </a:cxn>
                <a:cxn ang="0">
                  <a:pos x="130" y="1180"/>
                </a:cxn>
                <a:cxn ang="0">
                  <a:pos x="255" y="1117"/>
                </a:cxn>
                <a:cxn ang="0">
                  <a:pos x="459" y="1061"/>
                </a:cxn>
                <a:cxn ang="0">
                  <a:pos x="595" y="1027"/>
                </a:cxn>
                <a:cxn ang="0">
                  <a:pos x="720" y="993"/>
                </a:cxn>
                <a:cxn ang="0">
                  <a:pos x="783" y="975"/>
                </a:cxn>
                <a:cxn ang="0">
                  <a:pos x="856" y="941"/>
                </a:cxn>
                <a:cxn ang="0">
                  <a:pos x="936" y="902"/>
                </a:cxn>
                <a:cxn ang="0">
                  <a:pos x="987" y="868"/>
                </a:cxn>
                <a:cxn ang="0">
                  <a:pos x="1044" y="839"/>
                </a:cxn>
                <a:cxn ang="0">
                  <a:pos x="1083" y="811"/>
                </a:cxn>
                <a:cxn ang="0">
                  <a:pos x="1146" y="754"/>
                </a:cxn>
                <a:cxn ang="0">
                  <a:pos x="1219" y="680"/>
                </a:cxn>
                <a:cxn ang="0">
                  <a:pos x="1265" y="607"/>
                </a:cxn>
                <a:cxn ang="0">
                  <a:pos x="1373" y="357"/>
                </a:cxn>
                <a:cxn ang="0">
                  <a:pos x="1418" y="283"/>
                </a:cxn>
                <a:cxn ang="0">
                  <a:pos x="1486" y="204"/>
                </a:cxn>
                <a:cxn ang="0">
                  <a:pos x="1634" y="113"/>
                </a:cxn>
                <a:cxn ang="0">
                  <a:pos x="2002" y="0"/>
                </a:cxn>
              </a:cxnLst>
              <a:rect l="0" t="0" r="r" b="b"/>
              <a:pathLst>
                <a:path w="2002" h="1435">
                  <a:moveTo>
                    <a:pt x="0" y="1435"/>
                  </a:moveTo>
                  <a:cubicBezTo>
                    <a:pt x="3" y="1386"/>
                    <a:pt x="4" y="1323"/>
                    <a:pt x="34" y="1282"/>
                  </a:cubicBezTo>
                  <a:cubicBezTo>
                    <a:pt x="47" y="1234"/>
                    <a:pt x="93" y="1208"/>
                    <a:pt x="130" y="1180"/>
                  </a:cubicBezTo>
                  <a:cubicBezTo>
                    <a:pt x="180" y="1140"/>
                    <a:pt x="200" y="1144"/>
                    <a:pt x="255" y="1117"/>
                  </a:cubicBezTo>
                  <a:cubicBezTo>
                    <a:pt x="319" y="1084"/>
                    <a:pt x="387" y="1068"/>
                    <a:pt x="459" y="1061"/>
                  </a:cubicBezTo>
                  <a:cubicBezTo>
                    <a:pt x="497" y="1033"/>
                    <a:pt x="549" y="1032"/>
                    <a:pt x="595" y="1027"/>
                  </a:cubicBezTo>
                  <a:cubicBezTo>
                    <a:pt x="635" y="1016"/>
                    <a:pt x="678" y="1001"/>
                    <a:pt x="720" y="993"/>
                  </a:cubicBezTo>
                  <a:cubicBezTo>
                    <a:pt x="737" y="989"/>
                    <a:pt x="768" y="984"/>
                    <a:pt x="783" y="975"/>
                  </a:cubicBezTo>
                  <a:cubicBezTo>
                    <a:pt x="805" y="960"/>
                    <a:pt x="830" y="948"/>
                    <a:pt x="856" y="941"/>
                  </a:cubicBezTo>
                  <a:cubicBezTo>
                    <a:pt x="881" y="924"/>
                    <a:pt x="909" y="917"/>
                    <a:pt x="936" y="902"/>
                  </a:cubicBezTo>
                  <a:cubicBezTo>
                    <a:pt x="953" y="891"/>
                    <a:pt x="967" y="874"/>
                    <a:pt x="987" y="868"/>
                  </a:cubicBezTo>
                  <a:cubicBezTo>
                    <a:pt x="1005" y="861"/>
                    <a:pt x="1027" y="850"/>
                    <a:pt x="1044" y="839"/>
                  </a:cubicBezTo>
                  <a:cubicBezTo>
                    <a:pt x="1094" y="802"/>
                    <a:pt x="1025" y="839"/>
                    <a:pt x="1083" y="811"/>
                  </a:cubicBezTo>
                  <a:cubicBezTo>
                    <a:pt x="1099" y="787"/>
                    <a:pt x="1124" y="775"/>
                    <a:pt x="1146" y="754"/>
                  </a:cubicBezTo>
                  <a:cubicBezTo>
                    <a:pt x="1170" y="729"/>
                    <a:pt x="1191" y="702"/>
                    <a:pt x="1219" y="680"/>
                  </a:cubicBezTo>
                  <a:cubicBezTo>
                    <a:pt x="1228" y="651"/>
                    <a:pt x="1252" y="633"/>
                    <a:pt x="1265" y="607"/>
                  </a:cubicBezTo>
                  <a:cubicBezTo>
                    <a:pt x="1303" y="525"/>
                    <a:pt x="1328" y="434"/>
                    <a:pt x="1373" y="357"/>
                  </a:cubicBezTo>
                  <a:cubicBezTo>
                    <a:pt x="1392" y="322"/>
                    <a:pt x="1383" y="308"/>
                    <a:pt x="1418" y="283"/>
                  </a:cubicBezTo>
                  <a:cubicBezTo>
                    <a:pt x="1430" y="246"/>
                    <a:pt x="1458" y="231"/>
                    <a:pt x="1486" y="204"/>
                  </a:cubicBezTo>
                  <a:cubicBezTo>
                    <a:pt x="1526" y="162"/>
                    <a:pt x="1576" y="124"/>
                    <a:pt x="1634" y="113"/>
                  </a:cubicBezTo>
                  <a:cubicBezTo>
                    <a:pt x="1749" y="55"/>
                    <a:pt x="1869" y="0"/>
                    <a:pt x="2002" y="0"/>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08447" name="Freeform 223"/>
            <p:cNvSpPr>
              <a:spLocks/>
            </p:cNvSpPr>
            <p:nvPr/>
          </p:nvSpPr>
          <p:spPr bwMode="auto">
            <a:xfrm>
              <a:off x="3682" y="1833"/>
              <a:ext cx="715" cy="1378"/>
            </a:xfrm>
            <a:custGeom>
              <a:avLst/>
              <a:gdLst/>
              <a:ahLst/>
              <a:cxnLst>
                <a:cxn ang="0">
                  <a:pos x="0" y="1378"/>
                </a:cxn>
                <a:cxn ang="0">
                  <a:pos x="34" y="1367"/>
                </a:cxn>
                <a:cxn ang="0">
                  <a:pos x="85" y="1333"/>
                </a:cxn>
                <a:cxn ang="0">
                  <a:pos x="131" y="1316"/>
                </a:cxn>
                <a:cxn ang="0">
                  <a:pos x="199" y="1237"/>
                </a:cxn>
                <a:cxn ang="0">
                  <a:pos x="238" y="1203"/>
                </a:cxn>
                <a:cxn ang="0">
                  <a:pos x="295" y="1163"/>
                </a:cxn>
                <a:cxn ang="0">
                  <a:pos x="346" y="1044"/>
                </a:cxn>
                <a:cxn ang="0">
                  <a:pos x="369" y="947"/>
                </a:cxn>
                <a:cxn ang="0">
                  <a:pos x="352" y="794"/>
                </a:cxn>
                <a:cxn ang="0">
                  <a:pos x="335" y="743"/>
                </a:cxn>
                <a:cxn ang="0">
                  <a:pos x="323" y="709"/>
                </a:cxn>
                <a:cxn ang="0">
                  <a:pos x="358" y="465"/>
                </a:cxn>
                <a:cxn ang="0">
                  <a:pos x="386" y="414"/>
                </a:cxn>
                <a:cxn ang="0">
                  <a:pos x="386" y="414"/>
                </a:cxn>
                <a:cxn ang="0">
                  <a:pos x="397" y="380"/>
                </a:cxn>
                <a:cxn ang="0">
                  <a:pos x="414" y="368"/>
                </a:cxn>
                <a:cxn ang="0">
                  <a:pos x="511" y="210"/>
                </a:cxn>
                <a:cxn ang="0">
                  <a:pos x="562" y="153"/>
                </a:cxn>
                <a:cxn ang="0">
                  <a:pos x="664" y="45"/>
                </a:cxn>
                <a:cxn ang="0">
                  <a:pos x="687" y="22"/>
                </a:cxn>
                <a:cxn ang="0">
                  <a:pos x="715" y="5"/>
                </a:cxn>
              </a:cxnLst>
              <a:rect l="0" t="0" r="r" b="b"/>
              <a:pathLst>
                <a:path w="715" h="1378">
                  <a:moveTo>
                    <a:pt x="0" y="1378"/>
                  </a:moveTo>
                  <a:cubicBezTo>
                    <a:pt x="5" y="1376"/>
                    <a:pt x="29" y="1369"/>
                    <a:pt x="34" y="1367"/>
                  </a:cubicBezTo>
                  <a:cubicBezTo>
                    <a:pt x="51" y="1356"/>
                    <a:pt x="65" y="1338"/>
                    <a:pt x="85" y="1333"/>
                  </a:cubicBezTo>
                  <a:cubicBezTo>
                    <a:pt x="116" y="1324"/>
                    <a:pt x="100" y="1330"/>
                    <a:pt x="131" y="1316"/>
                  </a:cubicBezTo>
                  <a:cubicBezTo>
                    <a:pt x="158" y="1273"/>
                    <a:pt x="166" y="1269"/>
                    <a:pt x="199" y="1237"/>
                  </a:cubicBezTo>
                  <a:cubicBezTo>
                    <a:pt x="214" y="1221"/>
                    <a:pt x="215" y="1209"/>
                    <a:pt x="238" y="1203"/>
                  </a:cubicBezTo>
                  <a:cubicBezTo>
                    <a:pt x="283" y="1170"/>
                    <a:pt x="264" y="1182"/>
                    <a:pt x="295" y="1163"/>
                  </a:cubicBezTo>
                  <a:cubicBezTo>
                    <a:pt x="308" y="1123"/>
                    <a:pt x="323" y="1078"/>
                    <a:pt x="346" y="1044"/>
                  </a:cubicBezTo>
                  <a:cubicBezTo>
                    <a:pt x="360" y="973"/>
                    <a:pt x="352" y="1005"/>
                    <a:pt x="369" y="947"/>
                  </a:cubicBezTo>
                  <a:cubicBezTo>
                    <a:pt x="365" y="892"/>
                    <a:pt x="365" y="845"/>
                    <a:pt x="352" y="794"/>
                  </a:cubicBezTo>
                  <a:cubicBezTo>
                    <a:pt x="347" y="776"/>
                    <a:pt x="340" y="760"/>
                    <a:pt x="335" y="743"/>
                  </a:cubicBezTo>
                  <a:cubicBezTo>
                    <a:pt x="331" y="731"/>
                    <a:pt x="323" y="709"/>
                    <a:pt x="323" y="709"/>
                  </a:cubicBezTo>
                  <a:cubicBezTo>
                    <a:pt x="323" y="687"/>
                    <a:pt x="310" y="508"/>
                    <a:pt x="358" y="465"/>
                  </a:cubicBezTo>
                  <a:lnTo>
                    <a:pt x="386" y="414"/>
                  </a:lnTo>
                  <a:cubicBezTo>
                    <a:pt x="386" y="414"/>
                    <a:pt x="386" y="414"/>
                    <a:pt x="386" y="414"/>
                  </a:cubicBezTo>
                  <a:cubicBezTo>
                    <a:pt x="389" y="402"/>
                    <a:pt x="389" y="389"/>
                    <a:pt x="397" y="380"/>
                  </a:cubicBezTo>
                  <a:cubicBezTo>
                    <a:pt x="401" y="374"/>
                    <a:pt x="408" y="372"/>
                    <a:pt x="414" y="368"/>
                  </a:cubicBezTo>
                  <a:cubicBezTo>
                    <a:pt x="442" y="316"/>
                    <a:pt x="459" y="243"/>
                    <a:pt x="511" y="210"/>
                  </a:cubicBezTo>
                  <a:cubicBezTo>
                    <a:pt x="519" y="182"/>
                    <a:pt x="539" y="167"/>
                    <a:pt x="562" y="153"/>
                  </a:cubicBezTo>
                  <a:cubicBezTo>
                    <a:pt x="571" y="119"/>
                    <a:pt x="630" y="66"/>
                    <a:pt x="664" y="45"/>
                  </a:cubicBezTo>
                  <a:cubicBezTo>
                    <a:pt x="677" y="7"/>
                    <a:pt x="659" y="44"/>
                    <a:pt x="687" y="22"/>
                  </a:cubicBezTo>
                  <a:cubicBezTo>
                    <a:pt x="713" y="0"/>
                    <a:pt x="680" y="5"/>
                    <a:pt x="715" y="5"/>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08448" name="Freeform 224"/>
            <p:cNvSpPr>
              <a:spLocks/>
            </p:cNvSpPr>
            <p:nvPr/>
          </p:nvSpPr>
          <p:spPr bwMode="auto">
            <a:xfrm>
              <a:off x="3444" y="1787"/>
              <a:ext cx="244" cy="1595"/>
            </a:xfrm>
            <a:custGeom>
              <a:avLst/>
              <a:gdLst/>
              <a:ahLst/>
              <a:cxnLst>
                <a:cxn ang="0">
                  <a:pos x="0" y="1595"/>
                </a:cxn>
                <a:cxn ang="0">
                  <a:pos x="57" y="1538"/>
                </a:cxn>
                <a:cxn ang="0">
                  <a:pos x="79" y="1458"/>
                </a:cxn>
                <a:cxn ang="0">
                  <a:pos x="74" y="1311"/>
                </a:cxn>
                <a:cxn ang="0">
                  <a:pos x="45" y="1203"/>
                </a:cxn>
                <a:cxn ang="0">
                  <a:pos x="22" y="1005"/>
                </a:cxn>
                <a:cxn ang="0">
                  <a:pos x="102" y="647"/>
                </a:cxn>
                <a:cxn ang="0">
                  <a:pos x="142" y="556"/>
                </a:cxn>
                <a:cxn ang="0">
                  <a:pos x="159" y="528"/>
                </a:cxn>
                <a:cxn ang="0">
                  <a:pos x="193" y="449"/>
                </a:cxn>
                <a:cxn ang="0">
                  <a:pos x="198" y="426"/>
                </a:cxn>
                <a:cxn ang="0">
                  <a:pos x="221" y="392"/>
                </a:cxn>
                <a:cxn ang="0">
                  <a:pos x="244" y="284"/>
                </a:cxn>
                <a:cxn ang="0">
                  <a:pos x="221" y="80"/>
                </a:cxn>
                <a:cxn ang="0">
                  <a:pos x="210" y="0"/>
                </a:cxn>
              </a:cxnLst>
              <a:rect l="0" t="0" r="r" b="b"/>
              <a:pathLst>
                <a:path w="244" h="1595">
                  <a:moveTo>
                    <a:pt x="0" y="1595"/>
                  </a:moveTo>
                  <a:cubicBezTo>
                    <a:pt x="19" y="1575"/>
                    <a:pt x="37" y="1556"/>
                    <a:pt x="57" y="1538"/>
                  </a:cubicBezTo>
                  <a:cubicBezTo>
                    <a:pt x="64" y="1511"/>
                    <a:pt x="73" y="1485"/>
                    <a:pt x="79" y="1458"/>
                  </a:cubicBezTo>
                  <a:cubicBezTo>
                    <a:pt x="77" y="1409"/>
                    <a:pt x="77" y="1359"/>
                    <a:pt x="74" y="1311"/>
                  </a:cubicBezTo>
                  <a:cubicBezTo>
                    <a:pt x="71" y="1275"/>
                    <a:pt x="51" y="1238"/>
                    <a:pt x="45" y="1203"/>
                  </a:cubicBezTo>
                  <a:cubicBezTo>
                    <a:pt x="32" y="1136"/>
                    <a:pt x="27" y="1072"/>
                    <a:pt x="22" y="1005"/>
                  </a:cubicBezTo>
                  <a:cubicBezTo>
                    <a:pt x="28" y="882"/>
                    <a:pt x="33" y="753"/>
                    <a:pt x="102" y="647"/>
                  </a:cubicBezTo>
                  <a:cubicBezTo>
                    <a:pt x="109" y="617"/>
                    <a:pt x="124" y="581"/>
                    <a:pt x="142" y="556"/>
                  </a:cubicBezTo>
                  <a:cubicBezTo>
                    <a:pt x="156" y="506"/>
                    <a:pt x="135" y="568"/>
                    <a:pt x="159" y="528"/>
                  </a:cubicBezTo>
                  <a:cubicBezTo>
                    <a:pt x="174" y="502"/>
                    <a:pt x="175" y="473"/>
                    <a:pt x="193" y="449"/>
                  </a:cubicBezTo>
                  <a:cubicBezTo>
                    <a:pt x="194" y="441"/>
                    <a:pt x="194" y="433"/>
                    <a:pt x="198" y="426"/>
                  </a:cubicBezTo>
                  <a:cubicBezTo>
                    <a:pt x="204" y="413"/>
                    <a:pt x="221" y="392"/>
                    <a:pt x="221" y="392"/>
                  </a:cubicBezTo>
                  <a:cubicBezTo>
                    <a:pt x="230" y="356"/>
                    <a:pt x="237" y="320"/>
                    <a:pt x="244" y="284"/>
                  </a:cubicBezTo>
                  <a:cubicBezTo>
                    <a:pt x="240" y="211"/>
                    <a:pt x="239" y="148"/>
                    <a:pt x="221" y="80"/>
                  </a:cubicBezTo>
                  <a:cubicBezTo>
                    <a:pt x="218" y="60"/>
                    <a:pt x="210" y="22"/>
                    <a:pt x="210" y="0"/>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152400"/>
            <a:ext cx="8534400" cy="914400"/>
          </a:xfrm>
        </p:spPr>
        <p:txBody>
          <a:bodyPr/>
          <a:lstStyle/>
          <a:p>
            <a:pPr eaLnBrk="1" hangingPunct="1"/>
            <a:r>
              <a:rPr lang="en-US" sz="4000">
                <a:ea typeface="ＭＳ Ｐゴシック" pitchFamily="-108" charset="-128"/>
                <a:cs typeface="ＭＳ Ｐゴシック" pitchFamily="-108" charset="-128"/>
              </a:rPr>
              <a:t>Maximum metabolic rates over different time spans</a:t>
            </a:r>
          </a:p>
        </p:txBody>
      </p:sp>
      <p:grpSp>
        <p:nvGrpSpPr>
          <p:cNvPr id="19459" name="Group 35"/>
          <p:cNvGrpSpPr>
            <a:grpSpLocks/>
          </p:cNvGrpSpPr>
          <p:nvPr/>
        </p:nvGrpSpPr>
        <p:grpSpPr bwMode="auto">
          <a:xfrm>
            <a:off x="1752600" y="1295400"/>
            <a:ext cx="4875213" cy="5410200"/>
            <a:chOff x="672" y="720"/>
            <a:chExt cx="3071" cy="3408"/>
          </a:xfrm>
        </p:grpSpPr>
        <p:pic>
          <p:nvPicPr>
            <p:cNvPr id="19460" name="Picture 3"/>
            <p:cNvPicPr>
              <a:picLocks noChangeAspect="1" noChangeArrowheads="1"/>
            </p:cNvPicPr>
            <p:nvPr/>
          </p:nvPicPr>
          <p:blipFill>
            <a:blip r:embed="rId2"/>
            <a:srcRect/>
            <a:stretch>
              <a:fillRect/>
            </a:stretch>
          </p:blipFill>
          <p:spPr bwMode="auto">
            <a:xfrm>
              <a:off x="863" y="720"/>
              <a:ext cx="2880" cy="3360"/>
            </a:xfrm>
            <a:prstGeom prst="rect">
              <a:avLst/>
            </a:prstGeom>
            <a:noFill/>
            <a:ln w="9525">
              <a:noFill/>
              <a:miter lim="800000"/>
              <a:headEnd/>
              <a:tailEnd/>
            </a:ln>
          </p:spPr>
        </p:pic>
        <p:sp>
          <p:nvSpPr>
            <p:cNvPr id="19461" name="Text Box 4"/>
            <p:cNvSpPr txBox="1">
              <a:spLocks noChangeArrowheads="1"/>
            </p:cNvSpPr>
            <p:nvPr/>
          </p:nvSpPr>
          <p:spPr bwMode="auto">
            <a:xfrm rot="-5400000">
              <a:off x="169" y="1662"/>
              <a:ext cx="1332"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Maximum metabolic rate</a:t>
              </a:r>
            </a:p>
            <a:p>
              <a:pPr algn="ctr" eaLnBrk="0" hangingPunct="0"/>
              <a:r>
                <a:rPr kumimoji="1" lang="en-US" sz="1400"/>
                <a:t>(kcal/min; log scale)</a:t>
              </a:r>
            </a:p>
          </p:txBody>
        </p:sp>
        <p:sp>
          <p:nvSpPr>
            <p:cNvPr id="19462" name="Text Box 5"/>
            <p:cNvSpPr txBox="1">
              <a:spLocks noChangeArrowheads="1"/>
            </p:cNvSpPr>
            <p:nvPr/>
          </p:nvSpPr>
          <p:spPr bwMode="auto">
            <a:xfrm>
              <a:off x="1033" y="720"/>
              <a:ext cx="30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500</a:t>
              </a:r>
            </a:p>
          </p:txBody>
        </p:sp>
        <p:sp>
          <p:nvSpPr>
            <p:cNvPr id="19463" name="Text Box 6"/>
            <p:cNvSpPr txBox="1">
              <a:spLocks noChangeArrowheads="1"/>
            </p:cNvSpPr>
            <p:nvPr/>
          </p:nvSpPr>
          <p:spPr bwMode="auto">
            <a:xfrm>
              <a:off x="1016" y="1088"/>
              <a:ext cx="30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100</a:t>
              </a:r>
            </a:p>
          </p:txBody>
        </p:sp>
        <p:sp>
          <p:nvSpPr>
            <p:cNvPr id="19464" name="Text Box 7"/>
            <p:cNvSpPr txBox="1">
              <a:spLocks noChangeArrowheads="1"/>
            </p:cNvSpPr>
            <p:nvPr/>
          </p:nvSpPr>
          <p:spPr bwMode="auto">
            <a:xfrm>
              <a:off x="1079" y="1312"/>
              <a:ext cx="2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50</a:t>
              </a:r>
            </a:p>
          </p:txBody>
        </p:sp>
        <p:sp>
          <p:nvSpPr>
            <p:cNvPr id="19465" name="Text Box 8"/>
            <p:cNvSpPr txBox="1">
              <a:spLocks noChangeArrowheads="1"/>
            </p:cNvSpPr>
            <p:nvPr/>
          </p:nvSpPr>
          <p:spPr bwMode="auto">
            <a:xfrm>
              <a:off x="1080" y="1680"/>
              <a:ext cx="2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10</a:t>
              </a:r>
            </a:p>
          </p:txBody>
        </p:sp>
        <p:sp>
          <p:nvSpPr>
            <p:cNvPr id="19466" name="Text Box 9"/>
            <p:cNvSpPr txBox="1">
              <a:spLocks noChangeArrowheads="1"/>
            </p:cNvSpPr>
            <p:nvPr/>
          </p:nvSpPr>
          <p:spPr bwMode="auto">
            <a:xfrm>
              <a:off x="1143" y="1888"/>
              <a:ext cx="17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5</a:t>
              </a:r>
            </a:p>
          </p:txBody>
        </p:sp>
        <p:sp>
          <p:nvSpPr>
            <p:cNvPr id="19467" name="Text Box 10"/>
            <p:cNvSpPr txBox="1">
              <a:spLocks noChangeArrowheads="1"/>
            </p:cNvSpPr>
            <p:nvPr/>
          </p:nvSpPr>
          <p:spPr bwMode="auto">
            <a:xfrm>
              <a:off x="1152" y="2256"/>
              <a:ext cx="17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1</a:t>
              </a:r>
            </a:p>
          </p:txBody>
        </p:sp>
        <p:sp>
          <p:nvSpPr>
            <p:cNvPr id="19468" name="Text Box 11"/>
            <p:cNvSpPr txBox="1">
              <a:spLocks noChangeArrowheads="1"/>
            </p:cNvSpPr>
            <p:nvPr/>
          </p:nvSpPr>
          <p:spPr bwMode="auto">
            <a:xfrm>
              <a:off x="1050" y="2488"/>
              <a:ext cx="27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0.5</a:t>
              </a:r>
            </a:p>
          </p:txBody>
        </p:sp>
        <p:sp>
          <p:nvSpPr>
            <p:cNvPr id="19469" name="Text Box 12"/>
            <p:cNvSpPr txBox="1">
              <a:spLocks noChangeArrowheads="1"/>
            </p:cNvSpPr>
            <p:nvPr/>
          </p:nvSpPr>
          <p:spPr bwMode="auto">
            <a:xfrm>
              <a:off x="1064" y="2832"/>
              <a:ext cx="27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0.1</a:t>
              </a:r>
            </a:p>
          </p:txBody>
        </p:sp>
        <p:sp>
          <p:nvSpPr>
            <p:cNvPr id="19470" name="Text Box 13"/>
            <p:cNvSpPr txBox="1">
              <a:spLocks noChangeArrowheads="1"/>
            </p:cNvSpPr>
            <p:nvPr/>
          </p:nvSpPr>
          <p:spPr bwMode="auto">
            <a:xfrm>
              <a:off x="1377" y="1008"/>
              <a:ext cx="19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A</a:t>
              </a:r>
            </a:p>
          </p:txBody>
        </p:sp>
        <p:sp>
          <p:nvSpPr>
            <p:cNvPr id="19471" name="Text Box 14"/>
            <p:cNvSpPr txBox="1">
              <a:spLocks noChangeArrowheads="1"/>
            </p:cNvSpPr>
            <p:nvPr/>
          </p:nvSpPr>
          <p:spPr bwMode="auto">
            <a:xfrm>
              <a:off x="1494" y="1008"/>
              <a:ext cx="197"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H</a:t>
              </a:r>
            </a:p>
          </p:txBody>
        </p:sp>
        <p:sp>
          <p:nvSpPr>
            <p:cNvPr id="19472" name="Text Box 15"/>
            <p:cNvSpPr txBox="1">
              <a:spLocks noChangeArrowheads="1"/>
            </p:cNvSpPr>
            <p:nvPr/>
          </p:nvSpPr>
          <p:spPr bwMode="auto">
            <a:xfrm>
              <a:off x="1873" y="1176"/>
              <a:ext cx="19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A</a:t>
              </a:r>
            </a:p>
          </p:txBody>
        </p:sp>
        <p:sp>
          <p:nvSpPr>
            <p:cNvPr id="19473" name="Text Box 16"/>
            <p:cNvSpPr txBox="1">
              <a:spLocks noChangeArrowheads="1"/>
            </p:cNvSpPr>
            <p:nvPr/>
          </p:nvSpPr>
          <p:spPr bwMode="auto">
            <a:xfrm>
              <a:off x="1997" y="1128"/>
              <a:ext cx="197"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H</a:t>
              </a:r>
            </a:p>
          </p:txBody>
        </p:sp>
        <p:sp>
          <p:nvSpPr>
            <p:cNvPr id="19474" name="Text Box 17"/>
            <p:cNvSpPr txBox="1">
              <a:spLocks noChangeArrowheads="1"/>
            </p:cNvSpPr>
            <p:nvPr/>
          </p:nvSpPr>
          <p:spPr bwMode="auto">
            <a:xfrm>
              <a:off x="2398" y="2160"/>
              <a:ext cx="19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A</a:t>
              </a:r>
            </a:p>
          </p:txBody>
        </p:sp>
        <p:sp>
          <p:nvSpPr>
            <p:cNvPr id="19475" name="Text Box 18"/>
            <p:cNvSpPr txBox="1">
              <a:spLocks noChangeArrowheads="1"/>
            </p:cNvSpPr>
            <p:nvPr/>
          </p:nvSpPr>
          <p:spPr bwMode="auto">
            <a:xfrm>
              <a:off x="2918" y="2352"/>
              <a:ext cx="19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A</a:t>
              </a:r>
            </a:p>
          </p:txBody>
        </p:sp>
        <p:sp>
          <p:nvSpPr>
            <p:cNvPr id="19476" name="Text Box 19"/>
            <p:cNvSpPr txBox="1">
              <a:spLocks noChangeArrowheads="1"/>
            </p:cNvSpPr>
            <p:nvPr/>
          </p:nvSpPr>
          <p:spPr bwMode="auto">
            <a:xfrm>
              <a:off x="3379" y="2464"/>
              <a:ext cx="19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A</a:t>
              </a:r>
            </a:p>
          </p:txBody>
        </p:sp>
        <p:sp>
          <p:nvSpPr>
            <p:cNvPr id="19477" name="Text Box 20"/>
            <p:cNvSpPr txBox="1">
              <a:spLocks noChangeArrowheads="1"/>
            </p:cNvSpPr>
            <p:nvPr/>
          </p:nvSpPr>
          <p:spPr bwMode="auto">
            <a:xfrm>
              <a:off x="3496" y="1856"/>
              <a:ext cx="197"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H</a:t>
              </a:r>
            </a:p>
          </p:txBody>
        </p:sp>
        <p:sp>
          <p:nvSpPr>
            <p:cNvPr id="19478" name="Text Box 21"/>
            <p:cNvSpPr txBox="1">
              <a:spLocks noChangeArrowheads="1"/>
            </p:cNvSpPr>
            <p:nvPr/>
          </p:nvSpPr>
          <p:spPr bwMode="auto">
            <a:xfrm>
              <a:off x="3048" y="1744"/>
              <a:ext cx="197"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H</a:t>
              </a:r>
            </a:p>
          </p:txBody>
        </p:sp>
        <p:sp>
          <p:nvSpPr>
            <p:cNvPr id="19479" name="Text Box 22"/>
            <p:cNvSpPr txBox="1">
              <a:spLocks noChangeArrowheads="1"/>
            </p:cNvSpPr>
            <p:nvPr/>
          </p:nvSpPr>
          <p:spPr bwMode="auto">
            <a:xfrm>
              <a:off x="2528" y="1592"/>
              <a:ext cx="197"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H</a:t>
              </a:r>
            </a:p>
          </p:txBody>
        </p:sp>
        <p:sp>
          <p:nvSpPr>
            <p:cNvPr id="19480" name="Text Box 23"/>
            <p:cNvSpPr txBox="1">
              <a:spLocks noChangeArrowheads="1"/>
            </p:cNvSpPr>
            <p:nvPr/>
          </p:nvSpPr>
          <p:spPr bwMode="auto">
            <a:xfrm>
              <a:off x="1891" y="816"/>
              <a:ext cx="1019"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A = 60-kg alligator</a:t>
              </a:r>
            </a:p>
          </p:txBody>
        </p:sp>
        <p:sp>
          <p:nvSpPr>
            <p:cNvPr id="19481" name="Text Box 24"/>
            <p:cNvSpPr txBox="1">
              <a:spLocks noChangeArrowheads="1"/>
            </p:cNvSpPr>
            <p:nvPr/>
          </p:nvSpPr>
          <p:spPr bwMode="auto">
            <a:xfrm>
              <a:off x="2473" y="1264"/>
              <a:ext cx="975"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H = 60-kg human</a:t>
              </a:r>
            </a:p>
          </p:txBody>
        </p:sp>
        <p:sp>
          <p:nvSpPr>
            <p:cNvPr id="19482" name="Text Box 25"/>
            <p:cNvSpPr txBox="1">
              <a:spLocks noChangeArrowheads="1"/>
            </p:cNvSpPr>
            <p:nvPr/>
          </p:nvSpPr>
          <p:spPr bwMode="auto">
            <a:xfrm>
              <a:off x="1292" y="2949"/>
              <a:ext cx="476"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1</a:t>
              </a:r>
            </a:p>
            <a:p>
              <a:pPr algn="ctr" eaLnBrk="0" hangingPunct="0"/>
              <a:r>
                <a:rPr kumimoji="1" lang="en-US" sz="1400"/>
                <a:t>second</a:t>
              </a:r>
            </a:p>
          </p:txBody>
        </p:sp>
        <p:sp>
          <p:nvSpPr>
            <p:cNvPr id="19483" name="Text Box 26"/>
            <p:cNvSpPr txBox="1">
              <a:spLocks noChangeArrowheads="1"/>
            </p:cNvSpPr>
            <p:nvPr/>
          </p:nvSpPr>
          <p:spPr bwMode="auto">
            <a:xfrm>
              <a:off x="1805" y="2941"/>
              <a:ext cx="451"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1</a:t>
              </a:r>
            </a:p>
            <a:p>
              <a:pPr algn="ctr" eaLnBrk="0" hangingPunct="0"/>
              <a:r>
                <a:rPr kumimoji="1" lang="en-US" sz="1400"/>
                <a:t>minute</a:t>
              </a:r>
            </a:p>
          </p:txBody>
        </p:sp>
        <p:sp>
          <p:nvSpPr>
            <p:cNvPr id="19484" name="Text Box 27"/>
            <p:cNvSpPr txBox="1">
              <a:spLocks noChangeArrowheads="1"/>
            </p:cNvSpPr>
            <p:nvPr/>
          </p:nvSpPr>
          <p:spPr bwMode="auto">
            <a:xfrm>
              <a:off x="2397" y="2949"/>
              <a:ext cx="339"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1</a:t>
              </a:r>
            </a:p>
            <a:p>
              <a:pPr algn="ctr" eaLnBrk="0" hangingPunct="0"/>
              <a:r>
                <a:rPr kumimoji="1" lang="en-US" sz="1400"/>
                <a:t>hour</a:t>
              </a:r>
            </a:p>
          </p:txBody>
        </p:sp>
        <p:sp>
          <p:nvSpPr>
            <p:cNvPr id="19485" name="Text Box 28"/>
            <p:cNvSpPr txBox="1">
              <a:spLocks noChangeArrowheads="1"/>
            </p:cNvSpPr>
            <p:nvPr/>
          </p:nvSpPr>
          <p:spPr bwMode="auto">
            <a:xfrm>
              <a:off x="2173" y="3200"/>
              <a:ext cx="755"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Time interval</a:t>
              </a:r>
            </a:p>
          </p:txBody>
        </p:sp>
        <p:sp>
          <p:nvSpPr>
            <p:cNvPr id="19486" name="Text Box 29"/>
            <p:cNvSpPr txBox="1">
              <a:spLocks noChangeArrowheads="1"/>
            </p:cNvSpPr>
            <p:nvPr/>
          </p:nvSpPr>
          <p:spPr bwMode="auto">
            <a:xfrm>
              <a:off x="2925" y="2957"/>
              <a:ext cx="296"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1</a:t>
              </a:r>
            </a:p>
            <a:p>
              <a:pPr algn="ctr" eaLnBrk="0" hangingPunct="0"/>
              <a:r>
                <a:rPr kumimoji="1" lang="en-US" sz="1400"/>
                <a:t>day</a:t>
              </a:r>
            </a:p>
          </p:txBody>
        </p:sp>
        <p:sp>
          <p:nvSpPr>
            <p:cNvPr id="19487" name="Text Box 30"/>
            <p:cNvSpPr txBox="1">
              <a:spLocks noChangeArrowheads="1"/>
            </p:cNvSpPr>
            <p:nvPr/>
          </p:nvSpPr>
          <p:spPr bwMode="auto">
            <a:xfrm>
              <a:off x="3316" y="2957"/>
              <a:ext cx="377"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1</a:t>
              </a:r>
            </a:p>
            <a:p>
              <a:pPr algn="ctr" eaLnBrk="0" hangingPunct="0"/>
              <a:r>
                <a:rPr kumimoji="1" lang="en-US" sz="1400"/>
                <a:t>week</a:t>
              </a:r>
            </a:p>
          </p:txBody>
        </p:sp>
        <p:sp>
          <p:nvSpPr>
            <p:cNvPr id="19488" name="Text Box 31"/>
            <p:cNvSpPr txBox="1">
              <a:spLocks noChangeArrowheads="1"/>
            </p:cNvSpPr>
            <p:nvPr/>
          </p:nvSpPr>
          <p:spPr bwMode="auto">
            <a:xfrm>
              <a:off x="1168" y="3384"/>
              <a:ext cx="32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t>Key</a:t>
              </a:r>
            </a:p>
          </p:txBody>
        </p:sp>
        <p:sp>
          <p:nvSpPr>
            <p:cNvPr id="19489" name="Text Box 32"/>
            <p:cNvSpPr txBox="1">
              <a:spLocks noChangeArrowheads="1"/>
            </p:cNvSpPr>
            <p:nvPr/>
          </p:nvSpPr>
          <p:spPr bwMode="auto">
            <a:xfrm>
              <a:off x="1025" y="3624"/>
              <a:ext cx="1359"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Existing intracellular ATP</a:t>
              </a:r>
            </a:p>
          </p:txBody>
        </p:sp>
        <p:sp>
          <p:nvSpPr>
            <p:cNvPr id="19490" name="Text Box 33"/>
            <p:cNvSpPr txBox="1">
              <a:spLocks noChangeArrowheads="1"/>
            </p:cNvSpPr>
            <p:nvPr/>
          </p:nvSpPr>
          <p:spPr bwMode="auto">
            <a:xfrm>
              <a:off x="1024" y="3784"/>
              <a:ext cx="109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ATP from glycolysis</a:t>
              </a:r>
            </a:p>
          </p:txBody>
        </p:sp>
        <p:sp>
          <p:nvSpPr>
            <p:cNvPr id="19491" name="Text Box 34"/>
            <p:cNvSpPr txBox="1">
              <a:spLocks noChangeArrowheads="1"/>
            </p:cNvSpPr>
            <p:nvPr/>
          </p:nvSpPr>
          <p:spPr bwMode="auto">
            <a:xfrm>
              <a:off x="1024" y="3936"/>
              <a:ext cx="1537"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ATP from aerobic respiration</a:t>
              </a:r>
            </a:p>
          </p:txBody>
        </p:sp>
      </p:grpSp>
    </p:spTree>
    <p:extLst>
      <p:ext uri="{BB962C8B-B14F-4D97-AF65-F5344CB8AC3E}">
        <p14:creationId xmlns:p14="http://schemas.microsoft.com/office/powerpoint/2010/main" val="178159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639762"/>
          </a:xfrm>
        </p:spPr>
        <p:txBody>
          <a:bodyPr/>
          <a:lstStyle/>
          <a:p>
            <a:pPr eaLnBrk="1" hangingPunct="1"/>
            <a:r>
              <a:rPr lang="en-US" dirty="0">
                <a:ea typeface="ＭＳ Ｐゴシック" pitchFamily="-108" charset="-128"/>
                <a:cs typeface="ＭＳ Ｐゴシック" pitchFamily="-108" charset="-128"/>
              </a:rPr>
              <a:t> </a:t>
            </a:r>
            <a:r>
              <a:rPr lang="en-US" sz="4000" dirty="0">
                <a:ea typeface="ＭＳ Ｐゴシック" pitchFamily="-108" charset="-128"/>
                <a:cs typeface="ＭＳ Ｐゴシック" pitchFamily="-108" charset="-128"/>
              </a:rPr>
              <a:t>Energy budgets for four animals</a:t>
            </a:r>
          </a:p>
        </p:txBody>
      </p:sp>
      <p:grpSp>
        <p:nvGrpSpPr>
          <p:cNvPr id="20483" name="Group 39"/>
          <p:cNvGrpSpPr>
            <a:grpSpLocks/>
          </p:cNvGrpSpPr>
          <p:nvPr/>
        </p:nvGrpSpPr>
        <p:grpSpPr bwMode="auto">
          <a:xfrm>
            <a:off x="244475" y="677863"/>
            <a:ext cx="8594725" cy="5837237"/>
            <a:chOff x="154" y="427"/>
            <a:chExt cx="5414" cy="3677"/>
          </a:xfrm>
        </p:grpSpPr>
        <p:pic>
          <p:nvPicPr>
            <p:cNvPr id="20484" name="Picture 3"/>
            <p:cNvPicPr>
              <a:picLocks noChangeAspect="1" noChangeArrowheads="1"/>
            </p:cNvPicPr>
            <p:nvPr/>
          </p:nvPicPr>
          <p:blipFill>
            <a:blip r:embed="rId2"/>
            <a:srcRect/>
            <a:stretch>
              <a:fillRect/>
            </a:stretch>
          </p:blipFill>
          <p:spPr bwMode="auto">
            <a:xfrm>
              <a:off x="191" y="578"/>
              <a:ext cx="5377" cy="3526"/>
            </a:xfrm>
            <a:prstGeom prst="rect">
              <a:avLst/>
            </a:prstGeom>
            <a:noFill/>
            <a:ln w="9525">
              <a:noFill/>
              <a:miter lim="800000"/>
              <a:headEnd/>
              <a:tailEnd/>
            </a:ln>
          </p:spPr>
        </p:pic>
        <p:sp>
          <p:nvSpPr>
            <p:cNvPr id="20485" name="Text Box 4"/>
            <p:cNvSpPr txBox="1">
              <a:spLocks noChangeArrowheads="1"/>
            </p:cNvSpPr>
            <p:nvPr/>
          </p:nvSpPr>
          <p:spPr bwMode="auto">
            <a:xfrm>
              <a:off x="1809" y="427"/>
              <a:ext cx="58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Endotherms</a:t>
              </a:r>
            </a:p>
          </p:txBody>
        </p:sp>
        <p:sp>
          <p:nvSpPr>
            <p:cNvPr id="20486" name="Text Box 5"/>
            <p:cNvSpPr txBox="1">
              <a:spLocks noChangeArrowheads="1"/>
            </p:cNvSpPr>
            <p:nvPr/>
          </p:nvSpPr>
          <p:spPr bwMode="auto">
            <a:xfrm>
              <a:off x="4784" y="435"/>
              <a:ext cx="511"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Ectotherm</a:t>
              </a:r>
            </a:p>
          </p:txBody>
        </p:sp>
        <p:sp>
          <p:nvSpPr>
            <p:cNvPr id="20487" name="Text Box 6"/>
            <p:cNvSpPr txBox="1">
              <a:spLocks noChangeArrowheads="1"/>
            </p:cNvSpPr>
            <p:nvPr/>
          </p:nvSpPr>
          <p:spPr bwMode="auto">
            <a:xfrm rot="-5400000">
              <a:off x="-321" y="1198"/>
              <a:ext cx="137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Annual energy expenditure (kcal/yr)</a:t>
              </a:r>
            </a:p>
          </p:txBody>
        </p:sp>
        <p:sp>
          <p:nvSpPr>
            <p:cNvPr id="20488" name="Text Box 7"/>
            <p:cNvSpPr txBox="1">
              <a:spLocks noChangeArrowheads="1"/>
            </p:cNvSpPr>
            <p:nvPr/>
          </p:nvSpPr>
          <p:spPr bwMode="auto">
            <a:xfrm>
              <a:off x="446" y="627"/>
              <a:ext cx="40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800,000</a:t>
              </a:r>
            </a:p>
          </p:txBody>
        </p:sp>
        <p:sp>
          <p:nvSpPr>
            <p:cNvPr id="20489" name="Text Box 8"/>
            <p:cNvSpPr txBox="1">
              <a:spLocks noChangeArrowheads="1"/>
            </p:cNvSpPr>
            <p:nvPr/>
          </p:nvSpPr>
          <p:spPr bwMode="auto">
            <a:xfrm>
              <a:off x="816" y="688"/>
              <a:ext cx="457"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Basal</a:t>
              </a:r>
            </a:p>
            <a:p>
              <a:pPr eaLnBrk="0" hangingPunct="0"/>
              <a:r>
                <a:rPr kumimoji="1" lang="en-US" sz="1000"/>
                <a:t>metabolic</a:t>
              </a:r>
            </a:p>
            <a:p>
              <a:pPr eaLnBrk="0" hangingPunct="0"/>
              <a:r>
                <a:rPr kumimoji="1" lang="en-US" sz="1000"/>
                <a:t>rate</a:t>
              </a:r>
            </a:p>
          </p:txBody>
        </p:sp>
        <p:sp>
          <p:nvSpPr>
            <p:cNvPr id="20490" name="Line 9"/>
            <p:cNvSpPr>
              <a:spLocks noChangeShapeType="1"/>
            </p:cNvSpPr>
            <p:nvPr/>
          </p:nvSpPr>
          <p:spPr bwMode="auto">
            <a:xfrm>
              <a:off x="1104" y="912"/>
              <a:ext cx="192"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491" name="Text Box 10"/>
            <p:cNvSpPr txBox="1">
              <a:spLocks noChangeArrowheads="1"/>
            </p:cNvSpPr>
            <p:nvPr/>
          </p:nvSpPr>
          <p:spPr bwMode="auto">
            <a:xfrm>
              <a:off x="1049" y="603"/>
              <a:ext cx="58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Reproduction</a:t>
              </a:r>
            </a:p>
          </p:txBody>
        </p:sp>
        <p:sp>
          <p:nvSpPr>
            <p:cNvPr id="20492" name="Line 11"/>
            <p:cNvSpPr>
              <a:spLocks noChangeShapeType="1"/>
            </p:cNvSpPr>
            <p:nvPr/>
          </p:nvSpPr>
          <p:spPr bwMode="auto">
            <a:xfrm flipV="1">
              <a:off x="1488" y="744"/>
              <a:ext cx="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493" name="Text Box 12"/>
            <p:cNvSpPr txBox="1">
              <a:spLocks noChangeArrowheads="1"/>
            </p:cNvSpPr>
            <p:nvPr/>
          </p:nvSpPr>
          <p:spPr bwMode="auto">
            <a:xfrm>
              <a:off x="1631" y="662"/>
              <a:ext cx="673"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Temperature</a:t>
              </a:r>
            </a:p>
            <a:p>
              <a:pPr eaLnBrk="0" hangingPunct="0"/>
              <a:r>
                <a:rPr kumimoji="1" lang="en-US" sz="1000"/>
                <a:t>regulation costs</a:t>
              </a:r>
            </a:p>
          </p:txBody>
        </p:sp>
        <p:sp>
          <p:nvSpPr>
            <p:cNvPr id="20494" name="Line 13"/>
            <p:cNvSpPr>
              <a:spLocks noChangeShapeType="1"/>
            </p:cNvSpPr>
            <p:nvPr/>
          </p:nvSpPr>
          <p:spPr bwMode="auto">
            <a:xfrm flipH="1">
              <a:off x="1584" y="768"/>
              <a:ext cx="96"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495" name="Text Box 14"/>
            <p:cNvSpPr txBox="1">
              <a:spLocks noChangeArrowheads="1"/>
            </p:cNvSpPr>
            <p:nvPr/>
          </p:nvSpPr>
          <p:spPr bwMode="auto">
            <a:xfrm>
              <a:off x="1739" y="927"/>
              <a:ext cx="37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Growth</a:t>
              </a:r>
            </a:p>
          </p:txBody>
        </p:sp>
        <p:sp>
          <p:nvSpPr>
            <p:cNvPr id="20496" name="Line 15"/>
            <p:cNvSpPr>
              <a:spLocks noChangeShapeType="1"/>
            </p:cNvSpPr>
            <p:nvPr/>
          </p:nvSpPr>
          <p:spPr bwMode="auto">
            <a:xfrm>
              <a:off x="1675" y="950"/>
              <a:ext cx="101" cy="51"/>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497" name="Text Box 16"/>
            <p:cNvSpPr txBox="1">
              <a:spLocks noChangeArrowheads="1"/>
            </p:cNvSpPr>
            <p:nvPr/>
          </p:nvSpPr>
          <p:spPr bwMode="auto">
            <a:xfrm>
              <a:off x="1748" y="1123"/>
              <a:ext cx="369"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Activity</a:t>
              </a:r>
            </a:p>
            <a:p>
              <a:pPr eaLnBrk="0" hangingPunct="0"/>
              <a:r>
                <a:rPr kumimoji="1" lang="en-US" sz="1000"/>
                <a:t>costs</a:t>
              </a:r>
            </a:p>
            <a:p>
              <a:pPr eaLnBrk="0" hangingPunct="0"/>
              <a:endParaRPr kumimoji="1" lang="en-US" sz="1000"/>
            </a:p>
          </p:txBody>
        </p:sp>
        <p:sp>
          <p:nvSpPr>
            <p:cNvPr id="20498" name="Line 17"/>
            <p:cNvSpPr>
              <a:spLocks noChangeShapeType="1"/>
            </p:cNvSpPr>
            <p:nvPr/>
          </p:nvSpPr>
          <p:spPr bwMode="auto">
            <a:xfrm>
              <a:off x="1634" y="1134"/>
              <a:ext cx="144"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499" name="Text Box 18"/>
            <p:cNvSpPr txBox="1">
              <a:spLocks noChangeArrowheads="1"/>
            </p:cNvSpPr>
            <p:nvPr/>
          </p:nvSpPr>
          <p:spPr bwMode="auto">
            <a:xfrm>
              <a:off x="873" y="1906"/>
              <a:ext cx="931"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60-kg female human</a:t>
              </a:r>
            </a:p>
            <a:p>
              <a:pPr algn="ctr" eaLnBrk="0" hangingPunct="0"/>
              <a:r>
                <a:rPr kumimoji="1" lang="en-US" sz="1000"/>
                <a:t>from temperate climate</a:t>
              </a:r>
            </a:p>
          </p:txBody>
        </p:sp>
        <p:sp>
          <p:nvSpPr>
            <p:cNvPr id="20500" name="Text Box 19"/>
            <p:cNvSpPr txBox="1">
              <a:spLocks noChangeArrowheads="1"/>
            </p:cNvSpPr>
            <p:nvPr/>
          </p:nvSpPr>
          <p:spPr bwMode="auto">
            <a:xfrm>
              <a:off x="270" y="2152"/>
              <a:ext cx="140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Total annual energy expenditures</a:t>
              </a:r>
              <a:r>
                <a:rPr kumimoji="1" lang="en-US" sz="1000"/>
                <a:t> </a:t>
              </a:r>
            </a:p>
          </p:txBody>
        </p:sp>
        <p:sp>
          <p:nvSpPr>
            <p:cNvPr id="20501" name="Text Box 20"/>
            <p:cNvSpPr txBox="1">
              <a:spLocks noChangeArrowheads="1"/>
            </p:cNvSpPr>
            <p:nvPr/>
          </p:nvSpPr>
          <p:spPr bwMode="auto">
            <a:xfrm>
              <a:off x="154" y="2146"/>
              <a:ext cx="21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(a)</a:t>
              </a:r>
            </a:p>
          </p:txBody>
        </p:sp>
        <p:sp>
          <p:nvSpPr>
            <p:cNvPr id="20502" name="Text Box 21"/>
            <p:cNvSpPr txBox="1">
              <a:spLocks noChangeArrowheads="1"/>
            </p:cNvSpPr>
            <p:nvPr/>
          </p:nvSpPr>
          <p:spPr bwMode="auto">
            <a:xfrm>
              <a:off x="2190" y="1075"/>
              <a:ext cx="40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340,000</a:t>
              </a:r>
            </a:p>
          </p:txBody>
        </p:sp>
        <p:sp>
          <p:nvSpPr>
            <p:cNvPr id="20503" name="Text Box 22"/>
            <p:cNvSpPr txBox="1">
              <a:spLocks noChangeArrowheads="1"/>
            </p:cNvSpPr>
            <p:nvPr/>
          </p:nvSpPr>
          <p:spPr bwMode="auto">
            <a:xfrm>
              <a:off x="2323" y="1901"/>
              <a:ext cx="1037"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4-kg male Adélie penguin</a:t>
              </a:r>
            </a:p>
            <a:p>
              <a:pPr algn="ctr" eaLnBrk="0" hangingPunct="0"/>
              <a:r>
                <a:rPr kumimoji="1" lang="en-US" sz="1000"/>
                <a:t>from Antarctica (brooding)</a:t>
              </a:r>
            </a:p>
          </p:txBody>
        </p:sp>
        <p:sp>
          <p:nvSpPr>
            <p:cNvPr id="20504" name="Text Box 23"/>
            <p:cNvSpPr txBox="1">
              <a:spLocks noChangeArrowheads="1"/>
            </p:cNvSpPr>
            <p:nvPr/>
          </p:nvSpPr>
          <p:spPr bwMode="auto">
            <a:xfrm>
              <a:off x="3526" y="1728"/>
              <a:ext cx="31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4,000</a:t>
              </a:r>
            </a:p>
          </p:txBody>
        </p:sp>
        <p:sp>
          <p:nvSpPr>
            <p:cNvPr id="20505" name="Text Box 24"/>
            <p:cNvSpPr txBox="1">
              <a:spLocks noChangeArrowheads="1"/>
            </p:cNvSpPr>
            <p:nvPr/>
          </p:nvSpPr>
          <p:spPr bwMode="auto">
            <a:xfrm>
              <a:off x="3531" y="1910"/>
              <a:ext cx="1128"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0.025-kg female deer mouse</a:t>
              </a:r>
            </a:p>
            <a:p>
              <a:pPr algn="ctr" eaLnBrk="0" hangingPunct="0"/>
              <a:r>
                <a:rPr kumimoji="1" lang="en-US" sz="1000"/>
                <a:t>from temperate</a:t>
              </a:r>
            </a:p>
            <a:p>
              <a:pPr algn="ctr" eaLnBrk="0" hangingPunct="0"/>
              <a:r>
                <a:rPr kumimoji="1" lang="en-US" sz="1000"/>
                <a:t>North America</a:t>
              </a:r>
            </a:p>
          </p:txBody>
        </p:sp>
        <p:sp>
          <p:nvSpPr>
            <p:cNvPr id="20506" name="Text Box 25"/>
            <p:cNvSpPr txBox="1">
              <a:spLocks noChangeArrowheads="1"/>
            </p:cNvSpPr>
            <p:nvPr/>
          </p:nvSpPr>
          <p:spPr bwMode="auto">
            <a:xfrm>
              <a:off x="4656" y="1617"/>
              <a:ext cx="31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8,000</a:t>
              </a:r>
            </a:p>
          </p:txBody>
        </p:sp>
        <p:sp>
          <p:nvSpPr>
            <p:cNvPr id="20507" name="Text Box 26"/>
            <p:cNvSpPr txBox="1">
              <a:spLocks noChangeArrowheads="1"/>
            </p:cNvSpPr>
            <p:nvPr/>
          </p:nvSpPr>
          <p:spPr bwMode="auto">
            <a:xfrm>
              <a:off x="4642" y="1920"/>
              <a:ext cx="792"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4-kg female python</a:t>
              </a:r>
            </a:p>
            <a:p>
              <a:pPr algn="ctr" eaLnBrk="0" hangingPunct="0"/>
              <a:r>
                <a:rPr kumimoji="1" lang="en-US" sz="1000"/>
                <a:t>from Australia</a:t>
              </a:r>
            </a:p>
          </p:txBody>
        </p:sp>
        <p:sp>
          <p:nvSpPr>
            <p:cNvPr id="20508" name="Text Box 27"/>
            <p:cNvSpPr txBox="1">
              <a:spLocks noChangeArrowheads="1"/>
            </p:cNvSpPr>
            <p:nvPr/>
          </p:nvSpPr>
          <p:spPr bwMode="auto">
            <a:xfrm rot="-5400000">
              <a:off x="-347" y="3077"/>
              <a:ext cx="1327"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Energy expenditure per unit mass </a:t>
              </a:r>
            </a:p>
            <a:p>
              <a:pPr eaLnBrk="0" hangingPunct="0"/>
              <a:r>
                <a:rPr kumimoji="1" lang="en-US" sz="1000"/>
                <a:t>(kcal/kg•day)</a:t>
              </a:r>
            </a:p>
          </p:txBody>
        </p:sp>
        <p:sp>
          <p:nvSpPr>
            <p:cNvPr id="20509" name="Text Box 28"/>
            <p:cNvSpPr txBox="1">
              <a:spLocks noChangeArrowheads="1"/>
            </p:cNvSpPr>
            <p:nvPr/>
          </p:nvSpPr>
          <p:spPr bwMode="auto">
            <a:xfrm>
              <a:off x="505" y="2467"/>
              <a:ext cx="24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438</a:t>
              </a:r>
            </a:p>
          </p:txBody>
        </p:sp>
        <p:sp>
          <p:nvSpPr>
            <p:cNvPr id="20510" name="Text Box 29"/>
            <p:cNvSpPr txBox="1">
              <a:spLocks noChangeArrowheads="1"/>
            </p:cNvSpPr>
            <p:nvPr/>
          </p:nvSpPr>
          <p:spPr bwMode="auto">
            <a:xfrm>
              <a:off x="986" y="3331"/>
              <a:ext cx="55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Deer mouse</a:t>
              </a:r>
            </a:p>
          </p:txBody>
        </p:sp>
        <p:sp>
          <p:nvSpPr>
            <p:cNvPr id="20511" name="Text Box 30"/>
            <p:cNvSpPr txBox="1">
              <a:spLocks noChangeArrowheads="1"/>
            </p:cNvSpPr>
            <p:nvPr/>
          </p:nvSpPr>
          <p:spPr bwMode="auto">
            <a:xfrm>
              <a:off x="2253" y="3048"/>
              <a:ext cx="24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233</a:t>
              </a:r>
            </a:p>
          </p:txBody>
        </p:sp>
        <p:sp>
          <p:nvSpPr>
            <p:cNvPr id="20512" name="Text Box 31"/>
            <p:cNvSpPr txBox="1">
              <a:spLocks noChangeArrowheads="1"/>
            </p:cNvSpPr>
            <p:nvPr/>
          </p:nvSpPr>
          <p:spPr bwMode="auto">
            <a:xfrm>
              <a:off x="2623" y="3379"/>
              <a:ext cx="641"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Adélie penguin</a:t>
              </a:r>
            </a:p>
          </p:txBody>
        </p:sp>
        <p:sp>
          <p:nvSpPr>
            <p:cNvPr id="20513" name="Text Box 32"/>
            <p:cNvSpPr txBox="1">
              <a:spLocks noChangeArrowheads="1"/>
            </p:cNvSpPr>
            <p:nvPr/>
          </p:nvSpPr>
          <p:spPr bwMode="auto">
            <a:xfrm>
              <a:off x="3575" y="3600"/>
              <a:ext cx="27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36.5</a:t>
              </a:r>
            </a:p>
          </p:txBody>
        </p:sp>
        <p:sp>
          <p:nvSpPr>
            <p:cNvPr id="20514" name="Text Box 33"/>
            <p:cNvSpPr txBox="1">
              <a:spLocks noChangeArrowheads="1"/>
            </p:cNvSpPr>
            <p:nvPr/>
          </p:nvSpPr>
          <p:spPr bwMode="auto">
            <a:xfrm>
              <a:off x="3851" y="2933"/>
              <a:ext cx="37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Human</a:t>
              </a:r>
            </a:p>
          </p:txBody>
        </p:sp>
        <p:sp>
          <p:nvSpPr>
            <p:cNvPr id="20515" name="Text Box 34"/>
            <p:cNvSpPr txBox="1">
              <a:spLocks noChangeArrowheads="1"/>
            </p:cNvSpPr>
            <p:nvPr/>
          </p:nvSpPr>
          <p:spPr bwMode="auto">
            <a:xfrm>
              <a:off x="4690" y="3715"/>
              <a:ext cx="22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5.5</a:t>
              </a:r>
            </a:p>
          </p:txBody>
        </p:sp>
        <p:sp>
          <p:nvSpPr>
            <p:cNvPr id="20516" name="Text Box 35"/>
            <p:cNvSpPr txBox="1">
              <a:spLocks noChangeArrowheads="1"/>
            </p:cNvSpPr>
            <p:nvPr/>
          </p:nvSpPr>
          <p:spPr bwMode="auto">
            <a:xfrm>
              <a:off x="4965" y="3235"/>
              <a:ext cx="3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Python</a:t>
              </a:r>
            </a:p>
          </p:txBody>
        </p:sp>
        <p:sp>
          <p:nvSpPr>
            <p:cNvPr id="20517" name="Text Box 37"/>
            <p:cNvSpPr txBox="1">
              <a:spLocks noChangeArrowheads="1"/>
            </p:cNvSpPr>
            <p:nvPr/>
          </p:nvSpPr>
          <p:spPr bwMode="auto">
            <a:xfrm>
              <a:off x="334" y="3902"/>
              <a:ext cx="195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Energy expenditures per unit mass (kcal/kg•day)</a:t>
              </a:r>
            </a:p>
          </p:txBody>
        </p:sp>
        <p:sp>
          <p:nvSpPr>
            <p:cNvPr id="20518" name="Text Box 38"/>
            <p:cNvSpPr txBox="1">
              <a:spLocks noChangeArrowheads="1"/>
            </p:cNvSpPr>
            <p:nvPr/>
          </p:nvSpPr>
          <p:spPr bwMode="auto">
            <a:xfrm>
              <a:off x="180" y="3903"/>
              <a:ext cx="21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(b)</a:t>
              </a:r>
            </a:p>
          </p:txBody>
        </p:sp>
      </p:grpSp>
    </p:spTree>
    <p:extLst>
      <p:ext uri="{BB962C8B-B14F-4D97-AF65-F5344CB8AC3E}">
        <p14:creationId xmlns:p14="http://schemas.microsoft.com/office/powerpoint/2010/main" val="420139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695325"/>
          </a:xfrm>
        </p:spPr>
        <p:txBody>
          <a:bodyPr/>
          <a:lstStyle/>
          <a:p>
            <a:pPr eaLnBrk="1" hangingPunct="1"/>
            <a:r>
              <a:rPr lang="en-US" sz="2400">
                <a:ea typeface="ＭＳ Ｐゴシック" pitchFamily="-108" charset="-128"/>
                <a:cs typeface="ＭＳ Ｐゴシック" pitchFamily="-108" charset="-128"/>
              </a:rPr>
              <a:t>The relationship between body temperature and environmental temperature in an aquatic endotherm and ectotherm</a:t>
            </a:r>
          </a:p>
        </p:txBody>
      </p:sp>
      <p:grpSp>
        <p:nvGrpSpPr>
          <p:cNvPr id="21507" name="Group 17"/>
          <p:cNvGrpSpPr>
            <a:grpSpLocks/>
          </p:cNvGrpSpPr>
          <p:nvPr/>
        </p:nvGrpSpPr>
        <p:grpSpPr bwMode="auto">
          <a:xfrm>
            <a:off x="1482725" y="1143000"/>
            <a:ext cx="5756275" cy="5318125"/>
            <a:chOff x="934" y="720"/>
            <a:chExt cx="3626" cy="3350"/>
          </a:xfrm>
        </p:grpSpPr>
        <p:pic>
          <p:nvPicPr>
            <p:cNvPr id="21508" name="Picture 3"/>
            <p:cNvPicPr>
              <a:picLocks noChangeAspect="1" noChangeArrowheads="1"/>
            </p:cNvPicPr>
            <p:nvPr/>
          </p:nvPicPr>
          <p:blipFill>
            <a:blip r:embed="rId2"/>
            <a:srcRect/>
            <a:stretch>
              <a:fillRect/>
            </a:stretch>
          </p:blipFill>
          <p:spPr bwMode="auto">
            <a:xfrm>
              <a:off x="934" y="720"/>
              <a:ext cx="3626" cy="3350"/>
            </a:xfrm>
            <a:prstGeom prst="rect">
              <a:avLst/>
            </a:prstGeom>
            <a:noFill/>
            <a:ln w="9525">
              <a:noFill/>
              <a:miter lim="800000"/>
              <a:headEnd/>
              <a:tailEnd/>
            </a:ln>
          </p:spPr>
        </p:pic>
        <p:sp>
          <p:nvSpPr>
            <p:cNvPr id="21509" name="Text Box 4"/>
            <p:cNvSpPr txBox="1">
              <a:spLocks noChangeArrowheads="1"/>
            </p:cNvSpPr>
            <p:nvPr/>
          </p:nvSpPr>
          <p:spPr bwMode="auto">
            <a:xfrm>
              <a:off x="2304" y="960"/>
              <a:ext cx="1269"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River otter (endotherm)</a:t>
              </a:r>
            </a:p>
          </p:txBody>
        </p:sp>
        <p:sp>
          <p:nvSpPr>
            <p:cNvPr id="21510" name="Text Box 5"/>
            <p:cNvSpPr txBox="1">
              <a:spLocks noChangeArrowheads="1"/>
            </p:cNvSpPr>
            <p:nvPr/>
          </p:nvSpPr>
          <p:spPr bwMode="auto">
            <a:xfrm>
              <a:off x="2645" y="2544"/>
              <a:ext cx="1579"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Largemouth bass (ectotherm)</a:t>
              </a:r>
            </a:p>
          </p:txBody>
        </p:sp>
        <p:sp>
          <p:nvSpPr>
            <p:cNvPr id="21511" name="Text Box 6"/>
            <p:cNvSpPr txBox="1">
              <a:spLocks noChangeArrowheads="1"/>
            </p:cNvSpPr>
            <p:nvPr/>
          </p:nvSpPr>
          <p:spPr bwMode="auto">
            <a:xfrm>
              <a:off x="1772" y="3840"/>
              <a:ext cx="2195"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Ambient (environmental) temperature (°C)</a:t>
              </a:r>
            </a:p>
          </p:txBody>
        </p:sp>
        <p:sp>
          <p:nvSpPr>
            <p:cNvPr id="21512" name="Text Box 7"/>
            <p:cNvSpPr txBox="1">
              <a:spLocks noChangeArrowheads="1"/>
            </p:cNvSpPr>
            <p:nvPr/>
          </p:nvSpPr>
          <p:spPr bwMode="auto">
            <a:xfrm rot="-5400000">
              <a:off x="462" y="2105"/>
              <a:ext cx="1234"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Body temperature (°C)</a:t>
              </a:r>
            </a:p>
          </p:txBody>
        </p:sp>
        <p:sp>
          <p:nvSpPr>
            <p:cNvPr id="21513" name="Text Box 8"/>
            <p:cNvSpPr txBox="1">
              <a:spLocks noChangeArrowheads="1"/>
            </p:cNvSpPr>
            <p:nvPr/>
          </p:nvSpPr>
          <p:spPr bwMode="auto">
            <a:xfrm>
              <a:off x="1081" y="768"/>
              <a:ext cx="2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40</a:t>
              </a:r>
            </a:p>
          </p:txBody>
        </p:sp>
        <p:sp>
          <p:nvSpPr>
            <p:cNvPr id="21514" name="Text Box 9"/>
            <p:cNvSpPr txBox="1">
              <a:spLocks noChangeArrowheads="1"/>
            </p:cNvSpPr>
            <p:nvPr/>
          </p:nvSpPr>
          <p:spPr bwMode="auto">
            <a:xfrm>
              <a:off x="1104" y="1488"/>
              <a:ext cx="2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30</a:t>
              </a:r>
            </a:p>
          </p:txBody>
        </p:sp>
        <p:sp>
          <p:nvSpPr>
            <p:cNvPr id="21515" name="Text Box 10"/>
            <p:cNvSpPr txBox="1">
              <a:spLocks noChangeArrowheads="1"/>
            </p:cNvSpPr>
            <p:nvPr/>
          </p:nvSpPr>
          <p:spPr bwMode="auto">
            <a:xfrm>
              <a:off x="1103" y="2176"/>
              <a:ext cx="2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20</a:t>
              </a:r>
            </a:p>
          </p:txBody>
        </p:sp>
        <p:sp>
          <p:nvSpPr>
            <p:cNvPr id="21516" name="Text Box 11"/>
            <p:cNvSpPr txBox="1">
              <a:spLocks noChangeArrowheads="1"/>
            </p:cNvSpPr>
            <p:nvPr/>
          </p:nvSpPr>
          <p:spPr bwMode="auto">
            <a:xfrm>
              <a:off x="1094" y="2880"/>
              <a:ext cx="2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10</a:t>
              </a:r>
            </a:p>
          </p:txBody>
        </p:sp>
        <p:sp>
          <p:nvSpPr>
            <p:cNvPr id="21517" name="Text Box 12"/>
            <p:cNvSpPr txBox="1">
              <a:spLocks noChangeArrowheads="1"/>
            </p:cNvSpPr>
            <p:nvPr/>
          </p:nvSpPr>
          <p:spPr bwMode="auto">
            <a:xfrm>
              <a:off x="1920" y="3696"/>
              <a:ext cx="2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10</a:t>
              </a:r>
            </a:p>
          </p:txBody>
        </p:sp>
        <p:sp>
          <p:nvSpPr>
            <p:cNvPr id="21518" name="Text Box 13"/>
            <p:cNvSpPr txBox="1">
              <a:spLocks noChangeArrowheads="1"/>
            </p:cNvSpPr>
            <p:nvPr/>
          </p:nvSpPr>
          <p:spPr bwMode="auto">
            <a:xfrm>
              <a:off x="2640" y="3712"/>
              <a:ext cx="2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20</a:t>
              </a:r>
            </a:p>
          </p:txBody>
        </p:sp>
        <p:sp>
          <p:nvSpPr>
            <p:cNvPr id="21519" name="Text Box 14"/>
            <p:cNvSpPr txBox="1">
              <a:spLocks noChangeArrowheads="1"/>
            </p:cNvSpPr>
            <p:nvPr/>
          </p:nvSpPr>
          <p:spPr bwMode="auto">
            <a:xfrm>
              <a:off x="3360" y="3720"/>
              <a:ext cx="2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30</a:t>
              </a:r>
            </a:p>
          </p:txBody>
        </p:sp>
        <p:sp>
          <p:nvSpPr>
            <p:cNvPr id="21520" name="Text Box 15"/>
            <p:cNvSpPr txBox="1">
              <a:spLocks noChangeArrowheads="1"/>
            </p:cNvSpPr>
            <p:nvPr/>
          </p:nvSpPr>
          <p:spPr bwMode="auto">
            <a:xfrm>
              <a:off x="4072" y="3728"/>
              <a:ext cx="2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40</a:t>
              </a:r>
            </a:p>
          </p:txBody>
        </p:sp>
        <p:sp>
          <p:nvSpPr>
            <p:cNvPr id="21521" name="Text Box 16"/>
            <p:cNvSpPr txBox="1">
              <a:spLocks noChangeArrowheads="1"/>
            </p:cNvSpPr>
            <p:nvPr/>
          </p:nvSpPr>
          <p:spPr bwMode="auto">
            <a:xfrm>
              <a:off x="1191" y="3672"/>
              <a:ext cx="17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0</a:t>
              </a:r>
            </a:p>
          </p:txBody>
        </p:sp>
      </p:grpSp>
    </p:spTree>
    <p:extLst>
      <p:ext uri="{BB962C8B-B14F-4D97-AF65-F5344CB8AC3E}">
        <p14:creationId xmlns:p14="http://schemas.microsoft.com/office/powerpoint/2010/main" val="1263063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3973</TotalTime>
  <Words>4065</Words>
  <Application>Microsoft Macintosh PowerPoint</Application>
  <PresentationFormat>On-screen Show (4:3)</PresentationFormat>
  <Paragraphs>910</Paragraphs>
  <Slides>44</Slides>
  <Notes>29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Regulating the Internal Environment (Ch. 40, 44)</vt:lpstr>
      <vt:lpstr>Conformers vs. Regulators  </vt:lpstr>
      <vt:lpstr> Bioenergetics of an animal: an overview</vt:lpstr>
      <vt:lpstr>Homeostasis </vt:lpstr>
      <vt:lpstr>Animal systems evolved to support multicellular life</vt:lpstr>
      <vt:lpstr>Overcoming limitations of diffusion</vt:lpstr>
      <vt:lpstr>Maximum metabolic rates over different time spans</vt:lpstr>
      <vt:lpstr> Energy budgets for four animals</vt:lpstr>
      <vt:lpstr>The relationship between body temperature and environmental temperature in an aquatic endotherm and ectotherm</vt:lpstr>
      <vt:lpstr>Heat exchange between an organism and its environment</vt:lpstr>
      <vt:lpstr> Countercurrent heat exchangers</vt:lpstr>
      <vt:lpstr>Mammalian integumentary system</vt:lpstr>
      <vt:lpstr> A terrestrial mammal bathing, an adaptation that enhances evaporative cooling</vt:lpstr>
      <vt:lpstr>The thermostat function of the hypothalamus in human thermoregulation</vt:lpstr>
      <vt:lpstr>Body temperature and metabolism during hibernation in Belding’s ground squirrels</vt:lpstr>
      <vt:lpstr>Osmoregulation</vt:lpstr>
      <vt:lpstr>Intracellular Waste</vt:lpstr>
      <vt:lpstr>Nitrogenous waste disposal</vt:lpstr>
      <vt:lpstr>PowerPoint Presentation</vt:lpstr>
      <vt:lpstr>Freshwater animals</vt:lpstr>
      <vt:lpstr>Land animals</vt:lpstr>
      <vt:lpstr>Egg-laying land animals</vt:lpstr>
      <vt:lpstr>Uric acid</vt:lpstr>
      <vt:lpstr>Mammalian System</vt:lpstr>
      <vt:lpstr>Mammalian Kidney</vt:lpstr>
      <vt:lpstr>Nephron</vt:lpstr>
      <vt:lpstr>Mammalian kidney</vt:lpstr>
      <vt:lpstr>Nephron: Filtration </vt:lpstr>
      <vt:lpstr>Nephron: Re-absorption</vt:lpstr>
      <vt:lpstr>Nephron: Re-absorption</vt:lpstr>
      <vt:lpstr>Nephron: Re-absorption</vt:lpstr>
      <vt:lpstr>Nephron: Re-absorption</vt:lpstr>
      <vt:lpstr>PowerPoint Presentation</vt:lpstr>
      <vt:lpstr>Osmotic control in nephron</vt:lpstr>
      <vt:lpstr>Summary </vt:lpstr>
      <vt:lpstr>Negative Feedback Loop</vt:lpstr>
      <vt:lpstr>Controlling Body Temperature</vt:lpstr>
      <vt:lpstr>Blood Osmolarity</vt:lpstr>
      <vt:lpstr>Maintaining Water Balance</vt:lpstr>
      <vt:lpstr>Blood Osmolarity</vt:lpstr>
      <vt:lpstr>Maintaining Water Balance</vt:lpstr>
      <vt:lpstr>Blood Osmolarity</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Physiology 2 2010edit</dc:title>
  <dc:subject/>
  <dc:creator>Kim Foglia/David Knuffke</dc:creator>
  <cp:keywords/>
  <dc:description/>
  <cp:lastModifiedBy>David Knuffke</cp:lastModifiedBy>
  <cp:revision>170</cp:revision>
  <cp:lastPrinted>2007-11-05T03:00:20Z</cp:lastPrinted>
  <dcterms:created xsi:type="dcterms:W3CDTF">2010-08-30T18:27:02Z</dcterms:created>
  <dcterms:modified xsi:type="dcterms:W3CDTF">2010-11-20T14:48:14Z</dcterms:modified>
  <cp:category/>
</cp:coreProperties>
</file>