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2.bin" ContentType="audio/unknown"/>
  <Override PartName="/ppt/media/audio3.bin" ContentType="audio/unknown"/>
  <Override PartName="/ppt/media/audio4.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27"/>
  </p:notesMasterIdLst>
  <p:handoutMasterIdLst>
    <p:handoutMasterId r:id="rId28"/>
  </p:handoutMasterIdLst>
  <p:sldIdLst>
    <p:sldId id="330"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3" r:id="rId24"/>
    <p:sldId id="352" r:id="rId25"/>
    <p:sldId id="354" r:id="rId2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488" y="-156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2042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641746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7725DB-7361-684B-B692-CC2F11BCF6D3}" type="slidenum">
              <a:rPr lang="en-US"/>
              <a:pPr/>
              <a:t>1</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p:spPr>
        <p:txBody>
          <a:bodyPr/>
          <a:lstStyle/>
          <a:p>
            <a:pPr eaLnBrk="1" hangingPunct="1"/>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75D3339-6B62-864D-9FFE-712801243DA9}" type="slidenum">
              <a:rPr lang="en-US"/>
              <a:pPr/>
              <a:t>10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8C7F42C-9DCD-5741-AAFD-C71ACFD00F4F}" type="slidenum">
              <a:rPr lang="en-US"/>
              <a:pPr/>
              <a:t>11</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C1A6C3-1619-304D-9D2E-71E1CCA4CAF1}" type="slidenum">
              <a:rPr lang="en-US"/>
              <a:pPr/>
              <a:t>12</a:t>
            </a:fld>
            <a:endParaRPr lang="en-US"/>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9291032-1C57-514C-80CA-F4B1116B059D}" type="slidenum">
              <a:rPr lang="en-US"/>
              <a:pPr/>
              <a:t>13</a:t>
            </a:fld>
            <a:endParaRPr lang="en-US"/>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D849643-C525-4D4B-8B7E-D963FD5AACB5}" type="slidenum">
              <a:rPr lang="en-US"/>
              <a:pPr/>
              <a:t>14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9E3BDEB-EB7A-2A41-9331-C011A44D0976}" type="slidenum">
              <a:rPr lang="en-US"/>
              <a:pPr/>
              <a:t>15</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BF0A8EE-55DF-BF4E-B53A-15F0B7C1C5D3}" type="slidenum">
              <a:rPr lang="en-US"/>
              <a:pPr/>
              <a:t>16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000"/>
              <a:t>tropins (tropic hormones) stimulate growth in target organs/cells (tropic means nourishment) When the target organ is another gland, tropic hormones cause them to produce &amp; release their own hormones.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D90EA95-6F23-1B4D-BB9F-C0211D58C13B}" type="slidenum">
              <a:rPr lang="en-US"/>
              <a:pPr/>
              <a:t>17</a:t>
            </a:fld>
            <a:endParaRPr lang="en-US"/>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t>The most remarkable characteristic of prolactin (PRL) is the great diversity of effects it produces in different vertebrate species. For example, prolactin stimulates mammary gland growth and milk synthesis in mammals; regulates fat metabolism and reproduction in birds; delays metamorphosis in amphibians, where it may also function as a larval growth hormone; and regulates salt and water balance in freshwater fishes. This list suggests that prolactin is an ancient hormone whose functions have diversified during the evolution of the various vertebrate groups.</a:t>
            </a:r>
          </a:p>
          <a:p>
            <a:pPr eaLnBrk="1" hangingPunct="1"/>
            <a:endParaRPr lang="en-US" sz="800"/>
          </a:p>
          <a:p>
            <a:pPr eaLnBrk="1" hangingPunct="1"/>
            <a:r>
              <a:rPr lang="en-US" sz="800"/>
              <a:t>Growth hormone (GH) is so similar structurally to prolactin that scientists hypothesize that the genes directing their production evolved from the same ancestral gene. Gene duplication!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15EA7FD-071D-DD41-A7BA-1D344935CAE9}" type="slidenum">
              <a:rPr lang="en-US"/>
              <a:pPr/>
              <a:t>18</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t>The thyroid gland produces two very similar hormones derived from the amino acid tyrosine: triiodothyronine (T3), which contains three iodine atoms, and tetraiodothyronine, or thyroxine (T4), which contains four iodine atoms. In mammals, the thyroid secretes mainly T4, but target cells convert most of it to T3 by removing one iodine atom. Although both hormones are bound by the same receptor protein located in the cell nucleus, the receptor has greater affinity for T3 than for T4. Thus, it is mostly T3 that brings about responses in target cells.</a:t>
            </a:r>
          </a:p>
          <a:p>
            <a:pPr eaLnBrk="1" hangingPunct="1"/>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143AE41-11C1-5F4F-A291-D52ACCF0F3C4}" type="slidenum">
              <a:rPr lang="en-US"/>
              <a:pPr/>
              <a:t>19</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E6C8094-F22B-3C4A-9A6A-DA5E73DC85E1}" type="slidenum">
              <a:rPr lang="en-US"/>
              <a:pPr/>
              <a:t>2</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AE3D1A4-35A0-ED41-B1E3-1D0E4CCDBD81}" type="slidenum">
              <a:rPr lang="en-US"/>
              <a:pPr/>
              <a:t>20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BB54168-D23A-434D-BB3E-01C00BAC2646}" type="slidenum">
              <a:rPr lang="en-US"/>
              <a:pPr/>
              <a:t>21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191000"/>
            <a:ext cx="5410200" cy="4648200"/>
          </a:xfrm>
          <a:noFill/>
          <a:ln/>
        </p:spPr>
        <p:txBody>
          <a:bodyPr/>
          <a:lstStyle/>
          <a:p>
            <a:pPr eaLnBrk="1" hangingPunct="1"/>
            <a:r>
              <a:rPr lang="en-US" sz="1100"/>
              <a:t>Gonadotropin-releasing hormone </a:t>
            </a:r>
          </a:p>
          <a:p>
            <a:pPr eaLnBrk="1" hangingPunct="1"/>
            <a:r>
              <a:rPr lang="en-US" sz="1100"/>
              <a:t>Gonadotropin-releasing hormone 1 (GNRH1) is a peptide hormone responsible for the release of FSH and LH from the anterior pituitary. GNRH1 is synthesized and released by the hypothalamus. GNRH1 is considered a neurohormone, a hormone produced in a specific neural cell and released at its neural terminal. At the pituitary, GNRH1 stimulates the synthesis and secretion of the gonadotropins follicle-stimulating hormone (FSH) and luteinizing hormone (LH). These processes are controlled by the size and frequency of GNRH1 pulses, as well as by feedback from androgens and estrogens. Low frequency GNRH1 pulses lead to FSH release, whereas high frequency GNRH1 pulses stimulate LH release. There are differences in GNRH1 secretion between females and males. In males, GNRH1 is secreted in pulses at a constant frequency, but in females the frequency of the pulses varies during the menstrual cycle and there is a large surge of GNRH1 just before ovulation. GNRH1 secretion is pulsatile in all vertebrates, and is necessary for correct reproductive function. Thus, a single hormone, GNRH1, controls a complex process of follicular growth, ovulation, and corpus luteum maintenance in the female, and spermatogenesis in the male.</a:t>
            </a:r>
          </a:p>
          <a:p>
            <a:pPr eaLnBrk="1" hangingPunct="1"/>
            <a:r>
              <a:rPr lang="en-US" sz="1100"/>
              <a:t>Human chorionic gonadotropin</a:t>
            </a:r>
          </a:p>
          <a:p>
            <a:pPr eaLnBrk="1" hangingPunct="1"/>
            <a:r>
              <a:rPr lang="en-US" sz="1100"/>
              <a:t>Human chorionic gonadotropin (hCG) is a peptide hormone produced in pregnancy that is made by the embryo soon after conception and later by the syncytiotrophoblast (part of the placenta). Its role is to prevent the disintegration of the corpus luteum of the ovary and thereby maintain progesterone production that is critical for a pregnancy in humans. hCG may have additional functions; for instance, it is thought that hCG affects the immune tolerance of the pregnancy.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730C924-8DD2-C44E-8362-1CA0168D930C}" type="slidenum">
              <a:rPr lang="en-US"/>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100"/>
              <a:t>The rabbit test was an early pregnancy test developed in 1927 by Bernhard Zondek and Selmar Aschheim. The original test actually used mice. The test consisted of injecting the tested woman's urine into a female rabbit, then examining the rabbit's ovaries a few days later, which would change in response to a hormone only secreted by pregnant women. The hormone, human chorionic gonadotropin (hCG), is produced during pregnancy and indicates the presence of a fertilized egg; it can be found in a pregnant woman's urine and blood. The rabbit test became a widely used bioassay (animal-based test) to test for pregnancy. The term "rabbit test" was first recorded in 1949 but became a common phrase in the English language. Xenopus frogs were also used in a similar "frog test".</a:t>
            </a:r>
          </a:p>
          <a:p>
            <a:pPr eaLnBrk="1" hangingPunct="1"/>
            <a:endParaRPr lang="en-US" sz="1100"/>
          </a:p>
          <a:p>
            <a:pPr eaLnBrk="1" hangingPunct="1"/>
            <a:r>
              <a:rPr lang="en-US" sz="1100"/>
              <a:t>Modern pregnancy tests still operate on the basis of testing for the presence of the hormone hCG. Due to medical advances, use of a live animal is no longer required.</a:t>
            </a:r>
          </a:p>
          <a:p>
            <a:pPr eaLnBrk="1" hangingPunct="1"/>
            <a:endParaRPr lang="en-US" sz="1100"/>
          </a:p>
          <a:p>
            <a:pPr eaLnBrk="1" hangingPunct="1"/>
            <a:r>
              <a:rPr lang="en-US" sz="1100"/>
              <a:t>It is a common misconception that the injected rabbit would die only if the woman was pregnant. This led to the phrase "the rabbit died" being used as a euphemism for a positive pregnancy test. In fact, all rabbits used for the test died, because they had to be surgically opened in order to examine the ovaries. While it was possible to do this without killing the rabbit, it was generally deemed not worth the trouble and expense.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B71DD94-E111-2F4C-96A9-65559B0144E6}" type="slidenum">
              <a:rPr lang="en-US"/>
              <a:pPr/>
              <a:t>3</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t>Hormones coordinate slower but longer–acting responses to stimuli such as stress, dehydration, and low blood glucose levels. Hormones also regulate long–term developmental processes by informing different parts of the body how fast to grow or when to develop the characteristics that distinguish male from female or juvenile from adult. Hormone–secreting organs, called endocrine glands, are referred to as ductless glands because they secrete their chemical messengers directly into extracellular fluid. From there, the chemicals diffuse into the circulation.</a:t>
            </a:r>
          </a:p>
          <a:p>
            <a:pPr eaLnBrk="1" hangingPunct="1"/>
            <a:endParaRPr 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DF49EC-1D78-3144-9519-E9E137492B44}" type="slidenum">
              <a:rPr lang="en-US"/>
              <a:pPr/>
              <a:t>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27EC19D-0B3D-2A4A-BB85-1F6014F16E42}"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C6DB63F-9592-E34E-AC5E-B2DE0EEBE64D}" type="slidenum">
              <a:rPr lang="en-US"/>
              <a:pPr/>
              <a:t>6</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B1EF04-DC21-674D-A356-729D9A66705C}" type="slidenum">
              <a:rPr lang="en-US"/>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AC4F8AD-0C43-7446-A423-929B1D624FD1}" type="slidenum">
              <a:rPr lang="en-US"/>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transduction: the action or process of converting something and especially energy or a message into another form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D6D9E49-0290-B642-BE4C-F80BA03C4EFC}" type="slidenum">
              <a:rPr lang="en-US"/>
              <a:pPr/>
              <a:t>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16.jpe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3.pn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 Id="rId3"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1.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jpeg"/><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7654" name="Rectangle 2"/>
          <p:cNvSpPr>
            <a:spLocks noChangeArrowheads="1"/>
          </p:cNvSpPr>
          <p:nvPr/>
        </p:nvSpPr>
        <p:spPr bwMode="auto">
          <a:xfrm>
            <a:off x="4800600" y="4810849"/>
            <a:ext cx="4587875" cy="1754327"/>
          </a:xfrm>
          <a:prstGeom prst="rect">
            <a:avLst/>
          </a:prstGeom>
          <a:noFill/>
          <a:ln w="9525">
            <a:noFill/>
            <a:miter lim="800000"/>
            <a:headEnd/>
            <a:tailEnd/>
          </a:ln>
        </p:spPr>
        <p:txBody>
          <a:bodyPr anchor="ctr">
            <a:prstTxWarp prst="textNoShape">
              <a:avLst/>
            </a:prstTxWarp>
            <a:spAutoFit/>
          </a:bodyPr>
          <a:lstStyle/>
          <a:p>
            <a:r>
              <a:rPr lang="en-US" sz="3600" dirty="0">
                <a:solidFill>
                  <a:schemeClr val="bg1"/>
                </a:solidFill>
              </a:rPr>
              <a:t>Endocrine System</a:t>
            </a:r>
          </a:p>
          <a:p>
            <a:r>
              <a:rPr lang="en-US" sz="3600" dirty="0" smtClean="0">
                <a:solidFill>
                  <a:schemeClr val="bg1"/>
                </a:solidFill>
              </a:rPr>
              <a:t>Hormones</a:t>
            </a:r>
          </a:p>
          <a:p>
            <a:r>
              <a:rPr lang="en-US" sz="3600" dirty="0" smtClean="0">
                <a:solidFill>
                  <a:schemeClr val="bg1"/>
                </a:solidFill>
              </a:rPr>
              <a:t>(Ch. 45)</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7_10"/>
          <p:cNvPicPr>
            <a:picLocks noChangeAspect="1" noChangeArrowheads="1"/>
          </p:cNvPicPr>
          <p:nvPr/>
        </p:nvPicPr>
        <p:blipFill>
          <a:blip r:embed="rId6"/>
          <a:srcRect/>
          <a:stretch>
            <a:fillRect/>
          </a:stretch>
        </p:blipFill>
        <p:spPr bwMode="auto">
          <a:xfrm>
            <a:off x="1066800" y="1447800"/>
            <a:ext cx="7162800" cy="5370513"/>
          </a:xfrm>
          <a:prstGeom prst="rect">
            <a:avLst/>
          </a:prstGeom>
          <a:noFill/>
          <a:ln w="9525">
            <a:noFill/>
            <a:miter lim="800000"/>
            <a:headEnd/>
            <a:tailEnd/>
          </a:ln>
        </p:spPr>
      </p:pic>
      <p:sp>
        <p:nvSpPr>
          <p:cNvPr id="46083" name="Rectangle 2"/>
          <p:cNvSpPr>
            <a:spLocks noGrp="1" noChangeArrowheads="1"/>
          </p:cNvSpPr>
          <p:nvPr>
            <p:ph type="title"/>
          </p:nvPr>
        </p:nvSpPr>
        <p:spPr/>
        <p:txBody>
          <a:bodyPr/>
          <a:lstStyle/>
          <a:p>
            <a:pPr eaLnBrk="1" hangingPunct="1"/>
            <a:r>
              <a:rPr lang="en-US"/>
              <a:t>Benefits of a 2° messenger system</a:t>
            </a:r>
          </a:p>
        </p:txBody>
      </p:sp>
      <p:sp>
        <p:nvSpPr>
          <p:cNvPr id="444419" name="Rectangle 3" descr="Rectangle: Click to edit Master text styles&#10;Second level&#10;Third level&#10;Fourth level&#10;Fifth level"/>
          <p:cNvSpPr>
            <a:spLocks noGrp="1" noChangeArrowheads="1"/>
          </p:cNvSpPr>
          <p:nvPr>
            <p:ph type="body" idx="1"/>
          </p:nvPr>
        </p:nvSpPr>
        <p:spPr>
          <a:xfrm>
            <a:off x="76200" y="4905375"/>
            <a:ext cx="2743200" cy="533400"/>
          </a:xfrm>
          <a:solidFill>
            <a:srgbClr val="CC0000"/>
          </a:solidFill>
        </p:spPr>
        <p:txBody>
          <a:bodyPr/>
          <a:lstStyle/>
          <a:p>
            <a:pPr eaLnBrk="1" hangingPunct="1">
              <a:lnSpc>
                <a:spcPct val="90000"/>
              </a:lnSpc>
              <a:buFont typeface="Wingdings" charset="2"/>
              <a:buNone/>
            </a:pPr>
            <a:r>
              <a:rPr lang="en-US">
                <a:solidFill>
                  <a:schemeClr val="bg1"/>
                </a:solidFill>
              </a:rPr>
              <a:t>Amplification!</a:t>
            </a:r>
          </a:p>
        </p:txBody>
      </p:sp>
      <p:sp>
        <p:nvSpPr>
          <p:cNvPr id="46085" name="Rectangle 9"/>
          <p:cNvSpPr>
            <a:spLocks noChangeArrowheads="1"/>
          </p:cNvSpPr>
          <p:nvPr/>
        </p:nvSpPr>
        <p:spPr bwMode="auto">
          <a:xfrm>
            <a:off x="1319213" y="1670050"/>
            <a:ext cx="514350"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signal</a:t>
            </a:r>
            <a:endParaRPr lang="en-US" sz="1400" b="1"/>
          </a:p>
        </p:txBody>
      </p:sp>
      <p:sp>
        <p:nvSpPr>
          <p:cNvPr id="46086" name="Rectangle 10"/>
          <p:cNvSpPr>
            <a:spLocks noChangeArrowheads="1"/>
          </p:cNvSpPr>
          <p:nvPr/>
        </p:nvSpPr>
        <p:spPr bwMode="auto">
          <a:xfrm>
            <a:off x="280988" y="2035175"/>
            <a:ext cx="1363662"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receptor protein</a:t>
            </a:r>
            <a:endParaRPr lang="en-US" sz="1400" b="1"/>
          </a:p>
        </p:txBody>
      </p:sp>
      <p:sp>
        <p:nvSpPr>
          <p:cNvPr id="46087" name="Rectangle 11"/>
          <p:cNvSpPr>
            <a:spLocks noChangeArrowheads="1"/>
          </p:cNvSpPr>
          <p:nvPr/>
        </p:nvSpPr>
        <p:spPr bwMode="auto">
          <a:xfrm>
            <a:off x="4648200" y="1905000"/>
            <a:ext cx="2252663"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Activated adenylyl cyclase</a:t>
            </a:r>
            <a:endParaRPr lang="en-US" sz="1400" b="1"/>
          </a:p>
        </p:txBody>
      </p:sp>
      <p:sp>
        <p:nvSpPr>
          <p:cNvPr id="444428" name="Rectangle 12"/>
          <p:cNvSpPr>
            <a:spLocks noChangeArrowheads="1"/>
          </p:cNvSpPr>
          <p:nvPr/>
        </p:nvSpPr>
        <p:spPr bwMode="auto">
          <a:xfrm>
            <a:off x="1576388" y="3132138"/>
            <a:ext cx="1189037" cy="180975"/>
          </a:xfrm>
          <a:prstGeom prst="rect">
            <a:avLst/>
          </a:prstGeom>
          <a:solidFill>
            <a:srgbClr val="CC0000"/>
          </a:solidFill>
          <a:ln w="9525">
            <a:noFill/>
            <a:miter lim="800000"/>
            <a:headEnd/>
            <a:tailEnd/>
          </a:ln>
        </p:spPr>
        <p:txBody>
          <a:bodyPr wrap="none" lIns="45720" tIns="0" rIns="45720" bIns="0">
            <a:prstTxWarp prst="textNoShape">
              <a:avLst/>
            </a:prstTxWarp>
            <a:spAutoFit/>
          </a:bodyPr>
          <a:lstStyle/>
          <a:p>
            <a:pPr eaLnBrk="1" hangingPunct="1">
              <a:lnSpc>
                <a:spcPct val="85000"/>
              </a:lnSpc>
            </a:pPr>
            <a:r>
              <a:rPr lang="en-US" sz="1400" b="1">
                <a:solidFill>
                  <a:schemeClr val="bg1"/>
                </a:solidFill>
              </a:rPr>
              <a:t>amplification</a:t>
            </a:r>
          </a:p>
        </p:txBody>
      </p:sp>
      <p:sp>
        <p:nvSpPr>
          <p:cNvPr id="444429" name="Rectangle 13"/>
          <p:cNvSpPr>
            <a:spLocks noChangeArrowheads="1"/>
          </p:cNvSpPr>
          <p:nvPr/>
        </p:nvSpPr>
        <p:spPr bwMode="auto">
          <a:xfrm>
            <a:off x="5710238" y="3603625"/>
            <a:ext cx="1462087" cy="180975"/>
          </a:xfrm>
          <a:prstGeom prst="rect">
            <a:avLst/>
          </a:prstGeom>
          <a:solidFill>
            <a:srgbClr val="CC0000"/>
          </a:solidFill>
          <a:ln w="9525">
            <a:noFill/>
            <a:miter lim="800000"/>
            <a:headEnd/>
            <a:tailEnd/>
          </a:ln>
        </p:spPr>
        <p:txBody>
          <a:bodyPr wrap="none" lIns="182880" tIns="0" rIns="182880" bIns="0">
            <a:prstTxWarp prst="textNoShape">
              <a:avLst/>
            </a:prstTxWarp>
            <a:spAutoFit/>
          </a:bodyPr>
          <a:lstStyle/>
          <a:p>
            <a:pPr eaLnBrk="1" hangingPunct="1">
              <a:lnSpc>
                <a:spcPct val="85000"/>
              </a:lnSpc>
            </a:pPr>
            <a:r>
              <a:rPr lang="en-US" sz="1400" b="1">
                <a:solidFill>
                  <a:schemeClr val="bg1"/>
                </a:solidFill>
              </a:rPr>
              <a:t>amplification</a:t>
            </a:r>
          </a:p>
        </p:txBody>
      </p:sp>
      <p:sp>
        <p:nvSpPr>
          <p:cNvPr id="444430" name="Rectangle 14"/>
          <p:cNvSpPr>
            <a:spLocks noChangeArrowheads="1"/>
          </p:cNvSpPr>
          <p:nvPr/>
        </p:nvSpPr>
        <p:spPr bwMode="auto">
          <a:xfrm>
            <a:off x="5108575" y="4784725"/>
            <a:ext cx="1462088" cy="180975"/>
          </a:xfrm>
          <a:prstGeom prst="rect">
            <a:avLst/>
          </a:prstGeom>
          <a:solidFill>
            <a:srgbClr val="CC0000"/>
          </a:solidFill>
          <a:ln w="9525">
            <a:noFill/>
            <a:miter lim="800000"/>
            <a:headEnd/>
            <a:tailEnd/>
          </a:ln>
        </p:spPr>
        <p:txBody>
          <a:bodyPr wrap="none" lIns="182880" tIns="0" rIns="182880" bIns="0">
            <a:prstTxWarp prst="textNoShape">
              <a:avLst/>
            </a:prstTxWarp>
            <a:spAutoFit/>
          </a:bodyPr>
          <a:lstStyle/>
          <a:p>
            <a:pPr eaLnBrk="1" hangingPunct="1">
              <a:lnSpc>
                <a:spcPct val="85000"/>
              </a:lnSpc>
            </a:pPr>
            <a:r>
              <a:rPr lang="en-US" sz="1400" b="1">
                <a:solidFill>
                  <a:schemeClr val="bg1"/>
                </a:solidFill>
              </a:rPr>
              <a:t>amplification</a:t>
            </a:r>
          </a:p>
        </p:txBody>
      </p:sp>
      <p:sp>
        <p:nvSpPr>
          <p:cNvPr id="444431" name="Rectangle 15"/>
          <p:cNvSpPr>
            <a:spLocks noChangeArrowheads="1"/>
          </p:cNvSpPr>
          <p:nvPr/>
        </p:nvSpPr>
        <p:spPr bwMode="auto">
          <a:xfrm>
            <a:off x="4402138" y="5807075"/>
            <a:ext cx="1462087" cy="180975"/>
          </a:xfrm>
          <a:prstGeom prst="rect">
            <a:avLst/>
          </a:prstGeom>
          <a:solidFill>
            <a:srgbClr val="CC0000"/>
          </a:solidFill>
          <a:ln w="9525">
            <a:noFill/>
            <a:miter lim="800000"/>
            <a:headEnd/>
            <a:tailEnd/>
          </a:ln>
        </p:spPr>
        <p:txBody>
          <a:bodyPr wrap="none" lIns="182880" tIns="0" rIns="182880" bIns="0">
            <a:prstTxWarp prst="textNoShape">
              <a:avLst/>
            </a:prstTxWarp>
            <a:spAutoFit/>
          </a:bodyPr>
          <a:lstStyle/>
          <a:p>
            <a:pPr eaLnBrk="1" hangingPunct="1">
              <a:lnSpc>
                <a:spcPct val="85000"/>
              </a:lnSpc>
            </a:pPr>
            <a:r>
              <a:rPr lang="en-US" sz="1400" b="1">
                <a:solidFill>
                  <a:schemeClr val="bg1"/>
                </a:solidFill>
              </a:rPr>
              <a:t>amplification</a:t>
            </a:r>
          </a:p>
        </p:txBody>
      </p:sp>
      <p:sp>
        <p:nvSpPr>
          <p:cNvPr id="46092" name="Rectangle 16"/>
          <p:cNvSpPr>
            <a:spLocks noChangeArrowheads="1"/>
          </p:cNvSpPr>
          <p:nvPr/>
        </p:nvSpPr>
        <p:spPr bwMode="auto">
          <a:xfrm>
            <a:off x="1905000" y="4495800"/>
            <a:ext cx="365125"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GTP</a:t>
            </a:r>
            <a:endParaRPr lang="en-US" sz="1400" b="1"/>
          </a:p>
        </p:txBody>
      </p:sp>
      <p:sp>
        <p:nvSpPr>
          <p:cNvPr id="46093" name="Rectangle 17"/>
          <p:cNvSpPr>
            <a:spLocks noChangeArrowheads="1"/>
          </p:cNvSpPr>
          <p:nvPr/>
        </p:nvSpPr>
        <p:spPr bwMode="auto">
          <a:xfrm>
            <a:off x="2667000" y="4495800"/>
            <a:ext cx="790575"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G protein</a:t>
            </a:r>
            <a:endParaRPr lang="en-US" sz="1400" b="1"/>
          </a:p>
        </p:txBody>
      </p:sp>
      <p:sp>
        <p:nvSpPr>
          <p:cNvPr id="46094" name="Rectangle 25"/>
          <p:cNvSpPr>
            <a:spLocks noChangeArrowheads="1"/>
          </p:cNvSpPr>
          <p:nvPr/>
        </p:nvSpPr>
        <p:spPr bwMode="auto">
          <a:xfrm>
            <a:off x="5551488" y="6469063"/>
            <a:ext cx="661987"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product</a:t>
            </a:r>
            <a:endParaRPr lang="en-US" sz="1400" b="1"/>
          </a:p>
        </p:txBody>
      </p:sp>
      <p:sp>
        <p:nvSpPr>
          <p:cNvPr id="46095" name="Rectangle 26"/>
          <p:cNvSpPr>
            <a:spLocks noChangeArrowheads="1"/>
          </p:cNvSpPr>
          <p:nvPr/>
        </p:nvSpPr>
        <p:spPr bwMode="auto">
          <a:xfrm>
            <a:off x="6334125" y="5410200"/>
            <a:ext cx="652463"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enzyme</a:t>
            </a:r>
            <a:endParaRPr lang="en-US" sz="1400" b="1"/>
          </a:p>
        </p:txBody>
      </p:sp>
      <p:sp>
        <p:nvSpPr>
          <p:cNvPr id="46096" name="Rectangle 27"/>
          <p:cNvSpPr>
            <a:spLocks noChangeArrowheads="1"/>
          </p:cNvSpPr>
          <p:nvPr/>
        </p:nvSpPr>
        <p:spPr bwMode="auto">
          <a:xfrm>
            <a:off x="6858000" y="4495800"/>
            <a:ext cx="1295400" cy="180975"/>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400" b="1">
                <a:solidFill>
                  <a:srgbClr val="000000"/>
                </a:solidFill>
              </a:rPr>
              <a:t>protein kinase</a:t>
            </a:r>
            <a:endParaRPr lang="en-US" sz="1400" b="1"/>
          </a:p>
        </p:txBody>
      </p:sp>
      <p:sp>
        <p:nvSpPr>
          <p:cNvPr id="46097" name="Rectangle 28"/>
          <p:cNvSpPr>
            <a:spLocks noChangeArrowheads="1"/>
          </p:cNvSpPr>
          <p:nvPr/>
        </p:nvSpPr>
        <p:spPr bwMode="auto">
          <a:xfrm>
            <a:off x="6858000" y="4038600"/>
            <a:ext cx="493713"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cAMP</a:t>
            </a:r>
            <a:endParaRPr lang="en-US" sz="1400" b="1"/>
          </a:p>
        </p:txBody>
      </p:sp>
      <p:sp>
        <p:nvSpPr>
          <p:cNvPr id="46098" name="Rectangle 34"/>
          <p:cNvSpPr>
            <a:spLocks noChangeArrowheads="1"/>
          </p:cNvSpPr>
          <p:nvPr/>
        </p:nvSpPr>
        <p:spPr bwMode="auto">
          <a:xfrm>
            <a:off x="7696200" y="3048000"/>
            <a:ext cx="771525"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Not yet</a:t>
            </a:r>
          </a:p>
          <a:p>
            <a:pPr eaLnBrk="1" hangingPunct="1">
              <a:lnSpc>
                <a:spcPct val="85000"/>
              </a:lnSpc>
            </a:pPr>
            <a:r>
              <a:rPr lang="en-US" sz="1400" b="1">
                <a:solidFill>
                  <a:srgbClr val="000000"/>
                </a:solidFill>
              </a:rPr>
              <a:t>activated</a:t>
            </a:r>
            <a:endParaRPr lang="en-US" sz="1400" b="1"/>
          </a:p>
        </p:txBody>
      </p:sp>
      <p:sp>
        <p:nvSpPr>
          <p:cNvPr id="444452" name="Oval 36"/>
          <p:cNvSpPr>
            <a:spLocks noChangeArrowheads="1"/>
          </p:cNvSpPr>
          <p:nvPr/>
        </p:nvSpPr>
        <p:spPr bwMode="auto">
          <a:xfrm>
            <a:off x="1979613" y="160337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1</a:t>
            </a:r>
          </a:p>
        </p:txBody>
      </p:sp>
      <p:sp>
        <p:nvSpPr>
          <p:cNvPr id="444453" name="Oval 37"/>
          <p:cNvSpPr>
            <a:spLocks noChangeArrowheads="1"/>
          </p:cNvSpPr>
          <p:nvPr/>
        </p:nvSpPr>
        <p:spPr bwMode="auto">
          <a:xfrm>
            <a:off x="1181100" y="304958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2</a:t>
            </a:r>
          </a:p>
        </p:txBody>
      </p:sp>
      <p:sp>
        <p:nvSpPr>
          <p:cNvPr id="444454" name="Oval 38"/>
          <p:cNvSpPr>
            <a:spLocks noChangeArrowheads="1"/>
          </p:cNvSpPr>
          <p:nvPr/>
        </p:nvSpPr>
        <p:spPr bwMode="auto">
          <a:xfrm>
            <a:off x="5316538" y="351472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4</a:t>
            </a:r>
          </a:p>
        </p:txBody>
      </p:sp>
      <p:sp>
        <p:nvSpPr>
          <p:cNvPr id="444455" name="Oval 39"/>
          <p:cNvSpPr>
            <a:spLocks noChangeArrowheads="1"/>
          </p:cNvSpPr>
          <p:nvPr/>
        </p:nvSpPr>
        <p:spPr bwMode="auto">
          <a:xfrm>
            <a:off x="3133725" y="397192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3</a:t>
            </a:r>
          </a:p>
        </p:txBody>
      </p:sp>
      <p:sp>
        <p:nvSpPr>
          <p:cNvPr id="444456" name="Oval 40"/>
          <p:cNvSpPr>
            <a:spLocks noChangeArrowheads="1"/>
          </p:cNvSpPr>
          <p:nvPr/>
        </p:nvSpPr>
        <p:spPr bwMode="auto">
          <a:xfrm>
            <a:off x="5081588" y="417353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5</a:t>
            </a:r>
          </a:p>
        </p:txBody>
      </p:sp>
      <p:sp>
        <p:nvSpPr>
          <p:cNvPr id="444457" name="Oval 41"/>
          <p:cNvSpPr>
            <a:spLocks noChangeArrowheads="1"/>
          </p:cNvSpPr>
          <p:nvPr/>
        </p:nvSpPr>
        <p:spPr bwMode="auto">
          <a:xfrm>
            <a:off x="4740275" y="4691063"/>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6</a:t>
            </a:r>
          </a:p>
        </p:txBody>
      </p:sp>
      <p:sp>
        <p:nvSpPr>
          <p:cNvPr id="444458" name="Oval 42"/>
          <p:cNvSpPr>
            <a:spLocks noChangeArrowheads="1"/>
          </p:cNvSpPr>
          <p:nvPr/>
        </p:nvSpPr>
        <p:spPr bwMode="auto">
          <a:xfrm>
            <a:off x="4033838" y="572452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7</a:t>
            </a:r>
          </a:p>
        </p:txBody>
      </p:sp>
      <p:sp>
        <p:nvSpPr>
          <p:cNvPr id="444459" name="Rectangle 43" descr="Rectangle: Click to edit Master text styles&#10;Second level&#10;Third level&#10;Fourth level&#10;Fifth level"/>
          <p:cNvSpPr>
            <a:spLocks noChangeArrowheads="1"/>
          </p:cNvSpPr>
          <p:nvPr/>
        </p:nvSpPr>
        <p:spPr bwMode="auto">
          <a:xfrm>
            <a:off x="76200" y="6262688"/>
            <a:ext cx="3206750" cy="533400"/>
          </a:xfrm>
          <a:prstGeom prst="rect">
            <a:avLst/>
          </a:prstGeom>
          <a:solidFill>
            <a:srgbClr val="CC0000"/>
          </a:solidFill>
          <a:ln w="9525">
            <a:noFill/>
            <a:miter lim="800000"/>
            <a:headEnd/>
            <a:tailEnd/>
          </a:ln>
        </p:spPr>
        <p:txBody>
          <a:bodyPr>
            <a:prstTxWarp prst="textNoShape">
              <a:avLst/>
            </a:prstTxWarp>
          </a:bodyPr>
          <a:lstStyle/>
          <a:p>
            <a:pPr algn="l" eaLnBrk="1" hangingPunct="1">
              <a:lnSpc>
                <a:spcPct val="90000"/>
              </a:lnSpc>
              <a:spcBef>
                <a:spcPct val="20000"/>
              </a:spcBef>
              <a:buClr>
                <a:srgbClr val="0F116A"/>
              </a:buClr>
              <a:buSzPct val="120000"/>
              <a:buFont typeface="Wingdings" charset="2"/>
              <a:buNone/>
            </a:pPr>
            <a:r>
              <a:rPr lang="en-US" sz="3000" b="1" i="1">
                <a:solidFill>
                  <a:schemeClr val="bg1"/>
                </a:solidFill>
              </a:rPr>
              <a:t>FAST</a:t>
            </a:r>
            <a:r>
              <a:rPr lang="en-US" sz="3000" b="1">
                <a:solidFill>
                  <a:schemeClr val="bg1"/>
                </a:solidFill>
              </a:rPr>
              <a:t> response!</a:t>
            </a:r>
          </a:p>
        </p:txBody>
      </p:sp>
      <p:sp>
        <p:nvSpPr>
          <p:cNvPr id="444461" name="Rectangle 45"/>
          <p:cNvSpPr>
            <a:spLocks noChangeArrowheads="1"/>
          </p:cNvSpPr>
          <p:nvPr/>
        </p:nvSpPr>
        <p:spPr bwMode="auto">
          <a:xfrm>
            <a:off x="3484563" y="4219575"/>
            <a:ext cx="1189037" cy="180975"/>
          </a:xfrm>
          <a:prstGeom prst="rect">
            <a:avLst/>
          </a:prstGeom>
          <a:solidFill>
            <a:srgbClr val="CC0000"/>
          </a:solidFill>
          <a:ln w="9525">
            <a:noFill/>
            <a:miter lim="800000"/>
            <a:headEnd/>
            <a:tailEnd/>
          </a:ln>
        </p:spPr>
        <p:txBody>
          <a:bodyPr wrap="none" lIns="45720" tIns="0" rIns="45720" bIns="0">
            <a:prstTxWarp prst="textNoShape">
              <a:avLst/>
            </a:prstTxWarp>
            <a:spAutoFit/>
          </a:bodyPr>
          <a:lstStyle/>
          <a:p>
            <a:pPr eaLnBrk="1" hangingPunct="1">
              <a:lnSpc>
                <a:spcPct val="85000"/>
              </a:lnSpc>
            </a:pPr>
            <a:r>
              <a:rPr lang="en-US" sz="1400" b="1">
                <a:solidFill>
                  <a:schemeClr val="bg1"/>
                </a:solidFill>
              </a:rPr>
              <a:t>amplification</a:t>
            </a:r>
          </a:p>
        </p:txBody>
      </p:sp>
      <p:sp>
        <p:nvSpPr>
          <p:cNvPr id="28" name="Rectangle 3" descr="Rectangle: Click to edit Master text styles&#10;Second level&#10;Third level&#10;Fourth level&#10;Fifth level"/>
          <p:cNvSpPr txBox="1">
            <a:spLocks noChangeArrowheads="1"/>
          </p:cNvSpPr>
          <p:nvPr/>
        </p:nvSpPr>
        <p:spPr bwMode="auto">
          <a:xfrm>
            <a:off x="76200" y="5594350"/>
            <a:ext cx="3733800" cy="533400"/>
          </a:xfrm>
          <a:prstGeom prst="rect">
            <a:avLst/>
          </a:prstGeom>
          <a:solidFill>
            <a:srgbClr val="CC0000"/>
          </a:solidFill>
          <a:ln w="9525">
            <a:noFill/>
            <a:miter lim="800000"/>
            <a:headEnd/>
            <a:tailEnd/>
          </a:ln>
          <a:effectLst/>
        </p:spPr>
        <p:txBody>
          <a:bodyPr>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None/>
              <a:defRPr/>
            </a:pPr>
            <a:r>
              <a:rPr lang="en-US" sz="3000" b="1" kern="0" dirty="0">
                <a:solidFill>
                  <a:schemeClr val="bg1"/>
                </a:solidFill>
                <a:latin typeface="+mn-lt"/>
              </a:rPr>
              <a:t>Cascade multiplier!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4452"/>
                                        </p:tgtEl>
                                        <p:attrNameLst>
                                          <p:attrName>style.visibility</p:attrName>
                                        </p:attrNameLst>
                                      </p:cBhvr>
                                      <p:to>
                                        <p:strVal val="visible"/>
                                      </p:to>
                                    </p:set>
                                    <p:animEffect transition="in" filter="wipe(left)">
                                      <p:cBhvr>
                                        <p:cTn id="7" dur="500"/>
                                        <p:tgtEl>
                                          <p:spTgt spid="44445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4453"/>
                                        </p:tgtEl>
                                        <p:attrNameLst>
                                          <p:attrName>style.visibility</p:attrName>
                                        </p:attrNameLst>
                                      </p:cBhvr>
                                      <p:to>
                                        <p:strVal val="visible"/>
                                      </p:to>
                                    </p:set>
                                    <p:animEffect transition="in" filter="wipe(left)">
                                      <p:cBhvr>
                                        <p:cTn id="12" dur="500"/>
                                        <p:tgtEl>
                                          <p:spTgt spid="444453"/>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4428"/>
                                        </p:tgtEl>
                                        <p:attrNameLst>
                                          <p:attrName>style.visibility</p:attrName>
                                        </p:attrNameLst>
                                      </p:cBhvr>
                                      <p:to>
                                        <p:strVal val="visible"/>
                                      </p:to>
                                    </p:set>
                                    <p:animEffect transition="in" filter="wipe(left)">
                                      <p:cBhvr>
                                        <p:cTn id="17" dur="500"/>
                                        <p:tgtEl>
                                          <p:spTgt spid="444428"/>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4455"/>
                                        </p:tgtEl>
                                        <p:attrNameLst>
                                          <p:attrName>style.visibility</p:attrName>
                                        </p:attrNameLst>
                                      </p:cBhvr>
                                      <p:to>
                                        <p:strVal val="visible"/>
                                      </p:to>
                                    </p:set>
                                    <p:animEffect transition="in" filter="wipe(left)">
                                      <p:cBhvr>
                                        <p:cTn id="22" dur="500"/>
                                        <p:tgtEl>
                                          <p:spTgt spid="444455"/>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4461"/>
                                        </p:tgtEl>
                                        <p:attrNameLst>
                                          <p:attrName>style.visibility</p:attrName>
                                        </p:attrNameLst>
                                      </p:cBhvr>
                                      <p:to>
                                        <p:strVal val="visible"/>
                                      </p:to>
                                    </p:set>
                                    <p:animEffect transition="in" filter="wipe(left)">
                                      <p:cBhvr>
                                        <p:cTn id="27" dur="500"/>
                                        <p:tgtEl>
                                          <p:spTgt spid="444461"/>
                                        </p:tgtEl>
                                      </p:cBhvr>
                                    </p:animEffect>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4454"/>
                                        </p:tgtEl>
                                        <p:attrNameLst>
                                          <p:attrName>style.visibility</p:attrName>
                                        </p:attrNameLst>
                                      </p:cBhvr>
                                      <p:to>
                                        <p:strVal val="visible"/>
                                      </p:to>
                                    </p:set>
                                    <p:animEffect transition="in" filter="wipe(left)">
                                      <p:cBhvr>
                                        <p:cTn id="32" dur="500"/>
                                        <p:tgtEl>
                                          <p:spTgt spid="444454"/>
                                        </p:tgtEl>
                                      </p:cBhvr>
                                    </p:animEffect>
                                  </p:childTnLst>
                                  <p:subTnLst>
                                    <p:audio>
                                      <p:cMediaNode>
                                        <p:cTn display="0" masterRel="sameClick">
                                          <p:stCondLst>
                                            <p:cond evt="begin" delay="0">
                                              <p:tn val="30"/>
                                            </p:cond>
                                          </p:stCondLst>
                                          <p:endCondLst>
                                            <p:cond evt="onStopAudio" delay="0">
                                              <p:tgtEl>
                                                <p:sldTgt/>
                                              </p:tgtEl>
                                            </p:cond>
                                          </p:endCondLst>
                                        </p:cTn>
                                        <p:tgtEl>
                                          <p:sndTgt r:embed="rId3" name="Pencil Check"/>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4429"/>
                                        </p:tgtEl>
                                        <p:attrNameLst>
                                          <p:attrName>style.visibility</p:attrName>
                                        </p:attrNameLst>
                                      </p:cBhvr>
                                      <p:to>
                                        <p:strVal val="visible"/>
                                      </p:to>
                                    </p:set>
                                    <p:animEffect transition="in" filter="wipe(left)">
                                      <p:cBhvr>
                                        <p:cTn id="37" dur="500"/>
                                        <p:tgtEl>
                                          <p:spTgt spid="444429"/>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4456"/>
                                        </p:tgtEl>
                                        <p:attrNameLst>
                                          <p:attrName>style.visibility</p:attrName>
                                        </p:attrNameLst>
                                      </p:cBhvr>
                                      <p:to>
                                        <p:strVal val="visible"/>
                                      </p:to>
                                    </p:set>
                                    <p:animEffect transition="in" filter="wipe(left)">
                                      <p:cBhvr>
                                        <p:cTn id="42" dur="500"/>
                                        <p:tgtEl>
                                          <p:spTgt spid="444456"/>
                                        </p:tgtEl>
                                      </p:cBhvr>
                                    </p:animEffect>
                                  </p:childTnLst>
                                  <p:subTnLst>
                                    <p:audio>
                                      <p:cMediaNode>
                                        <p:cTn display="0" masterRel="sameClick">
                                          <p:stCondLst>
                                            <p:cond evt="begin" delay="0">
                                              <p:tn val="40"/>
                                            </p:cond>
                                          </p:stCondLst>
                                          <p:endCondLst>
                                            <p:cond evt="onStopAudio" delay="0">
                                              <p:tgtEl>
                                                <p:sldTgt/>
                                              </p:tgtEl>
                                            </p:cond>
                                          </p:endCondLst>
                                        </p:cTn>
                                        <p:tgtEl>
                                          <p:sndTgt r:embed="rId3" name="Pencil Check"/>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4457"/>
                                        </p:tgtEl>
                                        <p:attrNameLst>
                                          <p:attrName>style.visibility</p:attrName>
                                        </p:attrNameLst>
                                      </p:cBhvr>
                                      <p:to>
                                        <p:strVal val="visible"/>
                                      </p:to>
                                    </p:set>
                                    <p:animEffect transition="in" filter="wipe(left)">
                                      <p:cBhvr>
                                        <p:cTn id="47" dur="500"/>
                                        <p:tgtEl>
                                          <p:spTgt spid="444457"/>
                                        </p:tgtEl>
                                      </p:cBhvr>
                                    </p:animEffect>
                                  </p:childTnLst>
                                  <p:subTnLst>
                                    <p:audio>
                                      <p:cMediaNode>
                                        <p:cTn display="0" masterRel="sameClick">
                                          <p:stCondLst>
                                            <p:cond evt="begin" delay="0">
                                              <p:tn val="45"/>
                                            </p:cond>
                                          </p:stCondLst>
                                          <p:endCondLst>
                                            <p:cond evt="onStopAudio" delay="0">
                                              <p:tgtEl>
                                                <p:sldTgt/>
                                              </p:tgtEl>
                                            </p:cond>
                                          </p:endCondLst>
                                        </p:cTn>
                                        <p:tgtEl>
                                          <p:sndTgt r:embed="rId3" name="Pencil Check"/>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4430"/>
                                        </p:tgtEl>
                                        <p:attrNameLst>
                                          <p:attrName>style.visibility</p:attrName>
                                        </p:attrNameLst>
                                      </p:cBhvr>
                                      <p:to>
                                        <p:strVal val="visible"/>
                                      </p:to>
                                    </p:set>
                                    <p:animEffect transition="in" filter="wipe(left)">
                                      <p:cBhvr>
                                        <p:cTn id="52" dur="500"/>
                                        <p:tgtEl>
                                          <p:spTgt spid="444430"/>
                                        </p:tgtEl>
                                      </p:cBhvr>
                                    </p:animEffect>
                                  </p:childTnLst>
                                  <p:subTnLst>
                                    <p:audio>
                                      <p:cMediaNode>
                                        <p:cTn display="0" masterRel="sameClick">
                                          <p:stCondLst>
                                            <p:cond evt="begin" delay="0">
                                              <p:tn val="50"/>
                                            </p:cond>
                                          </p:stCondLst>
                                          <p:endCondLst>
                                            <p:cond evt="onStopAudio" delay="0">
                                              <p:tgtEl>
                                                <p:sldTgt/>
                                              </p:tgtEl>
                                            </p:cond>
                                          </p:endCondLst>
                                        </p:cTn>
                                        <p:tgtEl>
                                          <p:sndTgt r:embed="rId4" name="Whoosh"/>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4458"/>
                                        </p:tgtEl>
                                        <p:attrNameLst>
                                          <p:attrName>style.visibility</p:attrName>
                                        </p:attrNameLst>
                                      </p:cBhvr>
                                      <p:to>
                                        <p:strVal val="visible"/>
                                      </p:to>
                                    </p:set>
                                    <p:animEffect transition="in" filter="wipe(left)">
                                      <p:cBhvr>
                                        <p:cTn id="57" dur="500"/>
                                        <p:tgtEl>
                                          <p:spTgt spid="444458"/>
                                        </p:tgtEl>
                                      </p:cBhvr>
                                    </p:animEffect>
                                  </p:childTnLst>
                                  <p:subTnLst>
                                    <p:audio>
                                      <p:cMediaNode>
                                        <p:cTn display="0" masterRel="sameClick">
                                          <p:stCondLst>
                                            <p:cond evt="begin" delay="0">
                                              <p:tn val="55"/>
                                            </p:cond>
                                          </p:stCondLst>
                                          <p:endCondLst>
                                            <p:cond evt="onStopAudio" delay="0">
                                              <p:tgtEl>
                                                <p:sldTgt/>
                                              </p:tgtEl>
                                            </p:cond>
                                          </p:endCondLst>
                                        </p:cTn>
                                        <p:tgtEl>
                                          <p:sndTgt r:embed="rId3" name="Pencil Check"/>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4431"/>
                                        </p:tgtEl>
                                        <p:attrNameLst>
                                          <p:attrName>style.visibility</p:attrName>
                                        </p:attrNameLst>
                                      </p:cBhvr>
                                      <p:to>
                                        <p:strVal val="visible"/>
                                      </p:to>
                                    </p:set>
                                    <p:animEffect transition="in" filter="wipe(left)">
                                      <p:cBhvr>
                                        <p:cTn id="62" dur="500"/>
                                        <p:tgtEl>
                                          <p:spTgt spid="444431"/>
                                        </p:tgtEl>
                                      </p:cBhvr>
                                    </p:animEffect>
                                  </p:childTnLst>
                                  <p:subTnLst>
                                    <p:audio>
                                      <p:cMediaNode>
                                        <p:cTn display="0" masterRel="sameClick">
                                          <p:stCondLst>
                                            <p:cond evt="begin" delay="0">
                                              <p:tn val="60"/>
                                            </p:cond>
                                          </p:stCondLst>
                                          <p:endCondLst>
                                            <p:cond evt="onStopAudio" delay="0">
                                              <p:tgtEl>
                                                <p:sldTgt/>
                                              </p:tgtEl>
                                            </p:cond>
                                          </p:endCondLst>
                                        </p:cTn>
                                        <p:tgtEl>
                                          <p:sndTgt r:embed="rId4" name="Whoosh"/>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44419"/>
                                        </p:tgtEl>
                                        <p:attrNameLst>
                                          <p:attrName>style.visibility</p:attrName>
                                        </p:attrNameLst>
                                      </p:cBhvr>
                                      <p:to>
                                        <p:strVal val="visible"/>
                                      </p:to>
                                    </p:set>
                                    <p:animEffect transition="in" filter="wipe(left)">
                                      <p:cBhvr>
                                        <p:cTn id="67" dur="500"/>
                                        <p:tgtEl>
                                          <p:spTgt spid="444419"/>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
                                        </p:tgtEl>
                                      </p:cMediaNode>
                                    </p:audio>
                                  </p:subTnLst>
                                </p:cTn>
                              </p:par>
                            </p:childTnLst>
                          </p:cTn>
                        </p:par>
                      </p:childTnLst>
                    </p:cTn>
                  </p:par>
                  <p:par>
                    <p:cTn id="73" fill="hold">
                      <p:stCondLst>
                        <p:cond delay="indefinite"/>
                      </p:stCondLst>
                      <p:childTnLst>
                        <p:par>
                          <p:cTn id="74" fill="hold">
                            <p:stCondLst>
                              <p:cond delay="0"/>
                            </p:stCondLst>
                            <p:childTnLst>
                              <p:par>
                                <p:cTn id="75" presetID="34" presetClass="entr" presetSubtype="0" fill="hold" grpId="0" nodeType="clickEffect">
                                  <p:stCondLst>
                                    <p:cond delay="0"/>
                                  </p:stCondLst>
                                  <p:childTnLst>
                                    <p:set>
                                      <p:cBhvr>
                                        <p:cTn id="76" dur="1" fill="hold">
                                          <p:stCondLst>
                                            <p:cond delay="0"/>
                                          </p:stCondLst>
                                        </p:cTn>
                                        <p:tgtEl>
                                          <p:spTgt spid="444459"/>
                                        </p:tgtEl>
                                        <p:attrNameLst>
                                          <p:attrName>style.visibility</p:attrName>
                                        </p:attrNameLst>
                                      </p:cBhvr>
                                      <p:to>
                                        <p:strVal val="visible"/>
                                      </p:to>
                                    </p:set>
                                    <p:anim from="(-#ppt_w/2)" to="(#ppt_x)" calcmode="lin" valueType="num">
                                      <p:cBhvr>
                                        <p:cTn id="77" dur="300" fill="hold">
                                          <p:stCondLst>
                                            <p:cond delay="0"/>
                                          </p:stCondLst>
                                        </p:cTn>
                                        <p:tgtEl>
                                          <p:spTgt spid="444459"/>
                                        </p:tgtEl>
                                        <p:attrNameLst>
                                          <p:attrName>ppt_x</p:attrName>
                                        </p:attrNameLst>
                                      </p:cBhvr>
                                    </p:anim>
                                    <p:anim from="0" to="-1.0" calcmode="lin" valueType="num">
                                      <p:cBhvr>
                                        <p:cTn id="78" dur="100" decel="50000" autoRev="1" fill="hold">
                                          <p:stCondLst>
                                            <p:cond delay="300"/>
                                          </p:stCondLst>
                                        </p:cTn>
                                        <p:tgtEl>
                                          <p:spTgt spid="444459"/>
                                        </p:tgtEl>
                                        <p:attrNameLst>
                                          <p:attrName>xshear</p:attrName>
                                        </p:attrNameLst>
                                      </p:cBhvr>
                                    </p:anim>
                                    <p:animScale>
                                      <p:cBhvr>
                                        <p:cTn id="79" dur="100" decel="100000" autoRev="1" fill="hold">
                                          <p:stCondLst>
                                            <p:cond delay="300"/>
                                          </p:stCondLst>
                                        </p:cTn>
                                        <p:tgtEl>
                                          <p:spTgt spid="444459"/>
                                        </p:tgtEl>
                                      </p:cBhvr>
                                      <p:from x="100000" y="100000"/>
                                      <p:to x="80000" y="100000"/>
                                    </p:animScale>
                                    <p:anim by="(#ppt_h/3+#ppt_w*0.1)" calcmode="lin" valueType="num">
                                      <p:cBhvr additive="sum">
                                        <p:cTn id="80" dur="100" decel="100000" autoRev="1" fill="hold">
                                          <p:stCondLst>
                                            <p:cond delay="300"/>
                                          </p:stCondLst>
                                        </p:cTn>
                                        <p:tgtEl>
                                          <p:spTgt spid="444459"/>
                                        </p:tgtEl>
                                        <p:attrNameLst>
                                          <p:attrName>ppt_x</p:attrName>
                                        </p:attrNameLst>
                                      </p:cBhvr>
                                    </p:anim>
                                  </p:childTnLst>
                                  <p:subTnLst>
                                    <p:audio>
                                      <p:cMediaNode>
                                        <p:cTn display="0" masterRel="sameClick">
                                          <p:stCondLst>
                                            <p:cond evt="begin" delay="0">
                                              <p:tn val="7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nimBg="1" autoUpdateAnimBg="0"/>
      <p:bldP spid="444428" grpId="0" animBg="1" autoUpdateAnimBg="0"/>
      <p:bldP spid="444429" grpId="0" animBg="1" autoUpdateAnimBg="0"/>
      <p:bldP spid="444430" grpId="0" animBg="1" autoUpdateAnimBg="0"/>
      <p:bldP spid="444431" grpId="0" animBg="1" autoUpdateAnimBg="0"/>
      <p:bldP spid="444452" grpId="0" animBg="1" autoUpdateAnimBg="0"/>
      <p:bldP spid="444453" grpId="0" animBg="1" autoUpdateAnimBg="0"/>
      <p:bldP spid="444454" grpId="0" animBg="1" autoUpdateAnimBg="0"/>
      <p:bldP spid="444455" grpId="0" animBg="1" autoUpdateAnimBg="0"/>
      <p:bldP spid="444456" grpId="0" animBg="1" autoUpdateAnimBg="0"/>
      <p:bldP spid="444457" grpId="0" animBg="1" autoUpdateAnimBg="0"/>
      <p:bldP spid="444458" grpId="0" animBg="1" autoUpdateAnimBg="0"/>
      <p:bldP spid="444459" grpId="0" animBg="1" autoUpdateAnimBg="0"/>
      <p:bldP spid="444461" grpId="0" animBg="1" autoUpdateAnimBg="0"/>
      <p:bldP spid="2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p:txBody>
          <a:bodyPr/>
          <a:lstStyle/>
          <a:p>
            <a:pPr eaLnBrk="1" hangingPunct="1"/>
            <a:r>
              <a:rPr lang="en-US"/>
              <a:t>Maintaining homeostasis</a:t>
            </a:r>
          </a:p>
        </p:txBody>
      </p:sp>
      <p:sp>
        <p:nvSpPr>
          <p:cNvPr id="48132" name="AutoShape 4"/>
          <p:cNvSpPr>
            <a:spLocks noChangeArrowheads="1"/>
          </p:cNvSpPr>
          <p:nvPr/>
        </p:nvSpPr>
        <p:spPr bwMode="auto">
          <a:xfrm>
            <a:off x="3206750" y="1436688"/>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48133" name="AutoShape 5"/>
          <p:cNvSpPr>
            <a:spLocks noChangeArrowheads="1"/>
          </p:cNvSpPr>
          <p:nvPr/>
        </p:nvSpPr>
        <p:spPr bwMode="auto">
          <a:xfrm rot="10800000">
            <a:off x="3206750" y="4246563"/>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6"/>
          <p:cNvGrpSpPr>
            <a:grpSpLocks/>
          </p:cNvGrpSpPr>
          <p:nvPr/>
        </p:nvGrpSpPr>
        <p:grpSpPr bwMode="auto">
          <a:xfrm>
            <a:off x="1835150" y="3190875"/>
            <a:ext cx="1022350" cy="482600"/>
            <a:chOff x="1441" y="2010"/>
            <a:chExt cx="644" cy="304"/>
          </a:xfrm>
        </p:grpSpPr>
        <p:sp>
          <p:nvSpPr>
            <p:cNvPr id="48146" name="AutoShape 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48147" name="Rectangle 8"/>
            <p:cNvSpPr>
              <a:spLocks noChangeArrowheads="1"/>
            </p:cNvSpPr>
            <p:nvPr/>
          </p:nvSpPr>
          <p:spPr bwMode="auto">
            <a:xfrm>
              <a:off x="1441" y="2026"/>
              <a:ext cx="521"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high</a:t>
              </a:r>
            </a:p>
          </p:txBody>
        </p:sp>
      </p:grpSp>
      <p:grpSp>
        <p:nvGrpSpPr>
          <p:cNvPr id="3" name="Group 9"/>
          <p:cNvGrpSpPr>
            <a:grpSpLocks/>
          </p:cNvGrpSpPr>
          <p:nvPr/>
        </p:nvGrpSpPr>
        <p:grpSpPr bwMode="auto">
          <a:xfrm>
            <a:off x="5969000" y="4176713"/>
            <a:ext cx="873125" cy="514350"/>
            <a:chOff x="3430" y="2631"/>
            <a:chExt cx="550" cy="324"/>
          </a:xfrm>
        </p:grpSpPr>
        <p:sp>
          <p:nvSpPr>
            <p:cNvPr id="48144"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48145" name="Rectangle 11"/>
            <p:cNvSpPr>
              <a:spLocks noChangeArrowheads="1"/>
            </p:cNvSpPr>
            <p:nvPr/>
          </p:nvSpPr>
          <p:spPr bwMode="auto">
            <a:xfrm>
              <a:off x="3544" y="2631"/>
              <a:ext cx="436"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low</a:t>
              </a:r>
            </a:p>
          </p:txBody>
        </p:sp>
      </p:grpSp>
      <p:sp>
        <p:nvSpPr>
          <p:cNvPr id="482316" name="Oval 12"/>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hormone 1</a:t>
            </a:r>
          </a:p>
        </p:txBody>
      </p:sp>
      <p:sp>
        <p:nvSpPr>
          <p:cNvPr id="482317" name="Rectangle 13"/>
          <p:cNvSpPr>
            <a:spLocks noChangeArrowheads="1"/>
          </p:cNvSpPr>
          <p:nvPr/>
        </p:nvSpPr>
        <p:spPr bwMode="auto">
          <a:xfrm>
            <a:off x="5386388" y="2187575"/>
            <a:ext cx="2003425" cy="641350"/>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lowers</a:t>
            </a:r>
            <a:br>
              <a:rPr lang="en-US" sz="2000" b="1">
                <a:solidFill>
                  <a:srgbClr val="010101"/>
                </a:solidFill>
              </a:rPr>
            </a:br>
            <a:r>
              <a:rPr lang="en-US" sz="2000" b="1">
                <a:solidFill>
                  <a:srgbClr val="010101"/>
                </a:solidFill>
              </a:rPr>
              <a:t>body condition</a:t>
            </a:r>
            <a:endParaRPr lang="en-US" b="1">
              <a:solidFill>
                <a:srgbClr val="010101"/>
              </a:solidFill>
            </a:endParaRPr>
          </a:p>
        </p:txBody>
      </p:sp>
      <p:sp>
        <p:nvSpPr>
          <p:cNvPr id="482318" name="Oval 14"/>
          <p:cNvSpPr>
            <a:spLocks noChangeArrowheads="1"/>
          </p:cNvSpPr>
          <p:nvPr/>
        </p:nvSpPr>
        <p:spPr bwMode="auto">
          <a:xfrm>
            <a:off x="3516313" y="6397625"/>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hormone 2</a:t>
            </a:r>
          </a:p>
        </p:txBody>
      </p:sp>
      <p:sp>
        <p:nvSpPr>
          <p:cNvPr id="482319" name="Rectangle 15"/>
          <p:cNvSpPr>
            <a:spLocks noChangeArrowheads="1"/>
          </p:cNvSpPr>
          <p:nvPr/>
        </p:nvSpPr>
        <p:spPr bwMode="auto">
          <a:xfrm>
            <a:off x="2428875" y="2238375"/>
            <a:ext cx="862013" cy="366713"/>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gland</a:t>
            </a:r>
            <a:endParaRPr lang="en-US" b="1">
              <a:solidFill>
                <a:srgbClr val="010101"/>
              </a:solidFill>
            </a:endParaRPr>
          </a:p>
        </p:txBody>
      </p:sp>
      <p:sp>
        <p:nvSpPr>
          <p:cNvPr id="48140" name="Rectangle 16"/>
          <p:cNvSpPr>
            <a:spLocks noChangeArrowheads="1"/>
          </p:cNvSpPr>
          <p:nvPr/>
        </p:nvSpPr>
        <p:spPr bwMode="auto">
          <a:xfrm>
            <a:off x="2614613" y="3621088"/>
            <a:ext cx="3597275" cy="647700"/>
          </a:xfrm>
          <a:prstGeom prst="rect">
            <a:avLst/>
          </a:prstGeom>
          <a:solidFill>
            <a:schemeClr val="bg2"/>
          </a:solidFill>
          <a:ln w="9525">
            <a:solidFill>
              <a:srgbClr val="0F116A"/>
            </a:solidFill>
            <a:miter lim="800000"/>
            <a:headEnd/>
            <a:tailEnd/>
          </a:ln>
        </p:spPr>
        <p:txBody>
          <a:bodyPr wrap="none" tIns="137160" bIns="137160" anchor="ctr">
            <a:prstTxWarp prst="textNoShape">
              <a:avLst/>
            </a:prstTxWarp>
            <a:spAutoFit/>
          </a:bodyPr>
          <a:lstStyle/>
          <a:p>
            <a:r>
              <a:rPr lang="en-US" b="1">
                <a:solidFill>
                  <a:srgbClr val="010101"/>
                </a:solidFill>
              </a:rPr>
              <a:t>specific body condition</a:t>
            </a:r>
          </a:p>
        </p:txBody>
      </p:sp>
      <p:sp>
        <p:nvSpPr>
          <p:cNvPr id="482321" name="Rectangle 17"/>
          <p:cNvSpPr>
            <a:spLocks noChangeArrowheads="1"/>
          </p:cNvSpPr>
          <p:nvPr/>
        </p:nvSpPr>
        <p:spPr bwMode="auto">
          <a:xfrm>
            <a:off x="1322388" y="5124450"/>
            <a:ext cx="2003425" cy="641350"/>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raises</a:t>
            </a:r>
            <a:br>
              <a:rPr lang="en-US" sz="2000" b="1">
                <a:solidFill>
                  <a:srgbClr val="010101"/>
                </a:solidFill>
              </a:rPr>
            </a:br>
            <a:r>
              <a:rPr lang="en-US" sz="2000" b="1">
                <a:solidFill>
                  <a:srgbClr val="010101"/>
                </a:solidFill>
              </a:rPr>
              <a:t>body condition</a:t>
            </a:r>
            <a:endParaRPr lang="en-US" b="1">
              <a:solidFill>
                <a:srgbClr val="010101"/>
              </a:solidFill>
            </a:endParaRPr>
          </a:p>
        </p:txBody>
      </p:sp>
      <p:sp>
        <p:nvSpPr>
          <p:cNvPr id="482322" name="Rectangle 18"/>
          <p:cNvSpPr>
            <a:spLocks noChangeArrowheads="1"/>
          </p:cNvSpPr>
          <p:nvPr/>
        </p:nvSpPr>
        <p:spPr bwMode="auto">
          <a:xfrm>
            <a:off x="5476875" y="5230813"/>
            <a:ext cx="862013" cy="366712"/>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gland</a:t>
            </a:r>
            <a:endParaRPr lang="en-US" b="1">
              <a:solidFill>
                <a:srgbClr val="010101"/>
              </a:solidFill>
            </a:endParaRPr>
          </a:p>
        </p:txBody>
      </p:sp>
      <p:sp>
        <p:nvSpPr>
          <p:cNvPr id="482323" name="Rectangle 19"/>
          <p:cNvSpPr>
            <a:spLocks noChangeArrowheads="1"/>
          </p:cNvSpPr>
          <p:nvPr/>
        </p:nvSpPr>
        <p:spPr bwMode="auto">
          <a:xfrm>
            <a:off x="6159500" y="5995988"/>
            <a:ext cx="2944813" cy="822325"/>
          </a:xfrm>
          <a:prstGeom prst="rect">
            <a:avLst/>
          </a:prstGeom>
          <a:solidFill>
            <a:srgbClr val="CC0000"/>
          </a:solidFill>
          <a:ln w="9525">
            <a:noFill/>
            <a:miter lim="800000"/>
            <a:headEnd/>
            <a:tailEnd/>
          </a:ln>
        </p:spPr>
        <p:txBody>
          <a:bodyPr wrap="none" anchor="ctr">
            <a:prstTxWarp prst="textNoShape">
              <a:avLst/>
            </a:prstTxWarp>
            <a:spAutoFit/>
          </a:bodyPr>
          <a:lstStyle/>
          <a:p>
            <a:r>
              <a:rPr lang="en-US" b="1">
                <a:solidFill>
                  <a:schemeClr val="bg1"/>
                </a:solidFill>
              </a:rPr>
              <a:t>Negative Feedback</a:t>
            </a:r>
            <a:br>
              <a:rPr lang="en-US" b="1">
                <a:solidFill>
                  <a:schemeClr val="bg1"/>
                </a:solidFill>
              </a:rPr>
            </a:br>
            <a:r>
              <a:rPr lang="en-US" b="1">
                <a:solidFill>
                  <a:schemeClr val="bg1"/>
                </a:solidFill>
              </a:rPr>
              <a:t>Model</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8" name="Picture 2"/>
          <p:cNvPicPr>
            <a:picLocks noChangeAspect="1" noChangeArrowheads="1"/>
          </p:cNvPicPr>
          <p:nvPr/>
        </p:nvPicPr>
        <p:blipFill>
          <a:blip r:embed="rId3"/>
          <a:srcRect/>
          <a:stretch>
            <a:fillRect/>
          </a:stretch>
        </p:blipFill>
        <p:spPr bwMode="auto">
          <a:xfrm>
            <a:off x="2216150" y="4246563"/>
            <a:ext cx="1038225" cy="968375"/>
          </a:xfrm>
          <a:prstGeom prst="rect">
            <a:avLst/>
          </a:prstGeom>
          <a:noFill/>
          <a:ln w="9525">
            <a:noFill/>
            <a:miter lim="800000"/>
            <a:headEnd/>
            <a:tailEnd/>
          </a:ln>
        </p:spPr>
      </p:pic>
      <p:pic>
        <p:nvPicPr>
          <p:cNvPr id="57754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11850" y="1236663"/>
            <a:ext cx="952500" cy="1287462"/>
          </a:xfrm>
          <a:prstGeom prst="rect">
            <a:avLst/>
          </a:prstGeom>
          <a:noFill/>
          <a:ln w="9525">
            <a:noFill/>
            <a:miter lim="800000"/>
            <a:headEnd/>
            <a:tailEnd/>
          </a:ln>
          <a:effectLst>
            <a:outerShdw blurRad="63500" dist="38099" dir="2700000" algn="ctr" rotWithShape="0">
              <a:srgbClr val="4C4C4C">
                <a:alpha val="74998"/>
              </a:srgbClr>
            </a:outerShdw>
          </a:effectLst>
        </p:spPr>
      </p:pic>
      <p:sp>
        <p:nvSpPr>
          <p:cNvPr id="50181" name="Rectangle 6"/>
          <p:cNvSpPr>
            <a:spLocks noGrp="1" noChangeArrowheads="1"/>
          </p:cNvSpPr>
          <p:nvPr>
            <p:ph type="title"/>
          </p:nvPr>
        </p:nvSpPr>
        <p:spPr>
          <a:xfrm>
            <a:off x="406400" y="558800"/>
            <a:ext cx="8510588" cy="609600"/>
          </a:xfrm>
        </p:spPr>
        <p:txBody>
          <a:bodyPr/>
          <a:lstStyle/>
          <a:p>
            <a:pPr eaLnBrk="1" hangingPunct="1"/>
            <a:r>
              <a:rPr lang="en-US" dirty="0"/>
              <a:t>Controlling Body Temperature</a:t>
            </a:r>
          </a:p>
        </p:txBody>
      </p:sp>
      <p:sp>
        <p:nvSpPr>
          <p:cNvPr id="50182" name="AutoShape 7"/>
          <p:cNvSpPr>
            <a:spLocks noChangeArrowheads="1"/>
          </p:cNvSpPr>
          <p:nvPr/>
        </p:nvSpPr>
        <p:spPr bwMode="auto">
          <a:xfrm>
            <a:off x="3206750" y="1436688"/>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50183" name="AutoShape 8"/>
          <p:cNvSpPr>
            <a:spLocks noChangeArrowheads="1"/>
          </p:cNvSpPr>
          <p:nvPr/>
        </p:nvSpPr>
        <p:spPr bwMode="auto">
          <a:xfrm rot="10800000">
            <a:off x="3206750" y="4246563"/>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9"/>
          <p:cNvGrpSpPr>
            <a:grpSpLocks/>
          </p:cNvGrpSpPr>
          <p:nvPr/>
        </p:nvGrpSpPr>
        <p:grpSpPr bwMode="auto">
          <a:xfrm>
            <a:off x="2255838" y="3205163"/>
            <a:ext cx="1022350" cy="482600"/>
            <a:chOff x="1441" y="2010"/>
            <a:chExt cx="644" cy="304"/>
          </a:xfrm>
        </p:grpSpPr>
        <p:sp>
          <p:nvSpPr>
            <p:cNvPr id="50209" name="AutoShape 10"/>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50210" name="Rectangle 11"/>
            <p:cNvSpPr>
              <a:spLocks noChangeArrowheads="1"/>
            </p:cNvSpPr>
            <p:nvPr/>
          </p:nvSpPr>
          <p:spPr bwMode="auto">
            <a:xfrm>
              <a:off x="1441" y="2026"/>
              <a:ext cx="521"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high</a:t>
              </a:r>
            </a:p>
          </p:txBody>
        </p:sp>
      </p:grpSp>
      <p:grpSp>
        <p:nvGrpSpPr>
          <p:cNvPr id="3" name="Group 12"/>
          <p:cNvGrpSpPr>
            <a:grpSpLocks/>
          </p:cNvGrpSpPr>
          <p:nvPr/>
        </p:nvGrpSpPr>
        <p:grpSpPr bwMode="auto">
          <a:xfrm>
            <a:off x="5556250" y="4189413"/>
            <a:ext cx="873125" cy="514350"/>
            <a:chOff x="3430" y="2631"/>
            <a:chExt cx="550" cy="324"/>
          </a:xfrm>
        </p:grpSpPr>
        <p:sp>
          <p:nvSpPr>
            <p:cNvPr id="50207" name="AutoShape 13"/>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50208" name="Rectangle 14"/>
            <p:cNvSpPr>
              <a:spLocks noChangeArrowheads="1"/>
            </p:cNvSpPr>
            <p:nvPr/>
          </p:nvSpPr>
          <p:spPr bwMode="auto">
            <a:xfrm>
              <a:off x="3544" y="2631"/>
              <a:ext cx="436"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low</a:t>
              </a:r>
            </a:p>
          </p:txBody>
        </p:sp>
      </p:grpSp>
      <p:sp>
        <p:nvSpPr>
          <p:cNvPr id="577551" name="Oval 15"/>
          <p:cNvSpPr>
            <a:spLocks noChangeArrowheads="1"/>
          </p:cNvSpPr>
          <p:nvPr/>
        </p:nvSpPr>
        <p:spPr bwMode="auto">
          <a:xfrm>
            <a:off x="3349625" y="1262063"/>
            <a:ext cx="2071688" cy="412750"/>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nerve signals</a:t>
            </a:r>
          </a:p>
        </p:txBody>
      </p:sp>
      <p:sp>
        <p:nvSpPr>
          <p:cNvPr id="577552" name="Rectangle 16"/>
          <p:cNvSpPr>
            <a:spLocks noChangeArrowheads="1"/>
          </p:cNvSpPr>
          <p:nvPr/>
        </p:nvSpPr>
        <p:spPr bwMode="auto">
          <a:xfrm>
            <a:off x="5405438" y="2611438"/>
            <a:ext cx="890587" cy="366712"/>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sweat</a:t>
            </a:r>
            <a:endParaRPr lang="en-US" b="1">
              <a:solidFill>
                <a:srgbClr val="010101"/>
              </a:solidFill>
            </a:endParaRPr>
          </a:p>
        </p:txBody>
      </p:sp>
      <p:sp>
        <p:nvSpPr>
          <p:cNvPr id="577553" name="Oval 17"/>
          <p:cNvSpPr>
            <a:spLocks noChangeArrowheads="1"/>
          </p:cNvSpPr>
          <p:nvPr/>
        </p:nvSpPr>
        <p:spPr bwMode="auto">
          <a:xfrm>
            <a:off x="3381375" y="6365875"/>
            <a:ext cx="2095500" cy="39687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nerve signals</a:t>
            </a:r>
          </a:p>
        </p:txBody>
      </p:sp>
      <p:sp>
        <p:nvSpPr>
          <p:cNvPr id="50189" name="Rectangle 19"/>
          <p:cNvSpPr>
            <a:spLocks noChangeArrowheads="1"/>
          </p:cNvSpPr>
          <p:nvPr/>
        </p:nvSpPr>
        <p:spPr bwMode="auto">
          <a:xfrm>
            <a:off x="3033713" y="3619500"/>
            <a:ext cx="2768600" cy="649288"/>
          </a:xfrm>
          <a:prstGeom prst="rect">
            <a:avLst/>
          </a:prstGeom>
          <a:solidFill>
            <a:schemeClr val="bg2"/>
          </a:solidFill>
          <a:ln w="9525">
            <a:solidFill>
              <a:srgbClr val="0F116A"/>
            </a:solidFill>
            <a:miter lim="800000"/>
            <a:headEnd/>
            <a:tailEnd/>
          </a:ln>
        </p:spPr>
        <p:txBody>
          <a:bodyPr wrap="none" tIns="0" bIns="0" anchor="ctr">
            <a:prstTxWarp prst="textNoShape">
              <a:avLst/>
            </a:prstTxWarp>
            <a:spAutoFit/>
          </a:bodyPr>
          <a:lstStyle/>
          <a:p>
            <a:r>
              <a:rPr lang="en-US" b="1">
                <a:solidFill>
                  <a:srgbClr val="010101"/>
                </a:solidFill>
              </a:rPr>
              <a:t>body temperature</a:t>
            </a:r>
          </a:p>
          <a:p>
            <a:r>
              <a:rPr lang="en-US" sz="1800" b="1">
                <a:solidFill>
                  <a:srgbClr val="010101"/>
                </a:solidFill>
              </a:rPr>
              <a:t>(37°C)</a:t>
            </a:r>
            <a:endParaRPr lang="en-US" b="1">
              <a:solidFill>
                <a:srgbClr val="010101"/>
              </a:solidFill>
            </a:endParaRPr>
          </a:p>
        </p:txBody>
      </p:sp>
      <p:sp>
        <p:nvSpPr>
          <p:cNvPr id="577556" name="Rectangle 20"/>
          <p:cNvSpPr>
            <a:spLocks noChangeArrowheads="1"/>
          </p:cNvSpPr>
          <p:nvPr/>
        </p:nvSpPr>
        <p:spPr bwMode="auto">
          <a:xfrm>
            <a:off x="2471738" y="5275263"/>
            <a:ext cx="931862" cy="366712"/>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shiver</a:t>
            </a:r>
            <a:endParaRPr lang="en-US" b="1">
              <a:solidFill>
                <a:srgbClr val="010101"/>
              </a:solidFill>
            </a:endParaRPr>
          </a:p>
        </p:txBody>
      </p:sp>
      <p:sp>
        <p:nvSpPr>
          <p:cNvPr id="577559" name="Rectangle 23"/>
          <p:cNvSpPr>
            <a:spLocks noChangeArrowheads="1"/>
          </p:cNvSpPr>
          <p:nvPr/>
        </p:nvSpPr>
        <p:spPr bwMode="auto">
          <a:xfrm>
            <a:off x="6375400" y="2611438"/>
            <a:ext cx="1963738" cy="641350"/>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dilates surface</a:t>
            </a:r>
            <a:br>
              <a:rPr lang="en-US" sz="2000" b="1">
                <a:solidFill>
                  <a:srgbClr val="010101"/>
                </a:solidFill>
              </a:rPr>
            </a:br>
            <a:r>
              <a:rPr lang="en-US" sz="2000" b="1">
                <a:solidFill>
                  <a:srgbClr val="010101"/>
                </a:solidFill>
              </a:rPr>
              <a:t>blood vessels</a:t>
            </a:r>
            <a:endParaRPr lang="en-US" b="1">
              <a:solidFill>
                <a:srgbClr val="010101"/>
              </a:solidFill>
            </a:endParaRPr>
          </a:p>
        </p:txBody>
      </p:sp>
      <p:sp>
        <p:nvSpPr>
          <p:cNvPr id="577560" name="Rectangle 24"/>
          <p:cNvSpPr>
            <a:spLocks noChangeArrowheads="1"/>
          </p:cNvSpPr>
          <p:nvPr/>
        </p:nvSpPr>
        <p:spPr bwMode="auto">
          <a:xfrm>
            <a:off x="39688" y="5275263"/>
            <a:ext cx="2371725" cy="641350"/>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constricts surface</a:t>
            </a:r>
            <a:br>
              <a:rPr lang="en-US" sz="2000" b="1">
                <a:solidFill>
                  <a:srgbClr val="010101"/>
                </a:solidFill>
              </a:rPr>
            </a:br>
            <a:r>
              <a:rPr lang="en-US" sz="2000" b="1">
                <a:solidFill>
                  <a:srgbClr val="010101"/>
                </a:solidFill>
              </a:rPr>
              <a:t>blood vessels</a:t>
            </a:r>
            <a:endParaRPr lang="en-US" b="1">
              <a:solidFill>
                <a:srgbClr val="010101"/>
              </a:solidFill>
            </a:endParaRPr>
          </a:p>
        </p:txBody>
      </p:sp>
      <p:sp>
        <p:nvSpPr>
          <p:cNvPr id="50193" name="Rectangle 27"/>
          <p:cNvSpPr>
            <a:spLocks noChangeArrowheads="1"/>
          </p:cNvSpPr>
          <p:nvPr/>
        </p:nvSpPr>
        <p:spPr bwMode="auto">
          <a:xfrm>
            <a:off x="0" y="0"/>
            <a:ext cx="7772400" cy="762000"/>
          </a:xfrm>
          <a:prstGeom prst="rect">
            <a:avLst/>
          </a:prstGeom>
          <a:noFill/>
          <a:ln w="9525">
            <a:noFill/>
            <a:miter lim="800000"/>
            <a:headEnd/>
            <a:tailEnd/>
          </a:ln>
        </p:spPr>
        <p:txBody>
          <a:bodyPr>
            <a:prstTxWarp prst="textNoShape">
              <a:avLst/>
            </a:prstTxWarp>
          </a:bodyPr>
          <a:lstStyle/>
          <a:p>
            <a:pPr algn="l" eaLnBrk="1" hangingPunct="1"/>
            <a:r>
              <a:rPr lang="en-US" sz="3600" b="1" dirty="0">
                <a:solidFill>
                  <a:srgbClr val="000060"/>
                </a:solidFill>
              </a:rPr>
              <a:t>Nervous System Control</a:t>
            </a:r>
          </a:p>
        </p:txBody>
      </p:sp>
      <p:sp>
        <p:nvSpPr>
          <p:cNvPr id="50194" name="Rectangle 28"/>
          <p:cNvSpPr>
            <a:spLocks noChangeArrowheads="1"/>
          </p:cNvSpPr>
          <p:nvPr/>
        </p:nvSpPr>
        <p:spPr bwMode="auto">
          <a:xfrm>
            <a:off x="7085013" y="304800"/>
            <a:ext cx="2058987" cy="579438"/>
          </a:xfrm>
          <a:prstGeom prst="rect">
            <a:avLst/>
          </a:prstGeom>
          <a:solidFill>
            <a:srgbClr val="FFEA18"/>
          </a:solidFill>
          <a:ln w="9525">
            <a:noFill/>
            <a:miter lim="800000"/>
            <a:headEnd/>
            <a:tailEnd/>
          </a:ln>
        </p:spPr>
        <p:txBody>
          <a:bodyPr wrap="none" anchor="ctr">
            <a:prstTxWarp prst="textNoShape">
              <a:avLst/>
            </a:prstTxWarp>
            <a:spAutoFit/>
          </a:bodyPr>
          <a:lstStyle/>
          <a:p>
            <a:r>
              <a:rPr lang="en-US" sz="3200" b="1">
                <a:solidFill>
                  <a:srgbClr val="CC0000"/>
                </a:solidFill>
              </a:rPr>
              <a:t>Feedback</a:t>
            </a:r>
          </a:p>
        </p:txBody>
      </p:sp>
      <p:grpSp>
        <p:nvGrpSpPr>
          <p:cNvPr id="4" name="Group 35"/>
          <p:cNvGrpSpPr>
            <a:grpSpLocks/>
          </p:cNvGrpSpPr>
          <p:nvPr/>
        </p:nvGrpSpPr>
        <p:grpSpPr bwMode="auto">
          <a:xfrm>
            <a:off x="1087438" y="1792288"/>
            <a:ext cx="2279650" cy="1751012"/>
            <a:chOff x="685" y="1129"/>
            <a:chExt cx="1436" cy="1103"/>
          </a:xfrm>
        </p:grpSpPr>
        <p:pic>
          <p:nvPicPr>
            <p:cNvPr id="50205" name="Picture 30"/>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 y="1362"/>
              <a:ext cx="797" cy="870"/>
            </a:xfrm>
            <a:prstGeom prst="rect">
              <a:avLst/>
            </a:prstGeom>
            <a:noFill/>
            <a:ln w="9525">
              <a:noFill/>
              <a:miter lim="800000"/>
              <a:headEnd/>
              <a:tailEnd/>
            </a:ln>
          </p:spPr>
        </p:pic>
        <p:sp>
          <p:nvSpPr>
            <p:cNvPr id="50206" name="Rectangle 31"/>
            <p:cNvSpPr>
              <a:spLocks noChangeArrowheads="1"/>
            </p:cNvSpPr>
            <p:nvPr/>
          </p:nvSpPr>
          <p:spPr bwMode="auto">
            <a:xfrm>
              <a:off x="920" y="1129"/>
              <a:ext cx="1201" cy="231"/>
            </a:xfrm>
            <a:prstGeom prst="rect">
              <a:avLst/>
            </a:prstGeom>
            <a:solidFill>
              <a:srgbClr val="CCFF66"/>
            </a:solidFill>
            <a:ln w="9525">
              <a:noFill/>
              <a:miter lim="800000"/>
              <a:headEnd/>
              <a:tailEnd/>
            </a:ln>
          </p:spPr>
          <p:txBody>
            <a:bodyPr wrap="none" anchor="ctr">
              <a:prstTxWarp prst="textNoShape">
                <a:avLst/>
              </a:prstTxWarp>
              <a:spAutoFit/>
            </a:bodyPr>
            <a:lstStyle/>
            <a:p>
              <a:pPr algn="r">
                <a:lnSpc>
                  <a:spcPct val="90000"/>
                </a:lnSpc>
              </a:pPr>
              <a:r>
                <a:rPr lang="en-US" sz="2000" b="1">
                  <a:solidFill>
                    <a:srgbClr val="010101"/>
                  </a:solidFill>
                </a:rPr>
                <a:t>hypothalamus</a:t>
              </a:r>
              <a:endParaRPr lang="en-US" b="1">
                <a:solidFill>
                  <a:srgbClr val="010101"/>
                </a:solidFill>
              </a:endParaRPr>
            </a:p>
          </p:txBody>
        </p:sp>
      </p:grpSp>
      <p:pic>
        <p:nvPicPr>
          <p:cNvPr id="577568" name="Picture 32"/>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1450" y="1401763"/>
            <a:ext cx="1250950" cy="1073150"/>
          </a:xfrm>
          <a:prstGeom prst="rect">
            <a:avLst/>
          </a:prstGeom>
          <a:noFill/>
          <a:ln w="9525">
            <a:noFill/>
            <a:miter lim="800000"/>
            <a:headEnd/>
            <a:tailEnd/>
          </a:ln>
        </p:spPr>
      </p:pic>
      <p:grpSp>
        <p:nvGrpSpPr>
          <p:cNvPr id="5" name="Group 36"/>
          <p:cNvGrpSpPr>
            <a:grpSpLocks/>
          </p:cNvGrpSpPr>
          <p:nvPr/>
        </p:nvGrpSpPr>
        <p:grpSpPr bwMode="auto">
          <a:xfrm>
            <a:off x="5832475" y="4773613"/>
            <a:ext cx="2279650" cy="1751012"/>
            <a:chOff x="685" y="1129"/>
            <a:chExt cx="1436" cy="1103"/>
          </a:xfrm>
        </p:grpSpPr>
        <p:pic>
          <p:nvPicPr>
            <p:cNvPr id="50203" name="Picture 37"/>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 y="1362"/>
              <a:ext cx="797" cy="870"/>
            </a:xfrm>
            <a:prstGeom prst="rect">
              <a:avLst/>
            </a:prstGeom>
            <a:noFill/>
            <a:ln w="9525">
              <a:noFill/>
              <a:miter lim="800000"/>
              <a:headEnd/>
              <a:tailEnd/>
            </a:ln>
          </p:spPr>
        </p:pic>
        <p:sp>
          <p:nvSpPr>
            <p:cNvPr id="50204" name="Rectangle 38"/>
            <p:cNvSpPr>
              <a:spLocks noChangeArrowheads="1"/>
            </p:cNvSpPr>
            <p:nvPr/>
          </p:nvSpPr>
          <p:spPr bwMode="auto">
            <a:xfrm>
              <a:off x="920" y="1129"/>
              <a:ext cx="1201" cy="231"/>
            </a:xfrm>
            <a:prstGeom prst="rect">
              <a:avLst/>
            </a:prstGeom>
            <a:solidFill>
              <a:srgbClr val="CCFF66"/>
            </a:solidFill>
            <a:ln w="9525">
              <a:noFill/>
              <a:miter lim="800000"/>
              <a:headEnd/>
              <a:tailEnd/>
            </a:ln>
          </p:spPr>
          <p:txBody>
            <a:bodyPr wrap="none" anchor="ctr">
              <a:prstTxWarp prst="textNoShape">
                <a:avLst/>
              </a:prstTxWarp>
              <a:spAutoFit/>
            </a:bodyPr>
            <a:lstStyle/>
            <a:p>
              <a:pPr algn="r">
                <a:lnSpc>
                  <a:spcPct val="90000"/>
                </a:lnSpc>
              </a:pPr>
              <a:r>
                <a:rPr lang="en-US" sz="2000" b="1">
                  <a:solidFill>
                    <a:srgbClr val="010101"/>
                  </a:solidFill>
                </a:rPr>
                <a:t>hypothalamus</a:t>
              </a:r>
              <a:endParaRPr lang="en-US" b="1">
                <a:solidFill>
                  <a:srgbClr val="010101"/>
                </a:solidFill>
              </a:endParaRPr>
            </a:p>
          </p:txBody>
        </p:sp>
      </p:grpSp>
      <p:pic>
        <p:nvPicPr>
          <p:cNvPr id="577575" name="Picture 39"/>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50125" y="5451475"/>
            <a:ext cx="1250950" cy="1073150"/>
          </a:xfrm>
          <a:prstGeom prst="rect">
            <a:avLst/>
          </a:prstGeom>
          <a:noFill/>
          <a:ln w="9525">
            <a:noFill/>
            <a:miter lim="800000"/>
            <a:headEnd/>
            <a:tailEnd/>
          </a:ln>
        </p:spPr>
      </p:pic>
      <p:pic>
        <p:nvPicPr>
          <p:cNvPr id="577577" name="Picture 41" descr="dilation"/>
          <p:cNvPicPr>
            <a:picLocks noChangeAspect="1" noChangeArrowheads="1"/>
          </p:cNvPicPr>
          <p:nvPr/>
        </p:nvPicPr>
        <p:blipFill>
          <a:blip r:embed="rId7"/>
          <a:srcRect/>
          <a:stretch>
            <a:fillRect/>
          </a:stretch>
        </p:blipFill>
        <p:spPr bwMode="auto">
          <a:xfrm>
            <a:off x="6997700" y="1365250"/>
            <a:ext cx="1916113" cy="1136650"/>
          </a:xfrm>
          <a:prstGeom prst="rect">
            <a:avLst/>
          </a:prstGeom>
          <a:noFill/>
          <a:effectLst>
            <a:outerShdw blurRad="63500" dist="38099" dir="2700000" algn="ctr" rotWithShape="0">
              <a:srgbClr val="000000">
                <a:alpha val="74998"/>
              </a:srgbClr>
            </a:outerShdw>
          </a:effectLst>
        </p:spPr>
      </p:pic>
      <p:pic>
        <p:nvPicPr>
          <p:cNvPr id="577578" name="Picture 42" descr="constriction"/>
          <p:cNvPicPr>
            <a:picLocks noChangeAspect="1" noChangeArrowheads="1"/>
          </p:cNvPicPr>
          <p:nvPr/>
        </p:nvPicPr>
        <p:blipFill>
          <a:blip r:embed="rId8"/>
          <a:srcRect/>
          <a:stretch>
            <a:fillRect/>
          </a:stretch>
        </p:blipFill>
        <p:spPr bwMode="auto">
          <a:xfrm>
            <a:off x="165100" y="4008438"/>
            <a:ext cx="1984375" cy="1177925"/>
          </a:xfrm>
          <a:prstGeom prst="rect">
            <a:avLst/>
          </a:prstGeom>
          <a:noFill/>
          <a:effectLst>
            <a:outerShdw blurRad="63500" dist="38099" dir="2700000" algn="ctr" rotWithShape="0">
              <a:srgbClr val="000000">
                <a:alpha val="74998"/>
              </a:srgbClr>
            </a:outerShdw>
          </a:effectLst>
        </p:spPr>
      </p:pic>
      <p:sp>
        <p:nvSpPr>
          <p:cNvPr id="577579" name="Oval 43"/>
          <p:cNvSpPr>
            <a:spLocks noChangeArrowheads="1"/>
          </p:cNvSpPr>
          <p:nvPr/>
        </p:nvSpPr>
        <p:spPr bwMode="auto">
          <a:xfrm>
            <a:off x="1619250" y="2124075"/>
            <a:ext cx="642938" cy="630238"/>
          </a:xfrm>
          <a:prstGeom prst="ellipse">
            <a:avLst/>
          </a:prstGeom>
          <a:noFill/>
          <a:ln w="28575">
            <a:solidFill>
              <a:srgbClr val="CC0000"/>
            </a:solidFill>
            <a:round/>
            <a:headEnd/>
            <a:tailEnd/>
          </a:ln>
        </p:spPr>
        <p:txBody>
          <a:bodyPr wrap="none" anchor="ctr">
            <a:prstTxWarp prst="textNoShape">
              <a:avLst/>
            </a:prstTxWarp>
          </a:bodyPr>
          <a:lstStyle/>
          <a:p>
            <a:endParaRPr lang="en-US"/>
          </a:p>
        </p:txBody>
      </p:sp>
      <p:sp>
        <p:nvSpPr>
          <p:cNvPr id="577580" name="Oval 44"/>
          <p:cNvSpPr>
            <a:spLocks noChangeArrowheads="1"/>
          </p:cNvSpPr>
          <p:nvPr/>
        </p:nvSpPr>
        <p:spPr bwMode="auto">
          <a:xfrm>
            <a:off x="6391275" y="5103813"/>
            <a:ext cx="642938" cy="630237"/>
          </a:xfrm>
          <a:prstGeom prst="ellipse">
            <a:avLst/>
          </a:prstGeom>
          <a:noFill/>
          <a:ln w="28575">
            <a:solidFill>
              <a:srgbClr val="CC0000"/>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6289675" y="2441575"/>
            <a:ext cx="1465263" cy="1068388"/>
            <a:chOff x="3962" y="1770"/>
            <a:chExt cx="923" cy="673"/>
          </a:xfrm>
        </p:grpSpPr>
        <p:grpSp>
          <p:nvGrpSpPr>
            <p:cNvPr id="3" name="Group 1027"/>
            <p:cNvGrpSpPr>
              <a:grpSpLocks/>
            </p:cNvGrpSpPr>
            <p:nvPr/>
          </p:nvGrpSpPr>
          <p:grpSpPr bwMode="auto">
            <a:xfrm>
              <a:off x="3962" y="1770"/>
              <a:ext cx="923" cy="633"/>
              <a:chOff x="4317" y="2295"/>
              <a:chExt cx="923" cy="633"/>
            </a:xfrm>
          </p:grpSpPr>
          <p:pic>
            <p:nvPicPr>
              <p:cNvPr id="52270"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7" y="2336"/>
                <a:ext cx="923" cy="592"/>
              </a:xfrm>
              <a:prstGeom prst="rect">
                <a:avLst/>
              </a:prstGeom>
              <a:noFill/>
              <a:ln w="9525">
                <a:noFill/>
                <a:miter lim="800000"/>
                <a:headEnd/>
                <a:tailEnd/>
              </a:ln>
            </p:spPr>
          </p:pic>
          <p:sp>
            <p:nvSpPr>
              <p:cNvPr id="52271" name="Rectangle 1029"/>
              <p:cNvSpPr>
                <a:spLocks noChangeArrowheads="1"/>
              </p:cNvSpPr>
              <p:nvPr/>
            </p:nvSpPr>
            <p:spPr bwMode="auto">
              <a:xfrm>
                <a:off x="4455" y="2295"/>
                <a:ext cx="60" cy="7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2269" name="Rectangle 1030"/>
            <p:cNvSpPr>
              <a:spLocks noChangeArrowheads="1"/>
            </p:cNvSpPr>
            <p:nvPr/>
          </p:nvSpPr>
          <p:spPr bwMode="auto">
            <a:xfrm>
              <a:off x="4201" y="2174"/>
              <a:ext cx="478"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liver</a:t>
              </a:r>
            </a:p>
          </p:txBody>
        </p:sp>
      </p:grpSp>
      <p:grpSp>
        <p:nvGrpSpPr>
          <p:cNvPr id="4" name="Group 1031"/>
          <p:cNvGrpSpPr>
            <a:grpSpLocks/>
          </p:cNvGrpSpPr>
          <p:nvPr/>
        </p:nvGrpSpPr>
        <p:grpSpPr bwMode="auto">
          <a:xfrm>
            <a:off x="1373188" y="1906588"/>
            <a:ext cx="1990725" cy="876300"/>
            <a:chOff x="870" y="1201"/>
            <a:chExt cx="1254" cy="552"/>
          </a:xfrm>
        </p:grpSpPr>
        <p:grpSp>
          <p:nvGrpSpPr>
            <p:cNvPr id="5" name="Group 1032"/>
            <p:cNvGrpSpPr>
              <a:grpSpLocks/>
            </p:cNvGrpSpPr>
            <p:nvPr/>
          </p:nvGrpSpPr>
          <p:grpSpPr bwMode="auto">
            <a:xfrm>
              <a:off x="1282" y="1201"/>
              <a:ext cx="842" cy="449"/>
              <a:chOff x="4377" y="1361"/>
              <a:chExt cx="842" cy="449"/>
            </a:xfrm>
          </p:grpSpPr>
          <p:pic>
            <p:nvPicPr>
              <p:cNvPr id="52265" name="Picture 103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7" y="1361"/>
                <a:ext cx="842" cy="370"/>
              </a:xfrm>
              <a:prstGeom prst="rect">
                <a:avLst/>
              </a:prstGeom>
              <a:noFill/>
              <a:ln w="9525">
                <a:noFill/>
                <a:miter lim="800000"/>
                <a:headEnd/>
                <a:tailEnd/>
              </a:ln>
            </p:spPr>
          </p:pic>
          <p:sp>
            <p:nvSpPr>
              <p:cNvPr id="52266" name="Rectangle 1034"/>
              <p:cNvSpPr>
                <a:spLocks noChangeArrowheads="1"/>
              </p:cNvSpPr>
              <p:nvPr/>
            </p:nvSpPr>
            <p:spPr bwMode="auto">
              <a:xfrm>
                <a:off x="5080" y="1655"/>
                <a:ext cx="85" cy="9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2267" name="Rectangle 1035"/>
              <p:cNvSpPr>
                <a:spLocks noChangeArrowheads="1"/>
              </p:cNvSpPr>
              <p:nvPr/>
            </p:nvSpPr>
            <p:spPr bwMode="auto">
              <a:xfrm>
                <a:off x="4410" y="1715"/>
                <a:ext cx="85" cy="9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2264" name="Rectangle 1036"/>
            <p:cNvSpPr>
              <a:spLocks noChangeArrowheads="1"/>
            </p:cNvSpPr>
            <p:nvPr/>
          </p:nvSpPr>
          <p:spPr bwMode="auto">
            <a:xfrm>
              <a:off x="870" y="1484"/>
              <a:ext cx="889"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pancreas</a:t>
              </a:r>
            </a:p>
          </p:txBody>
        </p:sp>
      </p:grpSp>
      <p:grpSp>
        <p:nvGrpSpPr>
          <p:cNvPr id="6" name="Group 1038"/>
          <p:cNvGrpSpPr>
            <a:grpSpLocks/>
          </p:cNvGrpSpPr>
          <p:nvPr/>
        </p:nvGrpSpPr>
        <p:grpSpPr bwMode="auto">
          <a:xfrm>
            <a:off x="1900238" y="5762625"/>
            <a:ext cx="1465262" cy="1095375"/>
            <a:chOff x="1012" y="3620"/>
            <a:chExt cx="923" cy="690"/>
          </a:xfrm>
        </p:grpSpPr>
        <p:grpSp>
          <p:nvGrpSpPr>
            <p:cNvPr id="7" name="Group 1039"/>
            <p:cNvGrpSpPr>
              <a:grpSpLocks/>
            </p:cNvGrpSpPr>
            <p:nvPr/>
          </p:nvGrpSpPr>
          <p:grpSpPr bwMode="auto">
            <a:xfrm>
              <a:off x="1012" y="3620"/>
              <a:ext cx="923" cy="633"/>
              <a:chOff x="4317" y="2295"/>
              <a:chExt cx="923" cy="633"/>
            </a:xfrm>
          </p:grpSpPr>
          <p:pic>
            <p:nvPicPr>
              <p:cNvPr id="52261" name="Picture 104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7" y="2336"/>
                <a:ext cx="923" cy="592"/>
              </a:xfrm>
              <a:prstGeom prst="rect">
                <a:avLst/>
              </a:prstGeom>
              <a:noFill/>
              <a:ln w="9525">
                <a:noFill/>
                <a:miter lim="800000"/>
                <a:headEnd/>
                <a:tailEnd/>
              </a:ln>
            </p:spPr>
          </p:pic>
          <p:sp>
            <p:nvSpPr>
              <p:cNvPr id="52262" name="Rectangle 1041"/>
              <p:cNvSpPr>
                <a:spLocks noChangeArrowheads="1"/>
              </p:cNvSpPr>
              <p:nvPr/>
            </p:nvSpPr>
            <p:spPr bwMode="auto">
              <a:xfrm>
                <a:off x="4455" y="2295"/>
                <a:ext cx="60" cy="7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2260" name="Rectangle 1042"/>
            <p:cNvSpPr>
              <a:spLocks noChangeArrowheads="1"/>
            </p:cNvSpPr>
            <p:nvPr/>
          </p:nvSpPr>
          <p:spPr bwMode="auto">
            <a:xfrm>
              <a:off x="1261" y="4041"/>
              <a:ext cx="478"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liver</a:t>
              </a:r>
            </a:p>
          </p:txBody>
        </p:sp>
      </p:grpSp>
      <p:sp>
        <p:nvSpPr>
          <p:cNvPr id="52230" name="Rectangle 1043"/>
          <p:cNvSpPr>
            <a:spLocks noGrp="1" noChangeArrowheads="1"/>
          </p:cNvSpPr>
          <p:nvPr>
            <p:ph type="title"/>
          </p:nvPr>
        </p:nvSpPr>
        <p:spPr>
          <a:xfrm>
            <a:off x="558800" y="419100"/>
            <a:ext cx="7772400" cy="762000"/>
          </a:xfrm>
        </p:spPr>
        <p:txBody>
          <a:bodyPr/>
          <a:lstStyle/>
          <a:p>
            <a:pPr eaLnBrk="1" hangingPunct="1"/>
            <a:r>
              <a:rPr lang="en-US" dirty="0"/>
              <a:t>Regulation of Blood Sugar</a:t>
            </a:r>
          </a:p>
        </p:txBody>
      </p:sp>
      <p:sp>
        <p:nvSpPr>
          <p:cNvPr id="52231" name="AutoShape 1044"/>
          <p:cNvSpPr>
            <a:spLocks noChangeArrowheads="1"/>
          </p:cNvSpPr>
          <p:nvPr/>
        </p:nvSpPr>
        <p:spPr bwMode="auto">
          <a:xfrm>
            <a:off x="3206750" y="1436688"/>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52232" name="AutoShape 1045"/>
          <p:cNvSpPr>
            <a:spLocks noChangeArrowheads="1"/>
          </p:cNvSpPr>
          <p:nvPr/>
        </p:nvSpPr>
        <p:spPr bwMode="auto">
          <a:xfrm rot="10800000">
            <a:off x="3206750" y="4246563"/>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52233" name="Rectangle 1046"/>
          <p:cNvSpPr>
            <a:spLocks noChangeArrowheads="1"/>
          </p:cNvSpPr>
          <p:nvPr/>
        </p:nvSpPr>
        <p:spPr bwMode="auto">
          <a:xfrm>
            <a:off x="3063875" y="3635375"/>
            <a:ext cx="2627313" cy="611188"/>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r>
              <a:rPr lang="en-US" b="1">
                <a:solidFill>
                  <a:srgbClr val="010101"/>
                </a:solidFill>
              </a:rPr>
              <a:t>blood sugar level</a:t>
            </a:r>
          </a:p>
          <a:p>
            <a:r>
              <a:rPr lang="en-US" sz="1600" b="1">
                <a:solidFill>
                  <a:srgbClr val="010101"/>
                </a:solidFill>
              </a:rPr>
              <a:t>(90mg/100ml)</a:t>
            </a:r>
            <a:endParaRPr lang="en-US" b="1">
              <a:solidFill>
                <a:srgbClr val="010101"/>
              </a:solidFill>
            </a:endParaRPr>
          </a:p>
        </p:txBody>
      </p:sp>
      <p:sp>
        <p:nvSpPr>
          <p:cNvPr id="484375" name="Oval 1047"/>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insulin</a:t>
            </a:r>
          </a:p>
        </p:txBody>
      </p:sp>
      <p:sp>
        <p:nvSpPr>
          <p:cNvPr id="484376" name="Rectangle 1048"/>
          <p:cNvSpPr>
            <a:spLocks noChangeArrowheads="1"/>
          </p:cNvSpPr>
          <p:nvPr/>
        </p:nvSpPr>
        <p:spPr bwMode="auto">
          <a:xfrm>
            <a:off x="4622800" y="1843088"/>
            <a:ext cx="1509713" cy="1190625"/>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body </a:t>
            </a:r>
            <a:br>
              <a:rPr lang="en-US" sz="2000" b="1">
                <a:solidFill>
                  <a:srgbClr val="010101"/>
                </a:solidFill>
              </a:rPr>
            </a:br>
            <a:r>
              <a:rPr lang="en-US" sz="2000" b="1">
                <a:solidFill>
                  <a:srgbClr val="010101"/>
                </a:solidFill>
              </a:rPr>
              <a:t>cells take</a:t>
            </a:r>
            <a:br>
              <a:rPr lang="en-US" sz="2000" b="1">
                <a:solidFill>
                  <a:srgbClr val="010101"/>
                </a:solidFill>
              </a:rPr>
            </a:br>
            <a:r>
              <a:rPr lang="en-US" sz="2000" b="1">
                <a:solidFill>
                  <a:srgbClr val="010101"/>
                </a:solidFill>
              </a:rPr>
              <a:t>up sugar </a:t>
            </a:r>
            <a:br>
              <a:rPr lang="en-US" sz="2000" b="1">
                <a:solidFill>
                  <a:srgbClr val="010101"/>
                </a:solidFill>
              </a:rPr>
            </a:br>
            <a:r>
              <a:rPr lang="en-US" sz="2000" b="1">
                <a:solidFill>
                  <a:srgbClr val="010101"/>
                </a:solidFill>
              </a:rPr>
              <a:t>from blood</a:t>
            </a:r>
            <a:endParaRPr lang="en-US" b="1">
              <a:solidFill>
                <a:srgbClr val="010101"/>
              </a:solidFill>
            </a:endParaRPr>
          </a:p>
        </p:txBody>
      </p:sp>
      <p:sp>
        <p:nvSpPr>
          <p:cNvPr id="484377" name="Rectangle 1049"/>
          <p:cNvSpPr>
            <a:spLocks noChangeArrowheads="1"/>
          </p:cNvSpPr>
          <p:nvPr/>
        </p:nvSpPr>
        <p:spPr bwMode="auto">
          <a:xfrm>
            <a:off x="6229350" y="1843088"/>
            <a:ext cx="1539875" cy="641350"/>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liver stores</a:t>
            </a:r>
            <a:br>
              <a:rPr lang="en-US" sz="2000" b="1">
                <a:solidFill>
                  <a:srgbClr val="010101"/>
                </a:solidFill>
              </a:rPr>
            </a:br>
            <a:r>
              <a:rPr lang="en-US" sz="2000" b="1">
                <a:solidFill>
                  <a:srgbClr val="010101"/>
                </a:solidFill>
              </a:rPr>
              <a:t>glycogen</a:t>
            </a:r>
            <a:endParaRPr lang="en-US" b="1">
              <a:solidFill>
                <a:srgbClr val="010101"/>
              </a:solidFill>
            </a:endParaRPr>
          </a:p>
        </p:txBody>
      </p:sp>
      <p:sp>
        <p:nvSpPr>
          <p:cNvPr id="484378" name="Rectangle 1050"/>
          <p:cNvSpPr>
            <a:spLocks noChangeArrowheads="1"/>
          </p:cNvSpPr>
          <p:nvPr/>
        </p:nvSpPr>
        <p:spPr bwMode="auto">
          <a:xfrm>
            <a:off x="7866063" y="1843088"/>
            <a:ext cx="1158875" cy="641350"/>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reduces</a:t>
            </a:r>
            <a:br>
              <a:rPr lang="en-US" sz="2000" b="1">
                <a:solidFill>
                  <a:srgbClr val="010101"/>
                </a:solidFill>
              </a:rPr>
            </a:br>
            <a:r>
              <a:rPr lang="en-US" sz="2000" b="1">
                <a:solidFill>
                  <a:srgbClr val="010101"/>
                </a:solidFill>
              </a:rPr>
              <a:t>appetite</a:t>
            </a:r>
            <a:endParaRPr lang="en-US" b="1">
              <a:solidFill>
                <a:srgbClr val="010101"/>
              </a:solidFill>
            </a:endParaRPr>
          </a:p>
        </p:txBody>
      </p:sp>
      <p:sp>
        <p:nvSpPr>
          <p:cNvPr id="484379" name="Oval 1051"/>
          <p:cNvSpPr>
            <a:spLocks noChangeArrowheads="1"/>
          </p:cNvSpPr>
          <p:nvPr/>
        </p:nvSpPr>
        <p:spPr bwMode="auto">
          <a:xfrm>
            <a:off x="3508375" y="6397625"/>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glucagon</a:t>
            </a:r>
          </a:p>
        </p:txBody>
      </p:sp>
      <p:grpSp>
        <p:nvGrpSpPr>
          <p:cNvPr id="8" name="Group 1052"/>
          <p:cNvGrpSpPr>
            <a:grpSpLocks/>
          </p:cNvGrpSpPr>
          <p:nvPr/>
        </p:nvGrpSpPr>
        <p:grpSpPr bwMode="auto">
          <a:xfrm>
            <a:off x="5583238" y="5153025"/>
            <a:ext cx="1798637" cy="712788"/>
            <a:chOff x="3517" y="3246"/>
            <a:chExt cx="1133" cy="449"/>
          </a:xfrm>
        </p:grpSpPr>
        <p:grpSp>
          <p:nvGrpSpPr>
            <p:cNvPr id="9" name="Group 1053"/>
            <p:cNvGrpSpPr>
              <a:grpSpLocks/>
            </p:cNvGrpSpPr>
            <p:nvPr/>
          </p:nvGrpSpPr>
          <p:grpSpPr bwMode="auto">
            <a:xfrm>
              <a:off x="3517" y="3246"/>
              <a:ext cx="842" cy="449"/>
              <a:chOff x="4377" y="1361"/>
              <a:chExt cx="842" cy="449"/>
            </a:xfrm>
          </p:grpSpPr>
          <p:pic>
            <p:nvPicPr>
              <p:cNvPr id="52256" name="Picture 105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7" y="1361"/>
                <a:ext cx="842" cy="370"/>
              </a:xfrm>
              <a:prstGeom prst="rect">
                <a:avLst/>
              </a:prstGeom>
              <a:noFill/>
              <a:ln w="9525">
                <a:noFill/>
                <a:miter lim="800000"/>
                <a:headEnd/>
                <a:tailEnd/>
              </a:ln>
            </p:spPr>
          </p:pic>
          <p:sp>
            <p:nvSpPr>
              <p:cNvPr id="52257" name="Rectangle 1055"/>
              <p:cNvSpPr>
                <a:spLocks noChangeArrowheads="1"/>
              </p:cNvSpPr>
              <p:nvPr/>
            </p:nvSpPr>
            <p:spPr bwMode="auto">
              <a:xfrm>
                <a:off x="5080" y="1655"/>
                <a:ext cx="85" cy="9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52258" name="Rectangle 1056"/>
              <p:cNvSpPr>
                <a:spLocks noChangeArrowheads="1"/>
              </p:cNvSpPr>
              <p:nvPr/>
            </p:nvSpPr>
            <p:spPr bwMode="auto">
              <a:xfrm>
                <a:off x="4410" y="1715"/>
                <a:ext cx="85" cy="9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2255" name="Rectangle 1057"/>
            <p:cNvSpPr>
              <a:spLocks noChangeArrowheads="1"/>
            </p:cNvSpPr>
            <p:nvPr/>
          </p:nvSpPr>
          <p:spPr bwMode="auto">
            <a:xfrm>
              <a:off x="3761" y="3400"/>
              <a:ext cx="889"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pancreas</a:t>
              </a:r>
            </a:p>
          </p:txBody>
        </p:sp>
      </p:grpSp>
      <p:sp>
        <p:nvSpPr>
          <p:cNvPr id="484386" name="Rectangle 1058"/>
          <p:cNvSpPr>
            <a:spLocks noChangeArrowheads="1"/>
          </p:cNvSpPr>
          <p:nvPr/>
        </p:nvSpPr>
        <p:spPr bwMode="auto">
          <a:xfrm>
            <a:off x="2555875" y="4892675"/>
            <a:ext cx="1201738" cy="915988"/>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liver </a:t>
            </a:r>
            <a:br>
              <a:rPr lang="en-US" sz="2000" b="1">
                <a:solidFill>
                  <a:srgbClr val="010101"/>
                </a:solidFill>
              </a:rPr>
            </a:br>
            <a:r>
              <a:rPr lang="en-US" sz="2000" b="1">
                <a:solidFill>
                  <a:srgbClr val="010101"/>
                </a:solidFill>
              </a:rPr>
              <a:t>releases</a:t>
            </a:r>
            <a:br>
              <a:rPr lang="en-US" sz="2000" b="1">
                <a:solidFill>
                  <a:srgbClr val="010101"/>
                </a:solidFill>
              </a:rPr>
            </a:br>
            <a:r>
              <a:rPr lang="en-US" sz="2000" b="1">
                <a:solidFill>
                  <a:srgbClr val="010101"/>
                </a:solidFill>
              </a:rPr>
              <a:t>glucose</a:t>
            </a:r>
            <a:endParaRPr lang="en-US" b="1">
              <a:solidFill>
                <a:srgbClr val="010101"/>
              </a:solidFill>
            </a:endParaRPr>
          </a:p>
        </p:txBody>
      </p:sp>
      <p:sp>
        <p:nvSpPr>
          <p:cNvPr id="484387" name="Rectangle 1059"/>
          <p:cNvSpPr>
            <a:spLocks noChangeArrowheads="1"/>
          </p:cNvSpPr>
          <p:nvPr/>
        </p:nvSpPr>
        <p:spPr bwMode="auto">
          <a:xfrm>
            <a:off x="1330325" y="5167313"/>
            <a:ext cx="1130300" cy="641350"/>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triggers</a:t>
            </a:r>
            <a:br>
              <a:rPr lang="en-US" sz="2000" b="1">
                <a:solidFill>
                  <a:srgbClr val="010101"/>
                </a:solidFill>
              </a:rPr>
            </a:br>
            <a:r>
              <a:rPr lang="en-US" sz="2000" b="1">
                <a:solidFill>
                  <a:srgbClr val="010101"/>
                </a:solidFill>
              </a:rPr>
              <a:t>hunger</a:t>
            </a:r>
            <a:endParaRPr lang="en-US" b="1">
              <a:solidFill>
                <a:srgbClr val="010101"/>
              </a:solidFill>
            </a:endParaRPr>
          </a:p>
        </p:txBody>
      </p:sp>
      <p:grpSp>
        <p:nvGrpSpPr>
          <p:cNvPr id="10" name="Group 1060"/>
          <p:cNvGrpSpPr>
            <a:grpSpLocks/>
          </p:cNvGrpSpPr>
          <p:nvPr/>
        </p:nvGrpSpPr>
        <p:grpSpPr bwMode="auto">
          <a:xfrm>
            <a:off x="2287588" y="3190875"/>
            <a:ext cx="1022350" cy="482600"/>
            <a:chOff x="1441" y="2010"/>
            <a:chExt cx="644" cy="304"/>
          </a:xfrm>
        </p:grpSpPr>
        <p:sp>
          <p:nvSpPr>
            <p:cNvPr id="52252" name="AutoShape 1061"/>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52253" name="Rectangle 1062"/>
            <p:cNvSpPr>
              <a:spLocks noChangeArrowheads="1"/>
            </p:cNvSpPr>
            <p:nvPr/>
          </p:nvSpPr>
          <p:spPr bwMode="auto">
            <a:xfrm>
              <a:off x="1441" y="2026"/>
              <a:ext cx="521"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high</a:t>
              </a:r>
            </a:p>
          </p:txBody>
        </p:sp>
      </p:grpSp>
      <p:grpSp>
        <p:nvGrpSpPr>
          <p:cNvPr id="11" name="Group 1063"/>
          <p:cNvGrpSpPr>
            <a:grpSpLocks/>
          </p:cNvGrpSpPr>
          <p:nvPr/>
        </p:nvGrpSpPr>
        <p:grpSpPr bwMode="auto">
          <a:xfrm>
            <a:off x="5445125" y="4176713"/>
            <a:ext cx="873125" cy="514350"/>
            <a:chOff x="3430" y="2631"/>
            <a:chExt cx="550" cy="324"/>
          </a:xfrm>
        </p:grpSpPr>
        <p:sp>
          <p:nvSpPr>
            <p:cNvPr id="52250" name="AutoShape 1064"/>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52251" name="Rectangle 1065"/>
            <p:cNvSpPr>
              <a:spLocks noChangeArrowheads="1"/>
            </p:cNvSpPr>
            <p:nvPr/>
          </p:nvSpPr>
          <p:spPr bwMode="auto">
            <a:xfrm>
              <a:off x="3544" y="2631"/>
              <a:ext cx="436"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low</a:t>
              </a:r>
            </a:p>
          </p:txBody>
        </p:sp>
      </p:grpSp>
      <p:sp>
        <p:nvSpPr>
          <p:cNvPr id="52244" name="Rectangle 1066"/>
          <p:cNvSpPr>
            <a:spLocks noChangeArrowheads="1"/>
          </p:cNvSpPr>
          <p:nvPr/>
        </p:nvSpPr>
        <p:spPr bwMode="auto">
          <a:xfrm>
            <a:off x="7078663" y="312738"/>
            <a:ext cx="2058987" cy="579437"/>
          </a:xfrm>
          <a:prstGeom prst="rect">
            <a:avLst/>
          </a:prstGeom>
          <a:solidFill>
            <a:srgbClr val="FFEA18"/>
          </a:solidFill>
          <a:ln w="9525">
            <a:noFill/>
            <a:miter lim="800000"/>
            <a:headEnd/>
            <a:tailEnd/>
          </a:ln>
        </p:spPr>
        <p:txBody>
          <a:bodyPr wrap="none" anchor="ctr">
            <a:prstTxWarp prst="textNoShape">
              <a:avLst/>
            </a:prstTxWarp>
            <a:spAutoFit/>
          </a:bodyPr>
          <a:lstStyle/>
          <a:p>
            <a:r>
              <a:rPr lang="en-US" sz="3200" b="1">
                <a:solidFill>
                  <a:srgbClr val="CC0000"/>
                </a:solidFill>
              </a:rPr>
              <a:t>Feedback</a:t>
            </a:r>
          </a:p>
        </p:txBody>
      </p:sp>
      <p:sp>
        <p:nvSpPr>
          <p:cNvPr id="52245" name="Rectangle 1067"/>
          <p:cNvSpPr>
            <a:spLocks noChangeArrowheads="1"/>
          </p:cNvSpPr>
          <p:nvPr/>
        </p:nvSpPr>
        <p:spPr bwMode="auto">
          <a:xfrm>
            <a:off x="0" y="0"/>
            <a:ext cx="7772400" cy="762000"/>
          </a:xfrm>
          <a:prstGeom prst="rect">
            <a:avLst/>
          </a:prstGeom>
          <a:noFill/>
          <a:ln w="9525">
            <a:noFill/>
            <a:miter lim="800000"/>
            <a:headEnd/>
            <a:tailEnd/>
          </a:ln>
        </p:spPr>
        <p:txBody>
          <a:bodyPr>
            <a:prstTxWarp prst="textNoShape">
              <a:avLst/>
            </a:prstTxWarp>
          </a:bodyPr>
          <a:lstStyle/>
          <a:p>
            <a:pPr algn="l" eaLnBrk="1" hangingPunct="1"/>
            <a:r>
              <a:rPr lang="en-US" sz="3600" b="1" dirty="0">
                <a:solidFill>
                  <a:srgbClr val="000060"/>
                </a:solidFill>
              </a:rPr>
              <a:t>Endocrine System Control</a:t>
            </a:r>
          </a:p>
        </p:txBody>
      </p:sp>
      <p:pic>
        <p:nvPicPr>
          <p:cNvPr id="484396" name="Picture 1068" descr="45_UN955Pancreas_U"/>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7488" y="1328738"/>
            <a:ext cx="1597025" cy="1712912"/>
          </a:xfrm>
          <a:prstGeom prst="rect">
            <a:avLst/>
          </a:prstGeom>
          <a:noFill/>
          <a:ln w="9525">
            <a:noFill/>
            <a:miter lim="800000"/>
            <a:headEnd/>
            <a:tailEnd/>
          </a:ln>
        </p:spPr>
      </p:pic>
      <p:pic>
        <p:nvPicPr>
          <p:cNvPr id="484397" name="Picture 1069" descr="45_UN955Pancreas_U"/>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302500" y="4870450"/>
            <a:ext cx="1597025" cy="1712913"/>
          </a:xfrm>
          <a:prstGeom prst="rect">
            <a:avLst/>
          </a:prstGeom>
          <a:noFill/>
          <a:ln w="9525">
            <a:noFill/>
            <a:miter lim="800000"/>
            <a:headEnd/>
            <a:tailEnd/>
          </a:ln>
        </p:spPr>
      </p:pic>
      <p:sp>
        <p:nvSpPr>
          <p:cNvPr id="484400" name="Rectangle 1072"/>
          <p:cNvSpPr>
            <a:spLocks noChangeArrowheads="1"/>
          </p:cNvSpPr>
          <p:nvPr/>
        </p:nvSpPr>
        <p:spPr bwMode="auto">
          <a:xfrm>
            <a:off x="5349875" y="1204913"/>
            <a:ext cx="2286000" cy="495300"/>
          </a:xfrm>
          <a:prstGeom prst="rect">
            <a:avLst/>
          </a:prstGeom>
          <a:noFill/>
          <a:ln w="9525">
            <a:noFill/>
            <a:miter lim="800000"/>
            <a:headEnd/>
            <a:tailEnd/>
          </a:ln>
        </p:spPr>
        <p:txBody>
          <a:bodyPr wrap="none" lIns="0" tIns="0" rIns="0" bIns="0">
            <a:prstTxWarp prst="textNoShape">
              <a:avLst/>
            </a:prstTxWarp>
            <a:spAutoFit/>
          </a:bodyPr>
          <a:lstStyle/>
          <a:p>
            <a:pPr algn="l">
              <a:lnSpc>
                <a:spcPct val="90000"/>
              </a:lnSpc>
            </a:pPr>
            <a:r>
              <a:rPr lang="en-US" sz="1800" b="1">
                <a:solidFill>
                  <a:srgbClr val="000000"/>
                </a:solidFill>
              </a:rPr>
              <a:t>islets of Langerhans </a:t>
            </a:r>
            <a:br>
              <a:rPr lang="en-US" sz="1800" b="1">
                <a:solidFill>
                  <a:srgbClr val="000000"/>
                </a:solidFill>
              </a:rPr>
            </a:br>
            <a:r>
              <a:rPr lang="en-US" sz="1800" b="1">
                <a:solidFill>
                  <a:srgbClr val="000000"/>
                </a:solidFill>
              </a:rPr>
              <a:t>beta islet cells</a:t>
            </a:r>
          </a:p>
        </p:txBody>
      </p:sp>
      <p:sp>
        <p:nvSpPr>
          <p:cNvPr id="484401" name="Rectangle 1073"/>
          <p:cNvSpPr>
            <a:spLocks noChangeArrowheads="1"/>
          </p:cNvSpPr>
          <p:nvPr/>
        </p:nvSpPr>
        <p:spPr bwMode="auto">
          <a:xfrm>
            <a:off x="5349875" y="6332538"/>
            <a:ext cx="2222500" cy="495300"/>
          </a:xfrm>
          <a:prstGeom prst="rect">
            <a:avLst/>
          </a:prstGeom>
          <a:noFill/>
          <a:ln w="9525">
            <a:noFill/>
            <a:miter lim="800000"/>
            <a:headEnd/>
            <a:tailEnd/>
          </a:ln>
        </p:spPr>
        <p:txBody>
          <a:bodyPr wrap="none" lIns="0" tIns="0" rIns="0" bIns="0" anchor="b">
            <a:prstTxWarp prst="textNoShape">
              <a:avLst/>
            </a:prstTxWarp>
            <a:spAutoFit/>
          </a:bodyPr>
          <a:lstStyle/>
          <a:p>
            <a:pPr algn="l">
              <a:lnSpc>
                <a:spcPct val="90000"/>
              </a:lnSpc>
            </a:pPr>
            <a:r>
              <a:rPr lang="en-US" sz="1800" b="1">
                <a:solidFill>
                  <a:srgbClr val="000000"/>
                </a:solidFill>
              </a:rPr>
              <a:t>islets of Langerhans</a:t>
            </a:r>
            <a:br>
              <a:rPr lang="en-US" sz="1800" b="1">
                <a:solidFill>
                  <a:srgbClr val="000000"/>
                </a:solidFill>
              </a:rPr>
            </a:br>
            <a:r>
              <a:rPr lang="en-US" sz="1800" b="1">
                <a:solidFill>
                  <a:srgbClr val="000000"/>
                </a:solidFill>
              </a:rPr>
              <a:t>alpha islet cells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2"/>
          <p:cNvGrpSpPr>
            <a:grpSpLocks/>
          </p:cNvGrpSpPr>
          <p:nvPr/>
        </p:nvGrpSpPr>
        <p:grpSpPr bwMode="auto">
          <a:xfrm>
            <a:off x="1135063" y="1254125"/>
            <a:ext cx="2101850" cy="1951038"/>
            <a:chOff x="715" y="790"/>
            <a:chExt cx="1324" cy="1229"/>
          </a:xfrm>
        </p:grpSpPr>
        <p:pic>
          <p:nvPicPr>
            <p:cNvPr id="54325" name="Picture 11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 y="1149"/>
              <a:ext cx="797" cy="870"/>
            </a:xfrm>
            <a:prstGeom prst="rect">
              <a:avLst/>
            </a:prstGeom>
            <a:solidFill>
              <a:srgbClr val="CCFF66"/>
            </a:solidFill>
            <a:ln w="9525">
              <a:noFill/>
              <a:miter lim="800000"/>
              <a:headEnd/>
              <a:tailEnd/>
            </a:ln>
          </p:spPr>
        </p:pic>
        <p:sp>
          <p:nvSpPr>
            <p:cNvPr id="54326" name="Rectangle 1130"/>
            <p:cNvSpPr>
              <a:spLocks noChangeArrowheads="1"/>
            </p:cNvSpPr>
            <p:nvPr/>
          </p:nvSpPr>
          <p:spPr bwMode="auto">
            <a:xfrm>
              <a:off x="715" y="790"/>
              <a:ext cx="1324" cy="370"/>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1800" b="1">
                  <a:solidFill>
                    <a:srgbClr val="010101"/>
                  </a:solidFill>
                </a:rPr>
                <a:t>osmoreceptors in</a:t>
              </a:r>
              <a:br>
                <a:rPr lang="en-US" sz="1800" b="1">
                  <a:solidFill>
                    <a:srgbClr val="010101"/>
                  </a:solidFill>
                </a:rPr>
              </a:br>
              <a:r>
                <a:rPr lang="en-US" sz="1800" b="1">
                  <a:solidFill>
                    <a:srgbClr val="010101"/>
                  </a:solidFill>
                </a:rPr>
                <a:t>hypothalamus</a:t>
              </a:r>
              <a:endParaRPr lang="en-US" b="1">
                <a:solidFill>
                  <a:srgbClr val="010101"/>
                </a:solidFill>
              </a:endParaRPr>
            </a:p>
          </p:txBody>
        </p:sp>
      </p:grpSp>
      <p:grpSp>
        <p:nvGrpSpPr>
          <p:cNvPr id="3" name="Group 1117"/>
          <p:cNvGrpSpPr>
            <a:grpSpLocks/>
          </p:cNvGrpSpPr>
          <p:nvPr/>
        </p:nvGrpSpPr>
        <p:grpSpPr bwMode="auto">
          <a:xfrm>
            <a:off x="0" y="3389313"/>
            <a:ext cx="2068513" cy="1565275"/>
            <a:chOff x="3570" y="1474"/>
            <a:chExt cx="1303" cy="986"/>
          </a:xfrm>
        </p:grpSpPr>
        <p:grpSp>
          <p:nvGrpSpPr>
            <p:cNvPr id="4" name="Group 1118"/>
            <p:cNvGrpSpPr>
              <a:grpSpLocks/>
            </p:cNvGrpSpPr>
            <p:nvPr/>
          </p:nvGrpSpPr>
          <p:grpSpPr bwMode="auto">
            <a:xfrm>
              <a:off x="3570" y="1474"/>
              <a:ext cx="1194" cy="986"/>
              <a:chOff x="3850" y="1339"/>
              <a:chExt cx="1194" cy="986"/>
            </a:xfrm>
          </p:grpSpPr>
          <p:pic>
            <p:nvPicPr>
              <p:cNvPr id="54323" name="Picture 11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78" y="1339"/>
                <a:ext cx="1166" cy="853"/>
              </a:xfrm>
              <a:prstGeom prst="rect">
                <a:avLst/>
              </a:prstGeom>
              <a:noFill/>
              <a:ln w="9525">
                <a:noFill/>
                <a:miter lim="800000"/>
                <a:headEnd/>
                <a:tailEnd/>
              </a:ln>
            </p:spPr>
          </p:pic>
          <p:sp>
            <p:nvSpPr>
              <p:cNvPr id="54324" name="Rectangle 1120"/>
              <p:cNvSpPr>
                <a:spLocks noChangeArrowheads="1"/>
              </p:cNvSpPr>
              <p:nvPr/>
            </p:nvSpPr>
            <p:spPr bwMode="auto">
              <a:xfrm>
                <a:off x="3850" y="2025"/>
                <a:ext cx="265" cy="3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4322" name="Rectangle 1121"/>
            <p:cNvSpPr>
              <a:spLocks noChangeArrowheads="1"/>
            </p:cNvSpPr>
            <p:nvPr/>
          </p:nvSpPr>
          <p:spPr bwMode="auto">
            <a:xfrm>
              <a:off x="4053" y="2010"/>
              <a:ext cx="820"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nephron</a:t>
              </a:r>
            </a:p>
          </p:txBody>
        </p:sp>
      </p:grpSp>
      <p:sp>
        <p:nvSpPr>
          <p:cNvPr id="54276" name="Rectangle 1037"/>
          <p:cNvSpPr>
            <a:spLocks noChangeArrowheads="1"/>
          </p:cNvSpPr>
          <p:nvPr/>
        </p:nvSpPr>
        <p:spPr bwMode="auto">
          <a:xfrm>
            <a:off x="198438" y="6119813"/>
            <a:ext cx="1825625" cy="62706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90566" name="AutoShape 1094"/>
          <p:cNvSpPr>
            <a:spLocks noChangeArrowheads="1"/>
          </p:cNvSpPr>
          <p:nvPr/>
        </p:nvSpPr>
        <p:spPr bwMode="auto">
          <a:xfrm rot="5400000">
            <a:off x="5310188" y="6008688"/>
            <a:ext cx="658812" cy="563562"/>
          </a:xfrm>
          <a:custGeom>
            <a:avLst/>
            <a:gdLst>
              <a:gd name="T0" fmla="*/ 2147483647 w 21600"/>
              <a:gd name="T1" fmla="*/ -4615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grpSp>
        <p:nvGrpSpPr>
          <p:cNvPr id="5" name="Group 1107"/>
          <p:cNvGrpSpPr>
            <a:grpSpLocks/>
          </p:cNvGrpSpPr>
          <p:nvPr/>
        </p:nvGrpSpPr>
        <p:grpSpPr bwMode="auto">
          <a:xfrm>
            <a:off x="5667375" y="2339975"/>
            <a:ext cx="2068513" cy="1565275"/>
            <a:chOff x="3570" y="1474"/>
            <a:chExt cx="1303" cy="986"/>
          </a:xfrm>
        </p:grpSpPr>
        <p:grpSp>
          <p:nvGrpSpPr>
            <p:cNvPr id="6" name="Group 1095"/>
            <p:cNvGrpSpPr>
              <a:grpSpLocks/>
            </p:cNvGrpSpPr>
            <p:nvPr/>
          </p:nvGrpSpPr>
          <p:grpSpPr bwMode="auto">
            <a:xfrm>
              <a:off x="3570" y="1474"/>
              <a:ext cx="1194" cy="986"/>
              <a:chOff x="3850" y="1339"/>
              <a:chExt cx="1194" cy="986"/>
            </a:xfrm>
          </p:grpSpPr>
          <p:pic>
            <p:nvPicPr>
              <p:cNvPr id="54319" name="Picture 106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78" y="1339"/>
                <a:ext cx="1166" cy="853"/>
              </a:xfrm>
              <a:prstGeom prst="rect">
                <a:avLst/>
              </a:prstGeom>
              <a:noFill/>
              <a:ln w="9525">
                <a:noFill/>
                <a:miter lim="800000"/>
                <a:headEnd/>
                <a:tailEnd/>
              </a:ln>
            </p:spPr>
          </p:pic>
          <p:sp>
            <p:nvSpPr>
              <p:cNvPr id="54320" name="Rectangle 1071"/>
              <p:cNvSpPr>
                <a:spLocks noChangeArrowheads="1"/>
              </p:cNvSpPr>
              <p:nvPr/>
            </p:nvSpPr>
            <p:spPr bwMode="auto">
              <a:xfrm>
                <a:off x="3850" y="2025"/>
                <a:ext cx="265" cy="3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54318" name="Rectangle 1073"/>
            <p:cNvSpPr>
              <a:spLocks noChangeArrowheads="1"/>
            </p:cNvSpPr>
            <p:nvPr/>
          </p:nvSpPr>
          <p:spPr bwMode="auto">
            <a:xfrm>
              <a:off x="4053" y="2010"/>
              <a:ext cx="820"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nephron</a:t>
              </a:r>
            </a:p>
          </p:txBody>
        </p:sp>
      </p:grpSp>
      <p:sp>
        <p:nvSpPr>
          <p:cNvPr id="54279" name="Rectangle 1043"/>
          <p:cNvSpPr>
            <a:spLocks noGrp="1" noChangeArrowheads="1"/>
          </p:cNvSpPr>
          <p:nvPr>
            <p:ph type="title"/>
          </p:nvPr>
        </p:nvSpPr>
        <p:spPr>
          <a:xfrm>
            <a:off x="0" y="254000"/>
            <a:ext cx="8229600" cy="889000"/>
          </a:xfrm>
        </p:spPr>
        <p:txBody>
          <a:bodyPr/>
          <a:lstStyle/>
          <a:p>
            <a:pPr eaLnBrk="1" hangingPunct="1"/>
            <a:r>
              <a:rPr lang="en-US" dirty="0"/>
              <a:t>Blood </a:t>
            </a:r>
            <a:r>
              <a:rPr lang="en-US" dirty="0" err="1"/>
              <a:t>Osmolarity</a:t>
            </a:r>
            <a:endParaRPr lang="en-US" dirty="0"/>
          </a:p>
        </p:txBody>
      </p:sp>
      <p:sp>
        <p:nvSpPr>
          <p:cNvPr id="54280" name="AutoShape 1044"/>
          <p:cNvSpPr>
            <a:spLocks noChangeArrowheads="1"/>
          </p:cNvSpPr>
          <p:nvPr/>
        </p:nvSpPr>
        <p:spPr bwMode="auto">
          <a:xfrm>
            <a:off x="3206750" y="1436688"/>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54281" name="AutoShape 1045"/>
          <p:cNvSpPr>
            <a:spLocks noChangeArrowheads="1"/>
          </p:cNvSpPr>
          <p:nvPr/>
        </p:nvSpPr>
        <p:spPr bwMode="auto">
          <a:xfrm rot="10800000">
            <a:off x="3206750" y="4246563"/>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54282" name="Rectangle 1046"/>
          <p:cNvSpPr>
            <a:spLocks noChangeArrowheads="1"/>
          </p:cNvSpPr>
          <p:nvPr/>
        </p:nvSpPr>
        <p:spPr bwMode="auto">
          <a:xfrm>
            <a:off x="3063875" y="3635375"/>
            <a:ext cx="2627313" cy="722313"/>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r>
              <a:rPr lang="en-US" b="1">
                <a:solidFill>
                  <a:srgbClr val="010101"/>
                </a:solidFill>
              </a:rPr>
              <a:t>blood osmolarity</a:t>
            </a:r>
          </a:p>
          <a:p>
            <a:r>
              <a:rPr lang="en-US" b="1">
                <a:solidFill>
                  <a:srgbClr val="010101"/>
                </a:solidFill>
              </a:rPr>
              <a:t>blood pressure</a:t>
            </a:r>
          </a:p>
        </p:txBody>
      </p:sp>
      <p:sp>
        <p:nvSpPr>
          <p:cNvPr id="490519" name="Oval 1047"/>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ADH</a:t>
            </a:r>
          </a:p>
        </p:txBody>
      </p:sp>
      <p:sp>
        <p:nvSpPr>
          <p:cNvPr id="490520" name="Rectangle 1048"/>
          <p:cNvSpPr>
            <a:spLocks noChangeArrowheads="1"/>
          </p:cNvSpPr>
          <p:nvPr/>
        </p:nvSpPr>
        <p:spPr bwMode="auto">
          <a:xfrm>
            <a:off x="4516438" y="1882775"/>
            <a:ext cx="1736725" cy="915988"/>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a:t>
            </a:r>
            <a:br>
              <a:rPr lang="en-US" sz="2000" b="1">
                <a:solidFill>
                  <a:srgbClr val="010101"/>
                </a:solidFill>
              </a:rPr>
            </a:br>
            <a:r>
              <a:rPr lang="en-US" sz="2000" b="1">
                <a:solidFill>
                  <a:srgbClr val="010101"/>
                </a:solidFill>
              </a:rPr>
              <a:t>reabsorption</a:t>
            </a:r>
            <a:endParaRPr lang="en-US" b="1">
              <a:solidFill>
                <a:srgbClr val="010101"/>
              </a:solidFill>
            </a:endParaRPr>
          </a:p>
        </p:txBody>
      </p:sp>
      <p:grpSp>
        <p:nvGrpSpPr>
          <p:cNvPr id="7" name="Group 1109"/>
          <p:cNvGrpSpPr>
            <a:grpSpLocks/>
          </p:cNvGrpSpPr>
          <p:nvPr/>
        </p:nvGrpSpPr>
        <p:grpSpPr bwMode="auto">
          <a:xfrm>
            <a:off x="6402388" y="1093788"/>
            <a:ext cx="2055812" cy="1430337"/>
            <a:chOff x="4033" y="689"/>
            <a:chExt cx="1295" cy="901"/>
          </a:xfrm>
        </p:grpSpPr>
        <p:pic>
          <p:nvPicPr>
            <p:cNvPr id="54315" name="Picture 110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5" y="689"/>
              <a:ext cx="603" cy="729"/>
            </a:xfrm>
            <a:prstGeom prst="rect">
              <a:avLst/>
            </a:prstGeom>
            <a:noFill/>
            <a:ln w="9525">
              <a:noFill/>
              <a:miter lim="800000"/>
              <a:headEnd/>
              <a:tailEnd/>
            </a:ln>
          </p:spPr>
        </p:pic>
        <p:sp>
          <p:nvSpPr>
            <p:cNvPr id="54316" name="Rectangle 1050"/>
            <p:cNvSpPr>
              <a:spLocks noChangeArrowheads="1"/>
            </p:cNvSpPr>
            <p:nvPr/>
          </p:nvSpPr>
          <p:spPr bwMode="auto">
            <a:xfrm>
              <a:off x="4033" y="1186"/>
              <a:ext cx="765" cy="404"/>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increase</a:t>
              </a:r>
              <a:br>
                <a:rPr lang="en-US" sz="2000" b="1">
                  <a:solidFill>
                    <a:srgbClr val="010101"/>
                  </a:solidFill>
                </a:rPr>
              </a:br>
              <a:r>
                <a:rPr lang="en-US" sz="2000" b="1">
                  <a:solidFill>
                    <a:srgbClr val="010101"/>
                  </a:solidFill>
                </a:rPr>
                <a:t>thirst</a:t>
              </a:r>
              <a:endParaRPr lang="en-US" b="1">
                <a:solidFill>
                  <a:srgbClr val="010101"/>
                </a:solidFill>
              </a:endParaRPr>
            </a:p>
          </p:txBody>
        </p:sp>
      </p:grpSp>
      <p:sp>
        <p:nvSpPr>
          <p:cNvPr id="490523" name="Oval 1051"/>
          <p:cNvSpPr>
            <a:spLocks noChangeArrowheads="1"/>
          </p:cNvSpPr>
          <p:nvPr/>
        </p:nvSpPr>
        <p:spPr bwMode="auto">
          <a:xfrm>
            <a:off x="4865688" y="5572125"/>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renin</a:t>
            </a:r>
          </a:p>
        </p:txBody>
      </p:sp>
      <p:sp>
        <p:nvSpPr>
          <p:cNvPr id="490530" name="Rectangle 1058"/>
          <p:cNvSpPr>
            <a:spLocks noChangeArrowheads="1"/>
          </p:cNvSpPr>
          <p:nvPr/>
        </p:nvSpPr>
        <p:spPr bwMode="auto">
          <a:xfrm>
            <a:off x="1646238" y="4606925"/>
            <a:ext cx="1736725" cy="915988"/>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 &amp; salt</a:t>
            </a:r>
            <a:br>
              <a:rPr lang="en-US" sz="2000" b="1">
                <a:solidFill>
                  <a:srgbClr val="010101"/>
                </a:solidFill>
              </a:rPr>
            </a:br>
            <a:r>
              <a:rPr lang="en-US" sz="2000" b="1">
                <a:solidFill>
                  <a:srgbClr val="010101"/>
                </a:solidFill>
              </a:rPr>
              <a:t>reabsorption</a:t>
            </a:r>
          </a:p>
        </p:txBody>
      </p:sp>
      <p:grpSp>
        <p:nvGrpSpPr>
          <p:cNvPr id="8" name="Group 1060"/>
          <p:cNvGrpSpPr>
            <a:grpSpLocks/>
          </p:cNvGrpSpPr>
          <p:nvPr/>
        </p:nvGrpSpPr>
        <p:grpSpPr bwMode="auto">
          <a:xfrm>
            <a:off x="2287588" y="3190875"/>
            <a:ext cx="1022350" cy="482600"/>
            <a:chOff x="1441" y="2010"/>
            <a:chExt cx="644" cy="304"/>
          </a:xfrm>
        </p:grpSpPr>
        <p:sp>
          <p:nvSpPr>
            <p:cNvPr id="54313" name="AutoShape 1061"/>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54314" name="Rectangle 1062"/>
            <p:cNvSpPr>
              <a:spLocks noChangeArrowheads="1"/>
            </p:cNvSpPr>
            <p:nvPr/>
          </p:nvSpPr>
          <p:spPr bwMode="auto">
            <a:xfrm>
              <a:off x="1441" y="2026"/>
              <a:ext cx="521"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high</a:t>
              </a:r>
            </a:p>
          </p:txBody>
        </p:sp>
      </p:grpSp>
      <p:sp>
        <p:nvSpPr>
          <p:cNvPr id="54289" name="Rectangle 1066"/>
          <p:cNvSpPr>
            <a:spLocks noChangeArrowheads="1"/>
          </p:cNvSpPr>
          <p:nvPr/>
        </p:nvSpPr>
        <p:spPr bwMode="auto">
          <a:xfrm>
            <a:off x="7073900" y="307975"/>
            <a:ext cx="2068513" cy="588963"/>
          </a:xfrm>
          <a:prstGeom prst="rect">
            <a:avLst/>
          </a:prstGeom>
          <a:solidFill>
            <a:srgbClr val="FFEA18"/>
          </a:solidFill>
          <a:ln w="9525">
            <a:solidFill>
              <a:srgbClr val="FFEA18"/>
            </a:solidFill>
            <a:miter lim="800000"/>
            <a:headEnd/>
            <a:tailEnd/>
          </a:ln>
        </p:spPr>
        <p:txBody>
          <a:bodyPr wrap="none" anchor="ctr">
            <a:prstTxWarp prst="textNoShape">
              <a:avLst/>
            </a:prstTxWarp>
            <a:spAutoFit/>
          </a:bodyPr>
          <a:lstStyle/>
          <a:p>
            <a:r>
              <a:rPr lang="en-US" sz="3200" b="1">
                <a:solidFill>
                  <a:srgbClr val="CC0000"/>
                </a:solidFill>
              </a:rPr>
              <a:t>Feedback</a:t>
            </a:r>
          </a:p>
        </p:txBody>
      </p:sp>
      <p:sp>
        <p:nvSpPr>
          <p:cNvPr id="54290" name="Rectangle 1067"/>
          <p:cNvSpPr>
            <a:spLocks noChangeArrowheads="1"/>
          </p:cNvSpPr>
          <p:nvPr/>
        </p:nvSpPr>
        <p:spPr bwMode="auto">
          <a:xfrm>
            <a:off x="0" y="-68262"/>
            <a:ext cx="7772400" cy="762000"/>
          </a:xfrm>
          <a:prstGeom prst="rect">
            <a:avLst/>
          </a:prstGeom>
          <a:noFill/>
          <a:ln w="9525">
            <a:noFill/>
            <a:miter lim="800000"/>
            <a:headEnd/>
            <a:tailEnd/>
          </a:ln>
        </p:spPr>
        <p:txBody>
          <a:bodyPr>
            <a:prstTxWarp prst="textNoShape">
              <a:avLst/>
            </a:prstTxWarp>
          </a:bodyPr>
          <a:lstStyle/>
          <a:p>
            <a:pPr algn="l" eaLnBrk="1" hangingPunct="1"/>
            <a:r>
              <a:rPr lang="en-US" sz="3600" b="1" dirty="0">
                <a:solidFill>
                  <a:srgbClr val="000060"/>
                </a:solidFill>
              </a:rPr>
              <a:t>Endocrine System Control</a:t>
            </a:r>
          </a:p>
        </p:txBody>
      </p:sp>
      <p:sp>
        <p:nvSpPr>
          <p:cNvPr id="490541" name="Rectangle 1069"/>
          <p:cNvSpPr>
            <a:spLocks noChangeArrowheads="1"/>
          </p:cNvSpPr>
          <p:nvPr/>
        </p:nvSpPr>
        <p:spPr bwMode="auto">
          <a:xfrm>
            <a:off x="2022475" y="2482850"/>
            <a:ext cx="1185863" cy="366713"/>
          </a:xfrm>
          <a:prstGeom prst="rect">
            <a:avLst/>
          </a:prstGeom>
          <a:solidFill>
            <a:srgbClr val="CCFF66"/>
          </a:solid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pituitary</a:t>
            </a:r>
            <a:endParaRPr lang="en-US" b="1">
              <a:solidFill>
                <a:srgbClr val="010101"/>
              </a:solidFill>
            </a:endParaRPr>
          </a:p>
        </p:txBody>
      </p:sp>
      <p:sp>
        <p:nvSpPr>
          <p:cNvPr id="54292" name="Line 1075"/>
          <p:cNvSpPr>
            <a:spLocks noChangeShapeType="1"/>
          </p:cNvSpPr>
          <p:nvPr/>
        </p:nvSpPr>
        <p:spPr bwMode="auto">
          <a:xfrm>
            <a:off x="3516313" y="4000500"/>
            <a:ext cx="1785937" cy="0"/>
          </a:xfrm>
          <a:prstGeom prst="line">
            <a:avLst/>
          </a:prstGeom>
          <a:noFill/>
          <a:ln w="9525">
            <a:solidFill>
              <a:srgbClr val="CC0000"/>
            </a:solidFill>
            <a:round/>
            <a:headEnd/>
            <a:tailEnd/>
          </a:ln>
        </p:spPr>
        <p:txBody>
          <a:bodyPr wrap="none" anchor="ctr">
            <a:prstTxWarp prst="textNoShape">
              <a:avLst/>
            </a:prstTxWarp>
          </a:bodyPr>
          <a:lstStyle/>
          <a:p>
            <a:endParaRPr lang="en-US"/>
          </a:p>
        </p:txBody>
      </p:sp>
      <p:sp>
        <p:nvSpPr>
          <p:cNvPr id="490561" name="Oval 1089"/>
          <p:cNvSpPr>
            <a:spLocks noChangeArrowheads="1"/>
          </p:cNvSpPr>
          <p:nvPr/>
        </p:nvSpPr>
        <p:spPr bwMode="auto">
          <a:xfrm>
            <a:off x="5738813" y="6103938"/>
            <a:ext cx="2238375" cy="365125"/>
          </a:xfrm>
          <a:prstGeom prst="ellipse">
            <a:avLst/>
          </a:prstGeom>
          <a:solidFill>
            <a:schemeClr val="folHlink"/>
          </a:solidFill>
          <a:ln w="9525">
            <a:solidFill>
              <a:srgbClr val="660000"/>
            </a:solidFill>
            <a:round/>
            <a:headEnd/>
            <a:tailEnd/>
          </a:ln>
        </p:spPr>
        <p:txBody>
          <a:bodyPr wrap="none" anchor="ctr">
            <a:prstTxWarp prst="textNoShape">
              <a:avLst/>
            </a:prstTxWarp>
          </a:bodyPr>
          <a:lstStyle/>
          <a:p>
            <a:r>
              <a:rPr lang="en-US" sz="2200" b="1">
                <a:solidFill>
                  <a:srgbClr val="000000"/>
                </a:solidFill>
              </a:rPr>
              <a:t>angiotensinogen</a:t>
            </a:r>
          </a:p>
        </p:txBody>
      </p:sp>
      <p:sp>
        <p:nvSpPr>
          <p:cNvPr id="490562" name="Oval 1090"/>
          <p:cNvSpPr>
            <a:spLocks noChangeArrowheads="1"/>
          </p:cNvSpPr>
          <p:nvPr/>
        </p:nvSpPr>
        <p:spPr bwMode="auto">
          <a:xfrm>
            <a:off x="3182938" y="6413500"/>
            <a:ext cx="2238375"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angiotensin</a:t>
            </a:r>
          </a:p>
        </p:txBody>
      </p:sp>
      <p:grpSp>
        <p:nvGrpSpPr>
          <p:cNvPr id="9" name="Group 1111"/>
          <p:cNvGrpSpPr>
            <a:grpSpLocks/>
          </p:cNvGrpSpPr>
          <p:nvPr/>
        </p:nvGrpSpPr>
        <p:grpSpPr bwMode="auto">
          <a:xfrm>
            <a:off x="0" y="4868863"/>
            <a:ext cx="1543050" cy="1957387"/>
            <a:chOff x="0" y="3067"/>
            <a:chExt cx="972" cy="1233"/>
          </a:xfrm>
        </p:grpSpPr>
        <p:pic>
          <p:nvPicPr>
            <p:cNvPr id="54311" name="Picture 11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 y="3417"/>
              <a:ext cx="777" cy="883"/>
            </a:xfrm>
            <a:prstGeom prst="rect">
              <a:avLst/>
            </a:prstGeom>
            <a:noFill/>
            <a:ln w="9525">
              <a:noFill/>
              <a:miter lim="800000"/>
              <a:headEnd/>
              <a:tailEnd/>
            </a:ln>
          </p:spPr>
        </p:pic>
        <p:sp>
          <p:nvSpPr>
            <p:cNvPr id="54312" name="Rectangle 1102"/>
            <p:cNvSpPr>
              <a:spLocks noChangeArrowheads="1"/>
            </p:cNvSpPr>
            <p:nvPr/>
          </p:nvSpPr>
          <p:spPr bwMode="auto">
            <a:xfrm>
              <a:off x="0" y="3067"/>
              <a:ext cx="742" cy="396"/>
            </a:xfrm>
            <a:prstGeom prst="rect">
              <a:avLst/>
            </a:prstGeom>
            <a:noFill/>
            <a:ln w="9525">
              <a:noFill/>
              <a:miter lim="800000"/>
              <a:headEnd/>
              <a:tailEnd/>
            </a:ln>
          </p:spPr>
          <p:txBody>
            <a:bodyPr wrap="none" anchor="ctr">
              <a:prstTxWarp prst="textNoShape">
                <a:avLst/>
              </a:prstTxWarp>
              <a:spAutoFit/>
            </a:bodyPr>
            <a:lstStyle/>
            <a:p>
              <a:pPr>
                <a:lnSpc>
                  <a:spcPct val="80000"/>
                </a:lnSpc>
              </a:pPr>
              <a:r>
                <a:rPr lang="en-US" sz="2200" b="1">
                  <a:solidFill>
                    <a:srgbClr val="000000"/>
                  </a:solidFill>
                </a:rPr>
                <a:t>adrenal</a:t>
              </a:r>
              <a:br>
                <a:rPr lang="en-US" sz="2200" b="1">
                  <a:solidFill>
                    <a:srgbClr val="000000"/>
                  </a:solidFill>
                </a:rPr>
              </a:br>
              <a:r>
                <a:rPr lang="en-US" sz="2200" b="1">
                  <a:solidFill>
                    <a:srgbClr val="000000"/>
                  </a:solidFill>
                </a:rPr>
                <a:t>gland</a:t>
              </a:r>
            </a:p>
          </p:txBody>
        </p:sp>
      </p:grpSp>
      <p:sp>
        <p:nvSpPr>
          <p:cNvPr id="490565" name="Oval 1093"/>
          <p:cNvSpPr>
            <a:spLocks noChangeArrowheads="1"/>
          </p:cNvSpPr>
          <p:nvPr/>
        </p:nvSpPr>
        <p:spPr bwMode="auto">
          <a:xfrm>
            <a:off x="1452563" y="5881688"/>
            <a:ext cx="2238375"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aldosterone</a:t>
            </a:r>
          </a:p>
        </p:txBody>
      </p:sp>
      <p:grpSp>
        <p:nvGrpSpPr>
          <p:cNvPr id="10" name="Group 1116"/>
          <p:cNvGrpSpPr>
            <a:grpSpLocks/>
          </p:cNvGrpSpPr>
          <p:nvPr/>
        </p:nvGrpSpPr>
        <p:grpSpPr bwMode="auto">
          <a:xfrm>
            <a:off x="6994525" y="3927475"/>
            <a:ext cx="2000250" cy="1133475"/>
            <a:chOff x="4366" y="2474"/>
            <a:chExt cx="1260" cy="714"/>
          </a:xfrm>
        </p:grpSpPr>
        <p:sp>
          <p:nvSpPr>
            <p:cNvPr id="54309" name="Rectangle 1114"/>
            <p:cNvSpPr>
              <a:spLocks noChangeArrowheads="1"/>
            </p:cNvSpPr>
            <p:nvPr/>
          </p:nvSpPr>
          <p:spPr bwMode="auto">
            <a:xfrm>
              <a:off x="4366" y="2474"/>
              <a:ext cx="1260" cy="370"/>
            </a:xfrm>
            <a:prstGeom prst="rect">
              <a:avLst/>
            </a:prstGeom>
            <a:noFill/>
            <a:ln w="9525">
              <a:noFill/>
              <a:miter lim="800000"/>
              <a:headEnd/>
              <a:tailEnd/>
            </a:ln>
          </p:spPr>
          <p:txBody>
            <a:bodyPr wrap="none" anchor="ctr">
              <a:prstTxWarp prst="textNoShape">
                <a:avLst/>
              </a:prstTxWarp>
              <a:spAutoFit/>
            </a:bodyPr>
            <a:lstStyle/>
            <a:p>
              <a:pPr>
                <a:lnSpc>
                  <a:spcPct val="90000"/>
                </a:lnSpc>
              </a:pPr>
              <a:r>
                <a:rPr lang="en-US" sz="1800" b="1" u="sng">
                  <a:solidFill>
                    <a:srgbClr val="CC0000"/>
                  </a:solidFill>
                </a:rPr>
                <a:t>J</a:t>
              </a:r>
              <a:r>
                <a:rPr lang="en-US" sz="1800" b="1">
                  <a:solidFill>
                    <a:srgbClr val="000000"/>
                  </a:solidFill>
                </a:rPr>
                <a:t>uxta</a:t>
              </a:r>
              <a:r>
                <a:rPr lang="en-US" sz="1800" b="1" u="sng">
                  <a:solidFill>
                    <a:srgbClr val="CC0000"/>
                  </a:solidFill>
                </a:rPr>
                <a:t>G</a:t>
              </a:r>
              <a:r>
                <a:rPr lang="en-US" sz="1800" b="1">
                  <a:solidFill>
                    <a:srgbClr val="000000"/>
                  </a:solidFill>
                </a:rPr>
                <a:t>lomerular</a:t>
              </a:r>
              <a:br>
                <a:rPr lang="en-US" sz="1800" b="1">
                  <a:solidFill>
                    <a:srgbClr val="000000"/>
                  </a:solidFill>
                </a:rPr>
              </a:br>
              <a:r>
                <a:rPr lang="en-US" sz="1800" b="1" u="sng">
                  <a:solidFill>
                    <a:srgbClr val="CC0000"/>
                  </a:solidFill>
                </a:rPr>
                <a:t>A</a:t>
              </a:r>
              <a:r>
                <a:rPr lang="en-US" sz="1800" b="1">
                  <a:solidFill>
                    <a:srgbClr val="000000"/>
                  </a:solidFill>
                </a:rPr>
                <a:t>pparatus</a:t>
              </a:r>
            </a:p>
          </p:txBody>
        </p:sp>
        <p:sp>
          <p:nvSpPr>
            <p:cNvPr id="54310" name="Line 1115"/>
            <p:cNvSpPr>
              <a:spLocks noChangeShapeType="1"/>
            </p:cNvSpPr>
            <p:nvPr/>
          </p:nvSpPr>
          <p:spPr bwMode="auto">
            <a:xfrm flipH="1">
              <a:off x="4393" y="2653"/>
              <a:ext cx="193" cy="535"/>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pic>
        <p:nvPicPr>
          <p:cNvPr id="490584" name="Picture 111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8750" y="1539875"/>
            <a:ext cx="1250950" cy="1073150"/>
          </a:xfrm>
          <a:prstGeom prst="rect">
            <a:avLst/>
          </a:prstGeom>
          <a:noFill/>
          <a:ln w="9525">
            <a:noFill/>
            <a:miter lim="800000"/>
            <a:headEnd/>
            <a:tailEnd/>
          </a:ln>
        </p:spPr>
      </p:pic>
      <p:grpSp>
        <p:nvGrpSpPr>
          <p:cNvPr id="11" name="Group 1123"/>
          <p:cNvGrpSpPr>
            <a:grpSpLocks/>
          </p:cNvGrpSpPr>
          <p:nvPr/>
        </p:nvGrpSpPr>
        <p:grpSpPr bwMode="auto">
          <a:xfrm>
            <a:off x="5627688" y="4394200"/>
            <a:ext cx="3044825" cy="1449388"/>
            <a:chOff x="3545" y="2768"/>
            <a:chExt cx="1918" cy="913"/>
          </a:xfrm>
        </p:grpSpPr>
        <p:sp>
          <p:nvSpPr>
            <p:cNvPr id="54307" name="Rectangle 1082"/>
            <p:cNvSpPr>
              <a:spLocks noChangeArrowheads="1"/>
            </p:cNvSpPr>
            <p:nvPr/>
          </p:nvSpPr>
          <p:spPr bwMode="auto">
            <a:xfrm>
              <a:off x="3545" y="2984"/>
              <a:ext cx="820" cy="461"/>
            </a:xfrm>
            <a:prstGeom prst="rect">
              <a:avLst/>
            </a:prstGeom>
            <a:solidFill>
              <a:srgbClr val="CCFF66"/>
            </a:solidFill>
            <a:ln w="9525">
              <a:noFill/>
              <a:miter lim="800000"/>
              <a:headEnd/>
              <a:tailEnd/>
            </a:ln>
          </p:spPr>
          <p:txBody>
            <a:bodyPr wrap="none" anchor="ctr">
              <a:prstTxWarp prst="textNoShape">
                <a:avLst/>
              </a:prstTxWarp>
              <a:spAutoFit/>
            </a:bodyPr>
            <a:lstStyle/>
            <a:p>
              <a:r>
                <a:rPr lang="en-US" sz="2200" b="1">
                  <a:solidFill>
                    <a:srgbClr val="000000"/>
                  </a:solidFill>
                </a:rPr>
                <a:t>nephron</a:t>
              </a:r>
            </a:p>
            <a:p>
              <a:r>
                <a:rPr lang="en-US" sz="2000" b="1">
                  <a:solidFill>
                    <a:srgbClr val="000000"/>
                  </a:solidFill>
                </a:rPr>
                <a:t>(</a:t>
              </a:r>
              <a:r>
                <a:rPr lang="en-US" sz="2000" b="1">
                  <a:solidFill>
                    <a:srgbClr val="CC0000"/>
                  </a:solidFill>
                </a:rPr>
                <a:t>JGA</a:t>
              </a:r>
              <a:r>
                <a:rPr lang="en-US" sz="2000" b="1">
                  <a:solidFill>
                    <a:srgbClr val="000000"/>
                  </a:solidFill>
                </a:rPr>
                <a:t>)</a:t>
              </a:r>
              <a:endParaRPr lang="en-US" sz="2200" b="1">
                <a:solidFill>
                  <a:srgbClr val="000000"/>
                </a:solidFill>
              </a:endParaRPr>
            </a:p>
          </p:txBody>
        </p:sp>
        <p:pic>
          <p:nvPicPr>
            <p:cNvPr id="54308" name="Picture 1096"/>
            <p:cNvPicPr>
              <a:picLocks noChangeAspect="1" noChangeArrowheads="1"/>
            </p:cNvPicPr>
            <p:nvPr/>
          </p:nvPicPr>
          <p:blipFill>
            <a:blip r:embed="rId8" cstate="screen">
              <a:clrChange>
                <a:clrFrom>
                  <a:srgbClr val="FEFEFC"/>
                </a:clrFrom>
                <a:clrTo>
                  <a:srgbClr val="FEFEFC">
                    <a:alpha val="0"/>
                  </a:srgbClr>
                </a:clrTo>
              </a:clrChange>
              <a:extLst>
                <a:ext uri="{28A0092B-C50C-407E-A947-70E740481C1C}">
                  <a14:useLocalDpi xmlns:a14="http://schemas.microsoft.com/office/drawing/2010/main"/>
                </a:ext>
              </a:extLst>
            </a:blip>
            <a:srcRect/>
            <a:stretch>
              <a:fillRect/>
            </a:stretch>
          </p:blipFill>
          <p:spPr bwMode="auto">
            <a:xfrm>
              <a:off x="4245" y="2768"/>
              <a:ext cx="1218" cy="913"/>
            </a:xfrm>
            <a:prstGeom prst="rect">
              <a:avLst/>
            </a:prstGeom>
            <a:noFill/>
            <a:ln w="9525">
              <a:noFill/>
              <a:miter lim="800000"/>
              <a:headEnd/>
              <a:tailEnd/>
            </a:ln>
          </p:spPr>
        </p:pic>
      </p:grpSp>
      <p:sp>
        <p:nvSpPr>
          <p:cNvPr id="490599" name="Oval 1127"/>
          <p:cNvSpPr>
            <a:spLocks noChangeArrowheads="1"/>
          </p:cNvSpPr>
          <p:nvPr/>
        </p:nvSpPr>
        <p:spPr bwMode="auto">
          <a:xfrm>
            <a:off x="1490663" y="2524125"/>
            <a:ext cx="642937" cy="630238"/>
          </a:xfrm>
          <a:prstGeom prst="ellipse">
            <a:avLst/>
          </a:prstGeom>
          <a:noFill/>
          <a:ln w="28575">
            <a:solidFill>
              <a:srgbClr val="CC0000"/>
            </a:solidFill>
            <a:round/>
            <a:headEnd/>
            <a:tailEnd/>
          </a:ln>
        </p:spPr>
        <p:txBody>
          <a:bodyPr wrap="none" anchor="ctr">
            <a:prstTxWarp prst="textNoShape">
              <a:avLst/>
            </a:prstTxWarp>
          </a:bodyPr>
          <a:lstStyle/>
          <a:p>
            <a:endParaRPr lang="en-US"/>
          </a:p>
        </p:txBody>
      </p:sp>
      <p:sp>
        <p:nvSpPr>
          <p:cNvPr id="490600" name="Oval 1128"/>
          <p:cNvSpPr>
            <a:spLocks noChangeArrowheads="1"/>
          </p:cNvSpPr>
          <p:nvPr/>
        </p:nvSpPr>
        <p:spPr bwMode="auto">
          <a:xfrm>
            <a:off x="576263" y="5307013"/>
            <a:ext cx="642937" cy="630237"/>
          </a:xfrm>
          <a:prstGeom prst="ellipse">
            <a:avLst/>
          </a:prstGeom>
          <a:noFill/>
          <a:ln w="28575">
            <a:solidFill>
              <a:srgbClr val="CC0000"/>
            </a:solidFill>
            <a:round/>
            <a:headEnd/>
            <a:tailEnd/>
          </a:ln>
        </p:spPr>
        <p:txBody>
          <a:bodyPr wrap="none" anchor="ctr">
            <a:prstTxWarp prst="textNoShape">
              <a:avLst/>
            </a:prstTxWarp>
          </a:bodyPr>
          <a:lstStyle/>
          <a:p>
            <a:endParaRPr lang="en-US"/>
          </a:p>
        </p:txBody>
      </p:sp>
      <p:sp>
        <p:nvSpPr>
          <p:cNvPr id="490601" name="Oval 1129"/>
          <p:cNvSpPr>
            <a:spLocks noChangeArrowheads="1"/>
          </p:cNvSpPr>
          <p:nvPr/>
        </p:nvSpPr>
        <p:spPr bwMode="auto">
          <a:xfrm>
            <a:off x="6832600" y="4786313"/>
            <a:ext cx="642938" cy="630237"/>
          </a:xfrm>
          <a:prstGeom prst="ellipse">
            <a:avLst/>
          </a:prstGeom>
          <a:noFill/>
          <a:ln w="28575">
            <a:solidFill>
              <a:srgbClr val="000060"/>
            </a:solidFill>
            <a:round/>
            <a:headEnd/>
            <a:tailEnd/>
          </a:ln>
        </p:spPr>
        <p:txBody>
          <a:bodyPr wrap="none" anchor="ctr">
            <a:prstTxWarp prst="textNoShape">
              <a:avLst/>
            </a:prstTxWarp>
          </a:bodyPr>
          <a:lstStyle/>
          <a:p>
            <a:endParaRPr lang="en-US"/>
          </a:p>
        </p:txBody>
      </p:sp>
      <p:sp>
        <p:nvSpPr>
          <p:cNvPr id="490603" name="Oval 1131"/>
          <p:cNvSpPr>
            <a:spLocks noChangeArrowheads="1"/>
          </p:cNvSpPr>
          <p:nvPr/>
        </p:nvSpPr>
        <p:spPr bwMode="auto">
          <a:xfrm>
            <a:off x="1776413" y="1785938"/>
            <a:ext cx="642937" cy="630237"/>
          </a:xfrm>
          <a:prstGeom prst="ellipse">
            <a:avLst/>
          </a:prstGeom>
          <a:noFill/>
          <a:ln w="28575">
            <a:solidFill>
              <a:srgbClr val="CC0000"/>
            </a:solidFill>
            <a:round/>
            <a:headEnd/>
            <a:tailEnd/>
          </a:ln>
        </p:spPr>
        <p:txBody>
          <a:bodyPr wrap="none" anchor="ctr">
            <a:prstTxWarp prst="textNoShape">
              <a:avLst/>
            </a:prstTxWarp>
          </a:bodyPr>
          <a:lstStyle/>
          <a:p>
            <a:endParaRPr lang="en-US"/>
          </a:p>
        </p:txBody>
      </p:sp>
      <p:grpSp>
        <p:nvGrpSpPr>
          <p:cNvPr id="12" name="Group 1063"/>
          <p:cNvGrpSpPr>
            <a:grpSpLocks/>
          </p:cNvGrpSpPr>
          <p:nvPr/>
        </p:nvGrpSpPr>
        <p:grpSpPr bwMode="auto">
          <a:xfrm>
            <a:off x="5445125" y="4287838"/>
            <a:ext cx="873125" cy="514350"/>
            <a:chOff x="3430" y="2631"/>
            <a:chExt cx="550" cy="324"/>
          </a:xfrm>
        </p:grpSpPr>
        <p:sp>
          <p:nvSpPr>
            <p:cNvPr id="54305" name="AutoShape 1064"/>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54306" name="Rectangle 1065"/>
            <p:cNvSpPr>
              <a:spLocks noChangeArrowheads="1"/>
            </p:cNvSpPr>
            <p:nvPr/>
          </p:nvSpPr>
          <p:spPr bwMode="auto">
            <a:xfrm>
              <a:off x="3544" y="2631"/>
              <a:ext cx="436"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low</a:t>
              </a:r>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5" descr="45-06a-PostPituitary-NL"/>
          <p:cNvPicPr>
            <a:picLocks noChangeAspect="1" noChangeArrowheads="1"/>
          </p:cNvPicPr>
          <p:nvPr/>
        </p:nvPicPr>
        <p:blipFill>
          <a:blip r:embed="rId4" cstate="screen">
            <a:extLst>
              <a:ext uri="{28A0092B-C50C-407E-A947-70E740481C1C}">
                <a14:useLocalDpi xmlns:a14="http://schemas.microsoft.com/office/drawing/2010/main"/>
              </a:ext>
            </a:extLst>
          </a:blip>
          <a:srcRect b="24529"/>
          <a:stretch>
            <a:fillRect/>
          </a:stretch>
        </p:blipFill>
        <p:spPr bwMode="auto">
          <a:xfrm>
            <a:off x="4773613" y="4038600"/>
            <a:ext cx="4370387" cy="2736850"/>
          </a:xfrm>
          <a:prstGeom prst="rect">
            <a:avLst/>
          </a:prstGeom>
          <a:noFill/>
          <a:ln w="9525">
            <a:noFill/>
            <a:miter lim="800000"/>
            <a:headEnd/>
            <a:tailEnd/>
          </a:ln>
        </p:spPr>
      </p:pic>
      <p:sp>
        <p:nvSpPr>
          <p:cNvPr id="56323" name="Rectangle 2"/>
          <p:cNvSpPr>
            <a:spLocks noGrp="1" noChangeArrowheads="1"/>
          </p:cNvSpPr>
          <p:nvPr>
            <p:ph type="title"/>
          </p:nvPr>
        </p:nvSpPr>
        <p:spPr>
          <a:xfrm>
            <a:off x="139700" y="0"/>
            <a:ext cx="8534400" cy="762000"/>
          </a:xfrm>
        </p:spPr>
        <p:txBody>
          <a:bodyPr/>
          <a:lstStyle/>
          <a:p>
            <a:pPr eaLnBrk="1" hangingPunct="1"/>
            <a:r>
              <a:rPr lang="en-US" dirty="0"/>
              <a:t>Nervous &amp; Endocrine systems linked</a:t>
            </a:r>
          </a:p>
        </p:txBody>
      </p:sp>
      <p:sp>
        <p:nvSpPr>
          <p:cNvPr id="400387" name="Rectangle 3" descr="Rectangle: Click to edit Master text styles&#10;Second level&#10;Third level&#10;Fourth level&#10;Fifth level"/>
          <p:cNvSpPr>
            <a:spLocks noGrp="1" noChangeArrowheads="1"/>
          </p:cNvSpPr>
          <p:nvPr>
            <p:ph type="body" idx="1"/>
          </p:nvPr>
        </p:nvSpPr>
        <p:spPr>
          <a:xfrm>
            <a:off x="322263" y="685800"/>
            <a:ext cx="8478837" cy="5105400"/>
          </a:xfrm>
        </p:spPr>
        <p:txBody>
          <a:bodyPr/>
          <a:lstStyle/>
          <a:p>
            <a:pPr eaLnBrk="1" hangingPunct="1"/>
            <a:r>
              <a:rPr lang="en-US" sz="2800" u="sng" dirty="0">
                <a:solidFill>
                  <a:srgbClr val="CC0000"/>
                </a:solidFill>
              </a:rPr>
              <a:t>Hypothalamus</a:t>
            </a:r>
            <a:r>
              <a:rPr lang="en-US" sz="2800" dirty="0"/>
              <a:t> = “master nerve control center”</a:t>
            </a:r>
          </a:p>
          <a:p>
            <a:pPr lvl="1" eaLnBrk="1" hangingPunct="1"/>
            <a:r>
              <a:rPr lang="en-US" sz="2400" u="sng" dirty="0">
                <a:solidFill>
                  <a:srgbClr val="CC0000"/>
                </a:solidFill>
              </a:rPr>
              <a:t>nervous system</a:t>
            </a:r>
            <a:endParaRPr lang="en-US" sz="2400" dirty="0"/>
          </a:p>
          <a:p>
            <a:pPr lvl="1" eaLnBrk="1" hangingPunct="1"/>
            <a:r>
              <a:rPr lang="en-US" sz="2400" dirty="0"/>
              <a:t>receives information from nerves around body about internal conditions </a:t>
            </a:r>
          </a:p>
          <a:p>
            <a:pPr lvl="1" eaLnBrk="1" hangingPunct="1"/>
            <a:r>
              <a:rPr lang="en-US" sz="2400" u="sng" dirty="0">
                <a:solidFill>
                  <a:srgbClr val="CC0000"/>
                </a:solidFill>
              </a:rPr>
              <a:t>releasing hormones</a:t>
            </a:r>
            <a:r>
              <a:rPr lang="en-US" sz="2400" dirty="0"/>
              <a:t>: regulates release of hormones from pituitary</a:t>
            </a:r>
          </a:p>
          <a:p>
            <a:pPr eaLnBrk="1" hangingPunct="1"/>
            <a:r>
              <a:rPr lang="en-US" sz="2800" u="sng" dirty="0">
                <a:solidFill>
                  <a:srgbClr val="CC0000"/>
                </a:solidFill>
              </a:rPr>
              <a:t>Pituitary gland</a:t>
            </a:r>
            <a:r>
              <a:rPr lang="en-US" sz="2800" dirty="0"/>
              <a:t> = “master gland”</a:t>
            </a:r>
          </a:p>
          <a:p>
            <a:pPr lvl="1" eaLnBrk="1" hangingPunct="1"/>
            <a:r>
              <a:rPr lang="en-US" sz="2400" u="sng" dirty="0">
                <a:solidFill>
                  <a:srgbClr val="CC0000"/>
                </a:solidFill>
              </a:rPr>
              <a:t>endocrine system</a:t>
            </a:r>
            <a:endParaRPr lang="en-US" sz="2400" dirty="0"/>
          </a:p>
          <a:p>
            <a:pPr lvl="1" eaLnBrk="1" hangingPunct="1"/>
            <a:r>
              <a:rPr lang="en-US" sz="2400" dirty="0"/>
              <a:t>secretes broad range</a:t>
            </a:r>
            <a:br>
              <a:rPr lang="en-US" sz="2400" dirty="0"/>
            </a:br>
            <a:r>
              <a:rPr lang="en-US" sz="2400" dirty="0"/>
              <a:t>of “tropic” hormones </a:t>
            </a:r>
            <a:br>
              <a:rPr lang="en-US" sz="2400" dirty="0"/>
            </a:br>
            <a:r>
              <a:rPr lang="en-US" sz="2400" dirty="0"/>
              <a:t>regulating other </a:t>
            </a:r>
            <a:br>
              <a:rPr lang="en-US" sz="2400" dirty="0"/>
            </a:br>
            <a:r>
              <a:rPr lang="en-US" sz="2400" dirty="0"/>
              <a:t>glands in body</a:t>
            </a:r>
          </a:p>
        </p:txBody>
      </p:sp>
      <p:sp>
        <p:nvSpPr>
          <p:cNvPr id="56325" name="Line 6"/>
          <p:cNvSpPr>
            <a:spLocks noChangeShapeType="1"/>
          </p:cNvSpPr>
          <p:nvPr/>
        </p:nvSpPr>
        <p:spPr bwMode="auto">
          <a:xfrm>
            <a:off x="6645275" y="6629400"/>
            <a:ext cx="0" cy="228600"/>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p>
        </p:txBody>
      </p:sp>
      <p:sp>
        <p:nvSpPr>
          <p:cNvPr id="56326" name="Rectangle 7"/>
          <p:cNvSpPr>
            <a:spLocks noChangeArrowheads="1"/>
          </p:cNvSpPr>
          <p:nvPr/>
        </p:nvSpPr>
        <p:spPr bwMode="auto">
          <a:xfrm>
            <a:off x="7118350" y="4445000"/>
            <a:ext cx="1647825" cy="350838"/>
          </a:xfrm>
          <a:prstGeom prst="rect">
            <a:avLst/>
          </a:prstGeom>
          <a:noFill/>
          <a:ln w="9525">
            <a:noFill/>
            <a:miter lim="800000"/>
            <a:headEnd/>
            <a:tailEnd/>
          </a:ln>
        </p:spPr>
        <p:txBody>
          <a:bodyPr wrap="none" anchor="ctr">
            <a:prstTxWarp prst="textNoShape">
              <a:avLst/>
            </a:prstTxWarp>
            <a:spAutoFit/>
          </a:bodyPr>
          <a:lstStyle/>
          <a:p>
            <a:r>
              <a:rPr lang="en-US" sz="1700" b="1">
                <a:solidFill>
                  <a:srgbClr val="000000"/>
                </a:solidFill>
              </a:rPr>
              <a:t>hypothalamus</a:t>
            </a:r>
          </a:p>
        </p:txBody>
      </p:sp>
      <p:sp>
        <p:nvSpPr>
          <p:cNvPr id="56327" name="Rectangle 8"/>
          <p:cNvSpPr>
            <a:spLocks noChangeArrowheads="1"/>
          </p:cNvSpPr>
          <p:nvPr/>
        </p:nvSpPr>
        <p:spPr bwMode="auto">
          <a:xfrm>
            <a:off x="6021388" y="6003925"/>
            <a:ext cx="1035050" cy="350838"/>
          </a:xfrm>
          <a:prstGeom prst="rect">
            <a:avLst/>
          </a:prstGeom>
          <a:noFill/>
          <a:ln w="9525">
            <a:noFill/>
            <a:miter lim="800000"/>
            <a:headEnd/>
            <a:tailEnd/>
          </a:ln>
        </p:spPr>
        <p:txBody>
          <a:bodyPr wrap="none" anchor="ctr">
            <a:prstTxWarp prst="textNoShape">
              <a:avLst/>
            </a:prstTxWarp>
            <a:spAutoFit/>
          </a:bodyPr>
          <a:lstStyle/>
          <a:p>
            <a:r>
              <a:rPr lang="en-US" sz="1700" b="1">
                <a:solidFill>
                  <a:srgbClr val="000000"/>
                </a:solidFill>
              </a:rPr>
              <a:t>pituitary</a:t>
            </a:r>
          </a:p>
        </p:txBody>
      </p:sp>
      <p:sp>
        <p:nvSpPr>
          <p:cNvPr id="56328" name="Rectangle 9"/>
          <p:cNvSpPr>
            <a:spLocks noChangeArrowheads="1"/>
          </p:cNvSpPr>
          <p:nvPr/>
        </p:nvSpPr>
        <p:spPr bwMode="auto">
          <a:xfrm>
            <a:off x="6600825" y="5457825"/>
            <a:ext cx="1119188" cy="350838"/>
          </a:xfrm>
          <a:prstGeom prst="rect">
            <a:avLst/>
          </a:prstGeom>
          <a:noFill/>
          <a:ln w="9525">
            <a:noFill/>
            <a:miter lim="800000"/>
            <a:headEnd/>
            <a:tailEnd/>
          </a:ln>
        </p:spPr>
        <p:txBody>
          <a:bodyPr wrap="none" anchor="ctr">
            <a:prstTxWarp prst="textNoShape">
              <a:avLst/>
            </a:prstTxWarp>
            <a:spAutoFit/>
          </a:bodyPr>
          <a:lstStyle/>
          <a:p>
            <a:r>
              <a:rPr lang="en-US" sz="1700" b="1">
                <a:solidFill>
                  <a:srgbClr val="000000"/>
                </a:solidFill>
              </a:rPr>
              <a:t>posterior</a:t>
            </a:r>
          </a:p>
        </p:txBody>
      </p:sp>
      <p:sp>
        <p:nvSpPr>
          <p:cNvPr id="56329" name="Rectangle 10"/>
          <p:cNvSpPr>
            <a:spLocks noChangeArrowheads="1"/>
          </p:cNvSpPr>
          <p:nvPr/>
        </p:nvSpPr>
        <p:spPr bwMode="auto">
          <a:xfrm>
            <a:off x="8126413" y="6180138"/>
            <a:ext cx="987425" cy="350837"/>
          </a:xfrm>
          <a:prstGeom prst="rect">
            <a:avLst/>
          </a:prstGeom>
          <a:noFill/>
          <a:ln w="9525">
            <a:noFill/>
            <a:miter lim="800000"/>
            <a:headEnd/>
            <a:tailEnd/>
          </a:ln>
        </p:spPr>
        <p:txBody>
          <a:bodyPr wrap="none" anchor="ctr">
            <a:prstTxWarp prst="textNoShape">
              <a:avLst/>
            </a:prstTxWarp>
            <a:spAutoFit/>
          </a:bodyPr>
          <a:lstStyle/>
          <a:p>
            <a:r>
              <a:rPr lang="en-US" sz="1700" b="1">
                <a:solidFill>
                  <a:srgbClr val="000000"/>
                </a:solidFill>
              </a:rPr>
              <a:t>anterior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 calcmode="lin" valueType="num">
                                      <p:cBhvr additive="base">
                                        <p:cTn id="7" dur="500" fill="hold"/>
                                        <p:tgtEl>
                                          <p:spTgt spid="400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87">
                                            <p:txEl>
                                              <p:pRg st="1" end="1"/>
                                            </p:txEl>
                                          </p:spTgt>
                                        </p:tgtEl>
                                        <p:attrNameLst>
                                          <p:attrName>style.visibility</p:attrName>
                                        </p:attrNameLst>
                                      </p:cBhvr>
                                      <p:to>
                                        <p:strVal val="visible"/>
                                      </p:to>
                                    </p:set>
                                    <p:anim calcmode="lin" valueType="num">
                                      <p:cBhvr additive="base">
                                        <p:cTn id="13" dur="500" fill="hold"/>
                                        <p:tgtEl>
                                          <p:spTgt spid="400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0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0387">
                                            <p:txEl>
                                              <p:pRg st="2" end="2"/>
                                            </p:txEl>
                                          </p:spTgt>
                                        </p:tgtEl>
                                        <p:attrNameLst>
                                          <p:attrName>style.visibility</p:attrName>
                                        </p:attrNameLst>
                                      </p:cBhvr>
                                      <p:to>
                                        <p:strVal val="visible"/>
                                      </p:to>
                                    </p:set>
                                    <p:anim calcmode="lin" valueType="num">
                                      <p:cBhvr additive="base">
                                        <p:cTn id="19" dur="500" fill="hold"/>
                                        <p:tgtEl>
                                          <p:spTgt spid="400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0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0387">
                                            <p:txEl>
                                              <p:pRg st="3" end="3"/>
                                            </p:txEl>
                                          </p:spTgt>
                                        </p:tgtEl>
                                        <p:attrNameLst>
                                          <p:attrName>style.visibility</p:attrName>
                                        </p:attrNameLst>
                                      </p:cBhvr>
                                      <p:to>
                                        <p:strVal val="visible"/>
                                      </p:to>
                                    </p:set>
                                    <p:anim calcmode="lin" valueType="num">
                                      <p:cBhvr additive="base">
                                        <p:cTn id="25" dur="500" fill="hold"/>
                                        <p:tgtEl>
                                          <p:spTgt spid="400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03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400387">
                                            <p:txEl>
                                              <p:pRg st="4" end="4"/>
                                            </p:txEl>
                                          </p:spTgt>
                                        </p:tgtEl>
                                        <p:attrNameLst>
                                          <p:attrName>style.visibility</p:attrName>
                                        </p:attrNameLst>
                                      </p:cBhvr>
                                      <p:to>
                                        <p:strVal val="visible"/>
                                      </p:to>
                                    </p:set>
                                    <p:anim calcmode="lin" valueType="num">
                                      <p:cBhvr additive="base">
                                        <p:cTn id="30" dur="500" fill="hold"/>
                                        <p:tgtEl>
                                          <p:spTgt spid="400387">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03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0387">
                                            <p:txEl>
                                              <p:pRg st="5" end="5"/>
                                            </p:txEl>
                                          </p:spTgt>
                                        </p:tgtEl>
                                        <p:attrNameLst>
                                          <p:attrName>style.visibility</p:attrName>
                                        </p:attrNameLst>
                                      </p:cBhvr>
                                      <p:to>
                                        <p:strVal val="visible"/>
                                      </p:to>
                                    </p:set>
                                    <p:anim calcmode="lin" valueType="num">
                                      <p:cBhvr additive="base">
                                        <p:cTn id="36" dur="500" fill="hold"/>
                                        <p:tgtEl>
                                          <p:spTgt spid="400387">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003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00387">
                                            <p:txEl>
                                              <p:pRg st="6" end="6"/>
                                            </p:txEl>
                                          </p:spTgt>
                                        </p:tgtEl>
                                        <p:attrNameLst>
                                          <p:attrName>style.visibility</p:attrName>
                                        </p:attrNameLst>
                                      </p:cBhvr>
                                      <p:to>
                                        <p:strVal val="visible"/>
                                      </p:to>
                                    </p:set>
                                    <p:anim calcmode="lin" valueType="num">
                                      <p:cBhvr additive="base">
                                        <p:cTn id="42" dur="500" fill="hold"/>
                                        <p:tgtEl>
                                          <p:spTgt spid="400387">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03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p:cNvPicPr>
            <a:picLocks noChangeAspect="1" noChangeArrowheads="1"/>
          </p:cNvPicPr>
          <p:nvPr/>
        </p:nvPicPr>
        <p:blipFill>
          <a:blip r:embed="rId3"/>
          <a:srcRect/>
          <a:stretch>
            <a:fillRect/>
          </a:stretch>
        </p:blipFill>
        <p:spPr bwMode="auto">
          <a:xfrm>
            <a:off x="357188" y="457200"/>
            <a:ext cx="8410575" cy="6307138"/>
          </a:xfrm>
          <a:prstGeom prst="rect">
            <a:avLst/>
          </a:prstGeom>
          <a:noFill/>
          <a:ln w="9525">
            <a:noFill/>
            <a:miter lim="800000"/>
            <a:headEnd/>
            <a:tailEnd/>
          </a:ln>
        </p:spPr>
      </p:pic>
      <p:sp>
        <p:nvSpPr>
          <p:cNvPr id="445446" name="Rectangle 6"/>
          <p:cNvSpPr>
            <a:spLocks noChangeArrowheads="1"/>
          </p:cNvSpPr>
          <p:nvPr/>
        </p:nvSpPr>
        <p:spPr bwMode="auto">
          <a:xfrm>
            <a:off x="603250" y="2017713"/>
            <a:ext cx="1641475" cy="254000"/>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Thyroid gland</a:t>
            </a:r>
            <a:endParaRPr lang="en-US">
              <a:solidFill>
                <a:srgbClr val="CC0000"/>
              </a:solidFill>
            </a:endParaRPr>
          </a:p>
        </p:txBody>
      </p:sp>
      <p:sp>
        <p:nvSpPr>
          <p:cNvPr id="58372" name="AutoShape 7"/>
          <p:cNvSpPr>
            <a:spLocks noChangeArrowheads="1"/>
          </p:cNvSpPr>
          <p:nvPr/>
        </p:nvSpPr>
        <p:spPr bwMode="auto">
          <a:xfrm>
            <a:off x="4818063" y="752475"/>
            <a:ext cx="1489075" cy="246063"/>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gn="l">
              <a:lnSpc>
                <a:spcPct val="85000"/>
              </a:lnSpc>
            </a:pPr>
            <a:r>
              <a:rPr lang="en-US" sz="1700" b="1">
                <a:solidFill>
                  <a:srgbClr val="000000"/>
                </a:solidFill>
              </a:rPr>
              <a:t>hypothalamus</a:t>
            </a:r>
            <a:endParaRPr lang="en-US">
              <a:solidFill>
                <a:srgbClr val="000000"/>
              </a:solidFill>
            </a:endParaRPr>
          </a:p>
        </p:txBody>
      </p:sp>
      <p:sp>
        <p:nvSpPr>
          <p:cNvPr id="58373" name="AutoShape 8"/>
          <p:cNvSpPr>
            <a:spLocks noChangeArrowheads="1"/>
          </p:cNvSpPr>
          <p:nvPr/>
        </p:nvSpPr>
        <p:spPr bwMode="auto">
          <a:xfrm>
            <a:off x="3857625" y="2085975"/>
            <a:ext cx="901700" cy="492125"/>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gn="l">
              <a:lnSpc>
                <a:spcPct val="85000"/>
              </a:lnSpc>
            </a:pPr>
            <a:r>
              <a:rPr lang="en-US" sz="1700" b="1">
                <a:solidFill>
                  <a:srgbClr val="000000"/>
                </a:solidFill>
              </a:rPr>
              <a:t>anterior</a:t>
            </a:r>
          </a:p>
          <a:p>
            <a:pPr algn="l">
              <a:lnSpc>
                <a:spcPct val="85000"/>
              </a:lnSpc>
            </a:pPr>
            <a:r>
              <a:rPr lang="en-US" sz="1700" b="1">
                <a:solidFill>
                  <a:srgbClr val="000000"/>
                </a:solidFill>
              </a:rPr>
              <a:t>pituitary</a:t>
            </a:r>
            <a:endParaRPr lang="en-US">
              <a:solidFill>
                <a:srgbClr val="000000"/>
              </a:solidFill>
            </a:endParaRPr>
          </a:p>
        </p:txBody>
      </p:sp>
      <p:sp>
        <p:nvSpPr>
          <p:cNvPr id="445449" name="Rectangle 9"/>
          <p:cNvSpPr>
            <a:spLocks noChangeArrowheads="1"/>
          </p:cNvSpPr>
          <p:nvPr/>
        </p:nvSpPr>
        <p:spPr bwMode="auto">
          <a:xfrm>
            <a:off x="3546475" y="3432175"/>
            <a:ext cx="1619250" cy="162083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u="sng">
                <a:solidFill>
                  <a:srgbClr val="000000"/>
                </a:solidFill>
              </a:rPr>
              <a:t>gonadotropic </a:t>
            </a:r>
          </a:p>
          <a:p>
            <a:pPr algn="l">
              <a:lnSpc>
                <a:spcPct val="85000"/>
              </a:lnSpc>
            </a:pPr>
            <a:r>
              <a:rPr lang="en-US" sz="1700" b="1" u="sng">
                <a:solidFill>
                  <a:srgbClr val="000000"/>
                </a:solidFill>
              </a:rPr>
              <a:t>hormones:</a:t>
            </a:r>
            <a:endParaRPr lang="en-US" sz="1700" b="1">
              <a:solidFill>
                <a:srgbClr val="000000"/>
              </a:solidFill>
            </a:endParaRPr>
          </a:p>
          <a:p>
            <a:pPr algn="l">
              <a:lnSpc>
                <a:spcPct val="115000"/>
              </a:lnSpc>
            </a:pPr>
            <a:r>
              <a:rPr lang="en-US" sz="1700" b="1">
                <a:solidFill>
                  <a:srgbClr val="000000"/>
                </a:solidFill>
              </a:rPr>
              <a:t>follicle-</a:t>
            </a:r>
          </a:p>
          <a:p>
            <a:pPr algn="l">
              <a:lnSpc>
                <a:spcPct val="85000"/>
              </a:lnSpc>
            </a:pPr>
            <a:r>
              <a:rPr lang="en-US" sz="1700" b="1">
                <a:solidFill>
                  <a:srgbClr val="000000"/>
                </a:solidFill>
              </a:rPr>
              <a:t>stimulating</a:t>
            </a:r>
          </a:p>
          <a:p>
            <a:pPr algn="l">
              <a:lnSpc>
                <a:spcPct val="85000"/>
              </a:lnSpc>
            </a:pPr>
            <a:r>
              <a:rPr lang="en-US" sz="1700" b="1">
                <a:solidFill>
                  <a:srgbClr val="000000"/>
                </a:solidFill>
              </a:rPr>
              <a:t>hormone (FSH) </a:t>
            </a:r>
          </a:p>
          <a:p>
            <a:pPr algn="l">
              <a:lnSpc>
                <a:spcPct val="85000"/>
              </a:lnSpc>
            </a:pPr>
            <a:r>
              <a:rPr lang="en-US" sz="1700" b="1">
                <a:solidFill>
                  <a:srgbClr val="000000"/>
                </a:solidFill>
              </a:rPr>
              <a:t>&amp; luteinizing </a:t>
            </a:r>
          </a:p>
          <a:p>
            <a:pPr algn="l">
              <a:lnSpc>
                <a:spcPct val="85000"/>
              </a:lnSpc>
            </a:pPr>
            <a:r>
              <a:rPr lang="en-US" sz="1700" b="1">
                <a:solidFill>
                  <a:srgbClr val="000000"/>
                </a:solidFill>
              </a:rPr>
              <a:t>hormone (LH)</a:t>
            </a:r>
            <a:endParaRPr lang="en-US">
              <a:solidFill>
                <a:srgbClr val="000000"/>
              </a:solidFill>
            </a:endParaRPr>
          </a:p>
        </p:txBody>
      </p:sp>
      <p:sp>
        <p:nvSpPr>
          <p:cNvPr id="445450" name="Rectangle 10"/>
          <p:cNvSpPr>
            <a:spLocks noChangeArrowheads="1"/>
          </p:cNvSpPr>
          <p:nvPr/>
        </p:nvSpPr>
        <p:spPr bwMode="auto">
          <a:xfrm>
            <a:off x="7013575" y="5830888"/>
            <a:ext cx="1514475" cy="744537"/>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Mammary</a:t>
            </a:r>
          </a:p>
          <a:p>
            <a:pPr algn="l">
              <a:lnSpc>
                <a:spcPct val="85000"/>
              </a:lnSpc>
            </a:pPr>
            <a:r>
              <a:rPr lang="en-US" sz="1700" b="1">
                <a:solidFill>
                  <a:srgbClr val="CC0000"/>
                </a:solidFill>
              </a:rPr>
              <a:t>glands</a:t>
            </a:r>
          </a:p>
          <a:p>
            <a:pPr algn="l">
              <a:lnSpc>
                <a:spcPct val="85000"/>
              </a:lnSpc>
            </a:pPr>
            <a:r>
              <a:rPr lang="en-US" sz="1700" b="1">
                <a:solidFill>
                  <a:srgbClr val="CC0000"/>
                </a:solidFill>
              </a:rPr>
              <a:t>in mammals</a:t>
            </a:r>
            <a:endParaRPr lang="en-US">
              <a:solidFill>
                <a:srgbClr val="CC0000"/>
              </a:solidFill>
            </a:endParaRPr>
          </a:p>
        </p:txBody>
      </p:sp>
      <p:sp>
        <p:nvSpPr>
          <p:cNvPr id="445451" name="Rectangle 11"/>
          <p:cNvSpPr>
            <a:spLocks noChangeArrowheads="1"/>
          </p:cNvSpPr>
          <p:nvPr/>
        </p:nvSpPr>
        <p:spPr bwMode="auto">
          <a:xfrm>
            <a:off x="7904163" y="2990850"/>
            <a:ext cx="1160462" cy="498475"/>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Muscles</a:t>
            </a:r>
          </a:p>
          <a:p>
            <a:pPr algn="l">
              <a:lnSpc>
                <a:spcPct val="85000"/>
              </a:lnSpc>
            </a:pPr>
            <a:r>
              <a:rPr lang="en-US" sz="1700" b="1">
                <a:solidFill>
                  <a:srgbClr val="CC0000"/>
                </a:solidFill>
              </a:rPr>
              <a:t>of uterus</a:t>
            </a:r>
            <a:endParaRPr lang="en-US">
              <a:solidFill>
                <a:srgbClr val="CC0000"/>
              </a:solidFill>
            </a:endParaRPr>
          </a:p>
        </p:txBody>
      </p:sp>
      <p:sp>
        <p:nvSpPr>
          <p:cNvPr id="445452" name="Rectangle 12"/>
          <p:cNvSpPr>
            <a:spLocks noChangeArrowheads="1"/>
          </p:cNvSpPr>
          <p:nvPr/>
        </p:nvSpPr>
        <p:spPr bwMode="auto">
          <a:xfrm>
            <a:off x="7334250" y="2232025"/>
            <a:ext cx="1006475" cy="500063"/>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Kidney</a:t>
            </a:r>
          </a:p>
          <a:p>
            <a:pPr algn="l">
              <a:lnSpc>
                <a:spcPct val="85000"/>
              </a:lnSpc>
            </a:pPr>
            <a:r>
              <a:rPr lang="en-US" sz="1700" b="1">
                <a:solidFill>
                  <a:srgbClr val="CC0000"/>
                </a:solidFill>
              </a:rPr>
              <a:t>tubules</a:t>
            </a:r>
          </a:p>
        </p:txBody>
      </p:sp>
      <p:sp>
        <p:nvSpPr>
          <p:cNvPr id="58378" name="AutoShape 13"/>
          <p:cNvSpPr>
            <a:spLocks noChangeArrowheads="1"/>
          </p:cNvSpPr>
          <p:nvPr/>
        </p:nvSpPr>
        <p:spPr bwMode="auto">
          <a:xfrm>
            <a:off x="4430713" y="1570038"/>
            <a:ext cx="985837" cy="492125"/>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gn="l">
              <a:lnSpc>
                <a:spcPct val="85000"/>
              </a:lnSpc>
            </a:pPr>
            <a:r>
              <a:rPr lang="en-US" sz="1700" b="1">
                <a:solidFill>
                  <a:srgbClr val="000000"/>
                </a:solidFill>
              </a:rPr>
              <a:t>posterior</a:t>
            </a:r>
          </a:p>
          <a:p>
            <a:pPr algn="l">
              <a:lnSpc>
                <a:spcPct val="85000"/>
              </a:lnSpc>
            </a:pPr>
            <a:r>
              <a:rPr lang="en-US" sz="1700" b="1">
                <a:solidFill>
                  <a:srgbClr val="000000"/>
                </a:solidFill>
              </a:rPr>
              <a:t>pituitary</a:t>
            </a:r>
            <a:endParaRPr lang="en-US">
              <a:solidFill>
                <a:srgbClr val="000000"/>
              </a:solidFill>
            </a:endParaRPr>
          </a:p>
        </p:txBody>
      </p:sp>
      <p:sp>
        <p:nvSpPr>
          <p:cNvPr id="445454" name="Rectangle 14"/>
          <p:cNvSpPr>
            <a:spLocks noChangeArrowheads="1"/>
          </p:cNvSpPr>
          <p:nvPr/>
        </p:nvSpPr>
        <p:spPr bwMode="auto">
          <a:xfrm>
            <a:off x="1682750" y="1336675"/>
            <a:ext cx="2014538" cy="66198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thyroid-stimulating </a:t>
            </a:r>
          </a:p>
          <a:p>
            <a:pPr algn="l">
              <a:lnSpc>
                <a:spcPct val="85000"/>
              </a:lnSpc>
            </a:pPr>
            <a:r>
              <a:rPr lang="en-US" sz="1700" b="1">
                <a:solidFill>
                  <a:srgbClr val="000000"/>
                </a:solidFill>
              </a:rPr>
              <a:t>hormone</a:t>
            </a:r>
          </a:p>
          <a:p>
            <a:pPr algn="l">
              <a:lnSpc>
                <a:spcPct val="85000"/>
              </a:lnSpc>
            </a:pPr>
            <a:r>
              <a:rPr lang="en-US" sz="1700" b="1">
                <a:solidFill>
                  <a:srgbClr val="000000"/>
                </a:solidFill>
              </a:rPr>
              <a:t>(TSH)</a:t>
            </a:r>
            <a:endParaRPr lang="en-US">
              <a:solidFill>
                <a:srgbClr val="000000"/>
              </a:solidFill>
            </a:endParaRPr>
          </a:p>
        </p:txBody>
      </p:sp>
      <p:sp>
        <p:nvSpPr>
          <p:cNvPr id="445455" name="Rectangle 15"/>
          <p:cNvSpPr>
            <a:spLocks noChangeArrowheads="1"/>
          </p:cNvSpPr>
          <p:nvPr/>
        </p:nvSpPr>
        <p:spPr bwMode="auto">
          <a:xfrm>
            <a:off x="5573713" y="1538288"/>
            <a:ext cx="1223962" cy="66198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00000"/>
                </a:solidFill>
              </a:rPr>
              <a:t>antidiuretic </a:t>
            </a:r>
          </a:p>
          <a:p>
            <a:pPr algn="l">
              <a:lnSpc>
                <a:spcPct val="85000"/>
              </a:lnSpc>
            </a:pPr>
            <a:r>
              <a:rPr lang="en-US" sz="1700" b="1">
                <a:solidFill>
                  <a:srgbClr val="000000"/>
                </a:solidFill>
              </a:rPr>
              <a:t>hormone</a:t>
            </a:r>
          </a:p>
          <a:p>
            <a:pPr algn="l">
              <a:lnSpc>
                <a:spcPct val="85000"/>
              </a:lnSpc>
            </a:pPr>
            <a:r>
              <a:rPr lang="en-US" sz="1700" b="1">
                <a:solidFill>
                  <a:srgbClr val="000000"/>
                </a:solidFill>
              </a:rPr>
              <a:t>(ADH)</a:t>
            </a:r>
            <a:endParaRPr lang="en-US">
              <a:solidFill>
                <a:srgbClr val="000000"/>
              </a:solidFill>
            </a:endParaRPr>
          </a:p>
        </p:txBody>
      </p:sp>
      <p:sp>
        <p:nvSpPr>
          <p:cNvPr id="445456" name="Rectangle 16"/>
          <p:cNvSpPr>
            <a:spLocks noChangeArrowheads="1"/>
          </p:cNvSpPr>
          <p:nvPr/>
        </p:nvSpPr>
        <p:spPr bwMode="auto">
          <a:xfrm>
            <a:off x="544513" y="3814763"/>
            <a:ext cx="1044575" cy="498475"/>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Adrenal</a:t>
            </a:r>
          </a:p>
          <a:p>
            <a:pPr algn="l">
              <a:lnSpc>
                <a:spcPct val="85000"/>
              </a:lnSpc>
            </a:pPr>
            <a:r>
              <a:rPr lang="en-US" sz="1700" b="1">
                <a:solidFill>
                  <a:srgbClr val="CC0000"/>
                </a:solidFill>
              </a:rPr>
              <a:t>cortex</a:t>
            </a:r>
            <a:endParaRPr lang="en-US">
              <a:solidFill>
                <a:srgbClr val="CC0000"/>
              </a:solidFill>
            </a:endParaRPr>
          </a:p>
        </p:txBody>
      </p:sp>
      <p:sp>
        <p:nvSpPr>
          <p:cNvPr id="445457" name="Rectangle 17"/>
          <p:cNvSpPr>
            <a:spLocks noChangeArrowheads="1"/>
          </p:cNvSpPr>
          <p:nvPr/>
        </p:nvSpPr>
        <p:spPr bwMode="auto">
          <a:xfrm>
            <a:off x="325438" y="5910263"/>
            <a:ext cx="1423987" cy="500062"/>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Bone</a:t>
            </a:r>
          </a:p>
          <a:p>
            <a:pPr algn="l">
              <a:lnSpc>
                <a:spcPct val="85000"/>
              </a:lnSpc>
            </a:pPr>
            <a:r>
              <a:rPr lang="en-US" sz="1700" b="1">
                <a:solidFill>
                  <a:srgbClr val="CC0000"/>
                </a:solidFill>
              </a:rPr>
              <a:t>and muscle</a:t>
            </a:r>
            <a:endParaRPr lang="en-US">
              <a:solidFill>
                <a:srgbClr val="CC0000"/>
              </a:solidFill>
            </a:endParaRPr>
          </a:p>
        </p:txBody>
      </p:sp>
      <p:sp>
        <p:nvSpPr>
          <p:cNvPr id="445458" name="Rectangle 18"/>
          <p:cNvSpPr>
            <a:spLocks noChangeArrowheads="1"/>
          </p:cNvSpPr>
          <p:nvPr/>
        </p:nvSpPr>
        <p:spPr bwMode="auto">
          <a:xfrm>
            <a:off x="3041650" y="6303963"/>
            <a:ext cx="876300" cy="254000"/>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Testes</a:t>
            </a:r>
            <a:endParaRPr lang="en-US">
              <a:solidFill>
                <a:srgbClr val="CC0000"/>
              </a:solidFill>
            </a:endParaRPr>
          </a:p>
        </p:txBody>
      </p:sp>
      <p:sp>
        <p:nvSpPr>
          <p:cNvPr id="445459" name="Rectangle 19"/>
          <p:cNvSpPr>
            <a:spLocks noChangeArrowheads="1"/>
          </p:cNvSpPr>
          <p:nvPr/>
        </p:nvSpPr>
        <p:spPr bwMode="auto">
          <a:xfrm>
            <a:off x="4841875" y="6230938"/>
            <a:ext cx="1003300" cy="254000"/>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Ovaries</a:t>
            </a:r>
            <a:endParaRPr lang="en-US">
              <a:solidFill>
                <a:srgbClr val="CC0000"/>
              </a:solidFill>
            </a:endParaRPr>
          </a:p>
        </p:txBody>
      </p:sp>
      <p:sp>
        <p:nvSpPr>
          <p:cNvPr id="445460" name="Rectangle 20"/>
          <p:cNvSpPr>
            <a:spLocks noChangeArrowheads="1"/>
          </p:cNvSpPr>
          <p:nvPr/>
        </p:nvSpPr>
        <p:spPr bwMode="auto">
          <a:xfrm>
            <a:off x="7319963" y="5137150"/>
            <a:ext cx="1573212" cy="500063"/>
          </a:xfrm>
          <a:prstGeom prst="roundRect">
            <a:avLst>
              <a:gd name="adj" fmla="val 16667"/>
            </a:avLst>
          </a:prstGeom>
          <a:solidFill>
            <a:srgbClr val="FFEA18"/>
          </a:solidFill>
          <a:ln w="9525">
            <a:noFill/>
            <a:miter lim="800000"/>
            <a:headEnd/>
            <a:tailEnd/>
          </a:ln>
        </p:spPr>
        <p:txBody>
          <a:bodyPr wrap="none" tIns="0" bIns="0">
            <a:prstTxWarp prst="textNoShape">
              <a:avLst/>
            </a:prstTxWarp>
            <a:spAutoFit/>
          </a:bodyPr>
          <a:lstStyle/>
          <a:p>
            <a:pPr algn="l">
              <a:lnSpc>
                <a:spcPct val="85000"/>
              </a:lnSpc>
            </a:pPr>
            <a:r>
              <a:rPr lang="en-US" sz="1700" b="1">
                <a:solidFill>
                  <a:srgbClr val="CC0000"/>
                </a:solidFill>
              </a:rPr>
              <a:t>Melanocyte</a:t>
            </a:r>
          </a:p>
          <a:p>
            <a:pPr algn="l">
              <a:lnSpc>
                <a:spcPct val="85000"/>
              </a:lnSpc>
            </a:pPr>
            <a:r>
              <a:rPr lang="en-US" sz="1700" b="1">
                <a:solidFill>
                  <a:srgbClr val="CC0000"/>
                </a:solidFill>
              </a:rPr>
              <a:t>in amphibian</a:t>
            </a:r>
            <a:endParaRPr lang="en-US">
              <a:solidFill>
                <a:srgbClr val="CC0000"/>
              </a:solidFill>
            </a:endParaRPr>
          </a:p>
        </p:txBody>
      </p:sp>
      <p:sp>
        <p:nvSpPr>
          <p:cNvPr id="445461" name="Rectangle 21"/>
          <p:cNvSpPr>
            <a:spLocks noChangeArrowheads="1"/>
          </p:cNvSpPr>
          <p:nvPr/>
        </p:nvSpPr>
        <p:spPr bwMode="auto">
          <a:xfrm rot="-885390">
            <a:off x="1263650" y="2251075"/>
            <a:ext cx="2224088" cy="533400"/>
          </a:xfrm>
          <a:prstGeom prst="rect">
            <a:avLst/>
          </a:prstGeom>
          <a:noFill/>
          <a:ln w="9525">
            <a:noFill/>
            <a:miter lim="800000"/>
            <a:headEnd/>
            <a:tailEnd/>
          </a:ln>
        </p:spPr>
        <p:txBody>
          <a:bodyPr wrap="none">
            <a:prstTxWarp prst="textNoShape">
              <a:avLst/>
            </a:prstTxWarp>
            <a:spAutoFit/>
          </a:bodyPr>
          <a:lstStyle/>
          <a:p>
            <a:pPr algn="l">
              <a:lnSpc>
                <a:spcPct val="85000"/>
              </a:lnSpc>
            </a:pPr>
            <a:r>
              <a:rPr lang="en-US" sz="1700" b="1">
                <a:solidFill>
                  <a:srgbClr val="000000"/>
                </a:solidFill>
              </a:rPr>
              <a:t>adrenocorticotropic</a:t>
            </a:r>
          </a:p>
          <a:p>
            <a:pPr algn="l">
              <a:lnSpc>
                <a:spcPct val="85000"/>
              </a:lnSpc>
            </a:pPr>
            <a:r>
              <a:rPr lang="en-US" sz="1700" b="1">
                <a:solidFill>
                  <a:srgbClr val="000000"/>
                </a:solidFill>
              </a:rPr>
              <a:t> hormone (ACTH)</a:t>
            </a:r>
          </a:p>
        </p:txBody>
      </p:sp>
      <p:sp>
        <p:nvSpPr>
          <p:cNvPr id="445462" name="Rectangle 22"/>
          <p:cNvSpPr>
            <a:spLocks noChangeArrowheads="1"/>
          </p:cNvSpPr>
          <p:nvPr/>
        </p:nvSpPr>
        <p:spPr bwMode="auto">
          <a:xfrm rot="2251896">
            <a:off x="4505325" y="3533775"/>
            <a:ext cx="3579813" cy="533400"/>
          </a:xfrm>
          <a:prstGeom prst="rect">
            <a:avLst/>
          </a:prstGeom>
          <a:noFill/>
          <a:ln w="9525">
            <a:noFill/>
            <a:miter lim="800000"/>
            <a:headEnd/>
            <a:tailEnd/>
          </a:ln>
        </p:spPr>
        <p:txBody>
          <a:bodyPr wrap="none">
            <a:prstTxWarp prst="textNoShape">
              <a:avLst/>
            </a:prstTxWarp>
            <a:spAutoFit/>
          </a:bodyPr>
          <a:lstStyle/>
          <a:p>
            <a:pPr algn="r">
              <a:lnSpc>
                <a:spcPct val="85000"/>
              </a:lnSpc>
            </a:pPr>
            <a:r>
              <a:rPr lang="en-US" sz="1700" b="1">
                <a:solidFill>
                  <a:srgbClr val="000000"/>
                </a:solidFill>
              </a:rPr>
              <a:t>melanocyte-stimulating hormone</a:t>
            </a:r>
          </a:p>
          <a:p>
            <a:pPr algn="r">
              <a:lnSpc>
                <a:spcPct val="85000"/>
              </a:lnSpc>
            </a:pPr>
            <a:r>
              <a:rPr lang="en-US" sz="1700" b="1">
                <a:solidFill>
                  <a:srgbClr val="000000"/>
                </a:solidFill>
              </a:rPr>
              <a:t>(MSH)</a:t>
            </a:r>
          </a:p>
        </p:txBody>
      </p:sp>
      <p:sp>
        <p:nvSpPr>
          <p:cNvPr id="445463" name="Rectangle 23"/>
          <p:cNvSpPr>
            <a:spLocks noChangeArrowheads="1"/>
          </p:cNvSpPr>
          <p:nvPr/>
        </p:nvSpPr>
        <p:spPr bwMode="auto">
          <a:xfrm rot="1499965">
            <a:off x="5432425" y="2608263"/>
            <a:ext cx="1071563" cy="312737"/>
          </a:xfrm>
          <a:prstGeom prst="rect">
            <a:avLst/>
          </a:prstGeom>
          <a:noFill/>
          <a:ln w="9525">
            <a:noFill/>
            <a:miter lim="800000"/>
            <a:headEnd/>
            <a:tailEnd/>
          </a:ln>
        </p:spPr>
        <p:txBody>
          <a:bodyPr wrap="none">
            <a:prstTxWarp prst="textNoShape">
              <a:avLst/>
            </a:prstTxWarp>
            <a:spAutoFit/>
          </a:bodyPr>
          <a:lstStyle/>
          <a:p>
            <a:pPr algn="l">
              <a:lnSpc>
                <a:spcPct val="85000"/>
              </a:lnSpc>
            </a:pPr>
            <a:r>
              <a:rPr lang="en-US" sz="1700" b="1">
                <a:solidFill>
                  <a:srgbClr val="000000"/>
                </a:solidFill>
              </a:rPr>
              <a:t>oxytocin</a:t>
            </a:r>
          </a:p>
        </p:txBody>
      </p:sp>
      <p:sp>
        <p:nvSpPr>
          <p:cNvPr id="445464" name="Rectangle 24"/>
          <p:cNvSpPr>
            <a:spLocks noChangeArrowheads="1"/>
          </p:cNvSpPr>
          <p:nvPr/>
        </p:nvSpPr>
        <p:spPr bwMode="auto">
          <a:xfrm rot="3346708">
            <a:off x="4613275" y="3662363"/>
            <a:ext cx="1731963" cy="312737"/>
          </a:xfrm>
          <a:prstGeom prst="rect">
            <a:avLst/>
          </a:prstGeom>
          <a:noFill/>
          <a:ln w="9525">
            <a:noFill/>
            <a:miter lim="800000"/>
            <a:headEnd/>
            <a:tailEnd/>
          </a:ln>
        </p:spPr>
        <p:txBody>
          <a:bodyPr wrap="none">
            <a:prstTxWarp prst="textNoShape">
              <a:avLst/>
            </a:prstTxWarp>
            <a:spAutoFit/>
          </a:bodyPr>
          <a:lstStyle/>
          <a:p>
            <a:pPr algn="l">
              <a:lnSpc>
                <a:spcPct val="85000"/>
              </a:lnSpc>
            </a:pPr>
            <a:r>
              <a:rPr lang="en-US" sz="1700" b="1">
                <a:solidFill>
                  <a:srgbClr val="000000"/>
                </a:solidFill>
              </a:rPr>
              <a:t>prolactin (PRL)</a:t>
            </a:r>
          </a:p>
        </p:txBody>
      </p:sp>
      <p:sp>
        <p:nvSpPr>
          <p:cNvPr id="445465" name="Rectangle 25"/>
          <p:cNvSpPr>
            <a:spLocks noChangeArrowheads="1"/>
          </p:cNvSpPr>
          <p:nvPr/>
        </p:nvSpPr>
        <p:spPr bwMode="auto">
          <a:xfrm rot="-3163134">
            <a:off x="1711325" y="3565525"/>
            <a:ext cx="2414588" cy="312738"/>
          </a:xfrm>
          <a:prstGeom prst="rect">
            <a:avLst/>
          </a:prstGeom>
          <a:noFill/>
          <a:ln w="9525">
            <a:noFill/>
            <a:miter lim="800000"/>
            <a:headEnd/>
            <a:tailEnd/>
          </a:ln>
        </p:spPr>
        <p:txBody>
          <a:bodyPr wrap="none">
            <a:prstTxWarp prst="textNoShape">
              <a:avLst/>
            </a:prstTxWarp>
            <a:spAutoFit/>
          </a:bodyPr>
          <a:lstStyle/>
          <a:p>
            <a:pPr algn="l">
              <a:lnSpc>
                <a:spcPct val="85000"/>
              </a:lnSpc>
            </a:pPr>
            <a:r>
              <a:rPr lang="en-US" sz="1700" b="1">
                <a:solidFill>
                  <a:srgbClr val="000000"/>
                </a:solidFill>
              </a:rPr>
              <a:t>growth hormone (GH)</a:t>
            </a:r>
          </a:p>
        </p:txBody>
      </p:sp>
      <p:sp>
        <p:nvSpPr>
          <p:cNvPr id="58391" name="Rectangle 26"/>
          <p:cNvSpPr>
            <a:spLocks noChangeArrowheads="1"/>
          </p:cNvSpPr>
          <p:nvPr/>
        </p:nvSpPr>
        <p:spPr bwMode="auto">
          <a:xfrm>
            <a:off x="2260600" y="457200"/>
            <a:ext cx="4622800" cy="230188"/>
          </a:xfrm>
          <a:prstGeom prst="rect">
            <a:avLst/>
          </a:prstGeom>
          <a:solidFill>
            <a:srgbClr val="FFEA18"/>
          </a:solidFill>
          <a:ln w="9525">
            <a:noFill/>
            <a:miter lim="800000"/>
            <a:headEnd/>
            <a:tailEnd/>
          </a:ln>
        </p:spPr>
        <p:txBody>
          <a:bodyPr wrap="none" tIns="0" bIns="0" anchor="ctr">
            <a:prstTxWarp prst="textNoShape">
              <a:avLst/>
            </a:prstTxWarp>
            <a:spAutoFit/>
          </a:bodyPr>
          <a:lstStyle/>
          <a:p>
            <a:pPr algn="l">
              <a:lnSpc>
                <a:spcPct val="85000"/>
              </a:lnSpc>
            </a:pPr>
            <a:r>
              <a:rPr lang="en-US" sz="1700" b="1">
                <a:solidFill>
                  <a:srgbClr val="CC0000"/>
                </a:solidFill>
              </a:rPr>
              <a:t>tropic hormones </a:t>
            </a:r>
            <a:r>
              <a:rPr lang="en-US" sz="1700" b="1">
                <a:solidFill>
                  <a:srgbClr val="000000"/>
                </a:solidFill>
              </a:rPr>
              <a:t>= target endocrine glands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descr="44_03Osmoregulation_L-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08513" y="4638675"/>
            <a:ext cx="3051175" cy="2182813"/>
          </a:xfrm>
          <a:prstGeom prst="rect">
            <a:avLst/>
          </a:prstGeom>
          <a:noFill/>
          <a:ln w="9525">
            <a:noFill/>
            <a:miter lim="800000"/>
            <a:headEnd/>
            <a:tailEnd/>
          </a:ln>
        </p:spPr>
      </p:pic>
      <p:sp>
        <p:nvSpPr>
          <p:cNvPr id="60419" name="Rectangle 3"/>
          <p:cNvSpPr>
            <a:spLocks noChangeArrowheads="1"/>
          </p:cNvSpPr>
          <p:nvPr/>
        </p:nvSpPr>
        <p:spPr bwMode="auto">
          <a:xfrm>
            <a:off x="103188" y="2241550"/>
            <a:ext cx="8943975" cy="2312988"/>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60420" name="Rectangle 4"/>
          <p:cNvSpPr>
            <a:spLocks noGrp="1" noChangeArrowheads="1"/>
          </p:cNvSpPr>
          <p:nvPr>
            <p:ph type="title"/>
          </p:nvPr>
        </p:nvSpPr>
        <p:spPr/>
        <p:txBody>
          <a:bodyPr/>
          <a:lstStyle/>
          <a:p>
            <a:pPr eaLnBrk="1" hangingPunct="1"/>
            <a:r>
              <a:rPr lang="en-US"/>
              <a:t>Homology in hormones</a:t>
            </a:r>
          </a:p>
        </p:txBody>
      </p:sp>
      <p:sp>
        <p:nvSpPr>
          <p:cNvPr id="60421" name="Rectangle 5"/>
          <p:cNvSpPr>
            <a:spLocks noChangeArrowheads="1"/>
          </p:cNvSpPr>
          <p:nvPr/>
        </p:nvSpPr>
        <p:spPr bwMode="auto">
          <a:xfrm>
            <a:off x="2365375" y="2233613"/>
            <a:ext cx="1471613"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prolactin</a:t>
            </a:r>
          </a:p>
        </p:txBody>
      </p:sp>
      <p:grpSp>
        <p:nvGrpSpPr>
          <p:cNvPr id="2" name="Group 34"/>
          <p:cNvGrpSpPr>
            <a:grpSpLocks/>
          </p:cNvGrpSpPr>
          <p:nvPr/>
        </p:nvGrpSpPr>
        <p:grpSpPr bwMode="auto">
          <a:xfrm>
            <a:off x="101600" y="2674938"/>
            <a:ext cx="2547938" cy="1570037"/>
            <a:chOff x="101600" y="2674938"/>
            <a:chExt cx="2547938" cy="1570037"/>
          </a:xfrm>
        </p:grpSpPr>
        <p:sp>
          <p:nvSpPr>
            <p:cNvPr id="60449" name="Line 6"/>
            <p:cNvSpPr>
              <a:spLocks noChangeShapeType="1"/>
            </p:cNvSpPr>
            <p:nvPr/>
          </p:nvSpPr>
          <p:spPr bwMode="auto">
            <a:xfrm flipH="1">
              <a:off x="711200" y="2674938"/>
              <a:ext cx="1938338" cy="842962"/>
            </a:xfrm>
            <a:prstGeom prst="line">
              <a:avLst/>
            </a:prstGeom>
            <a:noFill/>
            <a:ln w="38100">
              <a:solidFill>
                <a:srgbClr val="F9E02A"/>
              </a:solidFill>
              <a:round/>
              <a:headEnd/>
              <a:tailEnd type="triangle" w="med" len="med"/>
            </a:ln>
          </p:spPr>
          <p:txBody>
            <a:bodyPr wrap="none" anchor="ctr">
              <a:prstTxWarp prst="textNoShape">
                <a:avLst/>
              </a:prstTxWarp>
            </a:bodyPr>
            <a:lstStyle/>
            <a:p>
              <a:endParaRPr lang="en-US"/>
            </a:p>
          </p:txBody>
        </p:sp>
        <p:sp>
          <p:nvSpPr>
            <p:cNvPr id="60450" name="Rectangle 10"/>
            <p:cNvSpPr>
              <a:spLocks noChangeArrowheads="1"/>
            </p:cNvSpPr>
            <p:nvPr/>
          </p:nvSpPr>
          <p:spPr bwMode="auto">
            <a:xfrm>
              <a:off x="650875" y="2830513"/>
              <a:ext cx="1355725" cy="396875"/>
            </a:xfrm>
            <a:prstGeom prst="rect">
              <a:avLst/>
            </a:prstGeom>
            <a:noFill/>
            <a:ln w="9525">
              <a:noFill/>
              <a:miter lim="800000"/>
              <a:headEnd/>
              <a:tailEnd/>
            </a:ln>
          </p:spPr>
          <p:txBody>
            <a:bodyPr wrap="none" anchor="ctr">
              <a:prstTxWarp prst="textNoShape">
                <a:avLst/>
              </a:prstTxWarp>
              <a:spAutoFit/>
            </a:bodyPr>
            <a:lstStyle/>
            <a:p>
              <a:r>
                <a:rPr lang="en-US" sz="2000" b="1">
                  <a:solidFill>
                    <a:schemeClr val="tx2"/>
                  </a:solidFill>
                </a:rPr>
                <a:t>mammals</a:t>
              </a:r>
            </a:p>
          </p:txBody>
        </p:sp>
        <p:sp>
          <p:nvSpPr>
            <p:cNvPr id="60451" name="Rectangle 14"/>
            <p:cNvSpPr>
              <a:spLocks noChangeArrowheads="1"/>
            </p:cNvSpPr>
            <p:nvPr/>
          </p:nvSpPr>
          <p:spPr bwMode="auto">
            <a:xfrm>
              <a:off x="101600" y="3543300"/>
              <a:ext cx="1509713" cy="701675"/>
            </a:xfrm>
            <a:prstGeom prst="rect">
              <a:avLst/>
            </a:prstGeom>
            <a:noFill/>
            <a:ln w="9525">
              <a:noFill/>
              <a:miter lim="800000"/>
              <a:headEnd/>
              <a:tailEnd/>
            </a:ln>
          </p:spPr>
          <p:txBody>
            <a:bodyPr wrap="none" anchor="ctr">
              <a:prstTxWarp prst="textNoShape">
                <a:avLst/>
              </a:prstTxWarp>
              <a:spAutoFit/>
            </a:bodyPr>
            <a:lstStyle/>
            <a:p>
              <a:r>
                <a:rPr lang="en-US" sz="2000" b="1">
                  <a:solidFill>
                    <a:srgbClr val="0F116A"/>
                  </a:solidFill>
                </a:rPr>
                <a:t>milk</a:t>
              </a:r>
              <a:br>
                <a:rPr lang="en-US" sz="2000" b="1">
                  <a:solidFill>
                    <a:srgbClr val="0F116A"/>
                  </a:solidFill>
                </a:rPr>
              </a:br>
              <a:r>
                <a:rPr lang="en-US" sz="2000" b="1">
                  <a:solidFill>
                    <a:srgbClr val="0F116A"/>
                  </a:solidFill>
                </a:rPr>
                <a:t>production</a:t>
              </a:r>
            </a:p>
          </p:txBody>
        </p:sp>
      </p:grpSp>
      <p:grpSp>
        <p:nvGrpSpPr>
          <p:cNvPr id="3" name="Group 27"/>
          <p:cNvGrpSpPr>
            <a:grpSpLocks/>
          </p:cNvGrpSpPr>
          <p:nvPr/>
        </p:nvGrpSpPr>
        <p:grpSpPr bwMode="auto">
          <a:xfrm>
            <a:off x="1770063" y="2674938"/>
            <a:ext cx="1595437" cy="1570037"/>
            <a:chOff x="1130" y="1620"/>
            <a:chExt cx="1005" cy="989"/>
          </a:xfrm>
        </p:grpSpPr>
        <p:sp>
          <p:nvSpPr>
            <p:cNvPr id="60446" name="Line 7"/>
            <p:cNvSpPr>
              <a:spLocks noChangeShapeType="1"/>
            </p:cNvSpPr>
            <p:nvPr/>
          </p:nvSpPr>
          <p:spPr bwMode="auto">
            <a:xfrm flipH="1">
              <a:off x="1532" y="1620"/>
              <a:ext cx="438" cy="539"/>
            </a:xfrm>
            <a:prstGeom prst="line">
              <a:avLst/>
            </a:prstGeom>
            <a:noFill/>
            <a:ln w="38100">
              <a:solidFill>
                <a:srgbClr val="F9E02A"/>
              </a:solidFill>
              <a:round/>
              <a:headEnd/>
              <a:tailEnd type="triangle" w="med" len="med"/>
            </a:ln>
          </p:spPr>
          <p:txBody>
            <a:bodyPr wrap="none" anchor="ctr">
              <a:prstTxWarp prst="textNoShape">
                <a:avLst/>
              </a:prstTxWarp>
            </a:bodyPr>
            <a:lstStyle/>
            <a:p>
              <a:endParaRPr lang="en-US"/>
            </a:p>
          </p:txBody>
        </p:sp>
        <p:sp>
          <p:nvSpPr>
            <p:cNvPr id="60447" name="Rectangle 11"/>
            <p:cNvSpPr>
              <a:spLocks noChangeArrowheads="1"/>
            </p:cNvSpPr>
            <p:nvPr/>
          </p:nvSpPr>
          <p:spPr bwMode="auto">
            <a:xfrm>
              <a:off x="1457" y="1718"/>
              <a:ext cx="507" cy="250"/>
            </a:xfrm>
            <a:prstGeom prst="rect">
              <a:avLst/>
            </a:prstGeom>
            <a:noFill/>
            <a:ln w="9525">
              <a:noFill/>
              <a:miter lim="800000"/>
              <a:headEnd/>
              <a:tailEnd/>
            </a:ln>
          </p:spPr>
          <p:txBody>
            <a:bodyPr wrap="none" anchor="ctr">
              <a:prstTxWarp prst="textNoShape">
                <a:avLst/>
              </a:prstTxWarp>
              <a:spAutoFit/>
            </a:bodyPr>
            <a:lstStyle/>
            <a:p>
              <a:r>
                <a:rPr lang="en-US" sz="2000" b="1">
                  <a:solidFill>
                    <a:schemeClr val="tx2"/>
                  </a:solidFill>
                </a:rPr>
                <a:t>birds</a:t>
              </a:r>
            </a:p>
          </p:txBody>
        </p:sp>
        <p:sp>
          <p:nvSpPr>
            <p:cNvPr id="60448" name="Rectangle 15"/>
            <p:cNvSpPr>
              <a:spLocks noChangeArrowheads="1"/>
            </p:cNvSpPr>
            <p:nvPr/>
          </p:nvSpPr>
          <p:spPr bwMode="auto">
            <a:xfrm>
              <a:off x="1130" y="2167"/>
              <a:ext cx="1005" cy="442"/>
            </a:xfrm>
            <a:prstGeom prst="rect">
              <a:avLst/>
            </a:prstGeom>
            <a:noFill/>
            <a:ln w="9525">
              <a:noFill/>
              <a:miter lim="800000"/>
              <a:headEnd/>
              <a:tailEnd/>
            </a:ln>
          </p:spPr>
          <p:txBody>
            <a:bodyPr wrap="none" anchor="ctr">
              <a:prstTxWarp prst="textNoShape">
                <a:avLst/>
              </a:prstTxWarp>
              <a:spAutoFit/>
            </a:bodyPr>
            <a:lstStyle/>
            <a:p>
              <a:r>
                <a:rPr lang="en-US" sz="2000" b="1">
                  <a:solidFill>
                    <a:srgbClr val="0F116A"/>
                  </a:solidFill>
                </a:rPr>
                <a:t>fat</a:t>
              </a:r>
              <a:br>
                <a:rPr lang="en-US" sz="2000" b="1">
                  <a:solidFill>
                    <a:srgbClr val="0F116A"/>
                  </a:solidFill>
                </a:rPr>
              </a:br>
              <a:r>
                <a:rPr lang="en-US" sz="2000" b="1">
                  <a:solidFill>
                    <a:srgbClr val="0F116A"/>
                  </a:solidFill>
                </a:rPr>
                <a:t>metabolism</a:t>
              </a:r>
            </a:p>
          </p:txBody>
        </p:sp>
      </p:grpSp>
      <p:grpSp>
        <p:nvGrpSpPr>
          <p:cNvPr id="4" name="Group 29"/>
          <p:cNvGrpSpPr>
            <a:grpSpLocks/>
          </p:cNvGrpSpPr>
          <p:nvPr/>
        </p:nvGrpSpPr>
        <p:grpSpPr bwMode="auto">
          <a:xfrm>
            <a:off x="3638550" y="2608263"/>
            <a:ext cx="3252788" cy="1636712"/>
            <a:chOff x="2307" y="1578"/>
            <a:chExt cx="2049" cy="1031"/>
          </a:xfrm>
        </p:grpSpPr>
        <p:sp>
          <p:nvSpPr>
            <p:cNvPr id="60443" name="Line 9"/>
            <p:cNvSpPr>
              <a:spLocks noChangeShapeType="1"/>
            </p:cNvSpPr>
            <p:nvPr/>
          </p:nvSpPr>
          <p:spPr bwMode="auto">
            <a:xfrm>
              <a:off x="2307" y="1578"/>
              <a:ext cx="1314" cy="581"/>
            </a:xfrm>
            <a:prstGeom prst="line">
              <a:avLst/>
            </a:prstGeom>
            <a:noFill/>
            <a:ln w="38100">
              <a:solidFill>
                <a:srgbClr val="F9E02A"/>
              </a:solidFill>
              <a:round/>
              <a:headEnd/>
              <a:tailEnd type="triangle" w="med" len="med"/>
            </a:ln>
          </p:spPr>
          <p:txBody>
            <a:bodyPr wrap="none" anchor="ctr">
              <a:prstTxWarp prst="textNoShape">
                <a:avLst/>
              </a:prstTxWarp>
            </a:bodyPr>
            <a:lstStyle/>
            <a:p>
              <a:endParaRPr lang="en-US"/>
            </a:p>
          </p:txBody>
        </p:sp>
        <p:sp>
          <p:nvSpPr>
            <p:cNvPr id="60444" name="Rectangle 12"/>
            <p:cNvSpPr>
              <a:spLocks noChangeArrowheads="1"/>
            </p:cNvSpPr>
            <p:nvPr/>
          </p:nvSpPr>
          <p:spPr bwMode="auto">
            <a:xfrm>
              <a:off x="2721" y="1718"/>
              <a:ext cx="1005" cy="250"/>
            </a:xfrm>
            <a:prstGeom prst="rect">
              <a:avLst/>
            </a:prstGeom>
            <a:noFill/>
            <a:ln w="9525">
              <a:noFill/>
              <a:miter lim="800000"/>
              <a:headEnd/>
              <a:tailEnd/>
            </a:ln>
          </p:spPr>
          <p:txBody>
            <a:bodyPr wrap="none" anchor="ctr">
              <a:prstTxWarp prst="textNoShape">
                <a:avLst/>
              </a:prstTxWarp>
              <a:spAutoFit/>
            </a:bodyPr>
            <a:lstStyle/>
            <a:p>
              <a:r>
                <a:rPr lang="en-US" sz="2000" b="1">
                  <a:solidFill>
                    <a:schemeClr val="tx2"/>
                  </a:solidFill>
                </a:rPr>
                <a:t>amphibians</a:t>
              </a:r>
            </a:p>
          </p:txBody>
        </p:sp>
        <p:sp>
          <p:nvSpPr>
            <p:cNvPr id="60445" name="Rectangle 16"/>
            <p:cNvSpPr>
              <a:spLocks noChangeArrowheads="1"/>
            </p:cNvSpPr>
            <p:nvPr/>
          </p:nvSpPr>
          <p:spPr bwMode="auto">
            <a:xfrm>
              <a:off x="3049" y="2167"/>
              <a:ext cx="1307" cy="442"/>
            </a:xfrm>
            <a:prstGeom prst="rect">
              <a:avLst/>
            </a:prstGeom>
            <a:noFill/>
            <a:ln w="9525">
              <a:noFill/>
              <a:miter lim="800000"/>
              <a:headEnd/>
              <a:tailEnd/>
            </a:ln>
          </p:spPr>
          <p:txBody>
            <a:bodyPr wrap="none" anchor="ctr">
              <a:prstTxWarp prst="textNoShape">
                <a:avLst/>
              </a:prstTxWarp>
              <a:spAutoFit/>
            </a:bodyPr>
            <a:lstStyle/>
            <a:p>
              <a:r>
                <a:rPr lang="en-US" sz="2000" b="1">
                  <a:solidFill>
                    <a:srgbClr val="0F116A"/>
                  </a:solidFill>
                </a:rPr>
                <a:t>metamorphosis</a:t>
              </a:r>
              <a:br>
                <a:rPr lang="en-US" sz="2000" b="1">
                  <a:solidFill>
                    <a:srgbClr val="0F116A"/>
                  </a:solidFill>
                </a:rPr>
              </a:br>
              <a:r>
                <a:rPr lang="en-US" sz="2000" b="1">
                  <a:solidFill>
                    <a:srgbClr val="0F116A"/>
                  </a:solidFill>
                </a:rPr>
                <a:t>&amp; maturation</a:t>
              </a:r>
            </a:p>
          </p:txBody>
        </p:sp>
      </p:grpSp>
      <p:grpSp>
        <p:nvGrpSpPr>
          <p:cNvPr id="5" name="Group 28"/>
          <p:cNvGrpSpPr>
            <a:grpSpLocks/>
          </p:cNvGrpSpPr>
          <p:nvPr/>
        </p:nvGrpSpPr>
        <p:grpSpPr bwMode="auto">
          <a:xfrm>
            <a:off x="3344863" y="2674938"/>
            <a:ext cx="1311275" cy="1874837"/>
            <a:chOff x="2122" y="1620"/>
            <a:chExt cx="826" cy="1181"/>
          </a:xfrm>
        </p:grpSpPr>
        <p:sp>
          <p:nvSpPr>
            <p:cNvPr id="60440" name="Line 8"/>
            <p:cNvSpPr>
              <a:spLocks noChangeShapeType="1"/>
            </p:cNvSpPr>
            <p:nvPr/>
          </p:nvSpPr>
          <p:spPr bwMode="auto">
            <a:xfrm>
              <a:off x="2122" y="1620"/>
              <a:ext cx="362" cy="539"/>
            </a:xfrm>
            <a:prstGeom prst="line">
              <a:avLst/>
            </a:prstGeom>
            <a:noFill/>
            <a:ln w="38100">
              <a:solidFill>
                <a:srgbClr val="F9E02A"/>
              </a:solidFill>
              <a:round/>
              <a:headEnd/>
              <a:tailEnd type="triangle" w="med" len="med"/>
            </a:ln>
          </p:spPr>
          <p:txBody>
            <a:bodyPr wrap="none" anchor="ctr">
              <a:prstTxWarp prst="textNoShape">
                <a:avLst/>
              </a:prstTxWarp>
            </a:bodyPr>
            <a:lstStyle/>
            <a:p>
              <a:endParaRPr lang="en-US"/>
            </a:p>
          </p:txBody>
        </p:sp>
        <p:sp>
          <p:nvSpPr>
            <p:cNvPr id="60441" name="Rectangle 13"/>
            <p:cNvSpPr>
              <a:spLocks noChangeArrowheads="1"/>
            </p:cNvSpPr>
            <p:nvPr/>
          </p:nvSpPr>
          <p:spPr bwMode="auto">
            <a:xfrm>
              <a:off x="2142" y="1718"/>
              <a:ext cx="400" cy="250"/>
            </a:xfrm>
            <a:prstGeom prst="rect">
              <a:avLst/>
            </a:prstGeom>
            <a:noFill/>
            <a:ln w="9525">
              <a:noFill/>
              <a:miter lim="800000"/>
              <a:headEnd/>
              <a:tailEnd/>
            </a:ln>
          </p:spPr>
          <p:txBody>
            <a:bodyPr wrap="none" anchor="ctr">
              <a:prstTxWarp prst="textNoShape">
                <a:avLst/>
              </a:prstTxWarp>
              <a:spAutoFit/>
            </a:bodyPr>
            <a:lstStyle/>
            <a:p>
              <a:r>
                <a:rPr lang="en-US" sz="2000" b="1">
                  <a:solidFill>
                    <a:schemeClr val="tx2"/>
                  </a:solidFill>
                </a:rPr>
                <a:t>fish</a:t>
              </a:r>
            </a:p>
          </p:txBody>
        </p:sp>
        <p:sp>
          <p:nvSpPr>
            <p:cNvPr id="60442" name="Rectangle 17"/>
            <p:cNvSpPr>
              <a:spLocks noChangeArrowheads="1"/>
            </p:cNvSpPr>
            <p:nvPr/>
          </p:nvSpPr>
          <p:spPr bwMode="auto">
            <a:xfrm>
              <a:off x="2236" y="2167"/>
              <a:ext cx="712" cy="634"/>
            </a:xfrm>
            <a:prstGeom prst="rect">
              <a:avLst/>
            </a:prstGeom>
            <a:noFill/>
            <a:ln w="9525">
              <a:noFill/>
              <a:miter lim="800000"/>
              <a:headEnd/>
              <a:tailEnd/>
            </a:ln>
          </p:spPr>
          <p:txBody>
            <a:bodyPr wrap="none" anchor="ctr">
              <a:prstTxWarp prst="textNoShape">
                <a:avLst/>
              </a:prstTxWarp>
              <a:spAutoFit/>
            </a:bodyPr>
            <a:lstStyle/>
            <a:p>
              <a:r>
                <a:rPr lang="en-US" sz="2000" b="1">
                  <a:solidFill>
                    <a:srgbClr val="0F116A"/>
                  </a:solidFill>
                </a:rPr>
                <a:t>salt &amp;</a:t>
              </a:r>
              <a:br>
                <a:rPr lang="en-US" sz="2000" b="1">
                  <a:solidFill>
                    <a:srgbClr val="0F116A"/>
                  </a:solidFill>
                </a:rPr>
              </a:br>
              <a:r>
                <a:rPr lang="en-US" sz="2000" b="1">
                  <a:solidFill>
                    <a:srgbClr val="0F116A"/>
                  </a:solidFill>
                </a:rPr>
                <a:t>water</a:t>
              </a:r>
              <a:br>
                <a:rPr lang="en-US" sz="2000" b="1">
                  <a:solidFill>
                    <a:srgbClr val="0F116A"/>
                  </a:solidFill>
                </a:rPr>
              </a:br>
              <a:r>
                <a:rPr lang="en-US" sz="2000" b="1">
                  <a:solidFill>
                    <a:srgbClr val="0F116A"/>
                  </a:solidFill>
                </a:rPr>
                <a:t>balance</a:t>
              </a:r>
            </a:p>
          </p:txBody>
        </p:sp>
      </p:grpSp>
      <p:grpSp>
        <p:nvGrpSpPr>
          <p:cNvPr id="6" name="Group 31"/>
          <p:cNvGrpSpPr>
            <a:grpSpLocks/>
          </p:cNvGrpSpPr>
          <p:nvPr/>
        </p:nvGrpSpPr>
        <p:grpSpPr bwMode="auto">
          <a:xfrm>
            <a:off x="7081838" y="3074988"/>
            <a:ext cx="2005012" cy="1169987"/>
            <a:chOff x="4476" y="1872"/>
            <a:chExt cx="1263" cy="737"/>
          </a:xfrm>
        </p:grpSpPr>
        <p:sp>
          <p:nvSpPr>
            <p:cNvPr id="60438" name="Rectangle 19"/>
            <p:cNvSpPr>
              <a:spLocks noChangeArrowheads="1"/>
            </p:cNvSpPr>
            <p:nvPr/>
          </p:nvSpPr>
          <p:spPr bwMode="auto">
            <a:xfrm>
              <a:off x="4476" y="2167"/>
              <a:ext cx="1263" cy="442"/>
            </a:xfrm>
            <a:prstGeom prst="rect">
              <a:avLst/>
            </a:prstGeom>
            <a:noFill/>
            <a:ln w="9525">
              <a:noFill/>
              <a:miter lim="800000"/>
              <a:headEnd/>
              <a:tailEnd/>
            </a:ln>
          </p:spPr>
          <p:txBody>
            <a:bodyPr wrap="none" anchor="ctr">
              <a:prstTxWarp prst="textNoShape">
                <a:avLst/>
              </a:prstTxWarp>
              <a:spAutoFit/>
            </a:bodyPr>
            <a:lstStyle/>
            <a:p>
              <a:r>
                <a:rPr lang="en-US" sz="2000" b="1">
                  <a:solidFill>
                    <a:srgbClr val="0F116A"/>
                  </a:solidFill>
                </a:rPr>
                <a:t>growth</a:t>
              </a:r>
              <a:br>
                <a:rPr lang="en-US" sz="2000" b="1">
                  <a:solidFill>
                    <a:srgbClr val="0F116A"/>
                  </a:solidFill>
                </a:rPr>
              </a:br>
              <a:r>
                <a:rPr lang="en-US" sz="2000" b="1">
                  <a:solidFill>
                    <a:srgbClr val="0F116A"/>
                  </a:solidFill>
                </a:rPr>
                <a:t>&amp; development</a:t>
              </a:r>
            </a:p>
          </p:txBody>
        </p:sp>
        <p:sp>
          <p:nvSpPr>
            <p:cNvPr id="60439" name="Line 20"/>
            <p:cNvSpPr>
              <a:spLocks noChangeShapeType="1"/>
            </p:cNvSpPr>
            <p:nvPr/>
          </p:nvSpPr>
          <p:spPr bwMode="auto">
            <a:xfrm>
              <a:off x="5108" y="1872"/>
              <a:ext cx="0" cy="278"/>
            </a:xfrm>
            <a:prstGeom prst="line">
              <a:avLst/>
            </a:prstGeom>
            <a:noFill/>
            <a:ln w="38100">
              <a:solidFill>
                <a:srgbClr val="F9E02A"/>
              </a:solidFill>
              <a:round/>
              <a:headEnd/>
              <a:tailEnd type="triangle" w="med" len="med"/>
            </a:ln>
          </p:spPr>
          <p:txBody>
            <a:bodyPr wrap="none" anchor="ctr">
              <a:prstTxWarp prst="textNoShape">
                <a:avLst/>
              </a:prstTxWarp>
            </a:bodyPr>
            <a:lstStyle/>
            <a:p>
              <a:endParaRPr lang="en-US"/>
            </a:p>
          </p:txBody>
        </p:sp>
      </p:grpSp>
      <p:sp>
        <p:nvSpPr>
          <p:cNvPr id="408597" name="Rectangle 21"/>
          <p:cNvSpPr>
            <a:spLocks noChangeArrowheads="1"/>
          </p:cNvSpPr>
          <p:nvPr/>
        </p:nvSpPr>
        <p:spPr bwMode="auto">
          <a:xfrm>
            <a:off x="793750" y="1273175"/>
            <a:ext cx="7573963" cy="457200"/>
          </a:xfrm>
          <a:prstGeom prst="rect">
            <a:avLst/>
          </a:prstGeom>
          <a:solidFill>
            <a:srgbClr val="FFCC00"/>
          </a:solidFill>
          <a:ln w="9525">
            <a:noFill/>
            <a:miter lim="800000"/>
            <a:headEnd/>
            <a:tailEnd/>
          </a:ln>
        </p:spPr>
        <p:txBody>
          <a:bodyPr>
            <a:prstTxWarp prst="textNoShape">
              <a:avLst/>
            </a:prstTxWarp>
            <a:spAutoFit/>
          </a:bodyPr>
          <a:lstStyle/>
          <a:p>
            <a:pPr algn="l"/>
            <a:r>
              <a:rPr lang="en-US" b="1">
                <a:solidFill>
                  <a:srgbClr val="0F116A"/>
                </a:solidFill>
              </a:rPr>
              <a:t>What does this tell you about these hormones?</a:t>
            </a:r>
            <a:endParaRPr lang="en-US">
              <a:latin typeface="Times" charset="0"/>
            </a:endParaRPr>
          </a:p>
        </p:txBody>
      </p:sp>
      <p:grpSp>
        <p:nvGrpSpPr>
          <p:cNvPr id="7" name="Group 30"/>
          <p:cNvGrpSpPr>
            <a:grpSpLocks/>
          </p:cNvGrpSpPr>
          <p:nvPr/>
        </p:nvGrpSpPr>
        <p:grpSpPr bwMode="auto">
          <a:xfrm>
            <a:off x="3908425" y="2212975"/>
            <a:ext cx="4919663" cy="842963"/>
            <a:chOff x="2477" y="1329"/>
            <a:chExt cx="3099" cy="531"/>
          </a:xfrm>
        </p:grpSpPr>
        <p:sp>
          <p:nvSpPr>
            <p:cNvPr id="60435" name="Rectangle 18"/>
            <p:cNvSpPr>
              <a:spLocks noChangeArrowheads="1"/>
            </p:cNvSpPr>
            <p:nvPr/>
          </p:nvSpPr>
          <p:spPr bwMode="auto">
            <a:xfrm>
              <a:off x="4639" y="1342"/>
              <a:ext cx="937" cy="518"/>
            </a:xfrm>
            <a:prstGeom prst="rect">
              <a:avLst/>
            </a:prstGeom>
            <a:noFill/>
            <a:ln w="9525">
              <a:noFill/>
              <a:miter lim="800000"/>
              <a:headEnd/>
              <a:tailEnd/>
            </a:ln>
          </p:spPr>
          <p:txBody>
            <a:bodyPr wrap="none">
              <a:prstTxWarp prst="textNoShape">
                <a:avLst/>
              </a:prstTxWarp>
              <a:spAutoFit/>
            </a:bodyPr>
            <a:lstStyle/>
            <a:p>
              <a:r>
                <a:rPr lang="en-US" b="1">
                  <a:solidFill>
                    <a:srgbClr val="0F116A"/>
                  </a:solidFill>
                </a:rPr>
                <a:t>growth</a:t>
              </a:r>
              <a:br>
                <a:rPr lang="en-US" b="1">
                  <a:solidFill>
                    <a:srgbClr val="0F116A"/>
                  </a:solidFill>
                </a:rPr>
              </a:br>
              <a:r>
                <a:rPr lang="en-US" b="1">
                  <a:solidFill>
                    <a:srgbClr val="0F116A"/>
                  </a:solidFill>
                </a:rPr>
                <a:t>hormone</a:t>
              </a:r>
            </a:p>
          </p:txBody>
        </p:sp>
        <p:sp>
          <p:nvSpPr>
            <p:cNvPr id="60436" name="Rectangle 22"/>
            <p:cNvSpPr>
              <a:spLocks noChangeArrowheads="1"/>
            </p:cNvSpPr>
            <p:nvPr/>
          </p:nvSpPr>
          <p:spPr bwMode="auto">
            <a:xfrm>
              <a:off x="2988" y="1329"/>
              <a:ext cx="1183" cy="212"/>
            </a:xfrm>
            <a:prstGeom prst="rect">
              <a:avLst/>
            </a:prstGeom>
            <a:noFill/>
            <a:ln w="9525">
              <a:noFill/>
              <a:miter lim="800000"/>
              <a:headEnd/>
              <a:tailEnd/>
            </a:ln>
          </p:spPr>
          <p:txBody>
            <a:bodyPr wrap="none" anchor="ctr">
              <a:prstTxWarp prst="textNoShape">
                <a:avLst/>
              </a:prstTxWarp>
              <a:spAutoFit/>
            </a:bodyPr>
            <a:lstStyle/>
            <a:p>
              <a:r>
                <a:rPr lang="en-US" sz="1600" b="1">
                  <a:solidFill>
                    <a:schemeClr val="tx2"/>
                  </a:solidFill>
                </a:rPr>
                <a:t>same gene family</a:t>
              </a:r>
            </a:p>
          </p:txBody>
        </p:sp>
        <p:sp>
          <p:nvSpPr>
            <p:cNvPr id="60437" name="Line 24"/>
            <p:cNvSpPr>
              <a:spLocks noChangeShapeType="1"/>
            </p:cNvSpPr>
            <p:nvPr/>
          </p:nvSpPr>
          <p:spPr bwMode="auto">
            <a:xfrm>
              <a:off x="2477" y="1517"/>
              <a:ext cx="2206" cy="0"/>
            </a:xfrm>
            <a:prstGeom prst="line">
              <a:avLst/>
            </a:prstGeom>
            <a:noFill/>
            <a:ln w="38100">
              <a:solidFill>
                <a:srgbClr val="F98521"/>
              </a:solidFill>
              <a:round/>
              <a:headEnd type="triangle" w="med" len="med"/>
              <a:tailEnd type="triangle" w="med" len="med"/>
            </a:ln>
          </p:spPr>
          <p:txBody>
            <a:bodyPr wrap="none" anchor="ctr">
              <a:prstTxWarp prst="textNoShape">
                <a:avLst/>
              </a:prstTxWarp>
            </a:bodyPr>
            <a:lstStyle/>
            <a:p>
              <a:endParaRPr lang="en-US"/>
            </a:p>
          </p:txBody>
        </p:sp>
      </p:grpSp>
      <p:pic>
        <p:nvPicPr>
          <p:cNvPr id="408601" name="Picture 25" descr="tadpole-1"/>
          <p:cNvPicPr>
            <a:picLocks noChangeAspect="1" noChangeArrowheads="1"/>
          </p:cNvPicPr>
          <p:nvPr/>
        </p:nvPicPr>
        <p:blipFill>
          <a:blip r:embed="rId4"/>
          <a:srcRect/>
          <a:stretch>
            <a:fillRect/>
          </a:stretch>
        </p:blipFill>
        <p:spPr bwMode="auto">
          <a:xfrm>
            <a:off x="7208838" y="4857750"/>
            <a:ext cx="1827212" cy="1873250"/>
          </a:xfrm>
          <a:prstGeom prst="rect">
            <a:avLst/>
          </a:prstGeom>
          <a:noFill/>
          <a:ln>
            <a:solidFill>
              <a:srgbClr val="000000"/>
            </a:solidFill>
          </a:ln>
          <a:effectLst>
            <a:outerShdw blurRad="50800" dist="38100" dir="2700000">
              <a:srgbClr val="000000">
                <a:alpha val="43000"/>
              </a:srgbClr>
            </a:outerShdw>
          </a:effectLst>
        </p:spPr>
      </p:pic>
      <p:pic>
        <p:nvPicPr>
          <p:cNvPr id="408602" name="Picture 26" descr="froggie"/>
          <p:cNvPicPr>
            <a:picLocks noChangeAspect="1" noChangeArrowheads="1"/>
          </p:cNvPicPr>
          <p:nvPr/>
        </p:nvPicPr>
        <p:blipFill>
          <a:blip r:embed="rId5" cstate="screen">
            <a:extLst>
              <a:ext uri="{28A0092B-C50C-407E-A947-70E740481C1C}">
                <a14:useLocalDpi xmlns:a14="http://schemas.microsoft.com/office/drawing/2010/main"/>
              </a:ext>
            </a:extLst>
          </a:blip>
          <a:srcRect b="15567"/>
          <a:stretch>
            <a:fillRect/>
          </a:stretch>
        </p:blipFill>
        <p:spPr bwMode="auto">
          <a:xfrm>
            <a:off x="2613025" y="947738"/>
            <a:ext cx="4930775" cy="280987"/>
          </a:xfrm>
          <a:prstGeom prst="rect">
            <a:avLst/>
          </a:prstGeom>
          <a:noFill/>
          <a:ln w="9525">
            <a:noFill/>
            <a:miter lim="800000"/>
            <a:headEnd/>
            <a:tailEnd/>
          </a:ln>
          <a:effectLst>
            <a:outerShdw blurRad="63500" dist="38100" dir="2700000">
              <a:srgbClr val="000000">
                <a:alpha val="75000"/>
              </a:srgbClr>
            </a:outerShdw>
          </a:effectLst>
        </p:spPr>
      </p:pic>
      <p:sp>
        <p:nvSpPr>
          <p:cNvPr id="408608" name="Rectangle 32"/>
          <p:cNvSpPr>
            <a:spLocks noChangeArrowheads="1"/>
          </p:cNvSpPr>
          <p:nvPr/>
        </p:nvSpPr>
        <p:spPr bwMode="auto">
          <a:xfrm>
            <a:off x="4743450" y="2490788"/>
            <a:ext cx="1922463" cy="336550"/>
          </a:xfrm>
          <a:prstGeom prst="rect">
            <a:avLst/>
          </a:prstGeom>
          <a:noFill/>
          <a:ln w="9525">
            <a:noFill/>
            <a:miter lim="800000"/>
            <a:headEnd/>
            <a:tailEnd/>
          </a:ln>
        </p:spPr>
        <p:txBody>
          <a:bodyPr wrap="none" anchor="ctr">
            <a:prstTxWarp prst="textNoShape">
              <a:avLst/>
            </a:prstTxWarp>
            <a:spAutoFit/>
          </a:bodyPr>
          <a:lstStyle/>
          <a:p>
            <a:r>
              <a:rPr lang="en-US" sz="1600" b="1">
                <a:solidFill>
                  <a:srgbClr val="000000"/>
                </a:solidFill>
              </a:rPr>
              <a:t>gene duplication?</a:t>
            </a:r>
            <a:endParaRPr lang="en-US" sz="1600" b="1">
              <a:solidFill>
                <a:schemeClr val="tx2"/>
              </a:solidFill>
            </a:endParaRPr>
          </a:p>
        </p:txBody>
      </p:sp>
      <p:sp>
        <p:nvSpPr>
          <p:cNvPr id="408610" name="Rectangle 34"/>
          <p:cNvSpPr>
            <a:spLocks noChangeArrowheads="1"/>
          </p:cNvSpPr>
          <p:nvPr/>
        </p:nvSpPr>
        <p:spPr bwMode="auto">
          <a:xfrm>
            <a:off x="793750" y="1766888"/>
            <a:ext cx="7573963" cy="457200"/>
          </a:xfrm>
          <a:prstGeom prst="rect">
            <a:avLst/>
          </a:prstGeom>
          <a:solidFill>
            <a:srgbClr val="CC0000"/>
          </a:solidFill>
          <a:ln w="9525">
            <a:noFill/>
            <a:miter lim="800000"/>
            <a:headEnd/>
            <a:tailEnd/>
          </a:ln>
        </p:spPr>
        <p:txBody>
          <a:bodyPr>
            <a:prstTxWarp prst="textNoShape">
              <a:avLst/>
            </a:prstTxWarp>
            <a:spAutoFit/>
          </a:bodyPr>
          <a:lstStyle/>
          <a:p>
            <a:pPr algn="l"/>
            <a:r>
              <a:rPr lang="en-US" b="1">
                <a:solidFill>
                  <a:schemeClr val="bg1"/>
                </a:solidFill>
              </a:rPr>
              <a:t>How could these hormones have different effects?</a:t>
            </a:r>
          </a:p>
        </p:txBody>
      </p:sp>
      <p:pic>
        <p:nvPicPr>
          <p:cNvPr id="34" name="Picture 33" descr="sow_nursing_piglets.jpg"/>
          <p:cNvPicPr>
            <a:picLocks noChangeAspect="1"/>
          </p:cNvPicPr>
          <p:nvPr/>
        </p:nvPicPr>
        <p:blipFill>
          <a:blip r:embed="rId6"/>
          <a:stretch>
            <a:fillRect/>
          </a:stretch>
        </p:blipFill>
        <p:spPr>
          <a:xfrm>
            <a:off x="60325" y="4932363"/>
            <a:ext cx="3397250" cy="1781175"/>
          </a:xfrm>
          <a:prstGeom prst="rect">
            <a:avLst/>
          </a:prstGeom>
          <a:ln>
            <a:solidFill>
              <a:srgbClr val="000000"/>
            </a:solidFill>
          </a:ln>
          <a:effectLst>
            <a:outerShdw blurRad="63500" dist="38100" dir="2700000">
              <a:srgbClr val="000000">
                <a:alpha val="75000"/>
              </a:srgbClr>
            </a:outerShdw>
          </a:effectLst>
        </p:spPr>
      </p:pic>
      <p:pic>
        <p:nvPicPr>
          <p:cNvPr id="36" name="Picture 35" descr="a_feather_fluffe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9475" y="4584700"/>
            <a:ext cx="1157288" cy="1741488"/>
          </a:xfrm>
          <a:prstGeom prst="rect">
            <a:avLst/>
          </a:prstGeom>
          <a:ln>
            <a:solidFill>
              <a:srgbClr val="000000"/>
            </a:solidFill>
          </a:ln>
          <a:effectLst>
            <a:outerShdw blurRad="63500" dist="38100" dir="2700000">
              <a:srgbClr val="000000">
                <a:alpha val="7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97"/>
                                        </p:tgtEl>
                                        <p:attrNameLst>
                                          <p:attrName>style.visibility</p:attrName>
                                        </p:attrNameLst>
                                      </p:cBhvr>
                                      <p:to>
                                        <p:strVal val="visible"/>
                                      </p:to>
                                    </p:set>
                                    <p:animEffect transition="in" filter="wipe(left)">
                                      <p:cBhvr>
                                        <p:cTn id="7" dur="500"/>
                                        <p:tgtEl>
                                          <p:spTgt spid="4085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608">
                                            <p:txEl>
                                              <p:pRg st="0" end="0"/>
                                            </p:txEl>
                                          </p:spTgt>
                                        </p:tgtEl>
                                        <p:attrNameLst>
                                          <p:attrName>style.visibility</p:attrName>
                                        </p:attrNameLst>
                                      </p:cBhvr>
                                      <p:to>
                                        <p:strVal val="visible"/>
                                      </p:to>
                                    </p:set>
                                    <p:animEffect transition="in" filter="wipe(left)">
                                      <p:cBhvr>
                                        <p:cTn id="12" dur="500"/>
                                        <p:tgtEl>
                                          <p:spTgt spid="4086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610"/>
                                        </p:tgtEl>
                                        <p:attrNameLst>
                                          <p:attrName>style.visibility</p:attrName>
                                        </p:attrNameLst>
                                      </p:cBhvr>
                                      <p:to>
                                        <p:strVal val="visible"/>
                                      </p:to>
                                    </p:set>
                                    <p:animEffect transition="in" filter="wipe(left)">
                                      <p:cBhvr>
                                        <p:cTn id="17" dur="500"/>
                                        <p:tgtEl>
                                          <p:spTgt spid="40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7" grpId="0" animBg="1"/>
      <p:bldP spid="408608" grpId="0" build="p" autoUpdateAnimBg="0"/>
      <p:bldP spid="4086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r="1752" b="3600"/>
          <a:stretch>
            <a:fillRect/>
          </a:stretch>
        </p:blipFill>
        <p:spPr bwMode="auto">
          <a:xfrm>
            <a:off x="5400675" y="1420813"/>
            <a:ext cx="3740150" cy="5357812"/>
          </a:xfrm>
          <a:prstGeom prst="rect">
            <a:avLst/>
          </a:prstGeom>
          <a:noFill/>
          <a:ln w="9525">
            <a:noFill/>
            <a:miter lim="800000"/>
            <a:headEnd/>
            <a:tailEnd/>
          </a:ln>
        </p:spPr>
      </p:pic>
      <p:sp>
        <p:nvSpPr>
          <p:cNvPr id="62467" name="Rectangle 3"/>
          <p:cNvSpPr>
            <a:spLocks noGrp="1" noChangeArrowheads="1"/>
          </p:cNvSpPr>
          <p:nvPr>
            <p:ph type="title"/>
          </p:nvPr>
        </p:nvSpPr>
        <p:spPr/>
        <p:txBody>
          <a:bodyPr/>
          <a:lstStyle/>
          <a:p>
            <a:pPr eaLnBrk="1" hangingPunct="1"/>
            <a:r>
              <a:rPr lang="en-US"/>
              <a:t>Regulating metabolism </a:t>
            </a:r>
          </a:p>
        </p:txBody>
      </p:sp>
      <p:sp>
        <p:nvSpPr>
          <p:cNvPr id="410628" name="Rectangle 4" descr="Rectangle: Click to edit Master text styles&#10;Second level&#10;Third level&#10;Fourth level&#10;Fifth level"/>
          <p:cNvSpPr>
            <a:spLocks noGrp="1" noChangeArrowheads="1"/>
          </p:cNvSpPr>
          <p:nvPr>
            <p:ph type="body" idx="1"/>
          </p:nvPr>
        </p:nvSpPr>
        <p:spPr>
          <a:xfrm>
            <a:off x="255588" y="893763"/>
            <a:ext cx="6029325" cy="5257800"/>
          </a:xfrm>
        </p:spPr>
        <p:txBody>
          <a:bodyPr/>
          <a:lstStyle/>
          <a:p>
            <a:pPr eaLnBrk="1" hangingPunct="1">
              <a:lnSpc>
                <a:spcPct val="90000"/>
              </a:lnSpc>
            </a:pPr>
            <a:r>
              <a:rPr lang="en-US" sz="2400" dirty="0"/>
              <a:t>Hypothalamus</a:t>
            </a:r>
          </a:p>
          <a:p>
            <a:pPr lvl="1" eaLnBrk="1" hangingPunct="1">
              <a:lnSpc>
                <a:spcPct val="90000"/>
              </a:lnSpc>
            </a:pPr>
            <a:r>
              <a:rPr lang="en-US" sz="2400" u="sng" dirty="0">
                <a:solidFill>
                  <a:srgbClr val="CC0000"/>
                </a:solidFill>
              </a:rPr>
              <a:t>TRH</a:t>
            </a:r>
            <a:r>
              <a:rPr lang="en-US" sz="2400" dirty="0"/>
              <a:t> = </a:t>
            </a:r>
            <a:r>
              <a:rPr lang="en-US" sz="2400" u="sng" dirty="0">
                <a:solidFill>
                  <a:srgbClr val="CC0000"/>
                </a:solidFill>
              </a:rPr>
              <a:t>TSH-releasing hormone</a:t>
            </a:r>
            <a:endParaRPr lang="en-US" sz="2400" dirty="0"/>
          </a:p>
          <a:p>
            <a:pPr eaLnBrk="1" hangingPunct="1">
              <a:lnSpc>
                <a:spcPct val="110000"/>
              </a:lnSpc>
            </a:pPr>
            <a:r>
              <a:rPr lang="en-US" sz="2400" dirty="0"/>
              <a:t>Anterior Pituitary</a:t>
            </a:r>
          </a:p>
          <a:p>
            <a:pPr lvl="1" eaLnBrk="1" hangingPunct="1">
              <a:lnSpc>
                <a:spcPct val="90000"/>
              </a:lnSpc>
            </a:pPr>
            <a:r>
              <a:rPr lang="en-US" sz="2400" u="sng" dirty="0">
                <a:solidFill>
                  <a:srgbClr val="CC0000"/>
                </a:solidFill>
              </a:rPr>
              <a:t>TSH</a:t>
            </a:r>
            <a:r>
              <a:rPr lang="en-US" sz="2400" dirty="0"/>
              <a:t> = </a:t>
            </a:r>
            <a:r>
              <a:rPr lang="en-US" sz="2400" u="sng" dirty="0">
                <a:solidFill>
                  <a:srgbClr val="CC0000"/>
                </a:solidFill>
              </a:rPr>
              <a:t>thyroid stimulating hormone</a:t>
            </a:r>
            <a:endParaRPr lang="en-US" sz="2400" dirty="0"/>
          </a:p>
          <a:p>
            <a:pPr eaLnBrk="1" hangingPunct="1">
              <a:lnSpc>
                <a:spcPct val="110000"/>
              </a:lnSpc>
            </a:pPr>
            <a:r>
              <a:rPr lang="en-US" sz="2400" dirty="0"/>
              <a:t>Thyroid</a:t>
            </a:r>
          </a:p>
          <a:p>
            <a:pPr lvl="1" eaLnBrk="1" hangingPunct="1">
              <a:lnSpc>
                <a:spcPct val="90000"/>
              </a:lnSpc>
            </a:pPr>
            <a:r>
              <a:rPr lang="en-US" sz="2400" dirty="0"/>
              <a:t>produces </a:t>
            </a:r>
            <a:r>
              <a:rPr lang="en-US" sz="2400" u="sng" dirty="0" err="1">
                <a:solidFill>
                  <a:srgbClr val="CC0000"/>
                </a:solidFill>
              </a:rPr>
              <a:t>thyroxine</a:t>
            </a:r>
            <a:r>
              <a:rPr lang="en-US" sz="2400" u="sng" dirty="0">
                <a:solidFill>
                  <a:srgbClr val="CC0000"/>
                </a:solidFill>
              </a:rPr>
              <a:t> hormones</a:t>
            </a:r>
          </a:p>
          <a:p>
            <a:pPr lvl="1" eaLnBrk="1" hangingPunct="1">
              <a:lnSpc>
                <a:spcPct val="90000"/>
              </a:lnSpc>
            </a:pPr>
            <a:r>
              <a:rPr lang="en-US" sz="2400" dirty="0"/>
              <a:t>metabolism &amp; development</a:t>
            </a:r>
          </a:p>
          <a:p>
            <a:pPr lvl="2" eaLnBrk="1" hangingPunct="1">
              <a:lnSpc>
                <a:spcPct val="90000"/>
              </a:lnSpc>
            </a:pPr>
            <a:r>
              <a:rPr lang="en-US" dirty="0"/>
              <a:t>bone growth</a:t>
            </a:r>
          </a:p>
          <a:p>
            <a:pPr lvl="2" eaLnBrk="1" hangingPunct="1">
              <a:lnSpc>
                <a:spcPct val="90000"/>
              </a:lnSpc>
            </a:pPr>
            <a:r>
              <a:rPr lang="en-US" dirty="0"/>
              <a:t>mental development</a:t>
            </a:r>
          </a:p>
          <a:p>
            <a:pPr lvl="2" eaLnBrk="1" hangingPunct="1">
              <a:lnSpc>
                <a:spcPct val="90000"/>
              </a:lnSpc>
            </a:pPr>
            <a:r>
              <a:rPr lang="en-US" dirty="0"/>
              <a:t>metabolic use of energy</a:t>
            </a:r>
          </a:p>
          <a:p>
            <a:pPr lvl="2" eaLnBrk="1" hangingPunct="1">
              <a:lnSpc>
                <a:spcPct val="90000"/>
              </a:lnSpc>
            </a:pPr>
            <a:r>
              <a:rPr lang="en-US" dirty="0"/>
              <a:t>blood pressure &amp; heart rate</a:t>
            </a:r>
          </a:p>
          <a:p>
            <a:pPr lvl="2" eaLnBrk="1" hangingPunct="1">
              <a:lnSpc>
                <a:spcPct val="90000"/>
              </a:lnSpc>
            </a:pPr>
            <a:r>
              <a:rPr lang="en-US" dirty="0"/>
              <a:t>muscle tone</a:t>
            </a:r>
          </a:p>
          <a:p>
            <a:pPr lvl="2" eaLnBrk="1" hangingPunct="1">
              <a:lnSpc>
                <a:spcPct val="90000"/>
              </a:lnSpc>
            </a:pPr>
            <a:r>
              <a:rPr lang="en-US" dirty="0"/>
              <a:t>digestion</a:t>
            </a:r>
          </a:p>
          <a:p>
            <a:pPr lvl="2" eaLnBrk="1" hangingPunct="1">
              <a:lnSpc>
                <a:spcPct val="90000"/>
              </a:lnSpc>
            </a:pPr>
            <a:r>
              <a:rPr lang="en-US" dirty="0"/>
              <a:t>reproduction</a:t>
            </a:r>
          </a:p>
        </p:txBody>
      </p:sp>
      <p:sp>
        <p:nvSpPr>
          <p:cNvPr id="410629" name="Rectangle 5"/>
          <p:cNvSpPr>
            <a:spLocks noChangeArrowheads="1"/>
          </p:cNvSpPr>
          <p:nvPr/>
        </p:nvSpPr>
        <p:spPr bwMode="auto">
          <a:xfrm>
            <a:off x="5494338" y="5803900"/>
            <a:ext cx="1049337" cy="763588"/>
          </a:xfrm>
          <a:prstGeom prst="roundRect">
            <a:avLst>
              <a:gd name="adj" fmla="val 16667"/>
            </a:avLst>
          </a:prstGeom>
          <a:solidFill>
            <a:srgbClr val="FFEA18"/>
          </a:solidFill>
          <a:ln w="9525">
            <a:noFill/>
            <a:miter lim="800000"/>
            <a:headEnd/>
            <a:tailEnd/>
          </a:ln>
        </p:spPr>
        <p:txBody>
          <a:bodyPr wrap="none">
            <a:prstTxWarp prst="textNoShape">
              <a:avLst/>
            </a:prstTxWarp>
            <a:spAutoFit/>
          </a:bodyPr>
          <a:lstStyle/>
          <a:p>
            <a:pPr>
              <a:lnSpc>
                <a:spcPct val="80000"/>
              </a:lnSpc>
            </a:pPr>
            <a:r>
              <a:rPr lang="en-US" sz="1600" b="1">
                <a:solidFill>
                  <a:srgbClr val="CC0000"/>
                </a:solidFill>
              </a:rPr>
              <a:t>tyrosine</a:t>
            </a:r>
          </a:p>
          <a:p>
            <a:pPr>
              <a:lnSpc>
                <a:spcPct val="80000"/>
              </a:lnSpc>
            </a:pPr>
            <a:r>
              <a:rPr lang="en-US" sz="1600" b="1">
                <a:solidFill>
                  <a:srgbClr val="CC0000"/>
                </a:solidFill>
              </a:rPr>
              <a:t>+</a:t>
            </a:r>
          </a:p>
          <a:p>
            <a:pPr>
              <a:lnSpc>
                <a:spcPct val="80000"/>
              </a:lnSpc>
            </a:pPr>
            <a:r>
              <a:rPr lang="en-US" sz="1600" b="1">
                <a:solidFill>
                  <a:srgbClr val="CC0000"/>
                </a:solidFill>
              </a:rPr>
              <a:t>iodine</a:t>
            </a:r>
            <a:endParaRPr lang="en-US" sz="1600" b="1">
              <a:solidFill>
                <a:srgbClr val="0F116A"/>
              </a:solidFill>
            </a:endParaRPr>
          </a:p>
        </p:txBody>
      </p:sp>
      <p:sp>
        <p:nvSpPr>
          <p:cNvPr id="410630" name="Line 6"/>
          <p:cNvSpPr>
            <a:spLocks noChangeShapeType="1"/>
          </p:cNvSpPr>
          <p:nvPr/>
        </p:nvSpPr>
        <p:spPr bwMode="auto">
          <a:xfrm>
            <a:off x="6216650" y="6176963"/>
            <a:ext cx="735013" cy="0"/>
          </a:xfrm>
          <a:prstGeom prst="line">
            <a:avLst/>
          </a:prstGeom>
          <a:noFill/>
          <a:ln w="38100">
            <a:solidFill>
              <a:srgbClr val="000000"/>
            </a:solidFill>
            <a:round/>
            <a:headEnd/>
            <a:tailEnd type="triangle" w="med" len="med"/>
          </a:ln>
        </p:spPr>
        <p:txBody>
          <a:bodyPr wrap="none" anchor="ctr">
            <a:prstTxWarp prst="textNoShape">
              <a:avLst/>
            </a:prstTxWarp>
          </a:bodyPr>
          <a:lstStyle/>
          <a:p>
            <a:endParaRPr lang="en-US"/>
          </a:p>
        </p:txBody>
      </p:sp>
      <p:sp>
        <p:nvSpPr>
          <p:cNvPr id="62471" name="Rectangle 8"/>
          <p:cNvSpPr>
            <a:spLocks noChangeArrowheads="1"/>
          </p:cNvSpPr>
          <p:nvPr/>
        </p:nvSpPr>
        <p:spPr bwMode="auto">
          <a:xfrm>
            <a:off x="6684963" y="6288088"/>
            <a:ext cx="1219200" cy="474662"/>
          </a:xfrm>
          <a:prstGeom prst="rect">
            <a:avLst/>
          </a:prstGeom>
          <a:solidFill>
            <a:schemeClr val="tx2"/>
          </a:solidFill>
          <a:ln w="9525">
            <a:noFill/>
            <a:miter lim="800000"/>
            <a:headEnd/>
            <a:tailEnd/>
          </a:ln>
        </p:spPr>
        <p:txBody>
          <a:bodyPr wrap="none" anchor="ctr">
            <a:prstTxWarp prst="textNoShape">
              <a:avLst/>
            </a:prstTxWarp>
          </a:bodyPr>
          <a:lstStyle/>
          <a:p>
            <a:endParaRPr lang="en-US"/>
          </a:p>
        </p:txBody>
      </p:sp>
      <p:sp>
        <p:nvSpPr>
          <p:cNvPr id="62472" name="Rectangle 9"/>
          <p:cNvSpPr>
            <a:spLocks noChangeArrowheads="1"/>
          </p:cNvSpPr>
          <p:nvPr/>
        </p:nvSpPr>
        <p:spPr bwMode="auto">
          <a:xfrm>
            <a:off x="6729413" y="6364288"/>
            <a:ext cx="1158875" cy="323850"/>
          </a:xfrm>
          <a:prstGeom prst="rect">
            <a:avLst/>
          </a:prstGeom>
          <a:noFill/>
          <a:ln w="9525">
            <a:noFill/>
            <a:miter lim="800000"/>
            <a:headEnd/>
            <a:tailEnd/>
          </a:ln>
        </p:spPr>
        <p:txBody>
          <a:bodyPr wrap="none" anchor="ctr">
            <a:prstTxWarp prst="textNoShape">
              <a:avLst/>
            </a:prstTxWarp>
            <a:spAutoFit/>
          </a:bodyPr>
          <a:lstStyle/>
          <a:p>
            <a:r>
              <a:rPr lang="en-US" sz="1500" b="1">
                <a:solidFill>
                  <a:schemeClr val="bg1"/>
                </a:solidFill>
              </a:rPr>
              <a:t>thyroxines</a:t>
            </a:r>
            <a:endParaRPr lang="en-US" sz="19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oiter"/>
          <p:cNvPicPr>
            <a:picLocks noChangeAspect="1" noChangeArrowheads="1"/>
          </p:cNvPicPr>
          <p:nvPr/>
        </p:nvPicPr>
        <p:blipFill>
          <a:blip r:embed="rId3"/>
          <a:srcRect/>
          <a:stretch>
            <a:fillRect/>
          </a:stretch>
        </p:blipFill>
        <p:spPr bwMode="auto">
          <a:xfrm>
            <a:off x="5037138" y="1879600"/>
            <a:ext cx="3886200" cy="2039938"/>
          </a:xfrm>
          <a:prstGeom prst="rect">
            <a:avLst/>
          </a:prstGeom>
          <a:noFill/>
          <a:ln w="9525">
            <a:noFill/>
            <a:miter lim="800000"/>
            <a:headEnd/>
            <a:tailEnd/>
          </a:ln>
        </p:spPr>
      </p:pic>
      <p:sp>
        <p:nvSpPr>
          <p:cNvPr id="64515" name="Rectangle 3"/>
          <p:cNvSpPr>
            <a:spLocks noGrp="1" noChangeArrowheads="1"/>
          </p:cNvSpPr>
          <p:nvPr>
            <p:ph type="title"/>
          </p:nvPr>
        </p:nvSpPr>
        <p:spPr/>
        <p:txBody>
          <a:bodyPr/>
          <a:lstStyle/>
          <a:p>
            <a:pPr eaLnBrk="1" hangingPunct="1"/>
            <a:r>
              <a:rPr lang="en-US"/>
              <a:t>Goiter</a:t>
            </a:r>
          </a:p>
        </p:txBody>
      </p:sp>
      <p:sp>
        <p:nvSpPr>
          <p:cNvPr id="64516" name="Rectangle 4" descr="Rectangle: Click to edit Master text styles&#10;Second level&#10;Third level&#10;Fourth level&#10;Fifth level"/>
          <p:cNvSpPr>
            <a:spLocks noGrp="1" noChangeArrowheads="1"/>
          </p:cNvSpPr>
          <p:nvPr>
            <p:ph type="body" idx="1"/>
          </p:nvPr>
        </p:nvSpPr>
        <p:spPr>
          <a:xfrm>
            <a:off x="658813" y="865188"/>
            <a:ext cx="8083550" cy="1662112"/>
          </a:xfrm>
        </p:spPr>
        <p:txBody>
          <a:bodyPr/>
          <a:lstStyle/>
          <a:p>
            <a:pPr marL="0" indent="0" eaLnBrk="1" hangingPunct="1">
              <a:lnSpc>
                <a:spcPct val="90000"/>
              </a:lnSpc>
              <a:buFontTx/>
              <a:buNone/>
            </a:pPr>
            <a:r>
              <a:rPr lang="en-US" sz="2600" dirty="0"/>
              <a:t>Iodine deficiency causes thyroid to enlarge as it tries to produce </a:t>
            </a:r>
            <a:r>
              <a:rPr lang="en-US" sz="2600" dirty="0" err="1"/>
              <a:t>thyroxine</a:t>
            </a:r>
            <a:endParaRPr lang="en-US" sz="2600" dirty="0"/>
          </a:p>
        </p:txBody>
      </p:sp>
      <p:pic>
        <p:nvPicPr>
          <p:cNvPr id="414728"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8000" y="3957638"/>
            <a:ext cx="3427413" cy="2722562"/>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6451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r="1752" b="3600"/>
          <a:stretch>
            <a:fillRect/>
          </a:stretch>
        </p:blipFill>
        <p:spPr bwMode="auto">
          <a:xfrm>
            <a:off x="550863" y="2344738"/>
            <a:ext cx="3149600" cy="4513262"/>
          </a:xfrm>
          <a:prstGeom prst="rect">
            <a:avLst/>
          </a:prstGeom>
          <a:noFill/>
          <a:ln w="9525">
            <a:noFill/>
            <a:miter lim="800000"/>
            <a:headEnd/>
            <a:tailEnd/>
          </a:ln>
        </p:spPr>
      </p:pic>
      <p:sp>
        <p:nvSpPr>
          <p:cNvPr id="64519" name="Rectangle 9"/>
          <p:cNvSpPr>
            <a:spLocks noChangeArrowheads="1"/>
          </p:cNvSpPr>
          <p:nvPr/>
        </p:nvSpPr>
        <p:spPr bwMode="auto">
          <a:xfrm>
            <a:off x="1414463" y="6473825"/>
            <a:ext cx="1339850" cy="323850"/>
          </a:xfrm>
          <a:prstGeom prst="rect">
            <a:avLst/>
          </a:prstGeom>
          <a:solidFill>
            <a:srgbClr val="660066"/>
          </a:solidFill>
          <a:ln w="9525">
            <a:noFill/>
            <a:miter lim="800000"/>
            <a:headEnd/>
            <a:tailEnd/>
          </a:ln>
        </p:spPr>
        <p:txBody>
          <a:bodyPr anchor="ctr">
            <a:prstTxWarp prst="textNoShape">
              <a:avLst/>
            </a:prstTxWarp>
            <a:spAutoFit/>
          </a:bodyPr>
          <a:lstStyle/>
          <a:p>
            <a:r>
              <a:rPr lang="en-US" sz="1500" b="1">
                <a:solidFill>
                  <a:schemeClr val="bg1"/>
                </a:solidFill>
              </a:rPr>
              <a:t>thyroxines</a:t>
            </a:r>
            <a:endParaRPr lang="en-US" sz="1900" b="1">
              <a:solidFill>
                <a:srgbClr val="000000"/>
              </a:solidFill>
            </a:endParaRPr>
          </a:p>
        </p:txBody>
      </p:sp>
      <p:pic>
        <p:nvPicPr>
          <p:cNvPr id="13" name="Picture 12" descr="IodizedSaltCan.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3427413" y="4060825"/>
            <a:ext cx="2603500" cy="2921000"/>
          </a:xfrm>
          <a:prstGeom prst="rect">
            <a:avLst/>
          </a:prstGeom>
          <a:noFill/>
          <a:ln w="9525">
            <a:noFill/>
            <a:miter lim="800000"/>
            <a:headEnd/>
            <a:tailEnd/>
          </a:ln>
        </p:spPr>
      </p:pic>
      <p:sp>
        <p:nvSpPr>
          <p:cNvPr id="14" name="Rectangle 5"/>
          <p:cNvSpPr>
            <a:spLocks noChangeArrowheads="1"/>
          </p:cNvSpPr>
          <p:nvPr/>
        </p:nvSpPr>
        <p:spPr bwMode="auto">
          <a:xfrm>
            <a:off x="207963" y="5922963"/>
            <a:ext cx="1049337" cy="765175"/>
          </a:xfrm>
          <a:prstGeom prst="roundRect">
            <a:avLst>
              <a:gd name="adj" fmla="val 16667"/>
            </a:avLst>
          </a:prstGeom>
          <a:solidFill>
            <a:srgbClr val="FFEA18"/>
          </a:solidFill>
          <a:ln w="9525">
            <a:noFill/>
            <a:miter lim="800000"/>
            <a:headEnd/>
            <a:tailEnd/>
          </a:ln>
        </p:spPr>
        <p:txBody>
          <a:bodyPr wrap="none">
            <a:prstTxWarp prst="textNoShape">
              <a:avLst/>
            </a:prstTxWarp>
            <a:spAutoFit/>
          </a:bodyPr>
          <a:lstStyle/>
          <a:p>
            <a:pPr>
              <a:lnSpc>
                <a:spcPct val="80000"/>
              </a:lnSpc>
            </a:pPr>
            <a:r>
              <a:rPr lang="en-US" sz="1600" b="1">
                <a:solidFill>
                  <a:srgbClr val="CC0000"/>
                </a:solidFill>
              </a:rPr>
              <a:t>tyrosine</a:t>
            </a:r>
          </a:p>
          <a:p>
            <a:pPr>
              <a:lnSpc>
                <a:spcPct val="80000"/>
              </a:lnSpc>
            </a:pPr>
            <a:r>
              <a:rPr lang="en-US" sz="1600" b="1">
                <a:solidFill>
                  <a:srgbClr val="CC0000"/>
                </a:solidFill>
              </a:rPr>
              <a:t>+</a:t>
            </a:r>
          </a:p>
          <a:p>
            <a:pPr>
              <a:lnSpc>
                <a:spcPct val="80000"/>
              </a:lnSpc>
            </a:pPr>
            <a:r>
              <a:rPr lang="en-US" sz="1600" b="1">
                <a:solidFill>
                  <a:srgbClr val="CC0000"/>
                </a:solidFill>
              </a:rPr>
              <a:t>iodine</a:t>
            </a:r>
            <a:endParaRPr lang="en-US" sz="1600" b="1">
              <a:solidFill>
                <a:srgbClr val="0F116A"/>
              </a:solidFill>
            </a:endParaRPr>
          </a:p>
        </p:txBody>
      </p:sp>
      <p:sp>
        <p:nvSpPr>
          <p:cNvPr id="15" name="Line 6"/>
          <p:cNvSpPr>
            <a:spLocks noChangeShapeType="1"/>
          </p:cNvSpPr>
          <p:nvPr/>
        </p:nvSpPr>
        <p:spPr bwMode="auto">
          <a:xfrm>
            <a:off x="930275" y="6297613"/>
            <a:ext cx="735013" cy="0"/>
          </a:xfrm>
          <a:prstGeom prst="line">
            <a:avLst/>
          </a:prstGeom>
          <a:noFill/>
          <a:ln w="38100">
            <a:solidFill>
              <a:srgbClr val="000000"/>
            </a:solidFill>
            <a:round/>
            <a:headEnd/>
            <a:tailEnd type="triangle" w="med" len="med"/>
          </a:ln>
        </p:spPr>
        <p:txBody>
          <a:bodyPr wrap="none" anchor="ctr">
            <a:prstTxWarp prst="textNoShape">
              <a:avLst/>
            </a:prstTxWarp>
          </a:bodyPr>
          <a:lstStyle/>
          <a:p>
            <a:endParaRPr lang="en-US"/>
          </a:p>
        </p:txBody>
      </p:sp>
      <p:sp>
        <p:nvSpPr>
          <p:cNvPr id="16" name="TextBox 15"/>
          <p:cNvSpPr txBox="1">
            <a:spLocks noChangeArrowheads="1"/>
          </p:cNvSpPr>
          <p:nvPr/>
        </p:nvSpPr>
        <p:spPr bwMode="auto">
          <a:xfrm>
            <a:off x="1857375" y="5794375"/>
            <a:ext cx="557213" cy="830263"/>
          </a:xfrm>
          <a:prstGeom prst="rect">
            <a:avLst/>
          </a:prstGeom>
          <a:noFill/>
          <a:ln w="9525">
            <a:noFill/>
            <a:miter lim="800000"/>
            <a:headEnd/>
            <a:tailEnd/>
          </a:ln>
        </p:spPr>
        <p:txBody>
          <a:bodyPr wrap="none">
            <a:prstTxWarp prst="textNoShape">
              <a:avLst/>
            </a:prstTxWarp>
            <a:spAutoFit/>
          </a:bodyPr>
          <a:lstStyle/>
          <a:p>
            <a:r>
              <a:rPr lang="en-US" sz="4800" b="1">
                <a:solidFill>
                  <a:srgbClr val="CC0000"/>
                </a:solidFill>
                <a:latin typeface="Zapf Dingbats" charset="2"/>
                <a:ea typeface="Zapf Dingbats" charset="2"/>
                <a:cs typeface="Zapf Dingbats" charset="2"/>
              </a:rPr>
              <a:t>✗</a:t>
            </a:r>
            <a:endParaRPr lang="en-US" sz="4800" b="1">
              <a:solidFill>
                <a:srgbClr val="CC0000"/>
              </a:solidFill>
            </a:endParaRPr>
          </a:p>
        </p:txBody>
      </p:sp>
      <p:sp>
        <p:nvSpPr>
          <p:cNvPr id="17" name="TextBox 16"/>
          <p:cNvSpPr txBox="1">
            <a:spLocks noChangeArrowheads="1"/>
          </p:cNvSpPr>
          <p:nvPr/>
        </p:nvSpPr>
        <p:spPr bwMode="auto">
          <a:xfrm>
            <a:off x="455613" y="6075363"/>
            <a:ext cx="555625" cy="830262"/>
          </a:xfrm>
          <a:prstGeom prst="rect">
            <a:avLst/>
          </a:prstGeom>
          <a:noFill/>
          <a:ln w="9525">
            <a:noFill/>
            <a:miter lim="800000"/>
            <a:headEnd/>
            <a:tailEnd/>
          </a:ln>
        </p:spPr>
        <p:txBody>
          <a:bodyPr wrap="none">
            <a:prstTxWarp prst="textNoShape">
              <a:avLst/>
            </a:prstTxWarp>
            <a:spAutoFit/>
          </a:bodyPr>
          <a:lstStyle/>
          <a:p>
            <a:r>
              <a:rPr lang="en-US" sz="4800" b="1">
                <a:solidFill>
                  <a:srgbClr val="000000"/>
                </a:solidFill>
                <a:latin typeface="Zapf Dingbats" charset="2"/>
                <a:ea typeface="Zapf Dingbats" charset="2"/>
                <a:cs typeface="Zapf Dingbats" charset="2"/>
              </a:rPr>
              <a:t>✗</a:t>
            </a:r>
            <a:endParaRPr lang="en-US" sz="4800" b="1">
              <a:solidFill>
                <a:srgbClr val="000000"/>
              </a:solidFill>
            </a:endParaRPr>
          </a:p>
        </p:txBody>
      </p:sp>
      <p:sp>
        <p:nvSpPr>
          <p:cNvPr id="18" name="Oval 36"/>
          <p:cNvSpPr>
            <a:spLocks noChangeArrowheads="1"/>
          </p:cNvSpPr>
          <p:nvPr/>
        </p:nvSpPr>
        <p:spPr bwMode="auto">
          <a:xfrm>
            <a:off x="3443288" y="453072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descr="Rectangle: Click to edit Master text styles&#10;Second level&#10;Third level&#10;Fourth level&#10;Fifth level"/>
          <p:cNvSpPr>
            <a:spLocks noGrp="1" noChangeArrowheads="1"/>
          </p:cNvSpPr>
          <p:nvPr>
            <p:ph type="body" idx="1"/>
          </p:nvPr>
        </p:nvSpPr>
        <p:spPr>
          <a:xfrm>
            <a:off x="0" y="889000"/>
            <a:ext cx="6343650" cy="5486400"/>
          </a:xfrm>
          <a:noFill/>
        </p:spPr>
        <p:txBody>
          <a:bodyPr/>
          <a:lstStyle/>
          <a:p>
            <a:pPr eaLnBrk="1" hangingPunct="1">
              <a:lnSpc>
                <a:spcPct val="90000"/>
              </a:lnSpc>
            </a:pPr>
            <a:r>
              <a:rPr lang="en-US" sz="2800" dirty="0"/>
              <a:t>Why are hormones needed?</a:t>
            </a:r>
          </a:p>
          <a:p>
            <a:pPr lvl="1" eaLnBrk="1" hangingPunct="1">
              <a:lnSpc>
                <a:spcPct val="90000"/>
              </a:lnSpc>
            </a:pPr>
            <a:r>
              <a:rPr lang="en-US" sz="2600" dirty="0"/>
              <a:t>chemical messages from one body part to another</a:t>
            </a:r>
          </a:p>
          <a:p>
            <a:pPr lvl="1" eaLnBrk="1" hangingPunct="1">
              <a:lnSpc>
                <a:spcPct val="90000"/>
              </a:lnSpc>
            </a:pPr>
            <a:r>
              <a:rPr lang="en-US" sz="2600" dirty="0"/>
              <a:t>communication needed to coordinate whole body</a:t>
            </a:r>
          </a:p>
          <a:p>
            <a:pPr lvl="1" eaLnBrk="1" hangingPunct="1">
              <a:lnSpc>
                <a:spcPct val="90000"/>
              </a:lnSpc>
            </a:pPr>
            <a:r>
              <a:rPr lang="en-US" sz="2600" dirty="0"/>
              <a:t>daily homeostasis &amp; regulation of large scale changes</a:t>
            </a:r>
          </a:p>
          <a:p>
            <a:pPr lvl="2" eaLnBrk="1" hangingPunct="1">
              <a:lnSpc>
                <a:spcPct val="90000"/>
              </a:lnSpc>
            </a:pPr>
            <a:r>
              <a:rPr lang="en-US" dirty="0"/>
              <a:t>solute levels in blood </a:t>
            </a:r>
          </a:p>
          <a:p>
            <a:pPr lvl="3" eaLnBrk="1" hangingPunct="1">
              <a:lnSpc>
                <a:spcPct val="90000"/>
              </a:lnSpc>
            </a:pPr>
            <a:r>
              <a:rPr lang="en-US" dirty="0"/>
              <a:t>glucose, </a:t>
            </a:r>
            <a:r>
              <a:rPr lang="en-US" dirty="0" err="1"/>
              <a:t>Ca</a:t>
            </a:r>
            <a:r>
              <a:rPr lang="en-US" baseline="30000" dirty="0"/>
              <a:t>++</a:t>
            </a:r>
            <a:r>
              <a:rPr lang="en-US" dirty="0"/>
              <a:t>, salts, etc.</a:t>
            </a:r>
          </a:p>
          <a:p>
            <a:pPr lvl="2" eaLnBrk="1" hangingPunct="1">
              <a:lnSpc>
                <a:spcPct val="90000"/>
              </a:lnSpc>
            </a:pPr>
            <a:r>
              <a:rPr lang="en-US" dirty="0"/>
              <a:t>metabolism</a:t>
            </a:r>
          </a:p>
          <a:p>
            <a:pPr lvl="2" eaLnBrk="1" hangingPunct="1">
              <a:lnSpc>
                <a:spcPct val="90000"/>
              </a:lnSpc>
            </a:pPr>
            <a:r>
              <a:rPr lang="en-US" dirty="0"/>
              <a:t>growth</a:t>
            </a:r>
          </a:p>
          <a:p>
            <a:pPr lvl="2" eaLnBrk="1" hangingPunct="1">
              <a:lnSpc>
                <a:spcPct val="90000"/>
              </a:lnSpc>
            </a:pPr>
            <a:r>
              <a:rPr lang="en-US" dirty="0"/>
              <a:t>development</a:t>
            </a:r>
          </a:p>
          <a:p>
            <a:pPr lvl="2" eaLnBrk="1" hangingPunct="1">
              <a:lnSpc>
                <a:spcPct val="90000"/>
              </a:lnSpc>
            </a:pPr>
            <a:r>
              <a:rPr lang="en-US" dirty="0"/>
              <a:t>maturation</a:t>
            </a:r>
          </a:p>
          <a:p>
            <a:pPr lvl="2" eaLnBrk="1" hangingPunct="1">
              <a:lnSpc>
                <a:spcPct val="90000"/>
              </a:lnSpc>
            </a:pPr>
            <a:r>
              <a:rPr lang="en-US" dirty="0"/>
              <a:t>reproduction</a:t>
            </a:r>
          </a:p>
        </p:txBody>
      </p:sp>
      <p:pic>
        <p:nvPicPr>
          <p:cNvPr id="29699" name="Picture 2" descr="growth_hormones"/>
          <p:cNvPicPr>
            <a:picLocks noChangeAspect="1" noChangeArrowheads="1"/>
          </p:cNvPicPr>
          <p:nvPr/>
        </p:nvPicPr>
        <p:blipFill>
          <a:blip r:embed="rId3">
            <a:clrChange>
              <a:clrFrom>
                <a:srgbClr val="FBFDFB"/>
              </a:clrFrom>
              <a:clrTo>
                <a:srgbClr val="FBFDFB">
                  <a:alpha val="0"/>
                </a:srgbClr>
              </a:clrTo>
            </a:clrChange>
          </a:blip>
          <a:srcRect/>
          <a:stretch>
            <a:fillRect/>
          </a:stretch>
        </p:blipFill>
        <p:spPr bwMode="auto">
          <a:xfrm>
            <a:off x="6076950" y="1593850"/>
            <a:ext cx="3067050" cy="3994150"/>
          </a:xfrm>
          <a:prstGeom prst="rect">
            <a:avLst/>
          </a:prstGeom>
          <a:noFill/>
          <a:ln w="9525">
            <a:noFill/>
            <a:miter lim="800000"/>
            <a:headEnd/>
            <a:tailEnd/>
          </a:ln>
        </p:spPr>
      </p:pic>
      <p:sp>
        <p:nvSpPr>
          <p:cNvPr id="29700" name="Rectangle 3"/>
          <p:cNvSpPr>
            <a:spLocks noGrp="1" noChangeArrowheads="1"/>
          </p:cNvSpPr>
          <p:nvPr>
            <p:ph type="title"/>
          </p:nvPr>
        </p:nvSpPr>
        <p:spPr/>
        <p:txBody>
          <a:bodyPr/>
          <a:lstStyle/>
          <a:p>
            <a:pPr eaLnBrk="1" hangingPunct="1"/>
            <a:r>
              <a:rPr lang="en-US"/>
              <a:t>Regulation</a:t>
            </a:r>
          </a:p>
        </p:txBody>
      </p:sp>
      <p:sp>
        <p:nvSpPr>
          <p:cNvPr id="29701" name="Rectangle 5"/>
          <p:cNvSpPr>
            <a:spLocks noChangeArrowheads="1"/>
          </p:cNvSpPr>
          <p:nvPr/>
        </p:nvSpPr>
        <p:spPr bwMode="auto">
          <a:xfrm>
            <a:off x="6561138" y="5518150"/>
            <a:ext cx="2328862" cy="396875"/>
          </a:xfrm>
          <a:prstGeom prst="rect">
            <a:avLst/>
          </a:prstGeom>
          <a:noFill/>
          <a:ln w="9525">
            <a:noFill/>
            <a:miter lim="800000"/>
            <a:headEnd/>
            <a:tailEnd/>
          </a:ln>
        </p:spPr>
        <p:txBody>
          <a:bodyPr wrap="none" anchor="ctr">
            <a:prstTxWarp prst="textNoShape">
              <a:avLst/>
            </a:prstTxWarp>
            <a:spAutoFit/>
          </a:bodyPr>
          <a:lstStyle/>
          <a:p>
            <a:r>
              <a:rPr lang="en-US" sz="2000" b="1">
                <a:solidFill>
                  <a:srgbClr val="0F116A"/>
                </a:solidFill>
              </a:rPr>
              <a:t>growth hormones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716" name="Picture 84" descr="45_UN954Parathyroids_U"/>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21575" y="4075113"/>
            <a:ext cx="1609725" cy="1712912"/>
          </a:xfrm>
          <a:prstGeom prst="rect">
            <a:avLst/>
          </a:prstGeom>
          <a:noFill/>
          <a:ln w="9525">
            <a:noFill/>
            <a:miter lim="800000"/>
            <a:headEnd/>
            <a:tailEnd/>
          </a:ln>
        </p:spPr>
      </p:pic>
      <p:pic>
        <p:nvPicPr>
          <p:cNvPr id="581715" name="Picture 83" descr="45_UN953ThyroidGland_U"/>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1276350"/>
            <a:ext cx="1609725" cy="1712913"/>
          </a:xfrm>
          <a:prstGeom prst="rect">
            <a:avLst/>
          </a:prstGeom>
          <a:noFill/>
          <a:ln w="9525">
            <a:noFill/>
            <a:miter lim="800000"/>
            <a:headEnd/>
            <a:tailEnd/>
          </a:ln>
        </p:spPr>
      </p:pic>
      <p:sp>
        <p:nvSpPr>
          <p:cNvPr id="581687" name="AutoShape 55"/>
          <p:cNvSpPr>
            <a:spLocks noChangeArrowheads="1"/>
          </p:cNvSpPr>
          <p:nvPr/>
        </p:nvSpPr>
        <p:spPr bwMode="auto">
          <a:xfrm rot="-9451707">
            <a:off x="1903413" y="4298950"/>
            <a:ext cx="2357437" cy="23574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8404"/>
                  <a:pt x="17976" y="6128"/>
                  <a:pt x="16159" y="4566"/>
                </a:cubicBezTo>
                <a:lnTo>
                  <a:pt x="17841" y="2610"/>
                </a:lnTo>
                <a:cubicBezTo>
                  <a:pt x="20227" y="4662"/>
                  <a:pt x="21600" y="7652"/>
                  <a:pt x="21600" y="10800"/>
                </a:cubicBezTo>
                <a:cubicBezTo>
                  <a:pt x="21600"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66566" name="Rectangle 19"/>
          <p:cNvSpPr>
            <a:spLocks noGrp="1" noChangeArrowheads="1"/>
          </p:cNvSpPr>
          <p:nvPr>
            <p:ph type="title"/>
          </p:nvPr>
        </p:nvSpPr>
        <p:spPr>
          <a:xfrm>
            <a:off x="0" y="596900"/>
            <a:ext cx="8229600" cy="647700"/>
          </a:xfrm>
        </p:spPr>
        <p:txBody>
          <a:bodyPr/>
          <a:lstStyle/>
          <a:p>
            <a:pPr eaLnBrk="1" hangingPunct="1"/>
            <a:r>
              <a:rPr lang="en-US" dirty="0"/>
              <a:t>Regulation of Blood Calcium</a:t>
            </a:r>
          </a:p>
        </p:txBody>
      </p:sp>
      <p:sp>
        <p:nvSpPr>
          <p:cNvPr id="66567" name="AutoShape 20"/>
          <p:cNvSpPr>
            <a:spLocks noChangeArrowheads="1"/>
          </p:cNvSpPr>
          <p:nvPr/>
        </p:nvSpPr>
        <p:spPr bwMode="auto">
          <a:xfrm>
            <a:off x="3206750" y="1436688"/>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66568" name="AutoShape 21"/>
          <p:cNvSpPr>
            <a:spLocks noChangeArrowheads="1"/>
          </p:cNvSpPr>
          <p:nvPr/>
        </p:nvSpPr>
        <p:spPr bwMode="auto">
          <a:xfrm rot="10800000">
            <a:off x="3206750" y="4246563"/>
            <a:ext cx="2357438" cy="23574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66569" name="Rectangle 22"/>
          <p:cNvSpPr>
            <a:spLocks noChangeArrowheads="1"/>
          </p:cNvSpPr>
          <p:nvPr/>
        </p:nvSpPr>
        <p:spPr bwMode="auto">
          <a:xfrm>
            <a:off x="2836863" y="3635375"/>
            <a:ext cx="2947987" cy="611188"/>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r>
              <a:rPr lang="en-US" b="1">
                <a:solidFill>
                  <a:srgbClr val="010101"/>
                </a:solidFill>
              </a:rPr>
              <a:t>blood calcium level</a:t>
            </a:r>
            <a:br>
              <a:rPr lang="en-US" b="1">
                <a:solidFill>
                  <a:srgbClr val="010101"/>
                </a:solidFill>
              </a:rPr>
            </a:br>
            <a:r>
              <a:rPr lang="en-US" sz="1600" b="1">
                <a:solidFill>
                  <a:srgbClr val="010101"/>
                </a:solidFill>
              </a:rPr>
              <a:t>(10 mg/100mL)</a:t>
            </a:r>
            <a:endParaRPr lang="en-US" b="1">
              <a:solidFill>
                <a:srgbClr val="010101"/>
              </a:solidFill>
            </a:endParaRPr>
          </a:p>
        </p:txBody>
      </p:sp>
      <p:sp>
        <p:nvSpPr>
          <p:cNvPr id="581655" name="Oval 23"/>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calcitonin</a:t>
            </a:r>
          </a:p>
        </p:txBody>
      </p:sp>
      <p:sp>
        <p:nvSpPr>
          <p:cNvPr id="581659" name="Oval 27"/>
          <p:cNvSpPr>
            <a:spLocks noChangeArrowheads="1"/>
          </p:cNvSpPr>
          <p:nvPr/>
        </p:nvSpPr>
        <p:spPr bwMode="auto">
          <a:xfrm>
            <a:off x="3508374" y="6397625"/>
            <a:ext cx="5394326" cy="365125"/>
          </a:xfrm>
          <a:prstGeom prst="ellipse">
            <a:avLst/>
          </a:prstGeom>
          <a:solidFill>
            <a:srgbClr val="CCFF66"/>
          </a:solidFill>
          <a:ln w="9525">
            <a:solidFill>
              <a:srgbClr val="660000"/>
            </a:solidFill>
            <a:round/>
            <a:headEnd/>
            <a:tailEnd/>
          </a:ln>
        </p:spPr>
        <p:txBody>
          <a:bodyPr wrap="none" anchor="ctr">
            <a:prstTxWarp prst="textNoShape">
              <a:avLst/>
            </a:prstTxWarp>
          </a:bodyPr>
          <a:lstStyle/>
          <a:p>
            <a:pPr algn="l"/>
            <a:r>
              <a:rPr lang="en-US" sz="2200" b="1" dirty="0">
                <a:solidFill>
                  <a:srgbClr val="000000"/>
                </a:solidFill>
              </a:rPr>
              <a:t>parathyroid hormone (PTH)</a:t>
            </a:r>
          </a:p>
        </p:txBody>
      </p:sp>
      <p:grpSp>
        <p:nvGrpSpPr>
          <p:cNvPr id="2" name="Group 68"/>
          <p:cNvGrpSpPr>
            <a:grpSpLocks/>
          </p:cNvGrpSpPr>
          <p:nvPr/>
        </p:nvGrpSpPr>
        <p:grpSpPr bwMode="auto">
          <a:xfrm>
            <a:off x="12700" y="3317875"/>
            <a:ext cx="2500313" cy="1382713"/>
            <a:chOff x="8" y="2122"/>
            <a:chExt cx="1575" cy="871"/>
          </a:xfrm>
        </p:grpSpPr>
        <p:pic>
          <p:nvPicPr>
            <p:cNvPr id="66607" name="Picture 6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 y="2122"/>
              <a:ext cx="1007" cy="516"/>
            </a:xfrm>
            <a:prstGeom prst="rect">
              <a:avLst/>
            </a:prstGeom>
            <a:noFill/>
            <a:ln w="9525">
              <a:noFill/>
              <a:miter lim="800000"/>
              <a:headEnd/>
              <a:tailEnd/>
            </a:ln>
          </p:spPr>
        </p:pic>
        <p:sp>
          <p:nvSpPr>
            <p:cNvPr id="66608" name="Rectangle 35"/>
            <p:cNvSpPr>
              <a:spLocks noChangeArrowheads="1"/>
            </p:cNvSpPr>
            <p:nvPr/>
          </p:nvSpPr>
          <p:spPr bwMode="auto">
            <a:xfrm>
              <a:off x="440" y="2589"/>
              <a:ext cx="1143" cy="404"/>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sym typeface="Symbol" charset="2"/>
                </a:rPr>
                <a:t> </a:t>
              </a:r>
              <a:r>
                <a:rPr lang="en-US" sz="2000" b="1">
                  <a:solidFill>
                    <a:srgbClr val="010101"/>
                  </a:solidFill>
                </a:rPr>
                <a:t>Ca</a:t>
              </a:r>
              <a:r>
                <a:rPr lang="en-US" sz="2000" b="1" baseline="30000">
                  <a:solidFill>
                    <a:srgbClr val="010101"/>
                  </a:solidFill>
                </a:rPr>
                <a:t>++</a:t>
              </a:r>
              <a:r>
                <a:rPr lang="en-US" sz="2000" b="1">
                  <a:solidFill>
                    <a:srgbClr val="010101"/>
                  </a:solidFill>
                  <a:sym typeface="Symbol" charset="2"/>
                </a:rPr>
                <a:t> </a:t>
              </a:r>
              <a:r>
                <a:rPr lang="en-US" sz="2000" b="1">
                  <a:solidFill>
                    <a:srgbClr val="010101"/>
                  </a:solidFill>
                </a:rPr>
                <a:t>uptake</a:t>
              </a:r>
              <a:br>
                <a:rPr lang="en-US" sz="2000" b="1">
                  <a:solidFill>
                    <a:srgbClr val="010101"/>
                  </a:solidFill>
                </a:rPr>
              </a:br>
              <a:r>
                <a:rPr lang="en-US" sz="2000" b="1">
                  <a:solidFill>
                    <a:srgbClr val="010101"/>
                  </a:solidFill>
                </a:rPr>
                <a:t>in intestines</a:t>
              </a:r>
            </a:p>
          </p:txBody>
        </p:sp>
      </p:grpSp>
      <p:grpSp>
        <p:nvGrpSpPr>
          <p:cNvPr id="3" name="Group 36"/>
          <p:cNvGrpSpPr>
            <a:grpSpLocks/>
          </p:cNvGrpSpPr>
          <p:nvPr/>
        </p:nvGrpSpPr>
        <p:grpSpPr bwMode="auto">
          <a:xfrm>
            <a:off x="2058988" y="3190875"/>
            <a:ext cx="1022350" cy="482600"/>
            <a:chOff x="1441" y="2010"/>
            <a:chExt cx="644" cy="304"/>
          </a:xfrm>
        </p:grpSpPr>
        <p:sp>
          <p:nvSpPr>
            <p:cNvPr id="66605" name="AutoShape 3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66606" name="Rectangle 38"/>
            <p:cNvSpPr>
              <a:spLocks noChangeArrowheads="1"/>
            </p:cNvSpPr>
            <p:nvPr/>
          </p:nvSpPr>
          <p:spPr bwMode="auto">
            <a:xfrm>
              <a:off x="1441" y="2026"/>
              <a:ext cx="521"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high</a:t>
              </a:r>
            </a:p>
          </p:txBody>
        </p:sp>
      </p:grpSp>
      <p:grpSp>
        <p:nvGrpSpPr>
          <p:cNvPr id="4" name="Group 39"/>
          <p:cNvGrpSpPr>
            <a:grpSpLocks/>
          </p:cNvGrpSpPr>
          <p:nvPr/>
        </p:nvGrpSpPr>
        <p:grpSpPr bwMode="auto">
          <a:xfrm>
            <a:off x="5546725" y="4176713"/>
            <a:ext cx="873125" cy="514350"/>
            <a:chOff x="3430" y="2631"/>
            <a:chExt cx="550" cy="324"/>
          </a:xfrm>
        </p:grpSpPr>
        <p:sp>
          <p:nvSpPr>
            <p:cNvPr id="66603" name="AutoShape 4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66604" name="Rectangle 41"/>
            <p:cNvSpPr>
              <a:spLocks noChangeArrowheads="1"/>
            </p:cNvSpPr>
            <p:nvPr/>
          </p:nvSpPr>
          <p:spPr bwMode="auto">
            <a:xfrm>
              <a:off x="3544" y="2631"/>
              <a:ext cx="436"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low</a:t>
              </a:r>
            </a:p>
          </p:txBody>
        </p:sp>
      </p:grpSp>
      <p:sp>
        <p:nvSpPr>
          <p:cNvPr id="66575" name="Rectangle 42"/>
          <p:cNvSpPr>
            <a:spLocks noChangeArrowheads="1"/>
          </p:cNvSpPr>
          <p:nvPr/>
        </p:nvSpPr>
        <p:spPr bwMode="auto">
          <a:xfrm>
            <a:off x="7078663" y="312738"/>
            <a:ext cx="2058987" cy="579437"/>
          </a:xfrm>
          <a:prstGeom prst="rect">
            <a:avLst/>
          </a:prstGeom>
          <a:solidFill>
            <a:srgbClr val="FFEA18"/>
          </a:solidFill>
          <a:ln w="9525">
            <a:noFill/>
            <a:miter lim="800000"/>
            <a:headEnd/>
            <a:tailEnd/>
          </a:ln>
        </p:spPr>
        <p:txBody>
          <a:bodyPr wrap="none" anchor="ctr">
            <a:prstTxWarp prst="textNoShape">
              <a:avLst/>
            </a:prstTxWarp>
            <a:spAutoFit/>
          </a:bodyPr>
          <a:lstStyle/>
          <a:p>
            <a:r>
              <a:rPr lang="en-US" sz="3200" b="1">
                <a:solidFill>
                  <a:srgbClr val="CC0000"/>
                </a:solidFill>
              </a:rPr>
              <a:t>Feedback</a:t>
            </a:r>
          </a:p>
        </p:txBody>
      </p:sp>
      <p:sp>
        <p:nvSpPr>
          <p:cNvPr id="66576" name="Rectangle 43"/>
          <p:cNvSpPr>
            <a:spLocks noChangeArrowheads="1"/>
          </p:cNvSpPr>
          <p:nvPr/>
        </p:nvSpPr>
        <p:spPr bwMode="auto">
          <a:xfrm>
            <a:off x="0" y="0"/>
            <a:ext cx="7772400" cy="533400"/>
          </a:xfrm>
          <a:prstGeom prst="rect">
            <a:avLst/>
          </a:prstGeom>
          <a:noFill/>
          <a:ln w="9525">
            <a:noFill/>
            <a:miter lim="800000"/>
            <a:headEnd/>
            <a:tailEnd/>
          </a:ln>
        </p:spPr>
        <p:txBody>
          <a:bodyPr>
            <a:prstTxWarp prst="textNoShape">
              <a:avLst/>
            </a:prstTxWarp>
          </a:bodyPr>
          <a:lstStyle/>
          <a:p>
            <a:pPr algn="l" eaLnBrk="1" hangingPunct="1"/>
            <a:r>
              <a:rPr lang="en-US" sz="3600" b="1" dirty="0">
                <a:solidFill>
                  <a:srgbClr val="000060"/>
                </a:solidFill>
              </a:rPr>
              <a:t>Endocrine System Control</a:t>
            </a:r>
          </a:p>
        </p:txBody>
      </p:sp>
      <p:grpSp>
        <p:nvGrpSpPr>
          <p:cNvPr id="5" name="Group 67"/>
          <p:cNvGrpSpPr>
            <a:grpSpLocks/>
          </p:cNvGrpSpPr>
          <p:nvPr/>
        </p:nvGrpSpPr>
        <p:grpSpPr bwMode="auto">
          <a:xfrm>
            <a:off x="2022475" y="5072063"/>
            <a:ext cx="1806575" cy="1785937"/>
            <a:chOff x="1210" y="3203"/>
            <a:chExt cx="1138" cy="1125"/>
          </a:xfrm>
        </p:grpSpPr>
        <p:grpSp>
          <p:nvGrpSpPr>
            <p:cNvPr id="6" name="Group 44"/>
            <p:cNvGrpSpPr>
              <a:grpSpLocks/>
            </p:cNvGrpSpPr>
            <p:nvPr/>
          </p:nvGrpSpPr>
          <p:grpSpPr bwMode="auto">
            <a:xfrm>
              <a:off x="1296" y="3320"/>
              <a:ext cx="672" cy="1008"/>
              <a:chOff x="195" y="3134"/>
              <a:chExt cx="777" cy="1166"/>
            </a:xfrm>
          </p:grpSpPr>
          <p:pic>
            <p:nvPicPr>
              <p:cNvPr id="66601" name="Picture 4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 y="3417"/>
                <a:ext cx="777" cy="883"/>
              </a:xfrm>
              <a:prstGeom prst="rect">
                <a:avLst/>
              </a:prstGeom>
              <a:noFill/>
              <a:ln w="9525">
                <a:noFill/>
                <a:miter lim="800000"/>
                <a:headEnd/>
                <a:tailEnd/>
              </a:ln>
            </p:spPr>
          </p:pic>
          <p:sp>
            <p:nvSpPr>
              <p:cNvPr id="66602" name="Rectangle 46"/>
              <p:cNvSpPr>
                <a:spLocks noChangeArrowheads="1"/>
              </p:cNvSpPr>
              <p:nvPr/>
            </p:nvSpPr>
            <p:spPr bwMode="auto">
              <a:xfrm>
                <a:off x="305" y="3134"/>
                <a:ext cx="134" cy="263"/>
              </a:xfrm>
              <a:prstGeom prst="rect">
                <a:avLst/>
              </a:prstGeom>
              <a:noFill/>
              <a:ln w="9525">
                <a:noFill/>
                <a:miter lim="800000"/>
                <a:headEnd/>
                <a:tailEnd/>
              </a:ln>
            </p:spPr>
            <p:txBody>
              <a:bodyPr wrap="none" anchor="b">
                <a:prstTxWarp prst="textNoShape">
                  <a:avLst/>
                </a:prstTxWarp>
                <a:spAutoFit/>
              </a:bodyPr>
              <a:lstStyle/>
              <a:p>
                <a:pPr>
                  <a:lnSpc>
                    <a:spcPct val="80000"/>
                  </a:lnSpc>
                </a:pPr>
                <a:endParaRPr lang="en-US" sz="2200" b="1">
                  <a:solidFill>
                    <a:srgbClr val="000000"/>
                  </a:solidFill>
                </a:endParaRPr>
              </a:p>
            </p:txBody>
          </p:sp>
        </p:grpSp>
        <p:sp>
          <p:nvSpPr>
            <p:cNvPr id="66600" name="Rectangle 47"/>
            <p:cNvSpPr>
              <a:spLocks noChangeArrowheads="1"/>
            </p:cNvSpPr>
            <p:nvPr/>
          </p:nvSpPr>
          <p:spPr bwMode="auto">
            <a:xfrm>
              <a:off x="1210" y="3203"/>
              <a:ext cx="1138" cy="577"/>
            </a:xfrm>
            <a:prstGeom prst="rect">
              <a:avLst/>
            </a:prstGeom>
            <a:solidFill>
              <a:srgbClr val="CCFF66"/>
            </a:solidFill>
            <a:ln w="9525">
              <a:noFill/>
              <a:miter lim="800000"/>
              <a:headEnd/>
              <a:tailEnd/>
            </a:ln>
          </p:spPr>
          <p:txBody>
            <a:bodyPr wrap="none" anchor="b">
              <a:prstTxWarp prst="textNoShape">
                <a:avLst/>
              </a:prstTxWarp>
              <a:spAutoFit/>
            </a:bodyPr>
            <a:lstStyle/>
            <a:p>
              <a:pPr>
                <a:lnSpc>
                  <a:spcPct val="90000"/>
                </a:lnSpc>
              </a:pPr>
              <a:r>
                <a:rPr lang="en-US" sz="2000" b="1">
                  <a:solidFill>
                    <a:srgbClr val="010101"/>
                  </a:solidFill>
                  <a:sym typeface="Symbol" charset="2"/>
                </a:rPr>
                <a:t> </a:t>
              </a:r>
              <a:r>
                <a:rPr lang="en-US" sz="2000" b="1">
                  <a:solidFill>
                    <a:srgbClr val="010101"/>
                  </a:solidFill>
                </a:rPr>
                <a:t>kidney </a:t>
              </a:r>
              <a:br>
                <a:rPr lang="en-US" sz="2000" b="1">
                  <a:solidFill>
                    <a:srgbClr val="010101"/>
                  </a:solidFill>
                </a:rPr>
              </a:br>
              <a:r>
                <a:rPr lang="en-US" sz="2000" b="1">
                  <a:solidFill>
                    <a:srgbClr val="010101"/>
                  </a:solidFill>
                </a:rPr>
                <a:t> reabsorption</a:t>
              </a:r>
              <a:br>
                <a:rPr lang="en-US" sz="2000" b="1">
                  <a:solidFill>
                    <a:srgbClr val="010101"/>
                  </a:solidFill>
                </a:rPr>
              </a:br>
              <a:r>
                <a:rPr lang="en-US" sz="2000" b="1">
                  <a:solidFill>
                    <a:srgbClr val="010101"/>
                  </a:solidFill>
                </a:rPr>
                <a:t> of Ca</a:t>
              </a:r>
              <a:r>
                <a:rPr lang="en-US" sz="2000" b="1" baseline="30000">
                  <a:solidFill>
                    <a:srgbClr val="010101"/>
                  </a:solidFill>
                </a:rPr>
                <a:t>++</a:t>
              </a:r>
            </a:p>
          </p:txBody>
        </p:sp>
      </p:grpSp>
      <p:grpSp>
        <p:nvGrpSpPr>
          <p:cNvPr id="7" name="Group 66"/>
          <p:cNvGrpSpPr>
            <a:grpSpLocks/>
          </p:cNvGrpSpPr>
          <p:nvPr/>
        </p:nvGrpSpPr>
        <p:grpSpPr bwMode="auto">
          <a:xfrm>
            <a:off x="228600" y="5359400"/>
            <a:ext cx="1647825" cy="1466850"/>
            <a:chOff x="40" y="3376"/>
            <a:chExt cx="1038" cy="924"/>
          </a:xfrm>
        </p:grpSpPr>
        <p:pic>
          <p:nvPicPr>
            <p:cNvPr id="66597" name="Picture 6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6" y="3725"/>
              <a:ext cx="589" cy="575"/>
            </a:xfrm>
            <a:prstGeom prst="rect">
              <a:avLst/>
            </a:prstGeom>
            <a:noFill/>
            <a:ln w="9525">
              <a:noFill/>
              <a:miter lim="800000"/>
              <a:headEnd/>
              <a:tailEnd/>
            </a:ln>
          </p:spPr>
        </p:pic>
        <p:sp>
          <p:nvSpPr>
            <p:cNvPr id="66598" name="Rectangle 48"/>
            <p:cNvSpPr>
              <a:spLocks noChangeArrowheads="1"/>
            </p:cNvSpPr>
            <p:nvPr/>
          </p:nvSpPr>
          <p:spPr bwMode="auto">
            <a:xfrm>
              <a:off x="40" y="3376"/>
              <a:ext cx="1038" cy="404"/>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bones </a:t>
              </a:r>
              <a:br>
                <a:rPr lang="en-US" sz="2000" b="1">
                  <a:solidFill>
                    <a:srgbClr val="010101"/>
                  </a:solidFill>
                </a:rPr>
              </a:br>
              <a:r>
                <a:rPr lang="en-US" sz="2000" b="1">
                  <a:solidFill>
                    <a:srgbClr val="010101"/>
                  </a:solidFill>
                </a:rPr>
                <a:t>release Ca</a:t>
              </a:r>
              <a:r>
                <a:rPr lang="en-US" sz="2000" b="1" baseline="30000">
                  <a:solidFill>
                    <a:srgbClr val="010101"/>
                  </a:solidFill>
                </a:rPr>
                <a:t>++</a:t>
              </a:r>
            </a:p>
          </p:txBody>
        </p:sp>
      </p:grpSp>
      <p:grpSp>
        <p:nvGrpSpPr>
          <p:cNvPr id="8" name="Group 69"/>
          <p:cNvGrpSpPr>
            <a:grpSpLocks/>
          </p:cNvGrpSpPr>
          <p:nvPr/>
        </p:nvGrpSpPr>
        <p:grpSpPr bwMode="auto">
          <a:xfrm>
            <a:off x="5184775" y="1635125"/>
            <a:ext cx="1814513" cy="1925638"/>
            <a:chOff x="3338" y="1030"/>
            <a:chExt cx="1143" cy="1213"/>
          </a:xfrm>
        </p:grpSpPr>
        <p:grpSp>
          <p:nvGrpSpPr>
            <p:cNvPr id="9" name="Group 49"/>
            <p:cNvGrpSpPr>
              <a:grpSpLocks/>
            </p:cNvGrpSpPr>
            <p:nvPr/>
          </p:nvGrpSpPr>
          <p:grpSpPr bwMode="auto">
            <a:xfrm>
              <a:off x="3809" y="1235"/>
              <a:ext cx="672" cy="1008"/>
              <a:chOff x="195" y="3134"/>
              <a:chExt cx="777" cy="1166"/>
            </a:xfrm>
          </p:grpSpPr>
          <p:pic>
            <p:nvPicPr>
              <p:cNvPr id="66595" name="Picture 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 y="3417"/>
                <a:ext cx="777" cy="883"/>
              </a:xfrm>
              <a:prstGeom prst="rect">
                <a:avLst/>
              </a:prstGeom>
              <a:noFill/>
              <a:ln w="9525">
                <a:noFill/>
                <a:miter lim="800000"/>
                <a:headEnd/>
                <a:tailEnd/>
              </a:ln>
            </p:spPr>
          </p:pic>
          <p:sp>
            <p:nvSpPr>
              <p:cNvPr id="66596" name="Rectangle 51"/>
              <p:cNvSpPr>
                <a:spLocks noChangeArrowheads="1"/>
              </p:cNvSpPr>
              <p:nvPr/>
            </p:nvSpPr>
            <p:spPr bwMode="auto">
              <a:xfrm>
                <a:off x="305" y="3134"/>
                <a:ext cx="134" cy="263"/>
              </a:xfrm>
              <a:prstGeom prst="rect">
                <a:avLst/>
              </a:prstGeom>
              <a:noFill/>
              <a:ln w="9525">
                <a:noFill/>
                <a:miter lim="800000"/>
                <a:headEnd/>
                <a:tailEnd/>
              </a:ln>
            </p:spPr>
            <p:txBody>
              <a:bodyPr wrap="none" anchor="b">
                <a:prstTxWarp prst="textNoShape">
                  <a:avLst/>
                </a:prstTxWarp>
                <a:spAutoFit/>
              </a:bodyPr>
              <a:lstStyle/>
              <a:p>
                <a:pPr>
                  <a:lnSpc>
                    <a:spcPct val="80000"/>
                  </a:lnSpc>
                </a:pPr>
                <a:endParaRPr lang="en-US" sz="2200" b="1">
                  <a:solidFill>
                    <a:srgbClr val="000000"/>
                  </a:solidFill>
                </a:endParaRPr>
              </a:p>
            </p:txBody>
          </p:sp>
        </p:grpSp>
        <p:sp>
          <p:nvSpPr>
            <p:cNvPr id="66594" name="Rectangle 52"/>
            <p:cNvSpPr>
              <a:spLocks noChangeArrowheads="1"/>
            </p:cNvSpPr>
            <p:nvPr/>
          </p:nvSpPr>
          <p:spPr bwMode="auto">
            <a:xfrm>
              <a:off x="3338" y="1030"/>
              <a:ext cx="1138" cy="577"/>
            </a:xfrm>
            <a:prstGeom prst="rect">
              <a:avLst/>
            </a:prstGeom>
            <a:solidFill>
              <a:srgbClr val="CCFF66"/>
            </a:solidFill>
            <a:ln w="9525">
              <a:noFill/>
              <a:miter lim="800000"/>
              <a:headEnd/>
              <a:tailEnd/>
            </a:ln>
          </p:spPr>
          <p:txBody>
            <a:bodyPr wrap="none" anchor="b">
              <a:prstTxWarp prst="textNoShape">
                <a:avLst/>
              </a:prstTxWarp>
              <a:spAutoFit/>
            </a:bodyPr>
            <a:lstStyle/>
            <a:p>
              <a:pPr>
                <a:lnSpc>
                  <a:spcPct val="90000"/>
                </a:lnSpc>
              </a:pPr>
              <a:r>
                <a:rPr lang="en-US" sz="2000" b="1">
                  <a:solidFill>
                    <a:srgbClr val="010101"/>
                  </a:solidFill>
                  <a:sym typeface="Symbol" charset="2"/>
                </a:rPr>
                <a:t> </a:t>
              </a:r>
              <a:r>
                <a:rPr lang="en-US" sz="2000" b="1">
                  <a:solidFill>
                    <a:srgbClr val="010101"/>
                  </a:solidFill>
                </a:rPr>
                <a:t>kidney </a:t>
              </a:r>
              <a:br>
                <a:rPr lang="en-US" sz="2000" b="1">
                  <a:solidFill>
                    <a:srgbClr val="010101"/>
                  </a:solidFill>
                </a:rPr>
              </a:br>
              <a:r>
                <a:rPr lang="en-US" sz="2000" b="1">
                  <a:solidFill>
                    <a:srgbClr val="010101"/>
                  </a:solidFill>
                </a:rPr>
                <a:t> reabsorption</a:t>
              </a:r>
              <a:br>
                <a:rPr lang="en-US" sz="2000" b="1">
                  <a:solidFill>
                    <a:srgbClr val="010101"/>
                  </a:solidFill>
                </a:rPr>
              </a:br>
              <a:r>
                <a:rPr lang="en-US" sz="2000" b="1">
                  <a:solidFill>
                    <a:srgbClr val="010101"/>
                  </a:solidFill>
                </a:rPr>
                <a:t> of Ca</a:t>
              </a:r>
              <a:r>
                <a:rPr lang="en-US" sz="2000" b="1" baseline="30000">
                  <a:solidFill>
                    <a:srgbClr val="010101"/>
                  </a:solidFill>
                </a:rPr>
                <a:t>++</a:t>
              </a:r>
            </a:p>
          </p:txBody>
        </p:sp>
      </p:grpSp>
      <p:grpSp>
        <p:nvGrpSpPr>
          <p:cNvPr id="10" name="Group 65"/>
          <p:cNvGrpSpPr>
            <a:grpSpLocks/>
          </p:cNvGrpSpPr>
          <p:nvPr/>
        </p:nvGrpSpPr>
        <p:grpSpPr bwMode="auto">
          <a:xfrm>
            <a:off x="7170738" y="1909763"/>
            <a:ext cx="1947862" cy="2011362"/>
            <a:chOff x="4461" y="1203"/>
            <a:chExt cx="1227" cy="1267"/>
          </a:xfrm>
        </p:grpSpPr>
        <p:pic>
          <p:nvPicPr>
            <p:cNvPr id="66591" name="Picture 6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53" y="1597"/>
              <a:ext cx="589" cy="873"/>
            </a:xfrm>
            <a:prstGeom prst="rect">
              <a:avLst/>
            </a:prstGeom>
            <a:noFill/>
            <a:ln w="9525">
              <a:noFill/>
              <a:miter lim="800000"/>
              <a:headEnd/>
              <a:tailEnd/>
            </a:ln>
          </p:spPr>
        </p:pic>
        <p:sp>
          <p:nvSpPr>
            <p:cNvPr id="66592" name="Rectangle 53"/>
            <p:cNvSpPr>
              <a:spLocks noChangeArrowheads="1"/>
            </p:cNvSpPr>
            <p:nvPr/>
          </p:nvSpPr>
          <p:spPr bwMode="auto">
            <a:xfrm>
              <a:off x="4461" y="1203"/>
              <a:ext cx="1227" cy="404"/>
            </a:xfrm>
            <a:prstGeom prst="rect">
              <a:avLst/>
            </a:prstGeom>
            <a:solidFill>
              <a:srgbClr val="CCFF66"/>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Ca</a:t>
              </a:r>
              <a:r>
                <a:rPr lang="en-US" sz="2000" b="1" baseline="30000">
                  <a:solidFill>
                    <a:srgbClr val="010101"/>
                  </a:solidFill>
                </a:rPr>
                <a:t>++ </a:t>
              </a:r>
              <a:r>
                <a:rPr lang="en-US" sz="2000" b="1">
                  <a:solidFill>
                    <a:srgbClr val="010101"/>
                  </a:solidFill>
                </a:rPr>
                <a:t>deposited</a:t>
              </a:r>
              <a:br>
                <a:rPr lang="en-US" sz="2000" b="1">
                  <a:solidFill>
                    <a:srgbClr val="010101"/>
                  </a:solidFill>
                </a:rPr>
              </a:br>
              <a:r>
                <a:rPr lang="en-US" sz="2000" b="1">
                  <a:solidFill>
                    <a:srgbClr val="010101"/>
                  </a:solidFill>
                </a:rPr>
                <a:t>in bones</a:t>
              </a:r>
            </a:p>
          </p:txBody>
        </p:sp>
      </p:grpSp>
      <p:sp>
        <p:nvSpPr>
          <p:cNvPr id="581686" name="Rectangle 54"/>
          <p:cNvSpPr>
            <a:spLocks noChangeArrowheads="1"/>
          </p:cNvSpPr>
          <p:nvPr/>
        </p:nvSpPr>
        <p:spPr bwMode="auto">
          <a:xfrm>
            <a:off x="381000" y="4729163"/>
            <a:ext cx="2355850" cy="339725"/>
          </a:xfrm>
          <a:prstGeom prst="rect">
            <a:avLst/>
          </a:prstGeom>
          <a:solidFill>
            <a:srgbClr val="FFFF00">
              <a:alpha val="50195"/>
            </a:srgbClr>
          </a:solidFill>
          <a:ln w="9525">
            <a:noFill/>
            <a:miter lim="800000"/>
            <a:headEnd/>
            <a:tailEnd/>
          </a:ln>
        </p:spPr>
        <p:txBody>
          <a:bodyPr wrap="none">
            <a:prstTxWarp prst="textNoShape">
              <a:avLst/>
            </a:prstTxWarp>
            <a:spAutoFit/>
          </a:bodyPr>
          <a:lstStyle/>
          <a:p>
            <a:pPr>
              <a:lnSpc>
                <a:spcPct val="90000"/>
              </a:lnSpc>
            </a:pPr>
            <a:r>
              <a:rPr lang="en-US" sz="1800" b="1">
                <a:solidFill>
                  <a:srgbClr val="CC0000"/>
                </a:solidFill>
              </a:rPr>
              <a:t>activated Vitamin D </a:t>
            </a:r>
          </a:p>
        </p:txBody>
      </p:sp>
      <p:grpSp>
        <p:nvGrpSpPr>
          <p:cNvPr id="11" name="Group 87"/>
          <p:cNvGrpSpPr>
            <a:grpSpLocks/>
          </p:cNvGrpSpPr>
          <p:nvPr/>
        </p:nvGrpSpPr>
        <p:grpSpPr bwMode="auto">
          <a:xfrm>
            <a:off x="1176338" y="1711325"/>
            <a:ext cx="1906587" cy="1265238"/>
            <a:chOff x="741" y="1078"/>
            <a:chExt cx="1201" cy="797"/>
          </a:xfrm>
        </p:grpSpPr>
        <p:pic>
          <p:nvPicPr>
            <p:cNvPr id="66589" name="Picture 85" descr="thyroid"/>
            <p:cNvPicPr>
              <a:picLocks noChangeAspect="1" noChangeArrowheads="1"/>
            </p:cNvPicPr>
            <p:nvPr/>
          </p:nvPicPr>
          <p:blipFill>
            <a:blip r:embed="rId9"/>
            <a:srcRect/>
            <a:stretch>
              <a:fillRect/>
            </a:stretch>
          </p:blipFill>
          <p:spPr bwMode="auto">
            <a:xfrm>
              <a:off x="1190" y="1107"/>
              <a:ext cx="752" cy="768"/>
            </a:xfrm>
            <a:prstGeom prst="rect">
              <a:avLst/>
            </a:prstGeom>
            <a:noFill/>
            <a:ln w="9525">
              <a:noFill/>
              <a:miter lim="800000"/>
              <a:headEnd/>
              <a:tailEnd/>
            </a:ln>
          </p:spPr>
        </p:pic>
        <p:sp>
          <p:nvSpPr>
            <p:cNvPr id="66590" name="Rectangle 12"/>
            <p:cNvSpPr>
              <a:spLocks noChangeArrowheads="1"/>
            </p:cNvSpPr>
            <p:nvPr/>
          </p:nvSpPr>
          <p:spPr bwMode="auto">
            <a:xfrm>
              <a:off x="741" y="1078"/>
              <a:ext cx="712"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thyroid</a:t>
              </a:r>
            </a:p>
          </p:txBody>
        </p:sp>
      </p:grpSp>
      <p:sp>
        <p:nvSpPr>
          <p:cNvPr id="581711" name="Freeform 79"/>
          <p:cNvSpPr>
            <a:spLocks/>
          </p:cNvSpPr>
          <p:nvPr/>
        </p:nvSpPr>
        <p:spPr bwMode="auto">
          <a:xfrm>
            <a:off x="823913" y="5922963"/>
            <a:ext cx="107950" cy="293687"/>
          </a:xfrm>
          <a:custGeom>
            <a:avLst/>
            <a:gdLst>
              <a:gd name="T0" fmla="*/ 2147483647 w 68"/>
              <a:gd name="T1" fmla="*/ 2147483647 h 185"/>
              <a:gd name="T2" fmla="*/ 2147483647 w 68"/>
              <a:gd name="T3" fmla="*/ 2147483647 h 185"/>
              <a:gd name="T4" fmla="*/ 0 w 68"/>
              <a:gd name="T5" fmla="*/ 0 h 185"/>
              <a:gd name="T6" fmla="*/ 0 60000 65536"/>
              <a:gd name="T7" fmla="*/ 0 60000 65536"/>
              <a:gd name="T8" fmla="*/ 0 60000 65536"/>
              <a:gd name="T9" fmla="*/ 0 w 68"/>
              <a:gd name="T10" fmla="*/ 0 h 185"/>
              <a:gd name="T11" fmla="*/ 68 w 68"/>
              <a:gd name="T12" fmla="*/ 185 h 185"/>
            </a:gdLst>
            <a:ahLst/>
            <a:cxnLst>
              <a:cxn ang="T6">
                <a:pos x="T0" y="T1"/>
              </a:cxn>
              <a:cxn ang="T7">
                <a:pos x="T2" y="T3"/>
              </a:cxn>
              <a:cxn ang="T8">
                <a:pos x="T4" y="T5"/>
              </a:cxn>
            </a:cxnLst>
            <a:rect l="T9" t="T10" r="T11" b="T12"/>
            <a:pathLst>
              <a:path w="68" h="185">
                <a:moveTo>
                  <a:pt x="68" y="185"/>
                </a:moveTo>
                <a:cubicBezTo>
                  <a:pt x="52" y="162"/>
                  <a:pt x="36" y="140"/>
                  <a:pt x="25" y="109"/>
                </a:cubicBezTo>
                <a:cubicBezTo>
                  <a:pt x="14" y="78"/>
                  <a:pt x="7" y="39"/>
                  <a:pt x="0" y="0"/>
                </a:cubicBezTo>
              </a:path>
            </a:pathLst>
          </a:custGeom>
          <a:noFill/>
          <a:ln w="31750">
            <a:solidFill>
              <a:srgbClr val="000000"/>
            </a:solidFill>
            <a:round/>
            <a:headEnd/>
            <a:tailEnd type="stealth" w="med" len="med"/>
          </a:ln>
        </p:spPr>
        <p:txBody>
          <a:bodyPr wrap="none" anchor="ctr">
            <a:prstTxWarp prst="textNoShape">
              <a:avLst/>
            </a:prstTxWarp>
          </a:bodyPr>
          <a:lstStyle/>
          <a:p>
            <a:endParaRPr lang="en-US"/>
          </a:p>
        </p:txBody>
      </p:sp>
      <p:grpSp>
        <p:nvGrpSpPr>
          <p:cNvPr id="12" name="Group 91"/>
          <p:cNvGrpSpPr>
            <a:grpSpLocks/>
          </p:cNvGrpSpPr>
          <p:nvPr/>
        </p:nvGrpSpPr>
        <p:grpSpPr bwMode="auto">
          <a:xfrm>
            <a:off x="5516563" y="5065713"/>
            <a:ext cx="2216150" cy="1252537"/>
            <a:chOff x="3475" y="3191"/>
            <a:chExt cx="1396" cy="789"/>
          </a:xfrm>
        </p:grpSpPr>
        <p:grpSp>
          <p:nvGrpSpPr>
            <p:cNvPr id="13" name="Group 89"/>
            <p:cNvGrpSpPr>
              <a:grpSpLocks/>
            </p:cNvGrpSpPr>
            <p:nvPr/>
          </p:nvGrpSpPr>
          <p:grpSpPr bwMode="auto">
            <a:xfrm>
              <a:off x="3475" y="3191"/>
              <a:ext cx="1396" cy="789"/>
              <a:chOff x="3475" y="3191"/>
              <a:chExt cx="1396" cy="789"/>
            </a:xfrm>
          </p:grpSpPr>
          <p:pic>
            <p:nvPicPr>
              <p:cNvPr id="66587" name="Picture 88" descr="thyroid"/>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119" y="3212"/>
                <a:ext cx="752" cy="768"/>
              </a:xfrm>
              <a:prstGeom prst="rect">
                <a:avLst/>
              </a:prstGeom>
              <a:noFill/>
              <a:ln w="9525">
                <a:noFill/>
                <a:miter lim="800000"/>
                <a:headEnd/>
                <a:tailEnd/>
              </a:ln>
            </p:spPr>
          </p:pic>
          <p:sp>
            <p:nvSpPr>
              <p:cNvPr id="66588" name="Rectangle 58"/>
              <p:cNvSpPr>
                <a:spLocks noChangeArrowheads="1"/>
              </p:cNvSpPr>
              <p:nvPr/>
            </p:nvSpPr>
            <p:spPr bwMode="auto">
              <a:xfrm>
                <a:off x="3475" y="3191"/>
                <a:ext cx="1084" cy="269"/>
              </a:xfrm>
              <a:prstGeom prst="rect">
                <a:avLst/>
              </a:prstGeom>
              <a:noFill/>
              <a:ln w="9525">
                <a:noFill/>
                <a:miter lim="800000"/>
                <a:headEnd/>
                <a:tailEnd/>
              </a:ln>
            </p:spPr>
            <p:txBody>
              <a:bodyPr wrap="none" anchor="ctr">
                <a:prstTxWarp prst="textNoShape">
                  <a:avLst/>
                </a:prstTxWarp>
                <a:spAutoFit/>
              </a:bodyPr>
              <a:lstStyle/>
              <a:p>
                <a:r>
                  <a:rPr lang="en-US" sz="2200" b="1">
                    <a:solidFill>
                      <a:srgbClr val="000000"/>
                    </a:solidFill>
                  </a:rPr>
                  <a:t>parathyroid</a:t>
                </a:r>
              </a:p>
            </p:txBody>
          </p:sp>
        </p:grpSp>
        <p:sp>
          <p:nvSpPr>
            <p:cNvPr id="66586" name="Freeform 90"/>
            <p:cNvSpPr>
              <a:spLocks/>
            </p:cNvSpPr>
            <p:nvPr/>
          </p:nvSpPr>
          <p:spPr bwMode="auto">
            <a:xfrm>
              <a:off x="3913" y="3433"/>
              <a:ext cx="349" cy="232"/>
            </a:xfrm>
            <a:custGeom>
              <a:avLst/>
              <a:gdLst>
                <a:gd name="T0" fmla="*/ 0 w 349"/>
                <a:gd name="T1" fmla="*/ 0 h 232"/>
                <a:gd name="T2" fmla="*/ 106 w 349"/>
                <a:gd name="T3" fmla="*/ 169 h 232"/>
                <a:gd name="T4" fmla="*/ 349 w 349"/>
                <a:gd name="T5" fmla="*/ 232 h 232"/>
                <a:gd name="T6" fmla="*/ 0 60000 65536"/>
                <a:gd name="T7" fmla="*/ 0 60000 65536"/>
                <a:gd name="T8" fmla="*/ 0 60000 65536"/>
                <a:gd name="T9" fmla="*/ 0 w 349"/>
                <a:gd name="T10" fmla="*/ 0 h 232"/>
                <a:gd name="T11" fmla="*/ 349 w 349"/>
                <a:gd name="T12" fmla="*/ 232 h 232"/>
              </a:gdLst>
              <a:ahLst/>
              <a:cxnLst>
                <a:cxn ang="T6">
                  <a:pos x="T0" y="T1"/>
                </a:cxn>
                <a:cxn ang="T7">
                  <a:pos x="T2" y="T3"/>
                </a:cxn>
                <a:cxn ang="T8">
                  <a:pos x="T4" y="T5"/>
                </a:cxn>
              </a:cxnLst>
              <a:rect l="T9" t="T10" r="T11" b="T12"/>
              <a:pathLst>
                <a:path w="349" h="232">
                  <a:moveTo>
                    <a:pt x="0" y="0"/>
                  </a:moveTo>
                  <a:cubicBezTo>
                    <a:pt x="24" y="65"/>
                    <a:pt x="48" y="130"/>
                    <a:pt x="106" y="169"/>
                  </a:cubicBezTo>
                  <a:cubicBezTo>
                    <a:pt x="164" y="208"/>
                    <a:pt x="256" y="220"/>
                    <a:pt x="349" y="232"/>
                  </a:cubicBezTo>
                </a:path>
              </a:pathLst>
            </a:custGeom>
            <a:noFill/>
            <a:ln w="12700">
              <a:solidFill>
                <a:srgbClr val="000000"/>
              </a:solidFill>
              <a:round/>
              <a:headEnd/>
              <a:tailEnd type="stealth" w="med" len="med"/>
            </a:ln>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61000" y="2151063"/>
            <a:ext cx="2678113" cy="969962"/>
            <a:chOff x="3640" y="1390"/>
            <a:chExt cx="1687" cy="611"/>
          </a:xfrm>
        </p:grpSpPr>
        <p:grpSp>
          <p:nvGrpSpPr>
            <p:cNvPr id="3" name="Group 3"/>
            <p:cNvGrpSpPr>
              <a:grpSpLocks/>
            </p:cNvGrpSpPr>
            <p:nvPr/>
          </p:nvGrpSpPr>
          <p:grpSpPr bwMode="auto">
            <a:xfrm>
              <a:off x="3640" y="1390"/>
              <a:ext cx="1161" cy="611"/>
              <a:chOff x="3675" y="1335"/>
              <a:chExt cx="1161" cy="611"/>
            </a:xfrm>
          </p:grpSpPr>
          <p:pic>
            <p:nvPicPr>
              <p:cNvPr id="68652" name="Picture 4" descr="46-09b-FemaleReproAnat-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4" y="1430"/>
                <a:ext cx="1062" cy="516"/>
              </a:xfrm>
              <a:prstGeom prst="rect">
                <a:avLst/>
              </a:prstGeom>
              <a:noFill/>
              <a:ln w="9525">
                <a:noFill/>
                <a:miter lim="800000"/>
                <a:headEnd/>
                <a:tailEnd/>
              </a:ln>
            </p:spPr>
          </p:pic>
          <p:sp>
            <p:nvSpPr>
              <p:cNvPr id="68653" name="Rectangle 5"/>
              <p:cNvSpPr>
                <a:spLocks noChangeArrowheads="1"/>
              </p:cNvSpPr>
              <p:nvPr/>
            </p:nvSpPr>
            <p:spPr bwMode="auto">
              <a:xfrm>
                <a:off x="3675" y="1335"/>
                <a:ext cx="300" cy="27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68651" name="Rectangle 6"/>
            <p:cNvSpPr>
              <a:spLocks noChangeArrowheads="1"/>
            </p:cNvSpPr>
            <p:nvPr/>
          </p:nvSpPr>
          <p:spPr bwMode="auto">
            <a:xfrm>
              <a:off x="4678" y="1534"/>
              <a:ext cx="649" cy="404"/>
            </a:xfrm>
            <a:prstGeom prst="rect">
              <a:avLst/>
            </a:prstGeom>
            <a:no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corpus</a:t>
              </a:r>
              <a:br>
                <a:rPr lang="en-US" sz="2000" b="1">
                  <a:solidFill>
                    <a:srgbClr val="010101"/>
                  </a:solidFill>
                </a:rPr>
              </a:br>
              <a:r>
                <a:rPr lang="en-US" sz="2000" b="1">
                  <a:solidFill>
                    <a:srgbClr val="010101"/>
                  </a:solidFill>
                </a:rPr>
                <a:t>luteum</a:t>
              </a:r>
              <a:endParaRPr lang="en-US" b="1">
                <a:solidFill>
                  <a:srgbClr val="010101"/>
                </a:solidFill>
              </a:endParaRPr>
            </a:p>
          </p:txBody>
        </p:sp>
      </p:grpSp>
      <p:sp>
        <p:nvSpPr>
          <p:cNvPr id="68611" name="Rectangle 7"/>
          <p:cNvSpPr>
            <a:spLocks noChangeArrowheads="1"/>
          </p:cNvSpPr>
          <p:nvPr/>
        </p:nvSpPr>
        <p:spPr bwMode="auto">
          <a:xfrm>
            <a:off x="8134350" y="4765675"/>
            <a:ext cx="260350" cy="23495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nvGrpSpPr>
          <p:cNvPr id="4" name="Group 8"/>
          <p:cNvGrpSpPr>
            <a:grpSpLocks/>
          </p:cNvGrpSpPr>
          <p:nvPr/>
        </p:nvGrpSpPr>
        <p:grpSpPr bwMode="auto">
          <a:xfrm>
            <a:off x="15875" y="1801813"/>
            <a:ext cx="1314450" cy="1152525"/>
            <a:chOff x="20" y="1135"/>
            <a:chExt cx="828" cy="726"/>
          </a:xfrm>
        </p:grpSpPr>
        <p:pic>
          <p:nvPicPr>
            <p:cNvPr id="68648" name="Picture 9" descr="46-09b-FemaleReproAnat-N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 y="1135"/>
              <a:ext cx="828" cy="570"/>
            </a:xfrm>
            <a:prstGeom prst="rect">
              <a:avLst/>
            </a:prstGeom>
            <a:noFill/>
            <a:ln w="9525">
              <a:noFill/>
              <a:miter lim="800000"/>
              <a:headEnd/>
              <a:tailEnd/>
            </a:ln>
          </p:spPr>
        </p:pic>
        <p:sp>
          <p:nvSpPr>
            <p:cNvPr id="68649" name="Rectangle 10"/>
            <p:cNvSpPr>
              <a:spLocks noChangeArrowheads="1"/>
            </p:cNvSpPr>
            <p:nvPr/>
          </p:nvSpPr>
          <p:spPr bwMode="auto">
            <a:xfrm>
              <a:off x="30" y="1630"/>
              <a:ext cx="543" cy="231"/>
            </a:xfrm>
            <a:prstGeom prst="rect">
              <a:avLst/>
            </a:prstGeom>
            <a:no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ovary</a:t>
              </a:r>
              <a:endParaRPr lang="en-US" b="1">
                <a:solidFill>
                  <a:srgbClr val="010101"/>
                </a:solidFill>
              </a:endParaRPr>
            </a:p>
          </p:txBody>
        </p:sp>
      </p:grpSp>
      <p:sp>
        <p:nvSpPr>
          <p:cNvPr id="68614" name="Rectangle 15"/>
          <p:cNvSpPr>
            <a:spLocks noChangeArrowheads="1"/>
          </p:cNvSpPr>
          <p:nvPr/>
        </p:nvSpPr>
        <p:spPr bwMode="auto">
          <a:xfrm>
            <a:off x="1096963" y="1722438"/>
            <a:ext cx="355600" cy="3048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8615" name="Rectangle 16"/>
          <p:cNvSpPr>
            <a:spLocks noGrp="1" noChangeArrowheads="1"/>
          </p:cNvSpPr>
          <p:nvPr>
            <p:ph type="title"/>
          </p:nvPr>
        </p:nvSpPr>
        <p:spPr/>
        <p:txBody>
          <a:bodyPr/>
          <a:lstStyle/>
          <a:p>
            <a:pPr eaLnBrk="1" hangingPunct="1"/>
            <a:r>
              <a:rPr lang="en-US"/>
              <a:t>Female reproductive cycle</a:t>
            </a:r>
          </a:p>
        </p:txBody>
      </p:sp>
      <p:sp>
        <p:nvSpPr>
          <p:cNvPr id="68616" name="AutoShape 17"/>
          <p:cNvSpPr>
            <a:spLocks noChangeArrowheads="1"/>
          </p:cNvSpPr>
          <p:nvPr/>
        </p:nvSpPr>
        <p:spPr bwMode="auto">
          <a:xfrm rot="-3282876">
            <a:off x="700881" y="1369219"/>
            <a:ext cx="5153025" cy="52149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86" y="17634"/>
                </a:moveTo>
                <a:cubicBezTo>
                  <a:pt x="18437" y="15957"/>
                  <a:pt x="19627" y="13448"/>
                  <a:pt x="19627" y="10800"/>
                </a:cubicBezTo>
                <a:cubicBezTo>
                  <a:pt x="19627" y="5924"/>
                  <a:pt x="15675" y="1973"/>
                  <a:pt x="10800" y="1973"/>
                </a:cubicBezTo>
                <a:cubicBezTo>
                  <a:pt x="5924" y="1973"/>
                  <a:pt x="1973" y="5924"/>
                  <a:pt x="1973" y="10800"/>
                </a:cubicBezTo>
                <a:cubicBezTo>
                  <a:pt x="1972" y="13158"/>
                  <a:pt x="2916" y="15418"/>
                  <a:pt x="4593" y="17076"/>
                </a:cubicBezTo>
                <a:lnTo>
                  <a:pt x="3205" y="18479"/>
                </a:lnTo>
                <a:cubicBezTo>
                  <a:pt x="1154" y="16450"/>
                  <a:pt x="0" y="13685"/>
                  <a:pt x="0" y="10800"/>
                </a:cubicBezTo>
                <a:cubicBezTo>
                  <a:pt x="0" y="4835"/>
                  <a:pt x="4835" y="0"/>
                  <a:pt x="10800" y="0"/>
                </a:cubicBezTo>
                <a:cubicBezTo>
                  <a:pt x="16764" y="0"/>
                  <a:pt x="21600" y="4835"/>
                  <a:pt x="21600" y="10800"/>
                </a:cubicBezTo>
                <a:cubicBezTo>
                  <a:pt x="21599" y="14041"/>
                  <a:pt x="20144" y="17110"/>
                  <a:pt x="17635" y="19161"/>
                </a:cubicBezTo>
                <a:lnTo>
                  <a:pt x="19343" y="21252"/>
                </a:lnTo>
                <a:lnTo>
                  <a:pt x="14156" y="20732"/>
                </a:lnTo>
                <a:lnTo>
                  <a:pt x="14677" y="15543"/>
                </a:lnTo>
                <a:lnTo>
                  <a:pt x="16386" y="17634"/>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68617" name="AutoShape 18"/>
          <p:cNvSpPr>
            <a:spLocks noChangeArrowheads="1"/>
          </p:cNvSpPr>
          <p:nvPr/>
        </p:nvSpPr>
        <p:spPr bwMode="auto">
          <a:xfrm rot="10800000">
            <a:off x="5842000" y="3960813"/>
            <a:ext cx="2822575" cy="2787650"/>
          </a:xfrm>
          <a:custGeom>
            <a:avLst/>
            <a:gdLst>
              <a:gd name="T0" fmla="*/ 145710325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57" y="5988"/>
                </a:moveTo>
                <a:cubicBezTo>
                  <a:pt x="15650" y="3997"/>
                  <a:pt x="13297" y="2826"/>
                  <a:pt x="10800" y="2826"/>
                </a:cubicBezTo>
                <a:cubicBezTo>
                  <a:pt x="6396" y="2827"/>
                  <a:pt x="2827" y="6396"/>
                  <a:pt x="2827" y="10800"/>
                </a:cubicBezTo>
                <a:cubicBezTo>
                  <a:pt x="2827" y="15203"/>
                  <a:pt x="6396" y="18773"/>
                  <a:pt x="10800" y="18773"/>
                </a:cubicBezTo>
                <a:cubicBezTo>
                  <a:pt x="13111" y="18773"/>
                  <a:pt x="15309" y="17769"/>
                  <a:pt x="16824" y="16022"/>
                </a:cubicBezTo>
                <a:lnTo>
                  <a:pt x="18960" y="17874"/>
                </a:lnTo>
                <a:cubicBezTo>
                  <a:pt x="16909" y="20240"/>
                  <a:pt x="13931" y="21599"/>
                  <a:pt x="10800" y="21599"/>
                </a:cubicBezTo>
                <a:cubicBezTo>
                  <a:pt x="4835" y="21600"/>
                  <a:pt x="0" y="16764"/>
                  <a:pt x="0" y="10800"/>
                </a:cubicBezTo>
                <a:cubicBezTo>
                  <a:pt x="0" y="4835"/>
                  <a:pt x="4835" y="0"/>
                  <a:pt x="10800" y="0"/>
                </a:cubicBezTo>
                <a:cubicBezTo>
                  <a:pt x="14182" y="0"/>
                  <a:pt x="17370" y="1585"/>
                  <a:pt x="19411" y="4282"/>
                </a:cubicBezTo>
                <a:lnTo>
                  <a:pt x="21564" y="2652"/>
                </a:lnTo>
                <a:lnTo>
                  <a:pt x="20766" y="8415"/>
                </a:lnTo>
                <a:lnTo>
                  <a:pt x="15004" y="7617"/>
                </a:lnTo>
                <a:lnTo>
                  <a:pt x="17157" y="5988"/>
                </a:lnTo>
                <a:close/>
              </a:path>
            </a:pathLst>
          </a:custGeom>
          <a:solidFill>
            <a:srgbClr val="FFEA18"/>
          </a:solidFill>
          <a:ln w="9525">
            <a:solidFill>
              <a:schemeClr val="tx1"/>
            </a:solidFill>
            <a:miter lim="800000"/>
            <a:headEnd/>
            <a:tailEnd/>
          </a:ln>
        </p:spPr>
        <p:txBody>
          <a:bodyPr wrap="none" anchor="ctr">
            <a:prstTxWarp prst="textNoShape">
              <a:avLst/>
            </a:prstTxWarp>
          </a:bodyPr>
          <a:lstStyle/>
          <a:p>
            <a:endParaRPr lang="en-US"/>
          </a:p>
        </p:txBody>
      </p:sp>
      <p:sp>
        <p:nvSpPr>
          <p:cNvPr id="68618" name="Rectangle 19"/>
          <p:cNvSpPr>
            <a:spLocks noChangeArrowheads="1"/>
          </p:cNvSpPr>
          <p:nvPr/>
        </p:nvSpPr>
        <p:spPr bwMode="auto">
          <a:xfrm>
            <a:off x="3662363" y="4976813"/>
            <a:ext cx="2611437" cy="611187"/>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r>
              <a:rPr lang="en-US" b="1">
                <a:solidFill>
                  <a:srgbClr val="010101"/>
                </a:solidFill>
              </a:rPr>
              <a:t>pregnancy</a:t>
            </a:r>
          </a:p>
        </p:txBody>
      </p:sp>
      <p:sp>
        <p:nvSpPr>
          <p:cNvPr id="485396" name="Rectangle 20"/>
          <p:cNvSpPr>
            <a:spLocks noChangeArrowheads="1"/>
          </p:cNvSpPr>
          <p:nvPr/>
        </p:nvSpPr>
        <p:spPr bwMode="auto">
          <a:xfrm>
            <a:off x="6197600" y="6161088"/>
            <a:ext cx="1708150" cy="641350"/>
          </a:xfrm>
          <a:prstGeom prst="rect">
            <a:avLst/>
          </a:prstGeom>
          <a:solidFill>
            <a:schemeClr val="accent4">
              <a:lumMod val="60000"/>
              <a:lumOff val="40000"/>
            </a:schemeClr>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maintains</a:t>
            </a:r>
            <a:br>
              <a:rPr lang="en-US" sz="2000" b="1">
                <a:solidFill>
                  <a:srgbClr val="010101"/>
                </a:solidFill>
              </a:rPr>
            </a:br>
            <a:r>
              <a:rPr lang="en-US" sz="2000" b="1">
                <a:solidFill>
                  <a:srgbClr val="010101"/>
                </a:solidFill>
              </a:rPr>
              <a:t>uterus lining</a:t>
            </a:r>
            <a:endParaRPr lang="en-US" b="1">
              <a:solidFill>
                <a:srgbClr val="010101"/>
              </a:solidFill>
            </a:endParaRPr>
          </a:p>
        </p:txBody>
      </p:sp>
      <p:grpSp>
        <p:nvGrpSpPr>
          <p:cNvPr id="5" name="Group 21"/>
          <p:cNvGrpSpPr>
            <a:grpSpLocks/>
          </p:cNvGrpSpPr>
          <p:nvPr/>
        </p:nvGrpSpPr>
        <p:grpSpPr bwMode="auto">
          <a:xfrm>
            <a:off x="3168650" y="5462588"/>
            <a:ext cx="736600" cy="569912"/>
            <a:chOff x="2391" y="3491"/>
            <a:chExt cx="464" cy="359"/>
          </a:xfrm>
        </p:grpSpPr>
        <p:sp>
          <p:nvSpPr>
            <p:cNvPr id="68646" name="AutoShape 22"/>
            <p:cNvSpPr>
              <a:spLocks noChangeArrowheads="1"/>
            </p:cNvSpPr>
            <p:nvPr/>
          </p:nvSpPr>
          <p:spPr bwMode="auto">
            <a:xfrm flipV="1">
              <a:off x="2650" y="357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68647" name="Rectangle 23"/>
            <p:cNvSpPr>
              <a:spLocks noChangeArrowheads="1"/>
            </p:cNvSpPr>
            <p:nvPr/>
          </p:nvSpPr>
          <p:spPr bwMode="auto">
            <a:xfrm>
              <a:off x="2391" y="3491"/>
              <a:ext cx="351"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no</a:t>
              </a:r>
            </a:p>
          </p:txBody>
        </p:sp>
      </p:grpSp>
      <p:grpSp>
        <p:nvGrpSpPr>
          <p:cNvPr id="6" name="Group 24"/>
          <p:cNvGrpSpPr>
            <a:grpSpLocks/>
          </p:cNvGrpSpPr>
          <p:nvPr/>
        </p:nvGrpSpPr>
        <p:grpSpPr bwMode="auto">
          <a:xfrm>
            <a:off x="6032500" y="4532313"/>
            <a:ext cx="914400" cy="474662"/>
            <a:chOff x="4200" y="2905"/>
            <a:chExt cx="576" cy="299"/>
          </a:xfrm>
        </p:grpSpPr>
        <p:sp>
          <p:nvSpPr>
            <p:cNvPr id="68644" name="AutoShape 25"/>
            <p:cNvSpPr>
              <a:spLocks noChangeArrowheads="1"/>
            </p:cNvSpPr>
            <p:nvPr/>
          </p:nvSpPr>
          <p:spPr bwMode="auto">
            <a:xfrm>
              <a:off x="4200" y="290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68645" name="Rectangle 26"/>
            <p:cNvSpPr>
              <a:spLocks noChangeArrowheads="1"/>
            </p:cNvSpPr>
            <p:nvPr/>
          </p:nvSpPr>
          <p:spPr bwMode="auto">
            <a:xfrm>
              <a:off x="4340" y="2916"/>
              <a:ext cx="436"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yes</a:t>
              </a:r>
            </a:p>
          </p:txBody>
        </p:sp>
      </p:grpSp>
      <p:sp>
        <p:nvSpPr>
          <p:cNvPr id="68622" name="Rectangle 27"/>
          <p:cNvSpPr>
            <a:spLocks noChangeArrowheads="1"/>
          </p:cNvSpPr>
          <p:nvPr/>
        </p:nvSpPr>
        <p:spPr bwMode="auto">
          <a:xfrm>
            <a:off x="7078663" y="312738"/>
            <a:ext cx="2058987" cy="579437"/>
          </a:xfrm>
          <a:prstGeom prst="rect">
            <a:avLst/>
          </a:prstGeom>
          <a:solidFill>
            <a:srgbClr val="FFEA18"/>
          </a:solidFill>
          <a:ln w="9525">
            <a:noFill/>
            <a:miter lim="800000"/>
            <a:headEnd/>
            <a:tailEnd/>
          </a:ln>
        </p:spPr>
        <p:txBody>
          <a:bodyPr wrap="none" anchor="ctr">
            <a:prstTxWarp prst="textNoShape">
              <a:avLst/>
            </a:prstTxWarp>
            <a:spAutoFit/>
          </a:bodyPr>
          <a:lstStyle/>
          <a:p>
            <a:r>
              <a:rPr lang="en-US" sz="3200" b="1">
                <a:solidFill>
                  <a:srgbClr val="CC0000"/>
                </a:solidFill>
              </a:rPr>
              <a:t>Feedback</a:t>
            </a:r>
          </a:p>
        </p:txBody>
      </p:sp>
      <p:sp>
        <p:nvSpPr>
          <p:cNvPr id="485404" name="Oval 28"/>
          <p:cNvSpPr>
            <a:spLocks noChangeArrowheads="1"/>
          </p:cNvSpPr>
          <p:nvPr/>
        </p:nvSpPr>
        <p:spPr bwMode="auto">
          <a:xfrm>
            <a:off x="1198563" y="1579563"/>
            <a:ext cx="1746250" cy="484187"/>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estrogen</a:t>
            </a:r>
          </a:p>
        </p:txBody>
      </p:sp>
      <p:sp>
        <p:nvSpPr>
          <p:cNvPr id="485405" name="Rectangle 29"/>
          <p:cNvSpPr>
            <a:spLocks noChangeArrowheads="1"/>
          </p:cNvSpPr>
          <p:nvPr/>
        </p:nvSpPr>
        <p:spPr bwMode="auto">
          <a:xfrm>
            <a:off x="3681413" y="1411288"/>
            <a:ext cx="1497012" cy="1190625"/>
          </a:xfrm>
          <a:prstGeom prst="rect">
            <a:avLst/>
          </a:prstGeom>
          <a:solidFill>
            <a:schemeClr val="accent4">
              <a:lumMod val="60000"/>
              <a:lumOff val="40000"/>
            </a:schemeClr>
          </a:solidFill>
          <a:ln w="9525">
            <a:noFill/>
            <a:miter lim="800000"/>
            <a:headEnd/>
            <a:tailEnd/>
          </a:ln>
        </p:spPr>
        <p:txBody>
          <a:bodyPr wrap="none">
            <a:prstTxWarp prst="textNoShape">
              <a:avLst/>
            </a:prstTxWarp>
            <a:spAutoFit/>
          </a:bodyPr>
          <a:lstStyle/>
          <a:p>
            <a:pPr>
              <a:lnSpc>
                <a:spcPct val="90000"/>
              </a:lnSpc>
            </a:pPr>
            <a:r>
              <a:rPr lang="en-US" sz="2000" b="1" dirty="0">
                <a:solidFill>
                  <a:srgbClr val="010101"/>
                </a:solidFill>
              </a:rPr>
              <a:t>egg</a:t>
            </a:r>
            <a:br>
              <a:rPr lang="en-US" sz="2000" b="1" dirty="0">
                <a:solidFill>
                  <a:srgbClr val="010101"/>
                </a:solidFill>
              </a:rPr>
            </a:br>
            <a:r>
              <a:rPr lang="en-US" sz="2000" b="1" dirty="0">
                <a:solidFill>
                  <a:srgbClr val="010101"/>
                </a:solidFill>
              </a:rPr>
              <a:t>matures &amp;</a:t>
            </a:r>
          </a:p>
          <a:p>
            <a:pPr>
              <a:lnSpc>
                <a:spcPct val="90000"/>
              </a:lnSpc>
            </a:pPr>
            <a:r>
              <a:rPr lang="en-US" sz="2000" b="1" dirty="0">
                <a:solidFill>
                  <a:srgbClr val="010101"/>
                </a:solidFill>
              </a:rPr>
              <a:t>is released</a:t>
            </a:r>
            <a:br>
              <a:rPr lang="en-US" sz="2000" b="1" dirty="0">
                <a:solidFill>
                  <a:srgbClr val="010101"/>
                </a:solidFill>
              </a:rPr>
            </a:br>
            <a:r>
              <a:rPr lang="en-US" sz="2000" b="1" dirty="0">
                <a:solidFill>
                  <a:srgbClr val="010101"/>
                </a:solidFill>
              </a:rPr>
              <a:t>(ovulation)</a:t>
            </a:r>
            <a:endParaRPr lang="en-US" b="1" dirty="0">
              <a:solidFill>
                <a:srgbClr val="010101"/>
              </a:solidFill>
            </a:endParaRPr>
          </a:p>
        </p:txBody>
      </p:sp>
      <p:sp>
        <p:nvSpPr>
          <p:cNvPr id="485406" name="Rectangle 30"/>
          <p:cNvSpPr>
            <a:spLocks noChangeArrowheads="1"/>
          </p:cNvSpPr>
          <p:nvPr/>
        </p:nvSpPr>
        <p:spPr bwMode="auto">
          <a:xfrm>
            <a:off x="5318125" y="1411288"/>
            <a:ext cx="1708150" cy="641350"/>
          </a:xfrm>
          <a:prstGeom prst="rect">
            <a:avLst/>
          </a:prstGeom>
          <a:solidFill>
            <a:schemeClr val="accent4">
              <a:lumMod val="60000"/>
              <a:lumOff val="40000"/>
            </a:schemeClr>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builds up </a:t>
            </a:r>
            <a:br>
              <a:rPr lang="en-US" sz="2000" b="1">
                <a:solidFill>
                  <a:srgbClr val="010101"/>
                </a:solidFill>
              </a:rPr>
            </a:br>
            <a:r>
              <a:rPr lang="en-US" sz="2000" b="1">
                <a:solidFill>
                  <a:srgbClr val="010101"/>
                </a:solidFill>
              </a:rPr>
              <a:t>uterus lining</a:t>
            </a:r>
          </a:p>
        </p:txBody>
      </p:sp>
      <p:sp>
        <p:nvSpPr>
          <p:cNvPr id="485407" name="Oval 31"/>
          <p:cNvSpPr>
            <a:spLocks noChangeArrowheads="1"/>
          </p:cNvSpPr>
          <p:nvPr/>
        </p:nvSpPr>
        <p:spPr bwMode="auto">
          <a:xfrm>
            <a:off x="134938" y="3619500"/>
            <a:ext cx="1746250" cy="500063"/>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FSH &amp; LH</a:t>
            </a:r>
          </a:p>
        </p:txBody>
      </p:sp>
      <p:sp>
        <p:nvSpPr>
          <p:cNvPr id="485408" name="Oval 32"/>
          <p:cNvSpPr>
            <a:spLocks noChangeArrowheads="1"/>
          </p:cNvSpPr>
          <p:nvPr/>
        </p:nvSpPr>
        <p:spPr bwMode="auto">
          <a:xfrm>
            <a:off x="4643438" y="3175000"/>
            <a:ext cx="1984375" cy="420688"/>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progesterone</a:t>
            </a:r>
          </a:p>
        </p:txBody>
      </p:sp>
      <p:sp>
        <p:nvSpPr>
          <p:cNvPr id="485409" name="Oval 33"/>
          <p:cNvSpPr>
            <a:spLocks noChangeArrowheads="1"/>
          </p:cNvSpPr>
          <p:nvPr/>
        </p:nvSpPr>
        <p:spPr bwMode="auto">
          <a:xfrm>
            <a:off x="7143750" y="5468938"/>
            <a:ext cx="1984375" cy="420687"/>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progesterone</a:t>
            </a:r>
          </a:p>
        </p:txBody>
      </p:sp>
      <p:sp>
        <p:nvSpPr>
          <p:cNvPr id="485410" name="Rectangle 34"/>
          <p:cNvSpPr>
            <a:spLocks noChangeArrowheads="1"/>
          </p:cNvSpPr>
          <p:nvPr/>
        </p:nvSpPr>
        <p:spPr bwMode="auto">
          <a:xfrm>
            <a:off x="6470650" y="3633788"/>
            <a:ext cx="1751013" cy="641350"/>
          </a:xfrm>
          <a:prstGeom prst="rect">
            <a:avLst/>
          </a:prstGeom>
          <a:no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fertilized egg</a:t>
            </a:r>
            <a:br>
              <a:rPr lang="en-US" sz="2000" b="1">
                <a:solidFill>
                  <a:srgbClr val="010101"/>
                </a:solidFill>
              </a:rPr>
            </a:br>
            <a:r>
              <a:rPr lang="en-US" sz="2000" b="1">
                <a:solidFill>
                  <a:srgbClr val="010101"/>
                </a:solidFill>
              </a:rPr>
              <a:t>(zygote)</a:t>
            </a:r>
            <a:endParaRPr lang="en-US" b="1">
              <a:solidFill>
                <a:srgbClr val="010101"/>
              </a:solidFill>
            </a:endParaRPr>
          </a:p>
        </p:txBody>
      </p:sp>
      <p:sp>
        <p:nvSpPr>
          <p:cNvPr id="485411" name="Oval 35"/>
          <p:cNvSpPr>
            <a:spLocks noChangeArrowheads="1"/>
          </p:cNvSpPr>
          <p:nvPr/>
        </p:nvSpPr>
        <p:spPr bwMode="auto">
          <a:xfrm>
            <a:off x="7429500" y="4325938"/>
            <a:ext cx="1571625" cy="328612"/>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hCG</a:t>
            </a:r>
          </a:p>
        </p:txBody>
      </p:sp>
      <p:sp>
        <p:nvSpPr>
          <p:cNvPr id="485412" name="Rectangle 36"/>
          <p:cNvSpPr>
            <a:spLocks noChangeArrowheads="1"/>
          </p:cNvSpPr>
          <p:nvPr/>
        </p:nvSpPr>
        <p:spPr bwMode="auto">
          <a:xfrm>
            <a:off x="2390775" y="6070600"/>
            <a:ext cx="2882900" cy="754063"/>
          </a:xfrm>
          <a:prstGeom prst="rect">
            <a:avLst/>
          </a:prstGeom>
          <a:solidFill>
            <a:schemeClr val="accent4">
              <a:lumMod val="60000"/>
              <a:lumOff val="40000"/>
            </a:schemeClr>
          </a:solidFill>
          <a:ln w="9525">
            <a:noFill/>
            <a:miter lim="800000"/>
            <a:headEnd/>
            <a:tailEnd/>
          </a:ln>
        </p:spPr>
        <p:txBody>
          <a:bodyPr wrap="none">
            <a:prstTxWarp prst="textNoShape">
              <a:avLst/>
            </a:prstTxWarp>
            <a:spAutoFit/>
          </a:bodyPr>
          <a:lstStyle/>
          <a:p>
            <a:pPr>
              <a:lnSpc>
                <a:spcPct val="90000"/>
              </a:lnSpc>
            </a:pPr>
            <a:r>
              <a:rPr lang="en-US" sz="1600" b="1">
                <a:solidFill>
                  <a:srgbClr val="010101"/>
                </a:solidFill>
              </a:rPr>
              <a:t>corpus luteum breaks down</a:t>
            </a:r>
          </a:p>
          <a:p>
            <a:pPr>
              <a:lnSpc>
                <a:spcPct val="90000"/>
              </a:lnSpc>
            </a:pPr>
            <a:r>
              <a:rPr lang="en-US" sz="1600" b="1">
                <a:solidFill>
                  <a:srgbClr val="010101"/>
                </a:solidFill>
              </a:rPr>
              <a:t>progesterone drops</a:t>
            </a:r>
          </a:p>
          <a:p>
            <a:pPr>
              <a:lnSpc>
                <a:spcPct val="90000"/>
              </a:lnSpc>
            </a:pPr>
            <a:r>
              <a:rPr lang="en-US" sz="1600" b="1" u="sng">
                <a:solidFill>
                  <a:srgbClr val="CC0000"/>
                </a:solidFill>
              </a:rPr>
              <a:t>menstruation</a:t>
            </a:r>
            <a:endParaRPr lang="en-US" b="1">
              <a:solidFill>
                <a:srgbClr val="010101"/>
              </a:solidFill>
            </a:endParaRPr>
          </a:p>
        </p:txBody>
      </p:sp>
      <p:grpSp>
        <p:nvGrpSpPr>
          <p:cNvPr id="7" name="Group 37"/>
          <p:cNvGrpSpPr>
            <a:grpSpLocks/>
          </p:cNvGrpSpPr>
          <p:nvPr/>
        </p:nvGrpSpPr>
        <p:grpSpPr bwMode="auto">
          <a:xfrm>
            <a:off x="7586663" y="4699000"/>
            <a:ext cx="1528762" cy="566738"/>
            <a:chOff x="4779" y="2960"/>
            <a:chExt cx="963" cy="357"/>
          </a:xfrm>
        </p:grpSpPr>
        <p:pic>
          <p:nvPicPr>
            <p:cNvPr id="68641" name="Picture 38" descr="46-09b-FemaleReproAnat-NL"/>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58" y="2979"/>
              <a:ext cx="484" cy="283"/>
            </a:xfrm>
            <a:prstGeom prst="rect">
              <a:avLst/>
            </a:prstGeom>
            <a:noFill/>
            <a:ln w="9525">
              <a:noFill/>
              <a:miter lim="800000"/>
              <a:headEnd/>
              <a:tailEnd/>
            </a:ln>
          </p:spPr>
        </p:pic>
        <p:sp>
          <p:nvSpPr>
            <p:cNvPr id="68642" name="Rectangle 39"/>
            <p:cNvSpPr>
              <a:spLocks noChangeArrowheads="1"/>
            </p:cNvSpPr>
            <p:nvPr/>
          </p:nvSpPr>
          <p:spPr bwMode="auto">
            <a:xfrm>
              <a:off x="5225" y="2960"/>
              <a:ext cx="125" cy="95"/>
            </a:xfrm>
            <a:prstGeom prst="rect">
              <a:avLst/>
            </a:prstGeom>
            <a:solidFill>
              <a:srgbClr val="FFEA18"/>
            </a:solidFill>
            <a:ln w="9525">
              <a:noFill/>
              <a:miter lim="800000"/>
              <a:headEnd/>
              <a:tailEnd/>
            </a:ln>
          </p:spPr>
          <p:txBody>
            <a:bodyPr wrap="none" anchor="ctr">
              <a:prstTxWarp prst="textNoShape">
                <a:avLst/>
              </a:prstTxWarp>
            </a:bodyPr>
            <a:lstStyle/>
            <a:p>
              <a:endParaRPr lang="en-US"/>
            </a:p>
          </p:txBody>
        </p:sp>
        <p:sp>
          <p:nvSpPr>
            <p:cNvPr id="68643" name="Rectangle 40"/>
            <p:cNvSpPr>
              <a:spLocks noChangeArrowheads="1"/>
            </p:cNvSpPr>
            <p:nvPr/>
          </p:nvSpPr>
          <p:spPr bwMode="auto">
            <a:xfrm>
              <a:off x="4779" y="3009"/>
              <a:ext cx="533" cy="308"/>
            </a:xfrm>
            <a:prstGeom prst="rect">
              <a:avLst/>
            </a:prstGeom>
            <a:solidFill>
              <a:schemeClr val="bg1">
                <a:alpha val="50195"/>
              </a:schemeClr>
            </a:solidFill>
            <a:ln w="9525">
              <a:noFill/>
              <a:miter lim="800000"/>
              <a:headEnd/>
              <a:tailEnd/>
            </a:ln>
          </p:spPr>
          <p:txBody>
            <a:bodyPr wrap="none" lIns="0" tIns="0" rIns="0" bIns="0" anchor="ctr">
              <a:prstTxWarp prst="textNoShape">
                <a:avLst/>
              </a:prstTxWarp>
              <a:spAutoFit/>
            </a:bodyPr>
            <a:lstStyle/>
            <a:p>
              <a:pPr>
                <a:lnSpc>
                  <a:spcPct val="80000"/>
                </a:lnSpc>
              </a:pPr>
              <a:r>
                <a:rPr lang="en-US" sz="2000" b="1">
                  <a:solidFill>
                    <a:srgbClr val="010101"/>
                  </a:solidFill>
                </a:rPr>
                <a:t>corpus</a:t>
              </a:r>
              <a:br>
                <a:rPr lang="en-US" sz="2000" b="1">
                  <a:solidFill>
                    <a:srgbClr val="010101"/>
                  </a:solidFill>
                </a:rPr>
              </a:br>
              <a:r>
                <a:rPr lang="en-US" sz="2000" b="1">
                  <a:solidFill>
                    <a:srgbClr val="010101"/>
                  </a:solidFill>
                </a:rPr>
                <a:t>luteum</a:t>
              </a:r>
              <a:endParaRPr lang="en-US" b="1">
                <a:solidFill>
                  <a:srgbClr val="010101"/>
                </a:solidFill>
              </a:endParaRPr>
            </a:p>
          </p:txBody>
        </p:sp>
      </p:grpSp>
      <p:pic>
        <p:nvPicPr>
          <p:cNvPr id="485417" name="Picture 41" descr="46-16-ZygoteFormation-NL"/>
          <p:cNvPicPr>
            <a:picLocks noChangeAspect="1" noChangeArrowheads="1"/>
          </p:cNvPicPr>
          <p:nvPr/>
        </p:nvPicPr>
        <p:blipFill>
          <a:blip r:embed="rId6" cstate="screen">
            <a:clrChange>
              <a:clrFrom>
                <a:srgbClr val="E1EFF2"/>
              </a:clrFrom>
              <a:clrTo>
                <a:srgbClr val="E1EFF2">
                  <a:alpha val="0"/>
                </a:srgbClr>
              </a:clrTo>
            </a:clrChange>
            <a:extLst>
              <a:ext uri="{28A0092B-C50C-407E-A947-70E740481C1C}">
                <a14:useLocalDpi xmlns:a14="http://schemas.microsoft.com/office/drawing/2010/main"/>
              </a:ext>
            </a:extLst>
          </a:blip>
          <a:srcRect/>
          <a:stretch>
            <a:fillRect/>
          </a:stretch>
        </p:blipFill>
        <p:spPr bwMode="auto">
          <a:xfrm>
            <a:off x="6207125" y="3959225"/>
            <a:ext cx="571500" cy="533400"/>
          </a:xfrm>
          <a:prstGeom prst="rect">
            <a:avLst/>
          </a:prstGeom>
          <a:noFill/>
          <a:ln w="9525">
            <a:noFill/>
            <a:miter lim="800000"/>
            <a:headEnd/>
            <a:tailEnd/>
          </a:ln>
        </p:spPr>
      </p:pic>
      <p:sp>
        <p:nvSpPr>
          <p:cNvPr id="485418" name="Rectangle 42"/>
          <p:cNvSpPr>
            <a:spLocks noChangeArrowheads="1"/>
          </p:cNvSpPr>
          <p:nvPr/>
        </p:nvSpPr>
        <p:spPr bwMode="auto">
          <a:xfrm>
            <a:off x="4173538" y="3925888"/>
            <a:ext cx="1708150" cy="641350"/>
          </a:xfrm>
          <a:prstGeom prst="rect">
            <a:avLst/>
          </a:prstGeom>
          <a:solidFill>
            <a:schemeClr val="accent4">
              <a:lumMod val="60000"/>
              <a:lumOff val="40000"/>
            </a:schemeClr>
          </a:solidFill>
          <a:ln w="9525">
            <a:noFill/>
            <a:miter lim="800000"/>
            <a:headEnd/>
            <a:tailEnd/>
          </a:ln>
        </p:spPr>
        <p:txBody>
          <a:bodyPr wrap="none">
            <a:prstTxWarp prst="textNoShape">
              <a:avLst/>
            </a:prstTxWarp>
            <a:spAutoFit/>
          </a:bodyPr>
          <a:lstStyle/>
          <a:p>
            <a:pPr>
              <a:lnSpc>
                <a:spcPct val="90000"/>
              </a:lnSpc>
            </a:pPr>
            <a:r>
              <a:rPr lang="en-US" sz="2000" b="1">
                <a:solidFill>
                  <a:srgbClr val="010101"/>
                </a:solidFill>
              </a:rPr>
              <a:t>maintains</a:t>
            </a:r>
            <a:br>
              <a:rPr lang="en-US" sz="2000" b="1">
                <a:solidFill>
                  <a:srgbClr val="010101"/>
                </a:solidFill>
              </a:rPr>
            </a:br>
            <a:r>
              <a:rPr lang="en-US" sz="2000" b="1">
                <a:solidFill>
                  <a:srgbClr val="010101"/>
                </a:solidFill>
              </a:rPr>
              <a:t>uterus lining</a:t>
            </a:r>
            <a:endParaRPr lang="en-US" b="1">
              <a:solidFill>
                <a:srgbClr val="010101"/>
              </a:solidFill>
            </a:endParaRPr>
          </a:p>
        </p:txBody>
      </p:sp>
      <p:pic>
        <p:nvPicPr>
          <p:cNvPr id="485419" name="Picture 43"/>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63688" y="4110038"/>
            <a:ext cx="1058862" cy="1155700"/>
          </a:xfrm>
          <a:prstGeom prst="rect">
            <a:avLst/>
          </a:prstGeom>
          <a:noFill/>
          <a:ln w="9525">
            <a:noFill/>
            <a:miter lim="800000"/>
            <a:headEnd/>
            <a:tailEnd/>
          </a:ln>
        </p:spPr>
      </p:pic>
      <p:sp>
        <p:nvSpPr>
          <p:cNvPr id="485420" name="Oval 44"/>
          <p:cNvSpPr>
            <a:spLocks noChangeArrowheads="1"/>
          </p:cNvSpPr>
          <p:nvPr/>
        </p:nvSpPr>
        <p:spPr bwMode="auto">
          <a:xfrm>
            <a:off x="1071563" y="5492750"/>
            <a:ext cx="1746250" cy="500063"/>
          </a:xfrm>
          <a:prstGeom prst="ellipse">
            <a:avLst/>
          </a:prstGeom>
          <a:solidFill>
            <a:srgbClr val="CCFF66"/>
          </a:solidFill>
          <a:ln w="9525">
            <a:solidFill>
              <a:srgbClr val="660000"/>
            </a:solidFill>
            <a:round/>
            <a:headEnd/>
            <a:tailEnd/>
          </a:ln>
        </p:spPr>
        <p:txBody>
          <a:bodyPr wrap="none" anchor="ctr">
            <a:prstTxWarp prst="textNoShape">
              <a:avLst/>
            </a:prstTxWarp>
          </a:bodyPr>
          <a:lstStyle/>
          <a:p>
            <a:r>
              <a:rPr lang="en-US" sz="2200" b="1">
                <a:solidFill>
                  <a:srgbClr val="000000"/>
                </a:solidFill>
              </a:rPr>
              <a:t>GnRH</a:t>
            </a:r>
          </a:p>
        </p:txBody>
      </p:sp>
      <p:sp>
        <p:nvSpPr>
          <p:cNvPr id="485390" name="Rectangle 14"/>
          <p:cNvSpPr>
            <a:spLocks noChangeArrowheads="1"/>
          </p:cNvSpPr>
          <p:nvPr/>
        </p:nvSpPr>
        <p:spPr bwMode="auto">
          <a:xfrm>
            <a:off x="-7938" y="4232275"/>
            <a:ext cx="1185863" cy="641350"/>
          </a:xfrm>
          <a:prstGeom prst="rect">
            <a:avLst/>
          </a:prstGeom>
          <a:no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pituitary</a:t>
            </a:r>
            <a:br>
              <a:rPr lang="en-US" sz="2000" b="1">
                <a:solidFill>
                  <a:srgbClr val="010101"/>
                </a:solidFill>
              </a:rPr>
            </a:br>
            <a:r>
              <a:rPr lang="en-US" sz="2000" b="1">
                <a:solidFill>
                  <a:srgbClr val="010101"/>
                </a:solidFill>
              </a:rPr>
              <a:t>gland</a:t>
            </a:r>
            <a:endParaRPr lang="en-US" b="1">
              <a:solidFill>
                <a:srgbClr val="010101"/>
              </a:solidFill>
            </a:endParaRPr>
          </a:p>
        </p:txBody>
      </p:sp>
      <p:sp>
        <p:nvSpPr>
          <p:cNvPr id="485421" name="Rectangle 45"/>
          <p:cNvSpPr>
            <a:spLocks noChangeArrowheads="1"/>
          </p:cNvSpPr>
          <p:nvPr/>
        </p:nvSpPr>
        <p:spPr bwMode="auto">
          <a:xfrm>
            <a:off x="120650" y="6132513"/>
            <a:ext cx="1906588" cy="366712"/>
          </a:xfrm>
          <a:prstGeom prst="rect">
            <a:avLst/>
          </a:prstGeom>
          <a:noFill/>
          <a:ln w="9525">
            <a:noFill/>
            <a:miter lim="800000"/>
            <a:headEnd/>
            <a:tailEnd/>
          </a:ln>
        </p:spPr>
        <p:txBody>
          <a:bodyPr wrap="none" anchor="ctr">
            <a:prstTxWarp prst="textNoShape">
              <a:avLst/>
            </a:prstTxWarp>
            <a:spAutoFit/>
          </a:bodyPr>
          <a:lstStyle/>
          <a:p>
            <a:pPr>
              <a:lnSpc>
                <a:spcPct val="90000"/>
              </a:lnSpc>
            </a:pPr>
            <a:r>
              <a:rPr lang="en-US" sz="2000" b="1">
                <a:solidFill>
                  <a:srgbClr val="010101"/>
                </a:solidFill>
              </a:rPr>
              <a:t>hypothalamus</a:t>
            </a:r>
            <a:endParaRPr lang="en-US" b="1">
              <a:solidFill>
                <a:srgbClr val="010101"/>
              </a:solidFill>
            </a:endParaRPr>
          </a:p>
        </p:txBody>
      </p:sp>
      <p:sp>
        <p:nvSpPr>
          <p:cNvPr id="485422" name="Freeform 46"/>
          <p:cNvSpPr>
            <a:spLocks/>
          </p:cNvSpPr>
          <p:nvPr/>
        </p:nvSpPr>
        <p:spPr bwMode="auto">
          <a:xfrm>
            <a:off x="2312988" y="4344988"/>
            <a:ext cx="387350" cy="1096962"/>
          </a:xfrm>
          <a:custGeom>
            <a:avLst/>
            <a:gdLst>
              <a:gd name="T0" fmla="*/ 0 w 244"/>
              <a:gd name="T1" fmla="*/ 0 h 691"/>
              <a:gd name="T2" fmla="*/ 2147483647 w 244"/>
              <a:gd name="T3" fmla="*/ 2147483647 h 691"/>
              <a:gd name="T4" fmla="*/ 2147483647 w 244"/>
              <a:gd name="T5" fmla="*/ 2147483647 h 691"/>
              <a:gd name="T6" fmla="*/ 0 60000 65536"/>
              <a:gd name="T7" fmla="*/ 0 60000 65536"/>
              <a:gd name="T8" fmla="*/ 0 60000 65536"/>
              <a:gd name="T9" fmla="*/ 0 w 244"/>
              <a:gd name="T10" fmla="*/ 0 h 691"/>
              <a:gd name="T11" fmla="*/ 244 w 244"/>
              <a:gd name="T12" fmla="*/ 691 h 691"/>
            </a:gdLst>
            <a:ahLst/>
            <a:cxnLst>
              <a:cxn ang="T6">
                <a:pos x="T0" y="T1"/>
              </a:cxn>
              <a:cxn ang="T7">
                <a:pos x="T2" y="T3"/>
              </a:cxn>
              <a:cxn ang="T8">
                <a:pos x="T4" y="T5"/>
              </a:cxn>
            </a:cxnLst>
            <a:rect l="T9" t="T10" r="T11" b="T12"/>
            <a:pathLst>
              <a:path w="244" h="691">
                <a:moveTo>
                  <a:pt x="0" y="0"/>
                </a:moveTo>
                <a:cubicBezTo>
                  <a:pt x="105" y="94"/>
                  <a:pt x="210" y="188"/>
                  <a:pt x="227" y="303"/>
                </a:cubicBezTo>
                <a:cubicBezTo>
                  <a:pt x="244" y="418"/>
                  <a:pt x="172" y="554"/>
                  <a:pt x="101" y="691"/>
                </a:cubicBezTo>
              </a:path>
            </a:pathLst>
          </a:custGeom>
          <a:noFill/>
          <a:ln w="28575">
            <a:solidFill>
              <a:srgbClr val="000000"/>
            </a:solidFill>
            <a:round/>
            <a:headEnd/>
            <a:tailEnd type="triangle" w="med" len="lg"/>
          </a:ln>
        </p:spPr>
        <p:txBody>
          <a:bodyPr wrap="none" anchor="ctr">
            <a:prstTxWarp prst="textNoShape">
              <a:avLst/>
            </a:prstTxWarp>
          </a:bodyPr>
          <a:lstStyle/>
          <a:p>
            <a:endParaRPr lang="en-US"/>
          </a:p>
        </p:txBody>
      </p:sp>
      <p:sp>
        <p:nvSpPr>
          <p:cNvPr id="485423" name="Freeform 47"/>
          <p:cNvSpPr>
            <a:spLocks/>
          </p:cNvSpPr>
          <p:nvPr/>
        </p:nvSpPr>
        <p:spPr bwMode="auto">
          <a:xfrm>
            <a:off x="1374775" y="4130675"/>
            <a:ext cx="390525" cy="882650"/>
          </a:xfrm>
          <a:custGeom>
            <a:avLst/>
            <a:gdLst>
              <a:gd name="T0" fmla="*/ 2147483647 w 246"/>
              <a:gd name="T1" fmla="*/ 2147483647 h 556"/>
              <a:gd name="T2" fmla="*/ 2147483647 w 246"/>
              <a:gd name="T3" fmla="*/ 2147483647 h 556"/>
              <a:gd name="T4" fmla="*/ 2147483647 w 246"/>
              <a:gd name="T5" fmla="*/ 0 h 556"/>
              <a:gd name="T6" fmla="*/ 0 60000 65536"/>
              <a:gd name="T7" fmla="*/ 0 60000 65536"/>
              <a:gd name="T8" fmla="*/ 0 60000 65536"/>
              <a:gd name="T9" fmla="*/ 0 w 246"/>
              <a:gd name="T10" fmla="*/ 0 h 556"/>
              <a:gd name="T11" fmla="*/ 246 w 246"/>
              <a:gd name="T12" fmla="*/ 556 h 556"/>
            </a:gdLst>
            <a:ahLst/>
            <a:cxnLst>
              <a:cxn ang="T6">
                <a:pos x="T0" y="T1"/>
              </a:cxn>
              <a:cxn ang="T7">
                <a:pos x="T2" y="T3"/>
              </a:cxn>
              <a:cxn ang="T8">
                <a:pos x="T4" y="T5"/>
              </a:cxn>
            </a:cxnLst>
            <a:rect l="T9" t="T10" r="T11" b="T12"/>
            <a:pathLst>
              <a:path w="246" h="556">
                <a:moveTo>
                  <a:pt x="246" y="556"/>
                </a:moveTo>
                <a:cubicBezTo>
                  <a:pt x="158" y="514"/>
                  <a:pt x="70" y="472"/>
                  <a:pt x="35" y="379"/>
                </a:cubicBezTo>
                <a:cubicBezTo>
                  <a:pt x="0" y="286"/>
                  <a:pt x="17" y="143"/>
                  <a:pt x="35" y="0"/>
                </a:cubicBezTo>
              </a:path>
            </a:pathLst>
          </a:custGeom>
          <a:noFill/>
          <a:ln w="28575">
            <a:solidFill>
              <a:srgbClr val="000000"/>
            </a:solidFill>
            <a:round/>
            <a:headEnd/>
            <a:tailEnd type="triangle" w="med" len="lg"/>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menstrualcycle_060809"/>
          <p:cNvPicPr>
            <a:picLocks noChangeAspect="1" noChangeArrowheads="1"/>
          </p:cNvPicPr>
          <p:nvPr/>
        </p:nvPicPr>
        <p:blipFill>
          <a:blip r:embed="rId2"/>
          <a:srcRect/>
          <a:stretch>
            <a:fillRect/>
          </a:stretch>
        </p:blipFill>
        <p:spPr bwMode="auto">
          <a:xfrm>
            <a:off x="1612900" y="157163"/>
            <a:ext cx="5683250" cy="67008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9200" y="1182688"/>
            <a:ext cx="6858000" cy="5613400"/>
          </a:xfrm>
          <a:prstGeom prst="rect">
            <a:avLst/>
          </a:prstGeom>
          <a:noFill/>
          <a:ln w="9525">
            <a:noFill/>
            <a:miter lim="800000"/>
            <a:headEnd/>
            <a:tailEnd/>
          </a:ln>
        </p:spPr>
      </p:pic>
      <p:sp>
        <p:nvSpPr>
          <p:cNvPr id="73731" name="Rectangle 2"/>
          <p:cNvSpPr>
            <a:spLocks noGrp="1" noChangeArrowheads="1"/>
          </p:cNvSpPr>
          <p:nvPr>
            <p:ph type="title"/>
          </p:nvPr>
        </p:nvSpPr>
        <p:spPr/>
        <p:txBody>
          <a:bodyPr/>
          <a:lstStyle/>
          <a:p>
            <a:pPr eaLnBrk="1" hangingPunct="1"/>
            <a:r>
              <a:rPr lang="en-US"/>
              <a:t>Effects of stress on a body</a:t>
            </a:r>
          </a:p>
        </p:txBody>
      </p:sp>
      <p:sp>
        <p:nvSpPr>
          <p:cNvPr id="73732" name="Text Box 6"/>
          <p:cNvSpPr txBox="1">
            <a:spLocks noChangeArrowheads="1"/>
          </p:cNvSpPr>
          <p:nvPr/>
        </p:nvSpPr>
        <p:spPr bwMode="auto">
          <a:xfrm>
            <a:off x="2116138" y="1868488"/>
            <a:ext cx="1087437" cy="3968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000" b="1">
                <a:solidFill>
                  <a:srgbClr val="000000"/>
                </a:solidFill>
              </a:rPr>
              <a:t>Spinal cord</a:t>
            </a:r>
          </a:p>
          <a:p>
            <a:pPr algn="l"/>
            <a:r>
              <a:rPr kumimoji="1" lang="en-US" sz="1000" b="1">
                <a:solidFill>
                  <a:srgbClr val="000000"/>
                </a:solidFill>
              </a:rPr>
              <a:t>(cross section)</a:t>
            </a:r>
          </a:p>
        </p:txBody>
      </p:sp>
      <p:sp>
        <p:nvSpPr>
          <p:cNvPr id="73733" name="Line 7"/>
          <p:cNvSpPr>
            <a:spLocks noChangeShapeType="1"/>
          </p:cNvSpPr>
          <p:nvPr/>
        </p:nvSpPr>
        <p:spPr bwMode="auto">
          <a:xfrm flipH="1" flipV="1">
            <a:off x="2590800" y="2249488"/>
            <a:ext cx="304800" cy="304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34" name="Text Box 8"/>
          <p:cNvSpPr txBox="1">
            <a:spLocks noChangeArrowheads="1"/>
          </p:cNvSpPr>
          <p:nvPr/>
        </p:nvSpPr>
        <p:spPr bwMode="auto">
          <a:xfrm>
            <a:off x="2987675" y="1797050"/>
            <a:ext cx="622300" cy="3968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000" b="1">
                <a:solidFill>
                  <a:srgbClr val="000000"/>
                </a:solidFill>
              </a:rPr>
              <a:t>Nerve</a:t>
            </a:r>
          </a:p>
          <a:p>
            <a:pPr algn="l"/>
            <a:r>
              <a:rPr kumimoji="1" lang="en-US" sz="1000" b="1">
                <a:solidFill>
                  <a:srgbClr val="000000"/>
                </a:solidFill>
              </a:rPr>
              <a:t>signals</a:t>
            </a:r>
          </a:p>
        </p:txBody>
      </p:sp>
      <p:sp>
        <p:nvSpPr>
          <p:cNvPr id="73735" name="Line 9"/>
          <p:cNvSpPr>
            <a:spLocks noChangeShapeType="1"/>
          </p:cNvSpPr>
          <p:nvPr/>
        </p:nvSpPr>
        <p:spPr bwMode="auto">
          <a:xfrm flipH="1" flipV="1">
            <a:off x="3284538" y="2173288"/>
            <a:ext cx="152400" cy="76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36" name="Text Box 10"/>
          <p:cNvSpPr txBox="1">
            <a:spLocks noChangeArrowheads="1"/>
          </p:cNvSpPr>
          <p:nvPr/>
        </p:nvSpPr>
        <p:spPr bwMode="auto">
          <a:xfrm>
            <a:off x="3719513" y="2384425"/>
            <a:ext cx="536575" cy="3968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000" b="1">
                <a:solidFill>
                  <a:srgbClr val="000000"/>
                </a:solidFill>
              </a:rPr>
              <a:t>Nerve</a:t>
            </a:r>
          </a:p>
          <a:p>
            <a:pPr algn="l"/>
            <a:r>
              <a:rPr kumimoji="1" lang="en-US" sz="1000" b="1">
                <a:solidFill>
                  <a:srgbClr val="000000"/>
                </a:solidFill>
              </a:rPr>
              <a:t>cell</a:t>
            </a:r>
          </a:p>
        </p:txBody>
      </p:sp>
      <p:sp>
        <p:nvSpPr>
          <p:cNvPr id="73737" name="Line 11"/>
          <p:cNvSpPr>
            <a:spLocks noChangeShapeType="1"/>
          </p:cNvSpPr>
          <p:nvPr/>
        </p:nvSpPr>
        <p:spPr bwMode="auto">
          <a:xfrm flipH="1">
            <a:off x="3986213" y="2128838"/>
            <a:ext cx="228600" cy="304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38" name="Text Box 12"/>
          <p:cNvSpPr txBox="1">
            <a:spLocks noChangeArrowheads="1"/>
          </p:cNvSpPr>
          <p:nvPr/>
        </p:nvSpPr>
        <p:spPr bwMode="auto">
          <a:xfrm>
            <a:off x="4324350" y="2068513"/>
            <a:ext cx="784225" cy="3968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Releasing</a:t>
            </a:r>
          </a:p>
          <a:p>
            <a:r>
              <a:rPr kumimoji="1" lang="en-US" sz="1000" b="1">
                <a:solidFill>
                  <a:srgbClr val="000000"/>
                </a:solidFill>
              </a:rPr>
              <a:t>hormone</a:t>
            </a:r>
          </a:p>
        </p:txBody>
      </p:sp>
      <p:sp>
        <p:nvSpPr>
          <p:cNvPr id="73739" name="Text Box 13"/>
          <p:cNvSpPr txBox="1">
            <a:spLocks noChangeArrowheads="1"/>
          </p:cNvSpPr>
          <p:nvPr/>
        </p:nvSpPr>
        <p:spPr bwMode="auto">
          <a:xfrm>
            <a:off x="5180013" y="1335088"/>
            <a:ext cx="573087"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Stress</a:t>
            </a:r>
          </a:p>
        </p:txBody>
      </p:sp>
      <p:sp>
        <p:nvSpPr>
          <p:cNvPr id="73740" name="Text Box 14"/>
          <p:cNvSpPr txBox="1">
            <a:spLocks noChangeArrowheads="1"/>
          </p:cNvSpPr>
          <p:nvPr/>
        </p:nvSpPr>
        <p:spPr bwMode="auto">
          <a:xfrm>
            <a:off x="5578475" y="1843088"/>
            <a:ext cx="1058863"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Hypothalamus</a:t>
            </a:r>
          </a:p>
        </p:txBody>
      </p:sp>
      <p:sp>
        <p:nvSpPr>
          <p:cNvPr id="73741" name="Line 15"/>
          <p:cNvSpPr>
            <a:spLocks noChangeShapeType="1"/>
          </p:cNvSpPr>
          <p:nvPr/>
        </p:nvSpPr>
        <p:spPr bwMode="auto">
          <a:xfrm>
            <a:off x="5105400" y="1944688"/>
            <a:ext cx="5334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42" name="Text Box 16"/>
          <p:cNvSpPr txBox="1">
            <a:spLocks noChangeArrowheads="1"/>
          </p:cNvSpPr>
          <p:nvPr/>
        </p:nvSpPr>
        <p:spPr bwMode="auto">
          <a:xfrm>
            <a:off x="5013325" y="2630488"/>
            <a:ext cx="1214438"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Anterior pituitary</a:t>
            </a:r>
          </a:p>
        </p:txBody>
      </p:sp>
      <p:sp>
        <p:nvSpPr>
          <p:cNvPr id="73743" name="Line 17"/>
          <p:cNvSpPr>
            <a:spLocks noChangeShapeType="1"/>
          </p:cNvSpPr>
          <p:nvPr/>
        </p:nvSpPr>
        <p:spPr bwMode="auto">
          <a:xfrm flipH="1">
            <a:off x="4776788" y="2782888"/>
            <a:ext cx="320675" cy="279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44" name="Text Box 18"/>
          <p:cNvSpPr txBox="1">
            <a:spLocks noChangeArrowheads="1"/>
          </p:cNvSpPr>
          <p:nvPr/>
        </p:nvSpPr>
        <p:spPr bwMode="auto">
          <a:xfrm>
            <a:off x="5086350" y="2859088"/>
            <a:ext cx="968375"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Blood vessel</a:t>
            </a:r>
          </a:p>
        </p:txBody>
      </p:sp>
      <p:sp>
        <p:nvSpPr>
          <p:cNvPr id="73745" name="Line 19"/>
          <p:cNvSpPr>
            <a:spLocks noChangeShapeType="1"/>
          </p:cNvSpPr>
          <p:nvPr/>
        </p:nvSpPr>
        <p:spPr bwMode="auto">
          <a:xfrm flipH="1">
            <a:off x="5080000" y="3011488"/>
            <a:ext cx="101600" cy="431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46" name="Text Box 20"/>
          <p:cNvSpPr txBox="1">
            <a:spLocks noChangeArrowheads="1"/>
          </p:cNvSpPr>
          <p:nvPr/>
        </p:nvSpPr>
        <p:spPr bwMode="auto">
          <a:xfrm>
            <a:off x="4800600" y="3651250"/>
            <a:ext cx="536575"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ACTH</a:t>
            </a:r>
          </a:p>
        </p:txBody>
      </p:sp>
      <p:sp>
        <p:nvSpPr>
          <p:cNvPr id="73747" name="Line 21"/>
          <p:cNvSpPr>
            <a:spLocks noChangeShapeType="1"/>
          </p:cNvSpPr>
          <p:nvPr/>
        </p:nvSpPr>
        <p:spPr bwMode="auto">
          <a:xfrm flipH="1">
            <a:off x="5219700" y="3557588"/>
            <a:ext cx="76200" cy="15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48" name="Text Box 22"/>
          <p:cNvSpPr txBox="1">
            <a:spLocks noChangeArrowheads="1"/>
          </p:cNvSpPr>
          <p:nvPr/>
        </p:nvSpPr>
        <p:spPr bwMode="auto">
          <a:xfrm>
            <a:off x="3648075" y="4027488"/>
            <a:ext cx="657225" cy="3968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000" b="1">
                <a:solidFill>
                  <a:srgbClr val="000000"/>
                </a:solidFill>
              </a:rPr>
              <a:t>Adrenal</a:t>
            </a:r>
          </a:p>
          <a:p>
            <a:pPr algn="l"/>
            <a:r>
              <a:rPr kumimoji="1" lang="en-US" sz="1000" b="1">
                <a:solidFill>
                  <a:srgbClr val="000000"/>
                </a:solidFill>
              </a:rPr>
              <a:t>gland</a:t>
            </a:r>
          </a:p>
        </p:txBody>
      </p:sp>
      <p:sp>
        <p:nvSpPr>
          <p:cNvPr id="73749" name="Line 23"/>
          <p:cNvSpPr>
            <a:spLocks noChangeShapeType="1"/>
          </p:cNvSpPr>
          <p:nvPr/>
        </p:nvSpPr>
        <p:spPr bwMode="auto">
          <a:xfrm flipH="1">
            <a:off x="4267200" y="4154488"/>
            <a:ext cx="3048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50" name="Text Box 24"/>
          <p:cNvSpPr txBox="1">
            <a:spLocks noChangeArrowheads="1"/>
          </p:cNvSpPr>
          <p:nvPr/>
        </p:nvSpPr>
        <p:spPr bwMode="auto">
          <a:xfrm>
            <a:off x="3576638" y="4395788"/>
            <a:ext cx="608012"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Kidney</a:t>
            </a:r>
          </a:p>
        </p:txBody>
      </p:sp>
      <p:sp>
        <p:nvSpPr>
          <p:cNvPr id="73751" name="Line 25"/>
          <p:cNvSpPr>
            <a:spLocks noChangeShapeType="1"/>
          </p:cNvSpPr>
          <p:nvPr/>
        </p:nvSpPr>
        <p:spPr bwMode="auto">
          <a:xfrm flipH="1">
            <a:off x="4114800" y="4535488"/>
            <a:ext cx="3048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52" name="Text Box 26"/>
          <p:cNvSpPr txBox="1">
            <a:spLocks noChangeArrowheads="1"/>
          </p:cNvSpPr>
          <p:nvPr/>
        </p:nvSpPr>
        <p:spPr bwMode="auto">
          <a:xfrm>
            <a:off x="-49213" y="2990850"/>
            <a:ext cx="1963738" cy="730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a:r>
              <a:rPr kumimoji="1" lang="en-US" sz="1400" b="1">
                <a:solidFill>
                  <a:srgbClr val="000000"/>
                </a:solidFill>
              </a:rPr>
              <a:t>adrenal medulla</a:t>
            </a:r>
          </a:p>
          <a:p>
            <a:pPr algn="r"/>
            <a:r>
              <a:rPr kumimoji="1" lang="en-US" sz="1400" b="1">
                <a:solidFill>
                  <a:srgbClr val="000000"/>
                </a:solidFill>
              </a:rPr>
              <a:t>secretes </a:t>
            </a:r>
            <a:r>
              <a:rPr kumimoji="1" lang="en-US" sz="1400" b="1" u="sng">
                <a:solidFill>
                  <a:srgbClr val="CC0000"/>
                </a:solidFill>
              </a:rPr>
              <a:t>epinephrine</a:t>
            </a:r>
            <a:endParaRPr kumimoji="1" lang="en-US" sz="1400" b="1">
              <a:solidFill>
                <a:srgbClr val="000000"/>
              </a:solidFill>
            </a:endParaRPr>
          </a:p>
          <a:p>
            <a:pPr algn="r"/>
            <a:r>
              <a:rPr kumimoji="1" lang="en-US" sz="1400" b="1">
                <a:solidFill>
                  <a:srgbClr val="000000"/>
                </a:solidFill>
              </a:rPr>
              <a:t>&amp; </a:t>
            </a:r>
            <a:r>
              <a:rPr kumimoji="1" lang="en-US" sz="1400" b="1" u="sng">
                <a:solidFill>
                  <a:srgbClr val="CC0000"/>
                </a:solidFill>
              </a:rPr>
              <a:t>norepinephrine</a:t>
            </a:r>
            <a:endParaRPr kumimoji="1" lang="en-US" sz="1400" b="1">
              <a:solidFill>
                <a:srgbClr val="000000"/>
              </a:solidFill>
            </a:endParaRPr>
          </a:p>
        </p:txBody>
      </p:sp>
      <p:sp>
        <p:nvSpPr>
          <p:cNvPr id="73753" name="Line 27"/>
          <p:cNvSpPr>
            <a:spLocks noChangeShapeType="1"/>
          </p:cNvSpPr>
          <p:nvPr/>
        </p:nvSpPr>
        <p:spPr bwMode="auto">
          <a:xfrm>
            <a:off x="1866900" y="3087688"/>
            <a:ext cx="0" cy="533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54" name="Line 28"/>
          <p:cNvSpPr>
            <a:spLocks noChangeShapeType="1"/>
          </p:cNvSpPr>
          <p:nvPr/>
        </p:nvSpPr>
        <p:spPr bwMode="auto">
          <a:xfrm flipH="1" flipV="1">
            <a:off x="1879600" y="3341688"/>
            <a:ext cx="1074738" cy="50006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55" name="Text Box 29"/>
          <p:cNvSpPr txBox="1">
            <a:spLocks noChangeArrowheads="1"/>
          </p:cNvSpPr>
          <p:nvPr/>
        </p:nvSpPr>
        <p:spPr bwMode="auto">
          <a:xfrm>
            <a:off x="7158038" y="3225800"/>
            <a:ext cx="1774825" cy="9429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400" b="1">
                <a:solidFill>
                  <a:srgbClr val="000000"/>
                </a:solidFill>
              </a:rPr>
              <a:t>Adrenal cortex</a:t>
            </a:r>
          </a:p>
          <a:p>
            <a:pPr algn="l"/>
            <a:r>
              <a:rPr kumimoji="1" lang="en-US" sz="1400" b="1">
                <a:solidFill>
                  <a:srgbClr val="000000"/>
                </a:solidFill>
              </a:rPr>
              <a:t>secretes</a:t>
            </a:r>
          </a:p>
          <a:p>
            <a:pPr algn="l"/>
            <a:r>
              <a:rPr kumimoji="1" lang="en-US" sz="1400" b="1" u="sng">
                <a:solidFill>
                  <a:srgbClr val="CC0000"/>
                </a:solidFill>
              </a:rPr>
              <a:t>mineralocorticoids</a:t>
            </a:r>
            <a:endParaRPr kumimoji="1" lang="en-US" sz="1400" b="1">
              <a:solidFill>
                <a:srgbClr val="000000"/>
              </a:solidFill>
            </a:endParaRPr>
          </a:p>
          <a:p>
            <a:pPr algn="l"/>
            <a:r>
              <a:rPr kumimoji="1" lang="en-US" sz="1400" b="1">
                <a:solidFill>
                  <a:srgbClr val="000000"/>
                </a:solidFill>
              </a:rPr>
              <a:t>&amp; </a:t>
            </a:r>
            <a:r>
              <a:rPr kumimoji="1" lang="en-US" sz="1400" b="1" u="sng">
                <a:solidFill>
                  <a:srgbClr val="CC0000"/>
                </a:solidFill>
              </a:rPr>
              <a:t>glucocorticoids</a:t>
            </a:r>
            <a:endParaRPr kumimoji="1" lang="en-US" sz="1400" b="1">
              <a:solidFill>
                <a:srgbClr val="000000"/>
              </a:solidFill>
            </a:endParaRPr>
          </a:p>
        </p:txBody>
      </p:sp>
      <p:sp>
        <p:nvSpPr>
          <p:cNvPr id="73756" name="Line 30"/>
          <p:cNvSpPr>
            <a:spLocks noChangeShapeType="1"/>
          </p:cNvSpPr>
          <p:nvPr/>
        </p:nvSpPr>
        <p:spPr bwMode="auto">
          <a:xfrm>
            <a:off x="7162800" y="3392488"/>
            <a:ext cx="0" cy="685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57" name="Line 31"/>
          <p:cNvSpPr>
            <a:spLocks noChangeShapeType="1"/>
          </p:cNvSpPr>
          <p:nvPr/>
        </p:nvSpPr>
        <p:spPr bwMode="auto">
          <a:xfrm flipH="1">
            <a:off x="6629400" y="3773488"/>
            <a:ext cx="533400" cy="76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58" name="Text Box 48"/>
          <p:cNvSpPr txBox="1">
            <a:spLocks noChangeArrowheads="1"/>
          </p:cNvSpPr>
          <p:nvPr/>
        </p:nvSpPr>
        <p:spPr bwMode="auto">
          <a:xfrm>
            <a:off x="5027613" y="4843463"/>
            <a:ext cx="2449512" cy="2444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000" b="1">
                <a:solidFill>
                  <a:srgbClr val="000000"/>
                </a:solidFill>
              </a:rPr>
              <a:t>(B) LONG-TERM STRESS RESPONSE</a:t>
            </a:r>
          </a:p>
        </p:txBody>
      </p:sp>
      <p:sp>
        <p:nvSpPr>
          <p:cNvPr id="73759" name="Text Box 49"/>
          <p:cNvSpPr txBox="1">
            <a:spLocks noChangeArrowheads="1"/>
          </p:cNvSpPr>
          <p:nvPr/>
        </p:nvSpPr>
        <p:spPr bwMode="auto">
          <a:xfrm>
            <a:off x="1177925" y="4843463"/>
            <a:ext cx="2527300" cy="3968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1" lang="en-US" sz="1000" b="1">
                <a:solidFill>
                  <a:srgbClr val="000000"/>
                </a:solidFill>
              </a:rPr>
              <a:t>(A) SHORT-TERM STRESS RESPONSE</a:t>
            </a:r>
          </a:p>
          <a:p>
            <a:pPr algn="l"/>
            <a:endParaRPr kumimoji="1" lang="en-US" sz="1000" b="1">
              <a:solidFill>
                <a:srgbClr val="000000"/>
              </a:solidFill>
            </a:endParaRPr>
          </a:p>
        </p:txBody>
      </p:sp>
      <p:sp>
        <p:nvSpPr>
          <p:cNvPr id="73760" name="Line 50"/>
          <p:cNvSpPr>
            <a:spLocks noChangeShapeType="1"/>
          </p:cNvSpPr>
          <p:nvPr/>
        </p:nvSpPr>
        <p:spPr bwMode="auto">
          <a:xfrm>
            <a:off x="3192463" y="3240088"/>
            <a:ext cx="34766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3761" name="Text Box 51"/>
          <p:cNvSpPr txBox="1">
            <a:spLocks noChangeArrowheads="1"/>
          </p:cNvSpPr>
          <p:nvPr/>
        </p:nvSpPr>
        <p:spPr bwMode="auto">
          <a:xfrm>
            <a:off x="3478213" y="3117850"/>
            <a:ext cx="784225" cy="244475"/>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1" lang="en-US" sz="1000" b="1">
                <a:solidFill>
                  <a:srgbClr val="000000"/>
                </a:solidFill>
              </a:rPr>
              <a:t>Nerve cell</a:t>
            </a:r>
          </a:p>
        </p:txBody>
      </p:sp>
      <p:sp>
        <p:nvSpPr>
          <p:cNvPr id="604212" name="Text Box 52"/>
          <p:cNvSpPr txBox="1">
            <a:spLocks noChangeArrowheads="1"/>
          </p:cNvSpPr>
          <p:nvPr/>
        </p:nvSpPr>
        <p:spPr bwMode="auto">
          <a:xfrm>
            <a:off x="1273175" y="5172075"/>
            <a:ext cx="2786063" cy="1571625"/>
          </a:xfrm>
          <a:prstGeom prst="rect">
            <a:avLst/>
          </a:prstGeom>
          <a:noFill/>
          <a:ln w="9525">
            <a:noFill/>
            <a:miter lim="800000"/>
            <a:headEnd/>
            <a:tailEnd/>
          </a:ln>
        </p:spPr>
        <p:txBody>
          <a:bodyPr>
            <a:prstTxWarp prst="textNoShape">
              <a:avLst/>
            </a:prstTxWarp>
            <a:spAutoFit/>
          </a:bodyPr>
          <a:lstStyle/>
          <a:p>
            <a:pPr marL="169863" indent="-169863" algn="l"/>
            <a:r>
              <a:rPr kumimoji="1" lang="en-US" sz="1000" b="1">
                <a:solidFill>
                  <a:srgbClr val="000000"/>
                </a:solidFill>
              </a:rPr>
              <a:t>Effects of </a:t>
            </a:r>
            <a:r>
              <a:rPr kumimoji="1" lang="en-US" sz="1000" b="1" u="sng">
                <a:solidFill>
                  <a:srgbClr val="CC0000"/>
                </a:solidFill>
              </a:rPr>
              <a:t>epinephrine</a:t>
            </a:r>
            <a:r>
              <a:rPr kumimoji="1" lang="en-US" sz="1000" b="1">
                <a:solidFill>
                  <a:srgbClr val="000000"/>
                </a:solidFill>
              </a:rPr>
              <a:t> and </a:t>
            </a:r>
            <a:r>
              <a:rPr kumimoji="1" lang="en-US" sz="1000" b="1" u="sng">
                <a:solidFill>
                  <a:srgbClr val="CC0000"/>
                </a:solidFill>
              </a:rPr>
              <a:t>norepinephrine</a:t>
            </a:r>
            <a:r>
              <a:rPr kumimoji="1" lang="en-US" sz="1000" b="1">
                <a:solidFill>
                  <a:srgbClr val="000000"/>
                </a:solidFill>
              </a:rPr>
              <a:t>:</a:t>
            </a:r>
          </a:p>
          <a:p>
            <a:pPr marL="169863" indent="-169863" algn="l"/>
            <a:endParaRPr kumimoji="1" lang="en-US" sz="500" b="1">
              <a:solidFill>
                <a:srgbClr val="000000"/>
              </a:solidFill>
            </a:endParaRPr>
          </a:p>
          <a:p>
            <a:pPr marL="169863" indent="-169863" algn="l">
              <a:lnSpc>
                <a:spcPct val="110000"/>
              </a:lnSpc>
            </a:pPr>
            <a:r>
              <a:rPr kumimoji="1" lang="en-US" sz="1000" b="1">
                <a:solidFill>
                  <a:srgbClr val="000000"/>
                </a:solidFill>
              </a:rPr>
              <a:t>1.	Glycogen broken down to glucose; increased blood glucose</a:t>
            </a:r>
          </a:p>
          <a:p>
            <a:pPr marL="169863" indent="-169863" algn="l"/>
            <a:r>
              <a:rPr kumimoji="1" lang="en-US" sz="1000" b="1">
                <a:solidFill>
                  <a:srgbClr val="000000"/>
                </a:solidFill>
              </a:rPr>
              <a:t>2.	Increased blood pressure</a:t>
            </a:r>
          </a:p>
          <a:p>
            <a:pPr marL="169863" indent="-169863" algn="l"/>
            <a:r>
              <a:rPr kumimoji="1" lang="en-US" sz="1000" b="1">
                <a:solidFill>
                  <a:srgbClr val="000000"/>
                </a:solidFill>
              </a:rPr>
              <a:t>3.	Increased breathing rate</a:t>
            </a:r>
          </a:p>
          <a:p>
            <a:pPr marL="169863" indent="-169863" algn="l"/>
            <a:r>
              <a:rPr kumimoji="1" lang="en-US" sz="1000" b="1">
                <a:solidFill>
                  <a:srgbClr val="000000"/>
                </a:solidFill>
              </a:rPr>
              <a:t>4.	Increased metabolic rate</a:t>
            </a:r>
          </a:p>
          <a:p>
            <a:pPr marL="169863" indent="-169863" algn="l"/>
            <a:r>
              <a:rPr kumimoji="1" lang="en-US" sz="1000" b="1">
                <a:solidFill>
                  <a:srgbClr val="000000"/>
                </a:solidFill>
              </a:rPr>
              <a:t>5.	Change in blood flow patterns, leading to increased alertness &amp; decreased digestive &amp; kidney activity</a:t>
            </a:r>
          </a:p>
        </p:txBody>
      </p:sp>
      <p:sp>
        <p:nvSpPr>
          <p:cNvPr id="604213" name="Text Box 53"/>
          <p:cNvSpPr txBox="1">
            <a:spLocks noChangeArrowheads="1"/>
          </p:cNvSpPr>
          <p:nvPr/>
        </p:nvSpPr>
        <p:spPr bwMode="auto">
          <a:xfrm>
            <a:off x="5003800" y="5145088"/>
            <a:ext cx="1423988" cy="1463675"/>
          </a:xfrm>
          <a:prstGeom prst="rect">
            <a:avLst/>
          </a:prstGeom>
          <a:noFill/>
          <a:ln w="9525">
            <a:noFill/>
            <a:miter lim="800000"/>
            <a:headEnd/>
            <a:tailEnd/>
          </a:ln>
        </p:spPr>
        <p:txBody>
          <a:bodyPr>
            <a:prstTxWarp prst="textNoShape">
              <a:avLst/>
            </a:prstTxWarp>
            <a:spAutoFit/>
          </a:bodyPr>
          <a:lstStyle/>
          <a:p>
            <a:pPr marL="169863" indent="-169863" algn="l"/>
            <a:r>
              <a:rPr kumimoji="1" lang="en-US" sz="1000" b="1">
                <a:solidFill>
                  <a:srgbClr val="000000"/>
                </a:solidFill>
              </a:rPr>
              <a:t>Effects of </a:t>
            </a:r>
          </a:p>
          <a:p>
            <a:pPr marL="169863" indent="-169863" algn="l"/>
            <a:r>
              <a:rPr kumimoji="1" lang="en-US" sz="1000" b="1" u="sng">
                <a:solidFill>
                  <a:srgbClr val="CC0000"/>
                </a:solidFill>
              </a:rPr>
              <a:t>mineralocorticoids</a:t>
            </a:r>
            <a:r>
              <a:rPr kumimoji="1" lang="en-US" sz="1000" b="1">
                <a:solidFill>
                  <a:srgbClr val="000000"/>
                </a:solidFill>
              </a:rPr>
              <a:t>:</a:t>
            </a:r>
          </a:p>
          <a:p>
            <a:pPr marL="169863" indent="-169863" algn="l"/>
            <a:endParaRPr kumimoji="1" lang="en-US" sz="500" b="1">
              <a:solidFill>
                <a:srgbClr val="000000"/>
              </a:solidFill>
            </a:endParaRPr>
          </a:p>
          <a:p>
            <a:pPr marL="169863" indent="-169863" algn="l"/>
            <a:r>
              <a:rPr kumimoji="1" lang="en-US" sz="1000" b="1">
                <a:solidFill>
                  <a:srgbClr val="000000"/>
                </a:solidFill>
              </a:rPr>
              <a:t>1.	Retention of sodium ions &amp; water by kidneys</a:t>
            </a:r>
          </a:p>
          <a:p>
            <a:pPr marL="169863" indent="-169863" algn="l"/>
            <a:endParaRPr kumimoji="1" lang="en-US" sz="500" b="1">
              <a:solidFill>
                <a:srgbClr val="000000"/>
              </a:solidFill>
            </a:endParaRPr>
          </a:p>
          <a:p>
            <a:pPr marL="169863" indent="-169863" algn="l"/>
            <a:r>
              <a:rPr kumimoji="1" lang="en-US" sz="1000" b="1">
                <a:solidFill>
                  <a:srgbClr val="000000"/>
                </a:solidFill>
              </a:rPr>
              <a:t>2.	Increased blood volume &amp; blood pressure</a:t>
            </a:r>
          </a:p>
        </p:txBody>
      </p:sp>
      <p:sp>
        <p:nvSpPr>
          <p:cNvPr id="604214" name="Text Box 54"/>
          <p:cNvSpPr txBox="1">
            <a:spLocks noChangeArrowheads="1"/>
          </p:cNvSpPr>
          <p:nvPr/>
        </p:nvSpPr>
        <p:spPr bwMode="auto">
          <a:xfrm>
            <a:off x="6434138" y="5145088"/>
            <a:ext cx="1771650" cy="1584325"/>
          </a:xfrm>
          <a:prstGeom prst="rect">
            <a:avLst/>
          </a:prstGeom>
          <a:noFill/>
          <a:ln w="9525">
            <a:noFill/>
            <a:miter lim="800000"/>
            <a:headEnd/>
            <a:tailEnd/>
          </a:ln>
        </p:spPr>
        <p:txBody>
          <a:bodyPr>
            <a:prstTxWarp prst="textNoShape">
              <a:avLst/>
            </a:prstTxWarp>
            <a:spAutoFit/>
          </a:bodyPr>
          <a:lstStyle/>
          <a:p>
            <a:pPr marL="169863" indent="-169863" algn="l"/>
            <a:r>
              <a:rPr kumimoji="1" lang="en-US" sz="1000" b="1">
                <a:solidFill>
                  <a:srgbClr val="000000"/>
                </a:solidFill>
              </a:rPr>
              <a:t>Effects of </a:t>
            </a:r>
          </a:p>
          <a:p>
            <a:pPr marL="169863" indent="-169863" algn="l"/>
            <a:r>
              <a:rPr kumimoji="1" lang="en-US" sz="1000" b="1" u="sng">
                <a:solidFill>
                  <a:srgbClr val="CC0000"/>
                </a:solidFill>
              </a:rPr>
              <a:t>glucocorticoids</a:t>
            </a:r>
            <a:r>
              <a:rPr kumimoji="1" lang="en-US" sz="1000" b="1">
                <a:solidFill>
                  <a:srgbClr val="000000"/>
                </a:solidFill>
              </a:rPr>
              <a:t>:</a:t>
            </a:r>
          </a:p>
          <a:p>
            <a:pPr marL="169863" indent="-169863" algn="l"/>
            <a:endParaRPr kumimoji="1" lang="en-US" sz="500" b="1">
              <a:solidFill>
                <a:srgbClr val="000000"/>
              </a:solidFill>
            </a:endParaRPr>
          </a:p>
          <a:p>
            <a:pPr marL="169863" indent="-169863" algn="l"/>
            <a:r>
              <a:rPr kumimoji="1" lang="en-US" sz="1000" b="1">
                <a:solidFill>
                  <a:srgbClr val="000000"/>
                </a:solidFill>
              </a:rPr>
              <a:t>1.	Proteins &amp; fats broken down &amp; converted to glucose, leading to increased blood glucose</a:t>
            </a:r>
          </a:p>
          <a:p>
            <a:pPr marL="169863" indent="-169863" algn="l"/>
            <a:endParaRPr kumimoji="1" lang="en-US" sz="500" b="1">
              <a:solidFill>
                <a:srgbClr val="000000"/>
              </a:solidFill>
            </a:endParaRPr>
          </a:p>
          <a:p>
            <a:pPr marL="169863" indent="-169863" algn="l">
              <a:lnSpc>
                <a:spcPct val="90000"/>
              </a:lnSpc>
            </a:pPr>
            <a:r>
              <a:rPr kumimoji="1" lang="en-US" sz="1000" b="1">
                <a:solidFill>
                  <a:srgbClr val="000000"/>
                </a:solidFill>
              </a:rPr>
              <a:t>2.	Immune system suppressed</a:t>
            </a:r>
          </a:p>
        </p:txBody>
      </p:sp>
      <p:sp>
        <p:nvSpPr>
          <p:cNvPr id="73765" name="Rectangle 55"/>
          <p:cNvSpPr>
            <a:spLocks noChangeArrowheads="1"/>
          </p:cNvSpPr>
          <p:nvPr/>
        </p:nvSpPr>
        <p:spPr bwMode="auto">
          <a:xfrm rot="-1800000">
            <a:off x="293688" y="4583113"/>
            <a:ext cx="1425575" cy="396875"/>
          </a:xfrm>
          <a:prstGeom prst="rect">
            <a:avLst/>
          </a:prstGeom>
          <a:solidFill>
            <a:srgbClr val="FFEA18"/>
          </a:solidFill>
          <a:ln w="9525">
            <a:noFill/>
            <a:miter lim="800000"/>
            <a:headEnd/>
            <a:tailEnd/>
          </a:ln>
        </p:spPr>
        <p:txBody>
          <a:bodyPr wrap="none" anchor="ctr">
            <a:prstTxWarp prst="textNoShape">
              <a:avLst/>
            </a:prstTxWarp>
            <a:spAutoFit/>
          </a:bodyPr>
          <a:lstStyle/>
          <a:p>
            <a:r>
              <a:rPr kumimoji="1" lang="en-US" sz="2000" b="1">
                <a:solidFill>
                  <a:srgbClr val="CC0000"/>
                </a:solidFill>
              </a:rPr>
              <a:t>MEDULLA</a:t>
            </a:r>
          </a:p>
        </p:txBody>
      </p:sp>
      <p:sp>
        <p:nvSpPr>
          <p:cNvPr id="73766" name="Rectangle 56"/>
          <p:cNvSpPr>
            <a:spLocks noChangeArrowheads="1"/>
          </p:cNvSpPr>
          <p:nvPr/>
        </p:nvSpPr>
        <p:spPr bwMode="auto">
          <a:xfrm rot="2080984">
            <a:off x="7524750" y="4572000"/>
            <a:ext cx="1243013" cy="396875"/>
          </a:xfrm>
          <a:prstGeom prst="rect">
            <a:avLst/>
          </a:prstGeom>
          <a:solidFill>
            <a:srgbClr val="FFEA18"/>
          </a:solidFill>
          <a:ln w="9525">
            <a:noFill/>
            <a:miter lim="800000"/>
            <a:headEnd/>
            <a:tailEnd/>
          </a:ln>
        </p:spPr>
        <p:txBody>
          <a:bodyPr wrap="none" anchor="ctr">
            <a:prstTxWarp prst="textNoShape">
              <a:avLst/>
            </a:prstTxWarp>
            <a:spAutoFit/>
          </a:bodyPr>
          <a:lstStyle/>
          <a:p>
            <a:r>
              <a:rPr kumimoji="1" lang="en-US" sz="2000" b="1">
                <a:solidFill>
                  <a:srgbClr val="CC0000"/>
                </a:solidFill>
              </a:rPr>
              <a:t>CORTEX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12">
                                            <p:txEl>
                                              <p:pRg st="0" end="0"/>
                                            </p:txEl>
                                          </p:spTgt>
                                        </p:tgtEl>
                                        <p:attrNameLst>
                                          <p:attrName>style.visibility</p:attrName>
                                        </p:attrNameLst>
                                      </p:cBhvr>
                                      <p:to>
                                        <p:strVal val="visible"/>
                                      </p:to>
                                    </p:set>
                                    <p:anim calcmode="lin" valueType="num">
                                      <p:cBhvr additive="base">
                                        <p:cTn id="7" dur="500" fill="hold"/>
                                        <p:tgtEl>
                                          <p:spTgt spid="6042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2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12">
                                            <p:txEl>
                                              <p:pRg st="2" end="2"/>
                                            </p:txEl>
                                          </p:spTgt>
                                        </p:tgtEl>
                                        <p:attrNameLst>
                                          <p:attrName>style.visibility</p:attrName>
                                        </p:attrNameLst>
                                      </p:cBhvr>
                                      <p:to>
                                        <p:strVal val="visible"/>
                                      </p:to>
                                    </p:set>
                                    <p:anim calcmode="lin" valueType="num">
                                      <p:cBhvr additive="base">
                                        <p:cTn id="13" dur="500" fill="hold"/>
                                        <p:tgtEl>
                                          <p:spTgt spid="6042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2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212">
                                            <p:txEl>
                                              <p:pRg st="3" end="3"/>
                                            </p:txEl>
                                          </p:spTgt>
                                        </p:tgtEl>
                                        <p:attrNameLst>
                                          <p:attrName>style.visibility</p:attrName>
                                        </p:attrNameLst>
                                      </p:cBhvr>
                                      <p:to>
                                        <p:strVal val="visible"/>
                                      </p:to>
                                    </p:set>
                                    <p:anim calcmode="lin" valueType="num">
                                      <p:cBhvr additive="base">
                                        <p:cTn id="19" dur="500" fill="hold"/>
                                        <p:tgtEl>
                                          <p:spTgt spid="6042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2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212">
                                            <p:txEl>
                                              <p:pRg st="4" end="4"/>
                                            </p:txEl>
                                          </p:spTgt>
                                        </p:tgtEl>
                                        <p:attrNameLst>
                                          <p:attrName>style.visibility</p:attrName>
                                        </p:attrNameLst>
                                      </p:cBhvr>
                                      <p:to>
                                        <p:strVal val="visible"/>
                                      </p:to>
                                    </p:set>
                                    <p:anim calcmode="lin" valueType="num">
                                      <p:cBhvr additive="base">
                                        <p:cTn id="25" dur="500" fill="hold"/>
                                        <p:tgtEl>
                                          <p:spTgt spid="60421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21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212">
                                            <p:txEl>
                                              <p:pRg st="5" end="5"/>
                                            </p:txEl>
                                          </p:spTgt>
                                        </p:tgtEl>
                                        <p:attrNameLst>
                                          <p:attrName>style.visibility</p:attrName>
                                        </p:attrNameLst>
                                      </p:cBhvr>
                                      <p:to>
                                        <p:strVal val="visible"/>
                                      </p:to>
                                    </p:set>
                                    <p:anim calcmode="lin" valueType="num">
                                      <p:cBhvr additive="base">
                                        <p:cTn id="31" dur="500" fill="hold"/>
                                        <p:tgtEl>
                                          <p:spTgt spid="60421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421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4212">
                                            <p:txEl>
                                              <p:pRg st="6" end="6"/>
                                            </p:txEl>
                                          </p:spTgt>
                                        </p:tgtEl>
                                        <p:attrNameLst>
                                          <p:attrName>style.visibility</p:attrName>
                                        </p:attrNameLst>
                                      </p:cBhvr>
                                      <p:to>
                                        <p:strVal val="visible"/>
                                      </p:to>
                                    </p:set>
                                    <p:anim calcmode="lin" valueType="num">
                                      <p:cBhvr additive="base">
                                        <p:cTn id="37" dur="500" fill="hold"/>
                                        <p:tgtEl>
                                          <p:spTgt spid="60421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421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4213">
                                            <p:txEl>
                                              <p:pRg st="0" end="0"/>
                                            </p:txEl>
                                          </p:spTgt>
                                        </p:tgtEl>
                                        <p:attrNameLst>
                                          <p:attrName>style.visibility</p:attrName>
                                        </p:attrNameLst>
                                      </p:cBhvr>
                                      <p:to>
                                        <p:strVal val="visible"/>
                                      </p:to>
                                    </p:set>
                                    <p:anim calcmode="lin" valueType="num">
                                      <p:cBhvr additive="base">
                                        <p:cTn id="43" dur="500" fill="hold"/>
                                        <p:tgtEl>
                                          <p:spTgt spid="60421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42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par>
                                <p:cTn id="45" presetID="2" presetClass="entr" presetSubtype="8" fill="hold" grpId="0" nodeType="withEffect">
                                  <p:stCondLst>
                                    <p:cond delay="0"/>
                                  </p:stCondLst>
                                  <p:childTnLst>
                                    <p:set>
                                      <p:cBhvr>
                                        <p:cTn id="46" dur="1" fill="hold">
                                          <p:stCondLst>
                                            <p:cond delay="0"/>
                                          </p:stCondLst>
                                        </p:cTn>
                                        <p:tgtEl>
                                          <p:spTgt spid="604213">
                                            <p:txEl>
                                              <p:pRg st="1" end="1"/>
                                            </p:txEl>
                                          </p:spTgt>
                                        </p:tgtEl>
                                        <p:attrNameLst>
                                          <p:attrName>style.visibility</p:attrName>
                                        </p:attrNameLst>
                                      </p:cBhvr>
                                      <p:to>
                                        <p:strVal val="visible"/>
                                      </p:to>
                                    </p:set>
                                    <p:anim calcmode="lin" valueType="num">
                                      <p:cBhvr additive="base">
                                        <p:cTn id="47" dur="500" fill="hold"/>
                                        <p:tgtEl>
                                          <p:spTgt spid="604213">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042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04213">
                                            <p:txEl>
                                              <p:pRg st="3" end="3"/>
                                            </p:txEl>
                                          </p:spTgt>
                                        </p:tgtEl>
                                        <p:attrNameLst>
                                          <p:attrName>style.visibility</p:attrName>
                                        </p:attrNameLst>
                                      </p:cBhvr>
                                      <p:to>
                                        <p:strVal val="visible"/>
                                      </p:to>
                                    </p:set>
                                    <p:anim calcmode="lin" valueType="num">
                                      <p:cBhvr additive="base">
                                        <p:cTn id="53" dur="500" fill="hold"/>
                                        <p:tgtEl>
                                          <p:spTgt spid="604213">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0421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04213">
                                            <p:txEl>
                                              <p:pRg st="5" end="5"/>
                                            </p:txEl>
                                          </p:spTgt>
                                        </p:tgtEl>
                                        <p:attrNameLst>
                                          <p:attrName>style.visibility</p:attrName>
                                        </p:attrNameLst>
                                      </p:cBhvr>
                                      <p:to>
                                        <p:strVal val="visible"/>
                                      </p:to>
                                    </p:set>
                                    <p:anim calcmode="lin" valueType="num">
                                      <p:cBhvr additive="base">
                                        <p:cTn id="59" dur="500" fill="hold"/>
                                        <p:tgtEl>
                                          <p:spTgt spid="604213">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0421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604214">
                                            <p:txEl>
                                              <p:pRg st="0" end="0"/>
                                            </p:txEl>
                                          </p:spTgt>
                                        </p:tgtEl>
                                        <p:attrNameLst>
                                          <p:attrName>style.visibility</p:attrName>
                                        </p:attrNameLst>
                                      </p:cBhvr>
                                      <p:to>
                                        <p:strVal val="visible"/>
                                      </p:to>
                                    </p:set>
                                    <p:anim calcmode="lin" valueType="num">
                                      <p:cBhvr additive="base">
                                        <p:cTn id="65" dur="500" fill="hold"/>
                                        <p:tgtEl>
                                          <p:spTgt spid="604214">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6042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
                                        </p:tgtEl>
                                      </p:cMediaNode>
                                    </p:audio>
                                  </p:subTnLst>
                                </p:cTn>
                              </p:par>
                              <p:par>
                                <p:cTn id="67" presetID="2" presetClass="entr" presetSubtype="8" fill="hold" grpId="0" nodeType="withEffect">
                                  <p:stCondLst>
                                    <p:cond delay="0"/>
                                  </p:stCondLst>
                                  <p:childTnLst>
                                    <p:set>
                                      <p:cBhvr>
                                        <p:cTn id="68" dur="1" fill="hold">
                                          <p:stCondLst>
                                            <p:cond delay="0"/>
                                          </p:stCondLst>
                                        </p:cTn>
                                        <p:tgtEl>
                                          <p:spTgt spid="604214">
                                            <p:txEl>
                                              <p:pRg st="1" end="1"/>
                                            </p:txEl>
                                          </p:spTgt>
                                        </p:tgtEl>
                                        <p:attrNameLst>
                                          <p:attrName>style.visibility</p:attrName>
                                        </p:attrNameLst>
                                      </p:cBhvr>
                                      <p:to>
                                        <p:strVal val="visible"/>
                                      </p:to>
                                    </p:set>
                                    <p:anim calcmode="lin" valueType="num">
                                      <p:cBhvr additive="base">
                                        <p:cTn id="69" dur="500" fill="hold"/>
                                        <p:tgtEl>
                                          <p:spTgt spid="604214">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6042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604214">
                                            <p:txEl>
                                              <p:pRg st="3" end="3"/>
                                            </p:txEl>
                                          </p:spTgt>
                                        </p:tgtEl>
                                        <p:attrNameLst>
                                          <p:attrName>style.visibility</p:attrName>
                                        </p:attrNameLst>
                                      </p:cBhvr>
                                      <p:to>
                                        <p:strVal val="visible"/>
                                      </p:to>
                                    </p:set>
                                    <p:anim calcmode="lin" valueType="num">
                                      <p:cBhvr additive="base">
                                        <p:cTn id="75" dur="500" fill="hold"/>
                                        <p:tgtEl>
                                          <p:spTgt spid="604214">
                                            <p:txEl>
                                              <p:pRg st="3" end="3"/>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6042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604214">
                                            <p:txEl>
                                              <p:pRg st="5" end="5"/>
                                            </p:txEl>
                                          </p:spTgt>
                                        </p:tgtEl>
                                        <p:attrNameLst>
                                          <p:attrName>style.visibility</p:attrName>
                                        </p:attrNameLst>
                                      </p:cBhvr>
                                      <p:to>
                                        <p:strVal val="visible"/>
                                      </p:to>
                                    </p:set>
                                    <p:anim calcmode="lin" valueType="num">
                                      <p:cBhvr additive="base">
                                        <p:cTn id="81" dur="500" fill="hold"/>
                                        <p:tgtEl>
                                          <p:spTgt spid="604214">
                                            <p:txEl>
                                              <p:pRg st="5" end="5"/>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0421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2" grpId="0" build="p" autoUpdateAnimBg="0"/>
      <p:bldP spid="604213" grpId="0" build="p" autoUpdateAnimBg="0"/>
      <p:bldP spid="60421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9"/>
          <p:cNvSpPr>
            <a:spLocks noGrp="1" noChangeArrowheads="1"/>
          </p:cNvSpPr>
          <p:nvPr>
            <p:ph type="dt" sz="quarter" idx="10"/>
          </p:nvPr>
        </p:nvSpPr>
        <p:spPr>
          <a:noFill/>
        </p:spPr>
        <p:txBody>
          <a:bodyPr/>
          <a:lstStyle/>
          <a:p>
            <a:r>
              <a:rPr lang="en-US" smtClean="0"/>
              <a:t>2009-2010</a:t>
            </a:r>
            <a:endParaRPr lang="en-US" b="0" smtClean="0"/>
          </a:p>
        </p:txBody>
      </p:sp>
      <p:pic>
        <p:nvPicPr>
          <p:cNvPr id="365571" name="Picture 3"/>
          <p:cNvPicPr>
            <a:picLocks noChangeAspect="1" noChangeArrowheads="1"/>
          </p:cNvPicPr>
          <p:nvPr/>
        </p:nvPicPr>
        <p:blipFill>
          <a:blip r:embed="rId4" cstate="screen">
            <a:lum bright="-6000"/>
            <a:extLst>
              <a:ext uri="{28A0092B-C50C-407E-A947-70E740481C1C}">
                <a14:useLocalDpi xmlns:a14="http://schemas.microsoft.com/office/drawing/2010/main"/>
              </a:ext>
            </a:extLst>
          </a:blip>
          <a:srcRect/>
          <a:stretch>
            <a:fillRect/>
          </a:stretch>
        </p:blipFill>
        <p:spPr bwMode="auto">
          <a:xfrm>
            <a:off x="204788" y="1624013"/>
            <a:ext cx="4578350" cy="503396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65573" name="AutoShape 5"/>
          <p:cNvSpPr>
            <a:spLocks/>
          </p:cNvSpPr>
          <p:nvPr/>
        </p:nvSpPr>
        <p:spPr bwMode="auto">
          <a:xfrm>
            <a:off x="3633788" y="268288"/>
            <a:ext cx="5510212" cy="2911475"/>
          </a:xfrm>
          <a:prstGeom prst="wedgeEllipseCallout">
            <a:avLst>
              <a:gd name="adj1" fmla="val -69648"/>
              <a:gd name="adj2" fmla="val 15810"/>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rPr>
              <a:t>Any Questions??</a:t>
            </a:r>
          </a:p>
        </p:txBody>
      </p:sp>
      <p:sp>
        <p:nvSpPr>
          <p:cNvPr id="71686" name="Rectangle 7"/>
          <p:cNvSpPr>
            <a:spLocks noChangeArrowheads="1"/>
          </p:cNvSpPr>
          <p:nvPr/>
        </p:nvSpPr>
        <p:spPr bwMode="auto">
          <a:xfrm>
            <a:off x="5148263" y="5516563"/>
            <a:ext cx="2401887" cy="1187450"/>
          </a:xfrm>
          <a:prstGeom prst="rect">
            <a:avLst/>
          </a:prstGeom>
          <a:noFill/>
          <a:ln w="9525">
            <a:noFill/>
            <a:miter lim="800000"/>
            <a:headEnd/>
            <a:tailEnd/>
          </a:ln>
        </p:spPr>
        <p:txBody>
          <a:bodyPr wrap="none" anchor="ctr">
            <a:prstTxWarp prst="textNoShape">
              <a:avLst/>
            </a:prstTxWarp>
            <a:spAutoFit/>
          </a:bodyPr>
          <a:lstStyle/>
          <a:p>
            <a:r>
              <a:rPr lang="en-US" b="1" dirty="0">
                <a:solidFill>
                  <a:srgbClr val="000000"/>
                </a:solidFill>
              </a:rPr>
              <a:t>Robert </a:t>
            </a:r>
            <a:r>
              <a:rPr lang="en-US" b="1" dirty="0" err="1">
                <a:solidFill>
                  <a:srgbClr val="000000"/>
                </a:solidFill>
              </a:rPr>
              <a:t>Wadlow</a:t>
            </a:r>
            <a:endParaRPr lang="en-US" b="1" dirty="0">
              <a:solidFill>
                <a:srgbClr val="000000"/>
              </a:solidFill>
            </a:endParaRPr>
          </a:p>
          <a:p>
            <a:r>
              <a:rPr lang="en-US" b="1" dirty="0">
                <a:solidFill>
                  <a:srgbClr val="000000"/>
                </a:solidFill>
              </a:rPr>
              <a:t>1918-1940</a:t>
            </a:r>
          </a:p>
          <a:p>
            <a:r>
              <a:rPr lang="en-US" b="1" dirty="0">
                <a:solidFill>
                  <a:srgbClr val="000000"/>
                </a:solidFill>
              </a:rPr>
              <a:t>8' 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left)">
                                      <p:cBhvr>
                                        <p:cTn id="7" dur="500"/>
                                        <p:tgtEl>
                                          <p:spTgt spid="36557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dirty="0" smtClean="0"/>
              <a:t>Make sure you can do the following:</a:t>
            </a:r>
          </a:p>
          <a:p>
            <a:pPr marL="514350" indent="-514350">
              <a:buAutoNum type="arabicPeriod"/>
            </a:pPr>
            <a:r>
              <a:rPr lang="en-US" sz="2800" dirty="0" smtClean="0"/>
              <a:t>Compare and contrast the regulatory structures and functions of the nervous and endocrine systems</a:t>
            </a:r>
            <a:endParaRPr lang="en-US" sz="2800" dirty="0" smtClean="0"/>
          </a:p>
          <a:p>
            <a:pPr marL="514350" indent="-514350">
              <a:buAutoNum type="arabicPeriod"/>
            </a:pPr>
            <a:r>
              <a:rPr lang="en-US" sz="2800" dirty="0" smtClean="0"/>
              <a:t>Diagram the processes by which signal transduction occurs in multicellular animals, including steroid and lipid hormone signaling pathways</a:t>
            </a:r>
            <a:endParaRPr lang="en-US" sz="2800" dirty="0" smtClean="0"/>
          </a:p>
          <a:p>
            <a:pPr marL="514350" indent="-514350">
              <a:buAutoNum type="arabicPeriod"/>
            </a:pPr>
            <a:r>
              <a:rPr lang="en-US" sz="2800" dirty="0" smtClean="0"/>
              <a:t>Diagram the </a:t>
            </a:r>
            <a:r>
              <a:rPr lang="en-US" sz="2800" dirty="0" smtClean="0"/>
              <a:t>endocrine feedback </a:t>
            </a:r>
            <a:r>
              <a:rPr lang="en-US" sz="2800" dirty="0" smtClean="0"/>
              <a:t>loops </a:t>
            </a:r>
            <a:r>
              <a:rPr lang="en-US" sz="2800" dirty="0" smtClean="0"/>
              <a:t>that contribute to regulation of multicellular animals including pituitary, thyroid, pancreatic, and gonadal hormones.</a:t>
            </a:r>
            <a:endParaRPr lang="en-US" sz="2800" dirty="0" smtClean="0"/>
          </a:p>
          <a:p>
            <a:pPr marL="514350" indent="-514350">
              <a:buAutoNum type="arabicPeriod"/>
            </a:pPr>
            <a:r>
              <a:rPr lang="en-US" sz="2800" dirty="0" smtClean="0"/>
              <a:t>Explain </a:t>
            </a:r>
            <a:r>
              <a:rPr lang="en-US" sz="2800" dirty="0" smtClean="0"/>
              <a:t>the causes of </a:t>
            </a:r>
            <a:r>
              <a:rPr lang="en-US" sz="2800" dirty="0" err="1" smtClean="0"/>
              <a:t>enodcrine</a:t>
            </a:r>
            <a:r>
              <a:rPr lang="en-US" sz="2800" dirty="0" smtClean="0"/>
              <a:t> </a:t>
            </a:r>
            <a:r>
              <a:rPr lang="en-US" sz="2800" dirty="0" smtClean="0"/>
              <a:t>system disruptions and how disruptions of </a:t>
            </a:r>
            <a:r>
              <a:rPr lang="en-US" sz="2800" smtClean="0"/>
              <a:t>the </a:t>
            </a:r>
            <a:r>
              <a:rPr lang="en-US" sz="2800" smtClean="0"/>
              <a:t>endocrine </a:t>
            </a:r>
            <a:r>
              <a:rPr lang="en-US" sz="2800" dirty="0" smtClean="0"/>
              <a:t>system can lead to disruptions of homeostasis.</a:t>
            </a:r>
          </a:p>
        </p:txBody>
      </p:sp>
    </p:spTree>
    <p:extLst>
      <p:ext uri="{BB962C8B-B14F-4D97-AF65-F5344CB8AC3E}">
        <p14:creationId xmlns:p14="http://schemas.microsoft.com/office/powerpoint/2010/main" val="136068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5435600"/>
            <a:ext cx="3898900" cy="1333500"/>
            <a:chOff x="0" y="216"/>
            <a:chExt cx="3496" cy="1574"/>
          </a:xfrm>
        </p:grpSpPr>
        <p:grpSp>
          <p:nvGrpSpPr>
            <p:cNvPr id="3" name="Group 3"/>
            <p:cNvGrpSpPr>
              <a:grpSpLocks/>
            </p:cNvGrpSpPr>
            <p:nvPr/>
          </p:nvGrpSpPr>
          <p:grpSpPr bwMode="auto">
            <a:xfrm>
              <a:off x="0" y="216"/>
              <a:ext cx="3496" cy="1574"/>
              <a:chOff x="288" y="2448"/>
              <a:chExt cx="3496" cy="1574"/>
            </a:xfrm>
          </p:grpSpPr>
          <p:pic>
            <p:nvPicPr>
              <p:cNvPr id="317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 y="2448"/>
                <a:ext cx="3392" cy="1574"/>
              </a:xfrm>
              <a:prstGeom prst="rect">
                <a:avLst/>
              </a:prstGeom>
              <a:noFill/>
              <a:ln w="9525">
                <a:noFill/>
                <a:miter lim="800000"/>
                <a:headEnd/>
                <a:tailEnd/>
              </a:ln>
            </p:spPr>
          </p:pic>
          <p:sp>
            <p:nvSpPr>
              <p:cNvPr id="31753" name="Rectangle 5"/>
              <p:cNvSpPr>
                <a:spLocks noChangeArrowheads="1"/>
              </p:cNvSpPr>
              <p:nvPr/>
            </p:nvSpPr>
            <p:spPr bwMode="auto">
              <a:xfrm>
                <a:off x="1672" y="2496"/>
                <a:ext cx="2112" cy="105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1751" name="Rectangle 6"/>
            <p:cNvSpPr>
              <a:spLocks noChangeArrowheads="1"/>
            </p:cNvSpPr>
            <p:nvPr/>
          </p:nvSpPr>
          <p:spPr bwMode="auto">
            <a:xfrm>
              <a:off x="2061" y="1013"/>
              <a:ext cx="1008" cy="76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1747" name="Rectangle 7"/>
          <p:cNvSpPr>
            <a:spLocks noGrp="1" noChangeArrowheads="1"/>
          </p:cNvSpPr>
          <p:nvPr>
            <p:ph type="title"/>
          </p:nvPr>
        </p:nvSpPr>
        <p:spPr/>
        <p:txBody>
          <a:bodyPr/>
          <a:lstStyle/>
          <a:p>
            <a:pPr eaLnBrk="1" hangingPunct="1"/>
            <a:r>
              <a:rPr lang="en-US"/>
              <a:t>Regulation &amp; Communication</a:t>
            </a:r>
          </a:p>
        </p:txBody>
      </p:sp>
      <p:pic>
        <p:nvPicPr>
          <p:cNvPr id="31748" name="Picture 8" descr="45_06HumanEndocGlands_U-1"/>
          <p:cNvPicPr>
            <a:picLocks noChangeAspect="1" noChangeArrowheads="1"/>
          </p:cNvPicPr>
          <p:nvPr/>
        </p:nvPicPr>
        <p:blipFill>
          <a:blip r:embed="rId4"/>
          <a:srcRect/>
          <a:stretch>
            <a:fillRect/>
          </a:stretch>
        </p:blipFill>
        <p:spPr bwMode="auto">
          <a:xfrm>
            <a:off x="6088063" y="2220913"/>
            <a:ext cx="3024187" cy="4629150"/>
          </a:xfrm>
          <a:prstGeom prst="rect">
            <a:avLst/>
          </a:prstGeom>
          <a:noFill/>
          <a:ln w="9525">
            <a:noFill/>
            <a:miter lim="800000"/>
            <a:headEnd/>
            <a:tailEnd/>
          </a:ln>
        </p:spPr>
      </p:pic>
      <p:sp>
        <p:nvSpPr>
          <p:cNvPr id="375817" name="Rectangle 9" descr="Rectangle: Click to edit Master text styles&#10;Second level&#10;Third level&#10;Fourth level&#10;Fifth level"/>
          <p:cNvSpPr>
            <a:spLocks noGrp="1" noChangeArrowheads="1"/>
          </p:cNvSpPr>
          <p:nvPr>
            <p:ph type="body" idx="1"/>
          </p:nvPr>
        </p:nvSpPr>
        <p:spPr>
          <a:xfrm>
            <a:off x="236538" y="915988"/>
            <a:ext cx="8269287" cy="5472112"/>
          </a:xfrm>
        </p:spPr>
        <p:txBody>
          <a:bodyPr/>
          <a:lstStyle/>
          <a:p>
            <a:pPr eaLnBrk="1" hangingPunct="1"/>
            <a:r>
              <a:rPr lang="en-US" dirty="0"/>
              <a:t>Animals rely on 2 systems for regulation</a:t>
            </a:r>
          </a:p>
          <a:p>
            <a:pPr lvl="1" eaLnBrk="1" hangingPunct="1"/>
            <a:r>
              <a:rPr lang="en-US" u="sng" dirty="0">
                <a:solidFill>
                  <a:srgbClr val="CC0000"/>
                </a:solidFill>
              </a:rPr>
              <a:t>endocrine system</a:t>
            </a:r>
            <a:r>
              <a:rPr lang="en-US" dirty="0"/>
              <a:t> </a:t>
            </a:r>
          </a:p>
          <a:p>
            <a:pPr lvl="2" eaLnBrk="1" hangingPunct="1">
              <a:lnSpc>
                <a:spcPct val="90000"/>
              </a:lnSpc>
            </a:pPr>
            <a:r>
              <a:rPr lang="en-US" dirty="0"/>
              <a:t>system of ductless glands </a:t>
            </a:r>
          </a:p>
          <a:p>
            <a:pPr lvl="3" eaLnBrk="1" hangingPunct="1">
              <a:lnSpc>
                <a:spcPct val="90000"/>
              </a:lnSpc>
            </a:pPr>
            <a:r>
              <a:rPr lang="en-US" dirty="0"/>
              <a:t>secrete chemical signals directly into blood</a:t>
            </a:r>
          </a:p>
          <a:p>
            <a:pPr lvl="3" eaLnBrk="1" hangingPunct="1">
              <a:lnSpc>
                <a:spcPct val="90000"/>
              </a:lnSpc>
            </a:pPr>
            <a:r>
              <a:rPr lang="en-US" dirty="0"/>
              <a:t>chemical travels to target tissue</a:t>
            </a:r>
          </a:p>
          <a:p>
            <a:pPr lvl="3" eaLnBrk="1" hangingPunct="1">
              <a:lnSpc>
                <a:spcPct val="90000"/>
              </a:lnSpc>
            </a:pPr>
            <a:r>
              <a:rPr lang="en-US" dirty="0"/>
              <a:t>target cells have receptor proteins</a:t>
            </a:r>
          </a:p>
          <a:p>
            <a:pPr lvl="3" eaLnBrk="1" hangingPunct="1">
              <a:lnSpc>
                <a:spcPct val="90000"/>
              </a:lnSpc>
            </a:pPr>
            <a:r>
              <a:rPr lang="en-US" dirty="0"/>
              <a:t>slow, long-lasting response</a:t>
            </a:r>
          </a:p>
          <a:p>
            <a:pPr lvl="1" eaLnBrk="1" hangingPunct="1"/>
            <a:r>
              <a:rPr lang="en-US" u="sng" dirty="0">
                <a:solidFill>
                  <a:srgbClr val="CC0000"/>
                </a:solidFill>
              </a:rPr>
              <a:t>nervous system</a:t>
            </a:r>
            <a:endParaRPr lang="en-US" dirty="0">
              <a:solidFill>
                <a:srgbClr val="CC0000"/>
              </a:solidFill>
            </a:endParaRPr>
          </a:p>
          <a:p>
            <a:pPr lvl="2" eaLnBrk="1" hangingPunct="1">
              <a:lnSpc>
                <a:spcPct val="90000"/>
              </a:lnSpc>
            </a:pPr>
            <a:r>
              <a:rPr lang="en-US" dirty="0"/>
              <a:t>system of neurons</a:t>
            </a:r>
          </a:p>
          <a:p>
            <a:pPr lvl="3" eaLnBrk="1" hangingPunct="1">
              <a:lnSpc>
                <a:spcPct val="90000"/>
              </a:lnSpc>
            </a:pPr>
            <a:r>
              <a:rPr lang="en-US" dirty="0"/>
              <a:t>transmits “electrical” signal &amp; </a:t>
            </a:r>
            <a:br>
              <a:rPr lang="en-US" dirty="0"/>
            </a:br>
            <a:r>
              <a:rPr lang="en-US" dirty="0"/>
              <a:t>release neurotransmitters to </a:t>
            </a:r>
            <a:br>
              <a:rPr lang="en-US" dirty="0"/>
            </a:br>
            <a:r>
              <a:rPr lang="en-US" dirty="0"/>
              <a:t>target tissue</a:t>
            </a:r>
          </a:p>
          <a:p>
            <a:pPr lvl="3" eaLnBrk="1" hangingPunct="1">
              <a:lnSpc>
                <a:spcPct val="90000"/>
              </a:lnSpc>
            </a:pPr>
            <a:r>
              <a:rPr lang="en-US" dirty="0"/>
              <a:t>fast, short-lasting response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177800" y="152400"/>
            <a:ext cx="8458200" cy="762000"/>
          </a:xfrm>
        </p:spPr>
        <p:txBody>
          <a:bodyPr/>
          <a:lstStyle/>
          <a:p>
            <a:pPr eaLnBrk="1" hangingPunct="1"/>
            <a:r>
              <a:rPr lang="en-US" dirty="0"/>
              <a:t>Regulation by chemical messengers</a:t>
            </a:r>
          </a:p>
        </p:txBody>
      </p:sp>
      <p:pic>
        <p:nvPicPr>
          <p:cNvPr id="33795" name="Picture 10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1763" y="2370138"/>
            <a:ext cx="8410575" cy="4414837"/>
          </a:xfrm>
          <a:prstGeom prst="rect">
            <a:avLst/>
          </a:prstGeom>
          <a:noFill/>
          <a:ln w="9525">
            <a:noFill/>
            <a:miter lim="800000"/>
            <a:headEnd/>
            <a:tailEnd/>
          </a:ln>
        </p:spPr>
      </p:pic>
      <p:sp>
        <p:nvSpPr>
          <p:cNvPr id="33796" name="Rectangle 1029"/>
          <p:cNvSpPr>
            <a:spLocks noChangeArrowheads="1"/>
          </p:cNvSpPr>
          <p:nvPr/>
        </p:nvSpPr>
        <p:spPr bwMode="auto">
          <a:xfrm>
            <a:off x="696913" y="3738563"/>
            <a:ext cx="563562"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axon</a:t>
            </a:r>
            <a:endParaRPr lang="en-US" sz="1800"/>
          </a:p>
        </p:txBody>
      </p:sp>
      <p:sp>
        <p:nvSpPr>
          <p:cNvPr id="33797" name="Rectangle 1031"/>
          <p:cNvSpPr>
            <a:spLocks noChangeArrowheads="1"/>
          </p:cNvSpPr>
          <p:nvPr/>
        </p:nvSpPr>
        <p:spPr bwMode="auto">
          <a:xfrm>
            <a:off x="4521200" y="2703513"/>
            <a:ext cx="1863725"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endocrine gland</a:t>
            </a:r>
            <a:endParaRPr lang="en-US" sz="1800"/>
          </a:p>
        </p:txBody>
      </p:sp>
      <p:sp>
        <p:nvSpPr>
          <p:cNvPr id="33798" name="Rectangle 1033"/>
          <p:cNvSpPr>
            <a:spLocks noChangeArrowheads="1"/>
          </p:cNvSpPr>
          <p:nvPr/>
        </p:nvSpPr>
        <p:spPr bwMode="auto">
          <a:xfrm>
            <a:off x="6416675" y="5562600"/>
            <a:ext cx="1984375" cy="2460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receptor proteins</a:t>
            </a:r>
            <a:endParaRPr lang="en-US" sz="1800"/>
          </a:p>
        </p:txBody>
      </p:sp>
      <p:sp>
        <p:nvSpPr>
          <p:cNvPr id="33799" name="Line 1035"/>
          <p:cNvSpPr>
            <a:spLocks noChangeShapeType="1"/>
          </p:cNvSpPr>
          <p:nvPr/>
        </p:nvSpPr>
        <p:spPr bwMode="auto">
          <a:xfrm>
            <a:off x="971550" y="3952875"/>
            <a:ext cx="147638" cy="6143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9068" name="Line 1036"/>
          <p:cNvSpPr>
            <a:spLocks noChangeShapeType="1"/>
          </p:cNvSpPr>
          <p:nvPr/>
        </p:nvSpPr>
        <p:spPr bwMode="auto">
          <a:xfrm>
            <a:off x="3111500" y="3276600"/>
            <a:ext cx="152400" cy="92392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801" name="Line 1037"/>
          <p:cNvSpPr>
            <a:spLocks noChangeShapeType="1"/>
          </p:cNvSpPr>
          <p:nvPr/>
        </p:nvSpPr>
        <p:spPr bwMode="auto">
          <a:xfrm>
            <a:off x="6426200" y="2803525"/>
            <a:ext cx="508000"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9071" name="Line 1039"/>
          <p:cNvSpPr>
            <a:spLocks noChangeShapeType="1"/>
          </p:cNvSpPr>
          <p:nvPr/>
        </p:nvSpPr>
        <p:spPr bwMode="auto">
          <a:xfrm flipH="1" flipV="1">
            <a:off x="6284913" y="3749675"/>
            <a:ext cx="560387" cy="593725"/>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803" name="Rectangle 1041"/>
          <p:cNvSpPr>
            <a:spLocks noChangeArrowheads="1"/>
          </p:cNvSpPr>
          <p:nvPr/>
        </p:nvSpPr>
        <p:spPr bwMode="auto">
          <a:xfrm>
            <a:off x="3752850" y="6564313"/>
            <a:ext cx="1139825"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target cell</a:t>
            </a:r>
            <a:endParaRPr lang="en-US" sz="1800"/>
          </a:p>
        </p:txBody>
      </p:sp>
      <p:sp>
        <p:nvSpPr>
          <p:cNvPr id="33804" name="Line 1042"/>
          <p:cNvSpPr>
            <a:spLocks noChangeShapeType="1"/>
          </p:cNvSpPr>
          <p:nvPr/>
        </p:nvSpPr>
        <p:spPr bwMode="auto">
          <a:xfrm flipH="1">
            <a:off x="4368800" y="5116513"/>
            <a:ext cx="303213" cy="145573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9075" name="Rectangle 1043" descr="Rectangle: Click to edit Master text styles&#10;Second level&#10;Third level&#10;Fourth level&#10;Fifth level"/>
          <p:cNvSpPr>
            <a:spLocks noGrp="1" noChangeArrowheads="1"/>
          </p:cNvSpPr>
          <p:nvPr>
            <p:ph type="body" idx="1"/>
          </p:nvPr>
        </p:nvSpPr>
        <p:spPr>
          <a:xfrm>
            <a:off x="584200" y="1003300"/>
            <a:ext cx="7772400" cy="990600"/>
          </a:xfrm>
          <a:noFill/>
        </p:spPr>
        <p:txBody>
          <a:bodyPr/>
          <a:lstStyle/>
          <a:p>
            <a:pPr eaLnBrk="1" hangingPunct="1"/>
            <a:r>
              <a:rPr lang="en-US" sz="2600" u="sng" dirty="0">
                <a:solidFill>
                  <a:srgbClr val="CC0000"/>
                </a:solidFill>
              </a:rPr>
              <a:t>Neurotransmitters</a:t>
            </a:r>
            <a:r>
              <a:rPr lang="en-US" sz="2600" dirty="0"/>
              <a:t> released by neurons</a:t>
            </a:r>
          </a:p>
          <a:p>
            <a:pPr eaLnBrk="1" hangingPunct="1"/>
            <a:r>
              <a:rPr lang="en-US" sz="2600" u="sng" dirty="0">
                <a:solidFill>
                  <a:srgbClr val="CC0000"/>
                </a:solidFill>
              </a:rPr>
              <a:t>Hormones</a:t>
            </a:r>
            <a:r>
              <a:rPr lang="en-US" sz="2600" dirty="0"/>
              <a:t> release by endocrine glands</a:t>
            </a:r>
          </a:p>
        </p:txBody>
      </p:sp>
      <p:sp>
        <p:nvSpPr>
          <p:cNvPr id="33806" name="Rectangle 1045"/>
          <p:cNvSpPr>
            <a:spLocks noChangeArrowheads="1"/>
          </p:cNvSpPr>
          <p:nvPr/>
        </p:nvSpPr>
        <p:spPr bwMode="auto">
          <a:xfrm>
            <a:off x="161925" y="5562600"/>
            <a:ext cx="1984375" cy="2460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receptor proteins</a:t>
            </a:r>
            <a:endParaRPr lang="en-US" sz="1800"/>
          </a:p>
        </p:txBody>
      </p:sp>
      <p:sp>
        <p:nvSpPr>
          <p:cNvPr id="429079" name="Oval 1047"/>
          <p:cNvSpPr>
            <a:spLocks noChangeArrowheads="1"/>
          </p:cNvSpPr>
          <p:nvPr/>
        </p:nvSpPr>
        <p:spPr bwMode="auto">
          <a:xfrm>
            <a:off x="-28575" y="5338763"/>
            <a:ext cx="2439988" cy="684212"/>
          </a:xfrm>
          <a:prstGeom prst="ellipse">
            <a:avLst/>
          </a:prstGeom>
          <a:noFill/>
          <a:ln w="57150">
            <a:solidFill>
              <a:srgbClr val="CC0000"/>
            </a:solidFill>
            <a:round/>
            <a:headEnd/>
            <a:tailEnd/>
          </a:ln>
        </p:spPr>
        <p:txBody>
          <a:bodyPr wrap="none" anchor="ctr">
            <a:prstTxWarp prst="textNoShape">
              <a:avLst/>
            </a:prstTxWarp>
          </a:bodyPr>
          <a:lstStyle/>
          <a:p>
            <a:endParaRPr lang="en-US"/>
          </a:p>
        </p:txBody>
      </p:sp>
      <p:sp>
        <p:nvSpPr>
          <p:cNvPr id="429080" name="Oval 1048"/>
          <p:cNvSpPr>
            <a:spLocks noChangeArrowheads="1"/>
          </p:cNvSpPr>
          <p:nvPr/>
        </p:nvSpPr>
        <p:spPr bwMode="auto">
          <a:xfrm>
            <a:off x="6154738" y="5376863"/>
            <a:ext cx="2439987" cy="684212"/>
          </a:xfrm>
          <a:prstGeom prst="ellipse">
            <a:avLst/>
          </a:prstGeom>
          <a:noFill/>
          <a:ln w="57150">
            <a:solidFill>
              <a:srgbClr val="CC0000"/>
            </a:solidFill>
            <a:round/>
            <a:headEnd/>
            <a:tailEnd/>
          </a:ln>
        </p:spPr>
        <p:txBody>
          <a:bodyPr wrap="none" anchor="ctr">
            <a:prstTxWarp prst="textNoShape">
              <a:avLst/>
            </a:prstTxWarp>
          </a:bodyPr>
          <a:lstStyle/>
          <a:p>
            <a:endParaRPr lang="en-US"/>
          </a:p>
        </p:txBody>
      </p:sp>
      <p:sp>
        <p:nvSpPr>
          <p:cNvPr id="33809" name="Freeform 1044"/>
          <p:cNvSpPr>
            <a:spLocks/>
          </p:cNvSpPr>
          <p:nvPr/>
        </p:nvSpPr>
        <p:spPr bwMode="auto">
          <a:xfrm>
            <a:off x="5016500" y="4876800"/>
            <a:ext cx="1371600" cy="762000"/>
          </a:xfrm>
          <a:custGeom>
            <a:avLst/>
            <a:gdLst>
              <a:gd name="T0" fmla="*/ 2147483647 w 960"/>
              <a:gd name="T1" fmla="*/ 0 h 240"/>
              <a:gd name="T2" fmla="*/ 2147483647 w 960"/>
              <a:gd name="T3" fmla="*/ 2147483647 h 240"/>
              <a:gd name="T4" fmla="*/ 0 w 960"/>
              <a:gd name="T5" fmla="*/ 0 h 240"/>
              <a:gd name="T6" fmla="*/ 0 60000 65536"/>
              <a:gd name="T7" fmla="*/ 0 60000 65536"/>
              <a:gd name="T8" fmla="*/ 0 60000 65536"/>
              <a:gd name="T9" fmla="*/ 0 w 960"/>
              <a:gd name="T10" fmla="*/ 0 h 240"/>
              <a:gd name="T11" fmla="*/ 960 w 960"/>
              <a:gd name="T12" fmla="*/ 240 h 240"/>
            </a:gdLst>
            <a:ahLst/>
            <a:cxnLst>
              <a:cxn ang="T6">
                <a:pos x="T0" y="T1"/>
              </a:cxn>
              <a:cxn ang="T7">
                <a:pos x="T2" y="T3"/>
              </a:cxn>
              <a:cxn ang="T8">
                <a:pos x="T4" y="T5"/>
              </a:cxn>
            </a:cxnLst>
            <a:rect l="T9" t="T10" r="T11" b="T12"/>
            <a:pathLst>
              <a:path w="960" h="240">
                <a:moveTo>
                  <a:pt x="240" y="0"/>
                </a:moveTo>
                <a:lnTo>
                  <a:pt x="960" y="240"/>
                </a:lnTo>
                <a:lnTo>
                  <a:pt x="0" y="0"/>
                </a:lnTo>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33810" name="Freeform 1046"/>
          <p:cNvSpPr>
            <a:spLocks/>
          </p:cNvSpPr>
          <p:nvPr/>
        </p:nvSpPr>
        <p:spPr bwMode="auto">
          <a:xfrm flipH="1">
            <a:off x="2270125" y="4892675"/>
            <a:ext cx="1919288" cy="746125"/>
          </a:xfrm>
          <a:custGeom>
            <a:avLst/>
            <a:gdLst>
              <a:gd name="T0" fmla="*/ 2147483647 w 960"/>
              <a:gd name="T1" fmla="*/ 0 h 240"/>
              <a:gd name="T2" fmla="*/ 2147483647 w 960"/>
              <a:gd name="T3" fmla="*/ 2147483647 h 240"/>
              <a:gd name="T4" fmla="*/ 0 w 960"/>
              <a:gd name="T5" fmla="*/ 0 h 240"/>
              <a:gd name="T6" fmla="*/ 0 60000 65536"/>
              <a:gd name="T7" fmla="*/ 0 60000 65536"/>
              <a:gd name="T8" fmla="*/ 0 60000 65536"/>
              <a:gd name="T9" fmla="*/ 0 w 960"/>
              <a:gd name="T10" fmla="*/ 0 h 240"/>
              <a:gd name="T11" fmla="*/ 960 w 960"/>
              <a:gd name="T12" fmla="*/ 240 h 240"/>
            </a:gdLst>
            <a:ahLst/>
            <a:cxnLst>
              <a:cxn ang="T6">
                <a:pos x="T0" y="T1"/>
              </a:cxn>
              <a:cxn ang="T7">
                <a:pos x="T2" y="T3"/>
              </a:cxn>
              <a:cxn ang="T8">
                <a:pos x="T4" y="T5"/>
              </a:cxn>
            </a:cxnLst>
            <a:rect l="T9" t="T10" r="T11" b="T12"/>
            <a:pathLst>
              <a:path w="960" h="240">
                <a:moveTo>
                  <a:pt x="240" y="0"/>
                </a:moveTo>
                <a:lnTo>
                  <a:pt x="960" y="240"/>
                </a:lnTo>
                <a:lnTo>
                  <a:pt x="0" y="0"/>
                </a:lnTo>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429066" name="Rectangle 1034"/>
          <p:cNvSpPr>
            <a:spLocks noChangeArrowheads="1"/>
          </p:cNvSpPr>
          <p:nvPr/>
        </p:nvSpPr>
        <p:spPr bwMode="auto">
          <a:xfrm>
            <a:off x="6767513" y="4267200"/>
            <a:ext cx="1981200" cy="584200"/>
          </a:xfrm>
          <a:prstGeom prst="rect">
            <a:avLst/>
          </a:prstGeom>
          <a:solidFill>
            <a:srgbClr val="FFCC00"/>
          </a:solidFill>
          <a:ln w="9525">
            <a:noFill/>
            <a:miter lim="800000"/>
            <a:headEnd/>
            <a:tailEnd/>
          </a:ln>
        </p:spPr>
        <p:txBody>
          <a:bodyPr lIns="45720" rIns="45720">
            <a:prstTxWarp prst="textNoShape">
              <a:avLst/>
            </a:prstTxWarp>
            <a:spAutoFit/>
          </a:bodyPr>
          <a:lstStyle/>
          <a:p>
            <a:pPr algn="l">
              <a:lnSpc>
                <a:spcPct val="85000"/>
              </a:lnSpc>
            </a:pPr>
            <a:r>
              <a:rPr lang="en-US" sz="1900" b="1">
                <a:solidFill>
                  <a:srgbClr val="000000"/>
                </a:solidFill>
              </a:rPr>
              <a:t>hormone carried by blood</a:t>
            </a:r>
            <a:endParaRPr lang="en-US" sz="1800"/>
          </a:p>
        </p:txBody>
      </p:sp>
      <p:sp>
        <p:nvSpPr>
          <p:cNvPr id="429062" name="Rectangle 1030"/>
          <p:cNvSpPr>
            <a:spLocks noChangeArrowheads="1"/>
          </p:cNvSpPr>
          <p:nvPr/>
        </p:nvSpPr>
        <p:spPr bwMode="auto">
          <a:xfrm>
            <a:off x="2143125" y="2963863"/>
            <a:ext cx="2022475" cy="338137"/>
          </a:xfrm>
          <a:prstGeom prst="rect">
            <a:avLst/>
          </a:prstGeom>
          <a:solidFill>
            <a:srgbClr val="FFCC00"/>
          </a:solidFill>
          <a:ln w="9525">
            <a:noFill/>
            <a:miter lim="800000"/>
            <a:headEnd/>
            <a:tailEnd/>
          </a:ln>
        </p:spPr>
        <p:txBody>
          <a:bodyPr wrap="none" lIns="45720" rIns="45720">
            <a:prstTxWarp prst="textNoShape">
              <a:avLst/>
            </a:prstTxWarp>
            <a:spAutoFit/>
          </a:bodyPr>
          <a:lstStyle/>
          <a:p>
            <a:pPr algn="l">
              <a:lnSpc>
                <a:spcPct val="85000"/>
              </a:lnSpc>
            </a:pPr>
            <a:r>
              <a:rPr lang="en-US" sz="1900" b="1">
                <a:solidFill>
                  <a:srgbClr val="000000"/>
                </a:solidFill>
              </a:rPr>
              <a:t>neurotransmitter</a:t>
            </a:r>
            <a:endParaRPr lang="en-US" sz="1800"/>
          </a:p>
        </p:txBody>
      </p:sp>
      <p:pic>
        <p:nvPicPr>
          <p:cNvPr id="21" name="Picture 17" descr="penguinL"/>
          <p:cNvPicPr>
            <a:picLocks noChangeAspect="1" noChangeArrowheads="1"/>
          </p:cNvPicPr>
          <p:nvPr/>
        </p:nvPicPr>
        <p:blipFill>
          <a:blip r:embed="rId5"/>
          <a:srcRect/>
          <a:stretch>
            <a:fillRect/>
          </a:stretch>
        </p:blipFill>
        <p:spPr bwMode="auto">
          <a:xfrm>
            <a:off x="7869238" y="5562600"/>
            <a:ext cx="1274762" cy="1295400"/>
          </a:xfrm>
          <a:prstGeom prst="rect">
            <a:avLst/>
          </a:prstGeom>
          <a:noFill/>
          <a:ln w="9525">
            <a:noFill/>
            <a:miter lim="800000"/>
            <a:headEnd/>
            <a:tailEnd/>
          </a:ln>
        </p:spPr>
      </p:pic>
      <p:sp>
        <p:nvSpPr>
          <p:cNvPr id="22" name="AutoShape 18"/>
          <p:cNvSpPr>
            <a:spLocks noChangeArrowheads="1"/>
          </p:cNvSpPr>
          <p:nvPr/>
        </p:nvSpPr>
        <p:spPr bwMode="auto">
          <a:xfrm flipH="1">
            <a:off x="5103813" y="5980113"/>
            <a:ext cx="2124075" cy="793750"/>
          </a:xfrm>
          <a:prstGeom prst="wedgeEllipseCallout">
            <a:avLst>
              <a:gd name="adj1" fmla="val -92727"/>
              <a:gd name="adj2" fmla="val -60435"/>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Lock &amp; Key</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system</a:t>
            </a:r>
            <a:endParaRPr lang="en-US" sz="1800" b="1" i="1">
              <a:solidFill>
                <a:srgbClr val="0F116A"/>
              </a:solidFill>
              <a:latin typeface="Comic Sans MS" charset="0"/>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en-US"/>
              <a:t>Classes of Hormones</a:t>
            </a:r>
          </a:p>
        </p:txBody>
      </p:sp>
      <p:sp>
        <p:nvSpPr>
          <p:cNvPr id="430083" name="Rectangle 1027" descr="Rectangle: Click to edit Master text styles&#10;Second level&#10;Third level&#10;Fourth level&#10;Fifth level"/>
          <p:cNvSpPr>
            <a:spLocks noGrp="1" noChangeArrowheads="1"/>
          </p:cNvSpPr>
          <p:nvPr>
            <p:ph type="body" idx="1"/>
          </p:nvPr>
        </p:nvSpPr>
        <p:spPr>
          <a:xfrm>
            <a:off x="436563" y="1054100"/>
            <a:ext cx="8439150" cy="5257800"/>
          </a:xfrm>
        </p:spPr>
        <p:txBody>
          <a:bodyPr/>
          <a:lstStyle/>
          <a:p>
            <a:pPr eaLnBrk="1" hangingPunct="1"/>
            <a:r>
              <a:rPr lang="en-US" u="sng" dirty="0">
                <a:solidFill>
                  <a:srgbClr val="CC0000"/>
                </a:solidFill>
              </a:rPr>
              <a:t>Protein-based hormones</a:t>
            </a:r>
            <a:endParaRPr lang="en-US" dirty="0"/>
          </a:p>
          <a:p>
            <a:pPr lvl="1" eaLnBrk="1" hangingPunct="1"/>
            <a:r>
              <a:rPr lang="en-US" dirty="0"/>
              <a:t>polypeptides</a:t>
            </a:r>
          </a:p>
          <a:p>
            <a:pPr lvl="2" eaLnBrk="1" hangingPunct="1"/>
            <a:r>
              <a:rPr lang="en-US" dirty="0"/>
              <a:t>small proteins: </a:t>
            </a:r>
            <a:r>
              <a:rPr lang="en-US" u="sng" dirty="0">
                <a:solidFill>
                  <a:srgbClr val="CC0000"/>
                </a:solidFill>
              </a:rPr>
              <a:t>insulin</a:t>
            </a:r>
            <a:r>
              <a:rPr lang="en-US" dirty="0">
                <a:solidFill>
                  <a:srgbClr val="CC0000"/>
                </a:solidFill>
              </a:rPr>
              <a:t>, </a:t>
            </a:r>
            <a:r>
              <a:rPr lang="en-US" u="sng" dirty="0">
                <a:solidFill>
                  <a:srgbClr val="CC0000"/>
                </a:solidFill>
              </a:rPr>
              <a:t>ADH</a:t>
            </a:r>
            <a:endParaRPr lang="en-US" dirty="0"/>
          </a:p>
          <a:p>
            <a:pPr lvl="1" eaLnBrk="1" hangingPunct="1"/>
            <a:r>
              <a:rPr lang="en-US" dirty="0"/>
              <a:t>glycoproteins</a:t>
            </a:r>
          </a:p>
          <a:p>
            <a:pPr lvl="2" eaLnBrk="1" hangingPunct="1"/>
            <a:r>
              <a:rPr lang="en-US" dirty="0"/>
              <a:t>large proteins + carbohydrate: </a:t>
            </a:r>
            <a:r>
              <a:rPr lang="en-US" u="sng" dirty="0">
                <a:solidFill>
                  <a:srgbClr val="CC0000"/>
                </a:solidFill>
              </a:rPr>
              <a:t>FSH</a:t>
            </a:r>
            <a:r>
              <a:rPr lang="en-US" dirty="0">
                <a:solidFill>
                  <a:srgbClr val="CC0000"/>
                </a:solidFill>
              </a:rPr>
              <a:t>, </a:t>
            </a:r>
            <a:r>
              <a:rPr lang="en-US" u="sng" dirty="0">
                <a:solidFill>
                  <a:srgbClr val="CC0000"/>
                </a:solidFill>
              </a:rPr>
              <a:t>LH</a:t>
            </a:r>
            <a:endParaRPr lang="en-US" dirty="0"/>
          </a:p>
          <a:p>
            <a:pPr lvl="1" eaLnBrk="1" hangingPunct="1"/>
            <a:r>
              <a:rPr lang="en-US" dirty="0"/>
              <a:t>amines</a:t>
            </a:r>
          </a:p>
          <a:p>
            <a:pPr lvl="2" eaLnBrk="1" hangingPunct="1"/>
            <a:r>
              <a:rPr lang="en-US" dirty="0"/>
              <a:t>modified amino acids: </a:t>
            </a:r>
            <a:r>
              <a:rPr lang="en-US" u="sng" dirty="0">
                <a:solidFill>
                  <a:srgbClr val="CC0000"/>
                </a:solidFill>
              </a:rPr>
              <a:t>epinephrine</a:t>
            </a:r>
            <a:r>
              <a:rPr lang="en-US" dirty="0">
                <a:solidFill>
                  <a:srgbClr val="CC0000"/>
                </a:solidFill>
              </a:rPr>
              <a:t>, </a:t>
            </a:r>
            <a:r>
              <a:rPr lang="en-US" u="sng" dirty="0">
                <a:solidFill>
                  <a:srgbClr val="CC0000"/>
                </a:solidFill>
              </a:rPr>
              <a:t>melatonin</a:t>
            </a:r>
            <a:endParaRPr lang="en-US" dirty="0"/>
          </a:p>
          <a:p>
            <a:pPr eaLnBrk="1" hangingPunct="1"/>
            <a:r>
              <a:rPr lang="en-US" u="sng" dirty="0">
                <a:solidFill>
                  <a:srgbClr val="CC0000"/>
                </a:solidFill>
              </a:rPr>
              <a:t>Lipid-based hormones</a:t>
            </a:r>
            <a:endParaRPr lang="en-US" dirty="0"/>
          </a:p>
          <a:p>
            <a:pPr lvl="1" eaLnBrk="1" hangingPunct="1"/>
            <a:r>
              <a:rPr lang="en-US" dirty="0"/>
              <a:t>steroids</a:t>
            </a:r>
          </a:p>
          <a:p>
            <a:pPr lvl="2" eaLnBrk="1" hangingPunct="1"/>
            <a:r>
              <a:rPr lang="en-US" dirty="0"/>
              <a:t>modified cholesterol: </a:t>
            </a:r>
            <a:r>
              <a:rPr lang="en-US" u="sng" dirty="0">
                <a:solidFill>
                  <a:srgbClr val="CC0000"/>
                </a:solidFill>
              </a:rPr>
              <a:t>sex hormones</a:t>
            </a:r>
            <a:r>
              <a:rPr lang="en-US" dirty="0">
                <a:solidFill>
                  <a:schemeClr val="tx2"/>
                </a:solidFill>
              </a:rPr>
              <a:t>, </a:t>
            </a:r>
            <a:r>
              <a:rPr lang="en-US" u="sng" dirty="0">
                <a:solidFill>
                  <a:srgbClr val="CC0000"/>
                </a:solidFill>
              </a:rPr>
              <a:t>aldosterone</a:t>
            </a:r>
            <a:endParaRPr lang="en-US" dirty="0"/>
          </a:p>
        </p:txBody>
      </p:sp>
      <p:pic>
        <p:nvPicPr>
          <p:cNvPr id="35844"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0375" y="317500"/>
            <a:ext cx="2333625" cy="2255838"/>
          </a:xfrm>
          <a:prstGeom prst="rect">
            <a:avLst/>
          </a:prstGeom>
          <a:noFill/>
          <a:ln w="9525">
            <a:noFill/>
            <a:miter lim="800000"/>
            <a:headEnd/>
            <a:tailEnd/>
          </a:ln>
        </p:spPr>
      </p:pic>
      <p:sp>
        <p:nvSpPr>
          <p:cNvPr id="35845" name="Rectangle 1029"/>
          <p:cNvSpPr>
            <a:spLocks noChangeArrowheads="1"/>
          </p:cNvSpPr>
          <p:nvPr/>
        </p:nvSpPr>
        <p:spPr bwMode="auto">
          <a:xfrm>
            <a:off x="7337425" y="2525713"/>
            <a:ext cx="1084263" cy="427037"/>
          </a:xfrm>
          <a:prstGeom prst="rect">
            <a:avLst/>
          </a:prstGeom>
          <a:noFill/>
          <a:ln w="9525">
            <a:noFill/>
            <a:miter lim="800000"/>
            <a:headEnd/>
            <a:tailEnd/>
          </a:ln>
        </p:spPr>
        <p:txBody>
          <a:bodyPr wrap="none" anchor="ctr">
            <a:prstTxWarp prst="textNoShape">
              <a:avLst/>
            </a:prstTxWarp>
            <a:spAutoFit/>
          </a:bodyPr>
          <a:lstStyle/>
          <a:p>
            <a:r>
              <a:rPr lang="en-US" sz="2200" b="1" dirty="0">
                <a:solidFill>
                  <a:srgbClr val="000000"/>
                </a:solidFill>
              </a:rPr>
              <a:t>insulin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88900"/>
            <a:ext cx="9067800" cy="685800"/>
          </a:xfrm>
        </p:spPr>
        <p:txBody>
          <a:bodyPr/>
          <a:lstStyle/>
          <a:p>
            <a:pPr eaLnBrk="1" hangingPunct="1"/>
            <a:r>
              <a:rPr lang="en-US" dirty="0"/>
              <a:t>How do hormones act on target cells</a:t>
            </a:r>
          </a:p>
        </p:txBody>
      </p:sp>
      <p:sp>
        <p:nvSpPr>
          <p:cNvPr id="384007" name="Rectangle 7" descr="Rectangle: Click to edit Master text styles&#10;Second level&#10;Third level&#10;Fourth level&#10;Fifth level"/>
          <p:cNvSpPr>
            <a:spLocks noGrp="1" noChangeArrowheads="1"/>
          </p:cNvSpPr>
          <p:nvPr>
            <p:ph type="body" idx="1"/>
          </p:nvPr>
        </p:nvSpPr>
        <p:spPr>
          <a:xfrm>
            <a:off x="347663" y="812800"/>
            <a:ext cx="8431212" cy="5486400"/>
          </a:xfrm>
          <a:noFill/>
        </p:spPr>
        <p:txBody>
          <a:bodyPr/>
          <a:lstStyle/>
          <a:p>
            <a:pPr eaLnBrk="1" hangingPunct="1">
              <a:lnSpc>
                <a:spcPct val="90000"/>
              </a:lnSpc>
            </a:pPr>
            <a:r>
              <a:rPr lang="en-US" u="sng" dirty="0">
                <a:solidFill>
                  <a:srgbClr val="CC0000"/>
                </a:solidFill>
              </a:rPr>
              <a:t>Lipid-based hormones</a:t>
            </a:r>
            <a:endParaRPr lang="en-US" dirty="0"/>
          </a:p>
          <a:p>
            <a:pPr lvl="1" eaLnBrk="1" hangingPunct="1">
              <a:lnSpc>
                <a:spcPct val="90000"/>
              </a:lnSpc>
            </a:pPr>
            <a:r>
              <a:rPr lang="en-US" u="sng" dirty="0">
                <a:solidFill>
                  <a:srgbClr val="CC0000"/>
                </a:solidFill>
              </a:rPr>
              <a:t>hydrophobic </a:t>
            </a:r>
            <a:r>
              <a:rPr lang="en-US" dirty="0"/>
              <a:t>&amp; lipid-soluble</a:t>
            </a:r>
          </a:p>
          <a:p>
            <a:pPr lvl="2" eaLnBrk="1" hangingPunct="1">
              <a:lnSpc>
                <a:spcPct val="90000"/>
              </a:lnSpc>
            </a:pPr>
            <a:r>
              <a:rPr lang="en-US" dirty="0"/>
              <a:t>diffuse across cell membrane &amp; enter cells</a:t>
            </a:r>
          </a:p>
          <a:p>
            <a:pPr lvl="2" eaLnBrk="1" hangingPunct="1">
              <a:lnSpc>
                <a:spcPct val="90000"/>
              </a:lnSpc>
            </a:pPr>
            <a:r>
              <a:rPr lang="en-US" dirty="0"/>
              <a:t>bind to </a:t>
            </a:r>
            <a:r>
              <a:rPr lang="en-US" u="sng" dirty="0">
                <a:solidFill>
                  <a:srgbClr val="CC0000"/>
                </a:solidFill>
              </a:rPr>
              <a:t>receptor proteins in cytoplasm &amp; nucleus</a:t>
            </a:r>
            <a:endParaRPr lang="en-US" dirty="0">
              <a:solidFill>
                <a:srgbClr val="CC0000"/>
              </a:solidFill>
            </a:endParaRPr>
          </a:p>
          <a:p>
            <a:pPr lvl="2" eaLnBrk="1" hangingPunct="1">
              <a:lnSpc>
                <a:spcPct val="90000"/>
              </a:lnSpc>
            </a:pPr>
            <a:r>
              <a:rPr lang="en-US" dirty="0"/>
              <a:t>bind to DNA as </a:t>
            </a:r>
            <a:r>
              <a:rPr lang="en-US" u="sng" dirty="0">
                <a:solidFill>
                  <a:srgbClr val="CC0000"/>
                </a:solidFill>
              </a:rPr>
              <a:t>transcription factors</a:t>
            </a:r>
          </a:p>
          <a:p>
            <a:pPr lvl="3" eaLnBrk="1" hangingPunct="1">
              <a:lnSpc>
                <a:spcPct val="90000"/>
              </a:lnSpc>
            </a:pPr>
            <a:r>
              <a:rPr lang="en-US" u="sng" dirty="0">
                <a:solidFill>
                  <a:srgbClr val="CC0000"/>
                </a:solidFill>
              </a:rPr>
              <a:t>turn on genes</a:t>
            </a:r>
            <a:endParaRPr lang="en-US" dirty="0"/>
          </a:p>
          <a:p>
            <a:pPr eaLnBrk="1" hangingPunct="1">
              <a:lnSpc>
                <a:spcPct val="90000"/>
              </a:lnSpc>
            </a:pPr>
            <a:r>
              <a:rPr lang="en-US" u="sng" dirty="0">
                <a:solidFill>
                  <a:srgbClr val="CC0000"/>
                </a:solidFill>
              </a:rPr>
              <a:t>Protein-based hormones</a:t>
            </a:r>
            <a:endParaRPr lang="en-US" dirty="0"/>
          </a:p>
          <a:p>
            <a:pPr lvl="1" eaLnBrk="1" hangingPunct="1">
              <a:lnSpc>
                <a:spcPct val="90000"/>
              </a:lnSpc>
            </a:pPr>
            <a:r>
              <a:rPr lang="en-US" u="sng" dirty="0">
                <a:solidFill>
                  <a:srgbClr val="CC0000"/>
                </a:solidFill>
              </a:rPr>
              <a:t>hydrophilic </a:t>
            </a:r>
            <a:r>
              <a:rPr lang="en-US" dirty="0"/>
              <a:t>&amp; not lipid soluble</a:t>
            </a:r>
          </a:p>
          <a:p>
            <a:pPr lvl="2" eaLnBrk="1" hangingPunct="1">
              <a:lnSpc>
                <a:spcPct val="90000"/>
              </a:lnSpc>
            </a:pPr>
            <a:r>
              <a:rPr lang="en-US" dirty="0"/>
              <a:t>can’t diffuse across cell membrane</a:t>
            </a:r>
          </a:p>
          <a:p>
            <a:pPr lvl="2" eaLnBrk="1" hangingPunct="1">
              <a:lnSpc>
                <a:spcPct val="90000"/>
              </a:lnSpc>
            </a:pPr>
            <a:r>
              <a:rPr lang="en-US" dirty="0"/>
              <a:t>bind to </a:t>
            </a:r>
            <a:r>
              <a:rPr lang="en-US" u="sng" dirty="0">
                <a:solidFill>
                  <a:srgbClr val="CC0000"/>
                </a:solidFill>
              </a:rPr>
              <a:t>receptor proteins in cell membrane</a:t>
            </a:r>
            <a:endParaRPr lang="en-US" dirty="0">
              <a:solidFill>
                <a:srgbClr val="CC0000"/>
              </a:solidFill>
            </a:endParaRPr>
          </a:p>
          <a:p>
            <a:pPr lvl="2" eaLnBrk="1" hangingPunct="1">
              <a:lnSpc>
                <a:spcPct val="90000"/>
              </a:lnSpc>
            </a:pPr>
            <a:r>
              <a:rPr lang="en-US" dirty="0"/>
              <a:t>trigger </a:t>
            </a:r>
            <a:r>
              <a:rPr lang="en-US" u="sng" dirty="0">
                <a:solidFill>
                  <a:srgbClr val="CC0000"/>
                </a:solidFill>
              </a:rPr>
              <a:t>secondary messenger pathway</a:t>
            </a:r>
            <a:endParaRPr lang="en-US" dirty="0"/>
          </a:p>
          <a:p>
            <a:pPr lvl="2" eaLnBrk="1" hangingPunct="1">
              <a:lnSpc>
                <a:spcPct val="90000"/>
              </a:lnSpc>
            </a:pPr>
            <a:r>
              <a:rPr lang="en-US" dirty="0"/>
              <a:t>activate internal cellular response</a:t>
            </a:r>
          </a:p>
          <a:p>
            <a:pPr lvl="3" eaLnBrk="1" hangingPunct="1">
              <a:lnSpc>
                <a:spcPct val="90000"/>
              </a:lnSpc>
            </a:pPr>
            <a:r>
              <a:rPr lang="en-US" dirty="0"/>
              <a:t>enzyme action, uptake or secretion of molecules…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825" y="1423988"/>
            <a:ext cx="8410575" cy="5359400"/>
          </a:xfrm>
          <a:prstGeom prst="rect">
            <a:avLst/>
          </a:prstGeom>
          <a:noFill/>
          <a:ln w="9525">
            <a:noFill/>
            <a:miter lim="800000"/>
            <a:headEnd/>
            <a:tailEnd/>
          </a:ln>
        </p:spPr>
      </p:pic>
      <p:sp>
        <p:nvSpPr>
          <p:cNvPr id="431142" name="Rectangle 38"/>
          <p:cNvSpPr>
            <a:spLocks noChangeArrowheads="1"/>
          </p:cNvSpPr>
          <p:nvPr/>
        </p:nvSpPr>
        <p:spPr bwMode="auto">
          <a:xfrm>
            <a:off x="460375" y="6008688"/>
            <a:ext cx="1236663" cy="414337"/>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2100" b="1">
                <a:solidFill>
                  <a:schemeClr val="bg1"/>
                </a:solidFill>
              </a:rPr>
              <a:t>nucleus</a:t>
            </a:r>
            <a:endParaRPr lang="en-US">
              <a:solidFill>
                <a:schemeClr val="bg1"/>
              </a:solidFill>
            </a:endParaRPr>
          </a:p>
        </p:txBody>
      </p:sp>
      <p:sp>
        <p:nvSpPr>
          <p:cNvPr id="431143" name="Rectangle 39"/>
          <p:cNvSpPr>
            <a:spLocks noChangeArrowheads="1"/>
          </p:cNvSpPr>
          <p:nvPr/>
        </p:nvSpPr>
        <p:spPr bwMode="auto">
          <a:xfrm>
            <a:off x="225425" y="1317625"/>
            <a:ext cx="1484313" cy="414338"/>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2100" b="1">
                <a:solidFill>
                  <a:schemeClr val="bg1"/>
                </a:solidFill>
              </a:rPr>
              <a:t>target cell</a:t>
            </a:r>
            <a:endParaRPr lang="en-US">
              <a:solidFill>
                <a:schemeClr val="bg1"/>
              </a:solidFill>
            </a:endParaRPr>
          </a:p>
        </p:txBody>
      </p:sp>
      <p:sp>
        <p:nvSpPr>
          <p:cNvPr id="431150" name="Rectangle 46"/>
          <p:cNvSpPr>
            <a:spLocks noChangeArrowheads="1"/>
          </p:cNvSpPr>
          <p:nvPr/>
        </p:nvSpPr>
        <p:spPr bwMode="auto">
          <a:xfrm>
            <a:off x="36513" y="5491163"/>
            <a:ext cx="746125" cy="385762"/>
          </a:xfrm>
          <a:prstGeom prst="roundRect">
            <a:avLst>
              <a:gd name="adj" fmla="val 16667"/>
            </a:avLst>
          </a:prstGeom>
          <a:solidFill>
            <a:schemeClr val="bg1"/>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900" b="1">
                <a:solidFill>
                  <a:srgbClr val="CC0000"/>
                </a:solidFill>
              </a:rPr>
              <a:t>DNA</a:t>
            </a:r>
            <a:endParaRPr lang="en-US">
              <a:solidFill>
                <a:srgbClr val="CC0000"/>
              </a:solidFill>
            </a:endParaRPr>
          </a:p>
        </p:txBody>
      </p:sp>
      <p:sp>
        <p:nvSpPr>
          <p:cNvPr id="431151" name="Rectangle 47"/>
          <p:cNvSpPr>
            <a:spLocks noChangeArrowheads="1"/>
          </p:cNvSpPr>
          <p:nvPr/>
        </p:nvSpPr>
        <p:spPr bwMode="auto">
          <a:xfrm>
            <a:off x="2295525" y="5726113"/>
            <a:ext cx="965200" cy="385762"/>
          </a:xfrm>
          <a:prstGeom prst="roundRect">
            <a:avLst>
              <a:gd name="adj" fmla="val 16667"/>
            </a:avLst>
          </a:prstGeom>
          <a:solidFill>
            <a:schemeClr val="bg1"/>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900" b="1">
                <a:solidFill>
                  <a:srgbClr val="CC0000"/>
                </a:solidFill>
              </a:rPr>
              <a:t>mRNA</a:t>
            </a:r>
            <a:endParaRPr lang="en-US">
              <a:solidFill>
                <a:srgbClr val="CC0000"/>
              </a:solidFill>
            </a:endParaRPr>
          </a:p>
        </p:txBody>
      </p:sp>
      <p:sp>
        <p:nvSpPr>
          <p:cNvPr id="431152" name="Rectangle 48"/>
          <p:cNvSpPr>
            <a:spLocks noChangeArrowheads="1"/>
          </p:cNvSpPr>
          <p:nvPr/>
        </p:nvSpPr>
        <p:spPr bwMode="auto">
          <a:xfrm>
            <a:off x="4098925" y="6035675"/>
            <a:ext cx="1039813" cy="385763"/>
          </a:xfrm>
          <a:prstGeom prst="roundRect">
            <a:avLst>
              <a:gd name="adj" fmla="val 16667"/>
            </a:avLst>
          </a:prstGeom>
          <a:solidFill>
            <a:schemeClr val="bg1"/>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900" b="1">
                <a:solidFill>
                  <a:srgbClr val="CC0000"/>
                </a:solidFill>
              </a:rPr>
              <a:t>protein</a:t>
            </a:r>
            <a:endParaRPr lang="en-US">
              <a:solidFill>
                <a:srgbClr val="CC0000"/>
              </a:solidFill>
            </a:endParaRPr>
          </a:p>
        </p:txBody>
      </p:sp>
      <p:sp>
        <p:nvSpPr>
          <p:cNvPr id="431154" name="Rectangle 50"/>
          <p:cNvSpPr>
            <a:spLocks noChangeArrowheads="1"/>
          </p:cNvSpPr>
          <p:nvPr/>
        </p:nvSpPr>
        <p:spPr bwMode="auto">
          <a:xfrm>
            <a:off x="7993063" y="1452563"/>
            <a:ext cx="952500" cy="414337"/>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2100" b="1">
                <a:solidFill>
                  <a:schemeClr val="bg1"/>
                </a:solidFill>
              </a:rPr>
              <a:t>blood</a:t>
            </a:r>
            <a:endParaRPr lang="en-US">
              <a:solidFill>
                <a:schemeClr val="bg1"/>
              </a:solidFill>
            </a:endParaRPr>
          </a:p>
        </p:txBody>
      </p:sp>
      <p:sp>
        <p:nvSpPr>
          <p:cNvPr id="39946" name="Rectangle 55"/>
          <p:cNvSpPr>
            <a:spLocks noChangeArrowheads="1"/>
          </p:cNvSpPr>
          <p:nvPr/>
        </p:nvSpPr>
        <p:spPr bwMode="auto">
          <a:xfrm>
            <a:off x="7399338" y="2328863"/>
            <a:ext cx="731837" cy="4413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700" b="1">
                <a:solidFill>
                  <a:srgbClr val="000000"/>
                </a:solidFill>
              </a:rPr>
              <a:t>protein</a:t>
            </a:r>
          </a:p>
          <a:p>
            <a:pPr>
              <a:lnSpc>
                <a:spcPct val="85000"/>
              </a:lnSpc>
            </a:pPr>
            <a:r>
              <a:rPr lang="en-US" sz="1700" b="1">
                <a:solidFill>
                  <a:srgbClr val="000000"/>
                </a:solidFill>
              </a:rPr>
              <a:t>carrier</a:t>
            </a:r>
          </a:p>
        </p:txBody>
      </p:sp>
      <p:sp>
        <p:nvSpPr>
          <p:cNvPr id="39947" name="Rectangle 65"/>
          <p:cNvSpPr>
            <a:spLocks noChangeArrowheads="1"/>
          </p:cNvSpPr>
          <p:nvPr/>
        </p:nvSpPr>
        <p:spPr bwMode="auto">
          <a:xfrm>
            <a:off x="4822825" y="1792288"/>
            <a:ext cx="160338"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S</a:t>
            </a:r>
            <a:endParaRPr lang="en-US"/>
          </a:p>
        </p:txBody>
      </p:sp>
      <p:sp>
        <p:nvSpPr>
          <p:cNvPr id="39948" name="Rectangle 66"/>
          <p:cNvSpPr>
            <a:spLocks noChangeArrowheads="1"/>
          </p:cNvSpPr>
          <p:nvPr/>
        </p:nvSpPr>
        <p:spPr bwMode="auto">
          <a:xfrm>
            <a:off x="2311400" y="2501900"/>
            <a:ext cx="160338" cy="2460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S</a:t>
            </a:r>
            <a:endParaRPr lang="en-US"/>
          </a:p>
        </p:txBody>
      </p:sp>
      <p:sp>
        <p:nvSpPr>
          <p:cNvPr id="39949" name="Rectangle 67"/>
          <p:cNvSpPr>
            <a:spLocks noChangeArrowheads="1"/>
          </p:cNvSpPr>
          <p:nvPr/>
        </p:nvSpPr>
        <p:spPr bwMode="auto">
          <a:xfrm>
            <a:off x="1089025" y="4262438"/>
            <a:ext cx="160338"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S</a:t>
            </a:r>
            <a:endParaRPr lang="en-US"/>
          </a:p>
        </p:txBody>
      </p:sp>
      <p:sp>
        <p:nvSpPr>
          <p:cNvPr id="39950" name="Rectangle 70"/>
          <p:cNvSpPr>
            <a:spLocks noChangeArrowheads="1"/>
          </p:cNvSpPr>
          <p:nvPr/>
        </p:nvSpPr>
        <p:spPr bwMode="auto">
          <a:xfrm>
            <a:off x="7686675" y="2001838"/>
            <a:ext cx="160338"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S</a:t>
            </a:r>
            <a:endParaRPr lang="en-US"/>
          </a:p>
        </p:txBody>
      </p:sp>
      <p:sp>
        <p:nvSpPr>
          <p:cNvPr id="39951" name="Rectangle 71"/>
          <p:cNvSpPr>
            <a:spLocks noGrp="1" noChangeArrowheads="1"/>
          </p:cNvSpPr>
          <p:nvPr>
            <p:ph type="title"/>
          </p:nvPr>
        </p:nvSpPr>
        <p:spPr>
          <a:noFill/>
        </p:spPr>
        <p:txBody>
          <a:bodyPr/>
          <a:lstStyle/>
          <a:p>
            <a:pPr>
              <a:lnSpc>
                <a:spcPct val="85000"/>
              </a:lnSpc>
            </a:pPr>
            <a:r>
              <a:rPr lang="en-US"/>
              <a:t>Action of lipid (steroid) hormones</a:t>
            </a:r>
          </a:p>
        </p:txBody>
      </p:sp>
      <p:sp>
        <p:nvSpPr>
          <p:cNvPr id="431177" name="Rectangle 73"/>
          <p:cNvSpPr>
            <a:spLocks noChangeArrowheads="1"/>
          </p:cNvSpPr>
          <p:nvPr/>
        </p:nvSpPr>
        <p:spPr bwMode="auto">
          <a:xfrm>
            <a:off x="1693863" y="3289300"/>
            <a:ext cx="2765425" cy="320675"/>
          </a:xfrm>
          <a:prstGeom prst="rect">
            <a:avLst/>
          </a:prstGeom>
          <a:solidFill>
            <a:srgbClr val="B9CDE5"/>
          </a:solidFill>
          <a:ln w="12700">
            <a:solidFill>
              <a:srgbClr val="000000"/>
            </a:solidFill>
            <a:miter lim="800000"/>
            <a:headEnd/>
            <a:tailEnd/>
          </a:ln>
        </p:spPr>
        <p:txBody>
          <a:bodyPr wrap="none">
            <a:prstTxWarp prst="textNoShape">
              <a:avLst/>
            </a:prstTxWarp>
            <a:spAutoFit/>
          </a:bodyPr>
          <a:lstStyle/>
          <a:p>
            <a:pPr>
              <a:lnSpc>
                <a:spcPct val="85000"/>
              </a:lnSpc>
            </a:pPr>
            <a:r>
              <a:rPr lang="en-US" sz="1700" b="1" dirty="0">
                <a:solidFill>
                  <a:srgbClr val="000000"/>
                </a:solidFill>
              </a:rPr>
              <a:t>binds to receptor protein</a:t>
            </a:r>
          </a:p>
        </p:txBody>
      </p:sp>
      <p:sp>
        <p:nvSpPr>
          <p:cNvPr id="39953" name="Rectangle 74"/>
          <p:cNvSpPr>
            <a:spLocks noChangeArrowheads="1"/>
          </p:cNvSpPr>
          <p:nvPr/>
        </p:nvSpPr>
        <p:spPr bwMode="auto">
          <a:xfrm>
            <a:off x="5762625" y="2674938"/>
            <a:ext cx="436563" cy="1254125"/>
          </a:xfrm>
          <a:prstGeom prst="rect">
            <a:avLst/>
          </a:prstGeom>
          <a:solidFill>
            <a:srgbClr val="BEE7E3"/>
          </a:solidFill>
          <a:ln w="9525">
            <a:noFill/>
            <a:miter lim="800000"/>
            <a:headEnd/>
            <a:tailEnd/>
          </a:ln>
        </p:spPr>
        <p:txBody>
          <a:bodyPr wrap="none" anchor="ctr">
            <a:prstTxWarp prst="textNoShape">
              <a:avLst/>
            </a:prstTxWarp>
          </a:bodyPr>
          <a:lstStyle/>
          <a:p>
            <a:endParaRPr lang="en-US"/>
          </a:p>
        </p:txBody>
      </p:sp>
      <p:sp>
        <p:nvSpPr>
          <p:cNvPr id="39954" name="Oval 75"/>
          <p:cNvSpPr>
            <a:spLocks noChangeArrowheads="1"/>
          </p:cNvSpPr>
          <p:nvPr/>
        </p:nvSpPr>
        <p:spPr bwMode="auto">
          <a:xfrm rot="-698853">
            <a:off x="5857875" y="4365625"/>
            <a:ext cx="436563" cy="1000125"/>
          </a:xfrm>
          <a:prstGeom prst="ellipse">
            <a:avLst/>
          </a:prstGeom>
          <a:solidFill>
            <a:srgbClr val="BEE7E3"/>
          </a:solidFill>
          <a:ln w="9525">
            <a:noFill/>
            <a:round/>
            <a:headEnd/>
            <a:tailEnd/>
          </a:ln>
        </p:spPr>
        <p:txBody>
          <a:bodyPr wrap="none" anchor="ctr">
            <a:prstTxWarp prst="textNoShape">
              <a:avLst/>
            </a:prstTxWarp>
          </a:bodyPr>
          <a:lstStyle/>
          <a:p>
            <a:endParaRPr lang="en-US"/>
          </a:p>
        </p:txBody>
      </p:sp>
      <p:sp>
        <p:nvSpPr>
          <p:cNvPr id="39955" name="Rectangle 76"/>
          <p:cNvSpPr>
            <a:spLocks noChangeArrowheads="1"/>
          </p:cNvSpPr>
          <p:nvPr/>
        </p:nvSpPr>
        <p:spPr bwMode="auto">
          <a:xfrm>
            <a:off x="5786438" y="6445250"/>
            <a:ext cx="579437" cy="23018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31182" name="Rectangle 78"/>
          <p:cNvSpPr>
            <a:spLocks noChangeArrowheads="1"/>
          </p:cNvSpPr>
          <p:nvPr/>
        </p:nvSpPr>
        <p:spPr bwMode="auto">
          <a:xfrm>
            <a:off x="122238" y="2709863"/>
            <a:ext cx="1416050" cy="385762"/>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1900" b="1">
                <a:solidFill>
                  <a:schemeClr val="bg1"/>
                </a:solidFill>
              </a:rPr>
              <a:t>cytoplasm</a:t>
            </a:r>
            <a:endParaRPr lang="en-US" sz="2000">
              <a:solidFill>
                <a:schemeClr val="bg1"/>
              </a:solidFill>
            </a:endParaRPr>
          </a:p>
        </p:txBody>
      </p:sp>
      <p:sp>
        <p:nvSpPr>
          <p:cNvPr id="431183" name="Line 79"/>
          <p:cNvSpPr>
            <a:spLocks noChangeShapeType="1"/>
          </p:cNvSpPr>
          <p:nvPr/>
        </p:nvSpPr>
        <p:spPr bwMode="auto">
          <a:xfrm>
            <a:off x="6319838" y="1544638"/>
            <a:ext cx="1346200" cy="47783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431184" name="Rectangle 80"/>
          <p:cNvSpPr>
            <a:spLocks noChangeArrowheads="1"/>
          </p:cNvSpPr>
          <p:nvPr/>
        </p:nvSpPr>
        <p:spPr bwMode="auto">
          <a:xfrm>
            <a:off x="36513" y="3663950"/>
            <a:ext cx="2189162" cy="542925"/>
          </a:xfrm>
          <a:prstGeom prst="rect">
            <a:avLst/>
          </a:prstGeom>
          <a:solidFill>
            <a:srgbClr val="80A1F2"/>
          </a:solidFill>
          <a:ln w="12700">
            <a:solidFill>
              <a:srgbClr val="000000"/>
            </a:solidFill>
            <a:miter lim="800000"/>
            <a:headEnd/>
            <a:tailEnd/>
          </a:ln>
        </p:spPr>
        <p:txBody>
          <a:bodyPr>
            <a:prstTxWarp prst="textNoShape">
              <a:avLst/>
            </a:prstTxWarp>
            <a:spAutoFit/>
          </a:bodyPr>
          <a:lstStyle/>
          <a:p>
            <a:pPr algn="l">
              <a:lnSpc>
                <a:spcPct val="85000"/>
              </a:lnSpc>
            </a:pPr>
            <a:r>
              <a:rPr lang="en-US" sz="1700" b="1" dirty="0">
                <a:solidFill>
                  <a:srgbClr val="000000"/>
                </a:solidFill>
              </a:rPr>
              <a:t>becomes </a:t>
            </a:r>
            <a:br>
              <a:rPr lang="en-US" sz="1700" b="1" dirty="0">
                <a:solidFill>
                  <a:srgbClr val="000000"/>
                </a:solidFill>
              </a:rPr>
            </a:br>
            <a:r>
              <a:rPr lang="en-US" sz="1700" b="1" dirty="0">
                <a:solidFill>
                  <a:srgbClr val="000000"/>
                </a:solidFill>
              </a:rPr>
              <a:t>transcription factor</a:t>
            </a:r>
          </a:p>
        </p:txBody>
      </p:sp>
      <p:sp>
        <p:nvSpPr>
          <p:cNvPr id="431185" name="Rectangle 81"/>
          <p:cNvSpPr>
            <a:spLocks noChangeArrowheads="1"/>
          </p:cNvSpPr>
          <p:nvPr/>
        </p:nvSpPr>
        <p:spPr bwMode="auto">
          <a:xfrm>
            <a:off x="720725" y="6472238"/>
            <a:ext cx="7883525" cy="347662"/>
          </a:xfrm>
          <a:prstGeom prst="rect">
            <a:avLst/>
          </a:prstGeom>
          <a:solidFill>
            <a:srgbClr val="FFCC00"/>
          </a:solidFill>
          <a:ln w="9525">
            <a:noFill/>
            <a:miter lim="800000"/>
            <a:headEnd/>
            <a:tailEnd/>
          </a:ln>
        </p:spPr>
        <p:txBody>
          <a:bodyPr wrap="none">
            <a:prstTxWarp prst="textNoShape">
              <a:avLst/>
            </a:prstTxWarp>
            <a:spAutoFit/>
          </a:bodyPr>
          <a:lstStyle/>
          <a:p>
            <a:pPr algn="r">
              <a:lnSpc>
                <a:spcPct val="85000"/>
              </a:lnSpc>
            </a:pPr>
            <a:r>
              <a:rPr lang="en-US" sz="1900" b="1">
                <a:solidFill>
                  <a:srgbClr val="000000"/>
                </a:solidFill>
              </a:rPr>
              <a:t>ex: secreted protein = growth factor (hair, bone, muscle, gametes)</a:t>
            </a:r>
            <a:endParaRPr lang="en-US">
              <a:solidFill>
                <a:srgbClr val="000000"/>
              </a:solidFill>
            </a:endParaRPr>
          </a:p>
        </p:txBody>
      </p:sp>
      <p:sp>
        <p:nvSpPr>
          <p:cNvPr id="431188" name="Oval 84"/>
          <p:cNvSpPr>
            <a:spLocks noChangeArrowheads="1"/>
          </p:cNvSpPr>
          <p:nvPr/>
        </p:nvSpPr>
        <p:spPr bwMode="auto">
          <a:xfrm>
            <a:off x="2760663" y="258603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2</a:t>
            </a:r>
          </a:p>
        </p:txBody>
      </p:sp>
      <p:sp>
        <p:nvSpPr>
          <p:cNvPr id="431189" name="Oval 85"/>
          <p:cNvSpPr>
            <a:spLocks noChangeArrowheads="1"/>
          </p:cNvSpPr>
          <p:nvPr/>
        </p:nvSpPr>
        <p:spPr bwMode="auto">
          <a:xfrm>
            <a:off x="1816100" y="542290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4</a:t>
            </a:r>
          </a:p>
        </p:txBody>
      </p:sp>
      <p:sp>
        <p:nvSpPr>
          <p:cNvPr id="431191" name="Oval 87"/>
          <p:cNvSpPr>
            <a:spLocks noChangeArrowheads="1"/>
          </p:cNvSpPr>
          <p:nvPr/>
        </p:nvSpPr>
        <p:spPr bwMode="auto">
          <a:xfrm>
            <a:off x="3803650" y="588010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6</a:t>
            </a:r>
          </a:p>
        </p:txBody>
      </p:sp>
      <p:sp>
        <p:nvSpPr>
          <p:cNvPr id="31" name="Rectangle 73"/>
          <p:cNvSpPr>
            <a:spLocks noChangeArrowheads="1"/>
          </p:cNvSpPr>
          <p:nvPr/>
        </p:nvSpPr>
        <p:spPr bwMode="auto">
          <a:xfrm>
            <a:off x="3170238" y="2286000"/>
            <a:ext cx="2352675" cy="320675"/>
          </a:xfrm>
          <a:prstGeom prst="rect">
            <a:avLst/>
          </a:prstGeom>
          <a:solidFill>
            <a:schemeClr val="accent1">
              <a:lumMod val="40000"/>
              <a:lumOff val="60000"/>
            </a:schemeClr>
          </a:solidFill>
          <a:ln w="12700">
            <a:solidFill>
              <a:srgbClr val="000000"/>
            </a:solidFill>
            <a:miter lim="800000"/>
            <a:headEnd/>
            <a:tailEnd/>
          </a:ln>
        </p:spPr>
        <p:txBody>
          <a:bodyPr wrap="none">
            <a:prstTxWarp prst="textNoShape">
              <a:avLst/>
            </a:prstTxWarp>
            <a:spAutoFit/>
          </a:bodyPr>
          <a:lstStyle/>
          <a:p>
            <a:pPr>
              <a:lnSpc>
                <a:spcPct val="85000"/>
              </a:lnSpc>
            </a:pPr>
            <a:r>
              <a:rPr lang="en-US" sz="1700" b="1" dirty="0">
                <a:solidFill>
                  <a:srgbClr val="000000"/>
                </a:solidFill>
              </a:rPr>
              <a:t>cross cell membrane</a:t>
            </a:r>
          </a:p>
        </p:txBody>
      </p:sp>
      <p:sp>
        <p:nvSpPr>
          <p:cNvPr id="431187" name="Oval 83"/>
          <p:cNvSpPr>
            <a:spLocks noChangeArrowheads="1"/>
          </p:cNvSpPr>
          <p:nvPr/>
        </p:nvSpPr>
        <p:spPr bwMode="auto">
          <a:xfrm>
            <a:off x="5218113" y="188595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1</a:t>
            </a:r>
          </a:p>
        </p:txBody>
      </p:sp>
      <p:sp>
        <p:nvSpPr>
          <p:cNvPr id="431153" name="Rectangle 49"/>
          <p:cNvSpPr>
            <a:spLocks noChangeArrowheads="1"/>
          </p:cNvSpPr>
          <p:nvPr/>
        </p:nvSpPr>
        <p:spPr bwMode="auto">
          <a:xfrm>
            <a:off x="5240338" y="1257300"/>
            <a:ext cx="2128837" cy="385763"/>
          </a:xfrm>
          <a:prstGeom prst="roundRect">
            <a:avLst>
              <a:gd name="adj" fmla="val 16667"/>
            </a:avLst>
          </a:prstGeom>
          <a:solidFill>
            <a:srgbClr val="FFCC00"/>
          </a:solidFill>
          <a:ln w="9525">
            <a:noFill/>
            <a:miter lim="800000"/>
            <a:headEnd/>
            <a:tailEnd/>
          </a:ln>
        </p:spPr>
        <p:txBody>
          <a:bodyPr wrap="none">
            <a:prstTxWarp prst="textNoShape">
              <a:avLst/>
            </a:prstTxWarp>
            <a:spAutoFit/>
          </a:bodyPr>
          <a:lstStyle/>
          <a:p>
            <a:pPr algn="l">
              <a:lnSpc>
                <a:spcPct val="85000"/>
              </a:lnSpc>
            </a:pPr>
            <a:r>
              <a:rPr lang="en-US" sz="1900" b="1" dirty="0">
                <a:solidFill>
                  <a:srgbClr val="000000"/>
                </a:solidFill>
              </a:rPr>
              <a:t>steroid hormone</a:t>
            </a:r>
            <a:endParaRPr lang="en-US" dirty="0"/>
          </a:p>
        </p:txBody>
      </p:sp>
      <p:sp>
        <p:nvSpPr>
          <p:cNvPr id="33" name="Rectangle 47"/>
          <p:cNvSpPr>
            <a:spLocks noChangeArrowheads="1"/>
          </p:cNvSpPr>
          <p:nvPr/>
        </p:nvSpPr>
        <p:spPr bwMode="auto">
          <a:xfrm>
            <a:off x="4084638" y="4021138"/>
            <a:ext cx="3048000" cy="384175"/>
          </a:xfrm>
          <a:prstGeom prst="roundRect">
            <a:avLst>
              <a:gd name="adj" fmla="val 16667"/>
            </a:avLst>
          </a:prstGeom>
          <a:solidFill>
            <a:schemeClr val="bg1"/>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900" b="1">
                <a:solidFill>
                  <a:srgbClr val="CC0000"/>
                </a:solidFill>
              </a:rPr>
              <a:t>mRNA read by ribosome</a:t>
            </a:r>
            <a:endParaRPr lang="en-US">
              <a:solidFill>
                <a:srgbClr val="CC0000"/>
              </a:solidFill>
            </a:endParaRPr>
          </a:p>
        </p:txBody>
      </p:sp>
      <p:sp>
        <p:nvSpPr>
          <p:cNvPr id="431190" name="Oval 86"/>
          <p:cNvSpPr>
            <a:spLocks noChangeArrowheads="1"/>
          </p:cNvSpPr>
          <p:nvPr/>
        </p:nvSpPr>
        <p:spPr bwMode="auto">
          <a:xfrm>
            <a:off x="3863975" y="380365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5</a:t>
            </a:r>
          </a:p>
        </p:txBody>
      </p:sp>
      <p:sp>
        <p:nvSpPr>
          <p:cNvPr id="431149" name="Rectangle 45"/>
          <p:cNvSpPr>
            <a:spLocks noChangeArrowheads="1"/>
          </p:cNvSpPr>
          <p:nvPr/>
        </p:nvSpPr>
        <p:spPr bwMode="auto">
          <a:xfrm>
            <a:off x="5619750" y="4987925"/>
            <a:ext cx="2347913" cy="385763"/>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1900" b="1">
                <a:solidFill>
                  <a:schemeClr val="bg1"/>
                </a:solidFill>
              </a:rPr>
              <a:t>plasma membrane</a:t>
            </a:r>
            <a:endParaRPr lang="en-US">
              <a:solidFill>
                <a:schemeClr val="bg1"/>
              </a:solidFill>
            </a:endParaRPr>
          </a:p>
        </p:txBody>
      </p:sp>
      <p:sp>
        <p:nvSpPr>
          <p:cNvPr id="34" name="Rectangle 48"/>
          <p:cNvSpPr>
            <a:spLocks noChangeArrowheads="1"/>
          </p:cNvSpPr>
          <p:nvPr/>
        </p:nvSpPr>
        <p:spPr bwMode="auto">
          <a:xfrm>
            <a:off x="6130925" y="6046788"/>
            <a:ext cx="2100263" cy="385762"/>
          </a:xfrm>
          <a:prstGeom prst="roundRect">
            <a:avLst>
              <a:gd name="adj" fmla="val 16667"/>
            </a:avLst>
          </a:prstGeom>
          <a:solidFill>
            <a:schemeClr val="bg1"/>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900" b="1">
                <a:solidFill>
                  <a:srgbClr val="CC0000"/>
                </a:solidFill>
              </a:rPr>
              <a:t>protein secreted</a:t>
            </a:r>
            <a:endParaRPr lang="en-US">
              <a:solidFill>
                <a:srgbClr val="CC0000"/>
              </a:solidFill>
            </a:endParaRPr>
          </a:p>
        </p:txBody>
      </p:sp>
      <p:sp>
        <p:nvSpPr>
          <p:cNvPr id="35" name="Oval 87"/>
          <p:cNvSpPr>
            <a:spLocks noChangeArrowheads="1"/>
          </p:cNvSpPr>
          <p:nvPr/>
        </p:nvSpPr>
        <p:spPr bwMode="auto">
          <a:xfrm>
            <a:off x="5835650" y="589280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7</a:t>
            </a:r>
          </a:p>
        </p:txBody>
      </p:sp>
      <p:sp>
        <p:nvSpPr>
          <p:cNvPr id="36" name="Oval 85"/>
          <p:cNvSpPr>
            <a:spLocks noChangeArrowheads="1"/>
          </p:cNvSpPr>
          <p:nvPr/>
        </p:nvSpPr>
        <p:spPr bwMode="auto">
          <a:xfrm>
            <a:off x="279400" y="4297363"/>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1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1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11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1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1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11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1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1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1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51" grpId="0" animBg="1"/>
      <p:bldP spid="431152" grpId="0" animBg="1"/>
      <p:bldP spid="431177" grpId="0" animBg="1"/>
      <p:bldP spid="431184" grpId="0" animBg="1"/>
      <p:bldP spid="431185" grpId="0" animBg="1"/>
      <p:bldP spid="431188" grpId="0" animBg="1"/>
      <p:bldP spid="431189" grpId="0" animBg="1"/>
      <p:bldP spid="431191" grpId="0" animBg="1"/>
      <p:bldP spid="31" grpId="0" animBg="1"/>
      <p:bldP spid="431187" grpId="0" animBg="1"/>
      <p:bldP spid="33" grpId="0" animBg="1"/>
      <p:bldP spid="431190"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4413" y="1295400"/>
            <a:ext cx="5908675" cy="5545138"/>
          </a:xfrm>
          <a:prstGeom prst="rect">
            <a:avLst/>
          </a:prstGeom>
          <a:noFill/>
          <a:ln w="9525">
            <a:noFill/>
            <a:miter lim="800000"/>
            <a:headEnd/>
            <a:tailEnd/>
          </a:ln>
        </p:spPr>
      </p:pic>
      <p:sp>
        <p:nvSpPr>
          <p:cNvPr id="41988" name="Oval 52"/>
          <p:cNvSpPr>
            <a:spLocks noChangeArrowheads="1"/>
          </p:cNvSpPr>
          <p:nvPr/>
        </p:nvSpPr>
        <p:spPr bwMode="auto">
          <a:xfrm>
            <a:off x="1447800" y="1546225"/>
            <a:ext cx="342900" cy="342900"/>
          </a:xfrm>
          <a:prstGeom prst="ellipse">
            <a:avLst/>
          </a:prstGeom>
          <a:solidFill>
            <a:srgbClr val="BEE7E3"/>
          </a:solidFill>
          <a:ln w="19050">
            <a:noFill/>
            <a:round/>
            <a:headEnd/>
            <a:tailEnd/>
          </a:ln>
        </p:spPr>
        <p:txBody>
          <a:bodyPr wrap="none" anchor="ctr">
            <a:prstTxWarp prst="textNoShape">
              <a:avLst/>
            </a:prstTxWarp>
          </a:bodyPr>
          <a:lstStyle/>
          <a:p>
            <a:endParaRPr lang="en-US" sz="1900" b="1">
              <a:solidFill>
                <a:srgbClr val="000000"/>
              </a:solidFill>
            </a:endParaRPr>
          </a:p>
        </p:txBody>
      </p:sp>
      <p:sp>
        <p:nvSpPr>
          <p:cNvPr id="41989" name="Rectangle 3"/>
          <p:cNvSpPr>
            <a:spLocks noGrp="1" noChangeArrowheads="1"/>
          </p:cNvSpPr>
          <p:nvPr>
            <p:ph type="title"/>
          </p:nvPr>
        </p:nvSpPr>
        <p:spPr>
          <a:xfrm>
            <a:off x="609600" y="698500"/>
            <a:ext cx="7772400" cy="762000"/>
          </a:xfrm>
          <a:noFill/>
        </p:spPr>
        <p:txBody>
          <a:bodyPr/>
          <a:lstStyle/>
          <a:p>
            <a:pPr>
              <a:lnSpc>
                <a:spcPct val="85000"/>
              </a:lnSpc>
            </a:pPr>
            <a:r>
              <a:rPr lang="en-US"/>
              <a:t>Action of protein hormones</a:t>
            </a:r>
          </a:p>
        </p:txBody>
      </p:sp>
      <p:sp>
        <p:nvSpPr>
          <p:cNvPr id="442375" name="Rectangle 7"/>
          <p:cNvSpPr>
            <a:spLocks noChangeArrowheads="1"/>
          </p:cNvSpPr>
          <p:nvPr/>
        </p:nvSpPr>
        <p:spPr bwMode="auto">
          <a:xfrm>
            <a:off x="4570413" y="4540250"/>
            <a:ext cx="1173162" cy="569913"/>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nSpc>
                <a:spcPct val="85000"/>
              </a:lnSpc>
            </a:pPr>
            <a:r>
              <a:rPr lang="en-US" sz="1800" b="1" dirty="0">
                <a:solidFill>
                  <a:srgbClr val="000000"/>
                </a:solidFill>
              </a:rPr>
              <a:t>activates</a:t>
            </a:r>
          </a:p>
          <a:p>
            <a:pPr>
              <a:lnSpc>
                <a:spcPct val="85000"/>
              </a:lnSpc>
            </a:pPr>
            <a:r>
              <a:rPr lang="en-US" sz="1800" b="1" dirty="0">
                <a:solidFill>
                  <a:srgbClr val="000000"/>
                </a:solidFill>
              </a:rPr>
              <a:t>enzyme</a:t>
            </a:r>
          </a:p>
        </p:txBody>
      </p:sp>
      <p:sp>
        <p:nvSpPr>
          <p:cNvPr id="442376" name="Rectangle 8"/>
          <p:cNvSpPr>
            <a:spLocks noChangeArrowheads="1"/>
          </p:cNvSpPr>
          <p:nvPr/>
        </p:nvSpPr>
        <p:spPr bwMode="auto">
          <a:xfrm>
            <a:off x="4219575" y="5375275"/>
            <a:ext cx="1173163" cy="569913"/>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nSpc>
                <a:spcPct val="85000"/>
              </a:lnSpc>
            </a:pPr>
            <a:r>
              <a:rPr lang="en-US" sz="1800" b="1" dirty="0">
                <a:solidFill>
                  <a:srgbClr val="000000"/>
                </a:solidFill>
              </a:rPr>
              <a:t>activates</a:t>
            </a:r>
          </a:p>
          <a:p>
            <a:pPr>
              <a:lnSpc>
                <a:spcPct val="85000"/>
              </a:lnSpc>
            </a:pPr>
            <a:r>
              <a:rPr lang="en-US" sz="1800" b="1" dirty="0">
                <a:solidFill>
                  <a:srgbClr val="000000"/>
                </a:solidFill>
              </a:rPr>
              <a:t>enzyme</a:t>
            </a:r>
            <a:endParaRPr lang="en-US" sz="1800" dirty="0"/>
          </a:p>
        </p:txBody>
      </p:sp>
      <p:sp>
        <p:nvSpPr>
          <p:cNvPr id="442377" name="Rectangle 9"/>
          <p:cNvSpPr>
            <a:spLocks noChangeArrowheads="1"/>
          </p:cNvSpPr>
          <p:nvPr/>
        </p:nvSpPr>
        <p:spPr bwMode="auto">
          <a:xfrm>
            <a:off x="4564063" y="3017838"/>
            <a:ext cx="2084387" cy="334962"/>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800" b="1" dirty="0">
                <a:solidFill>
                  <a:srgbClr val="000000"/>
                </a:solidFill>
              </a:rPr>
              <a:t>activates enzyme</a:t>
            </a:r>
          </a:p>
        </p:txBody>
      </p:sp>
      <p:sp>
        <p:nvSpPr>
          <p:cNvPr id="41993" name="Rectangle 15"/>
          <p:cNvSpPr>
            <a:spLocks noChangeArrowheads="1"/>
          </p:cNvSpPr>
          <p:nvPr/>
        </p:nvSpPr>
        <p:spPr bwMode="auto">
          <a:xfrm>
            <a:off x="3922713" y="4325938"/>
            <a:ext cx="482600"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ATP</a:t>
            </a:r>
            <a:endParaRPr lang="en-US" sz="2000"/>
          </a:p>
        </p:txBody>
      </p:sp>
      <p:sp>
        <p:nvSpPr>
          <p:cNvPr id="41994" name="Rectangle 22"/>
          <p:cNvSpPr>
            <a:spLocks noChangeArrowheads="1"/>
          </p:cNvSpPr>
          <p:nvPr/>
        </p:nvSpPr>
        <p:spPr bwMode="auto">
          <a:xfrm>
            <a:off x="2643188" y="6215063"/>
            <a:ext cx="3976687" cy="411162"/>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442391" name="Rectangle 23"/>
          <p:cNvSpPr>
            <a:spLocks noChangeArrowheads="1"/>
          </p:cNvSpPr>
          <p:nvPr/>
        </p:nvSpPr>
        <p:spPr bwMode="auto">
          <a:xfrm>
            <a:off x="3071813" y="6346825"/>
            <a:ext cx="3352800" cy="269875"/>
          </a:xfrm>
          <a:prstGeom prst="rect">
            <a:avLst/>
          </a:prstGeom>
          <a:solidFill>
            <a:srgbClr val="80A1F2"/>
          </a:solidFill>
          <a:ln w="19050">
            <a:solidFill>
              <a:srgbClr val="000000"/>
            </a:solidFill>
            <a:miter lim="800000"/>
            <a:headEnd/>
            <a:tailEnd/>
          </a:ln>
        </p:spPr>
        <p:txBody>
          <a:bodyPr lIns="0" tIns="0" rIns="0" bIns="0">
            <a:prstTxWarp prst="textNoShape">
              <a:avLst/>
            </a:prstTxWarp>
            <a:spAutoFit/>
          </a:bodyPr>
          <a:lstStyle/>
          <a:p>
            <a:pPr>
              <a:lnSpc>
                <a:spcPct val="85000"/>
              </a:lnSpc>
            </a:pPr>
            <a:r>
              <a:rPr lang="en-US" sz="2000" b="1">
                <a:solidFill>
                  <a:srgbClr val="000000"/>
                </a:solidFill>
              </a:rPr>
              <a:t>produces an action</a:t>
            </a:r>
            <a:endParaRPr lang="en-US" sz="2000"/>
          </a:p>
        </p:txBody>
      </p:sp>
      <p:sp>
        <p:nvSpPr>
          <p:cNvPr id="41996" name="Rectangle 32"/>
          <p:cNvSpPr>
            <a:spLocks noChangeArrowheads="1"/>
          </p:cNvSpPr>
          <p:nvPr/>
        </p:nvSpPr>
        <p:spPr bwMode="auto">
          <a:xfrm>
            <a:off x="1714500" y="1941513"/>
            <a:ext cx="160338"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P</a:t>
            </a:r>
            <a:endParaRPr lang="en-US" sz="2000"/>
          </a:p>
        </p:txBody>
      </p:sp>
      <p:sp>
        <p:nvSpPr>
          <p:cNvPr id="442401" name="Oval 33"/>
          <p:cNvSpPr>
            <a:spLocks noChangeArrowheads="1"/>
          </p:cNvSpPr>
          <p:nvPr/>
        </p:nvSpPr>
        <p:spPr bwMode="auto">
          <a:xfrm>
            <a:off x="1444625" y="154305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1</a:t>
            </a:r>
          </a:p>
        </p:txBody>
      </p:sp>
      <p:sp>
        <p:nvSpPr>
          <p:cNvPr id="442402" name="Oval 34"/>
          <p:cNvSpPr>
            <a:spLocks noChangeArrowheads="1"/>
          </p:cNvSpPr>
          <p:nvPr/>
        </p:nvSpPr>
        <p:spPr bwMode="auto">
          <a:xfrm>
            <a:off x="7123113" y="460057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2</a:t>
            </a:r>
          </a:p>
        </p:txBody>
      </p:sp>
      <p:sp>
        <p:nvSpPr>
          <p:cNvPr id="442403" name="Oval 35"/>
          <p:cNvSpPr>
            <a:spLocks noChangeArrowheads="1"/>
          </p:cNvSpPr>
          <p:nvPr/>
        </p:nvSpPr>
        <p:spPr bwMode="auto">
          <a:xfrm>
            <a:off x="6638925" y="631983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3</a:t>
            </a:r>
          </a:p>
        </p:txBody>
      </p:sp>
      <p:sp>
        <p:nvSpPr>
          <p:cNvPr id="442381" name="Line 13"/>
          <p:cNvSpPr>
            <a:spLocks noChangeShapeType="1"/>
          </p:cNvSpPr>
          <p:nvPr/>
        </p:nvSpPr>
        <p:spPr bwMode="auto">
          <a:xfrm flipV="1">
            <a:off x="1052513" y="3200400"/>
            <a:ext cx="1333500" cy="64770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442406" name="Rectangle 38"/>
          <p:cNvSpPr>
            <a:spLocks noChangeArrowheads="1"/>
          </p:cNvSpPr>
          <p:nvPr/>
        </p:nvSpPr>
        <p:spPr bwMode="auto">
          <a:xfrm>
            <a:off x="1438275" y="5392738"/>
            <a:ext cx="1416050" cy="385762"/>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1900" b="1">
                <a:solidFill>
                  <a:srgbClr val="FFFFFF"/>
                </a:solidFill>
              </a:rPr>
              <a:t>cytoplasm</a:t>
            </a:r>
            <a:endParaRPr lang="en-US" sz="2000">
              <a:solidFill>
                <a:srgbClr val="FFFFFF"/>
              </a:solidFill>
            </a:endParaRPr>
          </a:p>
        </p:txBody>
      </p:sp>
      <p:sp>
        <p:nvSpPr>
          <p:cNvPr id="42002" name="Oval 40"/>
          <p:cNvSpPr>
            <a:spLocks noChangeArrowheads="1"/>
          </p:cNvSpPr>
          <p:nvPr/>
        </p:nvSpPr>
        <p:spPr bwMode="auto">
          <a:xfrm>
            <a:off x="5908675" y="3627438"/>
            <a:ext cx="342900" cy="342900"/>
          </a:xfrm>
          <a:prstGeom prst="ellipse">
            <a:avLst/>
          </a:prstGeom>
          <a:solidFill>
            <a:srgbClr val="F1E599"/>
          </a:solidFill>
          <a:ln w="19050">
            <a:noFill/>
            <a:round/>
            <a:headEnd/>
            <a:tailEnd/>
          </a:ln>
        </p:spPr>
        <p:txBody>
          <a:bodyPr wrap="none" anchor="ctr">
            <a:prstTxWarp prst="textNoShape">
              <a:avLst/>
            </a:prstTxWarp>
          </a:bodyPr>
          <a:lstStyle/>
          <a:p>
            <a:endParaRPr lang="en-US" sz="1900" b="1">
              <a:solidFill>
                <a:srgbClr val="000000"/>
              </a:solidFill>
            </a:endParaRPr>
          </a:p>
        </p:txBody>
      </p:sp>
      <p:sp>
        <p:nvSpPr>
          <p:cNvPr id="442405" name="Rectangle 37"/>
          <p:cNvSpPr>
            <a:spLocks noChangeArrowheads="1"/>
          </p:cNvSpPr>
          <p:nvPr/>
        </p:nvSpPr>
        <p:spPr bwMode="auto">
          <a:xfrm>
            <a:off x="217488" y="3608388"/>
            <a:ext cx="1219200" cy="558800"/>
          </a:xfrm>
          <a:prstGeom prst="roundRect">
            <a:avLst>
              <a:gd name="adj" fmla="val 16667"/>
            </a:avLst>
          </a:prstGeom>
          <a:solidFill>
            <a:srgbClr val="CC0000"/>
          </a:solidFill>
          <a:ln w="9525">
            <a:noFill/>
            <a:miter lim="800000"/>
            <a:headEnd/>
            <a:tailEnd/>
          </a:ln>
        </p:spPr>
        <p:txBody>
          <a:bodyPr lIns="0" tIns="0" rIns="0" bIns="0">
            <a:prstTxWarp prst="textNoShape">
              <a:avLst/>
            </a:prstTxWarp>
            <a:spAutoFit/>
          </a:bodyPr>
          <a:lstStyle/>
          <a:p>
            <a:pPr>
              <a:lnSpc>
                <a:spcPct val="85000"/>
              </a:lnSpc>
            </a:pPr>
            <a:r>
              <a:rPr lang="en-US" sz="1900" b="1">
                <a:solidFill>
                  <a:srgbClr val="FFFFFF"/>
                </a:solidFill>
              </a:rPr>
              <a:t>receptor</a:t>
            </a:r>
            <a:r>
              <a:rPr lang="en-US" sz="1700" b="1">
                <a:solidFill>
                  <a:srgbClr val="FFFFFF"/>
                </a:solidFill>
              </a:rPr>
              <a:t> </a:t>
            </a:r>
            <a:r>
              <a:rPr lang="en-US" sz="1900" b="1">
                <a:solidFill>
                  <a:srgbClr val="FFFFFF"/>
                </a:solidFill>
              </a:rPr>
              <a:t>protein</a:t>
            </a:r>
            <a:endParaRPr lang="en-US" sz="1700" b="1">
              <a:solidFill>
                <a:srgbClr val="FFFFFF"/>
              </a:solidFill>
            </a:endParaRPr>
          </a:p>
        </p:txBody>
      </p:sp>
      <p:sp>
        <p:nvSpPr>
          <p:cNvPr id="42004" name="Oval 41"/>
          <p:cNvSpPr>
            <a:spLocks noChangeArrowheads="1"/>
          </p:cNvSpPr>
          <p:nvPr/>
        </p:nvSpPr>
        <p:spPr bwMode="auto">
          <a:xfrm>
            <a:off x="4624388" y="3811588"/>
            <a:ext cx="342900" cy="342900"/>
          </a:xfrm>
          <a:prstGeom prst="ellipse">
            <a:avLst/>
          </a:prstGeom>
          <a:solidFill>
            <a:srgbClr val="F1E599"/>
          </a:solidFill>
          <a:ln w="19050">
            <a:noFill/>
            <a:round/>
            <a:headEnd/>
            <a:tailEnd/>
          </a:ln>
        </p:spPr>
        <p:txBody>
          <a:bodyPr wrap="none" anchor="ctr">
            <a:prstTxWarp prst="textNoShape">
              <a:avLst/>
            </a:prstTxWarp>
          </a:bodyPr>
          <a:lstStyle/>
          <a:p>
            <a:endParaRPr lang="en-US" sz="1900" b="1">
              <a:solidFill>
                <a:srgbClr val="000000"/>
              </a:solidFill>
            </a:endParaRPr>
          </a:p>
        </p:txBody>
      </p:sp>
      <p:sp>
        <p:nvSpPr>
          <p:cNvPr id="442410" name="AutoShape 42"/>
          <p:cNvSpPr>
            <a:spLocks noChangeArrowheads="1"/>
          </p:cNvSpPr>
          <p:nvPr/>
        </p:nvSpPr>
        <p:spPr bwMode="auto">
          <a:xfrm>
            <a:off x="7056438" y="6284913"/>
            <a:ext cx="1544637" cy="422275"/>
          </a:xfrm>
          <a:prstGeom prst="roundRect">
            <a:avLst>
              <a:gd name="adj" fmla="val 16667"/>
            </a:avLst>
          </a:prstGeom>
          <a:solidFill>
            <a:srgbClr val="FFEA18"/>
          </a:solidFill>
          <a:ln w="28575">
            <a:solidFill>
              <a:srgbClr val="CC0000"/>
            </a:solidFill>
            <a:round/>
            <a:headEnd/>
            <a:tailEnd/>
          </a:ln>
        </p:spPr>
        <p:txBody>
          <a:bodyPr wrap="none" lIns="45720" tIns="0" rIns="45720" bIns="0" anchor="ctr">
            <a:prstTxWarp prst="textNoShape">
              <a:avLst/>
            </a:prstTxWarp>
            <a:spAutoFit/>
          </a:bodyPr>
          <a:lstStyle/>
          <a:p>
            <a:pPr algn="l"/>
            <a:r>
              <a:rPr lang="en-US" sz="2500" b="1">
                <a:solidFill>
                  <a:srgbClr val="000000"/>
                </a:solidFill>
              </a:rPr>
              <a:t>response</a:t>
            </a:r>
          </a:p>
        </p:txBody>
      </p:sp>
      <p:sp>
        <p:nvSpPr>
          <p:cNvPr id="442411" name="AutoShape 43"/>
          <p:cNvSpPr>
            <a:spLocks noChangeArrowheads="1"/>
          </p:cNvSpPr>
          <p:nvPr/>
        </p:nvSpPr>
        <p:spPr bwMode="auto">
          <a:xfrm>
            <a:off x="2090738" y="1566863"/>
            <a:ext cx="1058862" cy="425450"/>
          </a:xfrm>
          <a:prstGeom prst="roundRect">
            <a:avLst>
              <a:gd name="adj" fmla="val 16667"/>
            </a:avLst>
          </a:prstGeom>
          <a:solidFill>
            <a:srgbClr val="FFEA18"/>
          </a:solidFill>
          <a:ln w="28575">
            <a:solidFill>
              <a:srgbClr val="CC0000"/>
            </a:solidFill>
            <a:round/>
            <a:headEnd/>
            <a:tailEnd/>
          </a:ln>
        </p:spPr>
        <p:txBody>
          <a:bodyPr wrap="none" lIns="45720" tIns="0" rIns="45720" bIns="0" anchor="ctr">
            <a:prstTxWarp prst="textNoShape">
              <a:avLst/>
            </a:prstTxWarp>
            <a:spAutoFit/>
          </a:bodyPr>
          <a:lstStyle/>
          <a:p>
            <a:pPr algn="l"/>
            <a:r>
              <a:rPr lang="en-US" sz="2500" b="1" dirty="0">
                <a:solidFill>
                  <a:srgbClr val="000000"/>
                </a:solidFill>
              </a:rPr>
              <a:t>signal</a:t>
            </a:r>
          </a:p>
        </p:txBody>
      </p:sp>
      <p:sp>
        <p:nvSpPr>
          <p:cNvPr id="42007" name="Oval 44"/>
          <p:cNvSpPr>
            <a:spLocks noChangeArrowheads="1"/>
          </p:cNvSpPr>
          <p:nvPr/>
        </p:nvSpPr>
        <p:spPr bwMode="auto">
          <a:xfrm>
            <a:off x="5897563" y="5381625"/>
            <a:ext cx="342900" cy="342900"/>
          </a:xfrm>
          <a:prstGeom prst="ellipse">
            <a:avLst/>
          </a:prstGeom>
          <a:solidFill>
            <a:srgbClr val="F1E599"/>
          </a:solidFill>
          <a:ln w="19050">
            <a:noFill/>
            <a:round/>
            <a:headEnd/>
            <a:tailEnd/>
          </a:ln>
        </p:spPr>
        <p:txBody>
          <a:bodyPr wrap="none" anchor="ctr">
            <a:prstTxWarp prst="textNoShape">
              <a:avLst/>
            </a:prstTxWarp>
          </a:bodyPr>
          <a:lstStyle/>
          <a:p>
            <a:endParaRPr lang="en-US" sz="1900" b="1">
              <a:solidFill>
                <a:srgbClr val="000000"/>
              </a:solidFill>
            </a:endParaRPr>
          </a:p>
        </p:txBody>
      </p:sp>
      <p:sp>
        <p:nvSpPr>
          <p:cNvPr id="442414" name="Rectangle 46"/>
          <p:cNvSpPr>
            <a:spLocks noChangeArrowheads="1"/>
          </p:cNvSpPr>
          <p:nvPr/>
        </p:nvSpPr>
        <p:spPr bwMode="auto">
          <a:xfrm>
            <a:off x="7078663" y="4999038"/>
            <a:ext cx="1592262" cy="958850"/>
          </a:xfrm>
          <a:prstGeom prst="rect">
            <a:avLst/>
          </a:prstGeom>
          <a:noFill/>
          <a:ln w="9525">
            <a:noFill/>
            <a:miter lim="800000"/>
            <a:headEnd/>
            <a:tailEnd/>
          </a:ln>
        </p:spPr>
        <p:txBody>
          <a:bodyPr wrap="none" anchor="ctr">
            <a:prstTxWarp prst="textNoShape">
              <a:avLst/>
            </a:prstTxWarp>
            <a:spAutoFit/>
          </a:bodyPr>
          <a:lstStyle/>
          <a:p>
            <a:pPr algn="l">
              <a:lnSpc>
                <a:spcPct val="90000"/>
              </a:lnSpc>
            </a:pPr>
            <a:r>
              <a:rPr lang="en-US" sz="2100" b="1">
                <a:solidFill>
                  <a:srgbClr val="CC0000"/>
                </a:solidFill>
              </a:rPr>
              <a:t>secondary</a:t>
            </a:r>
          </a:p>
          <a:p>
            <a:pPr algn="l">
              <a:lnSpc>
                <a:spcPct val="90000"/>
              </a:lnSpc>
            </a:pPr>
            <a:r>
              <a:rPr lang="en-US" sz="2100" b="1">
                <a:solidFill>
                  <a:srgbClr val="CC0000"/>
                </a:solidFill>
              </a:rPr>
              <a:t>messenger</a:t>
            </a:r>
            <a:br>
              <a:rPr lang="en-US" sz="2100" b="1">
                <a:solidFill>
                  <a:srgbClr val="CC0000"/>
                </a:solidFill>
              </a:rPr>
            </a:br>
            <a:r>
              <a:rPr lang="en-US" sz="2100" b="1">
                <a:solidFill>
                  <a:srgbClr val="CC0000"/>
                </a:solidFill>
              </a:rPr>
              <a:t>system</a:t>
            </a:r>
          </a:p>
        </p:txBody>
      </p:sp>
      <p:sp>
        <p:nvSpPr>
          <p:cNvPr id="442415" name="Rectangle 47"/>
          <p:cNvSpPr>
            <a:spLocks noChangeArrowheads="1"/>
          </p:cNvSpPr>
          <p:nvPr/>
        </p:nvSpPr>
        <p:spPr bwMode="auto">
          <a:xfrm>
            <a:off x="4673600" y="369888"/>
            <a:ext cx="4416425" cy="381000"/>
          </a:xfrm>
          <a:prstGeom prst="rect">
            <a:avLst/>
          </a:prstGeom>
          <a:solidFill>
            <a:srgbClr val="FFCC00"/>
          </a:solidFill>
          <a:ln w="9525">
            <a:noFill/>
            <a:miter lim="800000"/>
            <a:headEnd/>
            <a:tailEnd/>
          </a:ln>
        </p:spPr>
        <p:txBody>
          <a:bodyPr lIns="45720" tIns="0" rIns="45720" bIns="0" anchor="ctr">
            <a:prstTxWarp prst="textNoShape">
              <a:avLst/>
            </a:prstTxWarp>
            <a:spAutoFit/>
          </a:bodyPr>
          <a:lstStyle/>
          <a:p>
            <a:pPr algn="r"/>
            <a:r>
              <a:rPr lang="en-US" sz="2500" b="1">
                <a:solidFill>
                  <a:srgbClr val="000000"/>
                </a:solidFill>
              </a:rPr>
              <a:t>signal-transduction pathway</a:t>
            </a:r>
          </a:p>
        </p:txBody>
      </p:sp>
      <p:sp>
        <p:nvSpPr>
          <p:cNvPr id="42010" name="Rectangle 48"/>
          <p:cNvSpPr>
            <a:spLocks noChangeArrowheads="1"/>
          </p:cNvSpPr>
          <p:nvPr/>
        </p:nvSpPr>
        <p:spPr bwMode="auto">
          <a:xfrm>
            <a:off x="6388100" y="3622675"/>
            <a:ext cx="152400" cy="182563"/>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442379" name="Rectangle 11"/>
          <p:cNvSpPr>
            <a:spLocks noChangeArrowheads="1"/>
          </p:cNvSpPr>
          <p:nvPr/>
        </p:nvSpPr>
        <p:spPr bwMode="auto">
          <a:xfrm>
            <a:off x="6005513" y="3563938"/>
            <a:ext cx="2535237" cy="334962"/>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800" b="1" dirty="0">
                <a:solidFill>
                  <a:srgbClr val="000000"/>
                </a:solidFill>
              </a:rPr>
              <a:t>acts as 2° messenger</a:t>
            </a:r>
            <a:endParaRPr lang="en-US" sz="1800" dirty="0">
              <a:solidFill>
                <a:srgbClr val="000000"/>
              </a:solidFill>
            </a:endParaRPr>
          </a:p>
        </p:txBody>
      </p:sp>
      <p:sp>
        <p:nvSpPr>
          <p:cNvPr id="442417" name="Rectangle 49"/>
          <p:cNvSpPr>
            <a:spLocks noChangeArrowheads="1"/>
          </p:cNvSpPr>
          <p:nvPr/>
        </p:nvSpPr>
        <p:spPr bwMode="auto">
          <a:xfrm>
            <a:off x="552450" y="6391275"/>
            <a:ext cx="1484313" cy="414338"/>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2100" b="1">
                <a:solidFill>
                  <a:srgbClr val="FFFFFF"/>
                </a:solidFill>
              </a:rPr>
              <a:t>target cell</a:t>
            </a:r>
            <a:endParaRPr lang="en-US">
              <a:solidFill>
                <a:srgbClr val="FFFFFF"/>
              </a:solidFill>
            </a:endParaRPr>
          </a:p>
        </p:txBody>
      </p:sp>
      <p:sp>
        <p:nvSpPr>
          <p:cNvPr id="442418" name="Rectangle 50"/>
          <p:cNvSpPr>
            <a:spLocks noChangeArrowheads="1"/>
          </p:cNvSpPr>
          <p:nvPr/>
        </p:nvSpPr>
        <p:spPr bwMode="auto">
          <a:xfrm>
            <a:off x="6324600" y="1911350"/>
            <a:ext cx="2349500" cy="385763"/>
          </a:xfrm>
          <a:prstGeom prst="roundRect">
            <a:avLst>
              <a:gd name="adj" fmla="val 16667"/>
            </a:avLst>
          </a:prstGeom>
          <a:solidFill>
            <a:srgbClr val="CC0000"/>
          </a:solidFill>
          <a:ln w="9525">
            <a:noFill/>
            <a:miter lim="800000"/>
            <a:headEnd/>
            <a:tailEnd/>
          </a:ln>
        </p:spPr>
        <p:txBody>
          <a:bodyPr wrap="none">
            <a:prstTxWarp prst="textNoShape">
              <a:avLst/>
            </a:prstTxWarp>
            <a:spAutoFit/>
          </a:bodyPr>
          <a:lstStyle/>
          <a:p>
            <a:pPr algn="l">
              <a:lnSpc>
                <a:spcPct val="85000"/>
              </a:lnSpc>
            </a:pPr>
            <a:r>
              <a:rPr lang="en-US" sz="1900" b="1">
                <a:solidFill>
                  <a:srgbClr val="FFFFFF"/>
                </a:solidFill>
              </a:rPr>
              <a:t>plasma membrane</a:t>
            </a:r>
            <a:endParaRPr lang="en-US">
              <a:solidFill>
                <a:srgbClr val="FFFFFF"/>
              </a:solidFill>
            </a:endParaRPr>
          </a:p>
        </p:txBody>
      </p:sp>
      <p:sp>
        <p:nvSpPr>
          <p:cNvPr id="39" name="Rectangle 73"/>
          <p:cNvSpPr>
            <a:spLocks noChangeArrowheads="1"/>
          </p:cNvSpPr>
          <p:nvPr/>
        </p:nvSpPr>
        <p:spPr bwMode="auto">
          <a:xfrm>
            <a:off x="122238" y="2757488"/>
            <a:ext cx="2763837" cy="320675"/>
          </a:xfrm>
          <a:prstGeom prst="rect">
            <a:avLst/>
          </a:prstGeom>
          <a:solidFill>
            <a:srgbClr val="B9CDE5"/>
          </a:solidFill>
          <a:ln w="12700">
            <a:solidFill>
              <a:srgbClr val="000000"/>
            </a:solidFill>
            <a:miter lim="800000"/>
            <a:headEnd/>
            <a:tailEnd/>
          </a:ln>
        </p:spPr>
        <p:txBody>
          <a:bodyPr wrap="none">
            <a:prstTxWarp prst="textNoShape">
              <a:avLst/>
            </a:prstTxWarp>
            <a:spAutoFit/>
          </a:bodyPr>
          <a:lstStyle/>
          <a:p>
            <a:pPr>
              <a:lnSpc>
                <a:spcPct val="85000"/>
              </a:lnSpc>
            </a:pPr>
            <a:r>
              <a:rPr lang="en-US" sz="1700" b="1" dirty="0">
                <a:solidFill>
                  <a:srgbClr val="000000"/>
                </a:solidFill>
              </a:rPr>
              <a:t>binds to receptor protein</a:t>
            </a:r>
          </a:p>
        </p:txBody>
      </p:sp>
      <p:grpSp>
        <p:nvGrpSpPr>
          <p:cNvPr id="2" name="Group 51"/>
          <p:cNvGrpSpPr>
            <a:grpSpLocks/>
          </p:cNvGrpSpPr>
          <p:nvPr/>
        </p:nvGrpSpPr>
        <p:grpSpPr bwMode="auto">
          <a:xfrm>
            <a:off x="6316663" y="2684463"/>
            <a:ext cx="766762" cy="3259137"/>
            <a:chOff x="3910" y="2208"/>
            <a:chExt cx="483" cy="1536"/>
          </a:xfrm>
        </p:grpSpPr>
        <p:grpSp>
          <p:nvGrpSpPr>
            <p:cNvPr id="3" name="Group 25"/>
            <p:cNvGrpSpPr>
              <a:grpSpLocks/>
            </p:cNvGrpSpPr>
            <p:nvPr/>
          </p:nvGrpSpPr>
          <p:grpSpPr bwMode="auto">
            <a:xfrm>
              <a:off x="3910" y="2208"/>
              <a:ext cx="168" cy="1536"/>
              <a:chOff x="4416" y="2208"/>
              <a:chExt cx="168" cy="1536"/>
            </a:xfrm>
          </p:grpSpPr>
          <p:sp>
            <p:nvSpPr>
              <p:cNvPr id="42026" name="Line 26"/>
              <p:cNvSpPr>
                <a:spLocks noChangeShapeType="1"/>
              </p:cNvSpPr>
              <p:nvPr/>
            </p:nvSpPr>
            <p:spPr bwMode="auto">
              <a:xfrm>
                <a:off x="4584" y="2208"/>
                <a:ext cx="0" cy="1536"/>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42027" name="Line 27"/>
              <p:cNvSpPr>
                <a:spLocks noChangeShapeType="1"/>
              </p:cNvSpPr>
              <p:nvPr/>
            </p:nvSpPr>
            <p:spPr bwMode="auto">
              <a:xfrm rot="-5400000">
                <a:off x="4500" y="2124"/>
                <a:ext cx="0" cy="168"/>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42028" name="Line 28"/>
              <p:cNvSpPr>
                <a:spLocks noChangeShapeType="1"/>
              </p:cNvSpPr>
              <p:nvPr/>
            </p:nvSpPr>
            <p:spPr bwMode="auto">
              <a:xfrm rot="-5400000">
                <a:off x="4500" y="3660"/>
                <a:ext cx="0" cy="168"/>
              </a:xfrm>
              <a:prstGeom prst="line">
                <a:avLst/>
              </a:prstGeom>
              <a:noFill/>
              <a:ln w="38100">
                <a:solidFill>
                  <a:srgbClr val="CC0000"/>
                </a:solidFill>
                <a:round/>
                <a:headEnd/>
                <a:tailEnd/>
              </a:ln>
            </p:spPr>
            <p:txBody>
              <a:bodyPr wrap="none" anchor="ctr">
                <a:prstTxWarp prst="textNoShape">
                  <a:avLst/>
                </a:prstTxWarp>
              </a:bodyPr>
              <a:lstStyle/>
              <a:p>
                <a:endParaRPr lang="en-US"/>
              </a:p>
            </p:txBody>
          </p:sp>
        </p:grpSp>
        <p:sp>
          <p:nvSpPr>
            <p:cNvPr id="42025" name="Line 29"/>
            <p:cNvSpPr>
              <a:spLocks noChangeShapeType="1"/>
            </p:cNvSpPr>
            <p:nvPr/>
          </p:nvSpPr>
          <p:spPr bwMode="auto">
            <a:xfrm rot="5400000" flipV="1">
              <a:off x="4192" y="2793"/>
              <a:ext cx="96" cy="307"/>
            </a:xfrm>
            <a:prstGeom prst="line">
              <a:avLst/>
            </a:prstGeom>
            <a:noFill/>
            <a:ln w="38100">
              <a:solidFill>
                <a:srgbClr val="CC0000"/>
              </a:solidFill>
              <a:round/>
              <a:headEnd/>
              <a:tailEnd/>
            </a:ln>
          </p:spPr>
          <p:txBody>
            <a:bodyPr wrap="none" anchor="ctr">
              <a:prstTxWarp prst="textNoShape">
                <a:avLst/>
              </a:prstTxWarp>
            </a:bodyPr>
            <a:lstStyle/>
            <a:p>
              <a:endParaRPr lang="en-US"/>
            </a:p>
          </p:txBody>
        </p:sp>
      </p:grpSp>
      <p:sp>
        <p:nvSpPr>
          <p:cNvPr id="40" name="Line 79"/>
          <p:cNvSpPr>
            <a:spLocks noChangeShapeType="1"/>
          </p:cNvSpPr>
          <p:nvPr/>
        </p:nvSpPr>
        <p:spPr bwMode="auto">
          <a:xfrm flipV="1">
            <a:off x="1276350" y="2092325"/>
            <a:ext cx="417513" cy="384175"/>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442380" name="Rectangle 12"/>
          <p:cNvSpPr>
            <a:spLocks noChangeArrowheads="1"/>
          </p:cNvSpPr>
          <p:nvPr/>
        </p:nvSpPr>
        <p:spPr bwMode="auto">
          <a:xfrm>
            <a:off x="96838" y="1898650"/>
            <a:ext cx="1343025" cy="688975"/>
          </a:xfrm>
          <a:prstGeom prst="roundRect">
            <a:avLst>
              <a:gd name="adj" fmla="val 16667"/>
            </a:avLst>
          </a:prstGeom>
          <a:solidFill>
            <a:srgbClr val="FFCC00"/>
          </a:solidFill>
          <a:ln w="9525">
            <a:noFill/>
            <a:miter lim="800000"/>
            <a:headEnd/>
            <a:tailEnd/>
          </a:ln>
        </p:spPr>
        <p:txBody>
          <a:bodyPr wrap="none">
            <a:prstTxWarp prst="textNoShape">
              <a:avLst/>
            </a:prstTxWarp>
            <a:spAutoFit/>
          </a:bodyPr>
          <a:lstStyle/>
          <a:p>
            <a:pPr algn="l">
              <a:lnSpc>
                <a:spcPct val="85000"/>
              </a:lnSpc>
            </a:pPr>
            <a:r>
              <a:rPr lang="en-US" sz="2000" b="1">
                <a:solidFill>
                  <a:srgbClr val="000000"/>
                </a:solidFill>
              </a:rPr>
              <a:t>protein</a:t>
            </a:r>
            <a:br>
              <a:rPr lang="en-US" sz="2000" b="1">
                <a:solidFill>
                  <a:srgbClr val="000000"/>
                </a:solidFill>
              </a:rPr>
            </a:br>
            <a:r>
              <a:rPr lang="en-US" sz="2000" b="1">
                <a:solidFill>
                  <a:srgbClr val="000000"/>
                </a:solidFill>
              </a:rPr>
              <a:t>hormone</a:t>
            </a:r>
          </a:p>
        </p:txBody>
      </p:sp>
      <p:sp>
        <p:nvSpPr>
          <p:cNvPr id="41" name="AutoShape 12"/>
          <p:cNvSpPr>
            <a:spLocks noChangeArrowheads="1"/>
          </p:cNvSpPr>
          <p:nvPr/>
        </p:nvSpPr>
        <p:spPr bwMode="auto">
          <a:xfrm>
            <a:off x="3606800" y="4070350"/>
            <a:ext cx="1004888" cy="658813"/>
          </a:xfrm>
          <a:prstGeom prst="irregularSeal1">
            <a:avLst/>
          </a:prstGeom>
          <a:solidFill>
            <a:srgbClr val="CC0000"/>
          </a:solidFill>
          <a:ln w="57150">
            <a:solidFill>
              <a:srgbClr val="FF6404"/>
            </a:solidFill>
            <a:miter lim="800000"/>
            <a:headEnd/>
            <a:tailEnd/>
          </a:ln>
        </p:spPr>
        <p:txBody>
          <a:bodyPr wrap="none" anchor="ctr">
            <a:prstTxWarp prst="textNoShape">
              <a:avLst/>
            </a:prstTxWarp>
          </a:bodyPr>
          <a:lstStyle/>
          <a:p>
            <a:r>
              <a:rPr lang="en-US" sz="2000" b="1">
                <a:solidFill>
                  <a:srgbClr val="FFEA18"/>
                </a:solidFill>
              </a:rPr>
              <a:t>ATP</a:t>
            </a:r>
            <a:endParaRPr lang="en-US" sz="4400" b="1">
              <a:solidFill>
                <a:schemeClr val="tx2"/>
              </a:solidFill>
            </a:endParaRPr>
          </a:p>
        </p:txBody>
      </p:sp>
      <p:sp>
        <p:nvSpPr>
          <p:cNvPr id="42" name="Rectangle 9"/>
          <p:cNvSpPr>
            <a:spLocks noChangeArrowheads="1"/>
          </p:cNvSpPr>
          <p:nvPr/>
        </p:nvSpPr>
        <p:spPr bwMode="auto">
          <a:xfrm>
            <a:off x="947738" y="4300538"/>
            <a:ext cx="1519237" cy="804862"/>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800" b="1" dirty="0">
                <a:solidFill>
                  <a:srgbClr val="000000"/>
                </a:solidFill>
              </a:rPr>
              <a:t>activates</a:t>
            </a:r>
            <a:br>
              <a:rPr lang="en-US" sz="1800" b="1" dirty="0">
                <a:solidFill>
                  <a:srgbClr val="000000"/>
                </a:solidFill>
              </a:rPr>
            </a:br>
            <a:r>
              <a:rPr lang="en-US" sz="1800" b="1" dirty="0">
                <a:solidFill>
                  <a:srgbClr val="000000"/>
                </a:solidFill>
              </a:rPr>
              <a:t>cytoplasmic</a:t>
            </a:r>
            <a:br>
              <a:rPr lang="en-US" sz="1800" b="1" dirty="0">
                <a:solidFill>
                  <a:srgbClr val="000000"/>
                </a:solidFill>
              </a:rPr>
            </a:br>
            <a:r>
              <a:rPr lang="en-US" sz="1800" b="1" dirty="0">
                <a:solidFill>
                  <a:srgbClr val="000000"/>
                </a:solidFill>
              </a:rPr>
              <a:t>signal</a:t>
            </a:r>
          </a:p>
        </p:txBody>
      </p:sp>
      <p:sp>
        <p:nvSpPr>
          <p:cNvPr id="43" name="Rectangle 32"/>
          <p:cNvSpPr>
            <a:spLocks noChangeArrowheads="1"/>
          </p:cNvSpPr>
          <p:nvPr/>
        </p:nvSpPr>
        <p:spPr bwMode="auto">
          <a:xfrm>
            <a:off x="5110163" y="3452813"/>
            <a:ext cx="762000" cy="439737"/>
          </a:xfrm>
          <a:prstGeom prst="rect">
            <a:avLst/>
          </a:prstGeom>
          <a:solidFill>
            <a:srgbClr val="CC0000"/>
          </a:solidFill>
          <a:ln w="9525">
            <a:noFill/>
            <a:miter lim="800000"/>
            <a:headEnd/>
            <a:tailEnd/>
          </a:ln>
        </p:spPr>
        <p:txBody>
          <a:bodyPr lIns="45720" tIns="91440" rIns="45720" bIns="91440">
            <a:prstTxWarp prst="textNoShape">
              <a:avLst/>
            </a:prstTxWarp>
            <a:spAutoFit/>
          </a:bodyPr>
          <a:lstStyle/>
          <a:p>
            <a:pPr algn="l">
              <a:lnSpc>
                <a:spcPct val="85000"/>
              </a:lnSpc>
            </a:pPr>
            <a:r>
              <a:rPr lang="en-US" sz="1900" b="1">
                <a:solidFill>
                  <a:schemeClr val="bg1"/>
                </a:solidFill>
              </a:rPr>
              <a:t>cAMP</a:t>
            </a:r>
            <a:endParaRPr lang="en-US" sz="2000">
              <a:solidFill>
                <a:schemeClr val="bg1"/>
              </a:solidFill>
            </a:endParaRPr>
          </a:p>
        </p:txBody>
      </p:sp>
      <p:sp>
        <p:nvSpPr>
          <p:cNvPr id="44" name="AutoShape 12"/>
          <p:cNvSpPr>
            <a:spLocks noChangeArrowheads="1"/>
          </p:cNvSpPr>
          <p:nvPr/>
        </p:nvSpPr>
        <p:spPr bwMode="auto">
          <a:xfrm>
            <a:off x="2470150" y="4214813"/>
            <a:ext cx="1004888" cy="658812"/>
          </a:xfrm>
          <a:prstGeom prst="irregularSeal1">
            <a:avLst/>
          </a:prstGeom>
          <a:solidFill>
            <a:srgbClr val="80A1F2"/>
          </a:solidFill>
          <a:ln w="38100">
            <a:solidFill>
              <a:srgbClr val="CC0000"/>
            </a:solidFill>
            <a:miter lim="800000"/>
            <a:headEnd/>
            <a:tailEnd/>
          </a:ln>
        </p:spPr>
        <p:txBody>
          <a:bodyPr wrap="none" anchor="ctr">
            <a:prstTxWarp prst="textNoShape">
              <a:avLst/>
            </a:prstTxWarp>
          </a:bodyPr>
          <a:lstStyle/>
          <a:p>
            <a:r>
              <a:rPr lang="en-US" sz="2000" b="1">
                <a:solidFill>
                  <a:srgbClr val="000000"/>
                </a:solidFill>
              </a:rPr>
              <a:t>GTP</a:t>
            </a:r>
            <a:endParaRPr lang="en-US" sz="4400" b="1">
              <a:solidFill>
                <a:srgbClr val="000000"/>
              </a:solidFill>
            </a:endParaRPr>
          </a:p>
        </p:txBody>
      </p:sp>
      <p:sp>
        <p:nvSpPr>
          <p:cNvPr id="45" name="Rectangle 7"/>
          <p:cNvSpPr>
            <a:spLocks noChangeArrowheads="1"/>
          </p:cNvSpPr>
          <p:nvPr/>
        </p:nvSpPr>
        <p:spPr bwMode="auto">
          <a:xfrm>
            <a:off x="3154363" y="2701925"/>
            <a:ext cx="1223962" cy="569913"/>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nSpc>
                <a:spcPct val="85000"/>
              </a:lnSpc>
            </a:pPr>
            <a:r>
              <a:rPr lang="en-US" sz="1800" b="1" dirty="0">
                <a:solidFill>
                  <a:srgbClr val="000000"/>
                </a:solidFill>
              </a:rPr>
              <a:t>activates</a:t>
            </a:r>
          </a:p>
          <a:p>
            <a:pPr>
              <a:lnSpc>
                <a:spcPct val="85000"/>
              </a:lnSpc>
            </a:pPr>
            <a:r>
              <a:rPr lang="en-US" sz="1800" b="1" dirty="0">
                <a:solidFill>
                  <a:srgbClr val="000000"/>
                </a:solidFill>
              </a:rPr>
              <a:t>G-protein</a:t>
            </a:r>
          </a:p>
        </p:txBody>
      </p:sp>
      <p:sp>
        <p:nvSpPr>
          <p:cNvPr id="442392" name="AutoShape 24"/>
          <p:cNvSpPr>
            <a:spLocks noChangeArrowheads="1"/>
          </p:cNvSpPr>
          <p:nvPr/>
        </p:nvSpPr>
        <p:spPr bwMode="auto">
          <a:xfrm>
            <a:off x="6904038" y="4086225"/>
            <a:ext cx="2055812" cy="422275"/>
          </a:xfrm>
          <a:prstGeom prst="roundRect">
            <a:avLst>
              <a:gd name="adj" fmla="val 16667"/>
            </a:avLst>
          </a:prstGeom>
          <a:solidFill>
            <a:srgbClr val="FFEA18"/>
          </a:solidFill>
          <a:ln w="28575">
            <a:solidFill>
              <a:srgbClr val="CC0000"/>
            </a:solidFill>
            <a:round/>
            <a:headEnd/>
            <a:tailEnd/>
          </a:ln>
        </p:spPr>
        <p:txBody>
          <a:bodyPr lIns="45720" tIns="0" rIns="45720" bIns="0" anchor="ctr">
            <a:prstTxWarp prst="textNoShape">
              <a:avLst/>
            </a:prstTxWarp>
            <a:spAutoFit/>
          </a:bodyPr>
          <a:lstStyle/>
          <a:p>
            <a:pPr algn="l"/>
            <a:r>
              <a:rPr lang="en-US" sz="2500" b="1" dirty="0">
                <a:solidFill>
                  <a:srgbClr val="000000"/>
                </a:solidFill>
              </a:rPr>
              <a:t>transduction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4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24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4240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424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23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23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23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23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23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24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24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24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24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2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animBg="1"/>
      <p:bldP spid="442376" grpId="0" animBg="1"/>
      <p:bldP spid="442377" grpId="0" animBg="1"/>
      <p:bldP spid="442391" grpId="0" animBg="1"/>
      <p:bldP spid="442401" grpId="0" animBg="1"/>
      <p:bldP spid="442401" grpId="1" animBg="1"/>
      <p:bldP spid="442402" grpId="0" animBg="1"/>
      <p:bldP spid="442403" grpId="0" animBg="1"/>
      <p:bldP spid="442410" grpId="0" animBg="1"/>
      <p:bldP spid="442411" grpId="0" animBg="1"/>
      <p:bldP spid="442411" grpId="1" animBg="1"/>
      <p:bldP spid="442414" grpId="0"/>
      <p:bldP spid="442379" grpId="0" animBg="1"/>
      <p:bldP spid="39" grpId="0" animBg="1"/>
      <p:bldP spid="42" grpId="0" animBg="1"/>
      <p:bldP spid="45" grpId="0" animBg="1"/>
      <p:bldP spid="4423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00" y="1295400"/>
            <a:ext cx="5651500" cy="5545138"/>
          </a:xfrm>
          <a:prstGeom prst="rect">
            <a:avLst/>
          </a:prstGeom>
          <a:noFill/>
          <a:ln w="9525">
            <a:noFill/>
            <a:miter lim="800000"/>
            <a:headEnd/>
            <a:tailEnd/>
          </a:ln>
        </p:spPr>
      </p:pic>
      <p:sp>
        <p:nvSpPr>
          <p:cNvPr id="44036" name="Freeform 67"/>
          <p:cNvSpPr>
            <a:spLocks/>
          </p:cNvSpPr>
          <p:nvPr/>
        </p:nvSpPr>
        <p:spPr bwMode="auto">
          <a:xfrm>
            <a:off x="2432050" y="3148013"/>
            <a:ext cx="4618038" cy="3563937"/>
          </a:xfrm>
          <a:custGeom>
            <a:avLst/>
            <a:gdLst>
              <a:gd name="T0" fmla="*/ 0 w 2909"/>
              <a:gd name="T1" fmla="*/ 2147483647 h 2230"/>
              <a:gd name="T2" fmla="*/ 2147483647 w 2909"/>
              <a:gd name="T3" fmla="*/ 2147483647 h 2230"/>
              <a:gd name="T4" fmla="*/ 2147483647 w 2909"/>
              <a:gd name="T5" fmla="*/ 2147483647 h 2230"/>
              <a:gd name="T6" fmla="*/ 2147483647 w 2909"/>
              <a:gd name="T7" fmla="*/ 0 h 2230"/>
              <a:gd name="T8" fmla="*/ 2147483647 w 2909"/>
              <a:gd name="T9" fmla="*/ 0 h 2230"/>
              <a:gd name="T10" fmla="*/ 2147483647 w 2909"/>
              <a:gd name="T11" fmla="*/ 2147483647 h 2230"/>
              <a:gd name="T12" fmla="*/ 2147483647 w 2909"/>
              <a:gd name="T13" fmla="*/ 2147483647 h 2230"/>
              <a:gd name="T14" fmla="*/ 2147483647 w 2909"/>
              <a:gd name="T15" fmla="*/ 2147483647 h 2230"/>
              <a:gd name="T16" fmla="*/ 2147483647 w 2909"/>
              <a:gd name="T17" fmla="*/ 2147483647 h 2230"/>
              <a:gd name="T18" fmla="*/ 2147483647 w 2909"/>
              <a:gd name="T19" fmla="*/ 2147483647 h 2230"/>
              <a:gd name="T20" fmla="*/ 2147483647 w 2909"/>
              <a:gd name="T21" fmla="*/ 2147483647 h 2230"/>
              <a:gd name="T22" fmla="*/ 2147483647 w 2909"/>
              <a:gd name="T23" fmla="*/ 2147483647 h 2230"/>
              <a:gd name="T24" fmla="*/ 2147483647 w 2909"/>
              <a:gd name="T25" fmla="*/ 2147483647 h 2230"/>
              <a:gd name="T26" fmla="*/ 0 w 2909"/>
              <a:gd name="T27" fmla="*/ 2147483647 h 2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09"/>
              <a:gd name="T43" fmla="*/ 0 h 2230"/>
              <a:gd name="T44" fmla="*/ 2909 w 2909"/>
              <a:gd name="T45" fmla="*/ 2230 h 2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09" h="2230">
                <a:moveTo>
                  <a:pt x="0" y="756"/>
                </a:moveTo>
                <a:lnTo>
                  <a:pt x="398" y="2230"/>
                </a:lnTo>
                <a:lnTo>
                  <a:pt x="2909" y="2230"/>
                </a:lnTo>
                <a:lnTo>
                  <a:pt x="2909" y="0"/>
                </a:lnTo>
                <a:lnTo>
                  <a:pt x="2420" y="0"/>
                </a:lnTo>
                <a:lnTo>
                  <a:pt x="1775" y="232"/>
                </a:lnTo>
                <a:lnTo>
                  <a:pt x="1600" y="344"/>
                </a:lnTo>
                <a:lnTo>
                  <a:pt x="1406" y="431"/>
                </a:lnTo>
                <a:lnTo>
                  <a:pt x="1130" y="431"/>
                </a:lnTo>
                <a:lnTo>
                  <a:pt x="902" y="305"/>
                </a:lnTo>
                <a:lnTo>
                  <a:pt x="742" y="412"/>
                </a:lnTo>
                <a:cubicBezTo>
                  <a:pt x="565" y="602"/>
                  <a:pt x="620" y="533"/>
                  <a:pt x="563" y="606"/>
                </a:cubicBezTo>
                <a:cubicBezTo>
                  <a:pt x="192" y="644"/>
                  <a:pt x="194" y="520"/>
                  <a:pt x="194" y="649"/>
                </a:cubicBezTo>
                <a:lnTo>
                  <a:pt x="0" y="756"/>
                </a:lnTo>
                <a:close/>
              </a:path>
            </a:pathLst>
          </a:custGeom>
          <a:solidFill>
            <a:srgbClr val="F1E599"/>
          </a:solidFill>
          <a:ln w="9525">
            <a:noFill/>
            <a:round/>
            <a:headEnd/>
            <a:tailEnd/>
          </a:ln>
        </p:spPr>
        <p:txBody>
          <a:bodyPr wrap="none" anchor="ctr">
            <a:prstTxWarp prst="textNoShape">
              <a:avLst/>
            </a:prstTxWarp>
          </a:bodyPr>
          <a:lstStyle/>
          <a:p>
            <a:endParaRPr lang="en-US"/>
          </a:p>
        </p:txBody>
      </p:sp>
      <p:grpSp>
        <p:nvGrpSpPr>
          <p:cNvPr id="2" name="Group 48"/>
          <p:cNvGrpSpPr>
            <a:grpSpLocks/>
          </p:cNvGrpSpPr>
          <p:nvPr/>
        </p:nvGrpSpPr>
        <p:grpSpPr bwMode="auto">
          <a:xfrm>
            <a:off x="7267575" y="1227138"/>
            <a:ext cx="1835150" cy="2581275"/>
            <a:chOff x="4578" y="803"/>
            <a:chExt cx="1156" cy="1626"/>
          </a:xfrm>
        </p:grpSpPr>
        <p:pic>
          <p:nvPicPr>
            <p:cNvPr id="44077" name="Picture 3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6" y="1091"/>
              <a:ext cx="1046" cy="1338"/>
            </a:xfrm>
            <a:prstGeom prst="rect">
              <a:avLst/>
            </a:prstGeom>
            <a:noFill/>
            <a:ln w="9525">
              <a:noFill/>
              <a:miter lim="800000"/>
              <a:headEnd/>
              <a:tailEnd/>
            </a:ln>
          </p:spPr>
        </p:pic>
        <p:sp>
          <p:nvSpPr>
            <p:cNvPr id="44078" name="Rectangle 35"/>
            <p:cNvSpPr>
              <a:spLocks noChangeArrowheads="1"/>
            </p:cNvSpPr>
            <p:nvPr/>
          </p:nvSpPr>
          <p:spPr bwMode="auto">
            <a:xfrm>
              <a:off x="4578" y="803"/>
              <a:ext cx="1156" cy="250"/>
            </a:xfrm>
            <a:prstGeom prst="rect">
              <a:avLst/>
            </a:prstGeom>
            <a:noFill/>
            <a:ln w="9525">
              <a:noFill/>
              <a:miter lim="800000"/>
              <a:headEnd/>
              <a:tailEnd/>
            </a:ln>
          </p:spPr>
          <p:txBody>
            <a:bodyPr wrap="none">
              <a:prstTxWarp prst="textNoShape">
                <a:avLst/>
              </a:prstTxWarp>
              <a:spAutoFit/>
            </a:bodyPr>
            <a:lstStyle/>
            <a:p>
              <a:pPr algn="l"/>
              <a:r>
                <a:rPr lang="en-US" sz="2000" b="1">
                  <a:solidFill>
                    <a:srgbClr val="000000"/>
                  </a:solidFill>
                </a:rPr>
                <a:t>adrenal gland</a:t>
              </a:r>
            </a:p>
          </p:txBody>
        </p:sp>
      </p:grpSp>
      <p:sp>
        <p:nvSpPr>
          <p:cNvPr id="44038" name="Rectangle 3"/>
          <p:cNvSpPr>
            <a:spLocks noGrp="1" noChangeArrowheads="1"/>
          </p:cNvSpPr>
          <p:nvPr>
            <p:ph type="title"/>
          </p:nvPr>
        </p:nvSpPr>
        <p:spPr>
          <a:xfrm>
            <a:off x="-12700" y="152400"/>
            <a:ext cx="8534400" cy="762000"/>
          </a:xfrm>
          <a:noFill/>
        </p:spPr>
        <p:txBody>
          <a:bodyPr/>
          <a:lstStyle/>
          <a:p>
            <a:pPr>
              <a:lnSpc>
                <a:spcPct val="85000"/>
              </a:lnSpc>
            </a:pPr>
            <a:r>
              <a:rPr lang="en-US" dirty="0" smtClean="0"/>
              <a:t>Ex: Action of epinephrine (adrenaline)</a:t>
            </a:r>
          </a:p>
        </p:txBody>
      </p:sp>
      <p:sp>
        <p:nvSpPr>
          <p:cNvPr id="443399" name="AutoShape 7"/>
          <p:cNvSpPr>
            <a:spLocks noChangeArrowheads="1"/>
          </p:cNvSpPr>
          <p:nvPr/>
        </p:nvSpPr>
        <p:spPr bwMode="auto">
          <a:xfrm>
            <a:off x="5067300" y="4289425"/>
            <a:ext cx="2181225" cy="427038"/>
          </a:xfrm>
          <a:prstGeom prst="rect">
            <a:avLst/>
          </a:prstGeom>
          <a:solidFill>
            <a:srgbClr val="80A1F2"/>
          </a:solidFill>
          <a:ln w="9525">
            <a:solidFill>
              <a:srgbClr val="000000"/>
            </a:solidFill>
            <a:round/>
            <a:headEnd/>
            <a:tailEnd/>
          </a:ln>
        </p:spPr>
        <p:txBody>
          <a:bodyPr lIns="0" tIns="0" rIns="0" bIns="0">
            <a:prstTxWarp prst="textNoShape">
              <a:avLst/>
            </a:prstTxWarp>
            <a:spAutoFit/>
          </a:bodyPr>
          <a:lstStyle/>
          <a:p>
            <a:pPr>
              <a:lnSpc>
                <a:spcPct val="75000"/>
              </a:lnSpc>
            </a:pPr>
            <a:r>
              <a:rPr lang="en-US" sz="1800" b="1">
                <a:solidFill>
                  <a:srgbClr val="000000"/>
                </a:solidFill>
              </a:rPr>
              <a:t>activates</a:t>
            </a:r>
          </a:p>
          <a:p>
            <a:pPr>
              <a:lnSpc>
                <a:spcPct val="75000"/>
              </a:lnSpc>
            </a:pPr>
            <a:r>
              <a:rPr lang="en-US" sz="1800" b="1">
                <a:solidFill>
                  <a:srgbClr val="000000"/>
                </a:solidFill>
              </a:rPr>
              <a:t>protein kinase-A</a:t>
            </a:r>
          </a:p>
        </p:txBody>
      </p:sp>
      <p:sp>
        <p:nvSpPr>
          <p:cNvPr id="443400" name="AutoShape 8"/>
          <p:cNvSpPr>
            <a:spLocks noChangeArrowheads="1"/>
          </p:cNvSpPr>
          <p:nvPr/>
        </p:nvSpPr>
        <p:spPr bwMode="auto">
          <a:xfrm>
            <a:off x="4529138" y="5441950"/>
            <a:ext cx="2719387" cy="427038"/>
          </a:xfrm>
          <a:prstGeom prst="rect">
            <a:avLst/>
          </a:prstGeom>
          <a:solidFill>
            <a:srgbClr val="80A1F2"/>
          </a:solidFill>
          <a:ln w="9525">
            <a:solidFill>
              <a:srgbClr val="000000"/>
            </a:solidFill>
            <a:round/>
            <a:headEnd/>
            <a:tailEnd/>
          </a:ln>
        </p:spPr>
        <p:txBody>
          <a:bodyPr wrap="none" lIns="0" tIns="0" rIns="0" bIns="0">
            <a:prstTxWarp prst="textNoShape">
              <a:avLst/>
            </a:prstTxWarp>
            <a:spAutoFit/>
          </a:bodyPr>
          <a:lstStyle/>
          <a:p>
            <a:pPr>
              <a:lnSpc>
                <a:spcPct val="75000"/>
              </a:lnSpc>
            </a:pPr>
            <a:r>
              <a:rPr lang="en-US" sz="1800" b="1" dirty="0">
                <a:solidFill>
                  <a:srgbClr val="000000"/>
                </a:solidFill>
              </a:rPr>
              <a:t>activates</a:t>
            </a:r>
          </a:p>
          <a:p>
            <a:pPr>
              <a:lnSpc>
                <a:spcPct val="75000"/>
              </a:lnSpc>
            </a:pPr>
            <a:r>
              <a:rPr lang="en-US" sz="1800" b="1" dirty="0">
                <a:solidFill>
                  <a:srgbClr val="000000"/>
                </a:solidFill>
              </a:rPr>
              <a:t>glycogen </a:t>
            </a:r>
            <a:r>
              <a:rPr lang="en-US" sz="1800" b="1" dirty="0" err="1">
                <a:solidFill>
                  <a:srgbClr val="000000"/>
                </a:solidFill>
              </a:rPr>
              <a:t>phosphorylase</a:t>
            </a:r>
            <a:endParaRPr lang="en-US" sz="1800" b="1" dirty="0">
              <a:solidFill>
                <a:srgbClr val="000000"/>
              </a:solidFill>
            </a:endParaRPr>
          </a:p>
        </p:txBody>
      </p:sp>
      <p:sp>
        <p:nvSpPr>
          <p:cNvPr id="443401" name="AutoShape 9"/>
          <p:cNvSpPr>
            <a:spLocks noChangeArrowheads="1"/>
          </p:cNvSpPr>
          <p:nvPr/>
        </p:nvSpPr>
        <p:spPr bwMode="auto">
          <a:xfrm>
            <a:off x="5253038" y="2943225"/>
            <a:ext cx="1995487" cy="450850"/>
          </a:xfrm>
          <a:prstGeom prst="rect">
            <a:avLst/>
          </a:prstGeom>
          <a:solidFill>
            <a:srgbClr val="80A1F2"/>
          </a:solidFill>
          <a:ln w="9525">
            <a:solidFill>
              <a:srgbClr val="000000"/>
            </a:solidFill>
            <a:round/>
            <a:headEnd/>
            <a:tailEnd/>
          </a:ln>
        </p:spPr>
        <p:txBody>
          <a:bodyPr lIns="0" tIns="0" rIns="0" bIns="0">
            <a:prstTxWarp prst="textNoShape">
              <a:avLst/>
            </a:prstTxWarp>
            <a:spAutoFit/>
          </a:bodyPr>
          <a:lstStyle/>
          <a:p>
            <a:pPr>
              <a:lnSpc>
                <a:spcPct val="75000"/>
              </a:lnSpc>
            </a:pPr>
            <a:r>
              <a:rPr lang="en-US" sz="1900" b="1">
                <a:solidFill>
                  <a:srgbClr val="000000"/>
                </a:solidFill>
              </a:rPr>
              <a:t>activates</a:t>
            </a:r>
            <a:br>
              <a:rPr lang="en-US" sz="1900" b="1">
                <a:solidFill>
                  <a:srgbClr val="000000"/>
                </a:solidFill>
              </a:rPr>
            </a:br>
            <a:r>
              <a:rPr lang="en-US" sz="1900" b="1">
                <a:solidFill>
                  <a:srgbClr val="000000"/>
                </a:solidFill>
              </a:rPr>
              <a:t> </a:t>
            </a:r>
            <a:r>
              <a:rPr lang="en-US" sz="1800" b="1">
                <a:solidFill>
                  <a:srgbClr val="000000"/>
                </a:solidFill>
              </a:rPr>
              <a:t>adenylyl cyclase</a:t>
            </a:r>
            <a:endParaRPr lang="en-US" sz="2100" b="1">
              <a:solidFill>
                <a:srgbClr val="000000"/>
              </a:solidFill>
            </a:endParaRPr>
          </a:p>
        </p:txBody>
      </p:sp>
      <p:sp>
        <p:nvSpPr>
          <p:cNvPr id="443404" name="Rectangle 12"/>
          <p:cNvSpPr>
            <a:spLocks noChangeArrowheads="1"/>
          </p:cNvSpPr>
          <p:nvPr/>
        </p:nvSpPr>
        <p:spPr bwMode="auto">
          <a:xfrm>
            <a:off x="361950" y="1890713"/>
            <a:ext cx="1600200" cy="385762"/>
          </a:xfrm>
          <a:prstGeom prst="roundRect">
            <a:avLst>
              <a:gd name="adj" fmla="val 16667"/>
            </a:avLst>
          </a:prstGeom>
          <a:solidFill>
            <a:srgbClr val="FFEA18"/>
          </a:solidFill>
          <a:ln w="19050">
            <a:solidFill>
              <a:srgbClr val="CC0000"/>
            </a:solidFill>
            <a:miter lim="800000"/>
            <a:headEnd/>
            <a:tailEnd/>
          </a:ln>
        </p:spPr>
        <p:txBody>
          <a:bodyPr wrap="none">
            <a:prstTxWarp prst="textNoShape">
              <a:avLst/>
            </a:prstTxWarp>
            <a:spAutoFit/>
          </a:bodyPr>
          <a:lstStyle/>
          <a:p>
            <a:pPr algn="l">
              <a:lnSpc>
                <a:spcPct val="85000"/>
              </a:lnSpc>
            </a:pPr>
            <a:r>
              <a:rPr lang="en-US" sz="1900" b="1">
                <a:solidFill>
                  <a:srgbClr val="000000"/>
                </a:solidFill>
              </a:rPr>
              <a:t>epinephrine</a:t>
            </a:r>
          </a:p>
        </p:txBody>
      </p:sp>
      <p:sp>
        <p:nvSpPr>
          <p:cNvPr id="443405" name="Line 13"/>
          <p:cNvSpPr>
            <a:spLocks noChangeShapeType="1"/>
          </p:cNvSpPr>
          <p:nvPr/>
        </p:nvSpPr>
        <p:spPr bwMode="auto">
          <a:xfrm flipV="1">
            <a:off x="1509713" y="3148013"/>
            <a:ext cx="1287462" cy="74612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443421" name="Rectangle 29"/>
          <p:cNvSpPr>
            <a:spLocks noChangeArrowheads="1"/>
          </p:cNvSpPr>
          <p:nvPr/>
        </p:nvSpPr>
        <p:spPr bwMode="auto">
          <a:xfrm>
            <a:off x="762000" y="6338888"/>
            <a:ext cx="1468438" cy="442912"/>
          </a:xfrm>
          <a:prstGeom prst="roundRect">
            <a:avLst>
              <a:gd name="adj" fmla="val 16667"/>
            </a:avLst>
          </a:prstGeom>
          <a:solidFill>
            <a:srgbClr val="CC0000"/>
          </a:solidFill>
          <a:ln w="19050">
            <a:solidFill>
              <a:srgbClr val="000000"/>
            </a:solidFill>
            <a:miter lim="800000"/>
            <a:headEnd/>
            <a:tailEnd/>
          </a:ln>
        </p:spPr>
        <p:txBody>
          <a:bodyPr wrap="none" lIns="45720" tIns="0" rIns="45720" bIns="0" anchor="ctr">
            <a:prstTxWarp prst="textNoShape">
              <a:avLst/>
            </a:prstTxWarp>
            <a:spAutoFit/>
          </a:bodyPr>
          <a:lstStyle/>
          <a:p>
            <a:r>
              <a:rPr lang="en-US" sz="2600" b="1">
                <a:solidFill>
                  <a:schemeClr val="bg1"/>
                </a:solidFill>
              </a:rPr>
              <a:t>liver cell</a:t>
            </a:r>
            <a:endParaRPr lang="en-US" sz="2100" b="1">
              <a:solidFill>
                <a:schemeClr val="bg1"/>
              </a:solidFill>
            </a:endParaRPr>
          </a:p>
        </p:txBody>
      </p:sp>
      <p:sp>
        <p:nvSpPr>
          <p:cNvPr id="443425" name="AutoShape 33"/>
          <p:cNvSpPr>
            <a:spLocks noChangeArrowheads="1"/>
          </p:cNvSpPr>
          <p:nvPr/>
        </p:nvSpPr>
        <p:spPr bwMode="auto">
          <a:xfrm>
            <a:off x="7867650" y="5346700"/>
            <a:ext cx="1165225" cy="552450"/>
          </a:xfrm>
          <a:prstGeom prst="roundRect">
            <a:avLst>
              <a:gd name="adj" fmla="val 16667"/>
            </a:avLst>
          </a:prstGeom>
          <a:solidFill>
            <a:srgbClr val="FFCC00"/>
          </a:solidFill>
          <a:ln w="9525">
            <a:solidFill>
              <a:srgbClr val="000000"/>
            </a:solidFill>
            <a:round/>
            <a:headEnd/>
            <a:tailEnd/>
          </a:ln>
        </p:spPr>
        <p:txBody>
          <a:bodyPr lIns="0" tIns="0" rIns="0" bIns="0" anchor="ctr">
            <a:prstTxWarp prst="textNoShape">
              <a:avLst/>
            </a:prstTxWarp>
            <a:spAutoFit/>
          </a:bodyPr>
          <a:lstStyle/>
          <a:p>
            <a:pPr>
              <a:lnSpc>
                <a:spcPct val="80000"/>
              </a:lnSpc>
            </a:pPr>
            <a:r>
              <a:rPr lang="en-US" sz="2000" b="1">
                <a:solidFill>
                  <a:srgbClr val="000000"/>
                </a:solidFill>
              </a:rPr>
              <a:t>released</a:t>
            </a:r>
            <a:br>
              <a:rPr lang="en-US" sz="2000" b="1">
                <a:solidFill>
                  <a:srgbClr val="000000"/>
                </a:solidFill>
              </a:rPr>
            </a:br>
            <a:r>
              <a:rPr lang="en-US" sz="2000" b="1">
                <a:solidFill>
                  <a:srgbClr val="000000"/>
                </a:solidFill>
              </a:rPr>
              <a:t>to blood</a:t>
            </a:r>
            <a:endParaRPr lang="en-US" sz="1800" b="1">
              <a:solidFill>
                <a:srgbClr val="000000"/>
              </a:solidFill>
            </a:endParaRPr>
          </a:p>
        </p:txBody>
      </p:sp>
      <p:sp>
        <p:nvSpPr>
          <p:cNvPr id="443432" name="Oval 40"/>
          <p:cNvSpPr>
            <a:spLocks noChangeArrowheads="1"/>
          </p:cNvSpPr>
          <p:nvPr/>
        </p:nvSpPr>
        <p:spPr bwMode="auto">
          <a:xfrm>
            <a:off x="1879600" y="1543050"/>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1</a:t>
            </a:r>
          </a:p>
        </p:txBody>
      </p:sp>
      <p:sp>
        <p:nvSpPr>
          <p:cNvPr id="443433" name="Oval 41"/>
          <p:cNvSpPr>
            <a:spLocks noChangeArrowheads="1"/>
          </p:cNvSpPr>
          <p:nvPr/>
        </p:nvSpPr>
        <p:spPr bwMode="auto">
          <a:xfrm>
            <a:off x="3427413" y="413067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2</a:t>
            </a:r>
          </a:p>
        </p:txBody>
      </p:sp>
      <p:sp>
        <p:nvSpPr>
          <p:cNvPr id="443434" name="Oval 42"/>
          <p:cNvSpPr>
            <a:spLocks noChangeArrowheads="1"/>
          </p:cNvSpPr>
          <p:nvPr/>
        </p:nvSpPr>
        <p:spPr bwMode="auto">
          <a:xfrm>
            <a:off x="7516813" y="4289425"/>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5</a:t>
            </a:r>
          </a:p>
        </p:txBody>
      </p:sp>
      <p:sp>
        <p:nvSpPr>
          <p:cNvPr id="443402" name="Rectangle 10"/>
          <p:cNvSpPr>
            <a:spLocks noChangeArrowheads="1"/>
          </p:cNvSpPr>
          <p:nvPr/>
        </p:nvSpPr>
        <p:spPr bwMode="auto">
          <a:xfrm>
            <a:off x="252413" y="3011488"/>
            <a:ext cx="1566862" cy="1225550"/>
          </a:xfrm>
          <a:prstGeom prst="roundRect">
            <a:avLst>
              <a:gd name="adj" fmla="val 16667"/>
            </a:avLst>
          </a:prstGeom>
          <a:solidFill>
            <a:srgbClr val="CC0000"/>
          </a:solidFill>
          <a:ln w="19050">
            <a:solidFill>
              <a:srgbClr val="000000"/>
            </a:solidFill>
            <a:miter lim="800000"/>
            <a:headEnd/>
            <a:tailEnd/>
          </a:ln>
        </p:spPr>
        <p:txBody>
          <a:bodyPr wrap="none" lIns="45720" tIns="0" rIns="45720" bIns="0">
            <a:prstTxWarp prst="textNoShape">
              <a:avLst/>
            </a:prstTxWarp>
            <a:spAutoFit/>
          </a:bodyPr>
          <a:lstStyle/>
          <a:p>
            <a:pPr algn="l">
              <a:lnSpc>
                <a:spcPct val="85000"/>
              </a:lnSpc>
            </a:pPr>
            <a:r>
              <a:rPr lang="en-US" sz="2100" b="1">
                <a:solidFill>
                  <a:schemeClr val="bg1"/>
                </a:solidFill>
              </a:rPr>
              <a:t>receptor</a:t>
            </a:r>
          </a:p>
          <a:p>
            <a:pPr algn="l">
              <a:lnSpc>
                <a:spcPct val="85000"/>
              </a:lnSpc>
            </a:pPr>
            <a:r>
              <a:rPr lang="en-US" sz="2100" b="1">
                <a:solidFill>
                  <a:schemeClr val="bg1"/>
                </a:solidFill>
              </a:rPr>
              <a:t>protein</a:t>
            </a:r>
          </a:p>
          <a:p>
            <a:pPr algn="l">
              <a:lnSpc>
                <a:spcPct val="85000"/>
              </a:lnSpc>
            </a:pPr>
            <a:r>
              <a:rPr lang="en-US" sz="2100" b="1">
                <a:solidFill>
                  <a:schemeClr val="bg1"/>
                </a:solidFill>
              </a:rPr>
              <a:t>in cell </a:t>
            </a:r>
            <a:br>
              <a:rPr lang="en-US" sz="2100" b="1">
                <a:solidFill>
                  <a:schemeClr val="bg1"/>
                </a:solidFill>
              </a:rPr>
            </a:br>
            <a:r>
              <a:rPr lang="en-US" sz="2100" b="1">
                <a:solidFill>
                  <a:schemeClr val="bg1"/>
                </a:solidFill>
              </a:rPr>
              <a:t>membrane</a:t>
            </a:r>
          </a:p>
        </p:txBody>
      </p:sp>
      <p:sp>
        <p:nvSpPr>
          <p:cNvPr id="443436" name="Rectangle 44"/>
          <p:cNvSpPr>
            <a:spLocks noChangeArrowheads="1"/>
          </p:cNvSpPr>
          <p:nvPr/>
        </p:nvSpPr>
        <p:spPr bwMode="auto">
          <a:xfrm>
            <a:off x="1157288" y="5310188"/>
            <a:ext cx="1416050" cy="385762"/>
          </a:xfrm>
          <a:prstGeom prst="roundRect">
            <a:avLst>
              <a:gd name="adj" fmla="val 16667"/>
            </a:avLst>
          </a:prstGeom>
          <a:solidFill>
            <a:srgbClr val="CC0000"/>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900" b="1">
                <a:solidFill>
                  <a:schemeClr val="bg1"/>
                </a:solidFill>
              </a:rPr>
              <a:t>cytoplasm</a:t>
            </a:r>
            <a:endParaRPr lang="en-US" sz="2000">
              <a:solidFill>
                <a:schemeClr val="bg1"/>
              </a:solidFill>
            </a:endParaRPr>
          </a:p>
        </p:txBody>
      </p:sp>
      <p:sp>
        <p:nvSpPr>
          <p:cNvPr id="44051" name="Rectangle 46"/>
          <p:cNvSpPr>
            <a:spLocks noChangeArrowheads="1"/>
          </p:cNvSpPr>
          <p:nvPr/>
        </p:nvSpPr>
        <p:spPr bwMode="auto">
          <a:xfrm>
            <a:off x="3103563" y="6213475"/>
            <a:ext cx="3948112" cy="425450"/>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443437" name="Oval 45"/>
          <p:cNvSpPr>
            <a:spLocks noChangeArrowheads="1"/>
          </p:cNvSpPr>
          <p:nvPr/>
        </p:nvSpPr>
        <p:spPr bwMode="auto">
          <a:xfrm>
            <a:off x="5111750" y="628808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6</a:t>
            </a:r>
          </a:p>
        </p:txBody>
      </p:sp>
      <p:sp>
        <p:nvSpPr>
          <p:cNvPr id="443423" name="AutoShape 31"/>
          <p:cNvSpPr>
            <a:spLocks noChangeArrowheads="1"/>
          </p:cNvSpPr>
          <p:nvPr/>
        </p:nvSpPr>
        <p:spPr bwMode="auto">
          <a:xfrm>
            <a:off x="3402013" y="6286500"/>
            <a:ext cx="1392237" cy="314325"/>
          </a:xfrm>
          <a:prstGeom prst="roundRect">
            <a:avLst>
              <a:gd name="adj" fmla="val 16667"/>
            </a:avLst>
          </a:prstGeom>
          <a:solidFill>
            <a:srgbClr val="FFCC00"/>
          </a:solidFill>
          <a:ln w="9525">
            <a:solidFill>
              <a:srgbClr val="000000"/>
            </a:solidFill>
            <a:round/>
            <a:headEnd/>
            <a:tailEnd/>
          </a:ln>
        </p:spPr>
        <p:txBody>
          <a:bodyPr wrap="none" tIns="0" bIns="0">
            <a:prstTxWarp prst="textNoShape">
              <a:avLst/>
            </a:prstTxWarp>
            <a:spAutoFit/>
          </a:bodyPr>
          <a:lstStyle/>
          <a:p>
            <a:pPr>
              <a:lnSpc>
                <a:spcPct val="85000"/>
              </a:lnSpc>
            </a:pPr>
            <a:r>
              <a:rPr lang="en-US" sz="2100" b="1" dirty="0">
                <a:solidFill>
                  <a:srgbClr val="000000"/>
                </a:solidFill>
              </a:rPr>
              <a:t>glycogen</a:t>
            </a:r>
            <a:endParaRPr lang="en-US" dirty="0"/>
          </a:p>
        </p:txBody>
      </p:sp>
      <p:sp>
        <p:nvSpPr>
          <p:cNvPr id="443442" name="AutoShape 50"/>
          <p:cNvSpPr>
            <a:spLocks noChangeArrowheads="1"/>
          </p:cNvSpPr>
          <p:nvPr/>
        </p:nvSpPr>
        <p:spPr bwMode="auto">
          <a:xfrm>
            <a:off x="4824413" y="4865688"/>
            <a:ext cx="2424112" cy="427037"/>
          </a:xfrm>
          <a:prstGeom prst="rect">
            <a:avLst/>
          </a:prstGeom>
          <a:solidFill>
            <a:srgbClr val="80A1F2"/>
          </a:solidFill>
          <a:ln w="9525">
            <a:solidFill>
              <a:srgbClr val="000000"/>
            </a:solidFill>
            <a:round/>
            <a:headEnd/>
            <a:tailEnd/>
          </a:ln>
        </p:spPr>
        <p:txBody>
          <a:bodyPr wrap="none" lIns="0" tIns="0" rIns="0" bIns="0">
            <a:prstTxWarp prst="textNoShape">
              <a:avLst/>
            </a:prstTxWarp>
            <a:spAutoFit/>
          </a:bodyPr>
          <a:lstStyle/>
          <a:p>
            <a:pPr>
              <a:lnSpc>
                <a:spcPct val="75000"/>
              </a:lnSpc>
            </a:pPr>
            <a:r>
              <a:rPr lang="en-US" sz="1800" b="1">
                <a:solidFill>
                  <a:srgbClr val="000000"/>
                </a:solidFill>
              </a:rPr>
              <a:t>activates</a:t>
            </a:r>
          </a:p>
          <a:p>
            <a:pPr>
              <a:lnSpc>
                <a:spcPct val="75000"/>
              </a:lnSpc>
            </a:pPr>
            <a:r>
              <a:rPr lang="en-US" sz="1800" b="1">
                <a:solidFill>
                  <a:srgbClr val="000000"/>
                </a:solidFill>
              </a:rPr>
              <a:t>phosphorylase kinase</a:t>
            </a:r>
          </a:p>
        </p:txBody>
      </p:sp>
      <p:sp>
        <p:nvSpPr>
          <p:cNvPr id="443444" name="AutoShape 52"/>
          <p:cNvSpPr>
            <a:spLocks noChangeArrowheads="1"/>
          </p:cNvSpPr>
          <p:nvPr/>
        </p:nvSpPr>
        <p:spPr bwMode="auto">
          <a:xfrm>
            <a:off x="2603500" y="4203700"/>
            <a:ext cx="654050" cy="654050"/>
          </a:xfrm>
          <a:prstGeom prst="irregularSeal1">
            <a:avLst/>
          </a:prstGeom>
          <a:solidFill>
            <a:srgbClr val="B9CDE5"/>
          </a:solidFill>
          <a:ln w="28575">
            <a:solidFill>
              <a:srgbClr val="CC0000"/>
            </a:solidFill>
            <a:miter lim="800000"/>
            <a:headEnd/>
            <a:tailEnd/>
          </a:ln>
        </p:spPr>
        <p:txBody>
          <a:bodyPr wrap="none" anchor="ctr">
            <a:prstTxWarp prst="textNoShape">
              <a:avLst/>
            </a:prstTxWarp>
          </a:bodyPr>
          <a:lstStyle/>
          <a:p>
            <a:r>
              <a:rPr lang="en-US" sz="1700" b="1" dirty="0">
                <a:solidFill>
                  <a:srgbClr val="000000"/>
                </a:solidFill>
              </a:rPr>
              <a:t>GTP</a:t>
            </a:r>
          </a:p>
        </p:txBody>
      </p:sp>
      <p:sp>
        <p:nvSpPr>
          <p:cNvPr id="44056" name="Oval 55"/>
          <p:cNvSpPr>
            <a:spLocks noChangeArrowheads="1"/>
          </p:cNvSpPr>
          <p:nvPr/>
        </p:nvSpPr>
        <p:spPr bwMode="auto">
          <a:xfrm>
            <a:off x="6357938" y="3663950"/>
            <a:ext cx="315912" cy="315913"/>
          </a:xfrm>
          <a:prstGeom prst="ellipse">
            <a:avLst/>
          </a:prstGeom>
          <a:solidFill>
            <a:srgbClr val="F1E599"/>
          </a:solidFill>
          <a:ln w="9525">
            <a:noFill/>
            <a:round/>
            <a:headEnd/>
            <a:tailEnd/>
          </a:ln>
        </p:spPr>
        <p:txBody>
          <a:bodyPr wrap="none" anchor="ctr">
            <a:prstTxWarp prst="textNoShape">
              <a:avLst/>
            </a:prstTxWarp>
          </a:bodyPr>
          <a:lstStyle/>
          <a:p>
            <a:endParaRPr lang="en-US"/>
          </a:p>
        </p:txBody>
      </p:sp>
      <p:sp>
        <p:nvSpPr>
          <p:cNvPr id="443439" name="Oval 47"/>
          <p:cNvSpPr>
            <a:spLocks noChangeArrowheads="1"/>
          </p:cNvSpPr>
          <p:nvPr/>
        </p:nvSpPr>
        <p:spPr bwMode="auto">
          <a:xfrm>
            <a:off x="5422900" y="3408363"/>
            <a:ext cx="1041400" cy="534987"/>
          </a:xfrm>
          <a:prstGeom prst="ellipse">
            <a:avLst/>
          </a:prstGeom>
          <a:solidFill>
            <a:srgbClr val="CC0000"/>
          </a:solidFill>
          <a:ln w="9525">
            <a:noFill/>
            <a:round/>
            <a:headEnd/>
            <a:tailEnd/>
          </a:ln>
        </p:spPr>
        <p:txBody>
          <a:bodyPr wrap="none" lIns="45720" tIns="91440" rIns="45720" bIns="91440">
            <a:prstTxWarp prst="textNoShape">
              <a:avLst/>
            </a:prstTxWarp>
            <a:spAutoFit/>
          </a:bodyPr>
          <a:lstStyle/>
          <a:p>
            <a:pPr algn="l">
              <a:lnSpc>
                <a:spcPct val="85000"/>
              </a:lnSpc>
            </a:pPr>
            <a:r>
              <a:rPr lang="en-US" sz="1900" b="1">
                <a:solidFill>
                  <a:schemeClr val="bg1"/>
                </a:solidFill>
              </a:rPr>
              <a:t>cAMP</a:t>
            </a:r>
            <a:endParaRPr lang="en-US" sz="2000">
              <a:solidFill>
                <a:schemeClr val="bg1"/>
              </a:solidFill>
            </a:endParaRPr>
          </a:p>
        </p:txBody>
      </p:sp>
      <p:sp>
        <p:nvSpPr>
          <p:cNvPr id="443435" name="Oval 43"/>
          <p:cNvSpPr>
            <a:spLocks noChangeArrowheads="1"/>
          </p:cNvSpPr>
          <p:nvPr/>
        </p:nvSpPr>
        <p:spPr bwMode="auto">
          <a:xfrm>
            <a:off x="5033963" y="388143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4</a:t>
            </a:r>
          </a:p>
        </p:txBody>
      </p:sp>
      <p:sp>
        <p:nvSpPr>
          <p:cNvPr id="443451" name="Freeform 59"/>
          <p:cNvSpPr>
            <a:spLocks/>
          </p:cNvSpPr>
          <p:nvPr/>
        </p:nvSpPr>
        <p:spPr bwMode="auto">
          <a:xfrm>
            <a:off x="6996113" y="5957888"/>
            <a:ext cx="1023937" cy="484187"/>
          </a:xfrm>
          <a:custGeom>
            <a:avLst/>
            <a:gdLst>
              <a:gd name="T0" fmla="*/ 0 w 645"/>
              <a:gd name="T1" fmla="*/ 2147483647 h 305"/>
              <a:gd name="T2" fmla="*/ 2147483647 w 645"/>
              <a:gd name="T3" fmla="*/ 2147483647 h 305"/>
              <a:gd name="T4" fmla="*/ 2147483647 w 645"/>
              <a:gd name="T5" fmla="*/ 0 h 305"/>
              <a:gd name="T6" fmla="*/ 0 60000 65536"/>
              <a:gd name="T7" fmla="*/ 0 60000 65536"/>
              <a:gd name="T8" fmla="*/ 0 60000 65536"/>
              <a:gd name="T9" fmla="*/ 0 w 645"/>
              <a:gd name="T10" fmla="*/ 0 h 305"/>
              <a:gd name="T11" fmla="*/ 645 w 645"/>
              <a:gd name="T12" fmla="*/ 305 h 305"/>
            </a:gdLst>
            <a:ahLst/>
            <a:cxnLst>
              <a:cxn ang="T6">
                <a:pos x="T0" y="T1"/>
              </a:cxn>
              <a:cxn ang="T7">
                <a:pos x="T2" y="T3"/>
              </a:cxn>
              <a:cxn ang="T8">
                <a:pos x="T4" y="T5"/>
              </a:cxn>
            </a:cxnLst>
            <a:rect l="T9" t="T10" r="T11" b="T12"/>
            <a:pathLst>
              <a:path w="645" h="305">
                <a:moveTo>
                  <a:pt x="0" y="305"/>
                </a:moveTo>
                <a:cubicBezTo>
                  <a:pt x="60" y="216"/>
                  <a:pt x="121" y="128"/>
                  <a:pt x="228" y="77"/>
                </a:cubicBezTo>
                <a:cubicBezTo>
                  <a:pt x="335" y="26"/>
                  <a:pt x="490" y="13"/>
                  <a:pt x="645" y="0"/>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52" name="Freeform 60"/>
          <p:cNvSpPr>
            <a:spLocks/>
          </p:cNvSpPr>
          <p:nvPr/>
        </p:nvSpPr>
        <p:spPr bwMode="auto">
          <a:xfrm>
            <a:off x="6462713" y="3724275"/>
            <a:ext cx="238125" cy="509588"/>
          </a:xfrm>
          <a:custGeom>
            <a:avLst/>
            <a:gdLst>
              <a:gd name="T0" fmla="*/ 0 w 150"/>
              <a:gd name="T1" fmla="*/ 0 h 252"/>
              <a:gd name="T2" fmla="*/ 2147483647 w 150"/>
              <a:gd name="T3" fmla="*/ 2147483647 h 252"/>
              <a:gd name="T4" fmla="*/ 2147483647 w 150"/>
              <a:gd name="T5" fmla="*/ 2147483647 h 252"/>
              <a:gd name="T6" fmla="*/ 0 60000 65536"/>
              <a:gd name="T7" fmla="*/ 0 60000 65536"/>
              <a:gd name="T8" fmla="*/ 0 60000 65536"/>
              <a:gd name="T9" fmla="*/ 0 w 150"/>
              <a:gd name="T10" fmla="*/ 0 h 252"/>
              <a:gd name="T11" fmla="*/ 150 w 150"/>
              <a:gd name="T12" fmla="*/ 252 h 252"/>
            </a:gdLst>
            <a:ahLst/>
            <a:cxnLst>
              <a:cxn ang="T6">
                <a:pos x="T0" y="T1"/>
              </a:cxn>
              <a:cxn ang="T7">
                <a:pos x="T2" y="T3"/>
              </a:cxn>
              <a:cxn ang="T8">
                <a:pos x="T4" y="T5"/>
              </a:cxn>
            </a:cxnLst>
            <a:rect l="T9" t="T10" r="T11" b="T12"/>
            <a:pathLst>
              <a:path w="150" h="252">
                <a:moveTo>
                  <a:pt x="0" y="0"/>
                </a:moveTo>
                <a:cubicBezTo>
                  <a:pt x="60" y="27"/>
                  <a:pt x="120" y="55"/>
                  <a:pt x="135" y="97"/>
                </a:cubicBezTo>
                <a:cubicBezTo>
                  <a:pt x="150" y="139"/>
                  <a:pt x="121" y="195"/>
                  <a:pt x="92" y="252"/>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55" name="Freeform 63"/>
          <p:cNvSpPr>
            <a:spLocks/>
          </p:cNvSpPr>
          <p:nvPr/>
        </p:nvSpPr>
        <p:spPr bwMode="auto">
          <a:xfrm>
            <a:off x="7273925" y="4556125"/>
            <a:ext cx="207963" cy="531813"/>
          </a:xfrm>
          <a:custGeom>
            <a:avLst/>
            <a:gdLst>
              <a:gd name="T0" fmla="*/ 0 w 131"/>
              <a:gd name="T1" fmla="*/ 0 h 335"/>
              <a:gd name="T2" fmla="*/ 2147483647 w 131"/>
              <a:gd name="T3" fmla="*/ 2147483647 h 335"/>
              <a:gd name="T4" fmla="*/ 0 w 131"/>
              <a:gd name="T5" fmla="*/ 2147483647 h 335"/>
              <a:gd name="T6" fmla="*/ 0 60000 65536"/>
              <a:gd name="T7" fmla="*/ 0 60000 65536"/>
              <a:gd name="T8" fmla="*/ 0 60000 65536"/>
              <a:gd name="T9" fmla="*/ 0 w 131"/>
              <a:gd name="T10" fmla="*/ 0 h 335"/>
              <a:gd name="T11" fmla="*/ 131 w 131"/>
              <a:gd name="T12" fmla="*/ 335 h 335"/>
            </a:gdLst>
            <a:ahLst/>
            <a:cxnLst>
              <a:cxn ang="T6">
                <a:pos x="T0" y="T1"/>
              </a:cxn>
              <a:cxn ang="T7">
                <a:pos x="T2" y="T3"/>
              </a:cxn>
              <a:cxn ang="T8">
                <a:pos x="T4" y="T5"/>
              </a:cxn>
            </a:cxnLst>
            <a:rect l="T9" t="T10" r="T11" b="T12"/>
            <a:pathLst>
              <a:path w="131" h="335">
                <a:moveTo>
                  <a:pt x="0" y="0"/>
                </a:moveTo>
                <a:cubicBezTo>
                  <a:pt x="65" y="42"/>
                  <a:pt x="131" y="85"/>
                  <a:pt x="131" y="141"/>
                </a:cubicBezTo>
                <a:cubicBezTo>
                  <a:pt x="131" y="197"/>
                  <a:pt x="65" y="266"/>
                  <a:pt x="0" y="335"/>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56" name="Freeform 64"/>
          <p:cNvSpPr>
            <a:spLocks/>
          </p:cNvSpPr>
          <p:nvPr/>
        </p:nvSpPr>
        <p:spPr bwMode="auto">
          <a:xfrm>
            <a:off x="7273925" y="5226050"/>
            <a:ext cx="207963" cy="531813"/>
          </a:xfrm>
          <a:custGeom>
            <a:avLst/>
            <a:gdLst>
              <a:gd name="T0" fmla="*/ 0 w 131"/>
              <a:gd name="T1" fmla="*/ 0 h 335"/>
              <a:gd name="T2" fmla="*/ 2147483647 w 131"/>
              <a:gd name="T3" fmla="*/ 2147483647 h 335"/>
              <a:gd name="T4" fmla="*/ 0 w 131"/>
              <a:gd name="T5" fmla="*/ 2147483647 h 335"/>
              <a:gd name="T6" fmla="*/ 0 60000 65536"/>
              <a:gd name="T7" fmla="*/ 0 60000 65536"/>
              <a:gd name="T8" fmla="*/ 0 60000 65536"/>
              <a:gd name="T9" fmla="*/ 0 w 131"/>
              <a:gd name="T10" fmla="*/ 0 h 335"/>
              <a:gd name="T11" fmla="*/ 131 w 131"/>
              <a:gd name="T12" fmla="*/ 335 h 335"/>
            </a:gdLst>
            <a:ahLst/>
            <a:cxnLst>
              <a:cxn ang="T6">
                <a:pos x="T0" y="T1"/>
              </a:cxn>
              <a:cxn ang="T7">
                <a:pos x="T2" y="T3"/>
              </a:cxn>
              <a:cxn ang="T8">
                <a:pos x="T4" y="T5"/>
              </a:cxn>
            </a:cxnLst>
            <a:rect l="T9" t="T10" r="T11" b="T12"/>
            <a:pathLst>
              <a:path w="131" h="335">
                <a:moveTo>
                  <a:pt x="0" y="0"/>
                </a:moveTo>
                <a:cubicBezTo>
                  <a:pt x="65" y="42"/>
                  <a:pt x="131" y="85"/>
                  <a:pt x="131" y="141"/>
                </a:cubicBezTo>
                <a:cubicBezTo>
                  <a:pt x="131" y="197"/>
                  <a:pt x="65" y="266"/>
                  <a:pt x="0" y="335"/>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57" name="Freeform 65"/>
          <p:cNvSpPr>
            <a:spLocks/>
          </p:cNvSpPr>
          <p:nvPr/>
        </p:nvSpPr>
        <p:spPr bwMode="auto">
          <a:xfrm>
            <a:off x="4294188" y="5953125"/>
            <a:ext cx="1831975" cy="328613"/>
          </a:xfrm>
          <a:custGeom>
            <a:avLst/>
            <a:gdLst>
              <a:gd name="T0" fmla="*/ 0 w 1125"/>
              <a:gd name="T1" fmla="*/ 2147483647 h 158"/>
              <a:gd name="T2" fmla="*/ 2147483647 w 1125"/>
              <a:gd name="T3" fmla="*/ 2147483647 h 158"/>
              <a:gd name="T4" fmla="*/ 2147483647 w 1125"/>
              <a:gd name="T5" fmla="*/ 2147483647 h 158"/>
              <a:gd name="T6" fmla="*/ 0 60000 65536"/>
              <a:gd name="T7" fmla="*/ 0 60000 65536"/>
              <a:gd name="T8" fmla="*/ 0 60000 65536"/>
              <a:gd name="T9" fmla="*/ 0 w 1125"/>
              <a:gd name="T10" fmla="*/ 0 h 158"/>
              <a:gd name="T11" fmla="*/ 1125 w 1125"/>
              <a:gd name="T12" fmla="*/ 158 h 158"/>
            </a:gdLst>
            <a:ahLst/>
            <a:cxnLst>
              <a:cxn ang="T6">
                <a:pos x="T0" y="T1"/>
              </a:cxn>
              <a:cxn ang="T7">
                <a:pos x="T2" y="T3"/>
              </a:cxn>
              <a:cxn ang="T8">
                <a:pos x="T4" y="T5"/>
              </a:cxn>
            </a:cxnLst>
            <a:rect l="T9" t="T10" r="T11" b="T12"/>
            <a:pathLst>
              <a:path w="1125" h="158">
                <a:moveTo>
                  <a:pt x="0" y="158"/>
                </a:moveTo>
                <a:cubicBezTo>
                  <a:pt x="193" y="82"/>
                  <a:pt x="386" y="6"/>
                  <a:pt x="573" y="3"/>
                </a:cubicBezTo>
                <a:cubicBezTo>
                  <a:pt x="760" y="0"/>
                  <a:pt x="942" y="69"/>
                  <a:pt x="1125" y="138"/>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20" name="AutoShape 28"/>
          <p:cNvSpPr>
            <a:spLocks noChangeArrowheads="1"/>
          </p:cNvSpPr>
          <p:nvPr/>
        </p:nvSpPr>
        <p:spPr bwMode="auto">
          <a:xfrm>
            <a:off x="3338513" y="2732088"/>
            <a:ext cx="1096962" cy="539750"/>
          </a:xfrm>
          <a:prstGeom prst="rect">
            <a:avLst/>
          </a:prstGeom>
          <a:solidFill>
            <a:srgbClr val="80A1F2"/>
          </a:solidFill>
          <a:ln w="9525">
            <a:solidFill>
              <a:srgbClr val="000000"/>
            </a:solidFill>
            <a:round/>
            <a:headEnd/>
            <a:tailEnd/>
          </a:ln>
        </p:spPr>
        <p:txBody>
          <a:bodyPr wrap="none" anchor="ctr">
            <a:prstTxWarp prst="textNoShape">
              <a:avLst/>
            </a:prstTxWarp>
            <a:spAutoFit/>
          </a:bodyPr>
          <a:lstStyle/>
          <a:p>
            <a:pPr>
              <a:lnSpc>
                <a:spcPct val="90000"/>
              </a:lnSpc>
            </a:pPr>
            <a:r>
              <a:rPr lang="en-US" sz="1600" b="1">
                <a:solidFill>
                  <a:srgbClr val="000000"/>
                </a:solidFill>
              </a:rPr>
              <a:t>activates</a:t>
            </a:r>
            <a:br>
              <a:rPr lang="en-US" sz="1600" b="1">
                <a:solidFill>
                  <a:srgbClr val="000000"/>
                </a:solidFill>
              </a:rPr>
            </a:br>
            <a:r>
              <a:rPr lang="en-US" sz="1600" b="1">
                <a:solidFill>
                  <a:srgbClr val="000000"/>
                </a:solidFill>
              </a:rPr>
              <a:t>G protein</a:t>
            </a:r>
            <a:endParaRPr lang="en-US" sz="2000" b="1">
              <a:solidFill>
                <a:srgbClr val="000000"/>
              </a:solidFill>
            </a:endParaRPr>
          </a:p>
        </p:txBody>
      </p:sp>
      <p:sp>
        <p:nvSpPr>
          <p:cNvPr id="44065" name="Freeform 70"/>
          <p:cNvSpPr>
            <a:spLocks/>
          </p:cNvSpPr>
          <p:nvPr/>
        </p:nvSpPr>
        <p:spPr bwMode="auto">
          <a:xfrm>
            <a:off x="3394075" y="3479800"/>
            <a:ext cx="423863" cy="354013"/>
          </a:xfrm>
          <a:custGeom>
            <a:avLst/>
            <a:gdLst>
              <a:gd name="T0" fmla="*/ 2147483647 w 267"/>
              <a:gd name="T1" fmla="*/ 2147483647 h 223"/>
              <a:gd name="T2" fmla="*/ 0 w 267"/>
              <a:gd name="T3" fmla="*/ 2147483647 h 223"/>
              <a:gd name="T4" fmla="*/ 2147483647 w 267"/>
              <a:gd name="T5" fmla="*/ 2147483647 h 223"/>
              <a:gd name="T6" fmla="*/ 2147483647 w 267"/>
              <a:gd name="T7" fmla="*/ 2147483647 h 223"/>
              <a:gd name="T8" fmla="*/ 2147483647 w 267"/>
              <a:gd name="T9" fmla="*/ 0 h 223"/>
              <a:gd name="T10" fmla="*/ 2147483647 w 267"/>
              <a:gd name="T11" fmla="*/ 2147483647 h 223"/>
              <a:gd name="T12" fmla="*/ 2147483647 w 267"/>
              <a:gd name="T13" fmla="*/ 2147483647 h 223"/>
              <a:gd name="T14" fmla="*/ 0 60000 65536"/>
              <a:gd name="T15" fmla="*/ 0 60000 65536"/>
              <a:gd name="T16" fmla="*/ 0 60000 65536"/>
              <a:gd name="T17" fmla="*/ 0 60000 65536"/>
              <a:gd name="T18" fmla="*/ 0 60000 65536"/>
              <a:gd name="T19" fmla="*/ 0 60000 65536"/>
              <a:gd name="T20" fmla="*/ 0 60000 65536"/>
              <a:gd name="T21" fmla="*/ 0 w 267"/>
              <a:gd name="T22" fmla="*/ 0 h 223"/>
              <a:gd name="T23" fmla="*/ 267 w 267"/>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223">
                <a:moveTo>
                  <a:pt x="39" y="92"/>
                </a:moveTo>
                <a:lnTo>
                  <a:pt x="0" y="155"/>
                </a:lnTo>
                <a:lnTo>
                  <a:pt x="39" y="223"/>
                </a:lnTo>
                <a:lnTo>
                  <a:pt x="247" y="130"/>
                </a:lnTo>
                <a:lnTo>
                  <a:pt x="267" y="0"/>
                </a:lnTo>
                <a:lnTo>
                  <a:pt x="78" y="29"/>
                </a:lnTo>
                <a:lnTo>
                  <a:pt x="39" y="92"/>
                </a:lnTo>
                <a:close/>
              </a:path>
            </a:pathLst>
          </a:custGeom>
          <a:solidFill>
            <a:srgbClr val="F1E599"/>
          </a:solidFill>
          <a:ln w="9525">
            <a:noFill/>
            <a:round/>
            <a:headEnd/>
            <a:tailEnd/>
          </a:ln>
        </p:spPr>
        <p:txBody>
          <a:bodyPr wrap="none" anchor="ctr">
            <a:prstTxWarp prst="textNoShape">
              <a:avLst/>
            </a:prstTxWarp>
          </a:bodyPr>
          <a:lstStyle/>
          <a:p>
            <a:endParaRPr lang="en-US"/>
          </a:p>
        </p:txBody>
      </p:sp>
      <p:sp>
        <p:nvSpPr>
          <p:cNvPr id="443463" name="Freeform 71"/>
          <p:cNvSpPr>
            <a:spLocks/>
          </p:cNvSpPr>
          <p:nvPr/>
        </p:nvSpPr>
        <p:spPr bwMode="auto">
          <a:xfrm>
            <a:off x="4672013" y="3740150"/>
            <a:ext cx="738187" cy="431800"/>
          </a:xfrm>
          <a:custGeom>
            <a:avLst/>
            <a:gdLst>
              <a:gd name="T0" fmla="*/ 0 w 780"/>
              <a:gd name="T1" fmla="*/ 2147483647 h 330"/>
              <a:gd name="T2" fmla="*/ 2147483647 w 780"/>
              <a:gd name="T3" fmla="*/ 2147483647 h 330"/>
              <a:gd name="T4" fmla="*/ 2147483647 w 780"/>
              <a:gd name="T5" fmla="*/ 0 h 330"/>
              <a:gd name="T6" fmla="*/ 0 60000 65536"/>
              <a:gd name="T7" fmla="*/ 0 60000 65536"/>
              <a:gd name="T8" fmla="*/ 0 60000 65536"/>
              <a:gd name="T9" fmla="*/ 0 w 780"/>
              <a:gd name="T10" fmla="*/ 0 h 330"/>
              <a:gd name="T11" fmla="*/ 780 w 780"/>
              <a:gd name="T12" fmla="*/ 330 h 330"/>
            </a:gdLst>
            <a:ahLst/>
            <a:cxnLst>
              <a:cxn ang="T6">
                <a:pos x="T0" y="T1"/>
              </a:cxn>
              <a:cxn ang="T7">
                <a:pos x="T2" y="T3"/>
              </a:cxn>
              <a:cxn ang="T8">
                <a:pos x="T4" y="T5"/>
              </a:cxn>
            </a:cxnLst>
            <a:rect l="T9" t="T10" r="T11" b="T12"/>
            <a:pathLst>
              <a:path w="780" h="330">
                <a:moveTo>
                  <a:pt x="0" y="330"/>
                </a:moveTo>
                <a:cubicBezTo>
                  <a:pt x="75" y="243"/>
                  <a:pt x="151" y="157"/>
                  <a:pt x="281" y="102"/>
                </a:cubicBezTo>
                <a:cubicBezTo>
                  <a:pt x="411" y="47"/>
                  <a:pt x="595" y="23"/>
                  <a:pt x="780" y="0"/>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43" name="AutoShape 51"/>
          <p:cNvSpPr>
            <a:spLocks noChangeArrowheads="1"/>
          </p:cNvSpPr>
          <p:nvPr/>
        </p:nvSpPr>
        <p:spPr bwMode="auto">
          <a:xfrm>
            <a:off x="4165600" y="3986213"/>
            <a:ext cx="815975" cy="815975"/>
          </a:xfrm>
          <a:prstGeom prst="irregularSeal1">
            <a:avLst/>
          </a:prstGeom>
          <a:solidFill>
            <a:srgbClr val="CC0000"/>
          </a:solidFill>
          <a:ln w="28575">
            <a:solidFill>
              <a:srgbClr val="FFCC00"/>
            </a:solidFill>
            <a:miter lim="800000"/>
            <a:headEnd/>
            <a:tailEnd/>
          </a:ln>
        </p:spPr>
        <p:txBody>
          <a:bodyPr wrap="none" anchor="ctr">
            <a:prstTxWarp prst="textNoShape">
              <a:avLst/>
            </a:prstTxWarp>
          </a:bodyPr>
          <a:lstStyle/>
          <a:p>
            <a:r>
              <a:rPr lang="en-US" sz="1900" b="1">
                <a:solidFill>
                  <a:srgbClr val="FDFF06"/>
                </a:solidFill>
              </a:rPr>
              <a:t>ATP</a:t>
            </a:r>
            <a:endParaRPr lang="en-US" sz="1900" b="1">
              <a:solidFill>
                <a:schemeClr val="bg1"/>
              </a:solidFill>
            </a:endParaRPr>
          </a:p>
        </p:txBody>
      </p:sp>
      <p:sp>
        <p:nvSpPr>
          <p:cNvPr id="443422" name="AutoShape 30"/>
          <p:cNvSpPr>
            <a:spLocks noChangeArrowheads="1"/>
          </p:cNvSpPr>
          <p:nvPr/>
        </p:nvSpPr>
        <p:spPr bwMode="auto">
          <a:xfrm>
            <a:off x="5792788" y="6286500"/>
            <a:ext cx="1230312" cy="314325"/>
          </a:xfrm>
          <a:prstGeom prst="roundRect">
            <a:avLst>
              <a:gd name="adj" fmla="val 16667"/>
            </a:avLst>
          </a:prstGeom>
          <a:solidFill>
            <a:srgbClr val="CC0000"/>
          </a:solidFill>
          <a:ln w="9525">
            <a:solidFill>
              <a:srgbClr val="000000"/>
            </a:solidFill>
            <a:round/>
            <a:headEnd/>
            <a:tailEnd/>
          </a:ln>
        </p:spPr>
        <p:txBody>
          <a:bodyPr wrap="none" tIns="0" bIns="0">
            <a:prstTxWarp prst="textNoShape">
              <a:avLst/>
            </a:prstTxWarp>
            <a:spAutoFit/>
          </a:bodyPr>
          <a:lstStyle/>
          <a:p>
            <a:pPr>
              <a:lnSpc>
                <a:spcPct val="85000"/>
              </a:lnSpc>
            </a:pPr>
            <a:r>
              <a:rPr lang="en-US" sz="2100" b="1">
                <a:solidFill>
                  <a:schemeClr val="bg1"/>
                </a:solidFill>
              </a:rPr>
              <a:t>glucose</a:t>
            </a:r>
            <a:endParaRPr lang="en-US">
              <a:solidFill>
                <a:schemeClr val="bg1"/>
              </a:solidFill>
            </a:endParaRPr>
          </a:p>
        </p:txBody>
      </p:sp>
      <p:sp>
        <p:nvSpPr>
          <p:cNvPr id="42" name="Rectangle 9"/>
          <p:cNvSpPr>
            <a:spLocks noChangeArrowheads="1"/>
          </p:cNvSpPr>
          <p:nvPr/>
        </p:nvSpPr>
        <p:spPr bwMode="auto">
          <a:xfrm>
            <a:off x="803275" y="4445000"/>
            <a:ext cx="1706563" cy="334963"/>
          </a:xfrm>
          <a:prstGeom prst="rect">
            <a:avLst/>
          </a:prstGeom>
          <a:solidFill>
            <a:srgbClr val="80A1F2"/>
          </a:solidFill>
          <a:ln w="19050">
            <a:solidFill>
              <a:srgbClr val="000000"/>
            </a:solidFill>
            <a:miter lim="800000"/>
            <a:headEnd/>
            <a:tailEnd/>
          </a:ln>
        </p:spPr>
        <p:txBody>
          <a:bodyPr wrap="none">
            <a:prstTxWarp prst="textNoShape">
              <a:avLst/>
            </a:prstTxWarp>
            <a:spAutoFit/>
          </a:bodyPr>
          <a:lstStyle/>
          <a:p>
            <a:pPr algn="l">
              <a:lnSpc>
                <a:spcPct val="85000"/>
              </a:lnSpc>
            </a:pPr>
            <a:r>
              <a:rPr lang="en-US" sz="1800" b="1" dirty="0">
                <a:solidFill>
                  <a:srgbClr val="000000"/>
                </a:solidFill>
              </a:rPr>
              <a:t>activates GTP</a:t>
            </a:r>
          </a:p>
        </p:txBody>
      </p:sp>
      <p:sp>
        <p:nvSpPr>
          <p:cNvPr id="43" name="Oval 43"/>
          <p:cNvSpPr>
            <a:spLocks noChangeArrowheads="1"/>
          </p:cNvSpPr>
          <p:nvPr/>
        </p:nvSpPr>
        <p:spPr bwMode="auto">
          <a:xfrm>
            <a:off x="4670425" y="2744788"/>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dirty="0">
                <a:solidFill>
                  <a:srgbClr val="000000"/>
                </a:solidFill>
              </a:rPr>
              <a:t>3</a:t>
            </a:r>
          </a:p>
        </p:txBody>
      </p:sp>
      <p:sp>
        <p:nvSpPr>
          <p:cNvPr id="44" name="AutoShape 43"/>
          <p:cNvSpPr>
            <a:spLocks noChangeArrowheads="1"/>
          </p:cNvSpPr>
          <p:nvPr/>
        </p:nvSpPr>
        <p:spPr bwMode="auto">
          <a:xfrm>
            <a:off x="192088" y="1300163"/>
            <a:ext cx="1058862" cy="425450"/>
          </a:xfrm>
          <a:prstGeom prst="roundRect">
            <a:avLst>
              <a:gd name="adj" fmla="val 16667"/>
            </a:avLst>
          </a:prstGeom>
          <a:solidFill>
            <a:srgbClr val="FFEA18"/>
          </a:solidFill>
          <a:ln w="28575">
            <a:solidFill>
              <a:srgbClr val="CC0000"/>
            </a:solidFill>
            <a:round/>
            <a:headEnd/>
            <a:tailEnd/>
          </a:ln>
        </p:spPr>
        <p:txBody>
          <a:bodyPr wrap="none" lIns="45720" tIns="0" rIns="45720" bIns="0" anchor="ctr">
            <a:prstTxWarp prst="textNoShape">
              <a:avLst/>
            </a:prstTxWarp>
            <a:spAutoFit/>
          </a:bodyPr>
          <a:lstStyle/>
          <a:p>
            <a:pPr algn="l"/>
            <a:r>
              <a:rPr lang="en-US" sz="2500" b="1">
                <a:solidFill>
                  <a:srgbClr val="CC0000"/>
                </a:solidFill>
              </a:rPr>
              <a:t>signal</a:t>
            </a:r>
          </a:p>
        </p:txBody>
      </p:sp>
      <p:sp>
        <p:nvSpPr>
          <p:cNvPr id="45" name="AutoShape 24"/>
          <p:cNvSpPr>
            <a:spLocks noChangeArrowheads="1"/>
          </p:cNvSpPr>
          <p:nvPr/>
        </p:nvSpPr>
        <p:spPr bwMode="auto">
          <a:xfrm>
            <a:off x="7088188" y="3795713"/>
            <a:ext cx="2055812" cy="422275"/>
          </a:xfrm>
          <a:prstGeom prst="roundRect">
            <a:avLst>
              <a:gd name="adj" fmla="val 16667"/>
            </a:avLst>
          </a:prstGeom>
          <a:solidFill>
            <a:srgbClr val="FFEA18"/>
          </a:solidFill>
          <a:ln w="28575">
            <a:solidFill>
              <a:srgbClr val="CC0000"/>
            </a:solidFill>
            <a:round/>
            <a:headEnd/>
            <a:tailEnd/>
          </a:ln>
        </p:spPr>
        <p:txBody>
          <a:bodyPr lIns="45720" tIns="0" rIns="45720" bIns="0" anchor="ctr">
            <a:prstTxWarp prst="textNoShape">
              <a:avLst/>
            </a:prstTxWarp>
            <a:spAutoFit/>
          </a:bodyPr>
          <a:lstStyle/>
          <a:p>
            <a:pPr algn="l"/>
            <a:r>
              <a:rPr lang="en-US" sz="2500" b="1">
                <a:solidFill>
                  <a:srgbClr val="CC0000"/>
                </a:solidFill>
              </a:rPr>
              <a:t>transduction</a:t>
            </a:r>
          </a:p>
        </p:txBody>
      </p:sp>
      <p:sp>
        <p:nvSpPr>
          <p:cNvPr id="46" name="AutoShape 42"/>
          <p:cNvSpPr>
            <a:spLocks noChangeArrowheads="1"/>
          </p:cNvSpPr>
          <p:nvPr/>
        </p:nvSpPr>
        <p:spPr bwMode="auto">
          <a:xfrm>
            <a:off x="7467600" y="6362700"/>
            <a:ext cx="1544638" cy="422275"/>
          </a:xfrm>
          <a:prstGeom prst="roundRect">
            <a:avLst>
              <a:gd name="adj" fmla="val 16667"/>
            </a:avLst>
          </a:prstGeom>
          <a:solidFill>
            <a:srgbClr val="FFEA18"/>
          </a:solidFill>
          <a:ln w="28575">
            <a:solidFill>
              <a:srgbClr val="CC0000"/>
            </a:solidFill>
            <a:round/>
            <a:headEnd/>
            <a:tailEnd/>
          </a:ln>
        </p:spPr>
        <p:txBody>
          <a:bodyPr wrap="none" lIns="45720" tIns="0" rIns="45720" bIns="0" anchor="ctr">
            <a:prstTxWarp prst="textNoShape">
              <a:avLst/>
            </a:prstTxWarp>
            <a:spAutoFit/>
          </a:bodyPr>
          <a:lstStyle/>
          <a:p>
            <a:pPr algn="l"/>
            <a:r>
              <a:rPr lang="en-US" sz="2500" b="1">
                <a:solidFill>
                  <a:srgbClr val="CC0000"/>
                </a:solidFill>
              </a:rPr>
              <a:t>response</a:t>
            </a:r>
          </a:p>
        </p:txBody>
      </p:sp>
      <p:sp>
        <p:nvSpPr>
          <p:cNvPr id="443464" name="Oval 72"/>
          <p:cNvSpPr>
            <a:spLocks noChangeArrowheads="1"/>
          </p:cNvSpPr>
          <p:nvPr/>
        </p:nvSpPr>
        <p:spPr bwMode="auto">
          <a:xfrm>
            <a:off x="7373938" y="6094413"/>
            <a:ext cx="342900" cy="342900"/>
          </a:xfrm>
          <a:prstGeom prst="ellipse">
            <a:avLst/>
          </a:prstGeom>
          <a:solidFill>
            <a:srgbClr val="FFEA18"/>
          </a:solidFill>
          <a:ln w="19050">
            <a:solidFill>
              <a:srgbClr val="CC0000"/>
            </a:solidFill>
            <a:round/>
            <a:headEnd/>
            <a:tailEnd/>
          </a:ln>
        </p:spPr>
        <p:txBody>
          <a:bodyPr wrap="none" anchor="ctr">
            <a:prstTxWarp prst="textNoShape">
              <a:avLst/>
            </a:prstTxWarp>
          </a:bodyPr>
          <a:lstStyle/>
          <a:p>
            <a:r>
              <a:rPr lang="en-US" sz="1900" b="1">
                <a:solidFill>
                  <a:srgbClr val="000000"/>
                </a:solidFill>
              </a:rPr>
              <a:t>7</a:t>
            </a:r>
          </a:p>
        </p:txBody>
      </p:sp>
      <p:sp>
        <p:nvSpPr>
          <p:cNvPr id="443461" name="Freeform 69"/>
          <p:cNvSpPr>
            <a:spLocks/>
          </p:cNvSpPr>
          <p:nvPr/>
        </p:nvSpPr>
        <p:spPr bwMode="auto">
          <a:xfrm>
            <a:off x="3209925" y="3482975"/>
            <a:ext cx="1155700" cy="788988"/>
          </a:xfrm>
          <a:custGeom>
            <a:avLst/>
            <a:gdLst>
              <a:gd name="T0" fmla="*/ 0 w 780"/>
              <a:gd name="T1" fmla="*/ 2147483647 h 330"/>
              <a:gd name="T2" fmla="*/ 2147483647 w 780"/>
              <a:gd name="T3" fmla="*/ 2147483647 h 330"/>
              <a:gd name="T4" fmla="*/ 2147483647 w 780"/>
              <a:gd name="T5" fmla="*/ 0 h 330"/>
              <a:gd name="T6" fmla="*/ 0 60000 65536"/>
              <a:gd name="T7" fmla="*/ 0 60000 65536"/>
              <a:gd name="T8" fmla="*/ 0 60000 65536"/>
              <a:gd name="T9" fmla="*/ 0 w 780"/>
              <a:gd name="T10" fmla="*/ 0 h 330"/>
              <a:gd name="T11" fmla="*/ 780 w 780"/>
              <a:gd name="T12" fmla="*/ 330 h 330"/>
            </a:gdLst>
            <a:ahLst/>
            <a:cxnLst>
              <a:cxn ang="T6">
                <a:pos x="T0" y="T1"/>
              </a:cxn>
              <a:cxn ang="T7">
                <a:pos x="T2" y="T3"/>
              </a:cxn>
              <a:cxn ang="T8">
                <a:pos x="T4" y="T5"/>
              </a:cxn>
            </a:cxnLst>
            <a:rect l="T9" t="T10" r="T11" b="T12"/>
            <a:pathLst>
              <a:path w="780" h="330">
                <a:moveTo>
                  <a:pt x="0" y="330"/>
                </a:moveTo>
                <a:cubicBezTo>
                  <a:pt x="75" y="243"/>
                  <a:pt x="151" y="157"/>
                  <a:pt x="281" y="102"/>
                </a:cubicBezTo>
                <a:cubicBezTo>
                  <a:pt x="411" y="47"/>
                  <a:pt x="595" y="23"/>
                  <a:pt x="780" y="0"/>
                </a:cubicBezTo>
              </a:path>
            </a:pathLst>
          </a:custGeom>
          <a:noFill/>
          <a:ln w="38100">
            <a:solidFill>
              <a:srgbClr val="000000"/>
            </a:solidFill>
            <a:round/>
            <a:headEnd/>
            <a:tailEnd type="stealth" w="med" len="med"/>
          </a:ln>
        </p:spPr>
        <p:txBody>
          <a:bodyPr wrap="none" anchor="ctr">
            <a:prstTxWarp prst="textNoShape">
              <a:avLst/>
            </a:prstTxWarp>
          </a:bodyPr>
          <a:lstStyle/>
          <a:p>
            <a:endParaRPr lang="en-US"/>
          </a:p>
        </p:txBody>
      </p:sp>
      <p:sp>
        <p:nvSpPr>
          <p:cNvPr id="443460" name="AutoShape 68"/>
          <p:cNvSpPr>
            <a:spLocks noChangeArrowheads="1"/>
          </p:cNvSpPr>
          <p:nvPr/>
        </p:nvSpPr>
        <p:spPr bwMode="auto">
          <a:xfrm>
            <a:off x="3649663" y="3427413"/>
            <a:ext cx="654050" cy="654050"/>
          </a:xfrm>
          <a:prstGeom prst="irregularSeal1">
            <a:avLst/>
          </a:prstGeom>
          <a:solidFill>
            <a:srgbClr val="B9CDE5"/>
          </a:solidFill>
          <a:ln w="28575">
            <a:solidFill>
              <a:srgbClr val="CC0000"/>
            </a:solidFill>
            <a:miter lim="800000"/>
            <a:headEnd/>
            <a:tailEnd/>
          </a:ln>
        </p:spPr>
        <p:txBody>
          <a:bodyPr wrap="none" anchor="ctr">
            <a:prstTxWarp prst="textNoShape">
              <a:avLst/>
            </a:prstTxWarp>
          </a:bodyPr>
          <a:lstStyle/>
          <a:p>
            <a:r>
              <a:rPr lang="en-US" sz="1700" b="1">
                <a:solidFill>
                  <a:srgbClr val="000000"/>
                </a:solidFill>
              </a:rPr>
              <a:t>GDP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34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34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34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34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34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34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34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34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34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34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34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34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34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33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34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34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34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34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34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34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34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34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34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34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34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3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9" grpId="0" animBg="1"/>
      <p:bldP spid="443400" grpId="0" animBg="1"/>
      <p:bldP spid="443401" grpId="0" animBg="1"/>
      <p:bldP spid="443404" grpId="0" animBg="1"/>
      <p:bldP spid="443425" grpId="0" animBg="1"/>
      <p:bldP spid="443432" grpId="0" animBg="1"/>
      <p:bldP spid="443433" grpId="0" animBg="1"/>
      <p:bldP spid="443434" grpId="0" animBg="1"/>
      <p:bldP spid="443437" grpId="0" animBg="1"/>
      <p:bldP spid="443423" grpId="0" animBg="1"/>
      <p:bldP spid="443442" grpId="0" animBg="1"/>
      <p:bldP spid="443444" grpId="0" animBg="1"/>
      <p:bldP spid="443439" grpId="0" animBg="1"/>
      <p:bldP spid="443435" grpId="0" animBg="1"/>
      <p:bldP spid="443451" grpId="0" animBg="1"/>
      <p:bldP spid="443452" grpId="0" animBg="1"/>
      <p:bldP spid="443455" grpId="0" animBg="1"/>
      <p:bldP spid="443456" grpId="0" animBg="1"/>
      <p:bldP spid="443457" grpId="0" animBg="1"/>
      <p:bldP spid="443420" grpId="0" animBg="1"/>
      <p:bldP spid="443463" grpId="0" animBg="1"/>
      <p:bldP spid="443443" grpId="0" animBg="1"/>
      <p:bldP spid="443422" grpId="0" animBg="1"/>
      <p:bldP spid="42" grpId="0" animBg="1"/>
      <p:bldP spid="43" grpId="0" animBg="1"/>
      <p:bldP spid="44" grpId="0" animBg="1"/>
      <p:bldP spid="45" grpId="0" animBg="1"/>
      <p:bldP spid="46" grpId="0" animBg="1"/>
      <p:bldP spid="443464" grpId="0" animBg="1"/>
      <p:bldP spid="443461" grpId="0" animBg="1"/>
      <p:bldP spid="4434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3947</TotalTime>
  <Words>2045</Words>
  <Application>Microsoft Macintosh PowerPoint</Application>
  <PresentationFormat>On-screen Show (4:3)</PresentationFormat>
  <Paragraphs>490</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Regulation</vt:lpstr>
      <vt:lpstr>Regulation &amp; Communication</vt:lpstr>
      <vt:lpstr>Regulation by chemical messengers</vt:lpstr>
      <vt:lpstr>Classes of Hormones</vt:lpstr>
      <vt:lpstr>How do hormones act on target cells</vt:lpstr>
      <vt:lpstr>Action of lipid (steroid) hormones</vt:lpstr>
      <vt:lpstr>Action of protein hormones</vt:lpstr>
      <vt:lpstr>Ex: Action of epinephrine (adrenaline)</vt:lpstr>
      <vt:lpstr>Benefits of a 2° messenger system</vt:lpstr>
      <vt:lpstr>Maintaining homeostasis</vt:lpstr>
      <vt:lpstr>Controlling Body Temperature</vt:lpstr>
      <vt:lpstr>Regulation of Blood Sugar</vt:lpstr>
      <vt:lpstr>Blood Osmolarity</vt:lpstr>
      <vt:lpstr>Nervous &amp; Endocrine systems linked</vt:lpstr>
      <vt:lpstr>PowerPoint Presentation</vt:lpstr>
      <vt:lpstr>Homology in hormones</vt:lpstr>
      <vt:lpstr>Regulating metabolism </vt:lpstr>
      <vt:lpstr>Goiter</vt:lpstr>
      <vt:lpstr>Regulation of Blood Calcium</vt:lpstr>
      <vt:lpstr>Female reproductive cycle</vt:lpstr>
      <vt:lpstr>PowerPoint Presentation</vt:lpstr>
      <vt:lpstr>Effects of stress on a body</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2 2010edit</dc:title>
  <dc:subject/>
  <dc:creator>Kim Foglia/David Knuffke</dc:creator>
  <cp:keywords/>
  <dc:description/>
  <cp:lastModifiedBy>David Knuffke</cp:lastModifiedBy>
  <cp:revision>166</cp:revision>
  <cp:lastPrinted>2007-11-05T03:00:20Z</cp:lastPrinted>
  <dcterms:created xsi:type="dcterms:W3CDTF">2010-08-30T18:27:02Z</dcterms:created>
  <dcterms:modified xsi:type="dcterms:W3CDTF">2010-11-20T14:52:46Z</dcterms:modified>
  <cp:category/>
</cp:coreProperties>
</file>