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media/audio1.bin" ContentType="audio/unknown"/>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media/audio2.bin" ContentType="audio/unknown"/>
  <Override PartName="/ppt/media/audio3.bin" ContentType="audio/unknown"/>
  <Override PartName="/ppt/media/audio4.bin" ContentType="audio/unknown"/>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media/audio5.bin" ContentType="audio/unknown"/>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93" r:id="rId1"/>
  </p:sldMasterIdLst>
  <p:notesMasterIdLst>
    <p:notesMasterId r:id="rId51"/>
  </p:notesMasterIdLst>
  <p:handoutMasterIdLst>
    <p:handoutMasterId r:id="rId52"/>
  </p:handoutMasterIdLst>
  <p:sldIdLst>
    <p:sldId id="354" r:id="rId2"/>
    <p:sldId id="355" r:id="rId3"/>
    <p:sldId id="404" r:id="rId4"/>
    <p:sldId id="356" r:id="rId5"/>
    <p:sldId id="357" r:id="rId6"/>
    <p:sldId id="358" r:id="rId7"/>
    <p:sldId id="359" r:id="rId8"/>
    <p:sldId id="360" r:id="rId9"/>
    <p:sldId id="361" r:id="rId10"/>
    <p:sldId id="362" r:id="rId11"/>
    <p:sldId id="363" r:id="rId12"/>
    <p:sldId id="364" r:id="rId13"/>
    <p:sldId id="365" r:id="rId14"/>
    <p:sldId id="366" r:id="rId15"/>
    <p:sldId id="367" r:id="rId16"/>
    <p:sldId id="368" r:id="rId17"/>
    <p:sldId id="369" r:id="rId18"/>
    <p:sldId id="370" r:id="rId19"/>
    <p:sldId id="371" r:id="rId20"/>
    <p:sldId id="372" r:id="rId21"/>
    <p:sldId id="373" r:id="rId22"/>
    <p:sldId id="374" r:id="rId23"/>
    <p:sldId id="375" r:id="rId24"/>
    <p:sldId id="376" r:id="rId25"/>
    <p:sldId id="403" r:id="rId26"/>
    <p:sldId id="377" r:id="rId27"/>
    <p:sldId id="383" r:id="rId28"/>
    <p:sldId id="378" r:id="rId29"/>
    <p:sldId id="379" r:id="rId30"/>
    <p:sldId id="380" r:id="rId31"/>
    <p:sldId id="381" r:id="rId32"/>
    <p:sldId id="385" r:id="rId33"/>
    <p:sldId id="386" r:id="rId34"/>
    <p:sldId id="387" r:id="rId35"/>
    <p:sldId id="388" r:id="rId36"/>
    <p:sldId id="389" r:id="rId37"/>
    <p:sldId id="390" r:id="rId38"/>
    <p:sldId id="391" r:id="rId39"/>
    <p:sldId id="392" r:id="rId40"/>
    <p:sldId id="394" r:id="rId41"/>
    <p:sldId id="395" r:id="rId42"/>
    <p:sldId id="396" r:id="rId43"/>
    <p:sldId id="397" r:id="rId44"/>
    <p:sldId id="398" r:id="rId45"/>
    <p:sldId id="399" r:id="rId46"/>
    <p:sldId id="401" r:id="rId47"/>
    <p:sldId id="402" r:id="rId48"/>
    <p:sldId id="382" r:id="rId49"/>
    <p:sldId id="405" r:id="rId50"/>
  </p:sldIdLst>
  <p:sldSz cx="9144000" cy="6858000" type="screen4x3"/>
  <p:notesSz cx="6858000" cy="9144000"/>
  <p:defaultTextStyle>
    <a:defPPr>
      <a:defRPr lang="en-US"/>
    </a:defPPr>
    <a:lvl1pPr algn="ctr" rtl="0" eaLnBrk="0" fontAlgn="base" hangingPunct="0">
      <a:spcBef>
        <a:spcPct val="0"/>
      </a:spcBef>
      <a:spcAft>
        <a:spcPct val="0"/>
      </a:spcAft>
      <a:defRPr sz="2400" kern="1200">
        <a:solidFill>
          <a:schemeClr val="tx1"/>
        </a:solidFill>
        <a:latin typeface="Arial" charset="0"/>
        <a:ea typeface="+mn-ea"/>
        <a:cs typeface="+mn-cs"/>
      </a:defRPr>
    </a:lvl1pPr>
    <a:lvl2pPr marL="457200" algn="ctr" rtl="0" eaLnBrk="0" fontAlgn="base" hangingPunct="0">
      <a:spcBef>
        <a:spcPct val="0"/>
      </a:spcBef>
      <a:spcAft>
        <a:spcPct val="0"/>
      </a:spcAft>
      <a:defRPr sz="2400" kern="1200">
        <a:solidFill>
          <a:schemeClr val="tx1"/>
        </a:solidFill>
        <a:latin typeface="Arial" charset="0"/>
        <a:ea typeface="+mn-ea"/>
        <a:cs typeface="+mn-cs"/>
      </a:defRPr>
    </a:lvl2pPr>
    <a:lvl3pPr marL="914400" algn="ctr" rtl="0" eaLnBrk="0" fontAlgn="base" hangingPunct="0">
      <a:spcBef>
        <a:spcPct val="0"/>
      </a:spcBef>
      <a:spcAft>
        <a:spcPct val="0"/>
      </a:spcAft>
      <a:defRPr sz="2400" kern="1200">
        <a:solidFill>
          <a:schemeClr val="tx1"/>
        </a:solidFill>
        <a:latin typeface="Arial" charset="0"/>
        <a:ea typeface="+mn-ea"/>
        <a:cs typeface="+mn-cs"/>
      </a:defRPr>
    </a:lvl3pPr>
    <a:lvl4pPr marL="1371600" algn="ctr" rtl="0" eaLnBrk="0" fontAlgn="base" hangingPunct="0">
      <a:spcBef>
        <a:spcPct val="0"/>
      </a:spcBef>
      <a:spcAft>
        <a:spcPct val="0"/>
      </a:spcAft>
      <a:defRPr sz="2400" kern="1200">
        <a:solidFill>
          <a:schemeClr val="tx1"/>
        </a:solidFill>
        <a:latin typeface="Arial" charset="0"/>
        <a:ea typeface="+mn-ea"/>
        <a:cs typeface="+mn-cs"/>
      </a:defRPr>
    </a:lvl4pPr>
    <a:lvl5pPr marL="1828800" algn="ctr"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457200" rtl="0" eaLnBrk="1" latinLnBrk="0" hangingPunct="1">
      <a:defRPr sz="2400" kern="1200">
        <a:solidFill>
          <a:schemeClr val="tx1"/>
        </a:solidFill>
        <a:latin typeface="Arial" charset="0"/>
        <a:ea typeface="+mn-ea"/>
        <a:cs typeface="+mn-cs"/>
      </a:defRPr>
    </a:lvl6pPr>
    <a:lvl7pPr marL="2743200" algn="l" defTabSz="457200" rtl="0" eaLnBrk="1" latinLnBrk="0" hangingPunct="1">
      <a:defRPr sz="2400" kern="1200">
        <a:solidFill>
          <a:schemeClr val="tx1"/>
        </a:solidFill>
        <a:latin typeface="Arial" charset="0"/>
        <a:ea typeface="+mn-ea"/>
        <a:cs typeface="+mn-cs"/>
      </a:defRPr>
    </a:lvl7pPr>
    <a:lvl8pPr marL="3200400" algn="l" defTabSz="457200" rtl="0" eaLnBrk="1" latinLnBrk="0" hangingPunct="1">
      <a:defRPr sz="2400" kern="1200">
        <a:solidFill>
          <a:schemeClr val="tx1"/>
        </a:solidFill>
        <a:latin typeface="Arial" charset="0"/>
        <a:ea typeface="+mn-ea"/>
        <a:cs typeface="+mn-cs"/>
      </a:defRPr>
    </a:lvl8pPr>
    <a:lvl9pPr marL="3657600" algn="l" defTabSz="4572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9FF"/>
    <a:srgbClr val="006300"/>
    <a:srgbClr val="000000"/>
    <a:srgbClr val="CC0000"/>
    <a:srgbClr val="FFEA18"/>
    <a:srgbClr val="0F116A"/>
    <a:srgbClr val="80FF00"/>
    <a:srgbClr val="0040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0" d="100"/>
          <a:sy n="100" d="100"/>
        </p:scale>
        <p:origin x="-3488" y="-1560"/>
      </p:cViewPr>
      <p:guideLst>
        <p:guide orient="horz" pos="2160"/>
        <p:guide pos="21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125" d="100"/>
          <a:sy n="125" d="100"/>
        </p:scale>
        <p:origin x="-2960"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notesMaster" Target="notesMasters/notesMaster1.xml"/><Relationship Id="rId52" Type="http://schemas.openxmlformats.org/officeDocument/2006/relationships/handoutMaster" Target="handoutMasters/handoutMaster1.xml"/><Relationship Id="rId53" Type="http://schemas.openxmlformats.org/officeDocument/2006/relationships/printerSettings" Target="printerSettings/printerSettings1.bin"/><Relationship Id="rId54" Type="http://schemas.openxmlformats.org/officeDocument/2006/relationships/presProps" Target="presProps.xml"/><Relationship Id="rId55" Type="http://schemas.openxmlformats.org/officeDocument/2006/relationships/viewProps" Target="viewProps.xml"/><Relationship Id="rId56" Type="http://schemas.openxmlformats.org/officeDocument/2006/relationships/theme" Target="theme/theme1.xml"/><Relationship Id="rId57"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3" name="Rectangle 5"/>
          <p:cNvSpPr>
            <a:spLocks noGrp="1" noChangeArrowheads="1"/>
          </p:cNvSpPr>
          <p:nvPr>
            <p:ph type="sldNum" sz="quarter" idx="3"/>
          </p:nvPr>
        </p:nvSpPr>
        <p:spPr bwMode="auto">
          <a:xfrm>
            <a:off x="6096000" y="8686800"/>
            <a:ext cx="762000" cy="45720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lgn="r">
              <a:defRPr sz="1000" b="1"/>
            </a:lvl1pPr>
          </a:lstStyle>
          <a:p>
            <a:pPr>
              <a:defRPr/>
            </a:pPr>
            <a:fld id="{BC052BBB-8A7B-7945-A42A-A8DEBE545043}" type="slidenum">
              <a:rPr lang="en-US"/>
              <a:pPr>
                <a:defRPr/>
              </a:pPr>
              <a:t>‹#›</a:t>
            </a:fld>
            <a:endParaRPr lang="en-US" sz="1200"/>
          </a:p>
        </p:txBody>
      </p:sp>
      <p:sp>
        <p:nvSpPr>
          <p:cNvPr id="58375" name="Text Box 7"/>
          <p:cNvSpPr txBox="1">
            <a:spLocks noChangeArrowheads="1"/>
          </p:cNvSpPr>
          <p:nvPr/>
        </p:nvSpPr>
        <p:spPr bwMode="auto">
          <a:xfrm>
            <a:off x="228600" y="141288"/>
            <a:ext cx="6400800" cy="473075"/>
          </a:xfrm>
          <a:prstGeom prst="rect">
            <a:avLst/>
          </a:prstGeom>
          <a:noFill/>
          <a:ln w="9525">
            <a:noFill/>
            <a:miter lim="800000"/>
            <a:headEnd/>
            <a:tailEnd/>
          </a:ln>
          <a:effectLst/>
        </p:spPr>
        <p:txBody>
          <a:bodyPr anchor="ctr">
            <a:prstTxWarp prst="textNoShape">
              <a:avLst/>
            </a:prstTxWarp>
            <a:spAutoFit/>
          </a:bodyPr>
          <a:lstStyle/>
          <a:p>
            <a:pPr algn="l">
              <a:tabLst>
                <a:tab pos="6170613" algn="r"/>
              </a:tabLst>
              <a:defRPr/>
            </a:pPr>
            <a:r>
              <a:rPr lang="en-US" sz="1100" b="1" dirty="0" smtClean="0"/>
              <a:t>Deer Park High School	Mr.  Knuffke</a:t>
            </a:r>
            <a:endParaRPr lang="en-US" sz="1800" b="1" dirty="0" smtClean="0"/>
          </a:p>
          <a:p>
            <a:pPr>
              <a:tabLst>
                <a:tab pos="6170613" algn="r"/>
              </a:tabLst>
              <a:defRPr/>
            </a:pPr>
            <a:r>
              <a:rPr lang="en-US" sz="1400" b="1" dirty="0" smtClean="0"/>
              <a:t>AP Biology</a:t>
            </a:r>
            <a:endParaRPr lang="en-US" sz="1400" b="1" dirty="0"/>
          </a:p>
        </p:txBody>
      </p:sp>
    </p:spTree>
    <p:extLst>
      <p:ext uri="{BB962C8B-B14F-4D97-AF65-F5344CB8AC3E}">
        <p14:creationId xmlns:p14="http://schemas.microsoft.com/office/powerpoint/2010/main" val="32042977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63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p:txBody>
      </p:sp>
      <p:sp>
        <p:nvSpPr>
          <p:cNvPr id="563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lgn="r">
              <a:defRPr sz="1200">
                <a:latin typeface="Times" charset="0"/>
              </a:defRPr>
            </a:lvl1pPr>
          </a:lstStyle>
          <a:p>
            <a:pPr>
              <a:defRPr/>
            </a:pPr>
            <a:fld id="{8789EBAD-466F-7448-9277-BB127AD5C795}" type="slidenum">
              <a:rPr lang="en-US"/>
              <a:pPr>
                <a:defRPr/>
              </a:pPr>
              <a:t>‹#›</a:t>
            </a:fld>
            <a:endParaRPr lang="en-US"/>
          </a:p>
        </p:txBody>
      </p:sp>
    </p:spTree>
    <p:extLst>
      <p:ext uri="{BB962C8B-B14F-4D97-AF65-F5344CB8AC3E}">
        <p14:creationId xmlns:p14="http://schemas.microsoft.com/office/powerpoint/2010/main" val="6417465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kern="1200">
        <a:solidFill>
          <a:schemeClr val="tx1"/>
        </a:solidFill>
        <a:latin typeface="Arial" charset="0"/>
        <a:ea typeface="ＭＳ Ｐゴシック" charset="-128"/>
        <a:cs typeface="ＭＳ Ｐゴシック" charset="-128"/>
      </a:defRPr>
    </a:lvl1pPr>
    <a:lvl2pPr marL="628650" indent="-171450" algn="l" rtl="0" eaLnBrk="0" fontAlgn="base" hangingPunct="0">
      <a:spcBef>
        <a:spcPct val="30000"/>
      </a:spcBef>
      <a:spcAft>
        <a:spcPct val="0"/>
      </a:spcAft>
      <a:defRPr sz="14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400" b="1"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400" b="1"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400" b="1"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45DF07B3-8C3B-0E42-B675-DAD7ED7A990C}" type="slidenum">
              <a:rPr lang="en-US"/>
              <a:pPr/>
              <a:t>1</a:t>
            </a:fld>
            <a:endParaRPr lang="en-US"/>
          </a:p>
        </p:txBody>
      </p:sp>
      <p:sp>
        <p:nvSpPr>
          <p:cNvPr id="368642" name="Rectangle 2"/>
          <p:cNvSpPr>
            <a:spLocks noGrp="1" noRot="1" noChangeAspect="1" noChangeArrowheads="1" noTextEdit="1"/>
          </p:cNvSpPr>
          <p:nvPr>
            <p:ph type="sldImg"/>
          </p:nvPr>
        </p:nvSpPr>
        <p:spPr>
          <a:ln/>
        </p:spPr>
      </p:sp>
      <p:sp>
        <p:nvSpPr>
          <p:cNvPr id="368643" name="Rectangle 3"/>
          <p:cNvSpPr>
            <a:spLocks noGrp="1" noChangeArrowheads="1"/>
          </p:cNvSpPr>
          <p:nvPr>
            <p:ph type="body" idx="1"/>
          </p:nvPr>
        </p:nvSpPr>
        <p:spPr>
          <a:ln/>
        </p:spPr>
        <p:txBody>
          <a:bodyPr/>
          <a:lstStyle/>
          <a:p>
            <a:r>
              <a:rPr lang="en-US"/>
              <a:t>Every time you move a muscle &amp; every time you think a thought, your nerve cells are hard at work. They are processing information: receiving signals, deciding what to do with them, &amp; dispatching new messages off to their neighbors. Some nerve cells communicate directly with muscle cells, sending them the signal to contract. Other nerve cells are involved solely in the bureaucracy of information, spending their lives communicating only with other nerve cells. But unlike our human bureaucracies, this processing of information must be fast in order to keep up with the ever-changing demands of life.</a:t>
            </a:r>
          </a:p>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E14983E5-D3A1-AC4A-9B27-6A562973E528}" type="slidenum">
              <a:rPr lang="en-US"/>
              <a:pPr/>
              <a:t>12</a:t>
            </a:fld>
            <a:endParaRPr lang="en-US"/>
          </a:p>
        </p:txBody>
      </p:sp>
      <p:sp>
        <p:nvSpPr>
          <p:cNvPr id="393218" name="Rectangle 2"/>
          <p:cNvSpPr>
            <a:spLocks noGrp="1" noRot="1" noChangeAspect="1" noChangeArrowheads="1" noTextEdit="1"/>
          </p:cNvSpPr>
          <p:nvPr>
            <p:ph type="sldImg"/>
          </p:nvPr>
        </p:nvSpPr>
        <p:spPr>
          <a:ln/>
        </p:spPr>
      </p:sp>
      <p:sp>
        <p:nvSpPr>
          <p:cNvPr id="393219"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C6FE8124-5C6B-7B42-A563-5F018EFE09ED}" type="slidenum">
              <a:rPr lang="en-US"/>
              <a:pPr/>
              <a:t>13</a:t>
            </a:fld>
            <a:endParaRPr lang="en-US"/>
          </a:p>
        </p:txBody>
      </p:sp>
      <p:sp>
        <p:nvSpPr>
          <p:cNvPr id="395266" name="Rectangle 2"/>
          <p:cNvSpPr>
            <a:spLocks noGrp="1" noRot="1" noChangeAspect="1" noChangeArrowheads="1" noTextEdit="1"/>
          </p:cNvSpPr>
          <p:nvPr>
            <p:ph type="sldImg"/>
          </p:nvPr>
        </p:nvSpPr>
        <p:spPr>
          <a:ln/>
        </p:spPr>
      </p:sp>
      <p:sp>
        <p:nvSpPr>
          <p:cNvPr id="395267" name="Rectangle 3"/>
          <p:cNvSpPr>
            <a:spLocks noGrp="1" noChangeArrowheads="1"/>
          </p:cNvSpPr>
          <p:nvPr>
            <p:ph type="body" idx="1"/>
          </p:nvPr>
        </p:nvSpPr>
        <p:spPr>
          <a:ln/>
        </p:spPr>
        <p:txBody>
          <a:bodyPr/>
          <a:lstStyle/>
          <a:p>
            <a:pPr>
              <a:tabLst>
                <a:tab pos="228600" algn="l"/>
              </a:tabLst>
            </a:pPr>
            <a:r>
              <a:rPr lang="en-US"/>
              <a:t>Opening gates in succession = </a:t>
            </a:r>
          </a:p>
          <a:p>
            <a:pPr>
              <a:tabLst>
                <a:tab pos="228600" algn="l"/>
              </a:tabLst>
            </a:pPr>
            <a:r>
              <a:rPr lang="en-US"/>
              <a:t>	- same strength</a:t>
            </a:r>
          </a:p>
          <a:p>
            <a:pPr>
              <a:tabLst>
                <a:tab pos="228600" algn="l"/>
              </a:tabLst>
            </a:pPr>
            <a:r>
              <a:rPr lang="en-US"/>
              <a:t>	- same speed</a:t>
            </a:r>
          </a:p>
          <a:p>
            <a:pPr>
              <a:tabLst>
                <a:tab pos="228600" algn="l"/>
              </a:tabLst>
            </a:pPr>
            <a:r>
              <a:rPr lang="en-US"/>
              <a:t>	- same duration</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9ED04C1D-FC14-2840-9CFC-D63F9D9A35B4}" type="slidenum">
              <a:rPr lang="en-US"/>
              <a:pPr/>
              <a:t>14</a:t>
            </a:fld>
            <a:endParaRPr lang="en-US"/>
          </a:p>
        </p:txBody>
      </p:sp>
      <p:sp>
        <p:nvSpPr>
          <p:cNvPr id="397314" name="Rectangle 2"/>
          <p:cNvSpPr>
            <a:spLocks noGrp="1" noRot="1" noChangeAspect="1" noChangeArrowheads="1" noTextEdit="1"/>
          </p:cNvSpPr>
          <p:nvPr>
            <p:ph type="sldImg"/>
          </p:nvPr>
        </p:nvSpPr>
        <p:spPr>
          <a:ln/>
        </p:spPr>
      </p:sp>
      <p:sp>
        <p:nvSpPr>
          <p:cNvPr id="397315"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4A35B5F0-5694-1A4A-A17F-F75F39A37853}" type="slidenum">
              <a:rPr lang="en-US"/>
              <a:pPr/>
              <a:t>15</a:t>
            </a:fld>
            <a:endParaRPr lang="en-US"/>
          </a:p>
        </p:txBody>
      </p:sp>
      <p:sp>
        <p:nvSpPr>
          <p:cNvPr id="399362" name="Rectangle 2"/>
          <p:cNvSpPr>
            <a:spLocks noGrp="1" noRot="1" noChangeAspect="1" noChangeArrowheads="1" noTextEdit="1"/>
          </p:cNvSpPr>
          <p:nvPr>
            <p:ph type="sldImg"/>
          </p:nvPr>
        </p:nvSpPr>
        <p:spPr>
          <a:ln/>
        </p:spPr>
      </p:sp>
      <p:sp>
        <p:nvSpPr>
          <p:cNvPr id="399363" name="Rectangle 3"/>
          <p:cNvSpPr>
            <a:spLocks noGrp="1" noChangeArrowheads="1"/>
          </p:cNvSpPr>
          <p:nvPr>
            <p:ph type="body" idx="1"/>
          </p:nvPr>
        </p:nvSpPr>
        <p:spPr>
          <a:ln/>
        </p:spPr>
        <p:txBody>
          <a:bodyPr/>
          <a:lstStyle/>
          <a:p>
            <a:r>
              <a:rPr lang="en-US"/>
              <a:t>K+ gates open more slowly than Na+ gates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277BCAB5-CD96-8246-B90B-78EF6968DAC7}" type="slidenum">
              <a:rPr lang="en-US"/>
              <a:pPr/>
              <a:t>16</a:t>
            </a:fld>
            <a:endParaRPr lang="en-US"/>
          </a:p>
        </p:txBody>
      </p:sp>
      <p:sp>
        <p:nvSpPr>
          <p:cNvPr id="401410" name="Rectangle 2"/>
          <p:cNvSpPr>
            <a:spLocks noGrp="1" noRot="1" noChangeAspect="1" noChangeArrowheads="1" noTextEdit="1"/>
          </p:cNvSpPr>
          <p:nvPr>
            <p:ph type="sldImg"/>
          </p:nvPr>
        </p:nvSpPr>
        <p:spPr>
          <a:ln/>
        </p:spPr>
      </p:sp>
      <p:sp>
        <p:nvSpPr>
          <p:cNvPr id="401411" name="Rectangle 3"/>
          <p:cNvSpPr>
            <a:spLocks noGrp="1" noChangeArrowheads="1"/>
          </p:cNvSpPr>
          <p:nvPr>
            <p:ph type="body" idx="1"/>
          </p:nvPr>
        </p:nvSpPr>
        <p:spPr>
          <a:ln/>
        </p:spPr>
        <p:txBody>
          <a:bodyPr/>
          <a:lstStyle/>
          <a:p>
            <a:r>
              <a:rPr lang="en-US"/>
              <a:t>Na+ channel closed when nerve isn’t doing anything.</a:t>
            </a:r>
          </a:p>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23306673-F624-1542-82D8-E787AFCED036}" type="slidenum">
              <a:rPr lang="en-US"/>
              <a:pPr/>
              <a:t>17</a:t>
            </a:fld>
            <a:endParaRPr lang="en-US"/>
          </a:p>
        </p:txBody>
      </p:sp>
      <p:sp>
        <p:nvSpPr>
          <p:cNvPr id="403458" name="Rectangle 2"/>
          <p:cNvSpPr>
            <a:spLocks noGrp="1" noRot="1" noChangeAspect="1" noChangeArrowheads="1" noTextEdit="1"/>
          </p:cNvSpPr>
          <p:nvPr>
            <p:ph type="sldImg"/>
          </p:nvPr>
        </p:nvSpPr>
        <p:spPr>
          <a:ln/>
        </p:spPr>
      </p:sp>
      <p:sp>
        <p:nvSpPr>
          <p:cNvPr id="403459"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2D6EBA11-83EB-4F41-BB92-BE8D969EF835}" type="slidenum">
              <a:rPr lang="en-US"/>
              <a:pPr/>
              <a:t>18</a:t>
            </a:fld>
            <a:endParaRPr lang="en-US"/>
          </a:p>
        </p:txBody>
      </p:sp>
      <p:sp>
        <p:nvSpPr>
          <p:cNvPr id="405506" name="Rectangle 2"/>
          <p:cNvSpPr>
            <a:spLocks noGrp="1" noRot="1" noChangeAspect="1" noChangeArrowheads="1" noTextEdit="1"/>
          </p:cNvSpPr>
          <p:nvPr>
            <p:ph type="sldImg"/>
          </p:nvPr>
        </p:nvSpPr>
        <p:spPr>
          <a:ln/>
        </p:spPr>
      </p:sp>
      <p:sp>
        <p:nvSpPr>
          <p:cNvPr id="405507" name="Rectangle 3"/>
          <p:cNvSpPr>
            <a:spLocks noGrp="1" noChangeArrowheads="1"/>
          </p:cNvSpPr>
          <p:nvPr>
            <p:ph type="body" idx="1"/>
          </p:nvPr>
        </p:nvSpPr>
        <p:spPr>
          <a:ln/>
        </p:spPr>
        <p:txBody>
          <a:bodyPr/>
          <a:lstStyle/>
          <a:p>
            <a:r>
              <a:rPr lang="en-US"/>
              <a:t>Dominoes set back up again.</a:t>
            </a:r>
          </a:p>
          <a:p>
            <a:r>
              <a:rPr lang="en-US"/>
              <a:t>Na/K pumps are one of the main drains on ATP production in your body. Your brain is a very expensive organ to run!</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5572A786-ECB7-D140-8FBC-771F8580D512}" type="slidenum">
              <a:rPr lang="en-US"/>
              <a:pPr/>
              <a:t>19</a:t>
            </a:fld>
            <a:endParaRPr lang="en-US"/>
          </a:p>
        </p:txBody>
      </p:sp>
      <p:sp>
        <p:nvSpPr>
          <p:cNvPr id="407554" name="Rectangle 2"/>
          <p:cNvSpPr>
            <a:spLocks noGrp="1" noRot="1" noChangeAspect="1" noChangeArrowheads="1" noTextEdit="1"/>
          </p:cNvSpPr>
          <p:nvPr>
            <p:ph type="sldImg"/>
          </p:nvPr>
        </p:nvSpPr>
        <p:spPr>
          <a:ln/>
        </p:spPr>
      </p:sp>
      <p:sp>
        <p:nvSpPr>
          <p:cNvPr id="407555"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F94C535E-E787-E14B-898D-DA8A0E33FCAA}" type="slidenum">
              <a:rPr lang="en-US"/>
              <a:pPr/>
              <a:t>20</a:t>
            </a:fld>
            <a:endParaRPr lang="en-US"/>
          </a:p>
        </p:txBody>
      </p:sp>
      <p:sp>
        <p:nvSpPr>
          <p:cNvPr id="409602" name="Rectangle 2"/>
          <p:cNvSpPr>
            <a:spLocks noGrp="1" noRot="1" noChangeAspect="1" noChangeArrowheads="1" noTextEdit="1"/>
          </p:cNvSpPr>
          <p:nvPr>
            <p:ph type="sldImg"/>
          </p:nvPr>
        </p:nvSpPr>
        <p:spPr>
          <a:ln/>
        </p:spPr>
      </p:sp>
      <p:sp>
        <p:nvSpPr>
          <p:cNvPr id="409603"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6A1BB5C0-C64E-084B-9A5F-70856C48E2A8}" type="slidenum">
              <a:rPr lang="en-US"/>
              <a:pPr/>
              <a:t>21</a:t>
            </a:fld>
            <a:endParaRPr lang="en-US"/>
          </a:p>
        </p:txBody>
      </p:sp>
      <p:sp>
        <p:nvSpPr>
          <p:cNvPr id="411650" name="Rectangle 2"/>
          <p:cNvSpPr>
            <a:spLocks noGrp="1" noRot="1" noChangeAspect="1" noChangeArrowheads="1" noTextEdit="1"/>
          </p:cNvSpPr>
          <p:nvPr>
            <p:ph type="sldImg"/>
          </p:nvPr>
        </p:nvSpPr>
        <p:spPr>
          <a:ln/>
        </p:spPr>
      </p:sp>
      <p:sp>
        <p:nvSpPr>
          <p:cNvPr id="411651"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6B053861-842F-9946-A7C7-FCB0E2D6DBC9}" type="slidenum">
              <a:rPr lang="en-US"/>
              <a:pPr/>
              <a:t>4</a:t>
            </a:fld>
            <a:endParaRPr lang="en-US"/>
          </a:p>
        </p:txBody>
      </p:sp>
      <p:sp>
        <p:nvSpPr>
          <p:cNvPr id="374786" name="Rectangle 2"/>
          <p:cNvSpPr>
            <a:spLocks noGrp="1" noRot="1" noChangeAspect="1" noChangeArrowheads="1" noTextEdit="1"/>
          </p:cNvSpPr>
          <p:nvPr>
            <p:ph type="sldImg"/>
          </p:nvPr>
        </p:nvSpPr>
        <p:spPr>
          <a:ln/>
        </p:spPr>
      </p:sp>
      <p:sp>
        <p:nvSpPr>
          <p:cNvPr id="374787"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13FBEF78-FF2F-6A4B-B6F2-3772570FD354}" type="slidenum">
              <a:rPr lang="en-US"/>
              <a:pPr/>
              <a:t>22</a:t>
            </a:fld>
            <a:endParaRPr lang="en-US"/>
          </a:p>
        </p:txBody>
      </p:sp>
      <p:sp>
        <p:nvSpPr>
          <p:cNvPr id="50073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00739"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F89B7927-2EAD-6F4E-A571-5CF1B08B2B04}" type="slidenum">
              <a:rPr lang="en-US"/>
              <a:pPr/>
              <a:t>23</a:t>
            </a:fld>
            <a:endParaRPr lang="en-US"/>
          </a:p>
        </p:txBody>
      </p:sp>
      <p:sp>
        <p:nvSpPr>
          <p:cNvPr id="415746" name="Rectangle 2"/>
          <p:cNvSpPr>
            <a:spLocks noGrp="1" noRot="1" noChangeAspect="1" noChangeArrowheads="1" noTextEdit="1"/>
          </p:cNvSpPr>
          <p:nvPr>
            <p:ph type="sldImg"/>
          </p:nvPr>
        </p:nvSpPr>
        <p:spPr>
          <a:ln/>
        </p:spPr>
      </p:sp>
      <p:sp>
        <p:nvSpPr>
          <p:cNvPr id="415747"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17E3F167-5E87-3F4A-A84C-DC2E75EC6634}" type="slidenum">
              <a:rPr lang="en-US"/>
              <a:pPr/>
              <a:t>24</a:t>
            </a:fld>
            <a:endParaRPr lang="en-US"/>
          </a:p>
        </p:txBody>
      </p:sp>
      <p:sp>
        <p:nvSpPr>
          <p:cNvPr id="419842" name="Rectangle 2"/>
          <p:cNvSpPr>
            <a:spLocks noGrp="1" noRot="1" noChangeAspect="1" noChangeArrowheads="1" noTextEdit="1"/>
          </p:cNvSpPr>
          <p:nvPr>
            <p:ph type="sldImg"/>
          </p:nvPr>
        </p:nvSpPr>
        <p:spPr>
          <a:ln/>
        </p:spPr>
      </p:sp>
      <p:sp>
        <p:nvSpPr>
          <p:cNvPr id="419843" name="Rectangle 3"/>
          <p:cNvSpPr>
            <a:spLocks noGrp="1" noChangeArrowheads="1"/>
          </p:cNvSpPr>
          <p:nvPr>
            <p:ph type="body" idx="1"/>
          </p:nvPr>
        </p:nvSpPr>
        <p:spPr>
          <a:ln/>
        </p:spPr>
        <p:txBody>
          <a:bodyPr/>
          <a:lstStyle/>
          <a:p>
            <a:r>
              <a:rPr lang="en-US"/>
              <a:t>Calcium is a very important ion throughout your body. It will come up again and again involved in many processes.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C510A07E-A5C5-5143-9433-20FEE0FB5D2B}" type="slidenum">
              <a:rPr lang="en-US"/>
              <a:pPr/>
              <a:t>26</a:t>
            </a:fld>
            <a:endParaRPr lang="en-US"/>
          </a:p>
        </p:txBody>
      </p:sp>
      <p:sp>
        <p:nvSpPr>
          <p:cNvPr id="421890" name="Rectangle 2"/>
          <p:cNvSpPr>
            <a:spLocks noGrp="1" noRot="1" noChangeAspect="1" noChangeArrowheads="1" noTextEdit="1"/>
          </p:cNvSpPr>
          <p:nvPr>
            <p:ph type="sldImg"/>
          </p:nvPr>
        </p:nvSpPr>
        <p:spPr>
          <a:ln/>
        </p:spPr>
      </p:sp>
      <p:sp>
        <p:nvSpPr>
          <p:cNvPr id="421891"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E60A6A60-C050-8C42-86F3-696BF8A40ADC}" type="slidenum">
              <a:rPr lang="en-US"/>
              <a:pPr/>
              <a:t>28</a:t>
            </a:fld>
            <a:endParaRPr lang="en-US"/>
          </a:p>
        </p:txBody>
      </p:sp>
      <p:sp>
        <p:nvSpPr>
          <p:cNvPr id="425986" name="Rectangle 2"/>
          <p:cNvSpPr>
            <a:spLocks noGrp="1" noRot="1" noChangeAspect="1" noChangeArrowheads="1" noTextEdit="1"/>
          </p:cNvSpPr>
          <p:nvPr>
            <p:ph type="sldImg"/>
          </p:nvPr>
        </p:nvSpPr>
        <p:spPr>
          <a:ln/>
        </p:spPr>
      </p:sp>
      <p:sp>
        <p:nvSpPr>
          <p:cNvPr id="425987" name="Rectangle 3"/>
          <p:cNvSpPr>
            <a:spLocks noGrp="1" noChangeArrowheads="1"/>
          </p:cNvSpPr>
          <p:nvPr>
            <p:ph type="body" idx="1"/>
          </p:nvPr>
        </p:nvSpPr>
        <p:spPr/>
        <p:txBody>
          <a:bodyPr/>
          <a:lstStyle/>
          <a:p>
            <a:r>
              <a:rPr lang="en-US"/>
              <a:t>Nerves communicate with one another and with muscle cells by using neurotransmitters. These are small molecules that are released from the nerve cell and rapidly diffuse to neighboring cells, stimulating a response once they arrive. Many different neurotransmitters are used for different jobs: </a:t>
            </a:r>
          </a:p>
          <a:p>
            <a:pPr lvl="1"/>
            <a:r>
              <a:rPr lang="en-US"/>
              <a:t>glutamate excites nerves into action; </a:t>
            </a:r>
          </a:p>
          <a:p>
            <a:pPr lvl="1"/>
            <a:r>
              <a:rPr lang="en-US"/>
              <a:t>GABA inhibits the passing of information; </a:t>
            </a:r>
          </a:p>
          <a:p>
            <a:pPr lvl="1"/>
            <a:r>
              <a:rPr lang="en-US"/>
              <a:t>dopamine and serotonin are involved in the subtle messages of thought and cognition. </a:t>
            </a:r>
          </a:p>
          <a:p>
            <a:pPr lvl="1"/>
            <a:r>
              <a:rPr lang="en-US"/>
              <a:t>The main job of the neurotransmitter acetylcholine is to carry the signal from nerve cells to muscle cells. When a motor nerve cell gets the proper signal from the nervous system, it releases acetylcholine into its synapses with muscle cells. There, acetylcholine opens receptors on the muscle cells, triggering the process of contraction. Of course, once the message is passed, the neurotransmitter must be destroyed, otherwise later signals would get mixed up in a jumble of obsolete neurotransmitter molecules. The cleanup of old acetylcholine is the job of the enzyme acetylcholinesterase.</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94A7478D-E54A-A843-9D83-6702CABB6BD2}" type="slidenum">
              <a:rPr lang="en-US"/>
              <a:pPr/>
              <a:t>29</a:t>
            </a:fld>
            <a:endParaRPr lang="en-US"/>
          </a:p>
        </p:txBody>
      </p:sp>
      <p:sp>
        <p:nvSpPr>
          <p:cNvPr id="428034" name="Rectangle 2"/>
          <p:cNvSpPr>
            <a:spLocks noGrp="1" noRot="1" noChangeAspect="1" noChangeArrowheads="1" noTextEdit="1"/>
          </p:cNvSpPr>
          <p:nvPr>
            <p:ph type="sldImg"/>
          </p:nvPr>
        </p:nvSpPr>
        <p:spPr>
          <a:ln/>
        </p:spPr>
      </p:sp>
      <p:sp>
        <p:nvSpPr>
          <p:cNvPr id="428035" name="Rectangle 3"/>
          <p:cNvSpPr>
            <a:spLocks noGrp="1" noChangeArrowheads="1"/>
          </p:cNvSpPr>
          <p:nvPr>
            <p:ph type="body" idx="1"/>
          </p:nvPr>
        </p:nvSpPr>
        <p:spPr>
          <a:ln/>
        </p:spPr>
        <p:txBody>
          <a:bodyPr/>
          <a:lstStyle/>
          <a:p>
            <a:r>
              <a:rPr lang="en-US"/>
              <a:t>Selective serotonin reuptake inhibitor</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61BAF1F0-9273-1247-A0DE-A763E7C68C78}" type="slidenum">
              <a:rPr lang="en-US"/>
              <a:pPr/>
              <a:t>30</a:t>
            </a:fld>
            <a:endParaRPr lang="en-US"/>
          </a:p>
        </p:txBody>
      </p:sp>
      <p:sp>
        <p:nvSpPr>
          <p:cNvPr id="430082" name="Rectangle 2"/>
          <p:cNvSpPr>
            <a:spLocks noGrp="1" noRot="1" noChangeAspect="1" noChangeArrowheads="1" noTextEdit="1"/>
          </p:cNvSpPr>
          <p:nvPr>
            <p:ph type="sldImg"/>
          </p:nvPr>
        </p:nvSpPr>
        <p:spPr>
          <a:ln/>
        </p:spPr>
      </p:sp>
      <p:sp>
        <p:nvSpPr>
          <p:cNvPr id="430083" name="Rectangle 3"/>
          <p:cNvSpPr>
            <a:spLocks noGrp="1" noChangeArrowheads="1"/>
          </p:cNvSpPr>
          <p:nvPr>
            <p:ph type="body" idx="1"/>
          </p:nvPr>
        </p:nvSpPr>
        <p:spPr/>
        <p:txBody>
          <a:bodyPr/>
          <a:lstStyle/>
          <a:p>
            <a:r>
              <a:rPr lang="en-US"/>
              <a:t>Since acetylcholinesterase has an essential function, it is a potential weak point in our nervous system. Poisons and toxins that attack the enzyme cause acetylcholine to accumulate in the nerve synapse, paralyzing the muscle. Over the years, acetylcholinesterase has been attacked in many ways by natural enemies. For instance, some snake toxins attack acetylcholinesterase.</a:t>
            </a:r>
          </a:p>
          <a:p>
            <a:r>
              <a:rPr lang="en-US"/>
              <a:t>Acetylcholinesterase is found in the synapse between nerve cells and muscle cells. It waits patiently and springs into action soon after a signal is passed, breaking down the acetylcholine into its two component parts, acetic acid and choline. This effectively stops the signal, allowing the pieces to be recycled and rebuilt into new neurotransmitters for the next message. Acetylcholinesterase has one of the fastest reaction rates of any of our enzymes, breaking up each molecule in about 80 microseconds.</a:t>
            </a:r>
          </a:p>
          <a:p>
            <a:endParaRPr lang="en-US"/>
          </a:p>
          <a:p>
            <a:r>
              <a:rPr lang="en-US"/>
              <a:t>Is the acetylcholinesterase toxin a competitive or non-competitive inhibitor?</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CBEF6E6E-7F8A-7D4E-A0CB-0C28692917C7}" type="slidenum">
              <a:rPr lang="en-US"/>
              <a:pPr/>
              <a:t>31</a:t>
            </a:fld>
            <a:endParaRPr lang="en-US"/>
          </a:p>
        </p:txBody>
      </p:sp>
      <p:sp>
        <p:nvSpPr>
          <p:cNvPr id="434178" name="Rectangle 2"/>
          <p:cNvSpPr>
            <a:spLocks noGrp="1" noRot="1" noChangeAspect="1" noChangeArrowheads="1" noTextEdit="1"/>
          </p:cNvSpPr>
          <p:nvPr>
            <p:ph type="sldImg"/>
          </p:nvPr>
        </p:nvSpPr>
        <p:spPr>
          <a:ln/>
        </p:spPr>
      </p:sp>
      <p:sp>
        <p:nvSpPr>
          <p:cNvPr id="434179" name="Rectangle 3"/>
          <p:cNvSpPr>
            <a:spLocks noGrp="1" noChangeArrowheads="1"/>
          </p:cNvSpPr>
          <p:nvPr>
            <p:ph type="body" idx="1"/>
          </p:nvPr>
        </p:nvSpPr>
        <p:spPr>
          <a:ln/>
        </p:spPr>
        <p:txBody>
          <a:bodyPr/>
          <a:lstStyle/>
          <a:p>
            <a:r>
              <a:rPr lang="en-US"/>
              <a:t>Why are axons so long?</a:t>
            </a:r>
          </a:p>
          <a:p>
            <a:pPr marL="401638" lvl="1" indent="-168275"/>
            <a:r>
              <a:rPr lang="en-US">
                <a:sym typeface="Symbol" charset="2"/>
              </a:rPr>
              <a:t>T</a:t>
            </a:r>
            <a:r>
              <a:rPr lang="en-US"/>
              <a:t>ransmit signal quickly. The synapse is the choke point. Reduce the number of synapses &amp; reduce the time for transmission</a:t>
            </a:r>
          </a:p>
          <a:p>
            <a:r>
              <a:rPr lang="en-US"/>
              <a:t>Why have synapses at all?</a:t>
            </a:r>
          </a:p>
          <a:p>
            <a:pPr marL="401638" lvl="1" indent="-168275"/>
            <a:r>
              <a:rPr lang="en-US">
                <a:sym typeface="Symbol" charset="2"/>
              </a:rPr>
              <a:t>Decision points (intersections of multiple neurons) &amp; control points</a:t>
            </a:r>
            <a:endParaRPr lang="en-US"/>
          </a:p>
          <a:p>
            <a:r>
              <a:rPr lang="en-US"/>
              <a:t>How do mind altering drugs work?</a:t>
            </a:r>
          </a:p>
          <a:p>
            <a:pPr marL="401638" lvl="1" indent="-168275"/>
            <a:r>
              <a:rPr lang="en-US">
                <a:sym typeface="Symbol" charset="2"/>
              </a:rPr>
              <a:t>Affect neurotransmitter release, uptake &amp; breakdown. React  with or block receptors &amp; also serve as neurotransmitter mimics</a:t>
            </a:r>
            <a:endParaRPr lang="en-US"/>
          </a:p>
          <a:p>
            <a:r>
              <a:rPr lang="en-US"/>
              <a:t>Do plants have — or need — nervous systems?</a:t>
            </a:r>
          </a:p>
          <a:p>
            <a:pPr marL="401638" lvl="1" indent="-168275"/>
            <a:r>
              <a:rPr lang="en-US">
                <a:sym typeface="Symbol" charset="2"/>
              </a:rPr>
              <a:t>They react to stimuli — is that a nervous system?</a:t>
            </a:r>
            <a:br>
              <a:rPr lang="en-US">
                <a:sym typeface="Symbol" charset="2"/>
              </a:rPr>
            </a:br>
            <a:r>
              <a:rPr lang="en-US">
                <a:sym typeface="Symbol" charset="2"/>
              </a:rPr>
              <a:t>Depends on how you define nervous system.</a:t>
            </a:r>
          </a:p>
          <a:p>
            <a:pPr marL="401638" lvl="1" indent="-168275"/>
            <a:r>
              <a:rPr lang="en-US">
                <a:sym typeface="Symbol" charset="2"/>
              </a:rPr>
              <a:t>But if you can’t move quickly, there is very little adaptive advantage of a nervous system running at </a:t>
            </a:r>
            <a:r>
              <a:rPr lang="en-US"/>
              <a:t>the speed of electrical transmission.</a:t>
            </a:r>
          </a:p>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A81AC8B5-2223-F048-83C8-0BC8C8C6358E}" type="slidenum">
              <a:rPr lang="en-US"/>
              <a:pPr/>
              <a:t>48</a:t>
            </a:fld>
            <a:endParaRPr lang="en-US"/>
          </a:p>
        </p:txBody>
      </p:sp>
      <p:sp>
        <p:nvSpPr>
          <p:cNvPr id="458754" name="Rectangle 2"/>
          <p:cNvSpPr>
            <a:spLocks noGrp="1" noRot="1" noChangeAspect="1" noChangeArrowheads="1" noTextEdit="1"/>
          </p:cNvSpPr>
          <p:nvPr>
            <p:ph type="sldImg"/>
          </p:nvPr>
        </p:nvSpPr>
        <p:spPr>
          <a:ln/>
        </p:spPr>
      </p:sp>
      <p:sp>
        <p:nvSpPr>
          <p:cNvPr id="4587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486FF9A2-3DDE-C644-844F-F9329FA99960}" type="slidenum">
              <a:rPr lang="en-US"/>
              <a:pPr/>
              <a:t>5</a:t>
            </a:fld>
            <a:endParaRPr lang="en-US"/>
          </a:p>
        </p:txBody>
      </p:sp>
      <p:sp>
        <p:nvSpPr>
          <p:cNvPr id="376834" name="Rectangle 2"/>
          <p:cNvSpPr>
            <a:spLocks noGrp="1" noRot="1" noChangeAspect="1" noChangeArrowheads="1" noTextEdit="1"/>
          </p:cNvSpPr>
          <p:nvPr>
            <p:ph type="sldImg"/>
          </p:nvPr>
        </p:nvSpPr>
        <p:spPr>
          <a:ln/>
        </p:spPr>
      </p:sp>
      <p:sp>
        <p:nvSpPr>
          <p:cNvPr id="376835"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18B2F24B-1B03-6749-8651-5A8F67A5091E}" type="slidenum">
              <a:rPr lang="en-US"/>
              <a:pPr/>
              <a:t>6</a:t>
            </a:fld>
            <a:endParaRPr lang="en-US"/>
          </a:p>
        </p:txBody>
      </p:sp>
      <p:sp>
        <p:nvSpPr>
          <p:cNvPr id="380930" name="Rectangle 2"/>
          <p:cNvSpPr>
            <a:spLocks noGrp="1" noRot="1" noChangeAspect="1" noChangeArrowheads="1" noTextEdit="1"/>
          </p:cNvSpPr>
          <p:nvPr>
            <p:ph type="sldImg"/>
          </p:nvPr>
        </p:nvSpPr>
        <p:spPr>
          <a:ln/>
        </p:spPr>
      </p:sp>
      <p:sp>
        <p:nvSpPr>
          <p:cNvPr id="380931"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19D01B74-7DF1-854F-A676-2C95DB2C19A5}" type="slidenum">
              <a:rPr lang="en-US"/>
              <a:pPr/>
              <a:t>7</a:t>
            </a:fld>
            <a:endParaRPr lang="en-US"/>
          </a:p>
        </p:txBody>
      </p:sp>
      <p:sp>
        <p:nvSpPr>
          <p:cNvPr id="382978" name="Rectangle 2"/>
          <p:cNvSpPr>
            <a:spLocks noGrp="1" noRot="1" noChangeAspect="1" noChangeArrowheads="1" noTextEdit="1"/>
          </p:cNvSpPr>
          <p:nvPr>
            <p:ph type="sldImg"/>
          </p:nvPr>
        </p:nvSpPr>
        <p:spPr>
          <a:ln/>
        </p:spPr>
      </p:sp>
      <p:sp>
        <p:nvSpPr>
          <p:cNvPr id="382979"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A05BDF82-170E-8148-B3BC-500C95D3F886}" type="slidenum">
              <a:rPr lang="en-US"/>
              <a:pPr/>
              <a:t>8</a:t>
            </a:fld>
            <a:endParaRPr lang="en-US"/>
          </a:p>
        </p:txBody>
      </p:sp>
      <p:sp>
        <p:nvSpPr>
          <p:cNvPr id="385026" name="Rectangle 2"/>
          <p:cNvSpPr>
            <a:spLocks noGrp="1" noRot="1" noChangeAspect="1" noChangeArrowheads="1" noTextEdit="1"/>
          </p:cNvSpPr>
          <p:nvPr>
            <p:ph type="sldImg"/>
          </p:nvPr>
        </p:nvSpPr>
        <p:spPr>
          <a:ln/>
        </p:spPr>
      </p:sp>
      <p:sp>
        <p:nvSpPr>
          <p:cNvPr id="385027"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D314C91B-44AA-254F-A0E0-142F1BD2EAAB}" type="slidenum">
              <a:rPr lang="en-US"/>
              <a:pPr/>
              <a:t>9</a:t>
            </a:fld>
            <a:endParaRPr lang="en-US"/>
          </a:p>
        </p:txBody>
      </p:sp>
      <p:sp>
        <p:nvSpPr>
          <p:cNvPr id="387074" name="Rectangle 2"/>
          <p:cNvSpPr>
            <a:spLocks noGrp="1" noRot="1" noChangeAspect="1" noChangeArrowheads="1" noTextEdit="1"/>
          </p:cNvSpPr>
          <p:nvPr>
            <p:ph type="sldImg"/>
          </p:nvPr>
        </p:nvSpPr>
        <p:spPr>
          <a:ln/>
        </p:spPr>
      </p:sp>
      <p:sp>
        <p:nvSpPr>
          <p:cNvPr id="387075" name="Rectangle 3"/>
          <p:cNvSpPr>
            <a:spLocks noGrp="1" noChangeArrowheads="1"/>
          </p:cNvSpPr>
          <p:nvPr>
            <p:ph type="body" idx="1"/>
          </p:nvPr>
        </p:nvSpPr>
        <p:spPr>
          <a:ln/>
        </p:spPr>
        <p:txBody>
          <a:bodyPr/>
          <a:lstStyle/>
          <a:p>
            <a:r>
              <a:rPr lang="en-US"/>
              <a:t>This is an imbalanced condition.</a:t>
            </a:r>
          </a:p>
          <a:p>
            <a:r>
              <a:rPr lang="en-US"/>
              <a:t>The positively + charged ions repel each other as do the negatively - charged ions. They “want” to flow down their electrical gradient and mix together evenly.</a:t>
            </a:r>
          </a:p>
          <a:p>
            <a:r>
              <a:rPr lang="en-US"/>
              <a:t>This means that there is energy stored here, like a dammed up river.</a:t>
            </a:r>
          </a:p>
          <a:p>
            <a:r>
              <a:rPr lang="en-US"/>
              <a:t>Voltage is a measurement of stored electrical energy. Like “Danger High Voltage” = lots of energy (lethal).</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48936FE7-E612-8346-8D18-718E7FC952B0}" type="slidenum">
              <a:rPr lang="en-US"/>
              <a:pPr/>
              <a:t>10</a:t>
            </a:fld>
            <a:endParaRPr lang="en-US"/>
          </a:p>
        </p:txBody>
      </p:sp>
      <p:sp>
        <p:nvSpPr>
          <p:cNvPr id="389122" name="Rectangle 2"/>
          <p:cNvSpPr>
            <a:spLocks noGrp="1" noRot="1" noChangeAspect="1" noChangeArrowheads="1" noTextEdit="1"/>
          </p:cNvSpPr>
          <p:nvPr>
            <p:ph type="sldImg"/>
          </p:nvPr>
        </p:nvSpPr>
        <p:spPr>
          <a:ln/>
        </p:spPr>
      </p:sp>
      <p:sp>
        <p:nvSpPr>
          <p:cNvPr id="389123" name="Rectangle 3"/>
          <p:cNvSpPr>
            <a:spLocks noGrp="1" noChangeArrowheads="1"/>
          </p:cNvSpPr>
          <p:nvPr>
            <p:ph type="body" idx="1"/>
          </p:nvPr>
        </p:nvSpPr>
        <p:spPr>
          <a:ln/>
        </p:spPr>
        <p:txBody>
          <a:bodyPr/>
          <a:lstStyle/>
          <a:p>
            <a:r>
              <a:rPr lang="en-US"/>
              <a:t>Voltage = measures the difference in concentration of charges.</a:t>
            </a:r>
          </a:p>
          <a:p>
            <a:r>
              <a:rPr lang="en-US"/>
              <a:t>The positives are the “hole” you leave behind when you move an electron.</a:t>
            </a:r>
          </a:p>
          <a:p>
            <a:r>
              <a:rPr lang="en-US"/>
              <a:t>Original experiments on giant squid neurons!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9E9CB9B3-9477-6246-B073-00ABF49C0215}" type="slidenum">
              <a:rPr lang="en-US"/>
              <a:pPr/>
              <a:t>11</a:t>
            </a:fld>
            <a:endParaRPr lang="en-US"/>
          </a:p>
        </p:txBody>
      </p:sp>
      <p:sp>
        <p:nvSpPr>
          <p:cNvPr id="391170" name="Rectangle 2"/>
          <p:cNvSpPr>
            <a:spLocks noGrp="1" noRot="1" noChangeAspect="1" noChangeArrowheads="1" noTextEdit="1"/>
          </p:cNvSpPr>
          <p:nvPr>
            <p:ph type="sldImg"/>
          </p:nvPr>
        </p:nvSpPr>
        <p:spPr>
          <a:ln/>
        </p:spPr>
      </p:sp>
      <p:sp>
        <p:nvSpPr>
          <p:cNvPr id="391171" name="Rectangle 3"/>
          <p:cNvSpPr>
            <a:spLocks noGrp="1" noChangeArrowheads="1"/>
          </p:cNvSpPr>
          <p:nvPr>
            <p:ph type="body" idx="1"/>
          </p:nvPr>
        </p:nvSpPr>
        <p:spPr>
          <a:ln/>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r>
              <a:rPr lang="en-US"/>
              <a:t>2006-2007</a:t>
            </a: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2A21729-E11D-6446-A7E8-66863DA37C9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FC132DE-7A41-5D42-89BE-51B0BEF9D601}" type="datetime1">
              <a:rPr lang="en-US"/>
              <a:pPr>
                <a:defRPr/>
              </a:pPr>
              <a:t>11/20/10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79BA3B2-75AF-924C-9AA7-1FCF025C27EA}" type="slidenum">
              <a:rPr lang="en-US"/>
              <a:pPr>
                <a:defRPr/>
              </a:pPr>
              <a:t>‹#›</a:t>
            </a:fld>
            <a:endParaRPr lang="en-US">
              <a:solidFill>
                <a:schemeClr val="hlink"/>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7B5CA3A-DE07-DF44-8ADF-EEC5451A543E}" type="datetime1">
              <a:rPr lang="en-US"/>
              <a:pPr>
                <a:defRPr/>
              </a:pPr>
              <a:t>11/20/10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A21E328-5CA7-F243-AFFB-4F9A81F9BE79}" type="slidenum">
              <a:rPr lang="en-US"/>
              <a:pPr>
                <a:defRPr/>
              </a:pPr>
              <a:t>‹#›</a:t>
            </a:fld>
            <a:endParaRPr lang="en-US">
              <a:solidFill>
                <a:schemeClr val="hlink"/>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0DF3194-35FA-7D49-9385-C1EEBCB7574C}" type="datetime1">
              <a:rPr lang="en-US"/>
              <a:pPr>
                <a:defRPr/>
              </a:pPr>
              <a:t>11/20/10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48062C1-6BD4-8D4D-8834-F270F8786021}" type="slidenum">
              <a:rPr lang="en-US"/>
              <a:pPr>
                <a:defRPr/>
              </a:pPr>
              <a:t>‹#›</a:t>
            </a:fld>
            <a:endParaRPr lang="en-US">
              <a:solidFill>
                <a:schemeClr val="hlink"/>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D689C75-D16C-D247-8106-275A48063972}" type="datetime1">
              <a:rPr lang="en-US"/>
              <a:pPr>
                <a:defRPr/>
              </a:pPr>
              <a:t>11/20/10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1E3C7AE-C8CB-C94A-9AD5-BA36309FD148}" type="slidenum">
              <a:rPr lang="en-US"/>
              <a:pPr>
                <a:defRPr/>
              </a:pPr>
              <a:t>‹#›</a:t>
            </a:fld>
            <a:endParaRPr lang="en-US">
              <a:solidFill>
                <a:schemeClr val="hlink"/>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731D9B3-520C-D043-BCDE-C6AB3E5D4631}" type="datetime1">
              <a:rPr lang="en-US"/>
              <a:pPr>
                <a:defRPr/>
              </a:pPr>
              <a:t>11/20/10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DF793F8-FB27-D946-B4CC-1A72E69E25DA}" type="slidenum">
              <a:rPr lang="en-US"/>
              <a:pPr>
                <a:defRPr/>
              </a:pPr>
              <a:t>‹#›</a:t>
            </a:fld>
            <a:endParaRPr lang="en-US">
              <a:solidFill>
                <a:schemeClr val="hlink"/>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0138839-F8F1-DA42-9826-6E4D9E77B6B7}" type="datetime1">
              <a:rPr lang="en-US"/>
              <a:pPr>
                <a:defRPr/>
              </a:pPr>
              <a:t>11/20/10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64335B3-4147-4A47-803F-97692F38FCDB}" type="slidenum">
              <a:rPr lang="en-US"/>
              <a:pPr>
                <a:defRPr/>
              </a:pPr>
              <a:t>‹#›</a:t>
            </a:fld>
            <a:endParaRPr lang="en-US">
              <a:solidFill>
                <a:schemeClr val="hlink"/>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77995B6-6010-8D4D-89F4-B233BC4BBF7A}" type="datetime1">
              <a:rPr lang="en-US"/>
              <a:pPr>
                <a:defRPr/>
              </a:pPr>
              <a:t>11/20/10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D413CDF-8423-2847-9F81-516DF320F2C4}" type="slidenum">
              <a:rPr lang="en-US"/>
              <a:pPr>
                <a:defRPr/>
              </a:pPr>
              <a:t>‹#›</a:t>
            </a:fld>
            <a:endParaRPr lang="en-US">
              <a:solidFill>
                <a:schemeClr val="hlink"/>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AE7774A-23B3-304B-9FE2-B0B5F42E6D24}" type="datetime1">
              <a:rPr lang="en-US"/>
              <a:pPr>
                <a:defRPr/>
              </a:pPr>
              <a:t>11/20/10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111426F-9613-1046-B6D5-FAB14F5F907A}" type="slidenum">
              <a:rPr lang="en-US"/>
              <a:pPr>
                <a:defRPr/>
              </a:pPr>
              <a:t>‹#›</a:t>
            </a:fld>
            <a:endParaRPr lang="en-US">
              <a:solidFill>
                <a:schemeClr val="hlink"/>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E7891A1-1EAF-2741-8DE3-2CB715169799}" type="datetime1">
              <a:rPr lang="en-US"/>
              <a:pPr>
                <a:defRPr/>
              </a:pPr>
              <a:t>11/20/10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1AED577-1AE6-7247-8047-107B4067A1F5}" type="slidenum">
              <a:rPr lang="en-US"/>
              <a:pPr>
                <a:defRPr/>
              </a:pPr>
              <a:t>‹#›</a:t>
            </a:fld>
            <a:endParaRPr lang="en-US">
              <a:solidFill>
                <a:schemeClr val="hlink"/>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88E55F9-9CA6-2C41-AE1F-A3FECB6AF978}" type="datetime1">
              <a:rPr lang="en-US"/>
              <a:pPr>
                <a:defRPr/>
              </a:pPr>
              <a:t>11/20/10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81A8A6A-A8A8-8848-B30A-8F989138D740}" type="slidenum">
              <a:rPr lang="en-US"/>
              <a:pPr>
                <a:defRPr/>
              </a:pPr>
              <a:t>‹#›</a:t>
            </a:fld>
            <a:endParaRPr lang="en-US">
              <a:solidFill>
                <a:schemeClr val="hlink"/>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40000"/>
                <a:lumOff val="60000"/>
              </a:schemeClr>
            </a:gs>
            <a:gs pos="100000">
              <a:schemeClr val="accent6">
                <a:lumMod val="40000"/>
                <a:lumOff val="60000"/>
              </a:schemeClr>
            </a:gs>
          </a:gsLst>
          <a:lin ang="0" scaled="1"/>
          <a:tileRect/>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B2053C2A-744A-9248-876F-172D2C49ED4B}" type="datetime1">
              <a:rPr lang="en-US"/>
              <a:pPr>
                <a:defRPr/>
              </a:pPr>
              <a:t>11/20/10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79C80CA4-69BF-3542-B4AD-00BCE4DC5DFA}" type="slidenum">
              <a:rPr lang="en-US"/>
              <a:pPr>
                <a:defRPr/>
              </a:pPr>
              <a:t>‹#›</a:t>
            </a:fld>
            <a:endParaRPr lang="en-US">
              <a:solidFill>
                <a:schemeClr val="hlink"/>
              </a:solidFill>
            </a:endParaRPr>
          </a:p>
        </p:txBody>
      </p:sp>
    </p:spTree>
  </p:cSld>
  <p:clrMap bg1="lt1" tx1="dk1" bg2="lt2" tx2="dk2" accent1="accent1" accent2="accent2" accent3="accent3" accent4="accent4" accent5="accent5" accent6="accent6" hlink="hlink" folHlink="folHlink"/>
  <p:sldLayoutIdLst>
    <p:sldLayoutId id="214748387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Lst>
  <p:timing>
    <p:tnLst>
      <p:par>
        <p:cTn xmlns:p14="http://schemas.microsoft.com/office/powerpoint/2010/main" id="1" dur="indefinite" restart="never" nodeType="tmRoot"/>
      </p:par>
    </p:tnLst>
  </p:timing>
  <p:txStyles>
    <p:titleStyle>
      <a:lvl1pPr algn="l"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15.emf"/><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16.jpeg"/><Relationship Id="rId5" Type="http://schemas.openxmlformats.org/officeDocument/2006/relationships/image" Target="../media/image6.emf"/><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17.emf"/><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6.emf"/><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18.emf"/><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6.emf"/><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3" Type="http://schemas.openxmlformats.org/officeDocument/2006/relationships/audio" Target="../media/audio2.bin"/><Relationship Id="rId4" Type="http://schemas.openxmlformats.org/officeDocument/2006/relationships/audio" Target="../media/audio3.bin"/><Relationship Id="rId5" Type="http://schemas.openxmlformats.org/officeDocument/2006/relationships/audio" Target="../media/audio4.bin"/><Relationship Id="rId6" Type="http://schemas.openxmlformats.org/officeDocument/2006/relationships/audio" Target="../media/audio1.bin"/><Relationship Id="rId7" Type="http://schemas.openxmlformats.org/officeDocument/2006/relationships/image" Target="../media/image19.emf"/><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20.png"/><Relationship Id="rId5" Type="http://schemas.openxmlformats.org/officeDocument/2006/relationships/image" Target="../media/image6.emf"/><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emf"/><Relationship Id="rId1" Type="http://schemas.openxmlformats.org/officeDocument/2006/relationships/slideLayout" Target="../slideLayouts/slideLayout2.xml"/><Relationship Id="rId2" Type="http://schemas.openxmlformats.org/officeDocument/2006/relationships/audio" Target="../media/audio1.bin"/></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1.jpeg"/></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22.jpe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24.png"/><Relationship Id="rId5"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8.jpeg"/><Relationship Id="rId5" Type="http://schemas.openxmlformats.org/officeDocument/2006/relationships/image" Target="../media/image26.png"/><Relationship Id="rId6" Type="http://schemas.openxmlformats.org/officeDocument/2006/relationships/image" Target="../media/image13.png"/><Relationship Id="rId7" Type="http://schemas.openxmlformats.org/officeDocument/2006/relationships/image" Target="../media/image27.emf"/><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4.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28.jpeg"/><Relationship Id="rId5" Type="http://schemas.openxmlformats.org/officeDocument/2006/relationships/image" Target="../media/image27.emf"/><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eg"/></Relationships>
</file>

<file path=ppt/slides/_rels/slide26.xml.rels><?xml version="1.0" encoding="UTF-8" standalone="yes"?>
<Relationships xmlns="http://schemas.openxmlformats.org/package/2006/relationships"><Relationship Id="rId3" Type="http://schemas.openxmlformats.org/officeDocument/2006/relationships/audio" Target="../media/audio2.bin"/><Relationship Id="rId4" Type="http://schemas.openxmlformats.org/officeDocument/2006/relationships/audio" Target="../media/audio3.bin"/><Relationship Id="rId5" Type="http://schemas.openxmlformats.org/officeDocument/2006/relationships/audio" Target="../media/audio5.bin"/><Relationship Id="rId6" Type="http://schemas.openxmlformats.org/officeDocument/2006/relationships/audio" Target="../media/audio1.bin"/><Relationship Id="rId7" Type="http://schemas.openxmlformats.org/officeDocument/2006/relationships/image" Target="../media/image30.jpeg"/><Relationship Id="rId8" Type="http://schemas.openxmlformats.org/officeDocument/2006/relationships/image" Target="../media/image31.emf"/><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9.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31.emf"/><Relationship Id="rId5" Type="http://schemas.openxmlformats.org/officeDocument/2006/relationships/hyperlink" Target="http://learn.genetics.utah.edu/content/addiction/drugs/mouse.html" TargetMode="External"/><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3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3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6.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7.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8.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9.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0.jpeg"/></Relationships>
</file>

<file path=ppt/slides/_rels/slide48.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51.png"/><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
            <a:ext cx="9144000" cy="6858001"/>
          </a:xfrm>
          <a:prstGeom prst="rect">
            <a:avLst/>
          </a:prstGeom>
        </p:spPr>
      </p:pic>
      <p:pic>
        <p:nvPicPr>
          <p:cNvPr id="367628" name="Picture 1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124325" y="5183188"/>
            <a:ext cx="1812925" cy="1674812"/>
          </a:xfrm>
          <a:prstGeom prst="rect">
            <a:avLst/>
          </a:prstGeom>
          <a:noFill/>
          <a:ln w="9525">
            <a:noFill/>
            <a:miter lim="800000"/>
            <a:headEnd/>
            <a:tailEnd/>
          </a:ln>
          <a:effectLst/>
        </p:spPr>
      </p:pic>
      <p:sp>
        <p:nvSpPr>
          <p:cNvPr id="367620" name="Rectangle 4"/>
          <p:cNvSpPr>
            <a:spLocks noGrp="1" noChangeArrowheads="1"/>
          </p:cNvSpPr>
          <p:nvPr>
            <p:ph type="ctrTitle"/>
          </p:nvPr>
        </p:nvSpPr>
        <p:spPr>
          <a:xfrm>
            <a:off x="228600" y="5207000"/>
            <a:ext cx="4152900" cy="1371600"/>
          </a:xfrm>
          <a:solidFill>
            <a:schemeClr val="tx1">
              <a:alpha val="56000"/>
            </a:schemeClr>
          </a:solidFill>
        </p:spPr>
        <p:txBody>
          <a:bodyPr/>
          <a:lstStyle/>
          <a:p>
            <a:pPr algn="ctr"/>
            <a:r>
              <a:rPr lang="en-US" dirty="0">
                <a:solidFill>
                  <a:schemeClr val="bg1"/>
                </a:solidFill>
              </a:rPr>
              <a:t>Nervous </a:t>
            </a:r>
            <a:r>
              <a:rPr lang="en-US" dirty="0" smtClean="0">
                <a:solidFill>
                  <a:schemeClr val="bg1"/>
                </a:solidFill>
              </a:rPr>
              <a:t>System</a:t>
            </a:r>
            <a:br>
              <a:rPr lang="en-US" dirty="0" smtClean="0">
                <a:solidFill>
                  <a:schemeClr val="bg1"/>
                </a:solidFill>
              </a:rPr>
            </a:br>
            <a:r>
              <a:rPr lang="en-US" dirty="0" smtClean="0">
                <a:solidFill>
                  <a:schemeClr val="bg1"/>
                </a:solidFill>
              </a:rPr>
              <a:t>(Ch. 48)</a:t>
            </a:r>
            <a:endParaRPr lang="en-US" dirty="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Rectangle 2"/>
          <p:cNvSpPr>
            <a:spLocks noGrp="1" noChangeArrowheads="1"/>
          </p:cNvSpPr>
          <p:nvPr>
            <p:ph type="title"/>
          </p:nvPr>
        </p:nvSpPr>
        <p:spPr>
          <a:xfrm>
            <a:off x="215900" y="203200"/>
            <a:ext cx="8153400" cy="762000"/>
          </a:xfrm>
        </p:spPr>
        <p:txBody>
          <a:bodyPr/>
          <a:lstStyle/>
          <a:p>
            <a:r>
              <a:rPr lang="en-US" dirty="0"/>
              <a:t>Measuring cell voltage</a:t>
            </a:r>
          </a:p>
        </p:txBody>
      </p:sp>
      <p:pic>
        <p:nvPicPr>
          <p:cNvPr id="388099" name="Picture 3"/>
          <p:cNvPicPr>
            <a:picLocks noGrp="1" noChangeAspect="1" noChangeArrowheads="1"/>
          </p:cNvPicPr>
          <p:nvPr>
            <p:ph type="body" idx="1"/>
          </p:nvPr>
        </p:nvPicPr>
        <p:blipFill>
          <a:blip r:embed="rId3" cstate="screen">
            <a:extLst>
              <a:ext uri="{28A0092B-C50C-407E-A947-70E740481C1C}">
                <a14:useLocalDpi xmlns:a14="http://schemas.microsoft.com/office/drawing/2010/main"/>
              </a:ext>
            </a:extLst>
          </a:blip>
          <a:srcRect b="6079"/>
          <a:stretch>
            <a:fillRect/>
          </a:stretch>
        </p:blipFill>
        <p:spPr>
          <a:xfrm>
            <a:off x="1752600" y="1447800"/>
            <a:ext cx="5543550" cy="4419600"/>
          </a:xfrm>
        </p:spPr>
      </p:pic>
      <p:sp>
        <p:nvSpPr>
          <p:cNvPr id="388100" name="Rectangle 4"/>
          <p:cNvSpPr>
            <a:spLocks noChangeArrowheads="1"/>
          </p:cNvSpPr>
          <p:nvPr/>
        </p:nvSpPr>
        <p:spPr bwMode="auto">
          <a:xfrm>
            <a:off x="527050" y="5911850"/>
            <a:ext cx="7880350" cy="488950"/>
          </a:xfrm>
          <a:prstGeom prst="rect">
            <a:avLst/>
          </a:prstGeom>
          <a:solidFill>
            <a:schemeClr val="bg1"/>
          </a:solidFill>
          <a:ln w="9525">
            <a:noFill/>
            <a:miter lim="800000"/>
            <a:headEnd/>
            <a:tailEnd/>
          </a:ln>
          <a:effectLst/>
        </p:spPr>
        <p:txBody>
          <a:bodyPr wrap="none" anchor="ctr">
            <a:prstTxWarp prst="textNoShape">
              <a:avLst/>
            </a:prstTxWarp>
            <a:spAutoFit/>
          </a:bodyPr>
          <a:lstStyle/>
          <a:p>
            <a:pPr>
              <a:spcBef>
                <a:spcPts val="1500"/>
              </a:spcBef>
              <a:buFont typeface="Wingdings" charset="2"/>
              <a:buNone/>
            </a:pPr>
            <a:r>
              <a:rPr lang="en-US" sz="2600" b="1">
                <a:solidFill>
                  <a:srgbClr val="0F116A"/>
                </a:solidFill>
              </a:rPr>
              <a:t>unstimulated neuron = </a:t>
            </a:r>
            <a:r>
              <a:rPr lang="en-US" sz="2600" b="1" u="sng">
                <a:solidFill>
                  <a:srgbClr val="CC0000"/>
                </a:solidFill>
              </a:rPr>
              <a:t>resting potential</a:t>
            </a:r>
            <a:r>
              <a:rPr lang="en-US" sz="2600" b="1">
                <a:solidFill>
                  <a:srgbClr val="0F116A"/>
                </a:solidFill>
              </a:rPr>
              <a:t> of </a:t>
            </a:r>
            <a:r>
              <a:rPr lang="en-US" sz="2600" b="1" u="sng">
                <a:solidFill>
                  <a:schemeClr val="tx2"/>
                </a:solidFill>
              </a:rPr>
              <a:t>-70mV</a:t>
            </a:r>
            <a:endParaRPr lang="en-US" sz="2600" b="1">
              <a:solidFill>
                <a:srgbClr val="0F116A"/>
              </a:solidFill>
            </a:endParaRP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Rectangle 2"/>
          <p:cNvSpPr>
            <a:spLocks noGrp="1" noChangeArrowheads="1"/>
          </p:cNvSpPr>
          <p:nvPr>
            <p:ph type="title"/>
          </p:nvPr>
        </p:nvSpPr>
        <p:spPr>
          <a:xfrm>
            <a:off x="88900" y="152400"/>
            <a:ext cx="8229600" cy="762000"/>
          </a:xfrm>
        </p:spPr>
        <p:txBody>
          <a:bodyPr/>
          <a:lstStyle/>
          <a:p>
            <a:r>
              <a:rPr lang="en-US" dirty="0"/>
              <a:t>How does a nerve impulse travel?</a:t>
            </a:r>
          </a:p>
        </p:txBody>
      </p:sp>
      <p:sp>
        <p:nvSpPr>
          <p:cNvPr id="390147" name="Rectangle 3" descr="Rectangle: Click to edit Master text styles&#10;Second level&#10;Third level&#10;Fourth level&#10;Fifth level"/>
          <p:cNvSpPr>
            <a:spLocks noGrp="1" noChangeArrowheads="1"/>
          </p:cNvSpPr>
          <p:nvPr>
            <p:ph type="body" idx="1"/>
          </p:nvPr>
        </p:nvSpPr>
        <p:spPr>
          <a:xfrm>
            <a:off x="596900" y="1016000"/>
            <a:ext cx="8153400" cy="2921000"/>
          </a:xfrm>
        </p:spPr>
        <p:txBody>
          <a:bodyPr/>
          <a:lstStyle/>
          <a:p>
            <a:pPr>
              <a:lnSpc>
                <a:spcPct val="90000"/>
              </a:lnSpc>
            </a:pPr>
            <a:r>
              <a:rPr lang="en-US" sz="2800" u="sng" dirty="0">
                <a:solidFill>
                  <a:srgbClr val="CC0000"/>
                </a:solidFill>
              </a:rPr>
              <a:t>Stimulus</a:t>
            </a:r>
            <a:r>
              <a:rPr lang="en-US" sz="2800" dirty="0"/>
              <a:t>: nerve is stimulated</a:t>
            </a:r>
            <a:endParaRPr lang="en-US" sz="2600" dirty="0"/>
          </a:p>
          <a:p>
            <a:pPr lvl="1">
              <a:lnSpc>
                <a:spcPct val="90000"/>
              </a:lnSpc>
            </a:pPr>
            <a:r>
              <a:rPr lang="en-US" sz="2600" dirty="0"/>
              <a:t>reaches </a:t>
            </a:r>
            <a:r>
              <a:rPr lang="en-US" sz="2600" u="sng" dirty="0">
                <a:solidFill>
                  <a:srgbClr val="CC0000"/>
                </a:solidFill>
              </a:rPr>
              <a:t>threshold potential</a:t>
            </a:r>
            <a:r>
              <a:rPr lang="en-US" sz="2400" dirty="0"/>
              <a:t> </a:t>
            </a:r>
          </a:p>
          <a:p>
            <a:pPr marL="1085850" lvl="2"/>
            <a:r>
              <a:rPr lang="en-US" dirty="0"/>
              <a:t>open </a:t>
            </a:r>
            <a:r>
              <a:rPr lang="en-US" u="sng" dirty="0">
                <a:solidFill>
                  <a:srgbClr val="CC0000"/>
                </a:solidFill>
              </a:rPr>
              <a:t>Na</a:t>
            </a:r>
            <a:r>
              <a:rPr lang="en-US" baseline="30000" dirty="0">
                <a:solidFill>
                  <a:srgbClr val="CC0000"/>
                </a:solidFill>
              </a:rPr>
              <a:t>+ </a:t>
            </a:r>
            <a:r>
              <a:rPr lang="en-US" u="sng" dirty="0">
                <a:solidFill>
                  <a:srgbClr val="CC0000"/>
                </a:solidFill>
              </a:rPr>
              <a:t>channels</a:t>
            </a:r>
            <a:r>
              <a:rPr lang="en-US" dirty="0"/>
              <a:t> in cell membrane</a:t>
            </a:r>
            <a:endParaRPr lang="en-US" baseline="30000" dirty="0">
              <a:solidFill>
                <a:schemeClr val="tx2"/>
              </a:solidFill>
            </a:endParaRPr>
          </a:p>
          <a:p>
            <a:pPr marL="1085850" lvl="2"/>
            <a:r>
              <a:rPr lang="en-US" dirty="0"/>
              <a:t>Na</a:t>
            </a:r>
            <a:r>
              <a:rPr lang="en-US" baseline="30000" dirty="0"/>
              <a:t>+</a:t>
            </a:r>
            <a:r>
              <a:rPr lang="en-US" dirty="0"/>
              <a:t> ions diffuse </a:t>
            </a:r>
            <a:r>
              <a:rPr lang="en-US" u="sng" dirty="0"/>
              <a:t>into</a:t>
            </a:r>
            <a:r>
              <a:rPr lang="en-US" dirty="0"/>
              <a:t> cell</a:t>
            </a:r>
          </a:p>
          <a:p>
            <a:pPr lvl="1">
              <a:lnSpc>
                <a:spcPct val="90000"/>
              </a:lnSpc>
            </a:pPr>
            <a:r>
              <a:rPr lang="en-US" sz="2600" dirty="0"/>
              <a:t>charges reverse at that point on neuron</a:t>
            </a:r>
            <a:endParaRPr lang="en-US" sz="2400" dirty="0"/>
          </a:p>
          <a:p>
            <a:pPr marL="1085850" lvl="2"/>
            <a:r>
              <a:rPr lang="en-US" u="sng" dirty="0"/>
              <a:t>positive</a:t>
            </a:r>
            <a:r>
              <a:rPr lang="en-US" dirty="0"/>
              <a:t> inside; </a:t>
            </a:r>
            <a:r>
              <a:rPr lang="en-US" u="sng" dirty="0"/>
              <a:t>negative</a:t>
            </a:r>
            <a:r>
              <a:rPr lang="en-US" dirty="0"/>
              <a:t> outside </a:t>
            </a:r>
          </a:p>
          <a:p>
            <a:pPr marL="1085850" lvl="2"/>
            <a:r>
              <a:rPr lang="en-US" dirty="0"/>
              <a:t>cell becomes </a:t>
            </a:r>
            <a:r>
              <a:rPr lang="en-US" u="sng" dirty="0">
                <a:solidFill>
                  <a:srgbClr val="CC0000"/>
                </a:solidFill>
              </a:rPr>
              <a:t>depolarized</a:t>
            </a:r>
          </a:p>
        </p:txBody>
      </p:sp>
      <p:grpSp>
        <p:nvGrpSpPr>
          <p:cNvPr id="2" name="Group 4"/>
          <p:cNvGrpSpPr>
            <a:grpSpLocks/>
          </p:cNvGrpSpPr>
          <p:nvPr/>
        </p:nvGrpSpPr>
        <p:grpSpPr bwMode="auto">
          <a:xfrm>
            <a:off x="1525588" y="4422775"/>
            <a:ext cx="7391400" cy="2135188"/>
            <a:chOff x="961" y="2630"/>
            <a:chExt cx="4656" cy="1345"/>
          </a:xfrm>
        </p:grpSpPr>
        <p:sp>
          <p:nvSpPr>
            <p:cNvPr id="390149" name="AutoShape 5"/>
            <p:cNvSpPr>
              <a:spLocks noChangeArrowheads="1"/>
            </p:cNvSpPr>
            <p:nvPr/>
          </p:nvSpPr>
          <p:spPr bwMode="auto">
            <a:xfrm rot="5400000">
              <a:off x="2929" y="1008"/>
              <a:ext cx="720" cy="4656"/>
            </a:xfrm>
            <a:prstGeom prst="can">
              <a:avLst>
                <a:gd name="adj" fmla="val 33591"/>
              </a:avLst>
            </a:prstGeom>
            <a:solidFill>
              <a:srgbClr val="FFEA18"/>
            </a:solidFill>
            <a:ln w="9525">
              <a:solidFill>
                <a:schemeClr val="tx1"/>
              </a:solidFill>
              <a:round/>
              <a:headEnd/>
              <a:tailEnd/>
            </a:ln>
            <a:effectLst/>
          </p:spPr>
          <p:txBody>
            <a:bodyPr rot="10800000" vert="eaVert" wrap="none" anchor="ctr">
              <a:prstTxWarp prst="textNoShape">
                <a:avLst/>
              </a:prstTxWarp>
            </a:bodyPr>
            <a:lstStyle/>
            <a:p>
              <a:endParaRPr lang="en-US"/>
            </a:p>
          </p:txBody>
        </p:sp>
        <p:grpSp>
          <p:nvGrpSpPr>
            <p:cNvPr id="3" name="Group 6"/>
            <p:cNvGrpSpPr>
              <a:grpSpLocks/>
            </p:cNvGrpSpPr>
            <p:nvPr/>
          </p:nvGrpSpPr>
          <p:grpSpPr bwMode="auto">
            <a:xfrm>
              <a:off x="1129" y="2688"/>
              <a:ext cx="4227" cy="327"/>
              <a:chOff x="942" y="2698"/>
              <a:chExt cx="4227" cy="327"/>
            </a:xfrm>
          </p:grpSpPr>
          <p:sp>
            <p:nvSpPr>
              <p:cNvPr id="390151" name="Text Box 7"/>
              <p:cNvSpPr txBox="1">
                <a:spLocks noChangeArrowheads="1"/>
              </p:cNvSpPr>
              <p:nvPr/>
            </p:nvSpPr>
            <p:spPr bwMode="auto">
              <a:xfrm>
                <a:off x="942"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endParaRPr lang="en-US">
                  <a:solidFill>
                    <a:srgbClr val="CC0000"/>
                  </a:solidFill>
                </a:endParaRPr>
              </a:p>
            </p:txBody>
          </p:sp>
          <p:sp>
            <p:nvSpPr>
              <p:cNvPr id="390152" name="Text Box 8"/>
              <p:cNvSpPr txBox="1">
                <a:spLocks noChangeArrowheads="1"/>
              </p:cNvSpPr>
              <p:nvPr/>
            </p:nvSpPr>
            <p:spPr bwMode="auto">
              <a:xfrm>
                <a:off x="1508"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p>
            </p:txBody>
          </p:sp>
          <p:sp>
            <p:nvSpPr>
              <p:cNvPr id="390153" name="Text Box 9"/>
              <p:cNvSpPr txBox="1">
                <a:spLocks noChangeArrowheads="1"/>
              </p:cNvSpPr>
              <p:nvPr/>
            </p:nvSpPr>
            <p:spPr bwMode="auto">
              <a:xfrm>
                <a:off x="2077"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p>
            </p:txBody>
          </p:sp>
          <p:sp>
            <p:nvSpPr>
              <p:cNvPr id="390154" name="Text Box 10"/>
              <p:cNvSpPr txBox="1">
                <a:spLocks noChangeArrowheads="1"/>
              </p:cNvSpPr>
              <p:nvPr/>
            </p:nvSpPr>
            <p:spPr bwMode="auto">
              <a:xfrm>
                <a:off x="2646"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p>
            </p:txBody>
          </p:sp>
          <p:sp>
            <p:nvSpPr>
              <p:cNvPr id="390155" name="Text Box 11"/>
              <p:cNvSpPr txBox="1">
                <a:spLocks noChangeArrowheads="1"/>
              </p:cNvSpPr>
              <p:nvPr/>
            </p:nvSpPr>
            <p:spPr bwMode="auto">
              <a:xfrm>
                <a:off x="3215"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p>
            </p:txBody>
          </p:sp>
          <p:sp>
            <p:nvSpPr>
              <p:cNvPr id="390156" name="Text Box 12"/>
              <p:cNvSpPr txBox="1">
                <a:spLocks noChangeArrowheads="1"/>
              </p:cNvSpPr>
              <p:nvPr/>
            </p:nvSpPr>
            <p:spPr bwMode="auto">
              <a:xfrm>
                <a:off x="3784"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p>
            </p:txBody>
          </p:sp>
          <p:sp>
            <p:nvSpPr>
              <p:cNvPr id="390157" name="Text Box 13"/>
              <p:cNvSpPr txBox="1">
                <a:spLocks noChangeArrowheads="1"/>
              </p:cNvSpPr>
              <p:nvPr/>
            </p:nvSpPr>
            <p:spPr bwMode="auto">
              <a:xfrm>
                <a:off x="4353"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p>
            </p:txBody>
          </p:sp>
          <p:sp>
            <p:nvSpPr>
              <p:cNvPr id="390158" name="Text Box 14"/>
              <p:cNvSpPr txBox="1">
                <a:spLocks noChangeArrowheads="1"/>
              </p:cNvSpPr>
              <p:nvPr/>
            </p:nvSpPr>
            <p:spPr bwMode="auto">
              <a:xfrm>
                <a:off x="4922"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p>
            </p:txBody>
          </p:sp>
          <p:sp>
            <p:nvSpPr>
              <p:cNvPr id="390159" name="Text Box 15"/>
              <p:cNvSpPr txBox="1">
                <a:spLocks noChangeArrowheads="1"/>
              </p:cNvSpPr>
              <p:nvPr/>
            </p:nvSpPr>
            <p:spPr bwMode="auto">
              <a:xfrm>
                <a:off x="1223"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endParaRPr lang="en-US">
                  <a:solidFill>
                    <a:srgbClr val="198721"/>
                  </a:solidFill>
                </a:endParaRPr>
              </a:p>
            </p:txBody>
          </p:sp>
          <p:sp>
            <p:nvSpPr>
              <p:cNvPr id="390160" name="Text Box 16"/>
              <p:cNvSpPr txBox="1">
                <a:spLocks noChangeArrowheads="1"/>
              </p:cNvSpPr>
              <p:nvPr/>
            </p:nvSpPr>
            <p:spPr bwMode="auto">
              <a:xfrm>
                <a:off x="1792"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endParaRPr lang="en-US">
                  <a:solidFill>
                    <a:srgbClr val="198721"/>
                  </a:solidFill>
                </a:endParaRPr>
              </a:p>
            </p:txBody>
          </p:sp>
          <p:sp>
            <p:nvSpPr>
              <p:cNvPr id="390161" name="Text Box 17"/>
              <p:cNvSpPr txBox="1">
                <a:spLocks noChangeArrowheads="1"/>
              </p:cNvSpPr>
              <p:nvPr/>
            </p:nvSpPr>
            <p:spPr bwMode="auto">
              <a:xfrm>
                <a:off x="2361"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endParaRPr lang="en-US">
                  <a:solidFill>
                    <a:srgbClr val="198721"/>
                  </a:solidFill>
                </a:endParaRPr>
              </a:p>
            </p:txBody>
          </p:sp>
          <p:sp>
            <p:nvSpPr>
              <p:cNvPr id="390162" name="Text Box 18"/>
              <p:cNvSpPr txBox="1">
                <a:spLocks noChangeArrowheads="1"/>
              </p:cNvSpPr>
              <p:nvPr/>
            </p:nvSpPr>
            <p:spPr bwMode="auto">
              <a:xfrm>
                <a:off x="2930"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endParaRPr lang="en-US">
                  <a:solidFill>
                    <a:srgbClr val="198721"/>
                  </a:solidFill>
                </a:endParaRPr>
              </a:p>
            </p:txBody>
          </p:sp>
          <p:sp>
            <p:nvSpPr>
              <p:cNvPr id="390163" name="Text Box 19"/>
              <p:cNvSpPr txBox="1">
                <a:spLocks noChangeArrowheads="1"/>
              </p:cNvSpPr>
              <p:nvPr/>
            </p:nvSpPr>
            <p:spPr bwMode="auto">
              <a:xfrm>
                <a:off x="3499"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endParaRPr lang="en-US">
                  <a:solidFill>
                    <a:srgbClr val="198721"/>
                  </a:solidFill>
                </a:endParaRPr>
              </a:p>
            </p:txBody>
          </p:sp>
          <p:sp>
            <p:nvSpPr>
              <p:cNvPr id="390164" name="Text Box 20"/>
              <p:cNvSpPr txBox="1">
                <a:spLocks noChangeArrowheads="1"/>
              </p:cNvSpPr>
              <p:nvPr/>
            </p:nvSpPr>
            <p:spPr bwMode="auto">
              <a:xfrm>
                <a:off x="4068"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endParaRPr lang="en-US">
                  <a:solidFill>
                    <a:srgbClr val="198721"/>
                  </a:solidFill>
                </a:endParaRPr>
              </a:p>
            </p:txBody>
          </p:sp>
          <p:sp>
            <p:nvSpPr>
              <p:cNvPr id="390165" name="Text Box 21"/>
              <p:cNvSpPr txBox="1">
                <a:spLocks noChangeArrowheads="1"/>
              </p:cNvSpPr>
              <p:nvPr/>
            </p:nvSpPr>
            <p:spPr bwMode="auto">
              <a:xfrm>
                <a:off x="4637"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endParaRPr lang="en-US">
                  <a:solidFill>
                    <a:srgbClr val="198721"/>
                  </a:solidFill>
                </a:endParaRPr>
              </a:p>
            </p:txBody>
          </p:sp>
        </p:grpSp>
        <p:grpSp>
          <p:nvGrpSpPr>
            <p:cNvPr id="4" name="Group 22"/>
            <p:cNvGrpSpPr>
              <a:grpSpLocks/>
            </p:cNvGrpSpPr>
            <p:nvPr/>
          </p:nvGrpSpPr>
          <p:grpSpPr bwMode="auto">
            <a:xfrm>
              <a:off x="1108" y="3648"/>
              <a:ext cx="4227" cy="327"/>
              <a:chOff x="942" y="2698"/>
              <a:chExt cx="4227" cy="327"/>
            </a:xfrm>
          </p:grpSpPr>
          <p:sp>
            <p:nvSpPr>
              <p:cNvPr id="390167" name="Text Box 23"/>
              <p:cNvSpPr txBox="1">
                <a:spLocks noChangeArrowheads="1"/>
              </p:cNvSpPr>
              <p:nvPr/>
            </p:nvSpPr>
            <p:spPr bwMode="auto">
              <a:xfrm>
                <a:off x="942"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endParaRPr lang="en-US">
                  <a:solidFill>
                    <a:srgbClr val="198721"/>
                  </a:solidFill>
                </a:endParaRPr>
              </a:p>
            </p:txBody>
          </p:sp>
          <p:sp>
            <p:nvSpPr>
              <p:cNvPr id="390168" name="Text Box 24"/>
              <p:cNvSpPr txBox="1">
                <a:spLocks noChangeArrowheads="1"/>
              </p:cNvSpPr>
              <p:nvPr/>
            </p:nvSpPr>
            <p:spPr bwMode="auto">
              <a:xfrm>
                <a:off x="1508"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p>
            </p:txBody>
          </p:sp>
          <p:sp>
            <p:nvSpPr>
              <p:cNvPr id="390169" name="Text Box 25"/>
              <p:cNvSpPr txBox="1">
                <a:spLocks noChangeArrowheads="1"/>
              </p:cNvSpPr>
              <p:nvPr/>
            </p:nvSpPr>
            <p:spPr bwMode="auto">
              <a:xfrm>
                <a:off x="2077"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p>
            </p:txBody>
          </p:sp>
          <p:sp>
            <p:nvSpPr>
              <p:cNvPr id="390170" name="Text Box 26"/>
              <p:cNvSpPr txBox="1">
                <a:spLocks noChangeArrowheads="1"/>
              </p:cNvSpPr>
              <p:nvPr/>
            </p:nvSpPr>
            <p:spPr bwMode="auto">
              <a:xfrm>
                <a:off x="2646"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p>
            </p:txBody>
          </p:sp>
          <p:sp>
            <p:nvSpPr>
              <p:cNvPr id="390171" name="Text Box 27"/>
              <p:cNvSpPr txBox="1">
                <a:spLocks noChangeArrowheads="1"/>
              </p:cNvSpPr>
              <p:nvPr/>
            </p:nvSpPr>
            <p:spPr bwMode="auto">
              <a:xfrm>
                <a:off x="3215"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p>
            </p:txBody>
          </p:sp>
          <p:sp>
            <p:nvSpPr>
              <p:cNvPr id="390172" name="Text Box 28"/>
              <p:cNvSpPr txBox="1">
                <a:spLocks noChangeArrowheads="1"/>
              </p:cNvSpPr>
              <p:nvPr/>
            </p:nvSpPr>
            <p:spPr bwMode="auto">
              <a:xfrm>
                <a:off x="3784"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p>
            </p:txBody>
          </p:sp>
          <p:sp>
            <p:nvSpPr>
              <p:cNvPr id="390173" name="Text Box 29"/>
              <p:cNvSpPr txBox="1">
                <a:spLocks noChangeArrowheads="1"/>
              </p:cNvSpPr>
              <p:nvPr/>
            </p:nvSpPr>
            <p:spPr bwMode="auto">
              <a:xfrm>
                <a:off x="4353"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p>
            </p:txBody>
          </p:sp>
          <p:sp>
            <p:nvSpPr>
              <p:cNvPr id="390174" name="Text Box 30"/>
              <p:cNvSpPr txBox="1">
                <a:spLocks noChangeArrowheads="1"/>
              </p:cNvSpPr>
              <p:nvPr/>
            </p:nvSpPr>
            <p:spPr bwMode="auto">
              <a:xfrm>
                <a:off x="4922"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p>
            </p:txBody>
          </p:sp>
          <p:sp>
            <p:nvSpPr>
              <p:cNvPr id="390175" name="Text Box 31"/>
              <p:cNvSpPr txBox="1">
                <a:spLocks noChangeArrowheads="1"/>
              </p:cNvSpPr>
              <p:nvPr/>
            </p:nvSpPr>
            <p:spPr bwMode="auto">
              <a:xfrm>
                <a:off x="1223"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endParaRPr lang="en-US">
                  <a:solidFill>
                    <a:srgbClr val="198721"/>
                  </a:solidFill>
                </a:endParaRPr>
              </a:p>
            </p:txBody>
          </p:sp>
          <p:sp>
            <p:nvSpPr>
              <p:cNvPr id="390176" name="Text Box 32"/>
              <p:cNvSpPr txBox="1">
                <a:spLocks noChangeArrowheads="1"/>
              </p:cNvSpPr>
              <p:nvPr/>
            </p:nvSpPr>
            <p:spPr bwMode="auto">
              <a:xfrm>
                <a:off x="1792"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endParaRPr lang="en-US">
                  <a:solidFill>
                    <a:srgbClr val="198721"/>
                  </a:solidFill>
                </a:endParaRPr>
              </a:p>
            </p:txBody>
          </p:sp>
          <p:sp>
            <p:nvSpPr>
              <p:cNvPr id="390177" name="Text Box 33"/>
              <p:cNvSpPr txBox="1">
                <a:spLocks noChangeArrowheads="1"/>
              </p:cNvSpPr>
              <p:nvPr/>
            </p:nvSpPr>
            <p:spPr bwMode="auto">
              <a:xfrm>
                <a:off x="2361"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endParaRPr lang="en-US">
                  <a:solidFill>
                    <a:srgbClr val="198721"/>
                  </a:solidFill>
                </a:endParaRPr>
              </a:p>
            </p:txBody>
          </p:sp>
          <p:sp>
            <p:nvSpPr>
              <p:cNvPr id="390178" name="Text Box 34"/>
              <p:cNvSpPr txBox="1">
                <a:spLocks noChangeArrowheads="1"/>
              </p:cNvSpPr>
              <p:nvPr/>
            </p:nvSpPr>
            <p:spPr bwMode="auto">
              <a:xfrm>
                <a:off x="2930"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endParaRPr lang="en-US">
                  <a:solidFill>
                    <a:srgbClr val="198721"/>
                  </a:solidFill>
                </a:endParaRPr>
              </a:p>
            </p:txBody>
          </p:sp>
          <p:sp>
            <p:nvSpPr>
              <p:cNvPr id="390179" name="Text Box 35"/>
              <p:cNvSpPr txBox="1">
                <a:spLocks noChangeArrowheads="1"/>
              </p:cNvSpPr>
              <p:nvPr/>
            </p:nvSpPr>
            <p:spPr bwMode="auto">
              <a:xfrm>
                <a:off x="3499"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endParaRPr lang="en-US">
                  <a:solidFill>
                    <a:srgbClr val="198721"/>
                  </a:solidFill>
                </a:endParaRPr>
              </a:p>
            </p:txBody>
          </p:sp>
          <p:sp>
            <p:nvSpPr>
              <p:cNvPr id="390180" name="Text Box 36"/>
              <p:cNvSpPr txBox="1">
                <a:spLocks noChangeArrowheads="1"/>
              </p:cNvSpPr>
              <p:nvPr/>
            </p:nvSpPr>
            <p:spPr bwMode="auto">
              <a:xfrm>
                <a:off x="4068"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endParaRPr lang="en-US">
                  <a:solidFill>
                    <a:srgbClr val="198721"/>
                  </a:solidFill>
                </a:endParaRPr>
              </a:p>
            </p:txBody>
          </p:sp>
          <p:sp>
            <p:nvSpPr>
              <p:cNvPr id="390181" name="Text Box 37"/>
              <p:cNvSpPr txBox="1">
                <a:spLocks noChangeArrowheads="1"/>
              </p:cNvSpPr>
              <p:nvPr/>
            </p:nvSpPr>
            <p:spPr bwMode="auto">
              <a:xfrm>
                <a:off x="4637"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endParaRPr lang="en-US">
                  <a:solidFill>
                    <a:srgbClr val="198721"/>
                  </a:solidFill>
                </a:endParaRPr>
              </a:p>
            </p:txBody>
          </p:sp>
        </p:grpSp>
        <p:grpSp>
          <p:nvGrpSpPr>
            <p:cNvPr id="5" name="Group 38"/>
            <p:cNvGrpSpPr>
              <a:grpSpLocks/>
            </p:cNvGrpSpPr>
            <p:nvPr/>
          </p:nvGrpSpPr>
          <p:grpSpPr bwMode="auto">
            <a:xfrm>
              <a:off x="1126" y="2889"/>
              <a:ext cx="4227" cy="327"/>
              <a:chOff x="939" y="2698"/>
              <a:chExt cx="4227" cy="327"/>
            </a:xfrm>
          </p:grpSpPr>
          <p:sp>
            <p:nvSpPr>
              <p:cNvPr id="390183" name="Text Box 39"/>
              <p:cNvSpPr txBox="1">
                <a:spLocks noChangeArrowheads="1"/>
              </p:cNvSpPr>
              <p:nvPr/>
            </p:nvSpPr>
            <p:spPr bwMode="auto">
              <a:xfrm>
                <a:off x="939"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endParaRPr lang="en-US">
                  <a:solidFill>
                    <a:srgbClr val="CC0000"/>
                  </a:solidFill>
                </a:endParaRPr>
              </a:p>
            </p:txBody>
          </p:sp>
          <p:sp>
            <p:nvSpPr>
              <p:cNvPr id="390184" name="Text Box 40"/>
              <p:cNvSpPr txBox="1">
                <a:spLocks noChangeArrowheads="1"/>
              </p:cNvSpPr>
              <p:nvPr/>
            </p:nvSpPr>
            <p:spPr bwMode="auto">
              <a:xfrm>
                <a:off x="1511"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sp>
            <p:nvSpPr>
              <p:cNvPr id="390185" name="Text Box 41"/>
              <p:cNvSpPr txBox="1">
                <a:spLocks noChangeArrowheads="1"/>
              </p:cNvSpPr>
              <p:nvPr/>
            </p:nvSpPr>
            <p:spPr bwMode="auto">
              <a:xfrm>
                <a:off x="2080"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sp>
            <p:nvSpPr>
              <p:cNvPr id="390186" name="Text Box 42"/>
              <p:cNvSpPr txBox="1">
                <a:spLocks noChangeArrowheads="1"/>
              </p:cNvSpPr>
              <p:nvPr/>
            </p:nvSpPr>
            <p:spPr bwMode="auto">
              <a:xfrm>
                <a:off x="2649"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sp>
            <p:nvSpPr>
              <p:cNvPr id="390187" name="Text Box 43"/>
              <p:cNvSpPr txBox="1">
                <a:spLocks noChangeArrowheads="1"/>
              </p:cNvSpPr>
              <p:nvPr/>
            </p:nvSpPr>
            <p:spPr bwMode="auto">
              <a:xfrm>
                <a:off x="3218"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sp>
            <p:nvSpPr>
              <p:cNvPr id="390188" name="Text Box 44"/>
              <p:cNvSpPr txBox="1">
                <a:spLocks noChangeArrowheads="1"/>
              </p:cNvSpPr>
              <p:nvPr/>
            </p:nvSpPr>
            <p:spPr bwMode="auto">
              <a:xfrm>
                <a:off x="3787"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sp>
            <p:nvSpPr>
              <p:cNvPr id="390189" name="Text Box 45"/>
              <p:cNvSpPr txBox="1">
                <a:spLocks noChangeArrowheads="1"/>
              </p:cNvSpPr>
              <p:nvPr/>
            </p:nvSpPr>
            <p:spPr bwMode="auto">
              <a:xfrm>
                <a:off x="4356"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sp>
            <p:nvSpPr>
              <p:cNvPr id="390190" name="Text Box 46"/>
              <p:cNvSpPr txBox="1">
                <a:spLocks noChangeArrowheads="1"/>
              </p:cNvSpPr>
              <p:nvPr/>
            </p:nvSpPr>
            <p:spPr bwMode="auto">
              <a:xfrm>
                <a:off x="4925"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sp>
            <p:nvSpPr>
              <p:cNvPr id="390191" name="Text Box 47"/>
              <p:cNvSpPr txBox="1">
                <a:spLocks noChangeArrowheads="1"/>
              </p:cNvSpPr>
              <p:nvPr/>
            </p:nvSpPr>
            <p:spPr bwMode="auto">
              <a:xfrm>
                <a:off x="1226"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sp>
            <p:nvSpPr>
              <p:cNvPr id="390192" name="Text Box 48"/>
              <p:cNvSpPr txBox="1">
                <a:spLocks noChangeArrowheads="1"/>
              </p:cNvSpPr>
              <p:nvPr/>
            </p:nvSpPr>
            <p:spPr bwMode="auto">
              <a:xfrm>
                <a:off x="1795"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sp>
            <p:nvSpPr>
              <p:cNvPr id="390193" name="Text Box 49"/>
              <p:cNvSpPr txBox="1">
                <a:spLocks noChangeArrowheads="1"/>
              </p:cNvSpPr>
              <p:nvPr/>
            </p:nvSpPr>
            <p:spPr bwMode="auto">
              <a:xfrm>
                <a:off x="2364"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sp>
            <p:nvSpPr>
              <p:cNvPr id="390194" name="Text Box 50"/>
              <p:cNvSpPr txBox="1">
                <a:spLocks noChangeArrowheads="1"/>
              </p:cNvSpPr>
              <p:nvPr/>
            </p:nvSpPr>
            <p:spPr bwMode="auto">
              <a:xfrm>
                <a:off x="2933"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sp>
            <p:nvSpPr>
              <p:cNvPr id="390195" name="Text Box 51"/>
              <p:cNvSpPr txBox="1">
                <a:spLocks noChangeArrowheads="1"/>
              </p:cNvSpPr>
              <p:nvPr/>
            </p:nvSpPr>
            <p:spPr bwMode="auto">
              <a:xfrm>
                <a:off x="3502"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sp>
            <p:nvSpPr>
              <p:cNvPr id="390196" name="Text Box 52"/>
              <p:cNvSpPr txBox="1">
                <a:spLocks noChangeArrowheads="1"/>
              </p:cNvSpPr>
              <p:nvPr/>
            </p:nvSpPr>
            <p:spPr bwMode="auto">
              <a:xfrm>
                <a:off x="4071"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sp>
            <p:nvSpPr>
              <p:cNvPr id="390197" name="Text Box 53"/>
              <p:cNvSpPr txBox="1">
                <a:spLocks noChangeArrowheads="1"/>
              </p:cNvSpPr>
              <p:nvPr/>
            </p:nvSpPr>
            <p:spPr bwMode="auto">
              <a:xfrm>
                <a:off x="4640"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grpSp>
        <p:grpSp>
          <p:nvGrpSpPr>
            <p:cNvPr id="6" name="Group 54"/>
            <p:cNvGrpSpPr>
              <a:grpSpLocks/>
            </p:cNvGrpSpPr>
            <p:nvPr/>
          </p:nvGrpSpPr>
          <p:grpSpPr bwMode="auto">
            <a:xfrm>
              <a:off x="1126" y="3465"/>
              <a:ext cx="4227" cy="327"/>
              <a:chOff x="939" y="2698"/>
              <a:chExt cx="4227" cy="327"/>
            </a:xfrm>
          </p:grpSpPr>
          <p:sp>
            <p:nvSpPr>
              <p:cNvPr id="390199" name="Text Box 55"/>
              <p:cNvSpPr txBox="1">
                <a:spLocks noChangeArrowheads="1"/>
              </p:cNvSpPr>
              <p:nvPr/>
            </p:nvSpPr>
            <p:spPr bwMode="auto">
              <a:xfrm>
                <a:off x="939"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endParaRPr lang="en-US">
                  <a:solidFill>
                    <a:srgbClr val="CC0000"/>
                  </a:solidFill>
                </a:endParaRPr>
              </a:p>
            </p:txBody>
          </p:sp>
          <p:sp>
            <p:nvSpPr>
              <p:cNvPr id="390200" name="Text Box 56"/>
              <p:cNvSpPr txBox="1">
                <a:spLocks noChangeArrowheads="1"/>
              </p:cNvSpPr>
              <p:nvPr/>
            </p:nvSpPr>
            <p:spPr bwMode="auto">
              <a:xfrm>
                <a:off x="1511"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sp>
            <p:nvSpPr>
              <p:cNvPr id="390201" name="Text Box 57"/>
              <p:cNvSpPr txBox="1">
                <a:spLocks noChangeArrowheads="1"/>
              </p:cNvSpPr>
              <p:nvPr/>
            </p:nvSpPr>
            <p:spPr bwMode="auto">
              <a:xfrm>
                <a:off x="2080"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sp>
            <p:nvSpPr>
              <p:cNvPr id="390202" name="Text Box 58"/>
              <p:cNvSpPr txBox="1">
                <a:spLocks noChangeArrowheads="1"/>
              </p:cNvSpPr>
              <p:nvPr/>
            </p:nvSpPr>
            <p:spPr bwMode="auto">
              <a:xfrm>
                <a:off x="2649"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sp>
            <p:nvSpPr>
              <p:cNvPr id="390203" name="Text Box 59"/>
              <p:cNvSpPr txBox="1">
                <a:spLocks noChangeArrowheads="1"/>
              </p:cNvSpPr>
              <p:nvPr/>
            </p:nvSpPr>
            <p:spPr bwMode="auto">
              <a:xfrm>
                <a:off x="3218"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sp>
            <p:nvSpPr>
              <p:cNvPr id="390204" name="Text Box 60"/>
              <p:cNvSpPr txBox="1">
                <a:spLocks noChangeArrowheads="1"/>
              </p:cNvSpPr>
              <p:nvPr/>
            </p:nvSpPr>
            <p:spPr bwMode="auto">
              <a:xfrm>
                <a:off x="3787"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sp>
            <p:nvSpPr>
              <p:cNvPr id="390205" name="Text Box 61"/>
              <p:cNvSpPr txBox="1">
                <a:spLocks noChangeArrowheads="1"/>
              </p:cNvSpPr>
              <p:nvPr/>
            </p:nvSpPr>
            <p:spPr bwMode="auto">
              <a:xfrm>
                <a:off x="4356"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sp>
            <p:nvSpPr>
              <p:cNvPr id="390206" name="Text Box 62"/>
              <p:cNvSpPr txBox="1">
                <a:spLocks noChangeArrowheads="1"/>
              </p:cNvSpPr>
              <p:nvPr/>
            </p:nvSpPr>
            <p:spPr bwMode="auto">
              <a:xfrm>
                <a:off x="4925"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sp>
            <p:nvSpPr>
              <p:cNvPr id="390207" name="Text Box 63"/>
              <p:cNvSpPr txBox="1">
                <a:spLocks noChangeArrowheads="1"/>
              </p:cNvSpPr>
              <p:nvPr/>
            </p:nvSpPr>
            <p:spPr bwMode="auto">
              <a:xfrm>
                <a:off x="1226"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sp>
            <p:nvSpPr>
              <p:cNvPr id="390208" name="Text Box 64"/>
              <p:cNvSpPr txBox="1">
                <a:spLocks noChangeArrowheads="1"/>
              </p:cNvSpPr>
              <p:nvPr/>
            </p:nvSpPr>
            <p:spPr bwMode="auto">
              <a:xfrm>
                <a:off x="1795"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sp>
            <p:nvSpPr>
              <p:cNvPr id="390209" name="Text Box 65"/>
              <p:cNvSpPr txBox="1">
                <a:spLocks noChangeArrowheads="1"/>
              </p:cNvSpPr>
              <p:nvPr/>
            </p:nvSpPr>
            <p:spPr bwMode="auto">
              <a:xfrm>
                <a:off x="2364"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sp>
            <p:nvSpPr>
              <p:cNvPr id="390210" name="Text Box 66"/>
              <p:cNvSpPr txBox="1">
                <a:spLocks noChangeArrowheads="1"/>
              </p:cNvSpPr>
              <p:nvPr/>
            </p:nvSpPr>
            <p:spPr bwMode="auto">
              <a:xfrm>
                <a:off x="2933"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sp>
            <p:nvSpPr>
              <p:cNvPr id="390211" name="Text Box 67"/>
              <p:cNvSpPr txBox="1">
                <a:spLocks noChangeArrowheads="1"/>
              </p:cNvSpPr>
              <p:nvPr/>
            </p:nvSpPr>
            <p:spPr bwMode="auto">
              <a:xfrm>
                <a:off x="3502"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sp>
            <p:nvSpPr>
              <p:cNvPr id="390212" name="Text Box 68"/>
              <p:cNvSpPr txBox="1">
                <a:spLocks noChangeArrowheads="1"/>
              </p:cNvSpPr>
              <p:nvPr/>
            </p:nvSpPr>
            <p:spPr bwMode="auto">
              <a:xfrm>
                <a:off x="4071"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sp>
            <p:nvSpPr>
              <p:cNvPr id="390213" name="Text Box 69"/>
              <p:cNvSpPr txBox="1">
                <a:spLocks noChangeArrowheads="1"/>
              </p:cNvSpPr>
              <p:nvPr/>
            </p:nvSpPr>
            <p:spPr bwMode="auto">
              <a:xfrm>
                <a:off x="4640"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grpSp>
        <p:sp>
          <p:nvSpPr>
            <p:cNvPr id="390214" name="AutoShape 70"/>
            <p:cNvSpPr>
              <a:spLocks noChangeArrowheads="1"/>
            </p:cNvSpPr>
            <p:nvPr/>
          </p:nvSpPr>
          <p:spPr bwMode="auto">
            <a:xfrm>
              <a:off x="1441" y="2630"/>
              <a:ext cx="192" cy="576"/>
            </a:xfrm>
            <a:prstGeom prst="downArrow">
              <a:avLst>
                <a:gd name="adj1" fmla="val 50000"/>
                <a:gd name="adj2" fmla="val 75000"/>
              </a:avLst>
            </a:prstGeom>
            <a:solidFill>
              <a:srgbClr val="000000"/>
            </a:solidFill>
            <a:ln w="9525">
              <a:noFill/>
              <a:miter lim="800000"/>
              <a:headEnd/>
              <a:tailEnd/>
            </a:ln>
            <a:effectLst/>
          </p:spPr>
          <p:txBody>
            <a:bodyPr wrap="none" anchor="ctr">
              <a:prstTxWarp prst="textNoShape">
                <a:avLst/>
              </a:prstTxWarp>
            </a:bodyPr>
            <a:lstStyle/>
            <a:p>
              <a:endParaRPr lang="en-US"/>
            </a:p>
          </p:txBody>
        </p:sp>
        <p:sp>
          <p:nvSpPr>
            <p:cNvPr id="390215" name="Text Box 71"/>
            <p:cNvSpPr txBox="1">
              <a:spLocks noChangeArrowheads="1"/>
            </p:cNvSpPr>
            <p:nvPr/>
          </p:nvSpPr>
          <p:spPr bwMode="auto">
            <a:xfrm>
              <a:off x="1345" y="3206"/>
              <a:ext cx="409" cy="250"/>
            </a:xfrm>
            <a:prstGeom prst="rect">
              <a:avLst/>
            </a:prstGeom>
            <a:noFill/>
            <a:ln w="9525">
              <a:noFill/>
              <a:miter lim="800000"/>
              <a:headEnd/>
              <a:tailEnd/>
            </a:ln>
            <a:effectLst/>
          </p:spPr>
          <p:txBody>
            <a:bodyPr wrap="none" anchor="ctr">
              <a:prstTxWarp prst="textNoShape">
                <a:avLst/>
              </a:prstTxWarp>
              <a:spAutoFit/>
            </a:bodyPr>
            <a:lstStyle/>
            <a:p>
              <a:r>
                <a:rPr lang="en-US" sz="2000" b="1">
                  <a:solidFill>
                    <a:srgbClr val="198721"/>
                  </a:solidFill>
                </a:rPr>
                <a:t>Na</a:t>
              </a:r>
              <a:r>
                <a:rPr lang="en-US" sz="2800" b="1" baseline="30000">
                  <a:solidFill>
                    <a:srgbClr val="198721"/>
                  </a:solidFill>
                </a:rPr>
                <a:t>+</a:t>
              </a:r>
              <a:endParaRPr lang="en-US"/>
            </a:p>
          </p:txBody>
        </p:sp>
      </p:grpSp>
      <p:pic>
        <p:nvPicPr>
          <p:cNvPr id="390221" name="Picture 77" descr="penguinL"/>
          <p:cNvPicPr>
            <a:picLocks noChangeAspect="1" noChangeArrowheads="1"/>
          </p:cNvPicPr>
          <p:nvPr/>
        </p:nvPicPr>
        <p:blipFill>
          <a:blip r:embed="rId4"/>
          <a:srcRect/>
          <a:stretch>
            <a:fillRect/>
          </a:stretch>
        </p:blipFill>
        <p:spPr bwMode="auto">
          <a:xfrm flipH="1">
            <a:off x="0" y="5562600"/>
            <a:ext cx="1274763" cy="1295400"/>
          </a:xfrm>
          <a:prstGeom prst="rect">
            <a:avLst/>
          </a:prstGeom>
          <a:noFill/>
        </p:spPr>
      </p:pic>
      <p:sp>
        <p:nvSpPr>
          <p:cNvPr id="390222" name="AutoShape 78"/>
          <p:cNvSpPr>
            <a:spLocks noChangeArrowheads="1"/>
          </p:cNvSpPr>
          <p:nvPr/>
        </p:nvSpPr>
        <p:spPr bwMode="auto">
          <a:xfrm flipH="1">
            <a:off x="76200" y="3810000"/>
            <a:ext cx="1371600" cy="1355725"/>
          </a:xfrm>
          <a:prstGeom prst="wedgeEllipseCallout">
            <a:avLst>
              <a:gd name="adj1" fmla="val -13426"/>
              <a:gd name="adj2" fmla="val 90278"/>
            </a:avLst>
          </a:prstGeom>
          <a:solidFill>
            <a:srgbClr val="FFEA18"/>
          </a:solidFill>
          <a:ln w="38100">
            <a:solidFill>
              <a:srgbClr val="CC0000"/>
            </a:solidFill>
            <a:miter lim="800000"/>
            <a:headEnd/>
            <a:tailEnd/>
          </a:ln>
          <a:effectLst/>
        </p:spPr>
        <p:txBody>
          <a:bodyPr wrap="none" lIns="0" tIns="0" rIns="0" bIns="0" anchor="ctr">
            <a:prstTxWarp prst="textNoShape">
              <a:avLst/>
            </a:prstTxWarp>
          </a:bodyPr>
          <a:lstStyle/>
          <a:p>
            <a:r>
              <a:rPr lang="en-US" sz="1800" b="1">
                <a:solidFill>
                  <a:srgbClr val="0F116A"/>
                </a:solidFill>
                <a:latin typeface="Comic Sans MS" charset="0"/>
              </a:rPr>
              <a:t>The 1st</a:t>
            </a:r>
            <a:br>
              <a:rPr lang="en-US" sz="1800" b="1">
                <a:solidFill>
                  <a:srgbClr val="0F116A"/>
                </a:solidFill>
                <a:latin typeface="Comic Sans MS" charset="0"/>
              </a:rPr>
            </a:br>
            <a:r>
              <a:rPr lang="en-US" sz="1800" b="1">
                <a:solidFill>
                  <a:srgbClr val="0F116A"/>
                </a:solidFill>
                <a:latin typeface="Comic Sans MS" charset="0"/>
              </a:rPr>
              <a:t>domino </a:t>
            </a:r>
            <a:br>
              <a:rPr lang="en-US" sz="1800" b="1">
                <a:solidFill>
                  <a:srgbClr val="0F116A"/>
                </a:solidFill>
                <a:latin typeface="Comic Sans MS" charset="0"/>
              </a:rPr>
            </a:br>
            <a:r>
              <a:rPr lang="en-US" sz="1800" b="1">
                <a:solidFill>
                  <a:srgbClr val="0F116A"/>
                </a:solidFill>
                <a:latin typeface="Comic Sans MS" charset="0"/>
              </a:rPr>
              <a:t>goes</a:t>
            </a:r>
            <a:br>
              <a:rPr lang="en-US" sz="1800" b="1">
                <a:solidFill>
                  <a:srgbClr val="0F116A"/>
                </a:solidFill>
                <a:latin typeface="Comic Sans MS" charset="0"/>
              </a:rPr>
            </a:br>
            <a:r>
              <a:rPr lang="en-US" sz="1800" b="1">
                <a:solidFill>
                  <a:srgbClr val="0F116A"/>
                </a:solidFill>
                <a:latin typeface="Comic Sans MS" charset="0"/>
              </a:rPr>
              <a:t>down</a:t>
            </a:r>
            <a:r>
              <a:rPr lang="en-US" sz="1800" b="1" i="1">
                <a:solidFill>
                  <a:srgbClr val="0F116A"/>
                </a:solidFill>
                <a:latin typeface="Comic Sans MS" charset="0"/>
              </a:rPr>
              <a:t>!</a:t>
            </a:r>
            <a:endParaRPr lang="en-US" sz="1800" b="1">
              <a:solidFill>
                <a:srgbClr val="0F116A"/>
              </a:solidFill>
              <a:latin typeface="Comic Sans MS"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90221"/>
                                        </p:tgtEl>
                                        <p:attrNameLst>
                                          <p:attrName>style.visibility</p:attrName>
                                        </p:attrNameLst>
                                      </p:cBhvr>
                                      <p:to>
                                        <p:strVal val="visible"/>
                                      </p:to>
                                    </p:set>
                                    <p:animEffect transition="in" filter="wipe(left)">
                                      <p:cBhvr>
                                        <p:cTn id="7" dur="500"/>
                                        <p:tgtEl>
                                          <p:spTgt spid="39022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90222"/>
                                        </p:tgtEl>
                                        <p:attrNameLst>
                                          <p:attrName>style.visibility</p:attrName>
                                        </p:attrNameLst>
                                      </p:cBhvr>
                                      <p:to>
                                        <p:strVal val="visible"/>
                                      </p:to>
                                    </p:set>
                                    <p:animEffect transition="in" filter="wipe(down)">
                                      <p:cBhvr>
                                        <p:cTn id="11" dur="500"/>
                                        <p:tgtEl>
                                          <p:spTgt spid="390222"/>
                                        </p:tgtEl>
                                      </p:cBhvr>
                                    </p:animEffect>
                                  </p:childTnLst>
                                  <p:subTnLst>
                                    <p:audio>
                                      <p:cMediaNode>
                                        <p:cTn display="0" masterRel="sameClick">
                                          <p:stCondLst>
                                            <p:cond evt="begin" delay="0">
                                              <p:tn val="9"/>
                                            </p:cond>
                                          </p:stCondLst>
                                          <p:endCondLst>
                                            <p:cond evt="onStopAudio" delay="0">
                                              <p:tgtEl>
                                                <p:sldTgt/>
                                              </p:tgtEl>
                                            </p:cond>
                                          </p:endCondLst>
                                        </p:cTn>
                                        <p:tgtEl>
                                          <p:sndTgt r:embed="rId3"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0222" grpId="0"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1"/>
          <p:cNvGrpSpPr>
            <a:grpSpLocks/>
          </p:cNvGrpSpPr>
          <p:nvPr/>
        </p:nvGrpSpPr>
        <p:grpSpPr bwMode="auto">
          <a:xfrm>
            <a:off x="6634163" y="1844675"/>
            <a:ext cx="2408237" cy="1684338"/>
            <a:chOff x="4179" y="1162"/>
            <a:chExt cx="1517" cy="1061"/>
          </a:xfrm>
        </p:grpSpPr>
        <p:grpSp>
          <p:nvGrpSpPr>
            <p:cNvPr id="3" name="Group 90"/>
            <p:cNvGrpSpPr>
              <a:grpSpLocks/>
            </p:cNvGrpSpPr>
            <p:nvPr/>
          </p:nvGrpSpPr>
          <p:grpSpPr bwMode="auto">
            <a:xfrm>
              <a:off x="4179" y="1162"/>
              <a:ext cx="1471" cy="967"/>
              <a:chOff x="4270" y="1162"/>
              <a:chExt cx="1380" cy="907"/>
            </a:xfrm>
          </p:grpSpPr>
          <p:pic>
            <p:nvPicPr>
              <p:cNvPr id="392272" name="Picture 80"/>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270" y="1162"/>
                <a:ext cx="1380" cy="907"/>
              </a:xfrm>
              <a:prstGeom prst="rect">
                <a:avLst/>
              </a:prstGeom>
              <a:noFill/>
              <a:ln w="9525">
                <a:noFill/>
                <a:miter lim="800000"/>
                <a:headEnd/>
                <a:tailEnd/>
              </a:ln>
            </p:spPr>
          </p:pic>
          <p:sp>
            <p:nvSpPr>
              <p:cNvPr id="392273" name="Rectangle 81"/>
              <p:cNvSpPr>
                <a:spLocks noChangeArrowheads="1"/>
              </p:cNvSpPr>
              <p:nvPr/>
            </p:nvSpPr>
            <p:spPr bwMode="auto">
              <a:xfrm>
                <a:off x="4288" y="1221"/>
                <a:ext cx="184" cy="75"/>
              </a:xfrm>
              <a:prstGeom prst="rect">
                <a:avLst/>
              </a:prstGeom>
              <a:noFill/>
              <a:ln w="9525">
                <a:noFill/>
                <a:miter lim="800000"/>
                <a:headEnd/>
                <a:tailEnd/>
              </a:ln>
            </p:spPr>
            <p:txBody>
              <a:bodyPr wrap="none" lIns="0" tIns="0" rIns="0" bIns="0">
                <a:prstTxWarp prst="textNoShape">
                  <a:avLst/>
                </a:prstTxWarp>
                <a:spAutoFit/>
              </a:bodyPr>
              <a:lstStyle/>
              <a:p>
                <a:pPr algn="l">
                  <a:lnSpc>
                    <a:spcPct val="75000"/>
                  </a:lnSpc>
                </a:pPr>
                <a:r>
                  <a:rPr lang="en-US" sz="1100" b="1">
                    <a:solidFill>
                      <a:srgbClr val="000000"/>
                    </a:solidFill>
                  </a:rPr>
                  <a:t>Gate</a:t>
                </a:r>
                <a:endParaRPr lang="en-US" sz="1000"/>
              </a:p>
            </p:txBody>
          </p:sp>
          <p:sp>
            <p:nvSpPr>
              <p:cNvPr id="392276" name="Rectangle 84"/>
              <p:cNvSpPr>
                <a:spLocks noChangeArrowheads="1"/>
              </p:cNvSpPr>
              <p:nvPr/>
            </p:nvSpPr>
            <p:spPr bwMode="auto">
              <a:xfrm>
                <a:off x="4579" y="1421"/>
                <a:ext cx="47" cy="75"/>
              </a:xfrm>
              <a:prstGeom prst="rect">
                <a:avLst/>
              </a:prstGeom>
              <a:noFill/>
              <a:ln w="9525">
                <a:noFill/>
                <a:miter lim="800000"/>
                <a:headEnd/>
                <a:tailEnd/>
              </a:ln>
            </p:spPr>
            <p:txBody>
              <a:bodyPr wrap="none" lIns="0" tIns="0" rIns="0" bIns="0">
                <a:prstTxWarp prst="textNoShape">
                  <a:avLst/>
                </a:prstTxWarp>
                <a:spAutoFit/>
              </a:bodyPr>
              <a:lstStyle/>
              <a:p>
                <a:pPr algn="l">
                  <a:lnSpc>
                    <a:spcPct val="75000"/>
                  </a:lnSpc>
                </a:pPr>
                <a:r>
                  <a:rPr lang="en-US" sz="1100" b="1">
                    <a:solidFill>
                      <a:srgbClr val="000000"/>
                    </a:solidFill>
                  </a:rPr>
                  <a:t>+</a:t>
                </a:r>
                <a:endParaRPr lang="en-US" sz="1000"/>
              </a:p>
            </p:txBody>
          </p:sp>
          <p:sp>
            <p:nvSpPr>
              <p:cNvPr id="392277" name="Rectangle 85"/>
              <p:cNvSpPr>
                <a:spLocks noChangeArrowheads="1"/>
              </p:cNvSpPr>
              <p:nvPr/>
            </p:nvSpPr>
            <p:spPr bwMode="auto">
              <a:xfrm>
                <a:off x="4710" y="1421"/>
                <a:ext cx="46" cy="75"/>
              </a:xfrm>
              <a:prstGeom prst="rect">
                <a:avLst/>
              </a:prstGeom>
              <a:noFill/>
              <a:ln w="9525">
                <a:noFill/>
                <a:miter lim="800000"/>
                <a:headEnd/>
                <a:tailEnd/>
              </a:ln>
            </p:spPr>
            <p:txBody>
              <a:bodyPr wrap="none" lIns="0" tIns="0" rIns="0" bIns="0">
                <a:prstTxWarp prst="textNoShape">
                  <a:avLst/>
                </a:prstTxWarp>
                <a:spAutoFit/>
              </a:bodyPr>
              <a:lstStyle/>
              <a:p>
                <a:pPr algn="l">
                  <a:lnSpc>
                    <a:spcPct val="75000"/>
                  </a:lnSpc>
                </a:pPr>
                <a:r>
                  <a:rPr lang="en-US" sz="1100" b="1">
                    <a:solidFill>
                      <a:srgbClr val="000000"/>
                    </a:solidFill>
                  </a:rPr>
                  <a:t>–</a:t>
                </a:r>
                <a:endParaRPr lang="en-US" sz="1000"/>
              </a:p>
            </p:txBody>
          </p:sp>
          <p:sp>
            <p:nvSpPr>
              <p:cNvPr id="392278" name="Rectangle 86"/>
              <p:cNvSpPr>
                <a:spLocks noChangeArrowheads="1"/>
              </p:cNvSpPr>
              <p:nvPr/>
            </p:nvSpPr>
            <p:spPr bwMode="auto">
              <a:xfrm>
                <a:off x="5157" y="1237"/>
                <a:ext cx="47" cy="75"/>
              </a:xfrm>
              <a:prstGeom prst="rect">
                <a:avLst/>
              </a:prstGeom>
              <a:noFill/>
              <a:ln w="9525">
                <a:noFill/>
                <a:miter lim="800000"/>
                <a:headEnd/>
                <a:tailEnd/>
              </a:ln>
            </p:spPr>
            <p:txBody>
              <a:bodyPr wrap="none" lIns="0" tIns="0" rIns="0" bIns="0">
                <a:prstTxWarp prst="textNoShape">
                  <a:avLst/>
                </a:prstTxWarp>
                <a:spAutoFit/>
              </a:bodyPr>
              <a:lstStyle/>
              <a:p>
                <a:pPr algn="l">
                  <a:lnSpc>
                    <a:spcPct val="75000"/>
                  </a:lnSpc>
                </a:pPr>
                <a:r>
                  <a:rPr lang="en-US" sz="1100" b="1">
                    <a:solidFill>
                      <a:srgbClr val="000000"/>
                    </a:solidFill>
                  </a:rPr>
                  <a:t>+</a:t>
                </a:r>
                <a:endParaRPr lang="en-US" sz="1000"/>
              </a:p>
            </p:txBody>
          </p:sp>
          <p:sp>
            <p:nvSpPr>
              <p:cNvPr id="392279" name="Rectangle 87"/>
              <p:cNvSpPr>
                <a:spLocks noChangeArrowheads="1"/>
              </p:cNvSpPr>
              <p:nvPr/>
            </p:nvSpPr>
            <p:spPr bwMode="auto">
              <a:xfrm>
                <a:off x="5326" y="1444"/>
                <a:ext cx="48" cy="75"/>
              </a:xfrm>
              <a:prstGeom prst="rect">
                <a:avLst/>
              </a:prstGeom>
              <a:noFill/>
              <a:ln w="9525">
                <a:noFill/>
                <a:miter lim="800000"/>
                <a:headEnd/>
                <a:tailEnd/>
              </a:ln>
            </p:spPr>
            <p:txBody>
              <a:bodyPr wrap="none" lIns="0" tIns="0" rIns="0" bIns="0">
                <a:prstTxWarp prst="textNoShape">
                  <a:avLst/>
                </a:prstTxWarp>
                <a:spAutoFit/>
              </a:bodyPr>
              <a:lstStyle/>
              <a:p>
                <a:pPr algn="l">
                  <a:lnSpc>
                    <a:spcPct val="75000"/>
                  </a:lnSpc>
                </a:pPr>
                <a:r>
                  <a:rPr lang="en-US" sz="1100" b="1">
                    <a:solidFill>
                      <a:srgbClr val="000000"/>
                    </a:solidFill>
                  </a:rPr>
                  <a:t>+</a:t>
                </a:r>
                <a:endParaRPr lang="en-US" sz="1000"/>
              </a:p>
            </p:txBody>
          </p:sp>
          <p:sp>
            <p:nvSpPr>
              <p:cNvPr id="392280" name="Line 88"/>
              <p:cNvSpPr>
                <a:spLocks noChangeShapeType="1"/>
              </p:cNvSpPr>
              <p:nvPr/>
            </p:nvSpPr>
            <p:spPr bwMode="auto">
              <a:xfrm flipH="1" flipV="1">
                <a:off x="4496" y="1300"/>
                <a:ext cx="98" cy="115"/>
              </a:xfrm>
              <a:prstGeom prst="line">
                <a:avLst/>
              </a:prstGeom>
              <a:noFill/>
              <a:ln w="12700">
                <a:solidFill>
                  <a:srgbClr val="000000"/>
                </a:solidFill>
                <a:round/>
                <a:headEnd/>
                <a:tailEnd/>
              </a:ln>
            </p:spPr>
            <p:txBody>
              <a:bodyPr>
                <a:prstTxWarp prst="textNoShape">
                  <a:avLst/>
                </a:prstTxWarp>
              </a:bodyPr>
              <a:lstStyle/>
              <a:p>
                <a:endParaRPr lang="en-US"/>
              </a:p>
            </p:txBody>
          </p:sp>
        </p:grpSp>
        <p:sp>
          <p:nvSpPr>
            <p:cNvPr id="392274" name="Rectangle 82"/>
            <p:cNvSpPr>
              <a:spLocks noChangeArrowheads="1"/>
            </p:cNvSpPr>
            <p:nvPr/>
          </p:nvSpPr>
          <p:spPr bwMode="auto">
            <a:xfrm>
              <a:off x="4524" y="2035"/>
              <a:ext cx="490" cy="188"/>
            </a:xfrm>
            <a:prstGeom prst="rect">
              <a:avLst/>
            </a:prstGeom>
            <a:noFill/>
            <a:ln w="9525">
              <a:noFill/>
              <a:miter lim="800000"/>
              <a:headEnd/>
              <a:tailEnd/>
            </a:ln>
          </p:spPr>
          <p:txBody>
            <a:bodyPr lIns="0" tIns="0" rIns="0" bIns="0">
              <a:prstTxWarp prst="textNoShape">
                <a:avLst/>
              </a:prstTxWarp>
              <a:spAutoFit/>
            </a:bodyPr>
            <a:lstStyle/>
            <a:p>
              <a:pPr>
                <a:lnSpc>
                  <a:spcPct val="75000"/>
                </a:lnSpc>
              </a:pPr>
              <a:r>
                <a:rPr lang="en-US" sz="1300" b="1">
                  <a:solidFill>
                    <a:srgbClr val="000000"/>
                  </a:solidFill>
                </a:rPr>
                <a:t>channel closed</a:t>
              </a:r>
              <a:endParaRPr lang="en-US" sz="1000"/>
            </a:p>
          </p:txBody>
        </p:sp>
        <p:sp>
          <p:nvSpPr>
            <p:cNvPr id="392275" name="Rectangle 83"/>
            <p:cNvSpPr>
              <a:spLocks noChangeArrowheads="1"/>
            </p:cNvSpPr>
            <p:nvPr/>
          </p:nvSpPr>
          <p:spPr bwMode="auto">
            <a:xfrm>
              <a:off x="5205" y="2035"/>
              <a:ext cx="491" cy="188"/>
            </a:xfrm>
            <a:prstGeom prst="rect">
              <a:avLst/>
            </a:prstGeom>
            <a:noFill/>
            <a:ln w="9525">
              <a:noFill/>
              <a:miter lim="800000"/>
              <a:headEnd/>
              <a:tailEnd/>
            </a:ln>
          </p:spPr>
          <p:txBody>
            <a:bodyPr lIns="0" tIns="0" rIns="0" bIns="0">
              <a:prstTxWarp prst="textNoShape">
                <a:avLst/>
              </a:prstTxWarp>
              <a:spAutoFit/>
            </a:bodyPr>
            <a:lstStyle/>
            <a:p>
              <a:pPr>
                <a:lnSpc>
                  <a:spcPct val="75000"/>
                </a:lnSpc>
              </a:pPr>
              <a:r>
                <a:rPr lang="en-US" sz="1300" b="1">
                  <a:solidFill>
                    <a:srgbClr val="000000"/>
                  </a:solidFill>
                </a:rPr>
                <a:t>channel open</a:t>
              </a:r>
              <a:endParaRPr lang="en-US" sz="1000"/>
            </a:p>
          </p:txBody>
        </p:sp>
      </p:grpSp>
      <p:sp>
        <p:nvSpPr>
          <p:cNvPr id="392194" name="Rectangle 2"/>
          <p:cNvSpPr>
            <a:spLocks noGrp="1" noChangeArrowheads="1"/>
          </p:cNvSpPr>
          <p:nvPr>
            <p:ph type="title"/>
          </p:nvPr>
        </p:nvSpPr>
        <p:spPr>
          <a:xfrm>
            <a:off x="177800" y="139700"/>
            <a:ext cx="8229600" cy="762000"/>
          </a:xfrm>
        </p:spPr>
        <p:txBody>
          <a:bodyPr/>
          <a:lstStyle/>
          <a:p>
            <a:r>
              <a:rPr lang="en-US"/>
              <a:t>How does a nerve impulse travel?</a:t>
            </a:r>
          </a:p>
        </p:txBody>
      </p:sp>
      <p:sp>
        <p:nvSpPr>
          <p:cNvPr id="392195" name="Rectangle 3" descr="Rectangle: Click to edit Master text styles&#10;Second level&#10;Third level&#10;Fourth level&#10;Fifth level"/>
          <p:cNvSpPr>
            <a:spLocks noGrp="1" noChangeArrowheads="1"/>
          </p:cNvSpPr>
          <p:nvPr>
            <p:ph type="body" idx="1"/>
          </p:nvPr>
        </p:nvSpPr>
        <p:spPr>
          <a:xfrm>
            <a:off x="334963" y="927100"/>
            <a:ext cx="8313737" cy="2790825"/>
          </a:xfrm>
        </p:spPr>
        <p:txBody>
          <a:bodyPr/>
          <a:lstStyle/>
          <a:p>
            <a:r>
              <a:rPr lang="en-US" sz="2800" u="sng" dirty="0">
                <a:solidFill>
                  <a:srgbClr val="CC0000"/>
                </a:solidFill>
              </a:rPr>
              <a:t>Wave</a:t>
            </a:r>
            <a:r>
              <a:rPr lang="en-US" sz="2800" dirty="0"/>
              <a:t>: nerve impulse travels down neuron</a:t>
            </a:r>
            <a:endParaRPr lang="en-US" sz="2200" dirty="0"/>
          </a:p>
          <a:p>
            <a:pPr lvl="1"/>
            <a:r>
              <a:rPr lang="en-US" sz="2400" dirty="0"/>
              <a:t>change in charge opens </a:t>
            </a:r>
            <a:br>
              <a:rPr lang="en-US" sz="2400" dirty="0"/>
            </a:br>
            <a:r>
              <a:rPr lang="en-US" sz="2400" dirty="0"/>
              <a:t>next Na</a:t>
            </a:r>
            <a:r>
              <a:rPr lang="en-US" sz="2400" baseline="30000" dirty="0"/>
              <a:t>+</a:t>
            </a:r>
            <a:r>
              <a:rPr lang="en-US" sz="2400" dirty="0"/>
              <a:t> gates down the line </a:t>
            </a:r>
          </a:p>
          <a:p>
            <a:pPr marL="1085850" lvl="2"/>
            <a:r>
              <a:rPr lang="en-US" u="sng" dirty="0">
                <a:solidFill>
                  <a:srgbClr val="CC0000"/>
                </a:solidFill>
              </a:rPr>
              <a:t>“voltage-gated” channels</a:t>
            </a:r>
            <a:endParaRPr lang="en-US" baseline="30000" dirty="0">
              <a:solidFill>
                <a:schemeClr val="tx2"/>
              </a:solidFill>
            </a:endParaRPr>
          </a:p>
          <a:p>
            <a:pPr lvl="1"/>
            <a:r>
              <a:rPr lang="en-US" sz="2400" dirty="0"/>
              <a:t>Na</a:t>
            </a:r>
            <a:r>
              <a:rPr lang="en-US" sz="2400" baseline="30000" dirty="0"/>
              <a:t>+</a:t>
            </a:r>
            <a:r>
              <a:rPr lang="en-US" sz="2400" dirty="0"/>
              <a:t> ions continue to diffuse into cell</a:t>
            </a:r>
          </a:p>
          <a:p>
            <a:pPr lvl="1"/>
            <a:r>
              <a:rPr lang="en-US" sz="2400" dirty="0"/>
              <a:t>“wave” moves down neuron = </a:t>
            </a:r>
            <a:r>
              <a:rPr lang="en-US" sz="2400" u="sng" dirty="0">
                <a:solidFill>
                  <a:srgbClr val="CC0000"/>
                </a:solidFill>
              </a:rPr>
              <a:t>action potential</a:t>
            </a:r>
            <a:endParaRPr lang="en-US" sz="2000" dirty="0"/>
          </a:p>
        </p:txBody>
      </p:sp>
      <p:grpSp>
        <p:nvGrpSpPr>
          <p:cNvPr id="4" name="Group 4"/>
          <p:cNvGrpSpPr>
            <a:grpSpLocks/>
          </p:cNvGrpSpPr>
          <p:nvPr/>
        </p:nvGrpSpPr>
        <p:grpSpPr bwMode="auto">
          <a:xfrm>
            <a:off x="741363" y="4298950"/>
            <a:ext cx="8229600" cy="2546350"/>
            <a:chOff x="383" y="2630"/>
            <a:chExt cx="5184" cy="1604"/>
          </a:xfrm>
        </p:grpSpPr>
        <p:sp>
          <p:nvSpPr>
            <p:cNvPr id="392197" name="AutoShape 5"/>
            <p:cNvSpPr>
              <a:spLocks noChangeArrowheads="1"/>
            </p:cNvSpPr>
            <p:nvPr/>
          </p:nvSpPr>
          <p:spPr bwMode="auto">
            <a:xfrm rot="5400000">
              <a:off x="2879" y="1008"/>
              <a:ext cx="720" cy="4656"/>
            </a:xfrm>
            <a:prstGeom prst="can">
              <a:avLst>
                <a:gd name="adj" fmla="val 33591"/>
              </a:avLst>
            </a:prstGeom>
            <a:solidFill>
              <a:srgbClr val="FFEA18"/>
            </a:solidFill>
            <a:ln w="9525">
              <a:solidFill>
                <a:schemeClr val="tx1"/>
              </a:solidFill>
              <a:round/>
              <a:headEnd/>
              <a:tailEnd/>
            </a:ln>
            <a:effectLst/>
          </p:spPr>
          <p:txBody>
            <a:bodyPr rot="10800000" vert="eaVert" wrap="none" anchor="ctr">
              <a:prstTxWarp prst="textNoShape">
                <a:avLst/>
              </a:prstTxWarp>
            </a:bodyPr>
            <a:lstStyle/>
            <a:p>
              <a:endParaRPr lang="en-US"/>
            </a:p>
          </p:txBody>
        </p:sp>
        <p:sp>
          <p:nvSpPr>
            <p:cNvPr id="392198" name="AutoShape 6"/>
            <p:cNvSpPr>
              <a:spLocks noChangeArrowheads="1"/>
            </p:cNvSpPr>
            <p:nvPr/>
          </p:nvSpPr>
          <p:spPr bwMode="auto">
            <a:xfrm rot="5400000">
              <a:off x="2879" y="1008"/>
              <a:ext cx="720" cy="4656"/>
            </a:xfrm>
            <a:prstGeom prst="can">
              <a:avLst>
                <a:gd name="adj" fmla="val 33591"/>
              </a:avLst>
            </a:prstGeom>
            <a:solidFill>
              <a:srgbClr val="FFEA18"/>
            </a:solidFill>
            <a:ln w="9525">
              <a:solidFill>
                <a:schemeClr val="tx1"/>
              </a:solidFill>
              <a:round/>
              <a:headEnd/>
              <a:tailEnd/>
            </a:ln>
            <a:effectLst/>
          </p:spPr>
          <p:txBody>
            <a:bodyPr rot="10800000" vert="eaVert" wrap="none" anchor="ctr">
              <a:prstTxWarp prst="textNoShape">
                <a:avLst/>
              </a:prstTxWarp>
            </a:bodyPr>
            <a:lstStyle/>
            <a:p>
              <a:endParaRPr lang="en-US"/>
            </a:p>
          </p:txBody>
        </p:sp>
        <p:grpSp>
          <p:nvGrpSpPr>
            <p:cNvPr id="5" name="Group 7"/>
            <p:cNvGrpSpPr>
              <a:grpSpLocks/>
            </p:cNvGrpSpPr>
            <p:nvPr/>
          </p:nvGrpSpPr>
          <p:grpSpPr bwMode="auto">
            <a:xfrm>
              <a:off x="1079" y="2688"/>
              <a:ext cx="4227" cy="327"/>
              <a:chOff x="942" y="2698"/>
              <a:chExt cx="4227" cy="327"/>
            </a:xfrm>
          </p:grpSpPr>
          <p:sp>
            <p:nvSpPr>
              <p:cNvPr id="392200" name="Text Box 8"/>
              <p:cNvSpPr txBox="1">
                <a:spLocks noChangeArrowheads="1"/>
              </p:cNvSpPr>
              <p:nvPr/>
            </p:nvSpPr>
            <p:spPr bwMode="auto">
              <a:xfrm>
                <a:off x="942"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endParaRPr lang="en-US">
                  <a:solidFill>
                    <a:srgbClr val="CC0000"/>
                  </a:solidFill>
                </a:endParaRPr>
              </a:p>
            </p:txBody>
          </p:sp>
          <p:sp>
            <p:nvSpPr>
              <p:cNvPr id="392201" name="Text Box 9"/>
              <p:cNvSpPr txBox="1">
                <a:spLocks noChangeArrowheads="1"/>
              </p:cNvSpPr>
              <p:nvPr/>
            </p:nvSpPr>
            <p:spPr bwMode="auto">
              <a:xfrm>
                <a:off x="1511"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sp>
            <p:nvSpPr>
              <p:cNvPr id="392202" name="Text Box 10"/>
              <p:cNvSpPr txBox="1">
                <a:spLocks noChangeArrowheads="1"/>
              </p:cNvSpPr>
              <p:nvPr/>
            </p:nvSpPr>
            <p:spPr bwMode="auto">
              <a:xfrm>
                <a:off x="2077"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p>
            </p:txBody>
          </p:sp>
          <p:sp>
            <p:nvSpPr>
              <p:cNvPr id="392203" name="Text Box 11"/>
              <p:cNvSpPr txBox="1">
                <a:spLocks noChangeArrowheads="1"/>
              </p:cNvSpPr>
              <p:nvPr/>
            </p:nvSpPr>
            <p:spPr bwMode="auto">
              <a:xfrm>
                <a:off x="2646"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p>
            </p:txBody>
          </p:sp>
          <p:sp>
            <p:nvSpPr>
              <p:cNvPr id="392204" name="Text Box 12"/>
              <p:cNvSpPr txBox="1">
                <a:spLocks noChangeArrowheads="1"/>
              </p:cNvSpPr>
              <p:nvPr/>
            </p:nvSpPr>
            <p:spPr bwMode="auto">
              <a:xfrm>
                <a:off x="3215"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p>
            </p:txBody>
          </p:sp>
          <p:sp>
            <p:nvSpPr>
              <p:cNvPr id="392205" name="Text Box 13"/>
              <p:cNvSpPr txBox="1">
                <a:spLocks noChangeArrowheads="1"/>
              </p:cNvSpPr>
              <p:nvPr/>
            </p:nvSpPr>
            <p:spPr bwMode="auto">
              <a:xfrm>
                <a:off x="3784"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p>
            </p:txBody>
          </p:sp>
          <p:sp>
            <p:nvSpPr>
              <p:cNvPr id="392206" name="Text Box 14"/>
              <p:cNvSpPr txBox="1">
                <a:spLocks noChangeArrowheads="1"/>
              </p:cNvSpPr>
              <p:nvPr/>
            </p:nvSpPr>
            <p:spPr bwMode="auto">
              <a:xfrm>
                <a:off x="4353"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p>
            </p:txBody>
          </p:sp>
          <p:sp>
            <p:nvSpPr>
              <p:cNvPr id="392207" name="Text Box 15"/>
              <p:cNvSpPr txBox="1">
                <a:spLocks noChangeArrowheads="1"/>
              </p:cNvSpPr>
              <p:nvPr/>
            </p:nvSpPr>
            <p:spPr bwMode="auto">
              <a:xfrm>
                <a:off x="4922"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p>
            </p:txBody>
          </p:sp>
          <p:sp>
            <p:nvSpPr>
              <p:cNvPr id="392208" name="Text Box 16"/>
              <p:cNvSpPr txBox="1">
                <a:spLocks noChangeArrowheads="1"/>
              </p:cNvSpPr>
              <p:nvPr/>
            </p:nvSpPr>
            <p:spPr bwMode="auto">
              <a:xfrm>
                <a:off x="1226"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sp>
            <p:nvSpPr>
              <p:cNvPr id="392209" name="Text Box 17"/>
              <p:cNvSpPr txBox="1">
                <a:spLocks noChangeArrowheads="1"/>
              </p:cNvSpPr>
              <p:nvPr/>
            </p:nvSpPr>
            <p:spPr bwMode="auto">
              <a:xfrm>
                <a:off x="1792"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endParaRPr lang="en-US">
                  <a:solidFill>
                    <a:srgbClr val="198721"/>
                  </a:solidFill>
                </a:endParaRPr>
              </a:p>
            </p:txBody>
          </p:sp>
          <p:sp>
            <p:nvSpPr>
              <p:cNvPr id="392210" name="Text Box 18"/>
              <p:cNvSpPr txBox="1">
                <a:spLocks noChangeArrowheads="1"/>
              </p:cNvSpPr>
              <p:nvPr/>
            </p:nvSpPr>
            <p:spPr bwMode="auto">
              <a:xfrm>
                <a:off x="2361"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endParaRPr lang="en-US">
                  <a:solidFill>
                    <a:srgbClr val="198721"/>
                  </a:solidFill>
                </a:endParaRPr>
              </a:p>
            </p:txBody>
          </p:sp>
          <p:sp>
            <p:nvSpPr>
              <p:cNvPr id="392211" name="Text Box 19"/>
              <p:cNvSpPr txBox="1">
                <a:spLocks noChangeArrowheads="1"/>
              </p:cNvSpPr>
              <p:nvPr/>
            </p:nvSpPr>
            <p:spPr bwMode="auto">
              <a:xfrm>
                <a:off x="2930"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endParaRPr lang="en-US">
                  <a:solidFill>
                    <a:srgbClr val="198721"/>
                  </a:solidFill>
                </a:endParaRPr>
              </a:p>
            </p:txBody>
          </p:sp>
          <p:sp>
            <p:nvSpPr>
              <p:cNvPr id="392212" name="Text Box 20"/>
              <p:cNvSpPr txBox="1">
                <a:spLocks noChangeArrowheads="1"/>
              </p:cNvSpPr>
              <p:nvPr/>
            </p:nvSpPr>
            <p:spPr bwMode="auto">
              <a:xfrm>
                <a:off x="3499"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endParaRPr lang="en-US">
                  <a:solidFill>
                    <a:srgbClr val="198721"/>
                  </a:solidFill>
                </a:endParaRPr>
              </a:p>
            </p:txBody>
          </p:sp>
          <p:sp>
            <p:nvSpPr>
              <p:cNvPr id="392213" name="Text Box 21"/>
              <p:cNvSpPr txBox="1">
                <a:spLocks noChangeArrowheads="1"/>
              </p:cNvSpPr>
              <p:nvPr/>
            </p:nvSpPr>
            <p:spPr bwMode="auto">
              <a:xfrm>
                <a:off x="4068"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endParaRPr lang="en-US">
                  <a:solidFill>
                    <a:srgbClr val="198721"/>
                  </a:solidFill>
                </a:endParaRPr>
              </a:p>
            </p:txBody>
          </p:sp>
          <p:sp>
            <p:nvSpPr>
              <p:cNvPr id="392214" name="Text Box 22"/>
              <p:cNvSpPr txBox="1">
                <a:spLocks noChangeArrowheads="1"/>
              </p:cNvSpPr>
              <p:nvPr/>
            </p:nvSpPr>
            <p:spPr bwMode="auto">
              <a:xfrm>
                <a:off x="4637"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endParaRPr lang="en-US">
                  <a:solidFill>
                    <a:srgbClr val="198721"/>
                  </a:solidFill>
                </a:endParaRPr>
              </a:p>
            </p:txBody>
          </p:sp>
        </p:grpSp>
        <p:grpSp>
          <p:nvGrpSpPr>
            <p:cNvPr id="6" name="Group 23"/>
            <p:cNvGrpSpPr>
              <a:grpSpLocks/>
            </p:cNvGrpSpPr>
            <p:nvPr/>
          </p:nvGrpSpPr>
          <p:grpSpPr bwMode="auto">
            <a:xfrm>
              <a:off x="1058" y="3648"/>
              <a:ext cx="4227" cy="327"/>
              <a:chOff x="942" y="2698"/>
              <a:chExt cx="4227" cy="327"/>
            </a:xfrm>
          </p:grpSpPr>
          <p:sp>
            <p:nvSpPr>
              <p:cNvPr id="392216" name="Text Box 24"/>
              <p:cNvSpPr txBox="1">
                <a:spLocks noChangeArrowheads="1"/>
              </p:cNvSpPr>
              <p:nvPr/>
            </p:nvSpPr>
            <p:spPr bwMode="auto">
              <a:xfrm>
                <a:off x="942"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endParaRPr lang="en-US">
                  <a:solidFill>
                    <a:srgbClr val="198721"/>
                  </a:solidFill>
                </a:endParaRPr>
              </a:p>
            </p:txBody>
          </p:sp>
          <p:sp>
            <p:nvSpPr>
              <p:cNvPr id="392217" name="Text Box 25"/>
              <p:cNvSpPr txBox="1">
                <a:spLocks noChangeArrowheads="1"/>
              </p:cNvSpPr>
              <p:nvPr/>
            </p:nvSpPr>
            <p:spPr bwMode="auto">
              <a:xfrm>
                <a:off x="1511"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sp>
            <p:nvSpPr>
              <p:cNvPr id="392218" name="Text Box 26"/>
              <p:cNvSpPr txBox="1">
                <a:spLocks noChangeArrowheads="1"/>
              </p:cNvSpPr>
              <p:nvPr/>
            </p:nvSpPr>
            <p:spPr bwMode="auto">
              <a:xfrm>
                <a:off x="2077"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p>
            </p:txBody>
          </p:sp>
          <p:sp>
            <p:nvSpPr>
              <p:cNvPr id="392219" name="Text Box 27"/>
              <p:cNvSpPr txBox="1">
                <a:spLocks noChangeArrowheads="1"/>
              </p:cNvSpPr>
              <p:nvPr/>
            </p:nvSpPr>
            <p:spPr bwMode="auto">
              <a:xfrm>
                <a:off x="2646"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p>
            </p:txBody>
          </p:sp>
          <p:sp>
            <p:nvSpPr>
              <p:cNvPr id="392220" name="Text Box 28"/>
              <p:cNvSpPr txBox="1">
                <a:spLocks noChangeArrowheads="1"/>
              </p:cNvSpPr>
              <p:nvPr/>
            </p:nvSpPr>
            <p:spPr bwMode="auto">
              <a:xfrm>
                <a:off x="3215"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p>
            </p:txBody>
          </p:sp>
          <p:sp>
            <p:nvSpPr>
              <p:cNvPr id="392221" name="Text Box 29"/>
              <p:cNvSpPr txBox="1">
                <a:spLocks noChangeArrowheads="1"/>
              </p:cNvSpPr>
              <p:nvPr/>
            </p:nvSpPr>
            <p:spPr bwMode="auto">
              <a:xfrm>
                <a:off x="3784"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p>
            </p:txBody>
          </p:sp>
          <p:sp>
            <p:nvSpPr>
              <p:cNvPr id="392222" name="Text Box 30"/>
              <p:cNvSpPr txBox="1">
                <a:spLocks noChangeArrowheads="1"/>
              </p:cNvSpPr>
              <p:nvPr/>
            </p:nvSpPr>
            <p:spPr bwMode="auto">
              <a:xfrm>
                <a:off x="4353"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p>
            </p:txBody>
          </p:sp>
          <p:sp>
            <p:nvSpPr>
              <p:cNvPr id="392223" name="Text Box 31"/>
              <p:cNvSpPr txBox="1">
                <a:spLocks noChangeArrowheads="1"/>
              </p:cNvSpPr>
              <p:nvPr/>
            </p:nvSpPr>
            <p:spPr bwMode="auto">
              <a:xfrm>
                <a:off x="4922"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p>
            </p:txBody>
          </p:sp>
          <p:sp>
            <p:nvSpPr>
              <p:cNvPr id="392224" name="Text Box 32"/>
              <p:cNvSpPr txBox="1">
                <a:spLocks noChangeArrowheads="1"/>
              </p:cNvSpPr>
              <p:nvPr/>
            </p:nvSpPr>
            <p:spPr bwMode="auto">
              <a:xfrm>
                <a:off x="1226"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sp>
            <p:nvSpPr>
              <p:cNvPr id="392225" name="Text Box 33"/>
              <p:cNvSpPr txBox="1">
                <a:spLocks noChangeArrowheads="1"/>
              </p:cNvSpPr>
              <p:nvPr/>
            </p:nvSpPr>
            <p:spPr bwMode="auto">
              <a:xfrm>
                <a:off x="1792"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endParaRPr lang="en-US">
                  <a:solidFill>
                    <a:srgbClr val="198721"/>
                  </a:solidFill>
                </a:endParaRPr>
              </a:p>
            </p:txBody>
          </p:sp>
          <p:sp>
            <p:nvSpPr>
              <p:cNvPr id="392226" name="Text Box 34"/>
              <p:cNvSpPr txBox="1">
                <a:spLocks noChangeArrowheads="1"/>
              </p:cNvSpPr>
              <p:nvPr/>
            </p:nvSpPr>
            <p:spPr bwMode="auto">
              <a:xfrm>
                <a:off x="2361"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endParaRPr lang="en-US">
                  <a:solidFill>
                    <a:srgbClr val="198721"/>
                  </a:solidFill>
                </a:endParaRPr>
              </a:p>
            </p:txBody>
          </p:sp>
          <p:sp>
            <p:nvSpPr>
              <p:cNvPr id="392227" name="Text Box 35"/>
              <p:cNvSpPr txBox="1">
                <a:spLocks noChangeArrowheads="1"/>
              </p:cNvSpPr>
              <p:nvPr/>
            </p:nvSpPr>
            <p:spPr bwMode="auto">
              <a:xfrm>
                <a:off x="2930"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endParaRPr lang="en-US">
                  <a:solidFill>
                    <a:srgbClr val="198721"/>
                  </a:solidFill>
                </a:endParaRPr>
              </a:p>
            </p:txBody>
          </p:sp>
          <p:sp>
            <p:nvSpPr>
              <p:cNvPr id="392228" name="Text Box 36"/>
              <p:cNvSpPr txBox="1">
                <a:spLocks noChangeArrowheads="1"/>
              </p:cNvSpPr>
              <p:nvPr/>
            </p:nvSpPr>
            <p:spPr bwMode="auto">
              <a:xfrm>
                <a:off x="3499"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endParaRPr lang="en-US">
                  <a:solidFill>
                    <a:srgbClr val="198721"/>
                  </a:solidFill>
                </a:endParaRPr>
              </a:p>
            </p:txBody>
          </p:sp>
          <p:sp>
            <p:nvSpPr>
              <p:cNvPr id="392229" name="Text Box 37"/>
              <p:cNvSpPr txBox="1">
                <a:spLocks noChangeArrowheads="1"/>
              </p:cNvSpPr>
              <p:nvPr/>
            </p:nvSpPr>
            <p:spPr bwMode="auto">
              <a:xfrm>
                <a:off x="4068"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endParaRPr lang="en-US">
                  <a:solidFill>
                    <a:srgbClr val="198721"/>
                  </a:solidFill>
                </a:endParaRPr>
              </a:p>
            </p:txBody>
          </p:sp>
          <p:sp>
            <p:nvSpPr>
              <p:cNvPr id="392230" name="Text Box 38"/>
              <p:cNvSpPr txBox="1">
                <a:spLocks noChangeArrowheads="1"/>
              </p:cNvSpPr>
              <p:nvPr/>
            </p:nvSpPr>
            <p:spPr bwMode="auto">
              <a:xfrm>
                <a:off x="4637"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endParaRPr lang="en-US">
                  <a:solidFill>
                    <a:srgbClr val="198721"/>
                  </a:solidFill>
                </a:endParaRPr>
              </a:p>
            </p:txBody>
          </p:sp>
        </p:grpSp>
        <p:grpSp>
          <p:nvGrpSpPr>
            <p:cNvPr id="7" name="Group 39"/>
            <p:cNvGrpSpPr>
              <a:grpSpLocks/>
            </p:cNvGrpSpPr>
            <p:nvPr/>
          </p:nvGrpSpPr>
          <p:grpSpPr bwMode="auto">
            <a:xfrm>
              <a:off x="1076" y="2889"/>
              <a:ext cx="4227" cy="327"/>
              <a:chOff x="939" y="2698"/>
              <a:chExt cx="4227" cy="327"/>
            </a:xfrm>
          </p:grpSpPr>
          <p:sp>
            <p:nvSpPr>
              <p:cNvPr id="392232" name="Text Box 40"/>
              <p:cNvSpPr txBox="1">
                <a:spLocks noChangeArrowheads="1"/>
              </p:cNvSpPr>
              <p:nvPr/>
            </p:nvSpPr>
            <p:spPr bwMode="auto">
              <a:xfrm>
                <a:off x="939"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endParaRPr lang="en-US">
                  <a:solidFill>
                    <a:srgbClr val="CC0000"/>
                  </a:solidFill>
                </a:endParaRPr>
              </a:p>
            </p:txBody>
          </p:sp>
          <p:sp>
            <p:nvSpPr>
              <p:cNvPr id="392233" name="Text Box 41"/>
              <p:cNvSpPr txBox="1">
                <a:spLocks noChangeArrowheads="1"/>
              </p:cNvSpPr>
              <p:nvPr/>
            </p:nvSpPr>
            <p:spPr bwMode="auto">
              <a:xfrm>
                <a:off x="1508"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endParaRPr lang="en-US" sz="2800" b="1">
                  <a:solidFill>
                    <a:srgbClr val="CC0000"/>
                  </a:solidFill>
                </a:endParaRPr>
              </a:p>
            </p:txBody>
          </p:sp>
          <p:sp>
            <p:nvSpPr>
              <p:cNvPr id="392234" name="Text Box 42"/>
              <p:cNvSpPr txBox="1">
                <a:spLocks noChangeArrowheads="1"/>
              </p:cNvSpPr>
              <p:nvPr/>
            </p:nvSpPr>
            <p:spPr bwMode="auto">
              <a:xfrm>
                <a:off x="2080"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sp>
            <p:nvSpPr>
              <p:cNvPr id="392235" name="Text Box 43"/>
              <p:cNvSpPr txBox="1">
                <a:spLocks noChangeArrowheads="1"/>
              </p:cNvSpPr>
              <p:nvPr/>
            </p:nvSpPr>
            <p:spPr bwMode="auto">
              <a:xfrm>
                <a:off x="2649"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sp>
            <p:nvSpPr>
              <p:cNvPr id="392236" name="Text Box 44"/>
              <p:cNvSpPr txBox="1">
                <a:spLocks noChangeArrowheads="1"/>
              </p:cNvSpPr>
              <p:nvPr/>
            </p:nvSpPr>
            <p:spPr bwMode="auto">
              <a:xfrm>
                <a:off x="3218"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sp>
            <p:nvSpPr>
              <p:cNvPr id="392237" name="Text Box 45"/>
              <p:cNvSpPr txBox="1">
                <a:spLocks noChangeArrowheads="1"/>
              </p:cNvSpPr>
              <p:nvPr/>
            </p:nvSpPr>
            <p:spPr bwMode="auto">
              <a:xfrm>
                <a:off x="3787"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sp>
            <p:nvSpPr>
              <p:cNvPr id="392238" name="Text Box 46"/>
              <p:cNvSpPr txBox="1">
                <a:spLocks noChangeArrowheads="1"/>
              </p:cNvSpPr>
              <p:nvPr/>
            </p:nvSpPr>
            <p:spPr bwMode="auto">
              <a:xfrm>
                <a:off x="4356"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sp>
            <p:nvSpPr>
              <p:cNvPr id="392239" name="Text Box 47"/>
              <p:cNvSpPr txBox="1">
                <a:spLocks noChangeArrowheads="1"/>
              </p:cNvSpPr>
              <p:nvPr/>
            </p:nvSpPr>
            <p:spPr bwMode="auto">
              <a:xfrm>
                <a:off x="4925"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sp>
            <p:nvSpPr>
              <p:cNvPr id="392240" name="Text Box 48"/>
              <p:cNvSpPr txBox="1">
                <a:spLocks noChangeArrowheads="1"/>
              </p:cNvSpPr>
              <p:nvPr/>
            </p:nvSpPr>
            <p:spPr bwMode="auto">
              <a:xfrm>
                <a:off x="1223"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endParaRPr lang="en-US" sz="2800" b="1">
                  <a:solidFill>
                    <a:srgbClr val="CC0000"/>
                  </a:solidFill>
                </a:endParaRPr>
              </a:p>
            </p:txBody>
          </p:sp>
          <p:sp>
            <p:nvSpPr>
              <p:cNvPr id="392241" name="Text Box 49"/>
              <p:cNvSpPr txBox="1">
                <a:spLocks noChangeArrowheads="1"/>
              </p:cNvSpPr>
              <p:nvPr/>
            </p:nvSpPr>
            <p:spPr bwMode="auto">
              <a:xfrm>
                <a:off x="1795"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sp>
            <p:nvSpPr>
              <p:cNvPr id="392242" name="Text Box 50"/>
              <p:cNvSpPr txBox="1">
                <a:spLocks noChangeArrowheads="1"/>
              </p:cNvSpPr>
              <p:nvPr/>
            </p:nvSpPr>
            <p:spPr bwMode="auto">
              <a:xfrm>
                <a:off x="2364"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sp>
            <p:nvSpPr>
              <p:cNvPr id="392243" name="Text Box 51"/>
              <p:cNvSpPr txBox="1">
                <a:spLocks noChangeArrowheads="1"/>
              </p:cNvSpPr>
              <p:nvPr/>
            </p:nvSpPr>
            <p:spPr bwMode="auto">
              <a:xfrm>
                <a:off x="2933"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sp>
            <p:nvSpPr>
              <p:cNvPr id="392244" name="Text Box 52"/>
              <p:cNvSpPr txBox="1">
                <a:spLocks noChangeArrowheads="1"/>
              </p:cNvSpPr>
              <p:nvPr/>
            </p:nvSpPr>
            <p:spPr bwMode="auto">
              <a:xfrm>
                <a:off x="3502"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sp>
            <p:nvSpPr>
              <p:cNvPr id="392245" name="Text Box 53"/>
              <p:cNvSpPr txBox="1">
                <a:spLocks noChangeArrowheads="1"/>
              </p:cNvSpPr>
              <p:nvPr/>
            </p:nvSpPr>
            <p:spPr bwMode="auto">
              <a:xfrm>
                <a:off x="4071"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sp>
            <p:nvSpPr>
              <p:cNvPr id="392246" name="Text Box 54"/>
              <p:cNvSpPr txBox="1">
                <a:spLocks noChangeArrowheads="1"/>
              </p:cNvSpPr>
              <p:nvPr/>
            </p:nvSpPr>
            <p:spPr bwMode="auto">
              <a:xfrm>
                <a:off x="4640"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grpSp>
        <p:grpSp>
          <p:nvGrpSpPr>
            <p:cNvPr id="8" name="Group 55"/>
            <p:cNvGrpSpPr>
              <a:grpSpLocks/>
            </p:cNvGrpSpPr>
            <p:nvPr/>
          </p:nvGrpSpPr>
          <p:grpSpPr bwMode="auto">
            <a:xfrm>
              <a:off x="1076" y="3465"/>
              <a:ext cx="4227" cy="327"/>
              <a:chOff x="939" y="2698"/>
              <a:chExt cx="4227" cy="327"/>
            </a:xfrm>
          </p:grpSpPr>
          <p:sp>
            <p:nvSpPr>
              <p:cNvPr id="392248" name="Text Box 56"/>
              <p:cNvSpPr txBox="1">
                <a:spLocks noChangeArrowheads="1"/>
              </p:cNvSpPr>
              <p:nvPr/>
            </p:nvSpPr>
            <p:spPr bwMode="auto">
              <a:xfrm>
                <a:off x="939"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endParaRPr lang="en-US">
                  <a:solidFill>
                    <a:srgbClr val="CC0000"/>
                  </a:solidFill>
                </a:endParaRPr>
              </a:p>
            </p:txBody>
          </p:sp>
          <p:sp>
            <p:nvSpPr>
              <p:cNvPr id="392249" name="Text Box 57"/>
              <p:cNvSpPr txBox="1">
                <a:spLocks noChangeArrowheads="1"/>
              </p:cNvSpPr>
              <p:nvPr/>
            </p:nvSpPr>
            <p:spPr bwMode="auto">
              <a:xfrm>
                <a:off x="1508"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endParaRPr lang="en-US" sz="2800" b="1">
                  <a:solidFill>
                    <a:srgbClr val="CC0000"/>
                  </a:solidFill>
                </a:endParaRPr>
              </a:p>
            </p:txBody>
          </p:sp>
          <p:sp>
            <p:nvSpPr>
              <p:cNvPr id="392250" name="Text Box 58"/>
              <p:cNvSpPr txBox="1">
                <a:spLocks noChangeArrowheads="1"/>
              </p:cNvSpPr>
              <p:nvPr/>
            </p:nvSpPr>
            <p:spPr bwMode="auto">
              <a:xfrm>
                <a:off x="2080"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sp>
            <p:nvSpPr>
              <p:cNvPr id="392251" name="Text Box 59"/>
              <p:cNvSpPr txBox="1">
                <a:spLocks noChangeArrowheads="1"/>
              </p:cNvSpPr>
              <p:nvPr/>
            </p:nvSpPr>
            <p:spPr bwMode="auto">
              <a:xfrm>
                <a:off x="2649"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sp>
            <p:nvSpPr>
              <p:cNvPr id="392252" name="Text Box 60"/>
              <p:cNvSpPr txBox="1">
                <a:spLocks noChangeArrowheads="1"/>
              </p:cNvSpPr>
              <p:nvPr/>
            </p:nvSpPr>
            <p:spPr bwMode="auto">
              <a:xfrm>
                <a:off x="3218"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sp>
            <p:nvSpPr>
              <p:cNvPr id="392253" name="Text Box 61"/>
              <p:cNvSpPr txBox="1">
                <a:spLocks noChangeArrowheads="1"/>
              </p:cNvSpPr>
              <p:nvPr/>
            </p:nvSpPr>
            <p:spPr bwMode="auto">
              <a:xfrm>
                <a:off x="3787"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sp>
            <p:nvSpPr>
              <p:cNvPr id="392254" name="Text Box 62"/>
              <p:cNvSpPr txBox="1">
                <a:spLocks noChangeArrowheads="1"/>
              </p:cNvSpPr>
              <p:nvPr/>
            </p:nvSpPr>
            <p:spPr bwMode="auto">
              <a:xfrm>
                <a:off x="4356"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sp>
            <p:nvSpPr>
              <p:cNvPr id="392255" name="Text Box 63"/>
              <p:cNvSpPr txBox="1">
                <a:spLocks noChangeArrowheads="1"/>
              </p:cNvSpPr>
              <p:nvPr/>
            </p:nvSpPr>
            <p:spPr bwMode="auto">
              <a:xfrm>
                <a:off x="4925"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sp>
            <p:nvSpPr>
              <p:cNvPr id="392256" name="Text Box 64"/>
              <p:cNvSpPr txBox="1">
                <a:spLocks noChangeArrowheads="1"/>
              </p:cNvSpPr>
              <p:nvPr/>
            </p:nvSpPr>
            <p:spPr bwMode="auto">
              <a:xfrm>
                <a:off x="1223"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endParaRPr lang="en-US" sz="2800" b="1">
                  <a:solidFill>
                    <a:srgbClr val="CC0000"/>
                  </a:solidFill>
                </a:endParaRPr>
              </a:p>
            </p:txBody>
          </p:sp>
          <p:sp>
            <p:nvSpPr>
              <p:cNvPr id="392257" name="Text Box 65"/>
              <p:cNvSpPr txBox="1">
                <a:spLocks noChangeArrowheads="1"/>
              </p:cNvSpPr>
              <p:nvPr/>
            </p:nvSpPr>
            <p:spPr bwMode="auto">
              <a:xfrm>
                <a:off x="1795"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sp>
            <p:nvSpPr>
              <p:cNvPr id="392258" name="Text Box 66"/>
              <p:cNvSpPr txBox="1">
                <a:spLocks noChangeArrowheads="1"/>
              </p:cNvSpPr>
              <p:nvPr/>
            </p:nvSpPr>
            <p:spPr bwMode="auto">
              <a:xfrm>
                <a:off x="2364"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sp>
            <p:nvSpPr>
              <p:cNvPr id="392259" name="Text Box 67"/>
              <p:cNvSpPr txBox="1">
                <a:spLocks noChangeArrowheads="1"/>
              </p:cNvSpPr>
              <p:nvPr/>
            </p:nvSpPr>
            <p:spPr bwMode="auto">
              <a:xfrm>
                <a:off x="2933"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sp>
            <p:nvSpPr>
              <p:cNvPr id="392260" name="Text Box 68"/>
              <p:cNvSpPr txBox="1">
                <a:spLocks noChangeArrowheads="1"/>
              </p:cNvSpPr>
              <p:nvPr/>
            </p:nvSpPr>
            <p:spPr bwMode="auto">
              <a:xfrm>
                <a:off x="3502"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sp>
            <p:nvSpPr>
              <p:cNvPr id="392261" name="Text Box 69"/>
              <p:cNvSpPr txBox="1">
                <a:spLocks noChangeArrowheads="1"/>
              </p:cNvSpPr>
              <p:nvPr/>
            </p:nvSpPr>
            <p:spPr bwMode="auto">
              <a:xfrm>
                <a:off x="4071"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sp>
            <p:nvSpPr>
              <p:cNvPr id="392262" name="Text Box 70"/>
              <p:cNvSpPr txBox="1">
                <a:spLocks noChangeArrowheads="1"/>
              </p:cNvSpPr>
              <p:nvPr/>
            </p:nvSpPr>
            <p:spPr bwMode="auto">
              <a:xfrm>
                <a:off x="4640"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grpSp>
        <p:sp>
          <p:nvSpPr>
            <p:cNvPr id="392263" name="AutoShape 71"/>
            <p:cNvSpPr>
              <a:spLocks noChangeArrowheads="1"/>
            </p:cNvSpPr>
            <p:nvPr/>
          </p:nvSpPr>
          <p:spPr bwMode="auto">
            <a:xfrm>
              <a:off x="1967" y="2630"/>
              <a:ext cx="192" cy="576"/>
            </a:xfrm>
            <a:prstGeom prst="downArrow">
              <a:avLst>
                <a:gd name="adj1" fmla="val 50000"/>
                <a:gd name="adj2" fmla="val 75000"/>
              </a:avLst>
            </a:prstGeom>
            <a:solidFill>
              <a:srgbClr val="000000"/>
            </a:solidFill>
            <a:ln w="9525">
              <a:noFill/>
              <a:miter lim="800000"/>
              <a:headEnd/>
              <a:tailEnd/>
            </a:ln>
            <a:effectLst/>
          </p:spPr>
          <p:txBody>
            <a:bodyPr wrap="none" anchor="ctr">
              <a:prstTxWarp prst="textNoShape">
                <a:avLst/>
              </a:prstTxWarp>
            </a:bodyPr>
            <a:lstStyle/>
            <a:p>
              <a:endParaRPr lang="en-US"/>
            </a:p>
          </p:txBody>
        </p:sp>
        <p:sp>
          <p:nvSpPr>
            <p:cNvPr id="392264" name="Text Box 72"/>
            <p:cNvSpPr txBox="1">
              <a:spLocks noChangeArrowheads="1"/>
            </p:cNvSpPr>
            <p:nvPr/>
          </p:nvSpPr>
          <p:spPr bwMode="auto">
            <a:xfrm>
              <a:off x="1871" y="3206"/>
              <a:ext cx="409" cy="250"/>
            </a:xfrm>
            <a:prstGeom prst="rect">
              <a:avLst/>
            </a:prstGeom>
            <a:noFill/>
            <a:ln w="9525">
              <a:noFill/>
              <a:miter lim="800000"/>
              <a:headEnd/>
              <a:tailEnd/>
            </a:ln>
            <a:effectLst/>
          </p:spPr>
          <p:txBody>
            <a:bodyPr wrap="none" anchor="ctr">
              <a:prstTxWarp prst="textNoShape">
                <a:avLst/>
              </a:prstTxWarp>
              <a:spAutoFit/>
            </a:bodyPr>
            <a:lstStyle/>
            <a:p>
              <a:r>
                <a:rPr lang="en-US" sz="2000" b="1">
                  <a:solidFill>
                    <a:srgbClr val="198721"/>
                  </a:solidFill>
                </a:rPr>
                <a:t>Na</a:t>
              </a:r>
              <a:r>
                <a:rPr lang="en-US" sz="2800" b="1" baseline="30000">
                  <a:solidFill>
                    <a:srgbClr val="198721"/>
                  </a:solidFill>
                </a:rPr>
                <a:t>+</a:t>
              </a:r>
              <a:endParaRPr lang="en-US"/>
            </a:p>
          </p:txBody>
        </p:sp>
        <p:sp>
          <p:nvSpPr>
            <p:cNvPr id="392265" name="Text Box 73"/>
            <p:cNvSpPr txBox="1">
              <a:spLocks noChangeArrowheads="1"/>
            </p:cNvSpPr>
            <p:nvPr/>
          </p:nvSpPr>
          <p:spPr bwMode="auto">
            <a:xfrm>
              <a:off x="383" y="3888"/>
              <a:ext cx="1516" cy="346"/>
            </a:xfrm>
            <a:prstGeom prst="rect">
              <a:avLst/>
            </a:prstGeom>
            <a:noFill/>
            <a:ln w="9525">
              <a:noFill/>
              <a:miter lim="800000"/>
              <a:headEnd/>
              <a:tailEnd/>
            </a:ln>
            <a:effectLst/>
          </p:spPr>
          <p:txBody>
            <a:bodyPr wrap="none" anchor="ctr">
              <a:prstTxWarp prst="textNoShape">
                <a:avLst/>
              </a:prstTxWarp>
              <a:spAutoFit/>
            </a:bodyPr>
            <a:lstStyle/>
            <a:p>
              <a:r>
                <a:rPr lang="en-US" b="1" dirty="0">
                  <a:solidFill>
                    <a:srgbClr val="0F116A"/>
                  </a:solidFill>
                </a:rPr>
                <a:t>            wave </a:t>
              </a:r>
              <a:r>
                <a:rPr lang="en-US" sz="3000" b="1" dirty="0">
                  <a:solidFill>
                    <a:schemeClr val="tx2"/>
                  </a:solidFill>
                  <a:sym typeface="Symbol" charset="2"/>
                </a:rPr>
                <a:t></a:t>
              </a:r>
            </a:p>
          </p:txBody>
        </p:sp>
      </p:grpSp>
      <p:pic>
        <p:nvPicPr>
          <p:cNvPr id="392284" name="Picture 92" descr="penguinL"/>
          <p:cNvPicPr>
            <a:picLocks noChangeAspect="1" noChangeArrowheads="1"/>
          </p:cNvPicPr>
          <p:nvPr/>
        </p:nvPicPr>
        <p:blipFill>
          <a:blip r:embed="rId5"/>
          <a:srcRect/>
          <a:stretch>
            <a:fillRect/>
          </a:stretch>
        </p:blipFill>
        <p:spPr bwMode="auto">
          <a:xfrm flipH="1">
            <a:off x="0" y="5562600"/>
            <a:ext cx="1274763" cy="1295400"/>
          </a:xfrm>
          <a:prstGeom prst="rect">
            <a:avLst/>
          </a:prstGeom>
          <a:noFill/>
        </p:spPr>
      </p:pic>
      <p:sp>
        <p:nvSpPr>
          <p:cNvPr id="392285" name="AutoShape 93"/>
          <p:cNvSpPr>
            <a:spLocks noChangeArrowheads="1"/>
          </p:cNvSpPr>
          <p:nvPr/>
        </p:nvSpPr>
        <p:spPr bwMode="auto">
          <a:xfrm flipH="1">
            <a:off x="76200" y="3733800"/>
            <a:ext cx="1447800" cy="1431925"/>
          </a:xfrm>
          <a:prstGeom prst="wedgeEllipseCallout">
            <a:avLst>
              <a:gd name="adj1" fmla="val -10088"/>
              <a:gd name="adj2" fmla="val 87912"/>
            </a:avLst>
          </a:prstGeom>
          <a:solidFill>
            <a:srgbClr val="FFEA18"/>
          </a:solidFill>
          <a:ln w="38100">
            <a:solidFill>
              <a:srgbClr val="CC0000"/>
            </a:solidFill>
            <a:miter lim="800000"/>
            <a:headEnd/>
            <a:tailEnd/>
          </a:ln>
          <a:effectLst/>
        </p:spPr>
        <p:txBody>
          <a:bodyPr wrap="none" lIns="0" tIns="0" rIns="0" bIns="0" anchor="ctr">
            <a:prstTxWarp prst="textNoShape">
              <a:avLst/>
            </a:prstTxWarp>
          </a:bodyPr>
          <a:lstStyle/>
          <a:p>
            <a:r>
              <a:rPr lang="en-US" sz="1800" b="1">
                <a:solidFill>
                  <a:srgbClr val="0F116A"/>
                </a:solidFill>
                <a:latin typeface="Comic Sans MS" charset="0"/>
              </a:rPr>
              <a:t>The rest</a:t>
            </a:r>
            <a:br>
              <a:rPr lang="en-US" sz="1800" b="1">
                <a:solidFill>
                  <a:srgbClr val="0F116A"/>
                </a:solidFill>
                <a:latin typeface="Comic Sans MS" charset="0"/>
              </a:rPr>
            </a:br>
            <a:r>
              <a:rPr lang="en-US" sz="1800" b="1">
                <a:solidFill>
                  <a:srgbClr val="0F116A"/>
                </a:solidFill>
                <a:latin typeface="Comic Sans MS" charset="0"/>
              </a:rPr>
              <a:t>of the</a:t>
            </a:r>
            <a:br>
              <a:rPr lang="en-US" sz="1800" b="1">
                <a:solidFill>
                  <a:srgbClr val="0F116A"/>
                </a:solidFill>
                <a:latin typeface="Comic Sans MS" charset="0"/>
              </a:rPr>
            </a:br>
            <a:r>
              <a:rPr lang="en-US" sz="1800" b="1">
                <a:solidFill>
                  <a:srgbClr val="0F116A"/>
                </a:solidFill>
                <a:latin typeface="Comic Sans MS" charset="0"/>
              </a:rPr>
              <a:t>dominoes </a:t>
            </a:r>
            <a:br>
              <a:rPr lang="en-US" sz="1800" b="1">
                <a:solidFill>
                  <a:srgbClr val="0F116A"/>
                </a:solidFill>
                <a:latin typeface="Comic Sans MS" charset="0"/>
              </a:rPr>
            </a:br>
            <a:r>
              <a:rPr lang="en-US" sz="1800" b="1">
                <a:solidFill>
                  <a:srgbClr val="0F116A"/>
                </a:solidFill>
                <a:latin typeface="Comic Sans MS" charset="0"/>
              </a:rPr>
              <a:t>fall</a:t>
            </a:r>
            <a:r>
              <a:rPr lang="en-US" sz="1800" b="1" i="1">
                <a:solidFill>
                  <a:srgbClr val="0F116A"/>
                </a:solidFill>
                <a:latin typeface="Comic Sans MS" charset="0"/>
              </a:rPr>
              <a:t>!</a:t>
            </a:r>
            <a:endParaRPr lang="en-US" sz="1800" b="1">
              <a:solidFill>
                <a:srgbClr val="0F116A"/>
              </a:solidFill>
              <a:latin typeface="Comic Sans MS"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92284"/>
                                        </p:tgtEl>
                                        <p:attrNameLst>
                                          <p:attrName>style.visibility</p:attrName>
                                        </p:attrNameLst>
                                      </p:cBhvr>
                                      <p:to>
                                        <p:strVal val="visible"/>
                                      </p:to>
                                    </p:set>
                                    <p:animEffect transition="in" filter="wipe(left)">
                                      <p:cBhvr>
                                        <p:cTn id="7" dur="500"/>
                                        <p:tgtEl>
                                          <p:spTgt spid="39228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92285"/>
                                        </p:tgtEl>
                                        <p:attrNameLst>
                                          <p:attrName>style.visibility</p:attrName>
                                        </p:attrNameLst>
                                      </p:cBhvr>
                                      <p:to>
                                        <p:strVal val="visible"/>
                                      </p:to>
                                    </p:set>
                                    <p:animEffect transition="in" filter="wipe(down)">
                                      <p:cBhvr>
                                        <p:cTn id="11" dur="500"/>
                                        <p:tgtEl>
                                          <p:spTgt spid="392285"/>
                                        </p:tgtEl>
                                      </p:cBhvr>
                                    </p:animEffect>
                                  </p:childTnLst>
                                  <p:subTnLst>
                                    <p:audio>
                                      <p:cMediaNode>
                                        <p:cTn display="0" masterRel="sameClick">
                                          <p:stCondLst>
                                            <p:cond evt="begin" delay="0">
                                              <p:tn val="9"/>
                                            </p:cond>
                                          </p:stCondLst>
                                          <p:endCondLst>
                                            <p:cond evt="onStopAudio" delay="0">
                                              <p:tgtEl>
                                                <p:sldTgt/>
                                              </p:tgtEl>
                                            </p:cond>
                                          </p:endCondLst>
                                        </p:cTn>
                                        <p:tgtEl>
                                          <p:sndTgt r:embed="rId3"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2285" grpId="0"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Rectangle 2"/>
          <p:cNvSpPr>
            <a:spLocks noGrp="1" noChangeArrowheads="1"/>
          </p:cNvSpPr>
          <p:nvPr>
            <p:ph type="title"/>
          </p:nvPr>
        </p:nvSpPr>
        <p:spPr>
          <a:xfrm>
            <a:off x="152400" y="190500"/>
            <a:ext cx="8229600" cy="762000"/>
          </a:xfrm>
        </p:spPr>
        <p:txBody>
          <a:bodyPr/>
          <a:lstStyle/>
          <a:p>
            <a:r>
              <a:rPr lang="en-US" dirty="0"/>
              <a:t>How does a nerve impulse travel?</a:t>
            </a:r>
          </a:p>
        </p:txBody>
      </p:sp>
      <p:sp>
        <p:nvSpPr>
          <p:cNvPr id="394243" name="Rectangle 3" descr="Rectangle: Click to edit Master text styles&#10;Second level&#10;Third level&#10;Fourth level&#10;Fifth level"/>
          <p:cNvSpPr>
            <a:spLocks noGrp="1" noChangeArrowheads="1"/>
          </p:cNvSpPr>
          <p:nvPr>
            <p:ph type="body" idx="1"/>
          </p:nvPr>
        </p:nvSpPr>
        <p:spPr>
          <a:xfrm>
            <a:off x="482600" y="1042988"/>
            <a:ext cx="8077200" cy="2478087"/>
          </a:xfrm>
          <a:noFill/>
          <a:ln/>
        </p:spPr>
        <p:txBody>
          <a:bodyPr/>
          <a:lstStyle/>
          <a:p>
            <a:pPr>
              <a:lnSpc>
                <a:spcPct val="110000"/>
              </a:lnSpc>
            </a:pPr>
            <a:r>
              <a:rPr lang="en-US" sz="2800" u="sng" dirty="0">
                <a:solidFill>
                  <a:srgbClr val="CC0000"/>
                </a:solidFill>
              </a:rPr>
              <a:t>Re-set</a:t>
            </a:r>
            <a:r>
              <a:rPr lang="en-US" sz="2800" dirty="0"/>
              <a:t>: 2nd wave travels down neuron</a:t>
            </a:r>
            <a:endParaRPr lang="en-US" sz="2600" dirty="0"/>
          </a:p>
          <a:p>
            <a:pPr lvl="1">
              <a:lnSpc>
                <a:spcPct val="90000"/>
              </a:lnSpc>
            </a:pPr>
            <a:r>
              <a:rPr lang="en-US" sz="2400" u="sng" dirty="0">
                <a:solidFill>
                  <a:srgbClr val="CC0000"/>
                </a:solidFill>
              </a:rPr>
              <a:t>K</a:t>
            </a:r>
            <a:r>
              <a:rPr lang="en-US" sz="2400" baseline="30000" dirty="0">
                <a:solidFill>
                  <a:srgbClr val="CC0000"/>
                </a:solidFill>
              </a:rPr>
              <a:t>+ </a:t>
            </a:r>
            <a:r>
              <a:rPr lang="en-US" sz="2400" u="sng" dirty="0">
                <a:solidFill>
                  <a:srgbClr val="CC0000"/>
                </a:solidFill>
              </a:rPr>
              <a:t>channels</a:t>
            </a:r>
            <a:r>
              <a:rPr lang="en-US" sz="2400" dirty="0"/>
              <a:t> open</a:t>
            </a:r>
          </a:p>
          <a:p>
            <a:pPr marL="1085850" lvl="2">
              <a:lnSpc>
                <a:spcPct val="90000"/>
              </a:lnSpc>
            </a:pPr>
            <a:r>
              <a:rPr lang="en-US" dirty="0"/>
              <a:t>K</a:t>
            </a:r>
            <a:r>
              <a:rPr lang="en-US" baseline="30000" dirty="0"/>
              <a:t>+</a:t>
            </a:r>
            <a:r>
              <a:rPr lang="en-US" dirty="0"/>
              <a:t> channels open up more slowly than Na</a:t>
            </a:r>
            <a:r>
              <a:rPr lang="en-US" baseline="30000" dirty="0"/>
              <a:t>+</a:t>
            </a:r>
            <a:r>
              <a:rPr lang="en-US" dirty="0"/>
              <a:t> channels</a:t>
            </a:r>
            <a:endParaRPr lang="en-US" baseline="30000" dirty="0">
              <a:solidFill>
                <a:schemeClr val="tx2"/>
              </a:solidFill>
            </a:endParaRPr>
          </a:p>
          <a:p>
            <a:pPr lvl="1">
              <a:lnSpc>
                <a:spcPct val="90000"/>
              </a:lnSpc>
            </a:pPr>
            <a:r>
              <a:rPr lang="en-US" sz="2400" dirty="0"/>
              <a:t>K</a:t>
            </a:r>
            <a:r>
              <a:rPr lang="en-US" sz="2400" baseline="30000" dirty="0"/>
              <a:t>+</a:t>
            </a:r>
            <a:r>
              <a:rPr lang="en-US" sz="2400" dirty="0"/>
              <a:t> ions diffuse </a:t>
            </a:r>
            <a:r>
              <a:rPr lang="en-US" sz="2400" u="sng" dirty="0"/>
              <a:t>out of</a:t>
            </a:r>
            <a:r>
              <a:rPr lang="en-US" sz="2400" dirty="0"/>
              <a:t> cell</a:t>
            </a:r>
          </a:p>
          <a:p>
            <a:pPr lvl="1">
              <a:lnSpc>
                <a:spcPct val="90000"/>
              </a:lnSpc>
            </a:pPr>
            <a:r>
              <a:rPr lang="en-US" sz="2400" dirty="0"/>
              <a:t>charges reverse back at that point</a:t>
            </a:r>
          </a:p>
          <a:p>
            <a:pPr marL="1085850" lvl="2">
              <a:lnSpc>
                <a:spcPct val="110000"/>
              </a:lnSpc>
            </a:pPr>
            <a:r>
              <a:rPr lang="en-US" u="sng" dirty="0"/>
              <a:t>negative</a:t>
            </a:r>
            <a:r>
              <a:rPr lang="en-US" dirty="0"/>
              <a:t> inside; </a:t>
            </a:r>
            <a:r>
              <a:rPr lang="en-US" u="sng" dirty="0"/>
              <a:t>positive</a:t>
            </a:r>
            <a:r>
              <a:rPr lang="en-US" dirty="0"/>
              <a:t> outside</a:t>
            </a:r>
          </a:p>
        </p:txBody>
      </p:sp>
      <p:grpSp>
        <p:nvGrpSpPr>
          <p:cNvPr id="2" name="Group 4"/>
          <p:cNvGrpSpPr>
            <a:grpSpLocks/>
          </p:cNvGrpSpPr>
          <p:nvPr/>
        </p:nvGrpSpPr>
        <p:grpSpPr bwMode="auto">
          <a:xfrm>
            <a:off x="771525" y="3930650"/>
            <a:ext cx="8229600" cy="2911475"/>
            <a:chOff x="144" y="2400"/>
            <a:chExt cx="5184" cy="1834"/>
          </a:xfrm>
        </p:grpSpPr>
        <p:sp>
          <p:nvSpPr>
            <p:cNvPr id="394245" name="AutoShape 5"/>
            <p:cNvSpPr>
              <a:spLocks noChangeArrowheads="1"/>
            </p:cNvSpPr>
            <p:nvPr/>
          </p:nvSpPr>
          <p:spPr bwMode="auto">
            <a:xfrm rot="5400000">
              <a:off x="2640" y="1008"/>
              <a:ext cx="720" cy="4656"/>
            </a:xfrm>
            <a:prstGeom prst="can">
              <a:avLst>
                <a:gd name="adj" fmla="val 33591"/>
              </a:avLst>
            </a:prstGeom>
            <a:solidFill>
              <a:srgbClr val="FFEA18"/>
            </a:solidFill>
            <a:ln w="9525">
              <a:solidFill>
                <a:schemeClr val="tx1"/>
              </a:solidFill>
              <a:round/>
              <a:headEnd/>
              <a:tailEnd/>
            </a:ln>
            <a:effectLst/>
          </p:spPr>
          <p:txBody>
            <a:bodyPr rot="10800000" vert="eaVert" wrap="none" anchor="ctr">
              <a:prstTxWarp prst="textNoShape">
                <a:avLst/>
              </a:prstTxWarp>
            </a:bodyPr>
            <a:lstStyle/>
            <a:p>
              <a:endParaRPr lang="en-US"/>
            </a:p>
          </p:txBody>
        </p:sp>
        <p:sp>
          <p:nvSpPr>
            <p:cNvPr id="394246" name="AutoShape 6"/>
            <p:cNvSpPr>
              <a:spLocks noChangeArrowheads="1"/>
            </p:cNvSpPr>
            <p:nvPr/>
          </p:nvSpPr>
          <p:spPr bwMode="auto">
            <a:xfrm rot="5400000">
              <a:off x="2640" y="1008"/>
              <a:ext cx="720" cy="4656"/>
            </a:xfrm>
            <a:prstGeom prst="can">
              <a:avLst>
                <a:gd name="adj" fmla="val 33591"/>
              </a:avLst>
            </a:prstGeom>
            <a:solidFill>
              <a:srgbClr val="FFEA18"/>
            </a:solidFill>
            <a:ln w="9525">
              <a:solidFill>
                <a:schemeClr val="tx1"/>
              </a:solidFill>
              <a:round/>
              <a:headEnd/>
              <a:tailEnd/>
            </a:ln>
            <a:effectLst/>
          </p:spPr>
          <p:txBody>
            <a:bodyPr rot="10800000" vert="eaVert" wrap="none" anchor="ctr">
              <a:prstTxWarp prst="textNoShape">
                <a:avLst/>
              </a:prstTxWarp>
            </a:bodyPr>
            <a:lstStyle/>
            <a:p>
              <a:endParaRPr lang="en-US"/>
            </a:p>
          </p:txBody>
        </p:sp>
        <p:grpSp>
          <p:nvGrpSpPr>
            <p:cNvPr id="3" name="Group 7"/>
            <p:cNvGrpSpPr>
              <a:grpSpLocks/>
            </p:cNvGrpSpPr>
            <p:nvPr/>
          </p:nvGrpSpPr>
          <p:grpSpPr bwMode="auto">
            <a:xfrm>
              <a:off x="837" y="2688"/>
              <a:ext cx="4230" cy="327"/>
              <a:chOff x="939" y="2698"/>
              <a:chExt cx="4230" cy="327"/>
            </a:xfrm>
          </p:grpSpPr>
          <p:sp>
            <p:nvSpPr>
              <p:cNvPr id="394248" name="Text Box 8"/>
              <p:cNvSpPr txBox="1">
                <a:spLocks noChangeArrowheads="1"/>
              </p:cNvSpPr>
              <p:nvPr/>
            </p:nvSpPr>
            <p:spPr bwMode="auto">
              <a:xfrm>
                <a:off x="939"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p>
            </p:txBody>
          </p:sp>
          <p:sp>
            <p:nvSpPr>
              <p:cNvPr id="394249" name="Text Box 9"/>
              <p:cNvSpPr txBox="1">
                <a:spLocks noChangeArrowheads="1"/>
              </p:cNvSpPr>
              <p:nvPr/>
            </p:nvSpPr>
            <p:spPr bwMode="auto">
              <a:xfrm>
                <a:off x="1511"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sp>
            <p:nvSpPr>
              <p:cNvPr id="394250" name="Text Box 10"/>
              <p:cNvSpPr txBox="1">
                <a:spLocks noChangeArrowheads="1"/>
              </p:cNvSpPr>
              <p:nvPr/>
            </p:nvSpPr>
            <p:spPr bwMode="auto">
              <a:xfrm>
                <a:off x="2080"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sp>
            <p:nvSpPr>
              <p:cNvPr id="394251" name="Text Box 11"/>
              <p:cNvSpPr txBox="1">
                <a:spLocks noChangeArrowheads="1"/>
              </p:cNvSpPr>
              <p:nvPr/>
            </p:nvSpPr>
            <p:spPr bwMode="auto">
              <a:xfrm>
                <a:off x="2646"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p>
            </p:txBody>
          </p:sp>
          <p:sp>
            <p:nvSpPr>
              <p:cNvPr id="394252" name="Text Box 12"/>
              <p:cNvSpPr txBox="1">
                <a:spLocks noChangeArrowheads="1"/>
              </p:cNvSpPr>
              <p:nvPr/>
            </p:nvSpPr>
            <p:spPr bwMode="auto">
              <a:xfrm>
                <a:off x="3215"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p>
            </p:txBody>
          </p:sp>
          <p:sp>
            <p:nvSpPr>
              <p:cNvPr id="394253" name="Text Box 13"/>
              <p:cNvSpPr txBox="1">
                <a:spLocks noChangeArrowheads="1"/>
              </p:cNvSpPr>
              <p:nvPr/>
            </p:nvSpPr>
            <p:spPr bwMode="auto">
              <a:xfrm>
                <a:off x="3784"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p>
            </p:txBody>
          </p:sp>
          <p:sp>
            <p:nvSpPr>
              <p:cNvPr id="394254" name="Text Box 14"/>
              <p:cNvSpPr txBox="1">
                <a:spLocks noChangeArrowheads="1"/>
              </p:cNvSpPr>
              <p:nvPr/>
            </p:nvSpPr>
            <p:spPr bwMode="auto">
              <a:xfrm>
                <a:off x="4353"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p>
            </p:txBody>
          </p:sp>
          <p:sp>
            <p:nvSpPr>
              <p:cNvPr id="394255" name="Text Box 15"/>
              <p:cNvSpPr txBox="1">
                <a:spLocks noChangeArrowheads="1"/>
              </p:cNvSpPr>
              <p:nvPr/>
            </p:nvSpPr>
            <p:spPr bwMode="auto">
              <a:xfrm>
                <a:off x="4922"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p>
            </p:txBody>
          </p:sp>
          <p:sp>
            <p:nvSpPr>
              <p:cNvPr id="394256" name="Text Box 16"/>
              <p:cNvSpPr txBox="1">
                <a:spLocks noChangeArrowheads="1"/>
              </p:cNvSpPr>
              <p:nvPr/>
            </p:nvSpPr>
            <p:spPr bwMode="auto">
              <a:xfrm>
                <a:off x="1226"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sp>
            <p:nvSpPr>
              <p:cNvPr id="394257" name="Text Box 17"/>
              <p:cNvSpPr txBox="1">
                <a:spLocks noChangeArrowheads="1"/>
              </p:cNvSpPr>
              <p:nvPr/>
            </p:nvSpPr>
            <p:spPr bwMode="auto">
              <a:xfrm>
                <a:off x="1795"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sp>
            <p:nvSpPr>
              <p:cNvPr id="394258" name="Text Box 18"/>
              <p:cNvSpPr txBox="1">
                <a:spLocks noChangeArrowheads="1"/>
              </p:cNvSpPr>
              <p:nvPr/>
            </p:nvSpPr>
            <p:spPr bwMode="auto">
              <a:xfrm>
                <a:off x="2361"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endParaRPr lang="en-US">
                  <a:solidFill>
                    <a:srgbClr val="198721"/>
                  </a:solidFill>
                </a:endParaRPr>
              </a:p>
            </p:txBody>
          </p:sp>
          <p:sp>
            <p:nvSpPr>
              <p:cNvPr id="394259" name="Text Box 19"/>
              <p:cNvSpPr txBox="1">
                <a:spLocks noChangeArrowheads="1"/>
              </p:cNvSpPr>
              <p:nvPr/>
            </p:nvSpPr>
            <p:spPr bwMode="auto">
              <a:xfrm>
                <a:off x="2930"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endParaRPr lang="en-US">
                  <a:solidFill>
                    <a:srgbClr val="198721"/>
                  </a:solidFill>
                </a:endParaRPr>
              </a:p>
            </p:txBody>
          </p:sp>
          <p:sp>
            <p:nvSpPr>
              <p:cNvPr id="394260" name="Text Box 20"/>
              <p:cNvSpPr txBox="1">
                <a:spLocks noChangeArrowheads="1"/>
              </p:cNvSpPr>
              <p:nvPr/>
            </p:nvSpPr>
            <p:spPr bwMode="auto">
              <a:xfrm>
                <a:off x="3499"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endParaRPr lang="en-US">
                  <a:solidFill>
                    <a:srgbClr val="198721"/>
                  </a:solidFill>
                </a:endParaRPr>
              </a:p>
            </p:txBody>
          </p:sp>
          <p:sp>
            <p:nvSpPr>
              <p:cNvPr id="394261" name="Text Box 21"/>
              <p:cNvSpPr txBox="1">
                <a:spLocks noChangeArrowheads="1"/>
              </p:cNvSpPr>
              <p:nvPr/>
            </p:nvSpPr>
            <p:spPr bwMode="auto">
              <a:xfrm>
                <a:off x="4068"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endParaRPr lang="en-US">
                  <a:solidFill>
                    <a:srgbClr val="198721"/>
                  </a:solidFill>
                </a:endParaRPr>
              </a:p>
            </p:txBody>
          </p:sp>
          <p:sp>
            <p:nvSpPr>
              <p:cNvPr id="394262" name="Text Box 22"/>
              <p:cNvSpPr txBox="1">
                <a:spLocks noChangeArrowheads="1"/>
              </p:cNvSpPr>
              <p:nvPr/>
            </p:nvSpPr>
            <p:spPr bwMode="auto">
              <a:xfrm>
                <a:off x="4637"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endParaRPr lang="en-US">
                  <a:solidFill>
                    <a:srgbClr val="198721"/>
                  </a:solidFill>
                </a:endParaRPr>
              </a:p>
            </p:txBody>
          </p:sp>
        </p:grpSp>
        <p:grpSp>
          <p:nvGrpSpPr>
            <p:cNvPr id="4" name="Group 23"/>
            <p:cNvGrpSpPr>
              <a:grpSpLocks/>
            </p:cNvGrpSpPr>
            <p:nvPr/>
          </p:nvGrpSpPr>
          <p:grpSpPr bwMode="auto">
            <a:xfrm>
              <a:off x="816" y="3648"/>
              <a:ext cx="4230" cy="327"/>
              <a:chOff x="939" y="2698"/>
              <a:chExt cx="4230" cy="327"/>
            </a:xfrm>
          </p:grpSpPr>
          <p:sp>
            <p:nvSpPr>
              <p:cNvPr id="394264" name="Text Box 24"/>
              <p:cNvSpPr txBox="1">
                <a:spLocks noChangeArrowheads="1"/>
              </p:cNvSpPr>
              <p:nvPr/>
            </p:nvSpPr>
            <p:spPr bwMode="auto">
              <a:xfrm>
                <a:off x="939"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p>
            </p:txBody>
          </p:sp>
          <p:sp>
            <p:nvSpPr>
              <p:cNvPr id="394265" name="Text Box 25"/>
              <p:cNvSpPr txBox="1">
                <a:spLocks noChangeArrowheads="1"/>
              </p:cNvSpPr>
              <p:nvPr/>
            </p:nvSpPr>
            <p:spPr bwMode="auto">
              <a:xfrm>
                <a:off x="1511"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sp>
            <p:nvSpPr>
              <p:cNvPr id="394266" name="Text Box 26"/>
              <p:cNvSpPr txBox="1">
                <a:spLocks noChangeArrowheads="1"/>
              </p:cNvSpPr>
              <p:nvPr/>
            </p:nvSpPr>
            <p:spPr bwMode="auto">
              <a:xfrm>
                <a:off x="2080"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sp>
            <p:nvSpPr>
              <p:cNvPr id="394267" name="Text Box 27"/>
              <p:cNvSpPr txBox="1">
                <a:spLocks noChangeArrowheads="1"/>
              </p:cNvSpPr>
              <p:nvPr/>
            </p:nvSpPr>
            <p:spPr bwMode="auto">
              <a:xfrm>
                <a:off x="2646"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p>
            </p:txBody>
          </p:sp>
          <p:sp>
            <p:nvSpPr>
              <p:cNvPr id="394268" name="Text Box 28"/>
              <p:cNvSpPr txBox="1">
                <a:spLocks noChangeArrowheads="1"/>
              </p:cNvSpPr>
              <p:nvPr/>
            </p:nvSpPr>
            <p:spPr bwMode="auto">
              <a:xfrm>
                <a:off x="3215"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p>
            </p:txBody>
          </p:sp>
          <p:sp>
            <p:nvSpPr>
              <p:cNvPr id="394269" name="Text Box 29"/>
              <p:cNvSpPr txBox="1">
                <a:spLocks noChangeArrowheads="1"/>
              </p:cNvSpPr>
              <p:nvPr/>
            </p:nvSpPr>
            <p:spPr bwMode="auto">
              <a:xfrm>
                <a:off x="3784"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p>
            </p:txBody>
          </p:sp>
          <p:sp>
            <p:nvSpPr>
              <p:cNvPr id="394270" name="Text Box 30"/>
              <p:cNvSpPr txBox="1">
                <a:spLocks noChangeArrowheads="1"/>
              </p:cNvSpPr>
              <p:nvPr/>
            </p:nvSpPr>
            <p:spPr bwMode="auto">
              <a:xfrm>
                <a:off x="4353"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p>
            </p:txBody>
          </p:sp>
          <p:sp>
            <p:nvSpPr>
              <p:cNvPr id="394271" name="Text Box 31"/>
              <p:cNvSpPr txBox="1">
                <a:spLocks noChangeArrowheads="1"/>
              </p:cNvSpPr>
              <p:nvPr/>
            </p:nvSpPr>
            <p:spPr bwMode="auto">
              <a:xfrm>
                <a:off x="4922"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p>
            </p:txBody>
          </p:sp>
          <p:sp>
            <p:nvSpPr>
              <p:cNvPr id="394272" name="Text Box 32"/>
              <p:cNvSpPr txBox="1">
                <a:spLocks noChangeArrowheads="1"/>
              </p:cNvSpPr>
              <p:nvPr/>
            </p:nvSpPr>
            <p:spPr bwMode="auto">
              <a:xfrm>
                <a:off x="1226"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sp>
            <p:nvSpPr>
              <p:cNvPr id="394273" name="Text Box 33"/>
              <p:cNvSpPr txBox="1">
                <a:spLocks noChangeArrowheads="1"/>
              </p:cNvSpPr>
              <p:nvPr/>
            </p:nvSpPr>
            <p:spPr bwMode="auto">
              <a:xfrm>
                <a:off x="1795"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sp>
            <p:nvSpPr>
              <p:cNvPr id="394274" name="Text Box 34"/>
              <p:cNvSpPr txBox="1">
                <a:spLocks noChangeArrowheads="1"/>
              </p:cNvSpPr>
              <p:nvPr/>
            </p:nvSpPr>
            <p:spPr bwMode="auto">
              <a:xfrm>
                <a:off x="2361"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endParaRPr lang="en-US">
                  <a:solidFill>
                    <a:srgbClr val="198721"/>
                  </a:solidFill>
                </a:endParaRPr>
              </a:p>
            </p:txBody>
          </p:sp>
          <p:sp>
            <p:nvSpPr>
              <p:cNvPr id="394275" name="Text Box 35"/>
              <p:cNvSpPr txBox="1">
                <a:spLocks noChangeArrowheads="1"/>
              </p:cNvSpPr>
              <p:nvPr/>
            </p:nvSpPr>
            <p:spPr bwMode="auto">
              <a:xfrm>
                <a:off x="2930"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endParaRPr lang="en-US">
                  <a:solidFill>
                    <a:srgbClr val="198721"/>
                  </a:solidFill>
                </a:endParaRPr>
              </a:p>
            </p:txBody>
          </p:sp>
          <p:sp>
            <p:nvSpPr>
              <p:cNvPr id="394276" name="Text Box 36"/>
              <p:cNvSpPr txBox="1">
                <a:spLocks noChangeArrowheads="1"/>
              </p:cNvSpPr>
              <p:nvPr/>
            </p:nvSpPr>
            <p:spPr bwMode="auto">
              <a:xfrm>
                <a:off x="3499"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endParaRPr lang="en-US">
                  <a:solidFill>
                    <a:srgbClr val="198721"/>
                  </a:solidFill>
                </a:endParaRPr>
              </a:p>
            </p:txBody>
          </p:sp>
          <p:sp>
            <p:nvSpPr>
              <p:cNvPr id="394277" name="Text Box 37"/>
              <p:cNvSpPr txBox="1">
                <a:spLocks noChangeArrowheads="1"/>
              </p:cNvSpPr>
              <p:nvPr/>
            </p:nvSpPr>
            <p:spPr bwMode="auto">
              <a:xfrm>
                <a:off x="4068"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endParaRPr lang="en-US">
                  <a:solidFill>
                    <a:srgbClr val="198721"/>
                  </a:solidFill>
                </a:endParaRPr>
              </a:p>
            </p:txBody>
          </p:sp>
          <p:sp>
            <p:nvSpPr>
              <p:cNvPr id="394278" name="Text Box 38"/>
              <p:cNvSpPr txBox="1">
                <a:spLocks noChangeArrowheads="1"/>
              </p:cNvSpPr>
              <p:nvPr/>
            </p:nvSpPr>
            <p:spPr bwMode="auto">
              <a:xfrm>
                <a:off x="4637"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endParaRPr lang="en-US">
                  <a:solidFill>
                    <a:srgbClr val="198721"/>
                  </a:solidFill>
                </a:endParaRPr>
              </a:p>
            </p:txBody>
          </p:sp>
        </p:grpSp>
        <p:grpSp>
          <p:nvGrpSpPr>
            <p:cNvPr id="5" name="Group 39"/>
            <p:cNvGrpSpPr>
              <a:grpSpLocks/>
            </p:cNvGrpSpPr>
            <p:nvPr/>
          </p:nvGrpSpPr>
          <p:grpSpPr bwMode="auto">
            <a:xfrm>
              <a:off x="840" y="2889"/>
              <a:ext cx="4224" cy="327"/>
              <a:chOff x="942" y="2698"/>
              <a:chExt cx="4224" cy="327"/>
            </a:xfrm>
          </p:grpSpPr>
          <p:sp>
            <p:nvSpPr>
              <p:cNvPr id="394280" name="Text Box 40"/>
              <p:cNvSpPr txBox="1">
                <a:spLocks noChangeArrowheads="1"/>
              </p:cNvSpPr>
              <p:nvPr/>
            </p:nvSpPr>
            <p:spPr bwMode="auto">
              <a:xfrm>
                <a:off x="942"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sp>
            <p:nvSpPr>
              <p:cNvPr id="394281" name="Text Box 41"/>
              <p:cNvSpPr txBox="1">
                <a:spLocks noChangeArrowheads="1"/>
              </p:cNvSpPr>
              <p:nvPr/>
            </p:nvSpPr>
            <p:spPr bwMode="auto">
              <a:xfrm>
                <a:off x="1508"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endParaRPr lang="en-US" sz="2800" b="1">
                  <a:solidFill>
                    <a:srgbClr val="CC0000"/>
                  </a:solidFill>
                </a:endParaRPr>
              </a:p>
            </p:txBody>
          </p:sp>
          <p:sp>
            <p:nvSpPr>
              <p:cNvPr id="394282" name="Text Box 42"/>
              <p:cNvSpPr txBox="1">
                <a:spLocks noChangeArrowheads="1"/>
              </p:cNvSpPr>
              <p:nvPr/>
            </p:nvSpPr>
            <p:spPr bwMode="auto">
              <a:xfrm>
                <a:off x="2077"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p>
            </p:txBody>
          </p:sp>
          <p:sp>
            <p:nvSpPr>
              <p:cNvPr id="394283" name="Text Box 43"/>
              <p:cNvSpPr txBox="1">
                <a:spLocks noChangeArrowheads="1"/>
              </p:cNvSpPr>
              <p:nvPr/>
            </p:nvSpPr>
            <p:spPr bwMode="auto">
              <a:xfrm>
                <a:off x="2649"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sp>
            <p:nvSpPr>
              <p:cNvPr id="394284" name="Text Box 44"/>
              <p:cNvSpPr txBox="1">
                <a:spLocks noChangeArrowheads="1"/>
              </p:cNvSpPr>
              <p:nvPr/>
            </p:nvSpPr>
            <p:spPr bwMode="auto">
              <a:xfrm>
                <a:off x="3218"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sp>
            <p:nvSpPr>
              <p:cNvPr id="394285" name="Text Box 45"/>
              <p:cNvSpPr txBox="1">
                <a:spLocks noChangeArrowheads="1"/>
              </p:cNvSpPr>
              <p:nvPr/>
            </p:nvSpPr>
            <p:spPr bwMode="auto">
              <a:xfrm>
                <a:off x="3787"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sp>
            <p:nvSpPr>
              <p:cNvPr id="394286" name="Text Box 46"/>
              <p:cNvSpPr txBox="1">
                <a:spLocks noChangeArrowheads="1"/>
              </p:cNvSpPr>
              <p:nvPr/>
            </p:nvSpPr>
            <p:spPr bwMode="auto">
              <a:xfrm>
                <a:off x="4356"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sp>
            <p:nvSpPr>
              <p:cNvPr id="394287" name="Text Box 47"/>
              <p:cNvSpPr txBox="1">
                <a:spLocks noChangeArrowheads="1"/>
              </p:cNvSpPr>
              <p:nvPr/>
            </p:nvSpPr>
            <p:spPr bwMode="auto">
              <a:xfrm>
                <a:off x="4925"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sp>
            <p:nvSpPr>
              <p:cNvPr id="394288" name="Text Box 48"/>
              <p:cNvSpPr txBox="1">
                <a:spLocks noChangeArrowheads="1"/>
              </p:cNvSpPr>
              <p:nvPr/>
            </p:nvSpPr>
            <p:spPr bwMode="auto">
              <a:xfrm>
                <a:off x="1223"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endParaRPr lang="en-US" sz="2800" b="1">
                  <a:solidFill>
                    <a:srgbClr val="CC0000"/>
                  </a:solidFill>
                </a:endParaRPr>
              </a:p>
            </p:txBody>
          </p:sp>
          <p:sp>
            <p:nvSpPr>
              <p:cNvPr id="394289" name="Text Box 49"/>
              <p:cNvSpPr txBox="1">
                <a:spLocks noChangeArrowheads="1"/>
              </p:cNvSpPr>
              <p:nvPr/>
            </p:nvSpPr>
            <p:spPr bwMode="auto">
              <a:xfrm>
                <a:off x="1792"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p>
            </p:txBody>
          </p:sp>
          <p:sp>
            <p:nvSpPr>
              <p:cNvPr id="394290" name="Text Box 50"/>
              <p:cNvSpPr txBox="1">
                <a:spLocks noChangeArrowheads="1"/>
              </p:cNvSpPr>
              <p:nvPr/>
            </p:nvSpPr>
            <p:spPr bwMode="auto">
              <a:xfrm>
                <a:off x="2364"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sp>
            <p:nvSpPr>
              <p:cNvPr id="394291" name="Text Box 51"/>
              <p:cNvSpPr txBox="1">
                <a:spLocks noChangeArrowheads="1"/>
              </p:cNvSpPr>
              <p:nvPr/>
            </p:nvSpPr>
            <p:spPr bwMode="auto">
              <a:xfrm>
                <a:off x="2933"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sp>
            <p:nvSpPr>
              <p:cNvPr id="394292" name="Text Box 52"/>
              <p:cNvSpPr txBox="1">
                <a:spLocks noChangeArrowheads="1"/>
              </p:cNvSpPr>
              <p:nvPr/>
            </p:nvSpPr>
            <p:spPr bwMode="auto">
              <a:xfrm>
                <a:off x="3502"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sp>
            <p:nvSpPr>
              <p:cNvPr id="394293" name="Text Box 53"/>
              <p:cNvSpPr txBox="1">
                <a:spLocks noChangeArrowheads="1"/>
              </p:cNvSpPr>
              <p:nvPr/>
            </p:nvSpPr>
            <p:spPr bwMode="auto">
              <a:xfrm>
                <a:off x="4071"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sp>
            <p:nvSpPr>
              <p:cNvPr id="394294" name="Text Box 54"/>
              <p:cNvSpPr txBox="1">
                <a:spLocks noChangeArrowheads="1"/>
              </p:cNvSpPr>
              <p:nvPr/>
            </p:nvSpPr>
            <p:spPr bwMode="auto">
              <a:xfrm>
                <a:off x="4640"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grpSp>
        <p:grpSp>
          <p:nvGrpSpPr>
            <p:cNvPr id="6" name="Group 55"/>
            <p:cNvGrpSpPr>
              <a:grpSpLocks/>
            </p:cNvGrpSpPr>
            <p:nvPr/>
          </p:nvGrpSpPr>
          <p:grpSpPr bwMode="auto">
            <a:xfrm>
              <a:off x="840" y="3465"/>
              <a:ext cx="4224" cy="327"/>
              <a:chOff x="942" y="2698"/>
              <a:chExt cx="4224" cy="327"/>
            </a:xfrm>
          </p:grpSpPr>
          <p:sp>
            <p:nvSpPr>
              <p:cNvPr id="394296" name="Text Box 56"/>
              <p:cNvSpPr txBox="1">
                <a:spLocks noChangeArrowheads="1"/>
              </p:cNvSpPr>
              <p:nvPr/>
            </p:nvSpPr>
            <p:spPr bwMode="auto">
              <a:xfrm>
                <a:off x="942"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sp>
            <p:nvSpPr>
              <p:cNvPr id="394297" name="Text Box 57"/>
              <p:cNvSpPr txBox="1">
                <a:spLocks noChangeArrowheads="1"/>
              </p:cNvSpPr>
              <p:nvPr/>
            </p:nvSpPr>
            <p:spPr bwMode="auto">
              <a:xfrm>
                <a:off x="1508"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endParaRPr lang="en-US" sz="2800" b="1">
                  <a:solidFill>
                    <a:srgbClr val="CC0000"/>
                  </a:solidFill>
                </a:endParaRPr>
              </a:p>
            </p:txBody>
          </p:sp>
          <p:sp>
            <p:nvSpPr>
              <p:cNvPr id="394298" name="Text Box 58"/>
              <p:cNvSpPr txBox="1">
                <a:spLocks noChangeArrowheads="1"/>
              </p:cNvSpPr>
              <p:nvPr/>
            </p:nvSpPr>
            <p:spPr bwMode="auto">
              <a:xfrm>
                <a:off x="2077"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p>
            </p:txBody>
          </p:sp>
          <p:sp>
            <p:nvSpPr>
              <p:cNvPr id="394299" name="Text Box 59"/>
              <p:cNvSpPr txBox="1">
                <a:spLocks noChangeArrowheads="1"/>
              </p:cNvSpPr>
              <p:nvPr/>
            </p:nvSpPr>
            <p:spPr bwMode="auto">
              <a:xfrm>
                <a:off x="2649"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sp>
            <p:nvSpPr>
              <p:cNvPr id="394300" name="Text Box 60"/>
              <p:cNvSpPr txBox="1">
                <a:spLocks noChangeArrowheads="1"/>
              </p:cNvSpPr>
              <p:nvPr/>
            </p:nvSpPr>
            <p:spPr bwMode="auto">
              <a:xfrm>
                <a:off x="3218"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sp>
            <p:nvSpPr>
              <p:cNvPr id="394301" name="Text Box 61"/>
              <p:cNvSpPr txBox="1">
                <a:spLocks noChangeArrowheads="1"/>
              </p:cNvSpPr>
              <p:nvPr/>
            </p:nvSpPr>
            <p:spPr bwMode="auto">
              <a:xfrm>
                <a:off x="3787"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sp>
            <p:nvSpPr>
              <p:cNvPr id="394302" name="Text Box 62"/>
              <p:cNvSpPr txBox="1">
                <a:spLocks noChangeArrowheads="1"/>
              </p:cNvSpPr>
              <p:nvPr/>
            </p:nvSpPr>
            <p:spPr bwMode="auto">
              <a:xfrm>
                <a:off x="4356"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sp>
            <p:nvSpPr>
              <p:cNvPr id="394303" name="Text Box 63"/>
              <p:cNvSpPr txBox="1">
                <a:spLocks noChangeArrowheads="1"/>
              </p:cNvSpPr>
              <p:nvPr/>
            </p:nvSpPr>
            <p:spPr bwMode="auto">
              <a:xfrm>
                <a:off x="4925"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sp>
            <p:nvSpPr>
              <p:cNvPr id="394304" name="Text Box 64"/>
              <p:cNvSpPr txBox="1">
                <a:spLocks noChangeArrowheads="1"/>
              </p:cNvSpPr>
              <p:nvPr/>
            </p:nvSpPr>
            <p:spPr bwMode="auto">
              <a:xfrm>
                <a:off x="1223"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endParaRPr lang="en-US" sz="2800" b="1">
                  <a:solidFill>
                    <a:srgbClr val="CC0000"/>
                  </a:solidFill>
                </a:endParaRPr>
              </a:p>
            </p:txBody>
          </p:sp>
          <p:sp>
            <p:nvSpPr>
              <p:cNvPr id="394305" name="Text Box 65"/>
              <p:cNvSpPr txBox="1">
                <a:spLocks noChangeArrowheads="1"/>
              </p:cNvSpPr>
              <p:nvPr/>
            </p:nvSpPr>
            <p:spPr bwMode="auto">
              <a:xfrm>
                <a:off x="1792"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p>
            </p:txBody>
          </p:sp>
          <p:sp>
            <p:nvSpPr>
              <p:cNvPr id="394306" name="Text Box 66"/>
              <p:cNvSpPr txBox="1">
                <a:spLocks noChangeArrowheads="1"/>
              </p:cNvSpPr>
              <p:nvPr/>
            </p:nvSpPr>
            <p:spPr bwMode="auto">
              <a:xfrm>
                <a:off x="2364"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sp>
            <p:nvSpPr>
              <p:cNvPr id="394307" name="Text Box 67"/>
              <p:cNvSpPr txBox="1">
                <a:spLocks noChangeArrowheads="1"/>
              </p:cNvSpPr>
              <p:nvPr/>
            </p:nvSpPr>
            <p:spPr bwMode="auto">
              <a:xfrm>
                <a:off x="2933"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sp>
            <p:nvSpPr>
              <p:cNvPr id="394308" name="Text Box 68"/>
              <p:cNvSpPr txBox="1">
                <a:spLocks noChangeArrowheads="1"/>
              </p:cNvSpPr>
              <p:nvPr/>
            </p:nvSpPr>
            <p:spPr bwMode="auto">
              <a:xfrm>
                <a:off x="3502"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sp>
            <p:nvSpPr>
              <p:cNvPr id="394309" name="Text Box 69"/>
              <p:cNvSpPr txBox="1">
                <a:spLocks noChangeArrowheads="1"/>
              </p:cNvSpPr>
              <p:nvPr/>
            </p:nvSpPr>
            <p:spPr bwMode="auto">
              <a:xfrm>
                <a:off x="4071"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sp>
            <p:nvSpPr>
              <p:cNvPr id="394310" name="Text Box 70"/>
              <p:cNvSpPr txBox="1">
                <a:spLocks noChangeArrowheads="1"/>
              </p:cNvSpPr>
              <p:nvPr/>
            </p:nvSpPr>
            <p:spPr bwMode="auto">
              <a:xfrm>
                <a:off x="4640"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grpSp>
        <p:sp>
          <p:nvSpPr>
            <p:cNvPr id="394311" name="AutoShape 71"/>
            <p:cNvSpPr>
              <a:spLocks noChangeArrowheads="1"/>
            </p:cNvSpPr>
            <p:nvPr/>
          </p:nvSpPr>
          <p:spPr bwMode="auto">
            <a:xfrm flipV="1">
              <a:off x="1152" y="2630"/>
              <a:ext cx="192" cy="576"/>
            </a:xfrm>
            <a:prstGeom prst="downArrow">
              <a:avLst>
                <a:gd name="adj1" fmla="val 50000"/>
                <a:gd name="adj2" fmla="val 75000"/>
              </a:avLst>
            </a:prstGeom>
            <a:solidFill>
              <a:srgbClr val="000000"/>
            </a:solidFill>
            <a:ln w="9525">
              <a:noFill/>
              <a:miter lim="800000"/>
              <a:headEnd/>
              <a:tailEnd/>
            </a:ln>
            <a:effectLst/>
          </p:spPr>
          <p:txBody>
            <a:bodyPr wrap="none" anchor="ctr">
              <a:prstTxWarp prst="textNoShape">
                <a:avLst/>
              </a:prstTxWarp>
            </a:bodyPr>
            <a:lstStyle/>
            <a:p>
              <a:endParaRPr lang="en-US"/>
            </a:p>
          </p:txBody>
        </p:sp>
        <p:sp>
          <p:nvSpPr>
            <p:cNvPr id="394312" name="Text Box 72"/>
            <p:cNvSpPr txBox="1">
              <a:spLocks noChangeArrowheads="1"/>
            </p:cNvSpPr>
            <p:nvPr/>
          </p:nvSpPr>
          <p:spPr bwMode="auto">
            <a:xfrm>
              <a:off x="2182" y="3206"/>
              <a:ext cx="409" cy="250"/>
            </a:xfrm>
            <a:prstGeom prst="rect">
              <a:avLst/>
            </a:prstGeom>
            <a:noFill/>
            <a:ln w="9525">
              <a:noFill/>
              <a:miter lim="800000"/>
              <a:headEnd/>
              <a:tailEnd/>
            </a:ln>
            <a:effectLst/>
          </p:spPr>
          <p:txBody>
            <a:bodyPr wrap="none" anchor="ctr">
              <a:prstTxWarp prst="textNoShape">
                <a:avLst/>
              </a:prstTxWarp>
              <a:spAutoFit/>
            </a:bodyPr>
            <a:lstStyle/>
            <a:p>
              <a:r>
                <a:rPr lang="en-US" sz="2000" b="1">
                  <a:solidFill>
                    <a:srgbClr val="198721"/>
                  </a:solidFill>
                </a:rPr>
                <a:t>Na</a:t>
              </a:r>
              <a:r>
                <a:rPr lang="en-US" sz="2800" b="1" baseline="30000">
                  <a:solidFill>
                    <a:srgbClr val="198721"/>
                  </a:solidFill>
                </a:rPr>
                <a:t>+</a:t>
              </a:r>
              <a:endParaRPr lang="en-US"/>
            </a:p>
          </p:txBody>
        </p:sp>
        <p:sp>
          <p:nvSpPr>
            <p:cNvPr id="394313" name="AutoShape 73"/>
            <p:cNvSpPr>
              <a:spLocks noChangeArrowheads="1"/>
            </p:cNvSpPr>
            <p:nvPr/>
          </p:nvSpPr>
          <p:spPr bwMode="auto">
            <a:xfrm>
              <a:off x="2278" y="2640"/>
              <a:ext cx="192" cy="576"/>
            </a:xfrm>
            <a:prstGeom prst="downArrow">
              <a:avLst>
                <a:gd name="adj1" fmla="val 50000"/>
                <a:gd name="adj2" fmla="val 75000"/>
              </a:avLst>
            </a:prstGeom>
            <a:solidFill>
              <a:srgbClr val="000000"/>
            </a:solidFill>
            <a:ln w="9525">
              <a:noFill/>
              <a:miter lim="800000"/>
              <a:headEnd/>
              <a:tailEnd/>
            </a:ln>
            <a:effectLst/>
          </p:spPr>
          <p:txBody>
            <a:bodyPr wrap="none" anchor="ctr">
              <a:prstTxWarp prst="textNoShape">
                <a:avLst/>
              </a:prstTxWarp>
            </a:bodyPr>
            <a:lstStyle/>
            <a:p>
              <a:endParaRPr lang="en-US"/>
            </a:p>
          </p:txBody>
        </p:sp>
        <p:sp>
          <p:nvSpPr>
            <p:cNvPr id="394314" name="Text Box 74"/>
            <p:cNvSpPr txBox="1">
              <a:spLocks noChangeArrowheads="1"/>
            </p:cNvSpPr>
            <p:nvPr/>
          </p:nvSpPr>
          <p:spPr bwMode="auto">
            <a:xfrm>
              <a:off x="1122" y="2400"/>
              <a:ext cx="320" cy="250"/>
            </a:xfrm>
            <a:prstGeom prst="rect">
              <a:avLst/>
            </a:prstGeom>
            <a:noFill/>
            <a:ln w="9525">
              <a:noFill/>
              <a:miter lim="800000"/>
              <a:headEnd/>
              <a:tailEnd/>
            </a:ln>
            <a:effectLst/>
          </p:spPr>
          <p:txBody>
            <a:bodyPr wrap="none" anchor="ctr">
              <a:prstTxWarp prst="textNoShape">
                <a:avLst/>
              </a:prstTxWarp>
              <a:spAutoFit/>
            </a:bodyPr>
            <a:lstStyle/>
            <a:p>
              <a:r>
                <a:rPr lang="en-US" sz="2000" b="1">
                  <a:solidFill>
                    <a:srgbClr val="CC0000"/>
                  </a:solidFill>
                </a:rPr>
                <a:t>K</a:t>
              </a:r>
              <a:r>
                <a:rPr lang="en-US" sz="2800" b="1" baseline="30000">
                  <a:solidFill>
                    <a:srgbClr val="CC0000"/>
                  </a:solidFill>
                </a:rPr>
                <a:t>+</a:t>
              </a:r>
              <a:endParaRPr lang="en-US"/>
            </a:p>
          </p:txBody>
        </p:sp>
        <p:sp>
          <p:nvSpPr>
            <p:cNvPr id="394315" name="Text Box 75"/>
            <p:cNvSpPr txBox="1">
              <a:spLocks noChangeArrowheads="1"/>
            </p:cNvSpPr>
            <p:nvPr/>
          </p:nvSpPr>
          <p:spPr bwMode="auto">
            <a:xfrm>
              <a:off x="144" y="3888"/>
              <a:ext cx="1516" cy="346"/>
            </a:xfrm>
            <a:prstGeom prst="rect">
              <a:avLst/>
            </a:prstGeom>
            <a:noFill/>
            <a:ln w="9525">
              <a:noFill/>
              <a:miter lim="800000"/>
              <a:headEnd/>
              <a:tailEnd/>
            </a:ln>
            <a:effectLst/>
          </p:spPr>
          <p:txBody>
            <a:bodyPr wrap="none" anchor="ctr">
              <a:prstTxWarp prst="textNoShape">
                <a:avLst/>
              </a:prstTxWarp>
              <a:spAutoFit/>
            </a:bodyPr>
            <a:lstStyle/>
            <a:p>
              <a:r>
                <a:rPr lang="en-US" b="1" dirty="0">
                  <a:solidFill>
                    <a:srgbClr val="0F116A"/>
                  </a:solidFill>
                </a:rPr>
                <a:t>            wave </a:t>
              </a:r>
              <a:r>
                <a:rPr lang="en-US" sz="3000" b="1" dirty="0">
                  <a:solidFill>
                    <a:schemeClr val="tx2"/>
                  </a:solidFill>
                  <a:sym typeface="Symbol" charset="2"/>
                </a:rPr>
                <a:t></a:t>
              </a:r>
            </a:p>
          </p:txBody>
        </p:sp>
      </p:grpSp>
      <p:pic>
        <p:nvPicPr>
          <p:cNvPr id="394321" name="Picture 81" descr="penguinL"/>
          <p:cNvPicPr>
            <a:picLocks noChangeAspect="1" noChangeArrowheads="1"/>
          </p:cNvPicPr>
          <p:nvPr/>
        </p:nvPicPr>
        <p:blipFill>
          <a:blip r:embed="rId4"/>
          <a:srcRect/>
          <a:stretch>
            <a:fillRect/>
          </a:stretch>
        </p:blipFill>
        <p:spPr bwMode="auto">
          <a:xfrm flipH="1">
            <a:off x="0" y="5562600"/>
            <a:ext cx="1274763" cy="1295400"/>
          </a:xfrm>
          <a:prstGeom prst="rect">
            <a:avLst/>
          </a:prstGeom>
          <a:noFill/>
        </p:spPr>
      </p:pic>
      <p:sp>
        <p:nvSpPr>
          <p:cNvPr id="394322" name="AutoShape 82"/>
          <p:cNvSpPr>
            <a:spLocks noChangeArrowheads="1"/>
          </p:cNvSpPr>
          <p:nvPr/>
        </p:nvSpPr>
        <p:spPr bwMode="auto">
          <a:xfrm flipH="1">
            <a:off x="100013" y="3619500"/>
            <a:ext cx="1371600" cy="1355725"/>
          </a:xfrm>
          <a:prstGeom prst="wedgeEllipseCallout">
            <a:avLst>
              <a:gd name="adj1" fmla="val -11227"/>
              <a:gd name="adj2" fmla="val 102338"/>
            </a:avLst>
          </a:prstGeom>
          <a:solidFill>
            <a:srgbClr val="FFEA18"/>
          </a:solidFill>
          <a:ln w="38100">
            <a:solidFill>
              <a:srgbClr val="CC0000"/>
            </a:solidFill>
            <a:miter lim="800000"/>
            <a:headEnd/>
            <a:tailEnd/>
          </a:ln>
          <a:effectLst/>
        </p:spPr>
        <p:txBody>
          <a:bodyPr wrap="none" lIns="0" tIns="0" rIns="0" bIns="0" anchor="ctr">
            <a:prstTxWarp prst="textNoShape">
              <a:avLst/>
            </a:prstTxWarp>
          </a:bodyPr>
          <a:lstStyle/>
          <a:p>
            <a:r>
              <a:rPr lang="en-US" sz="1800" b="1">
                <a:solidFill>
                  <a:srgbClr val="0F116A"/>
                </a:solidFill>
                <a:latin typeface="Comic Sans MS" charset="0"/>
              </a:rPr>
              <a:t>Set</a:t>
            </a:r>
            <a:br>
              <a:rPr lang="en-US" sz="1800" b="1">
                <a:solidFill>
                  <a:srgbClr val="0F116A"/>
                </a:solidFill>
                <a:latin typeface="Comic Sans MS" charset="0"/>
              </a:rPr>
            </a:br>
            <a:r>
              <a:rPr lang="en-US" sz="1800" b="1">
                <a:solidFill>
                  <a:srgbClr val="0F116A"/>
                </a:solidFill>
                <a:latin typeface="Comic Sans MS" charset="0"/>
              </a:rPr>
              <a:t>dominoes</a:t>
            </a:r>
            <a:br>
              <a:rPr lang="en-US" sz="1800" b="1">
                <a:solidFill>
                  <a:srgbClr val="0F116A"/>
                </a:solidFill>
                <a:latin typeface="Comic Sans MS" charset="0"/>
              </a:rPr>
            </a:br>
            <a:r>
              <a:rPr lang="en-US" sz="1800" b="1">
                <a:solidFill>
                  <a:srgbClr val="0F116A"/>
                </a:solidFill>
                <a:latin typeface="Comic Sans MS" charset="0"/>
              </a:rPr>
              <a:t>back up</a:t>
            </a:r>
            <a:br>
              <a:rPr lang="en-US" sz="1800" b="1">
                <a:solidFill>
                  <a:srgbClr val="0F116A"/>
                </a:solidFill>
                <a:latin typeface="Comic Sans MS" charset="0"/>
              </a:rPr>
            </a:br>
            <a:r>
              <a:rPr lang="en-US" sz="1800" b="1">
                <a:solidFill>
                  <a:srgbClr val="0F116A"/>
                </a:solidFill>
                <a:latin typeface="Comic Sans MS" charset="0"/>
              </a:rPr>
              <a:t>quickly</a:t>
            </a:r>
            <a:r>
              <a:rPr lang="en-US" sz="1800" b="1" i="1">
                <a:solidFill>
                  <a:srgbClr val="0F116A"/>
                </a:solidFill>
                <a:latin typeface="Comic Sans MS" charset="0"/>
              </a:rPr>
              <a:t>!</a:t>
            </a:r>
            <a:endParaRPr lang="en-US" sz="1800" b="1">
              <a:solidFill>
                <a:srgbClr val="0F116A"/>
              </a:solidFill>
              <a:latin typeface="Comic Sans MS"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94321"/>
                                        </p:tgtEl>
                                        <p:attrNameLst>
                                          <p:attrName>style.visibility</p:attrName>
                                        </p:attrNameLst>
                                      </p:cBhvr>
                                      <p:to>
                                        <p:strVal val="visible"/>
                                      </p:to>
                                    </p:set>
                                    <p:animEffect transition="in" filter="wipe(left)">
                                      <p:cBhvr>
                                        <p:cTn id="7" dur="500"/>
                                        <p:tgtEl>
                                          <p:spTgt spid="39432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94322"/>
                                        </p:tgtEl>
                                        <p:attrNameLst>
                                          <p:attrName>style.visibility</p:attrName>
                                        </p:attrNameLst>
                                      </p:cBhvr>
                                      <p:to>
                                        <p:strVal val="visible"/>
                                      </p:to>
                                    </p:set>
                                    <p:animEffect transition="in" filter="wipe(down)">
                                      <p:cBhvr>
                                        <p:cTn id="11" dur="500"/>
                                        <p:tgtEl>
                                          <p:spTgt spid="394322"/>
                                        </p:tgtEl>
                                      </p:cBhvr>
                                    </p:animEffect>
                                  </p:childTnLst>
                                  <p:subTnLst>
                                    <p:audio>
                                      <p:cMediaNode>
                                        <p:cTn display="0" masterRel="sameClick">
                                          <p:stCondLst>
                                            <p:cond evt="begin" delay="0">
                                              <p:tn val="9"/>
                                            </p:cond>
                                          </p:stCondLst>
                                          <p:endCondLst>
                                            <p:cond evt="onStopAudio" delay="0">
                                              <p:tgtEl>
                                                <p:sldTgt/>
                                              </p:tgtEl>
                                            </p:cond>
                                          </p:endCondLst>
                                        </p:cTn>
                                        <p:tgtEl>
                                          <p:sndTgt r:embed="rId3"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4322" grpId="0" animBg="1"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Rectangle 2"/>
          <p:cNvSpPr>
            <a:spLocks noGrp="1" noChangeArrowheads="1"/>
          </p:cNvSpPr>
          <p:nvPr>
            <p:ph type="title"/>
          </p:nvPr>
        </p:nvSpPr>
        <p:spPr>
          <a:xfrm>
            <a:off x="114300" y="228600"/>
            <a:ext cx="8229600" cy="762000"/>
          </a:xfrm>
        </p:spPr>
        <p:txBody>
          <a:bodyPr/>
          <a:lstStyle/>
          <a:p>
            <a:r>
              <a:rPr lang="en-US" dirty="0"/>
              <a:t>How does a nerve impulse travel?</a:t>
            </a:r>
          </a:p>
        </p:txBody>
      </p:sp>
      <p:sp>
        <p:nvSpPr>
          <p:cNvPr id="396291" name="Rectangle 3" descr="Rectangle: Click to edit Master text styles&#10;Second level&#10;Third level&#10;Fourth level&#10;Fifth level"/>
          <p:cNvSpPr>
            <a:spLocks noGrp="1" noChangeArrowheads="1"/>
          </p:cNvSpPr>
          <p:nvPr>
            <p:ph type="body" idx="1"/>
          </p:nvPr>
        </p:nvSpPr>
        <p:spPr>
          <a:xfrm>
            <a:off x="366713" y="1054100"/>
            <a:ext cx="8396287" cy="2743200"/>
          </a:xfrm>
          <a:noFill/>
          <a:ln/>
        </p:spPr>
        <p:txBody>
          <a:bodyPr/>
          <a:lstStyle/>
          <a:p>
            <a:r>
              <a:rPr lang="en-US" sz="2800" dirty="0"/>
              <a:t>Combined waves travel down neuron</a:t>
            </a:r>
            <a:endParaRPr lang="en-US" sz="2600" dirty="0"/>
          </a:p>
          <a:p>
            <a:pPr lvl="1"/>
            <a:r>
              <a:rPr lang="en-US" sz="2400" dirty="0"/>
              <a:t>wave of opening ion channels moves down neuron</a:t>
            </a:r>
          </a:p>
          <a:p>
            <a:pPr lvl="1"/>
            <a:r>
              <a:rPr lang="en-US" sz="2400" dirty="0"/>
              <a:t>signal moves in one direction </a:t>
            </a:r>
            <a:r>
              <a:rPr lang="en-US" sz="2600" dirty="0">
                <a:solidFill>
                  <a:schemeClr val="tx2"/>
                </a:solidFill>
                <a:sym typeface="Symbol" charset="2"/>
              </a:rPr>
              <a:t>    </a:t>
            </a:r>
            <a:endParaRPr lang="en-US" sz="2400" dirty="0"/>
          </a:p>
          <a:p>
            <a:pPr marL="1085850" lvl="2"/>
            <a:r>
              <a:rPr lang="en-US" dirty="0">
                <a:solidFill>
                  <a:srgbClr val="08106B"/>
                </a:solidFill>
              </a:rPr>
              <a:t>flow of K</a:t>
            </a:r>
            <a:r>
              <a:rPr lang="en-US" baseline="30000" dirty="0">
                <a:solidFill>
                  <a:srgbClr val="08106B"/>
                </a:solidFill>
              </a:rPr>
              <a:t>+</a:t>
            </a:r>
            <a:r>
              <a:rPr lang="en-US" dirty="0"/>
              <a:t> out of cell stops activation of Na</a:t>
            </a:r>
            <a:r>
              <a:rPr lang="en-US" baseline="30000" dirty="0">
                <a:solidFill>
                  <a:srgbClr val="08106B"/>
                </a:solidFill>
              </a:rPr>
              <a:t>+</a:t>
            </a:r>
            <a:r>
              <a:rPr lang="en-US" dirty="0"/>
              <a:t> channels in wrong direction </a:t>
            </a:r>
          </a:p>
        </p:txBody>
      </p:sp>
      <p:grpSp>
        <p:nvGrpSpPr>
          <p:cNvPr id="2" name="Group 4"/>
          <p:cNvGrpSpPr>
            <a:grpSpLocks/>
          </p:cNvGrpSpPr>
          <p:nvPr/>
        </p:nvGrpSpPr>
        <p:grpSpPr bwMode="auto">
          <a:xfrm>
            <a:off x="779463" y="4000500"/>
            <a:ext cx="8229600" cy="2851150"/>
            <a:chOff x="144" y="2558"/>
            <a:chExt cx="5184" cy="1796"/>
          </a:xfrm>
        </p:grpSpPr>
        <p:sp>
          <p:nvSpPr>
            <p:cNvPr id="396293" name="AutoShape 5"/>
            <p:cNvSpPr>
              <a:spLocks noChangeArrowheads="1"/>
            </p:cNvSpPr>
            <p:nvPr/>
          </p:nvSpPr>
          <p:spPr bwMode="auto">
            <a:xfrm rot="5400000">
              <a:off x="2640" y="1128"/>
              <a:ext cx="720" cy="4656"/>
            </a:xfrm>
            <a:prstGeom prst="can">
              <a:avLst>
                <a:gd name="adj" fmla="val 33591"/>
              </a:avLst>
            </a:prstGeom>
            <a:solidFill>
              <a:srgbClr val="FFEA18"/>
            </a:solidFill>
            <a:ln w="9525">
              <a:solidFill>
                <a:schemeClr val="tx1"/>
              </a:solidFill>
              <a:round/>
              <a:headEnd/>
              <a:tailEnd/>
            </a:ln>
            <a:effectLst/>
          </p:spPr>
          <p:txBody>
            <a:bodyPr rot="10800000" vert="eaVert" wrap="none" anchor="ctr">
              <a:prstTxWarp prst="textNoShape">
                <a:avLst/>
              </a:prstTxWarp>
            </a:bodyPr>
            <a:lstStyle/>
            <a:p>
              <a:endParaRPr lang="en-US"/>
            </a:p>
          </p:txBody>
        </p:sp>
        <p:sp>
          <p:nvSpPr>
            <p:cNvPr id="396294" name="AutoShape 6"/>
            <p:cNvSpPr>
              <a:spLocks noChangeArrowheads="1"/>
            </p:cNvSpPr>
            <p:nvPr/>
          </p:nvSpPr>
          <p:spPr bwMode="auto">
            <a:xfrm rot="5400000">
              <a:off x="2640" y="1128"/>
              <a:ext cx="720" cy="4656"/>
            </a:xfrm>
            <a:prstGeom prst="can">
              <a:avLst>
                <a:gd name="adj" fmla="val 33591"/>
              </a:avLst>
            </a:prstGeom>
            <a:solidFill>
              <a:srgbClr val="FFEA18"/>
            </a:solidFill>
            <a:ln w="9525">
              <a:solidFill>
                <a:schemeClr val="tx1"/>
              </a:solidFill>
              <a:round/>
              <a:headEnd/>
              <a:tailEnd/>
            </a:ln>
            <a:effectLst/>
          </p:spPr>
          <p:txBody>
            <a:bodyPr rot="10800000" vert="eaVert" wrap="none" anchor="ctr">
              <a:prstTxWarp prst="textNoShape">
                <a:avLst/>
              </a:prstTxWarp>
            </a:bodyPr>
            <a:lstStyle/>
            <a:p>
              <a:endParaRPr lang="en-US"/>
            </a:p>
          </p:txBody>
        </p:sp>
        <p:grpSp>
          <p:nvGrpSpPr>
            <p:cNvPr id="3" name="Group 7"/>
            <p:cNvGrpSpPr>
              <a:grpSpLocks/>
            </p:cNvGrpSpPr>
            <p:nvPr/>
          </p:nvGrpSpPr>
          <p:grpSpPr bwMode="auto">
            <a:xfrm>
              <a:off x="837" y="2808"/>
              <a:ext cx="4230" cy="327"/>
              <a:chOff x="939" y="2698"/>
              <a:chExt cx="4230" cy="327"/>
            </a:xfrm>
          </p:grpSpPr>
          <p:sp>
            <p:nvSpPr>
              <p:cNvPr id="396296" name="Text Box 8"/>
              <p:cNvSpPr txBox="1">
                <a:spLocks noChangeArrowheads="1"/>
              </p:cNvSpPr>
              <p:nvPr/>
            </p:nvSpPr>
            <p:spPr bwMode="auto">
              <a:xfrm>
                <a:off x="939"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p>
            </p:txBody>
          </p:sp>
          <p:sp>
            <p:nvSpPr>
              <p:cNvPr id="396297" name="Text Box 9"/>
              <p:cNvSpPr txBox="1">
                <a:spLocks noChangeArrowheads="1"/>
              </p:cNvSpPr>
              <p:nvPr/>
            </p:nvSpPr>
            <p:spPr bwMode="auto">
              <a:xfrm>
                <a:off x="1508"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p>
            </p:txBody>
          </p:sp>
          <p:sp>
            <p:nvSpPr>
              <p:cNvPr id="396298" name="Text Box 10"/>
              <p:cNvSpPr txBox="1">
                <a:spLocks noChangeArrowheads="1"/>
              </p:cNvSpPr>
              <p:nvPr/>
            </p:nvSpPr>
            <p:spPr bwMode="auto">
              <a:xfrm>
                <a:off x="2080"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sp>
            <p:nvSpPr>
              <p:cNvPr id="396299" name="Text Box 11"/>
              <p:cNvSpPr txBox="1">
                <a:spLocks noChangeArrowheads="1"/>
              </p:cNvSpPr>
              <p:nvPr/>
            </p:nvSpPr>
            <p:spPr bwMode="auto">
              <a:xfrm>
                <a:off x="2649"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sp>
            <p:nvSpPr>
              <p:cNvPr id="396300" name="Text Box 12"/>
              <p:cNvSpPr txBox="1">
                <a:spLocks noChangeArrowheads="1"/>
              </p:cNvSpPr>
              <p:nvPr/>
            </p:nvSpPr>
            <p:spPr bwMode="auto">
              <a:xfrm>
                <a:off x="3215"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p>
            </p:txBody>
          </p:sp>
          <p:sp>
            <p:nvSpPr>
              <p:cNvPr id="396301" name="Text Box 13"/>
              <p:cNvSpPr txBox="1">
                <a:spLocks noChangeArrowheads="1"/>
              </p:cNvSpPr>
              <p:nvPr/>
            </p:nvSpPr>
            <p:spPr bwMode="auto">
              <a:xfrm>
                <a:off x="3784"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p>
            </p:txBody>
          </p:sp>
          <p:sp>
            <p:nvSpPr>
              <p:cNvPr id="396302" name="Text Box 14"/>
              <p:cNvSpPr txBox="1">
                <a:spLocks noChangeArrowheads="1"/>
              </p:cNvSpPr>
              <p:nvPr/>
            </p:nvSpPr>
            <p:spPr bwMode="auto">
              <a:xfrm>
                <a:off x="4353"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p>
            </p:txBody>
          </p:sp>
          <p:sp>
            <p:nvSpPr>
              <p:cNvPr id="396303" name="Text Box 15"/>
              <p:cNvSpPr txBox="1">
                <a:spLocks noChangeArrowheads="1"/>
              </p:cNvSpPr>
              <p:nvPr/>
            </p:nvSpPr>
            <p:spPr bwMode="auto">
              <a:xfrm>
                <a:off x="4922"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p>
            </p:txBody>
          </p:sp>
          <p:sp>
            <p:nvSpPr>
              <p:cNvPr id="396304" name="Text Box 16"/>
              <p:cNvSpPr txBox="1">
                <a:spLocks noChangeArrowheads="1"/>
              </p:cNvSpPr>
              <p:nvPr/>
            </p:nvSpPr>
            <p:spPr bwMode="auto">
              <a:xfrm>
                <a:off x="1223"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p>
            </p:txBody>
          </p:sp>
          <p:sp>
            <p:nvSpPr>
              <p:cNvPr id="396305" name="Text Box 17"/>
              <p:cNvSpPr txBox="1">
                <a:spLocks noChangeArrowheads="1"/>
              </p:cNvSpPr>
              <p:nvPr/>
            </p:nvSpPr>
            <p:spPr bwMode="auto">
              <a:xfrm>
                <a:off x="1795"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sp>
            <p:nvSpPr>
              <p:cNvPr id="396306" name="Text Box 18"/>
              <p:cNvSpPr txBox="1">
                <a:spLocks noChangeArrowheads="1"/>
              </p:cNvSpPr>
              <p:nvPr/>
            </p:nvSpPr>
            <p:spPr bwMode="auto">
              <a:xfrm>
                <a:off x="2364"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sp>
            <p:nvSpPr>
              <p:cNvPr id="396307" name="Text Box 19"/>
              <p:cNvSpPr txBox="1">
                <a:spLocks noChangeArrowheads="1"/>
              </p:cNvSpPr>
              <p:nvPr/>
            </p:nvSpPr>
            <p:spPr bwMode="auto">
              <a:xfrm>
                <a:off x="2930"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endParaRPr lang="en-US">
                  <a:solidFill>
                    <a:srgbClr val="198721"/>
                  </a:solidFill>
                </a:endParaRPr>
              </a:p>
            </p:txBody>
          </p:sp>
          <p:sp>
            <p:nvSpPr>
              <p:cNvPr id="396308" name="Text Box 20"/>
              <p:cNvSpPr txBox="1">
                <a:spLocks noChangeArrowheads="1"/>
              </p:cNvSpPr>
              <p:nvPr/>
            </p:nvSpPr>
            <p:spPr bwMode="auto">
              <a:xfrm>
                <a:off x="3499"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endParaRPr lang="en-US">
                  <a:solidFill>
                    <a:srgbClr val="198721"/>
                  </a:solidFill>
                </a:endParaRPr>
              </a:p>
            </p:txBody>
          </p:sp>
          <p:sp>
            <p:nvSpPr>
              <p:cNvPr id="396309" name="Text Box 21"/>
              <p:cNvSpPr txBox="1">
                <a:spLocks noChangeArrowheads="1"/>
              </p:cNvSpPr>
              <p:nvPr/>
            </p:nvSpPr>
            <p:spPr bwMode="auto">
              <a:xfrm>
                <a:off x="4068"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endParaRPr lang="en-US">
                  <a:solidFill>
                    <a:srgbClr val="198721"/>
                  </a:solidFill>
                </a:endParaRPr>
              </a:p>
            </p:txBody>
          </p:sp>
          <p:sp>
            <p:nvSpPr>
              <p:cNvPr id="396310" name="Text Box 22"/>
              <p:cNvSpPr txBox="1">
                <a:spLocks noChangeArrowheads="1"/>
              </p:cNvSpPr>
              <p:nvPr/>
            </p:nvSpPr>
            <p:spPr bwMode="auto">
              <a:xfrm>
                <a:off x="4637"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endParaRPr lang="en-US">
                  <a:solidFill>
                    <a:srgbClr val="198721"/>
                  </a:solidFill>
                </a:endParaRPr>
              </a:p>
            </p:txBody>
          </p:sp>
        </p:grpSp>
        <p:grpSp>
          <p:nvGrpSpPr>
            <p:cNvPr id="4" name="Group 23"/>
            <p:cNvGrpSpPr>
              <a:grpSpLocks/>
            </p:cNvGrpSpPr>
            <p:nvPr/>
          </p:nvGrpSpPr>
          <p:grpSpPr bwMode="auto">
            <a:xfrm>
              <a:off x="816" y="3768"/>
              <a:ext cx="4230" cy="327"/>
              <a:chOff x="939" y="2698"/>
              <a:chExt cx="4230" cy="327"/>
            </a:xfrm>
          </p:grpSpPr>
          <p:sp>
            <p:nvSpPr>
              <p:cNvPr id="396312" name="Text Box 24"/>
              <p:cNvSpPr txBox="1">
                <a:spLocks noChangeArrowheads="1"/>
              </p:cNvSpPr>
              <p:nvPr/>
            </p:nvSpPr>
            <p:spPr bwMode="auto">
              <a:xfrm>
                <a:off x="939"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p>
            </p:txBody>
          </p:sp>
          <p:sp>
            <p:nvSpPr>
              <p:cNvPr id="396313" name="Text Box 25"/>
              <p:cNvSpPr txBox="1">
                <a:spLocks noChangeArrowheads="1"/>
              </p:cNvSpPr>
              <p:nvPr/>
            </p:nvSpPr>
            <p:spPr bwMode="auto">
              <a:xfrm>
                <a:off x="1508"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p>
            </p:txBody>
          </p:sp>
          <p:sp>
            <p:nvSpPr>
              <p:cNvPr id="396314" name="Text Box 26"/>
              <p:cNvSpPr txBox="1">
                <a:spLocks noChangeArrowheads="1"/>
              </p:cNvSpPr>
              <p:nvPr/>
            </p:nvSpPr>
            <p:spPr bwMode="auto">
              <a:xfrm>
                <a:off x="2080"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sp>
            <p:nvSpPr>
              <p:cNvPr id="396315" name="Text Box 27"/>
              <p:cNvSpPr txBox="1">
                <a:spLocks noChangeArrowheads="1"/>
              </p:cNvSpPr>
              <p:nvPr/>
            </p:nvSpPr>
            <p:spPr bwMode="auto">
              <a:xfrm>
                <a:off x="2649"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sp>
            <p:nvSpPr>
              <p:cNvPr id="396316" name="Text Box 28"/>
              <p:cNvSpPr txBox="1">
                <a:spLocks noChangeArrowheads="1"/>
              </p:cNvSpPr>
              <p:nvPr/>
            </p:nvSpPr>
            <p:spPr bwMode="auto">
              <a:xfrm>
                <a:off x="3215"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p>
            </p:txBody>
          </p:sp>
          <p:sp>
            <p:nvSpPr>
              <p:cNvPr id="396317" name="Text Box 29"/>
              <p:cNvSpPr txBox="1">
                <a:spLocks noChangeArrowheads="1"/>
              </p:cNvSpPr>
              <p:nvPr/>
            </p:nvSpPr>
            <p:spPr bwMode="auto">
              <a:xfrm>
                <a:off x="3784"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p>
            </p:txBody>
          </p:sp>
          <p:sp>
            <p:nvSpPr>
              <p:cNvPr id="396318" name="Text Box 30"/>
              <p:cNvSpPr txBox="1">
                <a:spLocks noChangeArrowheads="1"/>
              </p:cNvSpPr>
              <p:nvPr/>
            </p:nvSpPr>
            <p:spPr bwMode="auto">
              <a:xfrm>
                <a:off x="4353"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p>
            </p:txBody>
          </p:sp>
          <p:sp>
            <p:nvSpPr>
              <p:cNvPr id="396319" name="Text Box 31"/>
              <p:cNvSpPr txBox="1">
                <a:spLocks noChangeArrowheads="1"/>
              </p:cNvSpPr>
              <p:nvPr/>
            </p:nvSpPr>
            <p:spPr bwMode="auto">
              <a:xfrm>
                <a:off x="4922"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p>
            </p:txBody>
          </p:sp>
          <p:sp>
            <p:nvSpPr>
              <p:cNvPr id="396320" name="Text Box 32"/>
              <p:cNvSpPr txBox="1">
                <a:spLocks noChangeArrowheads="1"/>
              </p:cNvSpPr>
              <p:nvPr/>
            </p:nvSpPr>
            <p:spPr bwMode="auto">
              <a:xfrm>
                <a:off x="1223"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p>
            </p:txBody>
          </p:sp>
          <p:sp>
            <p:nvSpPr>
              <p:cNvPr id="396321" name="Text Box 33"/>
              <p:cNvSpPr txBox="1">
                <a:spLocks noChangeArrowheads="1"/>
              </p:cNvSpPr>
              <p:nvPr/>
            </p:nvSpPr>
            <p:spPr bwMode="auto">
              <a:xfrm>
                <a:off x="1795"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sp>
            <p:nvSpPr>
              <p:cNvPr id="396322" name="Text Box 34"/>
              <p:cNvSpPr txBox="1">
                <a:spLocks noChangeArrowheads="1"/>
              </p:cNvSpPr>
              <p:nvPr/>
            </p:nvSpPr>
            <p:spPr bwMode="auto">
              <a:xfrm>
                <a:off x="2364"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sp>
            <p:nvSpPr>
              <p:cNvPr id="396323" name="Text Box 35"/>
              <p:cNvSpPr txBox="1">
                <a:spLocks noChangeArrowheads="1"/>
              </p:cNvSpPr>
              <p:nvPr/>
            </p:nvSpPr>
            <p:spPr bwMode="auto">
              <a:xfrm>
                <a:off x="2930"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endParaRPr lang="en-US">
                  <a:solidFill>
                    <a:srgbClr val="198721"/>
                  </a:solidFill>
                </a:endParaRPr>
              </a:p>
            </p:txBody>
          </p:sp>
          <p:sp>
            <p:nvSpPr>
              <p:cNvPr id="396324" name="Text Box 36"/>
              <p:cNvSpPr txBox="1">
                <a:spLocks noChangeArrowheads="1"/>
              </p:cNvSpPr>
              <p:nvPr/>
            </p:nvSpPr>
            <p:spPr bwMode="auto">
              <a:xfrm>
                <a:off x="3499"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endParaRPr lang="en-US">
                  <a:solidFill>
                    <a:srgbClr val="198721"/>
                  </a:solidFill>
                </a:endParaRPr>
              </a:p>
            </p:txBody>
          </p:sp>
          <p:sp>
            <p:nvSpPr>
              <p:cNvPr id="396325" name="Text Box 37"/>
              <p:cNvSpPr txBox="1">
                <a:spLocks noChangeArrowheads="1"/>
              </p:cNvSpPr>
              <p:nvPr/>
            </p:nvSpPr>
            <p:spPr bwMode="auto">
              <a:xfrm>
                <a:off x="4068"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endParaRPr lang="en-US">
                  <a:solidFill>
                    <a:srgbClr val="198721"/>
                  </a:solidFill>
                </a:endParaRPr>
              </a:p>
            </p:txBody>
          </p:sp>
          <p:sp>
            <p:nvSpPr>
              <p:cNvPr id="396326" name="Text Box 38"/>
              <p:cNvSpPr txBox="1">
                <a:spLocks noChangeArrowheads="1"/>
              </p:cNvSpPr>
              <p:nvPr/>
            </p:nvSpPr>
            <p:spPr bwMode="auto">
              <a:xfrm>
                <a:off x="4637"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endParaRPr lang="en-US">
                  <a:solidFill>
                    <a:srgbClr val="198721"/>
                  </a:solidFill>
                </a:endParaRPr>
              </a:p>
            </p:txBody>
          </p:sp>
        </p:grpSp>
        <p:grpSp>
          <p:nvGrpSpPr>
            <p:cNvPr id="5" name="Group 39"/>
            <p:cNvGrpSpPr>
              <a:grpSpLocks/>
            </p:cNvGrpSpPr>
            <p:nvPr/>
          </p:nvGrpSpPr>
          <p:grpSpPr bwMode="auto">
            <a:xfrm>
              <a:off x="840" y="3009"/>
              <a:ext cx="4224" cy="327"/>
              <a:chOff x="942" y="2698"/>
              <a:chExt cx="4224" cy="327"/>
            </a:xfrm>
          </p:grpSpPr>
          <p:sp>
            <p:nvSpPr>
              <p:cNvPr id="396328" name="Text Box 40"/>
              <p:cNvSpPr txBox="1">
                <a:spLocks noChangeArrowheads="1"/>
              </p:cNvSpPr>
              <p:nvPr/>
            </p:nvSpPr>
            <p:spPr bwMode="auto">
              <a:xfrm>
                <a:off x="942"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sp>
            <p:nvSpPr>
              <p:cNvPr id="396329" name="Text Box 41"/>
              <p:cNvSpPr txBox="1">
                <a:spLocks noChangeArrowheads="1"/>
              </p:cNvSpPr>
              <p:nvPr/>
            </p:nvSpPr>
            <p:spPr bwMode="auto">
              <a:xfrm>
                <a:off x="1511"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sp>
            <p:nvSpPr>
              <p:cNvPr id="396330" name="Text Box 42"/>
              <p:cNvSpPr txBox="1">
                <a:spLocks noChangeArrowheads="1"/>
              </p:cNvSpPr>
              <p:nvPr/>
            </p:nvSpPr>
            <p:spPr bwMode="auto">
              <a:xfrm>
                <a:off x="2077"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p>
            </p:txBody>
          </p:sp>
          <p:sp>
            <p:nvSpPr>
              <p:cNvPr id="396331" name="Text Box 43"/>
              <p:cNvSpPr txBox="1">
                <a:spLocks noChangeArrowheads="1"/>
              </p:cNvSpPr>
              <p:nvPr/>
            </p:nvSpPr>
            <p:spPr bwMode="auto">
              <a:xfrm>
                <a:off x="2646"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p>
            </p:txBody>
          </p:sp>
          <p:sp>
            <p:nvSpPr>
              <p:cNvPr id="396332" name="Text Box 44"/>
              <p:cNvSpPr txBox="1">
                <a:spLocks noChangeArrowheads="1"/>
              </p:cNvSpPr>
              <p:nvPr/>
            </p:nvSpPr>
            <p:spPr bwMode="auto">
              <a:xfrm>
                <a:off x="3218"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sp>
            <p:nvSpPr>
              <p:cNvPr id="396333" name="Text Box 45"/>
              <p:cNvSpPr txBox="1">
                <a:spLocks noChangeArrowheads="1"/>
              </p:cNvSpPr>
              <p:nvPr/>
            </p:nvSpPr>
            <p:spPr bwMode="auto">
              <a:xfrm>
                <a:off x="3787"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sp>
            <p:nvSpPr>
              <p:cNvPr id="396334" name="Text Box 46"/>
              <p:cNvSpPr txBox="1">
                <a:spLocks noChangeArrowheads="1"/>
              </p:cNvSpPr>
              <p:nvPr/>
            </p:nvSpPr>
            <p:spPr bwMode="auto">
              <a:xfrm>
                <a:off x="4356"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sp>
            <p:nvSpPr>
              <p:cNvPr id="396335" name="Text Box 47"/>
              <p:cNvSpPr txBox="1">
                <a:spLocks noChangeArrowheads="1"/>
              </p:cNvSpPr>
              <p:nvPr/>
            </p:nvSpPr>
            <p:spPr bwMode="auto">
              <a:xfrm>
                <a:off x="4925"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sp>
            <p:nvSpPr>
              <p:cNvPr id="396336" name="Text Box 48"/>
              <p:cNvSpPr txBox="1">
                <a:spLocks noChangeArrowheads="1"/>
              </p:cNvSpPr>
              <p:nvPr/>
            </p:nvSpPr>
            <p:spPr bwMode="auto">
              <a:xfrm>
                <a:off x="1226"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sp>
            <p:nvSpPr>
              <p:cNvPr id="396337" name="Text Box 49"/>
              <p:cNvSpPr txBox="1">
                <a:spLocks noChangeArrowheads="1"/>
              </p:cNvSpPr>
              <p:nvPr/>
            </p:nvSpPr>
            <p:spPr bwMode="auto">
              <a:xfrm>
                <a:off x="1792"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p>
            </p:txBody>
          </p:sp>
          <p:sp>
            <p:nvSpPr>
              <p:cNvPr id="396338" name="Text Box 50"/>
              <p:cNvSpPr txBox="1">
                <a:spLocks noChangeArrowheads="1"/>
              </p:cNvSpPr>
              <p:nvPr/>
            </p:nvSpPr>
            <p:spPr bwMode="auto">
              <a:xfrm>
                <a:off x="2361"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p>
            </p:txBody>
          </p:sp>
          <p:sp>
            <p:nvSpPr>
              <p:cNvPr id="396339" name="Text Box 51"/>
              <p:cNvSpPr txBox="1">
                <a:spLocks noChangeArrowheads="1"/>
              </p:cNvSpPr>
              <p:nvPr/>
            </p:nvSpPr>
            <p:spPr bwMode="auto">
              <a:xfrm>
                <a:off x="2933"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sp>
            <p:nvSpPr>
              <p:cNvPr id="396340" name="Text Box 52"/>
              <p:cNvSpPr txBox="1">
                <a:spLocks noChangeArrowheads="1"/>
              </p:cNvSpPr>
              <p:nvPr/>
            </p:nvSpPr>
            <p:spPr bwMode="auto">
              <a:xfrm>
                <a:off x="3502"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sp>
            <p:nvSpPr>
              <p:cNvPr id="396341" name="Text Box 53"/>
              <p:cNvSpPr txBox="1">
                <a:spLocks noChangeArrowheads="1"/>
              </p:cNvSpPr>
              <p:nvPr/>
            </p:nvSpPr>
            <p:spPr bwMode="auto">
              <a:xfrm>
                <a:off x="4071"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sp>
            <p:nvSpPr>
              <p:cNvPr id="396342" name="Text Box 54"/>
              <p:cNvSpPr txBox="1">
                <a:spLocks noChangeArrowheads="1"/>
              </p:cNvSpPr>
              <p:nvPr/>
            </p:nvSpPr>
            <p:spPr bwMode="auto">
              <a:xfrm>
                <a:off x="4640"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grpSp>
        <p:grpSp>
          <p:nvGrpSpPr>
            <p:cNvPr id="6" name="Group 55"/>
            <p:cNvGrpSpPr>
              <a:grpSpLocks/>
            </p:cNvGrpSpPr>
            <p:nvPr/>
          </p:nvGrpSpPr>
          <p:grpSpPr bwMode="auto">
            <a:xfrm>
              <a:off x="840" y="3585"/>
              <a:ext cx="4224" cy="327"/>
              <a:chOff x="942" y="2698"/>
              <a:chExt cx="4224" cy="327"/>
            </a:xfrm>
          </p:grpSpPr>
          <p:sp>
            <p:nvSpPr>
              <p:cNvPr id="396344" name="Text Box 56"/>
              <p:cNvSpPr txBox="1">
                <a:spLocks noChangeArrowheads="1"/>
              </p:cNvSpPr>
              <p:nvPr/>
            </p:nvSpPr>
            <p:spPr bwMode="auto">
              <a:xfrm>
                <a:off x="942"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sp>
            <p:nvSpPr>
              <p:cNvPr id="396345" name="Text Box 57"/>
              <p:cNvSpPr txBox="1">
                <a:spLocks noChangeArrowheads="1"/>
              </p:cNvSpPr>
              <p:nvPr/>
            </p:nvSpPr>
            <p:spPr bwMode="auto">
              <a:xfrm>
                <a:off x="1511"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sp>
            <p:nvSpPr>
              <p:cNvPr id="396346" name="Text Box 58"/>
              <p:cNvSpPr txBox="1">
                <a:spLocks noChangeArrowheads="1"/>
              </p:cNvSpPr>
              <p:nvPr/>
            </p:nvSpPr>
            <p:spPr bwMode="auto">
              <a:xfrm>
                <a:off x="2077"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p>
            </p:txBody>
          </p:sp>
          <p:sp>
            <p:nvSpPr>
              <p:cNvPr id="396347" name="Text Box 59"/>
              <p:cNvSpPr txBox="1">
                <a:spLocks noChangeArrowheads="1"/>
              </p:cNvSpPr>
              <p:nvPr/>
            </p:nvSpPr>
            <p:spPr bwMode="auto">
              <a:xfrm>
                <a:off x="2646"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p>
            </p:txBody>
          </p:sp>
          <p:sp>
            <p:nvSpPr>
              <p:cNvPr id="396348" name="Text Box 60"/>
              <p:cNvSpPr txBox="1">
                <a:spLocks noChangeArrowheads="1"/>
              </p:cNvSpPr>
              <p:nvPr/>
            </p:nvSpPr>
            <p:spPr bwMode="auto">
              <a:xfrm>
                <a:off x="3218"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sp>
            <p:nvSpPr>
              <p:cNvPr id="396349" name="Text Box 61"/>
              <p:cNvSpPr txBox="1">
                <a:spLocks noChangeArrowheads="1"/>
              </p:cNvSpPr>
              <p:nvPr/>
            </p:nvSpPr>
            <p:spPr bwMode="auto">
              <a:xfrm>
                <a:off x="3787"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sp>
            <p:nvSpPr>
              <p:cNvPr id="396350" name="Text Box 62"/>
              <p:cNvSpPr txBox="1">
                <a:spLocks noChangeArrowheads="1"/>
              </p:cNvSpPr>
              <p:nvPr/>
            </p:nvSpPr>
            <p:spPr bwMode="auto">
              <a:xfrm>
                <a:off x="4356"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sp>
            <p:nvSpPr>
              <p:cNvPr id="396351" name="Text Box 63"/>
              <p:cNvSpPr txBox="1">
                <a:spLocks noChangeArrowheads="1"/>
              </p:cNvSpPr>
              <p:nvPr/>
            </p:nvSpPr>
            <p:spPr bwMode="auto">
              <a:xfrm>
                <a:off x="4925"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sp>
            <p:nvSpPr>
              <p:cNvPr id="396352" name="Text Box 64"/>
              <p:cNvSpPr txBox="1">
                <a:spLocks noChangeArrowheads="1"/>
              </p:cNvSpPr>
              <p:nvPr/>
            </p:nvSpPr>
            <p:spPr bwMode="auto">
              <a:xfrm>
                <a:off x="1226"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sp>
            <p:nvSpPr>
              <p:cNvPr id="396353" name="Text Box 65"/>
              <p:cNvSpPr txBox="1">
                <a:spLocks noChangeArrowheads="1"/>
              </p:cNvSpPr>
              <p:nvPr/>
            </p:nvSpPr>
            <p:spPr bwMode="auto">
              <a:xfrm>
                <a:off x="1792"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p>
            </p:txBody>
          </p:sp>
          <p:sp>
            <p:nvSpPr>
              <p:cNvPr id="396354" name="Text Box 66"/>
              <p:cNvSpPr txBox="1">
                <a:spLocks noChangeArrowheads="1"/>
              </p:cNvSpPr>
              <p:nvPr/>
            </p:nvSpPr>
            <p:spPr bwMode="auto">
              <a:xfrm>
                <a:off x="2361"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p>
            </p:txBody>
          </p:sp>
          <p:sp>
            <p:nvSpPr>
              <p:cNvPr id="396355" name="Text Box 67"/>
              <p:cNvSpPr txBox="1">
                <a:spLocks noChangeArrowheads="1"/>
              </p:cNvSpPr>
              <p:nvPr/>
            </p:nvSpPr>
            <p:spPr bwMode="auto">
              <a:xfrm>
                <a:off x="2933"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sp>
            <p:nvSpPr>
              <p:cNvPr id="396356" name="Text Box 68"/>
              <p:cNvSpPr txBox="1">
                <a:spLocks noChangeArrowheads="1"/>
              </p:cNvSpPr>
              <p:nvPr/>
            </p:nvSpPr>
            <p:spPr bwMode="auto">
              <a:xfrm>
                <a:off x="3502"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sp>
            <p:nvSpPr>
              <p:cNvPr id="396357" name="Text Box 69"/>
              <p:cNvSpPr txBox="1">
                <a:spLocks noChangeArrowheads="1"/>
              </p:cNvSpPr>
              <p:nvPr/>
            </p:nvSpPr>
            <p:spPr bwMode="auto">
              <a:xfrm>
                <a:off x="4071"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sp>
            <p:nvSpPr>
              <p:cNvPr id="396358" name="Text Box 70"/>
              <p:cNvSpPr txBox="1">
                <a:spLocks noChangeArrowheads="1"/>
              </p:cNvSpPr>
              <p:nvPr/>
            </p:nvSpPr>
            <p:spPr bwMode="auto">
              <a:xfrm>
                <a:off x="4640"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grpSp>
        <p:sp>
          <p:nvSpPr>
            <p:cNvPr id="396359" name="AutoShape 71"/>
            <p:cNvSpPr>
              <a:spLocks noChangeArrowheads="1"/>
            </p:cNvSpPr>
            <p:nvPr/>
          </p:nvSpPr>
          <p:spPr bwMode="auto">
            <a:xfrm flipV="1">
              <a:off x="1728" y="2750"/>
              <a:ext cx="192" cy="576"/>
            </a:xfrm>
            <a:prstGeom prst="downArrow">
              <a:avLst>
                <a:gd name="adj1" fmla="val 50000"/>
                <a:gd name="adj2" fmla="val 75000"/>
              </a:avLst>
            </a:prstGeom>
            <a:solidFill>
              <a:srgbClr val="000000"/>
            </a:solidFill>
            <a:ln w="9525">
              <a:noFill/>
              <a:miter lim="800000"/>
              <a:headEnd/>
              <a:tailEnd/>
            </a:ln>
            <a:effectLst/>
          </p:spPr>
          <p:txBody>
            <a:bodyPr wrap="none" anchor="ctr">
              <a:prstTxWarp prst="textNoShape">
                <a:avLst/>
              </a:prstTxWarp>
            </a:bodyPr>
            <a:lstStyle/>
            <a:p>
              <a:endParaRPr lang="en-US"/>
            </a:p>
          </p:txBody>
        </p:sp>
        <p:sp>
          <p:nvSpPr>
            <p:cNvPr id="396360" name="Text Box 72"/>
            <p:cNvSpPr txBox="1">
              <a:spLocks noChangeArrowheads="1"/>
            </p:cNvSpPr>
            <p:nvPr/>
          </p:nvSpPr>
          <p:spPr bwMode="auto">
            <a:xfrm>
              <a:off x="2758" y="3326"/>
              <a:ext cx="409" cy="250"/>
            </a:xfrm>
            <a:prstGeom prst="rect">
              <a:avLst/>
            </a:prstGeom>
            <a:noFill/>
            <a:ln w="9525">
              <a:noFill/>
              <a:miter lim="800000"/>
              <a:headEnd/>
              <a:tailEnd/>
            </a:ln>
            <a:effectLst/>
          </p:spPr>
          <p:txBody>
            <a:bodyPr wrap="none" anchor="ctr">
              <a:prstTxWarp prst="textNoShape">
                <a:avLst/>
              </a:prstTxWarp>
              <a:spAutoFit/>
            </a:bodyPr>
            <a:lstStyle/>
            <a:p>
              <a:r>
                <a:rPr lang="en-US" sz="2000" b="1">
                  <a:solidFill>
                    <a:srgbClr val="198721"/>
                  </a:solidFill>
                </a:rPr>
                <a:t>Na</a:t>
              </a:r>
              <a:r>
                <a:rPr lang="en-US" sz="2800" b="1" baseline="30000">
                  <a:solidFill>
                    <a:srgbClr val="198721"/>
                  </a:solidFill>
                </a:rPr>
                <a:t>+</a:t>
              </a:r>
              <a:endParaRPr lang="en-US"/>
            </a:p>
          </p:txBody>
        </p:sp>
        <p:sp>
          <p:nvSpPr>
            <p:cNvPr id="396361" name="Text Box 73"/>
            <p:cNvSpPr txBox="1">
              <a:spLocks noChangeArrowheads="1"/>
            </p:cNvSpPr>
            <p:nvPr/>
          </p:nvSpPr>
          <p:spPr bwMode="auto">
            <a:xfrm>
              <a:off x="144" y="4008"/>
              <a:ext cx="1516" cy="346"/>
            </a:xfrm>
            <a:prstGeom prst="rect">
              <a:avLst/>
            </a:prstGeom>
            <a:noFill/>
            <a:ln w="9525">
              <a:noFill/>
              <a:miter lim="800000"/>
              <a:headEnd/>
              <a:tailEnd/>
            </a:ln>
            <a:effectLst/>
          </p:spPr>
          <p:txBody>
            <a:bodyPr wrap="none" anchor="ctr">
              <a:prstTxWarp prst="textNoShape">
                <a:avLst/>
              </a:prstTxWarp>
              <a:spAutoFit/>
            </a:bodyPr>
            <a:lstStyle/>
            <a:p>
              <a:r>
                <a:rPr lang="en-US" b="1" dirty="0">
                  <a:solidFill>
                    <a:srgbClr val="0F116A"/>
                  </a:solidFill>
                </a:rPr>
                <a:t>            wave </a:t>
              </a:r>
              <a:r>
                <a:rPr lang="en-US" sz="3000" b="1" dirty="0">
                  <a:solidFill>
                    <a:schemeClr val="tx2"/>
                  </a:solidFill>
                  <a:sym typeface="Symbol" charset="2"/>
                </a:rPr>
                <a:t></a:t>
              </a:r>
            </a:p>
          </p:txBody>
        </p:sp>
        <p:sp>
          <p:nvSpPr>
            <p:cNvPr id="396362" name="AutoShape 74"/>
            <p:cNvSpPr>
              <a:spLocks noChangeArrowheads="1"/>
            </p:cNvSpPr>
            <p:nvPr/>
          </p:nvSpPr>
          <p:spPr bwMode="auto">
            <a:xfrm>
              <a:off x="2854" y="2760"/>
              <a:ext cx="192" cy="576"/>
            </a:xfrm>
            <a:prstGeom prst="downArrow">
              <a:avLst>
                <a:gd name="adj1" fmla="val 50000"/>
                <a:gd name="adj2" fmla="val 75000"/>
              </a:avLst>
            </a:prstGeom>
            <a:solidFill>
              <a:srgbClr val="000000"/>
            </a:solidFill>
            <a:ln w="9525">
              <a:noFill/>
              <a:miter lim="800000"/>
              <a:headEnd/>
              <a:tailEnd/>
            </a:ln>
            <a:effectLst/>
          </p:spPr>
          <p:txBody>
            <a:bodyPr wrap="none" anchor="ctr">
              <a:prstTxWarp prst="textNoShape">
                <a:avLst/>
              </a:prstTxWarp>
            </a:bodyPr>
            <a:lstStyle/>
            <a:p>
              <a:endParaRPr lang="en-US"/>
            </a:p>
          </p:txBody>
        </p:sp>
        <p:sp>
          <p:nvSpPr>
            <p:cNvPr id="396363" name="Text Box 75"/>
            <p:cNvSpPr txBox="1">
              <a:spLocks noChangeArrowheads="1"/>
            </p:cNvSpPr>
            <p:nvPr/>
          </p:nvSpPr>
          <p:spPr bwMode="auto">
            <a:xfrm>
              <a:off x="1695" y="2558"/>
              <a:ext cx="320" cy="250"/>
            </a:xfrm>
            <a:prstGeom prst="rect">
              <a:avLst/>
            </a:prstGeom>
            <a:noFill/>
            <a:ln w="9525">
              <a:noFill/>
              <a:miter lim="800000"/>
              <a:headEnd/>
              <a:tailEnd/>
            </a:ln>
            <a:effectLst/>
          </p:spPr>
          <p:txBody>
            <a:bodyPr wrap="none" anchor="ctr">
              <a:prstTxWarp prst="textNoShape">
                <a:avLst/>
              </a:prstTxWarp>
              <a:spAutoFit/>
            </a:bodyPr>
            <a:lstStyle/>
            <a:p>
              <a:r>
                <a:rPr lang="en-US" sz="2000" b="1">
                  <a:solidFill>
                    <a:srgbClr val="CC0000"/>
                  </a:solidFill>
                </a:rPr>
                <a:t>K</a:t>
              </a:r>
              <a:r>
                <a:rPr lang="en-US" sz="2800" b="1" baseline="30000">
                  <a:solidFill>
                    <a:srgbClr val="CC0000"/>
                  </a:solidFill>
                </a:rPr>
                <a:t>+</a:t>
              </a:r>
              <a:endParaRPr lang="en-US"/>
            </a:p>
          </p:txBody>
        </p:sp>
      </p:grpSp>
      <p:pic>
        <p:nvPicPr>
          <p:cNvPr id="396369" name="Picture 81" descr="penguinL"/>
          <p:cNvPicPr>
            <a:picLocks noChangeAspect="1" noChangeArrowheads="1"/>
          </p:cNvPicPr>
          <p:nvPr/>
        </p:nvPicPr>
        <p:blipFill>
          <a:blip r:embed="rId4"/>
          <a:srcRect/>
          <a:stretch>
            <a:fillRect/>
          </a:stretch>
        </p:blipFill>
        <p:spPr bwMode="auto">
          <a:xfrm flipH="1">
            <a:off x="0" y="5562600"/>
            <a:ext cx="1274763" cy="1295400"/>
          </a:xfrm>
          <a:prstGeom prst="rect">
            <a:avLst/>
          </a:prstGeom>
          <a:noFill/>
        </p:spPr>
      </p:pic>
      <p:sp>
        <p:nvSpPr>
          <p:cNvPr id="396370" name="AutoShape 82"/>
          <p:cNvSpPr>
            <a:spLocks noChangeArrowheads="1"/>
          </p:cNvSpPr>
          <p:nvPr/>
        </p:nvSpPr>
        <p:spPr bwMode="auto">
          <a:xfrm flipH="1">
            <a:off x="100013" y="3695700"/>
            <a:ext cx="1439862" cy="1279525"/>
          </a:xfrm>
          <a:prstGeom prst="wedgeEllipseCallout">
            <a:avLst>
              <a:gd name="adj1" fmla="val -8435"/>
              <a:gd name="adj2" fmla="val 105208"/>
            </a:avLst>
          </a:prstGeom>
          <a:solidFill>
            <a:srgbClr val="FFEA18"/>
          </a:solidFill>
          <a:ln w="38100">
            <a:solidFill>
              <a:srgbClr val="CC0000"/>
            </a:solidFill>
            <a:miter lim="800000"/>
            <a:headEnd/>
            <a:tailEnd/>
          </a:ln>
          <a:effectLst/>
        </p:spPr>
        <p:txBody>
          <a:bodyPr wrap="none" lIns="0" tIns="0" rIns="0" bIns="0" anchor="ctr">
            <a:prstTxWarp prst="textNoShape">
              <a:avLst/>
            </a:prstTxWarp>
          </a:bodyPr>
          <a:lstStyle/>
          <a:p>
            <a:r>
              <a:rPr lang="en-US" sz="1800" b="1">
                <a:solidFill>
                  <a:srgbClr val="0F116A"/>
                </a:solidFill>
                <a:latin typeface="Comic Sans MS" charset="0"/>
              </a:rPr>
              <a:t>Ready</a:t>
            </a:r>
            <a:br>
              <a:rPr lang="en-US" sz="1800" b="1">
                <a:solidFill>
                  <a:srgbClr val="0F116A"/>
                </a:solidFill>
                <a:latin typeface="Comic Sans MS" charset="0"/>
              </a:rPr>
            </a:br>
            <a:r>
              <a:rPr lang="en-US" sz="1800" b="1">
                <a:solidFill>
                  <a:srgbClr val="0F116A"/>
                </a:solidFill>
                <a:latin typeface="Comic Sans MS" charset="0"/>
              </a:rPr>
              <a:t>for</a:t>
            </a:r>
            <a:br>
              <a:rPr lang="en-US" sz="1800" b="1">
                <a:solidFill>
                  <a:srgbClr val="0F116A"/>
                </a:solidFill>
                <a:latin typeface="Comic Sans MS" charset="0"/>
              </a:rPr>
            </a:br>
            <a:r>
              <a:rPr lang="en-US" sz="1800" b="1">
                <a:solidFill>
                  <a:srgbClr val="0F116A"/>
                </a:solidFill>
                <a:latin typeface="Comic Sans MS" charset="0"/>
              </a:rPr>
              <a:t>next time</a:t>
            </a:r>
            <a:r>
              <a:rPr lang="en-US" sz="1800" b="1" i="1">
                <a:solidFill>
                  <a:srgbClr val="0F116A"/>
                </a:solidFill>
                <a:latin typeface="Comic Sans MS" charset="0"/>
              </a:rPr>
              <a:t>!</a:t>
            </a:r>
            <a:endParaRPr lang="en-US" sz="1800" b="1">
              <a:solidFill>
                <a:srgbClr val="0F116A"/>
              </a:solidFill>
              <a:latin typeface="Comic Sans MS"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96369"/>
                                        </p:tgtEl>
                                        <p:attrNameLst>
                                          <p:attrName>style.visibility</p:attrName>
                                        </p:attrNameLst>
                                      </p:cBhvr>
                                      <p:to>
                                        <p:strVal val="visible"/>
                                      </p:to>
                                    </p:set>
                                    <p:animEffect transition="in" filter="wipe(left)">
                                      <p:cBhvr>
                                        <p:cTn id="7" dur="500"/>
                                        <p:tgtEl>
                                          <p:spTgt spid="396369"/>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96370"/>
                                        </p:tgtEl>
                                        <p:attrNameLst>
                                          <p:attrName>style.visibility</p:attrName>
                                        </p:attrNameLst>
                                      </p:cBhvr>
                                      <p:to>
                                        <p:strVal val="visible"/>
                                      </p:to>
                                    </p:set>
                                    <p:animEffect transition="in" filter="wipe(down)">
                                      <p:cBhvr>
                                        <p:cTn id="11" dur="500"/>
                                        <p:tgtEl>
                                          <p:spTgt spid="396370"/>
                                        </p:tgtEl>
                                      </p:cBhvr>
                                    </p:animEffect>
                                  </p:childTnLst>
                                  <p:subTnLst>
                                    <p:audio>
                                      <p:cMediaNode>
                                        <p:cTn display="0" masterRel="sameClick">
                                          <p:stCondLst>
                                            <p:cond evt="begin" delay="0">
                                              <p:tn val="9"/>
                                            </p:cond>
                                          </p:stCondLst>
                                          <p:endCondLst>
                                            <p:cond evt="onStopAudio" delay="0">
                                              <p:tgtEl>
                                                <p:sldTgt/>
                                              </p:tgtEl>
                                            </p:cond>
                                          </p:endCondLst>
                                        </p:cTn>
                                        <p:tgtEl>
                                          <p:sndTgt r:embed="rId3"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6370" grpId="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8" name="Rectangle 2"/>
          <p:cNvSpPr>
            <a:spLocks noGrp="1" noChangeArrowheads="1"/>
          </p:cNvSpPr>
          <p:nvPr>
            <p:ph type="title"/>
          </p:nvPr>
        </p:nvSpPr>
        <p:spPr>
          <a:xfrm>
            <a:off x="609600" y="685800"/>
            <a:ext cx="8229600" cy="762000"/>
          </a:xfrm>
        </p:spPr>
        <p:txBody>
          <a:bodyPr/>
          <a:lstStyle/>
          <a:p>
            <a:r>
              <a:rPr lang="en-US"/>
              <a:t>How does a nerve impulse travel?</a:t>
            </a:r>
          </a:p>
        </p:txBody>
      </p:sp>
      <p:sp>
        <p:nvSpPr>
          <p:cNvPr id="398339" name="Rectangle 3" descr="Rectangle: Click to edit Master text styles&#10;Second level&#10;Third level&#10;Fourth level&#10;Fifth level"/>
          <p:cNvSpPr>
            <a:spLocks noGrp="1" noChangeArrowheads="1"/>
          </p:cNvSpPr>
          <p:nvPr>
            <p:ph type="body" idx="1"/>
          </p:nvPr>
        </p:nvSpPr>
        <p:spPr>
          <a:xfrm>
            <a:off x="838200" y="1371600"/>
            <a:ext cx="8077200" cy="2057400"/>
          </a:xfrm>
          <a:noFill/>
          <a:ln/>
        </p:spPr>
        <p:txBody>
          <a:bodyPr/>
          <a:lstStyle/>
          <a:p>
            <a:r>
              <a:rPr lang="en-US"/>
              <a:t>Action potential propagates</a:t>
            </a:r>
          </a:p>
          <a:p>
            <a:pPr lvl="1"/>
            <a:r>
              <a:rPr lang="en-US" sz="2600"/>
              <a:t>wave = </a:t>
            </a:r>
            <a:r>
              <a:rPr lang="en-US" sz="2600" u="sng">
                <a:solidFill>
                  <a:srgbClr val="CC0000"/>
                </a:solidFill>
              </a:rPr>
              <a:t>nerve impulse</a:t>
            </a:r>
            <a:r>
              <a:rPr lang="en-US" sz="2600"/>
              <a:t>, or</a:t>
            </a:r>
            <a:r>
              <a:rPr lang="en-US" sz="2600">
                <a:solidFill>
                  <a:srgbClr val="0F116A"/>
                </a:solidFill>
              </a:rPr>
              <a:t> </a:t>
            </a:r>
            <a:r>
              <a:rPr lang="en-US" sz="2600" u="sng">
                <a:solidFill>
                  <a:srgbClr val="CC0000"/>
                </a:solidFill>
              </a:rPr>
              <a:t>action potential</a:t>
            </a:r>
            <a:endParaRPr lang="en-US" sz="2600" u="sng">
              <a:solidFill>
                <a:schemeClr val="tx2"/>
              </a:solidFill>
            </a:endParaRPr>
          </a:p>
          <a:p>
            <a:pPr lvl="1"/>
            <a:r>
              <a:rPr lang="en-US" sz="2600"/>
              <a:t>brain </a:t>
            </a:r>
            <a:r>
              <a:rPr lang="en-US" sz="2600">
                <a:sym typeface="Symbol" charset="2"/>
              </a:rPr>
              <a:t> finger tips in </a:t>
            </a:r>
            <a:r>
              <a:rPr lang="en-US" sz="2600" u="sng">
                <a:sym typeface="Symbol" charset="2"/>
              </a:rPr>
              <a:t>milliseconds</a:t>
            </a:r>
            <a:r>
              <a:rPr lang="en-US" sz="2600">
                <a:sym typeface="Symbol" charset="2"/>
              </a:rPr>
              <a:t>!</a:t>
            </a:r>
            <a:endParaRPr lang="en-US" sz="2600"/>
          </a:p>
        </p:txBody>
      </p:sp>
      <p:grpSp>
        <p:nvGrpSpPr>
          <p:cNvPr id="2" name="Group 4"/>
          <p:cNvGrpSpPr>
            <a:grpSpLocks/>
          </p:cNvGrpSpPr>
          <p:nvPr/>
        </p:nvGrpSpPr>
        <p:grpSpPr bwMode="auto">
          <a:xfrm>
            <a:off x="762000" y="3943350"/>
            <a:ext cx="8229600" cy="2911475"/>
            <a:chOff x="144" y="2400"/>
            <a:chExt cx="5184" cy="1834"/>
          </a:xfrm>
        </p:grpSpPr>
        <p:sp>
          <p:nvSpPr>
            <p:cNvPr id="398341" name="AutoShape 5"/>
            <p:cNvSpPr>
              <a:spLocks noChangeArrowheads="1"/>
            </p:cNvSpPr>
            <p:nvPr/>
          </p:nvSpPr>
          <p:spPr bwMode="auto">
            <a:xfrm rot="5400000">
              <a:off x="2640" y="1008"/>
              <a:ext cx="720" cy="4656"/>
            </a:xfrm>
            <a:prstGeom prst="can">
              <a:avLst>
                <a:gd name="adj" fmla="val 33591"/>
              </a:avLst>
            </a:prstGeom>
            <a:solidFill>
              <a:srgbClr val="FFEA18"/>
            </a:solidFill>
            <a:ln w="9525">
              <a:solidFill>
                <a:schemeClr val="tx1"/>
              </a:solidFill>
              <a:round/>
              <a:headEnd/>
              <a:tailEnd/>
            </a:ln>
            <a:effectLst/>
          </p:spPr>
          <p:txBody>
            <a:bodyPr rot="10800000" vert="eaVert" wrap="none" anchor="ctr">
              <a:prstTxWarp prst="textNoShape">
                <a:avLst/>
              </a:prstTxWarp>
            </a:bodyPr>
            <a:lstStyle/>
            <a:p>
              <a:endParaRPr lang="en-US"/>
            </a:p>
          </p:txBody>
        </p:sp>
        <p:sp>
          <p:nvSpPr>
            <p:cNvPr id="398342" name="AutoShape 6"/>
            <p:cNvSpPr>
              <a:spLocks noChangeArrowheads="1"/>
            </p:cNvSpPr>
            <p:nvPr/>
          </p:nvSpPr>
          <p:spPr bwMode="auto">
            <a:xfrm rot="5400000">
              <a:off x="2640" y="1008"/>
              <a:ext cx="720" cy="4656"/>
            </a:xfrm>
            <a:prstGeom prst="can">
              <a:avLst>
                <a:gd name="adj" fmla="val 33591"/>
              </a:avLst>
            </a:prstGeom>
            <a:solidFill>
              <a:srgbClr val="FFEA18"/>
            </a:solidFill>
            <a:ln w="9525">
              <a:solidFill>
                <a:schemeClr val="tx1"/>
              </a:solidFill>
              <a:round/>
              <a:headEnd/>
              <a:tailEnd/>
            </a:ln>
            <a:effectLst/>
          </p:spPr>
          <p:txBody>
            <a:bodyPr rot="10800000" vert="eaVert" wrap="none" anchor="ctr">
              <a:prstTxWarp prst="textNoShape">
                <a:avLst/>
              </a:prstTxWarp>
            </a:bodyPr>
            <a:lstStyle/>
            <a:p>
              <a:endParaRPr lang="en-US"/>
            </a:p>
          </p:txBody>
        </p:sp>
        <p:grpSp>
          <p:nvGrpSpPr>
            <p:cNvPr id="3" name="Group 7"/>
            <p:cNvGrpSpPr>
              <a:grpSpLocks/>
            </p:cNvGrpSpPr>
            <p:nvPr/>
          </p:nvGrpSpPr>
          <p:grpSpPr bwMode="auto">
            <a:xfrm>
              <a:off x="837" y="2688"/>
              <a:ext cx="4230" cy="327"/>
              <a:chOff x="939" y="2698"/>
              <a:chExt cx="4230" cy="327"/>
            </a:xfrm>
          </p:grpSpPr>
          <p:sp>
            <p:nvSpPr>
              <p:cNvPr id="398344" name="Text Box 8"/>
              <p:cNvSpPr txBox="1">
                <a:spLocks noChangeArrowheads="1"/>
              </p:cNvSpPr>
              <p:nvPr/>
            </p:nvSpPr>
            <p:spPr bwMode="auto">
              <a:xfrm>
                <a:off x="939"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p>
            </p:txBody>
          </p:sp>
          <p:sp>
            <p:nvSpPr>
              <p:cNvPr id="398345" name="Text Box 9"/>
              <p:cNvSpPr txBox="1">
                <a:spLocks noChangeArrowheads="1"/>
              </p:cNvSpPr>
              <p:nvPr/>
            </p:nvSpPr>
            <p:spPr bwMode="auto">
              <a:xfrm>
                <a:off x="1508"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p>
            </p:txBody>
          </p:sp>
          <p:sp>
            <p:nvSpPr>
              <p:cNvPr id="398346" name="Text Box 10"/>
              <p:cNvSpPr txBox="1">
                <a:spLocks noChangeArrowheads="1"/>
              </p:cNvSpPr>
              <p:nvPr/>
            </p:nvSpPr>
            <p:spPr bwMode="auto">
              <a:xfrm>
                <a:off x="2077"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endParaRPr lang="en-US" sz="2800" b="1">
                  <a:solidFill>
                    <a:srgbClr val="CC0000"/>
                  </a:solidFill>
                </a:endParaRPr>
              </a:p>
            </p:txBody>
          </p:sp>
          <p:sp>
            <p:nvSpPr>
              <p:cNvPr id="398347" name="Text Box 11"/>
              <p:cNvSpPr txBox="1">
                <a:spLocks noChangeArrowheads="1"/>
              </p:cNvSpPr>
              <p:nvPr/>
            </p:nvSpPr>
            <p:spPr bwMode="auto">
              <a:xfrm>
                <a:off x="2646"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p>
            </p:txBody>
          </p:sp>
          <p:sp>
            <p:nvSpPr>
              <p:cNvPr id="398348" name="Text Box 12"/>
              <p:cNvSpPr txBox="1">
                <a:spLocks noChangeArrowheads="1"/>
              </p:cNvSpPr>
              <p:nvPr/>
            </p:nvSpPr>
            <p:spPr bwMode="auto">
              <a:xfrm>
                <a:off x="3218"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sp>
            <p:nvSpPr>
              <p:cNvPr id="398349" name="Text Box 13"/>
              <p:cNvSpPr txBox="1">
                <a:spLocks noChangeArrowheads="1"/>
              </p:cNvSpPr>
              <p:nvPr/>
            </p:nvSpPr>
            <p:spPr bwMode="auto">
              <a:xfrm>
                <a:off x="3787"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sp>
            <p:nvSpPr>
              <p:cNvPr id="398350" name="Text Box 14"/>
              <p:cNvSpPr txBox="1">
                <a:spLocks noChangeArrowheads="1"/>
              </p:cNvSpPr>
              <p:nvPr/>
            </p:nvSpPr>
            <p:spPr bwMode="auto">
              <a:xfrm>
                <a:off x="4353"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p>
            </p:txBody>
          </p:sp>
          <p:sp>
            <p:nvSpPr>
              <p:cNvPr id="398351" name="Text Box 15"/>
              <p:cNvSpPr txBox="1">
                <a:spLocks noChangeArrowheads="1"/>
              </p:cNvSpPr>
              <p:nvPr/>
            </p:nvSpPr>
            <p:spPr bwMode="auto">
              <a:xfrm>
                <a:off x="4922"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p>
            </p:txBody>
          </p:sp>
          <p:sp>
            <p:nvSpPr>
              <p:cNvPr id="398352" name="Text Box 16"/>
              <p:cNvSpPr txBox="1">
                <a:spLocks noChangeArrowheads="1"/>
              </p:cNvSpPr>
              <p:nvPr/>
            </p:nvSpPr>
            <p:spPr bwMode="auto">
              <a:xfrm>
                <a:off x="1223"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p>
            </p:txBody>
          </p:sp>
          <p:sp>
            <p:nvSpPr>
              <p:cNvPr id="398353" name="Text Box 17"/>
              <p:cNvSpPr txBox="1">
                <a:spLocks noChangeArrowheads="1"/>
              </p:cNvSpPr>
              <p:nvPr/>
            </p:nvSpPr>
            <p:spPr bwMode="auto">
              <a:xfrm>
                <a:off x="1792"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endParaRPr lang="en-US" sz="2800" b="1">
                  <a:solidFill>
                    <a:srgbClr val="CC0000"/>
                  </a:solidFill>
                </a:endParaRPr>
              </a:p>
            </p:txBody>
          </p:sp>
          <p:sp>
            <p:nvSpPr>
              <p:cNvPr id="398354" name="Text Box 18"/>
              <p:cNvSpPr txBox="1">
                <a:spLocks noChangeArrowheads="1"/>
              </p:cNvSpPr>
              <p:nvPr/>
            </p:nvSpPr>
            <p:spPr bwMode="auto">
              <a:xfrm>
                <a:off x="2361"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endParaRPr lang="en-US" sz="2800" b="1">
                  <a:solidFill>
                    <a:srgbClr val="CC0000"/>
                  </a:solidFill>
                </a:endParaRPr>
              </a:p>
            </p:txBody>
          </p:sp>
          <p:sp>
            <p:nvSpPr>
              <p:cNvPr id="398355" name="Text Box 19"/>
              <p:cNvSpPr txBox="1">
                <a:spLocks noChangeArrowheads="1"/>
              </p:cNvSpPr>
              <p:nvPr/>
            </p:nvSpPr>
            <p:spPr bwMode="auto">
              <a:xfrm>
                <a:off x="2933"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sp>
            <p:nvSpPr>
              <p:cNvPr id="398356" name="Text Box 20"/>
              <p:cNvSpPr txBox="1">
                <a:spLocks noChangeArrowheads="1"/>
              </p:cNvSpPr>
              <p:nvPr/>
            </p:nvSpPr>
            <p:spPr bwMode="auto">
              <a:xfrm>
                <a:off x="3502"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sp>
            <p:nvSpPr>
              <p:cNvPr id="398357" name="Text Box 21"/>
              <p:cNvSpPr txBox="1">
                <a:spLocks noChangeArrowheads="1"/>
              </p:cNvSpPr>
              <p:nvPr/>
            </p:nvSpPr>
            <p:spPr bwMode="auto">
              <a:xfrm>
                <a:off x="4068"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endParaRPr lang="en-US">
                  <a:solidFill>
                    <a:srgbClr val="198721"/>
                  </a:solidFill>
                </a:endParaRPr>
              </a:p>
            </p:txBody>
          </p:sp>
          <p:sp>
            <p:nvSpPr>
              <p:cNvPr id="398358" name="Text Box 22"/>
              <p:cNvSpPr txBox="1">
                <a:spLocks noChangeArrowheads="1"/>
              </p:cNvSpPr>
              <p:nvPr/>
            </p:nvSpPr>
            <p:spPr bwMode="auto">
              <a:xfrm>
                <a:off x="4637"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endParaRPr lang="en-US">
                  <a:solidFill>
                    <a:srgbClr val="198721"/>
                  </a:solidFill>
                </a:endParaRPr>
              </a:p>
            </p:txBody>
          </p:sp>
        </p:grpSp>
        <p:grpSp>
          <p:nvGrpSpPr>
            <p:cNvPr id="4" name="Group 23"/>
            <p:cNvGrpSpPr>
              <a:grpSpLocks/>
            </p:cNvGrpSpPr>
            <p:nvPr/>
          </p:nvGrpSpPr>
          <p:grpSpPr bwMode="auto">
            <a:xfrm>
              <a:off x="816" y="3648"/>
              <a:ext cx="4230" cy="327"/>
              <a:chOff x="939" y="2698"/>
              <a:chExt cx="4230" cy="327"/>
            </a:xfrm>
          </p:grpSpPr>
          <p:sp>
            <p:nvSpPr>
              <p:cNvPr id="398360" name="Text Box 24"/>
              <p:cNvSpPr txBox="1">
                <a:spLocks noChangeArrowheads="1"/>
              </p:cNvSpPr>
              <p:nvPr/>
            </p:nvSpPr>
            <p:spPr bwMode="auto">
              <a:xfrm>
                <a:off x="939"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p>
            </p:txBody>
          </p:sp>
          <p:sp>
            <p:nvSpPr>
              <p:cNvPr id="398361" name="Text Box 25"/>
              <p:cNvSpPr txBox="1">
                <a:spLocks noChangeArrowheads="1"/>
              </p:cNvSpPr>
              <p:nvPr/>
            </p:nvSpPr>
            <p:spPr bwMode="auto">
              <a:xfrm>
                <a:off x="1508"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p>
            </p:txBody>
          </p:sp>
          <p:sp>
            <p:nvSpPr>
              <p:cNvPr id="398362" name="Text Box 26"/>
              <p:cNvSpPr txBox="1">
                <a:spLocks noChangeArrowheads="1"/>
              </p:cNvSpPr>
              <p:nvPr/>
            </p:nvSpPr>
            <p:spPr bwMode="auto">
              <a:xfrm>
                <a:off x="2077"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p>
            </p:txBody>
          </p:sp>
          <p:sp>
            <p:nvSpPr>
              <p:cNvPr id="398363" name="Text Box 27"/>
              <p:cNvSpPr txBox="1">
                <a:spLocks noChangeArrowheads="1"/>
              </p:cNvSpPr>
              <p:nvPr/>
            </p:nvSpPr>
            <p:spPr bwMode="auto">
              <a:xfrm>
                <a:off x="2646"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p>
            </p:txBody>
          </p:sp>
          <p:sp>
            <p:nvSpPr>
              <p:cNvPr id="398364" name="Text Box 28"/>
              <p:cNvSpPr txBox="1">
                <a:spLocks noChangeArrowheads="1"/>
              </p:cNvSpPr>
              <p:nvPr/>
            </p:nvSpPr>
            <p:spPr bwMode="auto">
              <a:xfrm>
                <a:off x="3218"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sp>
            <p:nvSpPr>
              <p:cNvPr id="398365" name="Text Box 29"/>
              <p:cNvSpPr txBox="1">
                <a:spLocks noChangeArrowheads="1"/>
              </p:cNvSpPr>
              <p:nvPr/>
            </p:nvSpPr>
            <p:spPr bwMode="auto">
              <a:xfrm>
                <a:off x="3787"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sp>
            <p:nvSpPr>
              <p:cNvPr id="398366" name="Text Box 30"/>
              <p:cNvSpPr txBox="1">
                <a:spLocks noChangeArrowheads="1"/>
              </p:cNvSpPr>
              <p:nvPr/>
            </p:nvSpPr>
            <p:spPr bwMode="auto">
              <a:xfrm>
                <a:off x="4353"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p>
            </p:txBody>
          </p:sp>
          <p:sp>
            <p:nvSpPr>
              <p:cNvPr id="398367" name="Text Box 31"/>
              <p:cNvSpPr txBox="1">
                <a:spLocks noChangeArrowheads="1"/>
              </p:cNvSpPr>
              <p:nvPr/>
            </p:nvSpPr>
            <p:spPr bwMode="auto">
              <a:xfrm>
                <a:off x="4922"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p>
            </p:txBody>
          </p:sp>
          <p:sp>
            <p:nvSpPr>
              <p:cNvPr id="398368" name="Text Box 32"/>
              <p:cNvSpPr txBox="1">
                <a:spLocks noChangeArrowheads="1"/>
              </p:cNvSpPr>
              <p:nvPr/>
            </p:nvSpPr>
            <p:spPr bwMode="auto">
              <a:xfrm>
                <a:off x="1223"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p>
            </p:txBody>
          </p:sp>
          <p:sp>
            <p:nvSpPr>
              <p:cNvPr id="398369" name="Text Box 33"/>
              <p:cNvSpPr txBox="1">
                <a:spLocks noChangeArrowheads="1"/>
              </p:cNvSpPr>
              <p:nvPr/>
            </p:nvSpPr>
            <p:spPr bwMode="auto">
              <a:xfrm>
                <a:off x="1792"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p>
            </p:txBody>
          </p:sp>
          <p:sp>
            <p:nvSpPr>
              <p:cNvPr id="398370" name="Text Box 34"/>
              <p:cNvSpPr txBox="1">
                <a:spLocks noChangeArrowheads="1"/>
              </p:cNvSpPr>
              <p:nvPr/>
            </p:nvSpPr>
            <p:spPr bwMode="auto">
              <a:xfrm>
                <a:off x="2361"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p>
            </p:txBody>
          </p:sp>
          <p:sp>
            <p:nvSpPr>
              <p:cNvPr id="398371" name="Text Box 35"/>
              <p:cNvSpPr txBox="1">
                <a:spLocks noChangeArrowheads="1"/>
              </p:cNvSpPr>
              <p:nvPr/>
            </p:nvSpPr>
            <p:spPr bwMode="auto">
              <a:xfrm>
                <a:off x="2933"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sp>
            <p:nvSpPr>
              <p:cNvPr id="398372" name="Text Box 36"/>
              <p:cNvSpPr txBox="1">
                <a:spLocks noChangeArrowheads="1"/>
              </p:cNvSpPr>
              <p:nvPr/>
            </p:nvSpPr>
            <p:spPr bwMode="auto">
              <a:xfrm>
                <a:off x="3502"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sp>
            <p:nvSpPr>
              <p:cNvPr id="398373" name="Text Box 37"/>
              <p:cNvSpPr txBox="1">
                <a:spLocks noChangeArrowheads="1"/>
              </p:cNvSpPr>
              <p:nvPr/>
            </p:nvSpPr>
            <p:spPr bwMode="auto">
              <a:xfrm>
                <a:off x="4068"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endParaRPr lang="en-US">
                  <a:solidFill>
                    <a:srgbClr val="198721"/>
                  </a:solidFill>
                </a:endParaRPr>
              </a:p>
            </p:txBody>
          </p:sp>
          <p:sp>
            <p:nvSpPr>
              <p:cNvPr id="398374" name="Text Box 38"/>
              <p:cNvSpPr txBox="1">
                <a:spLocks noChangeArrowheads="1"/>
              </p:cNvSpPr>
              <p:nvPr/>
            </p:nvSpPr>
            <p:spPr bwMode="auto">
              <a:xfrm>
                <a:off x="4637"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endParaRPr lang="en-US">
                  <a:solidFill>
                    <a:srgbClr val="198721"/>
                  </a:solidFill>
                </a:endParaRPr>
              </a:p>
            </p:txBody>
          </p:sp>
        </p:grpSp>
        <p:grpSp>
          <p:nvGrpSpPr>
            <p:cNvPr id="5" name="Group 39"/>
            <p:cNvGrpSpPr>
              <a:grpSpLocks/>
            </p:cNvGrpSpPr>
            <p:nvPr/>
          </p:nvGrpSpPr>
          <p:grpSpPr bwMode="auto">
            <a:xfrm>
              <a:off x="840" y="2889"/>
              <a:ext cx="4224" cy="327"/>
              <a:chOff x="942" y="2698"/>
              <a:chExt cx="4224" cy="327"/>
            </a:xfrm>
          </p:grpSpPr>
          <p:sp>
            <p:nvSpPr>
              <p:cNvPr id="398376" name="Text Box 40"/>
              <p:cNvSpPr txBox="1">
                <a:spLocks noChangeArrowheads="1"/>
              </p:cNvSpPr>
              <p:nvPr/>
            </p:nvSpPr>
            <p:spPr bwMode="auto">
              <a:xfrm>
                <a:off x="942"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sp>
            <p:nvSpPr>
              <p:cNvPr id="398377" name="Text Box 41"/>
              <p:cNvSpPr txBox="1">
                <a:spLocks noChangeArrowheads="1"/>
              </p:cNvSpPr>
              <p:nvPr/>
            </p:nvSpPr>
            <p:spPr bwMode="auto">
              <a:xfrm>
                <a:off x="1511"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sp>
            <p:nvSpPr>
              <p:cNvPr id="398378" name="Text Box 42"/>
              <p:cNvSpPr txBox="1">
                <a:spLocks noChangeArrowheads="1"/>
              </p:cNvSpPr>
              <p:nvPr/>
            </p:nvSpPr>
            <p:spPr bwMode="auto">
              <a:xfrm>
                <a:off x="2080"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sp>
            <p:nvSpPr>
              <p:cNvPr id="398379" name="Text Box 43"/>
              <p:cNvSpPr txBox="1">
                <a:spLocks noChangeArrowheads="1"/>
              </p:cNvSpPr>
              <p:nvPr/>
            </p:nvSpPr>
            <p:spPr bwMode="auto">
              <a:xfrm>
                <a:off x="2649"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endParaRPr lang="en-US" sz="2800" b="1">
                  <a:solidFill>
                    <a:srgbClr val="198721"/>
                  </a:solidFill>
                </a:endParaRPr>
              </a:p>
            </p:txBody>
          </p:sp>
          <p:sp>
            <p:nvSpPr>
              <p:cNvPr id="398380" name="Text Box 44"/>
              <p:cNvSpPr txBox="1">
                <a:spLocks noChangeArrowheads="1"/>
              </p:cNvSpPr>
              <p:nvPr/>
            </p:nvSpPr>
            <p:spPr bwMode="auto">
              <a:xfrm>
                <a:off x="3215"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p>
            </p:txBody>
          </p:sp>
          <p:sp>
            <p:nvSpPr>
              <p:cNvPr id="398381" name="Text Box 45"/>
              <p:cNvSpPr txBox="1">
                <a:spLocks noChangeArrowheads="1"/>
              </p:cNvSpPr>
              <p:nvPr/>
            </p:nvSpPr>
            <p:spPr bwMode="auto">
              <a:xfrm>
                <a:off x="3784"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p>
            </p:txBody>
          </p:sp>
          <p:sp>
            <p:nvSpPr>
              <p:cNvPr id="398382" name="Text Box 46"/>
              <p:cNvSpPr txBox="1">
                <a:spLocks noChangeArrowheads="1"/>
              </p:cNvSpPr>
              <p:nvPr/>
            </p:nvSpPr>
            <p:spPr bwMode="auto">
              <a:xfrm>
                <a:off x="4356"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sp>
            <p:nvSpPr>
              <p:cNvPr id="398383" name="Text Box 47"/>
              <p:cNvSpPr txBox="1">
                <a:spLocks noChangeArrowheads="1"/>
              </p:cNvSpPr>
              <p:nvPr/>
            </p:nvSpPr>
            <p:spPr bwMode="auto">
              <a:xfrm>
                <a:off x="4925"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sp>
            <p:nvSpPr>
              <p:cNvPr id="398384" name="Text Box 48"/>
              <p:cNvSpPr txBox="1">
                <a:spLocks noChangeArrowheads="1"/>
              </p:cNvSpPr>
              <p:nvPr/>
            </p:nvSpPr>
            <p:spPr bwMode="auto">
              <a:xfrm>
                <a:off x="1226"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sp>
            <p:nvSpPr>
              <p:cNvPr id="398385" name="Text Box 49"/>
              <p:cNvSpPr txBox="1">
                <a:spLocks noChangeArrowheads="1"/>
              </p:cNvSpPr>
              <p:nvPr/>
            </p:nvSpPr>
            <p:spPr bwMode="auto">
              <a:xfrm>
                <a:off x="1795"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sp>
            <p:nvSpPr>
              <p:cNvPr id="398386" name="Text Box 50"/>
              <p:cNvSpPr txBox="1">
                <a:spLocks noChangeArrowheads="1"/>
              </p:cNvSpPr>
              <p:nvPr/>
            </p:nvSpPr>
            <p:spPr bwMode="auto">
              <a:xfrm>
                <a:off x="2364"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sp>
            <p:nvSpPr>
              <p:cNvPr id="398387" name="Text Box 51"/>
              <p:cNvSpPr txBox="1">
                <a:spLocks noChangeArrowheads="1"/>
              </p:cNvSpPr>
              <p:nvPr/>
            </p:nvSpPr>
            <p:spPr bwMode="auto">
              <a:xfrm>
                <a:off x="2930"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p>
            </p:txBody>
          </p:sp>
          <p:sp>
            <p:nvSpPr>
              <p:cNvPr id="398388" name="Text Box 52"/>
              <p:cNvSpPr txBox="1">
                <a:spLocks noChangeArrowheads="1"/>
              </p:cNvSpPr>
              <p:nvPr/>
            </p:nvSpPr>
            <p:spPr bwMode="auto">
              <a:xfrm>
                <a:off x="3499"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p>
            </p:txBody>
          </p:sp>
          <p:sp>
            <p:nvSpPr>
              <p:cNvPr id="398389" name="Text Box 53"/>
              <p:cNvSpPr txBox="1">
                <a:spLocks noChangeArrowheads="1"/>
              </p:cNvSpPr>
              <p:nvPr/>
            </p:nvSpPr>
            <p:spPr bwMode="auto">
              <a:xfrm>
                <a:off x="4071"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sp>
            <p:nvSpPr>
              <p:cNvPr id="398390" name="Text Box 54"/>
              <p:cNvSpPr txBox="1">
                <a:spLocks noChangeArrowheads="1"/>
              </p:cNvSpPr>
              <p:nvPr/>
            </p:nvSpPr>
            <p:spPr bwMode="auto">
              <a:xfrm>
                <a:off x="4640"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grpSp>
        <p:grpSp>
          <p:nvGrpSpPr>
            <p:cNvPr id="6" name="Group 55"/>
            <p:cNvGrpSpPr>
              <a:grpSpLocks/>
            </p:cNvGrpSpPr>
            <p:nvPr/>
          </p:nvGrpSpPr>
          <p:grpSpPr bwMode="auto">
            <a:xfrm>
              <a:off x="840" y="3465"/>
              <a:ext cx="4224" cy="327"/>
              <a:chOff x="942" y="2698"/>
              <a:chExt cx="4224" cy="327"/>
            </a:xfrm>
          </p:grpSpPr>
          <p:sp>
            <p:nvSpPr>
              <p:cNvPr id="398392" name="Text Box 56"/>
              <p:cNvSpPr txBox="1">
                <a:spLocks noChangeArrowheads="1"/>
              </p:cNvSpPr>
              <p:nvPr/>
            </p:nvSpPr>
            <p:spPr bwMode="auto">
              <a:xfrm>
                <a:off x="942"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sp>
            <p:nvSpPr>
              <p:cNvPr id="398393" name="Text Box 57"/>
              <p:cNvSpPr txBox="1">
                <a:spLocks noChangeArrowheads="1"/>
              </p:cNvSpPr>
              <p:nvPr/>
            </p:nvSpPr>
            <p:spPr bwMode="auto">
              <a:xfrm>
                <a:off x="1511"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sp>
            <p:nvSpPr>
              <p:cNvPr id="398394" name="Text Box 58"/>
              <p:cNvSpPr txBox="1">
                <a:spLocks noChangeArrowheads="1"/>
              </p:cNvSpPr>
              <p:nvPr/>
            </p:nvSpPr>
            <p:spPr bwMode="auto">
              <a:xfrm>
                <a:off x="2080"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sp>
            <p:nvSpPr>
              <p:cNvPr id="398395" name="Text Box 59"/>
              <p:cNvSpPr txBox="1">
                <a:spLocks noChangeArrowheads="1"/>
              </p:cNvSpPr>
              <p:nvPr/>
            </p:nvSpPr>
            <p:spPr bwMode="auto">
              <a:xfrm>
                <a:off x="2649"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sp>
            <p:nvSpPr>
              <p:cNvPr id="398396" name="Text Box 60"/>
              <p:cNvSpPr txBox="1">
                <a:spLocks noChangeArrowheads="1"/>
              </p:cNvSpPr>
              <p:nvPr/>
            </p:nvSpPr>
            <p:spPr bwMode="auto">
              <a:xfrm>
                <a:off x="3215"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p>
            </p:txBody>
          </p:sp>
          <p:sp>
            <p:nvSpPr>
              <p:cNvPr id="398397" name="Text Box 61"/>
              <p:cNvSpPr txBox="1">
                <a:spLocks noChangeArrowheads="1"/>
              </p:cNvSpPr>
              <p:nvPr/>
            </p:nvSpPr>
            <p:spPr bwMode="auto">
              <a:xfrm>
                <a:off x="3784"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p>
            </p:txBody>
          </p:sp>
          <p:sp>
            <p:nvSpPr>
              <p:cNvPr id="398398" name="Text Box 62"/>
              <p:cNvSpPr txBox="1">
                <a:spLocks noChangeArrowheads="1"/>
              </p:cNvSpPr>
              <p:nvPr/>
            </p:nvSpPr>
            <p:spPr bwMode="auto">
              <a:xfrm>
                <a:off x="4356"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sp>
            <p:nvSpPr>
              <p:cNvPr id="398399" name="Text Box 63"/>
              <p:cNvSpPr txBox="1">
                <a:spLocks noChangeArrowheads="1"/>
              </p:cNvSpPr>
              <p:nvPr/>
            </p:nvSpPr>
            <p:spPr bwMode="auto">
              <a:xfrm>
                <a:off x="4925"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sp>
            <p:nvSpPr>
              <p:cNvPr id="398400" name="Text Box 64"/>
              <p:cNvSpPr txBox="1">
                <a:spLocks noChangeArrowheads="1"/>
              </p:cNvSpPr>
              <p:nvPr/>
            </p:nvSpPr>
            <p:spPr bwMode="auto">
              <a:xfrm>
                <a:off x="1226"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sp>
            <p:nvSpPr>
              <p:cNvPr id="398401" name="Text Box 65"/>
              <p:cNvSpPr txBox="1">
                <a:spLocks noChangeArrowheads="1"/>
              </p:cNvSpPr>
              <p:nvPr/>
            </p:nvSpPr>
            <p:spPr bwMode="auto">
              <a:xfrm>
                <a:off x="1795"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sp>
            <p:nvSpPr>
              <p:cNvPr id="398402" name="Text Box 66"/>
              <p:cNvSpPr txBox="1">
                <a:spLocks noChangeArrowheads="1"/>
              </p:cNvSpPr>
              <p:nvPr/>
            </p:nvSpPr>
            <p:spPr bwMode="auto">
              <a:xfrm>
                <a:off x="2364"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sp>
            <p:nvSpPr>
              <p:cNvPr id="398403" name="Text Box 67"/>
              <p:cNvSpPr txBox="1">
                <a:spLocks noChangeArrowheads="1"/>
              </p:cNvSpPr>
              <p:nvPr/>
            </p:nvSpPr>
            <p:spPr bwMode="auto">
              <a:xfrm>
                <a:off x="2930"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p>
            </p:txBody>
          </p:sp>
          <p:sp>
            <p:nvSpPr>
              <p:cNvPr id="398404" name="Text Box 68"/>
              <p:cNvSpPr txBox="1">
                <a:spLocks noChangeArrowheads="1"/>
              </p:cNvSpPr>
              <p:nvPr/>
            </p:nvSpPr>
            <p:spPr bwMode="auto">
              <a:xfrm>
                <a:off x="3499"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p>
            </p:txBody>
          </p:sp>
          <p:sp>
            <p:nvSpPr>
              <p:cNvPr id="398405" name="Text Box 69"/>
              <p:cNvSpPr txBox="1">
                <a:spLocks noChangeArrowheads="1"/>
              </p:cNvSpPr>
              <p:nvPr/>
            </p:nvSpPr>
            <p:spPr bwMode="auto">
              <a:xfrm>
                <a:off x="4071"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sp>
            <p:nvSpPr>
              <p:cNvPr id="398406" name="Text Box 70"/>
              <p:cNvSpPr txBox="1">
                <a:spLocks noChangeArrowheads="1"/>
              </p:cNvSpPr>
              <p:nvPr/>
            </p:nvSpPr>
            <p:spPr bwMode="auto">
              <a:xfrm>
                <a:off x="4640"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grpSp>
        <p:sp>
          <p:nvSpPr>
            <p:cNvPr id="398407" name="AutoShape 71"/>
            <p:cNvSpPr>
              <a:spLocks noChangeArrowheads="1"/>
            </p:cNvSpPr>
            <p:nvPr/>
          </p:nvSpPr>
          <p:spPr bwMode="auto">
            <a:xfrm flipV="1">
              <a:off x="2736" y="2630"/>
              <a:ext cx="192" cy="576"/>
            </a:xfrm>
            <a:prstGeom prst="downArrow">
              <a:avLst>
                <a:gd name="adj1" fmla="val 50000"/>
                <a:gd name="adj2" fmla="val 75000"/>
              </a:avLst>
            </a:prstGeom>
            <a:solidFill>
              <a:srgbClr val="000000"/>
            </a:solidFill>
            <a:ln w="9525">
              <a:noFill/>
              <a:miter lim="800000"/>
              <a:headEnd/>
              <a:tailEnd/>
            </a:ln>
            <a:effectLst/>
          </p:spPr>
          <p:txBody>
            <a:bodyPr wrap="none" anchor="ctr">
              <a:prstTxWarp prst="textNoShape">
                <a:avLst/>
              </a:prstTxWarp>
            </a:bodyPr>
            <a:lstStyle/>
            <a:p>
              <a:endParaRPr lang="en-US"/>
            </a:p>
          </p:txBody>
        </p:sp>
        <p:sp>
          <p:nvSpPr>
            <p:cNvPr id="398408" name="Text Box 72"/>
            <p:cNvSpPr txBox="1">
              <a:spLocks noChangeArrowheads="1"/>
            </p:cNvSpPr>
            <p:nvPr/>
          </p:nvSpPr>
          <p:spPr bwMode="auto">
            <a:xfrm>
              <a:off x="3766" y="3206"/>
              <a:ext cx="409" cy="250"/>
            </a:xfrm>
            <a:prstGeom prst="rect">
              <a:avLst/>
            </a:prstGeom>
            <a:noFill/>
            <a:ln w="9525">
              <a:noFill/>
              <a:miter lim="800000"/>
              <a:headEnd/>
              <a:tailEnd/>
            </a:ln>
            <a:effectLst/>
          </p:spPr>
          <p:txBody>
            <a:bodyPr wrap="none" anchor="ctr">
              <a:prstTxWarp prst="textNoShape">
                <a:avLst/>
              </a:prstTxWarp>
              <a:spAutoFit/>
            </a:bodyPr>
            <a:lstStyle/>
            <a:p>
              <a:r>
                <a:rPr lang="en-US" sz="2000" b="1">
                  <a:solidFill>
                    <a:srgbClr val="198721"/>
                  </a:solidFill>
                </a:rPr>
                <a:t>Na</a:t>
              </a:r>
              <a:r>
                <a:rPr lang="en-US" sz="2800" b="1" baseline="30000">
                  <a:solidFill>
                    <a:srgbClr val="198721"/>
                  </a:solidFill>
                </a:rPr>
                <a:t>+</a:t>
              </a:r>
              <a:endParaRPr lang="en-US"/>
            </a:p>
          </p:txBody>
        </p:sp>
        <p:sp>
          <p:nvSpPr>
            <p:cNvPr id="398409" name="AutoShape 73"/>
            <p:cNvSpPr>
              <a:spLocks noChangeArrowheads="1"/>
            </p:cNvSpPr>
            <p:nvPr/>
          </p:nvSpPr>
          <p:spPr bwMode="auto">
            <a:xfrm>
              <a:off x="3862" y="2640"/>
              <a:ext cx="192" cy="576"/>
            </a:xfrm>
            <a:prstGeom prst="downArrow">
              <a:avLst>
                <a:gd name="adj1" fmla="val 50000"/>
                <a:gd name="adj2" fmla="val 75000"/>
              </a:avLst>
            </a:prstGeom>
            <a:solidFill>
              <a:srgbClr val="000000"/>
            </a:solidFill>
            <a:ln w="9525">
              <a:noFill/>
              <a:miter lim="800000"/>
              <a:headEnd/>
              <a:tailEnd/>
            </a:ln>
            <a:effectLst/>
          </p:spPr>
          <p:txBody>
            <a:bodyPr wrap="none" anchor="ctr">
              <a:prstTxWarp prst="textNoShape">
                <a:avLst/>
              </a:prstTxWarp>
            </a:bodyPr>
            <a:lstStyle/>
            <a:p>
              <a:endParaRPr lang="en-US"/>
            </a:p>
          </p:txBody>
        </p:sp>
        <p:sp>
          <p:nvSpPr>
            <p:cNvPr id="398410" name="Text Box 74"/>
            <p:cNvSpPr txBox="1">
              <a:spLocks noChangeArrowheads="1"/>
            </p:cNvSpPr>
            <p:nvPr/>
          </p:nvSpPr>
          <p:spPr bwMode="auto">
            <a:xfrm>
              <a:off x="2706" y="2400"/>
              <a:ext cx="320" cy="250"/>
            </a:xfrm>
            <a:prstGeom prst="rect">
              <a:avLst/>
            </a:prstGeom>
            <a:noFill/>
            <a:ln w="9525">
              <a:noFill/>
              <a:miter lim="800000"/>
              <a:headEnd/>
              <a:tailEnd/>
            </a:ln>
            <a:effectLst/>
          </p:spPr>
          <p:txBody>
            <a:bodyPr wrap="none" anchor="ctr">
              <a:prstTxWarp prst="textNoShape">
                <a:avLst/>
              </a:prstTxWarp>
              <a:spAutoFit/>
            </a:bodyPr>
            <a:lstStyle/>
            <a:p>
              <a:r>
                <a:rPr lang="en-US" sz="2000" b="1">
                  <a:solidFill>
                    <a:srgbClr val="CC0000"/>
                  </a:solidFill>
                </a:rPr>
                <a:t>K</a:t>
              </a:r>
              <a:r>
                <a:rPr lang="en-US" sz="2800" b="1" baseline="30000">
                  <a:solidFill>
                    <a:srgbClr val="CC0000"/>
                  </a:solidFill>
                </a:rPr>
                <a:t>+</a:t>
              </a:r>
              <a:endParaRPr lang="en-US"/>
            </a:p>
          </p:txBody>
        </p:sp>
        <p:sp>
          <p:nvSpPr>
            <p:cNvPr id="398411" name="Text Box 75"/>
            <p:cNvSpPr txBox="1">
              <a:spLocks noChangeArrowheads="1"/>
            </p:cNvSpPr>
            <p:nvPr/>
          </p:nvSpPr>
          <p:spPr bwMode="auto">
            <a:xfrm>
              <a:off x="144" y="3888"/>
              <a:ext cx="1516" cy="346"/>
            </a:xfrm>
            <a:prstGeom prst="rect">
              <a:avLst/>
            </a:prstGeom>
            <a:solidFill>
              <a:schemeClr val="bg1"/>
            </a:solidFill>
            <a:ln w="9525">
              <a:noFill/>
              <a:miter lim="800000"/>
              <a:headEnd/>
              <a:tailEnd/>
            </a:ln>
            <a:effectLst/>
          </p:spPr>
          <p:txBody>
            <a:bodyPr wrap="none" anchor="ctr">
              <a:prstTxWarp prst="textNoShape">
                <a:avLst/>
              </a:prstTxWarp>
              <a:spAutoFit/>
            </a:bodyPr>
            <a:lstStyle/>
            <a:p>
              <a:r>
                <a:rPr lang="en-US" b="1">
                  <a:solidFill>
                    <a:srgbClr val="0F116A"/>
                  </a:solidFill>
                </a:rPr>
                <a:t>            wave </a:t>
              </a:r>
              <a:r>
                <a:rPr lang="en-US" sz="3000" b="1">
                  <a:solidFill>
                    <a:schemeClr val="tx2"/>
                  </a:solidFill>
                  <a:sym typeface="Symbol" charset="2"/>
                </a:rPr>
                <a:t></a:t>
              </a:r>
            </a:p>
          </p:txBody>
        </p:sp>
      </p:grpSp>
      <p:pic>
        <p:nvPicPr>
          <p:cNvPr id="398418" name="Picture 82" descr="penguinL"/>
          <p:cNvPicPr>
            <a:picLocks noChangeAspect="1" noChangeArrowheads="1"/>
          </p:cNvPicPr>
          <p:nvPr/>
        </p:nvPicPr>
        <p:blipFill>
          <a:blip r:embed="rId4"/>
          <a:srcRect/>
          <a:stretch>
            <a:fillRect/>
          </a:stretch>
        </p:blipFill>
        <p:spPr bwMode="auto">
          <a:xfrm flipH="1">
            <a:off x="0" y="5562600"/>
            <a:ext cx="1274763" cy="1295400"/>
          </a:xfrm>
          <a:prstGeom prst="rect">
            <a:avLst/>
          </a:prstGeom>
          <a:noFill/>
        </p:spPr>
      </p:pic>
      <p:sp>
        <p:nvSpPr>
          <p:cNvPr id="398419" name="AutoShape 83"/>
          <p:cNvSpPr>
            <a:spLocks noChangeArrowheads="1"/>
          </p:cNvSpPr>
          <p:nvPr/>
        </p:nvSpPr>
        <p:spPr bwMode="auto">
          <a:xfrm flipH="1">
            <a:off x="100013" y="3695700"/>
            <a:ext cx="1439862" cy="1279525"/>
          </a:xfrm>
          <a:prstGeom prst="wedgeEllipseCallout">
            <a:avLst>
              <a:gd name="adj1" fmla="val -8435"/>
              <a:gd name="adj2" fmla="val 105208"/>
            </a:avLst>
          </a:prstGeom>
          <a:solidFill>
            <a:srgbClr val="FFEA18"/>
          </a:solidFill>
          <a:ln w="38100">
            <a:solidFill>
              <a:srgbClr val="CC0000"/>
            </a:solidFill>
            <a:miter lim="800000"/>
            <a:headEnd/>
            <a:tailEnd/>
          </a:ln>
          <a:effectLst/>
        </p:spPr>
        <p:txBody>
          <a:bodyPr wrap="none" lIns="0" tIns="0" rIns="0" bIns="0" anchor="ctr">
            <a:prstTxWarp prst="textNoShape">
              <a:avLst/>
            </a:prstTxWarp>
          </a:bodyPr>
          <a:lstStyle/>
          <a:p>
            <a:r>
              <a:rPr lang="en-US" sz="1800" b="1" dirty="0">
                <a:solidFill>
                  <a:srgbClr val="0F116A"/>
                </a:solidFill>
                <a:latin typeface="Comic Sans MS" charset="0"/>
              </a:rPr>
              <a:t>In the</a:t>
            </a:r>
            <a:br>
              <a:rPr lang="en-US" sz="1800" b="1" dirty="0">
                <a:solidFill>
                  <a:srgbClr val="0F116A"/>
                </a:solidFill>
                <a:latin typeface="Comic Sans MS" charset="0"/>
              </a:rPr>
            </a:br>
            <a:r>
              <a:rPr lang="en-US" sz="1800" b="1" dirty="0">
                <a:solidFill>
                  <a:srgbClr val="0F116A"/>
                </a:solidFill>
                <a:latin typeface="Comic Sans MS" charset="0"/>
              </a:rPr>
              <a:t>blink of</a:t>
            </a:r>
            <a:br>
              <a:rPr lang="en-US" sz="1800" b="1" dirty="0">
                <a:solidFill>
                  <a:srgbClr val="0F116A"/>
                </a:solidFill>
                <a:latin typeface="Comic Sans MS" charset="0"/>
              </a:rPr>
            </a:br>
            <a:r>
              <a:rPr lang="en-US" sz="1800" b="1" dirty="0">
                <a:solidFill>
                  <a:srgbClr val="0F116A"/>
                </a:solidFill>
                <a:latin typeface="Comic Sans MS" charset="0"/>
              </a:rPr>
              <a:t>an eye</a:t>
            </a:r>
            <a:r>
              <a:rPr lang="en-US" sz="1800" b="1" i="1" dirty="0">
                <a:solidFill>
                  <a:srgbClr val="0F116A"/>
                </a:solidFill>
                <a:latin typeface="Comic Sans MS" charset="0"/>
              </a:rPr>
              <a:t>!</a:t>
            </a:r>
            <a:endParaRPr lang="en-US" sz="1800" b="1" dirty="0">
              <a:solidFill>
                <a:srgbClr val="0F116A"/>
              </a:solidFill>
              <a:latin typeface="Comic Sans MS"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98418"/>
                                        </p:tgtEl>
                                        <p:attrNameLst>
                                          <p:attrName>style.visibility</p:attrName>
                                        </p:attrNameLst>
                                      </p:cBhvr>
                                      <p:to>
                                        <p:strVal val="visible"/>
                                      </p:to>
                                    </p:set>
                                    <p:animEffect transition="in" filter="wipe(left)">
                                      <p:cBhvr>
                                        <p:cTn id="7" dur="500"/>
                                        <p:tgtEl>
                                          <p:spTgt spid="39841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98419"/>
                                        </p:tgtEl>
                                        <p:attrNameLst>
                                          <p:attrName>style.visibility</p:attrName>
                                        </p:attrNameLst>
                                      </p:cBhvr>
                                      <p:to>
                                        <p:strVal val="visible"/>
                                      </p:to>
                                    </p:set>
                                    <p:animEffect transition="in" filter="wipe(down)">
                                      <p:cBhvr>
                                        <p:cTn id="11" dur="500"/>
                                        <p:tgtEl>
                                          <p:spTgt spid="398419"/>
                                        </p:tgtEl>
                                      </p:cBhvr>
                                    </p:animEffect>
                                  </p:childTnLst>
                                  <p:subTnLst>
                                    <p:audio>
                                      <p:cMediaNode>
                                        <p:cTn display="0" masterRel="sameClick">
                                          <p:stCondLst>
                                            <p:cond evt="begin" delay="0">
                                              <p:tn val="9"/>
                                            </p:cond>
                                          </p:stCondLst>
                                          <p:endCondLst>
                                            <p:cond evt="onStopAudio" delay="0">
                                              <p:tgtEl>
                                                <p:sldTgt/>
                                              </p:tgtEl>
                                            </p:cond>
                                          </p:endCondLst>
                                        </p:cTn>
                                        <p:tgtEl>
                                          <p:sndTgt r:embed="rId3"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8419" grpId="0" animBg="1"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Rectangle 2"/>
          <p:cNvSpPr>
            <a:spLocks noGrp="1" noChangeArrowheads="1"/>
          </p:cNvSpPr>
          <p:nvPr>
            <p:ph type="title"/>
          </p:nvPr>
        </p:nvSpPr>
        <p:spPr/>
        <p:txBody>
          <a:bodyPr/>
          <a:lstStyle/>
          <a:p>
            <a:r>
              <a:rPr lang="en-US"/>
              <a:t>Voltage-gated channels</a:t>
            </a:r>
          </a:p>
        </p:txBody>
      </p:sp>
      <p:sp>
        <p:nvSpPr>
          <p:cNvPr id="400387" name="Rectangle 3" descr="Rectangle: Click to edit Master text styles&#10;Second level&#10;Third level&#10;Fourth level&#10;Fifth level"/>
          <p:cNvSpPr>
            <a:spLocks noGrp="1" noChangeArrowheads="1"/>
          </p:cNvSpPr>
          <p:nvPr>
            <p:ph type="body" idx="1"/>
          </p:nvPr>
        </p:nvSpPr>
        <p:spPr>
          <a:xfrm>
            <a:off x="787400" y="990600"/>
            <a:ext cx="7772400" cy="2659063"/>
          </a:xfrm>
        </p:spPr>
        <p:txBody>
          <a:bodyPr/>
          <a:lstStyle/>
          <a:p>
            <a:r>
              <a:rPr lang="en-US" sz="2600" dirty="0"/>
              <a:t>Ion channels open &amp; close in response to changes in charge across membrane</a:t>
            </a:r>
            <a:r>
              <a:rPr lang="en-US" sz="2200" dirty="0"/>
              <a:t> </a:t>
            </a:r>
          </a:p>
          <a:p>
            <a:pPr lvl="1">
              <a:lnSpc>
                <a:spcPct val="110000"/>
              </a:lnSpc>
            </a:pPr>
            <a:r>
              <a:rPr lang="en-US" sz="2400" dirty="0">
                <a:solidFill>
                  <a:schemeClr val="tx2"/>
                </a:solidFill>
              </a:rPr>
              <a:t>Na</a:t>
            </a:r>
            <a:r>
              <a:rPr lang="en-US" sz="2400" baseline="30000" dirty="0">
                <a:solidFill>
                  <a:schemeClr val="tx2"/>
                </a:solidFill>
              </a:rPr>
              <a:t>+</a:t>
            </a:r>
            <a:r>
              <a:rPr lang="en-US" sz="2400" dirty="0"/>
              <a:t> channels </a:t>
            </a:r>
            <a:r>
              <a:rPr lang="en-US" sz="2400" u="sng" dirty="0">
                <a:solidFill>
                  <a:schemeClr val="tx2"/>
                </a:solidFill>
              </a:rPr>
              <a:t>open quickly</a:t>
            </a:r>
            <a:r>
              <a:rPr lang="en-US" sz="2400" dirty="0"/>
              <a:t> in response to depolarization &amp; close slowly</a:t>
            </a:r>
          </a:p>
          <a:p>
            <a:pPr lvl="1">
              <a:lnSpc>
                <a:spcPct val="110000"/>
              </a:lnSpc>
            </a:pPr>
            <a:r>
              <a:rPr lang="en-US" sz="2400" dirty="0">
                <a:solidFill>
                  <a:schemeClr val="tx2"/>
                </a:solidFill>
              </a:rPr>
              <a:t>K</a:t>
            </a:r>
            <a:r>
              <a:rPr lang="en-US" sz="2400" baseline="30000" dirty="0">
                <a:solidFill>
                  <a:schemeClr val="tx2"/>
                </a:solidFill>
              </a:rPr>
              <a:t>+</a:t>
            </a:r>
            <a:r>
              <a:rPr lang="en-US" sz="2400" dirty="0"/>
              <a:t> channels </a:t>
            </a:r>
            <a:r>
              <a:rPr lang="en-US" sz="2400" u="sng" dirty="0">
                <a:solidFill>
                  <a:schemeClr val="tx2"/>
                </a:solidFill>
              </a:rPr>
              <a:t>open slowly</a:t>
            </a:r>
            <a:r>
              <a:rPr lang="en-US" sz="2400" dirty="0"/>
              <a:t> in response to depolarization &amp; close slowly</a:t>
            </a:r>
          </a:p>
        </p:txBody>
      </p:sp>
      <p:grpSp>
        <p:nvGrpSpPr>
          <p:cNvPr id="2" name="Group 4"/>
          <p:cNvGrpSpPr>
            <a:grpSpLocks/>
          </p:cNvGrpSpPr>
          <p:nvPr/>
        </p:nvGrpSpPr>
        <p:grpSpPr bwMode="auto">
          <a:xfrm>
            <a:off x="744538" y="3914775"/>
            <a:ext cx="8229600" cy="2911475"/>
            <a:chOff x="144" y="2400"/>
            <a:chExt cx="5184" cy="1834"/>
          </a:xfrm>
        </p:grpSpPr>
        <p:sp>
          <p:nvSpPr>
            <p:cNvPr id="400389" name="AutoShape 5"/>
            <p:cNvSpPr>
              <a:spLocks noChangeArrowheads="1"/>
            </p:cNvSpPr>
            <p:nvPr/>
          </p:nvSpPr>
          <p:spPr bwMode="auto">
            <a:xfrm rot="5400000">
              <a:off x="2640" y="1008"/>
              <a:ext cx="720" cy="4656"/>
            </a:xfrm>
            <a:prstGeom prst="can">
              <a:avLst>
                <a:gd name="adj" fmla="val 33591"/>
              </a:avLst>
            </a:prstGeom>
            <a:solidFill>
              <a:srgbClr val="FFEA18"/>
            </a:solidFill>
            <a:ln w="9525">
              <a:solidFill>
                <a:schemeClr val="tx1"/>
              </a:solidFill>
              <a:round/>
              <a:headEnd/>
              <a:tailEnd/>
            </a:ln>
            <a:effectLst/>
          </p:spPr>
          <p:txBody>
            <a:bodyPr rot="10800000" vert="eaVert" wrap="none" anchor="ctr">
              <a:prstTxWarp prst="textNoShape">
                <a:avLst/>
              </a:prstTxWarp>
            </a:bodyPr>
            <a:lstStyle/>
            <a:p>
              <a:endParaRPr lang="en-US"/>
            </a:p>
          </p:txBody>
        </p:sp>
        <p:sp>
          <p:nvSpPr>
            <p:cNvPr id="400390" name="AutoShape 6"/>
            <p:cNvSpPr>
              <a:spLocks noChangeArrowheads="1"/>
            </p:cNvSpPr>
            <p:nvPr/>
          </p:nvSpPr>
          <p:spPr bwMode="auto">
            <a:xfrm rot="5400000">
              <a:off x="2640" y="1008"/>
              <a:ext cx="720" cy="4656"/>
            </a:xfrm>
            <a:prstGeom prst="can">
              <a:avLst>
                <a:gd name="adj" fmla="val 33591"/>
              </a:avLst>
            </a:prstGeom>
            <a:solidFill>
              <a:srgbClr val="FFEA18"/>
            </a:solidFill>
            <a:ln w="9525">
              <a:solidFill>
                <a:schemeClr val="tx1"/>
              </a:solidFill>
              <a:round/>
              <a:headEnd/>
              <a:tailEnd/>
            </a:ln>
            <a:effectLst/>
          </p:spPr>
          <p:txBody>
            <a:bodyPr rot="10800000" vert="eaVert" wrap="none" anchor="ctr">
              <a:prstTxWarp prst="textNoShape">
                <a:avLst/>
              </a:prstTxWarp>
            </a:bodyPr>
            <a:lstStyle/>
            <a:p>
              <a:endParaRPr lang="en-US"/>
            </a:p>
          </p:txBody>
        </p:sp>
        <p:grpSp>
          <p:nvGrpSpPr>
            <p:cNvPr id="3" name="Group 7"/>
            <p:cNvGrpSpPr>
              <a:grpSpLocks/>
            </p:cNvGrpSpPr>
            <p:nvPr/>
          </p:nvGrpSpPr>
          <p:grpSpPr bwMode="auto">
            <a:xfrm>
              <a:off x="837" y="2688"/>
              <a:ext cx="4230" cy="327"/>
              <a:chOff x="939" y="2698"/>
              <a:chExt cx="4230" cy="327"/>
            </a:xfrm>
          </p:grpSpPr>
          <p:sp>
            <p:nvSpPr>
              <p:cNvPr id="400392" name="Text Box 8"/>
              <p:cNvSpPr txBox="1">
                <a:spLocks noChangeArrowheads="1"/>
              </p:cNvSpPr>
              <p:nvPr/>
            </p:nvSpPr>
            <p:spPr bwMode="auto">
              <a:xfrm>
                <a:off x="939"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p>
            </p:txBody>
          </p:sp>
          <p:sp>
            <p:nvSpPr>
              <p:cNvPr id="400393" name="Text Box 9"/>
              <p:cNvSpPr txBox="1">
                <a:spLocks noChangeArrowheads="1"/>
              </p:cNvSpPr>
              <p:nvPr/>
            </p:nvSpPr>
            <p:spPr bwMode="auto">
              <a:xfrm>
                <a:off x="1508"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p>
            </p:txBody>
          </p:sp>
          <p:sp>
            <p:nvSpPr>
              <p:cNvPr id="400394" name="Text Box 10"/>
              <p:cNvSpPr txBox="1">
                <a:spLocks noChangeArrowheads="1"/>
              </p:cNvSpPr>
              <p:nvPr/>
            </p:nvSpPr>
            <p:spPr bwMode="auto">
              <a:xfrm>
                <a:off x="2077"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endParaRPr lang="en-US" sz="2800" b="1">
                  <a:solidFill>
                    <a:srgbClr val="CC0000"/>
                  </a:solidFill>
                </a:endParaRPr>
              </a:p>
            </p:txBody>
          </p:sp>
          <p:sp>
            <p:nvSpPr>
              <p:cNvPr id="400395" name="Text Box 11"/>
              <p:cNvSpPr txBox="1">
                <a:spLocks noChangeArrowheads="1"/>
              </p:cNvSpPr>
              <p:nvPr/>
            </p:nvSpPr>
            <p:spPr bwMode="auto">
              <a:xfrm>
                <a:off x="2646"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p>
            </p:txBody>
          </p:sp>
          <p:sp>
            <p:nvSpPr>
              <p:cNvPr id="400396" name="Text Box 12"/>
              <p:cNvSpPr txBox="1">
                <a:spLocks noChangeArrowheads="1"/>
              </p:cNvSpPr>
              <p:nvPr/>
            </p:nvSpPr>
            <p:spPr bwMode="auto">
              <a:xfrm>
                <a:off x="3215"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p>
            </p:txBody>
          </p:sp>
          <p:sp>
            <p:nvSpPr>
              <p:cNvPr id="400397" name="Text Box 13"/>
              <p:cNvSpPr txBox="1">
                <a:spLocks noChangeArrowheads="1"/>
              </p:cNvSpPr>
              <p:nvPr/>
            </p:nvSpPr>
            <p:spPr bwMode="auto">
              <a:xfrm>
                <a:off x="3787"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sp>
            <p:nvSpPr>
              <p:cNvPr id="400398" name="Text Box 14"/>
              <p:cNvSpPr txBox="1">
                <a:spLocks noChangeArrowheads="1"/>
              </p:cNvSpPr>
              <p:nvPr/>
            </p:nvSpPr>
            <p:spPr bwMode="auto">
              <a:xfrm>
                <a:off x="4353"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p>
            </p:txBody>
          </p:sp>
          <p:sp>
            <p:nvSpPr>
              <p:cNvPr id="400399" name="Text Box 15"/>
              <p:cNvSpPr txBox="1">
                <a:spLocks noChangeArrowheads="1"/>
              </p:cNvSpPr>
              <p:nvPr/>
            </p:nvSpPr>
            <p:spPr bwMode="auto">
              <a:xfrm>
                <a:off x="4922"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p>
            </p:txBody>
          </p:sp>
          <p:sp>
            <p:nvSpPr>
              <p:cNvPr id="400400" name="Text Box 16"/>
              <p:cNvSpPr txBox="1">
                <a:spLocks noChangeArrowheads="1"/>
              </p:cNvSpPr>
              <p:nvPr/>
            </p:nvSpPr>
            <p:spPr bwMode="auto">
              <a:xfrm>
                <a:off x="1223"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p>
            </p:txBody>
          </p:sp>
          <p:sp>
            <p:nvSpPr>
              <p:cNvPr id="400401" name="Text Box 17"/>
              <p:cNvSpPr txBox="1">
                <a:spLocks noChangeArrowheads="1"/>
              </p:cNvSpPr>
              <p:nvPr/>
            </p:nvSpPr>
            <p:spPr bwMode="auto">
              <a:xfrm>
                <a:off x="1792"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endParaRPr lang="en-US" sz="2800" b="1">
                  <a:solidFill>
                    <a:srgbClr val="CC0000"/>
                  </a:solidFill>
                </a:endParaRPr>
              </a:p>
            </p:txBody>
          </p:sp>
          <p:sp>
            <p:nvSpPr>
              <p:cNvPr id="400402" name="Text Box 18"/>
              <p:cNvSpPr txBox="1">
                <a:spLocks noChangeArrowheads="1"/>
              </p:cNvSpPr>
              <p:nvPr/>
            </p:nvSpPr>
            <p:spPr bwMode="auto">
              <a:xfrm>
                <a:off x="2361"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endParaRPr lang="en-US" sz="2800" b="1">
                  <a:solidFill>
                    <a:srgbClr val="CC0000"/>
                  </a:solidFill>
                </a:endParaRPr>
              </a:p>
            </p:txBody>
          </p:sp>
          <p:sp>
            <p:nvSpPr>
              <p:cNvPr id="400403" name="Text Box 19"/>
              <p:cNvSpPr txBox="1">
                <a:spLocks noChangeArrowheads="1"/>
              </p:cNvSpPr>
              <p:nvPr/>
            </p:nvSpPr>
            <p:spPr bwMode="auto">
              <a:xfrm>
                <a:off x="2930"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p>
            </p:txBody>
          </p:sp>
          <p:sp>
            <p:nvSpPr>
              <p:cNvPr id="400404" name="Text Box 20"/>
              <p:cNvSpPr txBox="1">
                <a:spLocks noChangeArrowheads="1"/>
              </p:cNvSpPr>
              <p:nvPr/>
            </p:nvSpPr>
            <p:spPr bwMode="auto">
              <a:xfrm>
                <a:off x="3502"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sp>
            <p:nvSpPr>
              <p:cNvPr id="400405" name="Text Box 21"/>
              <p:cNvSpPr txBox="1">
                <a:spLocks noChangeArrowheads="1"/>
              </p:cNvSpPr>
              <p:nvPr/>
            </p:nvSpPr>
            <p:spPr bwMode="auto">
              <a:xfrm>
                <a:off x="4071"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sp>
            <p:nvSpPr>
              <p:cNvPr id="400406" name="Text Box 22"/>
              <p:cNvSpPr txBox="1">
                <a:spLocks noChangeArrowheads="1"/>
              </p:cNvSpPr>
              <p:nvPr/>
            </p:nvSpPr>
            <p:spPr bwMode="auto">
              <a:xfrm>
                <a:off x="4637"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endParaRPr lang="en-US">
                  <a:solidFill>
                    <a:srgbClr val="198721"/>
                  </a:solidFill>
                </a:endParaRPr>
              </a:p>
            </p:txBody>
          </p:sp>
        </p:grpSp>
        <p:grpSp>
          <p:nvGrpSpPr>
            <p:cNvPr id="4" name="Group 23"/>
            <p:cNvGrpSpPr>
              <a:grpSpLocks/>
            </p:cNvGrpSpPr>
            <p:nvPr/>
          </p:nvGrpSpPr>
          <p:grpSpPr bwMode="auto">
            <a:xfrm>
              <a:off x="816" y="3648"/>
              <a:ext cx="4230" cy="327"/>
              <a:chOff x="939" y="2698"/>
              <a:chExt cx="4230" cy="327"/>
            </a:xfrm>
          </p:grpSpPr>
          <p:sp>
            <p:nvSpPr>
              <p:cNvPr id="400408" name="Text Box 24"/>
              <p:cNvSpPr txBox="1">
                <a:spLocks noChangeArrowheads="1"/>
              </p:cNvSpPr>
              <p:nvPr/>
            </p:nvSpPr>
            <p:spPr bwMode="auto">
              <a:xfrm>
                <a:off x="939"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p>
            </p:txBody>
          </p:sp>
          <p:sp>
            <p:nvSpPr>
              <p:cNvPr id="400409" name="Text Box 25"/>
              <p:cNvSpPr txBox="1">
                <a:spLocks noChangeArrowheads="1"/>
              </p:cNvSpPr>
              <p:nvPr/>
            </p:nvSpPr>
            <p:spPr bwMode="auto">
              <a:xfrm>
                <a:off x="1508"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p>
            </p:txBody>
          </p:sp>
          <p:sp>
            <p:nvSpPr>
              <p:cNvPr id="400410" name="Text Box 26"/>
              <p:cNvSpPr txBox="1">
                <a:spLocks noChangeArrowheads="1"/>
              </p:cNvSpPr>
              <p:nvPr/>
            </p:nvSpPr>
            <p:spPr bwMode="auto">
              <a:xfrm>
                <a:off x="2077"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p>
            </p:txBody>
          </p:sp>
          <p:sp>
            <p:nvSpPr>
              <p:cNvPr id="400411" name="Text Box 27"/>
              <p:cNvSpPr txBox="1">
                <a:spLocks noChangeArrowheads="1"/>
              </p:cNvSpPr>
              <p:nvPr/>
            </p:nvSpPr>
            <p:spPr bwMode="auto">
              <a:xfrm>
                <a:off x="2646"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p>
            </p:txBody>
          </p:sp>
          <p:sp>
            <p:nvSpPr>
              <p:cNvPr id="400412" name="Text Box 28"/>
              <p:cNvSpPr txBox="1">
                <a:spLocks noChangeArrowheads="1"/>
              </p:cNvSpPr>
              <p:nvPr/>
            </p:nvSpPr>
            <p:spPr bwMode="auto">
              <a:xfrm>
                <a:off x="3215"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p>
            </p:txBody>
          </p:sp>
          <p:sp>
            <p:nvSpPr>
              <p:cNvPr id="400413" name="Text Box 29"/>
              <p:cNvSpPr txBox="1">
                <a:spLocks noChangeArrowheads="1"/>
              </p:cNvSpPr>
              <p:nvPr/>
            </p:nvSpPr>
            <p:spPr bwMode="auto">
              <a:xfrm>
                <a:off x="3787"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sp>
            <p:nvSpPr>
              <p:cNvPr id="400414" name="Text Box 30"/>
              <p:cNvSpPr txBox="1">
                <a:spLocks noChangeArrowheads="1"/>
              </p:cNvSpPr>
              <p:nvPr/>
            </p:nvSpPr>
            <p:spPr bwMode="auto">
              <a:xfrm>
                <a:off x="4353"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p>
            </p:txBody>
          </p:sp>
          <p:sp>
            <p:nvSpPr>
              <p:cNvPr id="400415" name="Text Box 31"/>
              <p:cNvSpPr txBox="1">
                <a:spLocks noChangeArrowheads="1"/>
              </p:cNvSpPr>
              <p:nvPr/>
            </p:nvSpPr>
            <p:spPr bwMode="auto">
              <a:xfrm>
                <a:off x="4922"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p>
            </p:txBody>
          </p:sp>
          <p:sp>
            <p:nvSpPr>
              <p:cNvPr id="400416" name="Text Box 32"/>
              <p:cNvSpPr txBox="1">
                <a:spLocks noChangeArrowheads="1"/>
              </p:cNvSpPr>
              <p:nvPr/>
            </p:nvSpPr>
            <p:spPr bwMode="auto">
              <a:xfrm>
                <a:off x="1223"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p>
            </p:txBody>
          </p:sp>
          <p:sp>
            <p:nvSpPr>
              <p:cNvPr id="400417" name="Text Box 33"/>
              <p:cNvSpPr txBox="1">
                <a:spLocks noChangeArrowheads="1"/>
              </p:cNvSpPr>
              <p:nvPr/>
            </p:nvSpPr>
            <p:spPr bwMode="auto">
              <a:xfrm>
                <a:off x="1792"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p>
            </p:txBody>
          </p:sp>
          <p:sp>
            <p:nvSpPr>
              <p:cNvPr id="400418" name="Text Box 34"/>
              <p:cNvSpPr txBox="1">
                <a:spLocks noChangeArrowheads="1"/>
              </p:cNvSpPr>
              <p:nvPr/>
            </p:nvSpPr>
            <p:spPr bwMode="auto">
              <a:xfrm>
                <a:off x="2361"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p>
            </p:txBody>
          </p:sp>
          <p:sp>
            <p:nvSpPr>
              <p:cNvPr id="400419" name="Text Box 35"/>
              <p:cNvSpPr txBox="1">
                <a:spLocks noChangeArrowheads="1"/>
              </p:cNvSpPr>
              <p:nvPr/>
            </p:nvSpPr>
            <p:spPr bwMode="auto">
              <a:xfrm>
                <a:off x="2930"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p>
            </p:txBody>
          </p:sp>
          <p:sp>
            <p:nvSpPr>
              <p:cNvPr id="400420" name="Text Box 36"/>
              <p:cNvSpPr txBox="1">
                <a:spLocks noChangeArrowheads="1"/>
              </p:cNvSpPr>
              <p:nvPr/>
            </p:nvSpPr>
            <p:spPr bwMode="auto">
              <a:xfrm>
                <a:off x="3502"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sp>
            <p:nvSpPr>
              <p:cNvPr id="400421" name="Text Box 37"/>
              <p:cNvSpPr txBox="1">
                <a:spLocks noChangeArrowheads="1"/>
              </p:cNvSpPr>
              <p:nvPr/>
            </p:nvSpPr>
            <p:spPr bwMode="auto">
              <a:xfrm>
                <a:off x="4071"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sp>
            <p:nvSpPr>
              <p:cNvPr id="400422" name="Text Box 38"/>
              <p:cNvSpPr txBox="1">
                <a:spLocks noChangeArrowheads="1"/>
              </p:cNvSpPr>
              <p:nvPr/>
            </p:nvSpPr>
            <p:spPr bwMode="auto">
              <a:xfrm>
                <a:off x="4637"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endParaRPr lang="en-US">
                  <a:solidFill>
                    <a:srgbClr val="198721"/>
                  </a:solidFill>
                </a:endParaRPr>
              </a:p>
            </p:txBody>
          </p:sp>
        </p:grpSp>
        <p:grpSp>
          <p:nvGrpSpPr>
            <p:cNvPr id="5" name="Group 39"/>
            <p:cNvGrpSpPr>
              <a:grpSpLocks/>
            </p:cNvGrpSpPr>
            <p:nvPr/>
          </p:nvGrpSpPr>
          <p:grpSpPr bwMode="auto">
            <a:xfrm>
              <a:off x="840" y="2889"/>
              <a:ext cx="4224" cy="327"/>
              <a:chOff x="942" y="2698"/>
              <a:chExt cx="4224" cy="327"/>
            </a:xfrm>
          </p:grpSpPr>
          <p:sp>
            <p:nvSpPr>
              <p:cNvPr id="400424" name="Text Box 40"/>
              <p:cNvSpPr txBox="1">
                <a:spLocks noChangeArrowheads="1"/>
              </p:cNvSpPr>
              <p:nvPr/>
            </p:nvSpPr>
            <p:spPr bwMode="auto">
              <a:xfrm>
                <a:off x="942"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sp>
            <p:nvSpPr>
              <p:cNvPr id="400425" name="Text Box 41"/>
              <p:cNvSpPr txBox="1">
                <a:spLocks noChangeArrowheads="1"/>
              </p:cNvSpPr>
              <p:nvPr/>
            </p:nvSpPr>
            <p:spPr bwMode="auto">
              <a:xfrm>
                <a:off x="1511"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sp>
            <p:nvSpPr>
              <p:cNvPr id="400426" name="Text Box 42"/>
              <p:cNvSpPr txBox="1">
                <a:spLocks noChangeArrowheads="1"/>
              </p:cNvSpPr>
              <p:nvPr/>
            </p:nvSpPr>
            <p:spPr bwMode="auto">
              <a:xfrm>
                <a:off x="2080"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sp>
            <p:nvSpPr>
              <p:cNvPr id="400427" name="Text Box 43"/>
              <p:cNvSpPr txBox="1">
                <a:spLocks noChangeArrowheads="1"/>
              </p:cNvSpPr>
              <p:nvPr/>
            </p:nvSpPr>
            <p:spPr bwMode="auto">
              <a:xfrm>
                <a:off x="2649"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endParaRPr lang="en-US" sz="2800" b="1">
                  <a:solidFill>
                    <a:srgbClr val="198721"/>
                  </a:solidFill>
                </a:endParaRPr>
              </a:p>
            </p:txBody>
          </p:sp>
          <p:sp>
            <p:nvSpPr>
              <p:cNvPr id="400428" name="Text Box 44"/>
              <p:cNvSpPr txBox="1">
                <a:spLocks noChangeArrowheads="1"/>
              </p:cNvSpPr>
              <p:nvPr/>
            </p:nvSpPr>
            <p:spPr bwMode="auto">
              <a:xfrm>
                <a:off x="3218"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sp>
            <p:nvSpPr>
              <p:cNvPr id="400429" name="Text Box 45"/>
              <p:cNvSpPr txBox="1">
                <a:spLocks noChangeArrowheads="1"/>
              </p:cNvSpPr>
              <p:nvPr/>
            </p:nvSpPr>
            <p:spPr bwMode="auto">
              <a:xfrm>
                <a:off x="3784"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p>
            </p:txBody>
          </p:sp>
          <p:sp>
            <p:nvSpPr>
              <p:cNvPr id="400430" name="Text Box 46"/>
              <p:cNvSpPr txBox="1">
                <a:spLocks noChangeArrowheads="1"/>
              </p:cNvSpPr>
              <p:nvPr/>
            </p:nvSpPr>
            <p:spPr bwMode="auto">
              <a:xfrm>
                <a:off x="4356"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sp>
            <p:nvSpPr>
              <p:cNvPr id="400431" name="Text Box 47"/>
              <p:cNvSpPr txBox="1">
                <a:spLocks noChangeArrowheads="1"/>
              </p:cNvSpPr>
              <p:nvPr/>
            </p:nvSpPr>
            <p:spPr bwMode="auto">
              <a:xfrm>
                <a:off x="4925"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sp>
            <p:nvSpPr>
              <p:cNvPr id="400432" name="Text Box 48"/>
              <p:cNvSpPr txBox="1">
                <a:spLocks noChangeArrowheads="1"/>
              </p:cNvSpPr>
              <p:nvPr/>
            </p:nvSpPr>
            <p:spPr bwMode="auto">
              <a:xfrm>
                <a:off x="1226"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sp>
            <p:nvSpPr>
              <p:cNvPr id="400433" name="Text Box 49"/>
              <p:cNvSpPr txBox="1">
                <a:spLocks noChangeArrowheads="1"/>
              </p:cNvSpPr>
              <p:nvPr/>
            </p:nvSpPr>
            <p:spPr bwMode="auto">
              <a:xfrm>
                <a:off x="1795"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sp>
            <p:nvSpPr>
              <p:cNvPr id="400434" name="Text Box 50"/>
              <p:cNvSpPr txBox="1">
                <a:spLocks noChangeArrowheads="1"/>
              </p:cNvSpPr>
              <p:nvPr/>
            </p:nvSpPr>
            <p:spPr bwMode="auto">
              <a:xfrm>
                <a:off x="2364"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sp>
            <p:nvSpPr>
              <p:cNvPr id="400435" name="Text Box 51"/>
              <p:cNvSpPr txBox="1">
                <a:spLocks noChangeArrowheads="1"/>
              </p:cNvSpPr>
              <p:nvPr/>
            </p:nvSpPr>
            <p:spPr bwMode="auto">
              <a:xfrm>
                <a:off x="2933"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sp>
            <p:nvSpPr>
              <p:cNvPr id="400436" name="Text Box 52"/>
              <p:cNvSpPr txBox="1">
                <a:spLocks noChangeArrowheads="1"/>
              </p:cNvSpPr>
              <p:nvPr/>
            </p:nvSpPr>
            <p:spPr bwMode="auto">
              <a:xfrm>
                <a:off x="3499"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p>
            </p:txBody>
          </p:sp>
          <p:sp>
            <p:nvSpPr>
              <p:cNvPr id="400437" name="Text Box 53"/>
              <p:cNvSpPr txBox="1">
                <a:spLocks noChangeArrowheads="1"/>
              </p:cNvSpPr>
              <p:nvPr/>
            </p:nvSpPr>
            <p:spPr bwMode="auto">
              <a:xfrm>
                <a:off x="4068"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p>
            </p:txBody>
          </p:sp>
          <p:sp>
            <p:nvSpPr>
              <p:cNvPr id="400438" name="Text Box 54"/>
              <p:cNvSpPr txBox="1">
                <a:spLocks noChangeArrowheads="1"/>
              </p:cNvSpPr>
              <p:nvPr/>
            </p:nvSpPr>
            <p:spPr bwMode="auto">
              <a:xfrm>
                <a:off x="4640"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grpSp>
        <p:grpSp>
          <p:nvGrpSpPr>
            <p:cNvPr id="6" name="Group 55"/>
            <p:cNvGrpSpPr>
              <a:grpSpLocks/>
            </p:cNvGrpSpPr>
            <p:nvPr/>
          </p:nvGrpSpPr>
          <p:grpSpPr bwMode="auto">
            <a:xfrm>
              <a:off x="840" y="3465"/>
              <a:ext cx="4224" cy="327"/>
              <a:chOff x="942" y="2698"/>
              <a:chExt cx="4224" cy="327"/>
            </a:xfrm>
          </p:grpSpPr>
          <p:sp>
            <p:nvSpPr>
              <p:cNvPr id="400440" name="Text Box 56"/>
              <p:cNvSpPr txBox="1">
                <a:spLocks noChangeArrowheads="1"/>
              </p:cNvSpPr>
              <p:nvPr/>
            </p:nvSpPr>
            <p:spPr bwMode="auto">
              <a:xfrm>
                <a:off x="942"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sp>
            <p:nvSpPr>
              <p:cNvPr id="400441" name="Text Box 57"/>
              <p:cNvSpPr txBox="1">
                <a:spLocks noChangeArrowheads="1"/>
              </p:cNvSpPr>
              <p:nvPr/>
            </p:nvSpPr>
            <p:spPr bwMode="auto">
              <a:xfrm>
                <a:off x="1511"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sp>
            <p:nvSpPr>
              <p:cNvPr id="400442" name="Text Box 58"/>
              <p:cNvSpPr txBox="1">
                <a:spLocks noChangeArrowheads="1"/>
              </p:cNvSpPr>
              <p:nvPr/>
            </p:nvSpPr>
            <p:spPr bwMode="auto">
              <a:xfrm>
                <a:off x="2080"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sp>
            <p:nvSpPr>
              <p:cNvPr id="400443" name="Text Box 59"/>
              <p:cNvSpPr txBox="1">
                <a:spLocks noChangeArrowheads="1"/>
              </p:cNvSpPr>
              <p:nvPr/>
            </p:nvSpPr>
            <p:spPr bwMode="auto">
              <a:xfrm>
                <a:off x="2649"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sp>
            <p:nvSpPr>
              <p:cNvPr id="400444" name="Text Box 60"/>
              <p:cNvSpPr txBox="1">
                <a:spLocks noChangeArrowheads="1"/>
              </p:cNvSpPr>
              <p:nvPr/>
            </p:nvSpPr>
            <p:spPr bwMode="auto">
              <a:xfrm>
                <a:off x="3218"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sp>
            <p:nvSpPr>
              <p:cNvPr id="400445" name="Text Box 61"/>
              <p:cNvSpPr txBox="1">
                <a:spLocks noChangeArrowheads="1"/>
              </p:cNvSpPr>
              <p:nvPr/>
            </p:nvSpPr>
            <p:spPr bwMode="auto">
              <a:xfrm>
                <a:off x="3784"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p>
            </p:txBody>
          </p:sp>
          <p:sp>
            <p:nvSpPr>
              <p:cNvPr id="400446" name="Text Box 62"/>
              <p:cNvSpPr txBox="1">
                <a:spLocks noChangeArrowheads="1"/>
              </p:cNvSpPr>
              <p:nvPr/>
            </p:nvSpPr>
            <p:spPr bwMode="auto">
              <a:xfrm>
                <a:off x="4356"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sp>
            <p:nvSpPr>
              <p:cNvPr id="400447" name="Text Box 63"/>
              <p:cNvSpPr txBox="1">
                <a:spLocks noChangeArrowheads="1"/>
              </p:cNvSpPr>
              <p:nvPr/>
            </p:nvSpPr>
            <p:spPr bwMode="auto">
              <a:xfrm>
                <a:off x="4925"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sp>
            <p:nvSpPr>
              <p:cNvPr id="400448" name="Text Box 64"/>
              <p:cNvSpPr txBox="1">
                <a:spLocks noChangeArrowheads="1"/>
              </p:cNvSpPr>
              <p:nvPr/>
            </p:nvSpPr>
            <p:spPr bwMode="auto">
              <a:xfrm>
                <a:off x="1226"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sp>
            <p:nvSpPr>
              <p:cNvPr id="400449" name="Text Box 65"/>
              <p:cNvSpPr txBox="1">
                <a:spLocks noChangeArrowheads="1"/>
              </p:cNvSpPr>
              <p:nvPr/>
            </p:nvSpPr>
            <p:spPr bwMode="auto">
              <a:xfrm>
                <a:off x="1795"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sp>
            <p:nvSpPr>
              <p:cNvPr id="400450" name="Text Box 66"/>
              <p:cNvSpPr txBox="1">
                <a:spLocks noChangeArrowheads="1"/>
              </p:cNvSpPr>
              <p:nvPr/>
            </p:nvSpPr>
            <p:spPr bwMode="auto">
              <a:xfrm>
                <a:off x="2364"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sp>
            <p:nvSpPr>
              <p:cNvPr id="400451" name="Text Box 67"/>
              <p:cNvSpPr txBox="1">
                <a:spLocks noChangeArrowheads="1"/>
              </p:cNvSpPr>
              <p:nvPr/>
            </p:nvSpPr>
            <p:spPr bwMode="auto">
              <a:xfrm>
                <a:off x="2933"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sp>
            <p:nvSpPr>
              <p:cNvPr id="400452" name="Text Box 68"/>
              <p:cNvSpPr txBox="1">
                <a:spLocks noChangeArrowheads="1"/>
              </p:cNvSpPr>
              <p:nvPr/>
            </p:nvSpPr>
            <p:spPr bwMode="auto">
              <a:xfrm>
                <a:off x="3499"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p>
            </p:txBody>
          </p:sp>
          <p:sp>
            <p:nvSpPr>
              <p:cNvPr id="400453" name="Text Box 69"/>
              <p:cNvSpPr txBox="1">
                <a:spLocks noChangeArrowheads="1"/>
              </p:cNvSpPr>
              <p:nvPr/>
            </p:nvSpPr>
            <p:spPr bwMode="auto">
              <a:xfrm>
                <a:off x="4068"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p>
            </p:txBody>
          </p:sp>
          <p:sp>
            <p:nvSpPr>
              <p:cNvPr id="400454" name="Text Box 70"/>
              <p:cNvSpPr txBox="1">
                <a:spLocks noChangeArrowheads="1"/>
              </p:cNvSpPr>
              <p:nvPr/>
            </p:nvSpPr>
            <p:spPr bwMode="auto">
              <a:xfrm>
                <a:off x="4640"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grpSp>
        <p:sp>
          <p:nvSpPr>
            <p:cNvPr id="400455" name="AutoShape 71"/>
            <p:cNvSpPr>
              <a:spLocks noChangeArrowheads="1"/>
            </p:cNvSpPr>
            <p:nvPr/>
          </p:nvSpPr>
          <p:spPr bwMode="auto">
            <a:xfrm flipV="1">
              <a:off x="3168" y="2630"/>
              <a:ext cx="192" cy="576"/>
            </a:xfrm>
            <a:prstGeom prst="downArrow">
              <a:avLst>
                <a:gd name="adj1" fmla="val 50000"/>
                <a:gd name="adj2" fmla="val 75000"/>
              </a:avLst>
            </a:prstGeom>
            <a:solidFill>
              <a:srgbClr val="000000"/>
            </a:solidFill>
            <a:ln w="9525">
              <a:noFill/>
              <a:miter lim="800000"/>
              <a:headEnd/>
              <a:tailEnd/>
            </a:ln>
            <a:effectLst/>
          </p:spPr>
          <p:txBody>
            <a:bodyPr wrap="none" anchor="ctr">
              <a:prstTxWarp prst="textNoShape">
                <a:avLst/>
              </a:prstTxWarp>
            </a:bodyPr>
            <a:lstStyle/>
            <a:p>
              <a:endParaRPr lang="en-US"/>
            </a:p>
          </p:txBody>
        </p:sp>
        <p:sp>
          <p:nvSpPr>
            <p:cNvPr id="400456" name="Text Box 72"/>
            <p:cNvSpPr txBox="1">
              <a:spLocks noChangeArrowheads="1"/>
            </p:cNvSpPr>
            <p:nvPr/>
          </p:nvSpPr>
          <p:spPr bwMode="auto">
            <a:xfrm>
              <a:off x="4198" y="3216"/>
              <a:ext cx="409" cy="250"/>
            </a:xfrm>
            <a:prstGeom prst="rect">
              <a:avLst/>
            </a:prstGeom>
            <a:noFill/>
            <a:ln w="9525">
              <a:noFill/>
              <a:miter lim="800000"/>
              <a:headEnd/>
              <a:tailEnd/>
            </a:ln>
            <a:effectLst/>
          </p:spPr>
          <p:txBody>
            <a:bodyPr wrap="none" anchor="ctr">
              <a:prstTxWarp prst="textNoShape">
                <a:avLst/>
              </a:prstTxWarp>
              <a:spAutoFit/>
            </a:bodyPr>
            <a:lstStyle/>
            <a:p>
              <a:r>
                <a:rPr lang="en-US" sz="2000" b="1">
                  <a:solidFill>
                    <a:srgbClr val="198721"/>
                  </a:solidFill>
                </a:rPr>
                <a:t>Na</a:t>
              </a:r>
              <a:r>
                <a:rPr lang="en-US" sz="2800" b="1" baseline="30000">
                  <a:solidFill>
                    <a:srgbClr val="198721"/>
                  </a:solidFill>
                </a:rPr>
                <a:t>+</a:t>
              </a:r>
              <a:endParaRPr lang="en-US"/>
            </a:p>
          </p:txBody>
        </p:sp>
        <p:sp>
          <p:nvSpPr>
            <p:cNvPr id="400457" name="AutoShape 73"/>
            <p:cNvSpPr>
              <a:spLocks noChangeArrowheads="1"/>
            </p:cNvSpPr>
            <p:nvPr/>
          </p:nvSpPr>
          <p:spPr bwMode="auto">
            <a:xfrm>
              <a:off x="4294" y="2650"/>
              <a:ext cx="192" cy="576"/>
            </a:xfrm>
            <a:prstGeom prst="downArrow">
              <a:avLst>
                <a:gd name="adj1" fmla="val 50000"/>
                <a:gd name="adj2" fmla="val 75000"/>
              </a:avLst>
            </a:prstGeom>
            <a:solidFill>
              <a:srgbClr val="000000"/>
            </a:solidFill>
            <a:ln w="9525">
              <a:noFill/>
              <a:miter lim="800000"/>
              <a:headEnd/>
              <a:tailEnd/>
            </a:ln>
            <a:effectLst/>
          </p:spPr>
          <p:txBody>
            <a:bodyPr wrap="none" anchor="ctr">
              <a:prstTxWarp prst="textNoShape">
                <a:avLst/>
              </a:prstTxWarp>
            </a:bodyPr>
            <a:lstStyle/>
            <a:p>
              <a:endParaRPr lang="en-US"/>
            </a:p>
          </p:txBody>
        </p:sp>
        <p:sp>
          <p:nvSpPr>
            <p:cNvPr id="400458" name="Text Box 74"/>
            <p:cNvSpPr txBox="1">
              <a:spLocks noChangeArrowheads="1"/>
            </p:cNvSpPr>
            <p:nvPr/>
          </p:nvSpPr>
          <p:spPr bwMode="auto">
            <a:xfrm>
              <a:off x="3138" y="2400"/>
              <a:ext cx="320" cy="250"/>
            </a:xfrm>
            <a:prstGeom prst="rect">
              <a:avLst/>
            </a:prstGeom>
            <a:noFill/>
            <a:ln w="9525">
              <a:noFill/>
              <a:miter lim="800000"/>
              <a:headEnd/>
              <a:tailEnd/>
            </a:ln>
            <a:effectLst/>
          </p:spPr>
          <p:txBody>
            <a:bodyPr wrap="none" anchor="ctr">
              <a:prstTxWarp prst="textNoShape">
                <a:avLst/>
              </a:prstTxWarp>
              <a:spAutoFit/>
            </a:bodyPr>
            <a:lstStyle/>
            <a:p>
              <a:r>
                <a:rPr lang="en-US" sz="2000" b="1">
                  <a:solidFill>
                    <a:srgbClr val="CC0000"/>
                  </a:solidFill>
                </a:rPr>
                <a:t>K</a:t>
              </a:r>
              <a:r>
                <a:rPr lang="en-US" sz="2800" b="1" baseline="30000">
                  <a:solidFill>
                    <a:srgbClr val="CC0000"/>
                  </a:solidFill>
                </a:rPr>
                <a:t>+</a:t>
              </a:r>
              <a:endParaRPr lang="en-US"/>
            </a:p>
          </p:txBody>
        </p:sp>
        <p:sp>
          <p:nvSpPr>
            <p:cNvPr id="400459" name="Text Box 75"/>
            <p:cNvSpPr txBox="1">
              <a:spLocks noChangeArrowheads="1"/>
            </p:cNvSpPr>
            <p:nvPr/>
          </p:nvSpPr>
          <p:spPr bwMode="auto">
            <a:xfrm>
              <a:off x="144" y="3888"/>
              <a:ext cx="1516" cy="346"/>
            </a:xfrm>
            <a:prstGeom prst="rect">
              <a:avLst/>
            </a:prstGeom>
            <a:noFill/>
            <a:ln w="9525">
              <a:noFill/>
              <a:miter lim="800000"/>
              <a:headEnd/>
              <a:tailEnd/>
            </a:ln>
            <a:effectLst/>
          </p:spPr>
          <p:txBody>
            <a:bodyPr wrap="none" anchor="ctr">
              <a:prstTxWarp prst="textNoShape">
                <a:avLst/>
              </a:prstTxWarp>
              <a:spAutoFit/>
            </a:bodyPr>
            <a:lstStyle/>
            <a:p>
              <a:r>
                <a:rPr lang="en-US" b="1" dirty="0">
                  <a:solidFill>
                    <a:srgbClr val="0F116A"/>
                  </a:solidFill>
                </a:rPr>
                <a:t>            wave </a:t>
              </a:r>
              <a:r>
                <a:rPr lang="en-US" sz="3000" b="1" dirty="0">
                  <a:solidFill>
                    <a:schemeClr val="tx2"/>
                  </a:solidFill>
                  <a:sym typeface="Symbol" charset="2"/>
                </a:rPr>
                <a:t></a:t>
              </a:r>
            </a:p>
          </p:txBody>
        </p:sp>
      </p:grpSp>
      <p:pic>
        <p:nvPicPr>
          <p:cNvPr id="400460" name="Picture 76" descr="penguinL"/>
          <p:cNvPicPr>
            <a:picLocks noChangeAspect="1" noChangeArrowheads="1"/>
          </p:cNvPicPr>
          <p:nvPr/>
        </p:nvPicPr>
        <p:blipFill>
          <a:blip r:embed="rId4"/>
          <a:srcRect/>
          <a:stretch>
            <a:fillRect/>
          </a:stretch>
        </p:blipFill>
        <p:spPr bwMode="auto">
          <a:xfrm flipH="1">
            <a:off x="0" y="5562600"/>
            <a:ext cx="1274763" cy="1295400"/>
          </a:xfrm>
          <a:prstGeom prst="rect">
            <a:avLst/>
          </a:prstGeom>
          <a:noFill/>
        </p:spPr>
      </p:pic>
      <p:sp>
        <p:nvSpPr>
          <p:cNvPr id="400461" name="AutoShape 77"/>
          <p:cNvSpPr>
            <a:spLocks noChangeArrowheads="1"/>
          </p:cNvSpPr>
          <p:nvPr/>
        </p:nvSpPr>
        <p:spPr bwMode="auto">
          <a:xfrm flipH="1">
            <a:off x="100013" y="3695700"/>
            <a:ext cx="1439862" cy="1279525"/>
          </a:xfrm>
          <a:prstGeom prst="wedgeEllipseCallout">
            <a:avLst>
              <a:gd name="adj1" fmla="val -8435"/>
              <a:gd name="adj2" fmla="val 105208"/>
            </a:avLst>
          </a:prstGeom>
          <a:solidFill>
            <a:srgbClr val="FFEA18"/>
          </a:solidFill>
          <a:ln w="38100">
            <a:solidFill>
              <a:srgbClr val="CC0000"/>
            </a:solidFill>
            <a:miter lim="800000"/>
            <a:headEnd/>
            <a:tailEnd/>
          </a:ln>
          <a:effectLst/>
        </p:spPr>
        <p:txBody>
          <a:bodyPr wrap="none" lIns="0" tIns="0" rIns="0" bIns="0" anchor="ctr">
            <a:prstTxWarp prst="textNoShape">
              <a:avLst/>
            </a:prstTxWarp>
          </a:bodyPr>
          <a:lstStyle/>
          <a:p>
            <a:r>
              <a:rPr lang="en-US" sz="1800" b="1">
                <a:solidFill>
                  <a:srgbClr val="0F116A"/>
                </a:solidFill>
                <a:latin typeface="Comic Sans MS" charset="0"/>
              </a:rPr>
              <a:t>Structure</a:t>
            </a:r>
            <a:br>
              <a:rPr lang="en-US" sz="1800" b="1">
                <a:solidFill>
                  <a:srgbClr val="0F116A"/>
                </a:solidFill>
                <a:latin typeface="Comic Sans MS" charset="0"/>
              </a:rPr>
            </a:br>
            <a:r>
              <a:rPr lang="en-US" sz="1800" b="1">
                <a:solidFill>
                  <a:srgbClr val="0F116A"/>
                </a:solidFill>
                <a:latin typeface="Comic Sans MS" charset="0"/>
              </a:rPr>
              <a:t>&amp; function</a:t>
            </a:r>
            <a:r>
              <a:rPr lang="en-US" sz="1800" b="1" i="1">
                <a:solidFill>
                  <a:srgbClr val="0F116A"/>
                </a:solidFill>
                <a:latin typeface="Comic Sans MS" charset="0"/>
              </a:rPr>
              <a:t>!</a:t>
            </a:r>
            <a:endParaRPr lang="en-US" sz="1800" b="1">
              <a:solidFill>
                <a:srgbClr val="0F116A"/>
              </a:solidFill>
              <a:latin typeface="Comic Sans MS"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00460"/>
                                        </p:tgtEl>
                                        <p:attrNameLst>
                                          <p:attrName>style.visibility</p:attrName>
                                        </p:attrNameLst>
                                      </p:cBhvr>
                                      <p:to>
                                        <p:strVal val="visible"/>
                                      </p:to>
                                    </p:set>
                                    <p:animEffect transition="in" filter="wipe(left)">
                                      <p:cBhvr>
                                        <p:cTn id="7" dur="500"/>
                                        <p:tgtEl>
                                          <p:spTgt spid="40046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00461"/>
                                        </p:tgtEl>
                                        <p:attrNameLst>
                                          <p:attrName>style.visibility</p:attrName>
                                        </p:attrNameLst>
                                      </p:cBhvr>
                                      <p:to>
                                        <p:strVal val="visible"/>
                                      </p:to>
                                    </p:set>
                                    <p:animEffect transition="in" filter="wipe(down)">
                                      <p:cBhvr>
                                        <p:cTn id="11" dur="500"/>
                                        <p:tgtEl>
                                          <p:spTgt spid="400461"/>
                                        </p:tgtEl>
                                      </p:cBhvr>
                                    </p:animEffect>
                                  </p:childTnLst>
                                  <p:subTnLst>
                                    <p:audio>
                                      <p:cMediaNode>
                                        <p:cTn display="0" masterRel="sameClick">
                                          <p:stCondLst>
                                            <p:cond evt="begin" delay="0">
                                              <p:tn val="9"/>
                                            </p:cond>
                                          </p:stCondLst>
                                          <p:endCondLst>
                                            <p:cond evt="onStopAudio" delay="0">
                                              <p:tgtEl>
                                                <p:sldTgt/>
                                              </p:tgtEl>
                                            </p:cond>
                                          </p:endCondLst>
                                        </p:cTn>
                                        <p:tgtEl>
                                          <p:sndTgt r:embed="rId3"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0461" grpId="0" animBg="1"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4" name="Rectangle 2"/>
          <p:cNvSpPr>
            <a:spLocks noGrp="1" noChangeArrowheads="1"/>
          </p:cNvSpPr>
          <p:nvPr>
            <p:ph type="title"/>
          </p:nvPr>
        </p:nvSpPr>
        <p:spPr>
          <a:xfrm>
            <a:off x="165100" y="228600"/>
            <a:ext cx="8229600" cy="762000"/>
          </a:xfrm>
        </p:spPr>
        <p:txBody>
          <a:bodyPr/>
          <a:lstStyle/>
          <a:p>
            <a:r>
              <a:rPr lang="en-US" dirty="0"/>
              <a:t>How does the nerve re-set itself?</a:t>
            </a:r>
          </a:p>
        </p:txBody>
      </p:sp>
      <p:sp>
        <p:nvSpPr>
          <p:cNvPr id="402435" name="Rectangle 3" descr="Rectangle: Click to edit Master text styles&#10;Second level&#10;Third level&#10;Fourth level&#10;Fifth level"/>
          <p:cNvSpPr>
            <a:spLocks noGrp="1" noChangeArrowheads="1"/>
          </p:cNvSpPr>
          <p:nvPr>
            <p:ph type="body" idx="1"/>
          </p:nvPr>
        </p:nvSpPr>
        <p:spPr>
          <a:xfrm>
            <a:off x="381000" y="1092200"/>
            <a:ext cx="8153400" cy="2490788"/>
          </a:xfrm>
          <a:noFill/>
          <a:ln/>
        </p:spPr>
        <p:txBody>
          <a:bodyPr/>
          <a:lstStyle/>
          <a:p>
            <a:r>
              <a:rPr lang="en-US" sz="2800" dirty="0"/>
              <a:t>After firing a neuron has to re-set itself</a:t>
            </a:r>
          </a:p>
          <a:p>
            <a:pPr lvl="1"/>
            <a:r>
              <a:rPr lang="en-US" sz="2400" dirty="0">
                <a:solidFill>
                  <a:schemeClr val="tx2"/>
                </a:solidFill>
              </a:rPr>
              <a:t>Na</a:t>
            </a:r>
            <a:r>
              <a:rPr lang="en-US" sz="2400" baseline="30000" dirty="0">
                <a:solidFill>
                  <a:schemeClr val="tx2"/>
                </a:solidFill>
              </a:rPr>
              <a:t>+</a:t>
            </a:r>
            <a:r>
              <a:rPr lang="en-US" sz="2400" dirty="0"/>
              <a:t> needs to move back </a:t>
            </a:r>
            <a:r>
              <a:rPr lang="en-US" sz="2400" u="sng" dirty="0">
                <a:solidFill>
                  <a:schemeClr val="tx2"/>
                </a:solidFill>
              </a:rPr>
              <a:t>out</a:t>
            </a:r>
            <a:endParaRPr lang="en-US" sz="2400" dirty="0"/>
          </a:p>
          <a:p>
            <a:pPr lvl="1"/>
            <a:r>
              <a:rPr lang="en-US" sz="2400" dirty="0">
                <a:solidFill>
                  <a:schemeClr val="tx2"/>
                </a:solidFill>
              </a:rPr>
              <a:t>K</a:t>
            </a:r>
            <a:r>
              <a:rPr lang="en-US" sz="2400" baseline="30000" dirty="0">
                <a:solidFill>
                  <a:schemeClr val="tx2"/>
                </a:solidFill>
              </a:rPr>
              <a:t>+</a:t>
            </a:r>
            <a:r>
              <a:rPr lang="en-US" sz="2400" dirty="0"/>
              <a:t> needs to move back </a:t>
            </a:r>
            <a:r>
              <a:rPr lang="en-US" sz="2400" u="sng" dirty="0">
                <a:solidFill>
                  <a:schemeClr val="tx2"/>
                </a:solidFill>
              </a:rPr>
              <a:t>in</a:t>
            </a:r>
            <a:endParaRPr lang="en-US" sz="2400" u="sng" dirty="0"/>
          </a:p>
          <a:p>
            <a:pPr lvl="1"/>
            <a:r>
              <a:rPr lang="en-US" sz="2400" dirty="0"/>
              <a:t>both are moving </a:t>
            </a:r>
            <a:r>
              <a:rPr lang="en-US" sz="2400" u="sng" dirty="0">
                <a:solidFill>
                  <a:schemeClr val="tx2"/>
                </a:solidFill>
              </a:rPr>
              <a:t>against</a:t>
            </a:r>
            <a:r>
              <a:rPr lang="en-US" sz="2400" dirty="0"/>
              <a:t> concentration gradients</a:t>
            </a:r>
            <a:endParaRPr lang="en-US" sz="2000" dirty="0"/>
          </a:p>
          <a:p>
            <a:pPr marL="1085850" lvl="2"/>
            <a:r>
              <a:rPr lang="en-US" dirty="0"/>
              <a:t>need a pump!!</a:t>
            </a:r>
            <a:endParaRPr lang="en-US" sz="2000" dirty="0">
              <a:solidFill>
                <a:schemeClr val="tx2"/>
              </a:solidFill>
            </a:endParaRPr>
          </a:p>
        </p:txBody>
      </p:sp>
      <p:grpSp>
        <p:nvGrpSpPr>
          <p:cNvPr id="2" name="Group 4"/>
          <p:cNvGrpSpPr>
            <a:grpSpLocks/>
          </p:cNvGrpSpPr>
          <p:nvPr/>
        </p:nvGrpSpPr>
        <p:grpSpPr bwMode="auto">
          <a:xfrm>
            <a:off x="561975" y="3559175"/>
            <a:ext cx="8574088" cy="3292475"/>
            <a:chOff x="144" y="2160"/>
            <a:chExt cx="5401" cy="2074"/>
          </a:xfrm>
        </p:grpSpPr>
        <p:sp>
          <p:nvSpPr>
            <p:cNvPr id="402437" name="AutoShape 5"/>
            <p:cNvSpPr>
              <a:spLocks noChangeArrowheads="1"/>
            </p:cNvSpPr>
            <p:nvPr/>
          </p:nvSpPr>
          <p:spPr bwMode="auto">
            <a:xfrm rot="5400000">
              <a:off x="2640" y="1008"/>
              <a:ext cx="720" cy="4656"/>
            </a:xfrm>
            <a:prstGeom prst="can">
              <a:avLst>
                <a:gd name="adj" fmla="val 33591"/>
              </a:avLst>
            </a:prstGeom>
            <a:solidFill>
              <a:srgbClr val="FFEA18"/>
            </a:solidFill>
            <a:ln w="9525">
              <a:solidFill>
                <a:schemeClr val="tx1"/>
              </a:solidFill>
              <a:round/>
              <a:headEnd/>
              <a:tailEnd/>
            </a:ln>
            <a:effectLst/>
          </p:spPr>
          <p:txBody>
            <a:bodyPr rot="10800000" vert="eaVert" wrap="none" anchor="ctr">
              <a:prstTxWarp prst="textNoShape">
                <a:avLst/>
              </a:prstTxWarp>
            </a:bodyPr>
            <a:lstStyle/>
            <a:p>
              <a:endParaRPr lang="en-US"/>
            </a:p>
          </p:txBody>
        </p:sp>
        <p:sp>
          <p:nvSpPr>
            <p:cNvPr id="402438" name="AutoShape 6"/>
            <p:cNvSpPr>
              <a:spLocks noChangeArrowheads="1"/>
            </p:cNvSpPr>
            <p:nvPr/>
          </p:nvSpPr>
          <p:spPr bwMode="auto">
            <a:xfrm rot="5400000">
              <a:off x="2640" y="1008"/>
              <a:ext cx="720" cy="4656"/>
            </a:xfrm>
            <a:prstGeom prst="can">
              <a:avLst>
                <a:gd name="adj" fmla="val 33591"/>
              </a:avLst>
            </a:prstGeom>
            <a:solidFill>
              <a:srgbClr val="FFEA18"/>
            </a:solidFill>
            <a:ln w="9525">
              <a:solidFill>
                <a:schemeClr val="tx1"/>
              </a:solidFill>
              <a:round/>
              <a:headEnd/>
              <a:tailEnd/>
            </a:ln>
            <a:effectLst/>
          </p:spPr>
          <p:txBody>
            <a:bodyPr rot="10800000" vert="eaVert" wrap="none" anchor="ctr">
              <a:prstTxWarp prst="textNoShape">
                <a:avLst/>
              </a:prstTxWarp>
            </a:bodyPr>
            <a:lstStyle/>
            <a:p>
              <a:endParaRPr lang="en-US"/>
            </a:p>
          </p:txBody>
        </p:sp>
        <p:grpSp>
          <p:nvGrpSpPr>
            <p:cNvPr id="3" name="Group 7"/>
            <p:cNvGrpSpPr>
              <a:grpSpLocks/>
            </p:cNvGrpSpPr>
            <p:nvPr/>
          </p:nvGrpSpPr>
          <p:grpSpPr bwMode="auto">
            <a:xfrm>
              <a:off x="837" y="2688"/>
              <a:ext cx="4230" cy="327"/>
              <a:chOff x="939" y="2698"/>
              <a:chExt cx="4230" cy="327"/>
            </a:xfrm>
          </p:grpSpPr>
          <p:sp>
            <p:nvSpPr>
              <p:cNvPr id="402440" name="Text Box 8"/>
              <p:cNvSpPr txBox="1">
                <a:spLocks noChangeArrowheads="1"/>
              </p:cNvSpPr>
              <p:nvPr/>
            </p:nvSpPr>
            <p:spPr bwMode="auto">
              <a:xfrm>
                <a:off x="939"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p>
            </p:txBody>
          </p:sp>
          <p:sp>
            <p:nvSpPr>
              <p:cNvPr id="402441" name="Text Box 9"/>
              <p:cNvSpPr txBox="1">
                <a:spLocks noChangeArrowheads="1"/>
              </p:cNvSpPr>
              <p:nvPr/>
            </p:nvSpPr>
            <p:spPr bwMode="auto">
              <a:xfrm>
                <a:off x="1508"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p>
            </p:txBody>
          </p:sp>
          <p:sp>
            <p:nvSpPr>
              <p:cNvPr id="402442" name="Text Box 10"/>
              <p:cNvSpPr txBox="1">
                <a:spLocks noChangeArrowheads="1"/>
              </p:cNvSpPr>
              <p:nvPr/>
            </p:nvSpPr>
            <p:spPr bwMode="auto">
              <a:xfrm>
                <a:off x="2077"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endParaRPr lang="en-US" sz="2800" b="1">
                  <a:solidFill>
                    <a:srgbClr val="CC0000"/>
                  </a:solidFill>
                </a:endParaRPr>
              </a:p>
            </p:txBody>
          </p:sp>
          <p:sp>
            <p:nvSpPr>
              <p:cNvPr id="402443" name="Text Box 11"/>
              <p:cNvSpPr txBox="1">
                <a:spLocks noChangeArrowheads="1"/>
              </p:cNvSpPr>
              <p:nvPr/>
            </p:nvSpPr>
            <p:spPr bwMode="auto">
              <a:xfrm>
                <a:off x="2646"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p>
            </p:txBody>
          </p:sp>
          <p:sp>
            <p:nvSpPr>
              <p:cNvPr id="402444" name="Text Box 12"/>
              <p:cNvSpPr txBox="1">
                <a:spLocks noChangeArrowheads="1"/>
              </p:cNvSpPr>
              <p:nvPr/>
            </p:nvSpPr>
            <p:spPr bwMode="auto">
              <a:xfrm>
                <a:off x="3215"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p>
            </p:txBody>
          </p:sp>
          <p:sp>
            <p:nvSpPr>
              <p:cNvPr id="402445" name="Text Box 13"/>
              <p:cNvSpPr txBox="1">
                <a:spLocks noChangeArrowheads="1"/>
              </p:cNvSpPr>
              <p:nvPr/>
            </p:nvSpPr>
            <p:spPr bwMode="auto">
              <a:xfrm>
                <a:off x="3787"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sp>
            <p:nvSpPr>
              <p:cNvPr id="402446" name="Text Box 14"/>
              <p:cNvSpPr txBox="1">
                <a:spLocks noChangeArrowheads="1"/>
              </p:cNvSpPr>
              <p:nvPr/>
            </p:nvSpPr>
            <p:spPr bwMode="auto">
              <a:xfrm>
                <a:off x="4356"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sp>
            <p:nvSpPr>
              <p:cNvPr id="402447" name="Text Box 15"/>
              <p:cNvSpPr txBox="1">
                <a:spLocks noChangeArrowheads="1"/>
              </p:cNvSpPr>
              <p:nvPr/>
            </p:nvSpPr>
            <p:spPr bwMode="auto">
              <a:xfrm>
                <a:off x="4922"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p>
            </p:txBody>
          </p:sp>
          <p:sp>
            <p:nvSpPr>
              <p:cNvPr id="402448" name="Text Box 16"/>
              <p:cNvSpPr txBox="1">
                <a:spLocks noChangeArrowheads="1"/>
              </p:cNvSpPr>
              <p:nvPr/>
            </p:nvSpPr>
            <p:spPr bwMode="auto">
              <a:xfrm>
                <a:off x="1223"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p>
            </p:txBody>
          </p:sp>
          <p:sp>
            <p:nvSpPr>
              <p:cNvPr id="402449" name="Text Box 17"/>
              <p:cNvSpPr txBox="1">
                <a:spLocks noChangeArrowheads="1"/>
              </p:cNvSpPr>
              <p:nvPr/>
            </p:nvSpPr>
            <p:spPr bwMode="auto">
              <a:xfrm>
                <a:off x="1792"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endParaRPr lang="en-US" sz="2800" b="1">
                  <a:solidFill>
                    <a:srgbClr val="CC0000"/>
                  </a:solidFill>
                </a:endParaRPr>
              </a:p>
            </p:txBody>
          </p:sp>
          <p:sp>
            <p:nvSpPr>
              <p:cNvPr id="402450" name="Text Box 18"/>
              <p:cNvSpPr txBox="1">
                <a:spLocks noChangeArrowheads="1"/>
              </p:cNvSpPr>
              <p:nvPr/>
            </p:nvSpPr>
            <p:spPr bwMode="auto">
              <a:xfrm>
                <a:off x="2361"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endParaRPr lang="en-US" sz="2800" b="1">
                  <a:solidFill>
                    <a:srgbClr val="CC0000"/>
                  </a:solidFill>
                </a:endParaRPr>
              </a:p>
            </p:txBody>
          </p:sp>
          <p:sp>
            <p:nvSpPr>
              <p:cNvPr id="402451" name="Text Box 19"/>
              <p:cNvSpPr txBox="1">
                <a:spLocks noChangeArrowheads="1"/>
              </p:cNvSpPr>
              <p:nvPr/>
            </p:nvSpPr>
            <p:spPr bwMode="auto">
              <a:xfrm>
                <a:off x="2930"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p>
            </p:txBody>
          </p:sp>
          <p:sp>
            <p:nvSpPr>
              <p:cNvPr id="402452" name="Text Box 20"/>
              <p:cNvSpPr txBox="1">
                <a:spLocks noChangeArrowheads="1"/>
              </p:cNvSpPr>
              <p:nvPr/>
            </p:nvSpPr>
            <p:spPr bwMode="auto">
              <a:xfrm>
                <a:off x="3499"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p>
            </p:txBody>
          </p:sp>
          <p:sp>
            <p:nvSpPr>
              <p:cNvPr id="402453" name="Text Box 21"/>
              <p:cNvSpPr txBox="1">
                <a:spLocks noChangeArrowheads="1"/>
              </p:cNvSpPr>
              <p:nvPr/>
            </p:nvSpPr>
            <p:spPr bwMode="auto">
              <a:xfrm>
                <a:off x="4071"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sp>
            <p:nvSpPr>
              <p:cNvPr id="402454" name="Text Box 22"/>
              <p:cNvSpPr txBox="1">
                <a:spLocks noChangeArrowheads="1"/>
              </p:cNvSpPr>
              <p:nvPr/>
            </p:nvSpPr>
            <p:spPr bwMode="auto">
              <a:xfrm>
                <a:off x="4640"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grpSp>
        <p:grpSp>
          <p:nvGrpSpPr>
            <p:cNvPr id="4" name="Group 23"/>
            <p:cNvGrpSpPr>
              <a:grpSpLocks/>
            </p:cNvGrpSpPr>
            <p:nvPr/>
          </p:nvGrpSpPr>
          <p:grpSpPr bwMode="auto">
            <a:xfrm>
              <a:off x="816" y="3648"/>
              <a:ext cx="4230" cy="327"/>
              <a:chOff x="939" y="2698"/>
              <a:chExt cx="4230" cy="327"/>
            </a:xfrm>
          </p:grpSpPr>
          <p:sp>
            <p:nvSpPr>
              <p:cNvPr id="402456" name="Text Box 24"/>
              <p:cNvSpPr txBox="1">
                <a:spLocks noChangeArrowheads="1"/>
              </p:cNvSpPr>
              <p:nvPr/>
            </p:nvSpPr>
            <p:spPr bwMode="auto">
              <a:xfrm>
                <a:off x="939"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p>
            </p:txBody>
          </p:sp>
          <p:sp>
            <p:nvSpPr>
              <p:cNvPr id="402457" name="Text Box 25"/>
              <p:cNvSpPr txBox="1">
                <a:spLocks noChangeArrowheads="1"/>
              </p:cNvSpPr>
              <p:nvPr/>
            </p:nvSpPr>
            <p:spPr bwMode="auto">
              <a:xfrm>
                <a:off x="1508"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p>
            </p:txBody>
          </p:sp>
          <p:sp>
            <p:nvSpPr>
              <p:cNvPr id="402458" name="Text Box 26"/>
              <p:cNvSpPr txBox="1">
                <a:spLocks noChangeArrowheads="1"/>
              </p:cNvSpPr>
              <p:nvPr/>
            </p:nvSpPr>
            <p:spPr bwMode="auto">
              <a:xfrm>
                <a:off x="2077"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p>
            </p:txBody>
          </p:sp>
          <p:sp>
            <p:nvSpPr>
              <p:cNvPr id="402459" name="Text Box 27"/>
              <p:cNvSpPr txBox="1">
                <a:spLocks noChangeArrowheads="1"/>
              </p:cNvSpPr>
              <p:nvPr/>
            </p:nvSpPr>
            <p:spPr bwMode="auto">
              <a:xfrm>
                <a:off x="2646"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p>
            </p:txBody>
          </p:sp>
          <p:sp>
            <p:nvSpPr>
              <p:cNvPr id="402460" name="Text Box 28"/>
              <p:cNvSpPr txBox="1">
                <a:spLocks noChangeArrowheads="1"/>
              </p:cNvSpPr>
              <p:nvPr/>
            </p:nvSpPr>
            <p:spPr bwMode="auto">
              <a:xfrm>
                <a:off x="3215"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p>
            </p:txBody>
          </p:sp>
          <p:sp>
            <p:nvSpPr>
              <p:cNvPr id="402461" name="Text Box 29"/>
              <p:cNvSpPr txBox="1">
                <a:spLocks noChangeArrowheads="1"/>
              </p:cNvSpPr>
              <p:nvPr/>
            </p:nvSpPr>
            <p:spPr bwMode="auto">
              <a:xfrm>
                <a:off x="3787"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sp>
            <p:nvSpPr>
              <p:cNvPr id="402462" name="Text Box 30"/>
              <p:cNvSpPr txBox="1">
                <a:spLocks noChangeArrowheads="1"/>
              </p:cNvSpPr>
              <p:nvPr/>
            </p:nvSpPr>
            <p:spPr bwMode="auto">
              <a:xfrm>
                <a:off x="4356"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sp>
            <p:nvSpPr>
              <p:cNvPr id="402463" name="Text Box 31"/>
              <p:cNvSpPr txBox="1">
                <a:spLocks noChangeArrowheads="1"/>
              </p:cNvSpPr>
              <p:nvPr/>
            </p:nvSpPr>
            <p:spPr bwMode="auto">
              <a:xfrm>
                <a:off x="4922"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p>
            </p:txBody>
          </p:sp>
          <p:sp>
            <p:nvSpPr>
              <p:cNvPr id="402464" name="Text Box 32"/>
              <p:cNvSpPr txBox="1">
                <a:spLocks noChangeArrowheads="1"/>
              </p:cNvSpPr>
              <p:nvPr/>
            </p:nvSpPr>
            <p:spPr bwMode="auto">
              <a:xfrm>
                <a:off x="1223"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p>
            </p:txBody>
          </p:sp>
          <p:sp>
            <p:nvSpPr>
              <p:cNvPr id="402465" name="Text Box 33"/>
              <p:cNvSpPr txBox="1">
                <a:spLocks noChangeArrowheads="1"/>
              </p:cNvSpPr>
              <p:nvPr/>
            </p:nvSpPr>
            <p:spPr bwMode="auto">
              <a:xfrm>
                <a:off x="1792"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p>
            </p:txBody>
          </p:sp>
          <p:sp>
            <p:nvSpPr>
              <p:cNvPr id="402466" name="Text Box 34"/>
              <p:cNvSpPr txBox="1">
                <a:spLocks noChangeArrowheads="1"/>
              </p:cNvSpPr>
              <p:nvPr/>
            </p:nvSpPr>
            <p:spPr bwMode="auto">
              <a:xfrm>
                <a:off x="2361"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p>
            </p:txBody>
          </p:sp>
          <p:sp>
            <p:nvSpPr>
              <p:cNvPr id="402467" name="Text Box 35"/>
              <p:cNvSpPr txBox="1">
                <a:spLocks noChangeArrowheads="1"/>
              </p:cNvSpPr>
              <p:nvPr/>
            </p:nvSpPr>
            <p:spPr bwMode="auto">
              <a:xfrm>
                <a:off x="2930"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p>
            </p:txBody>
          </p:sp>
          <p:sp>
            <p:nvSpPr>
              <p:cNvPr id="402468" name="Text Box 36"/>
              <p:cNvSpPr txBox="1">
                <a:spLocks noChangeArrowheads="1"/>
              </p:cNvSpPr>
              <p:nvPr/>
            </p:nvSpPr>
            <p:spPr bwMode="auto">
              <a:xfrm>
                <a:off x="3499"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p>
            </p:txBody>
          </p:sp>
          <p:sp>
            <p:nvSpPr>
              <p:cNvPr id="402469" name="Text Box 37"/>
              <p:cNvSpPr txBox="1">
                <a:spLocks noChangeArrowheads="1"/>
              </p:cNvSpPr>
              <p:nvPr/>
            </p:nvSpPr>
            <p:spPr bwMode="auto">
              <a:xfrm>
                <a:off x="4071"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sp>
            <p:nvSpPr>
              <p:cNvPr id="402470" name="Text Box 38"/>
              <p:cNvSpPr txBox="1">
                <a:spLocks noChangeArrowheads="1"/>
              </p:cNvSpPr>
              <p:nvPr/>
            </p:nvSpPr>
            <p:spPr bwMode="auto">
              <a:xfrm>
                <a:off x="4640"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grpSp>
        <p:grpSp>
          <p:nvGrpSpPr>
            <p:cNvPr id="5" name="Group 39"/>
            <p:cNvGrpSpPr>
              <a:grpSpLocks/>
            </p:cNvGrpSpPr>
            <p:nvPr/>
          </p:nvGrpSpPr>
          <p:grpSpPr bwMode="auto">
            <a:xfrm>
              <a:off x="816" y="2880"/>
              <a:ext cx="4224" cy="327"/>
              <a:chOff x="942" y="2698"/>
              <a:chExt cx="4224" cy="327"/>
            </a:xfrm>
          </p:grpSpPr>
          <p:sp>
            <p:nvSpPr>
              <p:cNvPr id="402472" name="Text Box 40"/>
              <p:cNvSpPr txBox="1">
                <a:spLocks noChangeArrowheads="1"/>
              </p:cNvSpPr>
              <p:nvPr/>
            </p:nvSpPr>
            <p:spPr bwMode="auto">
              <a:xfrm>
                <a:off x="942"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sp>
            <p:nvSpPr>
              <p:cNvPr id="402473" name="Text Box 41"/>
              <p:cNvSpPr txBox="1">
                <a:spLocks noChangeArrowheads="1"/>
              </p:cNvSpPr>
              <p:nvPr/>
            </p:nvSpPr>
            <p:spPr bwMode="auto">
              <a:xfrm>
                <a:off x="1511"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sp>
            <p:nvSpPr>
              <p:cNvPr id="402474" name="Text Box 42"/>
              <p:cNvSpPr txBox="1">
                <a:spLocks noChangeArrowheads="1"/>
              </p:cNvSpPr>
              <p:nvPr/>
            </p:nvSpPr>
            <p:spPr bwMode="auto">
              <a:xfrm>
                <a:off x="2080"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sp>
            <p:nvSpPr>
              <p:cNvPr id="402475" name="Text Box 43"/>
              <p:cNvSpPr txBox="1">
                <a:spLocks noChangeArrowheads="1"/>
              </p:cNvSpPr>
              <p:nvPr/>
            </p:nvSpPr>
            <p:spPr bwMode="auto">
              <a:xfrm>
                <a:off x="2649"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endParaRPr lang="en-US" sz="2800" b="1">
                  <a:solidFill>
                    <a:srgbClr val="198721"/>
                  </a:solidFill>
                </a:endParaRPr>
              </a:p>
            </p:txBody>
          </p:sp>
          <p:sp>
            <p:nvSpPr>
              <p:cNvPr id="402476" name="Text Box 44"/>
              <p:cNvSpPr txBox="1">
                <a:spLocks noChangeArrowheads="1"/>
              </p:cNvSpPr>
              <p:nvPr/>
            </p:nvSpPr>
            <p:spPr bwMode="auto">
              <a:xfrm>
                <a:off x="3218"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sp>
            <p:nvSpPr>
              <p:cNvPr id="402477" name="Text Box 45"/>
              <p:cNvSpPr txBox="1">
                <a:spLocks noChangeArrowheads="1"/>
              </p:cNvSpPr>
              <p:nvPr/>
            </p:nvSpPr>
            <p:spPr bwMode="auto">
              <a:xfrm>
                <a:off x="3784"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p>
            </p:txBody>
          </p:sp>
          <p:sp>
            <p:nvSpPr>
              <p:cNvPr id="402478" name="Text Box 46"/>
              <p:cNvSpPr txBox="1">
                <a:spLocks noChangeArrowheads="1"/>
              </p:cNvSpPr>
              <p:nvPr/>
            </p:nvSpPr>
            <p:spPr bwMode="auto">
              <a:xfrm>
                <a:off x="4353"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p>
            </p:txBody>
          </p:sp>
          <p:sp>
            <p:nvSpPr>
              <p:cNvPr id="402479" name="Text Box 47"/>
              <p:cNvSpPr txBox="1">
                <a:spLocks noChangeArrowheads="1"/>
              </p:cNvSpPr>
              <p:nvPr/>
            </p:nvSpPr>
            <p:spPr bwMode="auto">
              <a:xfrm>
                <a:off x="4925"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sp>
            <p:nvSpPr>
              <p:cNvPr id="402480" name="Text Box 48"/>
              <p:cNvSpPr txBox="1">
                <a:spLocks noChangeArrowheads="1"/>
              </p:cNvSpPr>
              <p:nvPr/>
            </p:nvSpPr>
            <p:spPr bwMode="auto">
              <a:xfrm>
                <a:off x="1226"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sp>
            <p:nvSpPr>
              <p:cNvPr id="402481" name="Text Box 49"/>
              <p:cNvSpPr txBox="1">
                <a:spLocks noChangeArrowheads="1"/>
              </p:cNvSpPr>
              <p:nvPr/>
            </p:nvSpPr>
            <p:spPr bwMode="auto">
              <a:xfrm>
                <a:off x="1795"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sp>
            <p:nvSpPr>
              <p:cNvPr id="402482" name="Text Box 50"/>
              <p:cNvSpPr txBox="1">
                <a:spLocks noChangeArrowheads="1"/>
              </p:cNvSpPr>
              <p:nvPr/>
            </p:nvSpPr>
            <p:spPr bwMode="auto">
              <a:xfrm>
                <a:off x="2364"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sp>
            <p:nvSpPr>
              <p:cNvPr id="402483" name="Text Box 51"/>
              <p:cNvSpPr txBox="1">
                <a:spLocks noChangeArrowheads="1"/>
              </p:cNvSpPr>
              <p:nvPr/>
            </p:nvSpPr>
            <p:spPr bwMode="auto">
              <a:xfrm>
                <a:off x="2933"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sp>
            <p:nvSpPr>
              <p:cNvPr id="402484" name="Text Box 52"/>
              <p:cNvSpPr txBox="1">
                <a:spLocks noChangeArrowheads="1"/>
              </p:cNvSpPr>
              <p:nvPr/>
            </p:nvSpPr>
            <p:spPr bwMode="auto">
              <a:xfrm>
                <a:off x="3502"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sp>
            <p:nvSpPr>
              <p:cNvPr id="402485" name="Text Box 53"/>
              <p:cNvSpPr txBox="1">
                <a:spLocks noChangeArrowheads="1"/>
              </p:cNvSpPr>
              <p:nvPr/>
            </p:nvSpPr>
            <p:spPr bwMode="auto">
              <a:xfrm>
                <a:off x="4068"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p>
            </p:txBody>
          </p:sp>
          <p:sp>
            <p:nvSpPr>
              <p:cNvPr id="402486" name="Text Box 54"/>
              <p:cNvSpPr txBox="1">
                <a:spLocks noChangeArrowheads="1"/>
              </p:cNvSpPr>
              <p:nvPr/>
            </p:nvSpPr>
            <p:spPr bwMode="auto">
              <a:xfrm>
                <a:off x="4637"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p>
            </p:txBody>
          </p:sp>
        </p:grpSp>
        <p:grpSp>
          <p:nvGrpSpPr>
            <p:cNvPr id="6" name="Group 55"/>
            <p:cNvGrpSpPr>
              <a:grpSpLocks/>
            </p:cNvGrpSpPr>
            <p:nvPr/>
          </p:nvGrpSpPr>
          <p:grpSpPr bwMode="auto">
            <a:xfrm>
              <a:off x="840" y="3465"/>
              <a:ext cx="4224" cy="327"/>
              <a:chOff x="942" y="2698"/>
              <a:chExt cx="4224" cy="327"/>
            </a:xfrm>
          </p:grpSpPr>
          <p:sp>
            <p:nvSpPr>
              <p:cNvPr id="402488" name="Text Box 56"/>
              <p:cNvSpPr txBox="1">
                <a:spLocks noChangeArrowheads="1"/>
              </p:cNvSpPr>
              <p:nvPr/>
            </p:nvSpPr>
            <p:spPr bwMode="auto">
              <a:xfrm>
                <a:off x="942"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sp>
            <p:nvSpPr>
              <p:cNvPr id="402489" name="Text Box 57"/>
              <p:cNvSpPr txBox="1">
                <a:spLocks noChangeArrowheads="1"/>
              </p:cNvSpPr>
              <p:nvPr/>
            </p:nvSpPr>
            <p:spPr bwMode="auto">
              <a:xfrm>
                <a:off x="1511"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sp>
            <p:nvSpPr>
              <p:cNvPr id="402490" name="Text Box 58"/>
              <p:cNvSpPr txBox="1">
                <a:spLocks noChangeArrowheads="1"/>
              </p:cNvSpPr>
              <p:nvPr/>
            </p:nvSpPr>
            <p:spPr bwMode="auto">
              <a:xfrm>
                <a:off x="2080"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sp>
            <p:nvSpPr>
              <p:cNvPr id="402491" name="Text Box 59"/>
              <p:cNvSpPr txBox="1">
                <a:spLocks noChangeArrowheads="1"/>
              </p:cNvSpPr>
              <p:nvPr/>
            </p:nvSpPr>
            <p:spPr bwMode="auto">
              <a:xfrm>
                <a:off x="2649"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sp>
            <p:nvSpPr>
              <p:cNvPr id="402492" name="Text Box 60"/>
              <p:cNvSpPr txBox="1">
                <a:spLocks noChangeArrowheads="1"/>
              </p:cNvSpPr>
              <p:nvPr/>
            </p:nvSpPr>
            <p:spPr bwMode="auto">
              <a:xfrm>
                <a:off x="3218"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sp>
            <p:nvSpPr>
              <p:cNvPr id="402493" name="Text Box 61"/>
              <p:cNvSpPr txBox="1">
                <a:spLocks noChangeArrowheads="1"/>
              </p:cNvSpPr>
              <p:nvPr/>
            </p:nvSpPr>
            <p:spPr bwMode="auto">
              <a:xfrm>
                <a:off x="3784"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p>
            </p:txBody>
          </p:sp>
          <p:sp>
            <p:nvSpPr>
              <p:cNvPr id="402494" name="Text Box 62"/>
              <p:cNvSpPr txBox="1">
                <a:spLocks noChangeArrowheads="1"/>
              </p:cNvSpPr>
              <p:nvPr/>
            </p:nvSpPr>
            <p:spPr bwMode="auto">
              <a:xfrm>
                <a:off x="4353"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p>
            </p:txBody>
          </p:sp>
          <p:sp>
            <p:nvSpPr>
              <p:cNvPr id="402495" name="Text Box 63"/>
              <p:cNvSpPr txBox="1">
                <a:spLocks noChangeArrowheads="1"/>
              </p:cNvSpPr>
              <p:nvPr/>
            </p:nvSpPr>
            <p:spPr bwMode="auto">
              <a:xfrm>
                <a:off x="4925"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sp>
            <p:nvSpPr>
              <p:cNvPr id="402496" name="Text Box 64"/>
              <p:cNvSpPr txBox="1">
                <a:spLocks noChangeArrowheads="1"/>
              </p:cNvSpPr>
              <p:nvPr/>
            </p:nvSpPr>
            <p:spPr bwMode="auto">
              <a:xfrm>
                <a:off x="1226"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sp>
            <p:nvSpPr>
              <p:cNvPr id="402497" name="Text Box 65"/>
              <p:cNvSpPr txBox="1">
                <a:spLocks noChangeArrowheads="1"/>
              </p:cNvSpPr>
              <p:nvPr/>
            </p:nvSpPr>
            <p:spPr bwMode="auto">
              <a:xfrm>
                <a:off x="1795"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sp>
            <p:nvSpPr>
              <p:cNvPr id="402498" name="Text Box 66"/>
              <p:cNvSpPr txBox="1">
                <a:spLocks noChangeArrowheads="1"/>
              </p:cNvSpPr>
              <p:nvPr/>
            </p:nvSpPr>
            <p:spPr bwMode="auto">
              <a:xfrm>
                <a:off x="2364"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sp>
            <p:nvSpPr>
              <p:cNvPr id="402499" name="Text Box 67"/>
              <p:cNvSpPr txBox="1">
                <a:spLocks noChangeArrowheads="1"/>
              </p:cNvSpPr>
              <p:nvPr/>
            </p:nvSpPr>
            <p:spPr bwMode="auto">
              <a:xfrm>
                <a:off x="2933"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sp>
            <p:nvSpPr>
              <p:cNvPr id="402500" name="Text Box 68"/>
              <p:cNvSpPr txBox="1">
                <a:spLocks noChangeArrowheads="1"/>
              </p:cNvSpPr>
              <p:nvPr/>
            </p:nvSpPr>
            <p:spPr bwMode="auto">
              <a:xfrm>
                <a:off x="3502"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sp>
            <p:nvSpPr>
              <p:cNvPr id="402501" name="Text Box 69"/>
              <p:cNvSpPr txBox="1">
                <a:spLocks noChangeArrowheads="1"/>
              </p:cNvSpPr>
              <p:nvPr/>
            </p:nvSpPr>
            <p:spPr bwMode="auto">
              <a:xfrm>
                <a:off x="4068"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p>
            </p:txBody>
          </p:sp>
          <p:sp>
            <p:nvSpPr>
              <p:cNvPr id="402502" name="Text Box 70"/>
              <p:cNvSpPr txBox="1">
                <a:spLocks noChangeArrowheads="1"/>
              </p:cNvSpPr>
              <p:nvPr/>
            </p:nvSpPr>
            <p:spPr bwMode="auto">
              <a:xfrm>
                <a:off x="4637"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p>
            </p:txBody>
          </p:sp>
        </p:grpSp>
        <p:sp>
          <p:nvSpPr>
            <p:cNvPr id="402503" name="AutoShape 71"/>
            <p:cNvSpPr>
              <a:spLocks noChangeArrowheads="1"/>
            </p:cNvSpPr>
            <p:nvPr/>
          </p:nvSpPr>
          <p:spPr bwMode="auto">
            <a:xfrm flipV="1">
              <a:off x="3504" y="2630"/>
              <a:ext cx="192" cy="576"/>
            </a:xfrm>
            <a:prstGeom prst="downArrow">
              <a:avLst>
                <a:gd name="adj1" fmla="val 50000"/>
                <a:gd name="adj2" fmla="val 75000"/>
              </a:avLst>
            </a:prstGeom>
            <a:solidFill>
              <a:srgbClr val="000000"/>
            </a:solidFill>
            <a:ln w="9525">
              <a:noFill/>
              <a:miter lim="800000"/>
              <a:headEnd/>
              <a:tailEnd/>
            </a:ln>
            <a:effectLst/>
          </p:spPr>
          <p:txBody>
            <a:bodyPr wrap="none" anchor="ctr">
              <a:prstTxWarp prst="textNoShape">
                <a:avLst/>
              </a:prstTxWarp>
            </a:bodyPr>
            <a:lstStyle/>
            <a:p>
              <a:endParaRPr lang="en-US"/>
            </a:p>
          </p:txBody>
        </p:sp>
        <p:sp>
          <p:nvSpPr>
            <p:cNvPr id="402504" name="Text Box 72"/>
            <p:cNvSpPr txBox="1">
              <a:spLocks noChangeArrowheads="1"/>
            </p:cNvSpPr>
            <p:nvPr/>
          </p:nvSpPr>
          <p:spPr bwMode="auto">
            <a:xfrm>
              <a:off x="4534" y="3206"/>
              <a:ext cx="409" cy="250"/>
            </a:xfrm>
            <a:prstGeom prst="rect">
              <a:avLst/>
            </a:prstGeom>
            <a:noFill/>
            <a:ln w="9525">
              <a:noFill/>
              <a:miter lim="800000"/>
              <a:headEnd/>
              <a:tailEnd/>
            </a:ln>
            <a:effectLst/>
          </p:spPr>
          <p:txBody>
            <a:bodyPr wrap="none" anchor="ctr">
              <a:prstTxWarp prst="textNoShape">
                <a:avLst/>
              </a:prstTxWarp>
              <a:spAutoFit/>
            </a:bodyPr>
            <a:lstStyle/>
            <a:p>
              <a:r>
                <a:rPr lang="en-US" sz="2000" b="1">
                  <a:solidFill>
                    <a:srgbClr val="198721"/>
                  </a:solidFill>
                </a:rPr>
                <a:t>Na</a:t>
              </a:r>
              <a:r>
                <a:rPr lang="en-US" sz="2800" b="1" baseline="30000">
                  <a:solidFill>
                    <a:srgbClr val="198721"/>
                  </a:solidFill>
                </a:rPr>
                <a:t>+</a:t>
              </a:r>
              <a:endParaRPr lang="en-US"/>
            </a:p>
          </p:txBody>
        </p:sp>
        <p:sp>
          <p:nvSpPr>
            <p:cNvPr id="402505" name="AutoShape 73"/>
            <p:cNvSpPr>
              <a:spLocks noChangeArrowheads="1"/>
            </p:cNvSpPr>
            <p:nvPr/>
          </p:nvSpPr>
          <p:spPr bwMode="auto">
            <a:xfrm>
              <a:off x="4630" y="2640"/>
              <a:ext cx="192" cy="576"/>
            </a:xfrm>
            <a:prstGeom prst="downArrow">
              <a:avLst>
                <a:gd name="adj1" fmla="val 50000"/>
                <a:gd name="adj2" fmla="val 75000"/>
              </a:avLst>
            </a:prstGeom>
            <a:solidFill>
              <a:srgbClr val="000000"/>
            </a:solidFill>
            <a:ln w="9525">
              <a:noFill/>
              <a:miter lim="800000"/>
              <a:headEnd/>
              <a:tailEnd/>
            </a:ln>
            <a:effectLst/>
          </p:spPr>
          <p:txBody>
            <a:bodyPr wrap="none" anchor="ctr">
              <a:prstTxWarp prst="textNoShape">
                <a:avLst/>
              </a:prstTxWarp>
            </a:bodyPr>
            <a:lstStyle/>
            <a:p>
              <a:endParaRPr lang="en-US"/>
            </a:p>
          </p:txBody>
        </p:sp>
        <p:grpSp>
          <p:nvGrpSpPr>
            <p:cNvPr id="7" name="Group 74"/>
            <p:cNvGrpSpPr>
              <a:grpSpLocks/>
            </p:cNvGrpSpPr>
            <p:nvPr/>
          </p:nvGrpSpPr>
          <p:grpSpPr bwMode="auto">
            <a:xfrm>
              <a:off x="720" y="3149"/>
              <a:ext cx="3769" cy="509"/>
              <a:chOff x="720" y="3149"/>
              <a:chExt cx="3769" cy="509"/>
            </a:xfrm>
          </p:grpSpPr>
          <p:sp>
            <p:nvSpPr>
              <p:cNvPr id="402507" name="Text Box 75"/>
              <p:cNvSpPr txBox="1">
                <a:spLocks noChangeArrowheads="1"/>
              </p:cNvSpPr>
              <p:nvPr/>
            </p:nvSpPr>
            <p:spPr bwMode="auto">
              <a:xfrm>
                <a:off x="4080" y="3264"/>
                <a:ext cx="409" cy="250"/>
              </a:xfrm>
              <a:prstGeom prst="rect">
                <a:avLst/>
              </a:prstGeom>
              <a:noFill/>
              <a:ln w="9525">
                <a:noFill/>
                <a:miter lim="800000"/>
                <a:headEnd/>
                <a:tailEnd/>
              </a:ln>
              <a:effectLst/>
            </p:spPr>
            <p:txBody>
              <a:bodyPr wrap="none" anchor="ctr">
                <a:prstTxWarp prst="textNoShape">
                  <a:avLst/>
                </a:prstTxWarp>
                <a:spAutoFit/>
              </a:bodyPr>
              <a:lstStyle/>
              <a:p>
                <a:r>
                  <a:rPr lang="en-US" sz="2000" b="1">
                    <a:solidFill>
                      <a:srgbClr val="198721"/>
                    </a:solidFill>
                  </a:rPr>
                  <a:t>Na</a:t>
                </a:r>
                <a:r>
                  <a:rPr lang="en-US" sz="2800" b="1" baseline="30000">
                    <a:solidFill>
                      <a:srgbClr val="198721"/>
                    </a:solidFill>
                  </a:rPr>
                  <a:t>+</a:t>
                </a:r>
                <a:endParaRPr lang="en-US"/>
              </a:p>
            </p:txBody>
          </p:sp>
          <p:sp>
            <p:nvSpPr>
              <p:cNvPr id="402508" name="Text Box 76"/>
              <p:cNvSpPr txBox="1">
                <a:spLocks noChangeArrowheads="1"/>
              </p:cNvSpPr>
              <p:nvPr/>
            </p:nvSpPr>
            <p:spPr bwMode="auto">
              <a:xfrm>
                <a:off x="2470" y="3168"/>
                <a:ext cx="409" cy="250"/>
              </a:xfrm>
              <a:prstGeom prst="rect">
                <a:avLst/>
              </a:prstGeom>
              <a:noFill/>
              <a:ln w="9525">
                <a:noFill/>
                <a:miter lim="800000"/>
                <a:headEnd/>
                <a:tailEnd/>
              </a:ln>
              <a:effectLst/>
            </p:spPr>
            <p:txBody>
              <a:bodyPr wrap="none" anchor="ctr">
                <a:prstTxWarp prst="textNoShape">
                  <a:avLst/>
                </a:prstTxWarp>
                <a:spAutoFit/>
              </a:bodyPr>
              <a:lstStyle/>
              <a:p>
                <a:r>
                  <a:rPr lang="en-US" sz="2000" b="1">
                    <a:solidFill>
                      <a:srgbClr val="198721"/>
                    </a:solidFill>
                  </a:rPr>
                  <a:t>Na</a:t>
                </a:r>
                <a:r>
                  <a:rPr lang="en-US" sz="2800" b="1" baseline="30000">
                    <a:solidFill>
                      <a:srgbClr val="198721"/>
                    </a:solidFill>
                  </a:rPr>
                  <a:t>+</a:t>
                </a:r>
                <a:endParaRPr lang="en-US"/>
              </a:p>
            </p:txBody>
          </p:sp>
          <p:sp>
            <p:nvSpPr>
              <p:cNvPr id="402509" name="Text Box 77"/>
              <p:cNvSpPr txBox="1">
                <a:spLocks noChangeArrowheads="1"/>
              </p:cNvSpPr>
              <p:nvPr/>
            </p:nvSpPr>
            <p:spPr bwMode="auto">
              <a:xfrm>
                <a:off x="1539" y="3149"/>
                <a:ext cx="116" cy="288"/>
              </a:xfrm>
              <a:prstGeom prst="rect">
                <a:avLst/>
              </a:prstGeom>
              <a:noFill/>
              <a:ln w="9525">
                <a:noFill/>
                <a:miter lim="800000"/>
                <a:headEnd/>
                <a:tailEnd/>
              </a:ln>
              <a:effectLst/>
            </p:spPr>
            <p:txBody>
              <a:bodyPr wrap="none" anchor="ctr">
                <a:prstTxWarp prst="textNoShape">
                  <a:avLst/>
                </a:prstTxWarp>
                <a:spAutoFit/>
              </a:bodyPr>
              <a:lstStyle/>
              <a:p>
                <a:endParaRPr lang="en-US"/>
              </a:p>
            </p:txBody>
          </p:sp>
          <p:sp>
            <p:nvSpPr>
              <p:cNvPr id="402510" name="Text Box 78"/>
              <p:cNvSpPr txBox="1">
                <a:spLocks noChangeArrowheads="1"/>
              </p:cNvSpPr>
              <p:nvPr/>
            </p:nvSpPr>
            <p:spPr bwMode="auto">
              <a:xfrm>
                <a:off x="1968" y="3360"/>
                <a:ext cx="409" cy="250"/>
              </a:xfrm>
              <a:prstGeom prst="rect">
                <a:avLst/>
              </a:prstGeom>
              <a:noFill/>
              <a:ln w="9525">
                <a:noFill/>
                <a:miter lim="800000"/>
                <a:headEnd/>
                <a:tailEnd/>
              </a:ln>
              <a:effectLst/>
            </p:spPr>
            <p:txBody>
              <a:bodyPr wrap="none" anchor="ctr">
                <a:prstTxWarp prst="textNoShape">
                  <a:avLst/>
                </a:prstTxWarp>
                <a:spAutoFit/>
              </a:bodyPr>
              <a:lstStyle/>
              <a:p>
                <a:r>
                  <a:rPr lang="en-US" sz="2000" b="1">
                    <a:solidFill>
                      <a:srgbClr val="198721"/>
                    </a:solidFill>
                  </a:rPr>
                  <a:t>Na</a:t>
                </a:r>
                <a:r>
                  <a:rPr lang="en-US" sz="2800" b="1" baseline="30000">
                    <a:solidFill>
                      <a:srgbClr val="198721"/>
                    </a:solidFill>
                  </a:rPr>
                  <a:t>+</a:t>
                </a:r>
                <a:endParaRPr lang="en-US"/>
              </a:p>
            </p:txBody>
          </p:sp>
          <p:sp>
            <p:nvSpPr>
              <p:cNvPr id="402511" name="Text Box 79"/>
              <p:cNvSpPr txBox="1">
                <a:spLocks noChangeArrowheads="1"/>
              </p:cNvSpPr>
              <p:nvPr/>
            </p:nvSpPr>
            <p:spPr bwMode="auto">
              <a:xfrm>
                <a:off x="3216" y="3312"/>
                <a:ext cx="409" cy="250"/>
              </a:xfrm>
              <a:prstGeom prst="rect">
                <a:avLst/>
              </a:prstGeom>
              <a:noFill/>
              <a:ln w="9525">
                <a:noFill/>
                <a:miter lim="800000"/>
                <a:headEnd/>
                <a:tailEnd/>
              </a:ln>
              <a:effectLst/>
            </p:spPr>
            <p:txBody>
              <a:bodyPr wrap="none" anchor="ctr">
                <a:prstTxWarp prst="textNoShape">
                  <a:avLst/>
                </a:prstTxWarp>
                <a:spAutoFit/>
              </a:bodyPr>
              <a:lstStyle/>
              <a:p>
                <a:r>
                  <a:rPr lang="en-US" sz="2000" b="1">
                    <a:solidFill>
                      <a:srgbClr val="198721"/>
                    </a:solidFill>
                  </a:rPr>
                  <a:t>Na</a:t>
                </a:r>
                <a:r>
                  <a:rPr lang="en-US" sz="2800" b="1" baseline="30000">
                    <a:solidFill>
                      <a:srgbClr val="198721"/>
                    </a:solidFill>
                  </a:rPr>
                  <a:t>+</a:t>
                </a:r>
                <a:endParaRPr lang="en-US"/>
              </a:p>
            </p:txBody>
          </p:sp>
          <p:sp>
            <p:nvSpPr>
              <p:cNvPr id="402512" name="Text Box 80"/>
              <p:cNvSpPr txBox="1">
                <a:spLocks noChangeArrowheads="1"/>
              </p:cNvSpPr>
              <p:nvPr/>
            </p:nvSpPr>
            <p:spPr bwMode="auto">
              <a:xfrm>
                <a:off x="720" y="3408"/>
                <a:ext cx="409" cy="250"/>
              </a:xfrm>
              <a:prstGeom prst="rect">
                <a:avLst/>
              </a:prstGeom>
              <a:noFill/>
              <a:ln w="9525">
                <a:noFill/>
                <a:miter lim="800000"/>
                <a:headEnd/>
                <a:tailEnd/>
              </a:ln>
              <a:effectLst/>
            </p:spPr>
            <p:txBody>
              <a:bodyPr wrap="none" anchor="ctr">
                <a:prstTxWarp prst="textNoShape">
                  <a:avLst/>
                </a:prstTxWarp>
                <a:spAutoFit/>
              </a:bodyPr>
              <a:lstStyle/>
              <a:p>
                <a:r>
                  <a:rPr lang="en-US" sz="2000" b="1">
                    <a:solidFill>
                      <a:srgbClr val="198721"/>
                    </a:solidFill>
                  </a:rPr>
                  <a:t>Na</a:t>
                </a:r>
                <a:r>
                  <a:rPr lang="en-US" sz="2800" b="1" baseline="30000">
                    <a:solidFill>
                      <a:srgbClr val="198721"/>
                    </a:solidFill>
                  </a:rPr>
                  <a:t>+</a:t>
                </a:r>
                <a:endParaRPr lang="en-US"/>
              </a:p>
            </p:txBody>
          </p:sp>
        </p:grpSp>
        <p:sp>
          <p:nvSpPr>
            <p:cNvPr id="402513" name="Text Box 81"/>
            <p:cNvSpPr txBox="1">
              <a:spLocks noChangeArrowheads="1"/>
            </p:cNvSpPr>
            <p:nvPr/>
          </p:nvSpPr>
          <p:spPr bwMode="auto">
            <a:xfrm>
              <a:off x="3474" y="2400"/>
              <a:ext cx="320" cy="250"/>
            </a:xfrm>
            <a:prstGeom prst="rect">
              <a:avLst/>
            </a:prstGeom>
            <a:noFill/>
            <a:ln w="9525">
              <a:noFill/>
              <a:miter lim="800000"/>
              <a:headEnd/>
              <a:tailEnd/>
            </a:ln>
            <a:effectLst/>
          </p:spPr>
          <p:txBody>
            <a:bodyPr wrap="none" anchor="ctr">
              <a:prstTxWarp prst="textNoShape">
                <a:avLst/>
              </a:prstTxWarp>
              <a:spAutoFit/>
            </a:bodyPr>
            <a:lstStyle/>
            <a:p>
              <a:r>
                <a:rPr lang="en-US" sz="2000" b="1">
                  <a:solidFill>
                    <a:srgbClr val="CC0000"/>
                  </a:solidFill>
                </a:rPr>
                <a:t>K</a:t>
              </a:r>
              <a:r>
                <a:rPr lang="en-US" sz="2800" b="1" baseline="30000">
                  <a:solidFill>
                    <a:srgbClr val="CC0000"/>
                  </a:solidFill>
                </a:rPr>
                <a:t>+</a:t>
              </a:r>
              <a:endParaRPr lang="en-US"/>
            </a:p>
          </p:txBody>
        </p:sp>
        <p:grpSp>
          <p:nvGrpSpPr>
            <p:cNvPr id="8" name="Group 82"/>
            <p:cNvGrpSpPr>
              <a:grpSpLocks/>
            </p:cNvGrpSpPr>
            <p:nvPr/>
          </p:nvGrpSpPr>
          <p:grpSpPr bwMode="auto">
            <a:xfrm>
              <a:off x="1104" y="2352"/>
              <a:ext cx="1808" cy="346"/>
              <a:chOff x="1104" y="2352"/>
              <a:chExt cx="1808" cy="346"/>
            </a:xfrm>
          </p:grpSpPr>
          <p:sp>
            <p:nvSpPr>
              <p:cNvPr id="402515" name="Text Box 83"/>
              <p:cNvSpPr txBox="1">
                <a:spLocks noChangeArrowheads="1"/>
              </p:cNvSpPr>
              <p:nvPr/>
            </p:nvSpPr>
            <p:spPr bwMode="auto">
              <a:xfrm>
                <a:off x="2592" y="2352"/>
                <a:ext cx="320" cy="250"/>
              </a:xfrm>
              <a:prstGeom prst="rect">
                <a:avLst/>
              </a:prstGeom>
              <a:noFill/>
              <a:ln w="9525">
                <a:noFill/>
                <a:miter lim="800000"/>
                <a:headEnd/>
                <a:tailEnd/>
              </a:ln>
              <a:effectLst/>
            </p:spPr>
            <p:txBody>
              <a:bodyPr wrap="none" anchor="ctr">
                <a:prstTxWarp prst="textNoShape">
                  <a:avLst/>
                </a:prstTxWarp>
                <a:spAutoFit/>
              </a:bodyPr>
              <a:lstStyle/>
              <a:p>
                <a:r>
                  <a:rPr lang="en-US" sz="2000" b="1">
                    <a:solidFill>
                      <a:srgbClr val="CC0000"/>
                    </a:solidFill>
                  </a:rPr>
                  <a:t>K</a:t>
                </a:r>
                <a:r>
                  <a:rPr lang="en-US" sz="2800" b="1" baseline="30000">
                    <a:solidFill>
                      <a:srgbClr val="CC0000"/>
                    </a:solidFill>
                  </a:rPr>
                  <a:t>+</a:t>
                </a:r>
                <a:endParaRPr lang="en-US"/>
              </a:p>
            </p:txBody>
          </p:sp>
          <p:sp>
            <p:nvSpPr>
              <p:cNvPr id="402516" name="Text Box 84"/>
              <p:cNvSpPr txBox="1">
                <a:spLocks noChangeArrowheads="1"/>
              </p:cNvSpPr>
              <p:nvPr/>
            </p:nvSpPr>
            <p:spPr bwMode="auto">
              <a:xfrm>
                <a:off x="1920" y="2448"/>
                <a:ext cx="320" cy="250"/>
              </a:xfrm>
              <a:prstGeom prst="rect">
                <a:avLst/>
              </a:prstGeom>
              <a:noFill/>
              <a:ln w="9525">
                <a:noFill/>
                <a:miter lim="800000"/>
                <a:headEnd/>
                <a:tailEnd/>
              </a:ln>
              <a:effectLst/>
            </p:spPr>
            <p:txBody>
              <a:bodyPr wrap="none" anchor="ctr">
                <a:prstTxWarp prst="textNoShape">
                  <a:avLst/>
                </a:prstTxWarp>
                <a:spAutoFit/>
              </a:bodyPr>
              <a:lstStyle/>
              <a:p>
                <a:r>
                  <a:rPr lang="en-US" sz="2000" b="1">
                    <a:solidFill>
                      <a:srgbClr val="CC0000"/>
                    </a:solidFill>
                  </a:rPr>
                  <a:t>K</a:t>
                </a:r>
                <a:r>
                  <a:rPr lang="en-US" sz="2800" b="1" baseline="30000">
                    <a:solidFill>
                      <a:srgbClr val="CC0000"/>
                    </a:solidFill>
                  </a:rPr>
                  <a:t>+</a:t>
                </a:r>
                <a:endParaRPr lang="en-US"/>
              </a:p>
            </p:txBody>
          </p:sp>
          <p:sp>
            <p:nvSpPr>
              <p:cNvPr id="402517" name="Text Box 85"/>
              <p:cNvSpPr txBox="1">
                <a:spLocks noChangeArrowheads="1"/>
              </p:cNvSpPr>
              <p:nvPr/>
            </p:nvSpPr>
            <p:spPr bwMode="auto">
              <a:xfrm>
                <a:off x="1104" y="2352"/>
                <a:ext cx="320" cy="250"/>
              </a:xfrm>
              <a:prstGeom prst="rect">
                <a:avLst/>
              </a:prstGeom>
              <a:noFill/>
              <a:ln w="9525">
                <a:noFill/>
                <a:miter lim="800000"/>
                <a:headEnd/>
                <a:tailEnd/>
              </a:ln>
              <a:effectLst/>
            </p:spPr>
            <p:txBody>
              <a:bodyPr wrap="none" anchor="ctr">
                <a:prstTxWarp prst="textNoShape">
                  <a:avLst/>
                </a:prstTxWarp>
                <a:spAutoFit/>
              </a:bodyPr>
              <a:lstStyle/>
              <a:p>
                <a:r>
                  <a:rPr lang="en-US" sz="2000" b="1">
                    <a:solidFill>
                      <a:srgbClr val="CC0000"/>
                    </a:solidFill>
                  </a:rPr>
                  <a:t>K</a:t>
                </a:r>
                <a:r>
                  <a:rPr lang="en-US" sz="2800" b="1" baseline="30000">
                    <a:solidFill>
                      <a:srgbClr val="CC0000"/>
                    </a:solidFill>
                  </a:rPr>
                  <a:t>+</a:t>
                </a:r>
                <a:endParaRPr lang="en-US"/>
              </a:p>
            </p:txBody>
          </p:sp>
        </p:grpSp>
        <p:grpSp>
          <p:nvGrpSpPr>
            <p:cNvPr id="9" name="Group 86"/>
            <p:cNvGrpSpPr>
              <a:grpSpLocks/>
            </p:cNvGrpSpPr>
            <p:nvPr/>
          </p:nvGrpSpPr>
          <p:grpSpPr bwMode="auto">
            <a:xfrm>
              <a:off x="720" y="2160"/>
              <a:ext cx="4825" cy="778"/>
              <a:chOff x="720" y="2160"/>
              <a:chExt cx="4825" cy="778"/>
            </a:xfrm>
          </p:grpSpPr>
          <p:sp>
            <p:nvSpPr>
              <p:cNvPr id="402519" name="Text Box 87"/>
              <p:cNvSpPr txBox="1">
                <a:spLocks noChangeArrowheads="1"/>
              </p:cNvSpPr>
              <p:nvPr/>
            </p:nvSpPr>
            <p:spPr bwMode="auto">
              <a:xfrm>
                <a:off x="4464" y="2352"/>
                <a:ext cx="409" cy="250"/>
              </a:xfrm>
              <a:prstGeom prst="rect">
                <a:avLst/>
              </a:prstGeom>
              <a:noFill/>
              <a:ln w="9525">
                <a:noFill/>
                <a:miter lim="800000"/>
                <a:headEnd/>
                <a:tailEnd/>
              </a:ln>
              <a:effectLst/>
            </p:spPr>
            <p:txBody>
              <a:bodyPr wrap="none" anchor="ctr">
                <a:prstTxWarp prst="textNoShape">
                  <a:avLst/>
                </a:prstTxWarp>
                <a:spAutoFit/>
              </a:bodyPr>
              <a:lstStyle/>
              <a:p>
                <a:r>
                  <a:rPr lang="en-US" sz="2000" b="1">
                    <a:solidFill>
                      <a:srgbClr val="198721"/>
                    </a:solidFill>
                  </a:rPr>
                  <a:t>Na</a:t>
                </a:r>
                <a:r>
                  <a:rPr lang="en-US" sz="2800" b="1" baseline="30000">
                    <a:solidFill>
                      <a:srgbClr val="198721"/>
                    </a:solidFill>
                  </a:rPr>
                  <a:t>+</a:t>
                </a:r>
                <a:endParaRPr lang="en-US"/>
              </a:p>
            </p:txBody>
          </p:sp>
          <p:grpSp>
            <p:nvGrpSpPr>
              <p:cNvPr id="10" name="Group 88"/>
              <p:cNvGrpSpPr>
                <a:grpSpLocks/>
              </p:cNvGrpSpPr>
              <p:nvPr/>
            </p:nvGrpSpPr>
            <p:grpSpPr bwMode="auto">
              <a:xfrm>
                <a:off x="720" y="2160"/>
                <a:ext cx="4825" cy="778"/>
                <a:chOff x="720" y="2160"/>
                <a:chExt cx="4825" cy="778"/>
              </a:xfrm>
            </p:grpSpPr>
            <p:sp>
              <p:nvSpPr>
                <p:cNvPr id="402521" name="Text Box 89"/>
                <p:cNvSpPr txBox="1">
                  <a:spLocks noChangeArrowheads="1"/>
                </p:cNvSpPr>
                <p:nvPr/>
              </p:nvSpPr>
              <p:spPr bwMode="auto">
                <a:xfrm>
                  <a:off x="4848" y="2304"/>
                  <a:ext cx="409" cy="250"/>
                </a:xfrm>
                <a:prstGeom prst="rect">
                  <a:avLst/>
                </a:prstGeom>
                <a:noFill/>
                <a:ln w="9525">
                  <a:noFill/>
                  <a:miter lim="800000"/>
                  <a:headEnd/>
                  <a:tailEnd/>
                </a:ln>
                <a:effectLst/>
              </p:spPr>
              <p:txBody>
                <a:bodyPr wrap="none" anchor="ctr">
                  <a:prstTxWarp prst="textNoShape">
                    <a:avLst/>
                  </a:prstTxWarp>
                  <a:spAutoFit/>
                </a:bodyPr>
                <a:lstStyle/>
                <a:p>
                  <a:r>
                    <a:rPr lang="en-US" sz="2000" b="1">
                      <a:solidFill>
                        <a:srgbClr val="198721"/>
                      </a:solidFill>
                    </a:rPr>
                    <a:t>Na</a:t>
                  </a:r>
                  <a:r>
                    <a:rPr lang="en-US" sz="2800" b="1" baseline="30000">
                      <a:solidFill>
                        <a:srgbClr val="198721"/>
                      </a:solidFill>
                    </a:rPr>
                    <a:t>+</a:t>
                  </a:r>
                  <a:endParaRPr lang="en-US"/>
                </a:p>
              </p:txBody>
            </p:sp>
            <p:sp>
              <p:nvSpPr>
                <p:cNvPr id="402522" name="Text Box 90"/>
                <p:cNvSpPr txBox="1">
                  <a:spLocks noChangeArrowheads="1"/>
                </p:cNvSpPr>
                <p:nvPr/>
              </p:nvSpPr>
              <p:spPr bwMode="auto">
                <a:xfrm>
                  <a:off x="3936" y="2160"/>
                  <a:ext cx="409" cy="250"/>
                </a:xfrm>
                <a:prstGeom prst="rect">
                  <a:avLst/>
                </a:prstGeom>
                <a:noFill/>
                <a:ln w="9525">
                  <a:noFill/>
                  <a:miter lim="800000"/>
                  <a:headEnd/>
                  <a:tailEnd/>
                </a:ln>
                <a:effectLst/>
              </p:spPr>
              <p:txBody>
                <a:bodyPr wrap="none" anchor="ctr">
                  <a:prstTxWarp prst="textNoShape">
                    <a:avLst/>
                  </a:prstTxWarp>
                  <a:spAutoFit/>
                </a:bodyPr>
                <a:lstStyle/>
                <a:p>
                  <a:r>
                    <a:rPr lang="en-US" sz="2000" b="1">
                      <a:solidFill>
                        <a:srgbClr val="198721"/>
                      </a:solidFill>
                    </a:rPr>
                    <a:t>Na</a:t>
                  </a:r>
                  <a:r>
                    <a:rPr lang="en-US" sz="2800" b="1" baseline="30000">
                      <a:solidFill>
                        <a:srgbClr val="198721"/>
                      </a:solidFill>
                    </a:rPr>
                    <a:t>+</a:t>
                  </a:r>
                  <a:endParaRPr lang="en-US"/>
                </a:p>
              </p:txBody>
            </p:sp>
            <p:sp>
              <p:nvSpPr>
                <p:cNvPr id="402523" name="Text Box 91"/>
                <p:cNvSpPr txBox="1">
                  <a:spLocks noChangeArrowheads="1"/>
                </p:cNvSpPr>
                <p:nvPr/>
              </p:nvSpPr>
              <p:spPr bwMode="auto">
                <a:xfrm>
                  <a:off x="3168" y="2256"/>
                  <a:ext cx="409" cy="250"/>
                </a:xfrm>
                <a:prstGeom prst="rect">
                  <a:avLst/>
                </a:prstGeom>
                <a:noFill/>
                <a:ln w="9525">
                  <a:noFill/>
                  <a:miter lim="800000"/>
                  <a:headEnd/>
                  <a:tailEnd/>
                </a:ln>
                <a:effectLst/>
              </p:spPr>
              <p:txBody>
                <a:bodyPr wrap="none" anchor="ctr">
                  <a:prstTxWarp prst="textNoShape">
                    <a:avLst/>
                  </a:prstTxWarp>
                  <a:spAutoFit/>
                </a:bodyPr>
                <a:lstStyle/>
                <a:p>
                  <a:r>
                    <a:rPr lang="en-US" sz="2000" b="1">
                      <a:solidFill>
                        <a:srgbClr val="198721"/>
                      </a:solidFill>
                    </a:rPr>
                    <a:t>Na</a:t>
                  </a:r>
                  <a:r>
                    <a:rPr lang="en-US" sz="2800" b="1" baseline="30000">
                      <a:solidFill>
                        <a:srgbClr val="198721"/>
                      </a:solidFill>
                    </a:rPr>
                    <a:t>+</a:t>
                  </a:r>
                  <a:endParaRPr lang="en-US"/>
                </a:p>
              </p:txBody>
            </p:sp>
            <p:sp>
              <p:nvSpPr>
                <p:cNvPr id="402524" name="Text Box 92"/>
                <p:cNvSpPr txBox="1">
                  <a:spLocks noChangeArrowheads="1"/>
                </p:cNvSpPr>
                <p:nvPr/>
              </p:nvSpPr>
              <p:spPr bwMode="auto">
                <a:xfrm>
                  <a:off x="2688" y="2160"/>
                  <a:ext cx="409" cy="250"/>
                </a:xfrm>
                <a:prstGeom prst="rect">
                  <a:avLst/>
                </a:prstGeom>
                <a:noFill/>
                <a:ln w="9525">
                  <a:noFill/>
                  <a:miter lim="800000"/>
                  <a:headEnd/>
                  <a:tailEnd/>
                </a:ln>
                <a:effectLst/>
              </p:spPr>
              <p:txBody>
                <a:bodyPr wrap="none" anchor="ctr">
                  <a:prstTxWarp prst="textNoShape">
                    <a:avLst/>
                  </a:prstTxWarp>
                  <a:spAutoFit/>
                </a:bodyPr>
                <a:lstStyle/>
                <a:p>
                  <a:r>
                    <a:rPr lang="en-US" sz="2000" b="1">
                      <a:solidFill>
                        <a:srgbClr val="198721"/>
                      </a:solidFill>
                    </a:rPr>
                    <a:t>Na</a:t>
                  </a:r>
                  <a:r>
                    <a:rPr lang="en-US" sz="2800" b="1" baseline="30000">
                      <a:solidFill>
                        <a:srgbClr val="198721"/>
                      </a:solidFill>
                    </a:rPr>
                    <a:t>+</a:t>
                  </a:r>
                  <a:endParaRPr lang="en-US"/>
                </a:p>
              </p:txBody>
            </p:sp>
            <p:sp>
              <p:nvSpPr>
                <p:cNvPr id="402525" name="Text Box 93"/>
                <p:cNvSpPr txBox="1">
                  <a:spLocks noChangeArrowheads="1"/>
                </p:cNvSpPr>
                <p:nvPr/>
              </p:nvSpPr>
              <p:spPr bwMode="auto">
                <a:xfrm>
                  <a:off x="2208" y="2496"/>
                  <a:ext cx="409" cy="250"/>
                </a:xfrm>
                <a:prstGeom prst="rect">
                  <a:avLst/>
                </a:prstGeom>
                <a:noFill/>
                <a:ln w="9525">
                  <a:noFill/>
                  <a:miter lim="800000"/>
                  <a:headEnd/>
                  <a:tailEnd/>
                </a:ln>
                <a:effectLst/>
              </p:spPr>
              <p:txBody>
                <a:bodyPr wrap="none" anchor="ctr">
                  <a:prstTxWarp prst="textNoShape">
                    <a:avLst/>
                  </a:prstTxWarp>
                  <a:spAutoFit/>
                </a:bodyPr>
                <a:lstStyle/>
                <a:p>
                  <a:r>
                    <a:rPr lang="en-US" sz="2000" b="1">
                      <a:solidFill>
                        <a:srgbClr val="198721"/>
                      </a:solidFill>
                    </a:rPr>
                    <a:t>Na</a:t>
                  </a:r>
                  <a:r>
                    <a:rPr lang="en-US" sz="2800" b="1" baseline="30000">
                      <a:solidFill>
                        <a:srgbClr val="198721"/>
                      </a:solidFill>
                    </a:rPr>
                    <a:t>+</a:t>
                  </a:r>
                  <a:endParaRPr lang="en-US"/>
                </a:p>
              </p:txBody>
            </p:sp>
            <p:sp>
              <p:nvSpPr>
                <p:cNvPr id="402526" name="Text Box 94"/>
                <p:cNvSpPr txBox="1">
                  <a:spLocks noChangeArrowheads="1"/>
                </p:cNvSpPr>
                <p:nvPr/>
              </p:nvSpPr>
              <p:spPr bwMode="auto">
                <a:xfrm>
                  <a:off x="1584" y="2352"/>
                  <a:ext cx="409" cy="250"/>
                </a:xfrm>
                <a:prstGeom prst="rect">
                  <a:avLst/>
                </a:prstGeom>
                <a:noFill/>
                <a:ln w="9525">
                  <a:noFill/>
                  <a:miter lim="800000"/>
                  <a:headEnd/>
                  <a:tailEnd/>
                </a:ln>
                <a:effectLst/>
              </p:spPr>
              <p:txBody>
                <a:bodyPr wrap="none" anchor="ctr">
                  <a:prstTxWarp prst="textNoShape">
                    <a:avLst/>
                  </a:prstTxWarp>
                  <a:spAutoFit/>
                </a:bodyPr>
                <a:lstStyle/>
                <a:p>
                  <a:r>
                    <a:rPr lang="en-US" sz="2000" b="1">
                      <a:solidFill>
                        <a:srgbClr val="198721"/>
                      </a:solidFill>
                    </a:rPr>
                    <a:t>Na</a:t>
                  </a:r>
                  <a:r>
                    <a:rPr lang="en-US" sz="2800" b="1" baseline="30000">
                      <a:solidFill>
                        <a:srgbClr val="198721"/>
                      </a:solidFill>
                    </a:rPr>
                    <a:t>+</a:t>
                  </a:r>
                  <a:endParaRPr lang="en-US"/>
                </a:p>
              </p:txBody>
            </p:sp>
            <p:sp>
              <p:nvSpPr>
                <p:cNvPr id="402527" name="Text Box 95"/>
                <p:cNvSpPr txBox="1">
                  <a:spLocks noChangeArrowheads="1"/>
                </p:cNvSpPr>
                <p:nvPr/>
              </p:nvSpPr>
              <p:spPr bwMode="auto">
                <a:xfrm>
                  <a:off x="720" y="2448"/>
                  <a:ext cx="409" cy="250"/>
                </a:xfrm>
                <a:prstGeom prst="rect">
                  <a:avLst/>
                </a:prstGeom>
                <a:noFill/>
                <a:ln w="9525">
                  <a:noFill/>
                  <a:miter lim="800000"/>
                  <a:headEnd/>
                  <a:tailEnd/>
                </a:ln>
                <a:effectLst/>
              </p:spPr>
              <p:txBody>
                <a:bodyPr wrap="none" anchor="ctr">
                  <a:prstTxWarp prst="textNoShape">
                    <a:avLst/>
                  </a:prstTxWarp>
                  <a:spAutoFit/>
                </a:bodyPr>
                <a:lstStyle/>
                <a:p>
                  <a:r>
                    <a:rPr lang="en-US" sz="2000" b="1">
                      <a:solidFill>
                        <a:srgbClr val="198721"/>
                      </a:solidFill>
                    </a:rPr>
                    <a:t>Na</a:t>
                  </a:r>
                  <a:r>
                    <a:rPr lang="en-US" sz="2800" b="1" baseline="30000">
                      <a:solidFill>
                        <a:srgbClr val="198721"/>
                      </a:solidFill>
                    </a:rPr>
                    <a:t>+</a:t>
                  </a:r>
                  <a:endParaRPr lang="en-US"/>
                </a:p>
              </p:txBody>
            </p:sp>
            <p:sp>
              <p:nvSpPr>
                <p:cNvPr id="402528" name="Text Box 96"/>
                <p:cNvSpPr txBox="1">
                  <a:spLocks noChangeArrowheads="1"/>
                </p:cNvSpPr>
                <p:nvPr/>
              </p:nvSpPr>
              <p:spPr bwMode="auto">
                <a:xfrm>
                  <a:off x="3888" y="2544"/>
                  <a:ext cx="409" cy="250"/>
                </a:xfrm>
                <a:prstGeom prst="rect">
                  <a:avLst/>
                </a:prstGeom>
                <a:noFill/>
                <a:ln w="9525">
                  <a:noFill/>
                  <a:miter lim="800000"/>
                  <a:headEnd/>
                  <a:tailEnd/>
                </a:ln>
                <a:effectLst/>
              </p:spPr>
              <p:txBody>
                <a:bodyPr wrap="none" anchor="ctr">
                  <a:prstTxWarp prst="textNoShape">
                    <a:avLst/>
                  </a:prstTxWarp>
                  <a:spAutoFit/>
                </a:bodyPr>
                <a:lstStyle/>
                <a:p>
                  <a:r>
                    <a:rPr lang="en-US" sz="2000" b="1">
                      <a:solidFill>
                        <a:srgbClr val="198721"/>
                      </a:solidFill>
                    </a:rPr>
                    <a:t>Na</a:t>
                  </a:r>
                  <a:r>
                    <a:rPr lang="en-US" sz="2800" b="1" baseline="30000">
                      <a:solidFill>
                        <a:srgbClr val="198721"/>
                      </a:solidFill>
                    </a:rPr>
                    <a:t>+</a:t>
                  </a:r>
                  <a:endParaRPr lang="en-US"/>
                </a:p>
              </p:txBody>
            </p:sp>
            <p:sp>
              <p:nvSpPr>
                <p:cNvPr id="402529" name="Text Box 97"/>
                <p:cNvSpPr txBox="1">
                  <a:spLocks noChangeArrowheads="1"/>
                </p:cNvSpPr>
                <p:nvPr/>
              </p:nvSpPr>
              <p:spPr bwMode="auto">
                <a:xfrm>
                  <a:off x="5040" y="2688"/>
                  <a:ext cx="409" cy="250"/>
                </a:xfrm>
                <a:prstGeom prst="rect">
                  <a:avLst/>
                </a:prstGeom>
                <a:noFill/>
                <a:ln w="9525">
                  <a:noFill/>
                  <a:miter lim="800000"/>
                  <a:headEnd/>
                  <a:tailEnd/>
                </a:ln>
                <a:effectLst/>
              </p:spPr>
              <p:txBody>
                <a:bodyPr wrap="none" anchor="ctr">
                  <a:prstTxWarp prst="textNoShape">
                    <a:avLst/>
                  </a:prstTxWarp>
                  <a:spAutoFit/>
                </a:bodyPr>
                <a:lstStyle/>
                <a:p>
                  <a:r>
                    <a:rPr lang="en-US" sz="2000" b="1">
                      <a:solidFill>
                        <a:srgbClr val="198721"/>
                      </a:solidFill>
                    </a:rPr>
                    <a:t>Na</a:t>
                  </a:r>
                  <a:r>
                    <a:rPr lang="en-US" sz="2800" b="1" baseline="30000">
                      <a:solidFill>
                        <a:srgbClr val="198721"/>
                      </a:solidFill>
                    </a:rPr>
                    <a:t>+</a:t>
                  </a:r>
                  <a:endParaRPr lang="en-US"/>
                </a:p>
              </p:txBody>
            </p:sp>
            <p:sp>
              <p:nvSpPr>
                <p:cNvPr id="402530" name="Text Box 98"/>
                <p:cNvSpPr txBox="1">
                  <a:spLocks noChangeArrowheads="1"/>
                </p:cNvSpPr>
                <p:nvPr/>
              </p:nvSpPr>
              <p:spPr bwMode="auto">
                <a:xfrm>
                  <a:off x="5136" y="2208"/>
                  <a:ext cx="409" cy="250"/>
                </a:xfrm>
                <a:prstGeom prst="rect">
                  <a:avLst/>
                </a:prstGeom>
                <a:noFill/>
                <a:ln w="9525">
                  <a:noFill/>
                  <a:miter lim="800000"/>
                  <a:headEnd/>
                  <a:tailEnd/>
                </a:ln>
                <a:effectLst/>
              </p:spPr>
              <p:txBody>
                <a:bodyPr wrap="none" anchor="ctr">
                  <a:prstTxWarp prst="textNoShape">
                    <a:avLst/>
                  </a:prstTxWarp>
                  <a:spAutoFit/>
                </a:bodyPr>
                <a:lstStyle/>
                <a:p>
                  <a:r>
                    <a:rPr lang="en-US" sz="2000" b="1">
                      <a:solidFill>
                        <a:srgbClr val="198721"/>
                      </a:solidFill>
                    </a:rPr>
                    <a:t>Na</a:t>
                  </a:r>
                  <a:r>
                    <a:rPr lang="en-US" sz="2800" b="1" baseline="30000">
                      <a:solidFill>
                        <a:srgbClr val="198721"/>
                      </a:solidFill>
                    </a:rPr>
                    <a:t>+</a:t>
                  </a:r>
                  <a:endParaRPr lang="en-US"/>
                </a:p>
              </p:txBody>
            </p:sp>
          </p:grpSp>
        </p:grpSp>
        <p:grpSp>
          <p:nvGrpSpPr>
            <p:cNvPr id="11" name="Group 99"/>
            <p:cNvGrpSpPr>
              <a:grpSpLocks/>
            </p:cNvGrpSpPr>
            <p:nvPr/>
          </p:nvGrpSpPr>
          <p:grpSpPr bwMode="auto">
            <a:xfrm>
              <a:off x="1056" y="3176"/>
              <a:ext cx="4064" cy="442"/>
              <a:chOff x="1056" y="3176"/>
              <a:chExt cx="4064" cy="442"/>
            </a:xfrm>
          </p:grpSpPr>
          <p:grpSp>
            <p:nvGrpSpPr>
              <p:cNvPr id="12" name="Group 100"/>
              <p:cNvGrpSpPr>
                <a:grpSpLocks/>
              </p:cNvGrpSpPr>
              <p:nvPr/>
            </p:nvGrpSpPr>
            <p:grpSpPr bwMode="auto">
              <a:xfrm>
                <a:off x="1056" y="3176"/>
                <a:ext cx="4064" cy="442"/>
                <a:chOff x="1056" y="3176"/>
                <a:chExt cx="4064" cy="442"/>
              </a:xfrm>
            </p:grpSpPr>
            <p:sp>
              <p:nvSpPr>
                <p:cNvPr id="402533" name="Text Box 101"/>
                <p:cNvSpPr txBox="1">
                  <a:spLocks noChangeArrowheads="1"/>
                </p:cNvSpPr>
                <p:nvPr/>
              </p:nvSpPr>
              <p:spPr bwMode="auto">
                <a:xfrm>
                  <a:off x="4800" y="3360"/>
                  <a:ext cx="320" cy="250"/>
                </a:xfrm>
                <a:prstGeom prst="rect">
                  <a:avLst/>
                </a:prstGeom>
                <a:noFill/>
                <a:ln w="9525">
                  <a:noFill/>
                  <a:miter lim="800000"/>
                  <a:headEnd/>
                  <a:tailEnd/>
                </a:ln>
                <a:effectLst/>
              </p:spPr>
              <p:txBody>
                <a:bodyPr wrap="none" anchor="ctr">
                  <a:prstTxWarp prst="textNoShape">
                    <a:avLst/>
                  </a:prstTxWarp>
                  <a:spAutoFit/>
                </a:bodyPr>
                <a:lstStyle/>
                <a:p>
                  <a:r>
                    <a:rPr lang="en-US" sz="2000" b="1">
                      <a:solidFill>
                        <a:srgbClr val="CC0000"/>
                      </a:solidFill>
                    </a:rPr>
                    <a:t>K</a:t>
                  </a:r>
                  <a:r>
                    <a:rPr lang="en-US" sz="2800" b="1" baseline="30000">
                      <a:solidFill>
                        <a:srgbClr val="CC0000"/>
                      </a:solidFill>
                    </a:rPr>
                    <a:t>+</a:t>
                  </a:r>
                  <a:endParaRPr lang="en-US"/>
                </a:p>
              </p:txBody>
            </p:sp>
            <p:sp>
              <p:nvSpPr>
                <p:cNvPr id="402534" name="Text Box 102"/>
                <p:cNvSpPr txBox="1">
                  <a:spLocks noChangeArrowheads="1"/>
                </p:cNvSpPr>
                <p:nvPr/>
              </p:nvSpPr>
              <p:spPr bwMode="auto">
                <a:xfrm>
                  <a:off x="3648" y="3320"/>
                  <a:ext cx="320" cy="250"/>
                </a:xfrm>
                <a:prstGeom prst="rect">
                  <a:avLst/>
                </a:prstGeom>
                <a:noFill/>
                <a:ln w="9525">
                  <a:noFill/>
                  <a:miter lim="800000"/>
                  <a:headEnd/>
                  <a:tailEnd/>
                </a:ln>
                <a:effectLst/>
              </p:spPr>
              <p:txBody>
                <a:bodyPr wrap="none" anchor="ctr">
                  <a:prstTxWarp prst="textNoShape">
                    <a:avLst/>
                  </a:prstTxWarp>
                  <a:spAutoFit/>
                </a:bodyPr>
                <a:lstStyle/>
                <a:p>
                  <a:r>
                    <a:rPr lang="en-US" sz="2000" b="1">
                      <a:solidFill>
                        <a:srgbClr val="CC0000"/>
                      </a:solidFill>
                    </a:rPr>
                    <a:t>K</a:t>
                  </a:r>
                  <a:r>
                    <a:rPr lang="en-US" sz="2800" b="1" baseline="30000">
                      <a:solidFill>
                        <a:srgbClr val="CC0000"/>
                      </a:solidFill>
                    </a:rPr>
                    <a:t>+</a:t>
                  </a:r>
                  <a:endParaRPr lang="en-US"/>
                </a:p>
              </p:txBody>
            </p:sp>
            <p:sp>
              <p:nvSpPr>
                <p:cNvPr id="402535" name="Text Box 103"/>
                <p:cNvSpPr txBox="1">
                  <a:spLocks noChangeArrowheads="1"/>
                </p:cNvSpPr>
                <p:nvPr/>
              </p:nvSpPr>
              <p:spPr bwMode="auto">
                <a:xfrm>
                  <a:off x="2784" y="3320"/>
                  <a:ext cx="320" cy="250"/>
                </a:xfrm>
                <a:prstGeom prst="rect">
                  <a:avLst/>
                </a:prstGeom>
                <a:noFill/>
                <a:ln w="9525">
                  <a:noFill/>
                  <a:miter lim="800000"/>
                  <a:headEnd/>
                  <a:tailEnd/>
                </a:ln>
                <a:effectLst/>
              </p:spPr>
              <p:txBody>
                <a:bodyPr wrap="none" anchor="ctr">
                  <a:prstTxWarp prst="textNoShape">
                    <a:avLst/>
                  </a:prstTxWarp>
                  <a:spAutoFit/>
                </a:bodyPr>
                <a:lstStyle/>
                <a:p>
                  <a:r>
                    <a:rPr lang="en-US" sz="2000" b="1">
                      <a:solidFill>
                        <a:srgbClr val="CC0000"/>
                      </a:solidFill>
                    </a:rPr>
                    <a:t>K</a:t>
                  </a:r>
                  <a:r>
                    <a:rPr lang="en-US" sz="2800" b="1" baseline="30000">
                      <a:solidFill>
                        <a:srgbClr val="CC0000"/>
                      </a:solidFill>
                    </a:rPr>
                    <a:t>+</a:t>
                  </a:r>
                  <a:endParaRPr lang="en-US"/>
                </a:p>
              </p:txBody>
            </p:sp>
            <p:sp>
              <p:nvSpPr>
                <p:cNvPr id="402536" name="Text Box 104"/>
                <p:cNvSpPr txBox="1">
                  <a:spLocks noChangeArrowheads="1"/>
                </p:cNvSpPr>
                <p:nvPr/>
              </p:nvSpPr>
              <p:spPr bwMode="auto">
                <a:xfrm>
                  <a:off x="2976" y="3176"/>
                  <a:ext cx="320" cy="250"/>
                </a:xfrm>
                <a:prstGeom prst="rect">
                  <a:avLst/>
                </a:prstGeom>
                <a:noFill/>
                <a:ln w="9525">
                  <a:noFill/>
                  <a:miter lim="800000"/>
                  <a:headEnd/>
                  <a:tailEnd/>
                </a:ln>
                <a:effectLst/>
              </p:spPr>
              <p:txBody>
                <a:bodyPr wrap="none" anchor="ctr">
                  <a:prstTxWarp prst="textNoShape">
                    <a:avLst/>
                  </a:prstTxWarp>
                  <a:spAutoFit/>
                </a:bodyPr>
                <a:lstStyle/>
                <a:p>
                  <a:r>
                    <a:rPr lang="en-US" sz="2000" b="1">
                      <a:solidFill>
                        <a:srgbClr val="CC0000"/>
                      </a:solidFill>
                    </a:rPr>
                    <a:t>K</a:t>
                  </a:r>
                  <a:r>
                    <a:rPr lang="en-US" sz="2800" b="1" baseline="30000">
                      <a:solidFill>
                        <a:srgbClr val="CC0000"/>
                      </a:solidFill>
                    </a:rPr>
                    <a:t>+</a:t>
                  </a:r>
                  <a:endParaRPr lang="en-US"/>
                </a:p>
              </p:txBody>
            </p:sp>
            <p:sp>
              <p:nvSpPr>
                <p:cNvPr id="402537" name="Text Box 105"/>
                <p:cNvSpPr txBox="1">
                  <a:spLocks noChangeArrowheads="1"/>
                </p:cNvSpPr>
                <p:nvPr/>
              </p:nvSpPr>
              <p:spPr bwMode="auto">
                <a:xfrm>
                  <a:off x="2016" y="3224"/>
                  <a:ext cx="320" cy="250"/>
                </a:xfrm>
                <a:prstGeom prst="rect">
                  <a:avLst/>
                </a:prstGeom>
                <a:noFill/>
                <a:ln w="9525">
                  <a:noFill/>
                  <a:miter lim="800000"/>
                  <a:headEnd/>
                  <a:tailEnd/>
                </a:ln>
                <a:effectLst/>
              </p:spPr>
              <p:txBody>
                <a:bodyPr wrap="none" anchor="ctr">
                  <a:prstTxWarp prst="textNoShape">
                    <a:avLst/>
                  </a:prstTxWarp>
                  <a:spAutoFit/>
                </a:bodyPr>
                <a:lstStyle/>
                <a:p>
                  <a:r>
                    <a:rPr lang="en-US" sz="2000" b="1">
                      <a:solidFill>
                        <a:srgbClr val="CC0000"/>
                      </a:solidFill>
                    </a:rPr>
                    <a:t>K</a:t>
                  </a:r>
                  <a:r>
                    <a:rPr lang="en-US" sz="2800" b="1" baseline="30000">
                      <a:solidFill>
                        <a:srgbClr val="CC0000"/>
                      </a:solidFill>
                    </a:rPr>
                    <a:t>+</a:t>
                  </a:r>
                  <a:endParaRPr lang="en-US"/>
                </a:p>
              </p:txBody>
            </p:sp>
            <p:sp>
              <p:nvSpPr>
                <p:cNvPr id="402538" name="Text Box 106"/>
                <p:cNvSpPr txBox="1">
                  <a:spLocks noChangeArrowheads="1"/>
                </p:cNvSpPr>
                <p:nvPr/>
              </p:nvSpPr>
              <p:spPr bwMode="auto">
                <a:xfrm>
                  <a:off x="1056" y="3272"/>
                  <a:ext cx="320" cy="250"/>
                </a:xfrm>
                <a:prstGeom prst="rect">
                  <a:avLst/>
                </a:prstGeom>
                <a:noFill/>
                <a:ln w="9525">
                  <a:noFill/>
                  <a:miter lim="800000"/>
                  <a:headEnd/>
                  <a:tailEnd/>
                </a:ln>
                <a:effectLst/>
              </p:spPr>
              <p:txBody>
                <a:bodyPr wrap="none" anchor="ctr">
                  <a:prstTxWarp prst="textNoShape">
                    <a:avLst/>
                  </a:prstTxWarp>
                  <a:spAutoFit/>
                </a:bodyPr>
                <a:lstStyle/>
                <a:p>
                  <a:r>
                    <a:rPr lang="en-US" sz="2000" b="1">
                      <a:solidFill>
                        <a:srgbClr val="CC0000"/>
                      </a:solidFill>
                    </a:rPr>
                    <a:t>K</a:t>
                  </a:r>
                  <a:r>
                    <a:rPr lang="en-US" sz="2800" b="1" baseline="30000">
                      <a:solidFill>
                        <a:srgbClr val="CC0000"/>
                      </a:solidFill>
                    </a:rPr>
                    <a:t>+</a:t>
                  </a:r>
                  <a:endParaRPr lang="en-US"/>
                </a:p>
              </p:txBody>
            </p:sp>
            <p:sp>
              <p:nvSpPr>
                <p:cNvPr id="402539" name="Text Box 107"/>
                <p:cNvSpPr txBox="1">
                  <a:spLocks noChangeArrowheads="1"/>
                </p:cNvSpPr>
                <p:nvPr/>
              </p:nvSpPr>
              <p:spPr bwMode="auto">
                <a:xfrm>
                  <a:off x="1536" y="3368"/>
                  <a:ext cx="320" cy="250"/>
                </a:xfrm>
                <a:prstGeom prst="rect">
                  <a:avLst/>
                </a:prstGeom>
                <a:noFill/>
                <a:ln w="9525">
                  <a:noFill/>
                  <a:miter lim="800000"/>
                  <a:headEnd/>
                  <a:tailEnd/>
                </a:ln>
                <a:effectLst/>
              </p:spPr>
              <p:txBody>
                <a:bodyPr wrap="none" anchor="ctr">
                  <a:prstTxWarp prst="textNoShape">
                    <a:avLst/>
                  </a:prstTxWarp>
                  <a:spAutoFit/>
                </a:bodyPr>
                <a:lstStyle/>
                <a:p>
                  <a:r>
                    <a:rPr lang="en-US" sz="2000" b="1">
                      <a:solidFill>
                        <a:srgbClr val="CC0000"/>
                      </a:solidFill>
                    </a:rPr>
                    <a:t>K</a:t>
                  </a:r>
                  <a:r>
                    <a:rPr lang="en-US" sz="2800" b="1" baseline="30000">
                      <a:solidFill>
                        <a:srgbClr val="CC0000"/>
                      </a:solidFill>
                    </a:rPr>
                    <a:t>+</a:t>
                  </a:r>
                  <a:endParaRPr lang="en-US"/>
                </a:p>
              </p:txBody>
            </p:sp>
          </p:grpSp>
          <p:sp>
            <p:nvSpPr>
              <p:cNvPr id="402540" name="Text Box 108"/>
              <p:cNvSpPr txBox="1">
                <a:spLocks noChangeArrowheads="1"/>
              </p:cNvSpPr>
              <p:nvPr/>
            </p:nvSpPr>
            <p:spPr bwMode="auto">
              <a:xfrm>
                <a:off x="2400" y="3360"/>
                <a:ext cx="320" cy="250"/>
              </a:xfrm>
              <a:prstGeom prst="rect">
                <a:avLst/>
              </a:prstGeom>
              <a:noFill/>
              <a:ln w="9525">
                <a:noFill/>
                <a:miter lim="800000"/>
                <a:headEnd/>
                <a:tailEnd/>
              </a:ln>
              <a:effectLst/>
            </p:spPr>
            <p:txBody>
              <a:bodyPr wrap="none" anchor="ctr">
                <a:prstTxWarp prst="textNoShape">
                  <a:avLst/>
                </a:prstTxWarp>
                <a:spAutoFit/>
              </a:bodyPr>
              <a:lstStyle/>
              <a:p>
                <a:r>
                  <a:rPr lang="en-US" sz="2000" b="1">
                    <a:solidFill>
                      <a:srgbClr val="CC0000"/>
                    </a:solidFill>
                  </a:rPr>
                  <a:t>K</a:t>
                </a:r>
                <a:r>
                  <a:rPr lang="en-US" sz="2800" b="1" baseline="30000">
                    <a:solidFill>
                      <a:srgbClr val="CC0000"/>
                    </a:solidFill>
                  </a:rPr>
                  <a:t>+</a:t>
                </a:r>
                <a:endParaRPr lang="en-US"/>
              </a:p>
            </p:txBody>
          </p:sp>
        </p:grpSp>
        <p:sp>
          <p:nvSpPr>
            <p:cNvPr id="402541" name="Text Box 109"/>
            <p:cNvSpPr txBox="1">
              <a:spLocks noChangeArrowheads="1"/>
            </p:cNvSpPr>
            <p:nvPr/>
          </p:nvSpPr>
          <p:spPr bwMode="auto">
            <a:xfrm>
              <a:off x="144" y="3888"/>
              <a:ext cx="1516" cy="346"/>
            </a:xfrm>
            <a:prstGeom prst="rect">
              <a:avLst/>
            </a:prstGeom>
            <a:noFill/>
            <a:ln w="9525">
              <a:noFill/>
              <a:miter lim="800000"/>
              <a:headEnd/>
              <a:tailEnd/>
            </a:ln>
            <a:effectLst/>
          </p:spPr>
          <p:txBody>
            <a:bodyPr wrap="none" anchor="ctr">
              <a:prstTxWarp prst="textNoShape">
                <a:avLst/>
              </a:prstTxWarp>
              <a:spAutoFit/>
            </a:bodyPr>
            <a:lstStyle/>
            <a:p>
              <a:r>
                <a:rPr lang="en-US" b="1" dirty="0">
                  <a:solidFill>
                    <a:srgbClr val="0F116A"/>
                  </a:solidFill>
                </a:rPr>
                <a:t>            wave </a:t>
              </a:r>
              <a:r>
                <a:rPr lang="en-US" sz="3000" b="1" dirty="0">
                  <a:solidFill>
                    <a:schemeClr val="tx2"/>
                  </a:solidFill>
                  <a:sym typeface="Symbol" charset="2"/>
                </a:rPr>
                <a:t></a:t>
              </a:r>
            </a:p>
          </p:txBody>
        </p:sp>
      </p:grpSp>
      <p:sp>
        <p:nvSpPr>
          <p:cNvPr id="402547" name="AutoShape 115"/>
          <p:cNvSpPr>
            <a:spLocks noChangeArrowheads="1"/>
          </p:cNvSpPr>
          <p:nvPr/>
        </p:nvSpPr>
        <p:spPr bwMode="auto">
          <a:xfrm>
            <a:off x="2236788" y="4365625"/>
            <a:ext cx="927100" cy="1033463"/>
          </a:xfrm>
          <a:prstGeom prst="flowChartPunchedTape">
            <a:avLst/>
          </a:prstGeom>
          <a:solidFill>
            <a:schemeClr val="bg2"/>
          </a:solidFill>
          <a:ln w="19050">
            <a:solidFill>
              <a:schemeClr val="tx1"/>
            </a:solidFill>
            <a:miter lim="800000"/>
            <a:headEnd/>
            <a:tailEnd/>
          </a:ln>
          <a:effectLst/>
        </p:spPr>
        <p:txBody>
          <a:bodyPr wrap="none" anchor="ctr">
            <a:prstTxWarp prst="textNoShape">
              <a:avLst/>
            </a:prstTxWarp>
          </a:bodyPr>
          <a:lstStyle/>
          <a:p>
            <a:endParaRPr lang="en-US"/>
          </a:p>
        </p:txBody>
      </p:sp>
      <p:grpSp>
        <p:nvGrpSpPr>
          <p:cNvPr id="13" name="Group 122"/>
          <p:cNvGrpSpPr>
            <a:grpSpLocks/>
          </p:cNvGrpSpPr>
          <p:nvPr/>
        </p:nvGrpSpPr>
        <p:grpSpPr bwMode="auto">
          <a:xfrm>
            <a:off x="2698750" y="4359275"/>
            <a:ext cx="468313" cy="1135063"/>
            <a:chOff x="1700" y="2741"/>
            <a:chExt cx="295" cy="715"/>
          </a:xfrm>
        </p:grpSpPr>
        <p:sp>
          <p:nvSpPr>
            <p:cNvPr id="402550" name="AutoShape 118"/>
            <p:cNvSpPr>
              <a:spLocks noChangeArrowheads="1"/>
            </p:cNvSpPr>
            <p:nvPr/>
          </p:nvSpPr>
          <p:spPr bwMode="auto">
            <a:xfrm>
              <a:off x="1740" y="2880"/>
              <a:ext cx="192" cy="576"/>
            </a:xfrm>
            <a:prstGeom prst="downArrow">
              <a:avLst>
                <a:gd name="adj1" fmla="val 50000"/>
                <a:gd name="adj2" fmla="val 75000"/>
              </a:avLst>
            </a:prstGeom>
            <a:solidFill>
              <a:srgbClr val="CC0000"/>
            </a:solidFill>
            <a:ln w="9525">
              <a:noFill/>
              <a:miter lim="800000"/>
              <a:headEnd/>
              <a:tailEnd/>
            </a:ln>
            <a:effectLst/>
          </p:spPr>
          <p:txBody>
            <a:bodyPr wrap="none" anchor="ctr">
              <a:prstTxWarp prst="textNoShape">
                <a:avLst/>
              </a:prstTxWarp>
            </a:bodyPr>
            <a:lstStyle/>
            <a:p>
              <a:endParaRPr lang="en-US"/>
            </a:p>
          </p:txBody>
        </p:sp>
        <p:sp>
          <p:nvSpPr>
            <p:cNvPr id="402551" name="Rectangle 119"/>
            <p:cNvSpPr>
              <a:spLocks noChangeArrowheads="1"/>
            </p:cNvSpPr>
            <p:nvPr/>
          </p:nvSpPr>
          <p:spPr bwMode="auto">
            <a:xfrm>
              <a:off x="1700" y="2741"/>
              <a:ext cx="295" cy="231"/>
            </a:xfrm>
            <a:prstGeom prst="rect">
              <a:avLst/>
            </a:prstGeom>
            <a:noFill/>
            <a:ln w="9525">
              <a:noFill/>
              <a:miter lim="800000"/>
              <a:headEnd/>
              <a:tailEnd/>
            </a:ln>
            <a:effectLst/>
          </p:spPr>
          <p:txBody>
            <a:bodyPr wrap="none" anchor="ctr">
              <a:prstTxWarp prst="textNoShape">
                <a:avLst/>
              </a:prstTxWarp>
              <a:spAutoFit/>
            </a:bodyPr>
            <a:lstStyle/>
            <a:p>
              <a:r>
                <a:rPr lang="en-US" sz="1800" b="1">
                  <a:solidFill>
                    <a:srgbClr val="000000"/>
                  </a:solidFill>
                </a:rPr>
                <a:t>K</a:t>
              </a:r>
              <a:r>
                <a:rPr lang="en-US" b="1" baseline="30000">
                  <a:solidFill>
                    <a:srgbClr val="000000"/>
                  </a:solidFill>
                </a:rPr>
                <a:t>+</a:t>
              </a:r>
            </a:p>
          </p:txBody>
        </p:sp>
      </p:grpSp>
      <p:grpSp>
        <p:nvGrpSpPr>
          <p:cNvPr id="14" name="Group 121"/>
          <p:cNvGrpSpPr>
            <a:grpSpLocks/>
          </p:cNvGrpSpPr>
          <p:nvPr/>
        </p:nvGrpSpPr>
        <p:grpSpPr bwMode="auto">
          <a:xfrm>
            <a:off x="2200275" y="4251325"/>
            <a:ext cx="595313" cy="1135063"/>
            <a:chOff x="1386" y="2678"/>
            <a:chExt cx="375" cy="715"/>
          </a:xfrm>
        </p:grpSpPr>
        <p:sp>
          <p:nvSpPr>
            <p:cNvPr id="402549" name="AutoShape 117"/>
            <p:cNvSpPr>
              <a:spLocks noChangeArrowheads="1"/>
            </p:cNvSpPr>
            <p:nvPr/>
          </p:nvSpPr>
          <p:spPr bwMode="auto">
            <a:xfrm flipV="1">
              <a:off x="1448" y="2678"/>
              <a:ext cx="192" cy="576"/>
            </a:xfrm>
            <a:prstGeom prst="downArrow">
              <a:avLst>
                <a:gd name="adj1" fmla="val 50000"/>
                <a:gd name="adj2" fmla="val 75000"/>
              </a:avLst>
            </a:prstGeom>
            <a:solidFill>
              <a:srgbClr val="198721"/>
            </a:solidFill>
            <a:ln w="9525">
              <a:noFill/>
              <a:miter lim="800000"/>
              <a:headEnd/>
              <a:tailEnd/>
            </a:ln>
            <a:effectLst/>
          </p:spPr>
          <p:txBody>
            <a:bodyPr wrap="none" anchor="ctr">
              <a:prstTxWarp prst="textNoShape">
                <a:avLst/>
              </a:prstTxWarp>
            </a:bodyPr>
            <a:lstStyle/>
            <a:p>
              <a:endParaRPr lang="en-US"/>
            </a:p>
          </p:txBody>
        </p:sp>
        <p:sp>
          <p:nvSpPr>
            <p:cNvPr id="402552" name="Rectangle 120"/>
            <p:cNvSpPr>
              <a:spLocks noChangeArrowheads="1"/>
            </p:cNvSpPr>
            <p:nvPr/>
          </p:nvSpPr>
          <p:spPr bwMode="auto">
            <a:xfrm>
              <a:off x="1386" y="3162"/>
              <a:ext cx="375" cy="231"/>
            </a:xfrm>
            <a:prstGeom prst="rect">
              <a:avLst/>
            </a:prstGeom>
            <a:noFill/>
            <a:ln w="9525">
              <a:noFill/>
              <a:miter lim="800000"/>
              <a:headEnd/>
              <a:tailEnd/>
            </a:ln>
            <a:effectLst/>
          </p:spPr>
          <p:txBody>
            <a:bodyPr wrap="none" anchor="ctr">
              <a:prstTxWarp prst="textNoShape">
                <a:avLst/>
              </a:prstTxWarp>
              <a:spAutoFit/>
            </a:bodyPr>
            <a:lstStyle/>
            <a:p>
              <a:r>
                <a:rPr lang="en-US" sz="1800" b="1">
                  <a:solidFill>
                    <a:srgbClr val="000000"/>
                  </a:solidFill>
                </a:rPr>
                <a:t>Na</a:t>
              </a:r>
              <a:r>
                <a:rPr lang="en-US" b="1" baseline="30000">
                  <a:solidFill>
                    <a:srgbClr val="000000"/>
                  </a:solidFill>
                </a:rPr>
                <a:t>+</a:t>
              </a:r>
            </a:p>
          </p:txBody>
        </p:sp>
      </p:grpSp>
      <p:pic>
        <p:nvPicPr>
          <p:cNvPr id="402555" name="Picture 123" descr="penguinL"/>
          <p:cNvPicPr>
            <a:picLocks noChangeAspect="1" noChangeArrowheads="1"/>
          </p:cNvPicPr>
          <p:nvPr/>
        </p:nvPicPr>
        <p:blipFill>
          <a:blip r:embed="rId7"/>
          <a:srcRect/>
          <a:stretch>
            <a:fillRect/>
          </a:stretch>
        </p:blipFill>
        <p:spPr bwMode="auto">
          <a:xfrm flipH="1">
            <a:off x="0" y="5562600"/>
            <a:ext cx="1274763" cy="1295400"/>
          </a:xfrm>
          <a:prstGeom prst="rect">
            <a:avLst/>
          </a:prstGeom>
          <a:noFill/>
        </p:spPr>
      </p:pic>
      <p:sp>
        <p:nvSpPr>
          <p:cNvPr id="402556" name="AutoShape 124"/>
          <p:cNvSpPr>
            <a:spLocks noChangeArrowheads="1"/>
          </p:cNvSpPr>
          <p:nvPr/>
        </p:nvSpPr>
        <p:spPr bwMode="auto">
          <a:xfrm flipH="1">
            <a:off x="100013" y="3695700"/>
            <a:ext cx="1439862" cy="1279525"/>
          </a:xfrm>
          <a:prstGeom prst="wedgeEllipseCallout">
            <a:avLst>
              <a:gd name="adj1" fmla="val -8435"/>
              <a:gd name="adj2" fmla="val 105208"/>
            </a:avLst>
          </a:prstGeom>
          <a:solidFill>
            <a:srgbClr val="FFEA18"/>
          </a:solidFill>
          <a:ln w="38100">
            <a:solidFill>
              <a:srgbClr val="CC0000"/>
            </a:solidFill>
            <a:miter lim="800000"/>
            <a:headEnd/>
            <a:tailEnd/>
          </a:ln>
          <a:effectLst/>
        </p:spPr>
        <p:txBody>
          <a:bodyPr wrap="none" lIns="0" tIns="0" rIns="0" bIns="0" anchor="ctr">
            <a:prstTxWarp prst="textNoShape">
              <a:avLst/>
            </a:prstTxWarp>
          </a:bodyPr>
          <a:lstStyle/>
          <a:p>
            <a:r>
              <a:rPr lang="en-US" sz="1800" b="1">
                <a:solidFill>
                  <a:srgbClr val="0F116A"/>
                </a:solidFill>
                <a:latin typeface="Comic Sans MS" charset="0"/>
                <a:ea typeface="Geneva" charset="0"/>
                <a:cs typeface="Geneva" charset="0"/>
              </a:rPr>
              <a:t>A lot of</a:t>
            </a:r>
            <a:br>
              <a:rPr lang="en-US" sz="1800" b="1">
                <a:solidFill>
                  <a:srgbClr val="0F116A"/>
                </a:solidFill>
                <a:latin typeface="Comic Sans MS" charset="0"/>
                <a:ea typeface="Geneva" charset="0"/>
                <a:cs typeface="Geneva" charset="0"/>
              </a:rPr>
            </a:br>
            <a:r>
              <a:rPr lang="en-US" sz="1800" b="1">
                <a:solidFill>
                  <a:srgbClr val="0F116A"/>
                </a:solidFill>
                <a:latin typeface="Comic Sans MS" charset="0"/>
                <a:ea typeface="Geneva" charset="0"/>
                <a:cs typeface="Geneva" charset="0"/>
              </a:rPr>
              <a:t>work to</a:t>
            </a:r>
            <a:br>
              <a:rPr lang="en-US" sz="1800" b="1">
                <a:solidFill>
                  <a:srgbClr val="0F116A"/>
                </a:solidFill>
                <a:latin typeface="Comic Sans MS" charset="0"/>
                <a:ea typeface="Geneva" charset="0"/>
                <a:cs typeface="Geneva" charset="0"/>
              </a:rPr>
            </a:br>
            <a:r>
              <a:rPr lang="en-US" sz="1800" b="1">
                <a:solidFill>
                  <a:srgbClr val="0F116A"/>
                </a:solidFill>
                <a:latin typeface="Comic Sans MS" charset="0"/>
                <a:ea typeface="Geneva" charset="0"/>
                <a:cs typeface="Geneva" charset="0"/>
              </a:rPr>
              <a:t>do here</a:t>
            </a:r>
            <a:r>
              <a:rPr lang="en-US" sz="1800" b="1" i="1">
                <a:solidFill>
                  <a:srgbClr val="0F116A"/>
                </a:solidFill>
                <a:latin typeface="Comic Sans MS" charset="0"/>
                <a:ea typeface="Geneva" charset="0"/>
                <a:cs typeface="Geneva" charset="0"/>
              </a:rPr>
              <a:t>!</a:t>
            </a:r>
            <a:endParaRPr lang="en-US" sz="1800" b="1">
              <a:solidFill>
                <a:srgbClr val="0F116A"/>
              </a:solidFill>
              <a:latin typeface="Comic Sans MS" charset="0"/>
              <a:ea typeface="Geneva" charset="0"/>
              <a:cs typeface="Geneva"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02435">
                                            <p:txEl>
                                              <p:pRg st="0" end="0"/>
                                            </p:txEl>
                                          </p:spTgt>
                                        </p:tgtEl>
                                        <p:attrNameLst>
                                          <p:attrName>style.visibility</p:attrName>
                                        </p:attrNameLst>
                                      </p:cBhvr>
                                      <p:to>
                                        <p:strVal val="visible"/>
                                      </p:to>
                                    </p:set>
                                    <p:anim calcmode="lin" valueType="num">
                                      <p:cBhvr additive="base">
                                        <p:cTn id="7" dur="500" fill="hold"/>
                                        <p:tgtEl>
                                          <p:spTgt spid="40243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243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02435">
                                            <p:txEl>
                                              <p:pRg st="1" end="1"/>
                                            </p:txEl>
                                          </p:spTgt>
                                        </p:tgtEl>
                                        <p:attrNameLst>
                                          <p:attrName>style.visibility</p:attrName>
                                        </p:attrNameLst>
                                      </p:cBhvr>
                                      <p:to>
                                        <p:strVal val="visible"/>
                                      </p:to>
                                    </p:set>
                                    <p:anim calcmode="lin" valueType="num">
                                      <p:cBhvr additive="base">
                                        <p:cTn id="13" dur="500" fill="hold"/>
                                        <p:tgtEl>
                                          <p:spTgt spid="40243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02435">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02435">
                                            <p:txEl>
                                              <p:pRg st="2" end="2"/>
                                            </p:txEl>
                                          </p:spTgt>
                                        </p:tgtEl>
                                        <p:attrNameLst>
                                          <p:attrName>style.visibility</p:attrName>
                                        </p:attrNameLst>
                                      </p:cBhvr>
                                      <p:to>
                                        <p:strVal val="visible"/>
                                      </p:to>
                                    </p:set>
                                    <p:anim calcmode="lin" valueType="num">
                                      <p:cBhvr additive="base">
                                        <p:cTn id="19" dur="500" fill="hold"/>
                                        <p:tgtEl>
                                          <p:spTgt spid="40243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02435">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02435">
                                            <p:txEl>
                                              <p:pRg st="3" end="3"/>
                                            </p:txEl>
                                          </p:spTgt>
                                        </p:tgtEl>
                                        <p:attrNameLst>
                                          <p:attrName>style.visibility</p:attrName>
                                        </p:attrNameLst>
                                      </p:cBhvr>
                                      <p:to>
                                        <p:strVal val="visible"/>
                                      </p:to>
                                    </p:set>
                                    <p:anim calcmode="lin" valueType="num">
                                      <p:cBhvr additive="base">
                                        <p:cTn id="25" dur="500" fill="hold"/>
                                        <p:tgtEl>
                                          <p:spTgt spid="40243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02435">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02435">
                                            <p:txEl>
                                              <p:pRg st="4" end="4"/>
                                            </p:txEl>
                                          </p:spTgt>
                                        </p:tgtEl>
                                        <p:attrNameLst>
                                          <p:attrName>style.visibility</p:attrName>
                                        </p:attrNameLst>
                                      </p:cBhvr>
                                      <p:to>
                                        <p:strVal val="visible"/>
                                      </p:to>
                                    </p:set>
                                    <p:anim calcmode="lin" valueType="num">
                                      <p:cBhvr additive="base">
                                        <p:cTn id="31" dur="500" fill="hold"/>
                                        <p:tgtEl>
                                          <p:spTgt spid="40243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02435">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hoosh"/>
                                        </p:tgtEl>
                                      </p:cMediaNode>
                                    </p:audio>
                                  </p:sub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02547"/>
                                        </p:tgtEl>
                                        <p:attrNameLst>
                                          <p:attrName>style.visibility</p:attrName>
                                        </p:attrNameLst>
                                      </p:cBhvr>
                                      <p:to>
                                        <p:strVal val="visible"/>
                                      </p:to>
                                    </p:set>
                                    <p:animEffect transition="in" filter="wipe(left)">
                                      <p:cBhvr>
                                        <p:cTn id="37" dur="500"/>
                                        <p:tgtEl>
                                          <p:spTgt spid="402547"/>
                                        </p:tgtEl>
                                      </p:cBhvr>
                                    </p:animEffect>
                                  </p:childTnLst>
                                  <p:subTnLst>
                                    <p:audio>
                                      <p:cMediaNode>
                                        <p:cTn display="0" masterRel="sameClick">
                                          <p:stCondLst>
                                            <p:cond evt="begin" delay="0">
                                              <p:tn val="35"/>
                                            </p:cond>
                                          </p:stCondLst>
                                          <p:endCondLst>
                                            <p:cond evt="onStopAudio" delay="0">
                                              <p:tgtEl>
                                                <p:sldTgt/>
                                              </p:tgtEl>
                                            </p:cond>
                                          </p:endCondLst>
                                        </p:cTn>
                                        <p:tgtEl>
                                          <p:sndTgt r:embed="rId4" name="Vibro Up"/>
                                        </p:tgtEl>
                                      </p:cMediaNode>
                                    </p:audio>
                                  </p:sub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down)">
                                      <p:cBhvr>
                                        <p:cTn id="42" dur="500"/>
                                        <p:tgtEl>
                                          <p:spTgt spid="14"/>
                                        </p:tgtEl>
                                      </p:cBhvr>
                                    </p:animEffect>
                                  </p:childTnLst>
                                  <p:subTnLst>
                                    <p:audio>
                                      <p:cMediaNode>
                                        <p:cTn display="0" masterRel="sameClick">
                                          <p:stCondLst>
                                            <p:cond evt="begin" delay="0">
                                              <p:tn val="40"/>
                                            </p:cond>
                                          </p:stCondLst>
                                          <p:endCondLst>
                                            <p:cond evt="onStopAudio" delay="0">
                                              <p:tgtEl>
                                                <p:sldTgt/>
                                              </p:tgtEl>
                                            </p:cond>
                                          </p:endCondLst>
                                        </p:cTn>
                                        <p:tgtEl>
                                          <p:sndTgt r:embed="rId5" name="Chimes"/>
                                        </p:tgtEl>
                                      </p:cMediaNode>
                                    </p:audio>
                                  </p:sub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up)">
                                      <p:cBhvr>
                                        <p:cTn id="47" dur="500"/>
                                        <p:tgtEl>
                                          <p:spTgt spid="13"/>
                                        </p:tgtEl>
                                      </p:cBhvr>
                                    </p:animEffect>
                                  </p:childTnLst>
                                  <p:subTnLst>
                                    <p:audio>
                                      <p:cMediaNode>
                                        <p:cTn display="0" masterRel="sameClick">
                                          <p:stCondLst>
                                            <p:cond evt="begin" delay="0">
                                              <p:tn val="45"/>
                                            </p:cond>
                                          </p:stCondLst>
                                          <p:endCondLst>
                                            <p:cond evt="onStopAudio" delay="0">
                                              <p:tgtEl>
                                                <p:sldTgt/>
                                              </p:tgtEl>
                                            </p:cond>
                                          </p:endCondLst>
                                        </p:cTn>
                                        <p:tgtEl>
                                          <p:sndTgt r:embed="rId5" name="Chimes"/>
                                        </p:tgtEl>
                                      </p:cMediaNode>
                                    </p:audio>
                                  </p:sub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402555"/>
                                        </p:tgtEl>
                                        <p:attrNameLst>
                                          <p:attrName>style.visibility</p:attrName>
                                        </p:attrNameLst>
                                      </p:cBhvr>
                                      <p:to>
                                        <p:strVal val="visible"/>
                                      </p:to>
                                    </p:set>
                                    <p:animEffect transition="in" filter="wipe(left)">
                                      <p:cBhvr>
                                        <p:cTn id="52" dur="500"/>
                                        <p:tgtEl>
                                          <p:spTgt spid="402555"/>
                                        </p:tgtEl>
                                      </p:cBhvr>
                                    </p:animEffect>
                                  </p:childTnLst>
                                </p:cTn>
                              </p:par>
                            </p:childTnLst>
                          </p:cTn>
                        </p:par>
                        <p:par>
                          <p:cTn id="53" fill="hold">
                            <p:stCondLst>
                              <p:cond delay="500"/>
                            </p:stCondLst>
                            <p:childTnLst>
                              <p:par>
                                <p:cTn id="54" presetID="22" presetClass="entr" presetSubtype="4" fill="hold" grpId="0" nodeType="afterEffect">
                                  <p:stCondLst>
                                    <p:cond delay="0"/>
                                  </p:stCondLst>
                                  <p:childTnLst>
                                    <p:set>
                                      <p:cBhvr>
                                        <p:cTn id="55" dur="1" fill="hold">
                                          <p:stCondLst>
                                            <p:cond delay="0"/>
                                          </p:stCondLst>
                                        </p:cTn>
                                        <p:tgtEl>
                                          <p:spTgt spid="402556"/>
                                        </p:tgtEl>
                                        <p:attrNameLst>
                                          <p:attrName>style.visibility</p:attrName>
                                        </p:attrNameLst>
                                      </p:cBhvr>
                                      <p:to>
                                        <p:strVal val="visible"/>
                                      </p:to>
                                    </p:set>
                                    <p:animEffect transition="in" filter="wipe(down)">
                                      <p:cBhvr>
                                        <p:cTn id="56" dur="500"/>
                                        <p:tgtEl>
                                          <p:spTgt spid="402556"/>
                                        </p:tgtEl>
                                      </p:cBhvr>
                                    </p:animEffect>
                                  </p:childTnLst>
                                  <p:subTnLst>
                                    <p:audio>
                                      <p:cMediaNode>
                                        <p:cTn display="0" masterRel="sameClick">
                                          <p:stCondLst>
                                            <p:cond evt="begin" delay="0">
                                              <p:tn val="54"/>
                                            </p:cond>
                                          </p:stCondLst>
                                          <p:endCondLst>
                                            <p:cond evt="onStopAudio" delay="0">
                                              <p:tgtEl>
                                                <p:sldTgt/>
                                              </p:tgtEl>
                                            </p:cond>
                                          </p:endCondLst>
                                        </p:cTn>
                                        <p:tgtEl>
                                          <p:sndTgt r:embed="rId6"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2435" grpId="0" build="p" autoUpdateAnimBg="0"/>
      <p:bldP spid="402547" grpId="0" animBg="1"/>
      <p:bldP spid="402556" grpId="0" animBg="1"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Rectangle 2"/>
          <p:cNvSpPr>
            <a:spLocks noGrp="1" noChangeArrowheads="1"/>
          </p:cNvSpPr>
          <p:nvPr>
            <p:ph type="title"/>
          </p:nvPr>
        </p:nvSpPr>
        <p:spPr>
          <a:xfrm>
            <a:off x="190500" y="279400"/>
            <a:ext cx="8229600" cy="762000"/>
          </a:xfrm>
        </p:spPr>
        <p:txBody>
          <a:bodyPr/>
          <a:lstStyle/>
          <a:p>
            <a:r>
              <a:rPr lang="en-US" dirty="0"/>
              <a:t>How does the nerve re-set itself?</a:t>
            </a:r>
          </a:p>
        </p:txBody>
      </p:sp>
      <p:sp>
        <p:nvSpPr>
          <p:cNvPr id="404483" name="Rectangle 3" descr="Rectangle: Click to edit Master text styles&#10;Second level&#10;Third level&#10;Fourth level&#10;Fifth level"/>
          <p:cNvSpPr>
            <a:spLocks noGrp="1" noChangeArrowheads="1"/>
          </p:cNvSpPr>
          <p:nvPr>
            <p:ph type="body" idx="1"/>
          </p:nvPr>
        </p:nvSpPr>
        <p:spPr>
          <a:xfrm>
            <a:off x="487363" y="1009650"/>
            <a:ext cx="7391400" cy="4419600"/>
          </a:xfrm>
          <a:noFill/>
          <a:ln/>
        </p:spPr>
        <p:txBody>
          <a:bodyPr/>
          <a:lstStyle/>
          <a:p>
            <a:r>
              <a:rPr lang="en-US" u="sng" dirty="0">
                <a:solidFill>
                  <a:srgbClr val="CC0000"/>
                </a:solidFill>
              </a:rPr>
              <a:t>Sodium-Potassium pump</a:t>
            </a:r>
            <a:endParaRPr lang="en-US" dirty="0"/>
          </a:p>
          <a:p>
            <a:pPr lvl="1"/>
            <a:r>
              <a:rPr lang="en-US" dirty="0"/>
              <a:t>active transport protein in membrane</a:t>
            </a:r>
          </a:p>
          <a:p>
            <a:pPr marL="1085850" lvl="2"/>
            <a:r>
              <a:rPr lang="en-US" dirty="0"/>
              <a:t>requires ATP	</a:t>
            </a:r>
          </a:p>
          <a:p>
            <a:pPr lvl="1"/>
            <a:r>
              <a:rPr lang="en-US" dirty="0">
                <a:solidFill>
                  <a:schemeClr val="tx2"/>
                </a:solidFill>
              </a:rPr>
              <a:t>3 Na</a:t>
            </a:r>
            <a:r>
              <a:rPr lang="en-US" baseline="30000" dirty="0">
                <a:solidFill>
                  <a:schemeClr val="tx2"/>
                </a:solidFill>
              </a:rPr>
              <a:t>+</a:t>
            </a:r>
            <a:r>
              <a:rPr lang="en-US" dirty="0"/>
              <a:t> pumped </a:t>
            </a:r>
            <a:r>
              <a:rPr lang="en-US" u="sng" dirty="0">
                <a:solidFill>
                  <a:schemeClr val="tx2"/>
                </a:solidFill>
              </a:rPr>
              <a:t>out</a:t>
            </a:r>
            <a:endParaRPr lang="en-US" dirty="0"/>
          </a:p>
          <a:p>
            <a:pPr lvl="1"/>
            <a:r>
              <a:rPr lang="en-US" dirty="0">
                <a:solidFill>
                  <a:schemeClr val="tx2"/>
                </a:solidFill>
              </a:rPr>
              <a:t>2 K</a:t>
            </a:r>
            <a:r>
              <a:rPr lang="en-US" baseline="30000" dirty="0">
                <a:solidFill>
                  <a:schemeClr val="tx2"/>
                </a:solidFill>
              </a:rPr>
              <a:t>+</a:t>
            </a:r>
            <a:r>
              <a:rPr lang="en-US" dirty="0"/>
              <a:t> pumped </a:t>
            </a:r>
            <a:r>
              <a:rPr lang="en-US" u="sng" dirty="0">
                <a:solidFill>
                  <a:schemeClr val="tx2"/>
                </a:solidFill>
              </a:rPr>
              <a:t>in</a:t>
            </a:r>
          </a:p>
          <a:p>
            <a:pPr lvl="1"/>
            <a:r>
              <a:rPr lang="en-US" dirty="0"/>
              <a:t>re-sets charge</a:t>
            </a:r>
            <a:br>
              <a:rPr lang="en-US" dirty="0"/>
            </a:br>
            <a:r>
              <a:rPr lang="en-US" dirty="0"/>
              <a:t>across </a:t>
            </a:r>
            <a:br>
              <a:rPr lang="en-US" dirty="0"/>
            </a:br>
            <a:r>
              <a:rPr lang="en-US" dirty="0"/>
              <a:t>membrane</a:t>
            </a:r>
          </a:p>
        </p:txBody>
      </p:sp>
      <p:pic>
        <p:nvPicPr>
          <p:cNvPr id="404484" name="Picture 4"/>
          <p:cNvPicPr>
            <a:picLocks noChangeAspect="1" noChangeArrowheads="1"/>
          </p:cNvPicPr>
          <p:nvPr/>
        </p:nvPicPr>
        <p:blipFill>
          <a:blip r:embed="rId4" cstate="screen">
            <a:extLst>
              <a:ext uri="{28A0092B-C50C-407E-A947-70E740481C1C}">
                <a14:useLocalDpi xmlns:a14="http://schemas.microsoft.com/office/drawing/2010/main"/>
              </a:ext>
            </a:extLst>
          </a:blip>
          <a:srcRect l="53999" t="18367" b="25714"/>
          <a:stretch>
            <a:fillRect/>
          </a:stretch>
        </p:blipFill>
        <p:spPr bwMode="auto">
          <a:xfrm>
            <a:off x="4495800" y="3946525"/>
            <a:ext cx="4648200" cy="2768600"/>
          </a:xfrm>
          <a:prstGeom prst="rect">
            <a:avLst/>
          </a:prstGeom>
          <a:noFill/>
          <a:ln w="9525">
            <a:noFill/>
            <a:miter lim="800000"/>
            <a:headEnd/>
            <a:tailEnd/>
          </a:ln>
        </p:spPr>
      </p:pic>
      <p:sp>
        <p:nvSpPr>
          <p:cNvPr id="404493" name="AutoShape 13"/>
          <p:cNvSpPr>
            <a:spLocks noChangeArrowheads="1"/>
          </p:cNvSpPr>
          <p:nvPr/>
        </p:nvSpPr>
        <p:spPr bwMode="auto">
          <a:xfrm>
            <a:off x="7056438" y="2547938"/>
            <a:ext cx="1846262" cy="1208087"/>
          </a:xfrm>
          <a:prstGeom prst="irregularSeal1">
            <a:avLst/>
          </a:prstGeom>
          <a:solidFill>
            <a:srgbClr val="CC0000"/>
          </a:solidFill>
          <a:ln w="57150">
            <a:solidFill>
              <a:srgbClr val="FF6404"/>
            </a:solidFill>
            <a:miter lim="800000"/>
            <a:headEnd/>
            <a:tailEnd/>
          </a:ln>
          <a:effectLst/>
        </p:spPr>
        <p:txBody>
          <a:bodyPr wrap="none" anchor="ctr">
            <a:prstTxWarp prst="textNoShape">
              <a:avLst/>
            </a:prstTxWarp>
          </a:bodyPr>
          <a:lstStyle/>
          <a:p>
            <a:r>
              <a:rPr lang="en-US" sz="4000" b="1">
                <a:solidFill>
                  <a:srgbClr val="FFEA18"/>
                </a:solidFill>
              </a:rPr>
              <a:t>ATP</a:t>
            </a:r>
          </a:p>
        </p:txBody>
      </p:sp>
      <p:pic>
        <p:nvPicPr>
          <p:cNvPr id="404494" name="Picture 14" descr="penguinL"/>
          <p:cNvPicPr>
            <a:picLocks noChangeAspect="1" noChangeArrowheads="1"/>
          </p:cNvPicPr>
          <p:nvPr/>
        </p:nvPicPr>
        <p:blipFill>
          <a:blip r:embed="rId5"/>
          <a:srcRect/>
          <a:stretch>
            <a:fillRect/>
          </a:stretch>
        </p:blipFill>
        <p:spPr bwMode="auto">
          <a:xfrm flipH="1">
            <a:off x="0" y="5562600"/>
            <a:ext cx="1274763" cy="1295400"/>
          </a:xfrm>
          <a:prstGeom prst="rect">
            <a:avLst/>
          </a:prstGeom>
          <a:noFill/>
        </p:spPr>
      </p:pic>
      <p:sp>
        <p:nvSpPr>
          <p:cNvPr id="404495" name="AutoShape 15"/>
          <p:cNvSpPr>
            <a:spLocks noChangeArrowheads="1"/>
          </p:cNvSpPr>
          <p:nvPr/>
        </p:nvSpPr>
        <p:spPr bwMode="auto">
          <a:xfrm flipH="1">
            <a:off x="1949450" y="5453063"/>
            <a:ext cx="2138363" cy="1279525"/>
          </a:xfrm>
          <a:prstGeom prst="wedgeEllipseCallout">
            <a:avLst>
              <a:gd name="adj1" fmla="val 92019"/>
              <a:gd name="adj2" fmla="val -17000"/>
            </a:avLst>
          </a:prstGeom>
          <a:solidFill>
            <a:srgbClr val="FFEA18"/>
          </a:solidFill>
          <a:ln w="38100">
            <a:solidFill>
              <a:srgbClr val="CC0000"/>
            </a:solidFill>
            <a:miter lim="800000"/>
            <a:headEnd/>
            <a:tailEnd/>
          </a:ln>
          <a:effectLst/>
        </p:spPr>
        <p:txBody>
          <a:bodyPr wrap="none" lIns="0" tIns="0" rIns="0" bIns="0" anchor="ctr">
            <a:prstTxWarp prst="textNoShape">
              <a:avLst/>
            </a:prstTxWarp>
          </a:bodyPr>
          <a:lstStyle/>
          <a:p>
            <a:pPr>
              <a:lnSpc>
                <a:spcPct val="90000"/>
              </a:lnSpc>
            </a:pPr>
            <a:r>
              <a:rPr lang="en-US" sz="1800" b="1">
                <a:solidFill>
                  <a:srgbClr val="0F116A"/>
                </a:solidFill>
                <a:latin typeface="Comic Sans MS" charset="0"/>
              </a:rPr>
              <a:t>That’s a lot </a:t>
            </a:r>
            <a:br>
              <a:rPr lang="en-US" sz="1800" b="1">
                <a:solidFill>
                  <a:srgbClr val="0F116A"/>
                </a:solidFill>
                <a:latin typeface="Comic Sans MS" charset="0"/>
              </a:rPr>
            </a:br>
            <a:r>
              <a:rPr lang="en-US" sz="1800" b="1">
                <a:solidFill>
                  <a:srgbClr val="0F116A"/>
                </a:solidFill>
                <a:latin typeface="Comic Sans MS" charset="0"/>
              </a:rPr>
              <a:t>of ATP </a:t>
            </a:r>
            <a:r>
              <a:rPr lang="en-US" sz="1800" b="1" i="1">
                <a:solidFill>
                  <a:srgbClr val="0F116A"/>
                </a:solidFill>
                <a:latin typeface="Comic Sans MS" charset="0"/>
                <a:ea typeface="Geneva" charset="0"/>
                <a:cs typeface="Geneva" charset="0"/>
              </a:rPr>
              <a:t>!</a:t>
            </a:r>
            <a:endParaRPr lang="en-US" sz="1800" b="1">
              <a:solidFill>
                <a:srgbClr val="0F116A"/>
              </a:solidFill>
              <a:latin typeface="Comic Sans MS" charset="0"/>
            </a:endParaRPr>
          </a:p>
          <a:p>
            <a:pPr>
              <a:lnSpc>
                <a:spcPct val="90000"/>
              </a:lnSpc>
            </a:pPr>
            <a:r>
              <a:rPr lang="en-US" sz="1800" b="1">
                <a:solidFill>
                  <a:srgbClr val="0F116A"/>
                </a:solidFill>
                <a:latin typeface="Comic Sans MS" charset="0"/>
              </a:rPr>
              <a:t>Feed me some</a:t>
            </a:r>
            <a:br>
              <a:rPr lang="en-US" sz="1800" b="1">
                <a:solidFill>
                  <a:srgbClr val="0F116A"/>
                </a:solidFill>
                <a:latin typeface="Comic Sans MS" charset="0"/>
              </a:rPr>
            </a:br>
            <a:r>
              <a:rPr lang="en-US" sz="1800" b="1">
                <a:solidFill>
                  <a:srgbClr val="0F116A"/>
                </a:solidFill>
                <a:latin typeface="Comic Sans MS" charset="0"/>
              </a:rPr>
              <a:t>sugar quick</a:t>
            </a:r>
            <a:r>
              <a:rPr lang="en-US" sz="1800" b="1" i="1">
                <a:solidFill>
                  <a:srgbClr val="0F116A"/>
                </a:solidFill>
                <a:latin typeface="Comic Sans MS" charset="0"/>
                <a:ea typeface="Geneva" charset="0"/>
                <a:cs typeface="Geneva" charset="0"/>
              </a:rPr>
              <a:t>!</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04494"/>
                                        </p:tgtEl>
                                        <p:attrNameLst>
                                          <p:attrName>style.visibility</p:attrName>
                                        </p:attrNameLst>
                                      </p:cBhvr>
                                      <p:to>
                                        <p:strVal val="visible"/>
                                      </p:to>
                                    </p:set>
                                    <p:animEffect transition="in" filter="wipe(left)">
                                      <p:cBhvr>
                                        <p:cTn id="7" dur="500"/>
                                        <p:tgtEl>
                                          <p:spTgt spid="40449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4495"/>
                                        </p:tgtEl>
                                        <p:attrNameLst>
                                          <p:attrName>style.visibility</p:attrName>
                                        </p:attrNameLst>
                                      </p:cBhvr>
                                      <p:to>
                                        <p:strVal val="visible"/>
                                      </p:to>
                                    </p:set>
                                    <p:animEffect transition="in" filter="wipe(left)">
                                      <p:cBhvr>
                                        <p:cTn id="11" dur="500"/>
                                        <p:tgtEl>
                                          <p:spTgt spid="404495"/>
                                        </p:tgtEl>
                                      </p:cBhvr>
                                    </p:animEffect>
                                  </p:childTnLst>
                                  <p:subTnLst>
                                    <p:audio>
                                      <p:cMediaNode>
                                        <p:cTn display="0" masterRel="sameClick">
                                          <p:stCondLst>
                                            <p:cond evt="begin" delay="0">
                                              <p:tn val="9"/>
                                            </p:cond>
                                          </p:stCondLst>
                                          <p:endCondLst>
                                            <p:cond evt="onStopAudio" delay="0">
                                              <p:tgtEl>
                                                <p:sldTgt/>
                                              </p:tgtEl>
                                            </p:cond>
                                          </p:endCondLst>
                                        </p:cTn>
                                        <p:tgtEl>
                                          <p:sndTgt r:embed="rId3"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4495" grpId="0" animBg="1"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Rectangle 2"/>
          <p:cNvSpPr>
            <a:spLocks noGrp="1" noChangeArrowheads="1"/>
          </p:cNvSpPr>
          <p:nvPr>
            <p:ph type="title"/>
          </p:nvPr>
        </p:nvSpPr>
        <p:spPr>
          <a:xfrm>
            <a:off x="177800" y="266700"/>
            <a:ext cx="8229600" cy="762000"/>
          </a:xfrm>
        </p:spPr>
        <p:txBody>
          <a:bodyPr/>
          <a:lstStyle/>
          <a:p>
            <a:r>
              <a:rPr lang="en-US" dirty="0"/>
              <a:t>Neuron is ready to fire again</a:t>
            </a:r>
          </a:p>
        </p:txBody>
      </p:sp>
      <p:grpSp>
        <p:nvGrpSpPr>
          <p:cNvPr id="2" name="Group 3"/>
          <p:cNvGrpSpPr>
            <a:grpSpLocks/>
          </p:cNvGrpSpPr>
          <p:nvPr/>
        </p:nvGrpSpPr>
        <p:grpSpPr bwMode="auto">
          <a:xfrm>
            <a:off x="1066800" y="1524000"/>
            <a:ext cx="7391400" cy="2546350"/>
            <a:chOff x="672" y="2668"/>
            <a:chExt cx="4656" cy="1604"/>
          </a:xfrm>
        </p:grpSpPr>
        <p:sp>
          <p:nvSpPr>
            <p:cNvPr id="406532" name="AutoShape 4"/>
            <p:cNvSpPr>
              <a:spLocks noChangeArrowheads="1"/>
            </p:cNvSpPr>
            <p:nvPr/>
          </p:nvSpPr>
          <p:spPr bwMode="auto">
            <a:xfrm rot="5400000">
              <a:off x="2640" y="1094"/>
              <a:ext cx="720" cy="4656"/>
            </a:xfrm>
            <a:prstGeom prst="can">
              <a:avLst>
                <a:gd name="adj" fmla="val 33591"/>
              </a:avLst>
            </a:prstGeom>
            <a:solidFill>
              <a:srgbClr val="FFEA18"/>
            </a:solidFill>
            <a:ln w="9525">
              <a:solidFill>
                <a:schemeClr val="tx1"/>
              </a:solidFill>
              <a:round/>
              <a:headEnd/>
              <a:tailEnd/>
            </a:ln>
            <a:effectLst/>
          </p:spPr>
          <p:txBody>
            <a:bodyPr rot="10800000" vert="eaVert" wrap="none" anchor="ctr">
              <a:prstTxWarp prst="textNoShape">
                <a:avLst/>
              </a:prstTxWarp>
            </a:bodyPr>
            <a:lstStyle/>
            <a:p>
              <a:endParaRPr lang="en-US"/>
            </a:p>
          </p:txBody>
        </p:sp>
        <p:sp>
          <p:nvSpPr>
            <p:cNvPr id="406533" name="AutoShape 5"/>
            <p:cNvSpPr>
              <a:spLocks noChangeArrowheads="1"/>
            </p:cNvSpPr>
            <p:nvPr/>
          </p:nvSpPr>
          <p:spPr bwMode="auto">
            <a:xfrm rot="5400000">
              <a:off x="2640" y="1094"/>
              <a:ext cx="720" cy="4656"/>
            </a:xfrm>
            <a:prstGeom prst="can">
              <a:avLst>
                <a:gd name="adj" fmla="val 33591"/>
              </a:avLst>
            </a:prstGeom>
            <a:solidFill>
              <a:srgbClr val="FFEA18"/>
            </a:solidFill>
            <a:ln w="9525">
              <a:solidFill>
                <a:schemeClr val="tx1"/>
              </a:solidFill>
              <a:round/>
              <a:headEnd/>
              <a:tailEnd/>
            </a:ln>
            <a:effectLst/>
          </p:spPr>
          <p:txBody>
            <a:bodyPr rot="10800000" vert="eaVert" wrap="none" anchor="ctr">
              <a:prstTxWarp prst="textNoShape">
                <a:avLst/>
              </a:prstTxWarp>
            </a:bodyPr>
            <a:lstStyle/>
            <a:p>
              <a:endParaRPr lang="en-US"/>
            </a:p>
          </p:txBody>
        </p:sp>
        <p:sp>
          <p:nvSpPr>
            <p:cNvPr id="406534" name="Text Box 6"/>
            <p:cNvSpPr txBox="1">
              <a:spLocks noChangeArrowheads="1"/>
            </p:cNvSpPr>
            <p:nvPr/>
          </p:nvSpPr>
          <p:spPr bwMode="auto">
            <a:xfrm>
              <a:off x="858" y="2822"/>
              <a:ext cx="409" cy="250"/>
            </a:xfrm>
            <a:prstGeom prst="rect">
              <a:avLst/>
            </a:prstGeom>
            <a:noFill/>
            <a:ln w="9525">
              <a:noFill/>
              <a:miter lim="800000"/>
              <a:headEnd/>
              <a:tailEnd/>
            </a:ln>
            <a:effectLst/>
          </p:spPr>
          <p:txBody>
            <a:bodyPr wrap="none" anchor="ctr">
              <a:prstTxWarp prst="textNoShape">
                <a:avLst/>
              </a:prstTxWarp>
              <a:spAutoFit/>
            </a:bodyPr>
            <a:lstStyle/>
            <a:p>
              <a:r>
                <a:rPr lang="en-US" sz="2000" b="1">
                  <a:solidFill>
                    <a:srgbClr val="198721"/>
                  </a:solidFill>
                </a:rPr>
                <a:t>Na</a:t>
              </a:r>
              <a:r>
                <a:rPr lang="en-US" sz="2800" b="1" baseline="30000">
                  <a:solidFill>
                    <a:srgbClr val="198721"/>
                  </a:solidFill>
                </a:rPr>
                <a:t>+</a:t>
              </a:r>
              <a:endParaRPr lang="en-US">
                <a:solidFill>
                  <a:srgbClr val="198721"/>
                </a:solidFill>
              </a:endParaRPr>
            </a:p>
          </p:txBody>
        </p:sp>
        <p:sp>
          <p:nvSpPr>
            <p:cNvPr id="406535" name="Text Box 7"/>
            <p:cNvSpPr txBox="1">
              <a:spLocks noChangeArrowheads="1"/>
            </p:cNvSpPr>
            <p:nvPr/>
          </p:nvSpPr>
          <p:spPr bwMode="auto">
            <a:xfrm>
              <a:off x="1515" y="2822"/>
              <a:ext cx="409" cy="250"/>
            </a:xfrm>
            <a:prstGeom prst="rect">
              <a:avLst/>
            </a:prstGeom>
            <a:noFill/>
            <a:ln w="9525">
              <a:noFill/>
              <a:miter lim="800000"/>
              <a:headEnd/>
              <a:tailEnd/>
            </a:ln>
            <a:effectLst/>
          </p:spPr>
          <p:txBody>
            <a:bodyPr wrap="none" anchor="ctr">
              <a:prstTxWarp prst="textNoShape">
                <a:avLst/>
              </a:prstTxWarp>
              <a:spAutoFit/>
            </a:bodyPr>
            <a:lstStyle/>
            <a:p>
              <a:r>
                <a:rPr lang="en-US" sz="2000" b="1">
                  <a:solidFill>
                    <a:srgbClr val="198721"/>
                  </a:solidFill>
                </a:rPr>
                <a:t>Na</a:t>
              </a:r>
              <a:r>
                <a:rPr lang="en-US" sz="2800" b="1" baseline="30000">
                  <a:solidFill>
                    <a:srgbClr val="198721"/>
                  </a:solidFill>
                </a:rPr>
                <a:t>+</a:t>
              </a:r>
            </a:p>
          </p:txBody>
        </p:sp>
        <p:sp>
          <p:nvSpPr>
            <p:cNvPr id="406536" name="Text Box 8"/>
            <p:cNvSpPr txBox="1">
              <a:spLocks noChangeArrowheads="1"/>
            </p:cNvSpPr>
            <p:nvPr/>
          </p:nvSpPr>
          <p:spPr bwMode="auto">
            <a:xfrm>
              <a:off x="2172" y="2822"/>
              <a:ext cx="409" cy="250"/>
            </a:xfrm>
            <a:prstGeom prst="rect">
              <a:avLst/>
            </a:prstGeom>
            <a:noFill/>
            <a:ln w="9525">
              <a:noFill/>
              <a:miter lim="800000"/>
              <a:headEnd/>
              <a:tailEnd/>
            </a:ln>
            <a:effectLst/>
          </p:spPr>
          <p:txBody>
            <a:bodyPr wrap="none" anchor="ctr">
              <a:prstTxWarp prst="textNoShape">
                <a:avLst/>
              </a:prstTxWarp>
              <a:spAutoFit/>
            </a:bodyPr>
            <a:lstStyle/>
            <a:p>
              <a:r>
                <a:rPr lang="en-US" sz="2000" b="1">
                  <a:solidFill>
                    <a:srgbClr val="198721"/>
                  </a:solidFill>
                </a:rPr>
                <a:t>Na</a:t>
              </a:r>
              <a:r>
                <a:rPr lang="en-US" sz="2800" b="1" baseline="30000">
                  <a:solidFill>
                    <a:srgbClr val="198721"/>
                  </a:solidFill>
                </a:rPr>
                <a:t>+</a:t>
              </a:r>
            </a:p>
          </p:txBody>
        </p:sp>
        <p:sp>
          <p:nvSpPr>
            <p:cNvPr id="406537" name="Text Box 9"/>
            <p:cNvSpPr txBox="1">
              <a:spLocks noChangeArrowheads="1"/>
            </p:cNvSpPr>
            <p:nvPr/>
          </p:nvSpPr>
          <p:spPr bwMode="auto">
            <a:xfrm>
              <a:off x="2829" y="2822"/>
              <a:ext cx="409" cy="250"/>
            </a:xfrm>
            <a:prstGeom prst="rect">
              <a:avLst/>
            </a:prstGeom>
            <a:noFill/>
            <a:ln w="9525">
              <a:noFill/>
              <a:miter lim="800000"/>
              <a:headEnd/>
              <a:tailEnd/>
            </a:ln>
            <a:effectLst/>
          </p:spPr>
          <p:txBody>
            <a:bodyPr wrap="none" anchor="ctr">
              <a:prstTxWarp prst="textNoShape">
                <a:avLst/>
              </a:prstTxWarp>
              <a:spAutoFit/>
            </a:bodyPr>
            <a:lstStyle/>
            <a:p>
              <a:r>
                <a:rPr lang="en-US" sz="2000" b="1">
                  <a:solidFill>
                    <a:srgbClr val="198721"/>
                  </a:solidFill>
                </a:rPr>
                <a:t>Na</a:t>
              </a:r>
              <a:r>
                <a:rPr lang="en-US" sz="2800" b="1" baseline="30000">
                  <a:solidFill>
                    <a:srgbClr val="198721"/>
                  </a:solidFill>
                </a:rPr>
                <a:t>+</a:t>
              </a:r>
            </a:p>
          </p:txBody>
        </p:sp>
        <p:sp>
          <p:nvSpPr>
            <p:cNvPr id="406538" name="Text Box 10"/>
            <p:cNvSpPr txBox="1">
              <a:spLocks noChangeArrowheads="1"/>
            </p:cNvSpPr>
            <p:nvPr/>
          </p:nvSpPr>
          <p:spPr bwMode="auto">
            <a:xfrm>
              <a:off x="3486" y="2822"/>
              <a:ext cx="409" cy="250"/>
            </a:xfrm>
            <a:prstGeom prst="rect">
              <a:avLst/>
            </a:prstGeom>
            <a:noFill/>
            <a:ln w="9525">
              <a:noFill/>
              <a:miter lim="800000"/>
              <a:headEnd/>
              <a:tailEnd/>
            </a:ln>
            <a:effectLst/>
          </p:spPr>
          <p:txBody>
            <a:bodyPr wrap="none" anchor="ctr">
              <a:prstTxWarp prst="textNoShape">
                <a:avLst/>
              </a:prstTxWarp>
              <a:spAutoFit/>
            </a:bodyPr>
            <a:lstStyle/>
            <a:p>
              <a:r>
                <a:rPr lang="en-US" sz="2000" b="1">
                  <a:solidFill>
                    <a:srgbClr val="198721"/>
                  </a:solidFill>
                </a:rPr>
                <a:t>Na</a:t>
              </a:r>
              <a:r>
                <a:rPr lang="en-US" sz="2800" b="1" baseline="30000">
                  <a:solidFill>
                    <a:srgbClr val="198721"/>
                  </a:solidFill>
                </a:rPr>
                <a:t>+</a:t>
              </a:r>
            </a:p>
          </p:txBody>
        </p:sp>
        <p:sp>
          <p:nvSpPr>
            <p:cNvPr id="406539" name="Text Box 11"/>
            <p:cNvSpPr txBox="1">
              <a:spLocks noChangeArrowheads="1"/>
            </p:cNvSpPr>
            <p:nvPr/>
          </p:nvSpPr>
          <p:spPr bwMode="auto">
            <a:xfrm>
              <a:off x="4143" y="2822"/>
              <a:ext cx="409" cy="250"/>
            </a:xfrm>
            <a:prstGeom prst="rect">
              <a:avLst/>
            </a:prstGeom>
            <a:noFill/>
            <a:ln w="9525">
              <a:noFill/>
              <a:miter lim="800000"/>
              <a:headEnd/>
              <a:tailEnd/>
            </a:ln>
            <a:effectLst/>
          </p:spPr>
          <p:txBody>
            <a:bodyPr wrap="none" anchor="ctr">
              <a:prstTxWarp prst="textNoShape">
                <a:avLst/>
              </a:prstTxWarp>
              <a:spAutoFit/>
            </a:bodyPr>
            <a:lstStyle/>
            <a:p>
              <a:r>
                <a:rPr lang="en-US" sz="2000" b="1">
                  <a:solidFill>
                    <a:srgbClr val="198721"/>
                  </a:solidFill>
                </a:rPr>
                <a:t>Na</a:t>
              </a:r>
              <a:r>
                <a:rPr lang="en-US" sz="2800" b="1" baseline="30000">
                  <a:solidFill>
                    <a:srgbClr val="198721"/>
                  </a:solidFill>
                </a:rPr>
                <a:t>+</a:t>
              </a:r>
            </a:p>
          </p:txBody>
        </p:sp>
        <p:sp>
          <p:nvSpPr>
            <p:cNvPr id="406540" name="Text Box 12"/>
            <p:cNvSpPr txBox="1">
              <a:spLocks noChangeArrowheads="1"/>
            </p:cNvSpPr>
            <p:nvPr/>
          </p:nvSpPr>
          <p:spPr bwMode="auto">
            <a:xfrm>
              <a:off x="4800" y="2822"/>
              <a:ext cx="409" cy="250"/>
            </a:xfrm>
            <a:prstGeom prst="rect">
              <a:avLst/>
            </a:prstGeom>
            <a:noFill/>
            <a:ln w="9525">
              <a:noFill/>
              <a:miter lim="800000"/>
              <a:headEnd/>
              <a:tailEnd/>
            </a:ln>
            <a:effectLst/>
          </p:spPr>
          <p:txBody>
            <a:bodyPr wrap="none" anchor="ctr">
              <a:prstTxWarp prst="textNoShape">
                <a:avLst/>
              </a:prstTxWarp>
              <a:spAutoFit/>
            </a:bodyPr>
            <a:lstStyle/>
            <a:p>
              <a:r>
                <a:rPr lang="en-US" sz="2000" b="1">
                  <a:solidFill>
                    <a:srgbClr val="198721"/>
                  </a:solidFill>
                </a:rPr>
                <a:t>Na</a:t>
              </a:r>
              <a:r>
                <a:rPr lang="en-US" sz="2800" b="1" baseline="30000">
                  <a:solidFill>
                    <a:srgbClr val="198721"/>
                  </a:solidFill>
                </a:rPr>
                <a:t>+</a:t>
              </a:r>
            </a:p>
          </p:txBody>
        </p:sp>
        <p:sp>
          <p:nvSpPr>
            <p:cNvPr id="406541" name="Text Box 13"/>
            <p:cNvSpPr txBox="1">
              <a:spLocks noChangeArrowheads="1"/>
            </p:cNvSpPr>
            <p:nvPr/>
          </p:nvSpPr>
          <p:spPr bwMode="auto">
            <a:xfrm>
              <a:off x="1187" y="2668"/>
              <a:ext cx="409" cy="250"/>
            </a:xfrm>
            <a:prstGeom prst="rect">
              <a:avLst/>
            </a:prstGeom>
            <a:noFill/>
            <a:ln w="9525">
              <a:noFill/>
              <a:miter lim="800000"/>
              <a:headEnd/>
              <a:tailEnd/>
            </a:ln>
            <a:effectLst/>
          </p:spPr>
          <p:txBody>
            <a:bodyPr wrap="none" anchor="ctr">
              <a:prstTxWarp prst="textNoShape">
                <a:avLst/>
              </a:prstTxWarp>
              <a:spAutoFit/>
            </a:bodyPr>
            <a:lstStyle/>
            <a:p>
              <a:r>
                <a:rPr lang="en-US" sz="2000" b="1">
                  <a:solidFill>
                    <a:srgbClr val="198721"/>
                  </a:solidFill>
                </a:rPr>
                <a:t>Na</a:t>
              </a:r>
              <a:r>
                <a:rPr lang="en-US" sz="2800" b="1" baseline="30000">
                  <a:solidFill>
                    <a:srgbClr val="198721"/>
                  </a:solidFill>
                </a:rPr>
                <a:t>+</a:t>
              </a:r>
            </a:p>
          </p:txBody>
        </p:sp>
        <p:sp>
          <p:nvSpPr>
            <p:cNvPr id="406542" name="Text Box 14"/>
            <p:cNvSpPr txBox="1">
              <a:spLocks noChangeArrowheads="1"/>
            </p:cNvSpPr>
            <p:nvPr/>
          </p:nvSpPr>
          <p:spPr bwMode="auto">
            <a:xfrm>
              <a:off x="1844" y="2668"/>
              <a:ext cx="409" cy="250"/>
            </a:xfrm>
            <a:prstGeom prst="rect">
              <a:avLst/>
            </a:prstGeom>
            <a:noFill/>
            <a:ln w="9525">
              <a:noFill/>
              <a:miter lim="800000"/>
              <a:headEnd/>
              <a:tailEnd/>
            </a:ln>
            <a:effectLst/>
          </p:spPr>
          <p:txBody>
            <a:bodyPr wrap="none" anchor="ctr">
              <a:prstTxWarp prst="textNoShape">
                <a:avLst/>
              </a:prstTxWarp>
              <a:spAutoFit/>
            </a:bodyPr>
            <a:lstStyle/>
            <a:p>
              <a:r>
                <a:rPr lang="en-US" sz="2000" b="1">
                  <a:solidFill>
                    <a:srgbClr val="198721"/>
                  </a:solidFill>
                </a:rPr>
                <a:t>Na</a:t>
              </a:r>
              <a:r>
                <a:rPr lang="en-US" sz="2800" b="1" baseline="30000">
                  <a:solidFill>
                    <a:srgbClr val="198721"/>
                  </a:solidFill>
                </a:rPr>
                <a:t>+</a:t>
              </a:r>
            </a:p>
          </p:txBody>
        </p:sp>
        <p:sp>
          <p:nvSpPr>
            <p:cNvPr id="406543" name="Text Box 15"/>
            <p:cNvSpPr txBox="1">
              <a:spLocks noChangeArrowheads="1"/>
            </p:cNvSpPr>
            <p:nvPr/>
          </p:nvSpPr>
          <p:spPr bwMode="auto">
            <a:xfrm>
              <a:off x="2501" y="2668"/>
              <a:ext cx="409" cy="250"/>
            </a:xfrm>
            <a:prstGeom prst="rect">
              <a:avLst/>
            </a:prstGeom>
            <a:noFill/>
            <a:ln w="9525">
              <a:noFill/>
              <a:miter lim="800000"/>
              <a:headEnd/>
              <a:tailEnd/>
            </a:ln>
            <a:effectLst/>
          </p:spPr>
          <p:txBody>
            <a:bodyPr wrap="none" anchor="ctr">
              <a:prstTxWarp prst="textNoShape">
                <a:avLst/>
              </a:prstTxWarp>
              <a:spAutoFit/>
            </a:bodyPr>
            <a:lstStyle/>
            <a:p>
              <a:r>
                <a:rPr lang="en-US" sz="2000" b="1">
                  <a:solidFill>
                    <a:srgbClr val="198721"/>
                  </a:solidFill>
                </a:rPr>
                <a:t>Na</a:t>
              </a:r>
              <a:r>
                <a:rPr lang="en-US" sz="2800" b="1" baseline="30000">
                  <a:solidFill>
                    <a:srgbClr val="198721"/>
                  </a:solidFill>
                </a:rPr>
                <a:t>+</a:t>
              </a:r>
            </a:p>
          </p:txBody>
        </p:sp>
        <p:sp>
          <p:nvSpPr>
            <p:cNvPr id="406544" name="Text Box 16"/>
            <p:cNvSpPr txBox="1">
              <a:spLocks noChangeArrowheads="1"/>
            </p:cNvSpPr>
            <p:nvPr/>
          </p:nvSpPr>
          <p:spPr bwMode="auto">
            <a:xfrm>
              <a:off x="3158" y="2668"/>
              <a:ext cx="409" cy="250"/>
            </a:xfrm>
            <a:prstGeom prst="rect">
              <a:avLst/>
            </a:prstGeom>
            <a:noFill/>
            <a:ln w="9525">
              <a:noFill/>
              <a:miter lim="800000"/>
              <a:headEnd/>
              <a:tailEnd/>
            </a:ln>
            <a:effectLst/>
          </p:spPr>
          <p:txBody>
            <a:bodyPr wrap="none" anchor="ctr">
              <a:prstTxWarp prst="textNoShape">
                <a:avLst/>
              </a:prstTxWarp>
              <a:spAutoFit/>
            </a:bodyPr>
            <a:lstStyle/>
            <a:p>
              <a:r>
                <a:rPr lang="en-US" sz="2000" b="1">
                  <a:solidFill>
                    <a:srgbClr val="198721"/>
                  </a:solidFill>
                </a:rPr>
                <a:t>Na</a:t>
              </a:r>
              <a:r>
                <a:rPr lang="en-US" sz="2800" b="1" baseline="30000">
                  <a:solidFill>
                    <a:srgbClr val="198721"/>
                  </a:solidFill>
                </a:rPr>
                <a:t>+</a:t>
              </a:r>
            </a:p>
          </p:txBody>
        </p:sp>
        <p:sp>
          <p:nvSpPr>
            <p:cNvPr id="406545" name="Text Box 17"/>
            <p:cNvSpPr txBox="1">
              <a:spLocks noChangeArrowheads="1"/>
            </p:cNvSpPr>
            <p:nvPr/>
          </p:nvSpPr>
          <p:spPr bwMode="auto">
            <a:xfrm>
              <a:off x="3815" y="2668"/>
              <a:ext cx="409" cy="250"/>
            </a:xfrm>
            <a:prstGeom prst="rect">
              <a:avLst/>
            </a:prstGeom>
            <a:noFill/>
            <a:ln w="9525">
              <a:noFill/>
              <a:miter lim="800000"/>
              <a:headEnd/>
              <a:tailEnd/>
            </a:ln>
            <a:effectLst/>
          </p:spPr>
          <p:txBody>
            <a:bodyPr wrap="none" anchor="ctr">
              <a:prstTxWarp prst="textNoShape">
                <a:avLst/>
              </a:prstTxWarp>
              <a:spAutoFit/>
            </a:bodyPr>
            <a:lstStyle/>
            <a:p>
              <a:r>
                <a:rPr lang="en-US" sz="2000" b="1">
                  <a:solidFill>
                    <a:srgbClr val="198721"/>
                  </a:solidFill>
                </a:rPr>
                <a:t>Na</a:t>
              </a:r>
              <a:r>
                <a:rPr lang="en-US" sz="2800" b="1" baseline="30000">
                  <a:solidFill>
                    <a:srgbClr val="198721"/>
                  </a:solidFill>
                </a:rPr>
                <a:t>+</a:t>
              </a:r>
            </a:p>
          </p:txBody>
        </p:sp>
        <p:sp>
          <p:nvSpPr>
            <p:cNvPr id="406546" name="Text Box 18"/>
            <p:cNvSpPr txBox="1">
              <a:spLocks noChangeArrowheads="1"/>
            </p:cNvSpPr>
            <p:nvPr/>
          </p:nvSpPr>
          <p:spPr bwMode="auto">
            <a:xfrm>
              <a:off x="4472" y="2668"/>
              <a:ext cx="409" cy="250"/>
            </a:xfrm>
            <a:prstGeom prst="rect">
              <a:avLst/>
            </a:prstGeom>
            <a:noFill/>
            <a:ln w="9525">
              <a:noFill/>
              <a:miter lim="800000"/>
              <a:headEnd/>
              <a:tailEnd/>
            </a:ln>
            <a:effectLst/>
          </p:spPr>
          <p:txBody>
            <a:bodyPr wrap="none" anchor="ctr">
              <a:prstTxWarp prst="textNoShape">
                <a:avLst/>
              </a:prstTxWarp>
              <a:spAutoFit/>
            </a:bodyPr>
            <a:lstStyle/>
            <a:p>
              <a:r>
                <a:rPr lang="en-US" sz="2000" b="1">
                  <a:solidFill>
                    <a:srgbClr val="198721"/>
                  </a:solidFill>
                </a:rPr>
                <a:t>Na</a:t>
              </a:r>
              <a:r>
                <a:rPr lang="en-US" sz="2800" b="1" baseline="30000">
                  <a:solidFill>
                    <a:srgbClr val="198721"/>
                  </a:solidFill>
                </a:rPr>
                <a:t>+</a:t>
              </a:r>
            </a:p>
          </p:txBody>
        </p:sp>
        <p:sp>
          <p:nvSpPr>
            <p:cNvPr id="406547" name="Text Box 19"/>
            <p:cNvSpPr txBox="1">
              <a:spLocks noChangeArrowheads="1"/>
            </p:cNvSpPr>
            <p:nvPr/>
          </p:nvSpPr>
          <p:spPr bwMode="auto">
            <a:xfrm>
              <a:off x="858" y="3830"/>
              <a:ext cx="409" cy="250"/>
            </a:xfrm>
            <a:prstGeom prst="rect">
              <a:avLst/>
            </a:prstGeom>
            <a:noFill/>
            <a:ln w="9525">
              <a:noFill/>
              <a:miter lim="800000"/>
              <a:headEnd/>
              <a:tailEnd/>
            </a:ln>
            <a:effectLst/>
          </p:spPr>
          <p:txBody>
            <a:bodyPr wrap="none" anchor="ctr">
              <a:prstTxWarp prst="textNoShape">
                <a:avLst/>
              </a:prstTxWarp>
              <a:spAutoFit/>
            </a:bodyPr>
            <a:lstStyle/>
            <a:p>
              <a:r>
                <a:rPr lang="en-US" sz="2000" b="1">
                  <a:solidFill>
                    <a:srgbClr val="198721"/>
                  </a:solidFill>
                </a:rPr>
                <a:t>Na</a:t>
              </a:r>
              <a:r>
                <a:rPr lang="en-US" sz="2800" b="1" baseline="30000">
                  <a:solidFill>
                    <a:srgbClr val="198721"/>
                  </a:solidFill>
                </a:rPr>
                <a:t>+</a:t>
              </a:r>
              <a:endParaRPr lang="en-US">
                <a:solidFill>
                  <a:srgbClr val="198721"/>
                </a:solidFill>
              </a:endParaRPr>
            </a:p>
          </p:txBody>
        </p:sp>
        <p:sp>
          <p:nvSpPr>
            <p:cNvPr id="406548" name="Text Box 20"/>
            <p:cNvSpPr txBox="1">
              <a:spLocks noChangeArrowheads="1"/>
            </p:cNvSpPr>
            <p:nvPr/>
          </p:nvSpPr>
          <p:spPr bwMode="auto">
            <a:xfrm>
              <a:off x="1515" y="3830"/>
              <a:ext cx="409" cy="250"/>
            </a:xfrm>
            <a:prstGeom prst="rect">
              <a:avLst/>
            </a:prstGeom>
            <a:noFill/>
            <a:ln w="9525">
              <a:noFill/>
              <a:miter lim="800000"/>
              <a:headEnd/>
              <a:tailEnd/>
            </a:ln>
            <a:effectLst/>
          </p:spPr>
          <p:txBody>
            <a:bodyPr wrap="none" anchor="ctr">
              <a:prstTxWarp prst="textNoShape">
                <a:avLst/>
              </a:prstTxWarp>
              <a:spAutoFit/>
            </a:bodyPr>
            <a:lstStyle/>
            <a:p>
              <a:r>
                <a:rPr lang="en-US" sz="2000" b="1">
                  <a:solidFill>
                    <a:srgbClr val="198721"/>
                  </a:solidFill>
                </a:rPr>
                <a:t>Na</a:t>
              </a:r>
              <a:r>
                <a:rPr lang="en-US" sz="2800" b="1" baseline="30000">
                  <a:solidFill>
                    <a:srgbClr val="198721"/>
                  </a:solidFill>
                </a:rPr>
                <a:t>+</a:t>
              </a:r>
            </a:p>
          </p:txBody>
        </p:sp>
        <p:sp>
          <p:nvSpPr>
            <p:cNvPr id="406549" name="Text Box 21"/>
            <p:cNvSpPr txBox="1">
              <a:spLocks noChangeArrowheads="1"/>
            </p:cNvSpPr>
            <p:nvPr/>
          </p:nvSpPr>
          <p:spPr bwMode="auto">
            <a:xfrm>
              <a:off x="2172" y="3830"/>
              <a:ext cx="409" cy="250"/>
            </a:xfrm>
            <a:prstGeom prst="rect">
              <a:avLst/>
            </a:prstGeom>
            <a:noFill/>
            <a:ln w="9525">
              <a:noFill/>
              <a:miter lim="800000"/>
              <a:headEnd/>
              <a:tailEnd/>
            </a:ln>
            <a:effectLst/>
          </p:spPr>
          <p:txBody>
            <a:bodyPr wrap="none" anchor="ctr">
              <a:prstTxWarp prst="textNoShape">
                <a:avLst/>
              </a:prstTxWarp>
              <a:spAutoFit/>
            </a:bodyPr>
            <a:lstStyle/>
            <a:p>
              <a:r>
                <a:rPr lang="en-US" sz="2000" b="1">
                  <a:solidFill>
                    <a:srgbClr val="198721"/>
                  </a:solidFill>
                </a:rPr>
                <a:t>Na</a:t>
              </a:r>
              <a:r>
                <a:rPr lang="en-US" sz="2800" b="1" baseline="30000">
                  <a:solidFill>
                    <a:srgbClr val="198721"/>
                  </a:solidFill>
                </a:rPr>
                <a:t>+</a:t>
              </a:r>
            </a:p>
          </p:txBody>
        </p:sp>
        <p:sp>
          <p:nvSpPr>
            <p:cNvPr id="406550" name="Text Box 22"/>
            <p:cNvSpPr txBox="1">
              <a:spLocks noChangeArrowheads="1"/>
            </p:cNvSpPr>
            <p:nvPr/>
          </p:nvSpPr>
          <p:spPr bwMode="auto">
            <a:xfrm>
              <a:off x="2829" y="3830"/>
              <a:ext cx="409" cy="250"/>
            </a:xfrm>
            <a:prstGeom prst="rect">
              <a:avLst/>
            </a:prstGeom>
            <a:noFill/>
            <a:ln w="9525">
              <a:noFill/>
              <a:miter lim="800000"/>
              <a:headEnd/>
              <a:tailEnd/>
            </a:ln>
            <a:effectLst/>
          </p:spPr>
          <p:txBody>
            <a:bodyPr wrap="none" anchor="ctr">
              <a:prstTxWarp prst="textNoShape">
                <a:avLst/>
              </a:prstTxWarp>
              <a:spAutoFit/>
            </a:bodyPr>
            <a:lstStyle/>
            <a:p>
              <a:r>
                <a:rPr lang="en-US" sz="2000" b="1">
                  <a:solidFill>
                    <a:srgbClr val="198721"/>
                  </a:solidFill>
                </a:rPr>
                <a:t>Na</a:t>
              </a:r>
              <a:r>
                <a:rPr lang="en-US" sz="2800" b="1" baseline="30000">
                  <a:solidFill>
                    <a:srgbClr val="198721"/>
                  </a:solidFill>
                </a:rPr>
                <a:t>+</a:t>
              </a:r>
            </a:p>
          </p:txBody>
        </p:sp>
        <p:sp>
          <p:nvSpPr>
            <p:cNvPr id="406551" name="Text Box 23"/>
            <p:cNvSpPr txBox="1">
              <a:spLocks noChangeArrowheads="1"/>
            </p:cNvSpPr>
            <p:nvPr/>
          </p:nvSpPr>
          <p:spPr bwMode="auto">
            <a:xfrm>
              <a:off x="3486" y="3830"/>
              <a:ext cx="409" cy="250"/>
            </a:xfrm>
            <a:prstGeom prst="rect">
              <a:avLst/>
            </a:prstGeom>
            <a:noFill/>
            <a:ln w="9525">
              <a:noFill/>
              <a:miter lim="800000"/>
              <a:headEnd/>
              <a:tailEnd/>
            </a:ln>
            <a:effectLst/>
          </p:spPr>
          <p:txBody>
            <a:bodyPr wrap="none" anchor="ctr">
              <a:prstTxWarp prst="textNoShape">
                <a:avLst/>
              </a:prstTxWarp>
              <a:spAutoFit/>
            </a:bodyPr>
            <a:lstStyle/>
            <a:p>
              <a:r>
                <a:rPr lang="en-US" sz="2000" b="1">
                  <a:solidFill>
                    <a:srgbClr val="198721"/>
                  </a:solidFill>
                </a:rPr>
                <a:t>Na</a:t>
              </a:r>
              <a:r>
                <a:rPr lang="en-US" sz="2800" b="1" baseline="30000">
                  <a:solidFill>
                    <a:srgbClr val="198721"/>
                  </a:solidFill>
                </a:rPr>
                <a:t>+</a:t>
              </a:r>
            </a:p>
          </p:txBody>
        </p:sp>
        <p:sp>
          <p:nvSpPr>
            <p:cNvPr id="406552" name="Text Box 24"/>
            <p:cNvSpPr txBox="1">
              <a:spLocks noChangeArrowheads="1"/>
            </p:cNvSpPr>
            <p:nvPr/>
          </p:nvSpPr>
          <p:spPr bwMode="auto">
            <a:xfrm>
              <a:off x="4143" y="3830"/>
              <a:ext cx="409" cy="250"/>
            </a:xfrm>
            <a:prstGeom prst="rect">
              <a:avLst/>
            </a:prstGeom>
            <a:noFill/>
            <a:ln w="9525">
              <a:noFill/>
              <a:miter lim="800000"/>
              <a:headEnd/>
              <a:tailEnd/>
            </a:ln>
            <a:effectLst/>
          </p:spPr>
          <p:txBody>
            <a:bodyPr wrap="none" anchor="ctr">
              <a:prstTxWarp prst="textNoShape">
                <a:avLst/>
              </a:prstTxWarp>
              <a:spAutoFit/>
            </a:bodyPr>
            <a:lstStyle/>
            <a:p>
              <a:r>
                <a:rPr lang="en-US" sz="2000" b="1">
                  <a:solidFill>
                    <a:srgbClr val="198721"/>
                  </a:solidFill>
                </a:rPr>
                <a:t>Na</a:t>
              </a:r>
              <a:r>
                <a:rPr lang="en-US" sz="2800" b="1" baseline="30000">
                  <a:solidFill>
                    <a:srgbClr val="198721"/>
                  </a:solidFill>
                </a:rPr>
                <a:t>+</a:t>
              </a:r>
            </a:p>
          </p:txBody>
        </p:sp>
        <p:sp>
          <p:nvSpPr>
            <p:cNvPr id="406553" name="Text Box 25"/>
            <p:cNvSpPr txBox="1">
              <a:spLocks noChangeArrowheads="1"/>
            </p:cNvSpPr>
            <p:nvPr/>
          </p:nvSpPr>
          <p:spPr bwMode="auto">
            <a:xfrm>
              <a:off x="4800" y="3830"/>
              <a:ext cx="409" cy="250"/>
            </a:xfrm>
            <a:prstGeom prst="rect">
              <a:avLst/>
            </a:prstGeom>
            <a:noFill/>
            <a:ln w="9525">
              <a:noFill/>
              <a:miter lim="800000"/>
              <a:headEnd/>
              <a:tailEnd/>
            </a:ln>
            <a:effectLst/>
          </p:spPr>
          <p:txBody>
            <a:bodyPr wrap="none" anchor="ctr">
              <a:prstTxWarp prst="textNoShape">
                <a:avLst/>
              </a:prstTxWarp>
              <a:spAutoFit/>
            </a:bodyPr>
            <a:lstStyle/>
            <a:p>
              <a:r>
                <a:rPr lang="en-US" sz="2000" b="1">
                  <a:solidFill>
                    <a:srgbClr val="198721"/>
                  </a:solidFill>
                </a:rPr>
                <a:t>Na</a:t>
              </a:r>
              <a:r>
                <a:rPr lang="en-US" sz="2800" b="1" baseline="30000">
                  <a:solidFill>
                    <a:srgbClr val="198721"/>
                  </a:solidFill>
                </a:rPr>
                <a:t>+</a:t>
              </a:r>
            </a:p>
          </p:txBody>
        </p:sp>
        <p:sp>
          <p:nvSpPr>
            <p:cNvPr id="406554" name="Text Box 26"/>
            <p:cNvSpPr txBox="1">
              <a:spLocks noChangeArrowheads="1"/>
            </p:cNvSpPr>
            <p:nvPr/>
          </p:nvSpPr>
          <p:spPr bwMode="auto">
            <a:xfrm>
              <a:off x="1187" y="4022"/>
              <a:ext cx="409" cy="250"/>
            </a:xfrm>
            <a:prstGeom prst="rect">
              <a:avLst/>
            </a:prstGeom>
            <a:solidFill>
              <a:schemeClr val="bg1"/>
            </a:solidFill>
            <a:ln w="9525">
              <a:noFill/>
              <a:miter lim="800000"/>
              <a:headEnd/>
              <a:tailEnd/>
            </a:ln>
            <a:effectLst/>
          </p:spPr>
          <p:txBody>
            <a:bodyPr wrap="none" anchor="ctr">
              <a:prstTxWarp prst="textNoShape">
                <a:avLst/>
              </a:prstTxWarp>
              <a:spAutoFit/>
            </a:bodyPr>
            <a:lstStyle/>
            <a:p>
              <a:r>
                <a:rPr lang="en-US" sz="2000" b="1">
                  <a:solidFill>
                    <a:srgbClr val="198721"/>
                  </a:solidFill>
                </a:rPr>
                <a:t>Na</a:t>
              </a:r>
              <a:r>
                <a:rPr lang="en-US" sz="2800" b="1" baseline="30000">
                  <a:solidFill>
                    <a:srgbClr val="198721"/>
                  </a:solidFill>
                </a:rPr>
                <a:t>+</a:t>
              </a:r>
            </a:p>
          </p:txBody>
        </p:sp>
        <p:sp>
          <p:nvSpPr>
            <p:cNvPr id="406555" name="Text Box 27"/>
            <p:cNvSpPr txBox="1">
              <a:spLocks noChangeArrowheads="1"/>
            </p:cNvSpPr>
            <p:nvPr/>
          </p:nvSpPr>
          <p:spPr bwMode="auto">
            <a:xfrm>
              <a:off x="1844" y="4022"/>
              <a:ext cx="409" cy="250"/>
            </a:xfrm>
            <a:prstGeom prst="rect">
              <a:avLst/>
            </a:prstGeom>
            <a:solidFill>
              <a:schemeClr val="bg1"/>
            </a:solidFill>
            <a:ln w="9525">
              <a:noFill/>
              <a:miter lim="800000"/>
              <a:headEnd/>
              <a:tailEnd/>
            </a:ln>
            <a:effectLst/>
          </p:spPr>
          <p:txBody>
            <a:bodyPr wrap="none" anchor="ctr">
              <a:prstTxWarp prst="textNoShape">
                <a:avLst/>
              </a:prstTxWarp>
              <a:spAutoFit/>
            </a:bodyPr>
            <a:lstStyle/>
            <a:p>
              <a:r>
                <a:rPr lang="en-US" sz="2000" b="1">
                  <a:solidFill>
                    <a:srgbClr val="198721"/>
                  </a:solidFill>
                </a:rPr>
                <a:t>Na</a:t>
              </a:r>
              <a:r>
                <a:rPr lang="en-US" sz="2800" b="1" baseline="30000">
                  <a:solidFill>
                    <a:srgbClr val="198721"/>
                  </a:solidFill>
                </a:rPr>
                <a:t>+</a:t>
              </a:r>
            </a:p>
          </p:txBody>
        </p:sp>
        <p:sp>
          <p:nvSpPr>
            <p:cNvPr id="406556" name="Text Box 28"/>
            <p:cNvSpPr txBox="1">
              <a:spLocks noChangeArrowheads="1"/>
            </p:cNvSpPr>
            <p:nvPr/>
          </p:nvSpPr>
          <p:spPr bwMode="auto">
            <a:xfrm>
              <a:off x="2501" y="4022"/>
              <a:ext cx="409" cy="250"/>
            </a:xfrm>
            <a:prstGeom prst="rect">
              <a:avLst/>
            </a:prstGeom>
            <a:solidFill>
              <a:schemeClr val="bg1"/>
            </a:solidFill>
            <a:ln w="9525">
              <a:noFill/>
              <a:miter lim="800000"/>
              <a:headEnd/>
              <a:tailEnd/>
            </a:ln>
            <a:effectLst/>
          </p:spPr>
          <p:txBody>
            <a:bodyPr wrap="none" anchor="ctr">
              <a:prstTxWarp prst="textNoShape">
                <a:avLst/>
              </a:prstTxWarp>
              <a:spAutoFit/>
            </a:bodyPr>
            <a:lstStyle/>
            <a:p>
              <a:r>
                <a:rPr lang="en-US" sz="2000" b="1">
                  <a:solidFill>
                    <a:srgbClr val="198721"/>
                  </a:solidFill>
                </a:rPr>
                <a:t>Na</a:t>
              </a:r>
              <a:r>
                <a:rPr lang="en-US" sz="2800" b="1" baseline="30000">
                  <a:solidFill>
                    <a:srgbClr val="198721"/>
                  </a:solidFill>
                </a:rPr>
                <a:t>+</a:t>
              </a:r>
            </a:p>
          </p:txBody>
        </p:sp>
        <p:sp>
          <p:nvSpPr>
            <p:cNvPr id="406557" name="Text Box 29"/>
            <p:cNvSpPr txBox="1">
              <a:spLocks noChangeArrowheads="1"/>
            </p:cNvSpPr>
            <p:nvPr/>
          </p:nvSpPr>
          <p:spPr bwMode="auto">
            <a:xfrm>
              <a:off x="3158" y="4022"/>
              <a:ext cx="409" cy="250"/>
            </a:xfrm>
            <a:prstGeom prst="rect">
              <a:avLst/>
            </a:prstGeom>
            <a:solidFill>
              <a:schemeClr val="bg1"/>
            </a:solidFill>
            <a:ln w="9525">
              <a:noFill/>
              <a:miter lim="800000"/>
              <a:headEnd/>
              <a:tailEnd/>
            </a:ln>
            <a:effectLst/>
          </p:spPr>
          <p:txBody>
            <a:bodyPr wrap="none" anchor="ctr">
              <a:prstTxWarp prst="textNoShape">
                <a:avLst/>
              </a:prstTxWarp>
              <a:spAutoFit/>
            </a:bodyPr>
            <a:lstStyle/>
            <a:p>
              <a:r>
                <a:rPr lang="en-US" sz="2000" b="1">
                  <a:solidFill>
                    <a:srgbClr val="198721"/>
                  </a:solidFill>
                </a:rPr>
                <a:t>Na</a:t>
              </a:r>
              <a:r>
                <a:rPr lang="en-US" sz="2800" b="1" baseline="30000">
                  <a:solidFill>
                    <a:srgbClr val="198721"/>
                  </a:solidFill>
                </a:rPr>
                <a:t>+</a:t>
              </a:r>
            </a:p>
          </p:txBody>
        </p:sp>
        <p:sp>
          <p:nvSpPr>
            <p:cNvPr id="406558" name="Text Box 30"/>
            <p:cNvSpPr txBox="1">
              <a:spLocks noChangeArrowheads="1"/>
            </p:cNvSpPr>
            <p:nvPr/>
          </p:nvSpPr>
          <p:spPr bwMode="auto">
            <a:xfrm>
              <a:off x="3815" y="4022"/>
              <a:ext cx="409" cy="250"/>
            </a:xfrm>
            <a:prstGeom prst="rect">
              <a:avLst/>
            </a:prstGeom>
            <a:solidFill>
              <a:schemeClr val="bg1"/>
            </a:solidFill>
            <a:ln w="9525">
              <a:noFill/>
              <a:miter lim="800000"/>
              <a:headEnd/>
              <a:tailEnd/>
            </a:ln>
            <a:effectLst/>
          </p:spPr>
          <p:txBody>
            <a:bodyPr wrap="none" anchor="ctr">
              <a:prstTxWarp prst="textNoShape">
                <a:avLst/>
              </a:prstTxWarp>
              <a:spAutoFit/>
            </a:bodyPr>
            <a:lstStyle/>
            <a:p>
              <a:r>
                <a:rPr lang="en-US" sz="2000" b="1">
                  <a:solidFill>
                    <a:srgbClr val="198721"/>
                  </a:solidFill>
                </a:rPr>
                <a:t>Na</a:t>
              </a:r>
              <a:r>
                <a:rPr lang="en-US" sz="2800" b="1" baseline="30000">
                  <a:solidFill>
                    <a:srgbClr val="198721"/>
                  </a:solidFill>
                </a:rPr>
                <a:t>+</a:t>
              </a:r>
            </a:p>
          </p:txBody>
        </p:sp>
        <p:sp>
          <p:nvSpPr>
            <p:cNvPr id="406559" name="Text Box 31"/>
            <p:cNvSpPr txBox="1">
              <a:spLocks noChangeArrowheads="1"/>
            </p:cNvSpPr>
            <p:nvPr/>
          </p:nvSpPr>
          <p:spPr bwMode="auto">
            <a:xfrm>
              <a:off x="4472" y="4022"/>
              <a:ext cx="409" cy="250"/>
            </a:xfrm>
            <a:prstGeom prst="rect">
              <a:avLst/>
            </a:prstGeom>
            <a:solidFill>
              <a:schemeClr val="bg1"/>
            </a:solidFill>
            <a:ln w="9525">
              <a:noFill/>
              <a:miter lim="800000"/>
              <a:headEnd/>
              <a:tailEnd/>
            </a:ln>
            <a:effectLst/>
          </p:spPr>
          <p:txBody>
            <a:bodyPr wrap="none" anchor="ctr">
              <a:prstTxWarp prst="textNoShape">
                <a:avLst/>
              </a:prstTxWarp>
              <a:spAutoFit/>
            </a:bodyPr>
            <a:lstStyle/>
            <a:p>
              <a:r>
                <a:rPr lang="en-US" sz="2000" b="1">
                  <a:solidFill>
                    <a:srgbClr val="198721"/>
                  </a:solidFill>
                </a:rPr>
                <a:t>Na</a:t>
              </a:r>
              <a:r>
                <a:rPr lang="en-US" sz="2800" b="1" baseline="30000">
                  <a:solidFill>
                    <a:srgbClr val="198721"/>
                  </a:solidFill>
                </a:rPr>
                <a:t>+</a:t>
              </a:r>
            </a:p>
          </p:txBody>
        </p:sp>
        <p:sp>
          <p:nvSpPr>
            <p:cNvPr id="406560" name="Text Box 32"/>
            <p:cNvSpPr txBox="1">
              <a:spLocks noChangeArrowheads="1"/>
            </p:cNvSpPr>
            <p:nvPr/>
          </p:nvSpPr>
          <p:spPr bwMode="auto">
            <a:xfrm>
              <a:off x="1488" y="3408"/>
              <a:ext cx="320" cy="250"/>
            </a:xfrm>
            <a:prstGeom prst="rect">
              <a:avLst/>
            </a:prstGeom>
            <a:noFill/>
            <a:ln w="9525">
              <a:noFill/>
              <a:miter lim="800000"/>
              <a:headEnd/>
              <a:tailEnd/>
            </a:ln>
            <a:effectLst/>
          </p:spPr>
          <p:txBody>
            <a:bodyPr wrap="none" anchor="ctr">
              <a:prstTxWarp prst="textNoShape">
                <a:avLst/>
              </a:prstTxWarp>
              <a:spAutoFit/>
            </a:bodyPr>
            <a:lstStyle/>
            <a:p>
              <a:r>
                <a:rPr lang="en-US" sz="2000" b="1">
                  <a:solidFill>
                    <a:srgbClr val="CC0000"/>
                  </a:solidFill>
                </a:rPr>
                <a:t>K</a:t>
              </a:r>
              <a:r>
                <a:rPr lang="en-US" sz="2800" b="1" baseline="30000">
                  <a:solidFill>
                    <a:srgbClr val="CC0000"/>
                  </a:solidFill>
                </a:rPr>
                <a:t>+</a:t>
              </a:r>
            </a:p>
          </p:txBody>
        </p:sp>
        <p:sp>
          <p:nvSpPr>
            <p:cNvPr id="406561" name="Text Box 33"/>
            <p:cNvSpPr txBox="1">
              <a:spLocks noChangeArrowheads="1"/>
            </p:cNvSpPr>
            <p:nvPr/>
          </p:nvSpPr>
          <p:spPr bwMode="auto">
            <a:xfrm>
              <a:off x="912" y="3110"/>
              <a:ext cx="320" cy="250"/>
            </a:xfrm>
            <a:prstGeom prst="rect">
              <a:avLst/>
            </a:prstGeom>
            <a:noFill/>
            <a:ln w="9525">
              <a:noFill/>
              <a:miter lim="800000"/>
              <a:headEnd/>
              <a:tailEnd/>
            </a:ln>
            <a:effectLst/>
          </p:spPr>
          <p:txBody>
            <a:bodyPr wrap="none" anchor="ctr">
              <a:prstTxWarp prst="textNoShape">
                <a:avLst/>
              </a:prstTxWarp>
              <a:spAutoFit/>
            </a:bodyPr>
            <a:lstStyle/>
            <a:p>
              <a:r>
                <a:rPr lang="en-US" sz="2000" b="1">
                  <a:solidFill>
                    <a:srgbClr val="CC0000"/>
                  </a:solidFill>
                </a:rPr>
                <a:t>K</a:t>
              </a:r>
              <a:r>
                <a:rPr lang="en-US" sz="2800" b="1" baseline="30000">
                  <a:solidFill>
                    <a:srgbClr val="CC0000"/>
                  </a:solidFill>
                </a:rPr>
                <a:t>+</a:t>
              </a:r>
            </a:p>
          </p:txBody>
        </p:sp>
        <p:sp>
          <p:nvSpPr>
            <p:cNvPr id="406562" name="Text Box 34"/>
            <p:cNvSpPr txBox="1">
              <a:spLocks noChangeArrowheads="1"/>
            </p:cNvSpPr>
            <p:nvPr/>
          </p:nvSpPr>
          <p:spPr bwMode="auto">
            <a:xfrm>
              <a:off x="2144" y="3110"/>
              <a:ext cx="320" cy="250"/>
            </a:xfrm>
            <a:prstGeom prst="rect">
              <a:avLst/>
            </a:prstGeom>
            <a:noFill/>
            <a:ln w="9525">
              <a:noFill/>
              <a:miter lim="800000"/>
              <a:headEnd/>
              <a:tailEnd/>
            </a:ln>
            <a:effectLst/>
          </p:spPr>
          <p:txBody>
            <a:bodyPr wrap="none" anchor="ctr">
              <a:prstTxWarp prst="textNoShape">
                <a:avLst/>
              </a:prstTxWarp>
              <a:spAutoFit/>
            </a:bodyPr>
            <a:lstStyle/>
            <a:p>
              <a:r>
                <a:rPr lang="en-US" sz="2000" b="1">
                  <a:solidFill>
                    <a:srgbClr val="CC0000"/>
                  </a:solidFill>
                </a:rPr>
                <a:t>K</a:t>
              </a:r>
              <a:r>
                <a:rPr lang="en-US" sz="2800" b="1" baseline="30000">
                  <a:solidFill>
                    <a:srgbClr val="CC0000"/>
                  </a:solidFill>
                </a:rPr>
                <a:t>+</a:t>
              </a:r>
            </a:p>
          </p:txBody>
        </p:sp>
        <p:sp>
          <p:nvSpPr>
            <p:cNvPr id="406563" name="Text Box 35"/>
            <p:cNvSpPr txBox="1">
              <a:spLocks noChangeArrowheads="1"/>
            </p:cNvSpPr>
            <p:nvPr/>
          </p:nvSpPr>
          <p:spPr bwMode="auto">
            <a:xfrm>
              <a:off x="3376" y="3110"/>
              <a:ext cx="320" cy="250"/>
            </a:xfrm>
            <a:prstGeom prst="rect">
              <a:avLst/>
            </a:prstGeom>
            <a:noFill/>
            <a:ln w="9525">
              <a:noFill/>
              <a:miter lim="800000"/>
              <a:headEnd/>
              <a:tailEnd/>
            </a:ln>
            <a:effectLst/>
          </p:spPr>
          <p:txBody>
            <a:bodyPr wrap="none" anchor="ctr">
              <a:prstTxWarp prst="textNoShape">
                <a:avLst/>
              </a:prstTxWarp>
              <a:spAutoFit/>
            </a:bodyPr>
            <a:lstStyle/>
            <a:p>
              <a:r>
                <a:rPr lang="en-US" sz="2000" b="1">
                  <a:solidFill>
                    <a:srgbClr val="CC0000"/>
                  </a:solidFill>
                </a:rPr>
                <a:t>K</a:t>
              </a:r>
              <a:r>
                <a:rPr lang="en-US" sz="2800" b="1" baseline="30000">
                  <a:solidFill>
                    <a:srgbClr val="CC0000"/>
                  </a:solidFill>
                </a:rPr>
                <a:t>+</a:t>
              </a:r>
            </a:p>
          </p:txBody>
        </p:sp>
        <p:sp>
          <p:nvSpPr>
            <p:cNvPr id="406564" name="Text Box 36"/>
            <p:cNvSpPr txBox="1">
              <a:spLocks noChangeArrowheads="1"/>
            </p:cNvSpPr>
            <p:nvPr/>
          </p:nvSpPr>
          <p:spPr bwMode="auto">
            <a:xfrm>
              <a:off x="4608" y="3110"/>
              <a:ext cx="320" cy="250"/>
            </a:xfrm>
            <a:prstGeom prst="rect">
              <a:avLst/>
            </a:prstGeom>
            <a:noFill/>
            <a:ln w="9525">
              <a:noFill/>
              <a:miter lim="800000"/>
              <a:headEnd/>
              <a:tailEnd/>
            </a:ln>
            <a:effectLst/>
          </p:spPr>
          <p:txBody>
            <a:bodyPr wrap="none" anchor="ctr">
              <a:prstTxWarp prst="textNoShape">
                <a:avLst/>
              </a:prstTxWarp>
              <a:spAutoFit/>
            </a:bodyPr>
            <a:lstStyle/>
            <a:p>
              <a:r>
                <a:rPr lang="en-US" sz="2000" b="1">
                  <a:solidFill>
                    <a:srgbClr val="CC0000"/>
                  </a:solidFill>
                </a:rPr>
                <a:t>K</a:t>
              </a:r>
              <a:r>
                <a:rPr lang="en-US" sz="2800" b="1" baseline="30000">
                  <a:solidFill>
                    <a:srgbClr val="CC0000"/>
                  </a:solidFill>
                </a:rPr>
                <a:t>+</a:t>
              </a:r>
            </a:p>
          </p:txBody>
        </p:sp>
        <p:sp>
          <p:nvSpPr>
            <p:cNvPr id="406565" name="Text Box 37"/>
            <p:cNvSpPr txBox="1">
              <a:spLocks noChangeArrowheads="1"/>
            </p:cNvSpPr>
            <p:nvPr/>
          </p:nvSpPr>
          <p:spPr bwMode="auto">
            <a:xfrm>
              <a:off x="2880" y="3264"/>
              <a:ext cx="320" cy="250"/>
            </a:xfrm>
            <a:prstGeom prst="rect">
              <a:avLst/>
            </a:prstGeom>
            <a:noFill/>
            <a:ln w="9525">
              <a:noFill/>
              <a:miter lim="800000"/>
              <a:headEnd/>
              <a:tailEnd/>
            </a:ln>
            <a:effectLst/>
          </p:spPr>
          <p:txBody>
            <a:bodyPr wrap="none" anchor="ctr">
              <a:prstTxWarp prst="textNoShape">
                <a:avLst/>
              </a:prstTxWarp>
              <a:spAutoFit/>
            </a:bodyPr>
            <a:lstStyle/>
            <a:p>
              <a:r>
                <a:rPr lang="en-US" sz="2000" b="1">
                  <a:solidFill>
                    <a:srgbClr val="CC0000"/>
                  </a:solidFill>
                </a:rPr>
                <a:t>K</a:t>
              </a:r>
              <a:r>
                <a:rPr lang="en-US" sz="2800" b="1" baseline="30000">
                  <a:solidFill>
                    <a:srgbClr val="CC0000"/>
                  </a:solidFill>
                </a:rPr>
                <a:t>+</a:t>
              </a:r>
            </a:p>
          </p:txBody>
        </p:sp>
        <p:sp>
          <p:nvSpPr>
            <p:cNvPr id="406566" name="Text Box 38"/>
            <p:cNvSpPr txBox="1">
              <a:spLocks noChangeArrowheads="1"/>
            </p:cNvSpPr>
            <p:nvPr/>
          </p:nvSpPr>
          <p:spPr bwMode="auto">
            <a:xfrm>
              <a:off x="1007" y="3446"/>
              <a:ext cx="345" cy="250"/>
            </a:xfrm>
            <a:prstGeom prst="rect">
              <a:avLst/>
            </a:prstGeom>
            <a:noFill/>
            <a:ln w="9525">
              <a:noFill/>
              <a:miter lim="800000"/>
              <a:headEnd/>
              <a:tailEnd/>
            </a:ln>
            <a:effectLst/>
          </p:spPr>
          <p:txBody>
            <a:bodyPr wrap="none" anchor="ctr">
              <a:prstTxWarp prst="textNoShape">
                <a:avLst/>
              </a:prstTxWarp>
              <a:spAutoFit/>
            </a:bodyPr>
            <a:lstStyle/>
            <a:p>
              <a:r>
                <a:rPr lang="en-US" sz="2000" b="1">
                  <a:solidFill>
                    <a:srgbClr val="000000"/>
                  </a:solidFill>
                </a:rPr>
                <a:t>aa</a:t>
              </a:r>
              <a:r>
                <a:rPr lang="en-US" sz="2800" b="1" baseline="30000">
                  <a:solidFill>
                    <a:srgbClr val="000000"/>
                  </a:solidFill>
                </a:rPr>
                <a:t>-</a:t>
              </a:r>
            </a:p>
          </p:txBody>
        </p:sp>
        <p:sp>
          <p:nvSpPr>
            <p:cNvPr id="406567" name="Text Box 39"/>
            <p:cNvSpPr txBox="1">
              <a:spLocks noChangeArrowheads="1"/>
            </p:cNvSpPr>
            <p:nvPr/>
          </p:nvSpPr>
          <p:spPr bwMode="auto">
            <a:xfrm>
              <a:off x="2144" y="3542"/>
              <a:ext cx="320" cy="250"/>
            </a:xfrm>
            <a:prstGeom prst="rect">
              <a:avLst/>
            </a:prstGeom>
            <a:noFill/>
            <a:ln w="9525">
              <a:noFill/>
              <a:miter lim="800000"/>
              <a:headEnd/>
              <a:tailEnd/>
            </a:ln>
            <a:effectLst/>
          </p:spPr>
          <p:txBody>
            <a:bodyPr wrap="none" anchor="ctr">
              <a:prstTxWarp prst="textNoShape">
                <a:avLst/>
              </a:prstTxWarp>
              <a:spAutoFit/>
            </a:bodyPr>
            <a:lstStyle/>
            <a:p>
              <a:r>
                <a:rPr lang="en-US" sz="2000" b="1">
                  <a:solidFill>
                    <a:srgbClr val="CC0000"/>
                  </a:solidFill>
                </a:rPr>
                <a:t>K</a:t>
              </a:r>
              <a:r>
                <a:rPr lang="en-US" sz="2800" b="1" baseline="30000">
                  <a:solidFill>
                    <a:srgbClr val="CC0000"/>
                  </a:solidFill>
                </a:rPr>
                <a:t>+</a:t>
              </a:r>
            </a:p>
          </p:txBody>
        </p:sp>
        <p:sp>
          <p:nvSpPr>
            <p:cNvPr id="406568" name="Text Box 40"/>
            <p:cNvSpPr txBox="1">
              <a:spLocks noChangeArrowheads="1"/>
            </p:cNvSpPr>
            <p:nvPr/>
          </p:nvSpPr>
          <p:spPr bwMode="auto">
            <a:xfrm>
              <a:off x="3376" y="3542"/>
              <a:ext cx="320" cy="250"/>
            </a:xfrm>
            <a:prstGeom prst="rect">
              <a:avLst/>
            </a:prstGeom>
            <a:noFill/>
            <a:ln w="9525">
              <a:noFill/>
              <a:miter lim="800000"/>
              <a:headEnd/>
              <a:tailEnd/>
            </a:ln>
            <a:effectLst/>
          </p:spPr>
          <p:txBody>
            <a:bodyPr wrap="none" anchor="ctr">
              <a:prstTxWarp prst="textNoShape">
                <a:avLst/>
              </a:prstTxWarp>
              <a:spAutoFit/>
            </a:bodyPr>
            <a:lstStyle/>
            <a:p>
              <a:r>
                <a:rPr lang="en-US" sz="2000" b="1">
                  <a:solidFill>
                    <a:srgbClr val="CC0000"/>
                  </a:solidFill>
                </a:rPr>
                <a:t>K</a:t>
              </a:r>
              <a:r>
                <a:rPr lang="en-US" sz="2800" b="1" baseline="30000">
                  <a:solidFill>
                    <a:srgbClr val="CC0000"/>
                  </a:solidFill>
                </a:rPr>
                <a:t>+</a:t>
              </a:r>
            </a:p>
          </p:txBody>
        </p:sp>
        <p:sp>
          <p:nvSpPr>
            <p:cNvPr id="406569" name="Text Box 41"/>
            <p:cNvSpPr txBox="1">
              <a:spLocks noChangeArrowheads="1"/>
            </p:cNvSpPr>
            <p:nvPr/>
          </p:nvSpPr>
          <p:spPr bwMode="auto">
            <a:xfrm>
              <a:off x="4608" y="3542"/>
              <a:ext cx="320" cy="250"/>
            </a:xfrm>
            <a:prstGeom prst="rect">
              <a:avLst/>
            </a:prstGeom>
            <a:noFill/>
            <a:ln w="9525">
              <a:noFill/>
              <a:miter lim="800000"/>
              <a:headEnd/>
              <a:tailEnd/>
            </a:ln>
            <a:effectLst/>
          </p:spPr>
          <p:txBody>
            <a:bodyPr wrap="none" anchor="ctr">
              <a:prstTxWarp prst="textNoShape">
                <a:avLst/>
              </a:prstTxWarp>
              <a:spAutoFit/>
            </a:bodyPr>
            <a:lstStyle/>
            <a:p>
              <a:r>
                <a:rPr lang="en-US" sz="2000" b="1">
                  <a:solidFill>
                    <a:srgbClr val="CC0000"/>
                  </a:solidFill>
                </a:rPr>
                <a:t>K</a:t>
              </a:r>
              <a:r>
                <a:rPr lang="en-US" sz="2800" b="1" baseline="30000">
                  <a:solidFill>
                    <a:srgbClr val="CC0000"/>
                  </a:solidFill>
                </a:rPr>
                <a:t>+</a:t>
              </a:r>
            </a:p>
          </p:txBody>
        </p:sp>
        <p:sp>
          <p:nvSpPr>
            <p:cNvPr id="406570" name="Text Box 42"/>
            <p:cNvSpPr txBox="1">
              <a:spLocks noChangeArrowheads="1"/>
            </p:cNvSpPr>
            <p:nvPr/>
          </p:nvSpPr>
          <p:spPr bwMode="auto">
            <a:xfrm>
              <a:off x="2400" y="3302"/>
              <a:ext cx="345" cy="250"/>
            </a:xfrm>
            <a:prstGeom prst="rect">
              <a:avLst/>
            </a:prstGeom>
            <a:noFill/>
            <a:ln w="9525">
              <a:noFill/>
              <a:miter lim="800000"/>
              <a:headEnd/>
              <a:tailEnd/>
            </a:ln>
            <a:effectLst/>
          </p:spPr>
          <p:txBody>
            <a:bodyPr wrap="none" anchor="ctr">
              <a:prstTxWarp prst="textNoShape">
                <a:avLst/>
              </a:prstTxWarp>
              <a:spAutoFit/>
            </a:bodyPr>
            <a:lstStyle/>
            <a:p>
              <a:r>
                <a:rPr lang="en-US" sz="2000" b="1">
                  <a:solidFill>
                    <a:srgbClr val="000000"/>
                  </a:solidFill>
                </a:rPr>
                <a:t>aa</a:t>
              </a:r>
              <a:r>
                <a:rPr lang="en-US" sz="2800" b="1" baseline="30000">
                  <a:solidFill>
                    <a:srgbClr val="000000"/>
                  </a:solidFill>
                </a:rPr>
                <a:t>-</a:t>
              </a:r>
            </a:p>
          </p:txBody>
        </p:sp>
        <p:sp>
          <p:nvSpPr>
            <p:cNvPr id="406571" name="Text Box 43"/>
            <p:cNvSpPr txBox="1">
              <a:spLocks noChangeArrowheads="1"/>
            </p:cNvSpPr>
            <p:nvPr/>
          </p:nvSpPr>
          <p:spPr bwMode="auto">
            <a:xfrm>
              <a:off x="3880" y="3168"/>
              <a:ext cx="345" cy="250"/>
            </a:xfrm>
            <a:prstGeom prst="rect">
              <a:avLst/>
            </a:prstGeom>
            <a:noFill/>
            <a:ln w="9525">
              <a:noFill/>
              <a:miter lim="800000"/>
              <a:headEnd/>
              <a:tailEnd/>
            </a:ln>
            <a:effectLst/>
          </p:spPr>
          <p:txBody>
            <a:bodyPr wrap="none" anchor="ctr">
              <a:prstTxWarp prst="textNoShape">
                <a:avLst/>
              </a:prstTxWarp>
              <a:spAutoFit/>
            </a:bodyPr>
            <a:lstStyle/>
            <a:p>
              <a:r>
                <a:rPr lang="en-US" sz="2000" b="1">
                  <a:solidFill>
                    <a:srgbClr val="000000"/>
                  </a:solidFill>
                </a:rPr>
                <a:t>aa</a:t>
              </a:r>
              <a:r>
                <a:rPr lang="en-US" sz="2800" b="1" baseline="30000">
                  <a:solidFill>
                    <a:srgbClr val="000000"/>
                  </a:solidFill>
                </a:rPr>
                <a:t>-</a:t>
              </a:r>
            </a:p>
          </p:txBody>
        </p:sp>
        <p:sp>
          <p:nvSpPr>
            <p:cNvPr id="406572" name="Text Box 44"/>
            <p:cNvSpPr txBox="1">
              <a:spLocks noChangeArrowheads="1"/>
            </p:cNvSpPr>
            <p:nvPr/>
          </p:nvSpPr>
          <p:spPr bwMode="auto">
            <a:xfrm>
              <a:off x="1720" y="3120"/>
              <a:ext cx="345" cy="250"/>
            </a:xfrm>
            <a:prstGeom prst="rect">
              <a:avLst/>
            </a:prstGeom>
            <a:noFill/>
            <a:ln w="9525">
              <a:noFill/>
              <a:miter lim="800000"/>
              <a:headEnd/>
              <a:tailEnd/>
            </a:ln>
            <a:effectLst/>
          </p:spPr>
          <p:txBody>
            <a:bodyPr wrap="none" anchor="ctr">
              <a:prstTxWarp prst="textNoShape">
                <a:avLst/>
              </a:prstTxWarp>
              <a:spAutoFit/>
            </a:bodyPr>
            <a:lstStyle/>
            <a:p>
              <a:r>
                <a:rPr lang="en-US" sz="2000" b="1">
                  <a:solidFill>
                    <a:srgbClr val="000000"/>
                  </a:solidFill>
                </a:rPr>
                <a:t>aa</a:t>
              </a:r>
              <a:r>
                <a:rPr lang="en-US" sz="2800" b="1" baseline="30000">
                  <a:solidFill>
                    <a:srgbClr val="000000"/>
                  </a:solidFill>
                </a:rPr>
                <a:t>-</a:t>
              </a:r>
            </a:p>
          </p:txBody>
        </p:sp>
        <p:sp>
          <p:nvSpPr>
            <p:cNvPr id="406573" name="Text Box 45"/>
            <p:cNvSpPr txBox="1">
              <a:spLocks noChangeArrowheads="1"/>
            </p:cNvSpPr>
            <p:nvPr/>
          </p:nvSpPr>
          <p:spPr bwMode="auto">
            <a:xfrm>
              <a:off x="2920" y="3504"/>
              <a:ext cx="345" cy="250"/>
            </a:xfrm>
            <a:prstGeom prst="rect">
              <a:avLst/>
            </a:prstGeom>
            <a:noFill/>
            <a:ln w="9525">
              <a:noFill/>
              <a:miter lim="800000"/>
              <a:headEnd/>
              <a:tailEnd/>
            </a:ln>
            <a:effectLst/>
          </p:spPr>
          <p:txBody>
            <a:bodyPr wrap="none" anchor="ctr">
              <a:prstTxWarp prst="textNoShape">
                <a:avLst/>
              </a:prstTxWarp>
              <a:spAutoFit/>
            </a:bodyPr>
            <a:lstStyle/>
            <a:p>
              <a:r>
                <a:rPr lang="en-US" sz="2000" b="1">
                  <a:solidFill>
                    <a:srgbClr val="000000"/>
                  </a:solidFill>
                </a:rPr>
                <a:t>aa</a:t>
              </a:r>
              <a:r>
                <a:rPr lang="en-US" sz="2800" b="1" baseline="30000">
                  <a:solidFill>
                    <a:srgbClr val="000000"/>
                  </a:solidFill>
                </a:rPr>
                <a:t>-</a:t>
              </a:r>
            </a:p>
          </p:txBody>
        </p:sp>
        <p:sp>
          <p:nvSpPr>
            <p:cNvPr id="406574" name="Text Box 46"/>
            <p:cNvSpPr txBox="1">
              <a:spLocks noChangeArrowheads="1"/>
            </p:cNvSpPr>
            <p:nvPr/>
          </p:nvSpPr>
          <p:spPr bwMode="auto">
            <a:xfrm>
              <a:off x="4264" y="3504"/>
              <a:ext cx="345" cy="250"/>
            </a:xfrm>
            <a:prstGeom prst="rect">
              <a:avLst/>
            </a:prstGeom>
            <a:noFill/>
            <a:ln w="9525">
              <a:noFill/>
              <a:miter lim="800000"/>
              <a:headEnd/>
              <a:tailEnd/>
            </a:ln>
            <a:effectLst/>
          </p:spPr>
          <p:txBody>
            <a:bodyPr wrap="none" anchor="ctr">
              <a:prstTxWarp prst="textNoShape">
                <a:avLst/>
              </a:prstTxWarp>
              <a:spAutoFit/>
            </a:bodyPr>
            <a:lstStyle/>
            <a:p>
              <a:r>
                <a:rPr lang="en-US" sz="2000" b="1">
                  <a:solidFill>
                    <a:srgbClr val="000000"/>
                  </a:solidFill>
                </a:rPr>
                <a:t>aa</a:t>
              </a:r>
              <a:r>
                <a:rPr lang="en-US" sz="2800" b="1" baseline="30000">
                  <a:solidFill>
                    <a:srgbClr val="000000"/>
                  </a:solidFill>
                </a:rPr>
                <a:t>-</a:t>
              </a:r>
            </a:p>
          </p:txBody>
        </p:sp>
      </p:grpSp>
      <p:grpSp>
        <p:nvGrpSpPr>
          <p:cNvPr id="3" name="Group 47"/>
          <p:cNvGrpSpPr>
            <a:grpSpLocks/>
          </p:cNvGrpSpPr>
          <p:nvPr/>
        </p:nvGrpSpPr>
        <p:grpSpPr bwMode="auto">
          <a:xfrm>
            <a:off x="1066800" y="4814888"/>
            <a:ext cx="7391400" cy="2043112"/>
            <a:chOff x="672" y="2688"/>
            <a:chExt cx="4656" cy="1287"/>
          </a:xfrm>
        </p:grpSpPr>
        <p:sp>
          <p:nvSpPr>
            <p:cNvPr id="406576" name="AutoShape 48"/>
            <p:cNvSpPr>
              <a:spLocks noChangeArrowheads="1"/>
            </p:cNvSpPr>
            <p:nvPr/>
          </p:nvSpPr>
          <p:spPr bwMode="auto">
            <a:xfrm rot="5400000">
              <a:off x="2640" y="1008"/>
              <a:ext cx="720" cy="4656"/>
            </a:xfrm>
            <a:prstGeom prst="can">
              <a:avLst>
                <a:gd name="adj" fmla="val 33591"/>
              </a:avLst>
            </a:prstGeom>
            <a:solidFill>
              <a:srgbClr val="FFEA18"/>
            </a:solidFill>
            <a:ln w="9525">
              <a:solidFill>
                <a:schemeClr val="tx1"/>
              </a:solidFill>
              <a:round/>
              <a:headEnd/>
              <a:tailEnd/>
            </a:ln>
            <a:effectLst/>
          </p:spPr>
          <p:txBody>
            <a:bodyPr rot="10800000" vert="eaVert" wrap="none" anchor="ctr">
              <a:prstTxWarp prst="textNoShape">
                <a:avLst/>
              </a:prstTxWarp>
            </a:bodyPr>
            <a:lstStyle/>
            <a:p>
              <a:endParaRPr lang="en-US"/>
            </a:p>
          </p:txBody>
        </p:sp>
        <p:sp>
          <p:nvSpPr>
            <p:cNvPr id="406577" name="AutoShape 49"/>
            <p:cNvSpPr>
              <a:spLocks noChangeArrowheads="1"/>
            </p:cNvSpPr>
            <p:nvPr/>
          </p:nvSpPr>
          <p:spPr bwMode="auto">
            <a:xfrm rot="5400000">
              <a:off x="2640" y="1008"/>
              <a:ext cx="720" cy="4656"/>
            </a:xfrm>
            <a:prstGeom prst="can">
              <a:avLst>
                <a:gd name="adj" fmla="val 33591"/>
              </a:avLst>
            </a:prstGeom>
            <a:solidFill>
              <a:srgbClr val="FFEA18"/>
            </a:solidFill>
            <a:ln w="9525">
              <a:solidFill>
                <a:schemeClr val="tx1"/>
              </a:solidFill>
              <a:round/>
              <a:headEnd/>
              <a:tailEnd/>
            </a:ln>
            <a:effectLst/>
          </p:spPr>
          <p:txBody>
            <a:bodyPr rot="10800000" vert="eaVert" wrap="none" anchor="ctr">
              <a:prstTxWarp prst="textNoShape">
                <a:avLst/>
              </a:prstTxWarp>
            </a:bodyPr>
            <a:lstStyle/>
            <a:p>
              <a:endParaRPr lang="en-US"/>
            </a:p>
          </p:txBody>
        </p:sp>
        <p:grpSp>
          <p:nvGrpSpPr>
            <p:cNvPr id="4" name="Group 50"/>
            <p:cNvGrpSpPr>
              <a:grpSpLocks/>
            </p:cNvGrpSpPr>
            <p:nvPr/>
          </p:nvGrpSpPr>
          <p:grpSpPr bwMode="auto">
            <a:xfrm>
              <a:off x="837" y="2688"/>
              <a:ext cx="4230" cy="327"/>
              <a:chOff x="939" y="2698"/>
              <a:chExt cx="4230" cy="327"/>
            </a:xfrm>
          </p:grpSpPr>
          <p:sp>
            <p:nvSpPr>
              <p:cNvPr id="406579" name="Text Box 51"/>
              <p:cNvSpPr txBox="1">
                <a:spLocks noChangeArrowheads="1"/>
              </p:cNvSpPr>
              <p:nvPr/>
            </p:nvSpPr>
            <p:spPr bwMode="auto">
              <a:xfrm>
                <a:off x="939"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endParaRPr lang="en-US">
                  <a:solidFill>
                    <a:srgbClr val="198721"/>
                  </a:solidFill>
                </a:endParaRPr>
              </a:p>
            </p:txBody>
          </p:sp>
          <p:sp>
            <p:nvSpPr>
              <p:cNvPr id="406580" name="Text Box 52"/>
              <p:cNvSpPr txBox="1">
                <a:spLocks noChangeArrowheads="1"/>
              </p:cNvSpPr>
              <p:nvPr/>
            </p:nvSpPr>
            <p:spPr bwMode="auto">
              <a:xfrm>
                <a:off x="1508"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p>
            </p:txBody>
          </p:sp>
          <p:sp>
            <p:nvSpPr>
              <p:cNvPr id="406581" name="Text Box 53"/>
              <p:cNvSpPr txBox="1">
                <a:spLocks noChangeArrowheads="1"/>
              </p:cNvSpPr>
              <p:nvPr/>
            </p:nvSpPr>
            <p:spPr bwMode="auto">
              <a:xfrm>
                <a:off x="2077"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p>
            </p:txBody>
          </p:sp>
          <p:sp>
            <p:nvSpPr>
              <p:cNvPr id="406582" name="Text Box 54"/>
              <p:cNvSpPr txBox="1">
                <a:spLocks noChangeArrowheads="1"/>
              </p:cNvSpPr>
              <p:nvPr/>
            </p:nvSpPr>
            <p:spPr bwMode="auto">
              <a:xfrm>
                <a:off x="2646"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p>
            </p:txBody>
          </p:sp>
          <p:sp>
            <p:nvSpPr>
              <p:cNvPr id="406583" name="Text Box 55"/>
              <p:cNvSpPr txBox="1">
                <a:spLocks noChangeArrowheads="1"/>
              </p:cNvSpPr>
              <p:nvPr/>
            </p:nvSpPr>
            <p:spPr bwMode="auto">
              <a:xfrm>
                <a:off x="3215"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p>
            </p:txBody>
          </p:sp>
          <p:sp>
            <p:nvSpPr>
              <p:cNvPr id="406584" name="Text Box 56"/>
              <p:cNvSpPr txBox="1">
                <a:spLocks noChangeArrowheads="1"/>
              </p:cNvSpPr>
              <p:nvPr/>
            </p:nvSpPr>
            <p:spPr bwMode="auto">
              <a:xfrm>
                <a:off x="3784"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p>
            </p:txBody>
          </p:sp>
          <p:sp>
            <p:nvSpPr>
              <p:cNvPr id="406585" name="Text Box 57"/>
              <p:cNvSpPr txBox="1">
                <a:spLocks noChangeArrowheads="1"/>
              </p:cNvSpPr>
              <p:nvPr/>
            </p:nvSpPr>
            <p:spPr bwMode="auto">
              <a:xfrm>
                <a:off x="4353"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p>
            </p:txBody>
          </p:sp>
          <p:sp>
            <p:nvSpPr>
              <p:cNvPr id="406586" name="Text Box 58"/>
              <p:cNvSpPr txBox="1">
                <a:spLocks noChangeArrowheads="1"/>
              </p:cNvSpPr>
              <p:nvPr/>
            </p:nvSpPr>
            <p:spPr bwMode="auto">
              <a:xfrm>
                <a:off x="4922"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p>
            </p:txBody>
          </p:sp>
          <p:sp>
            <p:nvSpPr>
              <p:cNvPr id="406587" name="Text Box 59"/>
              <p:cNvSpPr txBox="1">
                <a:spLocks noChangeArrowheads="1"/>
              </p:cNvSpPr>
              <p:nvPr/>
            </p:nvSpPr>
            <p:spPr bwMode="auto">
              <a:xfrm>
                <a:off x="1223"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endParaRPr lang="en-US">
                  <a:solidFill>
                    <a:srgbClr val="198721"/>
                  </a:solidFill>
                </a:endParaRPr>
              </a:p>
            </p:txBody>
          </p:sp>
          <p:sp>
            <p:nvSpPr>
              <p:cNvPr id="406588" name="Text Box 60"/>
              <p:cNvSpPr txBox="1">
                <a:spLocks noChangeArrowheads="1"/>
              </p:cNvSpPr>
              <p:nvPr/>
            </p:nvSpPr>
            <p:spPr bwMode="auto">
              <a:xfrm>
                <a:off x="1792"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endParaRPr lang="en-US">
                  <a:solidFill>
                    <a:srgbClr val="198721"/>
                  </a:solidFill>
                </a:endParaRPr>
              </a:p>
            </p:txBody>
          </p:sp>
          <p:sp>
            <p:nvSpPr>
              <p:cNvPr id="406589" name="Text Box 61"/>
              <p:cNvSpPr txBox="1">
                <a:spLocks noChangeArrowheads="1"/>
              </p:cNvSpPr>
              <p:nvPr/>
            </p:nvSpPr>
            <p:spPr bwMode="auto">
              <a:xfrm>
                <a:off x="2361"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endParaRPr lang="en-US">
                  <a:solidFill>
                    <a:srgbClr val="198721"/>
                  </a:solidFill>
                </a:endParaRPr>
              </a:p>
            </p:txBody>
          </p:sp>
          <p:sp>
            <p:nvSpPr>
              <p:cNvPr id="406590" name="Text Box 62"/>
              <p:cNvSpPr txBox="1">
                <a:spLocks noChangeArrowheads="1"/>
              </p:cNvSpPr>
              <p:nvPr/>
            </p:nvSpPr>
            <p:spPr bwMode="auto">
              <a:xfrm>
                <a:off x="2930"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endParaRPr lang="en-US">
                  <a:solidFill>
                    <a:srgbClr val="198721"/>
                  </a:solidFill>
                </a:endParaRPr>
              </a:p>
            </p:txBody>
          </p:sp>
          <p:sp>
            <p:nvSpPr>
              <p:cNvPr id="406591" name="Text Box 63"/>
              <p:cNvSpPr txBox="1">
                <a:spLocks noChangeArrowheads="1"/>
              </p:cNvSpPr>
              <p:nvPr/>
            </p:nvSpPr>
            <p:spPr bwMode="auto">
              <a:xfrm>
                <a:off x="3499"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endParaRPr lang="en-US">
                  <a:solidFill>
                    <a:srgbClr val="198721"/>
                  </a:solidFill>
                </a:endParaRPr>
              </a:p>
            </p:txBody>
          </p:sp>
          <p:sp>
            <p:nvSpPr>
              <p:cNvPr id="406592" name="Text Box 64"/>
              <p:cNvSpPr txBox="1">
                <a:spLocks noChangeArrowheads="1"/>
              </p:cNvSpPr>
              <p:nvPr/>
            </p:nvSpPr>
            <p:spPr bwMode="auto">
              <a:xfrm>
                <a:off x="4068"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endParaRPr lang="en-US">
                  <a:solidFill>
                    <a:srgbClr val="198721"/>
                  </a:solidFill>
                </a:endParaRPr>
              </a:p>
            </p:txBody>
          </p:sp>
          <p:sp>
            <p:nvSpPr>
              <p:cNvPr id="406593" name="Text Box 65"/>
              <p:cNvSpPr txBox="1">
                <a:spLocks noChangeArrowheads="1"/>
              </p:cNvSpPr>
              <p:nvPr/>
            </p:nvSpPr>
            <p:spPr bwMode="auto">
              <a:xfrm>
                <a:off x="4637"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endParaRPr lang="en-US">
                  <a:solidFill>
                    <a:srgbClr val="198721"/>
                  </a:solidFill>
                </a:endParaRPr>
              </a:p>
            </p:txBody>
          </p:sp>
        </p:grpSp>
        <p:grpSp>
          <p:nvGrpSpPr>
            <p:cNvPr id="5" name="Group 66"/>
            <p:cNvGrpSpPr>
              <a:grpSpLocks/>
            </p:cNvGrpSpPr>
            <p:nvPr/>
          </p:nvGrpSpPr>
          <p:grpSpPr bwMode="auto">
            <a:xfrm>
              <a:off x="816" y="3648"/>
              <a:ext cx="4230" cy="327"/>
              <a:chOff x="939" y="2698"/>
              <a:chExt cx="4230" cy="327"/>
            </a:xfrm>
          </p:grpSpPr>
          <p:sp>
            <p:nvSpPr>
              <p:cNvPr id="406595" name="Text Box 67"/>
              <p:cNvSpPr txBox="1">
                <a:spLocks noChangeArrowheads="1"/>
              </p:cNvSpPr>
              <p:nvPr/>
            </p:nvSpPr>
            <p:spPr bwMode="auto">
              <a:xfrm>
                <a:off x="939"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endParaRPr lang="en-US">
                  <a:solidFill>
                    <a:srgbClr val="198721"/>
                  </a:solidFill>
                </a:endParaRPr>
              </a:p>
            </p:txBody>
          </p:sp>
          <p:sp>
            <p:nvSpPr>
              <p:cNvPr id="406596" name="Text Box 68"/>
              <p:cNvSpPr txBox="1">
                <a:spLocks noChangeArrowheads="1"/>
              </p:cNvSpPr>
              <p:nvPr/>
            </p:nvSpPr>
            <p:spPr bwMode="auto">
              <a:xfrm>
                <a:off x="1508"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p>
            </p:txBody>
          </p:sp>
          <p:sp>
            <p:nvSpPr>
              <p:cNvPr id="406597" name="Text Box 69"/>
              <p:cNvSpPr txBox="1">
                <a:spLocks noChangeArrowheads="1"/>
              </p:cNvSpPr>
              <p:nvPr/>
            </p:nvSpPr>
            <p:spPr bwMode="auto">
              <a:xfrm>
                <a:off x="2077"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p>
            </p:txBody>
          </p:sp>
          <p:sp>
            <p:nvSpPr>
              <p:cNvPr id="406598" name="Text Box 70"/>
              <p:cNvSpPr txBox="1">
                <a:spLocks noChangeArrowheads="1"/>
              </p:cNvSpPr>
              <p:nvPr/>
            </p:nvSpPr>
            <p:spPr bwMode="auto">
              <a:xfrm>
                <a:off x="2646"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p>
            </p:txBody>
          </p:sp>
          <p:sp>
            <p:nvSpPr>
              <p:cNvPr id="406599" name="Text Box 71"/>
              <p:cNvSpPr txBox="1">
                <a:spLocks noChangeArrowheads="1"/>
              </p:cNvSpPr>
              <p:nvPr/>
            </p:nvSpPr>
            <p:spPr bwMode="auto">
              <a:xfrm>
                <a:off x="3215"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p>
            </p:txBody>
          </p:sp>
          <p:sp>
            <p:nvSpPr>
              <p:cNvPr id="406600" name="Text Box 72"/>
              <p:cNvSpPr txBox="1">
                <a:spLocks noChangeArrowheads="1"/>
              </p:cNvSpPr>
              <p:nvPr/>
            </p:nvSpPr>
            <p:spPr bwMode="auto">
              <a:xfrm>
                <a:off x="3784"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p>
            </p:txBody>
          </p:sp>
          <p:sp>
            <p:nvSpPr>
              <p:cNvPr id="406601" name="Text Box 73"/>
              <p:cNvSpPr txBox="1">
                <a:spLocks noChangeArrowheads="1"/>
              </p:cNvSpPr>
              <p:nvPr/>
            </p:nvSpPr>
            <p:spPr bwMode="auto">
              <a:xfrm>
                <a:off x="4353"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p>
            </p:txBody>
          </p:sp>
          <p:sp>
            <p:nvSpPr>
              <p:cNvPr id="406602" name="Text Box 74"/>
              <p:cNvSpPr txBox="1">
                <a:spLocks noChangeArrowheads="1"/>
              </p:cNvSpPr>
              <p:nvPr/>
            </p:nvSpPr>
            <p:spPr bwMode="auto">
              <a:xfrm>
                <a:off x="4922"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p>
            </p:txBody>
          </p:sp>
          <p:sp>
            <p:nvSpPr>
              <p:cNvPr id="406603" name="Text Box 75"/>
              <p:cNvSpPr txBox="1">
                <a:spLocks noChangeArrowheads="1"/>
              </p:cNvSpPr>
              <p:nvPr/>
            </p:nvSpPr>
            <p:spPr bwMode="auto">
              <a:xfrm>
                <a:off x="1223"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endParaRPr lang="en-US">
                  <a:solidFill>
                    <a:srgbClr val="198721"/>
                  </a:solidFill>
                </a:endParaRPr>
              </a:p>
            </p:txBody>
          </p:sp>
          <p:sp>
            <p:nvSpPr>
              <p:cNvPr id="406604" name="Text Box 76"/>
              <p:cNvSpPr txBox="1">
                <a:spLocks noChangeArrowheads="1"/>
              </p:cNvSpPr>
              <p:nvPr/>
            </p:nvSpPr>
            <p:spPr bwMode="auto">
              <a:xfrm>
                <a:off x="1792"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endParaRPr lang="en-US">
                  <a:solidFill>
                    <a:srgbClr val="198721"/>
                  </a:solidFill>
                </a:endParaRPr>
              </a:p>
            </p:txBody>
          </p:sp>
          <p:sp>
            <p:nvSpPr>
              <p:cNvPr id="406605" name="Text Box 77"/>
              <p:cNvSpPr txBox="1">
                <a:spLocks noChangeArrowheads="1"/>
              </p:cNvSpPr>
              <p:nvPr/>
            </p:nvSpPr>
            <p:spPr bwMode="auto">
              <a:xfrm>
                <a:off x="2361"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endParaRPr lang="en-US">
                  <a:solidFill>
                    <a:srgbClr val="198721"/>
                  </a:solidFill>
                </a:endParaRPr>
              </a:p>
            </p:txBody>
          </p:sp>
          <p:sp>
            <p:nvSpPr>
              <p:cNvPr id="406606" name="Text Box 78"/>
              <p:cNvSpPr txBox="1">
                <a:spLocks noChangeArrowheads="1"/>
              </p:cNvSpPr>
              <p:nvPr/>
            </p:nvSpPr>
            <p:spPr bwMode="auto">
              <a:xfrm>
                <a:off x="2930"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endParaRPr lang="en-US">
                  <a:solidFill>
                    <a:srgbClr val="198721"/>
                  </a:solidFill>
                </a:endParaRPr>
              </a:p>
            </p:txBody>
          </p:sp>
          <p:sp>
            <p:nvSpPr>
              <p:cNvPr id="406607" name="Text Box 79"/>
              <p:cNvSpPr txBox="1">
                <a:spLocks noChangeArrowheads="1"/>
              </p:cNvSpPr>
              <p:nvPr/>
            </p:nvSpPr>
            <p:spPr bwMode="auto">
              <a:xfrm>
                <a:off x="3499"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endParaRPr lang="en-US">
                  <a:solidFill>
                    <a:srgbClr val="198721"/>
                  </a:solidFill>
                </a:endParaRPr>
              </a:p>
            </p:txBody>
          </p:sp>
          <p:sp>
            <p:nvSpPr>
              <p:cNvPr id="406608" name="Text Box 80"/>
              <p:cNvSpPr txBox="1">
                <a:spLocks noChangeArrowheads="1"/>
              </p:cNvSpPr>
              <p:nvPr/>
            </p:nvSpPr>
            <p:spPr bwMode="auto">
              <a:xfrm>
                <a:off x="4068"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endParaRPr lang="en-US">
                  <a:solidFill>
                    <a:srgbClr val="198721"/>
                  </a:solidFill>
                </a:endParaRPr>
              </a:p>
            </p:txBody>
          </p:sp>
          <p:sp>
            <p:nvSpPr>
              <p:cNvPr id="406609" name="Text Box 81"/>
              <p:cNvSpPr txBox="1">
                <a:spLocks noChangeArrowheads="1"/>
              </p:cNvSpPr>
              <p:nvPr/>
            </p:nvSpPr>
            <p:spPr bwMode="auto">
              <a:xfrm>
                <a:off x="4637"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endParaRPr lang="en-US">
                  <a:solidFill>
                    <a:srgbClr val="198721"/>
                  </a:solidFill>
                </a:endParaRPr>
              </a:p>
            </p:txBody>
          </p:sp>
        </p:grpSp>
        <p:grpSp>
          <p:nvGrpSpPr>
            <p:cNvPr id="6" name="Group 82"/>
            <p:cNvGrpSpPr>
              <a:grpSpLocks/>
            </p:cNvGrpSpPr>
            <p:nvPr/>
          </p:nvGrpSpPr>
          <p:grpSpPr bwMode="auto">
            <a:xfrm>
              <a:off x="840" y="2889"/>
              <a:ext cx="4224" cy="327"/>
              <a:chOff x="942" y="2698"/>
              <a:chExt cx="4224" cy="327"/>
            </a:xfrm>
          </p:grpSpPr>
          <p:sp>
            <p:nvSpPr>
              <p:cNvPr id="406611" name="Text Box 83"/>
              <p:cNvSpPr txBox="1">
                <a:spLocks noChangeArrowheads="1"/>
              </p:cNvSpPr>
              <p:nvPr/>
            </p:nvSpPr>
            <p:spPr bwMode="auto">
              <a:xfrm>
                <a:off x="942"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endParaRPr lang="en-US">
                  <a:solidFill>
                    <a:srgbClr val="CC0000"/>
                  </a:solidFill>
                </a:endParaRPr>
              </a:p>
            </p:txBody>
          </p:sp>
          <p:sp>
            <p:nvSpPr>
              <p:cNvPr id="406612" name="Text Box 84"/>
              <p:cNvSpPr txBox="1">
                <a:spLocks noChangeArrowheads="1"/>
              </p:cNvSpPr>
              <p:nvPr/>
            </p:nvSpPr>
            <p:spPr bwMode="auto">
              <a:xfrm>
                <a:off x="1511"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sp>
            <p:nvSpPr>
              <p:cNvPr id="406613" name="Text Box 85"/>
              <p:cNvSpPr txBox="1">
                <a:spLocks noChangeArrowheads="1"/>
              </p:cNvSpPr>
              <p:nvPr/>
            </p:nvSpPr>
            <p:spPr bwMode="auto">
              <a:xfrm>
                <a:off x="2080"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sp>
            <p:nvSpPr>
              <p:cNvPr id="406614" name="Text Box 86"/>
              <p:cNvSpPr txBox="1">
                <a:spLocks noChangeArrowheads="1"/>
              </p:cNvSpPr>
              <p:nvPr/>
            </p:nvSpPr>
            <p:spPr bwMode="auto">
              <a:xfrm>
                <a:off x="2649"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sp>
            <p:nvSpPr>
              <p:cNvPr id="406615" name="Text Box 87"/>
              <p:cNvSpPr txBox="1">
                <a:spLocks noChangeArrowheads="1"/>
              </p:cNvSpPr>
              <p:nvPr/>
            </p:nvSpPr>
            <p:spPr bwMode="auto">
              <a:xfrm>
                <a:off x="3218"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sp>
            <p:nvSpPr>
              <p:cNvPr id="406616" name="Text Box 88"/>
              <p:cNvSpPr txBox="1">
                <a:spLocks noChangeArrowheads="1"/>
              </p:cNvSpPr>
              <p:nvPr/>
            </p:nvSpPr>
            <p:spPr bwMode="auto">
              <a:xfrm>
                <a:off x="3787"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sp>
            <p:nvSpPr>
              <p:cNvPr id="406617" name="Text Box 89"/>
              <p:cNvSpPr txBox="1">
                <a:spLocks noChangeArrowheads="1"/>
              </p:cNvSpPr>
              <p:nvPr/>
            </p:nvSpPr>
            <p:spPr bwMode="auto">
              <a:xfrm>
                <a:off x="4356"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sp>
            <p:nvSpPr>
              <p:cNvPr id="406618" name="Text Box 90"/>
              <p:cNvSpPr txBox="1">
                <a:spLocks noChangeArrowheads="1"/>
              </p:cNvSpPr>
              <p:nvPr/>
            </p:nvSpPr>
            <p:spPr bwMode="auto">
              <a:xfrm>
                <a:off x="4925"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sp>
            <p:nvSpPr>
              <p:cNvPr id="406619" name="Text Box 91"/>
              <p:cNvSpPr txBox="1">
                <a:spLocks noChangeArrowheads="1"/>
              </p:cNvSpPr>
              <p:nvPr/>
            </p:nvSpPr>
            <p:spPr bwMode="auto">
              <a:xfrm>
                <a:off x="1226"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sp>
            <p:nvSpPr>
              <p:cNvPr id="406620" name="Text Box 92"/>
              <p:cNvSpPr txBox="1">
                <a:spLocks noChangeArrowheads="1"/>
              </p:cNvSpPr>
              <p:nvPr/>
            </p:nvSpPr>
            <p:spPr bwMode="auto">
              <a:xfrm>
                <a:off x="1795"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sp>
            <p:nvSpPr>
              <p:cNvPr id="406621" name="Text Box 93"/>
              <p:cNvSpPr txBox="1">
                <a:spLocks noChangeArrowheads="1"/>
              </p:cNvSpPr>
              <p:nvPr/>
            </p:nvSpPr>
            <p:spPr bwMode="auto">
              <a:xfrm>
                <a:off x="2364"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sp>
            <p:nvSpPr>
              <p:cNvPr id="406622" name="Text Box 94"/>
              <p:cNvSpPr txBox="1">
                <a:spLocks noChangeArrowheads="1"/>
              </p:cNvSpPr>
              <p:nvPr/>
            </p:nvSpPr>
            <p:spPr bwMode="auto">
              <a:xfrm>
                <a:off x="2933"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sp>
            <p:nvSpPr>
              <p:cNvPr id="406623" name="Text Box 95"/>
              <p:cNvSpPr txBox="1">
                <a:spLocks noChangeArrowheads="1"/>
              </p:cNvSpPr>
              <p:nvPr/>
            </p:nvSpPr>
            <p:spPr bwMode="auto">
              <a:xfrm>
                <a:off x="3502"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sp>
            <p:nvSpPr>
              <p:cNvPr id="406624" name="Text Box 96"/>
              <p:cNvSpPr txBox="1">
                <a:spLocks noChangeArrowheads="1"/>
              </p:cNvSpPr>
              <p:nvPr/>
            </p:nvSpPr>
            <p:spPr bwMode="auto">
              <a:xfrm>
                <a:off x="4071"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sp>
            <p:nvSpPr>
              <p:cNvPr id="406625" name="Text Box 97"/>
              <p:cNvSpPr txBox="1">
                <a:spLocks noChangeArrowheads="1"/>
              </p:cNvSpPr>
              <p:nvPr/>
            </p:nvSpPr>
            <p:spPr bwMode="auto">
              <a:xfrm>
                <a:off x="4640"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grpSp>
        <p:grpSp>
          <p:nvGrpSpPr>
            <p:cNvPr id="7" name="Group 98"/>
            <p:cNvGrpSpPr>
              <a:grpSpLocks/>
            </p:cNvGrpSpPr>
            <p:nvPr/>
          </p:nvGrpSpPr>
          <p:grpSpPr bwMode="auto">
            <a:xfrm>
              <a:off x="840" y="3465"/>
              <a:ext cx="4224" cy="327"/>
              <a:chOff x="942" y="2698"/>
              <a:chExt cx="4224" cy="327"/>
            </a:xfrm>
          </p:grpSpPr>
          <p:sp>
            <p:nvSpPr>
              <p:cNvPr id="406627" name="Text Box 99"/>
              <p:cNvSpPr txBox="1">
                <a:spLocks noChangeArrowheads="1"/>
              </p:cNvSpPr>
              <p:nvPr/>
            </p:nvSpPr>
            <p:spPr bwMode="auto">
              <a:xfrm>
                <a:off x="942"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endParaRPr lang="en-US">
                  <a:solidFill>
                    <a:srgbClr val="CC0000"/>
                  </a:solidFill>
                </a:endParaRPr>
              </a:p>
            </p:txBody>
          </p:sp>
          <p:sp>
            <p:nvSpPr>
              <p:cNvPr id="406628" name="Text Box 100"/>
              <p:cNvSpPr txBox="1">
                <a:spLocks noChangeArrowheads="1"/>
              </p:cNvSpPr>
              <p:nvPr/>
            </p:nvSpPr>
            <p:spPr bwMode="auto">
              <a:xfrm>
                <a:off x="1511"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sp>
            <p:nvSpPr>
              <p:cNvPr id="406629" name="Text Box 101"/>
              <p:cNvSpPr txBox="1">
                <a:spLocks noChangeArrowheads="1"/>
              </p:cNvSpPr>
              <p:nvPr/>
            </p:nvSpPr>
            <p:spPr bwMode="auto">
              <a:xfrm>
                <a:off x="2080"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sp>
            <p:nvSpPr>
              <p:cNvPr id="406630" name="Text Box 102"/>
              <p:cNvSpPr txBox="1">
                <a:spLocks noChangeArrowheads="1"/>
              </p:cNvSpPr>
              <p:nvPr/>
            </p:nvSpPr>
            <p:spPr bwMode="auto">
              <a:xfrm>
                <a:off x="2649"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sp>
            <p:nvSpPr>
              <p:cNvPr id="406631" name="Text Box 103"/>
              <p:cNvSpPr txBox="1">
                <a:spLocks noChangeArrowheads="1"/>
              </p:cNvSpPr>
              <p:nvPr/>
            </p:nvSpPr>
            <p:spPr bwMode="auto">
              <a:xfrm>
                <a:off x="3218"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sp>
            <p:nvSpPr>
              <p:cNvPr id="406632" name="Text Box 104"/>
              <p:cNvSpPr txBox="1">
                <a:spLocks noChangeArrowheads="1"/>
              </p:cNvSpPr>
              <p:nvPr/>
            </p:nvSpPr>
            <p:spPr bwMode="auto">
              <a:xfrm>
                <a:off x="3787"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sp>
            <p:nvSpPr>
              <p:cNvPr id="406633" name="Text Box 105"/>
              <p:cNvSpPr txBox="1">
                <a:spLocks noChangeArrowheads="1"/>
              </p:cNvSpPr>
              <p:nvPr/>
            </p:nvSpPr>
            <p:spPr bwMode="auto">
              <a:xfrm>
                <a:off x="4356"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sp>
            <p:nvSpPr>
              <p:cNvPr id="406634" name="Text Box 106"/>
              <p:cNvSpPr txBox="1">
                <a:spLocks noChangeArrowheads="1"/>
              </p:cNvSpPr>
              <p:nvPr/>
            </p:nvSpPr>
            <p:spPr bwMode="auto">
              <a:xfrm>
                <a:off x="4925"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sp>
            <p:nvSpPr>
              <p:cNvPr id="406635" name="Text Box 107"/>
              <p:cNvSpPr txBox="1">
                <a:spLocks noChangeArrowheads="1"/>
              </p:cNvSpPr>
              <p:nvPr/>
            </p:nvSpPr>
            <p:spPr bwMode="auto">
              <a:xfrm>
                <a:off x="1226"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sp>
            <p:nvSpPr>
              <p:cNvPr id="406636" name="Text Box 108"/>
              <p:cNvSpPr txBox="1">
                <a:spLocks noChangeArrowheads="1"/>
              </p:cNvSpPr>
              <p:nvPr/>
            </p:nvSpPr>
            <p:spPr bwMode="auto">
              <a:xfrm>
                <a:off x="1795"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sp>
            <p:nvSpPr>
              <p:cNvPr id="406637" name="Text Box 109"/>
              <p:cNvSpPr txBox="1">
                <a:spLocks noChangeArrowheads="1"/>
              </p:cNvSpPr>
              <p:nvPr/>
            </p:nvSpPr>
            <p:spPr bwMode="auto">
              <a:xfrm>
                <a:off x="2364"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sp>
            <p:nvSpPr>
              <p:cNvPr id="406638" name="Text Box 110"/>
              <p:cNvSpPr txBox="1">
                <a:spLocks noChangeArrowheads="1"/>
              </p:cNvSpPr>
              <p:nvPr/>
            </p:nvSpPr>
            <p:spPr bwMode="auto">
              <a:xfrm>
                <a:off x="2933"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sp>
            <p:nvSpPr>
              <p:cNvPr id="406639" name="Text Box 111"/>
              <p:cNvSpPr txBox="1">
                <a:spLocks noChangeArrowheads="1"/>
              </p:cNvSpPr>
              <p:nvPr/>
            </p:nvSpPr>
            <p:spPr bwMode="auto">
              <a:xfrm>
                <a:off x="3502"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sp>
            <p:nvSpPr>
              <p:cNvPr id="406640" name="Text Box 112"/>
              <p:cNvSpPr txBox="1">
                <a:spLocks noChangeArrowheads="1"/>
              </p:cNvSpPr>
              <p:nvPr/>
            </p:nvSpPr>
            <p:spPr bwMode="auto">
              <a:xfrm>
                <a:off x="4071"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sp>
            <p:nvSpPr>
              <p:cNvPr id="406641" name="Text Box 113"/>
              <p:cNvSpPr txBox="1">
                <a:spLocks noChangeArrowheads="1"/>
              </p:cNvSpPr>
              <p:nvPr/>
            </p:nvSpPr>
            <p:spPr bwMode="auto">
              <a:xfrm>
                <a:off x="4640"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grpSp>
      </p:grpSp>
      <p:sp>
        <p:nvSpPr>
          <p:cNvPr id="406642" name="AutoShape 114"/>
          <p:cNvSpPr>
            <a:spLocks noChangeArrowheads="1"/>
          </p:cNvSpPr>
          <p:nvPr/>
        </p:nvSpPr>
        <p:spPr bwMode="auto">
          <a:xfrm>
            <a:off x="4267200" y="4114800"/>
            <a:ext cx="990600" cy="762000"/>
          </a:xfrm>
          <a:prstGeom prst="downArrow">
            <a:avLst>
              <a:gd name="adj1" fmla="val 50000"/>
              <a:gd name="adj2" fmla="val 25000"/>
            </a:avLst>
          </a:prstGeom>
          <a:solidFill>
            <a:srgbClr val="000000"/>
          </a:solidFill>
          <a:ln w="9525">
            <a:solidFill>
              <a:schemeClr val="tx1"/>
            </a:solidFill>
            <a:miter lim="800000"/>
            <a:headEnd/>
            <a:tailEnd/>
          </a:ln>
          <a:effectLst/>
        </p:spPr>
        <p:txBody>
          <a:bodyPr wrap="none" anchor="ctr">
            <a:prstTxWarp prst="textNoShape">
              <a:avLst/>
            </a:prstTxWarp>
          </a:bodyPr>
          <a:lstStyle/>
          <a:p>
            <a:endParaRPr lang="en-US"/>
          </a:p>
        </p:txBody>
      </p:sp>
      <p:sp>
        <p:nvSpPr>
          <p:cNvPr id="406643" name="Rectangle 115"/>
          <p:cNvSpPr>
            <a:spLocks noChangeArrowheads="1"/>
          </p:cNvSpPr>
          <p:nvPr/>
        </p:nvSpPr>
        <p:spPr bwMode="auto">
          <a:xfrm>
            <a:off x="506413" y="4267200"/>
            <a:ext cx="2752725" cy="488950"/>
          </a:xfrm>
          <a:prstGeom prst="rect">
            <a:avLst/>
          </a:prstGeom>
          <a:solidFill>
            <a:schemeClr val="bg1"/>
          </a:solidFill>
          <a:ln w="9525">
            <a:noFill/>
            <a:miter lim="800000"/>
            <a:headEnd/>
            <a:tailEnd/>
          </a:ln>
          <a:effectLst/>
        </p:spPr>
        <p:txBody>
          <a:bodyPr wrap="none" anchor="ctr">
            <a:prstTxWarp prst="textNoShape">
              <a:avLst/>
            </a:prstTxWarp>
            <a:spAutoFit/>
          </a:bodyPr>
          <a:lstStyle/>
          <a:p>
            <a:r>
              <a:rPr lang="en-US" sz="2600" b="1">
                <a:solidFill>
                  <a:schemeClr val="tx2"/>
                </a:solidFill>
              </a:rPr>
              <a:t>resting potential</a:t>
            </a:r>
            <a:endParaRPr lang="en-US" sz="2600" b="1" u="sng">
              <a:solidFill>
                <a:srgbClr val="0F116A"/>
              </a:solidFill>
            </a:endParaRP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6166" name="Picture 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362200" y="4038600"/>
            <a:ext cx="3259138" cy="2605088"/>
          </a:xfrm>
          <a:prstGeom prst="rect">
            <a:avLst/>
          </a:prstGeom>
          <a:noFill/>
          <a:ln w="9525">
            <a:noFill/>
            <a:miter lim="800000"/>
            <a:headEnd/>
            <a:tailEnd/>
          </a:ln>
          <a:effectLst>
            <a:outerShdw blurRad="63500" dist="38099" dir="2700000" algn="ctr" rotWithShape="0">
              <a:srgbClr val="000000">
                <a:alpha val="74998"/>
              </a:srgbClr>
            </a:outerShdw>
          </a:effectLst>
        </p:spPr>
      </p:pic>
      <p:sp>
        <p:nvSpPr>
          <p:cNvPr id="476162" name="Rectangle 2"/>
          <p:cNvSpPr>
            <a:spLocks noGrp="1" noChangeArrowheads="1"/>
          </p:cNvSpPr>
          <p:nvPr>
            <p:ph type="title"/>
          </p:nvPr>
        </p:nvSpPr>
        <p:spPr>
          <a:xfrm>
            <a:off x="139700" y="152400"/>
            <a:ext cx="8534400" cy="762000"/>
          </a:xfrm>
        </p:spPr>
        <p:txBody>
          <a:bodyPr/>
          <a:lstStyle/>
          <a:p>
            <a:r>
              <a:rPr lang="en-US" sz="3200" dirty="0"/>
              <a:t>Why do animals need a nervous system?</a:t>
            </a:r>
            <a:endParaRPr lang="en-US" dirty="0"/>
          </a:p>
        </p:txBody>
      </p:sp>
      <p:sp>
        <p:nvSpPr>
          <p:cNvPr id="476163" name="Rectangle 3" descr="Rectangle: Click to edit Master text styles&#10;Second level&#10;Third level&#10;Fourth level&#10;Fifth level"/>
          <p:cNvSpPr>
            <a:spLocks noGrp="1" noChangeArrowheads="1"/>
          </p:cNvSpPr>
          <p:nvPr>
            <p:ph type="body" idx="1"/>
          </p:nvPr>
        </p:nvSpPr>
        <p:spPr>
          <a:xfrm>
            <a:off x="4876800" y="1371600"/>
            <a:ext cx="4267200" cy="3124200"/>
          </a:xfrm>
          <a:noFill/>
        </p:spPr>
        <p:txBody>
          <a:bodyPr rIns="0"/>
          <a:lstStyle/>
          <a:p>
            <a:r>
              <a:rPr lang="en-US" sz="2900"/>
              <a:t>What characteristics do animals need in </a:t>
            </a:r>
            <a:br>
              <a:rPr lang="en-US" sz="2900"/>
            </a:br>
            <a:r>
              <a:rPr lang="en-US" sz="2900"/>
              <a:t>a nervous system?</a:t>
            </a:r>
            <a:endParaRPr lang="en-US"/>
          </a:p>
          <a:p>
            <a:pPr marL="1254125" lvl="1" indent="-280988"/>
            <a:r>
              <a:rPr lang="en-US"/>
              <a:t>fast </a:t>
            </a:r>
          </a:p>
          <a:p>
            <a:pPr marL="1254125" lvl="1" indent="-280988"/>
            <a:r>
              <a:rPr lang="en-US"/>
              <a:t>accurate</a:t>
            </a:r>
          </a:p>
          <a:p>
            <a:pPr marL="1254125" lvl="1" indent="-280988"/>
            <a:r>
              <a:rPr lang="en-US"/>
              <a:t>reset quickly</a:t>
            </a:r>
          </a:p>
        </p:txBody>
      </p:sp>
      <p:pic>
        <p:nvPicPr>
          <p:cNvPr id="476164" name="Picture 4"/>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04800" y="3048000"/>
            <a:ext cx="2438400" cy="2274888"/>
          </a:xfrm>
          <a:prstGeom prst="rect">
            <a:avLst/>
          </a:prstGeom>
          <a:noFill/>
          <a:ln w="9525">
            <a:noFill/>
            <a:miter lim="800000"/>
            <a:headEnd/>
            <a:tailEnd/>
          </a:ln>
          <a:effectLst>
            <a:outerShdw blurRad="63500" dist="38099" dir="2700000" algn="ctr" rotWithShape="0">
              <a:srgbClr val="000000">
                <a:alpha val="74998"/>
              </a:srgbClr>
            </a:outerShdw>
          </a:effectLst>
        </p:spPr>
      </p:pic>
      <p:pic>
        <p:nvPicPr>
          <p:cNvPr id="476165" name="Picture 5"/>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133600" y="1447800"/>
            <a:ext cx="2713038" cy="1971675"/>
          </a:xfrm>
          <a:prstGeom prst="rect">
            <a:avLst/>
          </a:prstGeom>
          <a:noFill/>
          <a:ln w="9525">
            <a:noFill/>
            <a:miter lim="800000"/>
            <a:headEnd/>
            <a:tailEnd/>
          </a:ln>
          <a:effectLst>
            <a:outerShdw blurRad="63500" dist="38099" dir="2700000" algn="ctr" rotWithShape="0">
              <a:srgbClr val="000000">
                <a:alpha val="74998"/>
              </a:srgbClr>
            </a:outerShdw>
          </a:effectLst>
        </p:spPr>
      </p:pic>
      <p:pic>
        <p:nvPicPr>
          <p:cNvPr id="476167" name="Picture 7" descr="penguinL"/>
          <p:cNvPicPr>
            <a:picLocks noChangeAspect="1" noChangeArrowheads="1"/>
          </p:cNvPicPr>
          <p:nvPr/>
        </p:nvPicPr>
        <p:blipFill>
          <a:blip r:embed="rId6"/>
          <a:srcRect/>
          <a:stretch>
            <a:fillRect/>
          </a:stretch>
        </p:blipFill>
        <p:spPr bwMode="auto">
          <a:xfrm>
            <a:off x="7772400" y="5489575"/>
            <a:ext cx="1274763" cy="1295400"/>
          </a:xfrm>
          <a:prstGeom prst="rect">
            <a:avLst/>
          </a:prstGeom>
          <a:noFill/>
        </p:spPr>
      </p:pic>
      <p:sp>
        <p:nvSpPr>
          <p:cNvPr id="476168" name="AutoShape 8"/>
          <p:cNvSpPr>
            <a:spLocks noChangeArrowheads="1"/>
          </p:cNvSpPr>
          <p:nvPr/>
        </p:nvSpPr>
        <p:spPr bwMode="auto">
          <a:xfrm>
            <a:off x="5892800" y="5251450"/>
            <a:ext cx="1828800" cy="1538288"/>
          </a:xfrm>
          <a:prstGeom prst="wedgeEllipseCallout">
            <a:avLst>
              <a:gd name="adj1" fmla="val 70139"/>
              <a:gd name="adj2" fmla="val -11921"/>
            </a:avLst>
          </a:prstGeom>
          <a:solidFill>
            <a:srgbClr val="FFEA18"/>
          </a:solidFill>
          <a:ln w="38100">
            <a:solidFill>
              <a:srgbClr val="CC0000"/>
            </a:solidFill>
            <a:miter lim="800000"/>
            <a:headEnd/>
            <a:tailEnd/>
          </a:ln>
          <a:effectLst/>
        </p:spPr>
        <p:txBody>
          <a:bodyPr wrap="none" lIns="0" tIns="0" rIns="0" bIns="0" anchor="ctr">
            <a:prstTxWarp prst="textNoShape">
              <a:avLst/>
            </a:prstTxWarp>
          </a:bodyPr>
          <a:lstStyle/>
          <a:p>
            <a:r>
              <a:rPr lang="en-US" sz="1800" b="1">
                <a:solidFill>
                  <a:srgbClr val="0F116A"/>
                </a:solidFill>
                <a:latin typeface="Comic Sans MS" charset="0"/>
                <a:ea typeface="Geneva" charset="0"/>
                <a:cs typeface="Geneva" charset="0"/>
              </a:rPr>
              <a:t>Remember…</a:t>
            </a:r>
            <a:br>
              <a:rPr lang="en-US" sz="1800" b="1">
                <a:solidFill>
                  <a:srgbClr val="0F116A"/>
                </a:solidFill>
                <a:latin typeface="Comic Sans MS" charset="0"/>
                <a:ea typeface="Geneva" charset="0"/>
                <a:cs typeface="Geneva" charset="0"/>
              </a:rPr>
            </a:br>
            <a:r>
              <a:rPr lang="en-US" sz="1800" b="1">
                <a:solidFill>
                  <a:srgbClr val="0F116A"/>
                </a:solidFill>
                <a:latin typeface="Comic Sans MS" charset="0"/>
                <a:ea typeface="Geneva" charset="0"/>
                <a:cs typeface="Geneva" charset="0"/>
              </a:rPr>
              <a:t>think about</a:t>
            </a:r>
            <a:br>
              <a:rPr lang="en-US" sz="1800" b="1">
                <a:solidFill>
                  <a:srgbClr val="0F116A"/>
                </a:solidFill>
                <a:latin typeface="Comic Sans MS" charset="0"/>
                <a:ea typeface="Geneva" charset="0"/>
                <a:cs typeface="Geneva" charset="0"/>
              </a:rPr>
            </a:br>
            <a:r>
              <a:rPr lang="en-US" sz="1800" b="1">
                <a:solidFill>
                  <a:srgbClr val="0F116A"/>
                </a:solidFill>
                <a:latin typeface="Comic Sans MS" charset="0"/>
                <a:ea typeface="Geneva" charset="0"/>
                <a:cs typeface="Geneva" charset="0"/>
              </a:rPr>
              <a:t>the bunny… </a:t>
            </a:r>
          </a:p>
        </p:txBody>
      </p:sp>
      <p:sp>
        <p:nvSpPr>
          <p:cNvPr id="476169" name="AutoShape 9"/>
          <p:cNvSpPr>
            <a:spLocks noChangeArrowheads="1"/>
          </p:cNvSpPr>
          <p:nvPr/>
        </p:nvSpPr>
        <p:spPr bwMode="auto">
          <a:xfrm>
            <a:off x="5892800" y="5251450"/>
            <a:ext cx="1828800" cy="1538288"/>
          </a:xfrm>
          <a:prstGeom prst="wedgeEllipseCallout">
            <a:avLst>
              <a:gd name="adj1" fmla="val 69356"/>
              <a:gd name="adj2" fmla="val -11815"/>
            </a:avLst>
          </a:prstGeom>
          <a:solidFill>
            <a:srgbClr val="FFEA18"/>
          </a:solidFill>
          <a:ln w="38100">
            <a:solidFill>
              <a:srgbClr val="CC0000"/>
            </a:solidFill>
            <a:miter lim="800000"/>
            <a:headEnd/>
            <a:tailEnd/>
          </a:ln>
          <a:effectLst/>
        </p:spPr>
        <p:txBody>
          <a:bodyPr wrap="none" lIns="0" tIns="0" rIns="0" bIns="0" anchor="ctr">
            <a:prstTxWarp prst="textNoShape">
              <a:avLst/>
            </a:prstTxWarp>
          </a:bodyPr>
          <a:lstStyle/>
          <a:p>
            <a:r>
              <a:rPr lang="en-US" sz="1800" b="1">
                <a:solidFill>
                  <a:srgbClr val="0F116A"/>
                </a:solidFill>
                <a:latin typeface="Comic Sans MS" charset="0"/>
                <a:ea typeface="Geneva" charset="0"/>
                <a:cs typeface="Geneva" charset="0"/>
              </a:rPr>
              <a:t>Poor bunny</a:t>
            </a:r>
            <a:r>
              <a:rPr lang="en-US" sz="1800" b="1" i="1">
                <a:solidFill>
                  <a:srgbClr val="0F116A"/>
                </a:solidFill>
                <a:latin typeface="Comic Sans MS" charset="0"/>
                <a:ea typeface="Geneva" charset="0"/>
                <a:cs typeface="Geneva" charset="0"/>
              </a:rPr>
              <a:t>!</a:t>
            </a:r>
            <a:r>
              <a:rPr lang="en-US" sz="1800" b="1">
                <a:solidFill>
                  <a:srgbClr val="0F116A"/>
                </a:solidFill>
                <a:latin typeface="Comic Sans MS" charset="0"/>
                <a:ea typeface="Geneva" charset="0"/>
                <a:cs typeface="Geneva" charset="0"/>
              </a:rPr>
              <a:t>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476169"/>
                                        </p:tgtEl>
                                        <p:attrNameLst>
                                          <p:attrName>style.visibility</p:attrName>
                                        </p:attrNameLst>
                                      </p:cBhvr>
                                      <p:to>
                                        <p:strVal val="visible"/>
                                      </p:to>
                                    </p:set>
                                    <p:animEffect transition="in" filter="wipe(right)">
                                      <p:cBhvr>
                                        <p:cTn id="7" dur="500"/>
                                        <p:tgtEl>
                                          <p:spTgt spid="476169"/>
                                        </p:tgtEl>
                                      </p:cBhvr>
                                    </p:animEffect>
                                  </p:childTnLst>
                                  <p:subTnLst>
                                    <p:audio>
                                      <p:cMediaNode>
                                        <p:cTn display="0" masterRel="sameClick">
                                          <p:stCondLst>
                                            <p:cond evt="begin" delay="0">
                                              <p:tn val="5"/>
                                            </p:cond>
                                          </p:stCondLst>
                                          <p:endCondLst>
                                            <p:cond evt="onStopAudio" delay="0">
                                              <p:tgtEl>
                                                <p:sldTgt/>
                                              </p:tgtEl>
                                            </p:cond>
                                          </p:endCondLst>
                                        </p:cTn>
                                        <p:tgtEl>
                                          <p:sndTgt r:embed="rId2"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6169" grpId="0" animBg="1"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9" name="Rectangle 3" descr="Rectangle: Click to edit Master text styles&#10;Second level&#10;Third level&#10;Fourth level&#10;Fifth level"/>
          <p:cNvSpPr>
            <a:spLocks noGrp="1" noChangeArrowheads="1"/>
          </p:cNvSpPr>
          <p:nvPr>
            <p:ph type="body" idx="1"/>
          </p:nvPr>
        </p:nvSpPr>
        <p:spPr>
          <a:xfrm>
            <a:off x="611188" y="1371600"/>
            <a:ext cx="4560887" cy="5349875"/>
          </a:xfrm>
          <a:noFill/>
        </p:spPr>
        <p:txBody>
          <a:bodyPr rIns="0"/>
          <a:lstStyle/>
          <a:p>
            <a:pPr marL="455613" indent="-455613">
              <a:buClr>
                <a:srgbClr val="00006A"/>
              </a:buClr>
              <a:buFont typeface="Times" charset="0"/>
              <a:buAutoNum type="arabicPeriod"/>
            </a:pPr>
            <a:r>
              <a:rPr lang="en-US" sz="2600" u="sng" dirty="0">
                <a:solidFill>
                  <a:srgbClr val="CC0000"/>
                </a:solidFill>
              </a:rPr>
              <a:t>Resting potential</a:t>
            </a:r>
            <a:endParaRPr lang="en-US" sz="2600" dirty="0"/>
          </a:p>
          <a:p>
            <a:pPr marL="455613" indent="-455613">
              <a:buClr>
                <a:srgbClr val="00006A"/>
              </a:buClr>
              <a:buFont typeface="Times" charset="0"/>
              <a:buAutoNum type="arabicPeriod"/>
            </a:pPr>
            <a:r>
              <a:rPr lang="en-US" sz="2600" dirty="0"/>
              <a:t>Stimulus reaches </a:t>
            </a:r>
            <a:r>
              <a:rPr lang="en-US" sz="2600" u="sng" dirty="0">
                <a:solidFill>
                  <a:srgbClr val="CC0000"/>
                </a:solidFill>
              </a:rPr>
              <a:t>threshold potential</a:t>
            </a:r>
            <a:endParaRPr lang="en-US" sz="2600" dirty="0"/>
          </a:p>
          <a:p>
            <a:pPr marL="455613" indent="-455613">
              <a:buClr>
                <a:srgbClr val="00006A"/>
              </a:buClr>
              <a:buFont typeface="Times" charset="0"/>
              <a:buAutoNum type="arabicPeriod"/>
            </a:pPr>
            <a:r>
              <a:rPr lang="en-US" sz="2600" u="sng" dirty="0">
                <a:solidFill>
                  <a:srgbClr val="CC0000"/>
                </a:solidFill>
              </a:rPr>
              <a:t>Depolarization</a:t>
            </a:r>
            <a:r>
              <a:rPr lang="en-US" sz="2600" dirty="0"/>
              <a:t> </a:t>
            </a:r>
            <a:br>
              <a:rPr lang="en-US" sz="2600" dirty="0"/>
            </a:br>
            <a:r>
              <a:rPr lang="en-US" sz="2600" dirty="0"/>
              <a:t>Na</a:t>
            </a:r>
            <a:r>
              <a:rPr lang="en-US" sz="2600" baseline="30000" dirty="0"/>
              <a:t>+</a:t>
            </a:r>
            <a:r>
              <a:rPr lang="en-US" sz="2600" dirty="0"/>
              <a:t> channels open; </a:t>
            </a:r>
            <a:br>
              <a:rPr lang="en-US" sz="2600" dirty="0"/>
            </a:br>
            <a:r>
              <a:rPr lang="en-US" sz="2600" dirty="0"/>
              <a:t>K</a:t>
            </a:r>
            <a:r>
              <a:rPr lang="en-US" sz="2600" baseline="30000" dirty="0"/>
              <a:t>+</a:t>
            </a:r>
            <a:r>
              <a:rPr lang="en-US" sz="2600" dirty="0"/>
              <a:t> channels closed</a:t>
            </a:r>
          </a:p>
          <a:p>
            <a:pPr marL="455613" indent="-455613">
              <a:buClr>
                <a:srgbClr val="00006A"/>
              </a:buClr>
              <a:buFont typeface="Times" charset="0"/>
              <a:buAutoNum type="arabicPeriod"/>
            </a:pPr>
            <a:r>
              <a:rPr lang="en-US" sz="2600" dirty="0"/>
              <a:t>Na</a:t>
            </a:r>
            <a:r>
              <a:rPr lang="en-US" sz="2600" baseline="30000" dirty="0"/>
              <a:t>+</a:t>
            </a:r>
            <a:r>
              <a:rPr lang="en-US" sz="2600" dirty="0"/>
              <a:t> channels close; </a:t>
            </a:r>
            <a:br>
              <a:rPr lang="en-US" sz="2600" dirty="0"/>
            </a:br>
            <a:r>
              <a:rPr lang="en-US" sz="2600" dirty="0"/>
              <a:t>K</a:t>
            </a:r>
            <a:r>
              <a:rPr lang="en-US" sz="2600" baseline="30000" dirty="0"/>
              <a:t>+</a:t>
            </a:r>
            <a:r>
              <a:rPr lang="en-US" sz="2600" dirty="0"/>
              <a:t> channels open</a:t>
            </a:r>
          </a:p>
          <a:p>
            <a:pPr marL="455613" indent="-455613">
              <a:buClr>
                <a:srgbClr val="00006A"/>
              </a:buClr>
              <a:buFont typeface="Times" charset="0"/>
              <a:buAutoNum type="arabicPeriod"/>
            </a:pPr>
            <a:r>
              <a:rPr lang="en-US" sz="2600" u="sng" dirty="0">
                <a:solidFill>
                  <a:srgbClr val="CC0000"/>
                </a:solidFill>
              </a:rPr>
              <a:t>Repolarization</a:t>
            </a:r>
            <a:br>
              <a:rPr lang="en-US" sz="2600" u="sng" dirty="0">
                <a:solidFill>
                  <a:srgbClr val="CC0000"/>
                </a:solidFill>
              </a:rPr>
            </a:br>
            <a:r>
              <a:rPr lang="en-US" sz="2600" dirty="0"/>
              <a:t>reset charge gradient </a:t>
            </a:r>
            <a:endParaRPr lang="en-US" sz="2600" u="sng" dirty="0">
              <a:solidFill>
                <a:srgbClr val="CC0000"/>
              </a:solidFill>
            </a:endParaRPr>
          </a:p>
          <a:p>
            <a:pPr marL="455613" indent="-455613">
              <a:buClr>
                <a:srgbClr val="00006A"/>
              </a:buClr>
              <a:buFont typeface="Times" charset="0"/>
              <a:buAutoNum type="arabicPeriod"/>
            </a:pPr>
            <a:r>
              <a:rPr lang="en-US" sz="2600" u="sng" dirty="0">
                <a:solidFill>
                  <a:srgbClr val="CC0000"/>
                </a:solidFill>
              </a:rPr>
              <a:t>Undershoot</a:t>
            </a:r>
            <a:br>
              <a:rPr lang="en-US" sz="2600" u="sng" dirty="0">
                <a:solidFill>
                  <a:srgbClr val="CC0000"/>
                </a:solidFill>
              </a:rPr>
            </a:br>
            <a:r>
              <a:rPr lang="en-US" sz="2600" dirty="0"/>
              <a:t>K</a:t>
            </a:r>
            <a:r>
              <a:rPr lang="en-US" sz="2600" baseline="30000" dirty="0"/>
              <a:t>+</a:t>
            </a:r>
            <a:r>
              <a:rPr lang="en-US" sz="2600" dirty="0"/>
              <a:t> channels close slowly</a:t>
            </a:r>
          </a:p>
        </p:txBody>
      </p:sp>
      <p:sp>
        <p:nvSpPr>
          <p:cNvPr id="408578" name="Rectangle 2"/>
          <p:cNvSpPr>
            <a:spLocks noGrp="1" noChangeArrowheads="1"/>
          </p:cNvSpPr>
          <p:nvPr>
            <p:ph type="title"/>
          </p:nvPr>
        </p:nvSpPr>
        <p:spPr/>
        <p:txBody>
          <a:bodyPr/>
          <a:lstStyle/>
          <a:p>
            <a:r>
              <a:rPr lang="en-US"/>
              <a:t>Action potential graph</a:t>
            </a:r>
          </a:p>
        </p:txBody>
      </p:sp>
      <p:pic>
        <p:nvPicPr>
          <p:cNvPr id="408582" name="Picture 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951413" y="2520950"/>
            <a:ext cx="3995737" cy="3595688"/>
          </a:xfrm>
          <a:prstGeom prst="rect">
            <a:avLst/>
          </a:prstGeom>
          <a:noFill/>
          <a:ln w="9525">
            <a:noFill/>
            <a:miter lim="800000"/>
            <a:headEnd/>
            <a:tailEnd/>
          </a:ln>
        </p:spPr>
      </p:pic>
      <p:sp>
        <p:nvSpPr>
          <p:cNvPr id="408583" name="Rectangle 7"/>
          <p:cNvSpPr>
            <a:spLocks noChangeArrowheads="1"/>
          </p:cNvSpPr>
          <p:nvPr/>
        </p:nvSpPr>
        <p:spPr bwMode="auto">
          <a:xfrm>
            <a:off x="5287963" y="5938838"/>
            <a:ext cx="488950" cy="14287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100" b="1">
                <a:solidFill>
                  <a:srgbClr val="000000"/>
                </a:solidFill>
              </a:rPr>
              <a:t>–70 mV</a:t>
            </a:r>
          </a:p>
        </p:txBody>
      </p:sp>
      <p:sp>
        <p:nvSpPr>
          <p:cNvPr id="408584" name="Rectangle 8"/>
          <p:cNvSpPr>
            <a:spLocks noChangeArrowheads="1"/>
          </p:cNvSpPr>
          <p:nvPr/>
        </p:nvSpPr>
        <p:spPr bwMode="auto">
          <a:xfrm>
            <a:off x="5287963" y="5727700"/>
            <a:ext cx="488950" cy="14287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100" b="1">
                <a:solidFill>
                  <a:srgbClr val="000000"/>
                </a:solidFill>
              </a:rPr>
              <a:t>–60 mV</a:t>
            </a:r>
          </a:p>
        </p:txBody>
      </p:sp>
      <p:sp>
        <p:nvSpPr>
          <p:cNvPr id="408585" name="Rectangle 9"/>
          <p:cNvSpPr>
            <a:spLocks noChangeArrowheads="1"/>
          </p:cNvSpPr>
          <p:nvPr/>
        </p:nvSpPr>
        <p:spPr bwMode="auto">
          <a:xfrm>
            <a:off x="5287963" y="6151563"/>
            <a:ext cx="488950" cy="14287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100" b="1">
                <a:solidFill>
                  <a:srgbClr val="000000"/>
                </a:solidFill>
              </a:rPr>
              <a:t>–80 mV</a:t>
            </a:r>
          </a:p>
        </p:txBody>
      </p:sp>
      <p:sp>
        <p:nvSpPr>
          <p:cNvPr id="408586" name="Rectangle 10"/>
          <p:cNvSpPr>
            <a:spLocks noChangeArrowheads="1"/>
          </p:cNvSpPr>
          <p:nvPr/>
        </p:nvSpPr>
        <p:spPr bwMode="auto">
          <a:xfrm>
            <a:off x="5287963" y="5516563"/>
            <a:ext cx="488950" cy="14287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100" b="1">
                <a:solidFill>
                  <a:srgbClr val="000000"/>
                </a:solidFill>
              </a:rPr>
              <a:t>–50 mV</a:t>
            </a:r>
          </a:p>
        </p:txBody>
      </p:sp>
      <p:sp>
        <p:nvSpPr>
          <p:cNvPr id="408587" name="Rectangle 11"/>
          <p:cNvSpPr>
            <a:spLocks noChangeArrowheads="1"/>
          </p:cNvSpPr>
          <p:nvPr/>
        </p:nvSpPr>
        <p:spPr bwMode="auto">
          <a:xfrm>
            <a:off x="5287963" y="5303838"/>
            <a:ext cx="488950" cy="14287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100" b="1">
                <a:solidFill>
                  <a:srgbClr val="000000"/>
                </a:solidFill>
              </a:rPr>
              <a:t>–40 mV</a:t>
            </a:r>
          </a:p>
        </p:txBody>
      </p:sp>
      <p:sp>
        <p:nvSpPr>
          <p:cNvPr id="408588" name="Rectangle 12"/>
          <p:cNvSpPr>
            <a:spLocks noChangeArrowheads="1"/>
          </p:cNvSpPr>
          <p:nvPr/>
        </p:nvSpPr>
        <p:spPr bwMode="auto">
          <a:xfrm>
            <a:off x="5287963" y="5091113"/>
            <a:ext cx="488950" cy="14287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100" b="1">
                <a:solidFill>
                  <a:srgbClr val="000000"/>
                </a:solidFill>
              </a:rPr>
              <a:t>–30 mV</a:t>
            </a:r>
          </a:p>
        </p:txBody>
      </p:sp>
      <p:sp>
        <p:nvSpPr>
          <p:cNvPr id="408589" name="Rectangle 13"/>
          <p:cNvSpPr>
            <a:spLocks noChangeArrowheads="1"/>
          </p:cNvSpPr>
          <p:nvPr/>
        </p:nvSpPr>
        <p:spPr bwMode="auto">
          <a:xfrm>
            <a:off x="5287963" y="4879975"/>
            <a:ext cx="488950" cy="14287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100" b="1">
                <a:solidFill>
                  <a:srgbClr val="000000"/>
                </a:solidFill>
              </a:rPr>
              <a:t>–20 mV</a:t>
            </a:r>
          </a:p>
        </p:txBody>
      </p:sp>
      <p:sp>
        <p:nvSpPr>
          <p:cNvPr id="408590" name="Rectangle 14"/>
          <p:cNvSpPr>
            <a:spLocks noChangeArrowheads="1"/>
          </p:cNvSpPr>
          <p:nvPr/>
        </p:nvSpPr>
        <p:spPr bwMode="auto">
          <a:xfrm>
            <a:off x="5287963" y="4667250"/>
            <a:ext cx="488950" cy="14287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100" b="1">
                <a:solidFill>
                  <a:srgbClr val="000000"/>
                </a:solidFill>
              </a:rPr>
              <a:t>–10 mV</a:t>
            </a:r>
          </a:p>
        </p:txBody>
      </p:sp>
      <p:sp>
        <p:nvSpPr>
          <p:cNvPr id="408591" name="Rectangle 15"/>
          <p:cNvSpPr>
            <a:spLocks noChangeArrowheads="1"/>
          </p:cNvSpPr>
          <p:nvPr/>
        </p:nvSpPr>
        <p:spPr bwMode="auto">
          <a:xfrm>
            <a:off x="5449888" y="4456113"/>
            <a:ext cx="333375" cy="14287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100" b="1">
                <a:solidFill>
                  <a:srgbClr val="000000"/>
                </a:solidFill>
              </a:rPr>
              <a:t>0 mV</a:t>
            </a:r>
            <a:endParaRPr lang="en-US" sz="1600">
              <a:solidFill>
                <a:srgbClr val="000000"/>
              </a:solidFill>
            </a:endParaRPr>
          </a:p>
        </p:txBody>
      </p:sp>
      <p:sp>
        <p:nvSpPr>
          <p:cNvPr id="408592" name="Rectangle 16"/>
          <p:cNvSpPr>
            <a:spLocks noChangeArrowheads="1"/>
          </p:cNvSpPr>
          <p:nvPr/>
        </p:nvSpPr>
        <p:spPr bwMode="auto">
          <a:xfrm>
            <a:off x="5368925" y="4244975"/>
            <a:ext cx="411163" cy="14287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100" b="1">
                <a:solidFill>
                  <a:srgbClr val="000000"/>
                </a:solidFill>
              </a:rPr>
              <a:t>10 mV</a:t>
            </a:r>
            <a:endParaRPr lang="en-US" sz="1600">
              <a:solidFill>
                <a:srgbClr val="000000"/>
              </a:solidFill>
            </a:endParaRPr>
          </a:p>
        </p:txBody>
      </p:sp>
      <p:sp>
        <p:nvSpPr>
          <p:cNvPr id="408593" name="Rectangle 17"/>
          <p:cNvSpPr>
            <a:spLocks noChangeArrowheads="1"/>
          </p:cNvSpPr>
          <p:nvPr/>
        </p:nvSpPr>
        <p:spPr bwMode="auto">
          <a:xfrm>
            <a:off x="5895975" y="4167188"/>
            <a:ext cx="1138238" cy="311150"/>
          </a:xfrm>
          <a:prstGeom prst="rect">
            <a:avLst/>
          </a:prstGeom>
          <a:noFill/>
          <a:ln w="9525">
            <a:noFill/>
            <a:miter lim="800000"/>
            <a:headEnd/>
            <a:tailEnd/>
          </a:ln>
        </p:spPr>
        <p:txBody>
          <a:bodyPr wrap="none" lIns="0" tIns="0" rIns="0" bIns="0">
            <a:prstTxWarp prst="textNoShape">
              <a:avLst/>
            </a:prstTxWarp>
            <a:spAutoFit/>
          </a:bodyPr>
          <a:lstStyle/>
          <a:p>
            <a:pPr>
              <a:lnSpc>
                <a:spcPct val="85000"/>
              </a:lnSpc>
            </a:pPr>
            <a:r>
              <a:rPr lang="en-US" sz="1300" b="1">
                <a:solidFill>
                  <a:srgbClr val="000000"/>
                </a:solidFill>
              </a:rPr>
              <a:t>Depolarization</a:t>
            </a:r>
          </a:p>
          <a:p>
            <a:pPr>
              <a:lnSpc>
                <a:spcPct val="85000"/>
              </a:lnSpc>
            </a:pPr>
            <a:r>
              <a:rPr lang="en-US" sz="1100" b="1">
                <a:solidFill>
                  <a:srgbClr val="000000"/>
                </a:solidFill>
              </a:rPr>
              <a:t>Na</a:t>
            </a:r>
            <a:r>
              <a:rPr lang="en-US" sz="1100" b="1" baseline="30000">
                <a:solidFill>
                  <a:srgbClr val="000000"/>
                </a:solidFill>
              </a:rPr>
              <a:t>+ </a:t>
            </a:r>
            <a:r>
              <a:rPr lang="en-US" sz="1100" b="1">
                <a:solidFill>
                  <a:srgbClr val="000000"/>
                </a:solidFill>
              </a:rPr>
              <a:t>flows in</a:t>
            </a:r>
          </a:p>
        </p:txBody>
      </p:sp>
      <p:sp>
        <p:nvSpPr>
          <p:cNvPr id="408594" name="Rectangle 18"/>
          <p:cNvSpPr>
            <a:spLocks noChangeArrowheads="1"/>
          </p:cNvSpPr>
          <p:nvPr/>
        </p:nvSpPr>
        <p:spPr bwMode="auto">
          <a:xfrm>
            <a:off x="5368925" y="4032250"/>
            <a:ext cx="411163" cy="14287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100" b="1">
                <a:solidFill>
                  <a:srgbClr val="000000"/>
                </a:solidFill>
              </a:rPr>
              <a:t>20 mV</a:t>
            </a:r>
            <a:endParaRPr lang="en-US" sz="1600">
              <a:solidFill>
                <a:srgbClr val="000000"/>
              </a:solidFill>
            </a:endParaRPr>
          </a:p>
        </p:txBody>
      </p:sp>
      <p:sp>
        <p:nvSpPr>
          <p:cNvPr id="408595" name="Rectangle 19"/>
          <p:cNvSpPr>
            <a:spLocks noChangeArrowheads="1"/>
          </p:cNvSpPr>
          <p:nvPr/>
        </p:nvSpPr>
        <p:spPr bwMode="auto">
          <a:xfrm>
            <a:off x="5368925" y="3821113"/>
            <a:ext cx="411163" cy="14287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100" b="1">
                <a:solidFill>
                  <a:srgbClr val="000000"/>
                </a:solidFill>
              </a:rPr>
              <a:t>30 mV</a:t>
            </a:r>
            <a:endParaRPr lang="en-US" sz="1600">
              <a:solidFill>
                <a:srgbClr val="000000"/>
              </a:solidFill>
            </a:endParaRPr>
          </a:p>
        </p:txBody>
      </p:sp>
      <p:sp>
        <p:nvSpPr>
          <p:cNvPr id="408596" name="Rectangle 20"/>
          <p:cNvSpPr>
            <a:spLocks noChangeArrowheads="1"/>
          </p:cNvSpPr>
          <p:nvPr/>
        </p:nvSpPr>
        <p:spPr bwMode="auto">
          <a:xfrm>
            <a:off x="5368925" y="3600450"/>
            <a:ext cx="411163" cy="14287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100" b="1">
                <a:solidFill>
                  <a:srgbClr val="000000"/>
                </a:solidFill>
              </a:rPr>
              <a:t>40 mV</a:t>
            </a:r>
            <a:endParaRPr lang="en-US" sz="1600">
              <a:solidFill>
                <a:srgbClr val="000000"/>
              </a:solidFill>
            </a:endParaRPr>
          </a:p>
        </p:txBody>
      </p:sp>
      <p:sp>
        <p:nvSpPr>
          <p:cNvPr id="408597" name="Rectangle 21"/>
          <p:cNvSpPr>
            <a:spLocks noChangeArrowheads="1"/>
          </p:cNvSpPr>
          <p:nvPr/>
        </p:nvSpPr>
        <p:spPr bwMode="auto">
          <a:xfrm>
            <a:off x="7724775" y="4167188"/>
            <a:ext cx="1138238" cy="311150"/>
          </a:xfrm>
          <a:prstGeom prst="rect">
            <a:avLst/>
          </a:prstGeom>
          <a:noFill/>
          <a:ln w="9525">
            <a:noFill/>
            <a:miter lim="800000"/>
            <a:headEnd/>
            <a:tailEnd/>
          </a:ln>
        </p:spPr>
        <p:txBody>
          <a:bodyPr wrap="none" lIns="0" tIns="0" rIns="0" bIns="0">
            <a:prstTxWarp prst="textNoShape">
              <a:avLst/>
            </a:prstTxWarp>
            <a:spAutoFit/>
          </a:bodyPr>
          <a:lstStyle/>
          <a:p>
            <a:pPr>
              <a:lnSpc>
                <a:spcPct val="85000"/>
              </a:lnSpc>
            </a:pPr>
            <a:r>
              <a:rPr lang="en-US" sz="1300" b="1">
                <a:solidFill>
                  <a:srgbClr val="000000"/>
                </a:solidFill>
              </a:rPr>
              <a:t>Repolarization</a:t>
            </a:r>
          </a:p>
          <a:p>
            <a:pPr>
              <a:lnSpc>
                <a:spcPct val="85000"/>
              </a:lnSpc>
            </a:pPr>
            <a:r>
              <a:rPr lang="en-US" sz="1100" b="1">
                <a:solidFill>
                  <a:srgbClr val="000000"/>
                </a:solidFill>
              </a:rPr>
              <a:t>K</a:t>
            </a:r>
            <a:r>
              <a:rPr lang="en-US" sz="1100" b="1" baseline="30000">
                <a:solidFill>
                  <a:srgbClr val="000000"/>
                </a:solidFill>
              </a:rPr>
              <a:t>+</a:t>
            </a:r>
            <a:r>
              <a:rPr lang="en-US" sz="900" b="1">
                <a:solidFill>
                  <a:srgbClr val="000000"/>
                </a:solidFill>
              </a:rPr>
              <a:t> </a:t>
            </a:r>
            <a:r>
              <a:rPr lang="en-US" sz="1100" b="1">
                <a:solidFill>
                  <a:srgbClr val="000000"/>
                </a:solidFill>
              </a:rPr>
              <a:t>flows out</a:t>
            </a:r>
            <a:endParaRPr lang="en-US" sz="1600">
              <a:solidFill>
                <a:srgbClr val="000000"/>
              </a:solidFill>
            </a:endParaRPr>
          </a:p>
        </p:txBody>
      </p:sp>
      <p:sp>
        <p:nvSpPr>
          <p:cNvPr id="408598" name="Rectangle 22"/>
          <p:cNvSpPr>
            <a:spLocks noChangeArrowheads="1"/>
          </p:cNvSpPr>
          <p:nvPr/>
        </p:nvSpPr>
        <p:spPr bwMode="auto">
          <a:xfrm>
            <a:off x="5934075" y="5480050"/>
            <a:ext cx="674688" cy="14287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100" b="1">
                <a:solidFill>
                  <a:srgbClr val="000000"/>
                </a:solidFill>
              </a:rPr>
              <a:t>Threshold</a:t>
            </a:r>
            <a:endParaRPr lang="en-US" sz="1600">
              <a:solidFill>
                <a:srgbClr val="000000"/>
              </a:solidFill>
            </a:endParaRPr>
          </a:p>
        </p:txBody>
      </p:sp>
      <p:sp>
        <p:nvSpPr>
          <p:cNvPr id="408599" name="Rectangle 23"/>
          <p:cNvSpPr>
            <a:spLocks noChangeArrowheads="1"/>
          </p:cNvSpPr>
          <p:nvPr/>
        </p:nvSpPr>
        <p:spPr bwMode="auto">
          <a:xfrm>
            <a:off x="7858125" y="5346700"/>
            <a:ext cx="1179513" cy="285750"/>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100" b="1">
                <a:solidFill>
                  <a:srgbClr val="000000"/>
                </a:solidFill>
              </a:rPr>
              <a:t>Hyperpolarization</a:t>
            </a:r>
          </a:p>
          <a:p>
            <a:pPr algn="l">
              <a:lnSpc>
                <a:spcPct val="85000"/>
              </a:lnSpc>
            </a:pPr>
            <a:r>
              <a:rPr lang="en-US" sz="1100" b="1">
                <a:solidFill>
                  <a:srgbClr val="000000"/>
                </a:solidFill>
              </a:rPr>
              <a:t>(undershoot)</a:t>
            </a:r>
            <a:endParaRPr lang="en-US" sz="1600">
              <a:solidFill>
                <a:srgbClr val="000000"/>
              </a:solidFill>
            </a:endParaRPr>
          </a:p>
        </p:txBody>
      </p:sp>
      <p:sp>
        <p:nvSpPr>
          <p:cNvPr id="408600" name="Rectangle 24"/>
          <p:cNvSpPr>
            <a:spLocks noChangeArrowheads="1"/>
          </p:cNvSpPr>
          <p:nvPr/>
        </p:nvSpPr>
        <p:spPr bwMode="auto">
          <a:xfrm>
            <a:off x="6543675" y="6072188"/>
            <a:ext cx="1133475" cy="14287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100" b="1">
                <a:solidFill>
                  <a:srgbClr val="000000"/>
                </a:solidFill>
              </a:rPr>
              <a:t>Resting potential</a:t>
            </a:r>
            <a:endParaRPr lang="en-US" sz="1600">
              <a:solidFill>
                <a:srgbClr val="000000"/>
              </a:solidFill>
            </a:endParaRPr>
          </a:p>
        </p:txBody>
      </p:sp>
      <p:sp>
        <p:nvSpPr>
          <p:cNvPr id="408601" name="Rectangle 25"/>
          <p:cNvSpPr>
            <a:spLocks noChangeArrowheads="1"/>
          </p:cNvSpPr>
          <p:nvPr/>
        </p:nvSpPr>
        <p:spPr bwMode="auto">
          <a:xfrm>
            <a:off x="8415338" y="6062663"/>
            <a:ext cx="512762" cy="14287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100" b="1">
                <a:solidFill>
                  <a:srgbClr val="000000"/>
                </a:solidFill>
              </a:rPr>
              <a:t>Resting</a:t>
            </a:r>
            <a:endParaRPr lang="en-US" sz="1600">
              <a:solidFill>
                <a:srgbClr val="000000"/>
              </a:solidFill>
            </a:endParaRPr>
          </a:p>
        </p:txBody>
      </p:sp>
      <p:sp>
        <p:nvSpPr>
          <p:cNvPr id="408602" name="Rectangle 26"/>
          <p:cNvSpPr>
            <a:spLocks noChangeArrowheads="1"/>
          </p:cNvSpPr>
          <p:nvPr/>
        </p:nvSpPr>
        <p:spPr bwMode="auto">
          <a:xfrm>
            <a:off x="6251575" y="6054725"/>
            <a:ext cx="77788" cy="14287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100" b="1">
                <a:solidFill>
                  <a:srgbClr val="000000"/>
                </a:solidFill>
              </a:rPr>
              <a:t>1</a:t>
            </a:r>
            <a:endParaRPr lang="en-US" sz="1600">
              <a:solidFill>
                <a:srgbClr val="000000"/>
              </a:solidFill>
            </a:endParaRPr>
          </a:p>
        </p:txBody>
      </p:sp>
      <p:sp>
        <p:nvSpPr>
          <p:cNvPr id="408603" name="Rectangle 27"/>
          <p:cNvSpPr>
            <a:spLocks noChangeArrowheads="1"/>
          </p:cNvSpPr>
          <p:nvPr/>
        </p:nvSpPr>
        <p:spPr bwMode="auto">
          <a:xfrm>
            <a:off x="6532563" y="5786438"/>
            <a:ext cx="77787" cy="14287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100" b="1">
                <a:solidFill>
                  <a:srgbClr val="000000"/>
                </a:solidFill>
              </a:rPr>
              <a:t>2</a:t>
            </a:r>
            <a:endParaRPr lang="en-US" sz="1600">
              <a:solidFill>
                <a:srgbClr val="000000"/>
              </a:solidFill>
            </a:endParaRPr>
          </a:p>
        </p:txBody>
      </p:sp>
      <p:sp>
        <p:nvSpPr>
          <p:cNvPr id="408604" name="Rectangle 28"/>
          <p:cNvSpPr>
            <a:spLocks noChangeArrowheads="1"/>
          </p:cNvSpPr>
          <p:nvPr/>
        </p:nvSpPr>
        <p:spPr bwMode="auto">
          <a:xfrm>
            <a:off x="6726238" y="4735513"/>
            <a:ext cx="77787" cy="14287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100" b="1">
                <a:solidFill>
                  <a:srgbClr val="000000"/>
                </a:solidFill>
              </a:rPr>
              <a:t>3</a:t>
            </a:r>
            <a:endParaRPr lang="en-US" sz="1600">
              <a:solidFill>
                <a:srgbClr val="000000"/>
              </a:solidFill>
            </a:endParaRPr>
          </a:p>
        </p:txBody>
      </p:sp>
      <p:sp>
        <p:nvSpPr>
          <p:cNvPr id="408605" name="Rectangle 29"/>
          <p:cNvSpPr>
            <a:spLocks noChangeArrowheads="1"/>
          </p:cNvSpPr>
          <p:nvPr/>
        </p:nvSpPr>
        <p:spPr bwMode="auto">
          <a:xfrm>
            <a:off x="7275513" y="3625850"/>
            <a:ext cx="77787" cy="14287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100" b="1">
                <a:solidFill>
                  <a:srgbClr val="000000"/>
                </a:solidFill>
              </a:rPr>
              <a:t>4</a:t>
            </a:r>
            <a:endParaRPr lang="en-US" sz="1600">
              <a:solidFill>
                <a:srgbClr val="000000"/>
              </a:solidFill>
            </a:endParaRPr>
          </a:p>
        </p:txBody>
      </p:sp>
      <p:sp>
        <p:nvSpPr>
          <p:cNvPr id="408606" name="Rectangle 30"/>
          <p:cNvSpPr>
            <a:spLocks noChangeArrowheads="1"/>
          </p:cNvSpPr>
          <p:nvPr/>
        </p:nvSpPr>
        <p:spPr bwMode="auto">
          <a:xfrm>
            <a:off x="7767638" y="4735513"/>
            <a:ext cx="77787" cy="14287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100" b="1">
                <a:solidFill>
                  <a:srgbClr val="000000"/>
                </a:solidFill>
              </a:rPr>
              <a:t>5</a:t>
            </a:r>
            <a:endParaRPr lang="en-US" sz="1600">
              <a:solidFill>
                <a:srgbClr val="000000"/>
              </a:solidFill>
            </a:endParaRPr>
          </a:p>
        </p:txBody>
      </p:sp>
      <p:sp>
        <p:nvSpPr>
          <p:cNvPr id="408607" name="Rectangle 31"/>
          <p:cNvSpPr>
            <a:spLocks noChangeArrowheads="1"/>
          </p:cNvSpPr>
          <p:nvPr/>
        </p:nvSpPr>
        <p:spPr bwMode="auto">
          <a:xfrm>
            <a:off x="8283575" y="6062663"/>
            <a:ext cx="77788" cy="14287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100" b="1">
                <a:solidFill>
                  <a:srgbClr val="000000"/>
                </a:solidFill>
              </a:rPr>
              <a:t>6</a:t>
            </a:r>
            <a:endParaRPr lang="en-US" sz="1600">
              <a:solidFill>
                <a:srgbClr val="000000"/>
              </a:solidFill>
            </a:endParaRPr>
          </a:p>
        </p:txBody>
      </p:sp>
      <p:sp>
        <p:nvSpPr>
          <p:cNvPr id="408608" name="Line 32"/>
          <p:cNvSpPr>
            <a:spLocks noChangeShapeType="1"/>
          </p:cNvSpPr>
          <p:nvPr/>
        </p:nvSpPr>
        <p:spPr bwMode="auto">
          <a:xfrm flipH="1">
            <a:off x="7537450" y="6005513"/>
            <a:ext cx="61913" cy="61912"/>
          </a:xfrm>
          <a:prstGeom prst="line">
            <a:avLst/>
          </a:prstGeom>
          <a:noFill/>
          <a:ln w="12700">
            <a:solidFill>
              <a:srgbClr val="000000"/>
            </a:solidFill>
            <a:round/>
            <a:headEnd/>
            <a:tailEnd/>
          </a:ln>
        </p:spPr>
        <p:txBody>
          <a:bodyPr>
            <a:prstTxWarp prst="textNoShape">
              <a:avLst/>
            </a:prstTxWarp>
          </a:bodyPr>
          <a:lstStyle/>
          <a:p>
            <a:endParaRPr lang="en-US"/>
          </a:p>
        </p:txBody>
      </p:sp>
      <p:sp>
        <p:nvSpPr>
          <p:cNvPr id="408609" name="Line 33"/>
          <p:cNvSpPr>
            <a:spLocks noChangeShapeType="1"/>
          </p:cNvSpPr>
          <p:nvPr/>
        </p:nvSpPr>
        <p:spPr bwMode="auto">
          <a:xfrm>
            <a:off x="8023225" y="5635625"/>
            <a:ext cx="1588" cy="511175"/>
          </a:xfrm>
          <a:prstGeom prst="line">
            <a:avLst/>
          </a:prstGeom>
          <a:noFill/>
          <a:ln w="12700">
            <a:solidFill>
              <a:srgbClr val="000000"/>
            </a:solidFill>
            <a:round/>
            <a:headEnd/>
            <a:tailEnd/>
          </a:ln>
        </p:spPr>
        <p:txBody>
          <a:bodyPr>
            <a:prstTxWarp prst="textNoShape">
              <a:avLst/>
            </a:prstTxWarp>
          </a:bodyPr>
          <a:lstStyle/>
          <a:p>
            <a:endParaRPr lang="en-US"/>
          </a:p>
        </p:txBody>
      </p:sp>
      <p:sp>
        <p:nvSpPr>
          <p:cNvPr id="408610" name="Line 34"/>
          <p:cNvSpPr>
            <a:spLocks noChangeShapeType="1"/>
          </p:cNvSpPr>
          <p:nvPr/>
        </p:nvSpPr>
        <p:spPr bwMode="auto">
          <a:xfrm flipV="1">
            <a:off x="8596313" y="6005513"/>
            <a:ext cx="1587" cy="52387"/>
          </a:xfrm>
          <a:prstGeom prst="line">
            <a:avLst/>
          </a:prstGeom>
          <a:noFill/>
          <a:ln w="12700">
            <a:solidFill>
              <a:srgbClr val="000000"/>
            </a:solidFill>
            <a:round/>
            <a:headEnd/>
            <a:tailEnd/>
          </a:ln>
        </p:spPr>
        <p:txBody>
          <a:bodyPr>
            <a:prstTxWarp prst="textNoShape">
              <a:avLst/>
            </a:prstTxWarp>
          </a:bodyPr>
          <a:lstStyle/>
          <a:p>
            <a:endParaRPr lang="en-US"/>
          </a:p>
        </p:txBody>
      </p:sp>
      <p:sp>
        <p:nvSpPr>
          <p:cNvPr id="408611" name="Rectangle 35"/>
          <p:cNvSpPr>
            <a:spLocks noChangeArrowheads="1"/>
          </p:cNvSpPr>
          <p:nvPr/>
        </p:nvSpPr>
        <p:spPr bwMode="auto">
          <a:xfrm rot="16200000">
            <a:off x="4277519" y="4802981"/>
            <a:ext cx="1743075" cy="214313"/>
          </a:xfrm>
          <a:prstGeom prst="rect">
            <a:avLst/>
          </a:prstGeom>
          <a:noFill/>
          <a:ln w="9525">
            <a:noFill/>
            <a:miter lim="800000"/>
            <a:headEnd/>
            <a:tailEnd/>
          </a:ln>
          <a:effectLst/>
        </p:spPr>
        <p:txBody>
          <a:bodyPr wrap="none" bIns="0">
            <a:prstTxWarp prst="textNoShape">
              <a:avLst/>
            </a:prstTxWarp>
            <a:spAutoFit/>
          </a:bodyPr>
          <a:lstStyle/>
          <a:p>
            <a:pPr algn="l">
              <a:lnSpc>
                <a:spcPct val="85000"/>
              </a:lnSpc>
            </a:pPr>
            <a:r>
              <a:rPr lang="en-US" sz="1300" b="1">
                <a:solidFill>
                  <a:srgbClr val="000000"/>
                </a:solidFill>
              </a:rPr>
              <a:t>Membrane potential</a:t>
            </a: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10640" name="Picture 16" descr="neuron"/>
          <p:cNvPicPr>
            <a:picLocks noChangeAspect="1" noChangeArrowheads="1"/>
          </p:cNvPicPr>
          <p:nvPr/>
        </p:nvPicPr>
        <p:blipFill>
          <a:blip r:embed="rId3"/>
          <a:srcRect/>
          <a:stretch>
            <a:fillRect/>
          </a:stretch>
        </p:blipFill>
        <p:spPr bwMode="auto">
          <a:xfrm>
            <a:off x="774700" y="2081213"/>
            <a:ext cx="5737225" cy="4411662"/>
          </a:xfrm>
          <a:prstGeom prst="rect">
            <a:avLst/>
          </a:prstGeom>
          <a:noFill/>
        </p:spPr>
      </p:pic>
      <p:sp>
        <p:nvSpPr>
          <p:cNvPr id="410626" name="Rectangle 2"/>
          <p:cNvSpPr>
            <a:spLocks noGrp="1" noChangeArrowheads="1"/>
          </p:cNvSpPr>
          <p:nvPr>
            <p:ph type="title"/>
          </p:nvPr>
        </p:nvSpPr>
        <p:spPr/>
        <p:txBody>
          <a:bodyPr/>
          <a:lstStyle/>
          <a:p>
            <a:r>
              <a:rPr lang="en-US"/>
              <a:t>Myelin sheath</a:t>
            </a:r>
          </a:p>
        </p:txBody>
      </p:sp>
      <p:sp>
        <p:nvSpPr>
          <p:cNvPr id="410630" name="Text Box 6"/>
          <p:cNvSpPr txBox="1">
            <a:spLocks noChangeArrowheads="1"/>
          </p:cNvSpPr>
          <p:nvPr/>
        </p:nvSpPr>
        <p:spPr bwMode="auto">
          <a:xfrm>
            <a:off x="152400" y="1908175"/>
            <a:ext cx="1149350" cy="641350"/>
          </a:xfrm>
          <a:prstGeom prst="rect">
            <a:avLst/>
          </a:prstGeom>
          <a:noFill/>
          <a:ln w="9525">
            <a:noFill/>
            <a:miter lim="800000"/>
            <a:headEnd/>
            <a:tailEnd/>
          </a:ln>
          <a:effectLst/>
        </p:spPr>
        <p:txBody>
          <a:bodyPr wrap="none" anchor="ctr">
            <a:prstTxWarp prst="textNoShape">
              <a:avLst/>
            </a:prstTxWarp>
            <a:spAutoFit/>
          </a:bodyPr>
          <a:lstStyle/>
          <a:p>
            <a:r>
              <a:rPr lang="en-US" sz="1800" b="1">
                <a:solidFill>
                  <a:schemeClr val="tx2"/>
                </a:solidFill>
              </a:rPr>
              <a:t>signal</a:t>
            </a:r>
          </a:p>
          <a:p>
            <a:r>
              <a:rPr lang="en-US" sz="1800" b="1">
                <a:solidFill>
                  <a:schemeClr val="tx2"/>
                </a:solidFill>
              </a:rPr>
              <a:t>direction</a:t>
            </a:r>
            <a:endParaRPr lang="en-US"/>
          </a:p>
        </p:txBody>
      </p:sp>
      <p:sp>
        <p:nvSpPr>
          <p:cNvPr id="410631" name="Rectangle 7" descr="Rectangle: Click to edit Master text styles&#10;Second level&#10;Third level&#10;Fourth level&#10;Fifth level"/>
          <p:cNvSpPr>
            <a:spLocks noChangeArrowheads="1"/>
          </p:cNvSpPr>
          <p:nvPr/>
        </p:nvSpPr>
        <p:spPr bwMode="auto">
          <a:xfrm>
            <a:off x="1838325" y="1054100"/>
            <a:ext cx="7305675" cy="3302000"/>
          </a:xfrm>
          <a:prstGeom prst="rect">
            <a:avLst/>
          </a:prstGeom>
          <a:noFill/>
          <a:ln w="9525">
            <a:noFill/>
            <a:miter lim="800000"/>
            <a:headEnd/>
            <a:tailEnd/>
          </a:ln>
          <a:effectLst/>
        </p:spPr>
        <p:txBody>
          <a:bodyPr>
            <a:prstTxWarp prst="textNoShape">
              <a:avLst/>
            </a:prstTxWarp>
          </a:bodyPr>
          <a:lstStyle/>
          <a:p>
            <a:pPr marL="342900" indent="-342900" algn="l" eaLnBrk="1" hangingPunct="1">
              <a:spcBef>
                <a:spcPct val="20000"/>
              </a:spcBef>
              <a:buClr>
                <a:srgbClr val="0F116A"/>
              </a:buClr>
              <a:buSzPct val="120000"/>
              <a:buFont typeface="Wingdings" charset="2"/>
              <a:buChar char="§"/>
            </a:pPr>
            <a:r>
              <a:rPr lang="en-US" sz="2800" dirty="0">
                <a:solidFill>
                  <a:srgbClr val="0F116A"/>
                </a:solidFill>
              </a:rPr>
              <a:t>Axon coated with </a:t>
            </a:r>
            <a:r>
              <a:rPr lang="en-US" sz="2800" u="sng" dirty="0">
                <a:solidFill>
                  <a:srgbClr val="CC0000"/>
                </a:solidFill>
              </a:rPr>
              <a:t>Schwann cells</a:t>
            </a:r>
            <a:endParaRPr lang="en-US" sz="2800" dirty="0">
              <a:solidFill>
                <a:srgbClr val="0F116A"/>
              </a:solidFill>
            </a:endParaRPr>
          </a:p>
          <a:p>
            <a:pPr marL="2000250" lvl="1" indent="-288925" algn="l" eaLnBrk="1" hangingPunct="1">
              <a:spcBef>
                <a:spcPct val="20000"/>
              </a:spcBef>
              <a:buClr>
                <a:schemeClr val="tx1"/>
              </a:buClr>
              <a:buSzPct val="60000"/>
              <a:buFont typeface="Wingdings" charset="2"/>
              <a:buChar char="u"/>
            </a:pPr>
            <a:r>
              <a:rPr lang="en-US" sz="2600" dirty="0">
                <a:ea typeface="ＭＳ Ｐゴシック" charset="-128"/>
              </a:rPr>
              <a:t>insulates axon</a:t>
            </a:r>
          </a:p>
          <a:p>
            <a:pPr marL="2000250" lvl="1" indent="-288925" algn="l" eaLnBrk="1" hangingPunct="1">
              <a:spcBef>
                <a:spcPct val="20000"/>
              </a:spcBef>
              <a:buClr>
                <a:schemeClr val="tx1"/>
              </a:buClr>
              <a:buSzPct val="60000"/>
              <a:buFont typeface="Wingdings" charset="2"/>
              <a:buChar char="u"/>
            </a:pPr>
            <a:r>
              <a:rPr lang="en-US" sz="2600" dirty="0">
                <a:ea typeface="ＭＳ Ｐゴシック" charset="-128"/>
              </a:rPr>
              <a:t>speeds signal</a:t>
            </a:r>
          </a:p>
          <a:p>
            <a:pPr marL="2403475" lvl="2" indent="-228600" algn="l" eaLnBrk="1" hangingPunct="1">
              <a:spcBef>
                <a:spcPct val="20000"/>
              </a:spcBef>
              <a:buClr>
                <a:schemeClr val="hlink"/>
              </a:buClr>
              <a:buSzPct val="95000"/>
              <a:buFont typeface="Wingdings" charset="2"/>
              <a:buChar char="§"/>
            </a:pPr>
            <a:r>
              <a:rPr lang="en-US" sz="2200" dirty="0">
                <a:solidFill>
                  <a:srgbClr val="0F116A"/>
                </a:solidFill>
                <a:ea typeface="ＭＳ Ｐゴシック" charset="-128"/>
              </a:rPr>
              <a:t>signal hops from node to node </a:t>
            </a:r>
          </a:p>
          <a:p>
            <a:pPr marL="2403475" lvl="2" indent="-228600" algn="l" eaLnBrk="1" hangingPunct="1">
              <a:spcBef>
                <a:spcPct val="20000"/>
              </a:spcBef>
              <a:buClr>
                <a:schemeClr val="hlink"/>
              </a:buClr>
              <a:buSzPct val="95000"/>
              <a:buFont typeface="Wingdings" charset="2"/>
              <a:buChar char="§"/>
            </a:pPr>
            <a:r>
              <a:rPr lang="en-US" sz="2200" u="sng" dirty="0" err="1">
                <a:solidFill>
                  <a:srgbClr val="CC0000"/>
                </a:solidFill>
                <a:ea typeface="ＭＳ Ｐゴシック" charset="-128"/>
              </a:rPr>
              <a:t>saltatory</a:t>
            </a:r>
            <a:r>
              <a:rPr lang="en-US" sz="2200" u="sng" dirty="0">
                <a:solidFill>
                  <a:srgbClr val="CC0000"/>
                </a:solidFill>
                <a:ea typeface="ＭＳ Ｐゴシック" charset="-128"/>
              </a:rPr>
              <a:t> conduction</a:t>
            </a:r>
            <a:endParaRPr lang="en-US" sz="2200" dirty="0">
              <a:solidFill>
                <a:srgbClr val="0F116A"/>
              </a:solidFill>
              <a:ea typeface="ＭＳ Ｐゴシック" charset="-128"/>
            </a:endParaRPr>
          </a:p>
          <a:p>
            <a:pPr marL="2000250" lvl="1" indent="-288925" algn="l" eaLnBrk="1" hangingPunct="1">
              <a:spcBef>
                <a:spcPct val="20000"/>
              </a:spcBef>
              <a:buClr>
                <a:schemeClr val="tx1"/>
              </a:buClr>
              <a:buSzPct val="60000"/>
              <a:buFont typeface="Wingdings" charset="2"/>
              <a:buChar char="u"/>
            </a:pPr>
            <a:r>
              <a:rPr lang="en-US" sz="2600" dirty="0">
                <a:ea typeface="ＭＳ Ｐゴシック" charset="-128"/>
              </a:rPr>
              <a:t>150 m/sec vs. 5 m/sec</a:t>
            </a:r>
            <a:br>
              <a:rPr lang="en-US" sz="2600" dirty="0">
                <a:ea typeface="ＭＳ Ｐゴシック" charset="-128"/>
              </a:rPr>
            </a:br>
            <a:r>
              <a:rPr lang="en-US" sz="2600" dirty="0">
                <a:ea typeface="ＭＳ Ｐゴシック" charset="-128"/>
              </a:rPr>
              <a:t>(330 mph vs. 11 mph)</a:t>
            </a:r>
          </a:p>
        </p:txBody>
      </p:sp>
      <p:sp>
        <p:nvSpPr>
          <p:cNvPr id="410632" name="Line 8"/>
          <p:cNvSpPr>
            <a:spLocks noChangeShapeType="1"/>
          </p:cNvSpPr>
          <p:nvPr/>
        </p:nvSpPr>
        <p:spPr bwMode="auto">
          <a:xfrm flipH="1">
            <a:off x="4032250" y="5562600"/>
            <a:ext cx="76200" cy="381000"/>
          </a:xfrm>
          <a:prstGeom prst="line">
            <a:avLst/>
          </a:prstGeom>
          <a:noFill/>
          <a:ln w="28575">
            <a:solidFill>
              <a:schemeClr val="tx2"/>
            </a:solidFill>
            <a:round/>
            <a:headEnd/>
            <a:tailEnd/>
          </a:ln>
          <a:effectLst/>
        </p:spPr>
        <p:txBody>
          <a:bodyPr wrap="none" anchor="ctr">
            <a:prstTxWarp prst="textNoShape">
              <a:avLst/>
            </a:prstTxWarp>
          </a:bodyPr>
          <a:lstStyle/>
          <a:p>
            <a:endParaRPr lang="en-US"/>
          </a:p>
        </p:txBody>
      </p:sp>
      <p:sp>
        <p:nvSpPr>
          <p:cNvPr id="410633" name="Line 9"/>
          <p:cNvSpPr>
            <a:spLocks noChangeShapeType="1"/>
          </p:cNvSpPr>
          <p:nvPr/>
        </p:nvSpPr>
        <p:spPr bwMode="auto">
          <a:xfrm>
            <a:off x="3803650" y="5638800"/>
            <a:ext cx="228600" cy="304800"/>
          </a:xfrm>
          <a:prstGeom prst="line">
            <a:avLst/>
          </a:prstGeom>
          <a:noFill/>
          <a:ln w="28575">
            <a:solidFill>
              <a:schemeClr val="tx2"/>
            </a:solidFill>
            <a:round/>
            <a:headEnd/>
            <a:tailEnd/>
          </a:ln>
          <a:effectLst/>
        </p:spPr>
        <p:txBody>
          <a:bodyPr wrap="none" anchor="ctr">
            <a:prstTxWarp prst="textNoShape">
              <a:avLst/>
            </a:prstTxWarp>
          </a:bodyPr>
          <a:lstStyle/>
          <a:p>
            <a:endParaRPr lang="en-US"/>
          </a:p>
        </p:txBody>
      </p:sp>
      <p:pic>
        <p:nvPicPr>
          <p:cNvPr id="410634" name="Picture 10"/>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132388" y="4524375"/>
            <a:ext cx="3783012" cy="2255838"/>
          </a:xfrm>
          <a:prstGeom prst="rect">
            <a:avLst/>
          </a:prstGeom>
          <a:noFill/>
          <a:ln w="9525">
            <a:noFill/>
            <a:miter lim="800000"/>
            <a:headEnd/>
            <a:tailEnd/>
          </a:ln>
        </p:spPr>
      </p:pic>
      <p:sp>
        <p:nvSpPr>
          <p:cNvPr id="410635" name="Text Box 11"/>
          <p:cNvSpPr txBox="1">
            <a:spLocks noChangeArrowheads="1"/>
          </p:cNvSpPr>
          <p:nvPr/>
        </p:nvSpPr>
        <p:spPr bwMode="auto">
          <a:xfrm>
            <a:off x="3498850" y="5881688"/>
            <a:ext cx="2216150" cy="457200"/>
          </a:xfrm>
          <a:prstGeom prst="rect">
            <a:avLst/>
          </a:prstGeom>
          <a:noFill/>
          <a:ln w="9525">
            <a:noFill/>
            <a:miter lim="800000"/>
            <a:headEnd/>
            <a:tailEnd/>
          </a:ln>
          <a:effectLst/>
        </p:spPr>
        <p:txBody>
          <a:bodyPr wrap="none" anchor="ctr">
            <a:prstTxWarp prst="textNoShape">
              <a:avLst/>
            </a:prstTxWarp>
            <a:spAutoFit/>
          </a:bodyPr>
          <a:lstStyle/>
          <a:p>
            <a:r>
              <a:rPr lang="en-US" b="1">
                <a:solidFill>
                  <a:srgbClr val="CC0000"/>
                </a:solidFill>
              </a:rPr>
              <a:t>myelin</a:t>
            </a:r>
            <a:r>
              <a:rPr lang="en-US" b="1">
                <a:solidFill>
                  <a:srgbClr val="0F116A"/>
                </a:solidFill>
              </a:rPr>
              <a:t> </a:t>
            </a:r>
            <a:r>
              <a:rPr lang="en-US" b="1">
                <a:solidFill>
                  <a:srgbClr val="CC0000"/>
                </a:solidFill>
              </a:rPr>
              <a:t>sheath</a:t>
            </a:r>
            <a:endParaRPr lang="en-US"/>
          </a:p>
        </p:txBody>
      </p:sp>
      <p:sp>
        <p:nvSpPr>
          <p:cNvPr id="410636" name="AutoShape 12"/>
          <p:cNvSpPr>
            <a:spLocks noChangeArrowheads="1"/>
          </p:cNvSpPr>
          <p:nvPr/>
        </p:nvSpPr>
        <p:spPr bwMode="auto">
          <a:xfrm>
            <a:off x="3292475" y="5486400"/>
            <a:ext cx="304800" cy="381000"/>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7560 0 0"/>
              <a:gd name="G9" fmla="+- 0 0 -11796480"/>
              <a:gd name="G10" fmla="+- 7560 0 2700"/>
              <a:gd name="G11" fmla="cos G10 0"/>
              <a:gd name="G12" fmla="sin G10 0"/>
              <a:gd name="G13" fmla="cos 13500 0"/>
              <a:gd name="G14" fmla="sin 13500 0"/>
              <a:gd name="G15" fmla="+- G11 10800 0"/>
              <a:gd name="G16" fmla="+- G12 10800 0"/>
              <a:gd name="G17" fmla="+- G13 10800 0"/>
              <a:gd name="G18" fmla="+- G14 10800 0"/>
              <a:gd name="G19" fmla="*/ 7560 1 2"/>
              <a:gd name="G20" fmla="+- G19 5400 0"/>
              <a:gd name="G21" fmla="cos G20 0"/>
              <a:gd name="G22" fmla="sin G20 0"/>
              <a:gd name="G23" fmla="+- G21 10800 0"/>
              <a:gd name="G24" fmla="+- G12 G23 G22"/>
              <a:gd name="G25" fmla="+- G22 G23 G11"/>
              <a:gd name="G26" fmla="cos 10800 0"/>
              <a:gd name="G27" fmla="sin 10800 0"/>
              <a:gd name="G28" fmla="cos 7560 0"/>
              <a:gd name="G29" fmla="sin 756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7560 G39"/>
              <a:gd name="G43" fmla="sin 7560 G39"/>
              <a:gd name="G44" fmla="+- G40 10800 0"/>
              <a:gd name="G45" fmla="+- G41 10800 0"/>
              <a:gd name="G46" fmla="+- G42 10800 0"/>
              <a:gd name="G47" fmla="+- G43 10800 0"/>
              <a:gd name="G48" fmla="+- G35 10800 0"/>
              <a:gd name="G49" fmla="+- G36 10800 0"/>
              <a:gd name="T4" fmla="*/ 10800 w 21600"/>
              <a:gd name="T5" fmla="*/ -1 h 21600"/>
              <a:gd name="T6" fmla="*/ 1619 w 21600"/>
              <a:gd name="T7" fmla="*/ 10799 h 21600"/>
              <a:gd name="T8" fmla="*/ 10800 w 21600"/>
              <a:gd name="T9" fmla="*/ 3239 h 21600"/>
              <a:gd name="T10" fmla="*/ 24300 w 21600"/>
              <a:gd name="T11" fmla="*/ 10800 h 21600"/>
              <a:gd name="T12" fmla="*/ 19980 w 21600"/>
              <a:gd name="T13" fmla="*/ 15120 h 21600"/>
              <a:gd name="T14" fmla="*/ 1566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360" y="10800"/>
                </a:moveTo>
                <a:cubicBezTo>
                  <a:pt x="18360" y="6624"/>
                  <a:pt x="14975" y="3240"/>
                  <a:pt x="10800" y="3240"/>
                </a:cubicBezTo>
                <a:cubicBezTo>
                  <a:pt x="6624" y="3240"/>
                  <a:pt x="3240" y="6624"/>
                  <a:pt x="3240" y="10800"/>
                </a:cubicBezTo>
                <a:lnTo>
                  <a:pt x="-1" y="10799"/>
                </a:lnTo>
                <a:cubicBezTo>
                  <a:pt x="0" y="4835"/>
                  <a:pt x="4835" y="0"/>
                  <a:pt x="10800" y="0"/>
                </a:cubicBezTo>
                <a:cubicBezTo>
                  <a:pt x="16764" y="-1"/>
                  <a:pt x="21599" y="4835"/>
                  <a:pt x="21600" y="10799"/>
                </a:cubicBezTo>
                <a:lnTo>
                  <a:pt x="21600" y="10800"/>
                </a:lnTo>
                <a:lnTo>
                  <a:pt x="24300" y="10800"/>
                </a:lnTo>
                <a:lnTo>
                  <a:pt x="19980" y="15120"/>
                </a:lnTo>
                <a:lnTo>
                  <a:pt x="15660" y="10800"/>
                </a:lnTo>
                <a:lnTo>
                  <a:pt x="18360" y="10800"/>
                </a:lnTo>
                <a:close/>
              </a:path>
            </a:pathLst>
          </a:custGeom>
          <a:solidFill>
            <a:srgbClr val="CC0000"/>
          </a:solidFill>
          <a:ln w="9525">
            <a:solidFill>
              <a:srgbClr val="CC0000"/>
            </a:solidFill>
            <a:miter lim="800000"/>
            <a:headEnd/>
            <a:tailEnd/>
          </a:ln>
          <a:effectLst/>
        </p:spPr>
        <p:txBody>
          <a:bodyPr wrap="none" anchor="ctr">
            <a:prstTxWarp prst="textNoShape">
              <a:avLst/>
            </a:prstTxWarp>
          </a:bodyPr>
          <a:lstStyle/>
          <a:p>
            <a:endParaRPr lang="en-US"/>
          </a:p>
        </p:txBody>
      </p:sp>
      <p:sp>
        <p:nvSpPr>
          <p:cNvPr id="410637" name="AutoShape 13"/>
          <p:cNvSpPr>
            <a:spLocks noChangeArrowheads="1"/>
          </p:cNvSpPr>
          <p:nvPr/>
        </p:nvSpPr>
        <p:spPr bwMode="auto">
          <a:xfrm>
            <a:off x="3597275" y="5410200"/>
            <a:ext cx="304800" cy="381000"/>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7560 0 0"/>
              <a:gd name="G9" fmla="+- 0 0 -11796480"/>
              <a:gd name="G10" fmla="+- 7560 0 2700"/>
              <a:gd name="G11" fmla="cos G10 0"/>
              <a:gd name="G12" fmla="sin G10 0"/>
              <a:gd name="G13" fmla="cos 13500 0"/>
              <a:gd name="G14" fmla="sin 13500 0"/>
              <a:gd name="G15" fmla="+- G11 10800 0"/>
              <a:gd name="G16" fmla="+- G12 10800 0"/>
              <a:gd name="G17" fmla="+- G13 10800 0"/>
              <a:gd name="G18" fmla="+- G14 10800 0"/>
              <a:gd name="G19" fmla="*/ 7560 1 2"/>
              <a:gd name="G20" fmla="+- G19 5400 0"/>
              <a:gd name="G21" fmla="cos G20 0"/>
              <a:gd name="G22" fmla="sin G20 0"/>
              <a:gd name="G23" fmla="+- G21 10800 0"/>
              <a:gd name="G24" fmla="+- G12 G23 G22"/>
              <a:gd name="G25" fmla="+- G22 G23 G11"/>
              <a:gd name="G26" fmla="cos 10800 0"/>
              <a:gd name="G27" fmla="sin 10800 0"/>
              <a:gd name="G28" fmla="cos 7560 0"/>
              <a:gd name="G29" fmla="sin 756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7560 G39"/>
              <a:gd name="G43" fmla="sin 7560 G39"/>
              <a:gd name="G44" fmla="+- G40 10800 0"/>
              <a:gd name="G45" fmla="+- G41 10800 0"/>
              <a:gd name="G46" fmla="+- G42 10800 0"/>
              <a:gd name="G47" fmla="+- G43 10800 0"/>
              <a:gd name="G48" fmla="+- G35 10800 0"/>
              <a:gd name="G49" fmla="+- G36 10800 0"/>
              <a:gd name="T4" fmla="*/ 10800 w 21600"/>
              <a:gd name="T5" fmla="*/ -1 h 21600"/>
              <a:gd name="T6" fmla="*/ 1619 w 21600"/>
              <a:gd name="T7" fmla="*/ 10799 h 21600"/>
              <a:gd name="T8" fmla="*/ 10800 w 21600"/>
              <a:gd name="T9" fmla="*/ 3239 h 21600"/>
              <a:gd name="T10" fmla="*/ 24300 w 21600"/>
              <a:gd name="T11" fmla="*/ 10800 h 21600"/>
              <a:gd name="T12" fmla="*/ 19980 w 21600"/>
              <a:gd name="T13" fmla="*/ 15120 h 21600"/>
              <a:gd name="T14" fmla="*/ 1566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360" y="10800"/>
                </a:moveTo>
                <a:cubicBezTo>
                  <a:pt x="18360" y="6624"/>
                  <a:pt x="14975" y="3240"/>
                  <a:pt x="10800" y="3240"/>
                </a:cubicBezTo>
                <a:cubicBezTo>
                  <a:pt x="6624" y="3240"/>
                  <a:pt x="3240" y="6624"/>
                  <a:pt x="3240" y="10800"/>
                </a:cubicBezTo>
                <a:lnTo>
                  <a:pt x="-1" y="10799"/>
                </a:lnTo>
                <a:cubicBezTo>
                  <a:pt x="0" y="4835"/>
                  <a:pt x="4835" y="0"/>
                  <a:pt x="10800" y="0"/>
                </a:cubicBezTo>
                <a:cubicBezTo>
                  <a:pt x="16764" y="-1"/>
                  <a:pt x="21599" y="4835"/>
                  <a:pt x="21600" y="10799"/>
                </a:cubicBezTo>
                <a:lnTo>
                  <a:pt x="21600" y="10800"/>
                </a:lnTo>
                <a:lnTo>
                  <a:pt x="24300" y="10800"/>
                </a:lnTo>
                <a:lnTo>
                  <a:pt x="19980" y="15120"/>
                </a:lnTo>
                <a:lnTo>
                  <a:pt x="15660" y="10800"/>
                </a:lnTo>
                <a:lnTo>
                  <a:pt x="18360" y="10800"/>
                </a:lnTo>
                <a:close/>
              </a:path>
            </a:pathLst>
          </a:custGeom>
          <a:solidFill>
            <a:srgbClr val="CC0000"/>
          </a:solidFill>
          <a:ln w="9525">
            <a:solidFill>
              <a:srgbClr val="CC0000"/>
            </a:solidFill>
            <a:miter lim="800000"/>
            <a:headEnd/>
            <a:tailEnd/>
          </a:ln>
          <a:effectLst/>
        </p:spPr>
        <p:txBody>
          <a:bodyPr wrap="none" anchor="ctr">
            <a:prstTxWarp prst="textNoShape">
              <a:avLst/>
            </a:prstTxWarp>
          </a:bodyPr>
          <a:lstStyle/>
          <a:p>
            <a:endParaRPr lang="en-US"/>
          </a:p>
        </p:txBody>
      </p:sp>
      <p:sp>
        <p:nvSpPr>
          <p:cNvPr id="410638" name="AutoShape 14"/>
          <p:cNvSpPr>
            <a:spLocks noChangeArrowheads="1"/>
          </p:cNvSpPr>
          <p:nvPr/>
        </p:nvSpPr>
        <p:spPr bwMode="auto">
          <a:xfrm>
            <a:off x="2987675" y="5486400"/>
            <a:ext cx="304800" cy="381000"/>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7560 0 0"/>
              <a:gd name="G9" fmla="+- 0 0 -11796480"/>
              <a:gd name="G10" fmla="+- 7560 0 2700"/>
              <a:gd name="G11" fmla="cos G10 0"/>
              <a:gd name="G12" fmla="sin G10 0"/>
              <a:gd name="G13" fmla="cos 13500 0"/>
              <a:gd name="G14" fmla="sin 13500 0"/>
              <a:gd name="G15" fmla="+- G11 10800 0"/>
              <a:gd name="G16" fmla="+- G12 10800 0"/>
              <a:gd name="G17" fmla="+- G13 10800 0"/>
              <a:gd name="G18" fmla="+- G14 10800 0"/>
              <a:gd name="G19" fmla="*/ 7560 1 2"/>
              <a:gd name="G20" fmla="+- G19 5400 0"/>
              <a:gd name="G21" fmla="cos G20 0"/>
              <a:gd name="G22" fmla="sin G20 0"/>
              <a:gd name="G23" fmla="+- G21 10800 0"/>
              <a:gd name="G24" fmla="+- G12 G23 G22"/>
              <a:gd name="G25" fmla="+- G22 G23 G11"/>
              <a:gd name="G26" fmla="cos 10800 0"/>
              <a:gd name="G27" fmla="sin 10800 0"/>
              <a:gd name="G28" fmla="cos 7560 0"/>
              <a:gd name="G29" fmla="sin 756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7560 G39"/>
              <a:gd name="G43" fmla="sin 7560 G39"/>
              <a:gd name="G44" fmla="+- G40 10800 0"/>
              <a:gd name="G45" fmla="+- G41 10800 0"/>
              <a:gd name="G46" fmla="+- G42 10800 0"/>
              <a:gd name="G47" fmla="+- G43 10800 0"/>
              <a:gd name="G48" fmla="+- G35 10800 0"/>
              <a:gd name="G49" fmla="+- G36 10800 0"/>
              <a:gd name="T4" fmla="*/ 10800 w 21600"/>
              <a:gd name="T5" fmla="*/ -1 h 21600"/>
              <a:gd name="T6" fmla="*/ 1619 w 21600"/>
              <a:gd name="T7" fmla="*/ 10799 h 21600"/>
              <a:gd name="T8" fmla="*/ 10800 w 21600"/>
              <a:gd name="T9" fmla="*/ 3239 h 21600"/>
              <a:gd name="T10" fmla="*/ 24300 w 21600"/>
              <a:gd name="T11" fmla="*/ 10800 h 21600"/>
              <a:gd name="T12" fmla="*/ 19980 w 21600"/>
              <a:gd name="T13" fmla="*/ 15120 h 21600"/>
              <a:gd name="T14" fmla="*/ 1566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360" y="10800"/>
                </a:moveTo>
                <a:cubicBezTo>
                  <a:pt x="18360" y="6624"/>
                  <a:pt x="14975" y="3240"/>
                  <a:pt x="10800" y="3240"/>
                </a:cubicBezTo>
                <a:cubicBezTo>
                  <a:pt x="6624" y="3240"/>
                  <a:pt x="3240" y="6624"/>
                  <a:pt x="3240" y="10800"/>
                </a:cubicBezTo>
                <a:lnTo>
                  <a:pt x="-1" y="10799"/>
                </a:lnTo>
                <a:cubicBezTo>
                  <a:pt x="0" y="4835"/>
                  <a:pt x="4835" y="0"/>
                  <a:pt x="10800" y="0"/>
                </a:cubicBezTo>
                <a:cubicBezTo>
                  <a:pt x="16764" y="-1"/>
                  <a:pt x="21599" y="4835"/>
                  <a:pt x="21600" y="10799"/>
                </a:cubicBezTo>
                <a:lnTo>
                  <a:pt x="21600" y="10800"/>
                </a:lnTo>
                <a:lnTo>
                  <a:pt x="24300" y="10800"/>
                </a:lnTo>
                <a:lnTo>
                  <a:pt x="19980" y="15120"/>
                </a:lnTo>
                <a:lnTo>
                  <a:pt x="15660" y="10800"/>
                </a:lnTo>
                <a:lnTo>
                  <a:pt x="18360" y="10800"/>
                </a:lnTo>
                <a:close/>
              </a:path>
            </a:pathLst>
          </a:custGeom>
          <a:solidFill>
            <a:srgbClr val="CC0000"/>
          </a:solidFill>
          <a:ln w="9525">
            <a:solidFill>
              <a:srgbClr val="CC0000"/>
            </a:solidFill>
            <a:miter lim="800000"/>
            <a:headEnd/>
            <a:tailEnd/>
          </a:ln>
          <a:effectLst/>
        </p:spPr>
        <p:txBody>
          <a:bodyPr wrap="none" anchor="ctr">
            <a:prstTxWarp prst="textNoShape">
              <a:avLst/>
            </a:prstTxWarp>
          </a:bodyPr>
          <a:lstStyle/>
          <a:p>
            <a:endParaRPr lang="en-US"/>
          </a:p>
        </p:txBody>
      </p:sp>
      <p:sp>
        <p:nvSpPr>
          <p:cNvPr id="410639" name="AutoShape 15"/>
          <p:cNvSpPr>
            <a:spLocks noChangeArrowheads="1"/>
          </p:cNvSpPr>
          <p:nvPr/>
        </p:nvSpPr>
        <p:spPr bwMode="auto">
          <a:xfrm>
            <a:off x="3902075" y="5334000"/>
            <a:ext cx="304800" cy="381000"/>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7560 0 0"/>
              <a:gd name="G9" fmla="+- 0 0 -11796480"/>
              <a:gd name="G10" fmla="+- 7560 0 2700"/>
              <a:gd name="G11" fmla="cos G10 0"/>
              <a:gd name="G12" fmla="sin G10 0"/>
              <a:gd name="G13" fmla="cos 13500 0"/>
              <a:gd name="G14" fmla="sin 13500 0"/>
              <a:gd name="G15" fmla="+- G11 10800 0"/>
              <a:gd name="G16" fmla="+- G12 10800 0"/>
              <a:gd name="G17" fmla="+- G13 10800 0"/>
              <a:gd name="G18" fmla="+- G14 10800 0"/>
              <a:gd name="G19" fmla="*/ 7560 1 2"/>
              <a:gd name="G20" fmla="+- G19 5400 0"/>
              <a:gd name="G21" fmla="cos G20 0"/>
              <a:gd name="G22" fmla="sin G20 0"/>
              <a:gd name="G23" fmla="+- G21 10800 0"/>
              <a:gd name="G24" fmla="+- G12 G23 G22"/>
              <a:gd name="G25" fmla="+- G22 G23 G11"/>
              <a:gd name="G26" fmla="cos 10800 0"/>
              <a:gd name="G27" fmla="sin 10800 0"/>
              <a:gd name="G28" fmla="cos 7560 0"/>
              <a:gd name="G29" fmla="sin 756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7560 G39"/>
              <a:gd name="G43" fmla="sin 7560 G39"/>
              <a:gd name="G44" fmla="+- G40 10800 0"/>
              <a:gd name="G45" fmla="+- G41 10800 0"/>
              <a:gd name="G46" fmla="+- G42 10800 0"/>
              <a:gd name="G47" fmla="+- G43 10800 0"/>
              <a:gd name="G48" fmla="+- G35 10800 0"/>
              <a:gd name="G49" fmla="+- G36 10800 0"/>
              <a:gd name="T4" fmla="*/ 10800 w 21600"/>
              <a:gd name="T5" fmla="*/ -1 h 21600"/>
              <a:gd name="T6" fmla="*/ 1619 w 21600"/>
              <a:gd name="T7" fmla="*/ 10799 h 21600"/>
              <a:gd name="T8" fmla="*/ 10800 w 21600"/>
              <a:gd name="T9" fmla="*/ 3239 h 21600"/>
              <a:gd name="T10" fmla="*/ 24300 w 21600"/>
              <a:gd name="T11" fmla="*/ 10800 h 21600"/>
              <a:gd name="T12" fmla="*/ 19980 w 21600"/>
              <a:gd name="T13" fmla="*/ 15120 h 21600"/>
              <a:gd name="T14" fmla="*/ 1566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360" y="10800"/>
                </a:moveTo>
                <a:cubicBezTo>
                  <a:pt x="18360" y="6624"/>
                  <a:pt x="14975" y="3240"/>
                  <a:pt x="10800" y="3240"/>
                </a:cubicBezTo>
                <a:cubicBezTo>
                  <a:pt x="6624" y="3240"/>
                  <a:pt x="3240" y="6624"/>
                  <a:pt x="3240" y="10800"/>
                </a:cubicBezTo>
                <a:lnTo>
                  <a:pt x="-1" y="10799"/>
                </a:lnTo>
                <a:cubicBezTo>
                  <a:pt x="0" y="4835"/>
                  <a:pt x="4835" y="0"/>
                  <a:pt x="10800" y="0"/>
                </a:cubicBezTo>
                <a:cubicBezTo>
                  <a:pt x="16764" y="-1"/>
                  <a:pt x="21599" y="4835"/>
                  <a:pt x="21600" y="10799"/>
                </a:cubicBezTo>
                <a:lnTo>
                  <a:pt x="21600" y="10800"/>
                </a:lnTo>
                <a:lnTo>
                  <a:pt x="24300" y="10800"/>
                </a:lnTo>
                <a:lnTo>
                  <a:pt x="19980" y="15120"/>
                </a:lnTo>
                <a:lnTo>
                  <a:pt x="15660" y="10800"/>
                </a:lnTo>
                <a:lnTo>
                  <a:pt x="18360" y="10800"/>
                </a:lnTo>
                <a:close/>
              </a:path>
            </a:pathLst>
          </a:custGeom>
          <a:solidFill>
            <a:srgbClr val="CC0000"/>
          </a:solidFill>
          <a:ln w="9525">
            <a:solidFill>
              <a:srgbClr val="CC0000"/>
            </a:solidFill>
            <a:miter lim="800000"/>
            <a:headEnd/>
            <a:tailEnd/>
          </a:ln>
          <a:effectLst/>
        </p:spPr>
        <p:txBody>
          <a:bodyPr wrap="none" anchor="ctr">
            <a:prstTxWarp prst="textNoShape">
              <a:avLst/>
            </a:prstTxWarp>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9714"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88913" y="673100"/>
            <a:ext cx="6762750" cy="2625725"/>
          </a:xfrm>
          <a:prstGeom prst="rect">
            <a:avLst/>
          </a:prstGeom>
          <a:noFill/>
          <a:ln w="9525">
            <a:noFill/>
            <a:miter lim="800000"/>
            <a:headEnd/>
            <a:tailEnd/>
          </a:ln>
        </p:spPr>
      </p:pic>
      <p:sp>
        <p:nvSpPr>
          <p:cNvPr id="499715" name="Rectangle 3"/>
          <p:cNvSpPr>
            <a:spLocks noChangeArrowheads="1"/>
          </p:cNvSpPr>
          <p:nvPr/>
        </p:nvSpPr>
        <p:spPr bwMode="auto">
          <a:xfrm>
            <a:off x="385763" y="1652588"/>
            <a:ext cx="723900" cy="233362"/>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800" b="1">
                <a:solidFill>
                  <a:srgbClr val="000000"/>
                </a:solidFill>
              </a:rPr>
              <a:t>myelin</a:t>
            </a:r>
            <a:endParaRPr lang="en-US" sz="1600"/>
          </a:p>
        </p:txBody>
      </p:sp>
      <p:sp>
        <p:nvSpPr>
          <p:cNvPr id="499716" name="Rectangle 4"/>
          <p:cNvSpPr>
            <a:spLocks noChangeArrowheads="1"/>
          </p:cNvSpPr>
          <p:nvPr/>
        </p:nvSpPr>
        <p:spPr bwMode="auto">
          <a:xfrm>
            <a:off x="400050" y="2093913"/>
            <a:ext cx="533400" cy="233362"/>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800" b="1">
                <a:solidFill>
                  <a:srgbClr val="000000"/>
                </a:solidFill>
              </a:rPr>
              <a:t>axon</a:t>
            </a:r>
            <a:endParaRPr lang="en-US" sz="1600"/>
          </a:p>
        </p:txBody>
      </p:sp>
      <p:sp>
        <p:nvSpPr>
          <p:cNvPr id="499717" name="Rectangle 5"/>
          <p:cNvSpPr>
            <a:spLocks noChangeArrowheads="1"/>
          </p:cNvSpPr>
          <p:nvPr/>
        </p:nvSpPr>
        <p:spPr bwMode="auto">
          <a:xfrm>
            <a:off x="1765300" y="1304925"/>
            <a:ext cx="381000" cy="233363"/>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800" b="1">
                <a:solidFill>
                  <a:srgbClr val="000000"/>
                </a:solidFill>
              </a:rPr>
              <a:t>Na</a:t>
            </a:r>
            <a:r>
              <a:rPr lang="en-US" sz="1800" b="1" baseline="30000">
                <a:solidFill>
                  <a:srgbClr val="000000"/>
                </a:solidFill>
              </a:rPr>
              <a:t>+</a:t>
            </a:r>
          </a:p>
        </p:txBody>
      </p:sp>
      <p:sp>
        <p:nvSpPr>
          <p:cNvPr id="499718" name="Rectangle 6"/>
          <p:cNvSpPr>
            <a:spLocks noChangeArrowheads="1"/>
          </p:cNvSpPr>
          <p:nvPr/>
        </p:nvSpPr>
        <p:spPr bwMode="auto">
          <a:xfrm>
            <a:off x="1644650" y="2809875"/>
            <a:ext cx="381000" cy="233363"/>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800" b="1">
                <a:solidFill>
                  <a:srgbClr val="000000"/>
                </a:solidFill>
              </a:rPr>
              <a:t>Na</a:t>
            </a:r>
            <a:r>
              <a:rPr lang="en-US" sz="1800" b="1" baseline="30000">
                <a:solidFill>
                  <a:srgbClr val="000000"/>
                </a:solidFill>
              </a:rPr>
              <a:t>+</a:t>
            </a:r>
            <a:endParaRPr lang="en-US" sz="1300" b="1">
              <a:solidFill>
                <a:srgbClr val="000000"/>
              </a:solidFill>
            </a:endParaRPr>
          </a:p>
        </p:txBody>
      </p:sp>
      <p:sp>
        <p:nvSpPr>
          <p:cNvPr id="499719" name="Rectangle 7"/>
          <p:cNvSpPr>
            <a:spLocks noChangeArrowheads="1"/>
          </p:cNvSpPr>
          <p:nvPr/>
        </p:nvSpPr>
        <p:spPr bwMode="auto">
          <a:xfrm>
            <a:off x="1998663" y="2008188"/>
            <a:ext cx="133350" cy="233362"/>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800" b="1">
                <a:solidFill>
                  <a:srgbClr val="000000"/>
                </a:solidFill>
              </a:rPr>
              <a:t>+</a:t>
            </a:r>
            <a:endParaRPr lang="en-US" sz="1600"/>
          </a:p>
        </p:txBody>
      </p:sp>
      <p:sp>
        <p:nvSpPr>
          <p:cNvPr id="499720" name="Rectangle 8"/>
          <p:cNvSpPr>
            <a:spLocks noChangeArrowheads="1"/>
          </p:cNvSpPr>
          <p:nvPr/>
        </p:nvSpPr>
        <p:spPr bwMode="auto">
          <a:xfrm>
            <a:off x="1998663" y="2216150"/>
            <a:ext cx="133350" cy="233363"/>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800" b="1">
                <a:solidFill>
                  <a:srgbClr val="000000"/>
                </a:solidFill>
              </a:rPr>
              <a:t>+</a:t>
            </a:r>
            <a:endParaRPr lang="en-US" sz="1600"/>
          </a:p>
        </p:txBody>
      </p:sp>
      <p:sp>
        <p:nvSpPr>
          <p:cNvPr id="499721" name="Rectangle 9"/>
          <p:cNvSpPr>
            <a:spLocks noChangeArrowheads="1"/>
          </p:cNvSpPr>
          <p:nvPr/>
        </p:nvSpPr>
        <p:spPr bwMode="auto">
          <a:xfrm>
            <a:off x="2689225" y="2120900"/>
            <a:ext cx="133350" cy="233363"/>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800" b="1">
                <a:solidFill>
                  <a:srgbClr val="000000"/>
                </a:solidFill>
              </a:rPr>
              <a:t>+</a:t>
            </a:r>
            <a:endParaRPr lang="en-US" sz="1600"/>
          </a:p>
        </p:txBody>
      </p:sp>
      <p:sp>
        <p:nvSpPr>
          <p:cNvPr id="499722" name="Rectangle 10"/>
          <p:cNvSpPr>
            <a:spLocks noChangeArrowheads="1"/>
          </p:cNvSpPr>
          <p:nvPr/>
        </p:nvSpPr>
        <p:spPr bwMode="auto">
          <a:xfrm>
            <a:off x="3614738" y="2120900"/>
            <a:ext cx="133350" cy="233363"/>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800" b="1">
                <a:solidFill>
                  <a:srgbClr val="000000"/>
                </a:solidFill>
              </a:rPr>
              <a:t>+</a:t>
            </a:r>
            <a:endParaRPr lang="en-US" sz="1600"/>
          </a:p>
        </p:txBody>
      </p:sp>
      <p:sp>
        <p:nvSpPr>
          <p:cNvPr id="499723" name="Rectangle 11"/>
          <p:cNvSpPr>
            <a:spLocks noChangeArrowheads="1"/>
          </p:cNvSpPr>
          <p:nvPr/>
        </p:nvSpPr>
        <p:spPr bwMode="auto">
          <a:xfrm>
            <a:off x="4492625" y="2120900"/>
            <a:ext cx="133350" cy="233363"/>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800" b="1">
                <a:solidFill>
                  <a:srgbClr val="000000"/>
                </a:solidFill>
              </a:rPr>
              <a:t>+</a:t>
            </a:r>
            <a:endParaRPr lang="en-US" sz="1600"/>
          </a:p>
        </p:txBody>
      </p:sp>
      <p:sp>
        <p:nvSpPr>
          <p:cNvPr id="499724" name="Rectangle 12"/>
          <p:cNvSpPr>
            <a:spLocks noChangeArrowheads="1"/>
          </p:cNvSpPr>
          <p:nvPr/>
        </p:nvSpPr>
        <p:spPr bwMode="auto">
          <a:xfrm>
            <a:off x="5108575" y="2008188"/>
            <a:ext cx="127000" cy="233362"/>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800" b="1">
                <a:solidFill>
                  <a:srgbClr val="000000"/>
                </a:solidFill>
              </a:rPr>
              <a:t>–</a:t>
            </a:r>
            <a:endParaRPr lang="en-US" sz="1600"/>
          </a:p>
        </p:txBody>
      </p:sp>
      <p:sp>
        <p:nvSpPr>
          <p:cNvPr id="499725" name="Rectangle 13"/>
          <p:cNvSpPr>
            <a:spLocks noChangeArrowheads="1"/>
          </p:cNvSpPr>
          <p:nvPr/>
        </p:nvSpPr>
        <p:spPr bwMode="auto">
          <a:xfrm>
            <a:off x="5108575" y="2192338"/>
            <a:ext cx="127000" cy="233362"/>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800" b="1">
                <a:solidFill>
                  <a:srgbClr val="000000"/>
                </a:solidFill>
              </a:rPr>
              <a:t>–</a:t>
            </a:r>
            <a:endParaRPr lang="en-US" sz="1600"/>
          </a:p>
        </p:txBody>
      </p:sp>
      <p:sp>
        <p:nvSpPr>
          <p:cNvPr id="499726" name="Rectangle 14"/>
          <p:cNvSpPr>
            <a:spLocks noChangeArrowheads="1"/>
          </p:cNvSpPr>
          <p:nvPr/>
        </p:nvSpPr>
        <p:spPr bwMode="auto">
          <a:xfrm>
            <a:off x="1738313" y="401638"/>
            <a:ext cx="1689100" cy="233362"/>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800" b="1">
                <a:solidFill>
                  <a:srgbClr val="000000"/>
                </a:solidFill>
              </a:rPr>
              <a:t>action potential</a:t>
            </a:r>
            <a:endParaRPr lang="en-US" sz="1600"/>
          </a:p>
        </p:txBody>
      </p:sp>
      <p:sp>
        <p:nvSpPr>
          <p:cNvPr id="499727" name="Line 15"/>
          <p:cNvSpPr>
            <a:spLocks noChangeShapeType="1"/>
          </p:cNvSpPr>
          <p:nvPr/>
        </p:nvSpPr>
        <p:spPr bwMode="auto">
          <a:xfrm flipV="1">
            <a:off x="1981200" y="650875"/>
            <a:ext cx="111125" cy="184150"/>
          </a:xfrm>
          <a:prstGeom prst="line">
            <a:avLst/>
          </a:prstGeom>
          <a:noFill/>
          <a:ln w="12700">
            <a:solidFill>
              <a:srgbClr val="000000"/>
            </a:solidFill>
            <a:round/>
            <a:headEnd/>
            <a:tailEnd/>
          </a:ln>
        </p:spPr>
        <p:txBody>
          <a:bodyPr>
            <a:prstTxWarp prst="textNoShape">
              <a:avLst/>
            </a:prstTxWarp>
          </a:bodyPr>
          <a:lstStyle/>
          <a:p>
            <a:endParaRPr lang="en-US"/>
          </a:p>
        </p:txBody>
      </p:sp>
      <p:sp>
        <p:nvSpPr>
          <p:cNvPr id="499728" name="Rectangle 16"/>
          <p:cNvSpPr>
            <a:spLocks noChangeArrowheads="1"/>
          </p:cNvSpPr>
          <p:nvPr/>
        </p:nvSpPr>
        <p:spPr bwMode="auto">
          <a:xfrm>
            <a:off x="3092450" y="820738"/>
            <a:ext cx="1231900" cy="46672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800" b="1">
                <a:solidFill>
                  <a:srgbClr val="000000"/>
                </a:solidFill>
              </a:rPr>
              <a:t>saltatory</a:t>
            </a:r>
          </a:p>
          <a:p>
            <a:pPr algn="l">
              <a:lnSpc>
                <a:spcPct val="85000"/>
              </a:lnSpc>
            </a:pPr>
            <a:r>
              <a:rPr lang="en-US" sz="1800" b="1">
                <a:solidFill>
                  <a:srgbClr val="000000"/>
                </a:solidFill>
              </a:rPr>
              <a:t>conduction</a:t>
            </a:r>
            <a:endParaRPr lang="en-US" sz="1600"/>
          </a:p>
        </p:txBody>
      </p:sp>
      <p:pic>
        <p:nvPicPr>
          <p:cNvPr id="499729" name="Picture 17"/>
          <p:cNvPicPr>
            <a:picLocks noChangeAspect="1" noChangeArrowheads="1"/>
          </p:cNvPicPr>
          <p:nvPr/>
        </p:nvPicPr>
        <p:blipFill>
          <a:blip r:embed="rId4"/>
          <a:srcRect/>
          <a:stretch>
            <a:fillRect/>
          </a:stretch>
        </p:blipFill>
        <p:spPr bwMode="auto">
          <a:xfrm>
            <a:off x="198438" y="4345961"/>
            <a:ext cx="5884862" cy="2346939"/>
          </a:xfrm>
          <a:prstGeom prst="rect">
            <a:avLst/>
          </a:prstGeom>
          <a:noFill/>
          <a:ln w="9525">
            <a:noFill/>
            <a:miter lim="800000"/>
            <a:headEnd/>
            <a:tailEnd/>
          </a:ln>
          <a:effectLst/>
        </p:spPr>
      </p:pic>
      <p:sp>
        <p:nvSpPr>
          <p:cNvPr id="499730" name="Rectangle 18"/>
          <p:cNvSpPr>
            <a:spLocks noChangeArrowheads="1"/>
          </p:cNvSpPr>
          <p:nvPr/>
        </p:nvSpPr>
        <p:spPr bwMode="auto">
          <a:xfrm>
            <a:off x="5959475" y="3613150"/>
            <a:ext cx="3336925" cy="1220788"/>
          </a:xfrm>
          <a:prstGeom prst="rect">
            <a:avLst/>
          </a:prstGeom>
          <a:noFill/>
          <a:ln w="9525">
            <a:noFill/>
            <a:miter lim="800000"/>
            <a:headEnd/>
            <a:tailEnd/>
          </a:ln>
          <a:effectLst/>
        </p:spPr>
        <p:txBody>
          <a:bodyPr>
            <a:prstTxWarp prst="textNoShape">
              <a:avLst/>
            </a:prstTxWarp>
            <a:spAutoFit/>
          </a:bodyPr>
          <a:lstStyle/>
          <a:p>
            <a:pPr algn="l"/>
            <a:r>
              <a:rPr lang="en-US" sz="2000" dirty="0">
                <a:solidFill>
                  <a:srgbClr val="0F116A"/>
                </a:solidFill>
              </a:rPr>
              <a:t>Multiple Sclerosis</a:t>
            </a:r>
            <a:endParaRPr lang="en-US" sz="1800" dirty="0">
              <a:solidFill>
                <a:srgbClr val="0F116A"/>
              </a:solidFill>
            </a:endParaRPr>
          </a:p>
          <a:p>
            <a:pPr marL="347663" lvl="1" indent="-174625" algn="l">
              <a:buFont typeface="Wingdings" charset="2"/>
              <a:buChar char="§"/>
            </a:pPr>
            <a:r>
              <a:rPr lang="en-US" sz="1800" dirty="0"/>
              <a:t>immune system (T cells) attack myelin sheath </a:t>
            </a:r>
          </a:p>
          <a:p>
            <a:pPr marL="347663" lvl="1" indent="-174625" algn="l">
              <a:buFont typeface="Wingdings" charset="2"/>
              <a:buChar char="§"/>
            </a:pPr>
            <a:r>
              <a:rPr lang="en-US" sz="1800" dirty="0"/>
              <a:t>loss of signal</a:t>
            </a:r>
          </a:p>
        </p:txBody>
      </p:sp>
      <p:pic>
        <p:nvPicPr>
          <p:cNvPr id="499731" name="Picture 19"/>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094538" y="406400"/>
            <a:ext cx="1911350" cy="2638425"/>
          </a:xfrm>
          <a:prstGeom prst="rect">
            <a:avLst/>
          </a:prstGeom>
          <a:noFill/>
          <a:ln w="9525">
            <a:noFill/>
            <a:miter lim="800000"/>
            <a:headEnd/>
            <a:tailEnd/>
          </a:ln>
          <a:effectLst>
            <a:outerShdw blurRad="63500" dist="35921" dir="2700000" algn="ctr" rotWithShape="0">
              <a:srgbClr val="000000">
                <a:alpha val="75000"/>
              </a:srgbClr>
            </a:outerShdw>
          </a:effectLst>
        </p:spPr>
      </p:pic>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4747" name="Picture 27" descr="neuron"/>
          <p:cNvPicPr>
            <a:picLocks noChangeAspect="1" noChangeArrowheads="1"/>
          </p:cNvPicPr>
          <p:nvPr/>
        </p:nvPicPr>
        <p:blipFill>
          <a:blip r:embed="rId4"/>
          <a:srcRect/>
          <a:stretch>
            <a:fillRect/>
          </a:stretch>
        </p:blipFill>
        <p:spPr bwMode="auto">
          <a:xfrm>
            <a:off x="182563" y="1041400"/>
            <a:ext cx="4033837" cy="3101975"/>
          </a:xfrm>
          <a:prstGeom prst="rect">
            <a:avLst/>
          </a:prstGeom>
          <a:noFill/>
        </p:spPr>
      </p:pic>
      <p:pic>
        <p:nvPicPr>
          <p:cNvPr id="414742" name="Picture 2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732088" y="5170488"/>
            <a:ext cx="2881312" cy="1314450"/>
          </a:xfrm>
          <a:prstGeom prst="rect">
            <a:avLst/>
          </a:prstGeom>
          <a:noFill/>
          <a:ln w="9525">
            <a:noFill/>
            <a:miter lim="800000"/>
            <a:headEnd/>
            <a:tailEnd/>
          </a:ln>
          <a:effectLst/>
        </p:spPr>
      </p:pic>
      <p:sp>
        <p:nvSpPr>
          <p:cNvPr id="414724" name="Rectangle 4"/>
          <p:cNvSpPr>
            <a:spLocks noChangeArrowheads="1"/>
          </p:cNvSpPr>
          <p:nvPr/>
        </p:nvSpPr>
        <p:spPr bwMode="auto">
          <a:xfrm>
            <a:off x="7407275" y="3697288"/>
            <a:ext cx="1736725" cy="2211387"/>
          </a:xfrm>
          <a:prstGeom prst="rect">
            <a:avLst/>
          </a:prstGeom>
          <a:noFill/>
          <a:ln w="9525">
            <a:noFill/>
            <a:miter lim="800000"/>
            <a:headEnd/>
            <a:tailEnd/>
          </a:ln>
          <a:effectLst/>
        </p:spPr>
        <p:txBody>
          <a:bodyPr wrap="none" anchor="ctr">
            <a:prstTxWarp prst="textNoShape">
              <a:avLst/>
            </a:prstTxWarp>
          </a:bodyPr>
          <a:lstStyle/>
          <a:p>
            <a:endParaRPr lang="en-US"/>
          </a:p>
        </p:txBody>
      </p:sp>
      <p:sp>
        <p:nvSpPr>
          <p:cNvPr id="414728" name="Rectangle 8"/>
          <p:cNvSpPr>
            <a:spLocks noGrp="1" noChangeArrowheads="1"/>
          </p:cNvSpPr>
          <p:nvPr>
            <p:ph type="title"/>
          </p:nvPr>
        </p:nvSpPr>
        <p:spPr>
          <a:xfrm>
            <a:off x="3176588" y="4122738"/>
            <a:ext cx="1677987" cy="481012"/>
          </a:xfrm>
        </p:spPr>
        <p:txBody>
          <a:bodyPr/>
          <a:lstStyle/>
          <a:p>
            <a:r>
              <a:rPr lang="en-US" sz="2400"/>
              <a:t>Synapse</a:t>
            </a:r>
            <a:r>
              <a:rPr lang="en-US" sz="2000"/>
              <a:t> </a:t>
            </a:r>
          </a:p>
        </p:txBody>
      </p:sp>
      <p:sp>
        <p:nvSpPr>
          <p:cNvPr id="414729" name="Rectangle 9" descr="Rectangle: Click to edit Master text styles&#10;Second level&#10;Third level&#10;Fourth level&#10;Fifth level"/>
          <p:cNvSpPr>
            <a:spLocks noGrp="1" noChangeArrowheads="1"/>
          </p:cNvSpPr>
          <p:nvPr>
            <p:ph type="body" idx="1"/>
          </p:nvPr>
        </p:nvSpPr>
        <p:spPr>
          <a:xfrm>
            <a:off x="4230689" y="1044575"/>
            <a:ext cx="4799012" cy="1598613"/>
          </a:xfrm>
          <a:noFill/>
          <a:ln/>
        </p:spPr>
        <p:txBody>
          <a:bodyPr/>
          <a:lstStyle/>
          <a:p>
            <a:pPr>
              <a:lnSpc>
                <a:spcPct val="90000"/>
              </a:lnSpc>
              <a:buFont typeface="Wingdings" charset="2"/>
              <a:buNone/>
            </a:pPr>
            <a:r>
              <a:rPr lang="en-US" sz="2800" dirty="0"/>
              <a:t>Impulse has to jump the </a:t>
            </a:r>
            <a:r>
              <a:rPr lang="en-US" sz="2800" u="sng" dirty="0">
                <a:solidFill>
                  <a:srgbClr val="CC0000"/>
                </a:solidFill>
              </a:rPr>
              <a:t>synapse</a:t>
            </a:r>
            <a:r>
              <a:rPr lang="en-US" sz="2800" dirty="0"/>
              <a:t>!</a:t>
            </a:r>
            <a:endParaRPr lang="en-US" sz="2600" dirty="0"/>
          </a:p>
          <a:p>
            <a:pPr lvl="1">
              <a:lnSpc>
                <a:spcPct val="90000"/>
              </a:lnSpc>
            </a:pPr>
            <a:r>
              <a:rPr lang="en-US" sz="2400" dirty="0"/>
              <a:t>junction between neurons</a:t>
            </a:r>
          </a:p>
          <a:p>
            <a:pPr lvl="1">
              <a:lnSpc>
                <a:spcPct val="90000"/>
              </a:lnSpc>
            </a:pPr>
            <a:r>
              <a:rPr lang="en-US" sz="2400" dirty="0"/>
              <a:t>has to jump quickly from one cell to next</a:t>
            </a:r>
          </a:p>
        </p:txBody>
      </p:sp>
      <p:sp>
        <p:nvSpPr>
          <p:cNvPr id="414731" name="Rectangle 11"/>
          <p:cNvSpPr>
            <a:spLocks noChangeArrowheads="1"/>
          </p:cNvSpPr>
          <p:nvPr/>
        </p:nvSpPr>
        <p:spPr bwMode="auto">
          <a:xfrm>
            <a:off x="152400" y="168275"/>
            <a:ext cx="8404225" cy="762000"/>
          </a:xfrm>
          <a:prstGeom prst="rect">
            <a:avLst/>
          </a:prstGeom>
          <a:noFill/>
          <a:ln w="9525">
            <a:noFill/>
            <a:miter lim="800000"/>
            <a:headEnd/>
            <a:tailEnd/>
          </a:ln>
          <a:effectLst/>
        </p:spPr>
        <p:txBody>
          <a:bodyPr rIns="0">
            <a:prstTxWarp prst="textNoShape">
              <a:avLst/>
            </a:prstTxWarp>
          </a:bodyPr>
          <a:lstStyle/>
          <a:p>
            <a:pPr algn="l" eaLnBrk="1" hangingPunct="1"/>
            <a:r>
              <a:rPr lang="en-US" sz="3600" b="1" dirty="0">
                <a:solidFill>
                  <a:schemeClr val="tx2"/>
                </a:solidFill>
              </a:rPr>
              <a:t>What happens at the end of the axon?</a:t>
            </a:r>
          </a:p>
        </p:txBody>
      </p:sp>
      <p:pic>
        <p:nvPicPr>
          <p:cNvPr id="414738" name="Picture 18"/>
          <p:cNvPicPr>
            <a:picLocks noChangeAspect="1" noChangeArrowheads="1"/>
          </p:cNvPicPr>
          <p:nvPr/>
        </p:nvPicPr>
        <p:blipFill>
          <a:blip r:embed="rId6" cstate="screen">
            <a:extLst>
              <a:ext uri="{28A0092B-C50C-407E-A947-70E740481C1C}">
                <a14:useLocalDpi xmlns:a14="http://schemas.microsoft.com/office/drawing/2010/main"/>
              </a:ext>
            </a:extLst>
          </a:blip>
          <a:srcRect l="1801"/>
          <a:stretch>
            <a:fillRect/>
          </a:stretch>
        </p:blipFill>
        <p:spPr bwMode="auto">
          <a:xfrm flipH="1">
            <a:off x="0" y="5033963"/>
            <a:ext cx="2776538" cy="1824037"/>
          </a:xfrm>
          <a:prstGeom prst="rect">
            <a:avLst/>
          </a:prstGeom>
          <a:noFill/>
          <a:ln w="9525">
            <a:noFill/>
            <a:miter lim="800000"/>
            <a:headEnd/>
            <a:tailEnd/>
          </a:ln>
          <a:effectLst/>
        </p:spPr>
      </p:pic>
      <p:sp>
        <p:nvSpPr>
          <p:cNvPr id="414739" name="Rectangle 19"/>
          <p:cNvSpPr>
            <a:spLocks noChangeArrowheads="1"/>
          </p:cNvSpPr>
          <p:nvPr/>
        </p:nvSpPr>
        <p:spPr bwMode="auto">
          <a:xfrm>
            <a:off x="0" y="5035550"/>
            <a:ext cx="1174750" cy="606425"/>
          </a:xfrm>
          <a:prstGeom prst="rect">
            <a:avLst/>
          </a:prstGeom>
          <a:solidFill>
            <a:schemeClr val="bg1"/>
          </a:solidFill>
          <a:ln w="9525">
            <a:noFill/>
            <a:miter lim="800000"/>
            <a:headEnd/>
            <a:tailEnd/>
          </a:ln>
          <a:effectLst/>
        </p:spPr>
        <p:txBody>
          <a:bodyPr wrap="none" anchor="ctr">
            <a:prstTxWarp prst="textNoShape">
              <a:avLst/>
            </a:prstTxWarp>
          </a:bodyPr>
          <a:lstStyle/>
          <a:p>
            <a:endParaRPr lang="en-US"/>
          </a:p>
        </p:txBody>
      </p:sp>
      <p:sp>
        <p:nvSpPr>
          <p:cNvPr id="414744" name="Oval 24"/>
          <p:cNvSpPr>
            <a:spLocks noChangeArrowheads="1"/>
          </p:cNvSpPr>
          <p:nvPr/>
        </p:nvSpPr>
        <p:spPr bwMode="auto">
          <a:xfrm>
            <a:off x="2327275" y="4957763"/>
            <a:ext cx="1066800" cy="1371600"/>
          </a:xfrm>
          <a:prstGeom prst="ellipse">
            <a:avLst/>
          </a:prstGeom>
          <a:noFill/>
          <a:ln w="57150">
            <a:solidFill>
              <a:srgbClr val="CC0000"/>
            </a:solidFill>
            <a:round/>
            <a:headEnd/>
            <a:tailEnd/>
          </a:ln>
          <a:effectLst/>
        </p:spPr>
        <p:txBody>
          <a:bodyPr wrap="none" anchor="ctr">
            <a:prstTxWarp prst="textNoShape">
              <a:avLst/>
            </a:prstTxWarp>
          </a:bodyPr>
          <a:lstStyle/>
          <a:p>
            <a:endParaRPr lang="en-US"/>
          </a:p>
        </p:txBody>
      </p:sp>
      <p:pic>
        <p:nvPicPr>
          <p:cNvPr id="414745" name="Picture 25" descr="penguinL"/>
          <p:cNvPicPr>
            <a:picLocks noChangeAspect="1" noChangeArrowheads="1"/>
          </p:cNvPicPr>
          <p:nvPr/>
        </p:nvPicPr>
        <p:blipFill>
          <a:blip r:embed="rId7"/>
          <a:srcRect/>
          <a:stretch>
            <a:fillRect/>
          </a:stretch>
        </p:blipFill>
        <p:spPr bwMode="auto">
          <a:xfrm>
            <a:off x="7869238" y="4445000"/>
            <a:ext cx="1274762" cy="1295400"/>
          </a:xfrm>
          <a:prstGeom prst="rect">
            <a:avLst/>
          </a:prstGeom>
          <a:noFill/>
        </p:spPr>
      </p:pic>
      <p:sp>
        <p:nvSpPr>
          <p:cNvPr id="414746" name="AutoShape 26"/>
          <p:cNvSpPr>
            <a:spLocks noChangeArrowheads="1"/>
          </p:cNvSpPr>
          <p:nvPr/>
        </p:nvSpPr>
        <p:spPr bwMode="auto">
          <a:xfrm flipH="1">
            <a:off x="6480175" y="2957513"/>
            <a:ext cx="2238375" cy="1195387"/>
          </a:xfrm>
          <a:prstGeom prst="wedgeEllipseCallout">
            <a:avLst>
              <a:gd name="adj1" fmla="val -23690"/>
              <a:gd name="adj2" fmla="val 89574"/>
            </a:avLst>
          </a:prstGeom>
          <a:solidFill>
            <a:srgbClr val="FFEA18"/>
          </a:solidFill>
          <a:ln w="38100">
            <a:solidFill>
              <a:srgbClr val="CC0000"/>
            </a:solidFill>
            <a:miter lim="800000"/>
            <a:headEnd/>
            <a:tailEnd/>
          </a:ln>
          <a:effectLst/>
        </p:spPr>
        <p:txBody>
          <a:bodyPr wrap="none" lIns="0" tIns="0" rIns="0" bIns="0" anchor="ctr">
            <a:prstTxWarp prst="textNoShape">
              <a:avLst/>
            </a:prstTxWarp>
          </a:bodyPr>
          <a:lstStyle/>
          <a:p>
            <a:r>
              <a:rPr lang="en-US" sz="1800" b="1">
                <a:solidFill>
                  <a:srgbClr val="0F116A"/>
                </a:solidFill>
                <a:latin typeface="Comic Sans MS" charset="0"/>
                <a:ea typeface="Geneva" charset="0"/>
                <a:cs typeface="Geneva" charset="0"/>
              </a:rPr>
              <a:t>How does </a:t>
            </a:r>
            <a:br>
              <a:rPr lang="en-US" sz="1800" b="1">
                <a:solidFill>
                  <a:srgbClr val="0F116A"/>
                </a:solidFill>
                <a:latin typeface="Comic Sans MS" charset="0"/>
                <a:ea typeface="Geneva" charset="0"/>
                <a:cs typeface="Geneva" charset="0"/>
              </a:rPr>
            </a:br>
            <a:r>
              <a:rPr lang="en-US" sz="1800" b="1">
                <a:solidFill>
                  <a:srgbClr val="0F116A"/>
                </a:solidFill>
                <a:latin typeface="Comic Sans MS" charset="0"/>
                <a:ea typeface="Geneva" charset="0"/>
                <a:cs typeface="Geneva" charset="0"/>
              </a:rPr>
              <a:t> the wave</a:t>
            </a:r>
            <a:br>
              <a:rPr lang="en-US" sz="1800" b="1">
                <a:solidFill>
                  <a:srgbClr val="0F116A"/>
                </a:solidFill>
                <a:latin typeface="Comic Sans MS" charset="0"/>
                <a:ea typeface="Geneva" charset="0"/>
                <a:cs typeface="Geneva" charset="0"/>
              </a:rPr>
            </a:br>
            <a:r>
              <a:rPr lang="en-US" sz="1800" b="1">
                <a:solidFill>
                  <a:srgbClr val="0F116A"/>
                </a:solidFill>
                <a:latin typeface="Comic Sans MS" charset="0"/>
                <a:ea typeface="Geneva" charset="0"/>
                <a:cs typeface="Geneva" charset="0"/>
              </a:rPr>
              <a:t>jump the gap?</a:t>
            </a:r>
            <a:endParaRPr lang="en-US" sz="1800" b="1" i="1">
              <a:solidFill>
                <a:srgbClr val="0F116A"/>
              </a:solidFill>
              <a:latin typeface="Comic Sans MS" charset="0"/>
              <a:ea typeface="Geneva" charset="0"/>
              <a:cs typeface="Geneva" charset="0"/>
            </a:endParaRPr>
          </a:p>
        </p:txBody>
      </p:sp>
      <p:pic>
        <p:nvPicPr>
          <p:cNvPr id="414748" name="Picture 28" descr="neuron"/>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5003800" y="3549650"/>
            <a:ext cx="4033838" cy="3101975"/>
          </a:xfrm>
          <a:prstGeom prst="rect">
            <a:avLst/>
          </a:prstGeom>
          <a:noFill/>
        </p:spPr>
      </p:pic>
      <p:sp>
        <p:nvSpPr>
          <p:cNvPr id="414730" name="Oval 10"/>
          <p:cNvSpPr>
            <a:spLocks noChangeArrowheads="1"/>
          </p:cNvSpPr>
          <p:nvPr/>
        </p:nvSpPr>
        <p:spPr bwMode="auto">
          <a:xfrm>
            <a:off x="4556125" y="3378200"/>
            <a:ext cx="1066800" cy="1371600"/>
          </a:xfrm>
          <a:prstGeom prst="ellipse">
            <a:avLst/>
          </a:prstGeom>
          <a:noFill/>
          <a:ln w="57150">
            <a:solidFill>
              <a:srgbClr val="CC0000"/>
            </a:solidFill>
            <a:round/>
            <a:headEnd/>
            <a:tailEnd/>
          </a:ln>
          <a:effectLst/>
        </p:spPr>
        <p:txBody>
          <a:bodyPr wrap="none" anchor="ctr">
            <a:prstTxWarp prst="textNoShape">
              <a:avLst/>
            </a:prstTxWarp>
          </a:bodyPr>
          <a:lstStyle/>
          <a:p>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414745"/>
                                        </p:tgtEl>
                                        <p:attrNameLst>
                                          <p:attrName>style.visibility</p:attrName>
                                        </p:attrNameLst>
                                      </p:cBhvr>
                                      <p:to>
                                        <p:strVal val="visible"/>
                                      </p:to>
                                    </p:set>
                                    <p:animEffect transition="in" filter="wipe(right)">
                                      <p:cBhvr>
                                        <p:cTn id="7" dur="500"/>
                                        <p:tgtEl>
                                          <p:spTgt spid="41474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14746"/>
                                        </p:tgtEl>
                                        <p:attrNameLst>
                                          <p:attrName>style.visibility</p:attrName>
                                        </p:attrNameLst>
                                      </p:cBhvr>
                                      <p:to>
                                        <p:strVal val="visible"/>
                                      </p:to>
                                    </p:set>
                                    <p:animEffect transition="in" filter="wipe(down)">
                                      <p:cBhvr>
                                        <p:cTn id="11" dur="500"/>
                                        <p:tgtEl>
                                          <p:spTgt spid="414746"/>
                                        </p:tgtEl>
                                      </p:cBhvr>
                                    </p:animEffect>
                                  </p:childTnLst>
                                  <p:subTnLst>
                                    <p:audio>
                                      <p:cMediaNode>
                                        <p:cTn display="0" masterRel="sameClick">
                                          <p:stCondLst>
                                            <p:cond evt="begin" delay="0">
                                              <p:tn val="9"/>
                                            </p:cond>
                                          </p:stCondLst>
                                          <p:endCondLst>
                                            <p:cond evt="onStopAudio" delay="0">
                                              <p:tgtEl>
                                                <p:sldTgt/>
                                              </p:tgtEl>
                                            </p:cond>
                                          </p:endCondLst>
                                        </p:cTn>
                                        <p:tgtEl>
                                          <p:sndTgt r:embed="rId3"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4746" grpId="0" animBg="1"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8822" name="Picture 6"/>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53988" y="1284288"/>
            <a:ext cx="4162425" cy="4792662"/>
          </a:xfrm>
          <a:prstGeom prst="rect">
            <a:avLst/>
          </a:prstGeom>
          <a:noFill/>
          <a:ln w="9525">
            <a:noFill/>
            <a:miter lim="800000"/>
            <a:headEnd/>
            <a:tailEnd/>
          </a:ln>
        </p:spPr>
      </p:pic>
      <p:sp>
        <p:nvSpPr>
          <p:cNvPr id="418848" name="Rectangle 32"/>
          <p:cNvSpPr>
            <a:spLocks noChangeArrowheads="1"/>
          </p:cNvSpPr>
          <p:nvPr/>
        </p:nvSpPr>
        <p:spPr bwMode="auto">
          <a:xfrm>
            <a:off x="2867025" y="4538663"/>
            <a:ext cx="1566863" cy="333375"/>
          </a:xfrm>
          <a:prstGeom prst="rect">
            <a:avLst/>
          </a:prstGeom>
          <a:solidFill>
            <a:schemeClr val="bg1">
              <a:alpha val="50000"/>
            </a:schemeClr>
          </a:solidFill>
          <a:ln w="9525">
            <a:noFill/>
            <a:miter lim="800000"/>
            <a:headEnd/>
            <a:tailEnd/>
          </a:ln>
          <a:effectLst/>
        </p:spPr>
        <p:txBody>
          <a:bodyPr wrap="none" anchor="ctr">
            <a:prstTxWarp prst="textNoShape">
              <a:avLst/>
            </a:prstTxWarp>
          </a:bodyPr>
          <a:lstStyle/>
          <a:p>
            <a:endParaRPr lang="en-US"/>
          </a:p>
        </p:txBody>
      </p:sp>
      <p:sp>
        <p:nvSpPr>
          <p:cNvPr id="418823" name="Rectangle 7"/>
          <p:cNvSpPr>
            <a:spLocks noChangeArrowheads="1"/>
          </p:cNvSpPr>
          <p:nvPr/>
        </p:nvSpPr>
        <p:spPr bwMode="auto">
          <a:xfrm>
            <a:off x="2441575" y="1473200"/>
            <a:ext cx="1403350" cy="220663"/>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700" b="1">
                <a:solidFill>
                  <a:srgbClr val="000000"/>
                </a:solidFill>
              </a:rPr>
              <a:t>axon terminal</a:t>
            </a:r>
            <a:endParaRPr lang="en-US" sz="1600"/>
          </a:p>
        </p:txBody>
      </p:sp>
      <p:sp>
        <p:nvSpPr>
          <p:cNvPr id="418824" name="Rectangle 8"/>
          <p:cNvSpPr>
            <a:spLocks noChangeArrowheads="1"/>
          </p:cNvSpPr>
          <p:nvPr/>
        </p:nvSpPr>
        <p:spPr bwMode="auto">
          <a:xfrm>
            <a:off x="2901950" y="2417763"/>
            <a:ext cx="1776413" cy="220662"/>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700" b="1">
                <a:solidFill>
                  <a:srgbClr val="000000"/>
                </a:solidFill>
              </a:rPr>
              <a:t>synaptic vesicles</a:t>
            </a:r>
            <a:endParaRPr lang="en-US" sz="1600"/>
          </a:p>
        </p:txBody>
      </p:sp>
      <p:sp>
        <p:nvSpPr>
          <p:cNvPr id="418825" name="Rectangle 9"/>
          <p:cNvSpPr>
            <a:spLocks noChangeArrowheads="1"/>
          </p:cNvSpPr>
          <p:nvPr/>
        </p:nvSpPr>
        <p:spPr bwMode="auto">
          <a:xfrm>
            <a:off x="2865438" y="5232400"/>
            <a:ext cx="1835150" cy="220663"/>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700" b="1">
                <a:solidFill>
                  <a:srgbClr val="000000"/>
                </a:solidFill>
              </a:rPr>
              <a:t>muscle cell (fiber)</a:t>
            </a:r>
            <a:endParaRPr lang="en-US" sz="1600"/>
          </a:p>
        </p:txBody>
      </p:sp>
      <p:sp>
        <p:nvSpPr>
          <p:cNvPr id="418826" name="Rectangle 10"/>
          <p:cNvSpPr>
            <a:spLocks noChangeArrowheads="1"/>
          </p:cNvSpPr>
          <p:nvPr/>
        </p:nvSpPr>
        <p:spPr bwMode="auto">
          <a:xfrm>
            <a:off x="2936875" y="4383088"/>
            <a:ext cx="2236788" cy="441325"/>
          </a:xfrm>
          <a:prstGeom prst="rect">
            <a:avLst/>
          </a:prstGeom>
          <a:noFill/>
          <a:ln w="9525">
            <a:noFill/>
            <a:miter lim="800000"/>
            <a:headEnd/>
            <a:tailEnd/>
          </a:ln>
        </p:spPr>
        <p:txBody>
          <a:bodyPr lIns="0" tIns="0" rIns="0" bIns="0">
            <a:prstTxWarp prst="textNoShape">
              <a:avLst/>
            </a:prstTxWarp>
            <a:spAutoFit/>
          </a:bodyPr>
          <a:lstStyle/>
          <a:p>
            <a:pPr algn="l">
              <a:lnSpc>
                <a:spcPct val="85000"/>
              </a:lnSpc>
            </a:pPr>
            <a:r>
              <a:rPr lang="en-US" sz="1700" b="1">
                <a:solidFill>
                  <a:srgbClr val="000000"/>
                </a:solidFill>
              </a:rPr>
              <a:t>neurotransmitter</a:t>
            </a:r>
            <a:br>
              <a:rPr lang="en-US" sz="1700" b="1">
                <a:solidFill>
                  <a:srgbClr val="000000"/>
                </a:solidFill>
              </a:rPr>
            </a:br>
            <a:r>
              <a:rPr lang="en-US" sz="1700" b="1">
                <a:solidFill>
                  <a:srgbClr val="CC0000"/>
                </a:solidFill>
              </a:rPr>
              <a:t>acetylcholine (ACh)</a:t>
            </a:r>
            <a:endParaRPr lang="en-US" sz="1600"/>
          </a:p>
        </p:txBody>
      </p:sp>
      <p:sp>
        <p:nvSpPr>
          <p:cNvPr id="418827" name="Rectangle 11"/>
          <p:cNvSpPr>
            <a:spLocks noChangeArrowheads="1"/>
          </p:cNvSpPr>
          <p:nvPr/>
        </p:nvSpPr>
        <p:spPr bwMode="auto">
          <a:xfrm>
            <a:off x="650875" y="4649788"/>
            <a:ext cx="1655763" cy="220662"/>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700" b="1">
                <a:solidFill>
                  <a:srgbClr val="000000"/>
                </a:solidFill>
              </a:rPr>
              <a:t>receptor protein</a:t>
            </a:r>
            <a:endParaRPr lang="en-US" sz="1600"/>
          </a:p>
        </p:txBody>
      </p:sp>
      <p:sp>
        <p:nvSpPr>
          <p:cNvPr id="418828" name="Line 12"/>
          <p:cNvSpPr>
            <a:spLocks noChangeShapeType="1"/>
          </p:cNvSpPr>
          <p:nvPr/>
        </p:nvSpPr>
        <p:spPr bwMode="auto">
          <a:xfrm flipV="1">
            <a:off x="1671638" y="1576388"/>
            <a:ext cx="723900" cy="352425"/>
          </a:xfrm>
          <a:prstGeom prst="line">
            <a:avLst/>
          </a:prstGeom>
          <a:noFill/>
          <a:ln w="12700">
            <a:solidFill>
              <a:srgbClr val="000000"/>
            </a:solidFill>
            <a:round/>
            <a:headEnd/>
            <a:tailEnd/>
          </a:ln>
        </p:spPr>
        <p:txBody>
          <a:bodyPr>
            <a:prstTxWarp prst="textNoShape">
              <a:avLst/>
            </a:prstTxWarp>
          </a:bodyPr>
          <a:lstStyle/>
          <a:p>
            <a:endParaRPr lang="en-US"/>
          </a:p>
        </p:txBody>
      </p:sp>
      <p:sp>
        <p:nvSpPr>
          <p:cNvPr id="418829" name="Freeform 13"/>
          <p:cNvSpPr>
            <a:spLocks/>
          </p:cNvSpPr>
          <p:nvPr/>
        </p:nvSpPr>
        <p:spPr bwMode="auto">
          <a:xfrm>
            <a:off x="2190750" y="2617788"/>
            <a:ext cx="727075" cy="836612"/>
          </a:xfrm>
          <a:custGeom>
            <a:avLst/>
            <a:gdLst/>
            <a:ahLst/>
            <a:cxnLst>
              <a:cxn ang="0">
                <a:pos x="0" y="592"/>
              </a:cxn>
              <a:cxn ang="0">
                <a:pos x="665" y="0"/>
              </a:cxn>
              <a:cxn ang="0">
                <a:pos x="365" y="511"/>
              </a:cxn>
            </a:cxnLst>
            <a:rect l="0" t="0" r="r" b="b"/>
            <a:pathLst>
              <a:path w="665" h="592">
                <a:moveTo>
                  <a:pt x="0" y="592"/>
                </a:moveTo>
                <a:lnTo>
                  <a:pt x="665" y="0"/>
                </a:lnTo>
                <a:lnTo>
                  <a:pt x="365" y="511"/>
                </a:lnTo>
              </a:path>
            </a:pathLst>
          </a:custGeom>
          <a:noFill/>
          <a:ln w="12700">
            <a:solidFill>
              <a:srgbClr val="000000"/>
            </a:solidFill>
            <a:prstDash val="solid"/>
            <a:round/>
            <a:headEnd/>
            <a:tailEnd/>
          </a:ln>
        </p:spPr>
        <p:txBody>
          <a:bodyPr>
            <a:prstTxWarp prst="textNoShape">
              <a:avLst/>
            </a:prstTxWarp>
          </a:bodyPr>
          <a:lstStyle/>
          <a:p>
            <a:endParaRPr lang="en-US"/>
          </a:p>
        </p:txBody>
      </p:sp>
      <p:sp>
        <p:nvSpPr>
          <p:cNvPr id="418830" name="Line 14"/>
          <p:cNvSpPr>
            <a:spLocks noChangeShapeType="1"/>
          </p:cNvSpPr>
          <p:nvPr/>
        </p:nvSpPr>
        <p:spPr bwMode="auto">
          <a:xfrm flipV="1">
            <a:off x="2222500" y="5346700"/>
            <a:ext cx="592138" cy="19050"/>
          </a:xfrm>
          <a:prstGeom prst="line">
            <a:avLst/>
          </a:prstGeom>
          <a:noFill/>
          <a:ln w="12700">
            <a:solidFill>
              <a:srgbClr val="000000"/>
            </a:solidFill>
            <a:round/>
            <a:headEnd/>
            <a:tailEnd/>
          </a:ln>
        </p:spPr>
        <p:txBody>
          <a:bodyPr>
            <a:prstTxWarp prst="textNoShape">
              <a:avLst/>
            </a:prstTxWarp>
          </a:bodyPr>
          <a:lstStyle/>
          <a:p>
            <a:endParaRPr lang="en-US"/>
          </a:p>
        </p:txBody>
      </p:sp>
      <p:grpSp>
        <p:nvGrpSpPr>
          <p:cNvPr id="2" name="Group 15"/>
          <p:cNvGrpSpPr>
            <a:grpSpLocks/>
          </p:cNvGrpSpPr>
          <p:nvPr/>
        </p:nvGrpSpPr>
        <p:grpSpPr bwMode="auto">
          <a:xfrm>
            <a:off x="3022600" y="3003550"/>
            <a:ext cx="403225" cy="1057275"/>
            <a:chOff x="3324" y="1709"/>
            <a:chExt cx="341" cy="738"/>
          </a:xfrm>
        </p:grpSpPr>
        <p:sp>
          <p:nvSpPr>
            <p:cNvPr id="418832" name="Line 16"/>
            <p:cNvSpPr>
              <a:spLocks noChangeShapeType="1"/>
            </p:cNvSpPr>
            <p:nvPr/>
          </p:nvSpPr>
          <p:spPr bwMode="auto">
            <a:xfrm flipH="1">
              <a:off x="3430" y="1709"/>
              <a:ext cx="235" cy="641"/>
            </a:xfrm>
            <a:prstGeom prst="line">
              <a:avLst/>
            </a:prstGeom>
            <a:noFill/>
            <a:ln w="12700">
              <a:solidFill>
                <a:srgbClr val="000000"/>
              </a:solidFill>
              <a:round/>
              <a:headEnd/>
              <a:tailEnd/>
            </a:ln>
          </p:spPr>
          <p:txBody>
            <a:bodyPr>
              <a:prstTxWarp prst="textNoShape">
                <a:avLst/>
              </a:prstTxWarp>
            </a:bodyPr>
            <a:lstStyle/>
            <a:p>
              <a:endParaRPr lang="en-US"/>
            </a:p>
          </p:txBody>
        </p:sp>
        <p:sp>
          <p:nvSpPr>
            <p:cNvPr id="418833" name="Line 17"/>
            <p:cNvSpPr>
              <a:spLocks noChangeShapeType="1"/>
            </p:cNvSpPr>
            <p:nvPr/>
          </p:nvSpPr>
          <p:spPr bwMode="auto">
            <a:xfrm flipV="1">
              <a:off x="3430" y="2358"/>
              <a:ext cx="89" cy="89"/>
            </a:xfrm>
            <a:prstGeom prst="line">
              <a:avLst/>
            </a:prstGeom>
            <a:noFill/>
            <a:ln w="12700">
              <a:solidFill>
                <a:srgbClr val="000000"/>
              </a:solidFill>
              <a:round/>
              <a:headEnd/>
              <a:tailEnd/>
            </a:ln>
          </p:spPr>
          <p:txBody>
            <a:bodyPr>
              <a:prstTxWarp prst="textNoShape">
                <a:avLst/>
              </a:prstTxWarp>
            </a:bodyPr>
            <a:lstStyle/>
            <a:p>
              <a:endParaRPr lang="en-US"/>
            </a:p>
          </p:txBody>
        </p:sp>
        <p:sp>
          <p:nvSpPr>
            <p:cNvPr id="418834" name="Line 18"/>
            <p:cNvSpPr>
              <a:spLocks noChangeShapeType="1"/>
            </p:cNvSpPr>
            <p:nvPr/>
          </p:nvSpPr>
          <p:spPr bwMode="auto">
            <a:xfrm flipH="1">
              <a:off x="3324" y="2253"/>
              <a:ext cx="89" cy="89"/>
            </a:xfrm>
            <a:prstGeom prst="line">
              <a:avLst/>
            </a:prstGeom>
            <a:noFill/>
            <a:ln w="12700">
              <a:solidFill>
                <a:srgbClr val="000000"/>
              </a:solidFill>
              <a:round/>
              <a:headEnd/>
              <a:tailEnd/>
            </a:ln>
          </p:spPr>
          <p:txBody>
            <a:bodyPr>
              <a:prstTxWarp prst="textNoShape">
                <a:avLst/>
              </a:prstTxWarp>
            </a:bodyPr>
            <a:lstStyle/>
            <a:p>
              <a:endParaRPr lang="en-US"/>
            </a:p>
          </p:txBody>
        </p:sp>
        <p:sp>
          <p:nvSpPr>
            <p:cNvPr id="418835" name="Line 19"/>
            <p:cNvSpPr>
              <a:spLocks noChangeShapeType="1"/>
            </p:cNvSpPr>
            <p:nvPr/>
          </p:nvSpPr>
          <p:spPr bwMode="auto">
            <a:xfrm>
              <a:off x="3373" y="2301"/>
              <a:ext cx="105" cy="98"/>
            </a:xfrm>
            <a:prstGeom prst="line">
              <a:avLst/>
            </a:prstGeom>
            <a:noFill/>
            <a:ln w="12700">
              <a:solidFill>
                <a:srgbClr val="000000"/>
              </a:solidFill>
              <a:round/>
              <a:headEnd/>
              <a:tailEnd/>
            </a:ln>
          </p:spPr>
          <p:txBody>
            <a:bodyPr>
              <a:prstTxWarp prst="textNoShape">
                <a:avLst/>
              </a:prstTxWarp>
            </a:bodyPr>
            <a:lstStyle/>
            <a:p>
              <a:endParaRPr lang="en-US"/>
            </a:p>
          </p:txBody>
        </p:sp>
      </p:grpSp>
      <p:sp>
        <p:nvSpPr>
          <p:cNvPr id="418836" name="Line 20"/>
          <p:cNvSpPr>
            <a:spLocks noChangeShapeType="1"/>
          </p:cNvSpPr>
          <p:nvPr/>
        </p:nvSpPr>
        <p:spPr bwMode="auto">
          <a:xfrm flipH="1">
            <a:off x="2339975" y="4579938"/>
            <a:ext cx="93663" cy="176212"/>
          </a:xfrm>
          <a:prstGeom prst="line">
            <a:avLst/>
          </a:prstGeom>
          <a:noFill/>
          <a:ln w="12700">
            <a:solidFill>
              <a:srgbClr val="000000"/>
            </a:solidFill>
            <a:round/>
            <a:headEnd/>
            <a:tailEnd/>
          </a:ln>
        </p:spPr>
        <p:txBody>
          <a:bodyPr>
            <a:prstTxWarp prst="textNoShape">
              <a:avLst/>
            </a:prstTxWarp>
          </a:bodyPr>
          <a:lstStyle/>
          <a:p>
            <a:endParaRPr lang="en-US"/>
          </a:p>
        </p:txBody>
      </p:sp>
      <p:sp>
        <p:nvSpPr>
          <p:cNvPr id="418837" name="Freeform 21"/>
          <p:cNvSpPr>
            <a:spLocks/>
          </p:cNvSpPr>
          <p:nvPr/>
        </p:nvSpPr>
        <p:spPr bwMode="auto">
          <a:xfrm>
            <a:off x="2571750" y="4256088"/>
            <a:ext cx="323850" cy="206375"/>
          </a:xfrm>
          <a:custGeom>
            <a:avLst/>
            <a:gdLst/>
            <a:ahLst/>
            <a:cxnLst>
              <a:cxn ang="0">
                <a:pos x="0" y="90"/>
              </a:cxn>
              <a:cxn ang="0">
                <a:pos x="268" y="171"/>
              </a:cxn>
              <a:cxn ang="0">
                <a:pos x="122" y="0"/>
              </a:cxn>
            </a:cxnLst>
            <a:rect l="0" t="0" r="r" b="b"/>
            <a:pathLst>
              <a:path w="268" h="171">
                <a:moveTo>
                  <a:pt x="0" y="90"/>
                </a:moveTo>
                <a:lnTo>
                  <a:pt x="268" y="171"/>
                </a:lnTo>
                <a:lnTo>
                  <a:pt x="122" y="0"/>
                </a:lnTo>
              </a:path>
            </a:pathLst>
          </a:custGeom>
          <a:noFill/>
          <a:ln w="12700">
            <a:solidFill>
              <a:srgbClr val="000000"/>
            </a:solidFill>
            <a:prstDash val="solid"/>
            <a:round/>
            <a:headEnd/>
            <a:tailEnd/>
          </a:ln>
        </p:spPr>
        <p:txBody>
          <a:bodyPr>
            <a:prstTxWarp prst="textNoShape">
              <a:avLst/>
            </a:prstTxWarp>
          </a:bodyPr>
          <a:lstStyle/>
          <a:p>
            <a:endParaRPr lang="en-US"/>
          </a:p>
        </p:txBody>
      </p:sp>
      <p:sp>
        <p:nvSpPr>
          <p:cNvPr id="418838" name="Rectangle 22"/>
          <p:cNvSpPr>
            <a:spLocks noChangeArrowheads="1"/>
          </p:cNvSpPr>
          <p:nvPr/>
        </p:nvSpPr>
        <p:spPr bwMode="auto">
          <a:xfrm>
            <a:off x="1130300" y="3859213"/>
            <a:ext cx="439738" cy="220662"/>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700" b="1">
                <a:solidFill>
                  <a:srgbClr val="000000"/>
                </a:solidFill>
              </a:rPr>
              <a:t>Ca</a:t>
            </a:r>
            <a:r>
              <a:rPr lang="en-US" sz="1700" b="1" baseline="30000">
                <a:solidFill>
                  <a:srgbClr val="000000"/>
                </a:solidFill>
              </a:rPr>
              <a:t>++</a:t>
            </a:r>
            <a:endParaRPr lang="en-US" sz="1600"/>
          </a:p>
        </p:txBody>
      </p:sp>
      <p:sp>
        <p:nvSpPr>
          <p:cNvPr id="418839" name="Rectangle 23"/>
          <p:cNvSpPr>
            <a:spLocks noChangeArrowheads="1"/>
          </p:cNvSpPr>
          <p:nvPr/>
        </p:nvSpPr>
        <p:spPr bwMode="auto">
          <a:xfrm>
            <a:off x="3395663" y="2855913"/>
            <a:ext cx="863600" cy="220662"/>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700" b="1">
                <a:solidFill>
                  <a:srgbClr val="000000"/>
                </a:solidFill>
              </a:rPr>
              <a:t>synapse</a:t>
            </a:r>
            <a:endParaRPr lang="en-US" sz="1600"/>
          </a:p>
        </p:txBody>
      </p:sp>
      <p:sp>
        <p:nvSpPr>
          <p:cNvPr id="418840" name="Rectangle 24"/>
          <p:cNvSpPr>
            <a:spLocks noChangeArrowheads="1"/>
          </p:cNvSpPr>
          <p:nvPr/>
        </p:nvSpPr>
        <p:spPr bwMode="auto">
          <a:xfrm>
            <a:off x="2497138" y="1851025"/>
            <a:ext cx="1595437" cy="220663"/>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700" b="1">
                <a:solidFill>
                  <a:srgbClr val="000000"/>
                </a:solidFill>
              </a:rPr>
              <a:t>action potential</a:t>
            </a:r>
            <a:endParaRPr lang="en-US" sz="1600"/>
          </a:p>
        </p:txBody>
      </p:sp>
      <p:sp>
        <p:nvSpPr>
          <p:cNvPr id="418841" name="Line 25"/>
          <p:cNvSpPr>
            <a:spLocks noChangeShapeType="1"/>
          </p:cNvSpPr>
          <p:nvPr/>
        </p:nvSpPr>
        <p:spPr bwMode="auto">
          <a:xfrm flipH="1">
            <a:off x="2024063" y="1992313"/>
            <a:ext cx="401637" cy="161925"/>
          </a:xfrm>
          <a:prstGeom prst="line">
            <a:avLst/>
          </a:prstGeom>
          <a:noFill/>
          <a:ln w="12700">
            <a:solidFill>
              <a:srgbClr val="000000"/>
            </a:solidFill>
            <a:round/>
            <a:headEnd/>
            <a:tailEnd/>
          </a:ln>
        </p:spPr>
        <p:txBody>
          <a:bodyPr>
            <a:prstTxWarp prst="textNoShape">
              <a:avLst/>
            </a:prstTxWarp>
          </a:bodyPr>
          <a:lstStyle/>
          <a:p>
            <a:endParaRPr lang="en-US"/>
          </a:p>
        </p:txBody>
      </p:sp>
      <p:sp>
        <p:nvSpPr>
          <p:cNvPr id="418843" name="Rectangle 27"/>
          <p:cNvSpPr>
            <a:spLocks noGrp="1" noChangeArrowheads="1"/>
          </p:cNvSpPr>
          <p:nvPr>
            <p:ph type="title"/>
          </p:nvPr>
        </p:nvSpPr>
        <p:spPr>
          <a:noFill/>
          <a:ln/>
        </p:spPr>
        <p:txBody>
          <a:bodyPr/>
          <a:lstStyle/>
          <a:p>
            <a:r>
              <a:rPr lang="en-US" dirty="0"/>
              <a:t>Chemical synapse</a:t>
            </a:r>
          </a:p>
        </p:txBody>
      </p:sp>
      <p:sp>
        <p:nvSpPr>
          <p:cNvPr id="418844" name="Rectangle 28" descr="Rectangle: Click to edit Master text styles&#10;Second level&#10;Third level&#10;Fourth level&#10;Fifth level"/>
          <p:cNvSpPr>
            <a:spLocks noChangeArrowheads="1"/>
          </p:cNvSpPr>
          <p:nvPr/>
        </p:nvSpPr>
        <p:spPr bwMode="auto">
          <a:xfrm>
            <a:off x="4465638" y="1027113"/>
            <a:ext cx="4678362" cy="5446712"/>
          </a:xfrm>
          <a:prstGeom prst="rect">
            <a:avLst/>
          </a:prstGeom>
          <a:noFill/>
          <a:ln w="9525">
            <a:noFill/>
            <a:miter lim="800000"/>
            <a:headEnd/>
            <a:tailEnd/>
          </a:ln>
          <a:effectLst/>
        </p:spPr>
        <p:txBody>
          <a:bodyPr>
            <a:prstTxWarp prst="textNoShape">
              <a:avLst/>
            </a:prstTxWarp>
          </a:bodyPr>
          <a:lstStyle/>
          <a:p>
            <a:pPr marL="342900" indent="-342900" algn="l" eaLnBrk="1" hangingPunct="1">
              <a:spcBef>
                <a:spcPct val="20000"/>
              </a:spcBef>
              <a:buClr>
                <a:srgbClr val="0F116A"/>
              </a:buClr>
              <a:buSzPct val="120000"/>
              <a:buFont typeface="Wingdings" charset="2"/>
              <a:buChar char="§"/>
            </a:pPr>
            <a:r>
              <a:rPr lang="en-US" sz="2800" dirty="0">
                <a:solidFill>
                  <a:srgbClr val="0F116A"/>
                </a:solidFill>
              </a:rPr>
              <a:t>Events at synapse</a:t>
            </a:r>
          </a:p>
          <a:p>
            <a:pPr marL="742950" lvl="1" indent="-285750" algn="l" eaLnBrk="1" hangingPunct="1">
              <a:spcBef>
                <a:spcPct val="20000"/>
              </a:spcBef>
              <a:buClr>
                <a:schemeClr val="tx1"/>
              </a:buClr>
              <a:buSzPct val="60000"/>
              <a:buFont typeface="Wingdings" charset="2"/>
              <a:buChar char="u"/>
            </a:pPr>
            <a:r>
              <a:rPr lang="en-US" dirty="0">
                <a:solidFill>
                  <a:srgbClr val="0F116A"/>
                </a:solidFill>
                <a:ea typeface="ＭＳ Ｐゴシック" charset="-128"/>
              </a:rPr>
              <a:t>action potential depolarizes membrane</a:t>
            </a:r>
          </a:p>
          <a:p>
            <a:pPr marL="742950" lvl="1" indent="-285750" algn="l" eaLnBrk="1" hangingPunct="1">
              <a:spcBef>
                <a:spcPct val="20000"/>
              </a:spcBef>
              <a:buClr>
                <a:schemeClr val="tx1"/>
              </a:buClr>
              <a:buSzPct val="60000"/>
              <a:buFont typeface="Wingdings" charset="2"/>
              <a:buChar char="u"/>
            </a:pPr>
            <a:r>
              <a:rPr lang="en-US" u="sng" dirty="0">
                <a:solidFill>
                  <a:srgbClr val="0F116A"/>
                </a:solidFill>
                <a:ea typeface="ＭＳ Ｐゴシック" charset="-128"/>
              </a:rPr>
              <a:t>opens </a:t>
            </a:r>
            <a:r>
              <a:rPr lang="en-US" u="sng" dirty="0" err="1">
                <a:solidFill>
                  <a:srgbClr val="CC0000"/>
                </a:solidFill>
                <a:ea typeface="ＭＳ Ｐゴシック" charset="-128"/>
              </a:rPr>
              <a:t>Ca</a:t>
            </a:r>
            <a:r>
              <a:rPr lang="en-US" baseline="30000" dirty="0">
                <a:solidFill>
                  <a:srgbClr val="CC0000"/>
                </a:solidFill>
                <a:ea typeface="ＭＳ Ｐゴシック" charset="-128"/>
              </a:rPr>
              <a:t>++ </a:t>
            </a:r>
            <a:r>
              <a:rPr lang="en-US" u="sng" dirty="0">
                <a:solidFill>
                  <a:srgbClr val="CC0000"/>
                </a:solidFill>
                <a:ea typeface="ＭＳ Ｐゴシック" charset="-128"/>
              </a:rPr>
              <a:t>channels</a:t>
            </a:r>
            <a:endParaRPr lang="en-US" dirty="0">
              <a:solidFill>
                <a:srgbClr val="CC0000"/>
              </a:solidFill>
              <a:ea typeface="ＭＳ Ｐゴシック" charset="-128"/>
            </a:endParaRPr>
          </a:p>
          <a:p>
            <a:pPr marL="742950" lvl="1" indent="-285750" algn="l" eaLnBrk="1" hangingPunct="1">
              <a:spcBef>
                <a:spcPct val="20000"/>
              </a:spcBef>
              <a:buClr>
                <a:schemeClr val="tx1"/>
              </a:buClr>
              <a:buSzPct val="60000"/>
              <a:buFont typeface="Wingdings" charset="2"/>
              <a:buChar char="u"/>
            </a:pPr>
            <a:r>
              <a:rPr lang="en-US" u="sng" dirty="0">
                <a:solidFill>
                  <a:srgbClr val="CC0000"/>
                </a:solidFill>
                <a:ea typeface="ＭＳ Ｐゴシック" charset="-128"/>
              </a:rPr>
              <a:t>neurotransmitter vesicles</a:t>
            </a:r>
            <a:r>
              <a:rPr lang="en-US" dirty="0">
                <a:solidFill>
                  <a:srgbClr val="0F116A"/>
                </a:solidFill>
                <a:ea typeface="ＭＳ Ｐゴシック" charset="-128"/>
              </a:rPr>
              <a:t> fuse with membrane</a:t>
            </a:r>
          </a:p>
          <a:p>
            <a:pPr marL="742950" lvl="1" indent="-285750" algn="l" eaLnBrk="1" hangingPunct="1">
              <a:spcBef>
                <a:spcPct val="20000"/>
              </a:spcBef>
              <a:buClr>
                <a:schemeClr val="tx1"/>
              </a:buClr>
              <a:buSzPct val="60000"/>
              <a:buFont typeface="Wingdings" charset="2"/>
              <a:buChar char="u"/>
            </a:pPr>
            <a:r>
              <a:rPr lang="en-US" u="sng" dirty="0">
                <a:solidFill>
                  <a:srgbClr val="0F116A"/>
                </a:solidFill>
                <a:ea typeface="ＭＳ Ｐゴシック" charset="-128"/>
              </a:rPr>
              <a:t>release </a:t>
            </a:r>
            <a:r>
              <a:rPr lang="en-US" u="sng" dirty="0">
                <a:solidFill>
                  <a:srgbClr val="CC0000"/>
                </a:solidFill>
                <a:ea typeface="ＭＳ Ｐゴシック" charset="-128"/>
              </a:rPr>
              <a:t>neurotransmitter</a:t>
            </a:r>
            <a:r>
              <a:rPr lang="en-US" u="sng" dirty="0">
                <a:solidFill>
                  <a:srgbClr val="0F116A"/>
                </a:solidFill>
                <a:ea typeface="ＭＳ Ｐゴシック" charset="-128"/>
              </a:rPr>
              <a:t> to synapse </a:t>
            </a:r>
            <a:r>
              <a:rPr lang="en-US" u="sng" dirty="0">
                <a:solidFill>
                  <a:srgbClr val="0F116A"/>
                </a:solidFill>
                <a:ea typeface="ＭＳ Ｐゴシック" charset="-128"/>
                <a:sym typeface="Symbol" charset="2"/>
              </a:rPr>
              <a:t> </a:t>
            </a:r>
            <a:r>
              <a:rPr lang="en-US" u="sng" dirty="0">
                <a:solidFill>
                  <a:srgbClr val="0F116A"/>
                </a:solidFill>
                <a:ea typeface="ＭＳ Ｐゴシック" charset="-128"/>
              </a:rPr>
              <a:t>diffusion</a:t>
            </a:r>
            <a:endParaRPr lang="en-US" dirty="0">
              <a:solidFill>
                <a:srgbClr val="0F116A"/>
              </a:solidFill>
              <a:ea typeface="ＭＳ Ｐゴシック" charset="-128"/>
            </a:endParaRPr>
          </a:p>
          <a:p>
            <a:pPr marL="742950" lvl="1" indent="-285750" algn="l" eaLnBrk="1" hangingPunct="1">
              <a:spcBef>
                <a:spcPct val="20000"/>
              </a:spcBef>
              <a:buClr>
                <a:schemeClr val="tx1"/>
              </a:buClr>
              <a:buSzPct val="60000"/>
              <a:buFont typeface="Wingdings" charset="2"/>
              <a:buChar char="u"/>
            </a:pPr>
            <a:r>
              <a:rPr lang="en-US" dirty="0">
                <a:solidFill>
                  <a:srgbClr val="0F116A"/>
                </a:solidFill>
                <a:ea typeface="ＭＳ Ｐゴシック" charset="-128"/>
              </a:rPr>
              <a:t>neurotransmitter binds with protein receptor</a:t>
            </a:r>
          </a:p>
          <a:p>
            <a:pPr marL="1143000" lvl="2" indent="-228600" algn="l" eaLnBrk="1" hangingPunct="1">
              <a:spcBef>
                <a:spcPct val="20000"/>
              </a:spcBef>
              <a:buClr>
                <a:schemeClr val="hlink"/>
              </a:buClr>
              <a:buSzPct val="95000"/>
              <a:buFont typeface="Wingdings" charset="2"/>
              <a:buChar char="§"/>
            </a:pPr>
            <a:r>
              <a:rPr lang="en-US" sz="2000" u="sng" dirty="0">
                <a:solidFill>
                  <a:srgbClr val="CC0000"/>
                </a:solidFill>
                <a:ea typeface="ＭＳ Ｐゴシック" charset="-128"/>
              </a:rPr>
              <a:t>ion-gated channels</a:t>
            </a:r>
            <a:r>
              <a:rPr lang="en-US" sz="2000" dirty="0">
                <a:solidFill>
                  <a:srgbClr val="0F116A"/>
                </a:solidFill>
                <a:ea typeface="ＭＳ Ｐゴシック" charset="-128"/>
              </a:rPr>
              <a:t> open</a:t>
            </a:r>
          </a:p>
          <a:p>
            <a:pPr marL="742950" lvl="1" indent="-285750" algn="l" eaLnBrk="1" hangingPunct="1">
              <a:spcBef>
                <a:spcPct val="20000"/>
              </a:spcBef>
              <a:buClr>
                <a:schemeClr val="tx1"/>
              </a:buClr>
              <a:buSzPct val="60000"/>
              <a:buFont typeface="Wingdings" charset="2"/>
              <a:buChar char="u"/>
            </a:pPr>
            <a:r>
              <a:rPr lang="en-US" dirty="0">
                <a:solidFill>
                  <a:srgbClr val="0F116A"/>
                </a:solidFill>
                <a:ea typeface="ＭＳ Ｐゴシック" charset="-128"/>
              </a:rPr>
              <a:t>neurotransmitter degraded or reabsorbed</a:t>
            </a:r>
          </a:p>
        </p:txBody>
      </p:sp>
      <p:pic>
        <p:nvPicPr>
          <p:cNvPr id="418846" name="Picture 30" descr="penguinL"/>
          <p:cNvPicPr>
            <a:picLocks noChangeAspect="1" noChangeArrowheads="1"/>
          </p:cNvPicPr>
          <p:nvPr/>
        </p:nvPicPr>
        <p:blipFill>
          <a:blip r:embed="rId5"/>
          <a:srcRect/>
          <a:stretch>
            <a:fillRect/>
          </a:stretch>
        </p:blipFill>
        <p:spPr bwMode="auto">
          <a:xfrm flipH="1">
            <a:off x="0" y="5562600"/>
            <a:ext cx="1274763" cy="1295400"/>
          </a:xfrm>
          <a:prstGeom prst="rect">
            <a:avLst/>
          </a:prstGeom>
          <a:noFill/>
        </p:spPr>
      </p:pic>
      <p:sp>
        <p:nvSpPr>
          <p:cNvPr id="418847" name="AutoShape 31"/>
          <p:cNvSpPr>
            <a:spLocks noChangeArrowheads="1"/>
          </p:cNvSpPr>
          <p:nvPr/>
        </p:nvSpPr>
        <p:spPr bwMode="auto">
          <a:xfrm flipH="1">
            <a:off x="1687513" y="5551488"/>
            <a:ext cx="3284537" cy="1217612"/>
          </a:xfrm>
          <a:prstGeom prst="wedgeEllipseCallout">
            <a:avLst>
              <a:gd name="adj1" fmla="val 72134"/>
              <a:gd name="adj2" fmla="val -19755"/>
            </a:avLst>
          </a:prstGeom>
          <a:solidFill>
            <a:srgbClr val="FFEA18"/>
          </a:solidFill>
          <a:ln w="38100">
            <a:solidFill>
              <a:srgbClr val="CC0000"/>
            </a:solidFill>
            <a:miter lim="800000"/>
            <a:headEnd/>
            <a:tailEnd/>
          </a:ln>
          <a:effectLst/>
        </p:spPr>
        <p:txBody>
          <a:bodyPr wrap="none" lIns="0" tIns="0" rIns="0" bIns="0" anchor="ctr">
            <a:prstTxWarp prst="textNoShape">
              <a:avLst/>
            </a:prstTxWarp>
          </a:bodyPr>
          <a:lstStyle/>
          <a:p>
            <a:pPr>
              <a:lnSpc>
                <a:spcPct val="90000"/>
              </a:lnSpc>
            </a:pPr>
            <a:r>
              <a:rPr lang="en-US" sz="1800" b="1">
                <a:solidFill>
                  <a:srgbClr val="0F116A"/>
                </a:solidFill>
                <a:latin typeface="Comic Sans MS" charset="0"/>
              </a:rPr>
              <a:t>We switched…</a:t>
            </a:r>
          </a:p>
          <a:p>
            <a:pPr>
              <a:lnSpc>
                <a:spcPct val="90000"/>
              </a:lnSpc>
            </a:pPr>
            <a:r>
              <a:rPr lang="en-US" sz="1800" b="1">
                <a:solidFill>
                  <a:srgbClr val="0F116A"/>
                </a:solidFill>
                <a:latin typeface="Comic Sans MS" charset="0"/>
              </a:rPr>
              <a:t>from an electrical signal</a:t>
            </a:r>
          </a:p>
          <a:p>
            <a:pPr>
              <a:lnSpc>
                <a:spcPct val="90000"/>
              </a:lnSpc>
            </a:pPr>
            <a:r>
              <a:rPr lang="en-US" sz="1800" b="1">
                <a:solidFill>
                  <a:srgbClr val="0F116A"/>
                </a:solidFill>
                <a:latin typeface="Comic Sans MS" charset="0"/>
              </a:rPr>
              <a:t>to a chemical signal</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18846"/>
                                        </p:tgtEl>
                                        <p:attrNameLst>
                                          <p:attrName>style.visibility</p:attrName>
                                        </p:attrNameLst>
                                      </p:cBhvr>
                                      <p:to>
                                        <p:strVal val="visible"/>
                                      </p:to>
                                    </p:set>
                                    <p:animEffect transition="in" filter="wipe(left)">
                                      <p:cBhvr>
                                        <p:cTn id="7" dur="500"/>
                                        <p:tgtEl>
                                          <p:spTgt spid="41884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18847"/>
                                        </p:tgtEl>
                                        <p:attrNameLst>
                                          <p:attrName>style.visibility</p:attrName>
                                        </p:attrNameLst>
                                      </p:cBhvr>
                                      <p:to>
                                        <p:strVal val="visible"/>
                                      </p:to>
                                    </p:set>
                                    <p:animEffect transition="in" filter="wipe(left)">
                                      <p:cBhvr>
                                        <p:cTn id="11" dur="500"/>
                                        <p:tgtEl>
                                          <p:spTgt spid="418847"/>
                                        </p:tgtEl>
                                      </p:cBhvr>
                                    </p:animEffect>
                                  </p:childTnLst>
                                  <p:subTnLst>
                                    <p:audio>
                                      <p:cMediaNode>
                                        <p:cTn display="0" masterRel="sameClick">
                                          <p:stCondLst>
                                            <p:cond evt="begin" delay="0">
                                              <p:tn val="9"/>
                                            </p:cond>
                                          </p:stCondLst>
                                          <p:endCondLst>
                                            <p:cond evt="onStopAudio" delay="0">
                                              <p:tgtEl>
                                                <p:sldTgt/>
                                              </p:tgtEl>
                                            </p:cond>
                                          </p:endCondLst>
                                        </p:cTn>
                                        <p:tgtEl>
                                          <p:sndTgt r:embed="rId3"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847" grpId="0" animBg="1"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ChangeArrowheads="1"/>
          </p:cNvSpPr>
          <p:nvPr>
            <p:ph type="title"/>
          </p:nvPr>
        </p:nvSpPr>
        <p:spPr>
          <a:xfrm>
            <a:off x="228600" y="152400"/>
            <a:ext cx="9067800" cy="914400"/>
          </a:xfrm>
        </p:spPr>
        <p:txBody>
          <a:bodyPr/>
          <a:lstStyle/>
          <a:p>
            <a:pPr eaLnBrk="1" hangingPunct="1"/>
            <a:r>
              <a:rPr lang="en-US" sz="3600">
                <a:ea typeface="ＭＳ Ｐゴシック" pitchFamily="-108" charset="-128"/>
                <a:cs typeface="ＭＳ Ｐゴシック" pitchFamily="-108" charset="-128"/>
              </a:rPr>
              <a:t>Synaptic terminals on the cell body of a postsynaptic neuron (colorized SEM)</a:t>
            </a:r>
          </a:p>
        </p:txBody>
      </p:sp>
      <p:grpSp>
        <p:nvGrpSpPr>
          <p:cNvPr id="240643" name="Group 43"/>
          <p:cNvGrpSpPr>
            <a:grpSpLocks/>
          </p:cNvGrpSpPr>
          <p:nvPr/>
        </p:nvGrpSpPr>
        <p:grpSpPr bwMode="auto">
          <a:xfrm>
            <a:off x="520700" y="1379538"/>
            <a:ext cx="8348663" cy="4843462"/>
            <a:chOff x="328" y="869"/>
            <a:chExt cx="5259" cy="3051"/>
          </a:xfrm>
        </p:grpSpPr>
        <p:pic>
          <p:nvPicPr>
            <p:cNvPr id="240644" name="Picture 28"/>
            <p:cNvPicPr>
              <a:picLocks noChangeAspect="1" noChangeArrowheads="1"/>
            </p:cNvPicPr>
            <p:nvPr/>
          </p:nvPicPr>
          <p:blipFill>
            <a:blip r:embed="rId2"/>
            <a:srcRect/>
            <a:stretch>
              <a:fillRect/>
            </a:stretch>
          </p:blipFill>
          <p:spPr bwMode="auto">
            <a:xfrm>
              <a:off x="1152" y="869"/>
              <a:ext cx="3696" cy="3051"/>
            </a:xfrm>
            <a:prstGeom prst="rect">
              <a:avLst/>
            </a:prstGeom>
            <a:noFill/>
            <a:ln w="9525">
              <a:noFill/>
              <a:miter lim="800000"/>
              <a:headEnd/>
              <a:tailEnd/>
            </a:ln>
          </p:spPr>
        </p:pic>
        <p:sp>
          <p:nvSpPr>
            <p:cNvPr id="240645" name="Line 41"/>
            <p:cNvSpPr>
              <a:spLocks noChangeShapeType="1"/>
            </p:cNvSpPr>
            <p:nvPr/>
          </p:nvSpPr>
          <p:spPr bwMode="auto">
            <a:xfrm flipV="1">
              <a:off x="3072" y="1887"/>
              <a:ext cx="1716" cy="1041"/>
            </a:xfrm>
            <a:prstGeom prst="line">
              <a:avLst/>
            </a:prstGeom>
            <a:noFill/>
            <a:ln w="50800">
              <a:solidFill>
                <a:schemeClr val="bg1"/>
              </a:solidFill>
              <a:round/>
              <a:headEnd/>
              <a:tailEnd/>
            </a:ln>
          </p:spPr>
          <p:txBody>
            <a:bodyPr wrap="none" lIns="92075" tIns="46038" rIns="92075" bIns="46038" anchor="ctr">
              <a:prstTxWarp prst="textNoShape">
                <a:avLst/>
              </a:prstTxWarp>
            </a:bodyPr>
            <a:lstStyle/>
            <a:p>
              <a:endParaRPr lang="en-US"/>
            </a:p>
          </p:txBody>
        </p:sp>
        <p:sp>
          <p:nvSpPr>
            <p:cNvPr id="240646" name="Line 30"/>
            <p:cNvSpPr>
              <a:spLocks noChangeShapeType="1"/>
            </p:cNvSpPr>
            <p:nvPr/>
          </p:nvSpPr>
          <p:spPr bwMode="auto">
            <a:xfrm>
              <a:off x="983" y="1266"/>
              <a:ext cx="1576" cy="1056"/>
            </a:xfrm>
            <a:prstGeom prst="line">
              <a:avLst/>
            </a:prstGeom>
            <a:noFill/>
            <a:ln w="50800">
              <a:solidFill>
                <a:schemeClr val="bg1"/>
              </a:solidFill>
              <a:round/>
              <a:headEnd/>
              <a:tailEnd/>
            </a:ln>
          </p:spPr>
          <p:txBody>
            <a:bodyPr wrap="none" lIns="92075" tIns="46038" rIns="92075" bIns="46038" anchor="ctr">
              <a:prstTxWarp prst="textNoShape">
                <a:avLst/>
              </a:prstTxWarp>
            </a:bodyPr>
            <a:lstStyle/>
            <a:p>
              <a:endParaRPr lang="en-US"/>
            </a:p>
          </p:txBody>
        </p:sp>
        <p:sp>
          <p:nvSpPr>
            <p:cNvPr id="240647" name="Rectangle 31"/>
            <p:cNvSpPr>
              <a:spLocks noChangeArrowheads="1"/>
            </p:cNvSpPr>
            <p:nvPr/>
          </p:nvSpPr>
          <p:spPr bwMode="auto">
            <a:xfrm>
              <a:off x="328" y="1008"/>
              <a:ext cx="750" cy="326"/>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400"/>
                <a:t>Postsynaptic</a:t>
              </a:r>
              <a:br>
                <a:rPr kumimoji="1" lang="en-US" sz="1400"/>
              </a:br>
              <a:r>
                <a:rPr kumimoji="1" lang="en-US" sz="1400"/>
                <a:t>neuron</a:t>
              </a:r>
            </a:p>
          </p:txBody>
        </p:sp>
        <p:sp>
          <p:nvSpPr>
            <p:cNvPr id="240648" name="Line 32"/>
            <p:cNvSpPr>
              <a:spLocks noChangeShapeType="1"/>
            </p:cNvSpPr>
            <p:nvPr/>
          </p:nvSpPr>
          <p:spPr bwMode="auto">
            <a:xfrm>
              <a:off x="2624" y="1880"/>
              <a:ext cx="2160" cy="0"/>
            </a:xfrm>
            <a:prstGeom prst="line">
              <a:avLst/>
            </a:prstGeom>
            <a:noFill/>
            <a:ln w="50800">
              <a:solidFill>
                <a:schemeClr val="bg1"/>
              </a:solidFill>
              <a:round/>
              <a:headEnd/>
              <a:tailEnd/>
            </a:ln>
          </p:spPr>
          <p:txBody>
            <a:bodyPr wrap="none" lIns="92075" tIns="46038" rIns="92075" bIns="46038" anchor="ctr">
              <a:prstTxWarp prst="textNoShape">
                <a:avLst/>
              </a:prstTxWarp>
            </a:bodyPr>
            <a:lstStyle/>
            <a:p>
              <a:endParaRPr lang="en-US"/>
            </a:p>
          </p:txBody>
        </p:sp>
        <p:sp>
          <p:nvSpPr>
            <p:cNvPr id="240649" name="Line 33"/>
            <p:cNvSpPr>
              <a:spLocks noChangeShapeType="1"/>
            </p:cNvSpPr>
            <p:nvPr/>
          </p:nvSpPr>
          <p:spPr bwMode="auto">
            <a:xfrm>
              <a:off x="2640" y="1877"/>
              <a:ext cx="2160" cy="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40650" name="Rectangle 34"/>
            <p:cNvSpPr>
              <a:spLocks noChangeArrowheads="1"/>
            </p:cNvSpPr>
            <p:nvPr/>
          </p:nvSpPr>
          <p:spPr bwMode="auto">
            <a:xfrm>
              <a:off x="4776" y="1776"/>
              <a:ext cx="811" cy="594"/>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400"/>
                <a:t>Synaptic</a:t>
              </a:r>
              <a:br>
                <a:rPr kumimoji="1" lang="en-US" sz="1400"/>
              </a:br>
              <a:r>
                <a:rPr kumimoji="1" lang="en-US" sz="1400"/>
                <a:t>terminal</a:t>
              </a:r>
              <a:br>
                <a:rPr kumimoji="1" lang="en-US" sz="1400"/>
              </a:br>
              <a:r>
                <a:rPr kumimoji="1" lang="en-US" sz="1400"/>
                <a:t>of presynaptic</a:t>
              </a:r>
              <a:br>
                <a:rPr kumimoji="1" lang="en-US" sz="1400"/>
              </a:br>
              <a:r>
                <a:rPr kumimoji="1" lang="en-US" sz="1400"/>
                <a:t>neurons</a:t>
              </a:r>
            </a:p>
          </p:txBody>
        </p:sp>
        <p:sp>
          <p:nvSpPr>
            <p:cNvPr id="240651" name="Line 37"/>
            <p:cNvSpPr>
              <a:spLocks noChangeShapeType="1"/>
            </p:cNvSpPr>
            <p:nvPr/>
          </p:nvSpPr>
          <p:spPr bwMode="auto">
            <a:xfrm flipV="1">
              <a:off x="3074" y="1884"/>
              <a:ext cx="1716" cy="1041"/>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40652" name="Rectangle 39"/>
            <p:cNvSpPr>
              <a:spLocks noChangeArrowheads="1"/>
            </p:cNvSpPr>
            <p:nvPr/>
          </p:nvSpPr>
          <p:spPr bwMode="auto">
            <a:xfrm rot="-5400000">
              <a:off x="4760" y="3160"/>
              <a:ext cx="367" cy="19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400"/>
                <a:t>5 µm</a:t>
              </a:r>
            </a:p>
          </p:txBody>
        </p:sp>
        <p:sp>
          <p:nvSpPr>
            <p:cNvPr id="240653" name="Line 29"/>
            <p:cNvSpPr>
              <a:spLocks noChangeShapeType="1"/>
            </p:cNvSpPr>
            <p:nvPr/>
          </p:nvSpPr>
          <p:spPr bwMode="auto">
            <a:xfrm>
              <a:off x="982" y="1264"/>
              <a:ext cx="1576" cy="1056"/>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grpSp>
    </p:spTree>
    <p:extLst>
      <p:ext uri="{BB962C8B-B14F-4D97-AF65-F5344CB8AC3E}">
        <p14:creationId xmlns:p14="http://schemas.microsoft.com/office/powerpoint/2010/main" val="26053448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2"/>
          <p:cNvSpPr>
            <a:spLocks noGrp="1" noChangeArrowheads="1"/>
          </p:cNvSpPr>
          <p:nvPr>
            <p:ph type="title"/>
          </p:nvPr>
        </p:nvSpPr>
        <p:spPr>
          <a:xfrm>
            <a:off x="139700" y="215900"/>
            <a:ext cx="8229600" cy="762000"/>
          </a:xfrm>
        </p:spPr>
        <p:txBody>
          <a:bodyPr/>
          <a:lstStyle/>
          <a:p>
            <a:r>
              <a:rPr lang="en-US" dirty="0"/>
              <a:t>Nerve impulse in next neuron </a:t>
            </a:r>
          </a:p>
        </p:txBody>
      </p:sp>
      <p:sp>
        <p:nvSpPr>
          <p:cNvPr id="420867" name="Rectangle 3" descr="Rectangle: Click to edit Master text styles&#10;Second level&#10;Third level&#10;Fourth level&#10;Fifth level"/>
          <p:cNvSpPr>
            <a:spLocks noGrp="1" noChangeArrowheads="1"/>
          </p:cNvSpPr>
          <p:nvPr>
            <p:ph type="body" idx="1"/>
          </p:nvPr>
        </p:nvSpPr>
        <p:spPr>
          <a:xfrm>
            <a:off x="320675" y="914400"/>
            <a:ext cx="8289925" cy="3132138"/>
          </a:xfrm>
        </p:spPr>
        <p:txBody>
          <a:bodyPr/>
          <a:lstStyle/>
          <a:p>
            <a:pPr>
              <a:lnSpc>
                <a:spcPct val="90000"/>
              </a:lnSpc>
            </a:pPr>
            <a:r>
              <a:rPr lang="en-US" dirty="0"/>
              <a:t>Post-synaptic neuron</a:t>
            </a:r>
          </a:p>
          <a:p>
            <a:pPr lvl="1">
              <a:lnSpc>
                <a:spcPct val="90000"/>
              </a:lnSpc>
            </a:pPr>
            <a:r>
              <a:rPr lang="en-US" dirty="0"/>
              <a:t>triggers nerve impulse in next nerve cell</a:t>
            </a:r>
            <a:endParaRPr lang="en-US" baseline="30000" dirty="0">
              <a:solidFill>
                <a:schemeClr val="tx2"/>
              </a:solidFill>
            </a:endParaRPr>
          </a:p>
          <a:p>
            <a:pPr marL="1085850" lvl="2"/>
            <a:r>
              <a:rPr lang="en-US" dirty="0"/>
              <a:t>chemical signal opens </a:t>
            </a:r>
            <a:r>
              <a:rPr lang="en-US" u="sng" dirty="0">
                <a:solidFill>
                  <a:srgbClr val="CC0000"/>
                </a:solidFill>
              </a:rPr>
              <a:t>ion-gated</a:t>
            </a:r>
            <a:r>
              <a:rPr lang="en-US" dirty="0"/>
              <a:t> channels </a:t>
            </a:r>
          </a:p>
          <a:p>
            <a:pPr marL="1085850" lvl="2"/>
            <a:r>
              <a:rPr lang="en-US" dirty="0"/>
              <a:t>Na</a:t>
            </a:r>
            <a:r>
              <a:rPr lang="en-US" baseline="30000" dirty="0"/>
              <a:t>+</a:t>
            </a:r>
            <a:r>
              <a:rPr lang="en-US" dirty="0"/>
              <a:t> diffuses </a:t>
            </a:r>
            <a:r>
              <a:rPr lang="en-US" u="sng" dirty="0"/>
              <a:t>into</a:t>
            </a:r>
            <a:r>
              <a:rPr lang="en-US" dirty="0"/>
              <a:t> cell</a:t>
            </a:r>
          </a:p>
          <a:p>
            <a:pPr marL="1085850" lvl="2"/>
            <a:r>
              <a:rPr lang="en-US" dirty="0"/>
              <a:t>K</a:t>
            </a:r>
            <a:r>
              <a:rPr lang="en-US" baseline="30000" dirty="0"/>
              <a:t>+</a:t>
            </a:r>
            <a:r>
              <a:rPr lang="en-US" dirty="0"/>
              <a:t> diffuses </a:t>
            </a:r>
            <a:r>
              <a:rPr lang="en-US" u="sng" dirty="0"/>
              <a:t>out</a:t>
            </a:r>
            <a:r>
              <a:rPr lang="en-US" dirty="0"/>
              <a:t> of cell</a:t>
            </a:r>
          </a:p>
          <a:p>
            <a:pPr lvl="3"/>
            <a:r>
              <a:rPr lang="en-US" dirty="0"/>
              <a:t>switch back to </a:t>
            </a:r>
            <a:br>
              <a:rPr lang="en-US" dirty="0"/>
            </a:br>
            <a:r>
              <a:rPr lang="en-US" dirty="0"/>
              <a:t>voltage-gated channel</a:t>
            </a:r>
          </a:p>
        </p:txBody>
      </p:sp>
      <p:grpSp>
        <p:nvGrpSpPr>
          <p:cNvPr id="2" name="Group 4"/>
          <p:cNvGrpSpPr>
            <a:grpSpLocks/>
          </p:cNvGrpSpPr>
          <p:nvPr/>
        </p:nvGrpSpPr>
        <p:grpSpPr bwMode="auto">
          <a:xfrm>
            <a:off x="1609725" y="4722813"/>
            <a:ext cx="7391400" cy="2135187"/>
            <a:chOff x="672" y="2630"/>
            <a:chExt cx="4656" cy="1345"/>
          </a:xfrm>
        </p:grpSpPr>
        <p:sp>
          <p:nvSpPr>
            <p:cNvPr id="420869" name="AutoShape 5"/>
            <p:cNvSpPr>
              <a:spLocks noChangeArrowheads="1"/>
            </p:cNvSpPr>
            <p:nvPr/>
          </p:nvSpPr>
          <p:spPr bwMode="auto">
            <a:xfrm rot="5400000">
              <a:off x="2640" y="1008"/>
              <a:ext cx="720" cy="4656"/>
            </a:xfrm>
            <a:prstGeom prst="can">
              <a:avLst>
                <a:gd name="adj" fmla="val 33591"/>
              </a:avLst>
            </a:prstGeom>
            <a:solidFill>
              <a:srgbClr val="FFEA18"/>
            </a:solidFill>
            <a:ln w="9525">
              <a:solidFill>
                <a:schemeClr val="tx1"/>
              </a:solidFill>
              <a:round/>
              <a:headEnd/>
              <a:tailEnd/>
            </a:ln>
            <a:effectLst/>
          </p:spPr>
          <p:txBody>
            <a:bodyPr rot="10800000" vert="eaVert" wrap="none" anchor="ctr">
              <a:prstTxWarp prst="textNoShape">
                <a:avLst/>
              </a:prstTxWarp>
            </a:bodyPr>
            <a:lstStyle/>
            <a:p>
              <a:endParaRPr lang="en-US"/>
            </a:p>
          </p:txBody>
        </p:sp>
        <p:sp>
          <p:nvSpPr>
            <p:cNvPr id="420870" name="AutoShape 6"/>
            <p:cNvSpPr>
              <a:spLocks noChangeArrowheads="1"/>
            </p:cNvSpPr>
            <p:nvPr/>
          </p:nvSpPr>
          <p:spPr bwMode="auto">
            <a:xfrm rot="5400000">
              <a:off x="2640" y="1008"/>
              <a:ext cx="720" cy="4656"/>
            </a:xfrm>
            <a:prstGeom prst="can">
              <a:avLst>
                <a:gd name="adj" fmla="val 33591"/>
              </a:avLst>
            </a:prstGeom>
            <a:solidFill>
              <a:srgbClr val="FFEA18"/>
            </a:solidFill>
            <a:ln w="9525">
              <a:solidFill>
                <a:schemeClr val="tx1"/>
              </a:solidFill>
              <a:round/>
              <a:headEnd/>
              <a:tailEnd/>
            </a:ln>
            <a:effectLst/>
          </p:spPr>
          <p:txBody>
            <a:bodyPr rot="10800000" vert="eaVert" wrap="none" anchor="ctr">
              <a:prstTxWarp prst="textNoShape">
                <a:avLst/>
              </a:prstTxWarp>
            </a:bodyPr>
            <a:lstStyle/>
            <a:p>
              <a:endParaRPr lang="en-US"/>
            </a:p>
          </p:txBody>
        </p:sp>
        <p:grpSp>
          <p:nvGrpSpPr>
            <p:cNvPr id="3" name="Group 7"/>
            <p:cNvGrpSpPr>
              <a:grpSpLocks/>
            </p:cNvGrpSpPr>
            <p:nvPr/>
          </p:nvGrpSpPr>
          <p:grpSpPr bwMode="auto">
            <a:xfrm>
              <a:off x="840" y="2688"/>
              <a:ext cx="4227" cy="327"/>
              <a:chOff x="942" y="2698"/>
              <a:chExt cx="4227" cy="327"/>
            </a:xfrm>
          </p:grpSpPr>
          <p:sp>
            <p:nvSpPr>
              <p:cNvPr id="420872" name="Text Box 8"/>
              <p:cNvSpPr txBox="1">
                <a:spLocks noChangeArrowheads="1"/>
              </p:cNvSpPr>
              <p:nvPr/>
            </p:nvSpPr>
            <p:spPr bwMode="auto">
              <a:xfrm>
                <a:off x="942"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endParaRPr lang="en-US">
                  <a:solidFill>
                    <a:srgbClr val="CC0000"/>
                  </a:solidFill>
                </a:endParaRPr>
              </a:p>
            </p:txBody>
          </p:sp>
          <p:sp>
            <p:nvSpPr>
              <p:cNvPr id="420873" name="Text Box 9"/>
              <p:cNvSpPr txBox="1">
                <a:spLocks noChangeArrowheads="1"/>
              </p:cNvSpPr>
              <p:nvPr/>
            </p:nvSpPr>
            <p:spPr bwMode="auto">
              <a:xfrm>
                <a:off x="1508"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p>
            </p:txBody>
          </p:sp>
          <p:sp>
            <p:nvSpPr>
              <p:cNvPr id="420874" name="Text Box 10"/>
              <p:cNvSpPr txBox="1">
                <a:spLocks noChangeArrowheads="1"/>
              </p:cNvSpPr>
              <p:nvPr/>
            </p:nvSpPr>
            <p:spPr bwMode="auto">
              <a:xfrm>
                <a:off x="2077"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p>
            </p:txBody>
          </p:sp>
          <p:sp>
            <p:nvSpPr>
              <p:cNvPr id="420875" name="Text Box 11"/>
              <p:cNvSpPr txBox="1">
                <a:spLocks noChangeArrowheads="1"/>
              </p:cNvSpPr>
              <p:nvPr/>
            </p:nvSpPr>
            <p:spPr bwMode="auto">
              <a:xfrm>
                <a:off x="2646"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p>
            </p:txBody>
          </p:sp>
          <p:sp>
            <p:nvSpPr>
              <p:cNvPr id="420876" name="Text Box 12"/>
              <p:cNvSpPr txBox="1">
                <a:spLocks noChangeArrowheads="1"/>
              </p:cNvSpPr>
              <p:nvPr/>
            </p:nvSpPr>
            <p:spPr bwMode="auto">
              <a:xfrm>
                <a:off x="3215"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p>
            </p:txBody>
          </p:sp>
          <p:sp>
            <p:nvSpPr>
              <p:cNvPr id="420877" name="Text Box 13"/>
              <p:cNvSpPr txBox="1">
                <a:spLocks noChangeArrowheads="1"/>
              </p:cNvSpPr>
              <p:nvPr/>
            </p:nvSpPr>
            <p:spPr bwMode="auto">
              <a:xfrm>
                <a:off x="3784"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p>
            </p:txBody>
          </p:sp>
          <p:sp>
            <p:nvSpPr>
              <p:cNvPr id="420878" name="Text Box 14"/>
              <p:cNvSpPr txBox="1">
                <a:spLocks noChangeArrowheads="1"/>
              </p:cNvSpPr>
              <p:nvPr/>
            </p:nvSpPr>
            <p:spPr bwMode="auto">
              <a:xfrm>
                <a:off x="4353"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p>
            </p:txBody>
          </p:sp>
          <p:sp>
            <p:nvSpPr>
              <p:cNvPr id="420879" name="Text Box 15"/>
              <p:cNvSpPr txBox="1">
                <a:spLocks noChangeArrowheads="1"/>
              </p:cNvSpPr>
              <p:nvPr/>
            </p:nvSpPr>
            <p:spPr bwMode="auto">
              <a:xfrm>
                <a:off x="4922"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p>
            </p:txBody>
          </p:sp>
          <p:sp>
            <p:nvSpPr>
              <p:cNvPr id="420880" name="Text Box 16"/>
              <p:cNvSpPr txBox="1">
                <a:spLocks noChangeArrowheads="1"/>
              </p:cNvSpPr>
              <p:nvPr/>
            </p:nvSpPr>
            <p:spPr bwMode="auto">
              <a:xfrm>
                <a:off x="1223"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endParaRPr lang="en-US">
                  <a:solidFill>
                    <a:srgbClr val="198721"/>
                  </a:solidFill>
                </a:endParaRPr>
              </a:p>
            </p:txBody>
          </p:sp>
          <p:sp>
            <p:nvSpPr>
              <p:cNvPr id="420881" name="Text Box 17"/>
              <p:cNvSpPr txBox="1">
                <a:spLocks noChangeArrowheads="1"/>
              </p:cNvSpPr>
              <p:nvPr/>
            </p:nvSpPr>
            <p:spPr bwMode="auto">
              <a:xfrm>
                <a:off x="1792"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endParaRPr lang="en-US">
                  <a:solidFill>
                    <a:srgbClr val="198721"/>
                  </a:solidFill>
                </a:endParaRPr>
              </a:p>
            </p:txBody>
          </p:sp>
          <p:sp>
            <p:nvSpPr>
              <p:cNvPr id="420882" name="Text Box 18"/>
              <p:cNvSpPr txBox="1">
                <a:spLocks noChangeArrowheads="1"/>
              </p:cNvSpPr>
              <p:nvPr/>
            </p:nvSpPr>
            <p:spPr bwMode="auto">
              <a:xfrm>
                <a:off x="2361"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endParaRPr lang="en-US">
                  <a:solidFill>
                    <a:srgbClr val="198721"/>
                  </a:solidFill>
                </a:endParaRPr>
              </a:p>
            </p:txBody>
          </p:sp>
          <p:sp>
            <p:nvSpPr>
              <p:cNvPr id="420883" name="Text Box 19"/>
              <p:cNvSpPr txBox="1">
                <a:spLocks noChangeArrowheads="1"/>
              </p:cNvSpPr>
              <p:nvPr/>
            </p:nvSpPr>
            <p:spPr bwMode="auto">
              <a:xfrm>
                <a:off x="2930"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endParaRPr lang="en-US">
                  <a:solidFill>
                    <a:srgbClr val="198721"/>
                  </a:solidFill>
                </a:endParaRPr>
              </a:p>
            </p:txBody>
          </p:sp>
          <p:sp>
            <p:nvSpPr>
              <p:cNvPr id="420884" name="Text Box 20"/>
              <p:cNvSpPr txBox="1">
                <a:spLocks noChangeArrowheads="1"/>
              </p:cNvSpPr>
              <p:nvPr/>
            </p:nvSpPr>
            <p:spPr bwMode="auto">
              <a:xfrm>
                <a:off x="3499"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endParaRPr lang="en-US">
                  <a:solidFill>
                    <a:srgbClr val="198721"/>
                  </a:solidFill>
                </a:endParaRPr>
              </a:p>
            </p:txBody>
          </p:sp>
          <p:sp>
            <p:nvSpPr>
              <p:cNvPr id="420885" name="Text Box 21"/>
              <p:cNvSpPr txBox="1">
                <a:spLocks noChangeArrowheads="1"/>
              </p:cNvSpPr>
              <p:nvPr/>
            </p:nvSpPr>
            <p:spPr bwMode="auto">
              <a:xfrm>
                <a:off x="4068"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endParaRPr lang="en-US">
                  <a:solidFill>
                    <a:srgbClr val="198721"/>
                  </a:solidFill>
                </a:endParaRPr>
              </a:p>
            </p:txBody>
          </p:sp>
          <p:sp>
            <p:nvSpPr>
              <p:cNvPr id="420886" name="Text Box 22"/>
              <p:cNvSpPr txBox="1">
                <a:spLocks noChangeArrowheads="1"/>
              </p:cNvSpPr>
              <p:nvPr/>
            </p:nvSpPr>
            <p:spPr bwMode="auto">
              <a:xfrm>
                <a:off x="4637"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endParaRPr lang="en-US">
                  <a:solidFill>
                    <a:srgbClr val="198721"/>
                  </a:solidFill>
                </a:endParaRPr>
              </a:p>
            </p:txBody>
          </p:sp>
        </p:grpSp>
        <p:grpSp>
          <p:nvGrpSpPr>
            <p:cNvPr id="4" name="Group 23"/>
            <p:cNvGrpSpPr>
              <a:grpSpLocks/>
            </p:cNvGrpSpPr>
            <p:nvPr/>
          </p:nvGrpSpPr>
          <p:grpSpPr bwMode="auto">
            <a:xfrm>
              <a:off x="819" y="3648"/>
              <a:ext cx="4227" cy="327"/>
              <a:chOff x="942" y="2698"/>
              <a:chExt cx="4227" cy="327"/>
            </a:xfrm>
          </p:grpSpPr>
          <p:sp>
            <p:nvSpPr>
              <p:cNvPr id="420888" name="Text Box 24"/>
              <p:cNvSpPr txBox="1">
                <a:spLocks noChangeArrowheads="1"/>
              </p:cNvSpPr>
              <p:nvPr/>
            </p:nvSpPr>
            <p:spPr bwMode="auto">
              <a:xfrm>
                <a:off x="942"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endParaRPr lang="en-US">
                  <a:solidFill>
                    <a:srgbClr val="198721"/>
                  </a:solidFill>
                </a:endParaRPr>
              </a:p>
            </p:txBody>
          </p:sp>
          <p:sp>
            <p:nvSpPr>
              <p:cNvPr id="420889" name="Text Box 25"/>
              <p:cNvSpPr txBox="1">
                <a:spLocks noChangeArrowheads="1"/>
              </p:cNvSpPr>
              <p:nvPr/>
            </p:nvSpPr>
            <p:spPr bwMode="auto">
              <a:xfrm>
                <a:off x="1508"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p>
            </p:txBody>
          </p:sp>
          <p:sp>
            <p:nvSpPr>
              <p:cNvPr id="420890" name="Text Box 26"/>
              <p:cNvSpPr txBox="1">
                <a:spLocks noChangeArrowheads="1"/>
              </p:cNvSpPr>
              <p:nvPr/>
            </p:nvSpPr>
            <p:spPr bwMode="auto">
              <a:xfrm>
                <a:off x="2077"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p>
            </p:txBody>
          </p:sp>
          <p:sp>
            <p:nvSpPr>
              <p:cNvPr id="420891" name="Text Box 27"/>
              <p:cNvSpPr txBox="1">
                <a:spLocks noChangeArrowheads="1"/>
              </p:cNvSpPr>
              <p:nvPr/>
            </p:nvSpPr>
            <p:spPr bwMode="auto">
              <a:xfrm>
                <a:off x="2646"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p>
            </p:txBody>
          </p:sp>
          <p:sp>
            <p:nvSpPr>
              <p:cNvPr id="420892" name="Text Box 28"/>
              <p:cNvSpPr txBox="1">
                <a:spLocks noChangeArrowheads="1"/>
              </p:cNvSpPr>
              <p:nvPr/>
            </p:nvSpPr>
            <p:spPr bwMode="auto">
              <a:xfrm>
                <a:off x="3215"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p>
            </p:txBody>
          </p:sp>
          <p:sp>
            <p:nvSpPr>
              <p:cNvPr id="420893" name="Text Box 29"/>
              <p:cNvSpPr txBox="1">
                <a:spLocks noChangeArrowheads="1"/>
              </p:cNvSpPr>
              <p:nvPr/>
            </p:nvSpPr>
            <p:spPr bwMode="auto">
              <a:xfrm>
                <a:off x="3784"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p>
            </p:txBody>
          </p:sp>
          <p:sp>
            <p:nvSpPr>
              <p:cNvPr id="420894" name="Text Box 30"/>
              <p:cNvSpPr txBox="1">
                <a:spLocks noChangeArrowheads="1"/>
              </p:cNvSpPr>
              <p:nvPr/>
            </p:nvSpPr>
            <p:spPr bwMode="auto">
              <a:xfrm>
                <a:off x="4353"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p>
            </p:txBody>
          </p:sp>
          <p:sp>
            <p:nvSpPr>
              <p:cNvPr id="420895" name="Text Box 31"/>
              <p:cNvSpPr txBox="1">
                <a:spLocks noChangeArrowheads="1"/>
              </p:cNvSpPr>
              <p:nvPr/>
            </p:nvSpPr>
            <p:spPr bwMode="auto">
              <a:xfrm>
                <a:off x="4922"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p>
            </p:txBody>
          </p:sp>
          <p:sp>
            <p:nvSpPr>
              <p:cNvPr id="420896" name="Text Box 32"/>
              <p:cNvSpPr txBox="1">
                <a:spLocks noChangeArrowheads="1"/>
              </p:cNvSpPr>
              <p:nvPr/>
            </p:nvSpPr>
            <p:spPr bwMode="auto">
              <a:xfrm>
                <a:off x="1223"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endParaRPr lang="en-US">
                  <a:solidFill>
                    <a:srgbClr val="198721"/>
                  </a:solidFill>
                </a:endParaRPr>
              </a:p>
            </p:txBody>
          </p:sp>
          <p:sp>
            <p:nvSpPr>
              <p:cNvPr id="420897" name="Text Box 33"/>
              <p:cNvSpPr txBox="1">
                <a:spLocks noChangeArrowheads="1"/>
              </p:cNvSpPr>
              <p:nvPr/>
            </p:nvSpPr>
            <p:spPr bwMode="auto">
              <a:xfrm>
                <a:off x="1792"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endParaRPr lang="en-US">
                  <a:solidFill>
                    <a:srgbClr val="198721"/>
                  </a:solidFill>
                </a:endParaRPr>
              </a:p>
            </p:txBody>
          </p:sp>
          <p:sp>
            <p:nvSpPr>
              <p:cNvPr id="420898" name="Text Box 34"/>
              <p:cNvSpPr txBox="1">
                <a:spLocks noChangeArrowheads="1"/>
              </p:cNvSpPr>
              <p:nvPr/>
            </p:nvSpPr>
            <p:spPr bwMode="auto">
              <a:xfrm>
                <a:off x="2361"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endParaRPr lang="en-US">
                  <a:solidFill>
                    <a:srgbClr val="198721"/>
                  </a:solidFill>
                </a:endParaRPr>
              </a:p>
            </p:txBody>
          </p:sp>
          <p:sp>
            <p:nvSpPr>
              <p:cNvPr id="420899" name="Text Box 35"/>
              <p:cNvSpPr txBox="1">
                <a:spLocks noChangeArrowheads="1"/>
              </p:cNvSpPr>
              <p:nvPr/>
            </p:nvSpPr>
            <p:spPr bwMode="auto">
              <a:xfrm>
                <a:off x="2930"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endParaRPr lang="en-US">
                  <a:solidFill>
                    <a:srgbClr val="198721"/>
                  </a:solidFill>
                </a:endParaRPr>
              </a:p>
            </p:txBody>
          </p:sp>
          <p:sp>
            <p:nvSpPr>
              <p:cNvPr id="420900" name="Text Box 36"/>
              <p:cNvSpPr txBox="1">
                <a:spLocks noChangeArrowheads="1"/>
              </p:cNvSpPr>
              <p:nvPr/>
            </p:nvSpPr>
            <p:spPr bwMode="auto">
              <a:xfrm>
                <a:off x="3499"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endParaRPr lang="en-US">
                  <a:solidFill>
                    <a:srgbClr val="198721"/>
                  </a:solidFill>
                </a:endParaRPr>
              </a:p>
            </p:txBody>
          </p:sp>
          <p:sp>
            <p:nvSpPr>
              <p:cNvPr id="420901" name="Text Box 37"/>
              <p:cNvSpPr txBox="1">
                <a:spLocks noChangeArrowheads="1"/>
              </p:cNvSpPr>
              <p:nvPr/>
            </p:nvSpPr>
            <p:spPr bwMode="auto">
              <a:xfrm>
                <a:off x="4068"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endParaRPr lang="en-US">
                  <a:solidFill>
                    <a:srgbClr val="198721"/>
                  </a:solidFill>
                </a:endParaRPr>
              </a:p>
            </p:txBody>
          </p:sp>
          <p:sp>
            <p:nvSpPr>
              <p:cNvPr id="420902" name="Text Box 38"/>
              <p:cNvSpPr txBox="1">
                <a:spLocks noChangeArrowheads="1"/>
              </p:cNvSpPr>
              <p:nvPr/>
            </p:nvSpPr>
            <p:spPr bwMode="auto">
              <a:xfrm>
                <a:off x="4637"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endParaRPr lang="en-US">
                  <a:solidFill>
                    <a:srgbClr val="198721"/>
                  </a:solidFill>
                </a:endParaRPr>
              </a:p>
            </p:txBody>
          </p:sp>
        </p:grpSp>
        <p:grpSp>
          <p:nvGrpSpPr>
            <p:cNvPr id="5" name="Group 39"/>
            <p:cNvGrpSpPr>
              <a:grpSpLocks/>
            </p:cNvGrpSpPr>
            <p:nvPr/>
          </p:nvGrpSpPr>
          <p:grpSpPr bwMode="auto">
            <a:xfrm>
              <a:off x="837" y="2889"/>
              <a:ext cx="4227" cy="327"/>
              <a:chOff x="939" y="2698"/>
              <a:chExt cx="4227" cy="327"/>
            </a:xfrm>
          </p:grpSpPr>
          <p:sp>
            <p:nvSpPr>
              <p:cNvPr id="420904" name="Text Box 40"/>
              <p:cNvSpPr txBox="1">
                <a:spLocks noChangeArrowheads="1"/>
              </p:cNvSpPr>
              <p:nvPr/>
            </p:nvSpPr>
            <p:spPr bwMode="auto">
              <a:xfrm>
                <a:off x="939"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endParaRPr lang="en-US">
                  <a:solidFill>
                    <a:srgbClr val="CC0000"/>
                  </a:solidFill>
                </a:endParaRPr>
              </a:p>
            </p:txBody>
          </p:sp>
          <p:sp>
            <p:nvSpPr>
              <p:cNvPr id="420905" name="Text Box 41"/>
              <p:cNvSpPr txBox="1">
                <a:spLocks noChangeArrowheads="1"/>
              </p:cNvSpPr>
              <p:nvPr/>
            </p:nvSpPr>
            <p:spPr bwMode="auto">
              <a:xfrm>
                <a:off x="1511"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sp>
            <p:nvSpPr>
              <p:cNvPr id="420906" name="Text Box 42"/>
              <p:cNvSpPr txBox="1">
                <a:spLocks noChangeArrowheads="1"/>
              </p:cNvSpPr>
              <p:nvPr/>
            </p:nvSpPr>
            <p:spPr bwMode="auto">
              <a:xfrm>
                <a:off x="2080"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sp>
            <p:nvSpPr>
              <p:cNvPr id="420907" name="Text Box 43"/>
              <p:cNvSpPr txBox="1">
                <a:spLocks noChangeArrowheads="1"/>
              </p:cNvSpPr>
              <p:nvPr/>
            </p:nvSpPr>
            <p:spPr bwMode="auto">
              <a:xfrm>
                <a:off x="2649"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sp>
            <p:nvSpPr>
              <p:cNvPr id="420908" name="Text Box 44"/>
              <p:cNvSpPr txBox="1">
                <a:spLocks noChangeArrowheads="1"/>
              </p:cNvSpPr>
              <p:nvPr/>
            </p:nvSpPr>
            <p:spPr bwMode="auto">
              <a:xfrm>
                <a:off x="3218"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sp>
            <p:nvSpPr>
              <p:cNvPr id="420909" name="Text Box 45"/>
              <p:cNvSpPr txBox="1">
                <a:spLocks noChangeArrowheads="1"/>
              </p:cNvSpPr>
              <p:nvPr/>
            </p:nvSpPr>
            <p:spPr bwMode="auto">
              <a:xfrm>
                <a:off x="3787"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sp>
            <p:nvSpPr>
              <p:cNvPr id="420910" name="Text Box 46"/>
              <p:cNvSpPr txBox="1">
                <a:spLocks noChangeArrowheads="1"/>
              </p:cNvSpPr>
              <p:nvPr/>
            </p:nvSpPr>
            <p:spPr bwMode="auto">
              <a:xfrm>
                <a:off x="4356"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sp>
            <p:nvSpPr>
              <p:cNvPr id="420911" name="Text Box 47"/>
              <p:cNvSpPr txBox="1">
                <a:spLocks noChangeArrowheads="1"/>
              </p:cNvSpPr>
              <p:nvPr/>
            </p:nvSpPr>
            <p:spPr bwMode="auto">
              <a:xfrm>
                <a:off x="4925"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sp>
            <p:nvSpPr>
              <p:cNvPr id="420912" name="Text Box 48"/>
              <p:cNvSpPr txBox="1">
                <a:spLocks noChangeArrowheads="1"/>
              </p:cNvSpPr>
              <p:nvPr/>
            </p:nvSpPr>
            <p:spPr bwMode="auto">
              <a:xfrm>
                <a:off x="1226"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sp>
            <p:nvSpPr>
              <p:cNvPr id="420913" name="Text Box 49"/>
              <p:cNvSpPr txBox="1">
                <a:spLocks noChangeArrowheads="1"/>
              </p:cNvSpPr>
              <p:nvPr/>
            </p:nvSpPr>
            <p:spPr bwMode="auto">
              <a:xfrm>
                <a:off x="1795"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sp>
            <p:nvSpPr>
              <p:cNvPr id="420914" name="Text Box 50"/>
              <p:cNvSpPr txBox="1">
                <a:spLocks noChangeArrowheads="1"/>
              </p:cNvSpPr>
              <p:nvPr/>
            </p:nvSpPr>
            <p:spPr bwMode="auto">
              <a:xfrm>
                <a:off x="2364"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sp>
            <p:nvSpPr>
              <p:cNvPr id="420915" name="Text Box 51"/>
              <p:cNvSpPr txBox="1">
                <a:spLocks noChangeArrowheads="1"/>
              </p:cNvSpPr>
              <p:nvPr/>
            </p:nvSpPr>
            <p:spPr bwMode="auto">
              <a:xfrm>
                <a:off x="2933"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sp>
            <p:nvSpPr>
              <p:cNvPr id="420916" name="Text Box 52"/>
              <p:cNvSpPr txBox="1">
                <a:spLocks noChangeArrowheads="1"/>
              </p:cNvSpPr>
              <p:nvPr/>
            </p:nvSpPr>
            <p:spPr bwMode="auto">
              <a:xfrm>
                <a:off x="3502"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sp>
            <p:nvSpPr>
              <p:cNvPr id="420917" name="Text Box 53"/>
              <p:cNvSpPr txBox="1">
                <a:spLocks noChangeArrowheads="1"/>
              </p:cNvSpPr>
              <p:nvPr/>
            </p:nvSpPr>
            <p:spPr bwMode="auto">
              <a:xfrm>
                <a:off x="4071"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sp>
            <p:nvSpPr>
              <p:cNvPr id="420918" name="Text Box 54"/>
              <p:cNvSpPr txBox="1">
                <a:spLocks noChangeArrowheads="1"/>
              </p:cNvSpPr>
              <p:nvPr/>
            </p:nvSpPr>
            <p:spPr bwMode="auto">
              <a:xfrm>
                <a:off x="4640"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grpSp>
        <p:grpSp>
          <p:nvGrpSpPr>
            <p:cNvPr id="6" name="Group 55"/>
            <p:cNvGrpSpPr>
              <a:grpSpLocks/>
            </p:cNvGrpSpPr>
            <p:nvPr/>
          </p:nvGrpSpPr>
          <p:grpSpPr bwMode="auto">
            <a:xfrm>
              <a:off x="837" y="3465"/>
              <a:ext cx="4227" cy="327"/>
              <a:chOff x="939" y="2698"/>
              <a:chExt cx="4227" cy="327"/>
            </a:xfrm>
          </p:grpSpPr>
          <p:sp>
            <p:nvSpPr>
              <p:cNvPr id="420920" name="Text Box 56"/>
              <p:cNvSpPr txBox="1">
                <a:spLocks noChangeArrowheads="1"/>
              </p:cNvSpPr>
              <p:nvPr/>
            </p:nvSpPr>
            <p:spPr bwMode="auto">
              <a:xfrm>
                <a:off x="939"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endParaRPr lang="en-US">
                  <a:solidFill>
                    <a:srgbClr val="CC0000"/>
                  </a:solidFill>
                </a:endParaRPr>
              </a:p>
            </p:txBody>
          </p:sp>
          <p:sp>
            <p:nvSpPr>
              <p:cNvPr id="420921" name="Text Box 57"/>
              <p:cNvSpPr txBox="1">
                <a:spLocks noChangeArrowheads="1"/>
              </p:cNvSpPr>
              <p:nvPr/>
            </p:nvSpPr>
            <p:spPr bwMode="auto">
              <a:xfrm>
                <a:off x="1511"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sp>
            <p:nvSpPr>
              <p:cNvPr id="420922" name="Text Box 58"/>
              <p:cNvSpPr txBox="1">
                <a:spLocks noChangeArrowheads="1"/>
              </p:cNvSpPr>
              <p:nvPr/>
            </p:nvSpPr>
            <p:spPr bwMode="auto">
              <a:xfrm>
                <a:off x="2080"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sp>
            <p:nvSpPr>
              <p:cNvPr id="420923" name="Text Box 59"/>
              <p:cNvSpPr txBox="1">
                <a:spLocks noChangeArrowheads="1"/>
              </p:cNvSpPr>
              <p:nvPr/>
            </p:nvSpPr>
            <p:spPr bwMode="auto">
              <a:xfrm>
                <a:off x="2649"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sp>
            <p:nvSpPr>
              <p:cNvPr id="420924" name="Text Box 60"/>
              <p:cNvSpPr txBox="1">
                <a:spLocks noChangeArrowheads="1"/>
              </p:cNvSpPr>
              <p:nvPr/>
            </p:nvSpPr>
            <p:spPr bwMode="auto">
              <a:xfrm>
                <a:off x="3218"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sp>
            <p:nvSpPr>
              <p:cNvPr id="420925" name="Text Box 61"/>
              <p:cNvSpPr txBox="1">
                <a:spLocks noChangeArrowheads="1"/>
              </p:cNvSpPr>
              <p:nvPr/>
            </p:nvSpPr>
            <p:spPr bwMode="auto">
              <a:xfrm>
                <a:off x="3787"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sp>
            <p:nvSpPr>
              <p:cNvPr id="420926" name="Text Box 62"/>
              <p:cNvSpPr txBox="1">
                <a:spLocks noChangeArrowheads="1"/>
              </p:cNvSpPr>
              <p:nvPr/>
            </p:nvSpPr>
            <p:spPr bwMode="auto">
              <a:xfrm>
                <a:off x="4356"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sp>
            <p:nvSpPr>
              <p:cNvPr id="420927" name="Text Box 63"/>
              <p:cNvSpPr txBox="1">
                <a:spLocks noChangeArrowheads="1"/>
              </p:cNvSpPr>
              <p:nvPr/>
            </p:nvSpPr>
            <p:spPr bwMode="auto">
              <a:xfrm>
                <a:off x="4925"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sp>
            <p:nvSpPr>
              <p:cNvPr id="420928" name="Text Box 64"/>
              <p:cNvSpPr txBox="1">
                <a:spLocks noChangeArrowheads="1"/>
              </p:cNvSpPr>
              <p:nvPr/>
            </p:nvSpPr>
            <p:spPr bwMode="auto">
              <a:xfrm>
                <a:off x="1226"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sp>
            <p:nvSpPr>
              <p:cNvPr id="420929" name="Text Box 65"/>
              <p:cNvSpPr txBox="1">
                <a:spLocks noChangeArrowheads="1"/>
              </p:cNvSpPr>
              <p:nvPr/>
            </p:nvSpPr>
            <p:spPr bwMode="auto">
              <a:xfrm>
                <a:off x="1795"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sp>
            <p:nvSpPr>
              <p:cNvPr id="420930" name="Text Box 66"/>
              <p:cNvSpPr txBox="1">
                <a:spLocks noChangeArrowheads="1"/>
              </p:cNvSpPr>
              <p:nvPr/>
            </p:nvSpPr>
            <p:spPr bwMode="auto">
              <a:xfrm>
                <a:off x="2364"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sp>
            <p:nvSpPr>
              <p:cNvPr id="420931" name="Text Box 67"/>
              <p:cNvSpPr txBox="1">
                <a:spLocks noChangeArrowheads="1"/>
              </p:cNvSpPr>
              <p:nvPr/>
            </p:nvSpPr>
            <p:spPr bwMode="auto">
              <a:xfrm>
                <a:off x="2933"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sp>
            <p:nvSpPr>
              <p:cNvPr id="420932" name="Text Box 68"/>
              <p:cNvSpPr txBox="1">
                <a:spLocks noChangeArrowheads="1"/>
              </p:cNvSpPr>
              <p:nvPr/>
            </p:nvSpPr>
            <p:spPr bwMode="auto">
              <a:xfrm>
                <a:off x="3502"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sp>
            <p:nvSpPr>
              <p:cNvPr id="420933" name="Text Box 69"/>
              <p:cNvSpPr txBox="1">
                <a:spLocks noChangeArrowheads="1"/>
              </p:cNvSpPr>
              <p:nvPr/>
            </p:nvSpPr>
            <p:spPr bwMode="auto">
              <a:xfrm>
                <a:off x="4071"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sp>
            <p:nvSpPr>
              <p:cNvPr id="420934" name="Text Box 70"/>
              <p:cNvSpPr txBox="1">
                <a:spLocks noChangeArrowheads="1"/>
              </p:cNvSpPr>
              <p:nvPr/>
            </p:nvSpPr>
            <p:spPr bwMode="auto">
              <a:xfrm>
                <a:off x="4640" y="2698"/>
                <a:ext cx="241"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CC0000"/>
                    </a:solidFill>
                  </a:rPr>
                  <a:t>–</a:t>
                </a:r>
              </a:p>
            </p:txBody>
          </p:sp>
        </p:grpSp>
        <p:sp>
          <p:nvSpPr>
            <p:cNvPr id="420935" name="AutoShape 71"/>
            <p:cNvSpPr>
              <a:spLocks noChangeArrowheads="1"/>
            </p:cNvSpPr>
            <p:nvPr/>
          </p:nvSpPr>
          <p:spPr bwMode="auto">
            <a:xfrm>
              <a:off x="1152" y="2630"/>
              <a:ext cx="192" cy="576"/>
            </a:xfrm>
            <a:prstGeom prst="downArrow">
              <a:avLst>
                <a:gd name="adj1" fmla="val 50000"/>
                <a:gd name="adj2" fmla="val 75000"/>
              </a:avLst>
            </a:prstGeom>
            <a:solidFill>
              <a:srgbClr val="000000"/>
            </a:solidFill>
            <a:ln w="9525">
              <a:noFill/>
              <a:miter lim="800000"/>
              <a:headEnd/>
              <a:tailEnd/>
            </a:ln>
            <a:effectLst/>
          </p:spPr>
          <p:txBody>
            <a:bodyPr wrap="none" anchor="ctr">
              <a:prstTxWarp prst="textNoShape">
                <a:avLst/>
              </a:prstTxWarp>
            </a:bodyPr>
            <a:lstStyle/>
            <a:p>
              <a:endParaRPr lang="en-US"/>
            </a:p>
          </p:txBody>
        </p:sp>
        <p:sp>
          <p:nvSpPr>
            <p:cNvPr id="420936" name="Text Box 72"/>
            <p:cNvSpPr txBox="1">
              <a:spLocks noChangeArrowheads="1"/>
            </p:cNvSpPr>
            <p:nvPr/>
          </p:nvSpPr>
          <p:spPr bwMode="auto">
            <a:xfrm>
              <a:off x="1056" y="3206"/>
              <a:ext cx="409" cy="250"/>
            </a:xfrm>
            <a:prstGeom prst="rect">
              <a:avLst/>
            </a:prstGeom>
            <a:noFill/>
            <a:ln w="9525">
              <a:noFill/>
              <a:miter lim="800000"/>
              <a:headEnd/>
              <a:tailEnd/>
            </a:ln>
            <a:effectLst/>
          </p:spPr>
          <p:txBody>
            <a:bodyPr wrap="none" anchor="ctr">
              <a:prstTxWarp prst="textNoShape">
                <a:avLst/>
              </a:prstTxWarp>
              <a:spAutoFit/>
            </a:bodyPr>
            <a:lstStyle/>
            <a:p>
              <a:r>
                <a:rPr lang="en-US" sz="2000" b="1">
                  <a:solidFill>
                    <a:srgbClr val="198721"/>
                  </a:solidFill>
                </a:rPr>
                <a:t>Na</a:t>
              </a:r>
              <a:r>
                <a:rPr lang="en-US" sz="2800" b="1" baseline="30000">
                  <a:solidFill>
                    <a:srgbClr val="198721"/>
                  </a:solidFill>
                </a:rPr>
                <a:t>+</a:t>
              </a:r>
              <a:endParaRPr lang="en-US"/>
            </a:p>
          </p:txBody>
        </p:sp>
      </p:grpSp>
      <p:sp>
        <p:nvSpPr>
          <p:cNvPr id="420943" name="Rectangle 79"/>
          <p:cNvSpPr>
            <a:spLocks noChangeArrowheads="1"/>
          </p:cNvSpPr>
          <p:nvPr/>
        </p:nvSpPr>
        <p:spPr bwMode="auto">
          <a:xfrm>
            <a:off x="6675438" y="1117600"/>
            <a:ext cx="228600" cy="207963"/>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600" b="1">
                <a:solidFill>
                  <a:srgbClr val="000000"/>
                </a:solidFill>
              </a:rPr>
              <a:t>K</a:t>
            </a:r>
            <a:r>
              <a:rPr lang="en-US" sz="1600" b="1" baseline="30000">
                <a:solidFill>
                  <a:srgbClr val="000000"/>
                </a:solidFill>
              </a:rPr>
              <a:t>+</a:t>
            </a:r>
            <a:endParaRPr lang="en-US" sz="1400"/>
          </a:p>
        </p:txBody>
      </p:sp>
      <p:grpSp>
        <p:nvGrpSpPr>
          <p:cNvPr id="7" name="Group 91"/>
          <p:cNvGrpSpPr>
            <a:grpSpLocks/>
          </p:cNvGrpSpPr>
          <p:nvPr/>
        </p:nvGrpSpPr>
        <p:grpSpPr bwMode="auto">
          <a:xfrm>
            <a:off x="5311775" y="2725738"/>
            <a:ext cx="3606800" cy="2098675"/>
            <a:chOff x="3346" y="1717"/>
            <a:chExt cx="2272" cy="1322"/>
          </a:xfrm>
        </p:grpSpPr>
        <p:pic>
          <p:nvPicPr>
            <p:cNvPr id="420940" name="Picture 76"/>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752" y="1771"/>
              <a:ext cx="1764" cy="1268"/>
            </a:xfrm>
            <a:prstGeom prst="rect">
              <a:avLst/>
            </a:prstGeom>
            <a:noFill/>
            <a:ln w="9525">
              <a:noFill/>
              <a:miter lim="800000"/>
              <a:headEnd/>
              <a:tailEnd/>
            </a:ln>
            <a:effectLst>
              <a:outerShdw blurRad="63500" dist="38099" dir="2700000" algn="ctr" rotWithShape="0">
                <a:srgbClr val="000000">
                  <a:alpha val="74998"/>
                </a:srgbClr>
              </a:outerShdw>
            </a:effectLst>
          </p:spPr>
        </p:pic>
        <p:sp>
          <p:nvSpPr>
            <p:cNvPr id="420941" name="Rectangle 77"/>
            <p:cNvSpPr>
              <a:spLocks noChangeArrowheads="1"/>
            </p:cNvSpPr>
            <p:nvPr/>
          </p:nvSpPr>
          <p:spPr bwMode="auto">
            <a:xfrm>
              <a:off x="4159" y="2906"/>
              <a:ext cx="144" cy="131"/>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600" b="1">
                  <a:solidFill>
                    <a:srgbClr val="000000"/>
                  </a:solidFill>
                </a:rPr>
                <a:t>K</a:t>
              </a:r>
              <a:r>
                <a:rPr lang="en-US" sz="1600" b="1" baseline="30000">
                  <a:solidFill>
                    <a:srgbClr val="000000"/>
                  </a:solidFill>
                </a:rPr>
                <a:t>+</a:t>
              </a:r>
              <a:endParaRPr lang="en-US" sz="1400"/>
            </a:p>
          </p:txBody>
        </p:sp>
        <p:sp>
          <p:nvSpPr>
            <p:cNvPr id="420942" name="Rectangle 78"/>
            <p:cNvSpPr>
              <a:spLocks noChangeArrowheads="1"/>
            </p:cNvSpPr>
            <p:nvPr/>
          </p:nvSpPr>
          <p:spPr bwMode="auto">
            <a:xfrm>
              <a:off x="4791" y="2778"/>
              <a:ext cx="144" cy="131"/>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600" b="1">
                  <a:solidFill>
                    <a:srgbClr val="000000"/>
                  </a:solidFill>
                </a:rPr>
                <a:t>K</a:t>
              </a:r>
              <a:r>
                <a:rPr lang="en-US" sz="1600" b="1" baseline="30000">
                  <a:solidFill>
                    <a:srgbClr val="000000"/>
                  </a:solidFill>
                </a:rPr>
                <a:t>+</a:t>
              </a:r>
              <a:endParaRPr lang="en-US" sz="1100" b="1">
                <a:solidFill>
                  <a:srgbClr val="000000"/>
                </a:solidFill>
              </a:endParaRPr>
            </a:p>
          </p:txBody>
        </p:sp>
        <p:sp>
          <p:nvSpPr>
            <p:cNvPr id="420944" name="Rectangle 80"/>
            <p:cNvSpPr>
              <a:spLocks noChangeArrowheads="1"/>
            </p:cNvSpPr>
            <p:nvPr/>
          </p:nvSpPr>
          <p:spPr bwMode="auto">
            <a:xfrm>
              <a:off x="4197" y="1732"/>
              <a:ext cx="215" cy="131"/>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600" b="1">
                  <a:solidFill>
                    <a:srgbClr val="000000"/>
                  </a:solidFill>
                </a:rPr>
                <a:t>Na</a:t>
              </a:r>
              <a:r>
                <a:rPr lang="en-US" sz="1600" b="1" baseline="30000">
                  <a:solidFill>
                    <a:srgbClr val="000000"/>
                  </a:solidFill>
                </a:rPr>
                <a:t>+</a:t>
              </a:r>
              <a:endParaRPr lang="en-US" sz="1400"/>
            </a:p>
          </p:txBody>
        </p:sp>
        <p:sp>
          <p:nvSpPr>
            <p:cNvPr id="420945" name="Rectangle 81"/>
            <p:cNvSpPr>
              <a:spLocks noChangeArrowheads="1"/>
            </p:cNvSpPr>
            <p:nvPr/>
          </p:nvSpPr>
          <p:spPr bwMode="auto">
            <a:xfrm>
              <a:off x="5403" y="1717"/>
              <a:ext cx="215" cy="131"/>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600" b="1">
                  <a:solidFill>
                    <a:srgbClr val="000000"/>
                  </a:solidFill>
                </a:rPr>
                <a:t>Na</a:t>
              </a:r>
              <a:r>
                <a:rPr lang="en-US" sz="1600" b="1" baseline="30000">
                  <a:solidFill>
                    <a:srgbClr val="000000"/>
                  </a:solidFill>
                </a:rPr>
                <a:t>+</a:t>
              </a:r>
              <a:endParaRPr lang="en-US" sz="1400"/>
            </a:p>
          </p:txBody>
        </p:sp>
        <p:sp>
          <p:nvSpPr>
            <p:cNvPr id="420946" name="Rectangle 82"/>
            <p:cNvSpPr>
              <a:spLocks noChangeArrowheads="1"/>
            </p:cNvSpPr>
            <p:nvPr/>
          </p:nvSpPr>
          <p:spPr bwMode="auto">
            <a:xfrm>
              <a:off x="5349" y="2901"/>
              <a:ext cx="215" cy="131"/>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600" b="1">
                  <a:solidFill>
                    <a:srgbClr val="000000"/>
                  </a:solidFill>
                </a:rPr>
                <a:t>Na</a:t>
              </a:r>
              <a:r>
                <a:rPr lang="en-US" sz="1600" b="1" baseline="30000">
                  <a:solidFill>
                    <a:srgbClr val="000000"/>
                  </a:solidFill>
                </a:rPr>
                <a:t>+</a:t>
              </a:r>
              <a:endParaRPr lang="en-US" sz="1400"/>
            </a:p>
          </p:txBody>
        </p:sp>
        <p:sp>
          <p:nvSpPr>
            <p:cNvPr id="420947" name="Rectangle 83"/>
            <p:cNvSpPr>
              <a:spLocks noChangeArrowheads="1"/>
            </p:cNvSpPr>
            <p:nvPr/>
          </p:nvSpPr>
          <p:spPr bwMode="auto">
            <a:xfrm>
              <a:off x="3346" y="2663"/>
              <a:ext cx="777" cy="116"/>
            </a:xfrm>
            <a:prstGeom prst="rect">
              <a:avLst/>
            </a:prstGeom>
            <a:noFill/>
            <a:ln w="9525">
              <a:noFill/>
              <a:miter lim="800000"/>
              <a:headEnd/>
              <a:tailEnd/>
            </a:ln>
          </p:spPr>
          <p:txBody>
            <a:bodyPr lIns="0" tIns="0" rIns="0" bIns="0">
              <a:prstTxWarp prst="textNoShape">
                <a:avLst/>
              </a:prstTxWarp>
              <a:spAutoFit/>
            </a:bodyPr>
            <a:lstStyle/>
            <a:p>
              <a:pPr algn="l">
                <a:lnSpc>
                  <a:spcPct val="75000"/>
                </a:lnSpc>
              </a:pPr>
              <a:r>
                <a:rPr lang="en-US" sz="1600" b="1">
                  <a:solidFill>
                    <a:srgbClr val="000000"/>
                  </a:solidFill>
                </a:rPr>
                <a:t>ion channel</a:t>
              </a:r>
            </a:p>
          </p:txBody>
        </p:sp>
        <p:sp>
          <p:nvSpPr>
            <p:cNvPr id="420948" name="Rectangle 84"/>
            <p:cNvSpPr>
              <a:spLocks noChangeArrowheads="1"/>
            </p:cNvSpPr>
            <p:nvPr/>
          </p:nvSpPr>
          <p:spPr bwMode="auto">
            <a:xfrm>
              <a:off x="3396" y="1834"/>
              <a:ext cx="811" cy="131"/>
            </a:xfrm>
            <a:prstGeom prst="rect">
              <a:avLst/>
            </a:prstGeom>
            <a:noFill/>
            <a:ln w="9525">
              <a:noFill/>
              <a:miter lim="800000"/>
              <a:headEnd/>
              <a:tailEnd/>
            </a:ln>
          </p:spPr>
          <p:txBody>
            <a:bodyPr lIns="0" tIns="0" rIns="0" bIns="0">
              <a:prstTxWarp prst="textNoShape">
                <a:avLst/>
              </a:prstTxWarp>
              <a:spAutoFit/>
            </a:bodyPr>
            <a:lstStyle/>
            <a:p>
              <a:pPr algn="l">
                <a:lnSpc>
                  <a:spcPct val="85000"/>
                </a:lnSpc>
              </a:pPr>
              <a:r>
                <a:rPr lang="en-US" sz="1600" b="1">
                  <a:solidFill>
                    <a:srgbClr val="000000"/>
                  </a:solidFill>
                </a:rPr>
                <a:t>binding site</a:t>
              </a:r>
            </a:p>
          </p:txBody>
        </p:sp>
        <p:sp>
          <p:nvSpPr>
            <p:cNvPr id="420949" name="Rectangle 85"/>
            <p:cNvSpPr>
              <a:spLocks noChangeArrowheads="1"/>
            </p:cNvSpPr>
            <p:nvPr/>
          </p:nvSpPr>
          <p:spPr bwMode="auto">
            <a:xfrm>
              <a:off x="4607" y="1821"/>
              <a:ext cx="263" cy="131"/>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600" b="1">
                  <a:solidFill>
                    <a:srgbClr val="000000"/>
                  </a:solidFill>
                </a:rPr>
                <a:t>ACh</a:t>
              </a:r>
              <a:endParaRPr lang="en-US" sz="1400"/>
            </a:p>
          </p:txBody>
        </p:sp>
        <p:sp>
          <p:nvSpPr>
            <p:cNvPr id="420950" name="Line 86"/>
            <p:cNvSpPr>
              <a:spLocks noChangeShapeType="1"/>
            </p:cNvSpPr>
            <p:nvPr/>
          </p:nvSpPr>
          <p:spPr bwMode="auto">
            <a:xfrm>
              <a:off x="3645" y="1961"/>
              <a:ext cx="286" cy="64"/>
            </a:xfrm>
            <a:prstGeom prst="line">
              <a:avLst/>
            </a:prstGeom>
            <a:noFill/>
            <a:ln w="12700">
              <a:solidFill>
                <a:srgbClr val="000000"/>
              </a:solidFill>
              <a:round/>
              <a:headEnd/>
              <a:tailEnd/>
            </a:ln>
          </p:spPr>
          <p:txBody>
            <a:bodyPr>
              <a:prstTxWarp prst="textNoShape">
                <a:avLst/>
              </a:prstTxWarp>
            </a:bodyPr>
            <a:lstStyle/>
            <a:p>
              <a:endParaRPr lang="en-US"/>
            </a:p>
          </p:txBody>
        </p:sp>
      </p:grpSp>
      <p:pic>
        <p:nvPicPr>
          <p:cNvPr id="420956" name="Picture 92" descr="penguinL"/>
          <p:cNvPicPr>
            <a:picLocks noChangeAspect="1" noChangeArrowheads="1"/>
          </p:cNvPicPr>
          <p:nvPr/>
        </p:nvPicPr>
        <p:blipFill>
          <a:blip r:embed="rId8"/>
          <a:srcRect/>
          <a:stretch>
            <a:fillRect/>
          </a:stretch>
        </p:blipFill>
        <p:spPr bwMode="auto">
          <a:xfrm flipH="1">
            <a:off x="0" y="5562600"/>
            <a:ext cx="1274763" cy="1295400"/>
          </a:xfrm>
          <a:prstGeom prst="rect">
            <a:avLst/>
          </a:prstGeom>
          <a:noFill/>
        </p:spPr>
      </p:pic>
      <p:sp>
        <p:nvSpPr>
          <p:cNvPr id="420957" name="AutoShape 93"/>
          <p:cNvSpPr>
            <a:spLocks noChangeArrowheads="1"/>
          </p:cNvSpPr>
          <p:nvPr/>
        </p:nvSpPr>
        <p:spPr bwMode="auto">
          <a:xfrm flipH="1">
            <a:off x="100013" y="3695700"/>
            <a:ext cx="1439862" cy="1279525"/>
          </a:xfrm>
          <a:prstGeom prst="wedgeEllipseCallout">
            <a:avLst>
              <a:gd name="adj1" fmla="val -8435"/>
              <a:gd name="adj2" fmla="val 105208"/>
            </a:avLst>
          </a:prstGeom>
          <a:solidFill>
            <a:srgbClr val="FFEA18"/>
          </a:solidFill>
          <a:ln w="38100">
            <a:solidFill>
              <a:srgbClr val="CC0000"/>
            </a:solidFill>
            <a:miter lim="800000"/>
            <a:headEnd/>
            <a:tailEnd/>
          </a:ln>
          <a:effectLst/>
        </p:spPr>
        <p:txBody>
          <a:bodyPr wrap="none" lIns="0" tIns="0" rIns="0" bIns="0" anchor="ctr">
            <a:prstTxWarp prst="textNoShape">
              <a:avLst/>
            </a:prstTxWarp>
          </a:bodyPr>
          <a:lstStyle/>
          <a:p>
            <a:r>
              <a:rPr lang="en-US" sz="1800" b="1">
                <a:solidFill>
                  <a:srgbClr val="0F116A"/>
                </a:solidFill>
                <a:latin typeface="Comic Sans MS" charset="0"/>
                <a:ea typeface="Geneva" charset="0"/>
                <a:cs typeface="Geneva" charset="0"/>
              </a:rPr>
              <a:t>Here we</a:t>
            </a:r>
            <a:br>
              <a:rPr lang="en-US" sz="1800" b="1">
                <a:solidFill>
                  <a:srgbClr val="0F116A"/>
                </a:solidFill>
                <a:latin typeface="Comic Sans MS" charset="0"/>
                <a:ea typeface="Geneva" charset="0"/>
                <a:cs typeface="Geneva" charset="0"/>
              </a:rPr>
            </a:br>
            <a:r>
              <a:rPr lang="en-US" sz="1800" b="1">
                <a:solidFill>
                  <a:srgbClr val="0F116A"/>
                </a:solidFill>
                <a:latin typeface="Comic Sans MS" charset="0"/>
                <a:ea typeface="Geneva" charset="0"/>
                <a:cs typeface="Geneva" charset="0"/>
              </a:rPr>
              <a:t>go again</a:t>
            </a:r>
            <a:r>
              <a:rPr lang="en-US" sz="1800" b="1" i="1">
                <a:solidFill>
                  <a:srgbClr val="0F116A"/>
                </a:solidFill>
                <a:latin typeface="Comic Sans MS" charset="0"/>
                <a:ea typeface="Geneva" charset="0"/>
                <a:cs typeface="Geneva" charset="0"/>
              </a:rPr>
              <a:t>!</a:t>
            </a:r>
            <a:endParaRPr lang="en-US" sz="1800" b="1">
              <a:solidFill>
                <a:srgbClr val="0F116A"/>
              </a:solidFill>
              <a:latin typeface="Comic Sans MS" charset="0"/>
              <a:ea typeface="Geneva" charset="0"/>
              <a:cs typeface="Geneva" charset="0"/>
            </a:endParaRPr>
          </a:p>
        </p:txBody>
      </p:sp>
      <p:sp>
        <p:nvSpPr>
          <p:cNvPr id="420958" name="Oval 94"/>
          <p:cNvSpPr>
            <a:spLocks noChangeArrowheads="1"/>
          </p:cNvSpPr>
          <p:nvPr/>
        </p:nvSpPr>
        <p:spPr bwMode="auto">
          <a:xfrm>
            <a:off x="7170738" y="2700338"/>
            <a:ext cx="839787" cy="762000"/>
          </a:xfrm>
          <a:prstGeom prst="ellipse">
            <a:avLst/>
          </a:prstGeom>
          <a:noFill/>
          <a:ln w="38100">
            <a:solidFill>
              <a:srgbClr val="CC0000"/>
            </a:solidFill>
            <a:round/>
            <a:headEnd/>
            <a:tailEnd/>
          </a:ln>
          <a:effectLst/>
        </p:spPr>
        <p:txBody>
          <a:bodyPr wrap="none" anchor="ctr">
            <a:prstTxWarp prst="textNoShape">
              <a:avLst/>
            </a:prstTxWarp>
          </a:bodyPr>
          <a:lstStyle/>
          <a:p>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20867">
                                            <p:txEl>
                                              <p:pRg st="0" end="0"/>
                                            </p:txEl>
                                          </p:spTgt>
                                        </p:tgtEl>
                                        <p:attrNameLst>
                                          <p:attrName>style.visibility</p:attrName>
                                        </p:attrNameLst>
                                      </p:cBhvr>
                                      <p:to>
                                        <p:strVal val="visible"/>
                                      </p:to>
                                    </p:set>
                                    <p:anim calcmode="lin" valueType="num">
                                      <p:cBhvr additive="base">
                                        <p:cTn id="7" dur="500" fill="hold"/>
                                        <p:tgtEl>
                                          <p:spTgt spid="42086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2086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20867">
                                            <p:txEl>
                                              <p:pRg st="1" end="1"/>
                                            </p:txEl>
                                          </p:spTgt>
                                        </p:tgtEl>
                                        <p:attrNameLst>
                                          <p:attrName>style.visibility</p:attrName>
                                        </p:attrNameLst>
                                      </p:cBhvr>
                                      <p:to>
                                        <p:strVal val="visible"/>
                                      </p:to>
                                    </p:set>
                                    <p:anim calcmode="lin" valueType="num">
                                      <p:cBhvr additive="base">
                                        <p:cTn id="13" dur="500" fill="hold"/>
                                        <p:tgtEl>
                                          <p:spTgt spid="42086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20867">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20867">
                                            <p:txEl>
                                              <p:pRg st="2" end="2"/>
                                            </p:txEl>
                                          </p:spTgt>
                                        </p:tgtEl>
                                        <p:attrNameLst>
                                          <p:attrName>style.visibility</p:attrName>
                                        </p:attrNameLst>
                                      </p:cBhvr>
                                      <p:to>
                                        <p:strVal val="visible"/>
                                      </p:to>
                                    </p:set>
                                    <p:anim calcmode="lin" valueType="num">
                                      <p:cBhvr additive="base">
                                        <p:cTn id="19" dur="500" fill="hold"/>
                                        <p:tgtEl>
                                          <p:spTgt spid="42086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20867">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left)">
                                      <p:cBhvr>
                                        <p:cTn id="25" dur="500"/>
                                        <p:tgtEl>
                                          <p:spTgt spid="7"/>
                                        </p:tgtEl>
                                      </p:cBhvr>
                                    </p:animEffect>
                                  </p:childTnLst>
                                  <p:subTnLst>
                                    <p:audio>
                                      <p:cMediaNode>
                                        <p:cTn display="0" masterRel="sameClick">
                                          <p:stCondLst>
                                            <p:cond evt="begin" delay="0">
                                              <p:tn val="23"/>
                                            </p:cond>
                                          </p:stCondLst>
                                          <p:endCondLst>
                                            <p:cond evt="onStopAudio" delay="0">
                                              <p:tgtEl>
                                                <p:sldTgt/>
                                              </p:tgtEl>
                                            </p:cond>
                                          </p:endCondLst>
                                        </p:cTn>
                                        <p:tgtEl>
                                          <p:sndTgt r:embed="rId4" name="Vibro Up"/>
                                        </p:tgtEl>
                                      </p:cMediaNode>
                                    </p:audio>
                                  </p:sub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420958"/>
                                        </p:tgtEl>
                                        <p:attrNameLst>
                                          <p:attrName>style.visibility</p:attrName>
                                        </p:attrNameLst>
                                      </p:cBhvr>
                                      <p:to>
                                        <p:strVal val="visible"/>
                                      </p:to>
                                    </p:set>
                                    <p:animEffect transition="in" filter="wipe(left)">
                                      <p:cBhvr>
                                        <p:cTn id="30" dur="500"/>
                                        <p:tgtEl>
                                          <p:spTgt spid="420958"/>
                                        </p:tgtEl>
                                      </p:cBhvr>
                                    </p:animEffect>
                                  </p:childTnLst>
                                  <p:subTnLst>
                                    <p:audio>
                                      <p:cMediaNode>
                                        <p:cTn display="0" masterRel="sameClick">
                                          <p:stCondLst>
                                            <p:cond evt="begin" delay="0">
                                              <p:tn val="28"/>
                                            </p:cond>
                                          </p:stCondLst>
                                          <p:endCondLst>
                                            <p:cond evt="onStopAudio" delay="0">
                                              <p:tgtEl>
                                                <p:sldTgt/>
                                              </p:tgtEl>
                                            </p:cond>
                                          </p:endCondLst>
                                        </p:cTn>
                                        <p:tgtEl>
                                          <p:sndTgt r:embed="rId5" name="Pencil Check"/>
                                        </p:tgtEl>
                                      </p:cMediaNode>
                                    </p:audio>
                                  </p:sub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420867">
                                            <p:txEl>
                                              <p:pRg st="3" end="3"/>
                                            </p:txEl>
                                          </p:spTgt>
                                        </p:tgtEl>
                                        <p:attrNameLst>
                                          <p:attrName>style.visibility</p:attrName>
                                        </p:attrNameLst>
                                      </p:cBhvr>
                                      <p:to>
                                        <p:strVal val="visible"/>
                                      </p:to>
                                    </p:set>
                                    <p:anim calcmode="lin" valueType="num">
                                      <p:cBhvr additive="base">
                                        <p:cTn id="35" dur="500" fill="hold"/>
                                        <p:tgtEl>
                                          <p:spTgt spid="420867">
                                            <p:txEl>
                                              <p:pRg st="3" end="3"/>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420867">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3" name="Whoosh"/>
                                        </p:tgtEl>
                                      </p:cMediaNode>
                                    </p:audio>
                                  </p:sub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420867">
                                            <p:txEl>
                                              <p:pRg st="4" end="4"/>
                                            </p:txEl>
                                          </p:spTgt>
                                        </p:tgtEl>
                                        <p:attrNameLst>
                                          <p:attrName>style.visibility</p:attrName>
                                        </p:attrNameLst>
                                      </p:cBhvr>
                                      <p:to>
                                        <p:strVal val="visible"/>
                                      </p:to>
                                    </p:set>
                                    <p:anim calcmode="lin" valueType="num">
                                      <p:cBhvr additive="base">
                                        <p:cTn id="41" dur="500" fill="hold"/>
                                        <p:tgtEl>
                                          <p:spTgt spid="420867">
                                            <p:txEl>
                                              <p:pRg st="4" end="4"/>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420867">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3" name="Whoosh"/>
                                        </p:tgtEl>
                                      </p:cMediaNode>
                                    </p:audio>
                                  </p:sub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420867">
                                            <p:txEl>
                                              <p:pRg st="5" end="5"/>
                                            </p:txEl>
                                          </p:spTgt>
                                        </p:tgtEl>
                                        <p:attrNameLst>
                                          <p:attrName>style.visibility</p:attrName>
                                        </p:attrNameLst>
                                      </p:cBhvr>
                                      <p:to>
                                        <p:strVal val="visible"/>
                                      </p:to>
                                    </p:set>
                                    <p:anim calcmode="lin" valueType="num">
                                      <p:cBhvr additive="base">
                                        <p:cTn id="47" dur="500" fill="hold"/>
                                        <p:tgtEl>
                                          <p:spTgt spid="420867">
                                            <p:txEl>
                                              <p:pRg st="5" end="5"/>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420867">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3" name="Whoosh"/>
                                        </p:tgtEl>
                                      </p:cMediaNode>
                                    </p:audio>
                                  </p:sub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420956"/>
                                        </p:tgtEl>
                                        <p:attrNameLst>
                                          <p:attrName>style.visibility</p:attrName>
                                        </p:attrNameLst>
                                      </p:cBhvr>
                                      <p:to>
                                        <p:strVal val="visible"/>
                                      </p:to>
                                    </p:set>
                                    <p:animEffect transition="in" filter="wipe(left)">
                                      <p:cBhvr>
                                        <p:cTn id="53" dur="500"/>
                                        <p:tgtEl>
                                          <p:spTgt spid="420956"/>
                                        </p:tgtEl>
                                      </p:cBhvr>
                                    </p:animEffect>
                                  </p:childTnLst>
                                </p:cTn>
                              </p:par>
                            </p:childTnLst>
                          </p:cTn>
                        </p:par>
                        <p:par>
                          <p:cTn id="54" fill="hold">
                            <p:stCondLst>
                              <p:cond delay="500"/>
                            </p:stCondLst>
                            <p:childTnLst>
                              <p:par>
                                <p:cTn id="55" presetID="22" presetClass="entr" presetSubtype="4" fill="hold" grpId="0" nodeType="afterEffect">
                                  <p:stCondLst>
                                    <p:cond delay="0"/>
                                  </p:stCondLst>
                                  <p:childTnLst>
                                    <p:set>
                                      <p:cBhvr>
                                        <p:cTn id="56" dur="1" fill="hold">
                                          <p:stCondLst>
                                            <p:cond delay="0"/>
                                          </p:stCondLst>
                                        </p:cTn>
                                        <p:tgtEl>
                                          <p:spTgt spid="420957"/>
                                        </p:tgtEl>
                                        <p:attrNameLst>
                                          <p:attrName>style.visibility</p:attrName>
                                        </p:attrNameLst>
                                      </p:cBhvr>
                                      <p:to>
                                        <p:strVal val="visible"/>
                                      </p:to>
                                    </p:set>
                                    <p:animEffect transition="in" filter="wipe(down)">
                                      <p:cBhvr>
                                        <p:cTn id="57" dur="500"/>
                                        <p:tgtEl>
                                          <p:spTgt spid="420957"/>
                                        </p:tgtEl>
                                      </p:cBhvr>
                                    </p:animEffect>
                                  </p:childTnLst>
                                  <p:subTnLst>
                                    <p:audio>
                                      <p:cMediaNode>
                                        <p:cTn display="0" masterRel="sameClick">
                                          <p:stCondLst>
                                            <p:cond evt="begin" delay="0">
                                              <p:tn val="55"/>
                                            </p:cond>
                                          </p:stCondLst>
                                          <p:endCondLst>
                                            <p:cond evt="onStopAudio" delay="0">
                                              <p:tgtEl>
                                                <p:sldTgt/>
                                              </p:tgtEl>
                                            </p:cond>
                                          </p:endCondLst>
                                        </p:cTn>
                                        <p:tgtEl>
                                          <p:sndTgt r:embed="rId6"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867" grpId="0" build="p" autoUpdateAnimBg="0"/>
      <p:bldP spid="420957" grpId="0" animBg="1" autoUpdateAnimBg="0"/>
      <p:bldP spid="42095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a:xfrm>
            <a:off x="152400" y="304800"/>
            <a:ext cx="8686800" cy="792163"/>
          </a:xfrm>
        </p:spPr>
        <p:txBody>
          <a:bodyPr/>
          <a:lstStyle/>
          <a:p>
            <a:pPr eaLnBrk="1" hangingPunct="1"/>
            <a:r>
              <a:rPr lang="en-US" sz="4000">
                <a:ea typeface="ＭＳ Ｐゴシック" pitchFamily="-108" charset="-128"/>
                <a:cs typeface="ＭＳ Ｐゴシック" pitchFamily="-108" charset="-128"/>
              </a:rPr>
              <a:t>Summation of postsynaptic potentials</a:t>
            </a:r>
          </a:p>
        </p:txBody>
      </p:sp>
      <p:grpSp>
        <p:nvGrpSpPr>
          <p:cNvPr id="242691" name="Group 44"/>
          <p:cNvGrpSpPr>
            <a:grpSpLocks/>
          </p:cNvGrpSpPr>
          <p:nvPr/>
        </p:nvGrpSpPr>
        <p:grpSpPr bwMode="auto">
          <a:xfrm>
            <a:off x="53975" y="1433513"/>
            <a:ext cx="8861425" cy="4281487"/>
            <a:chOff x="34" y="903"/>
            <a:chExt cx="5582" cy="2697"/>
          </a:xfrm>
        </p:grpSpPr>
        <p:pic>
          <p:nvPicPr>
            <p:cNvPr id="242692" name="Picture 4"/>
            <p:cNvPicPr>
              <a:picLocks noChangeAspect="1" noChangeArrowheads="1"/>
            </p:cNvPicPr>
            <p:nvPr/>
          </p:nvPicPr>
          <p:blipFill>
            <a:blip r:embed="rId2"/>
            <a:srcRect/>
            <a:stretch>
              <a:fillRect/>
            </a:stretch>
          </p:blipFill>
          <p:spPr bwMode="auto">
            <a:xfrm>
              <a:off x="144" y="1232"/>
              <a:ext cx="5472" cy="2368"/>
            </a:xfrm>
            <a:prstGeom prst="rect">
              <a:avLst/>
            </a:prstGeom>
            <a:noFill/>
            <a:ln w="9525">
              <a:noFill/>
              <a:miter lim="800000"/>
              <a:headEnd/>
              <a:tailEnd/>
            </a:ln>
          </p:spPr>
        </p:pic>
        <p:sp>
          <p:nvSpPr>
            <p:cNvPr id="242693" name="Rectangle 5"/>
            <p:cNvSpPr>
              <a:spLocks noChangeArrowheads="1"/>
            </p:cNvSpPr>
            <p:nvPr/>
          </p:nvSpPr>
          <p:spPr bwMode="auto">
            <a:xfrm>
              <a:off x="584" y="3136"/>
              <a:ext cx="200"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a:t>E</a:t>
              </a:r>
              <a:r>
                <a:rPr kumimoji="1" lang="en-US" sz="1000" baseline="-25000"/>
                <a:t>1</a:t>
              </a:r>
              <a:endParaRPr kumimoji="1" lang="en-US" sz="1000"/>
            </a:p>
          </p:txBody>
        </p:sp>
        <p:sp>
          <p:nvSpPr>
            <p:cNvPr id="242694" name="Rectangle 6"/>
            <p:cNvSpPr>
              <a:spLocks noChangeArrowheads="1"/>
            </p:cNvSpPr>
            <p:nvPr/>
          </p:nvSpPr>
          <p:spPr bwMode="auto">
            <a:xfrm>
              <a:off x="944" y="3144"/>
              <a:ext cx="200"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a:t>E</a:t>
              </a:r>
              <a:r>
                <a:rPr kumimoji="1" lang="en-US" sz="1000" baseline="-25000"/>
                <a:t>1</a:t>
              </a:r>
              <a:endParaRPr kumimoji="1" lang="en-US" sz="1000"/>
            </a:p>
          </p:txBody>
        </p:sp>
        <p:sp>
          <p:nvSpPr>
            <p:cNvPr id="242695" name="Rectangle 7"/>
            <p:cNvSpPr>
              <a:spLocks noChangeArrowheads="1"/>
            </p:cNvSpPr>
            <p:nvPr/>
          </p:nvSpPr>
          <p:spPr bwMode="auto">
            <a:xfrm>
              <a:off x="1944" y="3144"/>
              <a:ext cx="200"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a:t>E</a:t>
              </a:r>
              <a:r>
                <a:rPr kumimoji="1" lang="en-US" sz="1000" baseline="-25000"/>
                <a:t>1</a:t>
              </a:r>
              <a:endParaRPr kumimoji="1" lang="en-US" sz="1000"/>
            </a:p>
          </p:txBody>
        </p:sp>
        <p:sp>
          <p:nvSpPr>
            <p:cNvPr id="242696" name="Rectangle 8"/>
            <p:cNvSpPr>
              <a:spLocks noChangeArrowheads="1"/>
            </p:cNvSpPr>
            <p:nvPr/>
          </p:nvSpPr>
          <p:spPr bwMode="auto">
            <a:xfrm>
              <a:off x="4432" y="3144"/>
              <a:ext cx="200"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a:t>E</a:t>
              </a:r>
              <a:r>
                <a:rPr kumimoji="1" lang="en-US" sz="1000" baseline="-25000"/>
                <a:t>1</a:t>
              </a:r>
              <a:endParaRPr kumimoji="1" lang="en-US" sz="1000"/>
            </a:p>
          </p:txBody>
        </p:sp>
        <p:sp>
          <p:nvSpPr>
            <p:cNvPr id="242697" name="Rectangle 9"/>
            <p:cNvSpPr>
              <a:spLocks noChangeArrowheads="1"/>
            </p:cNvSpPr>
            <p:nvPr/>
          </p:nvSpPr>
          <p:spPr bwMode="auto">
            <a:xfrm>
              <a:off x="2136" y="3144"/>
              <a:ext cx="200"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a:t>E</a:t>
              </a:r>
              <a:r>
                <a:rPr kumimoji="1" lang="en-US" sz="1000" baseline="-25000"/>
                <a:t>1</a:t>
              </a:r>
              <a:endParaRPr kumimoji="1" lang="en-US" sz="1000"/>
            </a:p>
          </p:txBody>
        </p:sp>
        <p:sp>
          <p:nvSpPr>
            <p:cNvPr id="242698" name="Rectangle 10"/>
            <p:cNvSpPr>
              <a:spLocks noChangeArrowheads="1"/>
            </p:cNvSpPr>
            <p:nvPr/>
          </p:nvSpPr>
          <p:spPr bwMode="auto">
            <a:xfrm>
              <a:off x="3368" y="3136"/>
              <a:ext cx="369"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a:t>E</a:t>
              </a:r>
              <a:r>
                <a:rPr kumimoji="1" lang="en-US" sz="1000" baseline="-25000"/>
                <a:t>1 </a:t>
              </a:r>
              <a:r>
                <a:rPr kumimoji="1" lang="en-US" sz="1000"/>
                <a:t>+ E</a:t>
              </a:r>
              <a:r>
                <a:rPr kumimoji="1" lang="en-US" sz="1000" baseline="-25000"/>
                <a:t>2</a:t>
              </a:r>
            </a:p>
          </p:txBody>
        </p:sp>
        <p:sp>
          <p:nvSpPr>
            <p:cNvPr id="242699" name="Rectangle 11"/>
            <p:cNvSpPr>
              <a:spLocks noChangeArrowheads="1"/>
            </p:cNvSpPr>
            <p:nvPr/>
          </p:nvSpPr>
          <p:spPr bwMode="auto">
            <a:xfrm>
              <a:off x="5096" y="3152"/>
              <a:ext cx="307"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a:t>E</a:t>
              </a:r>
              <a:r>
                <a:rPr kumimoji="1" lang="en-US" sz="1000" baseline="-25000"/>
                <a:t>1 </a:t>
              </a:r>
              <a:r>
                <a:rPr kumimoji="1" lang="en-US" sz="1000"/>
                <a:t>+ I</a:t>
              </a:r>
              <a:endParaRPr kumimoji="1" lang="en-US" sz="1000" baseline="-25000"/>
            </a:p>
          </p:txBody>
        </p:sp>
        <p:sp>
          <p:nvSpPr>
            <p:cNvPr id="242700" name="Rectangle 12"/>
            <p:cNvSpPr>
              <a:spLocks noChangeArrowheads="1"/>
            </p:cNvSpPr>
            <p:nvPr/>
          </p:nvSpPr>
          <p:spPr bwMode="auto">
            <a:xfrm>
              <a:off x="4833" y="3147"/>
              <a:ext cx="138"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a:t>I</a:t>
              </a:r>
            </a:p>
          </p:txBody>
        </p:sp>
        <p:grpSp>
          <p:nvGrpSpPr>
            <p:cNvPr id="242701" name="Group 16"/>
            <p:cNvGrpSpPr>
              <a:grpSpLocks/>
            </p:cNvGrpSpPr>
            <p:nvPr/>
          </p:nvGrpSpPr>
          <p:grpSpPr bwMode="auto">
            <a:xfrm>
              <a:off x="3760" y="2288"/>
              <a:ext cx="541" cy="288"/>
              <a:chOff x="3760" y="2016"/>
              <a:chExt cx="541" cy="288"/>
            </a:xfrm>
          </p:grpSpPr>
          <p:sp>
            <p:nvSpPr>
              <p:cNvPr id="242728" name="Rectangle 13"/>
              <p:cNvSpPr>
                <a:spLocks noChangeArrowheads="1"/>
              </p:cNvSpPr>
              <p:nvPr/>
            </p:nvSpPr>
            <p:spPr bwMode="auto">
              <a:xfrm>
                <a:off x="3824" y="2016"/>
                <a:ext cx="477" cy="288"/>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200"/>
                  <a:t>Action</a:t>
                </a:r>
                <a:br>
                  <a:rPr kumimoji="1" lang="en-US" sz="1200"/>
                </a:br>
                <a:r>
                  <a:rPr kumimoji="1" lang="en-US" sz="1200"/>
                  <a:t>potential</a:t>
                </a:r>
              </a:p>
            </p:txBody>
          </p:sp>
          <p:sp>
            <p:nvSpPr>
              <p:cNvPr id="242729" name="Line 15"/>
              <p:cNvSpPr>
                <a:spLocks noChangeShapeType="1"/>
              </p:cNvSpPr>
              <p:nvPr/>
            </p:nvSpPr>
            <p:spPr bwMode="auto">
              <a:xfrm>
                <a:off x="3760" y="2104"/>
                <a:ext cx="96" cy="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grpSp>
        <p:grpSp>
          <p:nvGrpSpPr>
            <p:cNvPr id="242702" name="Group 17"/>
            <p:cNvGrpSpPr>
              <a:grpSpLocks/>
            </p:cNvGrpSpPr>
            <p:nvPr/>
          </p:nvGrpSpPr>
          <p:grpSpPr bwMode="auto">
            <a:xfrm>
              <a:off x="2416" y="2384"/>
              <a:ext cx="541" cy="288"/>
              <a:chOff x="3760" y="2016"/>
              <a:chExt cx="541" cy="288"/>
            </a:xfrm>
          </p:grpSpPr>
          <p:sp>
            <p:nvSpPr>
              <p:cNvPr id="242726" name="Rectangle 18"/>
              <p:cNvSpPr>
                <a:spLocks noChangeArrowheads="1"/>
              </p:cNvSpPr>
              <p:nvPr/>
            </p:nvSpPr>
            <p:spPr bwMode="auto">
              <a:xfrm>
                <a:off x="3824" y="2016"/>
                <a:ext cx="477" cy="288"/>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200"/>
                  <a:t>Action</a:t>
                </a:r>
                <a:br>
                  <a:rPr kumimoji="1" lang="en-US" sz="1200"/>
                </a:br>
                <a:r>
                  <a:rPr kumimoji="1" lang="en-US" sz="1200"/>
                  <a:t>potential</a:t>
                </a:r>
              </a:p>
            </p:txBody>
          </p:sp>
          <p:sp>
            <p:nvSpPr>
              <p:cNvPr id="242727" name="Line 19"/>
              <p:cNvSpPr>
                <a:spLocks noChangeShapeType="1"/>
              </p:cNvSpPr>
              <p:nvPr/>
            </p:nvSpPr>
            <p:spPr bwMode="auto">
              <a:xfrm>
                <a:off x="3760" y="2104"/>
                <a:ext cx="96" cy="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grpSp>
        <p:sp>
          <p:nvSpPr>
            <p:cNvPr id="242703" name="Line 20"/>
            <p:cNvSpPr>
              <a:spLocks noChangeShapeType="1"/>
            </p:cNvSpPr>
            <p:nvPr/>
          </p:nvSpPr>
          <p:spPr bwMode="auto">
            <a:xfrm flipV="1">
              <a:off x="632" y="2696"/>
              <a:ext cx="0" cy="352"/>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42704" name="Rectangle 21"/>
            <p:cNvSpPr>
              <a:spLocks noChangeArrowheads="1"/>
            </p:cNvSpPr>
            <p:nvPr/>
          </p:nvSpPr>
          <p:spPr bwMode="auto">
            <a:xfrm>
              <a:off x="536" y="2387"/>
              <a:ext cx="477" cy="288"/>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200"/>
                <a:t>Resting</a:t>
              </a:r>
              <a:br>
                <a:rPr kumimoji="1" lang="en-US" sz="1200"/>
              </a:br>
              <a:r>
                <a:rPr kumimoji="1" lang="en-US" sz="1200"/>
                <a:t>potential</a:t>
              </a:r>
            </a:p>
          </p:txBody>
        </p:sp>
        <p:sp>
          <p:nvSpPr>
            <p:cNvPr id="242705" name="Line 22"/>
            <p:cNvSpPr>
              <a:spLocks noChangeShapeType="1"/>
            </p:cNvSpPr>
            <p:nvPr/>
          </p:nvSpPr>
          <p:spPr bwMode="auto">
            <a:xfrm flipV="1">
              <a:off x="1240" y="2384"/>
              <a:ext cx="0" cy="456"/>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42706" name="Rectangle 23"/>
            <p:cNvSpPr>
              <a:spLocks noChangeArrowheads="1"/>
            </p:cNvSpPr>
            <p:nvPr/>
          </p:nvSpPr>
          <p:spPr bwMode="auto">
            <a:xfrm>
              <a:off x="672" y="2104"/>
              <a:ext cx="989" cy="288"/>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200"/>
                <a:t>Threshold of axon of</a:t>
              </a:r>
            </a:p>
            <a:p>
              <a:pPr eaLnBrk="0" hangingPunct="0"/>
              <a:r>
                <a:rPr kumimoji="1" lang="en-US" sz="1200"/>
                <a:t>postsynaptic neuron</a:t>
              </a:r>
            </a:p>
          </p:txBody>
        </p:sp>
        <p:sp>
          <p:nvSpPr>
            <p:cNvPr id="242707" name="Rectangle 24"/>
            <p:cNvSpPr>
              <a:spLocks noChangeArrowheads="1"/>
            </p:cNvSpPr>
            <p:nvPr/>
          </p:nvSpPr>
          <p:spPr bwMode="auto">
            <a:xfrm>
              <a:off x="468" y="3296"/>
              <a:ext cx="1052" cy="288"/>
            </a:xfrm>
            <a:prstGeom prst="rect">
              <a:avLst/>
            </a:prstGeom>
            <a:noFill/>
            <a:ln w="25400">
              <a:noFill/>
              <a:miter lim="800000"/>
              <a:headEnd/>
              <a:tailEnd/>
            </a:ln>
          </p:spPr>
          <p:txBody>
            <a:bodyPr wrap="none" lIns="92075" tIns="46038" rIns="92075" bIns="46038" anchor="ctr">
              <a:prstTxWarp prst="textNoShape">
                <a:avLst/>
              </a:prstTxWarp>
              <a:spAutoFit/>
            </a:bodyPr>
            <a:lstStyle/>
            <a:p>
              <a:pPr marL="292100" indent="-292100" eaLnBrk="0" hangingPunct="0"/>
              <a:r>
                <a:rPr kumimoji="1" lang="en-US" sz="1200" b="1"/>
                <a:t>(a) Subthreshold, no</a:t>
              </a:r>
              <a:br>
                <a:rPr kumimoji="1" lang="en-US" sz="1200" b="1"/>
              </a:br>
              <a:r>
                <a:rPr kumimoji="1" lang="en-US" sz="1200" b="1"/>
                <a:t>summation</a:t>
              </a:r>
            </a:p>
          </p:txBody>
        </p:sp>
        <p:sp>
          <p:nvSpPr>
            <p:cNvPr id="242708" name="Rectangle 25"/>
            <p:cNvSpPr>
              <a:spLocks noChangeArrowheads="1"/>
            </p:cNvSpPr>
            <p:nvPr/>
          </p:nvSpPr>
          <p:spPr bwMode="auto">
            <a:xfrm>
              <a:off x="1756" y="3297"/>
              <a:ext cx="1237" cy="173"/>
            </a:xfrm>
            <a:prstGeom prst="rect">
              <a:avLst/>
            </a:prstGeom>
            <a:noFill/>
            <a:ln w="25400">
              <a:noFill/>
              <a:miter lim="800000"/>
              <a:headEnd/>
              <a:tailEnd/>
            </a:ln>
          </p:spPr>
          <p:txBody>
            <a:bodyPr wrap="none" lIns="92075" tIns="46038" rIns="92075" bIns="46038" anchor="ctr">
              <a:prstTxWarp prst="textNoShape">
                <a:avLst/>
              </a:prstTxWarp>
              <a:spAutoFit/>
            </a:bodyPr>
            <a:lstStyle/>
            <a:p>
              <a:pPr marL="292100" indent="-292100" eaLnBrk="0" hangingPunct="0"/>
              <a:r>
                <a:rPr kumimoji="1" lang="en-US" sz="1200" b="1"/>
                <a:t>(b) Temporal summation</a:t>
              </a:r>
            </a:p>
          </p:txBody>
        </p:sp>
        <p:sp>
          <p:nvSpPr>
            <p:cNvPr id="242709" name="Rectangle 26"/>
            <p:cNvSpPr>
              <a:spLocks noChangeArrowheads="1"/>
            </p:cNvSpPr>
            <p:nvPr/>
          </p:nvSpPr>
          <p:spPr bwMode="auto">
            <a:xfrm>
              <a:off x="3067" y="3283"/>
              <a:ext cx="1114" cy="173"/>
            </a:xfrm>
            <a:prstGeom prst="rect">
              <a:avLst/>
            </a:prstGeom>
            <a:noFill/>
            <a:ln w="25400">
              <a:noFill/>
              <a:miter lim="800000"/>
              <a:headEnd/>
              <a:tailEnd/>
            </a:ln>
          </p:spPr>
          <p:txBody>
            <a:bodyPr wrap="none" lIns="92075" tIns="46038" rIns="92075" bIns="46038" anchor="ctr">
              <a:prstTxWarp prst="textNoShape">
                <a:avLst/>
              </a:prstTxWarp>
              <a:spAutoFit/>
            </a:bodyPr>
            <a:lstStyle/>
            <a:p>
              <a:pPr marL="292100" indent="-292100" eaLnBrk="0" hangingPunct="0"/>
              <a:r>
                <a:rPr kumimoji="1" lang="en-US" sz="1200" b="1"/>
                <a:t>(c) Spatial summation</a:t>
              </a:r>
            </a:p>
          </p:txBody>
        </p:sp>
        <p:sp>
          <p:nvSpPr>
            <p:cNvPr id="242710" name="Rectangle 27"/>
            <p:cNvSpPr>
              <a:spLocks noChangeArrowheads="1"/>
            </p:cNvSpPr>
            <p:nvPr/>
          </p:nvSpPr>
          <p:spPr bwMode="auto">
            <a:xfrm>
              <a:off x="4374" y="3288"/>
              <a:ext cx="1120" cy="288"/>
            </a:xfrm>
            <a:prstGeom prst="rect">
              <a:avLst/>
            </a:prstGeom>
            <a:noFill/>
            <a:ln w="25400">
              <a:noFill/>
              <a:miter lim="800000"/>
              <a:headEnd/>
              <a:tailEnd/>
            </a:ln>
          </p:spPr>
          <p:txBody>
            <a:bodyPr wrap="none" lIns="92075" tIns="46038" rIns="92075" bIns="46038" anchor="ctr">
              <a:prstTxWarp prst="textNoShape">
                <a:avLst/>
              </a:prstTxWarp>
              <a:spAutoFit/>
            </a:bodyPr>
            <a:lstStyle/>
            <a:p>
              <a:pPr marL="292100" indent="-292100" eaLnBrk="0" hangingPunct="0"/>
              <a:r>
                <a:rPr kumimoji="1" lang="en-US" sz="1200" b="1"/>
                <a:t>(d) Spatial summation</a:t>
              </a:r>
              <a:br>
                <a:rPr kumimoji="1" lang="en-US" sz="1200" b="1"/>
              </a:br>
              <a:r>
                <a:rPr kumimoji="1" lang="en-US" sz="1200" b="1"/>
                <a:t>of EPSP and IPSP</a:t>
              </a:r>
            </a:p>
          </p:txBody>
        </p:sp>
        <p:sp>
          <p:nvSpPr>
            <p:cNvPr id="242711" name="Line 28"/>
            <p:cNvSpPr>
              <a:spLocks noChangeShapeType="1"/>
            </p:cNvSpPr>
            <p:nvPr/>
          </p:nvSpPr>
          <p:spPr bwMode="auto">
            <a:xfrm flipV="1">
              <a:off x="800" y="1136"/>
              <a:ext cx="736" cy="184"/>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42712" name="Rectangle 29"/>
            <p:cNvSpPr>
              <a:spLocks noChangeArrowheads="1"/>
            </p:cNvSpPr>
            <p:nvPr/>
          </p:nvSpPr>
          <p:spPr bwMode="auto">
            <a:xfrm>
              <a:off x="1520" y="903"/>
              <a:ext cx="941" cy="288"/>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200"/>
                <a:t>Terminal branch of </a:t>
              </a:r>
              <a:br>
                <a:rPr kumimoji="1" lang="en-US" sz="1200"/>
              </a:br>
              <a:r>
                <a:rPr kumimoji="1" lang="en-US" sz="1200"/>
                <a:t>presynaptic neuron</a:t>
              </a:r>
              <a:endParaRPr kumimoji="1" lang="en-US" sz="1400"/>
            </a:p>
          </p:txBody>
        </p:sp>
        <p:sp>
          <p:nvSpPr>
            <p:cNvPr id="242713" name="Line 30"/>
            <p:cNvSpPr>
              <a:spLocks noChangeShapeType="1"/>
            </p:cNvSpPr>
            <p:nvPr/>
          </p:nvSpPr>
          <p:spPr bwMode="auto">
            <a:xfrm flipH="1" flipV="1">
              <a:off x="528" y="1368"/>
              <a:ext cx="280" cy="28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42714" name="Rectangle 31"/>
            <p:cNvSpPr>
              <a:spLocks noChangeArrowheads="1"/>
            </p:cNvSpPr>
            <p:nvPr/>
          </p:nvSpPr>
          <p:spPr bwMode="auto">
            <a:xfrm>
              <a:off x="34" y="1184"/>
              <a:ext cx="686" cy="288"/>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200"/>
                <a:t>Postsynaptic </a:t>
              </a:r>
              <a:br>
                <a:rPr kumimoji="1" lang="en-US" sz="1200"/>
              </a:br>
              <a:r>
                <a:rPr kumimoji="1" lang="en-US" sz="1200"/>
                <a:t>neuron</a:t>
              </a:r>
            </a:p>
          </p:txBody>
        </p:sp>
        <p:sp>
          <p:nvSpPr>
            <p:cNvPr id="242715" name="Rectangle 32"/>
            <p:cNvSpPr>
              <a:spLocks noChangeArrowheads="1"/>
            </p:cNvSpPr>
            <p:nvPr/>
          </p:nvSpPr>
          <p:spPr bwMode="auto">
            <a:xfrm>
              <a:off x="632" y="1264"/>
              <a:ext cx="216" cy="173"/>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200"/>
                <a:t>E</a:t>
              </a:r>
              <a:r>
                <a:rPr kumimoji="1" lang="en-US" sz="1200" baseline="-25000"/>
                <a:t>1</a:t>
              </a:r>
              <a:endParaRPr kumimoji="1" lang="en-US" sz="1200"/>
            </a:p>
          </p:txBody>
        </p:sp>
        <p:sp>
          <p:nvSpPr>
            <p:cNvPr id="242716" name="Rectangle 33"/>
            <p:cNvSpPr>
              <a:spLocks noChangeArrowheads="1"/>
            </p:cNvSpPr>
            <p:nvPr/>
          </p:nvSpPr>
          <p:spPr bwMode="auto">
            <a:xfrm>
              <a:off x="1952" y="1240"/>
              <a:ext cx="216" cy="173"/>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200"/>
                <a:t>E</a:t>
              </a:r>
              <a:r>
                <a:rPr kumimoji="1" lang="en-US" sz="1200" baseline="-25000"/>
                <a:t>1</a:t>
              </a:r>
              <a:endParaRPr kumimoji="1" lang="en-US" sz="1200"/>
            </a:p>
          </p:txBody>
        </p:sp>
        <p:sp>
          <p:nvSpPr>
            <p:cNvPr id="242717" name="Rectangle 34"/>
            <p:cNvSpPr>
              <a:spLocks noChangeArrowheads="1"/>
            </p:cNvSpPr>
            <p:nvPr/>
          </p:nvSpPr>
          <p:spPr bwMode="auto">
            <a:xfrm>
              <a:off x="3320" y="1192"/>
              <a:ext cx="216" cy="173"/>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200"/>
                <a:t>E</a:t>
              </a:r>
              <a:r>
                <a:rPr kumimoji="1" lang="en-US" sz="1200" baseline="-25000"/>
                <a:t>1</a:t>
              </a:r>
              <a:endParaRPr kumimoji="1" lang="en-US" sz="1200"/>
            </a:p>
          </p:txBody>
        </p:sp>
        <p:sp>
          <p:nvSpPr>
            <p:cNvPr id="242718" name="Rectangle 35"/>
            <p:cNvSpPr>
              <a:spLocks noChangeArrowheads="1"/>
            </p:cNvSpPr>
            <p:nvPr/>
          </p:nvSpPr>
          <p:spPr bwMode="auto">
            <a:xfrm>
              <a:off x="3176" y="1296"/>
              <a:ext cx="216" cy="173"/>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200"/>
                <a:t>E</a:t>
              </a:r>
              <a:r>
                <a:rPr kumimoji="1" lang="en-US" sz="1200" baseline="-25000"/>
                <a:t>2</a:t>
              </a:r>
              <a:endParaRPr kumimoji="1" lang="en-US" sz="1200"/>
            </a:p>
          </p:txBody>
        </p:sp>
        <p:sp>
          <p:nvSpPr>
            <p:cNvPr id="242719" name="Rectangle 36"/>
            <p:cNvSpPr>
              <a:spLocks noChangeArrowheads="1"/>
            </p:cNvSpPr>
            <p:nvPr/>
          </p:nvSpPr>
          <p:spPr bwMode="auto">
            <a:xfrm>
              <a:off x="4672" y="1203"/>
              <a:ext cx="216" cy="173"/>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200"/>
                <a:t>E</a:t>
              </a:r>
              <a:r>
                <a:rPr kumimoji="1" lang="en-US" sz="1200" baseline="-25000"/>
                <a:t>1</a:t>
              </a:r>
              <a:endParaRPr kumimoji="1" lang="en-US" sz="1200"/>
            </a:p>
          </p:txBody>
        </p:sp>
        <p:sp>
          <p:nvSpPr>
            <p:cNvPr id="242720" name="Rectangle 37"/>
            <p:cNvSpPr>
              <a:spLocks noChangeArrowheads="1"/>
            </p:cNvSpPr>
            <p:nvPr/>
          </p:nvSpPr>
          <p:spPr bwMode="auto">
            <a:xfrm>
              <a:off x="4553" y="1691"/>
              <a:ext cx="143" cy="173"/>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200"/>
                <a:t>I</a:t>
              </a:r>
            </a:p>
          </p:txBody>
        </p:sp>
        <p:sp>
          <p:nvSpPr>
            <p:cNvPr id="242721" name="Line 38"/>
            <p:cNvSpPr>
              <a:spLocks noChangeShapeType="1"/>
            </p:cNvSpPr>
            <p:nvPr/>
          </p:nvSpPr>
          <p:spPr bwMode="auto">
            <a:xfrm>
              <a:off x="2552" y="1680"/>
              <a:ext cx="208" cy="12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42722" name="Rectangle 39"/>
            <p:cNvSpPr>
              <a:spLocks noChangeArrowheads="1"/>
            </p:cNvSpPr>
            <p:nvPr/>
          </p:nvSpPr>
          <p:spPr bwMode="auto">
            <a:xfrm>
              <a:off x="2736" y="1712"/>
              <a:ext cx="381" cy="288"/>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200"/>
                <a:t>Axon</a:t>
              </a:r>
              <a:br>
                <a:rPr kumimoji="1" lang="en-US" sz="1200"/>
              </a:br>
              <a:r>
                <a:rPr kumimoji="1" lang="en-US" sz="1200"/>
                <a:t>hillock</a:t>
              </a:r>
            </a:p>
          </p:txBody>
        </p:sp>
        <p:sp>
          <p:nvSpPr>
            <p:cNvPr id="242723" name="Rectangle 41"/>
            <p:cNvSpPr>
              <a:spLocks noChangeArrowheads="1"/>
            </p:cNvSpPr>
            <p:nvPr/>
          </p:nvSpPr>
          <p:spPr bwMode="auto">
            <a:xfrm>
              <a:off x="352" y="2208"/>
              <a:ext cx="178" cy="19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400"/>
                <a:t>0</a:t>
              </a:r>
            </a:p>
          </p:txBody>
        </p:sp>
        <p:sp>
          <p:nvSpPr>
            <p:cNvPr id="242724" name="Rectangle 42"/>
            <p:cNvSpPr>
              <a:spLocks noChangeArrowheads="1"/>
            </p:cNvSpPr>
            <p:nvPr/>
          </p:nvSpPr>
          <p:spPr bwMode="auto">
            <a:xfrm>
              <a:off x="248" y="2944"/>
              <a:ext cx="302" cy="19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400"/>
                <a:t>–70</a:t>
              </a:r>
            </a:p>
          </p:txBody>
        </p:sp>
        <p:sp>
          <p:nvSpPr>
            <p:cNvPr id="242725" name="Rectangle 43"/>
            <p:cNvSpPr>
              <a:spLocks noChangeArrowheads="1"/>
            </p:cNvSpPr>
            <p:nvPr/>
          </p:nvSpPr>
          <p:spPr bwMode="auto">
            <a:xfrm rot="-5400000">
              <a:off x="-464" y="2640"/>
              <a:ext cx="1375" cy="19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400"/>
                <a:t>Membrane potential (mV)</a:t>
              </a:r>
            </a:p>
          </p:txBody>
        </p:sp>
      </p:grpSp>
    </p:spTree>
    <p:extLst>
      <p:ext uri="{BB962C8B-B14F-4D97-AF65-F5344CB8AC3E}">
        <p14:creationId xmlns:p14="http://schemas.microsoft.com/office/powerpoint/2010/main" val="187206397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Rectangle 2"/>
          <p:cNvSpPr>
            <a:spLocks noGrp="1" noChangeArrowheads="1"/>
          </p:cNvSpPr>
          <p:nvPr>
            <p:ph type="title"/>
          </p:nvPr>
        </p:nvSpPr>
        <p:spPr/>
        <p:txBody>
          <a:bodyPr/>
          <a:lstStyle/>
          <a:p>
            <a:r>
              <a:rPr lang="en-US"/>
              <a:t>Neurotransmitters</a:t>
            </a:r>
          </a:p>
        </p:txBody>
      </p:sp>
      <p:sp>
        <p:nvSpPr>
          <p:cNvPr id="424963" name="Rectangle 3" descr="Rectangle: Click to edit Master text styles&#10;Second level&#10;Third level&#10;Fourth level&#10;Fifth level"/>
          <p:cNvSpPr>
            <a:spLocks noGrp="1" noChangeArrowheads="1"/>
          </p:cNvSpPr>
          <p:nvPr>
            <p:ph type="body" idx="1"/>
          </p:nvPr>
        </p:nvSpPr>
        <p:spPr>
          <a:xfrm>
            <a:off x="533400" y="952500"/>
            <a:ext cx="7997825" cy="5300663"/>
          </a:xfrm>
          <a:noFill/>
        </p:spPr>
        <p:txBody>
          <a:bodyPr/>
          <a:lstStyle/>
          <a:p>
            <a:pPr>
              <a:lnSpc>
                <a:spcPct val="90000"/>
              </a:lnSpc>
            </a:pPr>
            <a:r>
              <a:rPr lang="en-US" sz="2600" dirty="0"/>
              <a:t>Acetylcholine </a:t>
            </a:r>
          </a:p>
          <a:p>
            <a:pPr lvl="1">
              <a:lnSpc>
                <a:spcPct val="90000"/>
              </a:lnSpc>
            </a:pPr>
            <a:r>
              <a:rPr lang="en-US" sz="2400" dirty="0"/>
              <a:t>transmit signal to skeletal muscle</a:t>
            </a:r>
          </a:p>
          <a:p>
            <a:pPr>
              <a:lnSpc>
                <a:spcPct val="90000"/>
              </a:lnSpc>
            </a:pPr>
            <a:r>
              <a:rPr lang="en-US" sz="2600" dirty="0"/>
              <a:t>Epinephrine (adrenaline) &amp; norepinephrine</a:t>
            </a:r>
          </a:p>
          <a:p>
            <a:pPr lvl="1">
              <a:lnSpc>
                <a:spcPct val="90000"/>
              </a:lnSpc>
            </a:pPr>
            <a:r>
              <a:rPr lang="en-US" sz="2400" dirty="0"/>
              <a:t>fight-or-flight response </a:t>
            </a:r>
          </a:p>
          <a:p>
            <a:pPr>
              <a:lnSpc>
                <a:spcPct val="90000"/>
              </a:lnSpc>
            </a:pPr>
            <a:r>
              <a:rPr lang="en-US" sz="2600" dirty="0"/>
              <a:t>Dopamine</a:t>
            </a:r>
          </a:p>
          <a:p>
            <a:pPr lvl="1">
              <a:lnSpc>
                <a:spcPct val="90000"/>
              </a:lnSpc>
            </a:pPr>
            <a:r>
              <a:rPr lang="en-US" sz="2400" dirty="0"/>
              <a:t>widespread in brain</a:t>
            </a:r>
          </a:p>
          <a:p>
            <a:pPr lvl="1">
              <a:lnSpc>
                <a:spcPct val="90000"/>
              </a:lnSpc>
            </a:pPr>
            <a:r>
              <a:rPr lang="en-US" sz="2400" dirty="0"/>
              <a:t>affects sleep, mood, attention &amp; learning</a:t>
            </a:r>
            <a:endParaRPr lang="en-US" sz="2400" b="0" dirty="0">
              <a:solidFill>
                <a:srgbClr val="000000"/>
              </a:solidFill>
            </a:endParaRPr>
          </a:p>
          <a:p>
            <a:pPr lvl="1">
              <a:lnSpc>
                <a:spcPct val="90000"/>
              </a:lnSpc>
            </a:pPr>
            <a:r>
              <a:rPr lang="en-US" sz="2400" dirty="0"/>
              <a:t>lack of dopamine in brain associated with Parkinson’s disease</a:t>
            </a:r>
          </a:p>
          <a:p>
            <a:pPr lvl="1">
              <a:lnSpc>
                <a:spcPct val="90000"/>
              </a:lnSpc>
            </a:pPr>
            <a:r>
              <a:rPr lang="en-US" sz="2400" dirty="0"/>
              <a:t>excessive dopamine linked to schizophrenia</a:t>
            </a:r>
          </a:p>
          <a:p>
            <a:pPr>
              <a:lnSpc>
                <a:spcPct val="90000"/>
              </a:lnSpc>
            </a:pPr>
            <a:r>
              <a:rPr lang="en-US" sz="2600" dirty="0"/>
              <a:t>Serotonin</a:t>
            </a:r>
          </a:p>
          <a:p>
            <a:pPr lvl="1">
              <a:lnSpc>
                <a:spcPct val="90000"/>
              </a:lnSpc>
            </a:pPr>
            <a:r>
              <a:rPr lang="en-US" sz="2400" dirty="0"/>
              <a:t>widespread in brain</a:t>
            </a:r>
          </a:p>
          <a:p>
            <a:pPr lvl="1">
              <a:lnSpc>
                <a:spcPct val="90000"/>
              </a:lnSpc>
            </a:pPr>
            <a:r>
              <a:rPr lang="en-US" sz="2400" dirty="0"/>
              <a:t>affects sleep, mood, attention &amp; learning</a:t>
            </a:r>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Rectangle 2"/>
          <p:cNvSpPr>
            <a:spLocks noGrp="1" noChangeArrowheads="1"/>
          </p:cNvSpPr>
          <p:nvPr>
            <p:ph type="title"/>
          </p:nvPr>
        </p:nvSpPr>
        <p:spPr>
          <a:xfrm>
            <a:off x="152400" y="165100"/>
            <a:ext cx="8229600" cy="762000"/>
          </a:xfrm>
        </p:spPr>
        <p:txBody>
          <a:bodyPr/>
          <a:lstStyle/>
          <a:p>
            <a:r>
              <a:rPr lang="en-US" dirty="0"/>
              <a:t>Neurotransmitters </a:t>
            </a:r>
          </a:p>
        </p:txBody>
      </p:sp>
      <p:sp>
        <p:nvSpPr>
          <p:cNvPr id="427011" name="Rectangle 3" descr="Rectangle: Click to edit Master text styles&#10;Second level&#10;Third level&#10;Fourth level&#10;Fifth level"/>
          <p:cNvSpPr>
            <a:spLocks noGrp="1" noChangeArrowheads="1"/>
          </p:cNvSpPr>
          <p:nvPr>
            <p:ph type="body" idx="1"/>
          </p:nvPr>
        </p:nvSpPr>
        <p:spPr>
          <a:xfrm>
            <a:off x="482600" y="1003300"/>
            <a:ext cx="8153400" cy="5486400"/>
          </a:xfrm>
        </p:spPr>
        <p:txBody>
          <a:bodyPr/>
          <a:lstStyle/>
          <a:p>
            <a:pPr>
              <a:lnSpc>
                <a:spcPct val="90000"/>
              </a:lnSpc>
              <a:buClrTx/>
            </a:pPr>
            <a:r>
              <a:rPr lang="en-US" dirty="0"/>
              <a:t>Weak point of nervous system</a:t>
            </a:r>
          </a:p>
          <a:p>
            <a:pPr lvl="1">
              <a:lnSpc>
                <a:spcPct val="90000"/>
              </a:lnSpc>
              <a:buClrTx/>
            </a:pPr>
            <a:r>
              <a:rPr lang="en-US" dirty="0"/>
              <a:t>any substance that affects neurotransmitters or mimics them affects nerve function </a:t>
            </a:r>
          </a:p>
          <a:p>
            <a:pPr lvl="2">
              <a:lnSpc>
                <a:spcPct val="90000"/>
              </a:lnSpc>
            </a:pPr>
            <a:r>
              <a:rPr lang="en-US" dirty="0"/>
              <a:t>gases: nitrous oxide, carbon monoxide</a:t>
            </a:r>
          </a:p>
          <a:p>
            <a:pPr lvl="2">
              <a:lnSpc>
                <a:spcPct val="90000"/>
              </a:lnSpc>
            </a:pPr>
            <a:r>
              <a:rPr lang="en-US" dirty="0"/>
              <a:t>mood altering drugs: </a:t>
            </a:r>
          </a:p>
          <a:p>
            <a:pPr lvl="3">
              <a:lnSpc>
                <a:spcPct val="90000"/>
              </a:lnSpc>
            </a:pPr>
            <a:r>
              <a:rPr lang="en-US" sz="2400" dirty="0"/>
              <a:t>stimulants</a:t>
            </a:r>
          </a:p>
          <a:p>
            <a:pPr lvl="4">
              <a:lnSpc>
                <a:spcPct val="90000"/>
              </a:lnSpc>
            </a:pPr>
            <a:r>
              <a:rPr lang="en-US" sz="2400" dirty="0"/>
              <a:t>amphetamines, caffeine, nicotine</a:t>
            </a:r>
          </a:p>
          <a:p>
            <a:pPr lvl="3">
              <a:lnSpc>
                <a:spcPct val="90000"/>
              </a:lnSpc>
            </a:pPr>
            <a:r>
              <a:rPr lang="en-US" sz="2400" dirty="0"/>
              <a:t>depressants</a:t>
            </a:r>
          </a:p>
          <a:p>
            <a:pPr lvl="4">
              <a:lnSpc>
                <a:spcPct val="90000"/>
              </a:lnSpc>
            </a:pPr>
            <a:r>
              <a:rPr lang="en-US" dirty="0" err="1"/>
              <a:t>quaaludes</a:t>
            </a:r>
            <a:r>
              <a:rPr lang="en-US" dirty="0"/>
              <a:t>, barbiturates  </a:t>
            </a:r>
          </a:p>
          <a:p>
            <a:pPr lvl="2">
              <a:lnSpc>
                <a:spcPct val="90000"/>
              </a:lnSpc>
            </a:pPr>
            <a:r>
              <a:rPr lang="en-US" dirty="0"/>
              <a:t>hallucinogenic drugs: LSD, peyote</a:t>
            </a:r>
          </a:p>
          <a:p>
            <a:pPr lvl="2">
              <a:lnSpc>
                <a:spcPct val="90000"/>
              </a:lnSpc>
            </a:pPr>
            <a:r>
              <a:rPr lang="en-US" dirty="0"/>
              <a:t>SSRIs: Prozac, Zoloft, Paxil</a:t>
            </a:r>
          </a:p>
          <a:p>
            <a:pPr lvl="2">
              <a:lnSpc>
                <a:spcPct val="90000"/>
              </a:lnSpc>
            </a:pPr>
            <a:r>
              <a:rPr lang="en-US" dirty="0"/>
              <a:t>poisons</a:t>
            </a:r>
          </a:p>
        </p:txBody>
      </p:sp>
      <p:pic>
        <p:nvPicPr>
          <p:cNvPr id="4" name="Picture 92" descr="penguinL"/>
          <p:cNvPicPr>
            <a:picLocks noChangeAspect="1" noChangeArrowheads="1"/>
          </p:cNvPicPr>
          <p:nvPr/>
        </p:nvPicPr>
        <p:blipFill>
          <a:blip r:embed="rId4"/>
          <a:srcRect/>
          <a:stretch>
            <a:fillRect/>
          </a:stretch>
        </p:blipFill>
        <p:spPr bwMode="auto">
          <a:xfrm flipH="1">
            <a:off x="0" y="5562600"/>
            <a:ext cx="1274763" cy="1295400"/>
          </a:xfrm>
          <a:prstGeom prst="rect">
            <a:avLst/>
          </a:prstGeom>
          <a:noFill/>
        </p:spPr>
      </p:pic>
      <p:sp>
        <p:nvSpPr>
          <p:cNvPr id="5" name="AutoShape 93"/>
          <p:cNvSpPr>
            <a:spLocks noChangeArrowheads="1"/>
          </p:cNvSpPr>
          <p:nvPr/>
        </p:nvSpPr>
        <p:spPr bwMode="auto">
          <a:xfrm flipH="1">
            <a:off x="100013" y="3695700"/>
            <a:ext cx="1439862" cy="1279525"/>
          </a:xfrm>
          <a:prstGeom prst="wedgeEllipseCallout">
            <a:avLst>
              <a:gd name="adj1" fmla="val -8435"/>
              <a:gd name="adj2" fmla="val 105208"/>
            </a:avLst>
          </a:prstGeom>
          <a:solidFill>
            <a:srgbClr val="FFEA18"/>
          </a:solidFill>
          <a:ln w="38100">
            <a:solidFill>
              <a:srgbClr val="CC0000"/>
            </a:solidFill>
            <a:miter lim="800000"/>
            <a:headEnd/>
            <a:tailEnd/>
          </a:ln>
          <a:effectLst/>
        </p:spPr>
        <p:txBody>
          <a:bodyPr wrap="none" lIns="0" tIns="0" rIns="0" bIns="0" anchor="ctr">
            <a:prstTxWarp prst="textNoShape">
              <a:avLst/>
            </a:prstTxWarp>
          </a:bodyPr>
          <a:lstStyle/>
          <a:p>
            <a:r>
              <a:rPr lang="en-US" sz="1800" b="1" dirty="0" smtClean="0">
                <a:solidFill>
                  <a:srgbClr val="0F116A"/>
                </a:solidFill>
                <a:latin typeface="Comic Sans MS" charset="0"/>
                <a:ea typeface="Geneva" charset="0"/>
                <a:cs typeface="Geneva" charset="0"/>
                <a:hlinkClick r:id="rId5"/>
              </a:rPr>
              <a:t>Pity the </a:t>
            </a:r>
          </a:p>
          <a:p>
            <a:r>
              <a:rPr lang="en-US" sz="1800" b="1" dirty="0" smtClean="0">
                <a:solidFill>
                  <a:srgbClr val="0F116A"/>
                </a:solidFill>
                <a:latin typeface="Comic Sans MS" charset="0"/>
                <a:ea typeface="Geneva" charset="0"/>
                <a:cs typeface="Geneva" charset="0"/>
                <a:hlinkClick r:id="rId5"/>
              </a:rPr>
              <a:t>Test Mice</a:t>
            </a:r>
            <a:endParaRPr lang="en-US" sz="1800" b="1" dirty="0">
              <a:solidFill>
                <a:srgbClr val="0F116A"/>
              </a:solidFill>
              <a:latin typeface="Comic Sans MS" charset="0"/>
              <a:ea typeface="Geneva" charset="0"/>
              <a:cs typeface="Geneva"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subTnLst>
                                    <p:audio>
                                      <p:cMediaNode>
                                        <p:cTn display="0" masterRel="sameClick">
                                          <p:stCondLst>
                                            <p:cond evt="begin" delay="0">
                                              <p:tn val="9"/>
                                            </p:cond>
                                          </p:stCondLst>
                                          <p:endCondLst>
                                            <p:cond evt="onStopAudio" delay="0">
                                              <p:tgtEl>
                                                <p:sldTgt/>
                                              </p:tgtEl>
                                            </p:cond>
                                          </p:endCondLst>
                                        </p:cTn>
                                        <p:tgtEl>
                                          <p:sndTgt r:embed="rId3"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ChangeArrowheads="1"/>
          </p:cNvSpPr>
          <p:nvPr>
            <p:ph type="title"/>
          </p:nvPr>
        </p:nvSpPr>
        <p:spPr>
          <a:xfrm>
            <a:off x="187325" y="76200"/>
            <a:ext cx="9067800" cy="914400"/>
          </a:xfrm>
        </p:spPr>
        <p:txBody>
          <a:bodyPr/>
          <a:lstStyle/>
          <a:p>
            <a:pPr eaLnBrk="1" hangingPunct="1"/>
            <a:r>
              <a:rPr lang="en-US" sz="3600">
                <a:ea typeface="ＭＳ Ｐゴシック" pitchFamily="-108" charset="-128"/>
                <a:cs typeface="ＭＳ Ｐゴシック" pitchFamily="-108" charset="-128"/>
              </a:rPr>
              <a:t>Overview of information processing by nervous systems</a:t>
            </a:r>
          </a:p>
        </p:txBody>
      </p:sp>
      <p:grpSp>
        <p:nvGrpSpPr>
          <p:cNvPr id="228355" name="Group 15"/>
          <p:cNvGrpSpPr>
            <a:grpSpLocks/>
          </p:cNvGrpSpPr>
          <p:nvPr/>
        </p:nvGrpSpPr>
        <p:grpSpPr bwMode="auto">
          <a:xfrm>
            <a:off x="520700" y="1181100"/>
            <a:ext cx="8153400" cy="5089525"/>
            <a:chOff x="328" y="744"/>
            <a:chExt cx="5136" cy="3206"/>
          </a:xfrm>
        </p:grpSpPr>
        <p:pic>
          <p:nvPicPr>
            <p:cNvPr id="228356" name="Picture 4"/>
            <p:cNvPicPr>
              <a:picLocks noChangeAspect="1" noChangeArrowheads="1"/>
            </p:cNvPicPr>
            <p:nvPr/>
          </p:nvPicPr>
          <p:blipFill>
            <a:blip r:embed="rId2"/>
            <a:srcRect/>
            <a:stretch>
              <a:fillRect/>
            </a:stretch>
          </p:blipFill>
          <p:spPr bwMode="auto">
            <a:xfrm>
              <a:off x="328" y="744"/>
              <a:ext cx="5136" cy="2760"/>
            </a:xfrm>
            <a:prstGeom prst="rect">
              <a:avLst/>
            </a:prstGeom>
            <a:noFill/>
            <a:ln w="9525">
              <a:noFill/>
              <a:miter lim="800000"/>
              <a:headEnd/>
              <a:tailEnd/>
            </a:ln>
          </p:spPr>
        </p:pic>
        <p:sp>
          <p:nvSpPr>
            <p:cNvPr id="228357" name="Rectangle 5"/>
            <p:cNvSpPr>
              <a:spLocks noChangeArrowheads="1"/>
            </p:cNvSpPr>
            <p:nvPr/>
          </p:nvSpPr>
          <p:spPr bwMode="auto">
            <a:xfrm>
              <a:off x="616" y="1576"/>
              <a:ext cx="521" cy="21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600"/>
                <a:t>Sensor</a:t>
              </a:r>
            </a:p>
          </p:txBody>
        </p:sp>
        <p:sp>
          <p:nvSpPr>
            <p:cNvPr id="228358" name="Rectangle 6"/>
            <p:cNvSpPr>
              <a:spLocks noChangeArrowheads="1"/>
            </p:cNvSpPr>
            <p:nvPr/>
          </p:nvSpPr>
          <p:spPr bwMode="auto">
            <a:xfrm>
              <a:off x="695" y="3496"/>
              <a:ext cx="558" cy="21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600"/>
                <a:t>Effector</a:t>
              </a:r>
            </a:p>
          </p:txBody>
        </p:sp>
        <p:sp>
          <p:nvSpPr>
            <p:cNvPr id="228359" name="Rectangle 7"/>
            <p:cNvSpPr>
              <a:spLocks noChangeArrowheads="1"/>
            </p:cNvSpPr>
            <p:nvPr/>
          </p:nvSpPr>
          <p:spPr bwMode="auto">
            <a:xfrm>
              <a:off x="2016" y="2680"/>
              <a:ext cx="906" cy="21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600" b="1"/>
                <a:t>Motor output</a:t>
              </a:r>
            </a:p>
          </p:txBody>
        </p:sp>
        <p:sp>
          <p:nvSpPr>
            <p:cNvPr id="228360" name="Rectangle 8"/>
            <p:cNvSpPr>
              <a:spLocks noChangeArrowheads="1"/>
            </p:cNvSpPr>
            <p:nvPr/>
          </p:nvSpPr>
          <p:spPr bwMode="auto">
            <a:xfrm>
              <a:off x="4037" y="1488"/>
              <a:ext cx="778" cy="21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600" b="1"/>
                <a:t>Integration</a:t>
              </a:r>
            </a:p>
          </p:txBody>
        </p:sp>
        <p:sp>
          <p:nvSpPr>
            <p:cNvPr id="228361" name="Rectangle 9"/>
            <p:cNvSpPr>
              <a:spLocks noChangeArrowheads="1"/>
            </p:cNvSpPr>
            <p:nvPr/>
          </p:nvSpPr>
          <p:spPr bwMode="auto">
            <a:xfrm>
              <a:off x="1968" y="1160"/>
              <a:ext cx="860" cy="19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400" b="1">
                  <a:solidFill>
                    <a:schemeClr val="bg1"/>
                  </a:solidFill>
                </a:rPr>
                <a:t>Sensory input</a:t>
              </a:r>
            </a:p>
          </p:txBody>
        </p:sp>
        <p:sp>
          <p:nvSpPr>
            <p:cNvPr id="228362" name="AutoShape 10"/>
            <p:cNvSpPr>
              <a:spLocks/>
            </p:cNvSpPr>
            <p:nvPr/>
          </p:nvSpPr>
          <p:spPr bwMode="auto">
            <a:xfrm rot="-5400000">
              <a:off x="2544" y="2592"/>
              <a:ext cx="96" cy="1920"/>
            </a:xfrm>
            <a:prstGeom prst="leftBrace">
              <a:avLst>
                <a:gd name="adj1" fmla="val 166667"/>
                <a:gd name="adj2" fmla="val 50000"/>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28363" name="AutoShape 11"/>
            <p:cNvSpPr>
              <a:spLocks/>
            </p:cNvSpPr>
            <p:nvPr/>
          </p:nvSpPr>
          <p:spPr bwMode="auto">
            <a:xfrm rot="-5400000">
              <a:off x="4482" y="2619"/>
              <a:ext cx="91" cy="1872"/>
            </a:xfrm>
            <a:prstGeom prst="leftBrace">
              <a:avLst>
                <a:gd name="adj1" fmla="val 171429"/>
                <a:gd name="adj2" fmla="val 50000"/>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28364" name="Rectangle 12"/>
            <p:cNvSpPr>
              <a:spLocks noChangeArrowheads="1"/>
            </p:cNvSpPr>
            <p:nvPr/>
          </p:nvSpPr>
          <p:spPr bwMode="auto">
            <a:xfrm>
              <a:off x="2016" y="3584"/>
              <a:ext cx="1189" cy="366"/>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600"/>
                <a:t>Peripheral nervous</a:t>
              </a:r>
              <a:br>
                <a:rPr kumimoji="1" lang="en-US" sz="1600"/>
              </a:br>
              <a:r>
                <a:rPr kumimoji="1" lang="en-US" sz="1600"/>
                <a:t>system (PNS)</a:t>
              </a:r>
            </a:p>
          </p:txBody>
        </p:sp>
        <p:sp>
          <p:nvSpPr>
            <p:cNvPr id="228365" name="Rectangle 13"/>
            <p:cNvSpPr>
              <a:spLocks noChangeArrowheads="1"/>
            </p:cNvSpPr>
            <p:nvPr/>
          </p:nvSpPr>
          <p:spPr bwMode="auto">
            <a:xfrm>
              <a:off x="4021" y="3584"/>
              <a:ext cx="1019" cy="366"/>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600"/>
                <a:t>Central nervous</a:t>
              </a:r>
              <a:br>
                <a:rPr kumimoji="1" lang="en-US" sz="1600"/>
              </a:br>
              <a:r>
                <a:rPr kumimoji="1" lang="en-US" sz="1600"/>
                <a:t>system (CNS)</a:t>
              </a:r>
            </a:p>
          </p:txBody>
        </p:sp>
      </p:grpSp>
    </p:spTree>
    <p:extLst>
      <p:ext uri="{BB962C8B-B14F-4D97-AF65-F5344CB8AC3E}">
        <p14:creationId xmlns:p14="http://schemas.microsoft.com/office/powerpoint/2010/main" val="305375030"/>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61" name="Rectangle 5"/>
          <p:cNvSpPr>
            <a:spLocks noChangeArrowheads="1"/>
          </p:cNvSpPr>
          <p:nvPr/>
        </p:nvSpPr>
        <p:spPr bwMode="auto">
          <a:xfrm>
            <a:off x="3897313" y="6156325"/>
            <a:ext cx="3983037" cy="701675"/>
          </a:xfrm>
          <a:prstGeom prst="rect">
            <a:avLst/>
          </a:prstGeom>
          <a:noFill/>
          <a:ln w="9525">
            <a:noFill/>
            <a:miter lim="800000"/>
            <a:headEnd/>
            <a:tailEnd/>
          </a:ln>
          <a:effectLst/>
        </p:spPr>
        <p:txBody>
          <a:bodyPr wrap="none">
            <a:prstTxWarp prst="textNoShape">
              <a:avLst/>
            </a:prstTxWarp>
            <a:spAutoFit/>
          </a:bodyPr>
          <a:lstStyle/>
          <a:p>
            <a:r>
              <a:rPr lang="en-US" sz="2000" b="1" dirty="0">
                <a:solidFill>
                  <a:srgbClr val="0F116A"/>
                </a:solidFill>
              </a:rPr>
              <a:t>snake toxin blocking</a:t>
            </a:r>
            <a:br>
              <a:rPr lang="en-US" sz="2000" b="1" dirty="0">
                <a:solidFill>
                  <a:srgbClr val="0F116A"/>
                </a:solidFill>
              </a:rPr>
            </a:br>
            <a:r>
              <a:rPr lang="en-US" sz="2000" b="1" dirty="0" err="1">
                <a:solidFill>
                  <a:srgbClr val="0F116A"/>
                </a:solidFill>
              </a:rPr>
              <a:t>acetylcholinesterase</a:t>
            </a:r>
            <a:r>
              <a:rPr lang="en-US" sz="2000" b="1" dirty="0">
                <a:solidFill>
                  <a:srgbClr val="0F116A"/>
                </a:solidFill>
              </a:rPr>
              <a:t> active site</a:t>
            </a:r>
          </a:p>
        </p:txBody>
      </p:sp>
      <p:sp>
        <p:nvSpPr>
          <p:cNvPr id="429063" name="Rectangle 7"/>
          <p:cNvSpPr>
            <a:spLocks noGrp="1" noChangeArrowheads="1"/>
          </p:cNvSpPr>
          <p:nvPr>
            <p:ph type="title"/>
          </p:nvPr>
        </p:nvSpPr>
        <p:spPr/>
        <p:txBody>
          <a:bodyPr/>
          <a:lstStyle/>
          <a:p>
            <a:r>
              <a:rPr lang="en-US"/>
              <a:t>Acetylcholinesterase</a:t>
            </a:r>
          </a:p>
        </p:txBody>
      </p:sp>
      <p:sp>
        <p:nvSpPr>
          <p:cNvPr id="429065" name="Rectangle 9"/>
          <p:cNvSpPr>
            <a:spLocks noChangeArrowheads="1"/>
          </p:cNvSpPr>
          <p:nvPr/>
        </p:nvSpPr>
        <p:spPr bwMode="auto">
          <a:xfrm>
            <a:off x="1230313" y="6313488"/>
            <a:ext cx="2682875" cy="396875"/>
          </a:xfrm>
          <a:prstGeom prst="rect">
            <a:avLst/>
          </a:prstGeom>
          <a:noFill/>
          <a:ln w="9525">
            <a:noFill/>
            <a:miter lim="800000"/>
            <a:headEnd/>
            <a:tailEnd/>
          </a:ln>
          <a:effectLst/>
        </p:spPr>
        <p:txBody>
          <a:bodyPr wrap="none" anchor="ctr">
            <a:prstTxWarp prst="textNoShape">
              <a:avLst/>
            </a:prstTxWarp>
            <a:spAutoFit/>
          </a:bodyPr>
          <a:lstStyle/>
          <a:p>
            <a:r>
              <a:rPr lang="en-US" sz="2000" b="1" dirty="0" err="1">
                <a:solidFill>
                  <a:srgbClr val="0F116A"/>
                </a:solidFill>
              </a:rPr>
              <a:t>acetylcholinesterase</a:t>
            </a:r>
            <a:endParaRPr lang="en-US" sz="2000" b="1" dirty="0">
              <a:solidFill>
                <a:srgbClr val="0F116A"/>
              </a:solidFill>
            </a:endParaRPr>
          </a:p>
        </p:txBody>
      </p:sp>
      <p:sp>
        <p:nvSpPr>
          <p:cNvPr id="429067" name="Rectangle 11"/>
          <p:cNvSpPr>
            <a:spLocks noChangeArrowheads="1"/>
          </p:cNvSpPr>
          <p:nvPr/>
        </p:nvSpPr>
        <p:spPr bwMode="auto">
          <a:xfrm>
            <a:off x="7054850" y="4945063"/>
            <a:ext cx="1566863" cy="701675"/>
          </a:xfrm>
          <a:prstGeom prst="rect">
            <a:avLst/>
          </a:prstGeom>
          <a:noFill/>
          <a:ln w="9525">
            <a:noFill/>
            <a:miter lim="800000"/>
            <a:headEnd/>
            <a:tailEnd/>
          </a:ln>
          <a:effectLst/>
        </p:spPr>
        <p:txBody>
          <a:bodyPr wrap="none" anchor="ctr">
            <a:prstTxWarp prst="textNoShape">
              <a:avLst/>
            </a:prstTxWarp>
            <a:spAutoFit/>
          </a:bodyPr>
          <a:lstStyle/>
          <a:p>
            <a:r>
              <a:rPr lang="en-US" sz="2000" b="1" dirty="0">
                <a:solidFill>
                  <a:srgbClr val="1A8208"/>
                </a:solidFill>
              </a:rPr>
              <a:t>neurotoxin </a:t>
            </a:r>
            <a:br>
              <a:rPr lang="en-US" sz="2000" b="1" dirty="0">
                <a:solidFill>
                  <a:srgbClr val="1A8208"/>
                </a:solidFill>
              </a:rPr>
            </a:br>
            <a:r>
              <a:rPr lang="en-US" sz="2000" b="1" dirty="0">
                <a:solidFill>
                  <a:srgbClr val="1A8208"/>
                </a:solidFill>
              </a:rPr>
              <a:t>in green</a:t>
            </a:r>
          </a:p>
        </p:txBody>
      </p:sp>
      <p:sp>
        <p:nvSpPr>
          <p:cNvPr id="429064" name="Rectangle 8" descr="Rectangle: Click to edit Master text styles&#10;Second level&#10;Third level&#10;Fourth level&#10;Fifth level"/>
          <p:cNvSpPr>
            <a:spLocks noGrp="1" noChangeArrowheads="1"/>
          </p:cNvSpPr>
          <p:nvPr>
            <p:ph type="body" idx="1"/>
          </p:nvPr>
        </p:nvSpPr>
        <p:spPr>
          <a:xfrm>
            <a:off x="100013" y="901700"/>
            <a:ext cx="6326187" cy="2222500"/>
          </a:xfrm>
        </p:spPr>
        <p:txBody>
          <a:bodyPr/>
          <a:lstStyle/>
          <a:p>
            <a:r>
              <a:rPr lang="en-US" dirty="0"/>
              <a:t>Enzyme which breaks down</a:t>
            </a:r>
            <a:br>
              <a:rPr lang="en-US" dirty="0"/>
            </a:br>
            <a:r>
              <a:rPr lang="en-US" dirty="0"/>
              <a:t>acetylcholine neurotransmitter </a:t>
            </a:r>
            <a:endParaRPr lang="en-US" sz="2600" dirty="0"/>
          </a:p>
          <a:p>
            <a:pPr lvl="1"/>
            <a:r>
              <a:rPr lang="en-US" sz="2400" dirty="0" err="1"/>
              <a:t>acetylcholinesterase</a:t>
            </a:r>
            <a:r>
              <a:rPr lang="en-US" sz="2400" dirty="0"/>
              <a:t> inhibitors = </a:t>
            </a:r>
            <a:r>
              <a:rPr lang="en-US" sz="2400" u="sng" dirty="0">
                <a:solidFill>
                  <a:srgbClr val="CC0000"/>
                </a:solidFill>
              </a:rPr>
              <a:t>neurotoxins</a:t>
            </a:r>
            <a:endParaRPr lang="en-US" sz="2400" dirty="0"/>
          </a:p>
          <a:p>
            <a:pPr marL="1085850" lvl="2"/>
            <a:r>
              <a:rPr lang="en-US" dirty="0"/>
              <a:t>snake venom, </a:t>
            </a:r>
            <a:r>
              <a:rPr lang="en-US" dirty="0" err="1"/>
              <a:t>sarin</a:t>
            </a:r>
            <a:r>
              <a:rPr lang="en-US" dirty="0"/>
              <a:t>, insecticides</a:t>
            </a:r>
          </a:p>
        </p:txBody>
      </p:sp>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6200000">
            <a:off x="2838488" y="1865798"/>
            <a:ext cx="3111425" cy="5588003"/>
          </a:xfrm>
          <a:prstGeom prst="rect">
            <a:avLst/>
          </a:prstGeom>
        </p:spPr>
      </p:pic>
      <p:sp>
        <p:nvSpPr>
          <p:cNvPr id="429066" name="Rectangle 10"/>
          <p:cNvSpPr>
            <a:spLocks noChangeArrowheads="1"/>
          </p:cNvSpPr>
          <p:nvPr/>
        </p:nvSpPr>
        <p:spPr bwMode="auto">
          <a:xfrm>
            <a:off x="193675" y="5275263"/>
            <a:ext cx="1482725" cy="701675"/>
          </a:xfrm>
          <a:prstGeom prst="rect">
            <a:avLst/>
          </a:prstGeom>
          <a:noFill/>
          <a:ln w="9525">
            <a:noFill/>
            <a:miter lim="800000"/>
            <a:headEnd/>
            <a:tailEnd/>
          </a:ln>
          <a:effectLst/>
        </p:spPr>
        <p:txBody>
          <a:bodyPr wrap="none" anchor="ctr">
            <a:prstTxWarp prst="textNoShape">
              <a:avLst/>
            </a:prstTxWarp>
            <a:spAutoFit/>
          </a:bodyPr>
          <a:lstStyle/>
          <a:p>
            <a:r>
              <a:rPr lang="en-US" sz="2000" b="1" dirty="0">
                <a:solidFill>
                  <a:srgbClr val="C2120E"/>
                </a:solidFill>
              </a:rPr>
              <a:t>active site </a:t>
            </a:r>
            <a:br>
              <a:rPr lang="en-US" sz="2000" b="1" dirty="0">
                <a:solidFill>
                  <a:srgbClr val="C2120E"/>
                </a:solidFill>
              </a:rPr>
            </a:br>
            <a:r>
              <a:rPr lang="en-US" sz="2000" b="1" dirty="0">
                <a:solidFill>
                  <a:srgbClr val="C2120E"/>
                </a:solidFill>
              </a:rPr>
              <a:t>in red</a:t>
            </a:r>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4" name="Rectangle 2"/>
          <p:cNvSpPr>
            <a:spLocks noGrp="1" noChangeArrowheads="1"/>
          </p:cNvSpPr>
          <p:nvPr>
            <p:ph type="title"/>
          </p:nvPr>
        </p:nvSpPr>
        <p:spPr/>
        <p:txBody>
          <a:bodyPr/>
          <a:lstStyle/>
          <a:p>
            <a:r>
              <a:rPr lang="en-US"/>
              <a:t>Questions to ponder…</a:t>
            </a:r>
          </a:p>
        </p:txBody>
      </p:sp>
      <p:sp>
        <p:nvSpPr>
          <p:cNvPr id="433155" name="Rectangle 3" descr="Rectangle: Click to edit Master text styles&#10;Second level&#10;Third level&#10;Fourth level&#10;Fifth level"/>
          <p:cNvSpPr>
            <a:spLocks noGrp="1" noChangeArrowheads="1"/>
          </p:cNvSpPr>
          <p:nvPr>
            <p:ph type="body" idx="1"/>
          </p:nvPr>
        </p:nvSpPr>
        <p:spPr/>
        <p:txBody>
          <a:bodyPr/>
          <a:lstStyle/>
          <a:p>
            <a:r>
              <a:rPr lang="en-US"/>
              <a:t>Why are axons so long?</a:t>
            </a:r>
          </a:p>
          <a:p>
            <a:r>
              <a:rPr lang="en-US"/>
              <a:t>Why have synapses at all?</a:t>
            </a:r>
          </a:p>
          <a:p>
            <a:r>
              <a:rPr lang="en-US"/>
              <a:t>How do “mind altering drugs” work?</a:t>
            </a:r>
          </a:p>
          <a:p>
            <a:pPr lvl="1"/>
            <a:r>
              <a:rPr lang="en-US"/>
              <a:t>caffeine, alcohol, nicotine, marijuana…</a:t>
            </a:r>
          </a:p>
          <a:p>
            <a:r>
              <a:rPr lang="en-US"/>
              <a:t>Do plants have a nervous system?</a:t>
            </a:r>
          </a:p>
          <a:p>
            <a:pPr lvl="1"/>
            <a:r>
              <a:rPr lang="en-US"/>
              <a:t>Do they need one?</a:t>
            </a:r>
          </a:p>
        </p:txBody>
      </p:sp>
      <p:pic>
        <p:nvPicPr>
          <p:cNvPr id="433156" name="Picture 4"/>
          <p:cNvPicPr>
            <a:picLocks noChangeAspect="1" noChangeArrowheads="1"/>
          </p:cNvPicPr>
          <p:nvPr/>
        </p:nvPicPr>
        <p:blipFill>
          <a:blip r:embed="rId3"/>
          <a:srcRect/>
          <a:stretch>
            <a:fillRect/>
          </a:stretch>
        </p:blipFill>
        <p:spPr bwMode="auto">
          <a:xfrm flipH="1">
            <a:off x="7007225" y="4038600"/>
            <a:ext cx="1755775" cy="2819400"/>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ChangeArrowheads="1"/>
          </p:cNvSpPr>
          <p:nvPr>
            <p:ph type="title"/>
          </p:nvPr>
        </p:nvSpPr>
        <p:spPr>
          <a:xfrm>
            <a:off x="457200" y="152400"/>
            <a:ext cx="8229600" cy="1143000"/>
          </a:xfrm>
        </p:spPr>
        <p:txBody>
          <a:bodyPr/>
          <a:lstStyle/>
          <a:p>
            <a:pPr eaLnBrk="1" hangingPunct="1"/>
            <a:r>
              <a:rPr lang="en-US" sz="4000">
                <a:ea typeface="ＭＳ Ｐゴシック" pitchFamily="-108" charset="-128"/>
                <a:cs typeface="ＭＳ Ｐゴシック" pitchFamily="-108" charset="-128"/>
              </a:rPr>
              <a:t>Organization of some nervous systems</a:t>
            </a:r>
          </a:p>
        </p:txBody>
      </p:sp>
      <p:grpSp>
        <p:nvGrpSpPr>
          <p:cNvPr id="244739" name="Group 80"/>
          <p:cNvGrpSpPr>
            <a:grpSpLocks/>
          </p:cNvGrpSpPr>
          <p:nvPr/>
        </p:nvGrpSpPr>
        <p:grpSpPr bwMode="auto">
          <a:xfrm>
            <a:off x="1000125" y="4838700"/>
            <a:ext cx="442913" cy="139700"/>
            <a:chOff x="630" y="3048"/>
            <a:chExt cx="279" cy="88"/>
          </a:xfrm>
        </p:grpSpPr>
        <p:sp>
          <p:nvSpPr>
            <p:cNvPr id="244798" name="Line 45"/>
            <p:cNvSpPr>
              <a:spLocks noChangeShapeType="1"/>
            </p:cNvSpPr>
            <p:nvPr/>
          </p:nvSpPr>
          <p:spPr bwMode="auto">
            <a:xfrm flipH="1" flipV="1">
              <a:off x="630" y="3048"/>
              <a:ext cx="279" cy="18"/>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44799" name="Line 46"/>
            <p:cNvSpPr>
              <a:spLocks noChangeShapeType="1"/>
            </p:cNvSpPr>
            <p:nvPr/>
          </p:nvSpPr>
          <p:spPr bwMode="auto">
            <a:xfrm flipH="1" flipV="1">
              <a:off x="632" y="3052"/>
              <a:ext cx="267" cy="84"/>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grpSp>
      <p:grpSp>
        <p:nvGrpSpPr>
          <p:cNvPr id="244740" name="Group 81"/>
          <p:cNvGrpSpPr>
            <a:grpSpLocks/>
          </p:cNvGrpSpPr>
          <p:nvPr/>
        </p:nvGrpSpPr>
        <p:grpSpPr bwMode="auto">
          <a:xfrm>
            <a:off x="120650" y="1276350"/>
            <a:ext cx="8518525" cy="4598988"/>
            <a:chOff x="76" y="804"/>
            <a:chExt cx="5366" cy="2897"/>
          </a:xfrm>
        </p:grpSpPr>
        <p:grpSp>
          <p:nvGrpSpPr>
            <p:cNvPr id="244744" name="Group 20"/>
            <p:cNvGrpSpPr>
              <a:grpSpLocks/>
            </p:cNvGrpSpPr>
            <p:nvPr/>
          </p:nvGrpSpPr>
          <p:grpSpPr bwMode="auto">
            <a:xfrm>
              <a:off x="128" y="816"/>
              <a:ext cx="5248" cy="2715"/>
              <a:chOff x="128" y="816"/>
              <a:chExt cx="5248" cy="2715"/>
            </a:xfrm>
          </p:grpSpPr>
          <p:pic>
            <p:nvPicPr>
              <p:cNvPr id="244795" name="Picture 16"/>
              <p:cNvPicPr>
                <a:picLocks noChangeAspect="1" noChangeArrowheads="1"/>
              </p:cNvPicPr>
              <p:nvPr/>
            </p:nvPicPr>
            <p:blipFill>
              <a:blip r:embed="rId2"/>
              <a:srcRect/>
              <a:stretch>
                <a:fillRect/>
              </a:stretch>
            </p:blipFill>
            <p:spPr bwMode="auto">
              <a:xfrm>
                <a:off x="144" y="816"/>
                <a:ext cx="5232" cy="2715"/>
              </a:xfrm>
              <a:prstGeom prst="rect">
                <a:avLst/>
              </a:prstGeom>
              <a:noFill/>
              <a:ln w="9525">
                <a:noFill/>
                <a:miter lim="800000"/>
                <a:headEnd/>
                <a:tailEnd/>
              </a:ln>
            </p:spPr>
          </p:pic>
          <p:sp>
            <p:nvSpPr>
              <p:cNvPr id="244796" name="Rectangle 18"/>
              <p:cNvSpPr>
                <a:spLocks noChangeArrowheads="1"/>
              </p:cNvSpPr>
              <p:nvPr/>
            </p:nvSpPr>
            <p:spPr bwMode="auto">
              <a:xfrm>
                <a:off x="128" y="1392"/>
                <a:ext cx="600" cy="19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400"/>
                  <a:t>Nerve net</a:t>
                </a:r>
              </a:p>
            </p:txBody>
          </p:sp>
          <p:sp>
            <p:nvSpPr>
              <p:cNvPr id="244797" name="Line 19"/>
              <p:cNvSpPr>
                <a:spLocks noChangeShapeType="1"/>
              </p:cNvSpPr>
              <p:nvPr/>
            </p:nvSpPr>
            <p:spPr bwMode="auto">
              <a:xfrm flipH="1">
                <a:off x="704" y="1488"/>
                <a:ext cx="160" cy="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grpSp>
        <p:sp>
          <p:nvSpPr>
            <p:cNvPr id="244745" name="Line 21"/>
            <p:cNvSpPr>
              <a:spLocks noChangeShapeType="1"/>
            </p:cNvSpPr>
            <p:nvPr/>
          </p:nvSpPr>
          <p:spPr bwMode="auto">
            <a:xfrm flipH="1">
              <a:off x="1712" y="1384"/>
              <a:ext cx="304" cy="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44746" name="Rectangle 22"/>
            <p:cNvSpPr>
              <a:spLocks noChangeArrowheads="1"/>
            </p:cNvSpPr>
            <p:nvPr/>
          </p:nvSpPr>
          <p:spPr bwMode="auto">
            <a:xfrm>
              <a:off x="1346" y="1291"/>
              <a:ext cx="371" cy="288"/>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200"/>
                <a:t>Nerve</a:t>
              </a:r>
              <a:br>
                <a:rPr kumimoji="1" lang="en-US" sz="1200"/>
              </a:br>
              <a:r>
                <a:rPr kumimoji="1" lang="en-US" sz="1200"/>
                <a:t>ring</a:t>
              </a:r>
            </a:p>
          </p:txBody>
        </p:sp>
        <p:sp>
          <p:nvSpPr>
            <p:cNvPr id="244747" name="Line 23"/>
            <p:cNvSpPr>
              <a:spLocks noChangeShapeType="1"/>
            </p:cNvSpPr>
            <p:nvPr/>
          </p:nvSpPr>
          <p:spPr bwMode="auto">
            <a:xfrm flipH="1">
              <a:off x="1720" y="1072"/>
              <a:ext cx="168" cy="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44748" name="Rectangle 24"/>
            <p:cNvSpPr>
              <a:spLocks noChangeArrowheads="1"/>
            </p:cNvSpPr>
            <p:nvPr/>
          </p:nvSpPr>
          <p:spPr bwMode="auto">
            <a:xfrm>
              <a:off x="1352" y="981"/>
              <a:ext cx="386" cy="288"/>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200"/>
                <a:t>Radial</a:t>
              </a:r>
              <a:br>
                <a:rPr kumimoji="1" lang="en-US" sz="1200"/>
              </a:br>
              <a:r>
                <a:rPr kumimoji="1" lang="en-US" sz="1200"/>
                <a:t>nerve</a:t>
              </a:r>
            </a:p>
          </p:txBody>
        </p:sp>
        <p:sp>
          <p:nvSpPr>
            <p:cNvPr id="244749" name="Line 25"/>
            <p:cNvSpPr>
              <a:spLocks noChangeShapeType="1"/>
            </p:cNvSpPr>
            <p:nvPr/>
          </p:nvSpPr>
          <p:spPr bwMode="auto">
            <a:xfrm flipH="1">
              <a:off x="3112" y="912"/>
              <a:ext cx="200" cy="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44750" name="Rectangle 26"/>
            <p:cNvSpPr>
              <a:spLocks noChangeArrowheads="1"/>
            </p:cNvSpPr>
            <p:nvPr/>
          </p:nvSpPr>
          <p:spPr bwMode="auto">
            <a:xfrm>
              <a:off x="2660" y="804"/>
              <a:ext cx="462" cy="173"/>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200"/>
                <a:t>Eyespot</a:t>
              </a:r>
            </a:p>
          </p:txBody>
        </p:sp>
        <p:sp>
          <p:nvSpPr>
            <p:cNvPr id="244751" name="Rectangle 27"/>
            <p:cNvSpPr>
              <a:spLocks noChangeArrowheads="1"/>
            </p:cNvSpPr>
            <p:nvPr/>
          </p:nvSpPr>
          <p:spPr bwMode="auto">
            <a:xfrm>
              <a:off x="2877" y="965"/>
              <a:ext cx="339" cy="173"/>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200"/>
                <a:t>Brain</a:t>
              </a:r>
            </a:p>
          </p:txBody>
        </p:sp>
        <p:sp>
          <p:nvSpPr>
            <p:cNvPr id="244752" name="Line 28"/>
            <p:cNvSpPr>
              <a:spLocks noChangeShapeType="1"/>
            </p:cNvSpPr>
            <p:nvPr/>
          </p:nvSpPr>
          <p:spPr bwMode="auto">
            <a:xfrm flipH="1">
              <a:off x="3192" y="976"/>
              <a:ext cx="152" cy="88"/>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44753" name="Line 29"/>
            <p:cNvSpPr>
              <a:spLocks noChangeShapeType="1"/>
            </p:cNvSpPr>
            <p:nvPr/>
          </p:nvSpPr>
          <p:spPr bwMode="auto">
            <a:xfrm flipH="1">
              <a:off x="3120" y="1208"/>
              <a:ext cx="280" cy="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44754" name="Rectangle 30"/>
            <p:cNvSpPr>
              <a:spLocks noChangeArrowheads="1"/>
            </p:cNvSpPr>
            <p:nvPr/>
          </p:nvSpPr>
          <p:spPr bwMode="auto">
            <a:xfrm>
              <a:off x="2763" y="1096"/>
              <a:ext cx="398" cy="288"/>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200"/>
                <a:t>Nerve </a:t>
              </a:r>
              <a:br>
                <a:rPr kumimoji="1" lang="en-US" sz="1200"/>
              </a:br>
              <a:r>
                <a:rPr kumimoji="1" lang="en-US" sz="1200"/>
                <a:t>cord</a:t>
              </a:r>
            </a:p>
          </p:txBody>
        </p:sp>
        <p:sp>
          <p:nvSpPr>
            <p:cNvPr id="244755" name="Line 31"/>
            <p:cNvSpPr>
              <a:spLocks noChangeShapeType="1"/>
            </p:cNvSpPr>
            <p:nvPr/>
          </p:nvSpPr>
          <p:spPr bwMode="auto">
            <a:xfrm flipH="1" flipV="1">
              <a:off x="3264" y="1437"/>
              <a:ext cx="176" cy="6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44756" name="Rectangle 32"/>
            <p:cNvSpPr>
              <a:spLocks noChangeArrowheads="1"/>
            </p:cNvSpPr>
            <p:nvPr/>
          </p:nvSpPr>
          <p:spPr bwMode="auto">
            <a:xfrm>
              <a:off x="2709" y="1338"/>
              <a:ext cx="595" cy="288"/>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200"/>
                <a:t>Transverse</a:t>
              </a:r>
              <a:br>
                <a:rPr kumimoji="1" lang="en-US" sz="1200"/>
              </a:br>
              <a:r>
                <a:rPr kumimoji="1" lang="en-US" sz="1200"/>
                <a:t>nerve</a:t>
              </a:r>
            </a:p>
          </p:txBody>
        </p:sp>
        <p:sp>
          <p:nvSpPr>
            <p:cNvPr id="244757" name="Rectangle 33"/>
            <p:cNvSpPr>
              <a:spLocks noChangeArrowheads="1"/>
            </p:cNvSpPr>
            <p:nvPr/>
          </p:nvSpPr>
          <p:spPr bwMode="auto">
            <a:xfrm>
              <a:off x="4293" y="894"/>
              <a:ext cx="339" cy="173"/>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200"/>
                <a:t>Brain</a:t>
              </a:r>
            </a:p>
          </p:txBody>
        </p:sp>
        <p:sp>
          <p:nvSpPr>
            <p:cNvPr id="244758" name="Line 34"/>
            <p:cNvSpPr>
              <a:spLocks noChangeShapeType="1"/>
            </p:cNvSpPr>
            <p:nvPr/>
          </p:nvSpPr>
          <p:spPr bwMode="auto">
            <a:xfrm flipH="1">
              <a:off x="4602" y="990"/>
              <a:ext cx="240" cy="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44759" name="Line 35"/>
            <p:cNvSpPr>
              <a:spLocks noChangeShapeType="1"/>
            </p:cNvSpPr>
            <p:nvPr/>
          </p:nvSpPr>
          <p:spPr bwMode="auto">
            <a:xfrm flipH="1">
              <a:off x="4397" y="1665"/>
              <a:ext cx="432" cy="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44760" name="Rectangle 36"/>
            <p:cNvSpPr>
              <a:spLocks noChangeArrowheads="1"/>
            </p:cNvSpPr>
            <p:nvPr/>
          </p:nvSpPr>
          <p:spPr bwMode="auto">
            <a:xfrm>
              <a:off x="3848" y="1575"/>
              <a:ext cx="573" cy="288"/>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200"/>
                <a:t>Segmental</a:t>
              </a:r>
              <a:br>
                <a:rPr kumimoji="1" lang="en-US" sz="1200"/>
              </a:br>
              <a:r>
                <a:rPr kumimoji="1" lang="en-US" sz="1200"/>
                <a:t>ganglion</a:t>
              </a:r>
            </a:p>
          </p:txBody>
        </p:sp>
        <p:sp>
          <p:nvSpPr>
            <p:cNvPr id="244761" name="Line 37"/>
            <p:cNvSpPr>
              <a:spLocks noChangeShapeType="1"/>
            </p:cNvSpPr>
            <p:nvPr/>
          </p:nvSpPr>
          <p:spPr bwMode="auto">
            <a:xfrm flipH="1">
              <a:off x="4528" y="1368"/>
              <a:ext cx="256" cy="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44762" name="Rectangle 38"/>
            <p:cNvSpPr>
              <a:spLocks noChangeArrowheads="1"/>
            </p:cNvSpPr>
            <p:nvPr/>
          </p:nvSpPr>
          <p:spPr bwMode="auto">
            <a:xfrm>
              <a:off x="4155" y="1140"/>
              <a:ext cx="446" cy="403"/>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200"/>
                <a:t>Ventral </a:t>
              </a:r>
              <a:br>
                <a:rPr kumimoji="1" lang="en-US" sz="1200"/>
              </a:br>
              <a:r>
                <a:rPr kumimoji="1" lang="en-US" sz="1200"/>
                <a:t>nerve</a:t>
              </a:r>
              <a:br>
                <a:rPr kumimoji="1" lang="en-US" sz="1200"/>
              </a:br>
              <a:r>
                <a:rPr kumimoji="1" lang="en-US" sz="1200"/>
                <a:t>cord</a:t>
              </a:r>
            </a:p>
          </p:txBody>
        </p:sp>
        <p:sp>
          <p:nvSpPr>
            <p:cNvPr id="244763" name="Rectangle 39"/>
            <p:cNvSpPr>
              <a:spLocks noChangeArrowheads="1"/>
            </p:cNvSpPr>
            <p:nvPr/>
          </p:nvSpPr>
          <p:spPr bwMode="auto">
            <a:xfrm>
              <a:off x="282" y="2337"/>
              <a:ext cx="339" cy="173"/>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200"/>
                <a:t>Brain</a:t>
              </a:r>
            </a:p>
          </p:txBody>
        </p:sp>
        <p:sp>
          <p:nvSpPr>
            <p:cNvPr id="244764" name="Line 41"/>
            <p:cNvSpPr>
              <a:spLocks noChangeShapeType="1"/>
            </p:cNvSpPr>
            <p:nvPr/>
          </p:nvSpPr>
          <p:spPr bwMode="auto">
            <a:xfrm flipH="1">
              <a:off x="632" y="2432"/>
              <a:ext cx="264" cy="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44765" name="Line 42"/>
            <p:cNvSpPr>
              <a:spLocks noChangeShapeType="1"/>
            </p:cNvSpPr>
            <p:nvPr/>
          </p:nvSpPr>
          <p:spPr bwMode="auto">
            <a:xfrm flipH="1">
              <a:off x="584" y="2544"/>
              <a:ext cx="328" cy="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44766" name="Line 43"/>
            <p:cNvSpPr>
              <a:spLocks noChangeShapeType="1"/>
            </p:cNvSpPr>
            <p:nvPr/>
          </p:nvSpPr>
          <p:spPr bwMode="auto">
            <a:xfrm flipH="1" flipV="1">
              <a:off x="576" y="2544"/>
              <a:ext cx="336" cy="144"/>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44767" name="Rectangle 44"/>
            <p:cNvSpPr>
              <a:spLocks noChangeArrowheads="1"/>
            </p:cNvSpPr>
            <p:nvPr/>
          </p:nvSpPr>
          <p:spPr bwMode="auto">
            <a:xfrm>
              <a:off x="131" y="2484"/>
              <a:ext cx="446" cy="403"/>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200"/>
                <a:t>Ventral </a:t>
              </a:r>
              <a:br>
                <a:rPr kumimoji="1" lang="en-US" sz="1200"/>
              </a:br>
              <a:r>
                <a:rPr kumimoji="1" lang="en-US" sz="1200"/>
                <a:t>nerve</a:t>
              </a:r>
              <a:br>
                <a:rPr kumimoji="1" lang="en-US" sz="1200"/>
              </a:br>
              <a:r>
                <a:rPr kumimoji="1" lang="en-US" sz="1200"/>
                <a:t>cord</a:t>
              </a:r>
            </a:p>
          </p:txBody>
        </p:sp>
        <p:sp>
          <p:nvSpPr>
            <p:cNvPr id="244768" name="Rectangle 47"/>
            <p:cNvSpPr>
              <a:spLocks noChangeArrowheads="1"/>
            </p:cNvSpPr>
            <p:nvPr/>
          </p:nvSpPr>
          <p:spPr bwMode="auto">
            <a:xfrm>
              <a:off x="76" y="2971"/>
              <a:ext cx="573" cy="288"/>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200"/>
                <a:t>Segmental</a:t>
              </a:r>
              <a:br>
                <a:rPr kumimoji="1" lang="en-US" sz="1200"/>
              </a:br>
              <a:r>
                <a:rPr kumimoji="1" lang="en-US" sz="1200"/>
                <a:t>ganglia</a:t>
              </a:r>
            </a:p>
          </p:txBody>
        </p:sp>
        <p:sp>
          <p:nvSpPr>
            <p:cNvPr id="244769" name="Rectangle 48"/>
            <p:cNvSpPr>
              <a:spLocks noChangeArrowheads="1"/>
            </p:cNvSpPr>
            <p:nvPr/>
          </p:nvSpPr>
          <p:spPr bwMode="auto">
            <a:xfrm>
              <a:off x="1400" y="2427"/>
              <a:ext cx="541" cy="288"/>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200"/>
                <a:t>Anterior</a:t>
              </a:r>
              <a:br>
                <a:rPr kumimoji="1" lang="en-US" sz="1200"/>
              </a:br>
              <a:r>
                <a:rPr kumimoji="1" lang="en-US" sz="1200"/>
                <a:t>nerve ring</a:t>
              </a:r>
            </a:p>
          </p:txBody>
        </p:sp>
        <p:sp>
          <p:nvSpPr>
            <p:cNvPr id="244770" name="Rectangle 49"/>
            <p:cNvSpPr>
              <a:spLocks noChangeArrowheads="1"/>
            </p:cNvSpPr>
            <p:nvPr/>
          </p:nvSpPr>
          <p:spPr bwMode="auto">
            <a:xfrm>
              <a:off x="1330" y="2832"/>
              <a:ext cx="630" cy="288"/>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200"/>
                <a:t>Longitudinal</a:t>
              </a:r>
              <a:br>
                <a:rPr kumimoji="1" lang="en-US" sz="1200"/>
              </a:br>
              <a:r>
                <a:rPr kumimoji="1" lang="en-US" sz="1200"/>
                <a:t>nerve cords</a:t>
              </a:r>
            </a:p>
          </p:txBody>
        </p:sp>
        <p:sp>
          <p:nvSpPr>
            <p:cNvPr id="244771" name="Line 50"/>
            <p:cNvSpPr>
              <a:spLocks noChangeShapeType="1"/>
            </p:cNvSpPr>
            <p:nvPr/>
          </p:nvSpPr>
          <p:spPr bwMode="auto">
            <a:xfrm flipH="1">
              <a:off x="1944" y="2920"/>
              <a:ext cx="248" cy="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44772" name="Line 51"/>
            <p:cNvSpPr>
              <a:spLocks noChangeShapeType="1"/>
            </p:cNvSpPr>
            <p:nvPr/>
          </p:nvSpPr>
          <p:spPr bwMode="auto">
            <a:xfrm flipH="1" flipV="1">
              <a:off x="1944" y="2924"/>
              <a:ext cx="360" cy="10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44773" name="Line 52"/>
            <p:cNvSpPr>
              <a:spLocks noChangeShapeType="1"/>
            </p:cNvSpPr>
            <p:nvPr/>
          </p:nvSpPr>
          <p:spPr bwMode="auto">
            <a:xfrm>
              <a:off x="2288" y="2472"/>
              <a:ext cx="328" cy="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44774" name="Line 53"/>
            <p:cNvSpPr>
              <a:spLocks noChangeShapeType="1"/>
            </p:cNvSpPr>
            <p:nvPr/>
          </p:nvSpPr>
          <p:spPr bwMode="auto">
            <a:xfrm flipV="1">
              <a:off x="2256" y="2472"/>
              <a:ext cx="348" cy="104"/>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44775" name="Rectangle 54"/>
            <p:cNvSpPr>
              <a:spLocks noChangeArrowheads="1"/>
            </p:cNvSpPr>
            <p:nvPr/>
          </p:nvSpPr>
          <p:spPr bwMode="auto">
            <a:xfrm>
              <a:off x="2600" y="2377"/>
              <a:ext cx="445" cy="173"/>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200"/>
                <a:t>Ganglia</a:t>
              </a:r>
            </a:p>
          </p:txBody>
        </p:sp>
        <p:sp>
          <p:nvSpPr>
            <p:cNvPr id="244776" name="Rectangle 55"/>
            <p:cNvSpPr>
              <a:spLocks noChangeArrowheads="1"/>
            </p:cNvSpPr>
            <p:nvPr/>
          </p:nvSpPr>
          <p:spPr bwMode="auto">
            <a:xfrm>
              <a:off x="2735" y="2593"/>
              <a:ext cx="377" cy="173"/>
            </a:xfrm>
            <a:prstGeom prst="rect">
              <a:avLst/>
            </a:prstGeom>
            <a:noFill/>
            <a:ln w="25400">
              <a:noFill/>
              <a:miter lim="800000"/>
              <a:headEnd/>
              <a:tailEnd/>
            </a:ln>
          </p:spPr>
          <p:txBody>
            <a:bodyPr lIns="92075" tIns="46038" rIns="92075" bIns="46038" anchor="ctr">
              <a:prstTxWarp prst="textNoShape">
                <a:avLst/>
              </a:prstTxWarp>
              <a:spAutoFit/>
            </a:bodyPr>
            <a:lstStyle/>
            <a:p>
              <a:pPr algn="ctr" eaLnBrk="0" hangingPunct="0"/>
              <a:r>
                <a:rPr kumimoji="1" lang="en-US" sz="1200"/>
                <a:t>Brain</a:t>
              </a:r>
            </a:p>
          </p:txBody>
        </p:sp>
        <p:sp>
          <p:nvSpPr>
            <p:cNvPr id="244777" name="Line 56"/>
            <p:cNvSpPr>
              <a:spLocks noChangeShapeType="1"/>
            </p:cNvSpPr>
            <p:nvPr/>
          </p:nvSpPr>
          <p:spPr bwMode="auto">
            <a:xfrm flipH="1">
              <a:off x="3072" y="2552"/>
              <a:ext cx="449" cy="136"/>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44778" name="Line 57"/>
            <p:cNvSpPr>
              <a:spLocks noChangeShapeType="1"/>
            </p:cNvSpPr>
            <p:nvPr/>
          </p:nvSpPr>
          <p:spPr bwMode="auto">
            <a:xfrm flipH="1">
              <a:off x="3264" y="2688"/>
              <a:ext cx="336" cy="288"/>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44779" name="Line 58"/>
            <p:cNvSpPr>
              <a:spLocks noChangeShapeType="1"/>
            </p:cNvSpPr>
            <p:nvPr/>
          </p:nvSpPr>
          <p:spPr bwMode="auto">
            <a:xfrm flipH="1">
              <a:off x="3264" y="2688"/>
              <a:ext cx="192" cy="288"/>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44780" name="Rectangle 61"/>
            <p:cNvSpPr>
              <a:spLocks noChangeArrowheads="1"/>
            </p:cNvSpPr>
            <p:nvPr/>
          </p:nvSpPr>
          <p:spPr bwMode="auto">
            <a:xfrm>
              <a:off x="2819" y="2889"/>
              <a:ext cx="445" cy="173"/>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200"/>
                <a:t>Ganglia</a:t>
              </a:r>
            </a:p>
          </p:txBody>
        </p:sp>
        <p:sp>
          <p:nvSpPr>
            <p:cNvPr id="244781" name="Rectangle 62"/>
            <p:cNvSpPr>
              <a:spLocks noChangeArrowheads="1"/>
            </p:cNvSpPr>
            <p:nvPr/>
          </p:nvSpPr>
          <p:spPr bwMode="auto">
            <a:xfrm>
              <a:off x="4966" y="2515"/>
              <a:ext cx="476" cy="288"/>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200"/>
                <a:t>Sensory</a:t>
              </a:r>
              <a:br>
                <a:rPr kumimoji="1" lang="en-US" sz="1200"/>
              </a:br>
              <a:r>
                <a:rPr kumimoji="1" lang="en-US" sz="1200"/>
                <a:t>ganglion</a:t>
              </a:r>
            </a:p>
          </p:txBody>
        </p:sp>
        <p:sp>
          <p:nvSpPr>
            <p:cNvPr id="244782" name="Line 63"/>
            <p:cNvSpPr>
              <a:spLocks noChangeShapeType="1"/>
            </p:cNvSpPr>
            <p:nvPr/>
          </p:nvSpPr>
          <p:spPr bwMode="auto">
            <a:xfrm flipV="1">
              <a:off x="4752" y="2597"/>
              <a:ext cx="240" cy="139"/>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44783" name="Line 64"/>
            <p:cNvSpPr>
              <a:spLocks noChangeShapeType="1"/>
            </p:cNvSpPr>
            <p:nvPr/>
          </p:nvSpPr>
          <p:spPr bwMode="auto">
            <a:xfrm flipH="1">
              <a:off x="4312" y="2600"/>
              <a:ext cx="400" cy="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44784" name="Rectangle 65"/>
            <p:cNvSpPr>
              <a:spLocks noChangeArrowheads="1"/>
            </p:cNvSpPr>
            <p:nvPr/>
          </p:nvSpPr>
          <p:spPr bwMode="auto">
            <a:xfrm>
              <a:off x="3943" y="2527"/>
              <a:ext cx="408" cy="633"/>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200"/>
                <a:t>Spinal</a:t>
              </a:r>
              <a:br>
                <a:rPr kumimoji="1" lang="en-US" sz="1200"/>
              </a:br>
              <a:r>
                <a:rPr kumimoji="1" lang="en-US" sz="1200"/>
                <a:t>cord</a:t>
              </a:r>
            </a:p>
            <a:p>
              <a:pPr eaLnBrk="0" hangingPunct="0"/>
              <a:r>
                <a:rPr kumimoji="1" lang="en-US" sz="1200"/>
                <a:t>(dorsal</a:t>
              </a:r>
              <a:br>
                <a:rPr kumimoji="1" lang="en-US" sz="1200"/>
              </a:br>
              <a:r>
                <a:rPr kumimoji="1" lang="en-US" sz="1200"/>
                <a:t>nerve</a:t>
              </a:r>
            </a:p>
            <a:p>
              <a:pPr eaLnBrk="0" hangingPunct="0"/>
              <a:r>
                <a:rPr kumimoji="1" lang="en-US" sz="1200"/>
                <a:t>cord)</a:t>
              </a:r>
            </a:p>
          </p:txBody>
        </p:sp>
        <p:sp>
          <p:nvSpPr>
            <p:cNvPr id="244785" name="Rectangle 66"/>
            <p:cNvSpPr>
              <a:spLocks noChangeArrowheads="1"/>
            </p:cNvSpPr>
            <p:nvPr/>
          </p:nvSpPr>
          <p:spPr bwMode="auto">
            <a:xfrm>
              <a:off x="3927" y="2241"/>
              <a:ext cx="377" cy="173"/>
            </a:xfrm>
            <a:prstGeom prst="rect">
              <a:avLst/>
            </a:prstGeom>
            <a:noFill/>
            <a:ln w="25400">
              <a:noFill/>
              <a:miter lim="800000"/>
              <a:headEnd/>
              <a:tailEnd/>
            </a:ln>
          </p:spPr>
          <p:txBody>
            <a:bodyPr lIns="92075" tIns="46038" rIns="92075" bIns="46038" anchor="ctr">
              <a:prstTxWarp prst="textNoShape">
                <a:avLst/>
              </a:prstTxWarp>
              <a:spAutoFit/>
            </a:bodyPr>
            <a:lstStyle/>
            <a:p>
              <a:pPr algn="ctr" eaLnBrk="0" hangingPunct="0"/>
              <a:r>
                <a:rPr kumimoji="1" lang="en-US" sz="1200"/>
                <a:t>Brain</a:t>
              </a:r>
            </a:p>
          </p:txBody>
        </p:sp>
        <p:sp>
          <p:nvSpPr>
            <p:cNvPr id="244786" name="Line 67"/>
            <p:cNvSpPr>
              <a:spLocks noChangeShapeType="1"/>
            </p:cNvSpPr>
            <p:nvPr/>
          </p:nvSpPr>
          <p:spPr bwMode="auto">
            <a:xfrm flipH="1">
              <a:off x="4288" y="2352"/>
              <a:ext cx="416" cy="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44787" name="Rectangle 68"/>
            <p:cNvSpPr>
              <a:spLocks noChangeArrowheads="1"/>
            </p:cNvSpPr>
            <p:nvPr/>
          </p:nvSpPr>
          <p:spPr bwMode="auto">
            <a:xfrm>
              <a:off x="4337" y="1889"/>
              <a:ext cx="971" cy="173"/>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200" b="1"/>
                <a:t>(d) Leech (annelid)</a:t>
              </a:r>
            </a:p>
          </p:txBody>
        </p:sp>
        <p:sp>
          <p:nvSpPr>
            <p:cNvPr id="244788" name="Rectangle 69"/>
            <p:cNvSpPr>
              <a:spLocks noChangeArrowheads="1"/>
            </p:cNvSpPr>
            <p:nvPr/>
          </p:nvSpPr>
          <p:spPr bwMode="auto">
            <a:xfrm>
              <a:off x="2920" y="1889"/>
              <a:ext cx="1183" cy="173"/>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200" b="1"/>
                <a:t>(c) Planarian (flatworm)</a:t>
              </a:r>
            </a:p>
          </p:txBody>
        </p:sp>
        <p:sp>
          <p:nvSpPr>
            <p:cNvPr id="244789" name="Rectangle 70"/>
            <p:cNvSpPr>
              <a:spLocks noChangeArrowheads="1"/>
            </p:cNvSpPr>
            <p:nvPr/>
          </p:nvSpPr>
          <p:spPr bwMode="auto">
            <a:xfrm>
              <a:off x="1480" y="1889"/>
              <a:ext cx="1273" cy="173"/>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200" b="1"/>
                <a:t>(b) Sea star (echinoderm)</a:t>
              </a:r>
            </a:p>
          </p:txBody>
        </p:sp>
        <p:sp>
          <p:nvSpPr>
            <p:cNvPr id="244790" name="Rectangle 71"/>
            <p:cNvSpPr>
              <a:spLocks noChangeArrowheads="1"/>
            </p:cNvSpPr>
            <p:nvPr/>
          </p:nvSpPr>
          <p:spPr bwMode="auto">
            <a:xfrm>
              <a:off x="315" y="1889"/>
              <a:ext cx="1049" cy="173"/>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200" b="1"/>
                <a:t>(a) Hydra (cnidarian)</a:t>
              </a:r>
            </a:p>
          </p:txBody>
        </p:sp>
        <p:sp>
          <p:nvSpPr>
            <p:cNvPr id="244791" name="Rectangle 72"/>
            <p:cNvSpPr>
              <a:spLocks noChangeArrowheads="1"/>
            </p:cNvSpPr>
            <p:nvPr/>
          </p:nvSpPr>
          <p:spPr bwMode="auto">
            <a:xfrm>
              <a:off x="257" y="3512"/>
              <a:ext cx="1082" cy="173"/>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200" b="1"/>
                <a:t>(e) Insect (arthropod)</a:t>
              </a:r>
            </a:p>
          </p:txBody>
        </p:sp>
        <p:sp>
          <p:nvSpPr>
            <p:cNvPr id="244792" name="Rectangle 73"/>
            <p:cNvSpPr>
              <a:spLocks noChangeArrowheads="1"/>
            </p:cNvSpPr>
            <p:nvPr/>
          </p:nvSpPr>
          <p:spPr bwMode="auto">
            <a:xfrm>
              <a:off x="1744" y="3528"/>
              <a:ext cx="998" cy="173"/>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200" b="1"/>
                <a:t>(f) Chiton (mollusc)</a:t>
              </a:r>
            </a:p>
          </p:txBody>
        </p:sp>
        <p:sp>
          <p:nvSpPr>
            <p:cNvPr id="244793" name="Rectangle 74"/>
            <p:cNvSpPr>
              <a:spLocks noChangeArrowheads="1"/>
            </p:cNvSpPr>
            <p:nvPr/>
          </p:nvSpPr>
          <p:spPr bwMode="auto">
            <a:xfrm>
              <a:off x="3024" y="3523"/>
              <a:ext cx="988" cy="173"/>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200" b="1"/>
                <a:t>(g) Squid (mollusc)</a:t>
              </a:r>
            </a:p>
          </p:txBody>
        </p:sp>
        <p:sp>
          <p:nvSpPr>
            <p:cNvPr id="244794" name="Rectangle 75"/>
            <p:cNvSpPr>
              <a:spLocks noChangeArrowheads="1"/>
            </p:cNvSpPr>
            <p:nvPr/>
          </p:nvSpPr>
          <p:spPr bwMode="auto">
            <a:xfrm>
              <a:off x="4127" y="3520"/>
              <a:ext cx="1305" cy="173"/>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200" b="1"/>
                <a:t>(h) Salamander (chordate)</a:t>
              </a:r>
            </a:p>
          </p:txBody>
        </p:sp>
      </p:grpSp>
      <p:sp>
        <p:nvSpPr>
          <p:cNvPr id="244741" name="Line 79"/>
          <p:cNvSpPr>
            <a:spLocks noChangeShapeType="1"/>
          </p:cNvSpPr>
          <p:nvPr/>
        </p:nvSpPr>
        <p:spPr bwMode="auto">
          <a:xfrm>
            <a:off x="2914650" y="4005263"/>
            <a:ext cx="533400" cy="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44742" name="Line 82"/>
          <p:cNvSpPr>
            <a:spLocks noChangeShapeType="1"/>
          </p:cNvSpPr>
          <p:nvPr/>
        </p:nvSpPr>
        <p:spPr bwMode="auto">
          <a:xfrm flipV="1">
            <a:off x="981075" y="4648200"/>
            <a:ext cx="457200" cy="22860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44743" name="Line 83"/>
          <p:cNvSpPr>
            <a:spLocks noChangeShapeType="1"/>
          </p:cNvSpPr>
          <p:nvPr/>
        </p:nvSpPr>
        <p:spPr bwMode="auto">
          <a:xfrm>
            <a:off x="990600" y="4876800"/>
            <a:ext cx="457200" cy="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Tree>
    <p:extLst>
      <p:ext uri="{BB962C8B-B14F-4D97-AF65-F5344CB8AC3E}">
        <p14:creationId xmlns:p14="http://schemas.microsoft.com/office/powerpoint/2010/main" val="2219670677"/>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ChangeArrowheads="1"/>
          </p:cNvSpPr>
          <p:nvPr>
            <p:ph type="title"/>
          </p:nvPr>
        </p:nvSpPr>
        <p:spPr>
          <a:xfrm>
            <a:off x="457200" y="274638"/>
            <a:ext cx="8229600" cy="487362"/>
          </a:xfrm>
        </p:spPr>
        <p:txBody>
          <a:bodyPr/>
          <a:lstStyle/>
          <a:p>
            <a:pPr eaLnBrk="1" hangingPunct="1"/>
            <a:r>
              <a:rPr lang="en-US">
                <a:ea typeface="ＭＳ Ｐゴシック" pitchFamily="-108" charset="-128"/>
                <a:cs typeface="ＭＳ Ｐゴシック" pitchFamily="-108" charset="-128"/>
              </a:rPr>
              <a:t>The vertebrate nervous system</a:t>
            </a:r>
          </a:p>
        </p:txBody>
      </p:sp>
      <p:grpSp>
        <p:nvGrpSpPr>
          <p:cNvPr id="245763" name="Group 20"/>
          <p:cNvGrpSpPr>
            <a:grpSpLocks/>
          </p:cNvGrpSpPr>
          <p:nvPr/>
        </p:nvGrpSpPr>
        <p:grpSpPr bwMode="auto">
          <a:xfrm>
            <a:off x="1470025" y="700088"/>
            <a:ext cx="5997575" cy="5827712"/>
            <a:chOff x="926" y="441"/>
            <a:chExt cx="3778" cy="3671"/>
          </a:xfrm>
        </p:grpSpPr>
        <p:pic>
          <p:nvPicPr>
            <p:cNvPr id="245764" name="Picture 4"/>
            <p:cNvPicPr>
              <a:picLocks noChangeAspect="1" noChangeArrowheads="1"/>
            </p:cNvPicPr>
            <p:nvPr/>
          </p:nvPicPr>
          <p:blipFill>
            <a:blip r:embed="rId2"/>
            <a:srcRect/>
            <a:stretch>
              <a:fillRect/>
            </a:stretch>
          </p:blipFill>
          <p:spPr bwMode="auto">
            <a:xfrm>
              <a:off x="1536" y="512"/>
              <a:ext cx="2305" cy="3600"/>
            </a:xfrm>
            <a:prstGeom prst="rect">
              <a:avLst/>
            </a:prstGeom>
            <a:noFill/>
            <a:ln w="9525">
              <a:noFill/>
              <a:miter lim="800000"/>
              <a:headEnd/>
              <a:tailEnd/>
            </a:ln>
          </p:spPr>
        </p:pic>
        <p:sp>
          <p:nvSpPr>
            <p:cNvPr id="245765" name="Text Box 5"/>
            <p:cNvSpPr txBox="1">
              <a:spLocks noChangeArrowheads="1"/>
            </p:cNvSpPr>
            <p:nvPr/>
          </p:nvSpPr>
          <p:spPr bwMode="auto">
            <a:xfrm>
              <a:off x="926" y="441"/>
              <a:ext cx="1090" cy="366"/>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600" b="1"/>
                <a:t>Central nervous</a:t>
              </a:r>
            </a:p>
            <a:p>
              <a:pPr eaLnBrk="0" hangingPunct="0"/>
              <a:r>
                <a:rPr kumimoji="1" lang="en-US" sz="1600" b="1"/>
                <a:t>system (CNS)</a:t>
              </a:r>
            </a:p>
          </p:txBody>
        </p:sp>
        <p:sp>
          <p:nvSpPr>
            <p:cNvPr id="245766" name="Text Box 6"/>
            <p:cNvSpPr txBox="1">
              <a:spLocks noChangeArrowheads="1"/>
            </p:cNvSpPr>
            <p:nvPr/>
          </p:nvSpPr>
          <p:spPr bwMode="auto">
            <a:xfrm>
              <a:off x="3429" y="464"/>
              <a:ext cx="1275" cy="366"/>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600" b="1"/>
                <a:t>Peripheral nervous</a:t>
              </a:r>
            </a:p>
            <a:p>
              <a:pPr eaLnBrk="0" hangingPunct="0"/>
              <a:r>
                <a:rPr kumimoji="1" lang="en-US" sz="1600" b="1"/>
                <a:t>system (PNS)</a:t>
              </a:r>
            </a:p>
          </p:txBody>
        </p:sp>
        <p:sp>
          <p:nvSpPr>
            <p:cNvPr id="245767" name="Text Box 7"/>
            <p:cNvSpPr txBox="1">
              <a:spLocks noChangeArrowheads="1"/>
            </p:cNvSpPr>
            <p:nvPr/>
          </p:nvSpPr>
          <p:spPr bwMode="auto">
            <a:xfrm>
              <a:off x="1251" y="828"/>
              <a:ext cx="414" cy="21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600"/>
                <a:t>Brain</a:t>
              </a:r>
            </a:p>
          </p:txBody>
        </p:sp>
        <p:sp>
          <p:nvSpPr>
            <p:cNvPr id="245768" name="Line 8"/>
            <p:cNvSpPr>
              <a:spLocks noChangeShapeType="1"/>
            </p:cNvSpPr>
            <p:nvPr/>
          </p:nvSpPr>
          <p:spPr bwMode="auto">
            <a:xfrm flipH="1">
              <a:off x="1632" y="848"/>
              <a:ext cx="1056" cy="96"/>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45769" name="Text Box 9"/>
            <p:cNvSpPr txBox="1">
              <a:spLocks noChangeArrowheads="1"/>
            </p:cNvSpPr>
            <p:nvPr/>
          </p:nvSpPr>
          <p:spPr bwMode="auto">
            <a:xfrm>
              <a:off x="1233" y="1068"/>
              <a:ext cx="755" cy="21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600"/>
                <a:t>Spinal cord</a:t>
              </a:r>
            </a:p>
          </p:txBody>
        </p:sp>
        <p:sp>
          <p:nvSpPr>
            <p:cNvPr id="245770" name="Line 10"/>
            <p:cNvSpPr>
              <a:spLocks noChangeShapeType="1"/>
            </p:cNvSpPr>
            <p:nvPr/>
          </p:nvSpPr>
          <p:spPr bwMode="auto">
            <a:xfrm flipH="1">
              <a:off x="1968" y="1184"/>
              <a:ext cx="672" cy="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45771" name="Text Box 11"/>
            <p:cNvSpPr txBox="1">
              <a:spLocks noChangeArrowheads="1"/>
            </p:cNvSpPr>
            <p:nvPr/>
          </p:nvSpPr>
          <p:spPr bwMode="auto">
            <a:xfrm>
              <a:off x="4017" y="866"/>
              <a:ext cx="520" cy="366"/>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600"/>
                <a:t>Cranial</a:t>
              </a:r>
            </a:p>
            <a:p>
              <a:pPr eaLnBrk="0" hangingPunct="0"/>
              <a:r>
                <a:rPr kumimoji="1" lang="en-US" sz="1600"/>
                <a:t>nerves</a:t>
              </a:r>
            </a:p>
          </p:txBody>
        </p:sp>
        <p:sp>
          <p:nvSpPr>
            <p:cNvPr id="245772" name="Line 12"/>
            <p:cNvSpPr>
              <a:spLocks noChangeShapeType="1"/>
            </p:cNvSpPr>
            <p:nvPr/>
          </p:nvSpPr>
          <p:spPr bwMode="auto">
            <a:xfrm flipV="1">
              <a:off x="3120" y="972"/>
              <a:ext cx="912" cy="48"/>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45773" name="Line 13"/>
            <p:cNvSpPr>
              <a:spLocks noChangeShapeType="1"/>
            </p:cNvSpPr>
            <p:nvPr/>
          </p:nvSpPr>
          <p:spPr bwMode="auto">
            <a:xfrm flipH="1">
              <a:off x="3077" y="964"/>
              <a:ext cx="960" cy="384"/>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45774" name="Text Box 14"/>
            <p:cNvSpPr txBox="1">
              <a:spLocks noChangeArrowheads="1"/>
            </p:cNvSpPr>
            <p:nvPr/>
          </p:nvSpPr>
          <p:spPr bwMode="auto">
            <a:xfrm>
              <a:off x="4052" y="1364"/>
              <a:ext cx="556" cy="520"/>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600"/>
                <a:t>Ganglia</a:t>
              </a:r>
            </a:p>
            <a:p>
              <a:pPr eaLnBrk="0" hangingPunct="0"/>
              <a:r>
                <a:rPr kumimoji="1" lang="en-US" sz="1600"/>
                <a:t>outside</a:t>
              </a:r>
            </a:p>
            <a:p>
              <a:pPr eaLnBrk="0" hangingPunct="0"/>
              <a:r>
                <a:rPr kumimoji="1" lang="en-US" sz="1600"/>
                <a:t>CNS</a:t>
              </a:r>
            </a:p>
          </p:txBody>
        </p:sp>
        <p:sp>
          <p:nvSpPr>
            <p:cNvPr id="245775" name="Line 15"/>
            <p:cNvSpPr>
              <a:spLocks noChangeShapeType="1"/>
            </p:cNvSpPr>
            <p:nvPr/>
          </p:nvSpPr>
          <p:spPr bwMode="auto">
            <a:xfrm>
              <a:off x="2736" y="1472"/>
              <a:ext cx="1296" cy="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45776" name="Line 16"/>
            <p:cNvSpPr>
              <a:spLocks noChangeShapeType="1"/>
            </p:cNvSpPr>
            <p:nvPr/>
          </p:nvSpPr>
          <p:spPr bwMode="auto">
            <a:xfrm flipH="1">
              <a:off x="2736" y="1472"/>
              <a:ext cx="1296" cy="96"/>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45777" name="Text Box 17"/>
            <p:cNvSpPr txBox="1">
              <a:spLocks noChangeArrowheads="1"/>
            </p:cNvSpPr>
            <p:nvPr/>
          </p:nvSpPr>
          <p:spPr bwMode="auto">
            <a:xfrm>
              <a:off x="4108" y="1926"/>
              <a:ext cx="500" cy="366"/>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600"/>
                <a:t>Spinal</a:t>
              </a:r>
            </a:p>
            <a:p>
              <a:pPr eaLnBrk="0" hangingPunct="0"/>
              <a:r>
                <a:rPr kumimoji="1" lang="en-US" sz="1600"/>
                <a:t>nerves</a:t>
              </a:r>
            </a:p>
          </p:txBody>
        </p:sp>
        <p:sp>
          <p:nvSpPr>
            <p:cNvPr id="245778" name="Line 18"/>
            <p:cNvSpPr>
              <a:spLocks noChangeShapeType="1"/>
            </p:cNvSpPr>
            <p:nvPr/>
          </p:nvSpPr>
          <p:spPr bwMode="auto">
            <a:xfrm>
              <a:off x="2928" y="1889"/>
              <a:ext cx="1200" cy="144"/>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45779" name="Line 19"/>
            <p:cNvSpPr>
              <a:spLocks noChangeShapeType="1"/>
            </p:cNvSpPr>
            <p:nvPr/>
          </p:nvSpPr>
          <p:spPr bwMode="auto">
            <a:xfrm flipH="1" flipV="1">
              <a:off x="2928" y="2000"/>
              <a:ext cx="1200" cy="48"/>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grpSp>
    </p:spTree>
    <p:extLst>
      <p:ext uri="{BB962C8B-B14F-4D97-AF65-F5344CB8AC3E}">
        <p14:creationId xmlns:p14="http://schemas.microsoft.com/office/powerpoint/2010/main" val="814279977"/>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ChangeArrowheads="1"/>
          </p:cNvSpPr>
          <p:nvPr>
            <p:ph type="title"/>
          </p:nvPr>
        </p:nvSpPr>
        <p:spPr>
          <a:xfrm>
            <a:off x="304800" y="152400"/>
            <a:ext cx="8534400" cy="860425"/>
          </a:xfrm>
        </p:spPr>
        <p:txBody>
          <a:bodyPr/>
          <a:lstStyle/>
          <a:p>
            <a:pPr eaLnBrk="1" hangingPunct="1"/>
            <a:r>
              <a:rPr lang="en-US" sz="3600">
                <a:ea typeface="ＭＳ Ｐゴシック" pitchFamily="-108" charset="-128"/>
                <a:cs typeface="ＭＳ Ｐゴシック" pitchFamily="-108" charset="-128"/>
              </a:rPr>
              <a:t>Functional hierarchy of the vertebrate peripheral nervous system</a:t>
            </a:r>
          </a:p>
        </p:txBody>
      </p:sp>
      <p:grpSp>
        <p:nvGrpSpPr>
          <p:cNvPr id="246787" name="Group 3"/>
          <p:cNvGrpSpPr>
            <a:grpSpLocks/>
          </p:cNvGrpSpPr>
          <p:nvPr/>
        </p:nvGrpSpPr>
        <p:grpSpPr bwMode="auto">
          <a:xfrm>
            <a:off x="533400" y="1219200"/>
            <a:ext cx="8001000" cy="5110163"/>
            <a:chOff x="336" y="768"/>
            <a:chExt cx="5040" cy="3219"/>
          </a:xfrm>
        </p:grpSpPr>
        <p:pic>
          <p:nvPicPr>
            <p:cNvPr id="246788" name="Picture 4"/>
            <p:cNvPicPr>
              <a:picLocks noChangeAspect="1" noChangeArrowheads="1"/>
            </p:cNvPicPr>
            <p:nvPr/>
          </p:nvPicPr>
          <p:blipFill>
            <a:blip r:embed="rId2"/>
            <a:srcRect/>
            <a:stretch>
              <a:fillRect/>
            </a:stretch>
          </p:blipFill>
          <p:spPr bwMode="auto">
            <a:xfrm>
              <a:off x="336" y="768"/>
              <a:ext cx="5040" cy="3219"/>
            </a:xfrm>
            <a:prstGeom prst="rect">
              <a:avLst/>
            </a:prstGeom>
            <a:noFill/>
            <a:ln w="9525">
              <a:noFill/>
              <a:miter lim="800000"/>
              <a:headEnd/>
              <a:tailEnd/>
            </a:ln>
          </p:spPr>
        </p:pic>
        <p:sp>
          <p:nvSpPr>
            <p:cNvPr id="246789" name="Text Box 5"/>
            <p:cNvSpPr txBox="1">
              <a:spLocks noChangeArrowheads="1"/>
            </p:cNvSpPr>
            <p:nvPr/>
          </p:nvSpPr>
          <p:spPr bwMode="auto">
            <a:xfrm>
              <a:off x="1480" y="776"/>
              <a:ext cx="1013" cy="366"/>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600"/>
                <a:t>Peripheral</a:t>
              </a:r>
            </a:p>
            <a:p>
              <a:pPr algn="ctr" eaLnBrk="0" hangingPunct="0"/>
              <a:r>
                <a:rPr kumimoji="1" lang="en-US" sz="1600"/>
                <a:t>nervous system</a:t>
              </a:r>
            </a:p>
          </p:txBody>
        </p:sp>
        <p:sp>
          <p:nvSpPr>
            <p:cNvPr id="246790" name="Text Box 6"/>
            <p:cNvSpPr txBox="1">
              <a:spLocks noChangeArrowheads="1"/>
            </p:cNvSpPr>
            <p:nvPr/>
          </p:nvSpPr>
          <p:spPr bwMode="auto">
            <a:xfrm>
              <a:off x="432" y="1464"/>
              <a:ext cx="578" cy="520"/>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600"/>
                <a:t>Somatic</a:t>
              </a:r>
            </a:p>
            <a:p>
              <a:pPr algn="ctr" eaLnBrk="0" hangingPunct="0"/>
              <a:r>
                <a:rPr kumimoji="1" lang="en-US" sz="1600"/>
                <a:t>nervous</a:t>
              </a:r>
            </a:p>
            <a:p>
              <a:pPr algn="ctr" eaLnBrk="0" hangingPunct="0"/>
              <a:r>
                <a:rPr kumimoji="1" lang="en-US" sz="1600"/>
                <a:t>system</a:t>
              </a:r>
            </a:p>
          </p:txBody>
        </p:sp>
        <p:sp>
          <p:nvSpPr>
            <p:cNvPr id="246791" name="Text Box 7"/>
            <p:cNvSpPr txBox="1">
              <a:spLocks noChangeArrowheads="1"/>
            </p:cNvSpPr>
            <p:nvPr/>
          </p:nvSpPr>
          <p:spPr bwMode="auto">
            <a:xfrm>
              <a:off x="2688" y="1464"/>
              <a:ext cx="720" cy="520"/>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600"/>
                <a:t>Autonomic</a:t>
              </a:r>
            </a:p>
            <a:p>
              <a:pPr algn="ctr" eaLnBrk="0" hangingPunct="0"/>
              <a:r>
                <a:rPr kumimoji="1" lang="en-US" sz="1600"/>
                <a:t>nervous</a:t>
              </a:r>
            </a:p>
            <a:p>
              <a:pPr algn="ctr" eaLnBrk="0" hangingPunct="0"/>
              <a:r>
                <a:rPr kumimoji="1" lang="en-US" sz="1600"/>
                <a:t>system</a:t>
              </a:r>
            </a:p>
          </p:txBody>
        </p:sp>
        <p:sp>
          <p:nvSpPr>
            <p:cNvPr id="246792" name="Text Box 8"/>
            <p:cNvSpPr txBox="1">
              <a:spLocks noChangeArrowheads="1"/>
            </p:cNvSpPr>
            <p:nvPr/>
          </p:nvSpPr>
          <p:spPr bwMode="auto">
            <a:xfrm>
              <a:off x="1600" y="2496"/>
              <a:ext cx="820" cy="366"/>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600"/>
                <a:t>Sympathetic</a:t>
              </a:r>
            </a:p>
            <a:p>
              <a:pPr algn="ctr" eaLnBrk="0" hangingPunct="0"/>
              <a:r>
                <a:rPr kumimoji="1" lang="en-US" sz="1600"/>
                <a:t>division</a:t>
              </a:r>
            </a:p>
          </p:txBody>
        </p:sp>
        <p:sp>
          <p:nvSpPr>
            <p:cNvPr id="246793" name="Text Box 9"/>
            <p:cNvSpPr txBox="1">
              <a:spLocks noChangeArrowheads="1"/>
            </p:cNvSpPr>
            <p:nvPr/>
          </p:nvSpPr>
          <p:spPr bwMode="auto">
            <a:xfrm>
              <a:off x="2832" y="2496"/>
              <a:ext cx="1069" cy="366"/>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600"/>
                <a:t>Parasympathetic</a:t>
              </a:r>
            </a:p>
            <a:p>
              <a:pPr algn="ctr" eaLnBrk="0" hangingPunct="0"/>
              <a:r>
                <a:rPr kumimoji="1" lang="en-US" sz="1600"/>
                <a:t>division</a:t>
              </a:r>
            </a:p>
          </p:txBody>
        </p:sp>
        <p:sp>
          <p:nvSpPr>
            <p:cNvPr id="246794" name="Text Box 10"/>
            <p:cNvSpPr txBox="1">
              <a:spLocks noChangeArrowheads="1"/>
            </p:cNvSpPr>
            <p:nvPr/>
          </p:nvSpPr>
          <p:spPr bwMode="auto">
            <a:xfrm>
              <a:off x="4475" y="2498"/>
              <a:ext cx="541" cy="366"/>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600"/>
                <a:t>Enteric</a:t>
              </a:r>
            </a:p>
            <a:p>
              <a:pPr algn="ctr" eaLnBrk="0" hangingPunct="0"/>
              <a:r>
                <a:rPr kumimoji="1" lang="en-US" sz="1600"/>
                <a:t>division</a:t>
              </a:r>
            </a:p>
          </p:txBody>
        </p:sp>
        <p:sp>
          <p:nvSpPr>
            <p:cNvPr id="246795" name="AutoShape 11"/>
            <p:cNvSpPr>
              <a:spLocks/>
            </p:cNvSpPr>
            <p:nvPr/>
          </p:nvSpPr>
          <p:spPr bwMode="auto">
            <a:xfrm rot="-5400000">
              <a:off x="2616" y="1704"/>
              <a:ext cx="144" cy="2592"/>
            </a:xfrm>
            <a:prstGeom prst="leftBrace">
              <a:avLst>
                <a:gd name="adj1" fmla="val 150000"/>
                <a:gd name="adj2" fmla="val 50000"/>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grpSp>
    </p:spTree>
    <p:extLst>
      <p:ext uri="{BB962C8B-B14F-4D97-AF65-F5344CB8AC3E}">
        <p14:creationId xmlns:p14="http://schemas.microsoft.com/office/powerpoint/2010/main" val="3082210015"/>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a:xfrm>
            <a:off x="304800" y="152400"/>
            <a:ext cx="8534400" cy="860425"/>
          </a:xfrm>
        </p:spPr>
        <p:txBody>
          <a:bodyPr/>
          <a:lstStyle/>
          <a:p>
            <a:pPr eaLnBrk="1" hangingPunct="1"/>
            <a:r>
              <a:rPr lang="en-US" sz="3200">
                <a:ea typeface="ＭＳ Ｐゴシック" pitchFamily="-108" charset="-128"/>
                <a:cs typeface="ＭＳ Ｐゴシック" pitchFamily="-108" charset="-128"/>
              </a:rPr>
              <a:t>The parasympathetic and sympathetic divisions of the autonomic nervous system</a:t>
            </a:r>
          </a:p>
        </p:txBody>
      </p:sp>
      <p:grpSp>
        <p:nvGrpSpPr>
          <p:cNvPr id="247811" name="Group 3"/>
          <p:cNvGrpSpPr>
            <a:grpSpLocks/>
          </p:cNvGrpSpPr>
          <p:nvPr/>
        </p:nvGrpSpPr>
        <p:grpSpPr bwMode="auto">
          <a:xfrm>
            <a:off x="152400" y="1133475"/>
            <a:ext cx="8763000" cy="5278438"/>
            <a:chOff x="40" y="714"/>
            <a:chExt cx="5520" cy="3325"/>
          </a:xfrm>
        </p:grpSpPr>
        <p:pic>
          <p:nvPicPr>
            <p:cNvPr id="247812" name="Picture 4"/>
            <p:cNvPicPr>
              <a:picLocks noChangeAspect="1" noChangeArrowheads="1"/>
            </p:cNvPicPr>
            <p:nvPr/>
          </p:nvPicPr>
          <p:blipFill>
            <a:blip r:embed="rId2"/>
            <a:srcRect/>
            <a:stretch>
              <a:fillRect/>
            </a:stretch>
          </p:blipFill>
          <p:spPr bwMode="auto">
            <a:xfrm>
              <a:off x="336" y="728"/>
              <a:ext cx="5040" cy="3270"/>
            </a:xfrm>
            <a:prstGeom prst="rect">
              <a:avLst/>
            </a:prstGeom>
            <a:noFill/>
            <a:ln w="9525">
              <a:noFill/>
              <a:miter lim="800000"/>
              <a:headEnd/>
              <a:tailEnd/>
            </a:ln>
          </p:spPr>
        </p:pic>
        <p:sp>
          <p:nvSpPr>
            <p:cNvPr id="247813" name="Text Box 5"/>
            <p:cNvSpPr txBox="1">
              <a:spLocks noChangeArrowheads="1"/>
            </p:cNvSpPr>
            <p:nvPr/>
          </p:nvSpPr>
          <p:spPr bwMode="auto">
            <a:xfrm>
              <a:off x="656" y="714"/>
              <a:ext cx="1076"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b="1"/>
                <a:t>Parasympathetic division</a:t>
              </a:r>
            </a:p>
          </p:txBody>
        </p:sp>
        <p:sp>
          <p:nvSpPr>
            <p:cNvPr id="247814" name="Text Box 6"/>
            <p:cNvSpPr txBox="1">
              <a:spLocks noChangeArrowheads="1"/>
            </p:cNvSpPr>
            <p:nvPr/>
          </p:nvSpPr>
          <p:spPr bwMode="auto">
            <a:xfrm>
              <a:off x="3967" y="714"/>
              <a:ext cx="913"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b="1"/>
                <a:t>Sympathetic division</a:t>
              </a:r>
            </a:p>
          </p:txBody>
        </p:sp>
        <p:sp>
          <p:nvSpPr>
            <p:cNvPr id="247815" name="Text Box 7"/>
            <p:cNvSpPr txBox="1">
              <a:spLocks noChangeArrowheads="1"/>
            </p:cNvSpPr>
            <p:nvPr/>
          </p:nvSpPr>
          <p:spPr bwMode="auto">
            <a:xfrm>
              <a:off x="1076" y="858"/>
              <a:ext cx="1044"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b="1"/>
                <a:t>Action on target organs:</a:t>
              </a:r>
            </a:p>
          </p:txBody>
        </p:sp>
        <p:sp>
          <p:nvSpPr>
            <p:cNvPr id="247816" name="Text Box 8"/>
            <p:cNvSpPr txBox="1">
              <a:spLocks noChangeArrowheads="1"/>
            </p:cNvSpPr>
            <p:nvPr/>
          </p:nvSpPr>
          <p:spPr bwMode="auto">
            <a:xfrm>
              <a:off x="3400" y="865"/>
              <a:ext cx="1044"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b="1"/>
                <a:t>Action on target organs:</a:t>
              </a:r>
            </a:p>
          </p:txBody>
        </p:sp>
        <p:sp>
          <p:nvSpPr>
            <p:cNvPr id="247817" name="Text Box 9"/>
            <p:cNvSpPr txBox="1">
              <a:spLocks noChangeArrowheads="1"/>
            </p:cNvSpPr>
            <p:nvPr/>
          </p:nvSpPr>
          <p:spPr bwMode="auto">
            <a:xfrm>
              <a:off x="48" y="1038"/>
              <a:ext cx="1003" cy="442"/>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000" b="1"/>
                <a:t>Location of</a:t>
              </a:r>
            </a:p>
            <a:p>
              <a:pPr eaLnBrk="0" hangingPunct="0"/>
              <a:r>
                <a:rPr kumimoji="1" lang="en-US" sz="1000" b="1"/>
                <a:t>preganglionic neurons:</a:t>
              </a:r>
            </a:p>
            <a:p>
              <a:pPr eaLnBrk="0" hangingPunct="0"/>
              <a:r>
                <a:rPr kumimoji="1" lang="en-US" sz="1000"/>
                <a:t>brainstem and sacral</a:t>
              </a:r>
            </a:p>
            <a:p>
              <a:pPr eaLnBrk="0" hangingPunct="0"/>
              <a:r>
                <a:rPr kumimoji="1" lang="en-US" sz="1000"/>
                <a:t>segments of spinal cord</a:t>
              </a:r>
            </a:p>
          </p:txBody>
        </p:sp>
        <p:sp>
          <p:nvSpPr>
            <p:cNvPr id="247818" name="Text Box 10"/>
            <p:cNvSpPr txBox="1">
              <a:spLocks noChangeArrowheads="1"/>
            </p:cNvSpPr>
            <p:nvPr/>
          </p:nvSpPr>
          <p:spPr bwMode="auto">
            <a:xfrm>
              <a:off x="40" y="1574"/>
              <a:ext cx="1003" cy="442"/>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000" b="1"/>
                <a:t>Neurotransmitter</a:t>
              </a:r>
            </a:p>
            <a:p>
              <a:pPr eaLnBrk="0" hangingPunct="0"/>
              <a:r>
                <a:rPr kumimoji="1" lang="en-US" sz="1000" b="1"/>
                <a:t>released by</a:t>
              </a:r>
            </a:p>
            <a:p>
              <a:pPr eaLnBrk="0" hangingPunct="0"/>
              <a:r>
                <a:rPr kumimoji="1" lang="en-US" sz="1000" b="1"/>
                <a:t>preganglionic neurons:</a:t>
              </a:r>
              <a:endParaRPr kumimoji="1" lang="en-US" sz="1000"/>
            </a:p>
            <a:p>
              <a:pPr eaLnBrk="0" hangingPunct="0"/>
              <a:r>
                <a:rPr kumimoji="1" lang="en-US" sz="1000"/>
                <a:t>acetylcholine</a:t>
              </a:r>
            </a:p>
          </p:txBody>
        </p:sp>
        <p:sp>
          <p:nvSpPr>
            <p:cNvPr id="247819" name="Text Box 11"/>
            <p:cNvSpPr txBox="1">
              <a:spLocks noChangeArrowheads="1"/>
            </p:cNvSpPr>
            <p:nvPr/>
          </p:nvSpPr>
          <p:spPr bwMode="auto">
            <a:xfrm>
              <a:off x="48" y="2318"/>
              <a:ext cx="1048" cy="442"/>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000" b="1"/>
                <a:t>Location of</a:t>
              </a:r>
            </a:p>
            <a:p>
              <a:pPr eaLnBrk="0" hangingPunct="0"/>
              <a:r>
                <a:rPr kumimoji="1" lang="en-US" sz="1000" b="1"/>
                <a:t>postganglionic neurons:</a:t>
              </a:r>
            </a:p>
            <a:p>
              <a:pPr eaLnBrk="0" hangingPunct="0"/>
              <a:r>
                <a:rPr kumimoji="1" lang="en-US" sz="1000"/>
                <a:t>in ganglia close to or</a:t>
              </a:r>
            </a:p>
            <a:p>
              <a:pPr eaLnBrk="0" hangingPunct="0"/>
              <a:r>
                <a:rPr kumimoji="1" lang="en-US" sz="1000"/>
                <a:t>within target organs</a:t>
              </a:r>
            </a:p>
          </p:txBody>
        </p:sp>
        <p:sp>
          <p:nvSpPr>
            <p:cNvPr id="247820" name="Text Box 12"/>
            <p:cNvSpPr txBox="1">
              <a:spLocks noChangeArrowheads="1"/>
            </p:cNvSpPr>
            <p:nvPr/>
          </p:nvSpPr>
          <p:spPr bwMode="auto">
            <a:xfrm>
              <a:off x="64" y="3062"/>
              <a:ext cx="1048" cy="442"/>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000" b="1"/>
                <a:t>Neurotransmitter</a:t>
              </a:r>
            </a:p>
            <a:p>
              <a:pPr eaLnBrk="0" hangingPunct="0"/>
              <a:r>
                <a:rPr kumimoji="1" lang="en-US" sz="1000" b="1"/>
                <a:t>released by</a:t>
              </a:r>
            </a:p>
            <a:p>
              <a:pPr eaLnBrk="0" hangingPunct="0"/>
              <a:r>
                <a:rPr kumimoji="1" lang="en-US" sz="1000" b="1"/>
                <a:t>postganglionic neurons:</a:t>
              </a:r>
            </a:p>
            <a:p>
              <a:pPr eaLnBrk="0" hangingPunct="0"/>
              <a:r>
                <a:rPr kumimoji="1" lang="en-US" sz="1000"/>
                <a:t>acetylcholine</a:t>
              </a:r>
            </a:p>
          </p:txBody>
        </p:sp>
        <p:sp>
          <p:nvSpPr>
            <p:cNvPr id="247821" name="Text Box 13"/>
            <p:cNvSpPr txBox="1">
              <a:spLocks noChangeArrowheads="1"/>
            </p:cNvSpPr>
            <p:nvPr/>
          </p:nvSpPr>
          <p:spPr bwMode="auto">
            <a:xfrm>
              <a:off x="1316" y="1011"/>
              <a:ext cx="661" cy="250"/>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a:t>Constricts pupil</a:t>
              </a:r>
            </a:p>
            <a:p>
              <a:pPr algn="ctr" eaLnBrk="0" hangingPunct="0"/>
              <a:r>
                <a:rPr kumimoji="1" lang="en-US" sz="1000"/>
                <a:t>of eye</a:t>
              </a:r>
            </a:p>
          </p:txBody>
        </p:sp>
        <p:sp>
          <p:nvSpPr>
            <p:cNvPr id="247822" name="Text Box 14"/>
            <p:cNvSpPr txBox="1">
              <a:spLocks noChangeArrowheads="1"/>
            </p:cNvSpPr>
            <p:nvPr/>
          </p:nvSpPr>
          <p:spPr bwMode="auto">
            <a:xfrm>
              <a:off x="1288" y="1307"/>
              <a:ext cx="781" cy="250"/>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a:t>Stimulates salivary</a:t>
              </a:r>
            </a:p>
            <a:p>
              <a:pPr algn="ctr" eaLnBrk="0" hangingPunct="0"/>
              <a:r>
                <a:rPr kumimoji="1" lang="en-US" sz="1000"/>
                <a:t>gland secretion</a:t>
              </a:r>
            </a:p>
          </p:txBody>
        </p:sp>
        <p:sp>
          <p:nvSpPr>
            <p:cNvPr id="247823" name="Text Box 15"/>
            <p:cNvSpPr txBox="1">
              <a:spLocks noChangeArrowheads="1"/>
            </p:cNvSpPr>
            <p:nvPr/>
          </p:nvSpPr>
          <p:spPr bwMode="auto">
            <a:xfrm>
              <a:off x="1313" y="1587"/>
              <a:ext cx="673" cy="250"/>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a:t>Constricts</a:t>
              </a:r>
            </a:p>
            <a:p>
              <a:pPr algn="ctr" eaLnBrk="0" hangingPunct="0"/>
              <a:r>
                <a:rPr kumimoji="1" lang="en-US" sz="1000"/>
                <a:t>bronchi in lungs</a:t>
              </a:r>
            </a:p>
          </p:txBody>
        </p:sp>
        <p:sp>
          <p:nvSpPr>
            <p:cNvPr id="247824" name="Text Box 16"/>
            <p:cNvSpPr txBox="1">
              <a:spLocks noChangeArrowheads="1"/>
            </p:cNvSpPr>
            <p:nvPr/>
          </p:nvSpPr>
          <p:spPr bwMode="auto">
            <a:xfrm>
              <a:off x="1350" y="1925"/>
              <a:ext cx="532"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a:t>Slows heart</a:t>
              </a:r>
            </a:p>
          </p:txBody>
        </p:sp>
        <p:sp>
          <p:nvSpPr>
            <p:cNvPr id="247825" name="Text Box 17"/>
            <p:cNvSpPr txBox="1">
              <a:spLocks noChangeArrowheads="1"/>
            </p:cNvSpPr>
            <p:nvPr/>
          </p:nvSpPr>
          <p:spPr bwMode="auto">
            <a:xfrm>
              <a:off x="1301" y="2315"/>
              <a:ext cx="754" cy="346"/>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a:t>Stimulates activity</a:t>
              </a:r>
            </a:p>
            <a:p>
              <a:pPr algn="ctr" eaLnBrk="0" hangingPunct="0"/>
              <a:r>
                <a:rPr kumimoji="1" lang="en-US" sz="1000"/>
                <a:t>of stomach and</a:t>
              </a:r>
            </a:p>
            <a:p>
              <a:pPr algn="ctr" eaLnBrk="0" hangingPunct="0"/>
              <a:r>
                <a:rPr kumimoji="1" lang="en-US" sz="1000"/>
                <a:t>intestines</a:t>
              </a:r>
            </a:p>
          </p:txBody>
        </p:sp>
        <p:sp>
          <p:nvSpPr>
            <p:cNvPr id="247826" name="Text Box 18"/>
            <p:cNvSpPr txBox="1">
              <a:spLocks noChangeArrowheads="1"/>
            </p:cNvSpPr>
            <p:nvPr/>
          </p:nvSpPr>
          <p:spPr bwMode="auto">
            <a:xfrm>
              <a:off x="1293" y="2700"/>
              <a:ext cx="754" cy="250"/>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a:t>Stimulates activity</a:t>
              </a:r>
            </a:p>
            <a:p>
              <a:pPr algn="ctr" eaLnBrk="0" hangingPunct="0"/>
              <a:r>
                <a:rPr kumimoji="1" lang="en-US" sz="1000"/>
                <a:t>of pancreas</a:t>
              </a:r>
            </a:p>
          </p:txBody>
        </p:sp>
        <p:sp>
          <p:nvSpPr>
            <p:cNvPr id="247827" name="Text Box 19"/>
            <p:cNvSpPr txBox="1">
              <a:spLocks noChangeArrowheads="1"/>
            </p:cNvSpPr>
            <p:nvPr/>
          </p:nvSpPr>
          <p:spPr bwMode="auto">
            <a:xfrm>
              <a:off x="1393" y="3019"/>
              <a:ext cx="505" cy="250"/>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a:t>Stimulates</a:t>
              </a:r>
            </a:p>
            <a:p>
              <a:pPr algn="ctr" eaLnBrk="0" hangingPunct="0"/>
              <a:r>
                <a:rPr kumimoji="1" lang="en-US" sz="1000"/>
                <a:t>gallbladder</a:t>
              </a:r>
            </a:p>
          </p:txBody>
        </p:sp>
        <p:sp>
          <p:nvSpPr>
            <p:cNvPr id="247828" name="Text Box 20"/>
            <p:cNvSpPr txBox="1">
              <a:spLocks noChangeArrowheads="1"/>
            </p:cNvSpPr>
            <p:nvPr/>
          </p:nvSpPr>
          <p:spPr bwMode="auto">
            <a:xfrm>
              <a:off x="1274" y="3427"/>
              <a:ext cx="802" cy="250"/>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a:t>Promotes emptying</a:t>
              </a:r>
            </a:p>
            <a:p>
              <a:pPr algn="ctr" eaLnBrk="0" hangingPunct="0"/>
              <a:r>
                <a:rPr kumimoji="1" lang="en-US" sz="1000"/>
                <a:t>of bladder</a:t>
              </a:r>
            </a:p>
          </p:txBody>
        </p:sp>
        <p:sp>
          <p:nvSpPr>
            <p:cNvPr id="247829" name="Text Box 21"/>
            <p:cNvSpPr txBox="1">
              <a:spLocks noChangeArrowheads="1"/>
            </p:cNvSpPr>
            <p:nvPr/>
          </p:nvSpPr>
          <p:spPr bwMode="auto">
            <a:xfrm>
              <a:off x="1292" y="3739"/>
              <a:ext cx="762" cy="250"/>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a:t>Promotes erection</a:t>
              </a:r>
            </a:p>
            <a:p>
              <a:pPr algn="ctr" eaLnBrk="0" hangingPunct="0"/>
              <a:r>
                <a:rPr kumimoji="1" lang="en-US" sz="1000"/>
                <a:t>of genitalia</a:t>
              </a:r>
            </a:p>
          </p:txBody>
        </p:sp>
        <p:sp>
          <p:nvSpPr>
            <p:cNvPr id="247830" name="AutoShape 22"/>
            <p:cNvSpPr>
              <a:spLocks/>
            </p:cNvSpPr>
            <p:nvPr/>
          </p:nvSpPr>
          <p:spPr bwMode="auto">
            <a:xfrm>
              <a:off x="2648" y="1536"/>
              <a:ext cx="48" cy="432"/>
            </a:xfrm>
            <a:prstGeom prst="leftBrace">
              <a:avLst>
                <a:gd name="adj1" fmla="val 75000"/>
                <a:gd name="adj2" fmla="val 50000"/>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47831" name="AutoShape 23"/>
            <p:cNvSpPr>
              <a:spLocks/>
            </p:cNvSpPr>
            <p:nvPr/>
          </p:nvSpPr>
          <p:spPr bwMode="auto">
            <a:xfrm>
              <a:off x="2648" y="2016"/>
              <a:ext cx="47" cy="768"/>
            </a:xfrm>
            <a:prstGeom prst="leftBrace">
              <a:avLst>
                <a:gd name="adj1" fmla="val 136170"/>
                <a:gd name="adj2" fmla="val 50000"/>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47832" name="AutoShape 24"/>
            <p:cNvSpPr>
              <a:spLocks/>
            </p:cNvSpPr>
            <p:nvPr/>
          </p:nvSpPr>
          <p:spPr bwMode="auto">
            <a:xfrm>
              <a:off x="2616" y="2832"/>
              <a:ext cx="96" cy="576"/>
            </a:xfrm>
            <a:prstGeom prst="leftBrace">
              <a:avLst>
                <a:gd name="adj1" fmla="val 50000"/>
                <a:gd name="adj2" fmla="val 50000"/>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47833" name="Text Box 25"/>
            <p:cNvSpPr txBox="1">
              <a:spLocks noChangeArrowheads="1"/>
            </p:cNvSpPr>
            <p:nvPr/>
          </p:nvSpPr>
          <p:spPr bwMode="auto">
            <a:xfrm>
              <a:off x="2270" y="1667"/>
              <a:ext cx="405"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a:t>Cervical</a:t>
              </a:r>
            </a:p>
          </p:txBody>
        </p:sp>
        <p:sp>
          <p:nvSpPr>
            <p:cNvPr id="247834" name="Text Box 26"/>
            <p:cNvSpPr txBox="1">
              <a:spLocks noChangeArrowheads="1"/>
            </p:cNvSpPr>
            <p:nvPr/>
          </p:nvSpPr>
          <p:spPr bwMode="auto">
            <a:xfrm>
              <a:off x="2261" y="2313"/>
              <a:ext cx="422"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a:t>Thoracic</a:t>
              </a:r>
            </a:p>
          </p:txBody>
        </p:sp>
        <p:sp>
          <p:nvSpPr>
            <p:cNvPr id="247835" name="Text Box 27"/>
            <p:cNvSpPr txBox="1">
              <a:spLocks noChangeArrowheads="1"/>
            </p:cNvSpPr>
            <p:nvPr/>
          </p:nvSpPr>
          <p:spPr bwMode="auto">
            <a:xfrm>
              <a:off x="2264" y="3027"/>
              <a:ext cx="386"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a:t>Lumbar</a:t>
              </a:r>
            </a:p>
          </p:txBody>
        </p:sp>
        <p:sp>
          <p:nvSpPr>
            <p:cNvPr id="247836" name="Text Box 28"/>
            <p:cNvSpPr txBox="1">
              <a:spLocks noChangeArrowheads="1"/>
            </p:cNvSpPr>
            <p:nvPr/>
          </p:nvSpPr>
          <p:spPr bwMode="auto">
            <a:xfrm>
              <a:off x="2256" y="3885"/>
              <a:ext cx="425"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a:t>Synapse</a:t>
              </a:r>
            </a:p>
          </p:txBody>
        </p:sp>
        <p:sp>
          <p:nvSpPr>
            <p:cNvPr id="247837" name="Line 29"/>
            <p:cNvSpPr>
              <a:spLocks noChangeShapeType="1"/>
            </p:cNvSpPr>
            <p:nvPr/>
          </p:nvSpPr>
          <p:spPr bwMode="auto">
            <a:xfrm>
              <a:off x="2176" y="3904"/>
              <a:ext cx="96" cy="48"/>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47838" name="Text Box 30"/>
            <p:cNvSpPr txBox="1">
              <a:spLocks noChangeArrowheads="1"/>
            </p:cNvSpPr>
            <p:nvPr/>
          </p:nvSpPr>
          <p:spPr bwMode="auto">
            <a:xfrm>
              <a:off x="2776" y="1483"/>
              <a:ext cx="554" cy="250"/>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000"/>
                <a:t>Sympathetic</a:t>
              </a:r>
            </a:p>
            <a:p>
              <a:pPr eaLnBrk="0" hangingPunct="0"/>
              <a:r>
                <a:rPr kumimoji="1" lang="en-US" sz="1000"/>
                <a:t>ganglia</a:t>
              </a:r>
            </a:p>
          </p:txBody>
        </p:sp>
        <p:sp>
          <p:nvSpPr>
            <p:cNvPr id="247839" name="Text Box 31"/>
            <p:cNvSpPr txBox="1">
              <a:spLocks noChangeArrowheads="1"/>
            </p:cNvSpPr>
            <p:nvPr/>
          </p:nvSpPr>
          <p:spPr bwMode="auto">
            <a:xfrm>
              <a:off x="3650" y="987"/>
              <a:ext cx="550" cy="250"/>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a:t>Dilates pupil</a:t>
              </a:r>
            </a:p>
            <a:p>
              <a:pPr algn="ctr" eaLnBrk="0" hangingPunct="0"/>
              <a:r>
                <a:rPr kumimoji="1" lang="en-US" sz="1000"/>
                <a:t>of eye</a:t>
              </a:r>
            </a:p>
          </p:txBody>
        </p:sp>
        <p:sp>
          <p:nvSpPr>
            <p:cNvPr id="247840" name="Text Box 32"/>
            <p:cNvSpPr txBox="1">
              <a:spLocks noChangeArrowheads="1"/>
            </p:cNvSpPr>
            <p:nvPr/>
          </p:nvSpPr>
          <p:spPr bwMode="auto">
            <a:xfrm>
              <a:off x="3591" y="1282"/>
              <a:ext cx="683" cy="250"/>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a:t>Inhibits salivary </a:t>
              </a:r>
            </a:p>
            <a:p>
              <a:pPr algn="ctr" eaLnBrk="0" hangingPunct="0"/>
              <a:r>
                <a:rPr kumimoji="1" lang="en-US" sz="1000"/>
                <a:t>gland secretion</a:t>
              </a:r>
            </a:p>
          </p:txBody>
        </p:sp>
        <p:sp>
          <p:nvSpPr>
            <p:cNvPr id="247841" name="Text Box 33"/>
            <p:cNvSpPr txBox="1">
              <a:spLocks noChangeArrowheads="1"/>
            </p:cNvSpPr>
            <p:nvPr/>
          </p:nvSpPr>
          <p:spPr bwMode="auto">
            <a:xfrm>
              <a:off x="3602" y="1587"/>
              <a:ext cx="687" cy="250"/>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a:t>Relaxes bronchi</a:t>
              </a:r>
            </a:p>
            <a:p>
              <a:pPr algn="ctr" eaLnBrk="0" hangingPunct="0"/>
              <a:r>
                <a:rPr kumimoji="1" lang="en-US" sz="1000"/>
                <a:t>in lungs</a:t>
              </a:r>
            </a:p>
          </p:txBody>
        </p:sp>
        <p:sp>
          <p:nvSpPr>
            <p:cNvPr id="247842" name="Text Box 34"/>
            <p:cNvSpPr txBox="1">
              <a:spLocks noChangeArrowheads="1"/>
            </p:cNvSpPr>
            <p:nvPr/>
          </p:nvSpPr>
          <p:spPr bwMode="auto">
            <a:xfrm>
              <a:off x="3568" y="1915"/>
              <a:ext cx="735"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a:t>Accelerates heart</a:t>
              </a:r>
            </a:p>
          </p:txBody>
        </p:sp>
        <p:sp>
          <p:nvSpPr>
            <p:cNvPr id="247843" name="Text Box 35"/>
            <p:cNvSpPr txBox="1">
              <a:spLocks noChangeArrowheads="1"/>
            </p:cNvSpPr>
            <p:nvPr/>
          </p:nvSpPr>
          <p:spPr bwMode="auto">
            <a:xfrm>
              <a:off x="3540" y="2179"/>
              <a:ext cx="929" cy="250"/>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a:t>Inhibits activity of </a:t>
              </a:r>
            </a:p>
            <a:p>
              <a:pPr algn="ctr" eaLnBrk="0" hangingPunct="0"/>
              <a:r>
                <a:rPr kumimoji="1" lang="en-US" sz="1000"/>
                <a:t>stomach and intestines</a:t>
              </a:r>
            </a:p>
          </p:txBody>
        </p:sp>
        <p:sp>
          <p:nvSpPr>
            <p:cNvPr id="247844" name="Text Box 36"/>
            <p:cNvSpPr txBox="1">
              <a:spLocks noChangeArrowheads="1"/>
            </p:cNvSpPr>
            <p:nvPr/>
          </p:nvSpPr>
          <p:spPr bwMode="auto">
            <a:xfrm>
              <a:off x="3611" y="2467"/>
              <a:ext cx="634" cy="250"/>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a:t>Inhibits activity</a:t>
              </a:r>
            </a:p>
            <a:p>
              <a:pPr algn="ctr" eaLnBrk="0" hangingPunct="0"/>
              <a:r>
                <a:rPr kumimoji="1" lang="en-US" sz="1000"/>
                <a:t>of pancreas</a:t>
              </a:r>
            </a:p>
          </p:txBody>
        </p:sp>
        <p:sp>
          <p:nvSpPr>
            <p:cNvPr id="247845" name="Text Box 37"/>
            <p:cNvSpPr txBox="1">
              <a:spLocks noChangeArrowheads="1"/>
            </p:cNvSpPr>
            <p:nvPr/>
          </p:nvSpPr>
          <p:spPr bwMode="auto">
            <a:xfrm>
              <a:off x="3564" y="2771"/>
              <a:ext cx="784" cy="346"/>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a:t>Stimulates glucose</a:t>
              </a:r>
            </a:p>
            <a:p>
              <a:pPr algn="ctr" eaLnBrk="0" hangingPunct="0"/>
              <a:r>
                <a:rPr kumimoji="1" lang="en-US" sz="1000"/>
                <a:t>release from liver;</a:t>
              </a:r>
            </a:p>
            <a:p>
              <a:pPr algn="ctr" eaLnBrk="0" hangingPunct="0"/>
              <a:r>
                <a:rPr kumimoji="1" lang="en-US" sz="1000"/>
                <a:t>inhibits gallbladder</a:t>
              </a:r>
            </a:p>
          </p:txBody>
        </p:sp>
        <p:sp>
          <p:nvSpPr>
            <p:cNvPr id="247846" name="Text Box 38"/>
            <p:cNvSpPr txBox="1">
              <a:spLocks noChangeArrowheads="1"/>
            </p:cNvSpPr>
            <p:nvPr/>
          </p:nvSpPr>
          <p:spPr bwMode="auto">
            <a:xfrm>
              <a:off x="3567" y="3179"/>
              <a:ext cx="682" cy="250"/>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a:t>Stimulates</a:t>
              </a:r>
            </a:p>
            <a:p>
              <a:pPr algn="ctr" eaLnBrk="0" hangingPunct="0"/>
              <a:r>
                <a:rPr kumimoji="1" lang="en-US" sz="1000"/>
                <a:t>adrenal medulla</a:t>
              </a:r>
            </a:p>
          </p:txBody>
        </p:sp>
        <p:sp>
          <p:nvSpPr>
            <p:cNvPr id="247847" name="Text Box 39"/>
            <p:cNvSpPr txBox="1">
              <a:spLocks noChangeArrowheads="1"/>
            </p:cNvSpPr>
            <p:nvPr/>
          </p:nvSpPr>
          <p:spPr bwMode="auto">
            <a:xfrm>
              <a:off x="3591" y="3468"/>
              <a:ext cx="713" cy="250"/>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a:t>Inhibits emptying</a:t>
              </a:r>
            </a:p>
            <a:p>
              <a:pPr algn="ctr" eaLnBrk="0" hangingPunct="0"/>
              <a:r>
                <a:rPr kumimoji="1" lang="en-US" sz="1000"/>
                <a:t>of bladder</a:t>
              </a:r>
            </a:p>
          </p:txBody>
        </p:sp>
        <p:sp>
          <p:nvSpPr>
            <p:cNvPr id="247848" name="Text Box 40"/>
            <p:cNvSpPr txBox="1">
              <a:spLocks noChangeArrowheads="1"/>
            </p:cNvSpPr>
            <p:nvPr/>
          </p:nvSpPr>
          <p:spPr bwMode="auto">
            <a:xfrm>
              <a:off x="3452" y="3763"/>
              <a:ext cx="1035" cy="250"/>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a:t>Promotes ejaculation and </a:t>
              </a:r>
            </a:p>
            <a:p>
              <a:pPr algn="ctr" eaLnBrk="0" hangingPunct="0"/>
              <a:r>
                <a:rPr kumimoji="1" lang="en-US" sz="1000"/>
                <a:t>vaginal contractions</a:t>
              </a:r>
            </a:p>
          </p:txBody>
        </p:sp>
        <p:sp>
          <p:nvSpPr>
            <p:cNvPr id="247849" name="AutoShape 41"/>
            <p:cNvSpPr>
              <a:spLocks/>
            </p:cNvSpPr>
            <p:nvPr/>
          </p:nvSpPr>
          <p:spPr bwMode="auto">
            <a:xfrm>
              <a:off x="3072" y="3408"/>
              <a:ext cx="96" cy="288"/>
            </a:xfrm>
            <a:prstGeom prst="rightBrace">
              <a:avLst>
                <a:gd name="adj1" fmla="val 25000"/>
                <a:gd name="adj2" fmla="val 50000"/>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47850" name="Text Box 42"/>
            <p:cNvSpPr txBox="1">
              <a:spLocks noChangeArrowheads="1"/>
            </p:cNvSpPr>
            <p:nvPr/>
          </p:nvSpPr>
          <p:spPr bwMode="auto">
            <a:xfrm>
              <a:off x="3066" y="3819"/>
              <a:ext cx="342"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a:t>Sacral</a:t>
              </a:r>
            </a:p>
          </p:txBody>
        </p:sp>
        <p:sp>
          <p:nvSpPr>
            <p:cNvPr id="247851" name="Line 43"/>
            <p:cNvSpPr>
              <a:spLocks noChangeShapeType="1"/>
            </p:cNvSpPr>
            <p:nvPr/>
          </p:nvSpPr>
          <p:spPr bwMode="auto">
            <a:xfrm>
              <a:off x="3160" y="3544"/>
              <a:ext cx="48" cy="288"/>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47852" name="Text Box 44"/>
            <p:cNvSpPr txBox="1">
              <a:spLocks noChangeArrowheads="1"/>
            </p:cNvSpPr>
            <p:nvPr/>
          </p:nvSpPr>
          <p:spPr bwMode="auto">
            <a:xfrm>
              <a:off x="4520" y="1072"/>
              <a:ext cx="1003" cy="442"/>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000" b="1"/>
                <a:t>Location of</a:t>
              </a:r>
            </a:p>
            <a:p>
              <a:pPr eaLnBrk="0" hangingPunct="0"/>
              <a:r>
                <a:rPr kumimoji="1" lang="en-US" sz="1000" b="1"/>
                <a:t>preganglionic neurons:</a:t>
              </a:r>
            </a:p>
            <a:p>
              <a:pPr eaLnBrk="0" hangingPunct="0"/>
              <a:r>
                <a:rPr kumimoji="1" lang="en-US" sz="1000"/>
                <a:t>thoracic and lumbar</a:t>
              </a:r>
            </a:p>
            <a:p>
              <a:pPr eaLnBrk="0" hangingPunct="0"/>
              <a:r>
                <a:rPr kumimoji="1" lang="en-US" sz="1000"/>
                <a:t>segments of spinal cord</a:t>
              </a:r>
            </a:p>
          </p:txBody>
        </p:sp>
        <p:sp>
          <p:nvSpPr>
            <p:cNvPr id="247853" name="Text Box 45"/>
            <p:cNvSpPr txBox="1">
              <a:spLocks noChangeArrowheads="1"/>
            </p:cNvSpPr>
            <p:nvPr/>
          </p:nvSpPr>
          <p:spPr bwMode="auto">
            <a:xfrm>
              <a:off x="4512" y="1614"/>
              <a:ext cx="1003" cy="442"/>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000" b="1"/>
                <a:t>Neurotransmitter</a:t>
              </a:r>
            </a:p>
            <a:p>
              <a:pPr eaLnBrk="0" hangingPunct="0"/>
              <a:r>
                <a:rPr kumimoji="1" lang="en-US" sz="1000" b="1"/>
                <a:t>released by</a:t>
              </a:r>
            </a:p>
            <a:p>
              <a:pPr eaLnBrk="0" hangingPunct="0"/>
              <a:r>
                <a:rPr kumimoji="1" lang="en-US" sz="1000" b="1"/>
                <a:t>preganglionic neurons:</a:t>
              </a:r>
              <a:endParaRPr kumimoji="1" lang="en-US" sz="1000"/>
            </a:p>
            <a:p>
              <a:pPr eaLnBrk="0" hangingPunct="0"/>
              <a:r>
                <a:rPr kumimoji="1" lang="en-US" sz="1000"/>
                <a:t>acetylcholine</a:t>
              </a:r>
            </a:p>
          </p:txBody>
        </p:sp>
        <p:sp>
          <p:nvSpPr>
            <p:cNvPr id="247854" name="Text Box 46"/>
            <p:cNvSpPr txBox="1">
              <a:spLocks noChangeArrowheads="1"/>
            </p:cNvSpPr>
            <p:nvPr/>
          </p:nvSpPr>
          <p:spPr bwMode="auto">
            <a:xfrm>
              <a:off x="4512" y="2326"/>
              <a:ext cx="1048" cy="634"/>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000" b="1"/>
                <a:t>Location of</a:t>
              </a:r>
            </a:p>
            <a:p>
              <a:pPr eaLnBrk="0" hangingPunct="0"/>
              <a:r>
                <a:rPr kumimoji="1" lang="en-US" sz="1000" b="1"/>
                <a:t>postganglionic neurons:</a:t>
              </a:r>
            </a:p>
            <a:p>
              <a:pPr eaLnBrk="0" hangingPunct="0"/>
              <a:r>
                <a:rPr kumimoji="1" lang="en-US" sz="1000"/>
                <a:t>some in ganglia close to</a:t>
              </a:r>
            </a:p>
            <a:p>
              <a:pPr eaLnBrk="0" hangingPunct="0"/>
              <a:r>
                <a:rPr kumimoji="1" lang="en-US" sz="1000"/>
                <a:t>target organs; others in</a:t>
              </a:r>
            </a:p>
            <a:p>
              <a:pPr eaLnBrk="0" hangingPunct="0"/>
              <a:r>
                <a:rPr kumimoji="1" lang="en-US" sz="1000"/>
                <a:t>a chain of ganglia near </a:t>
              </a:r>
            </a:p>
            <a:p>
              <a:pPr eaLnBrk="0" hangingPunct="0"/>
              <a:r>
                <a:rPr kumimoji="1" lang="en-US" sz="1000"/>
                <a:t>spinal cord</a:t>
              </a:r>
            </a:p>
          </p:txBody>
        </p:sp>
        <p:sp>
          <p:nvSpPr>
            <p:cNvPr id="247855" name="Text Box 47"/>
            <p:cNvSpPr txBox="1">
              <a:spLocks noChangeArrowheads="1"/>
            </p:cNvSpPr>
            <p:nvPr/>
          </p:nvSpPr>
          <p:spPr bwMode="auto">
            <a:xfrm>
              <a:off x="4504" y="3142"/>
              <a:ext cx="1048" cy="442"/>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000" b="1"/>
                <a:t>Neurotransmitter</a:t>
              </a:r>
            </a:p>
            <a:p>
              <a:pPr eaLnBrk="0" hangingPunct="0"/>
              <a:r>
                <a:rPr kumimoji="1" lang="en-US" sz="1000" b="1"/>
                <a:t>released by</a:t>
              </a:r>
            </a:p>
            <a:p>
              <a:pPr eaLnBrk="0" hangingPunct="0"/>
              <a:r>
                <a:rPr kumimoji="1" lang="en-US" sz="1000" b="1"/>
                <a:t>postganglionic neurons:</a:t>
              </a:r>
            </a:p>
            <a:p>
              <a:pPr eaLnBrk="0" hangingPunct="0"/>
              <a:r>
                <a:rPr kumimoji="1" lang="en-US" sz="1000"/>
                <a:t>norepinephrine</a:t>
              </a:r>
            </a:p>
          </p:txBody>
        </p:sp>
      </p:grpSp>
    </p:spTree>
    <p:extLst>
      <p:ext uri="{BB962C8B-B14F-4D97-AF65-F5344CB8AC3E}">
        <p14:creationId xmlns:p14="http://schemas.microsoft.com/office/powerpoint/2010/main" val="1562626049"/>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p:cNvSpPr>
            <a:spLocks noGrp="1" noChangeArrowheads="1"/>
          </p:cNvSpPr>
          <p:nvPr>
            <p:ph type="title"/>
          </p:nvPr>
        </p:nvSpPr>
        <p:spPr>
          <a:xfrm>
            <a:off x="457200" y="274638"/>
            <a:ext cx="8229600" cy="411162"/>
          </a:xfrm>
        </p:spPr>
        <p:txBody>
          <a:bodyPr/>
          <a:lstStyle/>
          <a:p>
            <a:pPr eaLnBrk="1" hangingPunct="1"/>
            <a:r>
              <a:rPr lang="en-US" sz="2800">
                <a:ea typeface="ＭＳ Ｐゴシック" pitchFamily="-108" charset="-128"/>
                <a:cs typeface="ＭＳ Ｐゴシック" pitchFamily="-108" charset="-128"/>
              </a:rPr>
              <a:t>Development of the human brain</a:t>
            </a:r>
          </a:p>
        </p:txBody>
      </p:sp>
      <p:grpSp>
        <p:nvGrpSpPr>
          <p:cNvPr id="248835" name="Group 79"/>
          <p:cNvGrpSpPr>
            <a:grpSpLocks/>
          </p:cNvGrpSpPr>
          <p:nvPr/>
        </p:nvGrpSpPr>
        <p:grpSpPr bwMode="auto">
          <a:xfrm>
            <a:off x="41275" y="692150"/>
            <a:ext cx="8975725" cy="5775325"/>
            <a:chOff x="26" y="436"/>
            <a:chExt cx="5654" cy="3638"/>
          </a:xfrm>
        </p:grpSpPr>
        <p:pic>
          <p:nvPicPr>
            <p:cNvPr id="248836" name="Picture 4"/>
            <p:cNvPicPr>
              <a:picLocks noChangeAspect="1" noChangeArrowheads="1"/>
            </p:cNvPicPr>
            <p:nvPr/>
          </p:nvPicPr>
          <p:blipFill>
            <a:blip r:embed="rId2"/>
            <a:srcRect/>
            <a:stretch>
              <a:fillRect/>
            </a:stretch>
          </p:blipFill>
          <p:spPr bwMode="auto">
            <a:xfrm>
              <a:off x="64" y="712"/>
              <a:ext cx="5616" cy="3362"/>
            </a:xfrm>
            <a:prstGeom prst="rect">
              <a:avLst/>
            </a:prstGeom>
            <a:noFill/>
            <a:ln w="9525">
              <a:noFill/>
              <a:miter lim="800000"/>
              <a:headEnd/>
              <a:tailEnd/>
            </a:ln>
          </p:spPr>
        </p:pic>
        <p:sp>
          <p:nvSpPr>
            <p:cNvPr id="248837" name="Text Box 5"/>
            <p:cNvSpPr txBox="1">
              <a:spLocks noChangeArrowheads="1"/>
            </p:cNvSpPr>
            <p:nvPr/>
          </p:nvSpPr>
          <p:spPr bwMode="auto">
            <a:xfrm>
              <a:off x="864" y="436"/>
              <a:ext cx="1152" cy="16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100" b="1"/>
                <a:t>Embryonic brain regions</a:t>
              </a:r>
            </a:p>
          </p:txBody>
        </p:sp>
        <p:sp>
          <p:nvSpPr>
            <p:cNvPr id="248838" name="Text Box 6"/>
            <p:cNvSpPr txBox="1">
              <a:spLocks noChangeArrowheads="1"/>
            </p:cNvSpPr>
            <p:nvPr/>
          </p:nvSpPr>
          <p:spPr bwMode="auto">
            <a:xfrm>
              <a:off x="3648" y="445"/>
              <a:ext cx="1473" cy="16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100" b="1"/>
                <a:t>Brain structures present in adult</a:t>
              </a:r>
            </a:p>
          </p:txBody>
        </p:sp>
        <p:sp>
          <p:nvSpPr>
            <p:cNvPr id="248839" name="Text Box 7"/>
            <p:cNvSpPr txBox="1">
              <a:spLocks noChangeArrowheads="1"/>
            </p:cNvSpPr>
            <p:nvPr/>
          </p:nvSpPr>
          <p:spPr bwMode="auto">
            <a:xfrm>
              <a:off x="427" y="965"/>
              <a:ext cx="493" cy="16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100"/>
                <a:t>Forebrain</a:t>
              </a:r>
            </a:p>
          </p:txBody>
        </p:sp>
        <p:sp>
          <p:nvSpPr>
            <p:cNvPr id="248840" name="Text Box 8"/>
            <p:cNvSpPr txBox="1">
              <a:spLocks noChangeArrowheads="1"/>
            </p:cNvSpPr>
            <p:nvPr/>
          </p:nvSpPr>
          <p:spPr bwMode="auto">
            <a:xfrm>
              <a:off x="1841" y="820"/>
              <a:ext cx="695" cy="16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100"/>
                <a:t>Telencephalon</a:t>
              </a:r>
            </a:p>
          </p:txBody>
        </p:sp>
        <p:sp>
          <p:nvSpPr>
            <p:cNvPr id="248841" name="Text Box 9"/>
            <p:cNvSpPr txBox="1">
              <a:spLocks noChangeArrowheads="1"/>
            </p:cNvSpPr>
            <p:nvPr/>
          </p:nvSpPr>
          <p:spPr bwMode="auto">
            <a:xfrm>
              <a:off x="428" y="1428"/>
              <a:ext cx="454" cy="16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100"/>
                <a:t>Midbrain</a:t>
              </a:r>
            </a:p>
          </p:txBody>
        </p:sp>
        <p:sp>
          <p:nvSpPr>
            <p:cNvPr id="248842" name="Text Box 10"/>
            <p:cNvSpPr txBox="1">
              <a:spLocks noChangeArrowheads="1"/>
            </p:cNvSpPr>
            <p:nvPr/>
          </p:nvSpPr>
          <p:spPr bwMode="auto">
            <a:xfrm>
              <a:off x="419" y="1876"/>
              <a:ext cx="494" cy="16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100"/>
                <a:t>Hindbrain</a:t>
              </a:r>
            </a:p>
          </p:txBody>
        </p:sp>
        <p:sp>
          <p:nvSpPr>
            <p:cNvPr id="248843" name="Text Box 11"/>
            <p:cNvSpPr txBox="1">
              <a:spLocks noChangeArrowheads="1"/>
            </p:cNvSpPr>
            <p:nvPr/>
          </p:nvSpPr>
          <p:spPr bwMode="auto">
            <a:xfrm>
              <a:off x="1850" y="1124"/>
              <a:ext cx="656" cy="16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100"/>
                <a:t>Diencephalon</a:t>
              </a:r>
            </a:p>
          </p:txBody>
        </p:sp>
        <p:sp>
          <p:nvSpPr>
            <p:cNvPr id="248844" name="Text Box 12"/>
            <p:cNvSpPr txBox="1">
              <a:spLocks noChangeArrowheads="1"/>
            </p:cNvSpPr>
            <p:nvPr/>
          </p:nvSpPr>
          <p:spPr bwMode="auto">
            <a:xfrm>
              <a:off x="1804" y="1423"/>
              <a:ext cx="738" cy="16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100"/>
                <a:t>Mesencephalon</a:t>
              </a:r>
            </a:p>
          </p:txBody>
        </p:sp>
        <p:sp>
          <p:nvSpPr>
            <p:cNvPr id="248845" name="Text Box 13"/>
            <p:cNvSpPr txBox="1">
              <a:spLocks noChangeArrowheads="1"/>
            </p:cNvSpPr>
            <p:nvPr/>
          </p:nvSpPr>
          <p:spPr bwMode="auto">
            <a:xfrm>
              <a:off x="1832" y="1724"/>
              <a:ext cx="718" cy="16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100"/>
                <a:t>Metencephalon</a:t>
              </a:r>
            </a:p>
          </p:txBody>
        </p:sp>
        <p:sp>
          <p:nvSpPr>
            <p:cNvPr id="248846" name="Text Box 14"/>
            <p:cNvSpPr txBox="1">
              <a:spLocks noChangeArrowheads="1"/>
            </p:cNvSpPr>
            <p:nvPr/>
          </p:nvSpPr>
          <p:spPr bwMode="auto">
            <a:xfrm>
              <a:off x="1815" y="2044"/>
              <a:ext cx="758" cy="16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100"/>
                <a:t>Myelencephalon</a:t>
              </a:r>
            </a:p>
          </p:txBody>
        </p:sp>
        <p:sp>
          <p:nvSpPr>
            <p:cNvPr id="248847" name="Text Box 15"/>
            <p:cNvSpPr txBox="1">
              <a:spLocks noChangeArrowheads="1"/>
            </p:cNvSpPr>
            <p:nvPr/>
          </p:nvSpPr>
          <p:spPr bwMode="auto">
            <a:xfrm>
              <a:off x="3344" y="785"/>
              <a:ext cx="2120" cy="270"/>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100"/>
                <a:t>Cerebrum (cerebral hemispheres; includes cerebral</a:t>
              </a:r>
            </a:p>
            <a:p>
              <a:pPr eaLnBrk="0" hangingPunct="0"/>
              <a:r>
                <a:rPr kumimoji="1" lang="en-US" sz="1100"/>
                <a:t>cortex, white matter, basal nuclei)</a:t>
              </a:r>
            </a:p>
          </p:txBody>
        </p:sp>
        <p:sp>
          <p:nvSpPr>
            <p:cNvPr id="248848" name="Text Box 16"/>
            <p:cNvSpPr txBox="1">
              <a:spLocks noChangeArrowheads="1"/>
            </p:cNvSpPr>
            <p:nvPr/>
          </p:nvSpPr>
          <p:spPr bwMode="auto">
            <a:xfrm>
              <a:off x="3355" y="1124"/>
              <a:ext cx="2214" cy="16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100"/>
                <a:t>Diencephalon (thalamus, hypothalamus, epithalamus)</a:t>
              </a:r>
            </a:p>
          </p:txBody>
        </p:sp>
        <p:sp>
          <p:nvSpPr>
            <p:cNvPr id="248849" name="Text Box 17"/>
            <p:cNvSpPr txBox="1">
              <a:spLocks noChangeArrowheads="1"/>
            </p:cNvSpPr>
            <p:nvPr/>
          </p:nvSpPr>
          <p:spPr bwMode="auto">
            <a:xfrm>
              <a:off x="3350" y="1432"/>
              <a:ext cx="1194" cy="16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100"/>
                <a:t>Midbrain (part of brainstem)</a:t>
              </a:r>
            </a:p>
          </p:txBody>
        </p:sp>
        <p:sp>
          <p:nvSpPr>
            <p:cNvPr id="248850" name="Text Box 18"/>
            <p:cNvSpPr txBox="1">
              <a:spLocks noChangeArrowheads="1"/>
            </p:cNvSpPr>
            <p:nvPr/>
          </p:nvSpPr>
          <p:spPr bwMode="auto">
            <a:xfrm>
              <a:off x="3356" y="1734"/>
              <a:ext cx="1632" cy="16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100"/>
                <a:t>Pons (part of brainstem),     cerebellum</a:t>
              </a:r>
            </a:p>
          </p:txBody>
        </p:sp>
        <p:sp>
          <p:nvSpPr>
            <p:cNvPr id="248851" name="Text Box 19"/>
            <p:cNvSpPr txBox="1">
              <a:spLocks noChangeArrowheads="1"/>
            </p:cNvSpPr>
            <p:nvPr/>
          </p:nvSpPr>
          <p:spPr bwMode="auto">
            <a:xfrm>
              <a:off x="3360" y="2040"/>
              <a:ext cx="1576" cy="16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100"/>
                <a:t>Medulla oblongata (part of brainstem)</a:t>
              </a:r>
            </a:p>
          </p:txBody>
        </p:sp>
        <p:sp>
          <p:nvSpPr>
            <p:cNvPr id="248852" name="Text Box 20"/>
            <p:cNvSpPr txBox="1">
              <a:spLocks noChangeArrowheads="1"/>
            </p:cNvSpPr>
            <p:nvPr/>
          </p:nvSpPr>
          <p:spPr bwMode="auto">
            <a:xfrm>
              <a:off x="111" y="2726"/>
              <a:ext cx="454" cy="16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100"/>
                <a:t>Midbrain</a:t>
              </a:r>
            </a:p>
          </p:txBody>
        </p:sp>
        <p:sp>
          <p:nvSpPr>
            <p:cNvPr id="248853" name="Text Box 21"/>
            <p:cNvSpPr txBox="1">
              <a:spLocks noChangeArrowheads="1"/>
            </p:cNvSpPr>
            <p:nvPr/>
          </p:nvSpPr>
          <p:spPr bwMode="auto">
            <a:xfrm>
              <a:off x="562" y="2769"/>
              <a:ext cx="494" cy="16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100"/>
                <a:t>Hindbrain</a:t>
              </a:r>
            </a:p>
          </p:txBody>
        </p:sp>
        <p:sp>
          <p:nvSpPr>
            <p:cNvPr id="248854" name="Text Box 22"/>
            <p:cNvSpPr txBox="1">
              <a:spLocks noChangeArrowheads="1"/>
            </p:cNvSpPr>
            <p:nvPr/>
          </p:nvSpPr>
          <p:spPr bwMode="auto">
            <a:xfrm>
              <a:off x="90" y="3456"/>
              <a:ext cx="493" cy="16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100"/>
                <a:t>Forebrain</a:t>
              </a:r>
            </a:p>
          </p:txBody>
        </p:sp>
        <p:sp>
          <p:nvSpPr>
            <p:cNvPr id="248855" name="Text Box 23"/>
            <p:cNvSpPr txBox="1">
              <a:spLocks noChangeArrowheads="1"/>
            </p:cNvSpPr>
            <p:nvPr/>
          </p:nvSpPr>
          <p:spPr bwMode="auto">
            <a:xfrm>
              <a:off x="26" y="3878"/>
              <a:ext cx="1151" cy="16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100" b="1"/>
                <a:t>(a) Embryo at one month</a:t>
              </a:r>
            </a:p>
          </p:txBody>
        </p:sp>
        <p:sp>
          <p:nvSpPr>
            <p:cNvPr id="248856" name="Text Box 24"/>
            <p:cNvSpPr txBox="1">
              <a:spLocks noChangeArrowheads="1"/>
            </p:cNvSpPr>
            <p:nvPr/>
          </p:nvSpPr>
          <p:spPr bwMode="auto">
            <a:xfrm>
              <a:off x="1207" y="3888"/>
              <a:ext cx="1145" cy="16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100" b="1"/>
                <a:t>(b) Embryo at five weeks</a:t>
              </a:r>
            </a:p>
          </p:txBody>
        </p:sp>
        <p:sp>
          <p:nvSpPr>
            <p:cNvPr id="248857" name="Text Box 25"/>
            <p:cNvSpPr txBox="1">
              <a:spLocks noChangeArrowheads="1"/>
            </p:cNvSpPr>
            <p:nvPr/>
          </p:nvSpPr>
          <p:spPr bwMode="auto">
            <a:xfrm>
              <a:off x="3199" y="3902"/>
              <a:ext cx="472" cy="16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100" b="1"/>
                <a:t>(c) Adult</a:t>
              </a:r>
            </a:p>
          </p:txBody>
        </p:sp>
        <p:sp>
          <p:nvSpPr>
            <p:cNvPr id="248858" name="Text Box 26"/>
            <p:cNvSpPr txBox="1">
              <a:spLocks noChangeArrowheads="1"/>
            </p:cNvSpPr>
            <p:nvPr/>
          </p:nvSpPr>
          <p:spPr bwMode="auto">
            <a:xfrm>
              <a:off x="1614" y="2443"/>
              <a:ext cx="738" cy="16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100"/>
                <a:t>Mesencephalon</a:t>
              </a:r>
            </a:p>
          </p:txBody>
        </p:sp>
        <p:sp>
          <p:nvSpPr>
            <p:cNvPr id="248859" name="Line 27"/>
            <p:cNvSpPr>
              <a:spLocks noChangeShapeType="1"/>
            </p:cNvSpPr>
            <p:nvPr/>
          </p:nvSpPr>
          <p:spPr bwMode="auto">
            <a:xfrm flipV="1">
              <a:off x="384" y="2880"/>
              <a:ext cx="0" cy="192"/>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48860" name="Line 28"/>
            <p:cNvSpPr>
              <a:spLocks noChangeShapeType="1"/>
            </p:cNvSpPr>
            <p:nvPr/>
          </p:nvSpPr>
          <p:spPr bwMode="auto">
            <a:xfrm>
              <a:off x="768" y="2928"/>
              <a:ext cx="0" cy="144"/>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48861" name="Line 29"/>
            <p:cNvSpPr>
              <a:spLocks noChangeShapeType="1"/>
            </p:cNvSpPr>
            <p:nvPr/>
          </p:nvSpPr>
          <p:spPr bwMode="auto">
            <a:xfrm flipH="1">
              <a:off x="336" y="3312"/>
              <a:ext cx="48" cy="144"/>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48862" name="Line 30"/>
            <p:cNvSpPr>
              <a:spLocks noChangeShapeType="1"/>
            </p:cNvSpPr>
            <p:nvPr/>
          </p:nvSpPr>
          <p:spPr bwMode="auto">
            <a:xfrm>
              <a:off x="1978" y="2602"/>
              <a:ext cx="0" cy="288"/>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48863" name="Text Box 31"/>
            <p:cNvSpPr txBox="1">
              <a:spLocks noChangeArrowheads="1"/>
            </p:cNvSpPr>
            <p:nvPr/>
          </p:nvSpPr>
          <p:spPr bwMode="auto">
            <a:xfrm>
              <a:off x="2066" y="2549"/>
              <a:ext cx="718" cy="16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100"/>
                <a:t>Metencephalon</a:t>
              </a:r>
            </a:p>
          </p:txBody>
        </p:sp>
        <p:sp>
          <p:nvSpPr>
            <p:cNvPr id="248864" name="Line 32"/>
            <p:cNvSpPr>
              <a:spLocks noChangeShapeType="1"/>
            </p:cNvSpPr>
            <p:nvPr/>
          </p:nvSpPr>
          <p:spPr bwMode="auto">
            <a:xfrm flipV="1">
              <a:off x="2170" y="2716"/>
              <a:ext cx="96" cy="24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48865" name="Text Box 33"/>
            <p:cNvSpPr txBox="1">
              <a:spLocks noChangeArrowheads="1"/>
            </p:cNvSpPr>
            <p:nvPr/>
          </p:nvSpPr>
          <p:spPr bwMode="auto">
            <a:xfrm>
              <a:off x="2362" y="2769"/>
              <a:ext cx="758" cy="16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100"/>
                <a:t>Myelencephalon</a:t>
              </a:r>
            </a:p>
          </p:txBody>
        </p:sp>
        <p:sp>
          <p:nvSpPr>
            <p:cNvPr id="248866" name="Line 34"/>
            <p:cNvSpPr>
              <a:spLocks noChangeShapeType="1"/>
            </p:cNvSpPr>
            <p:nvPr/>
          </p:nvSpPr>
          <p:spPr bwMode="auto">
            <a:xfrm flipH="1">
              <a:off x="2448" y="2928"/>
              <a:ext cx="144" cy="192"/>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48867" name="Text Box 35"/>
            <p:cNvSpPr txBox="1">
              <a:spLocks noChangeArrowheads="1"/>
            </p:cNvSpPr>
            <p:nvPr/>
          </p:nvSpPr>
          <p:spPr bwMode="auto">
            <a:xfrm>
              <a:off x="2601" y="3326"/>
              <a:ext cx="557" cy="16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100"/>
                <a:t>Spinal cord</a:t>
              </a:r>
            </a:p>
          </p:txBody>
        </p:sp>
        <p:sp>
          <p:nvSpPr>
            <p:cNvPr id="248868" name="Line 36"/>
            <p:cNvSpPr>
              <a:spLocks noChangeShapeType="1"/>
            </p:cNvSpPr>
            <p:nvPr/>
          </p:nvSpPr>
          <p:spPr bwMode="auto">
            <a:xfrm>
              <a:off x="2476" y="3408"/>
              <a:ext cx="144" cy="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48869" name="Text Box 37"/>
            <p:cNvSpPr txBox="1">
              <a:spLocks noChangeArrowheads="1"/>
            </p:cNvSpPr>
            <p:nvPr/>
          </p:nvSpPr>
          <p:spPr bwMode="auto">
            <a:xfrm>
              <a:off x="1291" y="2713"/>
              <a:ext cx="656" cy="16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100"/>
                <a:t>Diencephalon</a:t>
              </a:r>
            </a:p>
          </p:txBody>
        </p:sp>
        <p:sp>
          <p:nvSpPr>
            <p:cNvPr id="248870" name="Line 38"/>
            <p:cNvSpPr>
              <a:spLocks noChangeShapeType="1"/>
            </p:cNvSpPr>
            <p:nvPr/>
          </p:nvSpPr>
          <p:spPr bwMode="auto">
            <a:xfrm flipH="1" flipV="1">
              <a:off x="1584" y="2880"/>
              <a:ext cx="288" cy="192"/>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48871" name="Text Box 39"/>
            <p:cNvSpPr txBox="1">
              <a:spLocks noChangeArrowheads="1"/>
            </p:cNvSpPr>
            <p:nvPr/>
          </p:nvSpPr>
          <p:spPr bwMode="auto">
            <a:xfrm>
              <a:off x="1273" y="3470"/>
              <a:ext cx="695" cy="16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100"/>
                <a:t>Telencephalon</a:t>
              </a:r>
            </a:p>
          </p:txBody>
        </p:sp>
        <p:sp>
          <p:nvSpPr>
            <p:cNvPr id="248872" name="Line 40"/>
            <p:cNvSpPr>
              <a:spLocks noChangeShapeType="1"/>
            </p:cNvSpPr>
            <p:nvPr/>
          </p:nvSpPr>
          <p:spPr bwMode="auto">
            <a:xfrm flipH="1">
              <a:off x="1632" y="3312"/>
              <a:ext cx="240" cy="192"/>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48873" name="Text Box 41"/>
            <p:cNvSpPr txBox="1">
              <a:spLocks noChangeArrowheads="1"/>
            </p:cNvSpPr>
            <p:nvPr/>
          </p:nvSpPr>
          <p:spPr bwMode="auto">
            <a:xfrm>
              <a:off x="3334" y="2391"/>
              <a:ext cx="938" cy="16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100"/>
                <a:t>Cerebral hemisphere</a:t>
              </a:r>
            </a:p>
          </p:txBody>
        </p:sp>
        <p:sp>
          <p:nvSpPr>
            <p:cNvPr id="248874" name="Line 42"/>
            <p:cNvSpPr>
              <a:spLocks noChangeShapeType="1"/>
            </p:cNvSpPr>
            <p:nvPr/>
          </p:nvSpPr>
          <p:spPr bwMode="auto">
            <a:xfrm flipH="1" flipV="1">
              <a:off x="3744" y="2544"/>
              <a:ext cx="192" cy="144"/>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48875" name="Text Box 43"/>
            <p:cNvSpPr txBox="1">
              <a:spLocks noChangeArrowheads="1"/>
            </p:cNvSpPr>
            <p:nvPr/>
          </p:nvSpPr>
          <p:spPr bwMode="auto">
            <a:xfrm>
              <a:off x="4312" y="2270"/>
              <a:ext cx="680" cy="16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100"/>
                <a:t>Diencephalon:</a:t>
              </a:r>
            </a:p>
          </p:txBody>
        </p:sp>
        <p:sp>
          <p:nvSpPr>
            <p:cNvPr id="248876" name="Text Box 44"/>
            <p:cNvSpPr txBox="1">
              <a:spLocks noChangeArrowheads="1"/>
            </p:cNvSpPr>
            <p:nvPr/>
          </p:nvSpPr>
          <p:spPr bwMode="auto">
            <a:xfrm>
              <a:off x="4553" y="2400"/>
              <a:ext cx="679" cy="16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100"/>
                <a:t>Hypothalamus</a:t>
              </a:r>
            </a:p>
          </p:txBody>
        </p:sp>
        <p:sp>
          <p:nvSpPr>
            <p:cNvPr id="248877" name="Line 45"/>
            <p:cNvSpPr>
              <a:spLocks noChangeShapeType="1"/>
            </p:cNvSpPr>
            <p:nvPr/>
          </p:nvSpPr>
          <p:spPr bwMode="auto">
            <a:xfrm flipH="1">
              <a:off x="3936" y="2496"/>
              <a:ext cx="624" cy="72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48878" name="Text Box 46"/>
            <p:cNvSpPr txBox="1">
              <a:spLocks noChangeArrowheads="1"/>
            </p:cNvSpPr>
            <p:nvPr/>
          </p:nvSpPr>
          <p:spPr bwMode="auto">
            <a:xfrm>
              <a:off x="4560" y="2543"/>
              <a:ext cx="503" cy="16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100"/>
                <a:t>Thalamus</a:t>
              </a:r>
            </a:p>
          </p:txBody>
        </p:sp>
        <p:sp>
          <p:nvSpPr>
            <p:cNvPr id="248879" name="Line 47"/>
            <p:cNvSpPr>
              <a:spLocks noChangeShapeType="1"/>
            </p:cNvSpPr>
            <p:nvPr/>
          </p:nvSpPr>
          <p:spPr bwMode="auto">
            <a:xfrm flipH="1">
              <a:off x="4080" y="2640"/>
              <a:ext cx="528" cy="528"/>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48880" name="Text Box 48"/>
            <p:cNvSpPr txBox="1">
              <a:spLocks noChangeArrowheads="1"/>
            </p:cNvSpPr>
            <p:nvPr/>
          </p:nvSpPr>
          <p:spPr bwMode="auto">
            <a:xfrm>
              <a:off x="4700" y="2654"/>
              <a:ext cx="921" cy="270"/>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100"/>
                <a:t>Pineal gland</a:t>
              </a:r>
            </a:p>
            <a:p>
              <a:pPr eaLnBrk="0" hangingPunct="0"/>
              <a:r>
                <a:rPr kumimoji="1" lang="en-US" sz="1100"/>
                <a:t>(part of epithalamus)</a:t>
              </a:r>
            </a:p>
          </p:txBody>
        </p:sp>
        <p:sp>
          <p:nvSpPr>
            <p:cNvPr id="248881" name="Line 49"/>
            <p:cNvSpPr>
              <a:spLocks noChangeShapeType="1"/>
            </p:cNvSpPr>
            <p:nvPr/>
          </p:nvSpPr>
          <p:spPr bwMode="auto">
            <a:xfrm flipH="1">
              <a:off x="4236" y="2726"/>
              <a:ext cx="468" cy="46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48882" name="Text Box 50"/>
            <p:cNvSpPr txBox="1">
              <a:spLocks noChangeArrowheads="1"/>
            </p:cNvSpPr>
            <p:nvPr/>
          </p:nvSpPr>
          <p:spPr bwMode="auto">
            <a:xfrm>
              <a:off x="4840" y="2976"/>
              <a:ext cx="536" cy="16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100"/>
                <a:t>Brainstem:</a:t>
              </a:r>
            </a:p>
          </p:txBody>
        </p:sp>
        <p:sp>
          <p:nvSpPr>
            <p:cNvPr id="248883" name="Text Box 51"/>
            <p:cNvSpPr txBox="1">
              <a:spLocks noChangeArrowheads="1"/>
            </p:cNvSpPr>
            <p:nvPr/>
          </p:nvSpPr>
          <p:spPr bwMode="auto">
            <a:xfrm>
              <a:off x="4879" y="3178"/>
              <a:ext cx="454" cy="16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100"/>
                <a:t>Midbrain</a:t>
              </a:r>
            </a:p>
          </p:txBody>
        </p:sp>
        <p:sp>
          <p:nvSpPr>
            <p:cNvPr id="248884" name="Line 52"/>
            <p:cNvSpPr>
              <a:spLocks noChangeShapeType="1"/>
            </p:cNvSpPr>
            <p:nvPr/>
          </p:nvSpPr>
          <p:spPr bwMode="auto">
            <a:xfrm>
              <a:off x="4128" y="3264"/>
              <a:ext cx="768" cy="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48885" name="Text Box 53"/>
            <p:cNvSpPr txBox="1">
              <a:spLocks noChangeArrowheads="1"/>
            </p:cNvSpPr>
            <p:nvPr/>
          </p:nvSpPr>
          <p:spPr bwMode="auto">
            <a:xfrm>
              <a:off x="4920" y="3312"/>
              <a:ext cx="317" cy="16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100"/>
                <a:t>Pons</a:t>
              </a:r>
            </a:p>
          </p:txBody>
        </p:sp>
        <p:sp>
          <p:nvSpPr>
            <p:cNvPr id="248886" name="Line 54"/>
            <p:cNvSpPr>
              <a:spLocks noChangeShapeType="1"/>
            </p:cNvSpPr>
            <p:nvPr/>
          </p:nvSpPr>
          <p:spPr bwMode="auto">
            <a:xfrm>
              <a:off x="4075" y="3398"/>
              <a:ext cx="864" cy="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48887" name="Text Box 55"/>
            <p:cNvSpPr txBox="1">
              <a:spLocks noChangeArrowheads="1"/>
            </p:cNvSpPr>
            <p:nvPr/>
          </p:nvSpPr>
          <p:spPr bwMode="auto">
            <a:xfrm>
              <a:off x="4916" y="3460"/>
              <a:ext cx="503" cy="270"/>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100"/>
                <a:t>Medulla</a:t>
              </a:r>
            </a:p>
            <a:p>
              <a:pPr eaLnBrk="0" hangingPunct="0"/>
              <a:r>
                <a:rPr kumimoji="1" lang="en-US" sz="1100"/>
                <a:t>oblongata</a:t>
              </a:r>
            </a:p>
          </p:txBody>
        </p:sp>
        <p:sp>
          <p:nvSpPr>
            <p:cNvPr id="248888" name="Line 56"/>
            <p:cNvSpPr>
              <a:spLocks noChangeShapeType="1"/>
            </p:cNvSpPr>
            <p:nvPr/>
          </p:nvSpPr>
          <p:spPr bwMode="auto">
            <a:xfrm>
              <a:off x="4128" y="3537"/>
              <a:ext cx="816" cy="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48889" name="Text Box 57"/>
            <p:cNvSpPr txBox="1">
              <a:spLocks noChangeArrowheads="1"/>
            </p:cNvSpPr>
            <p:nvPr/>
          </p:nvSpPr>
          <p:spPr bwMode="auto">
            <a:xfrm>
              <a:off x="4248" y="3643"/>
              <a:ext cx="567" cy="16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100"/>
                <a:t>Cerebellum</a:t>
              </a:r>
            </a:p>
          </p:txBody>
        </p:sp>
        <p:sp>
          <p:nvSpPr>
            <p:cNvPr id="248890" name="Line 58"/>
            <p:cNvSpPr>
              <a:spLocks noChangeShapeType="1"/>
            </p:cNvSpPr>
            <p:nvPr/>
          </p:nvSpPr>
          <p:spPr bwMode="auto">
            <a:xfrm>
              <a:off x="4272" y="3600"/>
              <a:ext cx="96" cy="48"/>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48891" name="Line 59"/>
            <p:cNvSpPr>
              <a:spLocks noChangeShapeType="1"/>
            </p:cNvSpPr>
            <p:nvPr/>
          </p:nvSpPr>
          <p:spPr bwMode="auto">
            <a:xfrm>
              <a:off x="4368" y="3552"/>
              <a:ext cx="0" cy="96"/>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48892" name="Text Box 60"/>
            <p:cNvSpPr txBox="1">
              <a:spLocks noChangeArrowheads="1"/>
            </p:cNvSpPr>
            <p:nvPr/>
          </p:nvSpPr>
          <p:spPr bwMode="auto">
            <a:xfrm>
              <a:off x="3925" y="3817"/>
              <a:ext cx="635" cy="16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100"/>
                <a:t>Central canal</a:t>
              </a:r>
            </a:p>
          </p:txBody>
        </p:sp>
        <p:sp>
          <p:nvSpPr>
            <p:cNvPr id="248893" name="Line 61"/>
            <p:cNvSpPr>
              <a:spLocks noChangeShapeType="1"/>
            </p:cNvSpPr>
            <p:nvPr/>
          </p:nvSpPr>
          <p:spPr bwMode="auto">
            <a:xfrm>
              <a:off x="4214" y="3744"/>
              <a:ext cx="0" cy="96"/>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48894" name="Text Box 62"/>
            <p:cNvSpPr txBox="1">
              <a:spLocks noChangeArrowheads="1"/>
            </p:cNvSpPr>
            <p:nvPr/>
          </p:nvSpPr>
          <p:spPr bwMode="auto">
            <a:xfrm>
              <a:off x="3543" y="3662"/>
              <a:ext cx="557" cy="16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100"/>
                <a:t>Spinal cord</a:t>
              </a:r>
            </a:p>
          </p:txBody>
        </p:sp>
        <p:sp>
          <p:nvSpPr>
            <p:cNvPr id="248895" name="Line 63"/>
            <p:cNvSpPr>
              <a:spLocks noChangeShapeType="1"/>
            </p:cNvSpPr>
            <p:nvPr/>
          </p:nvSpPr>
          <p:spPr bwMode="auto">
            <a:xfrm flipH="1">
              <a:off x="4080" y="3696"/>
              <a:ext cx="96" cy="48"/>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48896" name="Text Box 64"/>
            <p:cNvSpPr txBox="1">
              <a:spLocks noChangeArrowheads="1"/>
            </p:cNvSpPr>
            <p:nvPr/>
          </p:nvSpPr>
          <p:spPr bwMode="auto">
            <a:xfrm>
              <a:off x="3343" y="3373"/>
              <a:ext cx="434" cy="270"/>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100"/>
                <a:t>Pituitary</a:t>
              </a:r>
            </a:p>
            <a:p>
              <a:pPr eaLnBrk="0" hangingPunct="0"/>
              <a:r>
                <a:rPr kumimoji="1" lang="en-US" sz="1100"/>
                <a:t>gland</a:t>
              </a:r>
            </a:p>
          </p:txBody>
        </p:sp>
        <p:sp>
          <p:nvSpPr>
            <p:cNvPr id="248897" name="Line 65"/>
            <p:cNvSpPr>
              <a:spLocks noChangeShapeType="1"/>
            </p:cNvSpPr>
            <p:nvPr/>
          </p:nvSpPr>
          <p:spPr bwMode="auto">
            <a:xfrm flipH="1">
              <a:off x="3744" y="3360"/>
              <a:ext cx="144" cy="96"/>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48898" name="Line 66"/>
            <p:cNvSpPr>
              <a:spLocks noChangeShapeType="1"/>
            </p:cNvSpPr>
            <p:nvPr/>
          </p:nvSpPr>
          <p:spPr bwMode="auto">
            <a:xfrm flipH="1">
              <a:off x="3744" y="3360"/>
              <a:ext cx="192" cy="96"/>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48899" name="AutoShape 67"/>
            <p:cNvSpPr>
              <a:spLocks/>
            </p:cNvSpPr>
            <p:nvPr/>
          </p:nvSpPr>
          <p:spPr bwMode="auto">
            <a:xfrm rot="5400000">
              <a:off x="1560" y="-908"/>
              <a:ext cx="96" cy="3120"/>
            </a:xfrm>
            <a:prstGeom prst="leftBrace">
              <a:avLst>
                <a:gd name="adj1" fmla="val 270833"/>
                <a:gd name="adj2" fmla="val 50000"/>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48900" name="AutoShape 68"/>
            <p:cNvSpPr>
              <a:spLocks/>
            </p:cNvSpPr>
            <p:nvPr/>
          </p:nvSpPr>
          <p:spPr bwMode="auto">
            <a:xfrm rot="5400000">
              <a:off x="4383" y="-581"/>
              <a:ext cx="114" cy="2458"/>
            </a:xfrm>
            <a:prstGeom prst="leftBrace">
              <a:avLst>
                <a:gd name="adj1" fmla="val 179678"/>
                <a:gd name="adj2" fmla="val 50000"/>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48901" name="Line 69"/>
            <p:cNvSpPr>
              <a:spLocks noChangeShapeType="1"/>
            </p:cNvSpPr>
            <p:nvPr/>
          </p:nvSpPr>
          <p:spPr bwMode="auto">
            <a:xfrm>
              <a:off x="2568" y="1812"/>
              <a:ext cx="792" cy="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48902" name="Line 70"/>
            <p:cNvSpPr>
              <a:spLocks noChangeShapeType="1"/>
            </p:cNvSpPr>
            <p:nvPr/>
          </p:nvSpPr>
          <p:spPr bwMode="auto">
            <a:xfrm>
              <a:off x="2568" y="2120"/>
              <a:ext cx="792" cy="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48903" name="Line 71"/>
            <p:cNvSpPr>
              <a:spLocks noChangeShapeType="1"/>
            </p:cNvSpPr>
            <p:nvPr/>
          </p:nvSpPr>
          <p:spPr bwMode="auto">
            <a:xfrm>
              <a:off x="2572" y="1508"/>
              <a:ext cx="792" cy="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48904" name="Line 72"/>
            <p:cNvSpPr>
              <a:spLocks noChangeShapeType="1"/>
            </p:cNvSpPr>
            <p:nvPr/>
          </p:nvSpPr>
          <p:spPr bwMode="auto">
            <a:xfrm>
              <a:off x="2564" y="1204"/>
              <a:ext cx="792" cy="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48905" name="Line 73"/>
            <p:cNvSpPr>
              <a:spLocks noChangeShapeType="1"/>
            </p:cNvSpPr>
            <p:nvPr/>
          </p:nvSpPr>
          <p:spPr bwMode="auto">
            <a:xfrm>
              <a:off x="2564" y="900"/>
              <a:ext cx="792" cy="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48906" name="Line 74"/>
            <p:cNvSpPr>
              <a:spLocks noChangeShapeType="1"/>
            </p:cNvSpPr>
            <p:nvPr/>
          </p:nvSpPr>
          <p:spPr bwMode="auto">
            <a:xfrm flipH="1">
              <a:off x="892" y="912"/>
              <a:ext cx="924" cy="136"/>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48907" name="Line 75"/>
            <p:cNvSpPr>
              <a:spLocks noChangeShapeType="1"/>
            </p:cNvSpPr>
            <p:nvPr/>
          </p:nvSpPr>
          <p:spPr bwMode="auto">
            <a:xfrm>
              <a:off x="904" y="1056"/>
              <a:ext cx="912" cy="144"/>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48908" name="Line 76"/>
            <p:cNvSpPr>
              <a:spLocks noChangeShapeType="1"/>
            </p:cNvSpPr>
            <p:nvPr/>
          </p:nvSpPr>
          <p:spPr bwMode="auto">
            <a:xfrm>
              <a:off x="892" y="1508"/>
              <a:ext cx="916" cy="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48909" name="Line 77"/>
            <p:cNvSpPr>
              <a:spLocks noChangeShapeType="1"/>
            </p:cNvSpPr>
            <p:nvPr/>
          </p:nvSpPr>
          <p:spPr bwMode="auto">
            <a:xfrm flipH="1">
              <a:off x="900" y="1828"/>
              <a:ext cx="916" cy="137"/>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48910" name="Line 78"/>
            <p:cNvSpPr>
              <a:spLocks noChangeShapeType="1"/>
            </p:cNvSpPr>
            <p:nvPr/>
          </p:nvSpPr>
          <p:spPr bwMode="auto">
            <a:xfrm>
              <a:off x="896" y="1968"/>
              <a:ext cx="912" cy="144"/>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grpSp>
    </p:spTree>
    <p:extLst>
      <p:ext uri="{BB962C8B-B14F-4D97-AF65-F5344CB8AC3E}">
        <p14:creationId xmlns:p14="http://schemas.microsoft.com/office/powerpoint/2010/main" val="1832973447"/>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noChangeArrowheads="1"/>
          </p:cNvSpPr>
          <p:nvPr>
            <p:ph type="title"/>
          </p:nvPr>
        </p:nvSpPr>
        <p:spPr>
          <a:xfrm>
            <a:off x="152400" y="228600"/>
            <a:ext cx="8686800" cy="639763"/>
          </a:xfrm>
        </p:spPr>
        <p:txBody>
          <a:bodyPr/>
          <a:lstStyle/>
          <a:p>
            <a:pPr eaLnBrk="1" hangingPunct="1"/>
            <a:r>
              <a:rPr lang="en-US" sz="3600">
                <a:ea typeface="ＭＳ Ｐゴシック" pitchFamily="-108" charset="-128"/>
                <a:cs typeface="ＭＳ Ｐゴシック" pitchFamily="-108" charset="-128"/>
              </a:rPr>
              <a:t>Ventricles, gray matter, and white matter</a:t>
            </a:r>
          </a:p>
        </p:txBody>
      </p:sp>
      <p:grpSp>
        <p:nvGrpSpPr>
          <p:cNvPr id="249859" name="Group 3"/>
          <p:cNvGrpSpPr>
            <a:grpSpLocks/>
          </p:cNvGrpSpPr>
          <p:nvPr/>
        </p:nvGrpSpPr>
        <p:grpSpPr bwMode="auto">
          <a:xfrm>
            <a:off x="685800" y="914400"/>
            <a:ext cx="8001000" cy="5456238"/>
            <a:chOff x="576" y="576"/>
            <a:chExt cx="5040" cy="3437"/>
          </a:xfrm>
        </p:grpSpPr>
        <p:pic>
          <p:nvPicPr>
            <p:cNvPr id="249860" name="Picture 4"/>
            <p:cNvPicPr>
              <a:picLocks noChangeAspect="1" noChangeArrowheads="1"/>
            </p:cNvPicPr>
            <p:nvPr/>
          </p:nvPicPr>
          <p:blipFill>
            <a:blip r:embed="rId2"/>
            <a:srcRect/>
            <a:stretch>
              <a:fillRect/>
            </a:stretch>
          </p:blipFill>
          <p:spPr bwMode="auto">
            <a:xfrm>
              <a:off x="576" y="576"/>
              <a:ext cx="4320" cy="3437"/>
            </a:xfrm>
            <a:prstGeom prst="rect">
              <a:avLst/>
            </a:prstGeom>
            <a:noFill/>
            <a:ln w="9525">
              <a:noFill/>
              <a:miter lim="800000"/>
              <a:headEnd/>
              <a:tailEnd/>
            </a:ln>
          </p:spPr>
        </p:pic>
        <p:sp>
          <p:nvSpPr>
            <p:cNvPr id="249861" name="Text Box 5"/>
            <p:cNvSpPr txBox="1">
              <a:spLocks noChangeArrowheads="1"/>
            </p:cNvSpPr>
            <p:nvPr/>
          </p:nvSpPr>
          <p:spPr bwMode="auto">
            <a:xfrm>
              <a:off x="3910" y="892"/>
              <a:ext cx="794" cy="21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600"/>
                <a:t>Gray matter</a:t>
              </a:r>
            </a:p>
          </p:txBody>
        </p:sp>
        <p:sp>
          <p:nvSpPr>
            <p:cNvPr id="249862" name="Line 6"/>
            <p:cNvSpPr>
              <a:spLocks noChangeShapeType="1"/>
            </p:cNvSpPr>
            <p:nvPr/>
          </p:nvSpPr>
          <p:spPr bwMode="auto">
            <a:xfrm flipH="1">
              <a:off x="4032" y="1104"/>
              <a:ext cx="288" cy="384"/>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49863" name="Text Box 7"/>
            <p:cNvSpPr txBox="1">
              <a:spLocks noChangeArrowheads="1"/>
            </p:cNvSpPr>
            <p:nvPr/>
          </p:nvSpPr>
          <p:spPr bwMode="auto">
            <a:xfrm>
              <a:off x="4736" y="1361"/>
              <a:ext cx="480" cy="366"/>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600"/>
                <a:t>White</a:t>
              </a:r>
            </a:p>
            <a:p>
              <a:pPr eaLnBrk="0" hangingPunct="0"/>
              <a:r>
                <a:rPr kumimoji="1" lang="en-US" sz="1600"/>
                <a:t>matter</a:t>
              </a:r>
            </a:p>
          </p:txBody>
        </p:sp>
        <p:sp>
          <p:nvSpPr>
            <p:cNvPr id="249864" name="Line 8"/>
            <p:cNvSpPr>
              <a:spLocks noChangeShapeType="1"/>
            </p:cNvSpPr>
            <p:nvPr/>
          </p:nvSpPr>
          <p:spPr bwMode="auto">
            <a:xfrm flipH="1">
              <a:off x="3744" y="1488"/>
              <a:ext cx="1008" cy="624"/>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49865" name="Text Box 9"/>
            <p:cNvSpPr txBox="1">
              <a:spLocks noChangeArrowheads="1"/>
            </p:cNvSpPr>
            <p:nvPr/>
          </p:nvSpPr>
          <p:spPr bwMode="auto">
            <a:xfrm>
              <a:off x="4939" y="2342"/>
              <a:ext cx="677" cy="21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600"/>
                <a:t>Ventricles</a:t>
              </a:r>
            </a:p>
          </p:txBody>
        </p:sp>
        <p:sp>
          <p:nvSpPr>
            <p:cNvPr id="249866" name="Line 10"/>
            <p:cNvSpPr>
              <a:spLocks noChangeShapeType="1"/>
            </p:cNvSpPr>
            <p:nvPr/>
          </p:nvSpPr>
          <p:spPr bwMode="auto">
            <a:xfrm>
              <a:off x="3360" y="2448"/>
              <a:ext cx="1584" cy="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49867" name="Line 11"/>
            <p:cNvSpPr>
              <a:spLocks noChangeShapeType="1"/>
            </p:cNvSpPr>
            <p:nvPr/>
          </p:nvSpPr>
          <p:spPr bwMode="auto">
            <a:xfrm flipV="1">
              <a:off x="3168" y="2448"/>
              <a:ext cx="1776" cy="672"/>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grpSp>
    </p:spTree>
    <p:extLst>
      <p:ext uri="{BB962C8B-B14F-4D97-AF65-F5344CB8AC3E}">
        <p14:creationId xmlns:p14="http://schemas.microsoft.com/office/powerpoint/2010/main" val="496273723"/>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ChangeArrowheads="1"/>
          </p:cNvSpPr>
          <p:nvPr>
            <p:ph type="title"/>
          </p:nvPr>
        </p:nvSpPr>
        <p:spPr>
          <a:xfrm>
            <a:off x="457200" y="152400"/>
            <a:ext cx="8229600" cy="487363"/>
          </a:xfrm>
        </p:spPr>
        <p:txBody>
          <a:bodyPr/>
          <a:lstStyle/>
          <a:p>
            <a:pPr eaLnBrk="1" hangingPunct="1"/>
            <a:r>
              <a:rPr lang="en-US" sz="4000">
                <a:ea typeface="ＭＳ Ｐゴシック" pitchFamily="-108" charset="-128"/>
                <a:cs typeface="ＭＳ Ｐゴシック" pitchFamily="-108" charset="-128"/>
              </a:rPr>
              <a:t>Medulla, Pons and Midbrain</a:t>
            </a:r>
          </a:p>
        </p:txBody>
      </p:sp>
      <p:pic>
        <p:nvPicPr>
          <p:cNvPr id="250883" name="Picture 4"/>
          <p:cNvPicPr>
            <a:picLocks noChangeAspect="1" noChangeArrowheads="1"/>
          </p:cNvPicPr>
          <p:nvPr/>
        </p:nvPicPr>
        <p:blipFill>
          <a:blip r:embed="rId2"/>
          <a:srcRect/>
          <a:stretch>
            <a:fillRect/>
          </a:stretch>
        </p:blipFill>
        <p:spPr bwMode="auto">
          <a:xfrm>
            <a:off x="1231900" y="698500"/>
            <a:ext cx="6550025" cy="5773738"/>
          </a:xfrm>
          <a:prstGeom prst="rect">
            <a:avLst/>
          </a:prstGeom>
          <a:noFill/>
          <a:ln w="9525">
            <a:noFill/>
            <a:miter lim="800000"/>
            <a:headEnd/>
            <a:tailEnd/>
          </a:ln>
        </p:spPr>
      </p:pic>
    </p:spTree>
    <p:extLst>
      <p:ext uri="{BB962C8B-B14F-4D97-AF65-F5344CB8AC3E}">
        <p14:creationId xmlns:p14="http://schemas.microsoft.com/office/powerpoint/2010/main" val="1161806856"/>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ChangeArrowheads="1"/>
          </p:cNvSpPr>
          <p:nvPr>
            <p:ph type="title"/>
          </p:nvPr>
        </p:nvSpPr>
        <p:spPr>
          <a:xfrm>
            <a:off x="457200" y="228600"/>
            <a:ext cx="8229600" cy="487363"/>
          </a:xfrm>
        </p:spPr>
        <p:txBody>
          <a:bodyPr/>
          <a:lstStyle/>
          <a:p>
            <a:pPr eaLnBrk="1" hangingPunct="1"/>
            <a:r>
              <a:rPr lang="en-US" sz="4000">
                <a:ea typeface="ＭＳ Ｐゴシック" pitchFamily="-108" charset="-128"/>
                <a:cs typeface="ＭＳ Ｐゴシック" pitchFamily="-108" charset="-128"/>
              </a:rPr>
              <a:t>The Cerebellum</a:t>
            </a:r>
          </a:p>
        </p:txBody>
      </p:sp>
      <p:pic>
        <p:nvPicPr>
          <p:cNvPr id="251907" name="Picture 4"/>
          <p:cNvPicPr>
            <a:picLocks noChangeAspect="1" noChangeArrowheads="1"/>
          </p:cNvPicPr>
          <p:nvPr/>
        </p:nvPicPr>
        <p:blipFill>
          <a:blip r:embed="rId2"/>
          <a:srcRect/>
          <a:stretch>
            <a:fillRect/>
          </a:stretch>
        </p:blipFill>
        <p:spPr bwMode="auto">
          <a:xfrm>
            <a:off x="1193800" y="787400"/>
            <a:ext cx="6380163" cy="5624513"/>
          </a:xfrm>
          <a:prstGeom prst="rect">
            <a:avLst/>
          </a:prstGeom>
          <a:noFill/>
          <a:ln w="9525">
            <a:noFill/>
            <a:miter lim="800000"/>
            <a:headEnd/>
            <a:tailEnd/>
          </a:ln>
        </p:spPr>
      </p:pic>
    </p:spTree>
    <p:extLst>
      <p:ext uri="{BB962C8B-B14F-4D97-AF65-F5344CB8AC3E}">
        <p14:creationId xmlns:p14="http://schemas.microsoft.com/office/powerpoint/2010/main" val="94108503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3783" name="Picture 23" descr="neuron"/>
          <p:cNvPicPr>
            <a:picLocks noChangeAspect="1" noChangeArrowheads="1"/>
          </p:cNvPicPr>
          <p:nvPr/>
        </p:nvPicPr>
        <p:blipFill>
          <a:blip r:embed="rId3"/>
          <a:srcRect/>
          <a:stretch>
            <a:fillRect/>
          </a:stretch>
        </p:blipFill>
        <p:spPr bwMode="auto">
          <a:xfrm>
            <a:off x="333375" y="2446338"/>
            <a:ext cx="5737225" cy="4411662"/>
          </a:xfrm>
          <a:prstGeom prst="rect">
            <a:avLst/>
          </a:prstGeom>
          <a:noFill/>
        </p:spPr>
      </p:pic>
      <p:sp>
        <p:nvSpPr>
          <p:cNvPr id="373762" name="Rectangle 2"/>
          <p:cNvSpPr>
            <a:spLocks noGrp="1" noChangeArrowheads="1"/>
          </p:cNvSpPr>
          <p:nvPr>
            <p:ph type="title"/>
          </p:nvPr>
        </p:nvSpPr>
        <p:spPr/>
        <p:txBody>
          <a:bodyPr/>
          <a:lstStyle/>
          <a:p>
            <a:r>
              <a:rPr lang="en-US"/>
              <a:t>Nervous system cells</a:t>
            </a:r>
          </a:p>
        </p:txBody>
      </p:sp>
      <p:sp>
        <p:nvSpPr>
          <p:cNvPr id="373766" name="Text Box 6"/>
          <p:cNvSpPr txBox="1">
            <a:spLocks noChangeArrowheads="1"/>
          </p:cNvSpPr>
          <p:nvPr/>
        </p:nvSpPr>
        <p:spPr bwMode="auto">
          <a:xfrm>
            <a:off x="2527300" y="2628900"/>
            <a:ext cx="1555750" cy="457200"/>
          </a:xfrm>
          <a:prstGeom prst="rect">
            <a:avLst/>
          </a:prstGeom>
          <a:noFill/>
          <a:ln w="9525">
            <a:noFill/>
            <a:miter lim="800000"/>
            <a:headEnd/>
            <a:tailEnd/>
          </a:ln>
          <a:effectLst/>
        </p:spPr>
        <p:txBody>
          <a:bodyPr wrap="none" anchor="ctr">
            <a:prstTxWarp prst="textNoShape">
              <a:avLst/>
            </a:prstTxWarp>
            <a:spAutoFit/>
          </a:bodyPr>
          <a:lstStyle/>
          <a:p>
            <a:r>
              <a:rPr lang="en-US" b="1">
                <a:solidFill>
                  <a:srgbClr val="CC0000"/>
                </a:solidFill>
              </a:rPr>
              <a:t>dendrites</a:t>
            </a:r>
            <a:endParaRPr lang="en-US"/>
          </a:p>
        </p:txBody>
      </p:sp>
      <p:sp>
        <p:nvSpPr>
          <p:cNvPr id="373767" name="Text Box 7"/>
          <p:cNvSpPr txBox="1">
            <a:spLocks noChangeArrowheads="1"/>
          </p:cNvSpPr>
          <p:nvPr/>
        </p:nvSpPr>
        <p:spPr bwMode="auto">
          <a:xfrm>
            <a:off x="2906713" y="3543300"/>
            <a:ext cx="1504950" cy="457200"/>
          </a:xfrm>
          <a:prstGeom prst="rect">
            <a:avLst/>
          </a:prstGeom>
          <a:noFill/>
          <a:ln w="9525">
            <a:noFill/>
            <a:miter lim="800000"/>
            <a:headEnd/>
            <a:tailEnd/>
          </a:ln>
          <a:effectLst/>
        </p:spPr>
        <p:txBody>
          <a:bodyPr wrap="none" anchor="ctr">
            <a:prstTxWarp prst="textNoShape">
              <a:avLst/>
            </a:prstTxWarp>
            <a:spAutoFit/>
          </a:bodyPr>
          <a:lstStyle/>
          <a:p>
            <a:r>
              <a:rPr lang="en-US" b="1">
                <a:solidFill>
                  <a:srgbClr val="CC0000"/>
                </a:solidFill>
              </a:rPr>
              <a:t>cell</a:t>
            </a:r>
            <a:r>
              <a:rPr lang="en-US" b="1">
                <a:solidFill>
                  <a:srgbClr val="0F116A"/>
                </a:solidFill>
              </a:rPr>
              <a:t> </a:t>
            </a:r>
            <a:r>
              <a:rPr lang="en-US" b="1">
                <a:solidFill>
                  <a:srgbClr val="CC0000"/>
                </a:solidFill>
              </a:rPr>
              <a:t>body</a:t>
            </a:r>
            <a:endParaRPr lang="en-US"/>
          </a:p>
        </p:txBody>
      </p:sp>
      <p:sp>
        <p:nvSpPr>
          <p:cNvPr id="373768" name="Line 8"/>
          <p:cNvSpPr>
            <a:spLocks noChangeShapeType="1"/>
          </p:cNvSpPr>
          <p:nvPr/>
        </p:nvSpPr>
        <p:spPr bwMode="auto">
          <a:xfrm flipH="1">
            <a:off x="1765300" y="3848100"/>
            <a:ext cx="1219200" cy="762000"/>
          </a:xfrm>
          <a:prstGeom prst="line">
            <a:avLst/>
          </a:prstGeom>
          <a:noFill/>
          <a:ln w="28575">
            <a:solidFill>
              <a:schemeClr val="tx2"/>
            </a:solidFill>
            <a:round/>
            <a:headEnd/>
            <a:tailEnd/>
          </a:ln>
          <a:effectLst/>
        </p:spPr>
        <p:txBody>
          <a:bodyPr wrap="none" anchor="ctr">
            <a:prstTxWarp prst="textNoShape">
              <a:avLst/>
            </a:prstTxWarp>
          </a:bodyPr>
          <a:lstStyle/>
          <a:p>
            <a:endParaRPr lang="en-US"/>
          </a:p>
        </p:txBody>
      </p:sp>
      <p:sp>
        <p:nvSpPr>
          <p:cNvPr id="373769" name="Line 9"/>
          <p:cNvSpPr>
            <a:spLocks noChangeShapeType="1"/>
          </p:cNvSpPr>
          <p:nvPr/>
        </p:nvSpPr>
        <p:spPr bwMode="auto">
          <a:xfrm flipH="1">
            <a:off x="2146300" y="2987675"/>
            <a:ext cx="457200" cy="457200"/>
          </a:xfrm>
          <a:prstGeom prst="line">
            <a:avLst/>
          </a:prstGeom>
          <a:noFill/>
          <a:ln w="28575">
            <a:solidFill>
              <a:schemeClr val="tx2"/>
            </a:solidFill>
            <a:round/>
            <a:headEnd/>
            <a:tailEnd/>
          </a:ln>
          <a:effectLst/>
        </p:spPr>
        <p:txBody>
          <a:bodyPr wrap="none" anchor="ctr">
            <a:prstTxWarp prst="textNoShape">
              <a:avLst/>
            </a:prstTxWarp>
          </a:bodyPr>
          <a:lstStyle/>
          <a:p>
            <a:endParaRPr lang="en-US"/>
          </a:p>
        </p:txBody>
      </p:sp>
      <p:sp>
        <p:nvSpPr>
          <p:cNvPr id="373770" name="Text Box 10"/>
          <p:cNvSpPr txBox="1">
            <a:spLocks noChangeArrowheads="1"/>
          </p:cNvSpPr>
          <p:nvPr/>
        </p:nvSpPr>
        <p:spPr bwMode="auto">
          <a:xfrm>
            <a:off x="2451100" y="5295900"/>
            <a:ext cx="895350" cy="457200"/>
          </a:xfrm>
          <a:prstGeom prst="rect">
            <a:avLst/>
          </a:prstGeom>
          <a:noFill/>
          <a:ln w="9525">
            <a:noFill/>
            <a:miter lim="800000"/>
            <a:headEnd/>
            <a:tailEnd/>
          </a:ln>
          <a:effectLst/>
        </p:spPr>
        <p:txBody>
          <a:bodyPr wrap="none" anchor="ctr">
            <a:prstTxWarp prst="textNoShape">
              <a:avLst/>
            </a:prstTxWarp>
            <a:spAutoFit/>
          </a:bodyPr>
          <a:lstStyle/>
          <a:p>
            <a:r>
              <a:rPr lang="en-US" b="1">
                <a:solidFill>
                  <a:srgbClr val="CC0000"/>
                </a:solidFill>
              </a:rPr>
              <a:t>axon</a:t>
            </a:r>
            <a:endParaRPr lang="en-US"/>
          </a:p>
        </p:txBody>
      </p:sp>
      <p:sp>
        <p:nvSpPr>
          <p:cNvPr id="373771" name="Line 11"/>
          <p:cNvSpPr>
            <a:spLocks noChangeShapeType="1"/>
          </p:cNvSpPr>
          <p:nvPr/>
        </p:nvSpPr>
        <p:spPr bwMode="auto">
          <a:xfrm flipH="1">
            <a:off x="1939925" y="5600700"/>
            <a:ext cx="587375" cy="46038"/>
          </a:xfrm>
          <a:prstGeom prst="line">
            <a:avLst/>
          </a:prstGeom>
          <a:noFill/>
          <a:ln w="28575">
            <a:solidFill>
              <a:schemeClr val="tx2"/>
            </a:solidFill>
            <a:round/>
            <a:headEnd/>
            <a:tailEnd/>
          </a:ln>
          <a:effectLst/>
        </p:spPr>
        <p:txBody>
          <a:bodyPr wrap="none" anchor="ctr">
            <a:prstTxWarp prst="textNoShape">
              <a:avLst/>
            </a:prstTxWarp>
          </a:bodyPr>
          <a:lstStyle/>
          <a:p>
            <a:endParaRPr lang="en-US"/>
          </a:p>
        </p:txBody>
      </p:sp>
      <p:sp>
        <p:nvSpPr>
          <p:cNvPr id="373772" name="Text Box 12"/>
          <p:cNvSpPr txBox="1">
            <a:spLocks noChangeArrowheads="1"/>
          </p:cNvSpPr>
          <p:nvPr/>
        </p:nvSpPr>
        <p:spPr bwMode="auto">
          <a:xfrm>
            <a:off x="6089650" y="5856288"/>
            <a:ext cx="2690813" cy="457200"/>
          </a:xfrm>
          <a:prstGeom prst="rect">
            <a:avLst/>
          </a:prstGeom>
          <a:noFill/>
          <a:ln w="9525">
            <a:noFill/>
            <a:miter lim="800000"/>
            <a:headEnd/>
            <a:tailEnd/>
          </a:ln>
          <a:effectLst/>
        </p:spPr>
        <p:txBody>
          <a:bodyPr wrap="none" anchor="ctr">
            <a:prstTxWarp prst="textNoShape">
              <a:avLst/>
            </a:prstTxWarp>
            <a:spAutoFit/>
          </a:bodyPr>
          <a:lstStyle/>
          <a:p>
            <a:pPr algn="l"/>
            <a:r>
              <a:rPr lang="en-US" b="1">
                <a:solidFill>
                  <a:srgbClr val="CC0000"/>
                </a:solidFill>
              </a:rPr>
              <a:t>synaptic terminal</a:t>
            </a:r>
            <a:endParaRPr lang="en-US"/>
          </a:p>
        </p:txBody>
      </p:sp>
      <p:sp>
        <p:nvSpPr>
          <p:cNvPr id="373773" name="Line 13"/>
          <p:cNvSpPr>
            <a:spLocks noChangeShapeType="1"/>
          </p:cNvSpPr>
          <p:nvPr/>
        </p:nvSpPr>
        <p:spPr bwMode="auto">
          <a:xfrm flipH="1">
            <a:off x="5948363" y="6189663"/>
            <a:ext cx="227012" cy="249237"/>
          </a:xfrm>
          <a:prstGeom prst="line">
            <a:avLst/>
          </a:prstGeom>
          <a:noFill/>
          <a:ln w="28575">
            <a:solidFill>
              <a:schemeClr val="tx2"/>
            </a:solidFill>
            <a:round/>
            <a:headEnd/>
            <a:tailEnd/>
          </a:ln>
          <a:effectLst/>
        </p:spPr>
        <p:txBody>
          <a:bodyPr wrap="none" anchor="ctr">
            <a:prstTxWarp prst="textNoShape">
              <a:avLst/>
            </a:prstTxWarp>
          </a:bodyPr>
          <a:lstStyle/>
          <a:p>
            <a:endParaRPr lang="en-US"/>
          </a:p>
        </p:txBody>
      </p:sp>
      <p:sp>
        <p:nvSpPr>
          <p:cNvPr id="373774" name="Line 14"/>
          <p:cNvSpPr>
            <a:spLocks noChangeShapeType="1"/>
          </p:cNvSpPr>
          <p:nvPr/>
        </p:nvSpPr>
        <p:spPr bwMode="auto">
          <a:xfrm flipH="1">
            <a:off x="1917700" y="2986088"/>
            <a:ext cx="685800" cy="152400"/>
          </a:xfrm>
          <a:prstGeom prst="line">
            <a:avLst/>
          </a:prstGeom>
          <a:noFill/>
          <a:ln w="28575">
            <a:solidFill>
              <a:schemeClr val="tx2"/>
            </a:solidFill>
            <a:round/>
            <a:headEnd/>
            <a:tailEnd/>
          </a:ln>
          <a:effectLst/>
        </p:spPr>
        <p:txBody>
          <a:bodyPr wrap="none" anchor="ctr">
            <a:prstTxWarp prst="textNoShape">
              <a:avLst/>
            </a:prstTxWarp>
          </a:bodyPr>
          <a:lstStyle/>
          <a:p>
            <a:endParaRPr lang="en-US"/>
          </a:p>
        </p:txBody>
      </p:sp>
      <p:sp>
        <p:nvSpPr>
          <p:cNvPr id="373775" name="Rectangle 15" descr="Rectangle: Click to edit Master text styles&#10;Second level&#10;Third level&#10;Fourth level&#10;Fifth level"/>
          <p:cNvSpPr>
            <a:spLocks noChangeArrowheads="1"/>
          </p:cNvSpPr>
          <p:nvPr/>
        </p:nvSpPr>
        <p:spPr bwMode="auto">
          <a:xfrm>
            <a:off x="652463" y="1344613"/>
            <a:ext cx="3733800" cy="1157287"/>
          </a:xfrm>
          <a:prstGeom prst="rect">
            <a:avLst/>
          </a:prstGeom>
          <a:noFill/>
          <a:ln w="9525">
            <a:noFill/>
            <a:miter lim="800000"/>
            <a:headEnd/>
            <a:tailEnd/>
          </a:ln>
          <a:effectLst/>
        </p:spPr>
        <p:txBody>
          <a:bodyPr>
            <a:prstTxWarp prst="textNoShape">
              <a:avLst/>
            </a:prstTxWarp>
          </a:bodyPr>
          <a:lstStyle/>
          <a:p>
            <a:pPr marL="342900" indent="-342900" algn="l" eaLnBrk="1" hangingPunct="1">
              <a:spcBef>
                <a:spcPct val="20000"/>
              </a:spcBef>
              <a:buClr>
                <a:srgbClr val="0F116A"/>
              </a:buClr>
              <a:buSzPct val="120000"/>
              <a:buFont typeface="Wingdings" charset="2"/>
              <a:buChar char="§"/>
            </a:pPr>
            <a:r>
              <a:rPr lang="en-US" sz="3000" dirty="0">
                <a:solidFill>
                  <a:srgbClr val="0F116A"/>
                </a:solidFill>
              </a:rPr>
              <a:t>Neuron</a:t>
            </a:r>
          </a:p>
          <a:p>
            <a:pPr marL="742950" lvl="1" indent="-285750" algn="l" eaLnBrk="1" hangingPunct="1">
              <a:spcBef>
                <a:spcPct val="20000"/>
              </a:spcBef>
              <a:buClr>
                <a:schemeClr val="tx1"/>
              </a:buClr>
              <a:buSzPct val="60000"/>
              <a:buFont typeface="Wingdings" charset="2"/>
              <a:buChar char="u"/>
            </a:pPr>
            <a:r>
              <a:rPr lang="en-US" sz="2800" dirty="0">
                <a:ea typeface="ＭＳ Ｐゴシック" charset="-128"/>
              </a:rPr>
              <a:t>a nerve cell</a:t>
            </a:r>
          </a:p>
        </p:txBody>
      </p:sp>
      <p:pic>
        <p:nvPicPr>
          <p:cNvPr id="373776" name="Picture 16"/>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273550" y="1236663"/>
            <a:ext cx="4848225" cy="2274887"/>
          </a:xfrm>
          <a:prstGeom prst="rect">
            <a:avLst/>
          </a:prstGeom>
          <a:noFill/>
          <a:ln w="9525">
            <a:noFill/>
            <a:miter lim="800000"/>
            <a:headEnd/>
            <a:tailEnd/>
          </a:ln>
        </p:spPr>
      </p:pic>
      <p:sp>
        <p:nvSpPr>
          <p:cNvPr id="373777" name="Rectangle 17" descr="Rectangle: Click to edit Master text styles&#10;Second level&#10;Third level&#10;Fourth level&#10;Fifth level"/>
          <p:cNvSpPr>
            <a:spLocks noChangeArrowheads="1"/>
          </p:cNvSpPr>
          <p:nvPr/>
        </p:nvSpPr>
        <p:spPr bwMode="auto">
          <a:xfrm>
            <a:off x="4748213" y="3487738"/>
            <a:ext cx="4267200" cy="2066925"/>
          </a:xfrm>
          <a:prstGeom prst="rect">
            <a:avLst/>
          </a:prstGeom>
          <a:noFill/>
          <a:ln w="9525">
            <a:noFill/>
            <a:miter lim="800000"/>
            <a:headEnd/>
            <a:tailEnd/>
          </a:ln>
          <a:effectLst/>
        </p:spPr>
        <p:txBody>
          <a:bodyPr>
            <a:prstTxWarp prst="textNoShape">
              <a:avLst/>
            </a:prstTxWarp>
          </a:bodyPr>
          <a:lstStyle/>
          <a:p>
            <a:pPr marL="342900" indent="-342900" algn="l" eaLnBrk="1" hangingPunct="1">
              <a:lnSpc>
                <a:spcPct val="90000"/>
              </a:lnSpc>
              <a:spcBef>
                <a:spcPct val="20000"/>
              </a:spcBef>
              <a:buClr>
                <a:srgbClr val="0F116A"/>
              </a:buClr>
              <a:buSzPct val="120000"/>
              <a:buFont typeface="Wingdings" charset="2"/>
              <a:buChar char="§"/>
            </a:pPr>
            <a:r>
              <a:rPr lang="en-US" b="1" dirty="0">
                <a:solidFill>
                  <a:srgbClr val="0F116A"/>
                </a:solidFill>
              </a:rPr>
              <a:t>Structure fits function</a:t>
            </a:r>
          </a:p>
          <a:p>
            <a:pPr marL="912813" lvl="1" indent="-285750" algn="l" eaLnBrk="1" hangingPunct="1">
              <a:lnSpc>
                <a:spcPct val="90000"/>
              </a:lnSpc>
              <a:spcBef>
                <a:spcPct val="20000"/>
              </a:spcBef>
              <a:buClr>
                <a:schemeClr val="tx1"/>
              </a:buClr>
              <a:buSzPct val="60000"/>
              <a:buFont typeface="Wingdings" charset="2"/>
              <a:buChar char="u"/>
            </a:pPr>
            <a:r>
              <a:rPr lang="en-US" b="1" dirty="0">
                <a:ea typeface="ＭＳ Ｐゴシック" charset="-128"/>
              </a:rPr>
              <a:t>many entry points for signal</a:t>
            </a:r>
          </a:p>
          <a:p>
            <a:pPr marL="912813" lvl="1" indent="-285750" algn="l" eaLnBrk="1" hangingPunct="1">
              <a:lnSpc>
                <a:spcPct val="90000"/>
              </a:lnSpc>
              <a:spcBef>
                <a:spcPct val="20000"/>
              </a:spcBef>
              <a:buClr>
                <a:schemeClr val="tx1"/>
              </a:buClr>
              <a:buSzPct val="60000"/>
              <a:buFont typeface="Wingdings" charset="2"/>
              <a:buChar char="u"/>
            </a:pPr>
            <a:r>
              <a:rPr lang="en-US" b="1" dirty="0">
                <a:ea typeface="ＭＳ Ｐゴシック" charset="-128"/>
              </a:rPr>
              <a:t>one path out</a:t>
            </a:r>
          </a:p>
          <a:p>
            <a:pPr marL="912813" lvl="1" indent="-285750" algn="l" eaLnBrk="1" hangingPunct="1">
              <a:lnSpc>
                <a:spcPct val="90000"/>
              </a:lnSpc>
              <a:spcBef>
                <a:spcPct val="20000"/>
              </a:spcBef>
              <a:buClr>
                <a:schemeClr val="tx1"/>
              </a:buClr>
              <a:buSzPct val="60000"/>
              <a:buFont typeface="Wingdings" charset="2"/>
              <a:buChar char="u"/>
            </a:pPr>
            <a:r>
              <a:rPr lang="en-US" b="1" dirty="0">
                <a:ea typeface="ＭＳ Ｐゴシック" charset="-128"/>
              </a:rPr>
              <a:t>transmits signal</a:t>
            </a:r>
          </a:p>
        </p:txBody>
      </p:sp>
      <p:sp>
        <p:nvSpPr>
          <p:cNvPr id="373778" name="Text Box 18"/>
          <p:cNvSpPr txBox="1">
            <a:spLocks noChangeArrowheads="1"/>
          </p:cNvSpPr>
          <p:nvPr/>
        </p:nvSpPr>
        <p:spPr bwMode="auto">
          <a:xfrm>
            <a:off x="3403600" y="5356225"/>
            <a:ext cx="1873250" cy="366713"/>
          </a:xfrm>
          <a:prstGeom prst="rect">
            <a:avLst/>
          </a:prstGeom>
          <a:noFill/>
          <a:ln w="9525">
            <a:noFill/>
            <a:miter lim="800000"/>
            <a:headEnd/>
            <a:tailEnd/>
          </a:ln>
          <a:effectLst/>
        </p:spPr>
        <p:txBody>
          <a:bodyPr wrap="none" anchor="ctr">
            <a:prstTxWarp prst="textNoShape">
              <a:avLst/>
            </a:prstTxWarp>
            <a:spAutoFit/>
          </a:bodyPr>
          <a:lstStyle/>
          <a:p>
            <a:r>
              <a:rPr lang="en-US" sz="1800" b="1">
                <a:solidFill>
                  <a:schemeClr val="tx2"/>
                </a:solidFill>
              </a:rPr>
              <a:t>signal direction</a:t>
            </a:r>
            <a:endParaRPr lang="en-US"/>
          </a:p>
        </p:txBody>
      </p:sp>
      <p:sp>
        <p:nvSpPr>
          <p:cNvPr id="373779" name="Text Box 19"/>
          <p:cNvSpPr txBox="1">
            <a:spLocks noChangeArrowheads="1"/>
          </p:cNvSpPr>
          <p:nvPr/>
        </p:nvSpPr>
        <p:spPr bwMode="auto">
          <a:xfrm>
            <a:off x="0" y="1879600"/>
            <a:ext cx="1149350" cy="641350"/>
          </a:xfrm>
          <a:prstGeom prst="rect">
            <a:avLst/>
          </a:prstGeom>
          <a:noFill/>
          <a:ln w="9525">
            <a:noFill/>
            <a:miter lim="800000"/>
            <a:headEnd/>
            <a:tailEnd/>
          </a:ln>
          <a:effectLst/>
        </p:spPr>
        <p:txBody>
          <a:bodyPr wrap="none" anchor="ctr">
            <a:prstTxWarp prst="textNoShape">
              <a:avLst/>
            </a:prstTxWarp>
            <a:spAutoFit/>
          </a:bodyPr>
          <a:lstStyle/>
          <a:p>
            <a:r>
              <a:rPr lang="en-US" sz="1800" b="1">
                <a:solidFill>
                  <a:schemeClr val="tx2"/>
                </a:solidFill>
              </a:rPr>
              <a:t>signal</a:t>
            </a:r>
          </a:p>
          <a:p>
            <a:r>
              <a:rPr lang="en-US" sz="1800" b="1">
                <a:solidFill>
                  <a:schemeClr val="tx2"/>
                </a:solidFill>
              </a:rPr>
              <a:t>direction</a:t>
            </a:r>
            <a:endParaRPr lang="en-US"/>
          </a:p>
        </p:txBody>
      </p:sp>
      <p:sp>
        <p:nvSpPr>
          <p:cNvPr id="373780" name="Rectangle 20"/>
          <p:cNvSpPr>
            <a:spLocks noChangeArrowheads="1"/>
          </p:cNvSpPr>
          <p:nvPr/>
        </p:nvSpPr>
        <p:spPr bwMode="auto">
          <a:xfrm>
            <a:off x="11113" y="6394450"/>
            <a:ext cx="4764087" cy="457200"/>
          </a:xfrm>
          <a:prstGeom prst="rect">
            <a:avLst/>
          </a:prstGeom>
          <a:solidFill>
            <a:schemeClr val="bg2"/>
          </a:solidFill>
          <a:ln w="9525">
            <a:noFill/>
            <a:miter lim="800000"/>
            <a:headEnd/>
            <a:tailEnd/>
          </a:ln>
          <a:effectLst/>
        </p:spPr>
        <p:txBody>
          <a:bodyPr anchor="ctr">
            <a:prstTxWarp prst="textNoShape">
              <a:avLst/>
            </a:prstTxWarp>
            <a:spAutoFit/>
          </a:bodyPr>
          <a:lstStyle/>
          <a:p>
            <a:pPr algn="l"/>
            <a:r>
              <a:rPr lang="en-US" b="1">
                <a:solidFill>
                  <a:srgbClr val="0F116A"/>
                </a:solidFill>
              </a:rPr>
              <a:t>dendrite  </a:t>
            </a:r>
            <a:r>
              <a:rPr lang="en-US" b="1">
                <a:solidFill>
                  <a:schemeClr val="tx2"/>
                </a:solidFill>
                <a:sym typeface="Symbol" charset="2"/>
              </a:rPr>
              <a:t> </a:t>
            </a:r>
            <a:r>
              <a:rPr lang="en-US" b="1">
                <a:solidFill>
                  <a:srgbClr val="0F116A"/>
                </a:solidFill>
                <a:sym typeface="Symbol" charset="2"/>
              </a:rPr>
              <a:t> cell body  </a:t>
            </a:r>
            <a:r>
              <a:rPr lang="en-US" b="1">
                <a:solidFill>
                  <a:schemeClr val="tx2"/>
                </a:solidFill>
                <a:sym typeface="Symbol" charset="2"/>
              </a:rPr>
              <a:t></a:t>
            </a:r>
            <a:r>
              <a:rPr lang="en-US" b="1">
                <a:solidFill>
                  <a:srgbClr val="0F116A"/>
                </a:solidFill>
                <a:sym typeface="Symbol" charset="2"/>
              </a:rPr>
              <a:t>  axon</a:t>
            </a:r>
            <a:endParaRPr lang="en-US">
              <a:solidFill>
                <a:srgbClr val="0F116A"/>
              </a:solidFill>
              <a:sym typeface="Symbol" charset="2"/>
            </a:endParaRPr>
          </a:p>
        </p:txBody>
      </p:sp>
      <p:sp>
        <p:nvSpPr>
          <p:cNvPr id="373781" name="Text Box 21"/>
          <p:cNvSpPr txBox="1">
            <a:spLocks noChangeArrowheads="1"/>
          </p:cNvSpPr>
          <p:nvPr/>
        </p:nvSpPr>
        <p:spPr bwMode="auto">
          <a:xfrm>
            <a:off x="6484938" y="6488113"/>
            <a:ext cx="1403350" cy="365125"/>
          </a:xfrm>
          <a:prstGeom prst="rect">
            <a:avLst/>
          </a:prstGeom>
          <a:noFill/>
          <a:ln w="9525">
            <a:noFill/>
            <a:miter lim="800000"/>
            <a:headEnd/>
            <a:tailEnd/>
          </a:ln>
          <a:effectLst/>
        </p:spPr>
        <p:txBody>
          <a:bodyPr wrap="none" tIns="0" bIns="0" anchor="ctr">
            <a:prstTxWarp prst="textNoShape">
              <a:avLst/>
            </a:prstTxWarp>
            <a:spAutoFit/>
          </a:bodyPr>
          <a:lstStyle/>
          <a:p>
            <a:r>
              <a:rPr lang="en-US" b="1">
                <a:solidFill>
                  <a:srgbClr val="CC0000"/>
                </a:solidFill>
              </a:rPr>
              <a:t>synapse</a:t>
            </a:r>
            <a:endParaRPr lang="en-US"/>
          </a:p>
        </p:txBody>
      </p:sp>
      <p:sp>
        <p:nvSpPr>
          <p:cNvPr id="373782" name="Line 22"/>
          <p:cNvSpPr>
            <a:spLocks noChangeShapeType="1"/>
          </p:cNvSpPr>
          <p:nvPr/>
        </p:nvSpPr>
        <p:spPr bwMode="auto">
          <a:xfrm flipH="1" flipV="1">
            <a:off x="6008688" y="6510338"/>
            <a:ext cx="547687" cy="104775"/>
          </a:xfrm>
          <a:prstGeom prst="line">
            <a:avLst/>
          </a:prstGeom>
          <a:noFill/>
          <a:ln w="28575">
            <a:solidFill>
              <a:schemeClr val="tx2"/>
            </a:solidFill>
            <a:round/>
            <a:headEnd/>
            <a:tailEnd/>
          </a:ln>
          <a:effectLst/>
        </p:spPr>
        <p:txBody>
          <a:bodyPr wrap="none" anchor="ctr">
            <a:prstTxWarp prst="textNoShape">
              <a:avLst/>
            </a:prstTxWarp>
          </a:bodyPr>
          <a:lstStyle/>
          <a:p>
            <a:endParaRPr lang="en-US"/>
          </a:p>
        </p:txBody>
      </p:sp>
      <p:sp>
        <p:nvSpPr>
          <p:cNvPr id="373787" name="Text Box 27"/>
          <p:cNvSpPr txBox="1">
            <a:spLocks noChangeArrowheads="1"/>
          </p:cNvSpPr>
          <p:nvPr/>
        </p:nvSpPr>
        <p:spPr bwMode="auto">
          <a:xfrm>
            <a:off x="0" y="5942013"/>
            <a:ext cx="2216150" cy="457200"/>
          </a:xfrm>
          <a:prstGeom prst="rect">
            <a:avLst/>
          </a:prstGeom>
          <a:noFill/>
          <a:ln w="9525">
            <a:noFill/>
            <a:miter lim="800000"/>
            <a:headEnd/>
            <a:tailEnd/>
          </a:ln>
          <a:effectLst/>
        </p:spPr>
        <p:txBody>
          <a:bodyPr wrap="none" anchor="ctr">
            <a:prstTxWarp prst="textNoShape">
              <a:avLst/>
            </a:prstTxWarp>
            <a:spAutoFit/>
          </a:bodyPr>
          <a:lstStyle/>
          <a:p>
            <a:pPr algn="l"/>
            <a:r>
              <a:rPr lang="en-US" b="1">
                <a:solidFill>
                  <a:srgbClr val="CC0000"/>
                </a:solidFill>
              </a:rPr>
              <a:t>myelin sheath</a:t>
            </a:r>
            <a:endParaRPr lang="en-US"/>
          </a:p>
        </p:txBody>
      </p:sp>
      <p:sp>
        <p:nvSpPr>
          <p:cNvPr id="373788" name="Line 28"/>
          <p:cNvSpPr>
            <a:spLocks noChangeShapeType="1"/>
          </p:cNvSpPr>
          <p:nvPr/>
        </p:nvSpPr>
        <p:spPr bwMode="auto">
          <a:xfrm flipH="1">
            <a:off x="2146300" y="6192838"/>
            <a:ext cx="587375" cy="46037"/>
          </a:xfrm>
          <a:prstGeom prst="line">
            <a:avLst/>
          </a:prstGeom>
          <a:noFill/>
          <a:ln w="28575">
            <a:solidFill>
              <a:schemeClr val="tx2"/>
            </a:solidFill>
            <a:round/>
            <a:headEnd/>
            <a:tailEnd/>
          </a:ln>
          <a:effectLst/>
        </p:spPr>
        <p:txBody>
          <a:bodyPr wrap="none" anchor="ctr">
            <a:prstTxWarp prst="textNoShape">
              <a:avLst/>
            </a:prstTxWarp>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ChangeArrowheads="1"/>
          </p:cNvSpPr>
          <p:nvPr>
            <p:ph type="title"/>
          </p:nvPr>
        </p:nvSpPr>
        <p:spPr>
          <a:xfrm>
            <a:off x="457200" y="152400"/>
            <a:ext cx="8229600" cy="563563"/>
          </a:xfrm>
        </p:spPr>
        <p:txBody>
          <a:bodyPr/>
          <a:lstStyle/>
          <a:p>
            <a:pPr eaLnBrk="1" hangingPunct="1"/>
            <a:r>
              <a:rPr lang="en-US" sz="4000">
                <a:ea typeface="ＭＳ Ｐゴシック" pitchFamily="-108" charset="-128"/>
                <a:cs typeface="ＭＳ Ｐゴシック" pitchFamily="-108" charset="-128"/>
              </a:rPr>
              <a:t>The Diencephalon</a:t>
            </a:r>
          </a:p>
        </p:txBody>
      </p:sp>
      <p:pic>
        <p:nvPicPr>
          <p:cNvPr id="253955" name="Picture 4"/>
          <p:cNvPicPr>
            <a:picLocks noChangeAspect="1" noChangeArrowheads="1"/>
          </p:cNvPicPr>
          <p:nvPr/>
        </p:nvPicPr>
        <p:blipFill>
          <a:blip r:embed="rId2"/>
          <a:srcRect/>
          <a:stretch>
            <a:fillRect/>
          </a:stretch>
        </p:blipFill>
        <p:spPr bwMode="auto">
          <a:xfrm>
            <a:off x="1308100" y="787400"/>
            <a:ext cx="6380163" cy="5624513"/>
          </a:xfrm>
          <a:prstGeom prst="rect">
            <a:avLst/>
          </a:prstGeom>
          <a:noFill/>
          <a:ln w="9525">
            <a:noFill/>
            <a:miter lim="800000"/>
            <a:headEnd/>
            <a:tailEnd/>
          </a:ln>
        </p:spPr>
      </p:pic>
    </p:spTree>
    <p:extLst>
      <p:ext uri="{BB962C8B-B14F-4D97-AF65-F5344CB8AC3E}">
        <p14:creationId xmlns:p14="http://schemas.microsoft.com/office/powerpoint/2010/main" val="100202481"/>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Grp="1" noChangeArrowheads="1"/>
          </p:cNvSpPr>
          <p:nvPr>
            <p:ph type="title"/>
          </p:nvPr>
        </p:nvSpPr>
        <p:spPr>
          <a:xfrm>
            <a:off x="457200" y="152400"/>
            <a:ext cx="8229600" cy="411163"/>
          </a:xfrm>
        </p:spPr>
        <p:txBody>
          <a:bodyPr/>
          <a:lstStyle/>
          <a:p>
            <a:pPr eaLnBrk="1" hangingPunct="1"/>
            <a:r>
              <a:rPr lang="en-US" sz="4000">
                <a:ea typeface="ＭＳ Ｐゴシック" pitchFamily="-108" charset="-128"/>
                <a:cs typeface="ＭＳ Ｐゴシック" pitchFamily="-108" charset="-128"/>
              </a:rPr>
              <a:t>The Cerebrum</a:t>
            </a:r>
          </a:p>
        </p:txBody>
      </p:sp>
      <p:pic>
        <p:nvPicPr>
          <p:cNvPr id="254979" name="Picture 3"/>
          <p:cNvPicPr>
            <a:picLocks noChangeAspect="1" noChangeArrowheads="1"/>
          </p:cNvPicPr>
          <p:nvPr/>
        </p:nvPicPr>
        <p:blipFill>
          <a:blip r:embed="rId2"/>
          <a:srcRect/>
          <a:stretch>
            <a:fillRect/>
          </a:stretch>
        </p:blipFill>
        <p:spPr bwMode="auto">
          <a:xfrm>
            <a:off x="990600" y="698500"/>
            <a:ext cx="6553200" cy="5797550"/>
          </a:xfrm>
          <a:prstGeom prst="rect">
            <a:avLst/>
          </a:prstGeom>
          <a:noFill/>
          <a:ln w="9525">
            <a:noFill/>
            <a:miter lim="800000"/>
            <a:headEnd/>
            <a:tailEnd/>
          </a:ln>
        </p:spPr>
      </p:pic>
    </p:spTree>
    <p:extLst>
      <p:ext uri="{BB962C8B-B14F-4D97-AF65-F5344CB8AC3E}">
        <p14:creationId xmlns:p14="http://schemas.microsoft.com/office/powerpoint/2010/main" val="745301640"/>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ChangeArrowheads="1"/>
          </p:cNvSpPr>
          <p:nvPr>
            <p:ph type="title"/>
          </p:nvPr>
        </p:nvSpPr>
        <p:spPr>
          <a:xfrm>
            <a:off x="457200" y="152400"/>
            <a:ext cx="8229600" cy="838200"/>
          </a:xfrm>
        </p:spPr>
        <p:txBody>
          <a:bodyPr/>
          <a:lstStyle/>
          <a:p>
            <a:pPr eaLnBrk="1" hangingPunct="1"/>
            <a:r>
              <a:rPr lang="en-US" sz="4200">
                <a:ea typeface="ＭＳ Ｐゴシック" pitchFamily="-108" charset="-128"/>
                <a:cs typeface="ＭＳ Ｐゴシック" pitchFamily="-108" charset="-128"/>
              </a:rPr>
              <a:t>The human cerebrum viewed from the rear</a:t>
            </a:r>
            <a:endParaRPr lang="en-US">
              <a:ea typeface="ＭＳ Ｐゴシック" pitchFamily="-108" charset="-128"/>
              <a:cs typeface="ＭＳ Ｐゴシック" pitchFamily="-108" charset="-128"/>
            </a:endParaRPr>
          </a:p>
        </p:txBody>
      </p:sp>
      <p:grpSp>
        <p:nvGrpSpPr>
          <p:cNvPr id="256003" name="Group 3"/>
          <p:cNvGrpSpPr>
            <a:grpSpLocks/>
          </p:cNvGrpSpPr>
          <p:nvPr/>
        </p:nvGrpSpPr>
        <p:grpSpPr bwMode="auto">
          <a:xfrm>
            <a:off x="177800" y="1066800"/>
            <a:ext cx="8763000" cy="4887913"/>
            <a:chOff x="112" y="672"/>
            <a:chExt cx="5520" cy="3079"/>
          </a:xfrm>
        </p:grpSpPr>
        <p:pic>
          <p:nvPicPr>
            <p:cNvPr id="256004" name="Picture 4"/>
            <p:cNvPicPr>
              <a:picLocks noChangeAspect="1" noChangeArrowheads="1"/>
            </p:cNvPicPr>
            <p:nvPr/>
          </p:nvPicPr>
          <p:blipFill>
            <a:blip r:embed="rId2"/>
            <a:srcRect/>
            <a:stretch>
              <a:fillRect/>
            </a:stretch>
          </p:blipFill>
          <p:spPr bwMode="auto">
            <a:xfrm>
              <a:off x="112" y="672"/>
              <a:ext cx="5520" cy="3079"/>
            </a:xfrm>
            <a:prstGeom prst="rect">
              <a:avLst/>
            </a:prstGeom>
            <a:noFill/>
            <a:ln w="9525">
              <a:noFill/>
              <a:miter lim="800000"/>
              <a:headEnd/>
              <a:tailEnd/>
            </a:ln>
          </p:spPr>
        </p:pic>
        <p:sp>
          <p:nvSpPr>
            <p:cNvPr id="256005" name="Text Box 5"/>
            <p:cNvSpPr txBox="1">
              <a:spLocks noChangeArrowheads="1"/>
            </p:cNvSpPr>
            <p:nvPr/>
          </p:nvSpPr>
          <p:spPr bwMode="auto">
            <a:xfrm>
              <a:off x="420" y="906"/>
              <a:ext cx="828" cy="366"/>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600"/>
                <a:t>Left cerebral</a:t>
              </a:r>
            </a:p>
            <a:p>
              <a:pPr eaLnBrk="0" hangingPunct="0"/>
              <a:r>
                <a:rPr kumimoji="1" lang="en-US" sz="1600"/>
                <a:t>hemisphere</a:t>
              </a:r>
            </a:p>
          </p:txBody>
        </p:sp>
        <p:sp>
          <p:nvSpPr>
            <p:cNvPr id="256006" name="Line 6"/>
            <p:cNvSpPr>
              <a:spLocks noChangeShapeType="1"/>
            </p:cNvSpPr>
            <p:nvPr/>
          </p:nvSpPr>
          <p:spPr bwMode="auto">
            <a:xfrm flipH="1">
              <a:off x="1248" y="1008"/>
              <a:ext cx="1008" cy="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56007" name="Text Box 7"/>
            <p:cNvSpPr txBox="1">
              <a:spLocks noChangeArrowheads="1"/>
            </p:cNvSpPr>
            <p:nvPr/>
          </p:nvSpPr>
          <p:spPr bwMode="auto">
            <a:xfrm>
              <a:off x="428" y="1506"/>
              <a:ext cx="620" cy="366"/>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600"/>
                <a:t>Corpus</a:t>
              </a:r>
            </a:p>
            <a:p>
              <a:pPr eaLnBrk="0" hangingPunct="0"/>
              <a:r>
                <a:rPr kumimoji="1" lang="en-US" sz="1600"/>
                <a:t>callosum</a:t>
              </a:r>
            </a:p>
          </p:txBody>
        </p:sp>
        <p:sp>
          <p:nvSpPr>
            <p:cNvPr id="256008" name="Line 8"/>
            <p:cNvSpPr>
              <a:spLocks noChangeShapeType="1"/>
            </p:cNvSpPr>
            <p:nvPr/>
          </p:nvSpPr>
          <p:spPr bwMode="auto">
            <a:xfrm flipH="1">
              <a:off x="960" y="1632"/>
              <a:ext cx="1568" cy="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56009" name="Text Box 9"/>
            <p:cNvSpPr txBox="1">
              <a:spLocks noChangeArrowheads="1"/>
            </p:cNvSpPr>
            <p:nvPr/>
          </p:nvSpPr>
          <p:spPr bwMode="auto">
            <a:xfrm>
              <a:off x="424" y="2222"/>
              <a:ext cx="699" cy="21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600"/>
                <a:t>Neocortex</a:t>
              </a:r>
            </a:p>
          </p:txBody>
        </p:sp>
        <p:sp>
          <p:nvSpPr>
            <p:cNvPr id="256010" name="Line 10"/>
            <p:cNvSpPr>
              <a:spLocks noChangeShapeType="1"/>
            </p:cNvSpPr>
            <p:nvPr/>
          </p:nvSpPr>
          <p:spPr bwMode="auto">
            <a:xfrm flipH="1">
              <a:off x="1120" y="2336"/>
              <a:ext cx="432" cy="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56011" name="Text Box 11"/>
            <p:cNvSpPr txBox="1">
              <a:spLocks noChangeArrowheads="1"/>
            </p:cNvSpPr>
            <p:nvPr/>
          </p:nvSpPr>
          <p:spPr bwMode="auto">
            <a:xfrm>
              <a:off x="4560" y="866"/>
              <a:ext cx="912" cy="366"/>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600"/>
                <a:t>Right cerebral</a:t>
              </a:r>
            </a:p>
            <a:p>
              <a:pPr eaLnBrk="0" hangingPunct="0"/>
              <a:r>
                <a:rPr kumimoji="1" lang="en-US" sz="1600"/>
                <a:t>hemisphere</a:t>
              </a:r>
            </a:p>
          </p:txBody>
        </p:sp>
        <p:sp>
          <p:nvSpPr>
            <p:cNvPr id="256012" name="Text Box 12"/>
            <p:cNvSpPr txBox="1">
              <a:spLocks noChangeArrowheads="1"/>
            </p:cNvSpPr>
            <p:nvPr/>
          </p:nvSpPr>
          <p:spPr bwMode="auto">
            <a:xfrm>
              <a:off x="4608" y="1954"/>
              <a:ext cx="449" cy="366"/>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600"/>
                <a:t>Basal</a:t>
              </a:r>
            </a:p>
            <a:p>
              <a:pPr eaLnBrk="0" hangingPunct="0"/>
              <a:r>
                <a:rPr kumimoji="1" lang="en-US" sz="1600"/>
                <a:t>nuclei</a:t>
              </a:r>
            </a:p>
          </p:txBody>
        </p:sp>
        <p:sp>
          <p:nvSpPr>
            <p:cNvPr id="256013" name="Line 13"/>
            <p:cNvSpPr>
              <a:spLocks noChangeShapeType="1"/>
            </p:cNvSpPr>
            <p:nvPr/>
          </p:nvSpPr>
          <p:spPr bwMode="auto">
            <a:xfrm>
              <a:off x="3504" y="960"/>
              <a:ext cx="1056" cy="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56014" name="Line 14"/>
            <p:cNvSpPr>
              <a:spLocks noChangeShapeType="1"/>
            </p:cNvSpPr>
            <p:nvPr/>
          </p:nvSpPr>
          <p:spPr bwMode="auto">
            <a:xfrm>
              <a:off x="3600" y="1968"/>
              <a:ext cx="1008" cy="96"/>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56015" name="Line 15"/>
            <p:cNvSpPr>
              <a:spLocks noChangeShapeType="1"/>
            </p:cNvSpPr>
            <p:nvPr/>
          </p:nvSpPr>
          <p:spPr bwMode="auto">
            <a:xfrm flipV="1">
              <a:off x="3408" y="2064"/>
              <a:ext cx="1200" cy="96"/>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grpSp>
    </p:spTree>
    <p:extLst>
      <p:ext uri="{BB962C8B-B14F-4D97-AF65-F5344CB8AC3E}">
        <p14:creationId xmlns:p14="http://schemas.microsoft.com/office/powerpoint/2010/main" val="3422541007"/>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p:cNvSpPr>
            <a:spLocks noGrp="1" noChangeArrowheads="1"/>
          </p:cNvSpPr>
          <p:nvPr>
            <p:ph type="title"/>
          </p:nvPr>
        </p:nvSpPr>
        <p:spPr>
          <a:xfrm>
            <a:off x="457200" y="152400"/>
            <a:ext cx="8229600" cy="868363"/>
          </a:xfrm>
        </p:spPr>
        <p:txBody>
          <a:bodyPr/>
          <a:lstStyle/>
          <a:p>
            <a:pPr eaLnBrk="1" hangingPunct="1"/>
            <a:r>
              <a:rPr lang="en-US">
                <a:ea typeface="ＭＳ Ｐゴシック" pitchFamily="-108" charset="-128"/>
                <a:cs typeface="ＭＳ Ｐゴシック" pitchFamily="-108" charset="-128"/>
              </a:rPr>
              <a:t>The human cerebral cortex</a:t>
            </a:r>
          </a:p>
        </p:txBody>
      </p:sp>
      <p:grpSp>
        <p:nvGrpSpPr>
          <p:cNvPr id="257027" name="Group 3"/>
          <p:cNvGrpSpPr>
            <a:grpSpLocks/>
          </p:cNvGrpSpPr>
          <p:nvPr/>
        </p:nvGrpSpPr>
        <p:grpSpPr bwMode="auto">
          <a:xfrm>
            <a:off x="203200" y="863600"/>
            <a:ext cx="8686800" cy="5407025"/>
            <a:chOff x="128" y="544"/>
            <a:chExt cx="5472" cy="3406"/>
          </a:xfrm>
        </p:grpSpPr>
        <p:pic>
          <p:nvPicPr>
            <p:cNvPr id="257028" name="Picture 4"/>
            <p:cNvPicPr>
              <a:picLocks noChangeAspect="1" noChangeArrowheads="1"/>
            </p:cNvPicPr>
            <p:nvPr/>
          </p:nvPicPr>
          <p:blipFill>
            <a:blip r:embed="rId2"/>
            <a:srcRect/>
            <a:stretch>
              <a:fillRect/>
            </a:stretch>
          </p:blipFill>
          <p:spPr bwMode="auto">
            <a:xfrm>
              <a:off x="128" y="544"/>
              <a:ext cx="5472" cy="3406"/>
            </a:xfrm>
            <a:prstGeom prst="rect">
              <a:avLst/>
            </a:prstGeom>
            <a:noFill/>
            <a:ln w="9525">
              <a:noFill/>
              <a:miter lim="800000"/>
              <a:headEnd/>
              <a:tailEnd/>
            </a:ln>
          </p:spPr>
        </p:pic>
        <p:sp>
          <p:nvSpPr>
            <p:cNvPr id="257029" name="Text Box 5"/>
            <p:cNvSpPr txBox="1">
              <a:spLocks noChangeArrowheads="1"/>
            </p:cNvSpPr>
            <p:nvPr/>
          </p:nvSpPr>
          <p:spPr bwMode="auto">
            <a:xfrm>
              <a:off x="367" y="798"/>
              <a:ext cx="849" cy="21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600" b="1"/>
                <a:t>Frontal lobe</a:t>
              </a:r>
            </a:p>
          </p:txBody>
        </p:sp>
        <p:sp>
          <p:nvSpPr>
            <p:cNvPr id="257030" name="Text Box 6"/>
            <p:cNvSpPr txBox="1">
              <a:spLocks noChangeArrowheads="1"/>
            </p:cNvSpPr>
            <p:nvPr/>
          </p:nvSpPr>
          <p:spPr bwMode="auto">
            <a:xfrm>
              <a:off x="457" y="3464"/>
              <a:ext cx="991" cy="21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600" b="1"/>
                <a:t>Temporal lobe</a:t>
              </a:r>
            </a:p>
          </p:txBody>
        </p:sp>
        <p:sp>
          <p:nvSpPr>
            <p:cNvPr id="257031" name="Text Box 7"/>
            <p:cNvSpPr txBox="1">
              <a:spLocks noChangeArrowheads="1"/>
            </p:cNvSpPr>
            <p:nvPr/>
          </p:nvSpPr>
          <p:spPr bwMode="auto">
            <a:xfrm>
              <a:off x="4627" y="3464"/>
              <a:ext cx="957" cy="21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600" b="1"/>
                <a:t>Occipital lobe</a:t>
              </a:r>
            </a:p>
          </p:txBody>
        </p:sp>
        <p:sp>
          <p:nvSpPr>
            <p:cNvPr id="257032" name="Text Box 8"/>
            <p:cNvSpPr txBox="1">
              <a:spLocks noChangeArrowheads="1"/>
            </p:cNvSpPr>
            <p:nvPr/>
          </p:nvSpPr>
          <p:spPr bwMode="auto">
            <a:xfrm>
              <a:off x="4474" y="798"/>
              <a:ext cx="878" cy="21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600" b="1"/>
                <a:t>Parietal lobe</a:t>
              </a:r>
            </a:p>
          </p:txBody>
        </p:sp>
        <p:sp>
          <p:nvSpPr>
            <p:cNvPr id="257033" name="Text Box 9"/>
            <p:cNvSpPr txBox="1">
              <a:spLocks noChangeArrowheads="1"/>
            </p:cNvSpPr>
            <p:nvPr/>
          </p:nvSpPr>
          <p:spPr bwMode="auto">
            <a:xfrm>
              <a:off x="784" y="1584"/>
              <a:ext cx="755" cy="520"/>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600"/>
                <a:t>Frontal</a:t>
              </a:r>
            </a:p>
            <a:p>
              <a:pPr eaLnBrk="0" hangingPunct="0"/>
              <a:r>
                <a:rPr kumimoji="1" lang="en-US" sz="1600"/>
                <a:t>association</a:t>
              </a:r>
            </a:p>
            <a:p>
              <a:pPr eaLnBrk="0" hangingPunct="0"/>
              <a:r>
                <a:rPr kumimoji="1" lang="en-US" sz="1600"/>
                <a:t>area</a:t>
              </a:r>
            </a:p>
          </p:txBody>
        </p:sp>
        <p:sp>
          <p:nvSpPr>
            <p:cNvPr id="257034" name="Text Box 10"/>
            <p:cNvSpPr txBox="1">
              <a:spLocks noChangeArrowheads="1"/>
            </p:cNvSpPr>
            <p:nvPr/>
          </p:nvSpPr>
          <p:spPr bwMode="auto">
            <a:xfrm>
              <a:off x="1563" y="2160"/>
              <a:ext cx="549" cy="21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600"/>
                <a:t>Speech</a:t>
              </a:r>
            </a:p>
          </p:txBody>
        </p:sp>
        <p:sp>
          <p:nvSpPr>
            <p:cNvPr id="257035" name="Text Box 11"/>
            <p:cNvSpPr txBox="1">
              <a:spLocks noChangeArrowheads="1"/>
            </p:cNvSpPr>
            <p:nvPr/>
          </p:nvSpPr>
          <p:spPr bwMode="auto">
            <a:xfrm>
              <a:off x="1869" y="2572"/>
              <a:ext cx="435" cy="21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600"/>
                <a:t>Smell</a:t>
              </a:r>
            </a:p>
          </p:txBody>
        </p:sp>
        <p:sp>
          <p:nvSpPr>
            <p:cNvPr id="257036" name="Text Box 12"/>
            <p:cNvSpPr txBox="1">
              <a:spLocks noChangeArrowheads="1"/>
            </p:cNvSpPr>
            <p:nvPr/>
          </p:nvSpPr>
          <p:spPr bwMode="auto">
            <a:xfrm>
              <a:off x="2653" y="2256"/>
              <a:ext cx="563" cy="21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600"/>
                <a:t>Hearing</a:t>
              </a:r>
            </a:p>
          </p:txBody>
        </p:sp>
        <p:sp>
          <p:nvSpPr>
            <p:cNvPr id="257037" name="Text Box 13"/>
            <p:cNvSpPr txBox="1">
              <a:spLocks noChangeArrowheads="1"/>
            </p:cNvSpPr>
            <p:nvPr/>
          </p:nvSpPr>
          <p:spPr bwMode="auto">
            <a:xfrm>
              <a:off x="2413" y="2688"/>
              <a:ext cx="755" cy="520"/>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600"/>
                <a:t>Auditory</a:t>
              </a:r>
            </a:p>
            <a:p>
              <a:pPr eaLnBrk="0" hangingPunct="0"/>
              <a:r>
                <a:rPr kumimoji="1" lang="en-US" sz="1600"/>
                <a:t>association</a:t>
              </a:r>
            </a:p>
            <a:p>
              <a:pPr eaLnBrk="0" hangingPunct="0"/>
              <a:r>
                <a:rPr kumimoji="1" lang="en-US" sz="1600"/>
                <a:t>area</a:t>
              </a:r>
            </a:p>
          </p:txBody>
        </p:sp>
        <p:sp>
          <p:nvSpPr>
            <p:cNvPr id="257038" name="Text Box 14"/>
            <p:cNvSpPr txBox="1">
              <a:spLocks noChangeArrowheads="1"/>
            </p:cNvSpPr>
            <p:nvPr/>
          </p:nvSpPr>
          <p:spPr bwMode="auto">
            <a:xfrm>
              <a:off x="4009" y="3136"/>
              <a:ext cx="463" cy="21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600"/>
                <a:t>Vision</a:t>
              </a:r>
            </a:p>
          </p:txBody>
        </p:sp>
        <p:sp>
          <p:nvSpPr>
            <p:cNvPr id="257039" name="Text Box 15"/>
            <p:cNvSpPr txBox="1">
              <a:spLocks noChangeArrowheads="1"/>
            </p:cNvSpPr>
            <p:nvPr/>
          </p:nvSpPr>
          <p:spPr bwMode="auto">
            <a:xfrm>
              <a:off x="4149" y="2408"/>
              <a:ext cx="755" cy="520"/>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600"/>
                <a:t>Visual</a:t>
              </a:r>
            </a:p>
            <a:p>
              <a:pPr eaLnBrk="0" hangingPunct="0"/>
              <a:r>
                <a:rPr kumimoji="1" lang="en-US" sz="1600"/>
                <a:t>association</a:t>
              </a:r>
            </a:p>
            <a:p>
              <a:pPr eaLnBrk="0" hangingPunct="0"/>
              <a:r>
                <a:rPr kumimoji="1" lang="en-US" sz="1600"/>
                <a:t>area</a:t>
              </a:r>
            </a:p>
          </p:txBody>
        </p:sp>
        <p:sp>
          <p:nvSpPr>
            <p:cNvPr id="257040" name="Text Box 16"/>
            <p:cNvSpPr txBox="1">
              <a:spLocks noChangeArrowheads="1"/>
            </p:cNvSpPr>
            <p:nvPr/>
          </p:nvSpPr>
          <p:spPr bwMode="auto">
            <a:xfrm>
              <a:off x="3827" y="1424"/>
              <a:ext cx="1005" cy="520"/>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600"/>
                <a:t>Somatosensory</a:t>
              </a:r>
            </a:p>
            <a:p>
              <a:pPr eaLnBrk="0" hangingPunct="0"/>
              <a:r>
                <a:rPr kumimoji="1" lang="en-US" sz="1600"/>
                <a:t>association</a:t>
              </a:r>
            </a:p>
            <a:p>
              <a:pPr eaLnBrk="0" hangingPunct="0"/>
              <a:r>
                <a:rPr kumimoji="1" lang="en-US" sz="1600"/>
                <a:t>area</a:t>
              </a:r>
            </a:p>
          </p:txBody>
        </p:sp>
        <p:sp>
          <p:nvSpPr>
            <p:cNvPr id="257041" name="Text Box 17"/>
            <p:cNvSpPr txBox="1">
              <a:spLocks noChangeArrowheads="1"/>
            </p:cNvSpPr>
            <p:nvPr/>
          </p:nvSpPr>
          <p:spPr bwMode="auto">
            <a:xfrm>
              <a:off x="3921" y="2064"/>
              <a:ext cx="591" cy="21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600"/>
                <a:t>Reading</a:t>
              </a:r>
            </a:p>
          </p:txBody>
        </p:sp>
        <p:sp>
          <p:nvSpPr>
            <p:cNvPr id="257042" name="Text Box 18"/>
            <p:cNvSpPr txBox="1">
              <a:spLocks noChangeArrowheads="1"/>
            </p:cNvSpPr>
            <p:nvPr/>
          </p:nvSpPr>
          <p:spPr bwMode="auto">
            <a:xfrm>
              <a:off x="2963" y="1524"/>
              <a:ext cx="549" cy="21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600"/>
                <a:t>Speech</a:t>
              </a:r>
            </a:p>
          </p:txBody>
        </p:sp>
        <p:sp>
          <p:nvSpPr>
            <p:cNvPr id="257043" name="Text Box 19"/>
            <p:cNvSpPr txBox="1">
              <a:spLocks noChangeArrowheads="1"/>
            </p:cNvSpPr>
            <p:nvPr/>
          </p:nvSpPr>
          <p:spPr bwMode="auto">
            <a:xfrm>
              <a:off x="2876" y="1824"/>
              <a:ext cx="436" cy="21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600"/>
                <a:t>Taste</a:t>
              </a:r>
            </a:p>
          </p:txBody>
        </p:sp>
        <p:sp>
          <p:nvSpPr>
            <p:cNvPr id="257044" name="Text Box 20"/>
            <p:cNvSpPr txBox="1">
              <a:spLocks noChangeArrowheads="1"/>
            </p:cNvSpPr>
            <p:nvPr/>
          </p:nvSpPr>
          <p:spPr bwMode="auto">
            <a:xfrm rot="-3600000">
              <a:off x="2207" y="1402"/>
              <a:ext cx="1390" cy="21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600"/>
                <a:t>Somatosensory cortex</a:t>
              </a:r>
            </a:p>
          </p:txBody>
        </p:sp>
        <p:sp>
          <p:nvSpPr>
            <p:cNvPr id="257045" name="Text Box 21"/>
            <p:cNvSpPr txBox="1">
              <a:spLocks noChangeArrowheads="1"/>
            </p:cNvSpPr>
            <p:nvPr/>
          </p:nvSpPr>
          <p:spPr bwMode="auto">
            <a:xfrm rot="-3600000">
              <a:off x="2119" y="1260"/>
              <a:ext cx="829" cy="21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600"/>
                <a:t>Motor cortex</a:t>
              </a:r>
            </a:p>
          </p:txBody>
        </p:sp>
        <p:sp>
          <p:nvSpPr>
            <p:cNvPr id="257046" name="Line 22"/>
            <p:cNvSpPr>
              <a:spLocks noChangeShapeType="1"/>
            </p:cNvSpPr>
            <p:nvPr/>
          </p:nvSpPr>
          <p:spPr bwMode="auto">
            <a:xfrm flipH="1">
              <a:off x="944" y="3136"/>
              <a:ext cx="720" cy="336"/>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57047" name="Line 23"/>
            <p:cNvSpPr>
              <a:spLocks noChangeShapeType="1"/>
            </p:cNvSpPr>
            <p:nvPr/>
          </p:nvSpPr>
          <p:spPr bwMode="auto">
            <a:xfrm>
              <a:off x="4472" y="3224"/>
              <a:ext cx="528" cy="24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57048" name="Line 24"/>
            <p:cNvSpPr>
              <a:spLocks noChangeShapeType="1"/>
            </p:cNvSpPr>
            <p:nvPr/>
          </p:nvSpPr>
          <p:spPr bwMode="auto">
            <a:xfrm flipH="1">
              <a:off x="4000" y="904"/>
              <a:ext cx="480" cy="48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57049" name="Line 25"/>
            <p:cNvSpPr>
              <a:spLocks noChangeShapeType="1"/>
            </p:cNvSpPr>
            <p:nvPr/>
          </p:nvSpPr>
          <p:spPr bwMode="auto">
            <a:xfrm>
              <a:off x="1200" y="912"/>
              <a:ext cx="288" cy="288"/>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grpSp>
    </p:spTree>
    <p:extLst>
      <p:ext uri="{BB962C8B-B14F-4D97-AF65-F5344CB8AC3E}">
        <p14:creationId xmlns:p14="http://schemas.microsoft.com/office/powerpoint/2010/main" val="2876265340"/>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ChangeArrowheads="1"/>
          </p:cNvSpPr>
          <p:nvPr>
            <p:ph type="title"/>
          </p:nvPr>
        </p:nvSpPr>
        <p:spPr>
          <a:xfrm>
            <a:off x="304800" y="76200"/>
            <a:ext cx="8534400" cy="914400"/>
          </a:xfrm>
        </p:spPr>
        <p:txBody>
          <a:bodyPr/>
          <a:lstStyle/>
          <a:p>
            <a:pPr eaLnBrk="1" hangingPunct="1"/>
            <a:r>
              <a:rPr lang="en-US" sz="2800">
                <a:ea typeface="ＭＳ Ｐゴシック" pitchFamily="-108" charset="-128"/>
                <a:cs typeface="ＭＳ Ｐゴシック" pitchFamily="-108" charset="-128"/>
              </a:rPr>
              <a:t>Body representations in the primary motor and primary somatosensory cortices</a:t>
            </a:r>
          </a:p>
        </p:txBody>
      </p:sp>
      <p:grpSp>
        <p:nvGrpSpPr>
          <p:cNvPr id="258051" name="Group 49"/>
          <p:cNvGrpSpPr>
            <a:grpSpLocks/>
          </p:cNvGrpSpPr>
          <p:nvPr/>
        </p:nvGrpSpPr>
        <p:grpSpPr bwMode="auto">
          <a:xfrm>
            <a:off x="962025" y="1127125"/>
            <a:ext cx="7229475" cy="5299075"/>
            <a:chOff x="606" y="710"/>
            <a:chExt cx="4554" cy="3338"/>
          </a:xfrm>
        </p:grpSpPr>
        <p:grpSp>
          <p:nvGrpSpPr>
            <p:cNvPr id="258052" name="Group 3"/>
            <p:cNvGrpSpPr>
              <a:grpSpLocks/>
            </p:cNvGrpSpPr>
            <p:nvPr/>
          </p:nvGrpSpPr>
          <p:grpSpPr bwMode="auto">
            <a:xfrm>
              <a:off x="606" y="710"/>
              <a:ext cx="4554" cy="3338"/>
              <a:chOff x="432" y="726"/>
              <a:chExt cx="4554" cy="3338"/>
            </a:xfrm>
          </p:grpSpPr>
          <p:pic>
            <p:nvPicPr>
              <p:cNvPr id="258058" name="Picture 4"/>
              <p:cNvPicPr>
                <a:picLocks noChangeAspect="1" noChangeArrowheads="1"/>
              </p:cNvPicPr>
              <p:nvPr/>
            </p:nvPicPr>
            <p:blipFill>
              <a:blip r:embed="rId2"/>
              <a:srcRect/>
              <a:stretch>
                <a:fillRect/>
              </a:stretch>
            </p:blipFill>
            <p:spPr bwMode="auto">
              <a:xfrm>
                <a:off x="835" y="726"/>
                <a:ext cx="4117" cy="3338"/>
              </a:xfrm>
              <a:prstGeom prst="rect">
                <a:avLst/>
              </a:prstGeom>
              <a:noFill/>
              <a:ln w="9525">
                <a:noFill/>
                <a:miter lim="800000"/>
                <a:headEnd/>
                <a:tailEnd/>
              </a:ln>
            </p:spPr>
          </p:pic>
          <p:sp>
            <p:nvSpPr>
              <p:cNvPr id="258059" name="Text Box 5"/>
              <p:cNvSpPr txBox="1">
                <a:spLocks noChangeArrowheads="1"/>
              </p:cNvSpPr>
              <p:nvPr/>
            </p:nvSpPr>
            <p:spPr bwMode="auto">
              <a:xfrm>
                <a:off x="432" y="3337"/>
                <a:ext cx="385"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lang="en-US" sz="1000"/>
                  <a:t>Tongue</a:t>
                </a:r>
              </a:p>
            </p:txBody>
          </p:sp>
          <p:sp>
            <p:nvSpPr>
              <p:cNvPr id="258060" name="Text Box 6"/>
              <p:cNvSpPr txBox="1">
                <a:spLocks noChangeArrowheads="1"/>
              </p:cNvSpPr>
              <p:nvPr/>
            </p:nvSpPr>
            <p:spPr bwMode="auto">
              <a:xfrm>
                <a:off x="545" y="3203"/>
                <a:ext cx="258"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lang="en-US" sz="1000"/>
                  <a:t>Jaw</a:t>
                </a:r>
              </a:p>
            </p:txBody>
          </p:sp>
          <p:sp>
            <p:nvSpPr>
              <p:cNvPr id="258061" name="Text Box 7"/>
              <p:cNvSpPr txBox="1">
                <a:spLocks noChangeArrowheads="1"/>
              </p:cNvSpPr>
              <p:nvPr/>
            </p:nvSpPr>
            <p:spPr bwMode="auto">
              <a:xfrm>
                <a:off x="559" y="3112"/>
                <a:ext cx="262"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lang="en-US" sz="1000"/>
                  <a:t>Lips</a:t>
                </a:r>
              </a:p>
            </p:txBody>
          </p:sp>
          <p:sp>
            <p:nvSpPr>
              <p:cNvPr id="258062" name="Text Box 8"/>
              <p:cNvSpPr txBox="1">
                <a:spLocks noChangeArrowheads="1"/>
              </p:cNvSpPr>
              <p:nvPr/>
            </p:nvSpPr>
            <p:spPr bwMode="auto">
              <a:xfrm rot="1395683">
                <a:off x="623" y="2717"/>
                <a:ext cx="293"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lang="en-US" sz="1000"/>
                  <a:t>Face</a:t>
                </a:r>
              </a:p>
            </p:txBody>
          </p:sp>
          <p:sp>
            <p:nvSpPr>
              <p:cNvPr id="258063" name="Text Box 9"/>
              <p:cNvSpPr txBox="1">
                <a:spLocks noChangeArrowheads="1"/>
              </p:cNvSpPr>
              <p:nvPr/>
            </p:nvSpPr>
            <p:spPr bwMode="auto">
              <a:xfrm rot="1775313">
                <a:off x="755" y="2536"/>
                <a:ext cx="253"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lang="en-US" sz="1000"/>
                  <a:t>Eye</a:t>
                </a:r>
              </a:p>
            </p:txBody>
          </p:sp>
          <p:sp>
            <p:nvSpPr>
              <p:cNvPr id="258064" name="Text Box 10"/>
              <p:cNvSpPr txBox="1">
                <a:spLocks noChangeArrowheads="1"/>
              </p:cNvSpPr>
              <p:nvPr/>
            </p:nvSpPr>
            <p:spPr bwMode="auto">
              <a:xfrm rot="1775313">
                <a:off x="799" y="2440"/>
                <a:ext cx="298"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lang="en-US" sz="1000"/>
                  <a:t>Brow</a:t>
                </a:r>
              </a:p>
            </p:txBody>
          </p:sp>
          <p:sp>
            <p:nvSpPr>
              <p:cNvPr id="258065" name="Text Box 11"/>
              <p:cNvSpPr txBox="1">
                <a:spLocks noChangeArrowheads="1"/>
              </p:cNvSpPr>
              <p:nvPr/>
            </p:nvSpPr>
            <p:spPr bwMode="auto">
              <a:xfrm rot="1775313">
                <a:off x="852" y="2366"/>
                <a:ext cx="298"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lang="en-US" sz="1000"/>
                  <a:t>Neck</a:t>
                </a:r>
              </a:p>
            </p:txBody>
          </p:sp>
          <p:sp>
            <p:nvSpPr>
              <p:cNvPr id="258066" name="Text Box 12"/>
              <p:cNvSpPr txBox="1">
                <a:spLocks noChangeArrowheads="1"/>
              </p:cNvSpPr>
              <p:nvPr/>
            </p:nvSpPr>
            <p:spPr bwMode="auto">
              <a:xfrm rot="1775313">
                <a:off x="910" y="2244"/>
                <a:ext cx="364"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lang="en-US" sz="1000"/>
                  <a:t>Thumb</a:t>
                </a:r>
              </a:p>
            </p:txBody>
          </p:sp>
          <p:sp>
            <p:nvSpPr>
              <p:cNvPr id="258067" name="Text Box 13"/>
              <p:cNvSpPr txBox="1">
                <a:spLocks noChangeArrowheads="1"/>
              </p:cNvSpPr>
              <p:nvPr/>
            </p:nvSpPr>
            <p:spPr bwMode="auto">
              <a:xfrm rot="1775313">
                <a:off x="1076" y="1964"/>
                <a:ext cx="382"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lang="en-US" sz="1000"/>
                  <a:t>Fingers</a:t>
                </a:r>
              </a:p>
            </p:txBody>
          </p:sp>
          <p:sp>
            <p:nvSpPr>
              <p:cNvPr id="258068" name="Text Box 14"/>
              <p:cNvSpPr txBox="1">
                <a:spLocks noChangeArrowheads="1"/>
              </p:cNvSpPr>
              <p:nvPr/>
            </p:nvSpPr>
            <p:spPr bwMode="auto">
              <a:xfrm rot="2880059">
                <a:off x="1241" y="1831"/>
                <a:ext cx="306"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lang="en-US" sz="1000"/>
                  <a:t>Hand</a:t>
                </a:r>
              </a:p>
            </p:txBody>
          </p:sp>
          <p:sp>
            <p:nvSpPr>
              <p:cNvPr id="258069" name="Text Box 15"/>
              <p:cNvSpPr txBox="1">
                <a:spLocks noChangeArrowheads="1"/>
              </p:cNvSpPr>
              <p:nvPr/>
            </p:nvSpPr>
            <p:spPr bwMode="auto">
              <a:xfrm rot="3324371">
                <a:off x="1379" y="1751"/>
                <a:ext cx="299"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lang="en-US" sz="1000"/>
                  <a:t>Wrist</a:t>
                </a:r>
              </a:p>
            </p:txBody>
          </p:sp>
          <p:sp>
            <p:nvSpPr>
              <p:cNvPr id="258070" name="Text Box 16"/>
              <p:cNvSpPr txBox="1">
                <a:spLocks noChangeArrowheads="1"/>
              </p:cNvSpPr>
              <p:nvPr/>
            </p:nvSpPr>
            <p:spPr bwMode="auto">
              <a:xfrm rot="3878278">
                <a:off x="1511" y="1647"/>
                <a:ext cx="418"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lang="en-US" sz="1000"/>
                  <a:t>Forearm</a:t>
                </a:r>
              </a:p>
            </p:txBody>
          </p:sp>
          <p:sp>
            <p:nvSpPr>
              <p:cNvPr id="258071" name="Text Box 17"/>
              <p:cNvSpPr txBox="1">
                <a:spLocks noChangeArrowheads="1"/>
              </p:cNvSpPr>
              <p:nvPr/>
            </p:nvSpPr>
            <p:spPr bwMode="auto">
              <a:xfrm rot="3878278">
                <a:off x="1720" y="1594"/>
                <a:ext cx="333"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lang="en-US" sz="1000"/>
                  <a:t>Elbow</a:t>
                </a:r>
              </a:p>
            </p:txBody>
          </p:sp>
          <p:sp>
            <p:nvSpPr>
              <p:cNvPr id="258072" name="Text Box 18"/>
              <p:cNvSpPr txBox="1">
                <a:spLocks noChangeArrowheads="1"/>
              </p:cNvSpPr>
              <p:nvPr/>
            </p:nvSpPr>
            <p:spPr bwMode="auto">
              <a:xfrm rot="4553673">
                <a:off x="1847" y="1603"/>
                <a:ext cx="434"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lang="en-US" sz="1000"/>
                  <a:t>Shoulder</a:t>
                </a:r>
              </a:p>
            </p:txBody>
          </p:sp>
          <p:sp>
            <p:nvSpPr>
              <p:cNvPr id="258073" name="Text Box 19"/>
              <p:cNvSpPr txBox="1">
                <a:spLocks noChangeArrowheads="1"/>
              </p:cNvSpPr>
              <p:nvPr/>
            </p:nvSpPr>
            <p:spPr bwMode="auto">
              <a:xfrm rot="5161981">
                <a:off x="2031" y="1627"/>
                <a:ext cx="320"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lang="en-US" sz="1000"/>
                  <a:t>Trunk</a:t>
                </a:r>
              </a:p>
            </p:txBody>
          </p:sp>
          <p:sp>
            <p:nvSpPr>
              <p:cNvPr id="258074" name="Text Box 20"/>
              <p:cNvSpPr txBox="1">
                <a:spLocks noChangeArrowheads="1"/>
              </p:cNvSpPr>
              <p:nvPr/>
            </p:nvSpPr>
            <p:spPr bwMode="auto">
              <a:xfrm rot="5517751">
                <a:off x="2219" y="1682"/>
                <a:ext cx="236"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lang="en-US" sz="1000"/>
                  <a:t>Hip</a:t>
                </a:r>
              </a:p>
            </p:txBody>
          </p:sp>
          <p:sp>
            <p:nvSpPr>
              <p:cNvPr id="258075" name="Text Box 21"/>
              <p:cNvSpPr txBox="1">
                <a:spLocks noChangeArrowheads="1"/>
              </p:cNvSpPr>
              <p:nvPr/>
            </p:nvSpPr>
            <p:spPr bwMode="auto">
              <a:xfrm rot="5517751">
                <a:off x="2363" y="1622"/>
                <a:ext cx="301"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lang="en-US" sz="1000"/>
                  <a:t>Knee</a:t>
                </a:r>
              </a:p>
            </p:txBody>
          </p:sp>
          <p:sp>
            <p:nvSpPr>
              <p:cNvPr id="258076" name="Text Box 22"/>
              <p:cNvSpPr txBox="1">
                <a:spLocks noChangeArrowheads="1"/>
              </p:cNvSpPr>
              <p:nvPr/>
            </p:nvSpPr>
            <p:spPr bwMode="auto">
              <a:xfrm>
                <a:off x="1835" y="3575"/>
                <a:ext cx="604" cy="250"/>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lang="en-US" sz="1000" b="1"/>
                  <a:t>Primary</a:t>
                </a:r>
                <a:br>
                  <a:rPr lang="en-US" sz="1000" b="1"/>
                </a:br>
                <a:r>
                  <a:rPr lang="en-US" sz="1000" b="1"/>
                  <a:t>motor cortex</a:t>
                </a:r>
              </a:p>
            </p:txBody>
          </p:sp>
          <p:sp>
            <p:nvSpPr>
              <p:cNvPr id="258077" name="Text Box 23"/>
              <p:cNvSpPr txBox="1">
                <a:spLocks noChangeArrowheads="1"/>
              </p:cNvSpPr>
              <p:nvPr/>
            </p:nvSpPr>
            <p:spPr bwMode="auto">
              <a:xfrm>
                <a:off x="2542" y="3662"/>
                <a:ext cx="492" cy="250"/>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lang="en-US" sz="1000"/>
                  <a:t>Abdominal</a:t>
                </a:r>
                <a:br>
                  <a:rPr lang="en-US" sz="1000"/>
                </a:br>
                <a:r>
                  <a:rPr lang="en-US" sz="1000"/>
                  <a:t>organs</a:t>
                </a:r>
              </a:p>
            </p:txBody>
          </p:sp>
          <p:sp>
            <p:nvSpPr>
              <p:cNvPr id="258078" name="Text Box 24"/>
              <p:cNvSpPr txBox="1">
                <a:spLocks noChangeArrowheads="1"/>
              </p:cNvSpPr>
              <p:nvPr/>
            </p:nvSpPr>
            <p:spPr bwMode="auto">
              <a:xfrm>
                <a:off x="2583" y="3415"/>
                <a:ext cx="408"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lang="en-US" sz="1000"/>
                  <a:t>Pharynx</a:t>
                </a:r>
              </a:p>
            </p:txBody>
          </p:sp>
          <p:sp>
            <p:nvSpPr>
              <p:cNvPr id="258079" name="Text Box 25"/>
              <p:cNvSpPr txBox="1">
                <a:spLocks noChangeArrowheads="1"/>
              </p:cNvSpPr>
              <p:nvPr/>
            </p:nvSpPr>
            <p:spPr bwMode="auto">
              <a:xfrm>
                <a:off x="2610" y="3231"/>
                <a:ext cx="385"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lang="en-US" sz="1000"/>
                  <a:t>Tongue</a:t>
                </a:r>
              </a:p>
            </p:txBody>
          </p:sp>
          <p:sp>
            <p:nvSpPr>
              <p:cNvPr id="258080" name="Text Box 26"/>
              <p:cNvSpPr txBox="1">
                <a:spLocks noChangeArrowheads="1"/>
              </p:cNvSpPr>
              <p:nvPr/>
            </p:nvSpPr>
            <p:spPr bwMode="auto">
              <a:xfrm rot="1395683">
                <a:off x="2678" y="2848"/>
                <a:ext cx="329" cy="346"/>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lang="en-US" sz="1000"/>
                  <a:t>Teeth</a:t>
                </a:r>
                <a:br>
                  <a:rPr lang="en-US" sz="1000"/>
                </a:br>
                <a:r>
                  <a:rPr lang="en-US" sz="1000"/>
                  <a:t>Gums</a:t>
                </a:r>
                <a:br>
                  <a:rPr lang="en-US" sz="1000"/>
                </a:br>
                <a:r>
                  <a:rPr lang="en-US" sz="1000"/>
                  <a:t>Jaw</a:t>
                </a:r>
              </a:p>
            </p:txBody>
          </p:sp>
          <p:sp>
            <p:nvSpPr>
              <p:cNvPr id="258081" name="Text Box 27"/>
              <p:cNvSpPr txBox="1">
                <a:spLocks noChangeArrowheads="1"/>
              </p:cNvSpPr>
              <p:nvPr/>
            </p:nvSpPr>
            <p:spPr bwMode="auto">
              <a:xfrm rot="1775313">
                <a:off x="2818" y="2693"/>
                <a:ext cx="262"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lang="en-US" sz="1000"/>
                  <a:t>Lips</a:t>
                </a:r>
              </a:p>
            </p:txBody>
          </p:sp>
          <p:sp>
            <p:nvSpPr>
              <p:cNvPr id="258082" name="Text Box 28"/>
              <p:cNvSpPr txBox="1">
                <a:spLocks noChangeArrowheads="1"/>
              </p:cNvSpPr>
              <p:nvPr/>
            </p:nvSpPr>
            <p:spPr bwMode="auto">
              <a:xfrm rot="1775313">
                <a:off x="2854" y="2592"/>
                <a:ext cx="293"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lang="en-US" sz="1000"/>
                  <a:t>Face</a:t>
                </a:r>
              </a:p>
            </p:txBody>
          </p:sp>
          <p:sp>
            <p:nvSpPr>
              <p:cNvPr id="258083" name="Text Box 29"/>
              <p:cNvSpPr txBox="1">
                <a:spLocks noChangeArrowheads="1"/>
              </p:cNvSpPr>
              <p:nvPr/>
            </p:nvSpPr>
            <p:spPr bwMode="auto">
              <a:xfrm rot="1775313">
                <a:off x="2893" y="2498"/>
                <a:ext cx="302"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lang="en-US" sz="1000"/>
                  <a:t>Nose</a:t>
                </a:r>
              </a:p>
            </p:txBody>
          </p:sp>
          <p:sp>
            <p:nvSpPr>
              <p:cNvPr id="258084" name="Text Box 30"/>
              <p:cNvSpPr txBox="1">
                <a:spLocks noChangeArrowheads="1"/>
              </p:cNvSpPr>
              <p:nvPr/>
            </p:nvSpPr>
            <p:spPr bwMode="auto">
              <a:xfrm rot="1775313">
                <a:off x="2983" y="2376"/>
                <a:ext cx="253"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lang="en-US" sz="1000"/>
                  <a:t>Eye</a:t>
                </a:r>
              </a:p>
            </p:txBody>
          </p:sp>
          <p:sp>
            <p:nvSpPr>
              <p:cNvPr id="258085" name="Text Box 31"/>
              <p:cNvSpPr txBox="1">
                <a:spLocks noChangeArrowheads="1"/>
              </p:cNvSpPr>
              <p:nvPr/>
            </p:nvSpPr>
            <p:spPr bwMode="auto">
              <a:xfrm rot="1775313">
                <a:off x="3189" y="2121"/>
                <a:ext cx="382"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lang="en-US" sz="1000"/>
                  <a:t>Fingers</a:t>
                </a:r>
              </a:p>
            </p:txBody>
          </p:sp>
          <p:sp>
            <p:nvSpPr>
              <p:cNvPr id="258086" name="Text Box 32"/>
              <p:cNvSpPr txBox="1">
                <a:spLocks noChangeArrowheads="1"/>
              </p:cNvSpPr>
              <p:nvPr/>
            </p:nvSpPr>
            <p:spPr bwMode="auto">
              <a:xfrm rot="2880059">
                <a:off x="3354" y="1988"/>
                <a:ext cx="306"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lang="en-US" sz="1000"/>
                  <a:t>Hand</a:t>
                </a:r>
              </a:p>
            </p:txBody>
          </p:sp>
          <p:sp>
            <p:nvSpPr>
              <p:cNvPr id="258087" name="Text Box 33"/>
              <p:cNvSpPr txBox="1">
                <a:spLocks noChangeArrowheads="1"/>
              </p:cNvSpPr>
              <p:nvPr/>
            </p:nvSpPr>
            <p:spPr bwMode="auto">
              <a:xfrm rot="3878278">
                <a:off x="3459" y="1849"/>
                <a:ext cx="418"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lang="en-US" sz="1000"/>
                  <a:t>Forearm</a:t>
                </a:r>
              </a:p>
            </p:txBody>
          </p:sp>
          <p:sp>
            <p:nvSpPr>
              <p:cNvPr id="258088" name="Text Box 34"/>
              <p:cNvSpPr txBox="1">
                <a:spLocks noChangeArrowheads="1"/>
              </p:cNvSpPr>
              <p:nvPr/>
            </p:nvSpPr>
            <p:spPr bwMode="auto">
              <a:xfrm rot="3878278">
                <a:off x="3668" y="1751"/>
                <a:ext cx="333"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lang="en-US" sz="1000"/>
                  <a:t>Elbow</a:t>
                </a:r>
              </a:p>
            </p:txBody>
          </p:sp>
          <p:sp>
            <p:nvSpPr>
              <p:cNvPr id="258089" name="Text Box 35"/>
              <p:cNvSpPr txBox="1">
                <a:spLocks noChangeArrowheads="1"/>
              </p:cNvSpPr>
              <p:nvPr/>
            </p:nvSpPr>
            <p:spPr bwMode="auto">
              <a:xfrm rot="4553673">
                <a:off x="3704" y="1622"/>
                <a:ext cx="493"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lang="en-US" sz="1000"/>
                  <a:t>Upper arm</a:t>
                </a:r>
              </a:p>
            </p:txBody>
          </p:sp>
          <p:sp>
            <p:nvSpPr>
              <p:cNvPr id="258090" name="Text Box 36"/>
              <p:cNvSpPr txBox="1">
                <a:spLocks noChangeArrowheads="1"/>
              </p:cNvSpPr>
              <p:nvPr/>
            </p:nvSpPr>
            <p:spPr bwMode="auto">
              <a:xfrm rot="5689549">
                <a:off x="4373" y="1674"/>
                <a:ext cx="320"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lang="en-US" sz="1000"/>
                  <a:t>Trunk</a:t>
                </a:r>
              </a:p>
            </p:txBody>
          </p:sp>
          <p:sp>
            <p:nvSpPr>
              <p:cNvPr id="258091" name="Text Box 37"/>
              <p:cNvSpPr txBox="1">
                <a:spLocks noChangeArrowheads="1"/>
              </p:cNvSpPr>
              <p:nvPr/>
            </p:nvSpPr>
            <p:spPr bwMode="auto">
              <a:xfrm rot="5517751">
                <a:off x="4567" y="1759"/>
                <a:ext cx="236"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lang="en-US" sz="1000"/>
                  <a:t>Hip</a:t>
                </a:r>
              </a:p>
            </p:txBody>
          </p:sp>
          <p:sp>
            <p:nvSpPr>
              <p:cNvPr id="258092" name="Text Box 38"/>
              <p:cNvSpPr txBox="1">
                <a:spLocks noChangeArrowheads="1"/>
              </p:cNvSpPr>
              <p:nvPr/>
            </p:nvSpPr>
            <p:spPr bwMode="auto">
              <a:xfrm rot="5517751">
                <a:off x="4785" y="1705"/>
                <a:ext cx="248"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lang="en-US" sz="1000"/>
                  <a:t>Leg</a:t>
                </a:r>
              </a:p>
            </p:txBody>
          </p:sp>
          <p:sp>
            <p:nvSpPr>
              <p:cNvPr id="258093" name="Text Box 39"/>
              <p:cNvSpPr txBox="1">
                <a:spLocks noChangeArrowheads="1"/>
              </p:cNvSpPr>
              <p:nvPr/>
            </p:nvSpPr>
            <p:spPr bwMode="auto">
              <a:xfrm rot="1775313">
                <a:off x="3014" y="2256"/>
                <a:ext cx="364"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lang="en-US" sz="1000"/>
                  <a:t>Thumb</a:t>
                </a:r>
              </a:p>
            </p:txBody>
          </p:sp>
          <p:sp>
            <p:nvSpPr>
              <p:cNvPr id="258094" name="Text Box 40"/>
              <p:cNvSpPr txBox="1">
                <a:spLocks noChangeArrowheads="1"/>
              </p:cNvSpPr>
              <p:nvPr/>
            </p:nvSpPr>
            <p:spPr bwMode="auto">
              <a:xfrm rot="5689549">
                <a:off x="4229" y="1666"/>
                <a:ext cx="298"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lang="en-US" sz="1000"/>
                  <a:t>Neck</a:t>
                </a:r>
              </a:p>
            </p:txBody>
          </p:sp>
          <p:sp>
            <p:nvSpPr>
              <p:cNvPr id="258095" name="Text Box 41"/>
              <p:cNvSpPr txBox="1">
                <a:spLocks noChangeArrowheads="1"/>
              </p:cNvSpPr>
              <p:nvPr/>
            </p:nvSpPr>
            <p:spPr bwMode="auto">
              <a:xfrm rot="5295452">
                <a:off x="4033" y="1619"/>
                <a:ext cx="306"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lang="en-US" sz="1000"/>
                  <a:t>Head</a:t>
                </a:r>
              </a:p>
            </p:txBody>
          </p:sp>
          <p:sp>
            <p:nvSpPr>
              <p:cNvPr id="258096" name="Text Box 42"/>
              <p:cNvSpPr txBox="1">
                <a:spLocks noChangeArrowheads="1"/>
              </p:cNvSpPr>
              <p:nvPr/>
            </p:nvSpPr>
            <p:spPr bwMode="auto">
              <a:xfrm>
                <a:off x="4247" y="2691"/>
                <a:ext cx="430"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lang="en-US" sz="1000"/>
                  <a:t>Genitalia</a:t>
                </a:r>
              </a:p>
            </p:txBody>
          </p:sp>
          <p:sp>
            <p:nvSpPr>
              <p:cNvPr id="258097" name="Text Box 43"/>
              <p:cNvSpPr txBox="1">
                <a:spLocks noChangeArrowheads="1"/>
              </p:cNvSpPr>
              <p:nvPr/>
            </p:nvSpPr>
            <p:spPr bwMode="auto">
              <a:xfrm>
                <a:off x="3792" y="3577"/>
                <a:ext cx="966" cy="250"/>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lang="en-US" sz="1000" b="1"/>
                  <a:t>Primary</a:t>
                </a:r>
                <a:br>
                  <a:rPr lang="en-US" sz="1000" b="1"/>
                </a:br>
                <a:r>
                  <a:rPr lang="en-US" sz="1000" b="1"/>
                  <a:t>somatosensory cortex</a:t>
                </a:r>
              </a:p>
            </p:txBody>
          </p:sp>
        </p:grpSp>
        <p:sp>
          <p:nvSpPr>
            <p:cNvPr id="258053" name="Rectangle 44"/>
            <p:cNvSpPr>
              <a:spLocks noChangeArrowheads="1"/>
            </p:cNvSpPr>
            <p:nvPr/>
          </p:nvSpPr>
          <p:spPr bwMode="auto">
            <a:xfrm>
              <a:off x="2640" y="2736"/>
              <a:ext cx="293"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a:t>Toes</a:t>
              </a:r>
            </a:p>
          </p:txBody>
        </p:sp>
        <p:sp>
          <p:nvSpPr>
            <p:cNvPr id="258054" name="Line 45"/>
            <p:cNvSpPr>
              <a:spLocks noChangeShapeType="1"/>
            </p:cNvSpPr>
            <p:nvPr/>
          </p:nvSpPr>
          <p:spPr bwMode="auto">
            <a:xfrm>
              <a:off x="3480" y="1000"/>
              <a:ext cx="384" cy="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58055" name="Rectangle 46"/>
            <p:cNvSpPr>
              <a:spLocks noChangeArrowheads="1"/>
            </p:cNvSpPr>
            <p:nvPr/>
          </p:nvSpPr>
          <p:spPr bwMode="auto">
            <a:xfrm>
              <a:off x="3856" y="915"/>
              <a:ext cx="558"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a:t>Parietal lobe</a:t>
              </a:r>
            </a:p>
          </p:txBody>
        </p:sp>
        <p:sp>
          <p:nvSpPr>
            <p:cNvPr id="258056" name="Rectangle 47"/>
            <p:cNvSpPr>
              <a:spLocks noChangeArrowheads="1"/>
            </p:cNvSpPr>
            <p:nvPr/>
          </p:nvSpPr>
          <p:spPr bwMode="auto">
            <a:xfrm>
              <a:off x="1744" y="915"/>
              <a:ext cx="536"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a:t>Frontal lobe</a:t>
              </a:r>
            </a:p>
          </p:txBody>
        </p:sp>
        <p:sp>
          <p:nvSpPr>
            <p:cNvPr id="258057" name="Line 48"/>
            <p:cNvSpPr>
              <a:spLocks noChangeShapeType="1"/>
            </p:cNvSpPr>
            <p:nvPr/>
          </p:nvSpPr>
          <p:spPr bwMode="auto">
            <a:xfrm flipH="1">
              <a:off x="2280" y="1000"/>
              <a:ext cx="408" cy="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grpSp>
    </p:spTree>
    <p:extLst>
      <p:ext uri="{BB962C8B-B14F-4D97-AF65-F5344CB8AC3E}">
        <p14:creationId xmlns:p14="http://schemas.microsoft.com/office/powerpoint/2010/main" val="3019338155"/>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a:xfrm>
            <a:off x="457200" y="274638"/>
            <a:ext cx="8229600" cy="487362"/>
          </a:xfrm>
        </p:spPr>
        <p:txBody>
          <a:bodyPr/>
          <a:lstStyle/>
          <a:p>
            <a:pPr eaLnBrk="1" hangingPunct="1"/>
            <a:r>
              <a:rPr lang="en-US" sz="2800">
                <a:ea typeface="ＭＳ Ｐゴシック" pitchFamily="-108" charset="-128"/>
                <a:cs typeface="ＭＳ Ｐゴシック" pitchFamily="-108" charset="-128"/>
              </a:rPr>
              <a:t>Mapping language areas in the cerebral cortex</a:t>
            </a:r>
          </a:p>
        </p:txBody>
      </p:sp>
      <p:grpSp>
        <p:nvGrpSpPr>
          <p:cNvPr id="259075" name="Group 3"/>
          <p:cNvGrpSpPr>
            <a:grpSpLocks/>
          </p:cNvGrpSpPr>
          <p:nvPr/>
        </p:nvGrpSpPr>
        <p:grpSpPr bwMode="auto">
          <a:xfrm>
            <a:off x="609600" y="814388"/>
            <a:ext cx="7696200" cy="5561012"/>
            <a:chOff x="384" y="513"/>
            <a:chExt cx="4848" cy="3503"/>
          </a:xfrm>
        </p:grpSpPr>
        <p:pic>
          <p:nvPicPr>
            <p:cNvPr id="259076" name="Picture 4"/>
            <p:cNvPicPr>
              <a:picLocks noChangeAspect="1" noChangeArrowheads="1"/>
            </p:cNvPicPr>
            <p:nvPr/>
          </p:nvPicPr>
          <p:blipFill>
            <a:blip r:embed="rId2"/>
            <a:srcRect/>
            <a:stretch>
              <a:fillRect/>
            </a:stretch>
          </p:blipFill>
          <p:spPr bwMode="auto">
            <a:xfrm>
              <a:off x="384" y="513"/>
              <a:ext cx="4848" cy="3503"/>
            </a:xfrm>
            <a:prstGeom prst="rect">
              <a:avLst/>
            </a:prstGeom>
            <a:noFill/>
            <a:ln w="9525">
              <a:noFill/>
              <a:miter lim="800000"/>
              <a:headEnd/>
              <a:tailEnd/>
            </a:ln>
          </p:spPr>
        </p:pic>
        <p:sp>
          <p:nvSpPr>
            <p:cNvPr id="259077" name="Text Box 5"/>
            <p:cNvSpPr txBox="1">
              <a:spLocks noChangeArrowheads="1"/>
            </p:cNvSpPr>
            <p:nvPr/>
          </p:nvSpPr>
          <p:spPr bwMode="auto">
            <a:xfrm>
              <a:off x="1136" y="1738"/>
              <a:ext cx="592" cy="366"/>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600" b="1">
                  <a:solidFill>
                    <a:schemeClr val="bg1"/>
                  </a:solidFill>
                </a:rPr>
                <a:t>Hearing</a:t>
              </a:r>
            </a:p>
            <a:p>
              <a:pPr algn="ctr" eaLnBrk="0" hangingPunct="0"/>
              <a:r>
                <a:rPr kumimoji="1" lang="en-US" sz="1600" b="1">
                  <a:solidFill>
                    <a:schemeClr val="bg1"/>
                  </a:solidFill>
                </a:rPr>
                <a:t>words</a:t>
              </a:r>
            </a:p>
          </p:txBody>
        </p:sp>
        <p:sp>
          <p:nvSpPr>
            <p:cNvPr id="259078" name="Text Box 6"/>
            <p:cNvSpPr txBox="1">
              <a:spLocks noChangeArrowheads="1"/>
            </p:cNvSpPr>
            <p:nvPr/>
          </p:nvSpPr>
          <p:spPr bwMode="auto">
            <a:xfrm>
              <a:off x="3253" y="1738"/>
              <a:ext cx="535" cy="366"/>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600" b="1">
                  <a:solidFill>
                    <a:schemeClr val="bg1"/>
                  </a:solidFill>
                </a:rPr>
                <a:t>Seeing</a:t>
              </a:r>
            </a:p>
            <a:p>
              <a:pPr algn="ctr" eaLnBrk="0" hangingPunct="0"/>
              <a:r>
                <a:rPr kumimoji="1" lang="en-US" sz="1600" b="1">
                  <a:solidFill>
                    <a:schemeClr val="bg1"/>
                  </a:solidFill>
                </a:rPr>
                <a:t>words</a:t>
              </a:r>
            </a:p>
          </p:txBody>
        </p:sp>
        <p:sp>
          <p:nvSpPr>
            <p:cNvPr id="259079" name="Text Box 7"/>
            <p:cNvSpPr txBox="1">
              <a:spLocks noChangeArrowheads="1"/>
            </p:cNvSpPr>
            <p:nvPr/>
          </p:nvSpPr>
          <p:spPr bwMode="auto">
            <a:xfrm>
              <a:off x="978" y="3537"/>
              <a:ext cx="684" cy="366"/>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600" b="1">
                  <a:solidFill>
                    <a:schemeClr val="bg1"/>
                  </a:solidFill>
                </a:rPr>
                <a:t>Speaking</a:t>
              </a:r>
            </a:p>
            <a:p>
              <a:pPr algn="ctr" eaLnBrk="0" hangingPunct="0"/>
              <a:r>
                <a:rPr kumimoji="1" lang="en-US" sz="1600" b="1">
                  <a:solidFill>
                    <a:schemeClr val="bg1"/>
                  </a:solidFill>
                </a:rPr>
                <a:t>words</a:t>
              </a:r>
            </a:p>
          </p:txBody>
        </p:sp>
        <p:sp>
          <p:nvSpPr>
            <p:cNvPr id="259080" name="Text Box 8"/>
            <p:cNvSpPr txBox="1">
              <a:spLocks noChangeArrowheads="1"/>
            </p:cNvSpPr>
            <p:nvPr/>
          </p:nvSpPr>
          <p:spPr bwMode="auto">
            <a:xfrm>
              <a:off x="3208" y="3529"/>
              <a:ext cx="792" cy="366"/>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600" b="1">
                  <a:solidFill>
                    <a:schemeClr val="bg1"/>
                  </a:solidFill>
                </a:rPr>
                <a:t>Generating</a:t>
              </a:r>
            </a:p>
            <a:p>
              <a:pPr algn="ctr" eaLnBrk="0" hangingPunct="0"/>
              <a:r>
                <a:rPr kumimoji="1" lang="en-US" sz="1600" b="1">
                  <a:solidFill>
                    <a:schemeClr val="bg1"/>
                  </a:solidFill>
                </a:rPr>
                <a:t>words</a:t>
              </a:r>
            </a:p>
          </p:txBody>
        </p:sp>
        <p:sp>
          <p:nvSpPr>
            <p:cNvPr id="259081" name="Text Box 9"/>
            <p:cNvSpPr txBox="1">
              <a:spLocks noChangeArrowheads="1"/>
            </p:cNvSpPr>
            <p:nvPr/>
          </p:nvSpPr>
          <p:spPr bwMode="auto">
            <a:xfrm>
              <a:off x="4618" y="710"/>
              <a:ext cx="365" cy="21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600" b="1">
                  <a:solidFill>
                    <a:schemeClr val="bg1"/>
                  </a:solidFill>
                </a:rPr>
                <a:t>Max</a:t>
              </a:r>
            </a:p>
          </p:txBody>
        </p:sp>
        <p:sp>
          <p:nvSpPr>
            <p:cNvPr id="259082" name="Text Box 10"/>
            <p:cNvSpPr txBox="1">
              <a:spLocks noChangeArrowheads="1"/>
            </p:cNvSpPr>
            <p:nvPr/>
          </p:nvSpPr>
          <p:spPr bwMode="auto">
            <a:xfrm>
              <a:off x="4600" y="3222"/>
              <a:ext cx="337" cy="21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600" b="1">
                  <a:solidFill>
                    <a:schemeClr val="bg1"/>
                  </a:solidFill>
                </a:rPr>
                <a:t>Min</a:t>
              </a:r>
            </a:p>
          </p:txBody>
        </p:sp>
      </p:grpSp>
    </p:spTree>
    <p:extLst>
      <p:ext uri="{BB962C8B-B14F-4D97-AF65-F5344CB8AC3E}">
        <p14:creationId xmlns:p14="http://schemas.microsoft.com/office/powerpoint/2010/main" val="2284903414"/>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ChangeArrowheads="1"/>
          </p:cNvSpPr>
          <p:nvPr>
            <p:ph type="title"/>
          </p:nvPr>
        </p:nvSpPr>
        <p:spPr>
          <a:xfrm>
            <a:off x="304800" y="228600"/>
            <a:ext cx="8534400" cy="914400"/>
          </a:xfrm>
        </p:spPr>
        <p:txBody>
          <a:bodyPr/>
          <a:lstStyle/>
          <a:p>
            <a:pPr eaLnBrk="1" hangingPunct="1"/>
            <a:r>
              <a:rPr lang="en-US" sz="4000">
                <a:ea typeface="ＭＳ Ｐゴシック" pitchFamily="-108" charset="-128"/>
                <a:cs typeface="ＭＳ Ｐゴシック" pitchFamily="-108" charset="-128"/>
              </a:rPr>
              <a:t>Mechanism of long-term potentiation in the vertebrate brain</a:t>
            </a:r>
          </a:p>
        </p:txBody>
      </p:sp>
      <p:pic>
        <p:nvPicPr>
          <p:cNvPr id="261123" name="Picture 5"/>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354263" y="2093913"/>
            <a:ext cx="4249737" cy="3597275"/>
          </a:xfrm>
          <a:prstGeom prst="rect">
            <a:avLst/>
          </a:prstGeom>
          <a:noFill/>
          <a:ln w="9525">
            <a:noFill/>
            <a:miter lim="800000"/>
            <a:headEnd/>
            <a:tailEnd/>
          </a:ln>
        </p:spPr>
      </p:pic>
      <p:sp>
        <p:nvSpPr>
          <p:cNvPr id="261124" name="Text Box 6"/>
          <p:cNvSpPr txBox="1">
            <a:spLocks noChangeArrowheads="1"/>
          </p:cNvSpPr>
          <p:nvPr/>
        </p:nvSpPr>
        <p:spPr bwMode="auto">
          <a:xfrm>
            <a:off x="3457575" y="2085975"/>
            <a:ext cx="1960563" cy="274638"/>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200"/>
              <a:t>PRESYNAPTIC NEURON</a:t>
            </a:r>
          </a:p>
        </p:txBody>
      </p:sp>
      <p:sp>
        <p:nvSpPr>
          <p:cNvPr id="261125" name="Text Box 7"/>
          <p:cNvSpPr txBox="1">
            <a:spLocks noChangeArrowheads="1"/>
          </p:cNvSpPr>
          <p:nvPr/>
        </p:nvSpPr>
        <p:spPr bwMode="auto">
          <a:xfrm>
            <a:off x="3359150" y="2911475"/>
            <a:ext cx="412750" cy="274638"/>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200"/>
              <a:t>NO</a:t>
            </a:r>
          </a:p>
        </p:txBody>
      </p:sp>
      <p:sp>
        <p:nvSpPr>
          <p:cNvPr id="261126" name="Text Box 8"/>
          <p:cNvSpPr txBox="1">
            <a:spLocks noChangeArrowheads="1"/>
          </p:cNvSpPr>
          <p:nvPr/>
        </p:nvSpPr>
        <p:spPr bwMode="auto">
          <a:xfrm>
            <a:off x="3629025" y="3775075"/>
            <a:ext cx="885825" cy="274638"/>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200"/>
              <a:t>Glutamate</a:t>
            </a:r>
          </a:p>
        </p:txBody>
      </p:sp>
      <p:sp>
        <p:nvSpPr>
          <p:cNvPr id="261127" name="Line 9"/>
          <p:cNvSpPr>
            <a:spLocks noChangeShapeType="1"/>
          </p:cNvSpPr>
          <p:nvPr/>
        </p:nvSpPr>
        <p:spPr bwMode="auto">
          <a:xfrm flipH="1">
            <a:off x="4446588" y="3733800"/>
            <a:ext cx="277812" cy="19050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61128" name="Text Box 10"/>
          <p:cNvSpPr txBox="1">
            <a:spLocks noChangeArrowheads="1"/>
          </p:cNvSpPr>
          <p:nvPr/>
        </p:nvSpPr>
        <p:spPr bwMode="auto">
          <a:xfrm>
            <a:off x="5815013" y="3514725"/>
            <a:ext cx="741362" cy="457200"/>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200"/>
              <a:t>NMDA</a:t>
            </a:r>
          </a:p>
          <a:p>
            <a:pPr eaLnBrk="0" hangingPunct="0"/>
            <a:r>
              <a:rPr kumimoji="1" lang="en-US" sz="1200"/>
              <a:t>receptor</a:t>
            </a:r>
          </a:p>
        </p:txBody>
      </p:sp>
      <p:sp>
        <p:nvSpPr>
          <p:cNvPr id="261129" name="Line 11"/>
          <p:cNvSpPr>
            <a:spLocks noChangeShapeType="1"/>
          </p:cNvSpPr>
          <p:nvPr/>
        </p:nvSpPr>
        <p:spPr bwMode="auto">
          <a:xfrm flipH="1">
            <a:off x="5589588" y="3679825"/>
            <a:ext cx="254000" cy="25400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61130" name="Text Box 12"/>
          <p:cNvSpPr txBox="1">
            <a:spLocks noChangeArrowheads="1"/>
          </p:cNvSpPr>
          <p:nvPr/>
        </p:nvSpPr>
        <p:spPr bwMode="auto">
          <a:xfrm>
            <a:off x="3546475" y="5111750"/>
            <a:ext cx="2159000" cy="274638"/>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200"/>
              <a:t>Signal transduction pathways</a:t>
            </a:r>
          </a:p>
        </p:txBody>
      </p:sp>
      <p:sp>
        <p:nvSpPr>
          <p:cNvPr id="261131" name="Text Box 13"/>
          <p:cNvSpPr txBox="1">
            <a:spLocks noChangeArrowheads="1"/>
          </p:cNvSpPr>
          <p:nvPr/>
        </p:nvSpPr>
        <p:spPr bwMode="auto">
          <a:xfrm>
            <a:off x="2976563" y="4357688"/>
            <a:ext cx="412750" cy="274637"/>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200"/>
              <a:t>NO</a:t>
            </a:r>
          </a:p>
        </p:txBody>
      </p:sp>
      <p:sp>
        <p:nvSpPr>
          <p:cNvPr id="261132" name="Text Box 14"/>
          <p:cNvSpPr txBox="1">
            <a:spLocks noChangeArrowheads="1"/>
          </p:cNvSpPr>
          <p:nvPr/>
        </p:nvSpPr>
        <p:spPr bwMode="auto">
          <a:xfrm>
            <a:off x="5133975" y="4622800"/>
            <a:ext cx="493713" cy="274638"/>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200"/>
              <a:t>Ca</a:t>
            </a:r>
            <a:r>
              <a:rPr kumimoji="1" lang="en-US" sz="1200" baseline="30000"/>
              <a:t>2+</a:t>
            </a:r>
            <a:endParaRPr kumimoji="1" lang="en-US" sz="1200"/>
          </a:p>
        </p:txBody>
      </p:sp>
      <p:sp>
        <p:nvSpPr>
          <p:cNvPr id="261133" name="Text Box 15"/>
          <p:cNvSpPr txBox="1">
            <a:spLocks noChangeArrowheads="1"/>
          </p:cNvSpPr>
          <p:nvPr/>
        </p:nvSpPr>
        <p:spPr bwMode="auto">
          <a:xfrm>
            <a:off x="3279775" y="3965575"/>
            <a:ext cx="1216025" cy="274638"/>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200"/>
              <a:t>AMPA receptor</a:t>
            </a:r>
          </a:p>
        </p:txBody>
      </p:sp>
      <p:sp>
        <p:nvSpPr>
          <p:cNvPr id="261134" name="Line 16"/>
          <p:cNvSpPr>
            <a:spLocks noChangeShapeType="1"/>
          </p:cNvSpPr>
          <p:nvPr/>
        </p:nvSpPr>
        <p:spPr bwMode="auto">
          <a:xfrm flipH="1">
            <a:off x="4478338" y="4113213"/>
            <a:ext cx="317500" cy="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61135" name="Text Box 17"/>
          <p:cNvSpPr txBox="1">
            <a:spLocks noChangeArrowheads="1"/>
          </p:cNvSpPr>
          <p:nvPr/>
        </p:nvSpPr>
        <p:spPr bwMode="auto">
          <a:xfrm>
            <a:off x="2297113" y="5440363"/>
            <a:ext cx="2063750" cy="274637"/>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200"/>
              <a:t>POSTSYNAPTIC NEURON</a:t>
            </a:r>
          </a:p>
        </p:txBody>
      </p:sp>
      <p:sp>
        <p:nvSpPr>
          <p:cNvPr id="261136" name="Text Box 19"/>
          <p:cNvSpPr txBox="1">
            <a:spLocks noChangeArrowheads="1"/>
          </p:cNvSpPr>
          <p:nvPr/>
        </p:nvSpPr>
        <p:spPr bwMode="auto">
          <a:xfrm>
            <a:off x="-76200" y="4557713"/>
            <a:ext cx="2305050" cy="1187450"/>
          </a:xfrm>
          <a:prstGeom prst="rect">
            <a:avLst/>
          </a:prstGeom>
          <a:noFill/>
          <a:ln w="25400">
            <a:noFill/>
            <a:miter lim="800000"/>
            <a:headEnd/>
            <a:tailEnd/>
          </a:ln>
        </p:spPr>
        <p:txBody>
          <a:bodyPr wrap="none" lIns="92075" tIns="46038" rIns="92075" bIns="46038" anchor="ctr">
            <a:prstTxWarp prst="textNoShape">
              <a:avLst/>
            </a:prstTxWarp>
            <a:spAutoFit/>
          </a:bodyPr>
          <a:lstStyle/>
          <a:p>
            <a:pPr algn="r" eaLnBrk="0" hangingPunct="0"/>
            <a:r>
              <a:rPr kumimoji="1" lang="en-US" sz="1200"/>
              <a:t>Ca</a:t>
            </a:r>
            <a:r>
              <a:rPr kumimoji="1" lang="en-US" sz="1200" baseline="30000"/>
              <a:t>2+</a:t>
            </a:r>
            <a:r>
              <a:rPr kumimoji="1" lang="en-US" sz="1200"/>
              <a:t> initiates the phos-</a:t>
            </a:r>
          </a:p>
          <a:p>
            <a:pPr algn="r" eaLnBrk="0" hangingPunct="0"/>
            <a:r>
              <a:rPr kumimoji="1" lang="en-US" sz="1200"/>
              <a:t>phorylation of AMPA receptors,</a:t>
            </a:r>
          </a:p>
          <a:p>
            <a:pPr algn="r" eaLnBrk="0" hangingPunct="0"/>
            <a:r>
              <a:rPr kumimoji="1" lang="en-US" sz="1200"/>
              <a:t> making them more responsive.</a:t>
            </a:r>
          </a:p>
          <a:p>
            <a:pPr algn="r" eaLnBrk="0" hangingPunct="0"/>
            <a:r>
              <a:rPr kumimoji="1" lang="en-US" sz="1200"/>
              <a:t> Ca</a:t>
            </a:r>
            <a:r>
              <a:rPr kumimoji="1" lang="en-US" sz="1200" baseline="30000"/>
              <a:t>2+</a:t>
            </a:r>
            <a:r>
              <a:rPr kumimoji="1" lang="en-US" sz="1200"/>
              <a:t> also causes more AMPA </a:t>
            </a:r>
          </a:p>
          <a:p>
            <a:pPr algn="r" eaLnBrk="0" hangingPunct="0"/>
            <a:r>
              <a:rPr kumimoji="1" lang="en-US" sz="1200"/>
              <a:t>receptors to appear in the </a:t>
            </a:r>
          </a:p>
          <a:p>
            <a:pPr algn="r" eaLnBrk="0" hangingPunct="0"/>
            <a:r>
              <a:rPr kumimoji="1" lang="en-US" sz="1200"/>
              <a:t>postsynaptic membrane.</a:t>
            </a:r>
          </a:p>
        </p:txBody>
      </p:sp>
      <p:sp>
        <p:nvSpPr>
          <p:cNvPr id="261137" name="Oval 20"/>
          <p:cNvSpPr>
            <a:spLocks noChangeArrowheads="1"/>
          </p:cNvSpPr>
          <p:nvPr/>
        </p:nvSpPr>
        <p:spPr bwMode="auto">
          <a:xfrm>
            <a:off x="355600" y="4597400"/>
            <a:ext cx="182563" cy="182563"/>
          </a:xfrm>
          <a:prstGeom prst="ellipse">
            <a:avLst/>
          </a:prstGeom>
          <a:solidFill>
            <a:srgbClr val="00CCFF"/>
          </a:solidFill>
          <a:ln w="25400">
            <a:solidFill>
              <a:srgbClr val="00CCFF"/>
            </a:solidFill>
            <a:round/>
            <a:headEnd/>
            <a:tailEnd/>
          </a:ln>
        </p:spPr>
        <p:txBody>
          <a:bodyPr wrap="none" lIns="92075" tIns="46038" rIns="92075" bIns="46038" anchor="ctr">
            <a:prstTxWarp prst="textNoShape">
              <a:avLst/>
            </a:prstTxWarp>
          </a:bodyPr>
          <a:lstStyle/>
          <a:p>
            <a:pPr algn="ctr" eaLnBrk="0" hangingPunct="0"/>
            <a:r>
              <a:rPr lang="en-US" sz="1200" b="1">
                <a:solidFill>
                  <a:schemeClr val="bg1"/>
                </a:solidFill>
              </a:rPr>
              <a:t>5</a:t>
            </a:r>
            <a:endParaRPr lang="en-US" sz="2500">
              <a:solidFill>
                <a:schemeClr val="bg1"/>
              </a:solidFill>
            </a:endParaRPr>
          </a:p>
        </p:txBody>
      </p:sp>
      <p:grpSp>
        <p:nvGrpSpPr>
          <p:cNvPr id="261138" name="Group 43"/>
          <p:cNvGrpSpPr>
            <a:grpSpLocks/>
          </p:cNvGrpSpPr>
          <p:nvPr/>
        </p:nvGrpSpPr>
        <p:grpSpPr bwMode="auto">
          <a:xfrm>
            <a:off x="280988" y="3581400"/>
            <a:ext cx="1916112" cy="639763"/>
            <a:chOff x="0" y="2256"/>
            <a:chExt cx="1207" cy="403"/>
          </a:xfrm>
        </p:grpSpPr>
        <p:sp>
          <p:nvSpPr>
            <p:cNvPr id="261170" name="Text Box 22"/>
            <p:cNvSpPr txBox="1">
              <a:spLocks noChangeArrowheads="1"/>
            </p:cNvSpPr>
            <p:nvPr/>
          </p:nvSpPr>
          <p:spPr bwMode="auto">
            <a:xfrm>
              <a:off x="0" y="2256"/>
              <a:ext cx="1207" cy="403"/>
            </a:xfrm>
            <a:prstGeom prst="rect">
              <a:avLst/>
            </a:prstGeom>
            <a:noFill/>
            <a:ln w="25400">
              <a:noFill/>
              <a:miter lim="800000"/>
              <a:headEnd/>
              <a:tailEnd/>
            </a:ln>
          </p:spPr>
          <p:txBody>
            <a:bodyPr wrap="none" lIns="92075" tIns="46038" rIns="92075" bIns="46038" anchor="ctr">
              <a:prstTxWarp prst="textNoShape">
                <a:avLst/>
              </a:prstTxWarp>
              <a:spAutoFit/>
            </a:bodyPr>
            <a:lstStyle/>
            <a:p>
              <a:pPr algn="r" eaLnBrk="0" hangingPunct="0"/>
              <a:r>
                <a:rPr kumimoji="1" lang="en-US" sz="1200"/>
                <a:t>Ca</a:t>
              </a:r>
              <a:r>
                <a:rPr kumimoji="1" lang="en-US" sz="1200" baseline="30000"/>
                <a:t>2+</a:t>
              </a:r>
              <a:r>
                <a:rPr kumimoji="1" lang="en-US" sz="1200"/>
                <a:t> stimulates the</a:t>
              </a:r>
            </a:p>
            <a:p>
              <a:pPr algn="r" eaLnBrk="0" hangingPunct="0"/>
              <a:r>
                <a:rPr kumimoji="1" lang="en-US" sz="1200"/>
                <a:t>postsynaptic neuron to</a:t>
              </a:r>
            </a:p>
            <a:p>
              <a:pPr algn="r" eaLnBrk="0" hangingPunct="0"/>
              <a:r>
                <a:rPr kumimoji="1" lang="en-US" sz="1200"/>
                <a:t>produce nitric oxide (NO).</a:t>
              </a:r>
            </a:p>
          </p:txBody>
        </p:sp>
        <p:sp>
          <p:nvSpPr>
            <p:cNvPr id="261171" name="Oval 23"/>
            <p:cNvSpPr>
              <a:spLocks noChangeArrowheads="1"/>
            </p:cNvSpPr>
            <p:nvPr/>
          </p:nvSpPr>
          <p:spPr bwMode="auto">
            <a:xfrm>
              <a:off x="181" y="2285"/>
              <a:ext cx="115" cy="115"/>
            </a:xfrm>
            <a:prstGeom prst="ellipse">
              <a:avLst/>
            </a:prstGeom>
            <a:solidFill>
              <a:srgbClr val="00CCFF"/>
            </a:solidFill>
            <a:ln w="25400">
              <a:solidFill>
                <a:srgbClr val="00CCFF"/>
              </a:solidFill>
              <a:round/>
              <a:headEnd/>
              <a:tailEnd/>
            </a:ln>
          </p:spPr>
          <p:txBody>
            <a:bodyPr wrap="none" lIns="92075" tIns="46038" rIns="92075" bIns="46038" anchor="ctr">
              <a:prstTxWarp prst="textNoShape">
                <a:avLst/>
              </a:prstTxWarp>
            </a:bodyPr>
            <a:lstStyle/>
            <a:p>
              <a:pPr algn="ctr" eaLnBrk="0" hangingPunct="0"/>
              <a:r>
                <a:rPr lang="en-US" sz="1200" b="1">
                  <a:solidFill>
                    <a:schemeClr val="bg1"/>
                  </a:solidFill>
                </a:rPr>
                <a:t>6</a:t>
              </a:r>
              <a:endParaRPr lang="en-US" sz="2500">
                <a:solidFill>
                  <a:schemeClr val="bg1"/>
                </a:solidFill>
              </a:endParaRPr>
            </a:p>
          </p:txBody>
        </p:sp>
      </p:grpSp>
      <p:grpSp>
        <p:nvGrpSpPr>
          <p:cNvPr id="261139" name="Group 51"/>
          <p:cNvGrpSpPr>
            <a:grpSpLocks/>
          </p:cNvGrpSpPr>
          <p:nvPr/>
        </p:nvGrpSpPr>
        <p:grpSpPr bwMode="auto">
          <a:xfrm>
            <a:off x="4679950" y="1265238"/>
            <a:ext cx="2024063" cy="457200"/>
            <a:chOff x="2948" y="797"/>
            <a:chExt cx="1275" cy="288"/>
          </a:xfrm>
        </p:grpSpPr>
        <p:sp>
          <p:nvSpPr>
            <p:cNvPr id="261168" name="Text Box 28"/>
            <p:cNvSpPr txBox="1">
              <a:spLocks noChangeArrowheads="1"/>
            </p:cNvSpPr>
            <p:nvPr/>
          </p:nvSpPr>
          <p:spPr bwMode="auto">
            <a:xfrm>
              <a:off x="2948" y="797"/>
              <a:ext cx="1275" cy="288"/>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200"/>
                <a:t>      The presynaptic</a:t>
              </a:r>
            </a:p>
            <a:p>
              <a:pPr eaLnBrk="0" hangingPunct="0"/>
              <a:r>
                <a:rPr kumimoji="1" lang="en-US" sz="1200"/>
                <a:t>neuron releases glutamate.</a:t>
              </a:r>
            </a:p>
          </p:txBody>
        </p:sp>
        <p:sp>
          <p:nvSpPr>
            <p:cNvPr id="261169" name="Oval 29"/>
            <p:cNvSpPr>
              <a:spLocks noChangeArrowheads="1"/>
            </p:cNvSpPr>
            <p:nvPr/>
          </p:nvSpPr>
          <p:spPr bwMode="auto">
            <a:xfrm>
              <a:off x="3005" y="824"/>
              <a:ext cx="115" cy="115"/>
            </a:xfrm>
            <a:prstGeom prst="ellipse">
              <a:avLst/>
            </a:prstGeom>
            <a:solidFill>
              <a:srgbClr val="00CCFF"/>
            </a:solidFill>
            <a:ln w="25400">
              <a:solidFill>
                <a:srgbClr val="00CCFF"/>
              </a:solidFill>
              <a:round/>
              <a:headEnd/>
              <a:tailEnd/>
            </a:ln>
          </p:spPr>
          <p:txBody>
            <a:bodyPr wrap="none" lIns="92075" tIns="46038" rIns="92075" bIns="46038" anchor="ctr">
              <a:prstTxWarp prst="textNoShape">
                <a:avLst/>
              </a:prstTxWarp>
            </a:bodyPr>
            <a:lstStyle/>
            <a:p>
              <a:pPr algn="ctr" eaLnBrk="0" hangingPunct="0"/>
              <a:r>
                <a:rPr lang="en-US" sz="1200" b="1">
                  <a:solidFill>
                    <a:schemeClr val="bg1"/>
                  </a:solidFill>
                </a:rPr>
                <a:t>1</a:t>
              </a:r>
              <a:endParaRPr lang="en-US" sz="2500">
                <a:solidFill>
                  <a:schemeClr val="bg1"/>
                </a:solidFill>
              </a:endParaRPr>
            </a:p>
          </p:txBody>
        </p:sp>
      </p:grpSp>
      <p:grpSp>
        <p:nvGrpSpPr>
          <p:cNvPr id="261140" name="Group 30"/>
          <p:cNvGrpSpPr>
            <a:grpSpLocks/>
          </p:cNvGrpSpPr>
          <p:nvPr/>
        </p:nvGrpSpPr>
        <p:grpSpPr bwMode="auto">
          <a:xfrm>
            <a:off x="6705600" y="1951038"/>
            <a:ext cx="2468563" cy="3687762"/>
            <a:chOff x="4224" y="1229"/>
            <a:chExt cx="1555" cy="2323"/>
          </a:xfrm>
        </p:grpSpPr>
        <p:sp>
          <p:nvSpPr>
            <p:cNvPr id="261160" name="Text Box 31"/>
            <p:cNvSpPr txBox="1">
              <a:spLocks noChangeArrowheads="1"/>
            </p:cNvSpPr>
            <p:nvPr/>
          </p:nvSpPr>
          <p:spPr bwMode="auto">
            <a:xfrm>
              <a:off x="4224" y="1229"/>
              <a:ext cx="1555" cy="518"/>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200"/>
                <a:t>     Glutamate binds to AMPA</a:t>
              </a:r>
            </a:p>
            <a:p>
              <a:pPr eaLnBrk="0" hangingPunct="0"/>
              <a:r>
                <a:rPr kumimoji="1" lang="en-US" sz="1200"/>
                <a:t>receptors, opening the AMPA-</a:t>
              </a:r>
            </a:p>
            <a:p>
              <a:pPr eaLnBrk="0" hangingPunct="0"/>
              <a:r>
                <a:rPr kumimoji="1" lang="en-US" sz="1200"/>
                <a:t>receptor channel and depolarizing</a:t>
              </a:r>
            </a:p>
            <a:p>
              <a:pPr eaLnBrk="0" hangingPunct="0"/>
              <a:r>
                <a:rPr kumimoji="1" lang="en-US" sz="1200"/>
                <a:t>the postsynaptic membrane.</a:t>
              </a:r>
            </a:p>
          </p:txBody>
        </p:sp>
        <p:sp>
          <p:nvSpPr>
            <p:cNvPr id="261161" name="Oval 32"/>
            <p:cNvSpPr>
              <a:spLocks noChangeArrowheads="1"/>
            </p:cNvSpPr>
            <p:nvPr/>
          </p:nvSpPr>
          <p:spPr bwMode="auto">
            <a:xfrm>
              <a:off x="4253" y="1261"/>
              <a:ext cx="115" cy="115"/>
            </a:xfrm>
            <a:prstGeom prst="ellipse">
              <a:avLst/>
            </a:prstGeom>
            <a:solidFill>
              <a:srgbClr val="00CCFF"/>
            </a:solidFill>
            <a:ln w="25400">
              <a:solidFill>
                <a:srgbClr val="00CCFF"/>
              </a:solidFill>
              <a:round/>
              <a:headEnd/>
              <a:tailEnd/>
            </a:ln>
          </p:spPr>
          <p:txBody>
            <a:bodyPr wrap="none" lIns="92075" tIns="46038" rIns="92075" bIns="46038" anchor="ctr">
              <a:prstTxWarp prst="textNoShape">
                <a:avLst/>
              </a:prstTxWarp>
            </a:bodyPr>
            <a:lstStyle/>
            <a:p>
              <a:pPr algn="ctr" eaLnBrk="0" hangingPunct="0"/>
              <a:r>
                <a:rPr lang="en-US" sz="1200" b="1">
                  <a:solidFill>
                    <a:schemeClr val="bg1"/>
                  </a:solidFill>
                </a:rPr>
                <a:t>2</a:t>
              </a:r>
              <a:endParaRPr lang="en-US" sz="2500">
                <a:solidFill>
                  <a:schemeClr val="bg1"/>
                </a:solidFill>
              </a:endParaRPr>
            </a:p>
          </p:txBody>
        </p:sp>
        <p:grpSp>
          <p:nvGrpSpPr>
            <p:cNvPr id="261162" name="Group 33"/>
            <p:cNvGrpSpPr>
              <a:grpSpLocks/>
            </p:cNvGrpSpPr>
            <p:nvPr/>
          </p:nvGrpSpPr>
          <p:grpSpPr bwMode="auto">
            <a:xfrm>
              <a:off x="4240" y="2256"/>
              <a:ext cx="1539" cy="1296"/>
              <a:chOff x="4240" y="2256"/>
              <a:chExt cx="1539" cy="1296"/>
            </a:xfrm>
          </p:grpSpPr>
          <p:sp>
            <p:nvSpPr>
              <p:cNvPr id="261163" name="Text Box 34"/>
              <p:cNvSpPr txBox="1">
                <a:spLocks noChangeArrowheads="1"/>
              </p:cNvSpPr>
              <p:nvPr/>
            </p:nvSpPr>
            <p:spPr bwMode="auto">
              <a:xfrm>
                <a:off x="4240" y="2256"/>
                <a:ext cx="1539" cy="633"/>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200"/>
                  <a:t>    Glutamate also binds to NMDA</a:t>
                </a:r>
              </a:p>
              <a:p>
                <a:pPr eaLnBrk="0" hangingPunct="0"/>
                <a:r>
                  <a:rPr kumimoji="1" lang="en-US" sz="1200"/>
                  <a:t>receptors. If the postsynaptic</a:t>
                </a:r>
              </a:p>
              <a:p>
                <a:pPr eaLnBrk="0" hangingPunct="0"/>
                <a:r>
                  <a:rPr kumimoji="1" lang="en-US" sz="1200"/>
                  <a:t>membrane is simultaneously</a:t>
                </a:r>
              </a:p>
              <a:p>
                <a:pPr eaLnBrk="0" hangingPunct="0"/>
                <a:r>
                  <a:rPr kumimoji="1" lang="en-US" sz="1200"/>
                  <a:t>depolarized, the NMDA-receptor</a:t>
                </a:r>
              </a:p>
              <a:p>
                <a:pPr eaLnBrk="0" hangingPunct="0"/>
                <a:r>
                  <a:rPr kumimoji="1" lang="en-US" sz="1200"/>
                  <a:t>channel opens.</a:t>
                </a:r>
              </a:p>
            </p:txBody>
          </p:sp>
          <p:sp>
            <p:nvSpPr>
              <p:cNvPr id="261164" name="Oval 35"/>
              <p:cNvSpPr>
                <a:spLocks noChangeArrowheads="1"/>
              </p:cNvSpPr>
              <p:nvPr/>
            </p:nvSpPr>
            <p:spPr bwMode="auto">
              <a:xfrm>
                <a:off x="4256" y="2285"/>
                <a:ext cx="115" cy="115"/>
              </a:xfrm>
              <a:prstGeom prst="ellipse">
                <a:avLst/>
              </a:prstGeom>
              <a:solidFill>
                <a:srgbClr val="00CCFF"/>
              </a:solidFill>
              <a:ln w="25400">
                <a:solidFill>
                  <a:srgbClr val="00CCFF"/>
                </a:solidFill>
                <a:round/>
                <a:headEnd/>
                <a:tailEnd/>
              </a:ln>
            </p:spPr>
            <p:txBody>
              <a:bodyPr wrap="none" lIns="92075" tIns="46038" rIns="92075" bIns="46038" anchor="ctr">
                <a:prstTxWarp prst="textNoShape">
                  <a:avLst/>
                </a:prstTxWarp>
              </a:bodyPr>
              <a:lstStyle/>
              <a:p>
                <a:pPr algn="ctr" eaLnBrk="0" hangingPunct="0"/>
                <a:r>
                  <a:rPr lang="en-US" sz="1200" b="1">
                    <a:solidFill>
                      <a:schemeClr val="bg1"/>
                    </a:solidFill>
                  </a:rPr>
                  <a:t>3</a:t>
                </a:r>
                <a:endParaRPr lang="en-US" sz="2500">
                  <a:solidFill>
                    <a:schemeClr val="bg1"/>
                  </a:solidFill>
                </a:endParaRPr>
              </a:p>
            </p:txBody>
          </p:sp>
          <p:grpSp>
            <p:nvGrpSpPr>
              <p:cNvPr id="261165" name="Group 36"/>
              <p:cNvGrpSpPr>
                <a:grpSpLocks/>
              </p:cNvGrpSpPr>
              <p:nvPr/>
            </p:nvGrpSpPr>
            <p:grpSpPr bwMode="auto">
              <a:xfrm>
                <a:off x="4272" y="3264"/>
                <a:ext cx="1117" cy="288"/>
                <a:chOff x="4272" y="3264"/>
                <a:chExt cx="1117" cy="288"/>
              </a:xfrm>
            </p:grpSpPr>
            <p:sp>
              <p:nvSpPr>
                <p:cNvPr id="261166" name="Text Box 37"/>
                <p:cNvSpPr txBox="1">
                  <a:spLocks noChangeArrowheads="1"/>
                </p:cNvSpPr>
                <p:nvPr/>
              </p:nvSpPr>
              <p:spPr bwMode="auto">
                <a:xfrm>
                  <a:off x="4272" y="3264"/>
                  <a:ext cx="1117" cy="288"/>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200"/>
                    <a:t>    Ca</a:t>
                  </a:r>
                  <a:r>
                    <a:rPr kumimoji="1" lang="en-US" sz="1200" baseline="30000"/>
                    <a:t>2+</a:t>
                  </a:r>
                  <a:r>
                    <a:rPr kumimoji="1" lang="en-US" sz="1200"/>
                    <a:t> diffuses into the</a:t>
                  </a:r>
                </a:p>
                <a:p>
                  <a:pPr eaLnBrk="0" hangingPunct="0"/>
                  <a:r>
                    <a:rPr kumimoji="1" lang="en-US" sz="1200"/>
                    <a:t>postsynaptic neuron.</a:t>
                  </a:r>
                </a:p>
              </p:txBody>
            </p:sp>
            <p:sp>
              <p:nvSpPr>
                <p:cNvPr id="261167" name="Oval 38"/>
                <p:cNvSpPr>
                  <a:spLocks noChangeArrowheads="1"/>
                </p:cNvSpPr>
                <p:nvPr/>
              </p:nvSpPr>
              <p:spPr bwMode="auto">
                <a:xfrm>
                  <a:off x="4285" y="3293"/>
                  <a:ext cx="115" cy="115"/>
                </a:xfrm>
                <a:prstGeom prst="ellipse">
                  <a:avLst/>
                </a:prstGeom>
                <a:solidFill>
                  <a:srgbClr val="00CCFF"/>
                </a:solidFill>
                <a:ln w="25400">
                  <a:solidFill>
                    <a:srgbClr val="00CCFF"/>
                  </a:solidFill>
                  <a:round/>
                  <a:headEnd/>
                  <a:tailEnd/>
                </a:ln>
              </p:spPr>
              <p:txBody>
                <a:bodyPr wrap="none" lIns="92075" tIns="46038" rIns="92075" bIns="46038" anchor="ctr">
                  <a:prstTxWarp prst="textNoShape">
                    <a:avLst/>
                  </a:prstTxWarp>
                </a:bodyPr>
                <a:lstStyle/>
                <a:p>
                  <a:pPr algn="ctr" eaLnBrk="0" hangingPunct="0"/>
                  <a:r>
                    <a:rPr lang="en-US" sz="1200" b="1">
                      <a:solidFill>
                        <a:schemeClr val="bg1"/>
                      </a:solidFill>
                    </a:rPr>
                    <a:t>4</a:t>
                  </a:r>
                  <a:endParaRPr lang="en-US" sz="2500">
                    <a:solidFill>
                      <a:schemeClr val="bg1"/>
                    </a:solidFill>
                  </a:endParaRPr>
                </a:p>
              </p:txBody>
            </p:sp>
          </p:grpSp>
        </p:grpSp>
      </p:grpSp>
      <p:sp>
        <p:nvSpPr>
          <p:cNvPr id="261141" name="Line 39"/>
          <p:cNvSpPr>
            <a:spLocks noChangeShapeType="1"/>
          </p:cNvSpPr>
          <p:nvPr/>
        </p:nvSpPr>
        <p:spPr bwMode="auto">
          <a:xfrm>
            <a:off x="2197100" y="4660900"/>
            <a:ext cx="0" cy="100330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61142" name="Line 40"/>
          <p:cNvSpPr>
            <a:spLocks noChangeShapeType="1"/>
          </p:cNvSpPr>
          <p:nvPr/>
        </p:nvSpPr>
        <p:spPr bwMode="auto">
          <a:xfrm flipH="1">
            <a:off x="2197100" y="4991100"/>
            <a:ext cx="1790700" cy="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61143" name="Line 42"/>
          <p:cNvSpPr>
            <a:spLocks noChangeShapeType="1"/>
          </p:cNvSpPr>
          <p:nvPr/>
        </p:nvSpPr>
        <p:spPr bwMode="auto">
          <a:xfrm flipV="1">
            <a:off x="2184400" y="3657600"/>
            <a:ext cx="0" cy="52070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grpSp>
        <p:nvGrpSpPr>
          <p:cNvPr id="261144" name="Group 47"/>
          <p:cNvGrpSpPr>
            <a:grpSpLocks/>
          </p:cNvGrpSpPr>
          <p:nvPr/>
        </p:nvGrpSpPr>
        <p:grpSpPr bwMode="auto">
          <a:xfrm>
            <a:off x="96838" y="2560638"/>
            <a:ext cx="2125662" cy="639762"/>
            <a:chOff x="0" y="1334"/>
            <a:chExt cx="1339" cy="403"/>
          </a:xfrm>
        </p:grpSpPr>
        <p:grpSp>
          <p:nvGrpSpPr>
            <p:cNvPr id="261156" name="Group 46"/>
            <p:cNvGrpSpPr>
              <a:grpSpLocks/>
            </p:cNvGrpSpPr>
            <p:nvPr/>
          </p:nvGrpSpPr>
          <p:grpSpPr bwMode="auto">
            <a:xfrm>
              <a:off x="0" y="1334"/>
              <a:ext cx="1339" cy="403"/>
              <a:chOff x="0" y="1334"/>
              <a:chExt cx="1339" cy="403"/>
            </a:xfrm>
          </p:grpSpPr>
          <p:sp>
            <p:nvSpPr>
              <p:cNvPr id="261158" name="Text Box 25"/>
              <p:cNvSpPr txBox="1">
                <a:spLocks noChangeArrowheads="1"/>
              </p:cNvSpPr>
              <p:nvPr/>
            </p:nvSpPr>
            <p:spPr bwMode="auto">
              <a:xfrm>
                <a:off x="0" y="1334"/>
                <a:ext cx="1339" cy="403"/>
              </a:xfrm>
              <a:prstGeom prst="rect">
                <a:avLst/>
              </a:prstGeom>
              <a:noFill/>
              <a:ln w="25400">
                <a:noFill/>
                <a:miter lim="800000"/>
                <a:headEnd/>
                <a:tailEnd/>
              </a:ln>
            </p:spPr>
            <p:txBody>
              <a:bodyPr wrap="none" lIns="92075" tIns="46038" rIns="92075" bIns="46038" anchor="ctr">
                <a:prstTxWarp prst="textNoShape">
                  <a:avLst/>
                </a:prstTxWarp>
                <a:spAutoFit/>
              </a:bodyPr>
              <a:lstStyle/>
              <a:p>
                <a:pPr algn="r" eaLnBrk="0" hangingPunct="0"/>
                <a:r>
                  <a:rPr kumimoji="1" lang="en-US" sz="1200"/>
                  <a:t>NO diffuses into the</a:t>
                </a:r>
              </a:p>
              <a:p>
                <a:pPr algn="r" eaLnBrk="0" hangingPunct="0"/>
                <a:r>
                  <a:rPr kumimoji="1" lang="en-US" sz="1200"/>
                  <a:t>presynaptic neuron, causing </a:t>
                </a:r>
              </a:p>
              <a:p>
                <a:pPr algn="r" eaLnBrk="0" hangingPunct="0"/>
                <a:r>
                  <a:rPr kumimoji="1" lang="en-US" sz="1200"/>
                  <a:t>it to release more glutamate.</a:t>
                </a:r>
              </a:p>
            </p:txBody>
          </p:sp>
          <p:sp>
            <p:nvSpPr>
              <p:cNvPr id="261159" name="Oval 26"/>
              <p:cNvSpPr>
                <a:spLocks noChangeArrowheads="1"/>
              </p:cNvSpPr>
              <p:nvPr/>
            </p:nvSpPr>
            <p:spPr bwMode="auto">
              <a:xfrm>
                <a:off x="264" y="1365"/>
                <a:ext cx="115" cy="115"/>
              </a:xfrm>
              <a:prstGeom prst="ellipse">
                <a:avLst/>
              </a:prstGeom>
              <a:solidFill>
                <a:srgbClr val="00CCFF"/>
              </a:solidFill>
              <a:ln w="25400">
                <a:solidFill>
                  <a:srgbClr val="00CCFF"/>
                </a:solidFill>
                <a:round/>
                <a:headEnd/>
                <a:tailEnd/>
              </a:ln>
            </p:spPr>
            <p:txBody>
              <a:bodyPr wrap="none" lIns="92075" tIns="46038" rIns="92075" bIns="46038" anchor="ctr">
                <a:prstTxWarp prst="textNoShape">
                  <a:avLst/>
                </a:prstTxWarp>
              </a:bodyPr>
              <a:lstStyle/>
              <a:p>
                <a:pPr algn="ctr" eaLnBrk="0" hangingPunct="0"/>
                <a:r>
                  <a:rPr lang="en-US" sz="1200" b="1">
                    <a:solidFill>
                      <a:schemeClr val="bg1"/>
                    </a:solidFill>
                  </a:rPr>
                  <a:t>7</a:t>
                </a:r>
                <a:endParaRPr lang="en-US" sz="2500">
                  <a:solidFill>
                    <a:schemeClr val="bg1"/>
                  </a:solidFill>
                </a:endParaRPr>
              </a:p>
            </p:txBody>
          </p:sp>
        </p:grpSp>
        <p:sp>
          <p:nvSpPr>
            <p:cNvPr id="261157" name="Line 44"/>
            <p:cNvSpPr>
              <a:spLocks noChangeShapeType="1"/>
            </p:cNvSpPr>
            <p:nvPr/>
          </p:nvSpPr>
          <p:spPr bwMode="auto">
            <a:xfrm flipV="1">
              <a:off x="1320" y="1384"/>
              <a:ext cx="0" cy="328"/>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grpSp>
      <p:sp>
        <p:nvSpPr>
          <p:cNvPr id="261145" name="Line 45"/>
          <p:cNvSpPr>
            <a:spLocks noChangeShapeType="1"/>
          </p:cNvSpPr>
          <p:nvPr/>
        </p:nvSpPr>
        <p:spPr bwMode="auto">
          <a:xfrm>
            <a:off x="2209800" y="2895600"/>
            <a:ext cx="1219200" cy="7620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61146" name="Line 48"/>
          <p:cNvSpPr>
            <a:spLocks noChangeShapeType="1"/>
          </p:cNvSpPr>
          <p:nvPr/>
        </p:nvSpPr>
        <p:spPr bwMode="auto">
          <a:xfrm>
            <a:off x="2184400" y="3873500"/>
            <a:ext cx="876300" cy="506413"/>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61147" name="Line 49"/>
          <p:cNvSpPr>
            <a:spLocks noChangeShapeType="1"/>
          </p:cNvSpPr>
          <p:nvPr/>
        </p:nvSpPr>
        <p:spPr bwMode="auto">
          <a:xfrm flipV="1">
            <a:off x="4737100" y="1752600"/>
            <a:ext cx="1054100" cy="142240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61148" name="Line 50"/>
          <p:cNvSpPr>
            <a:spLocks noChangeShapeType="1"/>
          </p:cNvSpPr>
          <p:nvPr/>
        </p:nvSpPr>
        <p:spPr bwMode="auto">
          <a:xfrm>
            <a:off x="4787900" y="1752600"/>
            <a:ext cx="1778000" cy="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61149" name="Line 52"/>
          <p:cNvSpPr>
            <a:spLocks noChangeShapeType="1"/>
          </p:cNvSpPr>
          <p:nvPr/>
        </p:nvSpPr>
        <p:spPr bwMode="auto">
          <a:xfrm flipV="1">
            <a:off x="5105400" y="2335213"/>
            <a:ext cx="1536700" cy="1639887"/>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61150" name="Line 53"/>
          <p:cNvSpPr>
            <a:spLocks noChangeShapeType="1"/>
          </p:cNvSpPr>
          <p:nvPr/>
        </p:nvSpPr>
        <p:spPr bwMode="auto">
          <a:xfrm>
            <a:off x="6667500" y="2019300"/>
            <a:ext cx="0" cy="68580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61151" name="Line 54"/>
          <p:cNvSpPr>
            <a:spLocks noChangeShapeType="1"/>
          </p:cNvSpPr>
          <p:nvPr/>
        </p:nvSpPr>
        <p:spPr bwMode="auto">
          <a:xfrm>
            <a:off x="6680200" y="3632200"/>
            <a:ext cx="0" cy="87630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61152" name="Line 55"/>
          <p:cNvSpPr>
            <a:spLocks noChangeShapeType="1"/>
          </p:cNvSpPr>
          <p:nvPr/>
        </p:nvSpPr>
        <p:spPr bwMode="auto">
          <a:xfrm>
            <a:off x="5575300" y="4114800"/>
            <a:ext cx="1079500" cy="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61153" name="Line 56"/>
          <p:cNvSpPr>
            <a:spLocks noChangeShapeType="1"/>
          </p:cNvSpPr>
          <p:nvPr/>
        </p:nvSpPr>
        <p:spPr bwMode="auto">
          <a:xfrm>
            <a:off x="5448300" y="4457700"/>
            <a:ext cx="1257300" cy="95250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61154" name="Line 57"/>
          <p:cNvSpPr>
            <a:spLocks noChangeShapeType="1"/>
          </p:cNvSpPr>
          <p:nvPr/>
        </p:nvSpPr>
        <p:spPr bwMode="auto">
          <a:xfrm>
            <a:off x="6705600" y="5207000"/>
            <a:ext cx="0" cy="36830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61155" name="Rectangle 60"/>
          <p:cNvSpPr>
            <a:spLocks noChangeArrowheads="1"/>
          </p:cNvSpPr>
          <p:nvPr/>
        </p:nvSpPr>
        <p:spPr bwMode="auto">
          <a:xfrm>
            <a:off x="4679950" y="4381500"/>
            <a:ext cx="268288" cy="244475"/>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a:t>P</a:t>
            </a:r>
          </a:p>
        </p:txBody>
      </p:sp>
    </p:spTree>
    <p:extLst>
      <p:ext uri="{BB962C8B-B14F-4D97-AF65-F5344CB8AC3E}">
        <p14:creationId xmlns:p14="http://schemas.microsoft.com/office/powerpoint/2010/main" val="4055186584"/>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ChangeArrowheads="1"/>
          </p:cNvSpPr>
          <p:nvPr>
            <p:ph type="title"/>
          </p:nvPr>
        </p:nvSpPr>
        <p:spPr>
          <a:xfrm>
            <a:off x="152400" y="304800"/>
            <a:ext cx="8686800" cy="792163"/>
          </a:xfrm>
        </p:spPr>
        <p:txBody>
          <a:bodyPr/>
          <a:lstStyle/>
          <a:p>
            <a:pPr eaLnBrk="1" hangingPunct="1"/>
            <a:r>
              <a:rPr lang="en-US" sz="3600">
                <a:ea typeface="ＭＳ Ｐゴシック" pitchFamily="-108" charset="-128"/>
                <a:cs typeface="ＭＳ Ｐゴシック" pitchFamily="-108" charset="-128"/>
              </a:rPr>
              <a:t>Microscopic signs of Alzheimer’s disease</a:t>
            </a:r>
          </a:p>
        </p:txBody>
      </p:sp>
      <p:grpSp>
        <p:nvGrpSpPr>
          <p:cNvPr id="262147" name="Group 3"/>
          <p:cNvGrpSpPr>
            <a:grpSpLocks/>
          </p:cNvGrpSpPr>
          <p:nvPr/>
        </p:nvGrpSpPr>
        <p:grpSpPr bwMode="auto">
          <a:xfrm>
            <a:off x="469900" y="1128713"/>
            <a:ext cx="8199438" cy="5140325"/>
            <a:chOff x="296" y="711"/>
            <a:chExt cx="5165" cy="3238"/>
          </a:xfrm>
        </p:grpSpPr>
        <p:pic>
          <p:nvPicPr>
            <p:cNvPr id="262148" name="Picture 4"/>
            <p:cNvPicPr>
              <a:picLocks noChangeAspect="1" noChangeArrowheads="1"/>
            </p:cNvPicPr>
            <p:nvPr/>
          </p:nvPicPr>
          <p:blipFill>
            <a:blip r:embed="rId2"/>
            <a:srcRect/>
            <a:stretch>
              <a:fillRect/>
            </a:stretch>
          </p:blipFill>
          <p:spPr bwMode="auto">
            <a:xfrm>
              <a:off x="296" y="848"/>
              <a:ext cx="5165" cy="3101"/>
            </a:xfrm>
            <a:prstGeom prst="rect">
              <a:avLst/>
            </a:prstGeom>
            <a:noFill/>
            <a:ln w="9525">
              <a:noFill/>
              <a:miter lim="800000"/>
              <a:headEnd/>
              <a:tailEnd/>
            </a:ln>
          </p:spPr>
        </p:pic>
        <p:sp>
          <p:nvSpPr>
            <p:cNvPr id="262149" name="Text Box 5"/>
            <p:cNvSpPr txBox="1">
              <a:spLocks noChangeArrowheads="1"/>
            </p:cNvSpPr>
            <p:nvPr/>
          </p:nvSpPr>
          <p:spPr bwMode="auto">
            <a:xfrm>
              <a:off x="870" y="784"/>
              <a:ext cx="793" cy="19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lang="en-US" sz="1400"/>
                <a:t>Senile plaque</a:t>
              </a:r>
            </a:p>
          </p:txBody>
        </p:sp>
        <p:sp>
          <p:nvSpPr>
            <p:cNvPr id="262150" name="Line 6"/>
            <p:cNvSpPr>
              <a:spLocks noChangeShapeType="1"/>
            </p:cNvSpPr>
            <p:nvPr/>
          </p:nvSpPr>
          <p:spPr bwMode="auto">
            <a:xfrm>
              <a:off x="1464" y="968"/>
              <a:ext cx="1344" cy="1624"/>
            </a:xfrm>
            <a:prstGeom prst="line">
              <a:avLst/>
            </a:prstGeom>
            <a:noFill/>
            <a:ln w="50800">
              <a:solidFill>
                <a:schemeClr val="bg1"/>
              </a:solidFill>
              <a:round/>
              <a:headEnd/>
              <a:tailEnd/>
            </a:ln>
          </p:spPr>
          <p:txBody>
            <a:bodyPr wrap="none" lIns="92075" tIns="46038" rIns="92075" bIns="46038" anchor="ctr">
              <a:prstTxWarp prst="textNoShape">
                <a:avLst/>
              </a:prstTxWarp>
            </a:bodyPr>
            <a:lstStyle/>
            <a:p>
              <a:endParaRPr lang="en-US"/>
            </a:p>
          </p:txBody>
        </p:sp>
        <p:sp>
          <p:nvSpPr>
            <p:cNvPr id="262151" name="Line 7"/>
            <p:cNvSpPr>
              <a:spLocks noChangeShapeType="1"/>
            </p:cNvSpPr>
            <p:nvPr/>
          </p:nvSpPr>
          <p:spPr bwMode="auto">
            <a:xfrm>
              <a:off x="1464" y="972"/>
              <a:ext cx="1344" cy="1624"/>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62152" name="Text Box 8"/>
            <p:cNvSpPr txBox="1">
              <a:spLocks noChangeArrowheads="1"/>
            </p:cNvSpPr>
            <p:nvPr/>
          </p:nvSpPr>
          <p:spPr bwMode="auto">
            <a:xfrm>
              <a:off x="2311" y="788"/>
              <a:ext cx="1140" cy="19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lang="en-US" sz="1400"/>
                <a:t>Neurofibrillary tangle</a:t>
              </a:r>
            </a:p>
          </p:txBody>
        </p:sp>
        <p:sp>
          <p:nvSpPr>
            <p:cNvPr id="262153" name="Line 9"/>
            <p:cNvSpPr>
              <a:spLocks noChangeShapeType="1"/>
            </p:cNvSpPr>
            <p:nvPr/>
          </p:nvSpPr>
          <p:spPr bwMode="auto">
            <a:xfrm>
              <a:off x="2880" y="965"/>
              <a:ext cx="235" cy="1342"/>
            </a:xfrm>
            <a:prstGeom prst="line">
              <a:avLst/>
            </a:prstGeom>
            <a:noFill/>
            <a:ln w="50800">
              <a:solidFill>
                <a:schemeClr val="bg1"/>
              </a:solidFill>
              <a:round/>
              <a:headEnd/>
              <a:tailEnd/>
            </a:ln>
          </p:spPr>
          <p:txBody>
            <a:bodyPr wrap="none" lIns="92075" tIns="46038" rIns="92075" bIns="46038" anchor="ctr">
              <a:prstTxWarp prst="textNoShape">
                <a:avLst/>
              </a:prstTxWarp>
            </a:bodyPr>
            <a:lstStyle/>
            <a:p>
              <a:endParaRPr lang="en-US"/>
            </a:p>
          </p:txBody>
        </p:sp>
        <p:sp>
          <p:nvSpPr>
            <p:cNvPr id="262154" name="Line 10"/>
            <p:cNvSpPr>
              <a:spLocks noChangeShapeType="1"/>
            </p:cNvSpPr>
            <p:nvPr/>
          </p:nvSpPr>
          <p:spPr bwMode="auto">
            <a:xfrm>
              <a:off x="2880" y="968"/>
              <a:ext cx="235" cy="1342"/>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62155" name="Text Box 11"/>
            <p:cNvSpPr txBox="1">
              <a:spLocks noChangeArrowheads="1"/>
            </p:cNvSpPr>
            <p:nvPr/>
          </p:nvSpPr>
          <p:spPr bwMode="auto">
            <a:xfrm>
              <a:off x="4849" y="711"/>
              <a:ext cx="431" cy="19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lang="en-US" sz="1400"/>
                <a:t>20 </a:t>
              </a:r>
              <a:r>
                <a:rPr lang="en-US" sz="1400">
                  <a:sym typeface="Symbol" pitchFamily="-108" charset="2"/>
                </a:rPr>
                <a:t>m</a:t>
              </a:r>
              <a:endParaRPr lang="en-US" sz="1400"/>
            </a:p>
          </p:txBody>
        </p:sp>
      </p:grpSp>
    </p:spTree>
    <p:extLst>
      <p:ext uri="{BB962C8B-B14F-4D97-AF65-F5344CB8AC3E}">
        <p14:creationId xmlns:p14="http://schemas.microsoft.com/office/powerpoint/2010/main" val="4259083916"/>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4" cstate="screen">
            <a:extLst>
              <a:ext uri="{28A0092B-C50C-407E-A947-70E740481C1C}">
                <a14:useLocalDpi xmlns:a14="http://schemas.microsoft.com/office/drawing/2010/main"/>
              </a:ext>
            </a:extLst>
          </a:blip>
          <a:srcRect l="-1" r="23195"/>
          <a:stretch/>
        </p:blipFill>
        <p:spPr>
          <a:xfrm>
            <a:off x="2120900" y="0"/>
            <a:ext cx="7023100" cy="6858000"/>
          </a:xfrm>
          <a:prstGeom prst="rect">
            <a:avLst/>
          </a:prstGeom>
        </p:spPr>
      </p:pic>
      <p:sp>
        <p:nvSpPr>
          <p:cNvPr id="457733" name="AutoShape 5"/>
          <p:cNvSpPr>
            <a:spLocks/>
          </p:cNvSpPr>
          <p:nvPr/>
        </p:nvSpPr>
        <p:spPr bwMode="auto">
          <a:xfrm>
            <a:off x="0" y="812800"/>
            <a:ext cx="4730750" cy="2339975"/>
          </a:xfrm>
          <a:prstGeom prst="wedgeEllipseCallout">
            <a:avLst>
              <a:gd name="adj1" fmla="val 41662"/>
              <a:gd name="adj2" fmla="val 128158"/>
            </a:avLst>
          </a:prstGeom>
          <a:solidFill>
            <a:srgbClr val="FFCC00"/>
          </a:solidFill>
          <a:ln w="57150">
            <a:solidFill>
              <a:srgbClr val="CC0000"/>
            </a:solidFill>
            <a:miter lim="800000"/>
            <a:headEnd/>
            <a:tailEnd/>
          </a:ln>
        </p:spPr>
        <p:txBody>
          <a:bodyPr wrap="none" lIns="0" tIns="0" rIns="0" bIns="0" anchor="ctr">
            <a:prstTxWarp prst="textNoShape">
              <a:avLst/>
            </a:prstTxWarp>
          </a:bodyPr>
          <a:lstStyle/>
          <a:p>
            <a:pPr>
              <a:spcBef>
                <a:spcPts val="1400"/>
              </a:spcBef>
            </a:pPr>
            <a:r>
              <a:rPr lang="en-US" sz="3600" b="1">
                <a:solidFill>
                  <a:schemeClr val="tx2"/>
                </a:solidFill>
                <a:ea typeface="Geneva" charset="0"/>
                <a:cs typeface="Geneva" charset="0"/>
              </a:rPr>
              <a:t>Ponder this…</a:t>
            </a:r>
            <a:br>
              <a:rPr lang="en-US" sz="3600" b="1">
                <a:solidFill>
                  <a:schemeClr val="tx2"/>
                </a:solidFill>
                <a:ea typeface="Geneva" charset="0"/>
                <a:cs typeface="Geneva" charset="0"/>
              </a:rPr>
            </a:br>
            <a:r>
              <a:rPr lang="en-US" sz="3600" b="1">
                <a:solidFill>
                  <a:schemeClr val="tx2"/>
                </a:solidFill>
                <a:ea typeface="Geneva" charset="0"/>
                <a:cs typeface="Geneva" charset="0"/>
              </a:rPr>
              <a:t>Any Questions??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57733"/>
                                        </p:tgtEl>
                                        <p:attrNameLst>
                                          <p:attrName>style.visibility</p:attrName>
                                        </p:attrNameLst>
                                      </p:cBhvr>
                                      <p:to>
                                        <p:strVal val="visible"/>
                                      </p:to>
                                    </p:set>
                                    <p:animEffect transition="in" filter="wipe(right)">
                                      <p:cBhvr>
                                        <p:cTn id="7" dur="500"/>
                                        <p:tgtEl>
                                          <p:spTgt spid="457733"/>
                                        </p:tgtEl>
                                      </p:cBhvr>
                                    </p:animEffect>
                                  </p:childTnLst>
                                  <p:subTnLst>
                                    <p:audio>
                                      <p:cMediaNode>
                                        <p:cTn display="0" masterRel="sameClick">
                                          <p:stCondLst>
                                            <p:cond evt="begin" delay="0">
                                              <p:tn val="5"/>
                                            </p:cond>
                                          </p:stCondLst>
                                          <p:endCondLst>
                                            <p:cond evt="onStopAudio" delay="0">
                                              <p:tgtEl>
                                                <p:sldTgt/>
                                              </p:tgtEl>
                                            </p:cond>
                                          </p:endCondLst>
                                        </p:cTn>
                                        <p:tgtEl>
                                          <p:sndTgt r:embed="rId3"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7733" grpId="0" animBg="1"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90500"/>
            <a:ext cx="8597900" cy="6413500"/>
          </a:xfrm>
        </p:spPr>
        <p:txBody>
          <a:bodyPr/>
          <a:lstStyle/>
          <a:p>
            <a:pPr marL="0" indent="0">
              <a:buNone/>
            </a:pPr>
            <a:r>
              <a:rPr lang="en-US" dirty="0" smtClean="0"/>
              <a:t>Make sure you can do the following</a:t>
            </a:r>
            <a:r>
              <a:rPr lang="en-US" dirty="0" smtClean="0"/>
              <a:t>:</a:t>
            </a:r>
          </a:p>
          <a:p>
            <a:pPr marL="514350" indent="-514350">
              <a:buAutoNum type="arabicPeriod"/>
            </a:pPr>
            <a:r>
              <a:rPr lang="en-US" sz="2800" dirty="0" smtClean="0"/>
              <a:t>Compare and contrast the regulatory structures and functions of the nervous and endocrine systems</a:t>
            </a:r>
          </a:p>
          <a:p>
            <a:pPr marL="514350" indent="-514350">
              <a:buAutoNum type="arabicPeriod"/>
            </a:pPr>
            <a:r>
              <a:rPr lang="en-US" sz="2800" dirty="0" smtClean="0"/>
              <a:t>Diagram the processes by which nervous signals are transmitted by and between neurons.</a:t>
            </a:r>
          </a:p>
          <a:p>
            <a:pPr marL="514350" indent="-514350">
              <a:buAutoNum type="arabicPeriod"/>
            </a:pPr>
            <a:r>
              <a:rPr lang="en-US" sz="2800" dirty="0" smtClean="0"/>
              <a:t>Label all parts of a neuron</a:t>
            </a:r>
          </a:p>
          <a:p>
            <a:pPr marL="514350" indent="-514350">
              <a:buAutoNum type="arabicPeriod"/>
            </a:pPr>
            <a:r>
              <a:rPr lang="en-US" sz="2800" dirty="0" smtClean="0"/>
              <a:t>Explain the relationship</a:t>
            </a:r>
            <a:r>
              <a:rPr lang="en-US" sz="2800" dirty="0" smtClean="0"/>
              <a:t>s between the major divisions of the mammalian nervous system.</a:t>
            </a:r>
          </a:p>
          <a:p>
            <a:pPr marL="514350" indent="-514350">
              <a:buAutoNum type="arabicPeriod"/>
            </a:pPr>
            <a:r>
              <a:rPr lang="en-US" sz="2800" dirty="0" smtClean="0"/>
              <a:t>Explain the relationships between the major divisions of the human brain</a:t>
            </a:r>
          </a:p>
          <a:p>
            <a:pPr marL="514350" indent="-514350">
              <a:buAutoNum type="arabicPeriod"/>
            </a:pPr>
            <a:r>
              <a:rPr lang="en-US" sz="2800" dirty="0" smtClean="0"/>
              <a:t>Explain the causes of nervous system disruptions and how disruptions of </a:t>
            </a:r>
            <a:r>
              <a:rPr lang="en-US" sz="2800" smtClean="0"/>
              <a:t>the nervous </a:t>
            </a:r>
            <a:r>
              <a:rPr lang="en-US" sz="2800" dirty="0" smtClean="0"/>
              <a:t>system can lead to disruptions of homeostasis.</a:t>
            </a:r>
            <a:endParaRPr lang="en-US" sz="2800" dirty="0" smtClean="0"/>
          </a:p>
        </p:txBody>
      </p:sp>
    </p:spTree>
    <p:extLst>
      <p:ext uri="{BB962C8B-B14F-4D97-AF65-F5344CB8AC3E}">
        <p14:creationId xmlns:p14="http://schemas.microsoft.com/office/powerpoint/2010/main" val="27935894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5810"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400800" y="381000"/>
            <a:ext cx="2562225" cy="4356100"/>
          </a:xfrm>
          <a:prstGeom prst="rect">
            <a:avLst/>
          </a:prstGeom>
          <a:noFill/>
          <a:ln w="9525">
            <a:noFill/>
            <a:miter lim="800000"/>
            <a:headEnd/>
            <a:tailEnd/>
          </a:ln>
          <a:effectLst>
            <a:outerShdw blurRad="63500" dist="38099" dir="2700000" algn="ctr" rotWithShape="0">
              <a:srgbClr val="000000">
                <a:alpha val="74998"/>
              </a:srgbClr>
            </a:outerShdw>
          </a:effectLst>
        </p:spPr>
      </p:pic>
      <p:pic>
        <p:nvPicPr>
          <p:cNvPr id="375811" name="Picture 3"/>
          <p:cNvPicPr>
            <a:picLocks noChangeAspect="1" noChangeArrowheads="1"/>
          </p:cNvPicPr>
          <p:nvPr/>
        </p:nvPicPr>
        <p:blipFill>
          <a:blip r:embed="rId4"/>
          <a:srcRect/>
          <a:stretch>
            <a:fillRect/>
          </a:stretch>
        </p:blipFill>
        <p:spPr bwMode="auto">
          <a:xfrm>
            <a:off x="4876800" y="1828800"/>
            <a:ext cx="1905000" cy="3441700"/>
          </a:xfrm>
          <a:prstGeom prst="rect">
            <a:avLst/>
          </a:prstGeom>
          <a:noFill/>
          <a:ln w="9525">
            <a:noFill/>
            <a:miter lim="800000"/>
            <a:headEnd/>
            <a:tailEnd/>
          </a:ln>
          <a:effectLst>
            <a:outerShdw blurRad="63500" dist="35921" dir="2700000" algn="ctr" rotWithShape="0">
              <a:srgbClr val="000000"/>
            </a:outerShdw>
          </a:effectLst>
        </p:spPr>
      </p:pic>
      <p:sp>
        <p:nvSpPr>
          <p:cNvPr id="375812" name="Rectangle 4"/>
          <p:cNvSpPr>
            <a:spLocks noGrp="1" noChangeArrowheads="1"/>
          </p:cNvSpPr>
          <p:nvPr>
            <p:ph type="title"/>
          </p:nvPr>
        </p:nvSpPr>
        <p:spPr/>
        <p:txBody>
          <a:bodyPr/>
          <a:lstStyle/>
          <a:p>
            <a:r>
              <a:rPr lang="en-US"/>
              <a:t>Fun facts about neurons</a:t>
            </a:r>
          </a:p>
        </p:txBody>
      </p:sp>
      <p:sp>
        <p:nvSpPr>
          <p:cNvPr id="375813" name="Rectangle 5" descr="Rectangle: Click to edit Master text styles&#10;Second level&#10;Third level&#10;Fourth level&#10;Fifth level"/>
          <p:cNvSpPr>
            <a:spLocks noGrp="1" noChangeArrowheads="1"/>
          </p:cNvSpPr>
          <p:nvPr>
            <p:ph type="body" idx="1"/>
          </p:nvPr>
        </p:nvSpPr>
        <p:spPr>
          <a:xfrm>
            <a:off x="261938" y="838200"/>
            <a:ext cx="5346700" cy="4549775"/>
          </a:xfrm>
        </p:spPr>
        <p:txBody>
          <a:bodyPr/>
          <a:lstStyle/>
          <a:p>
            <a:r>
              <a:rPr lang="en-US" dirty="0"/>
              <a:t>Most specialized cell in </a:t>
            </a:r>
            <a:br>
              <a:rPr lang="en-US" dirty="0"/>
            </a:br>
            <a:r>
              <a:rPr lang="en-US" dirty="0"/>
              <a:t>animals</a:t>
            </a:r>
          </a:p>
          <a:p>
            <a:r>
              <a:rPr lang="en-US" dirty="0"/>
              <a:t>Longest cell</a:t>
            </a:r>
          </a:p>
          <a:p>
            <a:pPr lvl="1"/>
            <a:r>
              <a:rPr lang="en-US" dirty="0"/>
              <a:t>blue whale neuron</a:t>
            </a:r>
          </a:p>
          <a:p>
            <a:pPr lvl="2"/>
            <a:r>
              <a:rPr lang="en-US" dirty="0"/>
              <a:t>10-30 meters</a:t>
            </a:r>
          </a:p>
          <a:p>
            <a:pPr lvl="1"/>
            <a:r>
              <a:rPr lang="en-US" dirty="0"/>
              <a:t>giraffe axon</a:t>
            </a:r>
          </a:p>
          <a:p>
            <a:pPr lvl="2"/>
            <a:r>
              <a:rPr lang="en-US" dirty="0"/>
              <a:t>5 meters</a:t>
            </a:r>
          </a:p>
          <a:p>
            <a:pPr lvl="1"/>
            <a:r>
              <a:rPr lang="en-US" dirty="0"/>
              <a:t>human neuron</a:t>
            </a:r>
          </a:p>
          <a:p>
            <a:pPr lvl="2"/>
            <a:r>
              <a:rPr lang="en-US" dirty="0"/>
              <a:t>1-2 meters</a:t>
            </a:r>
          </a:p>
        </p:txBody>
      </p:sp>
      <p:pic>
        <p:nvPicPr>
          <p:cNvPr id="375814" name="Picture 6"/>
          <p:cNvPicPr>
            <a:picLocks noChangeAspect="1" noChangeArrowheads="1"/>
          </p:cNvPicPr>
          <p:nvPr/>
        </p:nvPicPr>
        <p:blipFill>
          <a:blip r:embed="rId5"/>
          <a:srcRect/>
          <a:stretch>
            <a:fillRect/>
          </a:stretch>
        </p:blipFill>
        <p:spPr bwMode="auto">
          <a:xfrm>
            <a:off x="4419600" y="4724400"/>
            <a:ext cx="4648200" cy="2011363"/>
          </a:xfrm>
          <a:prstGeom prst="rect">
            <a:avLst/>
          </a:prstGeom>
          <a:noFill/>
          <a:ln w="9525">
            <a:noFill/>
            <a:miter lim="800000"/>
            <a:headEnd/>
            <a:tailEnd/>
          </a:ln>
          <a:effectLst>
            <a:outerShdw blurRad="63500" dist="38099" dir="2700000" algn="ctr" rotWithShape="0">
              <a:srgbClr val="000000">
                <a:alpha val="74998"/>
              </a:srgbClr>
            </a:outerShdw>
          </a:effectLst>
        </p:spPr>
      </p:pic>
      <p:sp>
        <p:nvSpPr>
          <p:cNvPr id="375815" name="Rectangle 7"/>
          <p:cNvSpPr>
            <a:spLocks noChangeArrowheads="1"/>
          </p:cNvSpPr>
          <p:nvPr/>
        </p:nvSpPr>
        <p:spPr bwMode="auto">
          <a:xfrm>
            <a:off x="153988" y="6000750"/>
            <a:ext cx="3803650" cy="701675"/>
          </a:xfrm>
          <a:prstGeom prst="rect">
            <a:avLst/>
          </a:prstGeom>
          <a:solidFill>
            <a:srgbClr val="FDF37A"/>
          </a:solidFill>
          <a:ln w="9525">
            <a:noFill/>
            <a:miter lim="800000"/>
            <a:headEnd/>
            <a:tailEnd/>
          </a:ln>
          <a:effectLst>
            <a:outerShdw blurRad="63500" dist="35921" dir="2700000" algn="ctr" rotWithShape="0">
              <a:srgbClr val="000000">
                <a:alpha val="75000"/>
              </a:srgbClr>
            </a:outerShdw>
          </a:effectLst>
        </p:spPr>
        <p:txBody>
          <a:bodyPr>
            <a:prstTxWarp prst="textNoShape">
              <a:avLst/>
            </a:prstTxWarp>
            <a:spAutoFit/>
          </a:bodyPr>
          <a:lstStyle/>
          <a:p>
            <a:pPr algn="l" eaLnBrk="1" hangingPunct="1">
              <a:spcBef>
                <a:spcPct val="20000"/>
              </a:spcBef>
              <a:buClr>
                <a:srgbClr val="0F116A"/>
              </a:buClr>
              <a:buSzPct val="120000"/>
              <a:buFont typeface="Wingdings" charset="2"/>
              <a:buNone/>
            </a:pPr>
            <a:r>
              <a:rPr lang="en-US" sz="2000" b="1">
                <a:solidFill>
                  <a:srgbClr val="0F116A"/>
                </a:solidFill>
              </a:rPr>
              <a:t>Nervous system allows for </a:t>
            </a:r>
            <a:br>
              <a:rPr lang="en-US" sz="2000" b="1">
                <a:solidFill>
                  <a:srgbClr val="0F116A"/>
                </a:solidFill>
              </a:rPr>
            </a:br>
            <a:r>
              <a:rPr lang="en-US" sz="2000" b="1">
                <a:solidFill>
                  <a:srgbClr val="0F116A"/>
                </a:solidFill>
              </a:rPr>
              <a:t>1 millisecond response time</a:t>
            </a: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7" name="Rectangle 3" descr="Rectangle: Click to edit Master text styles&#10;Second level&#10;Third level&#10;Fourth level&#10;Fifth level"/>
          <p:cNvSpPr>
            <a:spLocks noGrp="1" noChangeArrowheads="1"/>
          </p:cNvSpPr>
          <p:nvPr>
            <p:ph type="body" idx="1"/>
          </p:nvPr>
        </p:nvSpPr>
        <p:spPr>
          <a:xfrm>
            <a:off x="190500" y="952500"/>
            <a:ext cx="8305800" cy="4751388"/>
          </a:xfrm>
        </p:spPr>
        <p:txBody>
          <a:bodyPr/>
          <a:lstStyle/>
          <a:p>
            <a:pPr>
              <a:lnSpc>
                <a:spcPct val="90000"/>
              </a:lnSpc>
            </a:pPr>
            <a:r>
              <a:rPr lang="en-US" dirty="0"/>
              <a:t>Think dominoes! </a:t>
            </a:r>
          </a:p>
          <a:p>
            <a:pPr lvl="1">
              <a:lnSpc>
                <a:spcPct val="80000"/>
              </a:lnSpc>
            </a:pPr>
            <a:r>
              <a:rPr lang="en-US" u="sng" dirty="0">
                <a:solidFill>
                  <a:srgbClr val="CC0000"/>
                </a:solidFill>
              </a:rPr>
              <a:t>start the signal</a:t>
            </a:r>
            <a:r>
              <a:rPr lang="en-US" dirty="0"/>
              <a:t> </a:t>
            </a:r>
          </a:p>
          <a:p>
            <a:pPr lvl="2">
              <a:lnSpc>
                <a:spcPct val="80000"/>
              </a:lnSpc>
            </a:pPr>
            <a:r>
              <a:rPr lang="en-US" dirty="0"/>
              <a:t>knock down line of dominoes by tipping 1</a:t>
            </a:r>
            <a:r>
              <a:rPr lang="en-US" baseline="30000" dirty="0"/>
              <a:t>st </a:t>
            </a:r>
            <a:r>
              <a:rPr lang="en-US" dirty="0"/>
              <a:t>one </a:t>
            </a:r>
          </a:p>
          <a:p>
            <a:pPr lvl="2">
              <a:lnSpc>
                <a:spcPct val="80000"/>
              </a:lnSpc>
              <a:buFont typeface="Wingdings" charset="2"/>
              <a:buNone/>
            </a:pPr>
            <a:r>
              <a:rPr lang="en-US" dirty="0">
                <a:solidFill>
                  <a:schemeClr val="tx1"/>
                </a:solidFill>
                <a:sym typeface="Symbol" charset="2"/>
              </a:rPr>
              <a:t>	 </a:t>
            </a:r>
            <a:r>
              <a:rPr lang="en-US" dirty="0">
                <a:solidFill>
                  <a:schemeClr val="tx1"/>
                </a:solidFill>
              </a:rPr>
              <a:t>trigger the signal</a:t>
            </a:r>
            <a:endParaRPr lang="en-US" dirty="0">
              <a:solidFill>
                <a:schemeClr val="tx2"/>
              </a:solidFill>
            </a:endParaRPr>
          </a:p>
          <a:p>
            <a:pPr lvl="1">
              <a:lnSpc>
                <a:spcPct val="80000"/>
              </a:lnSpc>
            </a:pPr>
            <a:r>
              <a:rPr lang="en-US" u="sng" dirty="0">
                <a:solidFill>
                  <a:srgbClr val="CC0000"/>
                </a:solidFill>
              </a:rPr>
              <a:t>propagate the signal</a:t>
            </a:r>
            <a:endParaRPr lang="en-US" dirty="0"/>
          </a:p>
          <a:p>
            <a:pPr lvl="2">
              <a:lnSpc>
                <a:spcPct val="80000"/>
              </a:lnSpc>
            </a:pPr>
            <a:r>
              <a:rPr lang="en-US" dirty="0"/>
              <a:t>do dominoes move down the line?  </a:t>
            </a:r>
          </a:p>
          <a:p>
            <a:pPr lvl="2">
              <a:lnSpc>
                <a:spcPct val="80000"/>
              </a:lnSpc>
              <a:buFont typeface="Wingdings" charset="2"/>
              <a:buNone/>
            </a:pPr>
            <a:r>
              <a:rPr lang="en-US" dirty="0">
                <a:solidFill>
                  <a:schemeClr val="tx1"/>
                </a:solidFill>
                <a:sym typeface="Symbol" charset="2"/>
              </a:rPr>
              <a:t>	 </a:t>
            </a:r>
            <a:r>
              <a:rPr lang="en-US" dirty="0">
                <a:solidFill>
                  <a:schemeClr val="tx1"/>
                </a:solidFill>
              </a:rPr>
              <a:t>no, just a wave through them!</a:t>
            </a:r>
            <a:r>
              <a:rPr lang="en-US" dirty="0"/>
              <a:t> </a:t>
            </a:r>
          </a:p>
          <a:p>
            <a:pPr lvl="1">
              <a:lnSpc>
                <a:spcPct val="80000"/>
              </a:lnSpc>
            </a:pPr>
            <a:r>
              <a:rPr lang="en-US" u="sng" dirty="0">
                <a:solidFill>
                  <a:srgbClr val="CC0000"/>
                </a:solidFill>
              </a:rPr>
              <a:t>re-set the system</a:t>
            </a:r>
            <a:endParaRPr lang="en-US" dirty="0"/>
          </a:p>
          <a:p>
            <a:pPr lvl="2">
              <a:lnSpc>
                <a:spcPct val="80000"/>
              </a:lnSpc>
            </a:pPr>
            <a:r>
              <a:rPr lang="en-US" dirty="0"/>
              <a:t>before you can do it again, </a:t>
            </a:r>
            <a:br>
              <a:rPr lang="en-US" dirty="0"/>
            </a:br>
            <a:r>
              <a:rPr lang="en-US" dirty="0"/>
              <a:t>have to set up dominoes again </a:t>
            </a:r>
          </a:p>
          <a:p>
            <a:pPr lvl="2">
              <a:lnSpc>
                <a:spcPct val="80000"/>
              </a:lnSpc>
              <a:buFont typeface="Wingdings" charset="2"/>
              <a:buNone/>
            </a:pPr>
            <a:r>
              <a:rPr lang="en-US" dirty="0">
                <a:solidFill>
                  <a:schemeClr val="tx1"/>
                </a:solidFill>
                <a:sym typeface="Symbol" charset="2"/>
              </a:rPr>
              <a:t>	 </a:t>
            </a:r>
            <a:r>
              <a:rPr lang="en-US" dirty="0">
                <a:solidFill>
                  <a:schemeClr val="tx1"/>
                </a:solidFill>
              </a:rPr>
              <a:t>reset the axon</a:t>
            </a:r>
          </a:p>
        </p:txBody>
      </p:sp>
      <p:grpSp>
        <p:nvGrpSpPr>
          <p:cNvPr id="2" name="Group 5"/>
          <p:cNvGrpSpPr>
            <a:grpSpLocks/>
          </p:cNvGrpSpPr>
          <p:nvPr/>
        </p:nvGrpSpPr>
        <p:grpSpPr bwMode="auto">
          <a:xfrm>
            <a:off x="5321300" y="4564063"/>
            <a:ext cx="3568700" cy="2293937"/>
            <a:chOff x="2248" y="2160"/>
            <a:chExt cx="2248" cy="1445"/>
          </a:xfrm>
        </p:grpSpPr>
        <p:pic>
          <p:nvPicPr>
            <p:cNvPr id="379910" name="Picture 6"/>
            <p:cNvPicPr>
              <a:picLocks noChangeAspect="1" noChangeArrowheads="1"/>
            </p:cNvPicPr>
            <p:nvPr/>
          </p:nvPicPr>
          <p:blipFill>
            <a:blip r:embed="rId3"/>
            <a:srcRect/>
            <a:stretch>
              <a:fillRect/>
            </a:stretch>
          </p:blipFill>
          <p:spPr bwMode="auto">
            <a:xfrm flipH="1">
              <a:off x="2256" y="2160"/>
              <a:ext cx="2240" cy="1445"/>
            </a:xfrm>
            <a:prstGeom prst="rect">
              <a:avLst/>
            </a:prstGeom>
            <a:noFill/>
            <a:ln w="9525">
              <a:noFill/>
              <a:miter lim="800000"/>
              <a:headEnd/>
              <a:tailEnd/>
            </a:ln>
            <a:effectLst/>
          </p:spPr>
        </p:pic>
        <p:sp>
          <p:nvSpPr>
            <p:cNvPr id="379911" name="Rectangle 7"/>
            <p:cNvSpPr>
              <a:spLocks noChangeArrowheads="1"/>
            </p:cNvSpPr>
            <p:nvPr/>
          </p:nvSpPr>
          <p:spPr bwMode="auto">
            <a:xfrm>
              <a:off x="2248" y="2160"/>
              <a:ext cx="1008" cy="480"/>
            </a:xfrm>
            <a:prstGeom prst="rect">
              <a:avLst/>
            </a:prstGeom>
            <a:solidFill>
              <a:schemeClr val="bg1"/>
            </a:solidFill>
            <a:ln w="9525">
              <a:noFill/>
              <a:miter lim="800000"/>
              <a:headEnd/>
              <a:tailEnd/>
            </a:ln>
            <a:effectLst/>
          </p:spPr>
          <p:txBody>
            <a:bodyPr wrap="none" anchor="ctr">
              <a:prstTxWarp prst="textNoShape">
                <a:avLst/>
              </a:prstTxWarp>
            </a:bodyPr>
            <a:lstStyle/>
            <a:p>
              <a:endParaRPr lang="en-US"/>
            </a:p>
          </p:txBody>
        </p:sp>
      </p:grpSp>
      <p:sp>
        <p:nvSpPr>
          <p:cNvPr id="379906" name="Rectangle 2"/>
          <p:cNvSpPr>
            <a:spLocks noGrp="1" noChangeArrowheads="1"/>
          </p:cNvSpPr>
          <p:nvPr>
            <p:ph type="title"/>
          </p:nvPr>
        </p:nvSpPr>
        <p:spPr/>
        <p:txBody>
          <a:bodyPr/>
          <a:lstStyle/>
          <a:p>
            <a:r>
              <a:rPr lang="en-US"/>
              <a:t>Transmission of a signal</a:t>
            </a: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1963" name="Picture 11" descr="neuron"/>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1113" y="3676650"/>
            <a:ext cx="3978275" cy="3059113"/>
          </a:xfrm>
          <a:prstGeom prst="rect">
            <a:avLst/>
          </a:prstGeom>
          <a:noFill/>
        </p:spPr>
      </p:pic>
      <p:grpSp>
        <p:nvGrpSpPr>
          <p:cNvPr id="2" name="Group 8"/>
          <p:cNvGrpSpPr>
            <a:grpSpLocks/>
          </p:cNvGrpSpPr>
          <p:nvPr/>
        </p:nvGrpSpPr>
        <p:grpSpPr bwMode="auto">
          <a:xfrm>
            <a:off x="5181600" y="4551363"/>
            <a:ext cx="3556000" cy="2306637"/>
            <a:chOff x="2256" y="2152"/>
            <a:chExt cx="2240" cy="1453"/>
          </a:xfrm>
        </p:grpSpPr>
        <p:pic>
          <p:nvPicPr>
            <p:cNvPr id="381961" name="Picture 9"/>
            <p:cNvPicPr>
              <a:picLocks noChangeAspect="1" noChangeArrowheads="1"/>
            </p:cNvPicPr>
            <p:nvPr/>
          </p:nvPicPr>
          <p:blipFill>
            <a:blip r:embed="rId4"/>
            <a:srcRect/>
            <a:stretch>
              <a:fillRect/>
            </a:stretch>
          </p:blipFill>
          <p:spPr bwMode="auto">
            <a:xfrm flipH="1">
              <a:off x="2256" y="2160"/>
              <a:ext cx="2240" cy="1445"/>
            </a:xfrm>
            <a:prstGeom prst="rect">
              <a:avLst/>
            </a:prstGeom>
            <a:noFill/>
            <a:ln w="9525">
              <a:noFill/>
              <a:miter lim="800000"/>
              <a:headEnd/>
              <a:tailEnd/>
            </a:ln>
            <a:effectLst/>
          </p:spPr>
        </p:pic>
        <p:sp>
          <p:nvSpPr>
            <p:cNvPr id="381962" name="Rectangle 10"/>
            <p:cNvSpPr>
              <a:spLocks noChangeArrowheads="1"/>
            </p:cNvSpPr>
            <p:nvPr/>
          </p:nvSpPr>
          <p:spPr bwMode="auto">
            <a:xfrm>
              <a:off x="2256" y="2152"/>
              <a:ext cx="1008" cy="480"/>
            </a:xfrm>
            <a:prstGeom prst="rect">
              <a:avLst/>
            </a:prstGeom>
            <a:solidFill>
              <a:schemeClr val="bg1"/>
            </a:solidFill>
            <a:ln w="9525">
              <a:noFill/>
              <a:miter lim="800000"/>
              <a:headEnd/>
              <a:tailEnd/>
            </a:ln>
            <a:effectLst/>
          </p:spPr>
          <p:txBody>
            <a:bodyPr wrap="none" anchor="ctr">
              <a:prstTxWarp prst="textNoShape">
                <a:avLst/>
              </a:prstTxWarp>
            </a:bodyPr>
            <a:lstStyle/>
            <a:p>
              <a:endParaRPr lang="en-US"/>
            </a:p>
          </p:txBody>
        </p:sp>
      </p:grpSp>
      <p:sp>
        <p:nvSpPr>
          <p:cNvPr id="381957" name="Rectangle 5"/>
          <p:cNvSpPr>
            <a:spLocks noGrp="1" noChangeArrowheads="1"/>
          </p:cNvSpPr>
          <p:nvPr>
            <p:ph type="title"/>
          </p:nvPr>
        </p:nvSpPr>
        <p:spPr/>
        <p:txBody>
          <a:bodyPr/>
          <a:lstStyle/>
          <a:p>
            <a:r>
              <a:rPr lang="en-US"/>
              <a:t>Transmission of a nerve signal</a:t>
            </a:r>
          </a:p>
        </p:txBody>
      </p:sp>
      <p:sp>
        <p:nvSpPr>
          <p:cNvPr id="381958" name="Rectangle 6" descr="Rectangle: Click to edit Master text styles&#10;Second level&#10;Third level&#10;Fourth level&#10;Fifth level"/>
          <p:cNvSpPr>
            <a:spLocks noGrp="1" noChangeArrowheads="1"/>
          </p:cNvSpPr>
          <p:nvPr>
            <p:ph type="body" idx="1"/>
          </p:nvPr>
        </p:nvSpPr>
        <p:spPr>
          <a:xfrm>
            <a:off x="520700" y="762000"/>
            <a:ext cx="7696200" cy="4079875"/>
          </a:xfrm>
        </p:spPr>
        <p:txBody>
          <a:bodyPr/>
          <a:lstStyle/>
          <a:p>
            <a:r>
              <a:rPr lang="en-US" dirty="0"/>
              <a:t>Neuron has similar system</a:t>
            </a:r>
          </a:p>
          <a:p>
            <a:pPr lvl="1"/>
            <a:r>
              <a:rPr lang="en-US" dirty="0"/>
              <a:t>protein channels are set up </a:t>
            </a:r>
          </a:p>
          <a:p>
            <a:pPr lvl="1"/>
            <a:r>
              <a:rPr lang="en-US" dirty="0"/>
              <a:t>once first one is opened, the rest open</a:t>
            </a:r>
            <a:r>
              <a:rPr lang="en-US" dirty="0">
                <a:ea typeface="华文细黑" charset="-122"/>
                <a:cs typeface="华文细黑" charset="-122"/>
              </a:rPr>
              <a:t> </a:t>
            </a:r>
            <a:r>
              <a:rPr lang="en-US" dirty="0"/>
              <a:t>in succession</a:t>
            </a:r>
          </a:p>
          <a:p>
            <a:pPr lvl="2"/>
            <a:r>
              <a:rPr lang="en-US" u="sng" dirty="0">
                <a:solidFill>
                  <a:srgbClr val="CC0000"/>
                </a:solidFill>
              </a:rPr>
              <a:t>all or nothing response</a:t>
            </a:r>
            <a:endParaRPr lang="en-US" dirty="0">
              <a:solidFill>
                <a:schemeClr val="tx2"/>
              </a:solidFill>
            </a:endParaRPr>
          </a:p>
          <a:p>
            <a:pPr lvl="1"/>
            <a:r>
              <a:rPr lang="en-US" dirty="0"/>
              <a:t>a “wave” action travels along neuron </a:t>
            </a:r>
          </a:p>
          <a:p>
            <a:pPr lvl="1"/>
            <a:r>
              <a:rPr lang="en-US" dirty="0"/>
              <a:t>have to re-set channels so neuron can react again</a:t>
            </a: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Rectangle 2"/>
          <p:cNvSpPr>
            <a:spLocks noGrp="1" noChangeArrowheads="1"/>
          </p:cNvSpPr>
          <p:nvPr>
            <p:ph type="title"/>
          </p:nvPr>
        </p:nvSpPr>
        <p:spPr/>
        <p:txBody>
          <a:bodyPr/>
          <a:lstStyle/>
          <a:p>
            <a:r>
              <a:rPr lang="en-US"/>
              <a:t>Cells: surrounded by charged ions</a:t>
            </a:r>
          </a:p>
        </p:txBody>
      </p:sp>
      <p:sp>
        <p:nvSpPr>
          <p:cNvPr id="384003" name="Rectangle 3" descr="Rectangle: Click to edit Master text styles&#10;Second level&#10;Third level&#10;Fourth level&#10;Fifth level"/>
          <p:cNvSpPr>
            <a:spLocks noGrp="1" noChangeArrowheads="1"/>
          </p:cNvSpPr>
          <p:nvPr>
            <p:ph type="body" idx="1"/>
          </p:nvPr>
        </p:nvSpPr>
        <p:spPr>
          <a:xfrm>
            <a:off x="838200" y="1371600"/>
            <a:ext cx="8153400" cy="3163888"/>
          </a:xfrm>
        </p:spPr>
        <p:txBody>
          <a:bodyPr/>
          <a:lstStyle/>
          <a:p>
            <a:pPr>
              <a:lnSpc>
                <a:spcPct val="90000"/>
              </a:lnSpc>
              <a:buClrTx/>
            </a:pPr>
            <a:r>
              <a:rPr lang="en-US"/>
              <a:t>Cells live in a sea of charged ions</a:t>
            </a:r>
          </a:p>
          <a:p>
            <a:pPr lvl="1">
              <a:lnSpc>
                <a:spcPct val="90000"/>
              </a:lnSpc>
            </a:pPr>
            <a:r>
              <a:rPr lang="en-US" u="sng">
                <a:solidFill>
                  <a:srgbClr val="CC0000"/>
                </a:solidFill>
              </a:rPr>
              <a:t>anions (negative)</a:t>
            </a:r>
            <a:endParaRPr lang="en-US"/>
          </a:p>
          <a:p>
            <a:pPr marL="1085850" lvl="2">
              <a:lnSpc>
                <a:spcPct val="90000"/>
              </a:lnSpc>
            </a:pPr>
            <a:r>
              <a:rPr lang="en-US"/>
              <a:t>more concentrated </a:t>
            </a:r>
            <a:r>
              <a:rPr lang="en-US" u="sng">
                <a:solidFill>
                  <a:srgbClr val="CC0000"/>
                </a:solidFill>
              </a:rPr>
              <a:t>within the cell</a:t>
            </a:r>
            <a:endParaRPr lang="en-US" u="sng">
              <a:solidFill>
                <a:schemeClr val="tx2"/>
              </a:solidFill>
            </a:endParaRPr>
          </a:p>
          <a:p>
            <a:pPr marL="1085850" lvl="2">
              <a:lnSpc>
                <a:spcPct val="90000"/>
              </a:lnSpc>
            </a:pPr>
            <a:r>
              <a:rPr lang="en-US"/>
              <a:t>Cl</a:t>
            </a:r>
            <a:r>
              <a:rPr lang="en-US" baseline="30000"/>
              <a:t>-</a:t>
            </a:r>
            <a:r>
              <a:rPr lang="en-US"/>
              <a:t>, charged amino acids (aa</a:t>
            </a:r>
            <a:r>
              <a:rPr lang="en-US" baseline="30000"/>
              <a:t>-</a:t>
            </a:r>
            <a:r>
              <a:rPr lang="en-US"/>
              <a:t>)</a:t>
            </a:r>
          </a:p>
          <a:p>
            <a:pPr lvl="1">
              <a:lnSpc>
                <a:spcPct val="90000"/>
              </a:lnSpc>
            </a:pPr>
            <a:r>
              <a:rPr lang="en-US" u="sng">
                <a:solidFill>
                  <a:srgbClr val="CC0000"/>
                </a:solidFill>
              </a:rPr>
              <a:t>cations (positive)</a:t>
            </a:r>
            <a:endParaRPr lang="en-US"/>
          </a:p>
          <a:p>
            <a:pPr marL="1085850" lvl="2">
              <a:lnSpc>
                <a:spcPct val="90000"/>
              </a:lnSpc>
            </a:pPr>
            <a:r>
              <a:rPr lang="en-US"/>
              <a:t>more concentrated in the </a:t>
            </a:r>
            <a:r>
              <a:rPr lang="en-US" u="sng">
                <a:solidFill>
                  <a:srgbClr val="CC0000"/>
                </a:solidFill>
              </a:rPr>
              <a:t>extracellular fluid</a:t>
            </a:r>
            <a:endParaRPr lang="en-US" u="sng">
              <a:solidFill>
                <a:schemeClr val="tx2"/>
              </a:solidFill>
            </a:endParaRPr>
          </a:p>
          <a:p>
            <a:pPr marL="1085850" lvl="2">
              <a:lnSpc>
                <a:spcPct val="90000"/>
              </a:lnSpc>
            </a:pPr>
            <a:r>
              <a:rPr lang="en-US">
                <a:solidFill>
                  <a:schemeClr val="tx2"/>
                </a:solidFill>
              </a:rPr>
              <a:t>Na</a:t>
            </a:r>
            <a:r>
              <a:rPr lang="en-US" baseline="30000">
                <a:solidFill>
                  <a:schemeClr val="tx2"/>
                </a:solidFill>
              </a:rPr>
              <a:t>+</a:t>
            </a:r>
            <a:endParaRPr lang="en-US">
              <a:solidFill>
                <a:schemeClr val="tx2"/>
              </a:solidFill>
            </a:endParaRPr>
          </a:p>
        </p:txBody>
      </p:sp>
      <p:grpSp>
        <p:nvGrpSpPr>
          <p:cNvPr id="2" name="Group 4"/>
          <p:cNvGrpSpPr>
            <a:grpSpLocks/>
          </p:cNvGrpSpPr>
          <p:nvPr/>
        </p:nvGrpSpPr>
        <p:grpSpPr bwMode="auto">
          <a:xfrm>
            <a:off x="1066800" y="4921250"/>
            <a:ext cx="7391400" cy="1784350"/>
            <a:chOff x="672" y="2668"/>
            <a:chExt cx="4656" cy="1124"/>
          </a:xfrm>
        </p:grpSpPr>
        <p:sp>
          <p:nvSpPr>
            <p:cNvPr id="384005" name="AutoShape 5"/>
            <p:cNvSpPr>
              <a:spLocks noChangeArrowheads="1"/>
            </p:cNvSpPr>
            <p:nvPr/>
          </p:nvSpPr>
          <p:spPr bwMode="auto">
            <a:xfrm rot="5400000">
              <a:off x="2640" y="1094"/>
              <a:ext cx="720" cy="4656"/>
            </a:xfrm>
            <a:prstGeom prst="can">
              <a:avLst>
                <a:gd name="adj" fmla="val 33591"/>
              </a:avLst>
            </a:prstGeom>
            <a:solidFill>
              <a:srgbClr val="FFEA18"/>
            </a:solidFill>
            <a:ln w="9525">
              <a:solidFill>
                <a:schemeClr val="tx1"/>
              </a:solidFill>
              <a:round/>
              <a:headEnd/>
              <a:tailEnd/>
            </a:ln>
            <a:effectLst/>
          </p:spPr>
          <p:txBody>
            <a:bodyPr rot="10800000" vert="eaVert" wrap="none" anchor="ctr">
              <a:prstTxWarp prst="textNoShape">
                <a:avLst/>
              </a:prstTxWarp>
            </a:bodyPr>
            <a:lstStyle/>
            <a:p>
              <a:endParaRPr lang="en-US"/>
            </a:p>
          </p:txBody>
        </p:sp>
        <p:sp>
          <p:nvSpPr>
            <p:cNvPr id="384006" name="AutoShape 6"/>
            <p:cNvSpPr>
              <a:spLocks noChangeArrowheads="1"/>
            </p:cNvSpPr>
            <p:nvPr/>
          </p:nvSpPr>
          <p:spPr bwMode="auto">
            <a:xfrm rot="5400000">
              <a:off x="2640" y="1094"/>
              <a:ext cx="720" cy="4656"/>
            </a:xfrm>
            <a:prstGeom prst="can">
              <a:avLst>
                <a:gd name="adj" fmla="val 33591"/>
              </a:avLst>
            </a:prstGeom>
            <a:solidFill>
              <a:srgbClr val="FFEA18"/>
            </a:solidFill>
            <a:ln w="9525">
              <a:solidFill>
                <a:schemeClr val="tx1"/>
              </a:solidFill>
              <a:round/>
              <a:headEnd/>
              <a:tailEnd/>
            </a:ln>
            <a:effectLst/>
          </p:spPr>
          <p:txBody>
            <a:bodyPr rot="10800000" vert="eaVert" wrap="none" anchor="ctr">
              <a:prstTxWarp prst="textNoShape">
                <a:avLst/>
              </a:prstTxWarp>
            </a:bodyPr>
            <a:lstStyle/>
            <a:p>
              <a:endParaRPr lang="en-US"/>
            </a:p>
          </p:txBody>
        </p:sp>
        <p:sp>
          <p:nvSpPr>
            <p:cNvPr id="384007" name="Text Box 7"/>
            <p:cNvSpPr txBox="1">
              <a:spLocks noChangeArrowheads="1"/>
            </p:cNvSpPr>
            <p:nvPr/>
          </p:nvSpPr>
          <p:spPr bwMode="auto">
            <a:xfrm>
              <a:off x="858" y="2822"/>
              <a:ext cx="409" cy="250"/>
            </a:xfrm>
            <a:prstGeom prst="rect">
              <a:avLst/>
            </a:prstGeom>
            <a:noFill/>
            <a:ln w="9525">
              <a:noFill/>
              <a:miter lim="800000"/>
              <a:headEnd/>
              <a:tailEnd/>
            </a:ln>
            <a:effectLst/>
          </p:spPr>
          <p:txBody>
            <a:bodyPr wrap="none" anchor="ctr">
              <a:prstTxWarp prst="textNoShape">
                <a:avLst/>
              </a:prstTxWarp>
              <a:spAutoFit/>
            </a:bodyPr>
            <a:lstStyle/>
            <a:p>
              <a:r>
                <a:rPr lang="en-US" sz="2000" b="1">
                  <a:solidFill>
                    <a:srgbClr val="198721"/>
                  </a:solidFill>
                </a:rPr>
                <a:t>Na</a:t>
              </a:r>
              <a:r>
                <a:rPr lang="en-US" sz="2800" b="1" baseline="30000">
                  <a:solidFill>
                    <a:srgbClr val="198721"/>
                  </a:solidFill>
                </a:rPr>
                <a:t>+</a:t>
              </a:r>
              <a:endParaRPr lang="en-US">
                <a:solidFill>
                  <a:srgbClr val="198721"/>
                </a:solidFill>
              </a:endParaRPr>
            </a:p>
          </p:txBody>
        </p:sp>
        <p:sp>
          <p:nvSpPr>
            <p:cNvPr id="384008" name="Text Box 8"/>
            <p:cNvSpPr txBox="1">
              <a:spLocks noChangeArrowheads="1"/>
            </p:cNvSpPr>
            <p:nvPr/>
          </p:nvSpPr>
          <p:spPr bwMode="auto">
            <a:xfrm>
              <a:off x="1515" y="2822"/>
              <a:ext cx="409" cy="250"/>
            </a:xfrm>
            <a:prstGeom prst="rect">
              <a:avLst/>
            </a:prstGeom>
            <a:noFill/>
            <a:ln w="9525">
              <a:noFill/>
              <a:miter lim="800000"/>
              <a:headEnd/>
              <a:tailEnd/>
            </a:ln>
            <a:effectLst/>
          </p:spPr>
          <p:txBody>
            <a:bodyPr wrap="none" anchor="ctr">
              <a:prstTxWarp prst="textNoShape">
                <a:avLst/>
              </a:prstTxWarp>
              <a:spAutoFit/>
            </a:bodyPr>
            <a:lstStyle/>
            <a:p>
              <a:r>
                <a:rPr lang="en-US" sz="2000" b="1">
                  <a:solidFill>
                    <a:srgbClr val="198721"/>
                  </a:solidFill>
                </a:rPr>
                <a:t>Na</a:t>
              </a:r>
              <a:r>
                <a:rPr lang="en-US" sz="2800" b="1" baseline="30000">
                  <a:solidFill>
                    <a:srgbClr val="198721"/>
                  </a:solidFill>
                </a:rPr>
                <a:t>+</a:t>
              </a:r>
            </a:p>
          </p:txBody>
        </p:sp>
        <p:sp>
          <p:nvSpPr>
            <p:cNvPr id="384009" name="Text Box 9"/>
            <p:cNvSpPr txBox="1">
              <a:spLocks noChangeArrowheads="1"/>
            </p:cNvSpPr>
            <p:nvPr/>
          </p:nvSpPr>
          <p:spPr bwMode="auto">
            <a:xfrm>
              <a:off x="2172" y="2822"/>
              <a:ext cx="409" cy="250"/>
            </a:xfrm>
            <a:prstGeom prst="rect">
              <a:avLst/>
            </a:prstGeom>
            <a:noFill/>
            <a:ln w="9525">
              <a:noFill/>
              <a:miter lim="800000"/>
              <a:headEnd/>
              <a:tailEnd/>
            </a:ln>
            <a:effectLst/>
          </p:spPr>
          <p:txBody>
            <a:bodyPr wrap="none" anchor="ctr">
              <a:prstTxWarp prst="textNoShape">
                <a:avLst/>
              </a:prstTxWarp>
              <a:spAutoFit/>
            </a:bodyPr>
            <a:lstStyle/>
            <a:p>
              <a:r>
                <a:rPr lang="en-US" sz="2000" b="1">
                  <a:solidFill>
                    <a:srgbClr val="198721"/>
                  </a:solidFill>
                </a:rPr>
                <a:t>Na</a:t>
              </a:r>
              <a:r>
                <a:rPr lang="en-US" sz="2800" b="1" baseline="30000">
                  <a:solidFill>
                    <a:srgbClr val="198721"/>
                  </a:solidFill>
                </a:rPr>
                <a:t>+</a:t>
              </a:r>
            </a:p>
          </p:txBody>
        </p:sp>
        <p:sp>
          <p:nvSpPr>
            <p:cNvPr id="384010" name="Text Box 10"/>
            <p:cNvSpPr txBox="1">
              <a:spLocks noChangeArrowheads="1"/>
            </p:cNvSpPr>
            <p:nvPr/>
          </p:nvSpPr>
          <p:spPr bwMode="auto">
            <a:xfrm>
              <a:off x="2829" y="2822"/>
              <a:ext cx="409" cy="250"/>
            </a:xfrm>
            <a:prstGeom prst="rect">
              <a:avLst/>
            </a:prstGeom>
            <a:noFill/>
            <a:ln w="9525">
              <a:noFill/>
              <a:miter lim="800000"/>
              <a:headEnd/>
              <a:tailEnd/>
            </a:ln>
            <a:effectLst/>
          </p:spPr>
          <p:txBody>
            <a:bodyPr wrap="none" anchor="ctr">
              <a:prstTxWarp prst="textNoShape">
                <a:avLst/>
              </a:prstTxWarp>
              <a:spAutoFit/>
            </a:bodyPr>
            <a:lstStyle/>
            <a:p>
              <a:r>
                <a:rPr lang="en-US" sz="2000" b="1">
                  <a:solidFill>
                    <a:srgbClr val="198721"/>
                  </a:solidFill>
                </a:rPr>
                <a:t>Na</a:t>
              </a:r>
              <a:r>
                <a:rPr lang="en-US" sz="2800" b="1" baseline="30000">
                  <a:solidFill>
                    <a:srgbClr val="198721"/>
                  </a:solidFill>
                </a:rPr>
                <a:t>+</a:t>
              </a:r>
            </a:p>
          </p:txBody>
        </p:sp>
        <p:sp>
          <p:nvSpPr>
            <p:cNvPr id="384011" name="Text Box 11"/>
            <p:cNvSpPr txBox="1">
              <a:spLocks noChangeArrowheads="1"/>
            </p:cNvSpPr>
            <p:nvPr/>
          </p:nvSpPr>
          <p:spPr bwMode="auto">
            <a:xfrm>
              <a:off x="3486" y="2822"/>
              <a:ext cx="409" cy="250"/>
            </a:xfrm>
            <a:prstGeom prst="rect">
              <a:avLst/>
            </a:prstGeom>
            <a:noFill/>
            <a:ln w="9525">
              <a:noFill/>
              <a:miter lim="800000"/>
              <a:headEnd/>
              <a:tailEnd/>
            </a:ln>
            <a:effectLst/>
          </p:spPr>
          <p:txBody>
            <a:bodyPr wrap="none" anchor="ctr">
              <a:prstTxWarp prst="textNoShape">
                <a:avLst/>
              </a:prstTxWarp>
              <a:spAutoFit/>
            </a:bodyPr>
            <a:lstStyle/>
            <a:p>
              <a:r>
                <a:rPr lang="en-US" sz="2000" b="1">
                  <a:solidFill>
                    <a:srgbClr val="198721"/>
                  </a:solidFill>
                </a:rPr>
                <a:t>Na</a:t>
              </a:r>
              <a:r>
                <a:rPr lang="en-US" sz="2800" b="1" baseline="30000">
                  <a:solidFill>
                    <a:srgbClr val="198721"/>
                  </a:solidFill>
                </a:rPr>
                <a:t>+</a:t>
              </a:r>
            </a:p>
          </p:txBody>
        </p:sp>
        <p:sp>
          <p:nvSpPr>
            <p:cNvPr id="384012" name="Text Box 12"/>
            <p:cNvSpPr txBox="1">
              <a:spLocks noChangeArrowheads="1"/>
            </p:cNvSpPr>
            <p:nvPr/>
          </p:nvSpPr>
          <p:spPr bwMode="auto">
            <a:xfrm>
              <a:off x="4143" y="2822"/>
              <a:ext cx="409" cy="250"/>
            </a:xfrm>
            <a:prstGeom prst="rect">
              <a:avLst/>
            </a:prstGeom>
            <a:noFill/>
            <a:ln w="9525">
              <a:noFill/>
              <a:miter lim="800000"/>
              <a:headEnd/>
              <a:tailEnd/>
            </a:ln>
            <a:effectLst/>
          </p:spPr>
          <p:txBody>
            <a:bodyPr wrap="none" anchor="ctr">
              <a:prstTxWarp prst="textNoShape">
                <a:avLst/>
              </a:prstTxWarp>
              <a:spAutoFit/>
            </a:bodyPr>
            <a:lstStyle/>
            <a:p>
              <a:r>
                <a:rPr lang="en-US" sz="2000" b="1">
                  <a:solidFill>
                    <a:srgbClr val="198721"/>
                  </a:solidFill>
                </a:rPr>
                <a:t>Na</a:t>
              </a:r>
              <a:r>
                <a:rPr lang="en-US" sz="2800" b="1" baseline="30000">
                  <a:solidFill>
                    <a:srgbClr val="198721"/>
                  </a:solidFill>
                </a:rPr>
                <a:t>+</a:t>
              </a:r>
            </a:p>
          </p:txBody>
        </p:sp>
        <p:sp>
          <p:nvSpPr>
            <p:cNvPr id="384013" name="Text Box 13"/>
            <p:cNvSpPr txBox="1">
              <a:spLocks noChangeArrowheads="1"/>
            </p:cNvSpPr>
            <p:nvPr/>
          </p:nvSpPr>
          <p:spPr bwMode="auto">
            <a:xfrm>
              <a:off x="4800" y="2822"/>
              <a:ext cx="409" cy="250"/>
            </a:xfrm>
            <a:prstGeom prst="rect">
              <a:avLst/>
            </a:prstGeom>
            <a:noFill/>
            <a:ln w="9525">
              <a:noFill/>
              <a:miter lim="800000"/>
              <a:headEnd/>
              <a:tailEnd/>
            </a:ln>
            <a:effectLst/>
          </p:spPr>
          <p:txBody>
            <a:bodyPr wrap="none" anchor="ctr">
              <a:prstTxWarp prst="textNoShape">
                <a:avLst/>
              </a:prstTxWarp>
              <a:spAutoFit/>
            </a:bodyPr>
            <a:lstStyle/>
            <a:p>
              <a:r>
                <a:rPr lang="en-US" sz="2000" b="1">
                  <a:solidFill>
                    <a:srgbClr val="198721"/>
                  </a:solidFill>
                </a:rPr>
                <a:t>Na</a:t>
              </a:r>
              <a:r>
                <a:rPr lang="en-US" sz="2800" b="1" baseline="30000">
                  <a:solidFill>
                    <a:srgbClr val="198721"/>
                  </a:solidFill>
                </a:rPr>
                <a:t>+</a:t>
              </a:r>
            </a:p>
          </p:txBody>
        </p:sp>
        <p:sp>
          <p:nvSpPr>
            <p:cNvPr id="384014" name="Text Box 14"/>
            <p:cNvSpPr txBox="1">
              <a:spLocks noChangeArrowheads="1"/>
            </p:cNvSpPr>
            <p:nvPr/>
          </p:nvSpPr>
          <p:spPr bwMode="auto">
            <a:xfrm>
              <a:off x="1844" y="2668"/>
              <a:ext cx="409" cy="250"/>
            </a:xfrm>
            <a:prstGeom prst="rect">
              <a:avLst/>
            </a:prstGeom>
            <a:noFill/>
            <a:ln w="9525">
              <a:noFill/>
              <a:miter lim="800000"/>
              <a:headEnd/>
              <a:tailEnd/>
            </a:ln>
            <a:effectLst/>
          </p:spPr>
          <p:txBody>
            <a:bodyPr wrap="none" anchor="ctr">
              <a:prstTxWarp prst="textNoShape">
                <a:avLst/>
              </a:prstTxWarp>
              <a:spAutoFit/>
            </a:bodyPr>
            <a:lstStyle/>
            <a:p>
              <a:r>
                <a:rPr lang="en-US" sz="2000" b="1">
                  <a:solidFill>
                    <a:srgbClr val="198721"/>
                  </a:solidFill>
                </a:rPr>
                <a:t>Na</a:t>
              </a:r>
              <a:r>
                <a:rPr lang="en-US" sz="2800" b="1" baseline="30000">
                  <a:solidFill>
                    <a:srgbClr val="198721"/>
                  </a:solidFill>
                </a:rPr>
                <a:t>+</a:t>
              </a:r>
            </a:p>
          </p:txBody>
        </p:sp>
        <p:sp>
          <p:nvSpPr>
            <p:cNvPr id="384015" name="Text Box 15"/>
            <p:cNvSpPr txBox="1">
              <a:spLocks noChangeArrowheads="1"/>
            </p:cNvSpPr>
            <p:nvPr/>
          </p:nvSpPr>
          <p:spPr bwMode="auto">
            <a:xfrm>
              <a:off x="2501" y="2668"/>
              <a:ext cx="409" cy="250"/>
            </a:xfrm>
            <a:prstGeom prst="rect">
              <a:avLst/>
            </a:prstGeom>
            <a:noFill/>
            <a:ln w="9525">
              <a:noFill/>
              <a:miter lim="800000"/>
              <a:headEnd/>
              <a:tailEnd/>
            </a:ln>
            <a:effectLst/>
          </p:spPr>
          <p:txBody>
            <a:bodyPr wrap="none" anchor="ctr">
              <a:prstTxWarp prst="textNoShape">
                <a:avLst/>
              </a:prstTxWarp>
              <a:spAutoFit/>
            </a:bodyPr>
            <a:lstStyle/>
            <a:p>
              <a:r>
                <a:rPr lang="en-US" sz="2000" b="1">
                  <a:solidFill>
                    <a:srgbClr val="198721"/>
                  </a:solidFill>
                </a:rPr>
                <a:t>Na</a:t>
              </a:r>
              <a:r>
                <a:rPr lang="en-US" sz="2800" b="1" baseline="30000">
                  <a:solidFill>
                    <a:srgbClr val="198721"/>
                  </a:solidFill>
                </a:rPr>
                <a:t>+</a:t>
              </a:r>
            </a:p>
          </p:txBody>
        </p:sp>
        <p:sp>
          <p:nvSpPr>
            <p:cNvPr id="384016" name="Text Box 16"/>
            <p:cNvSpPr txBox="1">
              <a:spLocks noChangeArrowheads="1"/>
            </p:cNvSpPr>
            <p:nvPr/>
          </p:nvSpPr>
          <p:spPr bwMode="auto">
            <a:xfrm>
              <a:off x="3202" y="2668"/>
              <a:ext cx="320" cy="250"/>
            </a:xfrm>
            <a:prstGeom prst="rect">
              <a:avLst/>
            </a:prstGeom>
            <a:noFill/>
            <a:ln w="9525">
              <a:noFill/>
              <a:miter lim="800000"/>
              <a:headEnd/>
              <a:tailEnd/>
            </a:ln>
            <a:effectLst/>
          </p:spPr>
          <p:txBody>
            <a:bodyPr wrap="none" anchor="ctr">
              <a:prstTxWarp prst="textNoShape">
                <a:avLst/>
              </a:prstTxWarp>
              <a:spAutoFit/>
            </a:bodyPr>
            <a:lstStyle/>
            <a:p>
              <a:r>
                <a:rPr lang="en-US" sz="2000" b="1">
                  <a:solidFill>
                    <a:srgbClr val="CC0000"/>
                  </a:solidFill>
                </a:rPr>
                <a:t>K</a:t>
              </a:r>
              <a:r>
                <a:rPr lang="en-US" sz="2800" b="1" baseline="30000">
                  <a:solidFill>
                    <a:srgbClr val="CC0000"/>
                  </a:solidFill>
                </a:rPr>
                <a:t>+</a:t>
              </a:r>
            </a:p>
          </p:txBody>
        </p:sp>
        <p:sp>
          <p:nvSpPr>
            <p:cNvPr id="384017" name="Text Box 17"/>
            <p:cNvSpPr txBox="1">
              <a:spLocks noChangeArrowheads="1"/>
            </p:cNvSpPr>
            <p:nvPr/>
          </p:nvSpPr>
          <p:spPr bwMode="auto">
            <a:xfrm>
              <a:off x="3815" y="2668"/>
              <a:ext cx="409" cy="250"/>
            </a:xfrm>
            <a:prstGeom prst="rect">
              <a:avLst/>
            </a:prstGeom>
            <a:noFill/>
            <a:ln w="9525">
              <a:noFill/>
              <a:miter lim="800000"/>
              <a:headEnd/>
              <a:tailEnd/>
            </a:ln>
            <a:effectLst/>
          </p:spPr>
          <p:txBody>
            <a:bodyPr wrap="none" anchor="ctr">
              <a:prstTxWarp prst="textNoShape">
                <a:avLst/>
              </a:prstTxWarp>
              <a:spAutoFit/>
            </a:bodyPr>
            <a:lstStyle/>
            <a:p>
              <a:r>
                <a:rPr lang="en-US" sz="2000" b="1">
                  <a:solidFill>
                    <a:srgbClr val="198721"/>
                  </a:solidFill>
                </a:rPr>
                <a:t>Na</a:t>
              </a:r>
              <a:r>
                <a:rPr lang="en-US" sz="2800" b="1" baseline="30000">
                  <a:solidFill>
                    <a:srgbClr val="198721"/>
                  </a:solidFill>
                </a:rPr>
                <a:t>+</a:t>
              </a:r>
            </a:p>
          </p:txBody>
        </p:sp>
        <p:sp>
          <p:nvSpPr>
            <p:cNvPr id="384018" name="Text Box 18"/>
            <p:cNvSpPr txBox="1">
              <a:spLocks noChangeArrowheads="1"/>
            </p:cNvSpPr>
            <p:nvPr/>
          </p:nvSpPr>
          <p:spPr bwMode="auto">
            <a:xfrm>
              <a:off x="4472" y="2668"/>
              <a:ext cx="409" cy="250"/>
            </a:xfrm>
            <a:prstGeom prst="rect">
              <a:avLst/>
            </a:prstGeom>
            <a:noFill/>
            <a:ln w="9525">
              <a:noFill/>
              <a:miter lim="800000"/>
              <a:headEnd/>
              <a:tailEnd/>
            </a:ln>
            <a:effectLst/>
          </p:spPr>
          <p:txBody>
            <a:bodyPr wrap="none" anchor="ctr">
              <a:prstTxWarp prst="textNoShape">
                <a:avLst/>
              </a:prstTxWarp>
              <a:spAutoFit/>
            </a:bodyPr>
            <a:lstStyle/>
            <a:p>
              <a:r>
                <a:rPr lang="en-US" sz="2000" b="1">
                  <a:solidFill>
                    <a:srgbClr val="198721"/>
                  </a:solidFill>
                </a:rPr>
                <a:t>Na</a:t>
              </a:r>
              <a:r>
                <a:rPr lang="en-US" sz="2800" b="1" baseline="30000">
                  <a:solidFill>
                    <a:srgbClr val="198721"/>
                  </a:solidFill>
                </a:rPr>
                <a:t>+</a:t>
              </a:r>
            </a:p>
          </p:txBody>
        </p:sp>
        <p:sp>
          <p:nvSpPr>
            <p:cNvPr id="384019" name="Text Box 19"/>
            <p:cNvSpPr txBox="1">
              <a:spLocks noChangeArrowheads="1"/>
            </p:cNvSpPr>
            <p:nvPr/>
          </p:nvSpPr>
          <p:spPr bwMode="auto">
            <a:xfrm>
              <a:off x="1485" y="3408"/>
              <a:ext cx="327" cy="250"/>
            </a:xfrm>
            <a:prstGeom prst="rect">
              <a:avLst/>
            </a:prstGeom>
            <a:noFill/>
            <a:ln w="9525">
              <a:noFill/>
              <a:miter lim="800000"/>
              <a:headEnd/>
              <a:tailEnd/>
            </a:ln>
            <a:effectLst/>
          </p:spPr>
          <p:txBody>
            <a:bodyPr wrap="none" anchor="ctr">
              <a:prstTxWarp prst="textNoShape">
                <a:avLst/>
              </a:prstTxWarp>
              <a:spAutoFit/>
            </a:bodyPr>
            <a:lstStyle/>
            <a:p>
              <a:r>
                <a:rPr lang="en-US" sz="2000" b="1">
                  <a:solidFill>
                    <a:srgbClr val="CC0000"/>
                  </a:solidFill>
                </a:rPr>
                <a:t>Cl</a:t>
              </a:r>
              <a:r>
                <a:rPr lang="en-US" sz="2800" b="1" baseline="30000">
                  <a:solidFill>
                    <a:srgbClr val="CC0000"/>
                  </a:solidFill>
                </a:rPr>
                <a:t>-</a:t>
              </a:r>
            </a:p>
          </p:txBody>
        </p:sp>
        <p:sp>
          <p:nvSpPr>
            <p:cNvPr id="384020" name="Text Box 20"/>
            <p:cNvSpPr txBox="1">
              <a:spLocks noChangeArrowheads="1"/>
            </p:cNvSpPr>
            <p:nvPr/>
          </p:nvSpPr>
          <p:spPr bwMode="auto">
            <a:xfrm>
              <a:off x="912" y="3110"/>
              <a:ext cx="320" cy="250"/>
            </a:xfrm>
            <a:prstGeom prst="rect">
              <a:avLst/>
            </a:prstGeom>
            <a:noFill/>
            <a:ln w="9525">
              <a:noFill/>
              <a:miter lim="800000"/>
              <a:headEnd/>
              <a:tailEnd/>
            </a:ln>
            <a:effectLst/>
          </p:spPr>
          <p:txBody>
            <a:bodyPr wrap="none" anchor="ctr">
              <a:prstTxWarp prst="textNoShape">
                <a:avLst/>
              </a:prstTxWarp>
              <a:spAutoFit/>
            </a:bodyPr>
            <a:lstStyle/>
            <a:p>
              <a:r>
                <a:rPr lang="en-US" sz="2000" b="1">
                  <a:solidFill>
                    <a:srgbClr val="CC0000"/>
                  </a:solidFill>
                </a:rPr>
                <a:t>K</a:t>
              </a:r>
              <a:r>
                <a:rPr lang="en-US" sz="2800" b="1" baseline="30000">
                  <a:solidFill>
                    <a:srgbClr val="CC0000"/>
                  </a:solidFill>
                </a:rPr>
                <a:t>+</a:t>
              </a:r>
            </a:p>
          </p:txBody>
        </p:sp>
        <p:sp>
          <p:nvSpPr>
            <p:cNvPr id="384021" name="Text Box 21"/>
            <p:cNvSpPr txBox="1">
              <a:spLocks noChangeArrowheads="1"/>
            </p:cNvSpPr>
            <p:nvPr/>
          </p:nvSpPr>
          <p:spPr bwMode="auto">
            <a:xfrm>
              <a:off x="2141" y="3110"/>
              <a:ext cx="327" cy="250"/>
            </a:xfrm>
            <a:prstGeom prst="rect">
              <a:avLst/>
            </a:prstGeom>
            <a:noFill/>
            <a:ln w="9525">
              <a:noFill/>
              <a:miter lim="800000"/>
              <a:headEnd/>
              <a:tailEnd/>
            </a:ln>
            <a:effectLst/>
          </p:spPr>
          <p:txBody>
            <a:bodyPr wrap="none" anchor="ctr">
              <a:prstTxWarp prst="textNoShape">
                <a:avLst/>
              </a:prstTxWarp>
              <a:spAutoFit/>
            </a:bodyPr>
            <a:lstStyle/>
            <a:p>
              <a:r>
                <a:rPr lang="en-US" sz="2000" b="1">
                  <a:solidFill>
                    <a:srgbClr val="CC0000"/>
                  </a:solidFill>
                </a:rPr>
                <a:t>Cl</a:t>
              </a:r>
              <a:r>
                <a:rPr lang="en-US" sz="2800" b="1" baseline="30000">
                  <a:solidFill>
                    <a:srgbClr val="CC0000"/>
                  </a:solidFill>
                </a:rPr>
                <a:t>-</a:t>
              </a:r>
            </a:p>
          </p:txBody>
        </p:sp>
        <p:sp>
          <p:nvSpPr>
            <p:cNvPr id="384022" name="Text Box 22"/>
            <p:cNvSpPr txBox="1">
              <a:spLocks noChangeArrowheads="1"/>
            </p:cNvSpPr>
            <p:nvPr/>
          </p:nvSpPr>
          <p:spPr bwMode="auto">
            <a:xfrm>
              <a:off x="3373" y="3110"/>
              <a:ext cx="327" cy="250"/>
            </a:xfrm>
            <a:prstGeom prst="rect">
              <a:avLst/>
            </a:prstGeom>
            <a:noFill/>
            <a:ln w="9525">
              <a:noFill/>
              <a:miter lim="800000"/>
              <a:headEnd/>
              <a:tailEnd/>
            </a:ln>
            <a:effectLst/>
          </p:spPr>
          <p:txBody>
            <a:bodyPr wrap="none" anchor="ctr">
              <a:prstTxWarp prst="textNoShape">
                <a:avLst/>
              </a:prstTxWarp>
              <a:spAutoFit/>
            </a:bodyPr>
            <a:lstStyle/>
            <a:p>
              <a:r>
                <a:rPr lang="en-US" sz="2000" b="1">
                  <a:solidFill>
                    <a:srgbClr val="CC0000"/>
                  </a:solidFill>
                </a:rPr>
                <a:t>Cl</a:t>
              </a:r>
              <a:r>
                <a:rPr lang="en-US" sz="2800" b="1" baseline="30000">
                  <a:solidFill>
                    <a:srgbClr val="CC0000"/>
                  </a:solidFill>
                </a:rPr>
                <a:t>-</a:t>
              </a:r>
            </a:p>
          </p:txBody>
        </p:sp>
        <p:sp>
          <p:nvSpPr>
            <p:cNvPr id="384023" name="Text Box 23"/>
            <p:cNvSpPr txBox="1">
              <a:spLocks noChangeArrowheads="1"/>
            </p:cNvSpPr>
            <p:nvPr/>
          </p:nvSpPr>
          <p:spPr bwMode="auto">
            <a:xfrm>
              <a:off x="4605" y="3110"/>
              <a:ext cx="327" cy="250"/>
            </a:xfrm>
            <a:prstGeom prst="rect">
              <a:avLst/>
            </a:prstGeom>
            <a:noFill/>
            <a:ln w="9525">
              <a:noFill/>
              <a:miter lim="800000"/>
              <a:headEnd/>
              <a:tailEnd/>
            </a:ln>
            <a:effectLst/>
          </p:spPr>
          <p:txBody>
            <a:bodyPr wrap="none" anchor="ctr">
              <a:prstTxWarp prst="textNoShape">
                <a:avLst/>
              </a:prstTxWarp>
              <a:spAutoFit/>
            </a:bodyPr>
            <a:lstStyle/>
            <a:p>
              <a:r>
                <a:rPr lang="en-US" sz="2000" b="1">
                  <a:solidFill>
                    <a:srgbClr val="CC0000"/>
                  </a:solidFill>
                </a:rPr>
                <a:t>Cl</a:t>
              </a:r>
              <a:r>
                <a:rPr lang="en-US" sz="2800" b="1" baseline="30000">
                  <a:solidFill>
                    <a:srgbClr val="CC0000"/>
                  </a:solidFill>
                </a:rPr>
                <a:t>-</a:t>
              </a:r>
            </a:p>
          </p:txBody>
        </p:sp>
        <p:sp>
          <p:nvSpPr>
            <p:cNvPr id="384024" name="Text Box 24"/>
            <p:cNvSpPr txBox="1">
              <a:spLocks noChangeArrowheads="1"/>
            </p:cNvSpPr>
            <p:nvPr/>
          </p:nvSpPr>
          <p:spPr bwMode="auto">
            <a:xfrm>
              <a:off x="2880" y="3264"/>
              <a:ext cx="320" cy="250"/>
            </a:xfrm>
            <a:prstGeom prst="rect">
              <a:avLst/>
            </a:prstGeom>
            <a:noFill/>
            <a:ln w="9525">
              <a:noFill/>
              <a:miter lim="800000"/>
              <a:headEnd/>
              <a:tailEnd/>
            </a:ln>
            <a:effectLst/>
          </p:spPr>
          <p:txBody>
            <a:bodyPr wrap="none" anchor="ctr">
              <a:prstTxWarp prst="textNoShape">
                <a:avLst/>
              </a:prstTxWarp>
              <a:spAutoFit/>
            </a:bodyPr>
            <a:lstStyle/>
            <a:p>
              <a:r>
                <a:rPr lang="en-US" sz="2000" b="1">
                  <a:solidFill>
                    <a:srgbClr val="CC0000"/>
                  </a:solidFill>
                </a:rPr>
                <a:t>K</a:t>
              </a:r>
              <a:r>
                <a:rPr lang="en-US" sz="2800" b="1" baseline="30000">
                  <a:solidFill>
                    <a:srgbClr val="CC0000"/>
                  </a:solidFill>
                </a:rPr>
                <a:t>+</a:t>
              </a:r>
            </a:p>
          </p:txBody>
        </p:sp>
        <p:sp>
          <p:nvSpPr>
            <p:cNvPr id="384025" name="Text Box 25"/>
            <p:cNvSpPr txBox="1">
              <a:spLocks noChangeArrowheads="1"/>
            </p:cNvSpPr>
            <p:nvPr/>
          </p:nvSpPr>
          <p:spPr bwMode="auto">
            <a:xfrm>
              <a:off x="1007" y="3446"/>
              <a:ext cx="345" cy="250"/>
            </a:xfrm>
            <a:prstGeom prst="rect">
              <a:avLst/>
            </a:prstGeom>
            <a:noFill/>
            <a:ln w="9525">
              <a:noFill/>
              <a:miter lim="800000"/>
              <a:headEnd/>
              <a:tailEnd/>
            </a:ln>
            <a:effectLst/>
          </p:spPr>
          <p:txBody>
            <a:bodyPr wrap="none" anchor="ctr">
              <a:prstTxWarp prst="textNoShape">
                <a:avLst/>
              </a:prstTxWarp>
              <a:spAutoFit/>
            </a:bodyPr>
            <a:lstStyle/>
            <a:p>
              <a:r>
                <a:rPr lang="en-US" sz="2000" b="1">
                  <a:solidFill>
                    <a:srgbClr val="000000"/>
                  </a:solidFill>
                </a:rPr>
                <a:t>aa</a:t>
              </a:r>
              <a:r>
                <a:rPr lang="en-US" sz="2800" b="1" baseline="30000">
                  <a:solidFill>
                    <a:srgbClr val="000000"/>
                  </a:solidFill>
                </a:rPr>
                <a:t>-</a:t>
              </a:r>
            </a:p>
          </p:txBody>
        </p:sp>
        <p:sp>
          <p:nvSpPr>
            <p:cNvPr id="384026" name="Text Box 26"/>
            <p:cNvSpPr txBox="1">
              <a:spLocks noChangeArrowheads="1"/>
            </p:cNvSpPr>
            <p:nvPr/>
          </p:nvSpPr>
          <p:spPr bwMode="auto">
            <a:xfrm>
              <a:off x="2144" y="3542"/>
              <a:ext cx="320" cy="250"/>
            </a:xfrm>
            <a:prstGeom prst="rect">
              <a:avLst/>
            </a:prstGeom>
            <a:noFill/>
            <a:ln w="9525">
              <a:noFill/>
              <a:miter lim="800000"/>
              <a:headEnd/>
              <a:tailEnd/>
            </a:ln>
            <a:effectLst/>
          </p:spPr>
          <p:txBody>
            <a:bodyPr wrap="none" anchor="ctr">
              <a:prstTxWarp prst="textNoShape">
                <a:avLst/>
              </a:prstTxWarp>
              <a:spAutoFit/>
            </a:bodyPr>
            <a:lstStyle/>
            <a:p>
              <a:r>
                <a:rPr lang="en-US" sz="2000" b="1">
                  <a:solidFill>
                    <a:srgbClr val="CC0000"/>
                  </a:solidFill>
                </a:rPr>
                <a:t>K</a:t>
              </a:r>
              <a:r>
                <a:rPr lang="en-US" sz="2800" b="1" baseline="30000">
                  <a:solidFill>
                    <a:srgbClr val="CC0000"/>
                  </a:solidFill>
                </a:rPr>
                <a:t>+</a:t>
              </a:r>
            </a:p>
          </p:txBody>
        </p:sp>
        <p:sp>
          <p:nvSpPr>
            <p:cNvPr id="384027" name="Text Box 27"/>
            <p:cNvSpPr txBox="1">
              <a:spLocks noChangeArrowheads="1"/>
            </p:cNvSpPr>
            <p:nvPr/>
          </p:nvSpPr>
          <p:spPr bwMode="auto">
            <a:xfrm>
              <a:off x="3373" y="3542"/>
              <a:ext cx="327" cy="250"/>
            </a:xfrm>
            <a:prstGeom prst="rect">
              <a:avLst/>
            </a:prstGeom>
            <a:noFill/>
            <a:ln w="9525">
              <a:noFill/>
              <a:miter lim="800000"/>
              <a:headEnd/>
              <a:tailEnd/>
            </a:ln>
            <a:effectLst/>
          </p:spPr>
          <p:txBody>
            <a:bodyPr wrap="none" anchor="ctr">
              <a:prstTxWarp prst="textNoShape">
                <a:avLst/>
              </a:prstTxWarp>
              <a:spAutoFit/>
            </a:bodyPr>
            <a:lstStyle/>
            <a:p>
              <a:r>
                <a:rPr lang="en-US" sz="2000" b="1">
                  <a:solidFill>
                    <a:srgbClr val="CC0000"/>
                  </a:solidFill>
                </a:rPr>
                <a:t>Cl</a:t>
              </a:r>
              <a:r>
                <a:rPr lang="en-US" sz="2800" b="1" baseline="30000">
                  <a:solidFill>
                    <a:srgbClr val="CC0000"/>
                  </a:solidFill>
                </a:rPr>
                <a:t>-</a:t>
              </a:r>
            </a:p>
          </p:txBody>
        </p:sp>
        <p:sp>
          <p:nvSpPr>
            <p:cNvPr id="384028" name="Text Box 28"/>
            <p:cNvSpPr txBox="1">
              <a:spLocks noChangeArrowheads="1"/>
            </p:cNvSpPr>
            <p:nvPr/>
          </p:nvSpPr>
          <p:spPr bwMode="auto">
            <a:xfrm>
              <a:off x="4605" y="3542"/>
              <a:ext cx="327" cy="250"/>
            </a:xfrm>
            <a:prstGeom prst="rect">
              <a:avLst/>
            </a:prstGeom>
            <a:noFill/>
            <a:ln w="9525">
              <a:noFill/>
              <a:miter lim="800000"/>
              <a:headEnd/>
              <a:tailEnd/>
            </a:ln>
            <a:effectLst/>
          </p:spPr>
          <p:txBody>
            <a:bodyPr wrap="none" anchor="ctr">
              <a:prstTxWarp prst="textNoShape">
                <a:avLst/>
              </a:prstTxWarp>
              <a:spAutoFit/>
            </a:bodyPr>
            <a:lstStyle/>
            <a:p>
              <a:r>
                <a:rPr lang="en-US" sz="2000" b="1">
                  <a:solidFill>
                    <a:srgbClr val="CC0000"/>
                  </a:solidFill>
                </a:rPr>
                <a:t>Cl</a:t>
              </a:r>
              <a:r>
                <a:rPr lang="en-US" sz="2800" b="1" baseline="30000">
                  <a:solidFill>
                    <a:srgbClr val="CC0000"/>
                  </a:solidFill>
                </a:rPr>
                <a:t>-</a:t>
              </a:r>
            </a:p>
          </p:txBody>
        </p:sp>
        <p:sp>
          <p:nvSpPr>
            <p:cNvPr id="384029" name="Text Box 29"/>
            <p:cNvSpPr txBox="1">
              <a:spLocks noChangeArrowheads="1"/>
            </p:cNvSpPr>
            <p:nvPr/>
          </p:nvSpPr>
          <p:spPr bwMode="auto">
            <a:xfrm>
              <a:off x="2400" y="3302"/>
              <a:ext cx="345" cy="250"/>
            </a:xfrm>
            <a:prstGeom prst="rect">
              <a:avLst/>
            </a:prstGeom>
            <a:noFill/>
            <a:ln w="9525">
              <a:noFill/>
              <a:miter lim="800000"/>
              <a:headEnd/>
              <a:tailEnd/>
            </a:ln>
            <a:effectLst/>
          </p:spPr>
          <p:txBody>
            <a:bodyPr wrap="none" anchor="ctr">
              <a:prstTxWarp prst="textNoShape">
                <a:avLst/>
              </a:prstTxWarp>
              <a:spAutoFit/>
            </a:bodyPr>
            <a:lstStyle/>
            <a:p>
              <a:r>
                <a:rPr lang="en-US" sz="2000" b="1">
                  <a:solidFill>
                    <a:srgbClr val="000000"/>
                  </a:solidFill>
                </a:rPr>
                <a:t>aa</a:t>
              </a:r>
              <a:r>
                <a:rPr lang="en-US" sz="2800" b="1" baseline="30000">
                  <a:solidFill>
                    <a:srgbClr val="000000"/>
                  </a:solidFill>
                </a:rPr>
                <a:t>-</a:t>
              </a:r>
            </a:p>
          </p:txBody>
        </p:sp>
        <p:sp>
          <p:nvSpPr>
            <p:cNvPr id="384030" name="Text Box 30"/>
            <p:cNvSpPr txBox="1">
              <a:spLocks noChangeArrowheads="1"/>
            </p:cNvSpPr>
            <p:nvPr/>
          </p:nvSpPr>
          <p:spPr bwMode="auto">
            <a:xfrm>
              <a:off x="3880" y="3168"/>
              <a:ext cx="345" cy="250"/>
            </a:xfrm>
            <a:prstGeom prst="rect">
              <a:avLst/>
            </a:prstGeom>
            <a:noFill/>
            <a:ln w="9525">
              <a:noFill/>
              <a:miter lim="800000"/>
              <a:headEnd/>
              <a:tailEnd/>
            </a:ln>
            <a:effectLst/>
          </p:spPr>
          <p:txBody>
            <a:bodyPr wrap="none" anchor="ctr">
              <a:prstTxWarp prst="textNoShape">
                <a:avLst/>
              </a:prstTxWarp>
              <a:spAutoFit/>
            </a:bodyPr>
            <a:lstStyle/>
            <a:p>
              <a:r>
                <a:rPr lang="en-US" sz="2000" b="1">
                  <a:solidFill>
                    <a:srgbClr val="000000"/>
                  </a:solidFill>
                </a:rPr>
                <a:t>aa</a:t>
              </a:r>
              <a:r>
                <a:rPr lang="en-US" sz="2800" b="1" baseline="30000">
                  <a:solidFill>
                    <a:srgbClr val="000000"/>
                  </a:solidFill>
                </a:rPr>
                <a:t>-</a:t>
              </a:r>
            </a:p>
          </p:txBody>
        </p:sp>
        <p:sp>
          <p:nvSpPr>
            <p:cNvPr id="384031" name="Text Box 31"/>
            <p:cNvSpPr txBox="1">
              <a:spLocks noChangeArrowheads="1"/>
            </p:cNvSpPr>
            <p:nvPr/>
          </p:nvSpPr>
          <p:spPr bwMode="auto">
            <a:xfrm>
              <a:off x="1720" y="3120"/>
              <a:ext cx="345" cy="250"/>
            </a:xfrm>
            <a:prstGeom prst="rect">
              <a:avLst/>
            </a:prstGeom>
            <a:noFill/>
            <a:ln w="9525">
              <a:noFill/>
              <a:miter lim="800000"/>
              <a:headEnd/>
              <a:tailEnd/>
            </a:ln>
            <a:effectLst/>
          </p:spPr>
          <p:txBody>
            <a:bodyPr wrap="none" anchor="ctr">
              <a:prstTxWarp prst="textNoShape">
                <a:avLst/>
              </a:prstTxWarp>
              <a:spAutoFit/>
            </a:bodyPr>
            <a:lstStyle/>
            <a:p>
              <a:r>
                <a:rPr lang="en-US" sz="2000" b="1">
                  <a:solidFill>
                    <a:srgbClr val="000000"/>
                  </a:solidFill>
                </a:rPr>
                <a:t>aa</a:t>
              </a:r>
              <a:r>
                <a:rPr lang="en-US" sz="2800" b="1" baseline="30000">
                  <a:solidFill>
                    <a:srgbClr val="000000"/>
                  </a:solidFill>
                </a:rPr>
                <a:t>-</a:t>
              </a:r>
            </a:p>
          </p:txBody>
        </p:sp>
        <p:sp>
          <p:nvSpPr>
            <p:cNvPr id="384032" name="Text Box 32"/>
            <p:cNvSpPr txBox="1">
              <a:spLocks noChangeArrowheads="1"/>
            </p:cNvSpPr>
            <p:nvPr/>
          </p:nvSpPr>
          <p:spPr bwMode="auto">
            <a:xfrm>
              <a:off x="2920" y="3504"/>
              <a:ext cx="345" cy="250"/>
            </a:xfrm>
            <a:prstGeom prst="rect">
              <a:avLst/>
            </a:prstGeom>
            <a:noFill/>
            <a:ln w="9525">
              <a:noFill/>
              <a:miter lim="800000"/>
              <a:headEnd/>
              <a:tailEnd/>
            </a:ln>
            <a:effectLst/>
          </p:spPr>
          <p:txBody>
            <a:bodyPr wrap="none" anchor="ctr">
              <a:prstTxWarp prst="textNoShape">
                <a:avLst/>
              </a:prstTxWarp>
              <a:spAutoFit/>
            </a:bodyPr>
            <a:lstStyle/>
            <a:p>
              <a:r>
                <a:rPr lang="en-US" sz="2000" b="1">
                  <a:solidFill>
                    <a:srgbClr val="000000"/>
                  </a:solidFill>
                </a:rPr>
                <a:t>aa</a:t>
              </a:r>
              <a:r>
                <a:rPr lang="en-US" sz="2800" b="1" baseline="30000">
                  <a:solidFill>
                    <a:srgbClr val="000000"/>
                  </a:solidFill>
                </a:rPr>
                <a:t>-</a:t>
              </a:r>
            </a:p>
          </p:txBody>
        </p:sp>
        <p:sp>
          <p:nvSpPr>
            <p:cNvPr id="384033" name="Text Box 33"/>
            <p:cNvSpPr txBox="1">
              <a:spLocks noChangeArrowheads="1"/>
            </p:cNvSpPr>
            <p:nvPr/>
          </p:nvSpPr>
          <p:spPr bwMode="auto">
            <a:xfrm>
              <a:off x="4264" y="3504"/>
              <a:ext cx="345" cy="250"/>
            </a:xfrm>
            <a:prstGeom prst="rect">
              <a:avLst/>
            </a:prstGeom>
            <a:noFill/>
            <a:ln w="9525">
              <a:noFill/>
              <a:miter lim="800000"/>
              <a:headEnd/>
              <a:tailEnd/>
            </a:ln>
            <a:effectLst/>
          </p:spPr>
          <p:txBody>
            <a:bodyPr wrap="none" anchor="ctr">
              <a:prstTxWarp prst="textNoShape">
                <a:avLst/>
              </a:prstTxWarp>
              <a:spAutoFit/>
            </a:bodyPr>
            <a:lstStyle/>
            <a:p>
              <a:r>
                <a:rPr lang="en-US" sz="2000" b="1">
                  <a:solidFill>
                    <a:srgbClr val="000000"/>
                  </a:solidFill>
                </a:rPr>
                <a:t>aa</a:t>
              </a:r>
              <a:r>
                <a:rPr lang="en-US" sz="2800" b="1" baseline="30000">
                  <a:solidFill>
                    <a:srgbClr val="000000"/>
                  </a:solidFill>
                </a:rPr>
                <a:t>-</a:t>
              </a:r>
            </a:p>
          </p:txBody>
        </p:sp>
      </p:grpSp>
      <p:sp>
        <p:nvSpPr>
          <p:cNvPr id="384034" name="AutoShape 34"/>
          <p:cNvSpPr>
            <a:spLocks noChangeArrowheads="1"/>
          </p:cNvSpPr>
          <p:nvPr/>
        </p:nvSpPr>
        <p:spPr bwMode="auto">
          <a:xfrm rot="10800000">
            <a:off x="2057400" y="4953000"/>
            <a:ext cx="228600" cy="914400"/>
          </a:xfrm>
          <a:prstGeom prst="downArrow">
            <a:avLst>
              <a:gd name="adj1" fmla="val 50000"/>
              <a:gd name="adj2" fmla="val 100000"/>
            </a:avLst>
          </a:prstGeom>
          <a:solidFill>
            <a:srgbClr val="000000"/>
          </a:solidFill>
          <a:ln w="9525">
            <a:noFill/>
            <a:miter lim="800000"/>
            <a:headEnd/>
            <a:tailEnd/>
          </a:ln>
          <a:effectLst/>
        </p:spPr>
        <p:txBody>
          <a:bodyPr wrap="none" anchor="ctr">
            <a:prstTxWarp prst="textNoShape">
              <a:avLst/>
            </a:prstTxWarp>
          </a:bodyPr>
          <a:lstStyle/>
          <a:p>
            <a:endParaRPr lang="en-US"/>
          </a:p>
        </p:txBody>
      </p:sp>
      <p:sp>
        <p:nvSpPr>
          <p:cNvPr id="384035" name="Rectangle 35"/>
          <p:cNvSpPr>
            <a:spLocks noChangeArrowheads="1"/>
          </p:cNvSpPr>
          <p:nvPr/>
        </p:nvSpPr>
        <p:spPr bwMode="auto">
          <a:xfrm>
            <a:off x="1981200" y="5867400"/>
            <a:ext cx="508000" cy="396875"/>
          </a:xfrm>
          <a:prstGeom prst="rect">
            <a:avLst/>
          </a:prstGeom>
          <a:noFill/>
          <a:ln w="9525">
            <a:noFill/>
            <a:miter lim="800000"/>
            <a:headEnd/>
            <a:tailEnd/>
          </a:ln>
          <a:effectLst/>
        </p:spPr>
        <p:txBody>
          <a:bodyPr wrap="none" anchor="ctr">
            <a:prstTxWarp prst="textNoShape">
              <a:avLst/>
            </a:prstTxWarp>
            <a:spAutoFit/>
          </a:bodyPr>
          <a:lstStyle/>
          <a:p>
            <a:r>
              <a:rPr lang="en-US" sz="2000" b="1">
                <a:solidFill>
                  <a:srgbClr val="CC0000"/>
                </a:solidFill>
              </a:rPr>
              <a:t>K</a:t>
            </a:r>
            <a:r>
              <a:rPr lang="en-US" sz="2800" b="1" baseline="30000">
                <a:solidFill>
                  <a:srgbClr val="CC0000"/>
                </a:solidFill>
              </a:rPr>
              <a:t>+</a:t>
            </a:r>
          </a:p>
        </p:txBody>
      </p:sp>
      <p:sp>
        <p:nvSpPr>
          <p:cNvPr id="384036" name="Rectangle 36"/>
          <p:cNvSpPr>
            <a:spLocks noChangeArrowheads="1"/>
          </p:cNvSpPr>
          <p:nvPr/>
        </p:nvSpPr>
        <p:spPr bwMode="auto">
          <a:xfrm>
            <a:off x="2133600" y="4632325"/>
            <a:ext cx="508000" cy="396875"/>
          </a:xfrm>
          <a:prstGeom prst="rect">
            <a:avLst/>
          </a:prstGeom>
          <a:noFill/>
          <a:ln w="9525">
            <a:noFill/>
            <a:miter lim="800000"/>
            <a:headEnd/>
            <a:tailEnd/>
          </a:ln>
          <a:effectLst/>
        </p:spPr>
        <p:txBody>
          <a:bodyPr wrap="none" anchor="ctr">
            <a:prstTxWarp prst="textNoShape">
              <a:avLst/>
            </a:prstTxWarp>
            <a:spAutoFit/>
          </a:bodyPr>
          <a:lstStyle/>
          <a:p>
            <a:r>
              <a:rPr lang="en-US" sz="2000" b="1">
                <a:solidFill>
                  <a:srgbClr val="CC0000"/>
                </a:solidFill>
              </a:rPr>
              <a:t>K</a:t>
            </a:r>
            <a:r>
              <a:rPr lang="en-US" sz="2800" b="1" baseline="30000">
                <a:solidFill>
                  <a:srgbClr val="CC0000"/>
                </a:solidFill>
              </a:rPr>
              <a:t>+</a:t>
            </a:r>
          </a:p>
        </p:txBody>
      </p:sp>
      <p:sp>
        <p:nvSpPr>
          <p:cNvPr id="384037" name="AutoShape 37"/>
          <p:cNvSpPr>
            <a:spLocks noChangeArrowheads="1"/>
          </p:cNvSpPr>
          <p:nvPr/>
        </p:nvSpPr>
        <p:spPr bwMode="auto">
          <a:xfrm>
            <a:off x="598488" y="4449763"/>
            <a:ext cx="1317625" cy="1000125"/>
          </a:xfrm>
          <a:prstGeom prst="doubleWave">
            <a:avLst>
              <a:gd name="adj1" fmla="val 6500"/>
              <a:gd name="adj2" fmla="val 0"/>
            </a:avLst>
          </a:prstGeom>
          <a:solidFill>
            <a:schemeClr val="accent2">
              <a:lumMod val="60000"/>
              <a:lumOff val="40000"/>
            </a:schemeClr>
          </a:solidFill>
          <a:ln w="9525">
            <a:noFill/>
            <a:miter lim="800000"/>
            <a:headEnd/>
            <a:tailEnd/>
          </a:ln>
          <a:effectLst>
            <a:outerShdw blurRad="63500" dist="38099" dir="2700000" algn="ctr" rotWithShape="0">
              <a:srgbClr val="000000">
                <a:alpha val="74998"/>
              </a:srgbClr>
            </a:outerShdw>
          </a:effectLst>
        </p:spPr>
        <p:txBody>
          <a:bodyPr wrap="none" anchor="ctr">
            <a:prstTxWarp prst="textNoShape">
              <a:avLst/>
            </a:prstTxWarp>
            <a:spAutoFit/>
          </a:bodyPr>
          <a:lstStyle/>
          <a:p>
            <a:r>
              <a:rPr lang="en-US" sz="2200" b="1" dirty="0">
                <a:solidFill>
                  <a:srgbClr val="0F116A"/>
                </a:solidFill>
              </a:rPr>
              <a:t>channel </a:t>
            </a:r>
            <a:br>
              <a:rPr lang="en-US" sz="2200" b="1" dirty="0">
                <a:solidFill>
                  <a:srgbClr val="0F116A"/>
                </a:solidFill>
              </a:rPr>
            </a:br>
            <a:r>
              <a:rPr lang="en-US" sz="2200" b="1" dirty="0">
                <a:solidFill>
                  <a:srgbClr val="0F116A"/>
                </a:solidFill>
              </a:rPr>
              <a:t>leaks K</a:t>
            </a:r>
            <a:r>
              <a:rPr lang="en-US" sz="2200" b="1" baseline="30000" dirty="0">
                <a:solidFill>
                  <a:srgbClr val="0F116A"/>
                </a:solidFill>
              </a:rPr>
              <a:t>+</a:t>
            </a:r>
            <a:endParaRPr lang="en-US" sz="3000" b="1" dirty="0">
              <a:solidFill>
                <a:srgbClr val="0F116A"/>
              </a:solidFill>
            </a:endParaRPr>
          </a:p>
        </p:txBody>
      </p:sp>
      <p:sp>
        <p:nvSpPr>
          <p:cNvPr id="384038" name="Rectangle 38"/>
          <p:cNvSpPr>
            <a:spLocks noChangeArrowheads="1"/>
          </p:cNvSpPr>
          <p:nvPr/>
        </p:nvSpPr>
        <p:spPr bwMode="auto">
          <a:xfrm flipV="1">
            <a:off x="8524875" y="4922838"/>
            <a:ext cx="392113" cy="641350"/>
          </a:xfrm>
          <a:prstGeom prst="rect">
            <a:avLst/>
          </a:prstGeom>
          <a:noFill/>
          <a:ln w="9525">
            <a:noFill/>
            <a:miter lim="800000"/>
            <a:headEnd/>
            <a:tailEnd/>
          </a:ln>
          <a:effectLst/>
        </p:spPr>
        <p:txBody>
          <a:bodyPr anchor="ctr">
            <a:prstTxWarp prst="textNoShape">
              <a:avLst/>
            </a:prstTxWarp>
            <a:spAutoFit/>
          </a:bodyPr>
          <a:lstStyle/>
          <a:p>
            <a:r>
              <a:rPr lang="en-US" sz="3600" b="1">
                <a:solidFill>
                  <a:srgbClr val="198721"/>
                </a:solidFill>
              </a:rPr>
              <a:t>+</a:t>
            </a:r>
          </a:p>
        </p:txBody>
      </p:sp>
      <p:sp>
        <p:nvSpPr>
          <p:cNvPr id="384039" name="Rectangle 39"/>
          <p:cNvSpPr>
            <a:spLocks noChangeArrowheads="1"/>
          </p:cNvSpPr>
          <p:nvPr/>
        </p:nvSpPr>
        <p:spPr bwMode="auto">
          <a:xfrm flipV="1">
            <a:off x="8524875" y="5537200"/>
            <a:ext cx="392113" cy="579438"/>
          </a:xfrm>
          <a:prstGeom prst="rect">
            <a:avLst/>
          </a:prstGeom>
          <a:noFill/>
          <a:ln w="9525">
            <a:noFill/>
            <a:miter lim="800000"/>
            <a:headEnd/>
            <a:tailEnd/>
          </a:ln>
          <a:effectLst/>
        </p:spPr>
        <p:txBody>
          <a:bodyPr anchor="ctr">
            <a:prstTxWarp prst="textNoShape">
              <a:avLst/>
            </a:prstTxWarp>
            <a:spAutoFit/>
          </a:bodyPr>
          <a:lstStyle/>
          <a:p>
            <a:r>
              <a:rPr lang="en-US" sz="3200" b="1">
                <a:solidFill>
                  <a:srgbClr val="CC0000"/>
                </a:solidFill>
              </a:rPr>
              <a:t>–</a:t>
            </a: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AutoShape 2"/>
          <p:cNvSpPr>
            <a:spLocks noChangeArrowheads="1"/>
          </p:cNvSpPr>
          <p:nvPr/>
        </p:nvSpPr>
        <p:spPr bwMode="auto">
          <a:xfrm rot="5400000">
            <a:off x="4191000" y="1600200"/>
            <a:ext cx="1143000" cy="7391400"/>
          </a:xfrm>
          <a:prstGeom prst="can">
            <a:avLst>
              <a:gd name="adj" fmla="val 33591"/>
            </a:avLst>
          </a:prstGeom>
          <a:solidFill>
            <a:srgbClr val="FFEA18"/>
          </a:solidFill>
          <a:ln w="9525">
            <a:solidFill>
              <a:schemeClr val="tx1"/>
            </a:solidFill>
            <a:round/>
            <a:headEnd/>
            <a:tailEnd/>
          </a:ln>
          <a:effectLst/>
        </p:spPr>
        <p:txBody>
          <a:bodyPr rot="10800000" vert="eaVert" wrap="none" anchor="ctr">
            <a:prstTxWarp prst="textNoShape">
              <a:avLst/>
            </a:prstTxWarp>
          </a:bodyPr>
          <a:lstStyle/>
          <a:p>
            <a:endParaRPr lang="en-US"/>
          </a:p>
        </p:txBody>
      </p:sp>
      <p:sp>
        <p:nvSpPr>
          <p:cNvPr id="386051" name="Rectangle 3"/>
          <p:cNvSpPr>
            <a:spLocks noGrp="1" noChangeArrowheads="1"/>
          </p:cNvSpPr>
          <p:nvPr>
            <p:ph type="title"/>
          </p:nvPr>
        </p:nvSpPr>
        <p:spPr/>
        <p:txBody>
          <a:bodyPr/>
          <a:lstStyle/>
          <a:p>
            <a:r>
              <a:rPr lang="en-US"/>
              <a:t>Cells have voltage!</a:t>
            </a:r>
          </a:p>
        </p:txBody>
      </p:sp>
      <p:sp>
        <p:nvSpPr>
          <p:cNvPr id="386052" name="Rectangle 4" descr="Rectangle: Click to edit Master text styles&#10;Second level&#10;Third level&#10;Fourth level&#10;Fifth level"/>
          <p:cNvSpPr>
            <a:spLocks noGrp="1" noChangeArrowheads="1"/>
          </p:cNvSpPr>
          <p:nvPr>
            <p:ph type="body" idx="1"/>
          </p:nvPr>
        </p:nvSpPr>
        <p:spPr>
          <a:xfrm>
            <a:off x="546100" y="1016000"/>
            <a:ext cx="8153400" cy="2976563"/>
          </a:xfrm>
        </p:spPr>
        <p:txBody>
          <a:bodyPr/>
          <a:lstStyle/>
          <a:p>
            <a:pPr>
              <a:buClrTx/>
            </a:pPr>
            <a:r>
              <a:rPr lang="en-US" dirty="0"/>
              <a:t>Opposite charges on opposite sides of cell membrane</a:t>
            </a:r>
          </a:p>
          <a:p>
            <a:pPr lvl="1">
              <a:buClrTx/>
            </a:pPr>
            <a:r>
              <a:rPr lang="en-US" dirty="0"/>
              <a:t>membrane is </a:t>
            </a:r>
            <a:r>
              <a:rPr lang="en-US" u="sng" dirty="0">
                <a:solidFill>
                  <a:srgbClr val="CC0000"/>
                </a:solidFill>
              </a:rPr>
              <a:t>polarized</a:t>
            </a:r>
            <a:endParaRPr lang="en-US" dirty="0"/>
          </a:p>
          <a:p>
            <a:pPr marL="1085850" lvl="2"/>
            <a:r>
              <a:rPr lang="en-US" u="sng" dirty="0"/>
              <a:t>negative</a:t>
            </a:r>
            <a:r>
              <a:rPr lang="en-US" dirty="0"/>
              <a:t> inside; </a:t>
            </a:r>
            <a:r>
              <a:rPr lang="en-US" u="sng" dirty="0"/>
              <a:t>positive</a:t>
            </a:r>
            <a:r>
              <a:rPr lang="en-US" dirty="0"/>
              <a:t> outside</a:t>
            </a:r>
          </a:p>
          <a:p>
            <a:pPr marL="1085850" lvl="2"/>
            <a:r>
              <a:rPr lang="en-US" u="sng" dirty="0">
                <a:solidFill>
                  <a:srgbClr val="CC0000"/>
                </a:solidFill>
              </a:rPr>
              <a:t>charge gradient</a:t>
            </a:r>
            <a:endParaRPr lang="en-US" dirty="0"/>
          </a:p>
          <a:p>
            <a:pPr marL="1085850" lvl="2"/>
            <a:r>
              <a:rPr lang="en-US" dirty="0"/>
              <a:t>stored energy (like a battery)</a:t>
            </a:r>
          </a:p>
        </p:txBody>
      </p:sp>
      <p:sp>
        <p:nvSpPr>
          <p:cNvPr id="386053" name="AutoShape 5"/>
          <p:cNvSpPr>
            <a:spLocks noChangeArrowheads="1"/>
          </p:cNvSpPr>
          <p:nvPr/>
        </p:nvSpPr>
        <p:spPr bwMode="auto">
          <a:xfrm rot="5400000">
            <a:off x="4191000" y="1600200"/>
            <a:ext cx="1143000" cy="7391400"/>
          </a:xfrm>
          <a:prstGeom prst="can">
            <a:avLst>
              <a:gd name="adj" fmla="val 33591"/>
            </a:avLst>
          </a:prstGeom>
          <a:solidFill>
            <a:srgbClr val="FFEA18"/>
          </a:solidFill>
          <a:ln w="9525">
            <a:solidFill>
              <a:schemeClr val="tx1"/>
            </a:solidFill>
            <a:round/>
            <a:headEnd/>
            <a:tailEnd/>
          </a:ln>
          <a:effectLst/>
        </p:spPr>
        <p:txBody>
          <a:bodyPr rot="10800000" vert="eaVert" wrap="none" anchor="ctr">
            <a:prstTxWarp prst="textNoShape">
              <a:avLst/>
            </a:prstTxWarp>
          </a:bodyPr>
          <a:lstStyle/>
          <a:p>
            <a:endParaRPr lang="en-US"/>
          </a:p>
        </p:txBody>
      </p:sp>
      <p:grpSp>
        <p:nvGrpSpPr>
          <p:cNvPr id="2" name="Group 6"/>
          <p:cNvGrpSpPr>
            <a:grpSpLocks/>
          </p:cNvGrpSpPr>
          <p:nvPr/>
        </p:nvGrpSpPr>
        <p:grpSpPr bwMode="auto">
          <a:xfrm>
            <a:off x="1490663" y="4283075"/>
            <a:ext cx="6715125" cy="519113"/>
            <a:chOff x="939" y="2698"/>
            <a:chExt cx="4230" cy="327"/>
          </a:xfrm>
        </p:grpSpPr>
        <p:sp>
          <p:nvSpPr>
            <p:cNvPr id="386055" name="Text Box 7"/>
            <p:cNvSpPr txBox="1">
              <a:spLocks noChangeArrowheads="1"/>
            </p:cNvSpPr>
            <p:nvPr/>
          </p:nvSpPr>
          <p:spPr bwMode="auto">
            <a:xfrm>
              <a:off x="939"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endParaRPr lang="en-US">
                <a:solidFill>
                  <a:srgbClr val="198721"/>
                </a:solidFill>
              </a:endParaRPr>
            </a:p>
          </p:txBody>
        </p:sp>
        <p:sp>
          <p:nvSpPr>
            <p:cNvPr id="386056" name="Text Box 8"/>
            <p:cNvSpPr txBox="1">
              <a:spLocks noChangeArrowheads="1"/>
            </p:cNvSpPr>
            <p:nvPr/>
          </p:nvSpPr>
          <p:spPr bwMode="auto">
            <a:xfrm>
              <a:off x="1508"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p>
          </p:txBody>
        </p:sp>
        <p:sp>
          <p:nvSpPr>
            <p:cNvPr id="386057" name="Text Box 9"/>
            <p:cNvSpPr txBox="1">
              <a:spLocks noChangeArrowheads="1"/>
            </p:cNvSpPr>
            <p:nvPr/>
          </p:nvSpPr>
          <p:spPr bwMode="auto">
            <a:xfrm>
              <a:off x="2077"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p>
          </p:txBody>
        </p:sp>
        <p:sp>
          <p:nvSpPr>
            <p:cNvPr id="386058" name="Text Box 10"/>
            <p:cNvSpPr txBox="1">
              <a:spLocks noChangeArrowheads="1"/>
            </p:cNvSpPr>
            <p:nvPr/>
          </p:nvSpPr>
          <p:spPr bwMode="auto">
            <a:xfrm>
              <a:off x="2646"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p>
          </p:txBody>
        </p:sp>
        <p:sp>
          <p:nvSpPr>
            <p:cNvPr id="386059" name="Text Box 11"/>
            <p:cNvSpPr txBox="1">
              <a:spLocks noChangeArrowheads="1"/>
            </p:cNvSpPr>
            <p:nvPr/>
          </p:nvSpPr>
          <p:spPr bwMode="auto">
            <a:xfrm>
              <a:off x="3215"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p>
          </p:txBody>
        </p:sp>
        <p:sp>
          <p:nvSpPr>
            <p:cNvPr id="386060" name="Text Box 12"/>
            <p:cNvSpPr txBox="1">
              <a:spLocks noChangeArrowheads="1"/>
            </p:cNvSpPr>
            <p:nvPr/>
          </p:nvSpPr>
          <p:spPr bwMode="auto">
            <a:xfrm>
              <a:off x="3784"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p>
          </p:txBody>
        </p:sp>
        <p:sp>
          <p:nvSpPr>
            <p:cNvPr id="386061" name="Text Box 13"/>
            <p:cNvSpPr txBox="1">
              <a:spLocks noChangeArrowheads="1"/>
            </p:cNvSpPr>
            <p:nvPr/>
          </p:nvSpPr>
          <p:spPr bwMode="auto">
            <a:xfrm>
              <a:off x="4353"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p>
          </p:txBody>
        </p:sp>
        <p:sp>
          <p:nvSpPr>
            <p:cNvPr id="386062" name="Text Box 14"/>
            <p:cNvSpPr txBox="1">
              <a:spLocks noChangeArrowheads="1"/>
            </p:cNvSpPr>
            <p:nvPr/>
          </p:nvSpPr>
          <p:spPr bwMode="auto">
            <a:xfrm>
              <a:off x="4922"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p>
          </p:txBody>
        </p:sp>
        <p:sp>
          <p:nvSpPr>
            <p:cNvPr id="386063" name="Text Box 15"/>
            <p:cNvSpPr txBox="1">
              <a:spLocks noChangeArrowheads="1"/>
            </p:cNvSpPr>
            <p:nvPr/>
          </p:nvSpPr>
          <p:spPr bwMode="auto">
            <a:xfrm>
              <a:off x="1223"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endParaRPr lang="en-US">
                <a:solidFill>
                  <a:srgbClr val="198721"/>
                </a:solidFill>
              </a:endParaRPr>
            </a:p>
          </p:txBody>
        </p:sp>
        <p:sp>
          <p:nvSpPr>
            <p:cNvPr id="386064" name="Text Box 16"/>
            <p:cNvSpPr txBox="1">
              <a:spLocks noChangeArrowheads="1"/>
            </p:cNvSpPr>
            <p:nvPr/>
          </p:nvSpPr>
          <p:spPr bwMode="auto">
            <a:xfrm>
              <a:off x="1792"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endParaRPr lang="en-US">
                <a:solidFill>
                  <a:srgbClr val="198721"/>
                </a:solidFill>
              </a:endParaRPr>
            </a:p>
          </p:txBody>
        </p:sp>
        <p:sp>
          <p:nvSpPr>
            <p:cNvPr id="386065" name="Text Box 17"/>
            <p:cNvSpPr txBox="1">
              <a:spLocks noChangeArrowheads="1"/>
            </p:cNvSpPr>
            <p:nvPr/>
          </p:nvSpPr>
          <p:spPr bwMode="auto">
            <a:xfrm>
              <a:off x="2361"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endParaRPr lang="en-US">
                <a:solidFill>
                  <a:srgbClr val="198721"/>
                </a:solidFill>
              </a:endParaRPr>
            </a:p>
          </p:txBody>
        </p:sp>
        <p:sp>
          <p:nvSpPr>
            <p:cNvPr id="386066" name="Text Box 18"/>
            <p:cNvSpPr txBox="1">
              <a:spLocks noChangeArrowheads="1"/>
            </p:cNvSpPr>
            <p:nvPr/>
          </p:nvSpPr>
          <p:spPr bwMode="auto">
            <a:xfrm>
              <a:off x="2930"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endParaRPr lang="en-US">
                <a:solidFill>
                  <a:srgbClr val="198721"/>
                </a:solidFill>
              </a:endParaRPr>
            </a:p>
          </p:txBody>
        </p:sp>
        <p:sp>
          <p:nvSpPr>
            <p:cNvPr id="386067" name="Text Box 19"/>
            <p:cNvSpPr txBox="1">
              <a:spLocks noChangeArrowheads="1"/>
            </p:cNvSpPr>
            <p:nvPr/>
          </p:nvSpPr>
          <p:spPr bwMode="auto">
            <a:xfrm>
              <a:off x="3499"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endParaRPr lang="en-US">
                <a:solidFill>
                  <a:srgbClr val="198721"/>
                </a:solidFill>
              </a:endParaRPr>
            </a:p>
          </p:txBody>
        </p:sp>
        <p:sp>
          <p:nvSpPr>
            <p:cNvPr id="386068" name="Text Box 20"/>
            <p:cNvSpPr txBox="1">
              <a:spLocks noChangeArrowheads="1"/>
            </p:cNvSpPr>
            <p:nvPr/>
          </p:nvSpPr>
          <p:spPr bwMode="auto">
            <a:xfrm>
              <a:off x="4068"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endParaRPr lang="en-US">
                <a:solidFill>
                  <a:srgbClr val="198721"/>
                </a:solidFill>
              </a:endParaRPr>
            </a:p>
          </p:txBody>
        </p:sp>
        <p:sp>
          <p:nvSpPr>
            <p:cNvPr id="386069" name="Text Box 21"/>
            <p:cNvSpPr txBox="1">
              <a:spLocks noChangeArrowheads="1"/>
            </p:cNvSpPr>
            <p:nvPr/>
          </p:nvSpPr>
          <p:spPr bwMode="auto">
            <a:xfrm>
              <a:off x="4637"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endParaRPr lang="en-US">
                <a:solidFill>
                  <a:srgbClr val="198721"/>
                </a:solidFill>
              </a:endParaRPr>
            </a:p>
          </p:txBody>
        </p:sp>
      </p:grpSp>
      <p:grpSp>
        <p:nvGrpSpPr>
          <p:cNvPr id="3" name="Group 22"/>
          <p:cNvGrpSpPr>
            <a:grpSpLocks/>
          </p:cNvGrpSpPr>
          <p:nvPr/>
        </p:nvGrpSpPr>
        <p:grpSpPr bwMode="auto">
          <a:xfrm>
            <a:off x="1490663" y="5791200"/>
            <a:ext cx="6715125" cy="519113"/>
            <a:chOff x="939" y="2698"/>
            <a:chExt cx="4230" cy="327"/>
          </a:xfrm>
        </p:grpSpPr>
        <p:sp>
          <p:nvSpPr>
            <p:cNvPr id="386071" name="Text Box 23"/>
            <p:cNvSpPr txBox="1">
              <a:spLocks noChangeArrowheads="1"/>
            </p:cNvSpPr>
            <p:nvPr/>
          </p:nvSpPr>
          <p:spPr bwMode="auto">
            <a:xfrm>
              <a:off x="939"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endParaRPr lang="en-US">
                <a:solidFill>
                  <a:srgbClr val="198721"/>
                </a:solidFill>
              </a:endParaRPr>
            </a:p>
          </p:txBody>
        </p:sp>
        <p:sp>
          <p:nvSpPr>
            <p:cNvPr id="386072" name="Text Box 24"/>
            <p:cNvSpPr txBox="1">
              <a:spLocks noChangeArrowheads="1"/>
            </p:cNvSpPr>
            <p:nvPr/>
          </p:nvSpPr>
          <p:spPr bwMode="auto">
            <a:xfrm>
              <a:off x="1508"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p>
          </p:txBody>
        </p:sp>
        <p:sp>
          <p:nvSpPr>
            <p:cNvPr id="386073" name="Text Box 25"/>
            <p:cNvSpPr txBox="1">
              <a:spLocks noChangeArrowheads="1"/>
            </p:cNvSpPr>
            <p:nvPr/>
          </p:nvSpPr>
          <p:spPr bwMode="auto">
            <a:xfrm>
              <a:off x="2077"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p>
          </p:txBody>
        </p:sp>
        <p:sp>
          <p:nvSpPr>
            <p:cNvPr id="386074" name="Text Box 26"/>
            <p:cNvSpPr txBox="1">
              <a:spLocks noChangeArrowheads="1"/>
            </p:cNvSpPr>
            <p:nvPr/>
          </p:nvSpPr>
          <p:spPr bwMode="auto">
            <a:xfrm>
              <a:off x="2646"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p>
          </p:txBody>
        </p:sp>
        <p:sp>
          <p:nvSpPr>
            <p:cNvPr id="386075" name="Text Box 27"/>
            <p:cNvSpPr txBox="1">
              <a:spLocks noChangeArrowheads="1"/>
            </p:cNvSpPr>
            <p:nvPr/>
          </p:nvSpPr>
          <p:spPr bwMode="auto">
            <a:xfrm>
              <a:off x="3215"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p>
          </p:txBody>
        </p:sp>
        <p:sp>
          <p:nvSpPr>
            <p:cNvPr id="386076" name="Text Box 28"/>
            <p:cNvSpPr txBox="1">
              <a:spLocks noChangeArrowheads="1"/>
            </p:cNvSpPr>
            <p:nvPr/>
          </p:nvSpPr>
          <p:spPr bwMode="auto">
            <a:xfrm>
              <a:off x="3784"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p>
          </p:txBody>
        </p:sp>
        <p:sp>
          <p:nvSpPr>
            <p:cNvPr id="386077" name="Text Box 29"/>
            <p:cNvSpPr txBox="1">
              <a:spLocks noChangeArrowheads="1"/>
            </p:cNvSpPr>
            <p:nvPr/>
          </p:nvSpPr>
          <p:spPr bwMode="auto">
            <a:xfrm>
              <a:off x="4353"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p>
          </p:txBody>
        </p:sp>
        <p:sp>
          <p:nvSpPr>
            <p:cNvPr id="386078" name="Text Box 30"/>
            <p:cNvSpPr txBox="1">
              <a:spLocks noChangeArrowheads="1"/>
            </p:cNvSpPr>
            <p:nvPr/>
          </p:nvSpPr>
          <p:spPr bwMode="auto">
            <a:xfrm>
              <a:off x="4922"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p>
          </p:txBody>
        </p:sp>
        <p:sp>
          <p:nvSpPr>
            <p:cNvPr id="386079" name="Text Box 31"/>
            <p:cNvSpPr txBox="1">
              <a:spLocks noChangeArrowheads="1"/>
            </p:cNvSpPr>
            <p:nvPr/>
          </p:nvSpPr>
          <p:spPr bwMode="auto">
            <a:xfrm>
              <a:off x="1223"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endParaRPr lang="en-US">
                <a:solidFill>
                  <a:srgbClr val="198721"/>
                </a:solidFill>
              </a:endParaRPr>
            </a:p>
          </p:txBody>
        </p:sp>
        <p:sp>
          <p:nvSpPr>
            <p:cNvPr id="386080" name="Text Box 32"/>
            <p:cNvSpPr txBox="1">
              <a:spLocks noChangeArrowheads="1"/>
            </p:cNvSpPr>
            <p:nvPr/>
          </p:nvSpPr>
          <p:spPr bwMode="auto">
            <a:xfrm>
              <a:off x="1792"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endParaRPr lang="en-US">
                <a:solidFill>
                  <a:srgbClr val="198721"/>
                </a:solidFill>
              </a:endParaRPr>
            </a:p>
          </p:txBody>
        </p:sp>
        <p:sp>
          <p:nvSpPr>
            <p:cNvPr id="386081" name="Text Box 33"/>
            <p:cNvSpPr txBox="1">
              <a:spLocks noChangeArrowheads="1"/>
            </p:cNvSpPr>
            <p:nvPr/>
          </p:nvSpPr>
          <p:spPr bwMode="auto">
            <a:xfrm>
              <a:off x="2361"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endParaRPr lang="en-US">
                <a:solidFill>
                  <a:srgbClr val="198721"/>
                </a:solidFill>
              </a:endParaRPr>
            </a:p>
          </p:txBody>
        </p:sp>
        <p:sp>
          <p:nvSpPr>
            <p:cNvPr id="386082" name="Text Box 34"/>
            <p:cNvSpPr txBox="1">
              <a:spLocks noChangeArrowheads="1"/>
            </p:cNvSpPr>
            <p:nvPr/>
          </p:nvSpPr>
          <p:spPr bwMode="auto">
            <a:xfrm>
              <a:off x="2930"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endParaRPr lang="en-US">
                <a:solidFill>
                  <a:srgbClr val="198721"/>
                </a:solidFill>
              </a:endParaRPr>
            </a:p>
          </p:txBody>
        </p:sp>
        <p:sp>
          <p:nvSpPr>
            <p:cNvPr id="386083" name="Text Box 35"/>
            <p:cNvSpPr txBox="1">
              <a:spLocks noChangeArrowheads="1"/>
            </p:cNvSpPr>
            <p:nvPr/>
          </p:nvSpPr>
          <p:spPr bwMode="auto">
            <a:xfrm>
              <a:off x="3499"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endParaRPr lang="en-US">
                <a:solidFill>
                  <a:srgbClr val="198721"/>
                </a:solidFill>
              </a:endParaRPr>
            </a:p>
          </p:txBody>
        </p:sp>
        <p:sp>
          <p:nvSpPr>
            <p:cNvPr id="386084" name="Text Box 36"/>
            <p:cNvSpPr txBox="1">
              <a:spLocks noChangeArrowheads="1"/>
            </p:cNvSpPr>
            <p:nvPr/>
          </p:nvSpPr>
          <p:spPr bwMode="auto">
            <a:xfrm>
              <a:off x="4068"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endParaRPr lang="en-US">
                <a:solidFill>
                  <a:srgbClr val="198721"/>
                </a:solidFill>
              </a:endParaRPr>
            </a:p>
          </p:txBody>
        </p:sp>
        <p:sp>
          <p:nvSpPr>
            <p:cNvPr id="386085" name="Text Box 37"/>
            <p:cNvSpPr txBox="1">
              <a:spLocks noChangeArrowheads="1"/>
            </p:cNvSpPr>
            <p:nvPr/>
          </p:nvSpPr>
          <p:spPr bwMode="auto">
            <a:xfrm>
              <a:off x="4637" y="2698"/>
              <a:ext cx="24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98721"/>
                  </a:solidFill>
                </a:rPr>
                <a:t>+</a:t>
              </a:r>
              <a:endParaRPr lang="en-US">
                <a:solidFill>
                  <a:srgbClr val="198721"/>
                </a:solidFill>
              </a:endParaRPr>
            </a:p>
          </p:txBody>
        </p:sp>
      </p:grpSp>
      <p:grpSp>
        <p:nvGrpSpPr>
          <p:cNvPr id="4" name="Group 38"/>
          <p:cNvGrpSpPr>
            <a:grpSpLocks/>
          </p:cNvGrpSpPr>
          <p:nvPr/>
        </p:nvGrpSpPr>
        <p:grpSpPr bwMode="auto">
          <a:xfrm>
            <a:off x="1574800" y="4572000"/>
            <a:ext cx="6378575" cy="579438"/>
            <a:chOff x="992" y="2880"/>
            <a:chExt cx="4018" cy="365"/>
          </a:xfrm>
        </p:grpSpPr>
        <p:sp>
          <p:nvSpPr>
            <p:cNvPr id="386087" name="Text Box 39"/>
            <p:cNvSpPr txBox="1">
              <a:spLocks noChangeArrowheads="1"/>
            </p:cNvSpPr>
            <p:nvPr/>
          </p:nvSpPr>
          <p:spPr bwMode="auto">
            <a:xfrm>
              <a:off x="992" y="2880"/>
              <a:ext cx="258" cy="365"/>
            </a:xfrm>
            <a:prstGeom prst="rect">
              <a:avLst/>
            </a:prstGeom>
            <a:noFill/>
            <a:ln w="9525">
              <a:noFill/>
              <a:miter lim="800000"/>
              <a:headEnd/>
              <a:tailEnd/>
            </a:ln>
            <a:effectLst/>
          </p:spPr>
          <p:txBody>
            <a:bodyPr wrap="none" anchor="ctr">
              <a:prstTxWarp prst="textNoShape">
                <a:avLst/>
              </a:prstTxWarp>
              <a:spAutoFit/>
            </a:bodyPr>
            <a:lstStyle/>
            <a:p>
              <a:r>
                <a:rPr lang="en-US" sz="3200" b="1">
                  <a:solidFill>
                    <a:srgbClr val="CC0000"/>
                  </a:solidFill>
                </a:rPr>
                <a:t>–</a:t>
              </a:r>
              <a:endParaRPr lang="en-US">
                <a:solidFill>
                  <a:srgbClr val="CC0000"/>
                </a:solidFill>
              </a:endParaRPr>
            </a:p>
          </p:txBody>
        </p:sp>
        <p:sp>
          <p:nvSpPr>
            <p:cNvPr id="386088" name="Text Box 40"/>
            <p:cNvSpPr txBox="1">
              <a:spLocks noChangeArrowheads="1"/>
            </p:cNvSpPr>
            <p:nvPr/>
          </p:nvSpPr>
          <p:spPr bwMode="auto">
            <a:xfrm>
              <a:off x="1859" y="2880"/>
              <a:ext cx="258" cy="365"/>
            </a:xfrm>
            <a:prstGeom prst="rect">
              <a:avLst/>
            </a:prstGeom>
            <a:noFill/>
            <a:ln w="9525">
              <a:noFill/>
              <a:miter lim="800000"/>
              <a:headEnd/>
              <a:tailEnd/>
            </a:ln>
            <a:effectLst/>
          </p:spPr>
          <p:txBody>
            <a:bodyPr wrap="none" anchor="ctr">
              <a:prstTxWarp prst="textNoShape">
                <a:avLst/>
              </a:prstTxWarp>
              <a:spAutoFit/>
            </a:bodyPr>
            <a:lstStyle/>
            <a:p>
              <a:r>
                <a:rPr lang="en-US" sz="3200" b="1">
                  <a:solidFill>
                    <a:srgbClr val="CC0000"/>
                  </a:solidFill>
                </a:rPr>
                <a:t>–</a:t>
              </a:r>
            </a:p>
          </p:txBody>
        </p:sp>
        <p:sp>
          <p:nvSpPr>
            <p:cNvPr id="386089" name="Text Box 41"/>
            <p:cNvSpPr txBox="1">
              <a:spLocks noChangeArrowheads="1"/>
            </p:cNvSpPr>
            <p:nvPr/>
          </p:nvSpPr>
          <p:spPr bwMode="auto">
            <a:xfrm>
              <a:off x="2438" y="2880"/>
              <a:ext cx="258" cy="365"/>
            </a:xfrm>
            <a:prstGeom prst="rect">
              <a:avLst/>
            </a:prstGeom>
            <a:noFill/>
            <a:ln w="9525">
              <a:noFill/>
              <a:miter lim="800000"/>
              <a:headEnd/>
              <a:tailEnd/>
            </a:ln>
            <a:effectLst/>
          </p:spPr>
          <p:txBody>
            <a:bodyPr wrap="none" anchor="ctr">
              <a:prstTxWarp prst="textNoShape">
                <a:avLst/>
              </a:prstTxWarp>
              <a:spAutoFit/>
            </a:bodyPr>
            <a:lstStyle/>
            <a:p>
              <a:r>
                <a:rPr lang="en-US" sz="3200" b="1">
                  <a:solidFill>
                    <a:srgbClr val="CC0000"/>
                  </a:solidFill>
                </a:rPr>
                <a:t>–</a:t>
              </a:r>
            </a:p>
          </p:txBody>
        </p:sp>
        <p:sp>
          <p:nvSpPr>
            <p:cNvPr id="386090" name="Text Box 42"/>
            <p:cNvSpPr txBox="1">
              <a:spLocks noChangeArrowheads="1"/>
            </p:cNvSpPr>
            <p:nvPr/>
          </p:nvSpPr>
          <p:spPr bwMode="auto">
            <a:xfrm>
              <a:off x="2727" y="2880"/>
              <a:ext cx="258" cy="365"/>
            </a:xfrm>
            <a:prstGeom prst="rect">
              <a:avLst/>
            </a:prstGeom>
            <a:noFill/>
            <a:ln w="9525">
              <a:noFill/>
              <a:miter lim="800000"/>
              <a:headEnd/>
              <a:tailEnd/>
            </a:ln>
            <a:effectLst/>
          </p:spPr>
          <p:txBody>
            <a:bodyPr wrap="none" anchor="ctr">
              <a:prstTxWarp prst="textNoShape">
                <a:avLst/>
              </a:prstTxWarp>
              <a:spAutoFit/>
            </a:bodyPr>
            <a:lstStyle/>
            <a:p>
              <a:r>
                <a:rPr lang="en-US" sz="3200" b="1">
                  <a:solidFill>
                    <a:srgbClr val="CC0000"/>
                  </a:solidFill>
                </a:rPr>
                <a:t>–</a:t>
              </a:r>
            </a:p>
          </p:txBody>
        </p:sp>
        <p:sp>
          <p:nvSpPr>
            <p:cNvPr id="386091" name="Text Box 43"/>
            <p:cNvSpPr txBox="1">
              <a:spLocks noChangeArrowheads="1"/>
            </p:cNvSpPr>
            <p:nvPr/>
          </p:nvSpPr>
          <p:spPr bwMode="auto">
            <a:xfrm>
              <a:off x="3305" y="2880"/>
              <a:ext cx="258" cy="365"/>
            </a:xfrm>
            <a:prstGeom prst="rect">
              <a:avLst/>
            </a:prstGeom>
            <a:noFill/>
            <a:ln w="9525">
              <a:noFill/>
              <a:miter lim="800000"/>
              <a:headEnd/>
              <a:tailEnd/>
            </a:ln>
            <a:effectLst/>
          </p:spPr>
          <p:txBody>
            <a:bodyPr wrap="none" anchor="ctr">
              <a:prstTxWarp prst="textNoShape">
                <a:avLst/>
              </a:prstTxWarp>
              <a:spAutoFit/>
            </a:bodyPr>
            <a:lstStyle/>
            <a:p>
              <a:r>
                <a:rPr lang="en-US" sz="3200" b="1">
                  <a:solidFill>
                    <a:srgbClr val="CC0000"/>
                  </a:solidFill>
                </a:rPr>
                <a:t>–</a:t>
              </a:r>
            </a:p>
          </p:txBody>
        </p:sp>
        <p:sp>
          <p:nvSpPr>
            <p:cNvPr id="386092" name="Text Box 44"/>
            <p:cNvSpPr txBox="1">
              <a:spLocks noChangeArrowheads="1"/>
            </p:cNvSpPr>
            <p:nvPr/>
          </p:nvSpPr>
          <p:spPr bwMode="auto">
            <a:xfrm>
              <a:off x="3595" y="2880"/>
              <a:ext cx="258" cy="365"/>
            </a:xfrm>
            <a:prstGeom prst="rect">
              <a:avLst/>
            </a:prstGeom>
            <a:noFill/>
            <a:ln w="9525">
              <a:noFill/>
              <a:miter lim="800000"/>
              <a:headEnd/>
              <a:tailEnd/>
            </a:ln>
            <a:effectLst/>
          </p:spPr>
          <p:txBody>
            <a:bodyPr wrap="none" anchor="ctr">
              <a:prstTxWarp prst="textNoShape">
                <a:avLst/>
              </a:prstTxWarp>
              <a:spAutoFit/>
            </a:bodyPr>
            <a:lstStyle/>
            <a:p>
              <a:r>
                <a:rPr lang="en-US" sz="3200" b="1">
                  <a:solidFill>
                    <a:srgbClr val="CC0000"/>
                  </a:solidFill>
                </a:rPr>
                <a:t>–</a:t>
              </a:r>
            </a:p>
          </p:txBody>
        </p:sp>
        <p:sp>
          <p:nvSpPr>
            <p:cNvPr id="386093" name="Text Box 45"/>
            <p:cNvSpPr txBox="1">
              <a:spLocks noChangeArrowheads="1"/>
            </p:cNvSpPr>
            <p:nvPr/>
          </p:nvSpPr>
          <p:spPr bwMode="auto">
            <a:xfrm>
              <a:off x="4173" y="2880"/>
              <a:ext cx="258" cy="365"/>
            </a:xfrm>
            <a:prstGeom prst="rect">
              <a:avLst/>
            </a:prstGeom>
            <a:noFill/>
            <a:ln w="9525">
              <a:noFill/>
              <a:miter lim="800000"/>
              <a:headEnd/>
              <a:tailEnd/>
            </a:ln>
            <a:effectLst/>
          </p:spPr>
          <p:txBody>
            <a:bodyPr wrap="none" anchor="ctr">
              <a:prstTxWarp prst="textNoShape">
                <a:avLst/>
              </a:prstTxWarp>
              <a:spAutoFit/>
            </a:bodyPr>
            <a:lstStyle/>
            <a:p>
              <a:r>
                <a:rPr lang="en-US" sz="3200" b="1">
                  <a:solidFill>
                    <a:srgbClr val="CC0000"/>
                  </a:solidFill>
                </a:rPr>
                <a:t>–</a:t>
              </a:r>
            </a:p>
          </p:txBody>
        </p:sp>
        <p:sp>
          <p:nvSpPr>
            <p:cNvPr id="386094" name="Text Box 46"/>
            <p:cNvSpPr txBox="1">
              <a:spLocks noChangeArrowheads="1"/>
            </p:cNvSpPr>
            <p:nvPr/>
          </p:nvSpPr>
          <p:spPr bwMode="auto">
            <a:xfrm>
              <a:off x="4462" y="2880"/>
              <a:ext cx="258" cy="365"/>
            </a:xfrm>
            <a:prstGeom prst="rect">
              <a:avLst/>
            </a:prstGeom>
            <a:noFill/>
            <a:ln w="9525">
              <a:noFill/>
              <a:miter lim="800000"/>
              <a:headEnd/>
              <a:tailEnd/>
            </a:ln>
            <a:effectLst/>
          </p:spPr>
          <p:txBody>
            <a:bodyPr wrap="none" anchor="ctr">
              <a:prstTxWarp prst="textNoShape">
                <a:avLst/>
              </a:prstTxWarp>
              <a:spAutoFit/>
            </a:bodyPr>
            <a:lstStyle/>
            <a:p>
              <a:r>
                <a:rPr lang="en-US" sz="3200" b="1">
                  <a:solidFill>
                    <a:srgbClr val="CC0000"/>
                  </a:solidFill>
                </a:rPr>
                <a:t>–</a:t>
              </a:r>
            </a:p>
          </p:txBody>
        </p:sp>
        <p:sp>
          <p:nvSpPr>
            <p:cNvPr id="386095" name="Text Box 47"/>
            <p:cNvSpPr txBox="1">
              <a:spLocks noChangeArrowheads="1"/>
            </p:cNvSpPr>
            <p:nvPr/>
          </p:nvSpPr>
          <p:spPr bwMode="auto">
            <a:xfrm>
              <a:off x="1570" y="2880"/>
              <a:ext cx="258" cy="365"/>
            </a:xfrm>
            <a:prstGeom prst="rect">
              <a:avLst/>
            </a:prstGeom>
            <a:noFill/>
            <a:ln w="9525">
              <a:noFill/>
              <a:miter lim="800000"/>
              <a:headEnd/>
              <a:tailEnd/>
            </a:ln>
            <a:effectLst/>
          </p:spPr>
          <p:txBody>
            <a:bodyPr wrap="none" anchor="ctr">
              <a:prstTxWarp prst="textNoShape">
                <a:avLst/>
              </a:prstTxWarp>
              <a:spAutoFit/>
            </a:bodyPr>
            <a:lstStyle/>
            <a:p>
              <a:r>
                <a:rPr lang="en-US" sz="3200" b="1">
                  <a:solidFill>
                    <a:srgbClr val="CC0000"/>
                  </a:solidFill>
                </a:rPr>
                <a:t>–</a:t>
              </a:r>
            </a:p>
          </p:txBody>
        </p:sp>
        <p:sp>
          <p:nvSpPr>
            <p:cNvPr id="386096" name="Text Box 48"/>
            <p:cNvSpPr txBox="1">
              <a:spLocks noChangeArrowheads="1"/>
            </p:cNvSpPr>
            <p:nvPr/>
          </p:nvSpPr>
          <p:spPr bwMode="auto">
            <a:xfrm>
              <a:off x="1281" y="2880"/>
              <a:ext cx="258" cy="365"/>
            </a:xfrm>
            <a:prstGeom prst="rect">
              <a:avLst/>
            </a:prstGeom>
            <a:noFill/>
            <a:ln w="9525">
              <a:noFill/>
              <a:miter lim="800000"/>
              <a:headEnd/>
              <a:tailEnd/>
            </a:ln>
            <a:effectLst/>
          </p:spPr>
          <p:txBody>
            <a:bodyPr wrap="none" anchor="ctr">
              <a:prstTxWarp prst="textNoShape">
                <a:avLst/>
              </a:prstTxWarp>
              <a:spAutoFit/>
            </a:bodyPr>
            <a:lstStyle/>
            <a:p>
              <a:r>
                <a:rPr lang="en-US" sz="3200" b="1">
                  <a:solidFill>
                    <a:srgbClr val="CC0000"/>
                  </a:solidFill>
                </a:rPr>
                <a:t>–</a:t>
              </a:r>
              <a:endParaRPr lang="en-US">
                <a:solidFill>
                  <a:srgbClr val="CC0000"/>
                </a:solidFill>
              </a:endParaRPr>
            </a:p>
          </p:txBody>
        </p:sp>
        <p:sp>
          <p:nvSpPr>
            <p:cNvPr id="386097" name="Text Box 49"/>
            <p:cNvSpPr txBox="1">
              <a:spLocks noChangeArrowheads="1"/>
            </p:cNvSpPr>
            <p:nvPr/>
          </p:nvSpPr>
          <p:spPr bwMode="auto">
            <a:xfrm>
              <a:off x="2148" y="2880"/>
              <a:ext cx="258" cy="365"/>
            </a:xfrm>
            <a:prstGeom prst="rect">
              <a:avLst/>
            </a:prstGeom>
            <a:noFill/>
            <a:ln w="9525">
              <a:noFill/>
              <a:miter lim="800000"/>
              <a:headEnd/>
              <a:tailEnd/>
            </a:ln>
            <a:effectLst/>
          </p:spPr>
          <p:txBody>
            <a:bodyPr wrap="none" anchor="ctr">
              <a:prstTxWarp prst="textNoShape">
                <a:avLst/>
              </a:prstTxWarp>
              <a:spAutoFit/>
            </a:bodyPr>
            <a:lstStyle/>
            <a:p>
              <a:r>
                <a:rPr lang="en-US" sz="3200" b="1">
                  <a:solidFill>
                    <a:srgbClr val="CC0000"/>
                  </a:solidFill>
                </a:rPr>
                <a:t>–</a:t>
              </a:r>
              <a:endParaRPr lang="en-US">
                <a:solidFill>
                  <a:srgbClr val="CC0000"/>
                </a:solidFill>
              </a:endParaRPr>
            </a:p>
          </p:txBody>
        </p:sp>
        <p:sp>
          <p:nvSpPr>
            <p:cNvPr id="386098" name="Text Box 50"/>
            <p:cNvSpPr txBox="1">
              <a:spLocks noChangeArrowheads="1"/>
            </p:cNvSpPr>
            <p:nvPr/>
          </p:nvSpPr>
          <p:spPr bwMode="auto">
            <a:xfrm>
              <a:off x="3016" y="2880"/>
              <a:ext cx="258" cy="365"/>
            </a:xfrm>
            <a:prstGeom prst="rect">
              <a:avLst/>
            </a:prstGeom>
            <a:noFill/>
            <a:ln w="9525">
              <a:noFill/>
              <a:miter lim="800000"/>
              <a:headEnd/>
              <a:tailEnd/>
            </a:ln>
            <a:effectLst/>
          </p:spPr>
          <p:txBody>
            <a:bodyPr wrap="none" anchor="ctr">
              <a:prstTxWarp prst="textNoShape">
                <a:avLst/>
              </a:prstTxWarp>
              <a:spAutoFit/>
            </a:bodyPr>
            <a:lstStyle/>
            <a:p>
              <a:r>
                <a:rPr lang="en-US" sz="3200" b="1">
                  <a:solidFill>
                    <a:srgbClr val="CC0000"/>
                  </a:solidFill>
                </a:rPr>
                <a:t>–</a:t>
              </a:r>
              <a:endParaRPr lang="en-US">
                <a:solidFill>
                  <a:srgbClr val="CC0000"/>
                </a:solidFill>
              </a:endParaRPr>
            </a:p>
          </p:txBody>
        </p:sp>
        <p:sp>
          <p:nvSpPr>
            <p:cNvPr id="386099" name="Text Box 51"/>
            <p:cNvSpPr txBox="1">
              <a:spLocks noChangeArrowheads="1"/>
            </p:cNvSpPr>
            <p:nvPr/>
          </p:nvSpPr>
          <p:spPr bwMode="auto">
            <a:xfrm>
              <a:off x="3884" y="2880"/>
              <a:ext cx="258" cy="365"/>
            </a:xfrm>
            <a:prstGeom prst="rect">
              <a:avLst/>
            </a:prstGeom>
            <a:noFill/>
            <a:ln w="9525">
              <a:noFill/>
              <a:miter lim="800000"/>
              <a:headEnd/>
              <a:tailEnd/>
            </a:ln>
            <a:effectLst/>
          </p:spPr>
          <p:txBody>
            <a:bodyPr wrap="none" anchor="ctr">
              <a:prstTxWarp prst="textNoShape">
                <a:avLst/>
              </a:prstTxWarp>
              <a:spAutoFit/>
            </a:bodyPr>
            <a:lstStyle/>
            <a:p>
              <a:r>
                <a:rPr lang="en-US" sz="3200" b="1">
                  <a:solidFill>
                    <a:srgbClr val="CC0000"/>
                  </a:solidFill>
                </a:rPr>
                <a:t>–</a:t>
              </a:r>
              <a:endParaRPr lang="en-US">
                <a:solidFill>
                  <a:srgbClr val="CC0000"/>
                </a:solidFill>
              </a:endParaRPr>
            </a:p>
          </p:txBody>
        </p:sp>
        <p:sp>
          <p:nvSpPr>
            <p:cNvPr id="386100" name="Text Box 52"/>
            <p:cNvSpPr txBox="1">
              <a:spLocks noChangeArrowheads="1"/>
            </p:cNvSpPr>
            <p:nvPr/>
          </p:nvSpPr>
          <p:spPr bwMode="auto">
            <a:xfrm>
              <a:off x="4752" y="2880"/>
              <a:ext cx="258" cy="365"/>
            </a:xfrm>
            <a:prstGeom prst="rect">
              <a:avLst/>
            </a:prstGeom>
            <a:noFill/>
            <a:ln w="9525">
              <a:noFill/>
              <a:miter lim="800000"/>
              <a:headEnd/>
              <a:tailEnd/>
            </a:ln>
            <a:effectLst/>
          </p:spPr>
          <p:txBody>
            <a:bodyPr wrap="none" anchor="ctr">
              <a:prstTxWarp prst="textNoShape">
                <a:avLst/>
              </a:prstTxWarp>
              <a:spAutoFit/>
            </a:bodyPr>
            <a:lstStyle/>
            <a:p>
              <a:r>
                <a:rPr lang="en-US" sz="3200" b="1">
                  <a:solidFill>
                    <a:srgbClr val="CC0000"/>
                  </a:solidFill>
                </a:rPr>
                <a:t>–</a:t>
              </a:r>
              <a:endParaRPr lang="en-US">
                <a:solidFill>
                  <a:srgbClr val="CC0000"/>
                </a:solidFill>
              </a:endParaRPr>
            </a:p>
          </p:txBody>
        </p:sp>
      </p:grpSp>
      <p:grpSp>
        <p:nvGrpSpPr>
          <p:cNvPr id="5" name="Group 53"/>
          <p:cNvGrpSpPr>
            <a:grpSpLocks/>
          </p:cNvGrpSpPr>
          <p:nvPr/>
        </p:nvGrpSpPr>
        <p:grpSpPr bwMode="auto">
          <a:xfrm>
            <a:off x="1574800" y="5364163"/>
            <a:ext cx="6378575" cy="579437"/>
            <a:chOff x="992" y="2880"/>
            <a:chExt cx="4018" cy="365"/>
          </a:xfrm>
        </p:grpSpPr>
        <p:sp>
          <p:nvSpPr>
            <p:cNvPr id="386102" name="Text Box 54"/>
            <p:cNvSpPr txBox="1">
              <a:spLocks noChangeArrowheads="1"/>
            </p:cNvSpPr>
            <p:nvPr/>
          </p:nvSpPr>
          <p:spPr bwMode="auto">
            <a:xfrm>
              <a:off x="992" y="2880"/>
              <a:ext cx="258" cy="365"/>
            </a:xfrm>
            <a:prstGeom prst="rect">
              <a:avLst/>
            </a:prstGeom>
            <a:noFill/>
            <a:ln w="9525">
              <a:noFill/>
              <a:miter lim="800000"/>
              <a:headEnd/>
              <a:tailEnd/>
            </a:ln>
            <a:effectLst/>
          </p:spPr>
          <p:txBody>
            <a:bodyPr wrap="none" anchor="ctr">
              <a:prstTxWarp prst="textNoShape">
                <a:avLst/>
              </a:prstTxWarp>
              <a:spAutoFit/>
            </a:bodyPr>
            <a:lstStyle/>
            <a:p>
              <a:r>
                <a:rPr lang="en-US" sz="3200" b="1">
                  <a:solidFill>
                    <a:srgbClr val="CC0000"/>
                  </a:solidFill>
                </a:rPr>
                <a:t>–</a:t>
              </a:r>
              <a:endParaRPr lang="en-US">
                <a:solidFill>
                  <a:srgbClr val="CC0000"/>
                </a:solidFill>
              </a:endParaRPr>
            </a:p>
          </p:txBody>
        </p:sp>
        <p:sp>
          <p:nvSpPr>
            <p:cNvPr id="386103" name="Text Box 55"/>
            <p:cNvSpPr txBox="1">
              <a:spLocks noChangeArrowheads="1"/>
            </p:cNvSpPr>
            <p:nvPr/>
          </p:nvSpPr>
          <p:spPr bwMode="auto">
            <a:xfrm>
              <a:off x="1859" y="2880"/>
              <a:ext cx="258" cy="365"/>
            </a:xfrm>
            <a:prstGeom prst="rect">
              <a:avLst/>
            </a:prstGeom>
            <a:noFill/>
            <a:ln w="9525">
              <a:noFill/>
              <a:miter lim="800000"/>
              <a:headEnd/>
              <a:tailEnd/>
            </a:ln>
            <a:effectLst/>
          </p:spPr>
          <p:txBody>
            <a:bodyPr wrap="none" anchor="ctr">
              <a:prstTxWarp prst="textNoShape">
                <a:avLst/>
              </a:prstTxWarp>
              <a:spAutoFit/>
            </a:bodyPr>
            <a:lstStyle/>
            <a:p>
              <a:r>
                <a:rPr lang="en-US" sz="3200" b="1">
                  <a:solidFill>
                    <a:srgbClr val="CC0000"/>
                  </a:solidFill>
                </a:rPr>
                <a:t>–</a:t>
              </a:r>
            </a:p>
          </p:txBody>
        </p:sp>
        <p:sp>
          <p:nvSpPr>
            <p:cNvPr id="386104" name="Text Box 56"/>
            <p:cNvSpPr txBox="1">
              <a:spLocks noChangeArrowheads="1"/>
            </p:cNvSpPr>
            <p:nvPr/>
          </p:nvSpPr>
          <p:spPr bwMode="auto">
            <a:xfrm>
              <a:off x="2438" y="2880"/>
              <a:ext cx="258" cy="365"/>
            </a:xfrm>
            <a:prstGeom prst="rect">
              <a:avLst/>
            </a:prstGeom>
            <a:noFill/>
            <a:ln w="9525">
              <a:noFill/>
              <a:miter lim="800000"/>
              <a:headEnd/>
              <a:tailEnd/>
            </a:ln>
            <a:effectLst/>
          </p:spPr>
          <p:txBody>
            <a:bodyPr wrap="none" anchor="ctr">
              <a:prstTxWarp prst="textNoShape">
                <a:avLst/>
              </a:prstTxWarp>
              <a:spAutoFit/>
            </a:bodyPr>
            <a:lstStyle/>
            <a:p>
              <a:r>
                <a:rPr lang="en-US" sz="3200" b="1">
                  <a:solidFill>
                    <a:srgbClr val="CC0000"/>
                  </a:solidFill>
                </a:rPr>
                <a:t>–</a:t>
              </a:r>
            </a:p>
          </p:txBody>
        </p:sp>
        <p:sp>
          <p:nvSpPr>
            <p:cNvPr id="386105" name="Text Box 57"/>
            <p:cNvSpPr txBox="1">
              <a:spLocks noChangeArrowheads="1"/>
            </p:cNvSpPr>
            <p:nvPr/>
          </p:nvSpPr>
          <p:spPr bwMode="auto">
            <a:xfrm>
              <a:off x="2727" y="2880"/>
              <a:ext cx="258" cy="365"/>
            </a:xfrm>
            <a:prstGeom prst="rect">
              <a:avLst/>
            </a:prstGeom>
            <a:noFill/>
            <a:ln w="9525">
              <a:noFill/>
              <a:miter lim="800000"/>
              <a:headEnd/>
              <a:tailEnd/>
            </a:ln>
            <a:effectLst/>
          </p:spPr>
          <p:txBody>
            <a:bodyPr wrap="none" anchor="ctr">
              <a:prstTxWarp prst="textNoShape">
                <a:avLst/>
              </a:prstTxWarp>
              <a:spAutoFit/>
            </a:bodyPr>
            <a:lstStyle/>
            <a:p>
              <a:r>
                <a:rPr lang="en-US" sz="3200" b="1">
                  <a:solidFill>
                    <a:srgbClr val="CC0000"/>
                  </a:solidFill>
                </a:rPr>
                <a:t>–</a:t>
              </a:r>
            </a:p>
          </p:txBody>
        </p:sp>
        <p:sp>
          <p:nvSpPr>
            <p:cNvPr id="386106" name="Text Box 58"/>
            <p:cNvSpPr txBox="1">
              <a:spLocks noChangeArrowheads="1"/>
            </p:cNvSpPr>
            <p:nvPr/>
          </p:nvSpPr>
          <p:spPr bwMode="auto">
            <a:xfrm>
              <a:off x="3305" y="2880"/>
              <a:ext cx="258" cy="365"/>
            </a:xfrm>
            <a:prstGeom prst="rect">
              <a:avLst/>
            </a:prstGeom>
            <a:noFill/>
            <a:ln w="9525">
              <a:noFill/>
              <a:miter lim="800000"/>
              <a:headEnd/>
              <a:tailEnd/>
            </a:ln>
            <a:effectLst/>
          </p:spPr>
          <p:txBody>
            <a:bodyPr wrap="none" anchor="ctr">
              <a:prstTxWarp prst="textNoShape">
                <a:avLst/>
              </a:prstTxWarp>
              <a:spAutoFit/>
            </a:bodyPr>
            <a:lstStyle/>
            <a:p>
              <a:r>
                <a:rPr lang="en-US" sz="3200" b="1">
                  <a:solidFill>
                    <a:srgbClr val="CC0000"/>
                  </a:solidFill>
                </a:rPr>
                <a:t>–</a:t>
              </a:r>
            </a:p>
          </p:txBody>
        </p:sp>
        <p:sp>
          <p:nvSpPr>
            <p:cNvPr id="386107" name="Text Box 59"/>
            <p:cNvSpPr txBox="1">
              <a:spLocks noChangeArrowheads="1"/>
            </p:cNvSpPr>
            <p:nvPr/>
          </p:nvSpPr>
          <p:spPr bwMode="auto">
            <a:xfrm>
              <a:off x="3595" y="2880"/>
              <a:ext cx="258" cy="365"/>
            </a:xfrm>
            <a:prstGeom prst="rect">
              <a:avLst/>
            </a:prstGeom>
            <a:noFill/>
            <a:ln w="9525">
              <a:noFill/>
              <a:miter lim="800000"/>
              <a:headEnd/>
              <a:tailEnd/>
            </a:ln>
            <a:effectLst/>
          </p:spPr>
          <p:txBody>
            <a:bodyPr wrap="none" anchor="ctr">
              <a:prstTxWarp prst="textNoShape">
                <a:avLst/>
              </a:prstTxWarp>
              <a:spAutoFit/>
            </a:bodyPr>
            <a:lstStyle/>
            <a:p>
              <a:r>
                <a:rPr lang="en-US" sz="3200" b="1">
                  <a:solidFill>
                    <a:srgbClr val="CC0000"/>
                  </a:solidFill>
                </a:rPr>
                <a:t>–</a:t>
              </a:r>
            </a:p>
          </p:txBody>
        </p:sp>
        <p:sp>
          <p:nvSpPr>
            <p:cNvPr id="386108" name="Text Box 60"/>
            <p:cNvSpPr txBox="1">
              <a:spLocks noChangeArrowheads="1"/>
            </p:cNvSpPr>
            <p:nvPr/>
          </p:nvSpPr>
          <p:spPr bwMode="auto">
            <a:xfrm>
              <a:off x="4173" y="2880"/>
              <a:ext cx="258" cy="365"/>
            </a:xfrm>
            <a:prstGeom prst="rect">
              <a:avLst/>
            </a:prstGeom>
            <a:noFill/>
            <a:ln w="9525">
              <a:noFill/>
              <a:miter lim="800000"/>
              <a:headEnd/>
              <a:tailEnd/>
            </a:ln>
            <a:effectLst/>
          </p:spPr>
          <p:txBody>
            <a:bodyPr wrap="none" anchor="ctr">
              <a:prstTxWarp prst="textNoShape">
                <a:avLst/>
              </a:prstTxWarp>
              <a:spAutoFit/>
            </a:bodyPr>
            <a:lstStyle/>
            <a:p>
              <a:r>
                <a:rPr lang="en-US" sz="3200" b="1">
                  <a:solidFill>
                    <a:srgbClr val="CC0000"/>
                  </a:solidFill>
                </a:rPr>
                <a:t>–</a:t>
              </a:r>
            </a:p>
          </p:txBody>
        </p:sp>
        <p:sp>
          <p:nvSpPr>
            <p:cNvPr id="386109" name="Text Box 61"/>
            <p:cNvSpPr txBox="1">
              <a:spLocks noChangeArrowheads="1"/>
            </p:cNvSpPr>
            <p:nvPr/>
          </p:nvSpPr>
          <p:spPr bwMode="auto">
            <a:xfrm>
              <a:off x="4462" y="2880"/>
              <a:ext cx="258" cy="365"/>
            </a:xfrm>
            <a:prstGeom prst="rect">
              <a:avLst/>
            </a:prstGeom>
            <a:noFill/>
            <a:ln w="9525">
              <a:noFill/>
              <a:miter lim="800000"/>
              <a:headEnd/>
              <a:tailEnd/>
            </a:ln>
            <a:effectLst/>
          </p:spPr>
          <p:txBody>
            <a:bodyPr wrap="none" anchor="ctr">
              <a:prstTxWarp prst="textNoShape">
                <a:avLst/>
              </a:prstTxWarp>
              <a:spAutoFit/>
            </a:bodyPr>
            <a:lstStyle/>
            <a:p>
              <a:r>
                <a:rPr lang="en-US" sz="3200" b="1">
                  <a:solidFill>
                    <a:srgbClr val="CC0000"/>
                  </a:solidFill>
                </a:rPr>
                <a:t>–</a:t>
              </a:r>
            </a:p>
          </p:txBody>
        </p:sp>
        <p:sp>
          <p:nvSpPr>
            <p:cNvPr id="386110" name="Text Box 62"/>
            <p:cNvSpPr txBox="1">
              <a:spLocks noChangeArrowheads="1"/>
            </p:cNvSpPr>
            <p:nvPr/>
          </p:nvSpPr>
          <p:spPr bwMode="auto">
            <a:xfrm>
              <a:off x="1570" y="2880"/>
              <a:ext cx="258" cy="365"/>
            </a:xfrm>
            <a:prstGeom prst="rect">
              <a:avLst/>
            </a:prstGeom>
            <a:noFill/>
            <a:ln w="9525">
              <a:noFill/>
              <a:miter lim="800000"/>
              <a:headEnd/>
              <a:tailEnd/>
            </a:ln>
            <a:effectLst/>
          </p:spPr>
          <p:txBody>
            <a:bodyPr wrap="none" anchor="ctr">
              <a:prstTxWarp prst="textNoShape">
                <a:avLst/>
              </a:prstTxWarp>
              <a:spAutoFit/>
            </a:bodyPr>
            <a:lstStyle/>
            <a:p>
              <a:r>
                <a:rPr lang="en-US" sz="3200" b="1">
                  <a:solidFill>
                    <a:srgbClr val="CC0000"/>
                  </a:solidFill>
                </a:rPr>
                <a:t>–</a:t>
              </a:r>
            </a:p>
          </p:txBody>
        </p:sp>
        <p:sp>
          <p:nvSpPr>
            <p:cNvPr id="386111" name="Text Box 63"/>
            <p:cNvSpPr txBox="1">
              <a:spLocks noChangeArrowheads="1"/>
            </p:cNvSpPr>
            <p:nvPr/>
          </p:nvSpPr>
          <p:spPr bwMode="auto">
            <a:xfrm>
              <a:off x="1281" y="2880"/>
              <a:ext cx="258" cy="365"/>
            </a:xfrm>
            <a:prstGeom prst="rect">
              <a:avLst/>
            </a:prstGeom>
            <a:noFill/>
            <a:ln w="9525">
              <a:noFill/>
              <a:miter lim="800000"/>
              <a:headEnd/>
              <a:tailEnd/>
            </a:ln>
            <a:effectLst/>
          </p:spPr>
          <p:txBody>
            <a:bodyPr wrap="none" anchor="ctr">
              <a:prstTxWarp prst="textNoShape">
                <a:avLst/>
              </a:prstTxWarp>
              <a:spAutoFit/>
            </a:bodyPr>
            <a:lstStyle/>
            <a:p>
              <a:r>
                <a:rPr lang="en-US" sz="3200" b="1">
                  <a:solidFill>
                    <a:srgbClr val="CC0000"/>
                  </a:solidFill>
                </a:rPr>
                <a:t>–</a:t>
              </a:r>
              <a:endParaRPr lang="en-US">
                <a:solidFill>
                  <a:srgbClr val="CC0000"/>
                </a:solidFill>
              </a:endParaRPr>
            </a:p>
          </p:txBody>
        </p:sp>
        <p:sp>
          <p:nvSpPr>
            <p:cNvPr id="386112" name="Text Box 64"/>
            <p:cNvSpPr txBox="1">
              <a:spLocks noChangeArrowheads="1"/>
            </p:cNvSpPr>
            <p:nvPr/>
          </p:nvSpPr>
          <p:spPr bwMode="auto">
            <a:xfrm>
              <a:off x="2148" y="2880"/>
              <a:ext cx="258" cy="365"/>
            </a:xfrm>
            <a:prstGeom prst="rect">
              <a:avLst/>
            </a:prstGeom>
            <a:noFill/>
            <a:ln w="9525">
              <a:noFill/>
              <a:miter lim="800000"/>
              <a:headEnd/>
              <a:tailEnd/>
            </a:ln>
            <a:effectLst/>
          </p:spPr>
          <p:txBody>
            <a:bodyPr wrap="none" anchor="ctr">
              <a:prstTxWarp prst="textNoShape">
                <a:avLst/>
              </a:prstTxWarp>
              <a:spAutoFit/>
            </a:bodyPr>
            <a:lstStyle/>
            <a:p>
              <a:r>
                <a:rPr lang="en-US" sz="3200" b="1">
                  <a:solidFill>
                    <a:srgbClr val="CC0000"/>
                  </a:solidFill>
                </a:rPr>
                <a:t>–</a:t>
              </a:r>
              <a:endParaRPr lang="en-US">
                <a:solidFill>
                  <a:srgbClr val="CC0000"/>
                </a:solidFill>
              </a:endParaRPr>
            </a:p>
          </p:txBody>
        </p:sp>
        <p:sp>
          <p:nvSpPr>
            <p:cNvPr id="386113" name="Text Box 65"/>
            <p:cNvSpPr txBox="1">
              <a:spLocks noChangeArrowheads="1"/>
            </p:cNvSpPr>
            <p:nvPr/>
          </p:nvSpPr>
          <p:spPr bwMode="auto">
            <a:xfrm>
              <a:off x="3016" y="2880"/>
              <a:ext cx="258" cy="365"/>
            </a:xfrm>
            <a:prstGeom prst="rect">
              <a:avLst/>
            </a:prstGeom>
            <a:noFill/>
            <a:ln w="9525">
              <a:noFill/>
              <a:miter lim="800000"/>
              <a:headEnd/>
              <a:tailEnd/>
            </a:ln>
            <a:effectLst/>
          </p:spPr>
          <p:txBody>
            <a:bodyPr wrap="none" anchor="ctr">
              <a:prstTxWarp prst="textNoShape">
                <a:avLst/>
              </a:prstTxWarp>
              <a:spAutoFit/>
            </a:bodyPr>
            <a:lstStyle/>
            <a:p>
              <a:r>
                <a:rPr lang="en-US" sz="3200" b="1">
                  <a:solidFill>
                    <a:srgbClr val="CC0000"/>
                  </a:solidFill>
                </a:rPr>
                <a:t>–</a:t>
              </a:r>
              <a:endParaRPr lang="en-US">
                <a:solidFill>
                  <a:srgbClr val="CC0000"/>
                </a:solidFill>
              </a:endParaRPr>
            </a:p>
          </p:txBody>
        </p:sp>
        <p:sp>
          <p:nvSpPr>
            <p:cNvPr id="386114" name="Text Box 66"/>
            <p:cNvSpPr txBox="1">
              <a:spLocks noChangeArrowheads="1"/>
            </p:cNvSpPr>
            <p:nvPr/>
          </p:nvSpPr>
          <p:spPr bwMode="auto">
            <a:xfrm>
              <a:off x="3884" y="2880"/>
              <a:ext cx="258" cy="365"/>
            </a:xfrm>
            <a:prstGeom prst="rect">
              <a:avLst/>
            </a:prstGeom>
            <a:noFill/>
            <a:ln w="9525">
              <a:noFill/>
              <a:miter lim="800000"/>
              <a:headEnd/>
              <a:tailEnd/>
            </a:ln>
            <a:effectLst/>
          </p:spPr>
          <p:txBody>
            <a:bodyPr wrap="none" anchor="ctr">
              <a:prstTxWarp prst="textNoShape">
                <a:avLst/>
              </a:prstTxWarp>
              <a:spAutoFit/>
            </a:bodyPr>
            <a:lstStyle/>
            <a:p>
              <a:r>
                <a:rPr lang="en-US" sz="3200" b="1">
                  <a:solidFill>
                    <a:srgbClr val="CC0000"/>
                  </a:solidFill>
                </a:rPr>
                <a:t>–</a:t>
              </a:r>
              <a:endParaRPr lang="en-US">
                <a:solidFill>
                  <a:srgbClr val="CC0000"/>
                </a:solidFill>
              </a:endParaRPr>
            </a:p>
          </p:txBody>
        </p:sp>
        <p:sp>
          <p:nvSpPr>
            <p:cNvPr id="386115" name="Text Box 67"/>
            <p:cNvSpPr txBox="1">
              <a:spLocks noChangeArrowheads="1"/>
            </p:cNvSpPr>
            <p:nvPr/>
          </p:nvSpPr>
          <p:spPr bwMode="auto">
            <a:xfrm>
              <a:off x="4752" y="2880"/>
              <a:ext cx="258" cy="365"/>
            </a:xfrm>
            <a:prstGeom prst="rect">
              <a:avLst/>
            </a:prstGeom>
            <a:noFill/>
            <a:ln w="9525">
              <a:noFill/>
              <a:miter lim="800000"/>
              <a:headEnd/>
              <a:tailEnd/>
            </a:ln>
            <a:effectLst/>
          </p:spPr>
          <p:txBody>
            <a:bodyPr wrap="none" anchor="ctr">
              <a:prstTxWarp prst="textNoShape">
                <a:avLst/>
              </a:prstTxWarp>
              <a:spAutoFit/>
            </a:bodyPr>
            <a:lstStyle/>
            <a:p>
              <a:r>
                <a:rPr lang="en-US" sz="3200" b="1">
                  <a:solidFill>
                    <a:srgbClr val="CC0000"/>
                  </a:solidFill>
                </a:rPr>
                <a:t>–</a:t>
              </a:r>
              <a:endParaRPr lang="en-US">
                <a:solidFill>
                  <a:srgbClr val="CC0000"/>
                </a:solidFill>
              </a:endParaRPr>
            </a:p>
          </p:txBody>
        </p:sp>
      </p:gr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3959</TotalTime>
  <Words>3557</Words>
  <Application>Microsoft Macintosh PowerPoint</Application>
  <PresentationFormat>On-screen Show (4:3)</PresentationFormat>
  <Paragraphs>1453</Paragraphs>
  <Slides>49</Slides>
  <Notes>28</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Office Theme</vt:lpstr>
      <vt:lpstr>Nervous System (Ch. 48)</vt:lpstr>
      <vt:lpstr>Why do animals need a nervous system?</vt:lpstr>
      <vt:lpstr>Overview of information processing by nervous systems</vt:lpstr>
      <vt:lpstr>Nervous system cells</vt:lpstr>
      <vt:lpstr>Fun facts about neurons</vt:lpstr>
      <vt:lpstr>Transmission of a signal</vt:lpstr>
      <vt:lpstr>Transmission of a nerve signal</vt:lpstr>
      <vt:lpstr>Cells: surrounded by charged ions</vt:lpstr>
      <vt:lpstr>Cells have voltage!</vt:lpstr>
      <vt:lpstr>Measuring cell voltage</vt:lpstr>
      <vt:lpstr>How does a nerve impulse travel?</vt:lpstr>
      <vt:lpstr>How does a nerve impulse travel?</vt:lpstr>
      <vt:lpstr>How does a nerve impulse travel?</vt:lpstr>
      <vt:lpstr>How does a nerve impulse travel?</vt:lpstr>
      <vt:lpstr>How does a nerve impulse travel?</vt:lpstr>
      <vt:lpstr>Voltage-gated channels</vt:lpstr>
      <vt:lpstr>How does the nerve re-set itself?</vt:lpstr>
      <vt:lpstr>How does the nerve re-set itself?</vt:lpstr>
      <vt:lpstr>Neuron is ready to fire again</vt:lpstr>
      <vt:lpstr>Action potential graph</vt:lpstr>
      <vt:lpstr>Myelin sheath</vt:lpstr>
      <vt:lpstr>PowerPoint Presentation</vt:lpstr>
      <vt:lpstr>Synapse </vt:lpstr>
      <vt:lpstr>Chemical synapse</vt:lpstr>
      <vt:lpstr>Synaptic terminals on the cell body of a postsynaptic neuron (colorized SEM)</vt:lpstr>
      <vt:lpstr>Nerve impulse in next neuron </vt:lpstr>
      <vt:lpstr>Summation of postsynaptic potentials</vt:lpstr>
      <vt:lpstr>Neurotransmitters</vt:lpstr>
      <vt:lpstr>Neurotransmitters </vt:lpstr>
      <vt:lpstr>Acetylcholinesterase</vt:lpstr>
      <vt:lpstr>Questions to ponder…</vt:lpstr>
      <vt:lpstr>Organization of some nervous systems</vt:lpstr>
      <vt:lpstr>The vertebrate nervous system</vt:lpstr>
      <vt:lpstr>Functional hierarchy of the vertebrate peripheral nervous system</vt:lpstr>
      <vt:lpstr>The parasympathetic and sympathetic divisions of the autonomic nervous system</vt:lpstr>
      <vt:lpstr>Development of the human brain</vt:lpstr>
      <vt:lpstr>Ventricles, gray matter, and white matter</vt:lpstr>
      <vt:lpstr>Medulla, Pons and Midbrain</vt:lpstr>
      <vt:lpstr>The Cerebellum</vt:lpstr>
      <vt:lpstr>The Diencephalon</vt:lpstr>
      <vt:lpstr>The Cerebrum</vt:lpstr>
      <vt:lpstr>The human cerebrum viewed from the rear</vt:lpstr>
      <vt:lpstr>The human cerebral cortex</vt:lpstr>
      <vt:lpstr>Body representations in the primary motor and primary somatosensory cortices</vt:lpstr>
      <vt:lpstr>Mapping language areas in the cerebral cortex</vt:lpstr>
      <vt:lpstr>Mechanism of long-term potentiation in the vertebrate brain</vt:lpstr>
      <vt:lpstr>Microscopic signs of Alzheimer’s disease</vt:lpstr>
      <vt:lpstr>PowerPoint Presentation</vt:lpstr>
      <vt:lpstr>PowerPoint Presentation</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Animal Physiology 2 2010edit</dc:title>
  <dc:subject/>
  <dc:creator>Kim Foglia/David Knuffke</dc:creator>
  <cp:keywords/>
  <dc:description/>
  <cp:lastModifiedBy>David Knuffke</cp:lastModifiedBy>
  <cp:revision>167</cp:revision>
  <cp:lastPrinted>2007-11-05T03:00:20Z</cp:lastPrinted>
  <dcterms:created xsi:type="dcterms:W3CDTF">2010-08-30T18:27:02Z</dcterms:created>
  <dcterms:modified xsi:type="dcterms:W3CDTF">2010-11-20T14:55:31Z</dcterms:modified>
  <cp:category/>
</cp:coreProperties>
</file>