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1.bin" ContentType="audio/unknown"/>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28"/>
  </p:notesMasterIdLst>
  <p:handoutMasterIdLst>
    <p:handoutMasterId r:id="rId29"/>
  </p:handoutMasterIdLst>
  <p:sldIdLst>
    <p:sldId id="384" r:id="rId2"/>
    <p:sldId id="435"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0" y="-8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20429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641746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sldNum" sz="quarter" idx="5"/>
          </p:nvPr>
        </p:nvSpPr>
        <p:spPr>
          <a:ln/>
        </p:spPr>
        <p:txBody>
          <a:bodyPr/>
          <a:lstStyle/>
          <a:p>
            <a:fld id="{B9978AC9-B1C1-A74A-8587-8F0E59D5F477}"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1C7917-2B7B-1546-9762-E55411B4FCCD}" type="slidenum">
              <a:rPr lang="en-US"/>
              <a:pPr/>
              <a:t>11</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5F2A47-4797-0E4C-893B-915BCE14E6C3}" type="slidenum">
              <a:rPr lang="en-US"/>
              <a:pPr/>
              <a:t>12</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90BC32-745D-BC48-9956-ACCA436F02BD}" type="slidenum">
              <a:rPr lang="en-US"/>
              <a:pPr/>
              <a:t>13</a:t>
            </a:fld>
            <a:endParaRPr lang="en-US"/>
          </a:p>
        </p:txBody>
      </p:sp>
      <p:sp>
        <p:nvSpPr>
          <p:cNvPr id="399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C1CA3DE-5A8D-F443-93B4-2C7B646ECFAF}" type="slidenum">
              <a:rPr lang="en-US"/>
              <a:pPr/>
              <a:t>14</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5BF100-CFD1-0545-94D4-C184CE3539BE}" type="slidenum">
              <a:rPr lang="en-US"/>
              <a:pPr/>
              <a:t>15</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2BF1D1C-E135-2E4B-9D09-333626634918}" type="slidenum">
              <a:rPr lang="en-US"/>
              <a:pPr/>
              <a:t>16</a:t>
            </a:fld>
            <a:endParaRPr lang="en-US"/>
          </a:p>
        </p:txBody>
      </p:sp>
      <p:sp>
        <p:nvSpPr>
          <p:cNvPr id="407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587F43A-3150-684B-B161-AF360AF58B09}" type="slidenum">
              <a:rPr lang="en-US"/>
              <a:pPr/>
              <a:t>17</a:t>
            </a:fld>
            <a:endParaRPr lang="en-US"/>
          </a:p>
        </p:txBody>
      </p:sp>
      <p:sp>
        <p:nvSpPr>
          <p:cNvPr id="447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05DC1AB-F694-454F-8D53-7735C48BBE75}" type="slidenum">
              <a:rPr lang="en-US"/>
              <a:pPr/>
              <a:t>18</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EB1E03-CCAF-CB46-AC7F-89A5BCF8F79D}" type="slidenum">
              <a:rPr lang="en-US"/>
              <a:pPr/>
              <a:t>19</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EA1810F-746D-7B48-B6A3-2B78B04CEE03}" type="slidenum">
              <a:rPr lang="en-US"/>
              <a:pPr/>
              <a:t>20</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4169AE-76B3-484A-B5ED-53BF01EFA74F}" type="slidenum">
              <a:rPr lang="en-US"/>
              <a:pPr/>
              <a:t>3</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48DFBAD-5237-1D4C-9AC4-5377814D1280}" type="slidenum">
              <a:rPr lang="en-US"/>
              <a:pPr/>
              <a:t>21</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B2AF59-9E4E-024F-ABD5-ECDE9CCC5439}" type="slidenum">
              <a:rPr lang="en-US"/>
              <a:pPr/>
              <a:t>22</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1A8748-251E-BC40-83E7-582A95527DA7}" type="slidenum">
              <a:rPr lang="en-US"/>
              <a:pPr/>
              <a:t>23</a:t>
            </a:fld>
            <a:endParaRPr lang="en-US"/>
          </a:p>
        </p:txBody>
      </p:sp>
      <p:sp>
        <p:nvSpPr>
          <p:cNvPr id="413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2C0128-1E82-744D-9F2E-9BC541E6FE6F}" type="slidenum">
              <a:rPr lang="en-US"/>
              <a:pPr/>
              <a:t>24</a:t>
            </a:fld>
            <a:endParaRPr lang="en-US"/>
          </a:p>
        </p:txBody>
      </p:sp>
      <p:sp>
        <p:nvSpPr>
          <p:cNvPr id="415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574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41560B0-FE8C-D94F-93FA-9B369489FC4D}" type="slidenum">
              <a:rPr lang="en-US"/>
              <a:pPr/>
              <a:t>25</a:t>
            </a:fld>
            <a:endParaRPr lang="en-US"/>
          </a:p>
        </p:txBody>
      </p:sp>
      <p:sp>
        <p:nvSpPr>
          <p:cNvPr id="417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779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AD6AB8-47CC-4E41-A75E-B584814AC68D}" type="slidenum">
              <a:rPr lang="en-US"/>
              <a:pPr/>
              <a:t>26</a:t>
            </a:fld>
            <a:endParaRPr lang="en-US"/>
          </a:p>
        </p:txBody>
      </p:sp>
      <p:sp>
        <p:nvSpPr>
          <p:cNvPr id="425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DA1406-FB75-C546-8DB4-E4B79B501EBD}" type="slidenum">
              <a:rPr lang="en-US"/>
              <a:pPr/>
              <a:t>4</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56942C-5691-DF40-9952-6B7031BFCEB9}" type="slidenum">
              <a:rPr lang="en-US"/>
              <a:pPr/>
              <a:t>5</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551E88-2725-5347-A9F1-38E6823764D3}" type="slidenum">
              <a:rPr lang="en-US"/>
              <a:pPr/>
              <a:t>6</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9B43CC9-3D0D-2943-8390-95EB7A054E99}" type="slidenum">
              <a:rPr lang="en-US"/>
              <a:pPr/>
              <a:t>7</a:t>
            </a:fld>
            <a:endParaRPr lang="en-US"/>
          </a:p>
        </p:txBody>
      </p:sp>
      <p:sp>
        <p:nvSpPr>
          <p:cNvPr id="380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All cells have a fine network of actin and myosin fibers that contribute to cellular movement. But only muscle cells have them in such great abundance and far more organized for contraction. </a:t>
            </a:r>
          </a:p>
          <a:p>
            <a:endParaRPr lang="en-US" sz="500"/>
          </a:p>
          <a:p>
            <a:r>
              <a:rPr lang="en-US"/>
              <a:t>SMOOTH MUSCLE</a:t>
            </a:r>
            <a:br>
              <a:rPr lang="en-US"/>
            </a:br>
            <a:r>
              <a:rPr lang="en-US"/>
              <a:t>Smooth muscle was the first to evolve. </a:t>
            </a:r>
            <a:br>
              <a:rPr lang="en-US"/>
            </a:br>
            <a:r>
              <a:rPr lang="en-US"/>
              <a:t>Lining of blood vessels, wall of the gut, iris of the eye.</a:t>
            </a:r>
            <a:br>
              <a:rPr lang="en-US"/>
            </a:br>
            <a:r>
              <a:rPr lang="en-US"/>
              <a:t>Some contract only when stimulated by nerve impulse. Others generate electrical impulses spontaneously and then are regulated by nervous system.</a:t>
            </a:r>
          </a:p>
          <a:p>
            <a:endParaRPr lang="en-US" sz="500"/>
          </a:p>
          <a:p>
            <a:r>
              <a:rPr lang="en-US"/>
              <a:t>CARDIAC MUSCLE</a:t>
            </a:r>
            <a:br>
              <a:rPr lang="en-US"/>
            </a:br>
            <a:r>
              <a:rPr lang="en-US"/>
              <a:t>Small interconnected cell with only one nucleus. Interconnected through gap junctions. Single functioning unit that contract in unison via this intercellular communication. Mostly generate electrical impulses spontaneously. Regulated rather than initial stimulation by nervous system.</a:t>
            </a:r>
          </a:p>
          <a:p>
            <a:endParaRPr lang="en-US" sz="500"/>
          </a:p>
          <a:p>
            <a:r>
              <a:rPr lang="en-US"/>
              <a:t>SKELETAL MUSCLE</a:t>
            </a:r>
            <a:br>
              <a:rPr lang="en-US"/>
            </a:br>
            <a:r>
              <a:rPr lang="en-US"/>
              <a:t>Fusion of many cells so multi-nucleated. Attached by tendon to bone. Long thin cells called muscle fibers.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9792D2C-911D-7749-A91F-B81CCF73AA16}" type="slidenum">
              <a:rPr lang="en-US"/>
              <a:pPr/>
              <a:t>8</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22A009D-0D65-AC4E-A3F0-6F6DA9A2F8E8}" type="slidenum">
              <a:rPr lang="en-US"/>
              <a:pPr/>
              <a:t>9</a:t>
            </a:fld>
            <a:endParaRPr lang="en-US"/>
          </a:p>
        </p:txBody>
      </p:sp>
      <p:sp>
        <p:nvSpPr>
          <p:cNvPr id="391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A999F7-31D8-6544-B3FB-03CB35C7A3F5}" type="slidenum">
              <a:rPr lang="en-US"/>
              <a:pPr/>
              <a:t>10</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5/25/17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5/25/17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5/25/17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5/25/17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5/25/17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5/25/17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5/25/17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5/25/17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5/25/17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5/25/17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emf"/><Relationship Id="rId5" Type="http://schemas.openxmlformats.org/officeDocument/2006/relationships/image" Target="../media/image26.jpe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0.emf"/><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5927" r="6006"/>
          <a:stretch/>
        </p:blipFill>
        <p:spPr>
          <a:xfrm>
            <a:off x="0" y="0"/>
            <a:ext cx="9144000" cy="6858000"/>
          </a:xfrm>
          <a:prstGeom prst="rect">
            <a:avLst/>
          </a:prstGeom>
        </p:spPr>
      </p:pic>
      <p:sp>
        <p:nvSpPr>
          <p:cNvPr id="369668" name="Rectangle 4"/>
          <p:cNvSpPr>
            <a:spLocks noChangeArrowheads="1"/>
          </p:cNvSpPr>
          <p:nvPr/>
        </p:nvSpPr>
        <p:spPr bwMode="auto">
          <a:xfrm>
            <a:off x="180227" y="4925149"/>
            <a:ext cx="4521115" cy="1754327"/>
          </a:xfrm>
          <a:prstGeom prst="rect">
            <a:avLst/>
          </a:prstGeom>
          <a:solidFill>
            <a:schemeClr val="tx1">
              <a:alpha val="65000"/>
            </a:schemeClr>
          </a:solidFill>
          <a:ln w="9525">
            <a:noFill/>
            <a:miter lim="800000"/>
            <a:headEnd/>
            <a:tailEnd/>
          </a:ln>
          <a:effectLst/>
        </p:spPr>
        <p:txBody>
          <a:bodyPr wrap="none" anchor="ctr">
            <a:prstTxWarp prst="textNoShape">
              <a:avLst/>
            </a:prstTxWarp>
            <a:spAutoFit/>
          </a:bodyPr>
          <a:lstStyle/>
          <a:p>
            <a:r>
              <a:rPr lang="en-US" sz="3600" dirty="0" smtClean="0">
                <a:solidFill>
                  <a:srgbClr val="FFFFFF"/>
                </a:solidFill>
              </a:rPr>
              <a:t>Muscles, Locomotion</a:t>
            </a:r>
          </a:p>
          <a:p>
            <a:r>
              <a:rPr lang="en-US" sz="3600" dirty="0" smtClean="0">
                <a:solidFill>
                  <a:srgbClr val="FFFFFF"/>
                </a:solidFill>
              </a:rPr>
              <a:t>&amp; Sensation</a:t>
            </a:r>
          </a:p>
          <a:p>
            <a:r>
              <a:rPr lang="en-US" sz="3600" dirty="0" smtClean="0">
                <a:solidFill>
                  <a:srgbClr val="FFFFFF"/>
                </a:solidFill>
              </a:rPr>
              <a:t>(Ch. 49)</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Muscles movement </a:t>
            </a:r>
          </a:p>
        </p:txBody>
      </p:sp>
      <p:sp>
        <p:nvSpPr>
          <p:cNvPr id="386051" name="Rectangle 3" descr="Rectangle: Click to edit Master text styles&#10;Second level&#10;Third level&#10;Fourth level&#10;Fifth level"/>
          <p:cNvSpPr>
            <a:spLocks noGrp="1" noChangeArrowheads="1"/>
          </p:cNvSpPr>
          <p:nvPr>
            <p:ph type="body" idx="1"/>
          </p:nvPr>
        </p:nvSpPr>
        <p:spPr>
          <a:xfrm>
            <a:off x="258763" y="1092200"/>
            <a:ext cx="8153400" cy="5029200"/>
          </a:xfrm>
        </p:spPr>
        <p:txBody>
          <a:bodyPr/>
          <a:lstStyle/>
          <a:p>
            <a:r>
              <a:rPr lang="en-US" u="sng" dirty="0">
                <a:solidFill>
                  <a:srgbClr val="CC0000"/>
                </a:solidFill>
              </a:rPr>
              <a:t>Muscles do work by contracting</a:t>
            </a:r>
            <a:endParaRPr lang="en-US" dirty="0"/>
          </a:p>
          <a:p>
            <a:pPr lvl="1"/>
            <a:r>
              <a:rPr lang="en-US" dirty="0"/>
              <a:t>skeletal muscles come in </a:t>
            </a:r>
            <a:br>
              <a:rPr lang="en-US" dirty="0"/>
            </a:br>
            <a:r>
              <a:rPr lang="en-US" u="sng" dirty="0">
                <a:solidFill>
                  <a:srgbClr val="CC0000"/>
                </a:solidFill>
              </a:rPr>
              <a:t>antagonistic pairs</a:t>
            </a:r>
            <a:endParaRPr lang="en-US" dirty="0"/>
          </a:p>
          <a:p>
            <a:pPr lvl="2"/>
            <a:r>
              <a:rPr lang="en-US" u="sng" dirty="0">
                <a:solidFill>
                  <a:srgbClr val="CC0000"/>
                </a:solidFill>
              </a:rPr>
              <a:t>flexor</a:t>
            </a:r>
            <a:r>
              <a:rPr lang="en-US" dirty="0"/>
              <a:t> vs. </a:t>
            </a:r>
            <a:r>
              <a:rPr lang="en-US" u="sng" dirty="0">
                <a:solidFill>
                  <a:srgbClr val="CC0000"/>
                </a:solidFill>
              </a:rPr>
              <a:t>extensor</a:t>
            </a:r>
            <a:endParaRPr lang="en-US" dirty="0"/>
          </a:p>
          <a:p>
            <a:pPr lvl="1"/>
            <a:r>
              <a:rPr lang="en-US" dirty="0"/>
              <a:t>contracting = shortening</a:t>
            </a:r>
          </a:p>
          <a:p>
            <a:pPr lvl="2"/>
            <a:r>
              <a:rPr lang="en-US" dirty="0"/>
              <a:t>move skeletal parts</a:t>
            </a:r>
          </a:p>
          <a:p>
            <a:pPr lvl="1"/>
            <a:r>
              <a:rPr lang="en-US" u="sng" dirty="0">
                <a:solidFill>
                  <a:srgbClr val="CC0000"/>
                </a:solidFill>
              </a:rPr>
              <a:t>tendons</a:t>
            </a:r>
            <a:endParaRPr lang="en-US" dirty="0"/>
          </a:p>
          <a:p>
            <a:pPr lvl="2"/>
            <a:r>
              <a:rPr lang="en-US" dirty="0"/>
              <a:t>connect </a:t>
            </a:r>
            <a:r>
              <a:rPr lang="en-US" u="sng" dirty="0"/>
              <a:t>bone to muscle</a:t>
            </a:r>
            <a:endParaRPr lang="en-US" dirty="0"/>
          </a:p>
          <a:p>
            <a:pPr lvl="1"/>
            <a:r>
              <a:rPr lang="en-US" u="sng" dirty="0">
                <a:solidFill>
                  <a:srgbClr val="CC0000"/>
                </a:solidFill>
              </a:rPr>
              <a:t>ligaments</a:t>
            </a:r>
            <a:endParaRPr lang="en-US" dirty="0"/>
          </a:p>
          <a:p>
            <a:pPr lvl="2"/>
            <a:r>
              <a:rPr lang="en-US" dirty="0"/>
              <a:t>connect </a:t>
            </a:r>
            <a:r>
              <a:rPr lang="en-US" u="sng" dirty="0"/>
              <a:t>bone to bone</a:t>
            </a:r>
            <a:endParaRPr lang="en-US" dirty="0"/>
          </a:p>
        </p:txBody>
      </p:sp>
      <p:pic>
        <p:nvPicPr>
          <p:cNvPr id="386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r="51649" b="8400"/>
          <a:stretch>
            <a:fillRect/>
          </a:stretch>
        </p:blipFill>
        <p:spPr bwMode="auto">
          <a:xfrm>
            <a:off x="6073775" y="1938338"/>
            <a:ext cx="2946400" cy="4800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1088"/>
          <a:stretch>
            <a:fillRect/>
          </a:stretch>
        </p:blipFill>
        <p:spPr bwMode="auto">
          <a:xfrm>
            <a:off x="914400" y="352425"/>
            <a:ext cx="7099300" cy="6505575"/>
          </a:xfrm>
          <a:prstGeom prst="rect">
            <a:avLst/>
          </a:prstGeom>
          <a:noFill/>
          <a:ln w="9525">
            <a:noFill/>
            <a:miter lim="800000"/>
            <a:headEnd/>
            <a:tailEnd/>
          </a:ln>
          <a:effectLst/>
        </p:spPr>
      </p:pic>
      <p:pic>
        <p:nvPicPr>
          <p:cNvPr id="388102" name="Picture 6" descr="f42-17bl_flexor_and_ext_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304800"/>
            <a:ext cx="3800475" cy="3333750"/>
          </a:xfrm>
          <a:prstGeom prst="rect">
            <a:avLst/>
          </a:prstGeom>
          <a:noFill/>
          <a:ln w="9525">
            <a:noFill/>
            <a:miter lim="800000"/>
            <a:headEnd/>
            <a:tailEnd/>
          </a:ln>
        </p:spPr>
      </p:pic>
      <p:pic>
        <p:nvPicPr>
          <p:cNvPr id="388103" name="Picture 7" descr="f42-17br_flexor_and_ext_c"/>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3522663"/>
            <a:ext cx="3995738" cy="3335337"/>
          </a:xfrm>
          <a:prstGeom prst="rect">
            <a:avLst/>
          </a:prstGeom>
          <a:noFill/>
          <a:ln w="9525">
            <a:noFill/>
            <a:miter lim="800000"/>
            <a:headEnd/>
            <a:tailEnd/>
          </a:ln>
        </p:spPr>
      </p:pic>
      <p:sp>
        <p:nvSpPr>
          <p:cNvPr id="388104" name="Rectangle 8"/>
          <p:cNvSpPr>
            <a:spLocks noChangeArrowheads="1"/>
          </p:cNvSpPr>
          <p:nvPr/>
        </p:nvSpPr>
        <p:spPr bwMode="auto">
          <a:xfrm>
            <a:off x="4419600" y="3505200"/>
            <a:ext cx="762000" cy="3352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203200" y="165100"/>
            <a:ext cx="8380413" cy="762000"/>
          </a:xfrm>
        </p:spPr>
        <p:txBody>
          <a:bodyPr/>
          <a:lstStyle/>
          <a:p>
            <a:r>
              <a:rPr lang="en-US" dirty="0"/>
              <a:t>Structure of striated skeletal muscle </a:t>
            </a:r>
          </a:p>
        </p:txBody>
      </p:sp>
      <p:pic>
        <p:nvPicPr>
          <p:cNvPr id="3921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7863" y="1201738"/>
            <a:ext cx="4656137" cy="4781550"/>
          </a:xfrm>
          <a:prstGeom prst="rect">
            <a:avLst/>
          </a:prstGeom>
          <a:noFill/>
          <a:ln w="9525">
            <a:noFill/>
            <a:miter lim="800000"/>
            <a:headEnd/>
            <a:tailEnd/>
          </a:ln>
        </p:spPr>
      </p:pic>
      <p:sp>
        <p:nvSpPr>
          <p:cNvPr id="392196" name="Rectangle 4" descr="Rectangle: Click to edit Master text styles&#10;Second level&#10;Third level&#10;Fourth level&#10;Fifth level"/>
          <p:cNvSpPr>
            <a:spLocks noGrp="1" noChangeArrowheads="1"/>
          </p:cNvSpPr>
          <p:nvPr>
            <p:ph type="body" idx="1"/>
          </p:nvPr>
        </p:nvSpPr>
        <p:spPr>
          <a:xfrm>
            <a:off x="133350" y="977900"/>
            <a:ext cx="4502150" cy="3276600"/>
          </a:xfrm>
        </p:spPr>
        <p:txBody>
          <a:bodyPr/>
          <a:lstStyle/>
          <a:p>
            <a:pPr>
              <a:lnSpc>
                <a:spcPct val="90000"/>
              </a:lnSpc>
            </a:pPr>
            <a:r>
              <a:rPr lang="en-US" sz="2600" u="sng" dirty="0">
                <a:solidFill>
                  <a:srgbClr val="CC0000"/>
                </a:solidFill>
              </a:rPr>
              <a:t>Muscle Fiber</a:t>
            </a:r>
          </a:p>
          <a:p>
            <a:pPr lvl="1">
              <a:lnSpc>
                <a:spcPct val="90000"/>
              </a:lnSpc>
            </a:pPr>
            <a:r>
              <a:rPr lang="en-US" sz="2400" u="sng" dirty="0">
                <a:solidFill>
                  <a:srgbClr val="CC0000"/>
                </a:solidFill>
              </a:rPr>
              <a:t>muscle cell</a:t>
            </a:r>
          </a:p>
          <a:p>
            <a:pPr lvl="2">
              <a:lnSpc>
                <a:spcPct val="90000"/>
              </a:lnSpc>
            </a:pPr>
            <a:r>
              <a:rPr lang="en-US" dirty="0"/>
              <a:t>divided into sections = </a:t>
            </a:r>
            <a:r>
              <a:rPr lang="en-US" u="sng" dirty="0">
                <a:solidFill>
                  <a:srgbClr val="CC0000"/>
                </a:solidFill>
              </a:rPr>
              <a:t>sarcomeres</a:t>
            </a:r>
          </a:p>
          <a:p>
            <a:pPr>
              <a:lnSpc>
                <a:spcPct val="90000"/>
              </a:lnSpc>
            </a:pPr>
            <a:r>
              <a:rPr lang="en-US" sz="2600" u="sng" dirty="0">
                <a:solidFill>
                  <a:srgbClr val="CC0000"/>
                </a:solidFill>
              </a:rPr>
              <a:t>Sarcomere</a:t>
            </a:r>
            <a:endParaRPr lang="en-US" sz="2600" dirty="0"/>
          </a:p>
          <a:p>
            <a:pPr lvl="1">
              <a:lnSpc>
                <a:spcPct val="90000"/>
              </a:lnSpc>
            </a:pPr>
            <a:r>
              <a:rPr lang="en-US" sz="2400" dirty="0"/>
              <a:t>functional unit of muscle contraction </a:t>
            </a:r>
          </a:p>
          <a:p>
            <a:pPr lvl="1">
              <a:lnSpc>
                <a:spcPct val="90000"/>
              </a:lnSpc>
            </a:pPr>
            <a:r>
              <a:rPr lang="en-US" sz="2400" dirty="0"/>
              <a:t>alternating bands of </a:t>
            </a:r>
            <a:br>
              <a:rPr lang="en-US" sz="2400" dirty="0"/>
            </a:br>
            <a:r>
              <a:rPr lang="en-US" sz="2400" u="sng" dirty="0">
                <a:solidFill>
                  <a:schemeClr val="tx2"/>
                </a:solidFill>
              </a:rPr>
              <a:t>thin</a:t>
            </a:r>
            <a:r>
              <a:rPr lang="en-US" sz="2400" dirty="0"/>
              <a:t> (</a:t>
            </a:r>
            <a:r>
              <a:rPr lang="en-US" sz="2400" dirty="0">
                <a:solidFill>
                  <a:srgbClr val="CC0000"/>
                </a:solidFill>
              </a:rPr>
              <a:t>actin</a:t>
            </a:r>
            <a:r>
              <a:rPr lang="en-US" sz="2400" dirty="0"/>
              <a:t>) &amp; </a:t>
            </a:r>
            <a:r>
              <a:rPr lang="en-US" sz="2400" u="sng" dirty="0">
                <a:solidFill>
                  <a:schemeClr val="tx2"/>
                </a:solidFill>
              </a:rPr>
              <a:t>thick</a:t>
            </a:r>
            <a:r>
              <a:rPr lang="en-US" sz="2400" dirty="0"/>
              <a:t> (</a:t>
            </a:r>
            <a:r>
              <a:rPr lang="en-US" sz="2400" dirty="0">
                <a:solidFill>
                  <a:srgbClr val="CC0000"/>
                </a:solidFill>
              </a:rPr>
              <a:t>myosin</a:t>
            </a:r>
            <a:r>
              <a:rPr lang="en-US" sz="2400" dirty="0"/>
              <a:t>) protein filaments</a:t>
            </a:r>
          </a:p>
        </p:txBody>
      </p:sp>
      <p:pic>
        <p:nvPicPr>
          <p:cNvPr id="39219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4038" y="4741863"/>
            <a:ext cx="3660775" cy="1989137"/>
          </a:xfrm>
          <a:prstGeom prst="rect">
            <a:avLst/>
          </a:prstGeom>
          <a:noFill/>
          <a:ln w="9525">
            <a:noFill/>
            <a:miter lim="800000"/>
            <a:headEnd/>
            <a:tailEnd/>
          </a:ln>
          <a:effectLst/>
        </p:spPr>
      </p:pic>
      <p:sp>
        <p:nvSpPr>
          <p:cNvPr id="392198" name="Freeform 6"/>
          <p:cNvSpPr>
            <a:spLocks/>
          </p:cNvSpPr>
          <p:nvPr/>
        </p:nvSpPr>
        <p:spPr bwMode="auto">
          <a:xfrm>
            <a:off x="4294188" y="5481638"/>
            <a:ext cx="2841625" cy="860425"/>
          </a:xfrm>
          <a:custGeom>
            <a:avLst/>
            <a:gdLst/>
            <a:ahLst/>
            <a:cxnLst>
              <a:cxn ang="0">
                <a:pos x="1790" y="368"/>
              </a:cxn>
              <a:cxn ang="0">
                <a:pos x="1120" y="494"/>
              </a:cxn>
              <a:cxn ang="0">
                <a:pos x="461" y="77"/>
              </a:cxn>
              <a:cxn ang="0">
                <a:pos x="0" y="33"/>
              </a:cxn>
            </a:cxnLst>
            <a:rect l="0" t="0" r="r" b="b"/>
            <a:pathLst>
              <a:path w="1790" h="542">
                <a:moveTo>
                  <a:pt x="1790" y="368"/>
                </a:moveTo>
                <a:cubicBezTo>
                  <a:pt x="1565" y="455"/>
                  <a:pt x="1341" y="542"/>
                  <a:pt x="1120" y="494"/>
                </a:cubicBezTo>
                <a:cubicBezTo>
                  <a:pt x="899" y="446"/>
                  <a:pt x="648" y="154"/>
                  <a:pt x="461" y="77"/>
                </a:cubicBezTo>
                <a:cubicBezTo>
                  <a:pt x="274" y="0"/>
                  <a:pt x="137" y="16"/>
                  <a:pt x="0" y="33"/>
                </a:cubicBezTo>
              </a:path>
            </a:pathLst>
          </a:custGeom>
          <a:noFill/>
          <a:ln w="76200" cap="flat" cmpd="sng">
            <a:solidFill>
              <a:srgbClr val="CC0000"/>
            </a:solidFill>
            <a:prstDash val="solid"/>
            <a:round/>
            <a:headEnd/>
            <a:tailEnd type="stealth" w="med" len="me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Muscle filaments &amp; Sarcomere </a:t>
            </a:r>
          </a:p>
        </p:txBody>
      </p:sp>
      <p:pic>
        <p:nvPicPr>
          <p:cNvPr id="39833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t="1636" b="4909"/>
          <a:stretch>
            <a:fillRect/>
          </a:stretch>
        </p:blipFill>
        <p:spPr bwMode="auto">
          <a:xfrm>
            <a:off x="50800" y="1262063"/>
            <a:ext cx="6362700" cy="5416550"/>
          </a:xfrm>
          <a:prstGeom prst="rect">
            <a:avLst/>
          </a:prstGeom>
          <a:noFill/>
          <a:ln w="9525">
            <a:noFill/>
            <a:miter lim="800000"/>
            <a:headEnd/>
            <a:tailEnd/>
          </a:ln>
          <a:effectLst/>
        </p:spPr>
      </p:pic>
      <p:sp>
        <p:nvSpPr>
          <p:cNvPr id="398340" name="Rectangle 4" descr="Rectangle: Click to edit Master text styles&#10;Second level&#10;Third level&#10;Fourth level&#10;Fifth level"/>
          <p:cNvSpPr>
            <a:spLocks noGrp="1" noChangeArrowheads="1"/>
          </p:cNvSpPr>
          <p:nvPr>
            <p:ph type="body" idx="1"/>
          </p:nvPr>
        </p:nvSpPr>
        <p:spPr>
          <a:xfrm>
            <a:off x="4621213" y="3040063"/>
            <a:ext cx="4308475" cy="3603625"/>
          </a:xfrm>
          <a:noFill/>
          <a:ln/>
        </p:spPr>
        <p:txBody>
          <a:bodyPr/>
          <a:lstStyle/>
          <a:p>
            <a:r>
              <a:rPr lang="en-US"/>
              <a:t>Interacting </a:t>
            </a:r>
            <a:r>
              <a:rPr lang="en-US" u="sng"/>
              <a:t>proteins</a:t>
            </a:r>
            <a:endParaRPr lang="en-US"/>
          </a:p>
          <a:p>
            <a:pPr lvl="1"/>
            <a:r>
              <a:rPr lang="en-US" u="sng">
                <a:solidFill>
                  <a:srgbClr val="CC0000"/>
                </a:solidFill>
              </a:rPr>
              <a:t>thin filaments</a:t>
            </a:r>
            <a:endParaRPr lang="en-US"/>
          </a:p>
          <a:p>
            <a:pPr marL="1085850" lvl="2"/>
            <a:r>
              <a:rPr lang="en-US"/>
              <a:t>braided strands </a:t>
            </a:r>
          </a:p>
          <a:p>
            <a:pPr lvl="3"/>
            <a:r>
              <a:rPr lang="en-US" u="sng">
                <a:solidFill>
                  <a:srgbClr val="CC0000"/>
                </a:solidFill>
              </a:rPr>
              <a:t>actin</a:t>
            </a:r>
          </a:p>
          <a:p>
            <a:pPr lvl="3"/>
            <a:r>
              <a:rPr lang="en-US" u="sng">
                <a:solidFill>
                  <a:srgbClr val="CC0000"/>
                </a:solidFill>
              </a:rPr>
              <a:t>tropomyosin</a:t>
            </a:r>
          </a:p>
          <a:p>
            <a:pPr lvl="3"/>
            <a:r>
              <a:rPr lang="en-US" u="sng">
                <a:solidFill>
                  <a:srgbClr val="CC0000"/>
                </a:solidFill>
              </a:rPr>
              <a:t>troponin</a:t>
            </a:r>
            <a:endParaRPr lang="en-US"/>
          </a:p>
          <a:p>
            <a:pPr lvl="1"/>
            <a:r>
              <a:rPr lang="en-US" u="sng">
                <a:solidFill>
                  <a:srgbClr val="CC0000"/>
                </a:solidFill>
              </a:rPr>
              <a:t>thick filaments</a:t>
            </a:r>
            <a:endParaRPr lang="en-US"/>
          </a:p>
          <a:p>
            <a:pPr marL="1085850" lvl="2"/>
            <a:r>
              <a:rPr lang="en-US" u="sng">
                <a:solidFill>
                  <a:srgbClr val="CC0000"/>
                </a:solidFill>
              </a:rPr>
              <a:t>myosin</a:t>
            </a:r>
            <a:endParaRPr lang="en-US"/>
          </a:p>
        </p:txBody>
      </p:sp>
      <p:grpSp>
        <p:nvGrpSpPr>
          <p:cNvPr id="2" name="Group 9"/>
          <p:cNvGrpSpPr>
            <a:grpSpLocks/>
          </p:cNvGrpSpPr>
          <p:nvPr/>
        </p:nvGrpSpPr>
        <p:grpSpPr bwMode="auto">
          <a:xfrm>
            <a:off x="4471988" y="4479925"/>
            <a:ext cx="1585912" cy="1184275"/>
            <a:chOff x="2817" y="2822"/>
            <a:chExt cx="999" cy="746"/>
          </a:xfrm>
        </p:grpSpPr>
        <p:sp>
          <p:nvSpPr>
            <p:cNvPr id="398341" name="Freeform 5"/>
            <p:cNvSpPr>
              <a:spLocks/>
            </p:cNvSpPr>
            <p:nvPr/>
          </p:nvSpPr>
          <p:spPr bwMode="auto">
            <a:xfrm>
              <a:off x="2817" y="3061"/>
              <a:ext cx="873" cy="168"/>
            </a:xfrm>
            <a:custGeom>
              <a:avLst/>
              <a:gdLst/>
              <a:ahLst/>
              <a:cxnLst>
                <a:cxn ang="0">
                  <a:pos x="873" y="139"/>
                </a:cxn>
                <a:cxn ang="0">
                  <a:pos x="621" y="149"/>
                </a:cxn>
                <a:cxn ang="0">
                  <a:pos x="344" y="23"/>
                </a:cxn>
                <a:cxn ang="0">
                  <a:pos x="0" y="13"/>
                </a:cxn>
              </a:cxnLst>
              <a:rect l="0" t="0" r="r" b="b"/>
              <a:pathLst>
                <a:path w="873" h="168">
                  <a:moveTo>
                    <a:pt x="873" y="139"/>
                  </a:moveTo>
                  <a:cubicBezTo>
                    <a:pt x="791" y="153"/>
                    <a:pt x="709" y="168"/>
                    <a:pt x="621" y="149"/>
                  </a:cubicBezTo>
                  <a:cubicBezTo>
                    <a:pt x="533" y="130"/>
                    <a:pt x="447" y="46"/>
                    <a:pt x="344" y="23"/>
                  </a:cubicBezTo>
                  <a:cubicBezTo>
                    <a:pt x="241" y="0"/>
                    <a:pt x="120" y="6"/>
                    <a:pt x="0" y="13"/>
                  </a:cubicBezTo>
                </a:path>
              </a:pathLst>
            </a:custGeom>
            <a:noFill/>
            <a:ln w="57150" cap="flat" cmpd="sng">
              <a:solidFill>
                <a:srgbClr val="CC0000"/>
              </a:solidFill>
              <a:prstDash val="solid"/>
              <a:round/>
              <a:headEnd/>
              <a:tailEnd type="stealth" w="med" len="med"/>
            </a:ln>
            <a:effectLst/>
          </p:spPr>
          <p:txBody>
            <a:bodyPr wrap="none" anchor="ctr">
              <a:prstTxWarp prst="textNoShape">
                <a:avLst/>
              </a:prstTxWarp>
            </a:bodyPr>
            <a:lstStyle/>
            <a:p>
              <a:endParaRPr lang="en-US"/>
            </a:p>
          </p:txBody>
        </p:sp>
        <p:grpSp>
          <p:nvGrpSpPr>
            <p:cNvPr id="3" name="Group 8"/>
            <p:cNvGrpSpPr>
              <a:grpSpLocks/>
            </p:cNvGrpSpPr>
            <p:nvPr/>
          </p:nvGrpSpPr>
          <p:grpSpPr bwMode="auto">
            <a:xfrm>
              <a:off x="3686" y="2822"/>
              <a:ext cx="130" cy="746"/>
              <a:chOff x="3681" y="2822"/>
              <a:chExt cx="130" cy="746"/>
            </a:xfrm>
          </p:grpSpPr>
          <p:sp>
            <p:nvSpPr>
              <p:cNvPr id="398342" name="AutoShape 6"/>
              <p:cNvSpPr>
                <a:spLocks noChangeArrowheads="1"/>
              </p:cNvSpPr>
              <p:nvPr/>
            </p:nvSpPr>
            <p:spPr bwMode="auto">
              <a:xfrm>
                <a:off x="3681" y="2865"/>
                <a:ext cx="101" cy="67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98343" name="Rectangle 7"/>
              <p:cNvSpPr>
                <a:spLocks noChangeArrowheads="1"/>
              </p:cNvSpPr>
              <p:nvPr/>
            </p:nvSpPr>
            <p:spPr bwMode="auto">
              <a:xfrm>
                <a:off x="3758" y="2822"/>
                <a:ext cx="53" cy="74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grpSp>
      <p:sp>
        <p:nvSpPr>
          <p:cNvPr id="398346" name="Freeform 10"/>
          <p:cNvSpPr>
            <a:spLocks/>
          </p:cNvSpPr>
          <p:nvPr/>
        </p:nvSpPr>
        <p:spPr bwMode="auto">
          <a:xfrm>
            <a:off x="3925888" y="5667375"/>
            <a:ext cx="1616075" cy="782638"/>
          </a:xfrm>
          <a:custGeom>
            <a:avLst/>
            <a:gdLst/>
            <a:ahLst/>
            <a:cxnLst>
              <a:cxn ang="0">
                <a:pos x="1018" y="449"/>
              </a:cxn>
              <a:cxn ang="0">
                <a:pos x="727" y="430"/>
              </a:cxn>
              <a:cxn ang="0">
                <a:pos x="606" y="71"/>
              </a:cxn>
              <a:cxn ang="0">
                <a:pos x="0" y="3"/>
              </a:cxn>
            </a:cxnLst>
            <a:rect l="0" t="0" r="r" b="b"/>
            <a:pathLst>
              <a:path w="1018" h="493">
                <a:moveTo>
                  <a:pt x="1018" y="449"/>
                </a:moveTo>
                <a:cubicBezTo>
                  <a:pt x="907" y="471"/>
                  <a:pt x="796" y="493"/>
                  <a:pt x="727" y="430"/>
                </a:cubicBezTo>
                <a:cubicBezTo>
                  <a:pt x="658" y="367"/>
                  <a:pt x="727" y="142"/>
                  <a:pt x="606" y="71"/>
                </a:cubicBezTo>
                <a:cubicBezTo>
                  <a:pt x="485" y="0"/>
                  <a:pt x="242" y="1"/>
                  <a:pt x="0" y="3"/>
                </a:cubicBezTo>
              </a:path>
            </a:pathLst>
          </a:custGeom>
          <a:noFill/>
          <a:ln w="57150" cap="flat" cmpd="sng">
            <a:solidFill>
              <a:srgbClr val="CC0000"/>
            </a:solidFill>
            <a:prstDash val="solid"/>
            <a:round/>
            <a:headEnd/>
            <a:tailEnd type="stealth" w="med" len="me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038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4060825"/>
            <a:ext cx="8128000" cy="2176463"/>
          </a:xfrm>
          <a:prstGeom prst="rect">
            <a:avLst/>
          </a:prstGeom>
          <a:noFill/>
          <a:ln w="9525">
            <a:noFill/>
            <a:miter lim="800000"/>
            <a:headEnd/>
            <a:tailEnd/>
          </a:ln>
          <a:effectLst/>
        </p:spPr>
      </p:pic>
      <p:sp>
        <p:nvSpPr>
          <p:cNvPr id="400387" name="Rectangle 3"/>
          <p:cNvSpPr>
            <a:spLocks noGrp="1" noChangeArrowheads="1"/>
          </p:cNvSpPr>
          <p:nvPr>
            <p:ph type="title"/>
          </p:nvPr>
        </p:nvSpPr>
        <p:spPr/>
        <p:txBody>
          <a:bodyPr/>
          <a:lstStyle/>
          <a:p>
            <a:r>
              <a:rPr lang="en-US"/>
              <a:t>Thin filaments: actin</a:t>
            </a:r>
          </a:p>
        </p:txBody>
      </p:sp>
      <p:sp>
        <p:nvSpPr>
          <p:cNvPr id="400388" name="Rectangle 4" descr="Rectangle: Click to edit Master text styles&#10;Second level&#10;Third level&#10;Fourth level&#10;Fifth level"/>
          <p:cNvSpPr>
            <a:spLocks noGrp="1" noChangeArrowheads="1"/>
          </p:cNvSpPr>
          <p:nvPr>
            <p:ph type="body" idx="1"/>
          </p:nvPr>
        </p:nvSpPr>
        <p:spPr>
          <a:xfrm>
            <a:off x="719138" y="1371600"/>
            <a:ext cx="8347075" cy="1452563"/>
          </a:xfrm>
        </p:spPr>
        <p:txBody>
          <a:bodyPr/>
          <a:lstStyle/>
          <a:p>
            <a:r>
              <a:rPr lang="en-US"/>
              <a:t>Complex of proteins</a:t>
            </a:r>
            <a:endParaRPr lang="en-US" sz="2600"/>
          </a:p>
          <a:p>
            <a:pPr lvl="1"/>
            <a:r>
              <a:rPr lang="en-US" sz="2400"/>
              <a:t>braid of </a:t>
            </a:r>
            <a:r>
              <a:rPr lang="en-US" sz="2400" u="sng">
                <a:solidFill>
                  <a:srgbClr val="CC0000"/>
                </a:solidFill>
              </a:rPr>
              <a:t>actin</a:t>
            </a:r>
            <a:r>
              <a:rPr lang="en-US" sz="2400"/>
              <a:t> molecules &amp; </a:t>
            </a:r>
            <a:r>
              <a:rPr lang="en-US" sz="2400" u="sng">
                <a:solidFill>
                  <a:srgbClr val="CC0000"/>
                </a:solidFill>
              </a:rPr>
              <a:t>tropomyosin</a:t>
            </a:r>
            <a:r>
              <a:rPr lang="en-US" sz="2400">
                <a:solidFill>
                  <a:srgbClr val="CC0000"/>
                </a:solidFill>
              </a:rPr>
              <a:t> </a:t>
            </a:r>
            <a:r>
              <a:rPr lang="en-US" sz="2400"/>
              <a:t>fibers</a:t>
            </a:r>
          </a:p>
          <a:p>
            <a:pPr lvl="2"/>
            <a:r>
              <a:rPr lang="en-US" sz="2000"/>
              <a:t>tropomyosin fibers secured with </a:t>
            </a:r>
            <a:r>
              <a:rPr lang="en-US" sz="2000" u="sng">
                <a:solidFill>
                  <a:srgbClr val="CC0000"/>
                </a:solidFill>
              </a:rPr>
              <a:t>troponin</a:t>
            </a:r>
            <a:r>
              <a:rPr lang="en-US" sz="2000"/>
              <a:t> molecules</a:t>
            </a:r>
          </a:p>
        </p:txBody>
      </p:sp>
      <p:pic>
        <p:nvPicPr>
          <p:cNvPr id="400389" name="Picture 5" descr="f42-22_thin_filaments_a_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2895600"/>
            <a:ext cx="5738813" cy="1979613"/>
          </a:xfrm>
          <a:prstGeom prst="rect">
            <a:avLst/>
          </a:prstGeom>
          <a:noFill/>
          <a:ln w="9525">
            <a:noFill/>
            <a:miter lim="800000"/>
            <a:headEnd/>
            <a:tailEnd/>
          </a:ln>
        </p:spPr>
      </p:pic>
      <p:sp>
        <p:nvSpPr>
          <p:cNvPr id="400394" name="Freeform 10"/>
          <p:cNvSpPr>
            <a:spLocks/>
          </p:cNvSpPr>
          <p:nvPr/>
        </p:nvSpPr>
        <p:spPr bwMode="auto">
          <a:xfrm>
            <a:off x="5670550" y="4276725"/>
            <a:ext cx="919163" cy="1206500"/>
          </a:xfrm>
          <a:custGeom>
            <a:avLst/>
            <a:gdLst/>
            <a:ahLst/>
            <a:cxnLst>
              <a:cxn ang="0">
                <a:pos x="579" y="0"/>
              </a:cxn>
              <a:cxn ang="0">
                <a:pos x="0" y="0"/>
              </a:cxn>
              <a:cxn ang="0">
                <a:pos x="0" y="760"/>
              </a:cxn>
            </a:cxnLst>
            <a:rect l="0" t="0" r="r" b="b"/>
            <a:pathLst>
              <a:path w="579" h="760">
                <a:moveTo>
                  <a:pt x="579" y="0"/>
                </a:moveTo>
                <a:lnTo>
                  <a:pt x="0" y="0"/>
                </a:lnTo>
                <a:lnTo>
                  <a:pt x="0" y="760"/>
                </a:lnTo>
              </a:path>
            </a:pathLst>
          </a:custGeom>
          <a:noFill/>
          <a:ln w="28575"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400395" name="Freeform 11"/>
          <p:cNvSpPr>
            <a:spLocks/>
          </p:cNvSpPr>
          <p:nvPr/>
        </p:nvSpPr>
        <p:spPr bwMode="auto">
          <a:xfrm>
            <a:off x="6149975" y="4664075"/>
            <a:ext cx="423863" cy="608013"/>
          </a:xfrm>
          <a:custGeom>
            <a:avLst/>
            <a:gdLst/>
            <a:ahLst/>
            <a:cxnLst>
              <a:cxn ang="0">
                <a:pos x="267" y="0"/>
              </a:cxn>
              <a:cxn ang="0">
                <a:pos x="0" y="0"/>
              </a:cxn>
              <a:cxn ang="0">
                <a:pos x="0" y="383"/>
              </a:cxn>
            </a:cxnLst>
            <a:rect l="0" t="0" r="r" b="b"/>
            <a:pathLst>
              <a:path w="267" h="383">
                <a:moveTo>
                  <a:pt x="267" y="0"/>
                </a:moveTo>
                <a:lnTo>
                  <a:pt x="0" y="0"/>
                </a:lnTo>
                <a:lnTo>
                  <a:pt x="0" y="383"/>
                </a:lnTo>
              </a:path>
            </a:pathLst>
          </a:custGeom>
          <a:noFill/>
          <a:ln w="19050" cap="flat" cmpd="sng">
            <a:solidFill>
              <a:srgbClr val="000000"/>
            </a:solidFill>
            <a:prstDash val="solid"/>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9" name="Picture 7" descr="f42-21_thick_filaments_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2988" y="2813050"/>
            <a:ext cx="7186612" cy="3933825"/>
          </a:xfrm>
          <a:prstGeom prst="rect">
            <a:avLst/>
          </a:prstGeom>
          <a:noFill/>
          <a:ln w="9525">
            <a:noFill/>
            <a:miter lim="800000"/>
            <a:headEnd/>
            <a:tailEnd/>
          </a:ln>
        </p:spPr>
      </p:pic>
      <p:sp>
        <p:nvSpPr>
          <p:cNvPr id="402434" name="Rectangle 2"/>
          <p:cNvSpPr>
            <a:spLocks noGrp="1" noChangeArrowheads="1"/>
          </p:cNvSpPr>
          <p:nvPr>
            <p:ph type="title"/>
          </p:nvPr>
        </p:nvSpPr>
        <p:spPr/>
        <p:txBody>
          <a:bodyPr/>
          <a:lstStyle/>
          <a:p>
            <a:r>
              <a:rPr lang="en-US"/>
              <a:t>Thick filaments: myosin</a:t>
            </a:r>
          </a:p>
        </p:txBody>
      </p:sp>
      <p:sp>
        <p:nvSpPr>
          <p:cNvPr id="402438" name="Rectangle 6" descr="Rectangle: Click to edit Master text styles&#10;Second level&#10;Third level&#10;Fourth level&#10;Fifth level"/>
          <p:cNvSpPr>
            <a:spLocks noGrp="1" noChangeArrowheads="1"/>
          </p:cNvSpPr>
          <p:nvPr>
            <p:ph type="body" idx="1"/>
          </p:nvPr>
        </p:nvSpPr>
        <p:spPr>
          <a:xfrm>
            <a:off x="698500" y="990600"/>
            <a:ext cx="7772400" cy="1601788"/>
          </a:xfrm>
          <a:noFill/>
          <a:ln/>
        </p:spPr>
        <p:txBody>
          <a:bodyPr/>
          <a:lstStyle/>
          <a:p>
            <a:r>
              <a:rPr lang="en-US" dirty="0"/>
              <a:t>Single protein</a:t>
            </a:r>
          </a:p>
          <a:p>
            <a:pPr lvl="1">
              <a:lnSpc>
                <a:spcPct val="80000"/>
              </a:lnSpc>
            </a:pPr>
            <a:r>
              <a:rPr lang="en-US" u="sng" dirty="0">
                <a:solidFill>
                  <a:srgbClr val="CC0000"/>
                </a:solidFill>
              </a:rPr>
              <a:t>myosin</a:t>
            </a:r>
            <a:r>
              <a:rPr lang="en-US" dirty="0"/>
              <a:t> molecule</a:t>
            </a:r>
          </a:p>
          <a:p>
            <a:pPr lvl="2">
              <a:lnSpc>
                <a:spcPct val="80000"/>
              </a:lnSpc>
            </a:pPr>
            <a:r>
              <a:rPr lang="en-US" dirty="0"/>
              <a:t>long protein with globular head</a:t>
            </a:r>
          </a:p>
        </p:txBody>
      </p:sp>
      <p:sp>
        <p:nvSpPr>
          <p:cNvPr id="402440" name="AutoShape 8"/>
          <p:cNvSpPr>
            <a:spLocks noChangeArrowheads="1"/>
          </p:cNvSpPr>
          <p:nvPr/>
        </p:nvSpPr>
        <p:spPr bwMode="auto">
          <a:xfrm>
            <a:off x="115888" y="5886450"/>
            <a:ext cx="3883025" cy="835025"/>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a:solidFill>
                  <a:srgbClr val="0F116A"/>
                </a:solidFill>
              </a:rPr>
              <a:t>bundle of myosin proteins:</a:t>
            </a:r>
          </a:p>
          <a:p>
            <a:pPr algn="l"/>
            <a:r>
              <a:rPr lang="en-US" sz="2200" b="1">
                <a:solidFill>
                  <a:srgbClr val="0F116A"/>
                </a:solidFill>
              </a:rPr>
              <a:t>globular heads aligned</a:t>
            </a:r>
          </a:p>
        </p:txBody>
      </p:sp>
      <p:sp>
        <p:nvSpPr>
          <p:cNvPr id="402441" name="Rectangle 9"/>
          <p:cNvSpPr>
            <a:spLocks noChangeArrowheads="1"/>
          </p:cNvSpPr>
          <p:nvPr/>
        </p:nvSpPr>
        <p:spPr bwMode="auto">
          <a:xfrm>
            <a:off x="4049713" y="6484938"/>
            <a:ext cx="479425" cy="3730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02442" name="Rectangle 10"/>
          <p:cNvSpPr>
            <a:spLocks noChangeArrowheads="1"/>
          </p:cNvSpPr>
          <p:nvPr/>
        </p:nvSpPr>
        <p:spPr bwMode="auto">
          <a:xfrm>
            <a:off x="1101725" y="5111750"/>
            <a:ext cx="479425" cy="3730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t="12000"/>
          <a:stretch>
            <a:fillRect/>
          </a:stretch>
        </p:blipFill>
        <p:spPr bwMode="auto">
          <a:xfrm>
            <a:off x="1150938" y="2053438"/>
            <a:ext cx="7162800" cy="4728362"/>
          </a:xfrm>
          <a:prstGeom prst="rect">
            <a:avLst/>
          </a:prstGeom>
          <a:noFill/>
          <a:ln w="9525">
            <a:noFill/>
            <a:miter lim="800000"/>
            <a:headEnd/>
            <a:tailEnd/>
          </a:ln>
          <a:effectLst/>
        </p:spPr>
      </p:pic>
      <p:sp>
        <p:nvSpPr>
          <p:cNvPr id="406532" name="Rectangle 4"/>
          <p:cNvSpPr>
            <a:spLocks noGrp="1" noChangeArrowheads="1"/>
          </p:cNvSpPr>
          <p:nvPr>
            <p:ph type="title"/>
          </p:nvPr>
        </p:nvSpPr>
        <p:spPr>
          <a:noFill/>
          <a:ln/>
        </p:spPr>
        <p:txBody>
          <a:bodyPr/>
          <a:lstStyle/>
          <a:p>
            <a:r>
              <a:rPr lang="en-US"/>
              <a:t>Thick &amp; thin filaments</a:t>
            </a:r>
          </a:p>
        </p:txBody>
      </p:sp>
      <p:sp>
        <p:nvSpPr>
          <p:cNvPr id="406536" name="Rectangle 8" descr="Rectangle: Click to edit Master text styles&#10;Second level&#10;Third level&#10;Fourth level&#10;Fifth level"/>
          <p:cNvSpPr>
            <a:spLocks noGrp="1" noChangeArrowheads="1"/>
          </p:cNvSpPr>
          <p:nvPr>
            <p:ph type="body" idx="1"/>
          </p:nvPr>
        </p:nvSpPr>
        <p:spPr>
          <a:xfrm>
            <a:off x="393700" y="939800"/>
            <a:ext cx="7772400" cy="990600"/>
          </a:xfrm>
          <a:noFill/>
          <a:ln/>
        </p:spPr>
        <p:txBody>
          <a:bodyPr/>
          <a:lstStyle/>
          <a:p>
            <a:r>
              <a:rPr lang="en-US" sz="2600" dirty="0"/>
              <a:t>Myosin tails aligned together &amp; heads pointed away from center of sarcomere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7848600" y="6096000"/>
            <a:ext cx="1295400" cy="762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6467" name="Rectangle 3"/>
          <p:cNvSpPr>
            <a:spLocks noChangeArrowheads="1"/>
          </p:cNvSpPr>
          <p:nvPr/>
        </p:nvSpPr>
        <p:spPr bwMode="auto">
          <a:xfrm>
            <a:off x="228600" y="6096000"/>
            <a:ext cx="1295400" cy="762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6468" name="Rectangle 4"/>
          <p:cNvSpPr>
            <a:spLocks noGrp="1" noChangeArrowheads="1"/>
          </p:cNvSpPr>
          <p:nvPr>
            <p:ph type="title"/>
          </p:nvPr>
        </p:nvSpPr>
        <p:spPr>
          <a:xfrm>
            <a:off x="609600" y="203200"/>
            <a:ext cx="8382000" cy="762000"/>
          </a:xfrm>
          <a:noFill/>
          <a:ln/>
        </p:spPr>
        <p:txBody>
          <a:bodyPr/>
          <a:lstStyle/>
          <a:p>
            <a:r>
              <a:rPr lang="en-US" dirty="0"/>
              <a:t>Interaction of thick &amp; thin filaments</a:t>
            </a:r>
          </a:p>
        </p:txBody>
      </p:sp>
      <p:sp>
        <p:nvSpPr>
          <p:cNvPr id="446472" name="Rectangle 8" descr="Rectangle: Click to edit Master text styles&#10;Second level&#10;Third level&#10;Fourth level&#10;Fifth level"/>
          <p:cNvSpPr>
            <a:spLocks noGrp="1" noChangeArrowheads="1"/>
          </p:cNvSpPr>
          <p:nvPr>
            <p:ph type="body" idx="1"/>
          </p:nvPr>
        </p:nvSpPr>
        <p:spPr>
          <a:xfrm>
            <a:off x="531813" y="889000"/>
            <a:ext cx="8421687" cy="2360613"/>
          </a:xfrm>
          <a:noFill/>
          <a:ln/>
        </p:spPr>
        <p:txBody>
          <a:bodyPr/>
          <a:lstStyle/>
          <a:p>
            <a:pPr>
              <a:lnSpc>
                <a:spcPct val="110000"/>
              </a:lnSpc>
            </a:pPr>
            <a:r>
              <a:rPr lang="en-US" u="sng" dirty="0">
                <a:solidFill>
                  <a:srgbClr val="CC0000"/>
                </a:solidFill>
              </a:rPr>
              <a:t>Cross bridges</a:t>
            </a:r>
            <a:r>
              <a:rPr lang="en-US" dirty="0"/>
              <a:t> </a:t>
            </a:r>
          </a:p>
          <a:p>
            <a:pPr lvl="1">
              <a:lnSpc>
                <a:spcPct val="110000"/>
              </a:lnSpc>
            </a:pPr>
            <a:r>
              <a:rPr lang="en-US" dirty="0"/>
              <a:t>connections formed between </a:t>
            </a:r>
            <a:r>
              <a:rPr lang="en-US" u="sng" dirty="0">
                <a:solidFill>
                  <a:srgbClr val="CC0000"/>
                </a:solidFill>
              </a:rPr>
              <a:t>myosin heads</a:t>
            </a:r>
            <a:r>
              <a:rPr lang="en-US" dirty="0"/>
              <a:t> (thick filaments) &amp; </a:t>
            </a:r>
            <a:r>
              <a:rPr lang="en-US" u="sng" dirty="0">
                <a:solidFill>
                  <a:srgbClr val="CC0000"/>
                </a:solidFill>
              </a:rPr>
              <a:t>actin</a:t>
            </a:r>
            <a:r>
              <a:rPr lang="en-US" dirty="0"/>
              <a:t> (thin filaments) </a:t>
            </a:r>
          </a:p>
          <a:p>
            <a:pPr lvl="1">
              <a:lnSpc>
                <a:spcPct val="110000"/>
              </a:lnSpc>
            </a:pPr>
            <a:r>
              <a:rPr lang="en-US" dirty="0"/>
              <a:t>cause the muscle to shorten (contract)</a:t>
            </a:r>
            <a:r>
              <a:rPr lang="en-US" sz="2400" dirty="0"/>
              <a:t> </a:t>
            </a:r>
          </a:p>
        </p:txBody>
      </p:sp>
      <p:pic>
        <p:nvPicPr>
          <p:cNvPr id="446473" name="Picture 9" descr="f42-23_the_interaction__c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3705225"/>
            <a:ext cx="8991600" cy="2695575"/>
          </a:xfrm>
          <a:prstGeom prst="rect">
            <a:avLst/>
          </a:prstGeom>
          <a:noFill/>
          <a:ln w="9525">
            <a:noFill/>
            <a:miter lim="800000"/>
            <a:headEnd/>
            <a:tailEnd/>
          </a:ln>
        </p:spPr>
      </p:pic>
      <p:grpSp>
        <p:nvGrpSpPr>
          <p:cNvPr id="2" name="Group 23"/>
          <p:cNvGrpSpPr>
            <a:grpSpLocks/>
          </p:cNvGrpSpPr>
          <p:nvPr/>
        </p:nvGrpSpPr>
        <p:grpSpPr bwMode="auto">
          <a:xfrm>
            <a:off x="1254125" y="6310313"/>
            <a:ext cx="6811963" cy="471487"/>
            <a:chOff x="790" y="3975"/>
            <a:chExt cx="4291" cy="297"/>
          </a:xfrm>
        </p:grpSpPr>
        <p:grpSp>
          <p:nvGrpSpPr>
            <p:cNvPr id="3" name="Group 15"/>
            <p:cNvGrpSpPr>
              <a:grpSpLocks/>
            </p:cNvGrpSpPr>
            <p:nvPr/>
          </p:nvGrpSpPr>
          <p:grpSpPr bwMode="auto">
            <a:xfrm>
              <a:off x="790" y="3975"/>
              <a:ext cx="4291" cy="223"/>
              <a:chOff x="790" y="3995"/>
              <a:chExt cx="4291" cy="223"/>
            </a:xfrm>
          </p:grpSpPr>
          <p:sp>
            <p:nvSpPr>
              <p:cNvPr id="446477" name="AutoShape 13"/>
              <p:cNvSpPr>
                <a:spLocks noChangeArrowheads="1"/>
              </p:cNvSpPr>
              <p:nvPr/>
            </p:nvSpPr>
            <p:spPr bwMode="auto">
              <a:xfrm>
                <a:off x="848" y="4044"/>
                <a:ext cx="4199" cy="174"/>
              </a:xfrm>
              <a:prstGeom prst="roundRect">
                <a:avLst>
                  <a:gd name="adj" fmla="val 16667"/>
                </a:avLst>
              </a:prstGeom>
              <a:noFill/>
              <a:ln w="38100">
                <a:solidFill>
                  <a:srgbClr val="000000"/>
                </a:solidFill>
                <a:round/>
                <a:headEnd/>
                <a:tailEnd/>
              </a:ln>
              <a:effectLst/>
            </p:spPr>
            <p:txBody>
              <a:bodyPr wrap="none" anchor="ctr">
                <a:prstTxWarp prst="textNoShape">
                  <a:avLst/>
                </a:prstTxWarp>
              </a:bodyPr>
              <a:lstStyle/>
              <a:p>
                <a:endParaRPr lang="en-US"/>
              </a:p>
            </p:txBody>
          </p:sp>
          <p:sp>
            <p:nvSpPr>
              <p:cNvPr id="446478" name="Rectangle 14"/>
              <p:cNvSpPr>
                <a:spLocks noChangeArrowheads="1"/>
              </p:cNvSpPr>
              <p:nvPr/>
            </p:nvSpPr>
            <p:spPr bwMode="auto">
              <a:xfrm>
                <a:off x="790" y="3995"/>
                <a:ext cx="4291" cy="9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46480" name="Rectangle 16"/>
            <p:cNvSpPr>
              <a:spLocks noChangeArrowheads="1"/>
            </p:cNvSpPr>
            <p:nvPr/>
          </p:nvSpPr>
          <p:spPr bwMode="auto">
            <a:xfrm>
              <a:off x="2456" y="4061"/>
              <a:ext cx="890" cy="211"/>
            </a:xfrm>
            <a:prstGeom prst="rect">
              <a:avLst/>
            </a:prstGeom>
            <a:solidFill>
              <a:schemeClr val="bg1"/>
            </a:solidFill>
            <a:ln w="9525">
              <a:noFill/>
              <a:miter lim="800000"/>
              <a:headEnd/>
              <a:tailEnd/>
            </a:ln>
            <a:effectLst/>
          </p:spPr>
          <p:txBody>
            <a:bodyPr wrap="none" lIns="0" tIns="0" rIns="0" bIns="0" anchor="ctr">
              <a:prstTxWarp prst="textNoShape">
                <a:avLst/>
              </a:prstTxWarp>
              <a:spAutoFit/>
            </a:bodyPr>
            <a:lstStyle/>
            <a:p>
              <a:r>
                <a:rPr lang="en-US" sz="2200" b="1">
                  <a:solidFill>
                    <a:srgbClr val="000000"/>
                  </a:solidFill>
                </a:rPr>
                <a:t>sarcomere</a:t>
              </a:r>
            </a:p>
          </p:txBody>
        </p:sp>
      </p:grpSp>
      <p:sp>
        <p:nvSpPr>
          <p:cNvPr id="446484" name="Rectangle 20"/>
          <p:cNvSpPr>
            <a:spLocks noChangeArrowheads="1"/>
          </p:cNvSpPr>
          <p:nvPr/>
        </p:nvSpPr>
        <p:spPr bwMode="auto">
          <a:xfrm>
            <a:off x="146050" y="4849813"/>
            <a:ext cx="361950" cy="254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nvGrpSpPr>
          <p:cNvPr id="4" name="Group 22"/>
          <p:cNvGrpSpPr>
            <a:grpSpLocks/>
          </p:cNvGrpSpPr>
          <p:nvPr/>
        </p:nvGrpSpPr>
        <p:grpSpPr bwMode="auto">
          <a:xfrm>
            <a:off x="200025" y="4818063"/>
            <a:ext cx="8897938" cy="339725"/>
            <a:chOff x="126" y="3035"/>
            <a:chExt cx="5605" cy="214"/>
          </a:xfrm>
        </p:grpSpPr>
        <p:grpSp>
          <p:nvGrpSpPr>
            <p:cNvPr id="5" name="Group 17"/>
            <p:cNvGrpSpPr>
              <a:grpSpLocks/>
            </p:cNvGrpSpPr>
            <p:nvPr/>
          </p:nvGrpSpPr>
          <p:grpSpPr bwMode="auto">
            <a:xfrm>
              <a:off x="126" y="3035"/>
              <a:ext cx="5605" cy="116"/>
              <a:chOff x="790" y="3995"/>
              <a:chExt cx="4291" cy="223"/>
            </a:xfrm>
          </p:grpSpPr>
          <p:sp>
            <p:nvSpPr>
              <p:cNvPr id="446482" name="AutoShape 18"/>
              <p:cNvSpPr>
                <a:spLocks noChangeArrowheads="1"/>
              </p:cNvSpPr>
              <p:nvPr/>
            </p:nvSpPr>
            <p:spPr bwMode="auto">
              <a:xfrm>
                <a:off x="848" y="4044"/>
                <a:ext cx="4199" cy="174"/>
              </a:xfrm>
              <a:prstGeom prst="roundRect">
                <a:avLst>
                  <a:gd name="adj" fmla="val 16667"/>
                </a:avLst>
              </a:prstGeom>
              <a:noFill/>
              <a:ln w="38100">
                <a:solidFill>
                  <a:srgbClr val="000000"/>
                </a:solidFill>
                <a:round/>
                <a:headEnd/>
                <a:tailEnd/>
              </a:ln>
              <a:effectLst/>
            </p:spPr>
            <p:txBody>
              <a:bodyPr wrap="none" anchor="ctr">
                <a:prstTxWarp prst="textNoShape">
                  <a:avLst/>
                </a:prstTxWarp>
              </a:bodyPr>
              <a:lstStyle/>
              <a:p>
                <a:endParaRPr lang="en-US"/>
              </a:p>
            </p:txBody>
          </p:sp>
          <p:sp>
            <p:nvSpPr>
              <p:cNvPr id="446483" name="Rectangle 19"/>
              <p:cNvSpPr>
                <a:spLocks noChangeArrowheads="1"/>
              </p:cNvSpPr>
              <p:nvPr/>
            </p:nvSpPr>
            <p:spPr bwMode="auto">
              <a:xfrm>
                <a:off x="790" y="3995"/>
                <a:ext cx="4291" cy="9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46485" name="Rectangle 21"/>
            <p:cNvSpPr>
              <a:spLocks noChangeArrowheads="1"/>
            </p:cNvSpPr>
            <p:nvPr/>
          </p:nvSpPr>
          <p:spPr bwMode="auto">
            <a:xfrm>
              <a:off x="2456" y="3038"/>
              <a:ext cx="890" cy="211"/>
            </a:xfrm>
            <a:prstGeom prst="rect">
              <a:avLst/>
            </a:prstGeom>
            <a:solidFill>
              <a:schemeClr val="bg1"/>
            </a:solidFill>
            <a:ln w="9525">
              <a:noFill/>
              <a:miter lim="800000"/>
              <a:headEnd/>
              <a:tailEnd/>
            </a:ln>
            <a:effectLst/>
          </p:spPr>
          <p:txBody>
            <a:bodyPr wrap="none" lIns="0" tIns="0" rIns="0" bIns="0" anchor="ctr">
              <a:prstTxWarp prst="textNoShape">
                <a:avLst/>
              </a:prstTxWarp>
              <a:spAutoFit/>
            </a:bodyPr>
            <a:lstStyle/>
            <a:p>
              <a:r>
                <a:rPr lang="en-US" sz="2200" b="1">
                  <a:solidFill>
                    <a:srgbClr val="000000"/>
                  </a:solidFill>
                </a:rPr>
                <a:t>sarcomere</a:t>
              </a:r>
            </a:p>
          </p:txBody>
        </p:sp>
      </p:grpSp>
      <p:sp>
        <p:nvSpPr>
          <p:cNvPr id="446488" name="Rectangle 24"/>
          <p:cNvSpPr>
            <a:spLocks noChangeArrowheads="1"/>
          </p:cNvSpPr>
          <p:nvPr/>
        </p:nvSpPr>
        <p:spPr bwMode="auto">
          <a:xfrm>
            <a:off x="777875" y="6073775"/>
            <a:ext cx="415925" cy="3381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29" name="Picture 17" descr="penguinL"/>
          <p:cNvPicPr>
            <a:picLocks noChangeAspect="1" noChangeArrowheads="1"/>
          </p:cNvPicPr>
          <p:nvPr/>
        </p:nvPicPr>
        <p:blipFill>
          <a:blip r:embed="rId4"/>
          <a:srcRect/>
          <a:stretch>
            <a:fillRect/>
          </a:stretch>
        </p:blipFill>
        <p:spPr bwMode="auto">
          <a:xfrm flipH="1">
            <a:off x="0" y="5084763"/>
            <a:ext cx="1274763" cy="1295400"/>
          </a:xfrm>
          <a:prstGeom prst="rect">
            <a:avLst/>
          </a:prstGeom>
          <a:noFill/>
        </p:spPr>
      </p:pic>
      <p:sp>
        <p:nvSpPr>
          <p:cNvPr id="448514" name="Rectangle 2"/>
          <p:cNvSpPr>
            <a:spLocks noGrp="1" noChangeArrowheads="1"/>
          </p:cNvSpPr>
          <p:nvPr>
            <p:ph type="title"/>
          </p:nvPr>
        </p:nvSpPr>
        <p:spPr/>
        <p:txBody>
          <a:bodyPr/>
          <a:lstStyle/>
          <a:p>
            <a:r>
              <a:rPr lang="en-US"/>
              <a:t>Where is ATP needed?</a:t>
            </a:r>
          </a:p>
        </p:txBody>
      </p:sp>
      <p:pic>
        <p:nvPicPr>
          <p:cNvPr id="448516" name="Picture 4" descr="f42-24_the_cross-bridge_c"/>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62188" y="1304925"/>
            <a:ext cx="6854825" cy="5324475"/>
          </a:xfrm>
          <a:prstGeom prst="rect">
            <a:avLst/>
          </a:prstGeom>
          <a:noFill/>
          <a:ln w="9525">
            <a:noFill/>
            <a:miter lim="800000"/>
            <a:headEnd/>
            <a:tailEnd/>
          </a:ln>
        </p:spPr>
      </p:pic>
      <p:sp>
        <p:nvSpPr>
          <p:cNvPr id="448519" name="Oval 7"/>
          <p:cNvSpPr>
            <a:spLocks noChangeArrowheads="1"/>
          </p:cNvSpPr>
          <p:nvPr/>
        </p:nvSpPr>
        <p:spPr bwMode="auto">
          <a:xfrm>
            <a:off x="8308975" y="4592638"/>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3</a:t>
            </a:r>
            <a:endParaRPr lang="en-US">
              <a:solidFill>
                <a:srgbClr val="CC0000"/>
              </a:solidFill>
            </a:endParaRPr>
          </a:p>
        </p:txBody>
      </p:sp>
      <p:sp>
        <p:nvSpPr>
          <p:cNvPr id="448521" name="Oval 9"/>
          <p:cNvSpPr>
            <a:spLocks noChangeArrowheads="1"/>
          </p:cNvSpPr>
          <p:nvPr/>
        </p:nvSpPr>
        <p:spPr bwMode="auto">
          <a:xfrm>
            <a:off x="6686550" y="6381750"/>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4</a:t>
            </a:r>
            <a:endParaRPr lang="en-US">
              <a:solidFill>
                <a:srgbClr val="0F116A"/>
              </a:solidFill>
            </a:endParaRPr>
          </a:p>
        </p:txBody>
      </p:sp>
      <p:sp>
        <p:nvSpPr>
          <p:cNvPr id="448523" name="Oval 11"/>
          <p:cNvSpPr>
            <a:spLocks noChangeArrowheads="1"/>
          </p:cNvSpPr>
          <p:nvPr/>
        </p:nvSpPr>
        <p:spPr bwMode="auto">
          <a:xfrm>
            <a:off x="4738688" y="2690813"/>
            <a:ext cx="520700" cy="457200"/>
          </a:xfrm>
          <a:prstGeom prst="ellipse">
            <a:avLst/>
          </a:prstGeom>
          <a:solidFill>
            <a:schemeClr val="bg1"/>
          </a:solidFill>
          <a:ln w="9525">
            <a:noFill/>
            <a:round/>
            <a:headEnd/>
            <a:tailEnd/>
          </a:ln>
          <a:effectLst/>
        </p:spPr>
        <p:txBody>
          <a:bodyPr wrap="none" anchor="ctr">
            <a:prstTxWarp prst="textNoShape">
              <a:avLst/>
            </a:prstTxWarp>
          </a:bodyPr>
          <a:lstStyle/>
          <a:p>
            <a:r>
              <a:rPr lang="en-US" b="1">
                <a:solidFill>
                  <a:schemeClr val="bg1"/>
                </a:solidFill>
              </a:rPr>
              <a:t>1</a:t>
            </a:r>
            <a:endParaRPr lang="en-US">
              <a:solidFill>
                <a:schemeClr val="bg1"/>
              </a:solidFill>
            </a:endParaRPr>
          </a:p>
        </p:txBody>
      </p:sp>
      <p:sp>
        <p:nvSpPr>
          <p:cNvPr id="448520" name="Oval 8"/>
          <p:cNvSpPr>
            <a:spLocks noChangeArrowheads="1"/>
          </p:cNvSpPr>
          <p:nvPr/>
        </p:nvSpPr>
        <p:spPr bwMode="auto">
          <a:xfrm>
            <a:off x="4937125" y="2755900"/>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2</a:t>
            </a:r>
            <a:endParaRPr lang="en-US">
              <a:solidFill>
                <a:srgbClr val="0F116A"/>
              </a:solidFill>
            </a:endParaRPr>
          </a:p>
        </p:txBody>
      </p:sp>
      <p:sp>
        <p:nvSpPr>
          <p:cNvPr id="448524" name="Oval 12"/>
          <p:cNvSpPr>
            <a:spLocks noChangeArrowheads="1"/>
          </p:cNvSpPr>
          <p:nvPr/>
        </p:nvSpPr>
        <p:spPr bwMode="auto">
          <a:xfrm>
            <a:off x="3189288" y="4584700"/>
            <a:ext cx="423862" cy="352425"/>
          </a:xfrm>
          <a:prstGeom prst="ellipse">
            <a:avLst/>
          </a:prstGeom>
          <a:solidFill>
            <a:schemeClr val="bg1"/>
          </a:solidFill>
          <a:ln w="9525">
            <a:noFill/>
            <a:round/>
            <a:headEnd/>
            <a:tailEnd/>
          </a:ln>
          <a:effectLst/>
        </p:spPr>
        <p:txBody>
          <a:bodyPr wrap="none" anchor="ctr">
            <a:prstTxWarp prst="textNoShape">
              <a:avLst/>
            </a:prstTxWarp>
          </a:bodyPr>
          <a:lstStyle/>
          <a:p>
            <a:r>
              <a:rPr lang="en-US" b="1">
                <a:solidFill>
                  <a:schemeClr val="bg1"/>
                </a:solidFill>
              </a:rPr>
              <a:t>1</a:t>
            </a:r>
            <a:endParaRPr lang="en-US">
              <a:solidFill>
                <a:schemeClr val="bg1"/>
              </a:solidFill>
            </a:endParaRPr>
          </a:p>
        </p:txBody>
      </p:sp>
      <p:sp>
        <p:nvSpPr>
          <p:cNvPr id="448526" name="Oval 14"/>
          <p:cNvSpPr>
            <a:spLocks noChangeArrowheads="1"/>
          </p:cNvSpPr>
          <p:nvPr/>
        </p:nvSpPr>
        <p:spPr bwMode="auto">
          <a:xfrm>
            <a:off x="4746625" y="6237288"/>
            <a:ext cx="463550" cy="449262"/>
          </a:xfrm>
          <a:prstGeom prst="ellipse">
            <a:avLst/>
          </a:prstGeom>
          <a:solidFill>
            <a:schemeClr val="bg1"/>
          </a:solidFill>
          <a:ln w="9525">
            <a:noFill/>
            <a:round/>
            <a:headEnd/>
            <a:tailEnd/>
          </a:ln>
          <a:effectLst/>
        </p:spPr>
        <p:txBody>
          <a:bodyPr wrap="none" anchor="ctr">
            <a:prstTxWarp prst="textNoShape">
              <a:avLst/>
            </a:prstTxWarp>
          </a:bodyPr>
          <a:lstStyle/>
          <a:p>
            <a:r>
              <a:rPr lang="en-US" b="1">
                <a:solidFill>
                  <a:schemeClr val="bg1"/>
                </a:solidFill>
              </a:rPr>
              <a:t>1</a:t>
            </a:r>
            <a:endParaRPr lang="en-US">
              <a:solidFill>
                <a:schemeClr val="bg1"/>
              </a:solidFill>
            </a:endParaRPr>
          </a:p>
        </p:txBody>
      </p:sp>
      <p:sp>
        <p:nvSpPr>
          <p:cNvPr id="448527" name="Oval 15"/>
          <p:cNvSpPr>
            <a:spLocks noChangeArrowheads="1"/>
          </p:cNvSpPr>
          <p:nvPr/>
        </p:nvSpPr>
        <p:spPr bwMode="auto">
          <a:xfrm>
            <a:off x="6416675" y="4568825"/>
            <a:ext cx="400050" cy="392113"/>
          </a:xfrm>
          <a:prstGeom prst="ellipse">
            <a:avLst/>
          </a:prstGeom>
          <a:solidFill>
            <a:schemeClr val="bg1"/>
          </a:solidFill>
          <a:ln w="9525">
            <a:noFill/>
            <a:round/>
            <a:headEnd/>
            <a:tailEnd/>
          </a:ln>
          <a:effectLst/>
        </p:spPr>
        <p:txBody>
          <a:bodyPr wrap="none" anchor="ctr">
            <a:prstTxWarp prst="textNoShape">
              <a:avLst/>
            </a:prstTxWarp>
          </a:bodyPr>
          <a:lstStyle/>
          <a:p>
            <a:r>
              <a:rPr lang="en-US" b="1">
                <a:solidFill>
                  <a:schemeClr val="bg1"/>
                </a:solidFill>
              </a:rPr>
              <a:t>1</a:t>
            </a:r>
            <a:endParaRPr lang="en-US">
              <a:solidFill>
                <a:schemeClr val="bg1"/>
              </a:solidFill>
            </a:endParaRPr>
          </a:p>
        </p:txBody>
      </p:sp>
      <p:sp>
        <p:nvSpPr>
          <p:cNvPr id="448518" name="Rectangle 6" descr="Rectangle: Click to edit Master text styles&#10;Second level&#10;Third level&#10;Fourth level&#10;Fifth level"/>
          <p:cNvSpPr>
            <a:spLocks noGrp="1" noChangeArrowheads="1"/>
          </p:cNvSpPr>
          <p:nvPr>
            <p:ph type="body" idx="1"/>
          </p:nvPr>
        </p:nvSpPr>
        <p:spPr>
          <a:xfrm>
            <a:off x="0" y="6164263"/>
            <a:ext cx="5013325" cy="693737"/>
          </a:xfrm>
          <a:solidFill>
            <a:schemeClr val="bg1"/>
          </a:solidFill>
        </p:spPr>
        <p:txBody>
          <a:bodyPr/>
          <a:lstStyle/>
          <a:p>
            <a:pPr marL="0" indent="0">
              <a:lnSpc>
                <a:spcPct val="90000"/>
              </a:lnSpc>
              <a:buFont typeface="Wingdings" charset="2"/>
              <a:buNone/>
            </a:pPr>
            <a:r>
              <a:rPr lang="en-US" sz="2200"/>
              <a:t>Cleaving</a:t>
            </a:r>
            <a:r>
              <a:rPr lang="en-US" sz="2200">
                <a:solidFill>
                  <a:srgbClr val="CC0000"/>
                </a:solidFill>
              </a:rPr>
              <a:t> </a:t>
            </a:r>
            <a:r>
              <a:rPr lang="en-US" sz="2200" u="sng">
                <a:solidFill>
                  <a:srgbClr val="CC0000"/>
                </a:solidFill>
              </a:rPr>
              <a:t>ATP</a:t>
            </a:r>
            <a:r>
              <a:rPr lang="en-US" sz="2200"/>
              <a:t> </a:t>
            </a:r>
            <a:r>
              <a:rPr lang="en-US" sz="2200">
                <a:sym typeface="Symbol" charset="2"/>
              </a:rPr>
              <a:t> </a:t>
            </a:r>
            <a:r>
              <a:rPr lang="en-US" sz="2200" u="sng">
                <a:solidFill>
                  <a:schemeClr val="tx2"/>
                </a:solidFill>
              </a:rPr>
              <a:t>ADP</a:t>
            </a:r>
            <a:r>
              <a:rPr lang="en-US" sz="2200"/>
              <a:t> allows myosin head to bind to actin filament</a:t>
            </a:r>
          </a:p>
        </p:txBody>
      </p:sp>
      <p:sp>
        <p:nvSpPr>
          <p:cNvPr id="448532" name="Rectangle 20"/>
          <p:cNvSpPr>
            <a:spLocks noChangeArrowheads="1"/>
          </p:cNvSpPr>
          <p:nvPr/>
        </p:nvSpPr>
        <p:spPr bwMode="auto">
          <a:xfrm>
            <a:off x="7119938" y="2124075"/>
            <a:ext cx="1824037" cy="66992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8533" name="Rectangle 21"/>
          <p:cNvSpPr>
            <a:spLocks noChangeArrowheads="1"/>
          </p:cNvSpPr>
          <p:nvPr/>
        </p:nvSpPr>
        <p:spPr bwMode="auto">
          <a:xfrm>
            <a:off x="7129463" y="1703388"/>
            <a:ext cx="1543050" cy="530225"/>
          </a:xfrm>
          <a:prstGeom prst="rect">
            <a:avLst/>
          </a:prstGeom>
          <a:noFill/>
          <a:ln w="9525">
            <a:noFill/>
            <a:miter lim="800000"/>
            <a:headEnd/>
            <a:tailEnd/>
          </a:ln>
          <a:effectLst/>
        </p:spPr>
        <p:txBody>
          <a:bodyPr wrap="none" anchor="ctr">
            <a:prstTxWarp prst="textNoShape">
              <a:avLst/>
            </a:prstTxWarp>
            <a:spAutoFit/>
          </a:bodyPr>
          <a:lstStyle/>
          <a:p>
            <a:pPr>
              <a:lnSpc>
                <a:spcPct val="80000"/>
              </a:lnSpc>
            </a:pPr>
            <a:r>
              <a:rPr lang="en-US" sz="1800" b="1">
                <a:solidFill>
                  <a:srgbClr val="000000"/>
                </a:solidFill>
              </a:rPr>
              <a:t>thin filament</a:t>
            </a:r>
            <a:br>
              <a:rPr lang="en-US" sz="1800" b="1">
                <a:solidFill>
                  <a:srgbClr val="000000"/>
                </a:solidFill>
              </a:rPr>
            </a:br>
            <a:r>
              <a:rPr lang="en-US" sz="1800" b="1">
                <a:solidFill>
                  <a:srgbClr val="000000"/>
                </a:solidFill>
              </a:rPr>
              <a:t>(actin)</a:t>
            </a:r>
            <a:endParaRPr lang="en-US" sz="2000" b="1">
              <a:solidFill>
                <a:srgbClr val="000000"/>
              </a:solidFill>
            </a:endParaRPr>
          </a:p>
        </p:txBody>
      </p:sp>
      <p:sp>
        <p:nvSpPr>
          <p:cNvPr id="448535" name="Rectangle 23"/>
          <p:cNvSpPr>
            <a:spLocks noChangeArrowheads="1"/>
          </p:cNvSpPr>
          <p:nvPr/>
        </p:nvSpPr>
        <p:spPr bwMode="auto">
          <a:xfrm>
            <a:off x="5510213" y="3132138"/>
            <a:ext cx="1216025" cy="84613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8536" name="Rectangle 24"/>
          <p:cNvSpPr>
            <a:spLocks noChangeArrowheads="1"/>
          </p:cNvSpPr>
          <p:nvPr/>
        </p:nvSpPr>
        <p:spPr bwMode="auto">
          <a:xfrm>
            <a:off x="7134225" y="2465388"/>
            <a:ext cx="1657350" cy="530225"/>
          </a:xfrm>
          <a:prstGeom prst="rect">
            <a:avLst/>
          </a:prstGeom>
          <a:noFill/>
          <a:ln w="9525">
            <a:noFill/>
            <a:miter lim="800000"/>
            <a:headEnd/>
            <a:tailEnd/>
          </a:ln>
          <a:effectLst/>
        </p:spPr>
        <p:txBody>
          <a:bodyPr wrap="none" anchor="ctr">
            <a:prstTxWarp prst="textNoShape">
              <a:avLst/>
            </a:prstTxWarp>
            <a:spAutoFit/>
          </a:bodyPr>
          <a:lstStyle/>
          <a:p>
            <a:pPr>
              <a:lnSpc>
                <a:spcPct val="80000"/>
              </a:lnSpc>
            </a:pPr>
            <a:r>
              <a:rPr lang="en-US" sz="1800" b="1">
                <a:solidFill>
                  <a:srgbClr val="000000"/>
                </a:solidFill>
              </a:rPr>
              <a:t>thick filament</a:t>
            </a:r>
            <a:br>
              <a:rPr lang="en-US" sz="1800" b="1">
                <a:solidFill>
                  <a:srgbClr val="000000"/>
                </a:solidFill>
              </a:rPr>
            </a:br>
            <a:r>
              <a:rPr lang="en-US" sz="1800" b="1">
                <a:solidFill>
                  <a:srgbClr val="000000"/>
                </a:solidFill>
              </a:rPr>
              <a:t>(myosin)</a:t>
            </a:r>
            <a:endParaRPr lang="en-US" sz="2000" b="1">
              <a:solidFill>
                <a:srgbClr val="000000"/>
              </a:solidFill>
            </a:endParaRPr>
          </a:p>
        </p:txBody>
      </p:sp>
      <p:sp>
        <p:nvSpPr>
          <p:cNvPr id="448537" name="Line 25"/>
          <p:cNvSpPr>
            <a:spLocks noChangeShapeType="1"/>
          </p:cNvSpPr>
          <p:nvPr/>
        </p:nvSpPr>
        <p:spPr bwMode="auto">
          <a:xfrm>
            <a:off x="6958013" y="1955800"/>
            <a:ext cx="331787" cy="30163"/>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448538" name="Line 26"/>
          <p:cNvSpPr>
            <a:spLocks noChangeShapeType="1"/>
          </p:cNvSpPr>
          <p:nvPr/>
        </p:nvSpPr>
        <p:spPr bwMode="auto">
          <a:xfrm>
            <a:off x="7019925" y="1985963"/>
            <a:ext cx="215900" cy="138112"/>
          </a:xfrm>
          <a:prstGeom prst="line">
            <a:avLst/>
          </a:prstGeom>
          <a:noFill/>
          <a:ln w="28575">
            <a:solidFill>
              <a:schemeClr val="bg1"/>
            </a:solidFill>
            <a:round/>
            <a:headEnd/>
            <a:tailEnd/>
          </a:ln>
          <a:effectLst/>
        </p:spPr>
        <p:txBody>
          <a:bodyPr wrap="none" anchor="ctr">
            <a:prstTxWarp prst="textNoShape">
              <a:avLst/>
            </a:prstTxWarp>
          </a:bodyPr>
          <a:lstStyle/>
          <a:p>
            <a:endParaRPr lang="en-US"/>
          </a:p>
        </p:txBody>
      </p:sp>
      <p:sp>
        <p:nvSpPr>
          <p:cNvPr id="448539" name="Line 27"/>
          <p:cNvSpPr>
            <a:spLocks noChangeShapeType="1"/>
          </p:cNvSpPr>
          <p:nvPr/>
        </p:nvSpPr>
        <p:spPr bwMode="auto">
          <a:xfrm flipV="1">
            <a:off x="6688138" y="2795588"/>
            <a:ext cx="554037" cy="30162"/>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448540" name="Line 28"/>
          <p:cNvSpPr>
            <a:spLocks noChangeShapeType="1"/>
          </p:cNvSpPr>
          <p:nvPr/>
        </p:nvSpPr>
        <p:spPr bwMode="auto">
          <a:xfrm flipH="1">
            <a:off x="5872163" y="3009900"/>
            <a:ext cx="46037" cy="153988"/>
          </a:xfrm>
          <a:prstGeom prst="line">
            <a:avLst/>
          </a:prstGeom>
          <a:noFill/>
          <a:ln w="28575">
            <a:solidFill>
              <a:schemeClr val="bg1"/>
            </a:solidFill>
            <a:round/>
            <a:headEnd/>
            <a:tailEnd/>
          </a:ln>
          <a:effectLst/>
        </p:spPr>
        <p:txBody>
          <a:bodyPr wrap="none" anchor="ctr">
            <a:prstTxWarp prst="textNoShape">
              <a:avLst/>
            </a:prstTxWarp>
          </a:bodyPr>
          <a:lstStyle/>
          <a:p>
            <a:endParaRPr lang="en-US"/>
          </a:p>
        </p:txBody>
      </p:sp>
      <p:sp>
        <p:nvSpPr>
          <p:cNvPr id="448542" name="Rectangle 30"/>
          <p:cNvSpPr>
            <a:spLocks noChangeArrowheads="1"/>
          </p:cNvSpPr>
          <p:nvPr/>
        </p:nvSpPr>
        <p:spPr bwMode="auto">
          <a:xfrm>
            <a:off x="3924300" y="1978025"/>
            <a:ext cx="1216025" cy="652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8528" name="AutoShape 16"/>
          <p:cNvSpPr>
            <a:spLocks noChangeArrowheads="1"/>
          </p:cNvSpPr>
          <p:nvPr/>
        </p:nvSpPr>
        <p:spPr bwMode="auto">
          <a:xfrm>
            <a:off x="3363913" y="2978150"/>
            <a:ext cx="1004887" cy="65881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sp>
        <p:nvSpPr>
          <p:cNvPr id="448541" name="Rectangle 29"/>
          <p:cNvSpPr>
            <a:spLocks noChangeArrowheads="1"/>
          </p:cNvSpPr>
          <p:nvPr/>
        </p:nvSpPr>
        <p:spPr bwMode="auto">
          <a:xfrm>
            <a:off x="3565525" y="2016125"/>
            <a:ext cx="1581150" cy="311150"/>
          </a:xfrm>
          <a:prstGeom prst="rect">
            <a:avLst/>
          </a:prstGeom>
          <a:noFill/>
          <a:ln w="9525">
            <a:noFill/>
            <a:miter lim="800000"/>
            <a:headEnd/>
            <a:tailEnd/>
          </a:ln>
          <a:effectLst/>
        </p:spPr>
        <p:txBody>
          <a:bodyPr wrap="none" anchor="ctr">
            <a:prstTxWarp prst="textNoShape">
              <a:avLst/>
            </a:prstTxWarp>
            <a:spAutoFit/>
          </a:bodyPr>
          <a:lstStyle/>
          <a:p>
            <a:pPr>
              <a:lnSpc>
                <a:spcPct val="80000"/>
              </a:lnSpc>
            </a:pPr>
            <a:r>
              <a:rPr lang="en-US" sz="1800" b="1">
                <a:solidFill>
                  <a:srgbClr val="000000"/>
                </a:solidFill>
              </a:rPr>
              <a:t>myosin head</a:t>
            </a:r>
            <a:endParaRPr lang="en-US" sz="2000" b="1">
              <a:solidFill>
                <a:srgbClr val="000000"/>
              </a:solidFill>
            </a:endParaRPr>
          </a:p>
        </p:txBody>
      </p:sp>
      <p:sp>
        <p:nvSpPr>
          <p:cNvPr id="448543" name="Line 31"/>
          <p:cNvSpPr>
            <a:spLocks noChangeShapeType="1"/>
          </p:cNvSpPr>
          <p:nvPr/>
        </p:nvSpPr>
        <p:spPr bwMode="auto">
          <a:xfrm>
            <a:off x="5087938" y="2179638"/>
            <a:ext cx="915987" cy="635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448544" name="Rectangle 32"/>
          <p:cNvSpPr>
            <a:spLocks noChangeArrowheads="1"/>
          </p:cNvSpPr>
          <p:nvPr/>
        </p:nvSpPr>
        <p:spPr bwMode="auto">
          <a:xfrm>
            <a:off x="5448300" y="3894138"/>
            <a:ext cx="1216025" cy="84613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nvGrpSpPr>
          <p:cNvPr id="2" name="Group 43"/>
          <p:cNvGrpSpPr>
            <a:grpSpLocks/>
          </p:cNvGrpSpPr>
          <p:nvPr/>
        </p:nvGrpSpPr>
        <p:grpSpPr bwMode="auto">
          <a:xfrm>
            <a:off x="5765800" y="3821113"/>
            <a:ext cx="1806575" cy="904875"/>
            <a:chOff x="3632" y="2407"/>
            <a:chExt cx="1138" cy="570"/>
          </a:xfrm>
          <a:solidFill>
            <a:schemeClr val="accent5">
              <a:lumMod val="60000"/>
              <a:lumOff val="40000"/>
            </a:schemeClr>
          </a:solidFill>
        </p:grpSpPr>
        <p:sp>
          <p:nvSpPr>
            <p:cNvPr id="448545" name="AutoShape 33"/>
            <p:cNvSpPr>
              <a:spLocks noChangeArrowheads="1"/>
            </p:cNvSpPr>
            <p:nvPr/>
          </p:nvSpPr>
          <p:spPr bwMode="auto">
            <a:xfrm>
              <a:off x="3632" y="2407"/>
              <a:ext cx="651" cy="570"/>
            </a:xfrm>
            <a:prstGeom prst="roundRect">
              <a:avLst>
                <a:gd name="adj" fmla="val 16667"/>
              </a:avLst>
            </a:prstGeom>
            <a:grpFill/>
            <a:ln w="9525">
              <a:noFill/>
              <a:round/>
              <a:headEnd/>
              <a:tailEnd/>
            </a:ln>
            <a:effectLst/>
          </p:spPr>
          <p:txBody>
            <a:bodyPr wrap="none" anchor="ctr">
              <a:prstTxWarp prst="textNoShape">
                <a:avLst/>
              </a:prstTxWarp>
              <a:spAutoFit/>
            </a:bodyPr>
            <a:lstStyle/>
            <a:p>
              <a:pPr>
                <a:lnSpc>
                  <a:spcPct val="80000"/>
                </a:lnSpc>
              </a:pPr>
              <a:r>
                <a:rPr lang="en-US" sz="2000" b="1" dirty="0">
                  <a:solidFill>
                    <a:srgbClr val="000000"/>
                  </a:solidFill>
                </a:rPr>
                <a:t>form</a:t>
              </a:r>
              <a:br>
                <a:rPr lang="en-US" sz="2000" b="1" dirty="0">
                  <a:solidFill>
                    <a:srgbClr val="000000"/>
                  </a:solidFill>
                </a:rPr>
              </a:br>
              <a:r>
                <a:rPr lang="en-US" sz="2000" b="1" dirty="0">
                  <a:solidFill>
                    <a:srgbClr val="000000"/>
                  </a:solidFill>
                </a:rPr>
                <a:t>cross</a:t>
              </a:r>
              <a:br>
                <a:rPr lang="en-US" sz="2000" b="1" dirty="0">
                  <a:solidFill>
                    <a:srgbClr val="000000"/>
                  </a:solidFill>
                </a:rPr>
              </a:br>
              <a:r>
                <a:rPr lang="en-US" sz="2000" b="1" dirty="0">
                  <a:solidFill>
                    <a:srgbClr val="000000"/>
                  </a:solidFill>
                </a:rPr>
                <a:t>bridge</a:t>
              </a:r>
            </a:p>
          </p:txBody>
        </p:sp>
        <p:sp>
          <p:nvSpPr>
            <p:cNvPr id="448546" name="Line 34"/>
            <p:cNvSpPr>
              <a:spLocks noChangeShapeType="1"/>
            </p:cNvSpPr>
            <p:nvPr/>
          </p:nvSpPr>
          <p:spPr bwMode="auto">
            <a:xfrm flipV="1">
              <a:off x="4198" y="2415"/>
              <a:ext cx="572" cy="184"/>
            </a:xfrm>
            <a:prstGeom prst="line">
              <a:avLst/>
            </a:prstGeom>
            <a:grpFill/>
            <a:ln w="28575">
              <a:solidFill>
                <a:srgbClr val="000000"/>
              </a:solidFill>
              <a:round/>
              <a:headEnd/>
              <a:tailEnd/>
            </a:ln>
            <a:effectLst/>
          </p:spPr>
          <p:txBody>
            <a:bodyPr wrap="none" anchor="ctr">
              <a:prstTxWarp prst="textNoShape">
                <a:avLst/>
              </a:prstTxWarp>
            </a:bodyPr>
            <a:lstStyle/>
            <a:p>
              <a:endParaRPr lang="en-US"/>
            </a:p>
          </p:txBody>
        </p:sp>
      </p:grpSp>
      <p:sp>
        <p:nvSpPr>
          <p:cNvPr id="448547" name="Rectangle 35"/>
          <p:cNvSpPr>
            <a:spLocks noChangeArrowheads="1"/>
          </p:cNvSpPr>
          <p:nvPr/>
        </p:nvSpPr>
        <p:spPr bwMode="auto">
          <a:xfrm>
            <a:off x="6156325" y="1239838"/>
            <a:ext cx="1647825" cy="3841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8548" name="Rectangle 36"/>
          <p:cNvSpPr>
            <a:spLocks noChangeArrowheads="1"/>
          </p:cNvSpPr>
          <p:nvPr/>
        </p:nvSpPr>
        <p:spPr bwMode="auto">
          <a:xfrm>
            <a:off x="6008688" y="1198563"/>
            <a:ext cx="1800225" cy="311150"/>
          </a:xfrm>
          <a:prstGeom prst="rect">
            <a:avLst/>
          </a:prstGeom>
          <a:noFill/>
          <a:ln w="9525">
            <a:noFill/>
            <a:miter lim="800000"/>
            <a:headEnd/>
            <a:tailEnd/>
          </a:ln>
          <a:effectLst/>
        </p:spPr>
        <p:txBody>
          <a:bodyPr anchor="ctr">
            <a:prstTxWarp prst="textNoShape">
              <a:avLst/>
            </a:prstTxWarp>
            <a:spAutoFit/>
          </a:bodyPr>
          <a:lstStyle/>
          <a:p>
            <a:pPr>
              <a:lnSpc>
                <a:spcPct val="80000"/>
              </a:lnSpc>
            </a:pPr>
            <a:r>
              <a:rPr lang="en-US" sz="1800" b="1">
                <a:solidFill>
                  <a:srgbClr val="000000"/>
                </a:solidFill>
              </a:rPr>
              <a:t>binding site</a:t>
            </a:r>
            <a:endParaRPr lang="en-US" sz="2000" b="1">
              <a:solidFill>
                <a:srgbClr val="000000"/>
              </a:solidFill>
            </a:endParaRPr>
          </a:p>
        </p:txBody>
      </p:sp>
      <p:sp>
        <p:nvSpPr>
          <p:cNvPr id="448549" name="Line 37"/>
          <p:cNvSpPr>
            <a:spLocks noChangeShapeType="1"/>
          </p:cNvSpPr>
          <p:nvPr/>
        </p:nvSpPr>
        <p:spPr bwMode="auto">
          <a:xfrm flipV="1">
            <a:off x="6057900" y="1493838"/>
            <a:ext cx="469900" cy="43815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448550" name="Rectangle 38"/>
          <p:cNvSpPr>
            <a:spLocks noChangeArrowheads="1"/>
          </p:cNvSpPr>
          <p:nvPr/>
        </p:nvSpPr>
        <p:spPr bwMode="auto">
          <a:xfrm>
            <a:off x="7086600" y="1562100"/>
            <a:ext cx="1216025" cy="13811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448551" name="Picture 39"/>
          <p:cNvPicPr>
            <a:picLocks noChangeAspect="1" noChangeArrowheads="1"/>
          </p:cNvPicPr>
          <p:nvPr/>
        </p:nvPicPr>
        <p:blipFill>
          <a:blip r:embed="rId6" cstate="screen">
            <a:extLst>
              <a:ext uri="{28A0092B-C50C-407E-A947-70E740481C1C}">
                <a14:useLocalDpi xmlns:a14="http://schemas.microsoft.com/office/drawing/2010/main"/>
              </a:ext>
            </a:extLst>
          </a:blip>
          <a:srcRect l="1335" t="2670" r="2670" b="2670"/>
          <a:stretch>
            <a:fillRect/>
          </a:stretch>
        </p:blipFill>
        <p:spPr bwMode="auto">
          <a:xfrm>
            <a:off x="92075" y="1292225"/>
            <a:ext cx="3321050" cy="14859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48531" name="Picture 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3188" y="2844800"/>
            <a:ext cx="1908175" cy="162242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448530" name="AutoShape 18"/>
          <p:cNvSpPr>
            <a:spLocks noChangeArrowheads="1"/>
          </p:cNvSpPr>
          <p:nvPr/>
        </p:nvSpPr>
        <p:spPr bwMode="auto">
          <a:xfrm flipH="1">
            <a:off x="392113" y="3427413"/>
            <a:ext cx="2771775" cy="1531937"/>
          </a:xfrm>
          <a:prstGeom prst="wedgeEllipseCallout">
            <a:avLst>
              <a:gd name="adj1" fmla="val 28176"/>
              <a:gd name="adj2" fmla="val 6927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So that’s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where those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10,000,000 ATPs go</a:t>
            </a:r>
            <a:r>
              <a:rPr lang="en-US" sz="1800" b="1" i="1">
                <a:solidFill>
                  <a:srgbClr val="0F116A"/>
                </a:solidFill>
                <a:latin typeface="Comic Sans MS" charset="0"/>
                <a:ea typeface="Geneva" charset="0"/>
                <a:cs typeface="Geneva" charset="0"/>
              </a:rPr>
              <a:t>!</a:t>
            </a:r>
          </a:p>
          <a:p>
            <a:r>
              <a:rPr lang="en-US" sz="1800" b="1">
                <a:solidFill>
                  <a:srgbClr val="0F116A"/>
                </a:solidFill>
                <a:latin typeface="Comic Sans MS" charset="0"/>
                <a:ea typeface="Geneva" charset="0"/>
                <a:cs typeface="Geneva" charset="0"/>
              </a:rPr>
              <a:t>Well, not all of it</a:t>
            </a:r>
            <a:r>
              <a:rPr lang="en-US" sz="1800" b="1" i="1">
                <a:solidFill>
                  <a:srgbClr val="0F116A"/>
                </a:solidFill>
                <a:latin typeface="Comic Sans MS" charset="0"/>
                <a:ea typeface="Geneva" charset="0"/>
                <a:cs typeface="Geneva" charset="0"/>
              </a:rPr>
              <a:t>!</a:t>
            </a:r>
          </a:p>
        </p:txBody>
      </p:sp>
      <p:sp>
        <p:nvSpPr>
          <p:cNvPr id="448552" name="Oval 40"/>
          <p:cNvSpPr>
            <a:spLocks noChangeArrowheads="1"/>
          </p:cNvSpPr>
          <p:nvPr/>
        </p:nvSpPr>
        <p:spPr bwMode="auto">
          <a:xfrm>
            <a:off x="6280150" y="2146300"/>
            <a:ext cx="766763" cy="460375"/>
          </a:xfrm>
          <a:prstGeom prst="ellipse">
            <a:avLst/>
          </a:prstGeom>
          <a:solidFill>
            <a:srgbClr val="660000"/>
          </a:solidFill>
          <a:ln w="57150">
            <a:solidFill>
              <a:srgbClr val="FF6404"/>
            </a:solidFill>
            <a:round/>
            <a:headEnd/>
            <a:tailEnd/>
          </a:ln>
          <a:effectLst/>
        </p:spPr>
        <p:txBody>
          <a:bodyPr wrap="none" anchor="ctr">
            <a:prstTxWarp prst="textNoShape">
              <a:avLst/>
            </a:prstTxWarp>
          </a:bodyPr>
          <a:lstStyle/>
          <a:p>
            <a:r>
              <a:rPr lang="en-US" sz="2000" b="1">
                <a:solidFill>
                  <a:srgbClr val="FFEA18"/>
                </a:solidFill>
              </a:rPr>
              <a:t>ADP</a:t>
            </a:r>
            <a:endParaRPr lang="en-US" sz="4400" b="1">
              <a:solidFill>
                <a:schemeClr val="tx2"/>
              </a:solidFill>
            </a:endParaRPr>
          </a:p>
        </p:txBody>
      </p:sp>
      <p:grpSp>
        <p:nvGrpSpPr>
          <p:cNvPr id="3" name="Group 44"/>
          <p:cNvGrpSpPr>
            <a:grpSpLocks/>
          </p:cNvGrpSpPr>
          <p:nvPr/>
        </p:nvGrpSpPr>
        <p:grpSpPr bwMode="auto">
          <a:xfrm>
            <a:off x="2641600" y="3940175"/>
            <a:ext cx="1473200" cy="1862138"/>
            <a:chOff x="1664" y="2482"/>
            <a:chExt cx="928" cy="1173"/>
          </a:xfrm>
          <a:solidFill>
            <a:schemeClr val="accent5">
              <a:lumMod val="60000"/>
              <a:lumOff val="40000"/>
            </a:schemeClr>
          </a:solidFill>
        </p:grpSpPr>
        <p:sp>
          <p:nvSpPr>
            <p:cNvPr id="448553" name="AutoShape 41"/>
            <p:cNvSpPr>
              <a:spLocks noChangeArrowheads="1"/>
            </p:cNvSpPr>
            <p:nvPr/>
          </p:nvSpPr>
          <p:spPr bwMode="auto">
            <a:xfrm>
              <a:off x="1664" y="3085"/>
              <a:ext cx="716" cy="570"/>
            </a:xfrm>
            <a:prstGeom prst="roundRect">
              <a:avLst>
                <a:gd name="adj" fmla="val 16667"/>
              </a:avLst>
            </a:prstGeom>
            <a:grpFill/>
            <a:ln w="9525">
              <a:noFill/>
              <a:round/>
              <a:headEnd/>
              <a:tailEnd/>
            </a:ln>
            <a:effectLst/>
          </p:spPr>
          <p:txBody>
            <a:bodyPr wrap="none" anchor="ctr">
              <a:prstTxWarp prst="textNoShape">
                <a:avLst/>
              </a:prstTxWarp>
              <a:spAutoFit/>
            </a:bodyPr>
            <a:lstStyle/>
            <a:p>
              <a:pPr>
                <a:lnSpc>
                  <a:spcPct val="80000"/>
                </a:lnSpc>
              </a:pPr>
              <a:r>
                <a:rPr lang="en-US" sz="2000" b="1">
                  <a:solidFill>
                    <a:srgbClr val="000000"/>
                  </a:solidFill>
                </a:rPr>
                <a:t>release</a:t>
              </a:r>
              <a:br>
                <a:rPr lang="en-US" sz="2000" b="1">
                  <a:solidFill>
                    <a:srgbClr val="000000"/>
                  </a:solidFill>
                </a:rPr>
              </a:br>
              <a:r>
                <a:rPr lang="en-US" sz="2000" b="1">
                  <a:solidFill>
                    <a:srgbClr val="000000"/>
                  </a:solidFill>
                </a:rPr>
                <a:t>cross</a:t>
              </a:r>
              <a:br>
                <a:rPr lang="en-US" sz="2000" b="1">
                  <a:solidFill>
                    <a:srgbClr val="000000"/>
                  </a:solidFill>
                </a:rPr>
              </a:br>
              <a:r>
                <a:rPr lang="en-US" sz="2000" b="1">
                  <a:solidFill>
                    <a:srgbClr val="000000"/>
                  </a:solidFill>
                </a:rPr>
                <a:t>bridge</a:t>
              </a:r>
            </a:p>
          </p:txBody>
        </p:sp>
        <p:sp>
          <p:nvSpPr>
            <p:cNvPr id="448554" name="Line 42"/>
            <p:cNvSpPr>
              <a:spLocks noChangeShapeType="1"/>
            </p:cNvSpPr>
            <p:nvPr/>
          </p:nvSpPr>
          <p:spPr bwMode="auto">
            <a:xfrm flipV="1">
              <a:off x="1996" y="2482"/>
              <a:ext cx="596" cy="625"/>
            </a:xfrm>
            <a:prstGeom prst="line">
              <a:avLst/>
            </a:prstGeom>
            <a:grpFill/>
            <a:ln w="28575">
              <a:solidFill>
                <a:srgbClr val="000000"/>
              </a:solidFill>
              <a:round/>
              <a:headEnd/>
              <a:tailEnd/>
            </a:ln>
            <a:effectLst/>
          </p:spPr>
          <p:txBody>
            <a:bodyPr wrap="none" anchor="ctr">
              <a:prstTxWarp prst="textNoShape">
                <a:avLst/>
              </a:prstTxWarp>
            </a:bodyPr>
            <a:lstStyle/>
            <a:p>
              <a:endParaRPr lang="en-US"/>
            </a:p>
          </p:txBody>
        </p:sp>
      </p:grpSp>
      <p:grpSp>
        <p:nvGrpSpPr>
          <p:cNvPr id="4" name="Group 48"/>
          <p:cNvGrpSpPr>
            <a:grpSpLocks/>
          </p:cNvGrpSpPr>
          <p:nvPr/>
        </p:nvGrpSpPr>
        <p:grpSpPr bwMode="auto">
          <a:xfrm>
            <a:off x="6040438" y="5819775"/>
            <a:ext cx="2590800" cy="635000"/>
            <a:chOff x="3805" y="3666"/>
            <a:chExt cx="1632" cy="400"/>
          </a:xfrm>
          <a:solidFill>
            <a:schemeClr val="accent5">
              <a:lumMod val="60000"/>
              <a:lumOff val="40000"/>
            </a:schemeClr>
          </a:solidFill>
        </p:grpSpPr>
        <p:sp>
          <p:nvSpPr>
            <p:cNvPr id="448558" name="AutoShape 46"/>
            <p:cNvSpPr>
              <a:spLocks noChangeArrowheads="1"/>
            </p:cNvSpPr>
            <p:nvPr/>
          </p:nvSpPr>
          <p:spPr bwMode="auto">
            <a:xfrm>
              <a:off x="4476" y="3666"/>
              <a:ext cx="961" cy="400"/>
            </a:xfrm>
            <a:prstGeom prst="roundRect">
              <a:avLst>
                <a:gd name="adj" fmla="val 16667"/>
              </a:avLst>
            </a:prstGeom>
            <a:grpFill/>
            <a:ln w="9525">
              <a:noFill/>
              <a:round/>
              <a:headEnd/>
              <a:tailEnd/>
            </a:ln>
            <a:effectLst/>
          </p:spPr>
          <p:txBody>
            <a:bodyPr wrap="none" anchor="ctr">
              <a:prstTxWarp prst="textNoShape">
                <a:avLst/>
              </a:prstTxWarp>
              <a:spAutoFit/>
            </a:bodyPr>
            <a:lstStyle/>
            <a:p>
              <a:pPr>
                <a:lnSpc>
                  <a:spcPct val="80000"/>
                </a:lnSpc>
              </a:pPr>
              <a:r>
                <a:rPr lang="en-US" sz="2000" b="1">
                  <a:solidFill>
                    <a:srgbClr val="000000"/>
                  </a:solidFill>
                </a:rPr>
                <a:t>shorten</a:t>
              </a:r>
              <a:br>
                <a:rPr lang="en-US" sz="2000" b="1">
                  <a:solidFill>
                    <a:srgbClr val="000000"/>
                  </a:solidFill>
                </a:rPr>
              </a:br>
              <a:r>
                <a:rPr lang="en-US" sz="2000" b="1">
                  <a:solidFill>
                    <a:srgbClr val="000000"/>
                  </a:solidFill>
                </a:rPr>
                <a:t>sarcomere</a:t>
              </a:r>
            </a:p>
          </p:txBody>
        </p:sp>
        <p:sp>
          <p:nvSpPr>
            <p:cNvPr id="448559" name="Line 47"/>
            <p:cNvSpPr>
              <a:spLocks noChangeShapeType="1"/>
            </p:cNvSpPr>
            <p:nvPr/>
          </p:nvSpPr>
          <p:spPr bwMode="auto">
            <a:xfrm>
              <a:off x="3805" y="3719"/>
              <a:ext cx="771" cy="73"/>
            </a:xfrm>
            <a:prstGeom prst="line">
              <a:avLst/>
            </a:prstGeom>
            <a:grpFill/>
            <a:ln w="28575">
              <a:solidFill>
                <a:srgbClr val="000000"/>
              </a:solidFill>
              <a:round/>
              <a:headEnd/>
              <a:tailEnd/>
            </a:ln>
            <a:effectLst/>
          </p:spPr>
          <p:txBody>
            <a:bodyPr wrap="none" anchor="ctr">
              <a:prstTxWarp prst="textNoShape">
                <a:avLst/>
              </a:prstTxWarp>
            </a:bodyPr>
            <a:lstStyle/>
            <a:p>
              <a:endParaRPr lang="en-US"/>
            </a:p>
          </p:txBody>
        </p:sp>
      </p:grpSp>
      <p:sp>
        <p:nvSpPr>
          <p:cNvPr id="448522" name="Oval 10"/>
          <p:cNvSpPr>
            <a:spLocks noChangeArrowheads="1"/>
          </p:cNvSpPr>
          <p:nvPr/>
        </p:nvSpPr>
        <p:spPr bwMode="auto">
          <a:xfrm>
            <a:off x="3497263" y="4616450"/>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1</a:t>
            </a:r>
            <a:endParaRPr lang="en-US">
              <a:solidFill>
                <a:srgbClr val="0F116A"/>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8529"/>
                                        </p:tgtEl>
                                        <p:attrNameLst>
                                          <p:attrName>style.visibility</p:attrName>
                                        </p:attrNameLst>
                                      </p:cBhvr>
                                      <p:to>
                                        <p:strVal val="visible"/>
                                      </p:to>
                                    </p:set>
                                    <p:animEffect transition="in" filter="wipe(left)">
                                      <p:cBhvr>
                                        <p:cTn id="7" dur="500"/>
                                        <p:tgtEl>
                                          <p:spTgt spid="44852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8530"/>
                                        </p:tgtEl>
                                        <p:attrNameLst>
                                          <p:attrName>style.visibility</p:attrName>
                                        </p:attrNameLst>
                                      </p:cBhvr>
                                      <p:to>
                                        <p:strVal val="visible"/>
                                      </p:to>
                                    </p:set>
                                    <p:animEffect transition="in" filter="wipe(down)">
                                      <p:cBhvr>
                                        <p:cTn id="11" dur="500"/>
                                        <p:tgtEl>
                                          <p:spTgt spid="44853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3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Closer look at muscle cell</a:t>
            </a:r>
          </a:p>
        </p:txBody>
      </p:sp>
      <p:pic>
        <p:nvPicPr>
          <p:cNvPr id="449540" name="Picture 4" descr="f42-26_the_relationshi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146175"/>
            <a:ext cx="7467600" cy="5432425"/>
          </a:xfrm>
          <a:prstGeom prst="rect">
            <a:avLst/>
          </a:prstGeom>
          <a:noFill/>
        </p:spPr>
      </p:pic>
      <p:sp>
        <p:nvSpPr>
          <p:cNvPr id="449541" name="Rectangle 5"/>
          <p:cNvSpPr>
            <a:spLocks noChangeArrowheads="1"/>
          </p:cNvSpPr>
          <p:nvPr/>
        </p:nvSpPr>
        <p:spPr bwMode="auto">
          <a:xfrm>
            <a:off x="963613" y="6369050"/>
            <a:ext cx="2624137" cy="488950"/>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l"/>
            <a:r>
              <a:rPr lang="en-US" sz="2600" b="1" u="sng">
                <a:solidFill>
                  <a:srgbClr val="CC0000"/>
                </a:solidFill>
              </a:rPr>
              <a:t>multi-nucleated</a:t>
            </a:r>
          </a:p>
        </p:txBody>
      </p:sp>
      <p:sp>
        <p:nvSpPr>
          <p:cNvPr id="449542" name="AutoShape 6"/>
          <p:cNvSpPr>
            <a:spLocks noChangeArrowheads="1"/>
          </p:cNvSpPr>
          <p:nvPr/>
        </p:nvSpPr>
        <p:spPr bwMode="auto">
          <a:xfrm>
            <a:off x="5462588" y="5562600"/>
            <a:ext cx="2547937" cy="376238"/>
          </a:xfrm>
          <a:prstGeom prst="roundRect">
            <a:avLst>
              <a:gd name="adj" fmla="val 16667"/>
            </a:avLst>
          </a:prstGeom>
          <a:solidFill>
            <a:srgbClr val="FFEA18"/>
          </a:solidFill>
          <a:ln w="28575">
            <a:solidFill>
              <a:srgbClr val="CC0000"/>
            </a:solidFill>
            <a:round/>
            <a:headEnd/>
            <a:tailEnd/>
          </a:ln>
          <a:effectLst/>
        </p:spPr>
        <p:txBody>
          <a:bodyPr wrap="none" anchor="ctr">
            <a:prstTxWarp prst="textNoShape">
              <a:avLst/>
            </a:prstTxWarp>
          </a:bodyPr>
          <a:lstStyle/>
          <a:p>
            <a:r>
              <a:rPr lang="en-US" b="1" dirty="0">
                <a:solidFill>
                  <a:srgbClr val="000000"/>
                </a:solidFill>
              </a:rPr>
              <a:t>Mitochondrion</a:t>
            </a:r>
          </a:p>
        </p:txBody>
      </p:sp>
      <p:sp>
        <p:nvSpPr>
          <p:cNvPr id="449543" name="AutoShape 7"/>
          <p:cNvSpPr>
            <a:spLocks noChangeArrowheads="1"/>
          </p:cNvSpPr>
          <p:nvPr/>
        </p:nvSpPr>
        <p:spPr bwMode="auto">
          <a:xfrm>
            <a:off x="4725988" y="1371600"/>
            <a:ext cx="2070100" cy="671513"/>
          </a:xfrm>
          <a:prstGeom prst="roundRect">
            <a:avLst>
              <a:gd name="adj" fmla="val 16667"/>
            </a:avLst>
          </a:prstGeom>
          <a:solidFill>
            <a:srgbClr val="FFEA18"/>
          </a:solidFill>
          <a:ln w="28575">
            <a:solidFill>
              <a:srgbClr val="CC0000"/>
            </a:solidFill>
            <a:round/>
            <a:headEnd/>
            <a:tailEnd/>
          </a:ln>
          <a:effectLst/>
        </p:spPr>
        <p:txBody>
          <a:bodyPr wrap="none" anchor="ctr">
            <a:prstTxWarp prst="textNoShape">
              <a:avLst/>
            </a:prstTxWarp>
          </a:bodyPr>
          <a:lstStyle/>
          <a:p>
            <a:pPr>
              <a:lnSpc>
                <a:spcPct val="90000"/>
              </a:lnSpc>
            </a:pPr>
            <a:r>
              <a:rPr lang="en-US" b="1" dirty="0">
                <a:solidFill>
                  <a:srgbClr val="000000"/>
                </a:solidFill>
              </a:rPr>
              <a:t>Sarcoplasmic</a:t>
            </a:r>
            <a:br>
              <a:rPr lang="en-US" b="1" dirty="0">
                <a:solidFill>
                  <a:srgbClr val="000000"/>
                </a:solidFill>
              </a:rPr>
            </a:br>
            <a:r>
              <a:rPr lang="en-US" b="1" dirty="0">
                <a:solidFill>
                  <a:srgbClr val="000000"/>
                </a:solidFill>
              </a:rPr>
              <a:t>reticulum</a:t>
            </a:r>
          </a:p>
        </p:txBody>
      </p:sp>
      <p:sp>
        <p:nvSpPr>
          <p:cNvPr id="449544" name="AutoShape 8"/>
          <p:cNvSpPr>
            <a:spLocks noChangeArrowheads="1"/>
          </p:cNvSpPr>
          <p:nvPr/>
        </p:nvSpPr>
        <p:spPr bwMode="auto">
          <a:xfrm>
            <a:off x="2274888" y="5538788"/>
            <a:ext cx="2994025" cy="685800"/>
          </a:xfrm>
          <a:prstGeom prst="roundRect">
            <a:avLst>
              <a:gd name="adj" fmla="val 16667"/>
            </a:avLst>
          </a:prstGeom>
          <a:solidFill>
            <a:srgbClr val="FFEA18"/>
          </a:solidFill>
          <a:ln w="28575">
            <a:solidFill>
              <a:srgbClr val="CC0000"/>
            </a:solidFill>
            <a:round/>
            <a:headEnd/>
            <a:tailEnd/>
          </a:ln>
          <a:effectLst/>
        </p:spPr>
        <p:txBody>
          <a:bodyPr wrap="none" anchor="ctr">
            <a:prstTxWarp prst="textNoShape">
              <a:avLst/>
            </a:prstTxWarp>
          </a:bodyPr>
          <a:lstStyle/>
          <a:p>
            <a:pPr>
              <a:lnSpc>
                <a:spcPct val="90000"/>
              </a:lnSpc>
            </a:pPr>
            <a:r>
              <a:rPr lang="en-US" b="1" dirty="0">
                <a:solidFill>
                  <a:srgbClr val="000000"/>
                </a:solidFill>
              </a:rPr>
              <a:t>Transverse tubules</a:t>
            </a:r>
            <a:br>
              <a:rPr lang="en-US" b="1" dirty="0">
                <a:solidFill>
                  <a:srgbClr val="000000"/>
                </a:solidFill>
              </a:rPr>
            </a:br>
            <a:r>
              <a:rPr lang="en-US" b="1" dirty="0">
                <a:solidFill>
                  <a:srgbClr val="000000"/>
                </a:solidFill>
              </a:rPr>
              <a:t>(T-tubules)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87325" y="76200"/>
            <a:ext cx="9067800" cy="914400"/>
          </a:xfrm>
        </p:spPr>
        <p:txBody>
          <a:bodyPr/>
          <a:lstStyle/>
          <a:p>
            <a:pPr eaLnBrk="1" hangingPunct="1"/>
            <a:r>
              <a:rPr lang="en-US" sz="3600">
                <a:ea typeface="ＭＳ Ｐゴシック" pitchFamily="-108" charset="-128"/>
                <a:cs typeface="ＭＳ Ｐゴシック" pitchFamily="-108" charset="-128"/>
              </a:rPr>
              <a:t>Overview of information processing by nervous systems</a:t>
            </a:r>
          </a:p>
        </p:txBody>
      </p:sp>
      <p:grpSp>
        <p:nvGrpSpPr>
          <p:cNvPr id="228355" name="Group 15"/>
          <p:cNvGrpSpPr>
            <a:grpSpLocks/>
          </p:cNvGrpSpPr>
          <p:nvPr/>
        </p:nvGrpSpPr>
        <p:grpSpPr bwMode="auto">
          <a:xfrm>
            <a:off x="520700" y="1181100"/>
            <a:ext cx="8153400" cy="5089525"/>
            <a:chOff x="328" y="744"/>
            <a:chExt cx="5136" cy="3206"/>
          </a:xfrm>
        </p:grpSpPr>
        <p:pic>
          <p:nvPicPr>
            <p:cNvPr id="228356" name="Picture 4"/>
            <p:cNvPicPr>
              <a:picLocks noChangeAspect="1" noChangeArrowheads="1"/>
            </p:cNvPicPr>
            <p:nvPr/>
          </p:nvPicPr>
          <p:blipFill>
            <a:blip r:embed="rId2"/>
            <a:srcRect/>
            <a:stretch>
              <a:fillRect/>
            </a:stretch>
          </p:blipFill>
          <p:spPr bwMode="auto">
            <a:xfrm>
              <a:off x="328" y="744"/>
              <a:ext cx="5136" cy="2760"/>
            </a:xfrm>
            <a:prstGeom prst="rect">
              <a:avLst/>
            </a:prstGeom>
            <a:noFill/>
            <a:ln w="9525">
              <a:noFill/>
              <a:miter lim="800000"/>
              <a:headEnd/>
              <a:tailEnd/>
            </a:ln>
          </p:spPr>
        </p:pic>
        <p:sp>
          <p:nvSpPr>
            <p:cNvPr id="228357" name="Rectangle 5"/>
            <p:cNvSpPr>
              <a:spLocks noChangeArrowheads="1"/>
            </p:cNvSpPr>
            <p:nvPr/>
          </p:nvSpPr>
          <p:spPr bwMode="auto">
            <a:xfrm>
              <a:off x="616" y="1576"/>
              <a:ext cx="521"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Sensor</a:t>
              </a:r>
            </a:p>
          </p:txBody>
        </p:sp>
        <p:sp>
          <p:nvSpPr>
            <p:cNvPr id="228358" name="Rectangle 6"/>
            <p:cNvSpPr>
              <a:spLocks noChangeArrowheads="1"/>
            </p:cNvSpPr>
            <p:nvPr/>
          </p:nvSpPr>
          <p:spPr bwMode="auto">
            <a:xfrm>
              <a:off x="695" y="3496"/>
              <a:ext cx="5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Effector</a:t>
              </a:r>
            </a:p>
          </p:txBody>
        </p:sp>
        <p:sp>
          <p:nvSpPr>
            <p:cNvPr id="228359" name="Rectangle 7"/>
            <p:cNvSpPr>
              <a:spLocks noChangeArrowheads="1"/>
            </p:cNvSpPr>
            <p:nvPr/>
          </p:nvSpPr>
          <p:spPr bwMode="auto">
            <a:xfrm>
              <a:off x="2016" y="2680"/>
              <a:ext cx="90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Motor output</a:t>
              </a:r>
            </a:p>
          </p:txBody>
        </p:sp>
        <p:sp>
          <p:nvSpPr>
            <p:cNvPr id="228360" name="Rectangle 8"/>
            <p:cNvSpPr>
              <a:spLocks noChangeArrowheads="1"/>
            </p:cNvSpPr>
            <p:nvPr/>
          </p:nvSpPr>
          <p:spPr bwMode="auto">
            <a:xfrm>
              <a:off x="4037" y="1488"/>
              <a:ext cx="77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Integration</a:t>
              </a:r>
            </a:p>
          </p:txBody>
        </p:sp>
        <p:sp>
          <p:nvSpPr>
            <p:cNvPr id="228361" name="Rectangle 9"/>
            <p:cNvSpPr>
              <a:spLocks noChangeArrowheads="1"/>
            </p:cNvSpPr>
            <p:nvPr/>
          </p:nvSpPr>
          <p:spPr bwMode="auto">
            <a:xfrm>
              <a:off x="1968" y="1160"/>
              <a:ext cx="86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Sensory input</a:t>
              </a:r>
            </a:p>
          </p:txBody>
        </p:sp>
        <p:sp>
          <p:nvSpPr>
            <p:cNvPr id="228362" name="AutoShape 10"/>
            <p:cNvSpPr>
              <a:spLocks/>
            </p:cNvSpPr>
            <p:nvPr/>
          </p:nvSpPr>
          <p:spPr bwMode="auto">
            <a:xfrm rot="-5400000">
              <a:off x="2544" y="2592"/>
              <a:ext cx="96" cy="1920"/>
            </a:xfrm>
            <a:prstGeom prst="leftBrace">
              <a:avLst>
                <a:gd name="adj1" fmla="val 166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3" name="AutoShape 11"/>
            <p:cNvSpPr>
              <a:spLocks/>
            </p:cNvSpPr>
            <p:nvPr/>
          </p:nvSpPr>
          <p:spPr bwMode="auto">
            <a:xfrm rot="-5400000">
              <a:off x="4482" y="2619"/>
              <a:ext cx="91" cy="1872"/>
            </a:xfrm>
            <a:prstGeom prst="leftBrace">
              <a:avLst>
                <a:gd name="adj1" fmla="val 171429"/>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4" name="Rectangle 12"/>
            <p:cNvSpPr>
              <a:spLocks noChangeArrowheads="1"/>
            </p:cNvSpPr>
            <p:nvPr/>
          </p:nvSpPr>
          <p:spPr bwMode="auto">
            <a:xfrm>
              <a:off x="2016" y="3584"/>
              <a:ext cx="118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Peripheral nervous</a:t>
              </a:r>
              <a:br>
                <a:rPr kumimoji="1" lang="en-US" sz="1600"/>
              </a:br>
              <a:r>
                <a:rPr kumimoji="1" lang="en-US" sz="1600"/>
                <a:t>system (PNS)</a:t>
              </a:r>
            </a:p>
          </p:txBody>
        </p:sp>
        <p:sp>
          <p:nvSpPr>
            <p:cNvPr id="228365" name="Rectangle 13"/>
            <p:cNvSpPr>
              <a:spLocks noChangeArrowheads="1"/>
            </p:cNvSpPr>
            <p:nvPr/>
          </p:nvSpPr>
          <p:spPr bwMode="auto">
            <a:xfrm>
              <a:off x="4021" y="3584"/>
              <a:ext cx="101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Central nervous</a:t>
              </a:r>
              <a:br>
                <a:rPr kumimoji="1" lang="en-US" sz="1600"/>
              </a:br>
              <a:r>
                <a:rPr kumimoji="1" lang="en-US" sz="1600"/>
                <a:t>system (CNS)</a:t>
              </a:r>
            </a:p>
          </p:txBody>
        </p:sp>
      </p:grpSp>
    </p:spTree>
    <p:extLst>
      <p:ext uri="{BB962C8B-B14F-4D97-AF65-F5344CB8AC3E}">
        <p14:creationId xmlns:p14="http://schemas.microsoft.com/office/powerpoint/2010/main" val="305375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1" name="Rectangle 3"/>
          <p:cNvSpPr>
            <a:spLocks noGrp="1" noChangeArrowheads="1"/>
          </p:cNvSpPr>
          <p:nvPr>
            <p:ph type="title"/>
          </p:nvPr>
        </p:nvSpPr>
        <p:spPr/>
        <p:txBody>
          <a:bodyPr/>
          <a:lstStyle/>
          <a:p>
            <a:r>
              <a:rPr lang="en-US"/>
              <a:t>Muscle cell organelles</a:t>
            </a:r>
          </a:p>
        </p:txBody>
      </p:sp>
      <p:sp>
        <p:nvSpPr>
          <p:cNvPr id="396292" name="Rectangle 4" descr="Rectangle: Click to edit Master text styles&#10;Second level&#10;Third level&#10;Fourth level&#10;Fifth level"/>
          <p:cNvSpPr>
            <a:spLocks noGrp="1" noChangeArrowheads="1"/>
          </p:cNvSpPr>
          <p:nvPr>
            <p:ph type="body" idx="1"/>
          </p:nvPr>
        </p:nvSpPr>
        <p:spPr>
          <a:xfrm>
            <a:off x="704850" y="1371600"/>
            <a:ext cx="7905750" cy="5257800"/>
          </a:xfrm>
        </p:spPr>
        <p:txBody>
          <a:bodyPr/>
          <a:lstStyle/>
          <a:p>
            <a:r>
              <a:rPr lang="en-US" sz="2800" u="sng" dirty="0">
                <a:solidFill>
                  <a:srgbClr val="CC0000"/>
                </a:solidFill>
              </a:rPr>
              <a:t>Sarcoplasm</a:t>
            </a:r>
            <a:r>
              <a:rPr lang="en-US" sz="2800" dirty="0"/>
              <a:t> </a:t>
            </a:r>
          </a:p>
          <a:p>
            <a:pPr lvl="1"/>
            <a:r>
              <a:rPr lang="en-US" sz="2600" dirty="0"/>
              <a:t>muscle cell </a:t>
            </a:r>
            <a:r>
              <a:rPr lang="en-US" sz="2600" u="sng" dirty="0"/>
              <a:t>cytoplasm</a:t>
            </a:r>
            <a:endParaRPr lang="en-US" sz="2600" dirty="0"/>
          </a:p>
          <a:p>
            <a:pPr lvl="1"/>
            <a:r>
              <a:rPr lang="en-US" sz="2600" dirty="0"/>
              <a:t>contains many mitochondria</a:t>
            </a:r>
          </a:p>
          <a:p>
            <a:r>
              <a:rPr lang="en-US" sz="2800" u="sng" dirty="0">
                <a:solidFill>
                  <a:srgbClr val="CC0000"/>
                </a:solidFill>
              </a:rPr>
              <a:t>Sarcoplasmic reticulum (SR)</a:t>
            </a:r>
            <a:endParaRPr lang="en-US" sz="2800" dirty="0"/>
          </a:p>
          <a:p>
            <a:pPr lvl="1"/>
            <a:r>
              <a:rPr lang="en-US" sz="2600" dirty="0"/>
              <a:t>organelle similar to </a:t>
            </a:r>
            <a:r>
              <a:rPr lang="en-US" sz="2600" u="sng" dirty="0"/>
              <a:t>ER</a:t>
            </a:r>
            <a:endParaRPr lang="en-US" sz="2600" dirty="0"/>
          </a:p>
          <a:p>
            <a:pPr marL="1085850" lvl="2"/>
            <a:r>
              <a:rPr lang="en-US" dirty="0"/>
              <a:t>network of tubes</a:t>
            </a:r>
          </a:p>
          <a:p>
            <a:pPr lvl="1"/>
            <a:r>
              <a:rPr lang="en-US" sz="2600" u="sng" dirty="0">
                <a:solidFill>
                  <a:srgbClr val="CC0000"/>
                </a:solidFill>
              </a:rPr>
              <a:t>stores Ca</a:t>
            </a:r>
            <a:r>
              <a:rPr lang="en-US" sz="2600" baseline="30000" dirty="0">
                <a:solidFill>
                  <a:srgbClr val="CC0000"/>
                </a:solidFill>
              </a:rPr>
              <a:t>2+</a:t>
            </a:r>
            <a:endParaRPr lang="en-US" sz="2600" dirty="0"/>
          </a:p>
          <a:p>
            <a:pPr marL="1085850" lvl="2"/>
            <a:r>
              <a:rPr lang="en-US" dirty="0"/>
              <a:t>Ca</a:t>
            </a:r>
            <a:r>
              <a:rPr lang="en-US" baseline="30000" dirty="0"/>
              <a:t>2+</a:t>
            </a:r>
            <a:r>
              <a:rPr lang="en-US" dirty="0"/>
              <a:t> released from SR through channels</a:t>
            </a:r>
          </a:p>
          <a:p>
            <a:pPr marL="1085850" lvl="2"/>
            <a:r>
              <a:rPr lang="en-US" dirty="0"/>
              <a:t>Ca</a:t>
            </a:r>
            <a:r>
              <a:rPr lang="en-US" baseline="30000" dirty="0"/>
              <a:t>2+</a:t>
            </a:r>
            <a:r>
              <a:rPr lang="en-US" dirty="0"/>
              <a:t> restored to SR by </a:t>
            </a:r>
            <a:r>
              <a:rPr lang="en-US" u="sng" dirty="0">
                <a:solidFill>
                  <a:srgbClr val="CC0000"/>
                </a:solidFill>
              </a:rPr>
              <a:t>Ca</a:t>
            </a:r>
            <a:r>
              <a:rPr lang="en-US" baseline="30000" dirty="0">
                <a:solidFill>
                  <a:srgbClr val="CC0000"/>
                </a:solidFill>
              </a:rPr>
              <a:t>2+</a:t>
            </a:r>
            <a:r>
              <a:rPr lang="en-US" u="sng" dirty="0">
                <a:solidFill>
                  <a:srgbClr val="CC0000"/>
                </a:solidFill>
              </a:rPr>
              <a:t> pumps</a:t>
            </a:r>
            <a:endParaRPr lang="en-US" dirty="0"/>
          </a:p>
          <a:p>
            <a:pPr marL="1428750" lvl="3"/>
            <a:r>
              <a:rPr lang="en-US" dirty="0"/>
              <a:t>pump Ca</a:t>
            </a:r>
            <a:r>
              <a:rPr lang="en-US" baseline="30000" dirty="0"/>
              <a:t>2+</a:t>
            </a:r>
            <a:r>
              <a:rPr lang="en-US" dirty="0"/>
              <a:t> from cytosol</a:t>
            </a:r>
          </a:p>
          <a:p>
            <a:pPr marL="1428750" lvl="3"/>
            <a:r>
              <a:rPr lang="en-US" dirty="0"/>
              <a:t>pumps use ATP</a:t>
            </a:r>
          </a:p>
        </p:txBody>
      </p:sp>
      <p:sp>
        <p:nvSpPr>
          <p:cNvPr id="396293" name="AutoShape 5"/>
          <p:cNvSpPr>
            <a:spLocks noChangeArrowheads="1"/>
          </p:cNvSpPr>
          <p:nvPr/>
        </p:nvSpPr>
        <p:spPr bwMode="auto">
          <a:xfrm>
            <a:off x="6502400" y="350838"/>
            <a:ext cx="2449513" cy="431800"/>
          </a:xfrm>
          <a:prstGeom prst="roundRect">
            <a:avLst>
              <a:gd name="adj" fmla="val 16667"/>
            </a:avLst>
          </a:prstGeom>
          <a:solidFill>
            <a:srgbClr val="FFEA18"/>
          </a:solidFill>
          <a:ln w="9525">
            <a:noFill/>
            <a:round/>
            <a:headEnd/>
            <a:tailEnd/>
          </a:ln>
          <a:effectLst/>
        </p:spPr>
        <p:txBody>
          <a:bodyPr wrap="none">
            <a:prstTxWarp prst="textNoShape">
              <a:avLst/>
            </a:prstTxWarp>
            <a:spAutoFit/>
          </a:bodyPr>
          <a:lstStyle/>
          <a:p>
            <a:pPr algn="l"/>
            <a:r>
              <a:rPr lang="en-US" sz="2000" b="1">
                <a:solidFill>
                  <a:schemeClr val="tx2"/>
                </a:solidFill>
              </a:rPr>
              <a:t>Ca</a:t>
            </a:r>
            <a:r>
              <a:rPr lang="en-US" sz="2000" b="1" baseline="30000">
                <a:solidFill>
                  <a:schemeClr val="tx2"/>
                </a:solidFill>
              </a:rPr>
              <a:t>2+ </a:t>
            </a:r>
            <a:r>
              <a:rPr lang="en-US" sz="2000" b="1">
                <a:solidFill>
                  <a:schemeClr val="tx2"/>
                </a:solidFill>
              </a:rPr>
              <a:t>ATPase of SR</a:t>
            </a:r>
          </a:p>
        </p:txBody>
      </p:sp>
      <p:sp>
        <p:nvSpPr>
          <p:cNvPr id="396294" name="AutoShape 6"/>
          <p:cNvSpPr>
            <a:spLocks noChangeArrowheads="1"/>
          </p:cNvSpPr>
          <p:nvPr/>
        </p:nvSpPr>
        <p:spPr bwMode="auto">
          <a:xfrm>
            <a:off x="4549775" y="6048375"/>
            <a:ext cx="1004888" cy="65881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pic>
        <p:nvPicPr>
          <p:cNvPr id="396295" name="Picture 7"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396296" name="AutoShape 8"/>
          <p:cNvSpPr>
            <a:spLocks noChangeArrowheads="1"/>
          </p:cNvSpPr>
          <p:nvPr/>
        </p:nvSpPr>
        <p:spPr bwMode="auto">
          <a:xfrm flipH="1">
            <a:off x="0" y="3597275"/>
            <a:ext cx="1354138" cy="1217613"/>
          </a:xfrm>
          <a:prstGeom prst="wedgeEllipseCallout">
            <a:avLst>
              <a:gd name="adj1" fmla="val -20579"/>
              <a:gd name="adj2" fmla="val 11962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There’s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the rest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of the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ATPs</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pic>
        <p:nvPicPr>
          <p:cNvPr id="4" name="Picture 3"/>
          <p:cNvPicPr>
            <a:picLocks noChangeAspect="1"/>
          </p:cNvPicPr>
          <p:nvPr/>
        </p:nvPicPr>
        <p:blipFill rotWithShape="1">
          <a:blip r:embed="rId5"/>
          <a:srcRect l="55949" t="2778" b="51666"/>
          <a:stretch/>
        </p:blipFill>
        <p:spPr>
          <a:xfrm>
            <a:off x="6540500" y="1181100"/>
            <a:ext cx="2329846" cy="3124200"/>
          </a:xfrm>
          <a:prstGeom prst="rect">
            <a:avLst/>
          </a:prstGeom>
        </p:spPr>
      </p:pic>
      <p:sp>
        <p:nvSpPr>
          <p:cNvPr id="396297" name="AutoShape 9"/>
          <p:cNvSpPr>
            <a:spLocks noChangeArrowheads="1"/>
          </p:cNvSpPr>
          <p:nvPr/>
        </p:nvSpPr>
        <p:spPr bwMode="auto">
          <a:xfrm flipH="1">
            <a:off x="7542213" y="5473700"/>
            <a:ext cx="1354137" cy="1155700"/>
          </a:xfrm>
          <a:prstGeom prst="wedgeEllipseCallout">
            <a:avLst>
              <a:gd name="adj1" fmla="val 35814"/>
              <a:gd name="adj2" fmla="val -19231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But what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does the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Ca</a:t>
            </a:r>
            <a:r>
              <a:rPr lang="en-US" sz="1800" b="1" baseline="30000">
                <a:solidFill>
                  <a:srgbClr val="0F116A"/>
                </a:solidFill>
                <a:latin typeface="Comic Sans MS" charset="0"/>
                <a:ea typeface="Geneva" charset="0"/>
                <a:cs typeface="Geneva" charset="0"/>
              </a:rPr>
              <a:t>2+</a:t>
            </a:r>
            <a:r>
              <a:rPr lang="en-US" sz="1800" b="1">
                <a:solidFill>
                  <a:srgbClr val="0F116A"/>
                </a:solidFill>
                <a:latin typeface="Comic Sans MS" charset="0"/>
                <a:ea typeface="Geneva" charset="0"/>
                <a:cs typeface="Geneva" charset="0"/>
              </a:rPr>
              <a:t> do?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6295"/>
                                        </p:tgtEl>
                                        <p:attrNameLst>
                                          <p:attrName>style.visibility</p:attrName>
                                        </p:attrNameLst>
                                      </p:cBhvr>
                                      <p:to>
                                        <p:strVal val="visible"/>
                                      </p:to>
                                    </p:set>
                                    <p:animEffect transition="in" filter="wipe(left)">
                                      <p:cBhvr>
                                        <p:cTn id="7" dur="500"/>
                                        <p:tgtEl>
                                          <p:spTgt spid="39629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6296"/>
                                        </p:tgtEl>
                                        <p:attrNameLst>
                                          <p:attrName>style.visibility</p:attrName>
                                        </p:attrNameLst>
                                      </p:cBhvr>
                                      <p:to>
                                        <p:strVal val="visible"/>
                                      </p:to>
                                    </p:set>
                                    <p:animEffect transition="in" filter="wipe(down)">
                                      <p:cBhvr>
                                        <p:cTn id="11" dur="500"/>
                                        <p:tgtEl>
                                          <p:spTgt spid="39629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96297"/>
                                        </p:tgtEl>
                                        <p:attrNameLst>
                                          <p:attrName>style.visibility</p:attrName>
                                        </p:attrNameLst>
                                      </p:cBhvr>
                                      <p:to>
                                        <p:strVal val="visible"/>
                                      </p:to>
                                    </p:set>
                                    <p:animEffect transition="in" filter="wipe(up)">
                                      <p:cBhvr>
                                        <p:cTn id="16" dur="500"/>
                                        <p:tgtEl>
                                          <p:spTgt spid="396297"/>
                                        </p:tgtEl>
                                      </p:cBhvr>
                                    </p:animEffect>
                                  </p:childTnLst>
                                  <p:subTnLst>
                                    <p:audio>
                                      <p:cMediaNode>
                                        <p:cTn display="0" masterRel="sameClick">
                                          <p:stCondLst>
                                            <p:cond evt="begin" delay="0">
                                              <p:tn val="14"/>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autoUpdateAnimBg="0"/>
      <p:bldP spid="39629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Muscle at rest</a:t>
            </a:r>
          </a:p>
        </p:txBody>
      </p:sp>
      <p:sp>
        <p:nvSpPr>
          <p:cNvPr id="408579" name="Rectangle 3" descr="Rectangle: Click to edit Master text styles&#10;Second level&#10;Third level&#10;Fourth level&#10;Fifth level"/>
          <p:cNvSpPr>
            <a:spLocks noGrp="1" noChangeArrowheads="1"/>
          </p:cNvSpPr>
          <p:nvPr>
            <p:ph type="body" idx="1"/>
          </p:nvPr>
        </p:nvSpPr>
        <p:spPr>
          <a:xfrm>
            <a:off x="774700" y="965200"/>
            <a:ext cx="7772400" cy="2133600"/>
          </a:xfrm>
        </p:spPr>
        <p:txBody>
          <a:bodyPr/>
          <a:lstStyle/>
          <a:p>
            <a:r>
              <a:rPr lang="en-US" sz="2600" dirty="0"/>
              <a:t>Interacting proteins</a:t>
            </a:r>
          </a:p>
          <a:p>
            <a:pPr lvl="1"/>
            <a:r>
              <a:rPr lang="en-US" sz="2400" dirty="0"/>
              <a:t>at rest, </a:t>
            </a:r>
            <a:r>
              <a:rPr lang="en-US" sz="2400" u="sng" dirty="0">
                <a:solidFill>
                  <a:srgbClr val="CC0000"/>
                </a:solidFill>
              </a:rPr>
              <a:t>troponin</a:t>
            </a:r>
            <a:r>
              <a:rPr lang="en-US" sz="2400" dirty="0"/>
              <a:t> molecules hold </a:t>
            </a:r>
            <a:r>
              <a:rPr lang="en-US" sz="2400" u="sng" dirty="0" err="1">
                <a:solidFill>
                  <a:srgbClr val="CC0000"/>
                </a:solidFill>
              </a:rPr>
              <a:t>tropomyosin</a:t>
            </a:r>
            <a:r>
              <a:rPr lang="en-US" sz="2400" dirty="0"/>
              <a:t> fibers so that they cover the </a:t>
            </a:r>
            <a:r>
              <a:rPr lang="en-US" sz="2400" u="sng" dirty="0">
                <a:solidFill>
                  <a:srgbClr val="CC0000"/>
                </a:solidFill>
              </a:rPr>
              <a:t>myosin-binding sites</a:t>
            </a:r>
            <a:r>
              <a:rPr lang="en-US" sz="2400" dirty="0"/>
              <a:t> on </a:t>
            </a:r>
            <a:r>
              <a:rPr lang="en-US" sz="2400" u="sng" dirty="0">
                <a:solidFill>
                  <a:srgbClr val="CC0000"/>
                </a:solidFill>
              </a:rPr>
              <a:t>actin</a:t>
            </a:r>
          </a:p>
          <a:p>
            <a:pPr lvl="2"/>
            <a:r>
              <a:rPr lang="en-US" dirty="0"/>
              <a:t>troponin has Ca</a:t>
            </a:r>
            <a:r>
              <a:rPr lang="en-US" baseline="30000" dirty="0"/>
              <a:t>2+</a:t>
            </a:r>
            <a:r>
              <a:rPr lang="en-US" dirty="0"/>
              <a:t> binding sites</a:t>
            </a:r>
          </a:p>
        </p:txBody>
      </p:sp>
      <p:pic>
        <p:nvPicPr>
          <p:cNvPr id="40858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b="60001"/>
          <a:stretch>
            <a:fillRect/>
          </a:stretch>
        </p:blipFill>
        <p:spPr bwMode="auto">
          <a:xfrm>
            <a:off x="919163" y="3649663"/>
            <a:ext cx="7546975" cy="2752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a:t>The Trigger: motor neurons </a:t>
            </a:r>
          </a:p>
        </p:txBody>
      </p:sp>
      <p:pic>
        <p:nvPicPr>
          <p:cNvPr id="4106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b="11455"/>
          <a:stretch>
            <a:fillRect/>
          </a:stretch>
        </p:blipFill>
        <p:spPr bwMode="auto">
          <a:xfrm>
            <a:off x="1333500" y="2157413"/>
            <a:ext cx="6875463" cy="4579937"/>
          </a:xfrm>
          <a:prstGeom prst="rect">
            <a:avLst/>
          </a:prstGeom>
          <a:noFill/>
          <a:ln w="9525">
            <a:noFill/>
            <a:miter lim="800000"/>
            <a:headEnd/>
            <a:tailEnd/>
          </a:ln>
          <a:effectLst/>
        </p:spPr>
      </p:pic>
      <p:sp>
        <p:nvSpPr>
          <p:cNvPr id="410628" name="Rectangle 4" descr="Rectangle: Click to edit Master text styles&#10;Second level&#10;Third level&#10;Fourth level&#10;Fifth level"/>
          <p:cNvSpPr>
            <a:spLocks noGrp="1" noChangeArrowheads="1"/>
          </p:cNvSpPr>
          <p:nvPr>
            <p:ph type="body" idx="1"/>
          </p:nvPr>
        </p:nvSpPr>
        <p:spPr>
          <a:xfrm>
            <a:off x="838200" y="1003300"/>
            <a:ext cx="7924800" cy="914400"/>
          </a:xfrm>
          <a:noFill/>
          <a:ln/>
        </p:spPr>
        <p:txBody>
          <a:bodyPr/>
          <a:lstStyle/>
          <a:p>
            <a:pPr>
              <a:lnSpc>
                <a:spcPct val="90000"/>
              </a:lnSpc>
            </a:pPr>
            <a:r>
              <a:rPr lang="en-US" sz="2600" dirty="0"/>
              <a:t>Motor neuron triggers muscle contraction</a:t>
            </a:r>
          </a:p>
          <a:p>
            <a:pPr lvl="1">
              <a:lnSpc>
                <a:spcPct val="90000"/>
              </a:lnSpc>
            </a:pPr>
            <a:r>
              <a:rPr lang="en-US" sz="2400" dirty="0"/>
              <a:t>release acetylcholine (Ach) neurotransmitter</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descr="Rectangle: Click to edit Master text styles&#10;Second level&#10;Third level&#10;Fourth level&#10;Fifth level"/>
          <p:cNvSpPr>
            <a:spLocks noGrp="1" noChangeArrowheads="1"/>
          </p:cNvSpPr>
          <p:nvPr>
            <p:ph type="body" idx="1"/>
          </p:nvPr>
        </p:nvSpPr>
        <p:spPr>
          <a:xfrm>
            <a:off x="176213" y="1479550"/>
            <a:ext cx="3911600" cy="4527550"/>
          </a:xfrm>
          <a:noFill/>
          <a:ln/>
        </p:spPr>
        <p:txBody>
          <a:bodyPr/>
          <a:lstStyle/>
          <a:p>
            <a:pPr eaLnBrk="0" hangingPunct="0">
              <a:spcBef>
                <a:spcPts val="1500"/>
              </a:spcBef>
              <a:buClrTx/>
            </a:pPr>
            <a:r>
              <a:rPr lang="en-US" sz="2800" dirty="0"/>
              <a:t>Nerve signal travels down T-tubule</a:t>
            </a:r>
          </a:p>
          <a:p>
            <a:pPr lvl="1" eaLnBrk="0" hangingPunct="0">
              <a:spcBef>
                <a:spcPts val="1500"/>
              </a:spcBef>
              <a:buClrTx/>
            </a:pPr>
            <a:r>
              <a:rPr lang="en-US" sz="2600" dirty="0"/>
              <a:t>stimulates sarcoplasmic reticulum (SR) of muscle cell to </a:t>
            </a:r>
            <a:br>
              <a:rPr lang="en-US" sz="2600" dirty="0"/>
            </a:br>
            <a:r>
              <a:rPr lang="en-US" sz="2600" u="sng" dirty="0">
                <a:solidFill>
                  <a:srgbClr val="CC0000"/>
                </a:solidFill>
              </a:rPr>
              <a:t>release stored Ca</a:t>
            </a:r>
            <a:r>
              <a:rPr lang="en-US" sz="2600" baseline="30000" dirty="0">
                <a:solidFill>
                  <a:srgbClr val="CC0000"/>
                </a:solidFill>
              </a:rPr>
              <a:t>2+ </a:t>
            </a:r>
          </a:p>
          <a:p>
            <a:pPr lvl="1" eaLnBrk="0" hangingPunct="0">
              <a:spcBef>
                <a:spcPts val="1500"/>
              </a:spcBef>
            </a:pPr>
            <a:r>
              <a:rPr lang="en-US" sz="2600" u="sng" dirty="0">
                <a:solidFill>
                  <a:srgbClr val="CC0000"/>
                </a:solidFill>
              </a:rPr>
              <a:t>flooding muscle fibers with Ca</a:t>
            </a:r>
            <a:r>
              <a:rPr lang="en-US" sz="2600" baseline="30000" dirty="0">
                <a:solidFill>
                  <a:srgbClr val="CC0000"/>
                </a:solidFill>
              </a:rPr>
              <a:t>2+</a:t>
            </a:r>
            <a:endParaRPr lang="en-US" sz="2600" baseline="30000" dirty="0"/>
          </a:p>
        </p:txBody>
      </p:sp>
      <p:sp>
        <p:nvSpPr>
          <p:cNvPr id="412676" name="Rectangle 4"/>
          <p:cNvSpPr>
            <a:spLocks noGrp="1" noChangeArrowheads="1"/>
          </p:cNvSpPr>
          <p:nvPr>
            <p:ph type="title"/>
          </p:nvPr>
        </p:nvSpPr>
        <p:spPr>
          <a:noFill/>
          <a:ln/>
        </p:spPr>
        <p:txBody>
          <a:bodyPr/>
          <a:lstStyle/>
          <a:p>
            <a:r>
              <a:rPr lang="en-US"/>
              <a:t>Nerve trigger of muscle action</a:t>
            </a:r>
          </a:p>
        </p:txBody>
      </p:sp>
      <p:pic>
        <p:nvPicPr>
          <p:cNvPr id="4126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600"/>
          <a:stretch>
            <a:fillRect/>
          </a:stretch>
        </p:blipFill>
        <p:spPr bwMode="auto">
          <a:xfrm>
            <a:off x="4098925" y="1592263"/>
            <a:ext cx="5045075" cy="50323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3" name="Rectangle 3" descr="Rectangle: Click to edit Master text styles&#10;Second level&#10;Third level&#10;Fourth level&#10;Fifth level"/>
          <p:cNvSpPr>
            <a:spLocks noGrp="1" noChangeArrowheads="1"/>
          </p:cNvSpPr>
          <p:nvPr>
            <p:ph type="body" idx="1"/>
          </p:nvPr>
        </p:nvSpPr>
        <p:spPr>
          <a:xfrm>
            <a:off x="158750" y="1463675"/>
            <a:ext cx="4332288" cy="4694238"/>
          </a:xfrm>
          <a:noFill/>
          <a:ln/>
        </p:spPr>
        <p:txBody>
          <a:bodyPr/>
          <a:lstStyle/>
          <a:p>
            <a:pPr eaLnBrk="0" hangingPunct="0">
              <a:spcBef>
                <a:spcPts val="1500"/>
              </a:spcBef>
              <a:buClrTx/>
            </a:pPr>
            <a:r>
              <a:rPr lang="en-US" sz="2600" dirty="0"/>
              <a:t>At rest, </a:t>
            </a:r>
            <a:r>
              <a:rPr lang="en-US" sz="2600" u="sng" dirty="0" err="1">
                <a:solidFill>
                  <a:srgbClr val="CC0000"/>
                </a:solidFill>
              </a:rPr>
              <a:t>tropomyosin</a:t>
            </a:r>
            <a:r>
              <a:rPr lang="en-US" sz="2600" u="sng" dirty="0">
                <a:solidFill>
                  <a:srgbClr val="CC0000"/>
                </a:solidFill>
              </a:rPr>
              <a:t> blocks myosin-binding sites</a:t>
            </a:r>
            <a:r>
              <a:rPr lang="en-US" sz="2600" dirty="0"/>
              <a:t> on actin</a:t>
            </a:r>
          </a:p>
          <a:p>
            <a:pPr lvl="1" eaLnBrk="0" hangingPunct="0">
              <a:lnSpc>
                <a:spcPct val="60000"/>
              </a:lnSpc>
              <a:spcBef>
                <a:spcPts val="1500"/>
              </a:spcBef>
              <a:buClrTx/>
            </a:pPr>
            <a:r>
              <a:rPr lang="en-US" sz="2400" dirty="0"/>
              <a:t>secured by troponin</a:t>
            </a:r>
          </a:p>
          <a:p>
            <a:pPr eaLnBrk="0" hangingPunct="0">
              <a:spcBef>
                <a:spcPts val="1500"/>
              </a:spcBef>
              <a:buClr>
                <a:srgbClr val="000065"/>
              </a:buClr>
            </a:pPr>
            <a:r>
              <a:rPr lang="en-US" sz="2600" u="sng" dirty="0">
                <a:solidFill>
                  <a:srgbClr val="CC0000"/>
                </a:solidFill>
              </a:rPr>
              <a:t>Ca</a:t>
            </a:r>
            <a:r>
              <a:rPr lang="en-US" sz="2600" baseline="30000" dirty="0">
                <a:solidFill>
                  <a:srgbClr val="CC0000"/>
                </a:solidFill>
              </a:rPr>
              <a:t>2+</a:t>
            </a:r>
            <a:r>
              <a:rPr lang="en-US" sz="2600" u="sng" dirty="0">
                <a:solidFill>
                  <a:srgbClr val="CC0000"/>
                </a:solidFill>
              </a:rPr>
              <a:t> binds to troponin</a:t>
            </a:r>
            <a:endParaRPr lang="en-US" sz="2600" dirty="0"/>
          </a:p>
          <a:p>
            <a:pPr lvl="1" eaLnBrk="0" hangingPunct="0">
              <a:lnSpc>
                <a:spcPct val="80000"/>
              </a:lnSpc>
              <a:spcBef>
                <a:spcPts val="1500"/>
              </a:spcBef>
            </a:pPr>
            <a:r>
              <a:rPr lang="en-US" sz="2400" u="sng" dirty="0">
                <a:solidFill>
                  <a:srgbClr val="CC0000"/>
                </a:solidFill>
              </a:rPr>
              <a:t>shape change</a:t>
            </a:r>
            <a:r>
              <a:rPr lang="en-US" sz="2400" dirty="0"/>
              <a:t> </a:t>
            </a:r>
            <a:br>
              <a:rPr lang="en-US" sz="2400" dirty="0"/>
            </a:br>
            <a:r>
              <a:rPr lang="en-US" sz="2400" dirty="0"/>
              <a:t>causes movement </a:t>
            </a:r>
            <a:br>
              <a:rPr lang="en-US" sz="2400" dirty="0"/>
            </a:br>
            <a:r>
              <a:rPr lang="en-US" sz="2400" dirty="0"/>
              <a:t>of troponin</a:t>
            </a:r>
          </a:p>
          <a:p>
            <a:pPr lvl="1" eaLnBrk="0" hangingPunct="0">
              <a:lnSpc>
                <a:spcPct val="80000"/>
              </a:lnSpc>
              <a:spcBef>
                <a:spcPts val="1500"/>
              </a:spcBef>
            </a:pPr>
            <a:r>
              <a:rPr lang="en-US" sz="2400" dirty="0"/>
              <a:t>releasing </a:t>
            </a:r>
            <a:r>
              <a:rPr lang="en-US" sz="2400" dirty="0" err="1"/>
              <a:t>tropomyosin</a:t>
            </a:r>
            <a:endParaRPr lang="en-US" sz="2400" dirty="0"/>
          </a:p>
          <a:p>
            <a:pPr lvl="1" eaLnBrk="0" hangingPunct="0">
              <a:lnSpc>
                <a:spcPct val="80000"/>
              </a:lnSpc>
              <a:spcBef>
                <a:spcPts val="1500"/>
              </a:spcBef>
            </a:pPr>
            <a:r>
              <a:rPr lang="en-US" sz="2400" u="sng" dirty="0">
                <a:solidFill>
                  <a:srgbClr val="CC0000"/>
                </a:solidFill>
              </a:rPr>
              <a:t>exposes myosin-binding sites</a:t>
            </a:r>
            <a:r>
              <a:rPr lang="en-US" sz="2400" dirty="0"/>
              <a:t> on actin</a:t>
            </a:r>
          </a:p>
        </p:txBody>
      </p:sp>
      <p:sp>
        <p:nvSpPr>
          <p:cNvPr id="414724" name="Rectangle 4"/>
          <p:cNvSpPr>
            <a:spLocks noGrp="1" noChangeArrowheads="1"/>
          </p:cNvSpPr>
          <p:nvPr>
            <p:ph type="title"/>
          </p:nvPr>
        </p:nvSpPr>
        <p:spPr>
          <a:noFill/>
          <a:ln/>
        </p:spPr>
        <p:txBody>
          <a:bodyPr/>
          <a:lstStyle/>
          <a:p>
            <a:r>
              <a:rPr lang="en-US"/>
              <a:t>Ca</a:t>
            </a:r>
            <a:r>
              <a:rPr lang="en-US" baseline="30000"/>
              <a:t>2+ </a:t>
            </a:r>
            <a:r>
              <a:rPr lang="en-US"/>
              <a:t>triggers muscle action</a:t>
            </a:r>
          </a:p>
        </p:txBody>
      </p:sp>
      <p:pic>
        <p:nvPicPr>
          <p:cNvPr id="4147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600"/>
          <a:stretch>
            <a:fillRect/>
          </a:stretch>
        </p:blipFill>
        <p:spPr bwMode="auto">
          <a:xfrm>
            <a:off x="4413250" y="1392238"/>
            <a:ext cx="4730750" cy="4159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114300" y="165100"/>
            <a:ext cx="6477000" cy="762000"/>
          </a:xfrm>
        </p:spPr>
        <p:txBody>
          <a:bodyPr/>
          <a:lstStyle/>
          <a:p>
            <a:r>
              <a:rPr lang="en-US" dirty="0"/>
              <a:t>How Ca</a:t>
            </a:r>
            <a:r>
              <a:rPr lang="en-US" baseline="30000" dirty="0"/>
              <a:t>2+</a:t>
            </a:r>
            <a:r>
              <a:rPr lang="en-US" dirty="0"/>
              <a:t> controls muscle</a:t>
            </a:r>
          </a:p>
        </p:txBody>
      </p:sp>
      <p:sp>
        <p:nvSpPr>
          <p:cNvPr id="416774" name="AutoShape 6"/>
          <p:cNvSpPr>
            <a:spLocks noChangeArrowheads="1"/>
          </p:cNvSpPr>
          <p:nvPr/>
        </p:nvSpPr>
        <p:spPr bwMode="auto">
          <a:xfrm>
            <a:off x="4953000" y="4267200"/>
            <a:ext cx="1295400" cy="381000"/>
          </a:xfrm>
          <a:prstGeom prst="downArrow">
            <a:avLst>
              <a:gd name="adj1" fmla="val 50000"/>
              <a:gd name="adj2" fmla="val 63333"/>
            </a:avLst>
          </a:prstGeom>
          <a:solidFill>
            <a:srgbClr val="097815"/>
          </a:solidFill>
          <a:ln w="9525">
            <a:noFill/>
            <a:miter lim="800000"/>
            <a:headEnd/>
            <a:tailEnd/>
          </a:ln>
          <a:effectLst/>
        </p:spPr>
        <p:txBody>
          <a:bodyPr wrap="none" anchor="ctr">
            <a:prstTxWarp prst="textNoShape">
              <a:avLst/>
            </a:prstTxWarp>
          </a:bodyPr>
          <a:lstStyle/>
          <a:p>
            <a:endParaRPr lang="en-US"/>
          </a:p>
        </p:txBody>
      </p:sp>
      <p:sp>
        <p:nvSpPr>
          <p:cNvPr id="416773" name="Rectangle 5" descr="Rectangle: Click to edit Master text styles&#10;Second level&#10;Third level&#10;Fourth level&#10;Fifth level"/>
          <p:cNvSpPr>
            <a:spLocks noGrp="1" noChangeArrowheads="1"/>
          </p:cNvSpPr>
          <p:nvPr>
            <p:ph type="body" idx="1"/>
          </p:nvPr>
        </p:nvSpPr>
        <p:spPr>
          <a:xfrm>
            <a:off x="149225" y="1130300"/>
            <a:ext cx="4054475" cy="5486400"/>
          </a:xfrm>
          <a:noFill/>
        </p:spPr>
        <p:txBody>
          <a:bodyPr/>
          <a:lstStyle/>
          <a:p>
            <a:r>
              <a:rPr lang="en-US" sz="2600" u="sng" dirty="0">
                <a:solidFill>
                  <a:srgbClr val="CC0000"/>
                </a:solidFill>
              </a:rPr>
              <a:t>Sliding filament model</a:t>
            </a:r>
            <a:endParaRPr lang="en-US" sz="2600" dirty="0"/>
          </a:p>
          <a:p>
            <a:pPr lvl="1"/>
            <a:r>
              <a:rPr lang="en-US" sz="2400" dirty="0"/>
              <a:t>exposed actin binds to myosin</a:t>
            </a:r>
          </a:p>
          <a:p>
            <a:pPr lvl="1"/>
            <a:r>
              <a:rPr lang="en-US" sz="2400" dirty="0"/>
              <a:t>fibers slide past each other</a:t>
            </a:r>
          </a:p>
          <a:p>
            <a:pPr marL="1085850" lvl="2"/>
            <a:r>
              <a:rPr lang="en-US" dirty="0"/>
              <a:t>ratchet system</a:t>
            </a:r>
          </a:p>
          <a:p>
            <a:pPr lvl="1"/>
            <a:r>
              <a:rPr lang="en-US" sz="2400" dirty="0"/>
              <a:t>shorten muscle cell</a:t>
            </a:r>
          </a:p>
          <a:p>
            <a:pPr marL="1085850" lvl="2"/>
            <a:r>
              <a:rPr lang="en-US" dirty="0"/>
              <a:t>muscle contraction</a:t>
            </a:r>
          </a:p>
          <a:p>
            <a:pPr lvl="1"/>
            <a:r>
              <a:rPr lang="en-US" sz="2400" dirty="0"/>
              <a:t>muscle doesn’t relax until Ca</a:t>
            </a:r>
            <a:r>
              <a:rPr lang="en-US" sz="2400" baseline="30000" dirty="0"/>
              <a:t>2+</a:t>
            </a:r>
            <a:r>
              <a:rPr lang="en-US" sz="2400" dirty="0"/>
              <a:t> is pumped back into SR </a:t>
            </a:r>
          </a:p>
          <a:p>
            <a:pPr marL="1085850" lvl="2"/>
            <a:r>
              <a:rPr lang="en-US" dirty="0"/>
              <a:t>requires ATP</a:t>
            </a:r>
          </a:p>
        </p:txBody>
      </p:sp>
      <p:pic>
        <p:nvPicPr>
          <p:cNvPr id="416776" name="Picture 8" descr="f42-25_how_calcium_cont_c"/>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16375" y="1524000"/>
            <a:ext cx="4889500" cy="5149850"/>
          </a:xfrm>
          <a:prstGeom prst="rect">
            <a:avLst/>
          </a:prstGeom>
          <a:noFill/>
          <a:ln w="9525">
            <a:noFill/>
            <a:miter lim="800000"/>
            <a:headEnd/>
            <a:tailEnd/>
          </a:ln>
        </p:spPr>
      </p:pic>
      <p:sp>
        <p:nvSpPr>
          <p:cNvPr id="416779" name="AutoShape 11"/>
          <p:cNvSpPr>
            <a:spLocks noChangeArrowheads="1"/>
          </p:cNvSpPr>
          <p:nvPr/>
        </p:nvSpPr>
        <p:spPr bwMode="auto">
          <a:xfrm>
            <a:off x="3709988" y="3157538"/>
            <a:ext cx="1004887" cy="658812"/>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sp>
        <p:nvSpPr>
          <p:cNvPr id="416780" name="AutoShape 12"/>
          <p:cNvSpPr>
            <a:spLocks noChangeArrowheads="1"/>
          </p:cNvSpPr>
          <p:nvPr/>
        </p:nvSpPr>
        <p:spPr bwMode="auto">
          <a:xfrm>
            <a:off x="3116263" y="5618163"/>
            <a:ext cx="1004887" cy="658812"/>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600"/>
          <a:stretch>
            <a:fillRect/>
          </a:stretch>
        </p:blipFill>
        <p:spPr bwMode="auto">
          <a:xfrm>
            <a:off x="685800" y="533400"/>
            <a:ext cx="7658100" cy="6186488"/>
          </a:xfrm>
          <a:prstGeom prst="rect">
            <a:avLst/>
          </a:prstGeom>
          <a:noFill/>
        </p:spPr>
      </p:pic>
      <p:sp>
        <p:nvSpPr>
          <p:cNvPr id="424963" name="Rectangle 3"/>
          <p:cNvSpPr>
            <a:spLocks noChangeArrowheads="1"/>
          </p:cNvSpPr>
          <p:nvPr/>
        </p:nvSpPr>
        <p:spPr bwMode="auto">
          <a:xfrm>
            <a:off x="5751513" y="0"/>
            <a:ext cx="3211512" cy="488950"/>
          </a:xfrm>
          <a:prstGeom prst="rect">
            <a:avLst/>
          </a:prstGeom>
          <a:noFill/>
          <a:ln w="9525">
            <a:noFill/>
            <a:miter lim="800000"/>
            <a:headEnd/>
            <a:tailEnd/>
          </a:ln>
          <a:effectLst/>
        </p:spPr>
        <p:txBody>
          <a:bodyPr wrap="none">
            <a:prstTxWarp prst="textNoShape">
              <a:avLst/>
            </a:prstTxWarp>
            <a:spAutoFit/>
          </a:bodyPr>
          <a:lstStyle/>
          <a:p>
            <a:pPr algn="l"/>
            <a:r>
              <a:rPr lang="en-US" sz="2600" b="1" dirty="0">
                <a:solidFill>
                  <a:srgbClr val="0F116A"/>
                </a:solidFill>
              </a:rPr>
              <a:t>Put it all together…</a:t>
            </a:r>
          </a:p>
        </p:txBody>
      </p:sp>
      <p:sp>
        <p:nvSpPr>
          <p:cNvPr id="424964" name="Oval 4"/>
          <p:cNvSpPr>
            <a:spLocks noChangeArrowheads="1"/>
          </p:cNvSpPr>
          <p:nvPr/>
        </p:nvSpPr>
        <p:spPr bwMode="auto">
          <a:xfrm>
            <a:off x="2397125" y="614363"/>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1</a:t>
            </a:r>
            <a:endParaRPr lang="en-US">
              <a:solidFill>
                <a:srgbClr val="0F116A"/>
              </a:solidFill>
            </a:endParaRPr>
          </a:p>
        </p:txBody>
      </p:sp>
      <p:sp>
        <p:nvSpPr>
          <p:cNvPr id="424965" name="AutoShape 5"/>
          <p:cNvSpPr>
            <a:spLocks noChangeArrowheads="1"/>
          </p:cNvSpPr>
          <p:nvPr/>
        </p:nvSpPr>
        <p:spPr bwMode="auto">
          <a:xfrm>
            <a:off x="95250" y="6059488"/>
            <a:ext cx="1004888" cy="658812"/>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sp>
        <p:nvSpPr>
          <p:cNvPr id="424966" name="Oval 6"/>
          <p:cNvSpPr>
            <a:spLocks noChangeArrowheads="1"/>
          </p:cNvSpPr>
          <p:nvPr/>
        </p:nvSpPr>
        <p:spPr bwMode="auto">
          <a:xfrm>
            <a:off x="3579813" y="1741488"/>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2</a:t>
            </a:r>
            <a:endParaRPr lang="en-US">
              <a:solidFill>
                <a:srgbClr val="0F116A"/>
              </a:solidFill>
            </a:endParaRPr>
          </a:p>
        </p:txBody>
      </p:sp>
      <p:sp>
        <p:nvSpPr>
          <p:cNvPr id="424967" name="Oval 7"/>
          <p:cNvSpPr>
            <a:spLocks noChangeArrowheads="1"/>
          </p:cNvSpPr>
          <p:nvPr/>
        </p:nvSpPr>
        <p:spPr bwMode="auto">
          <a:xfrm>
            <a:off x="6696075" y="2459038"/>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3</a:t>
            </a:r>
            <a:endParaRPr lang="en-US">
              <a:solidFill>
                <a:srgbClr val="0F116A"/>
              </a:solidFill>
            </a:endParaRPr>
          </a:p>
        </p:txBody>
      </p:sp>
      <p:sp>
        <p:nvSpPr>
          <p:cNvPr id="424968" name="Oval 8"/>
          <p:cNvSpPr>
            <a:spLocks noChangeArrowheads="1"/>
          </p:cNvSpPr>
          <p:nvPr/>
        </p:nvSpPr>
        <p:spPr bwMode="auto">
          <a:xfrm>
            <a:off x="6335713" y="4056063"/>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4</a:t>
            </a:r>
            <a:endParaRPr lang="en-US">
              <a:solidFill>
                <a:srgbClr val="0F116A"/>
              </a:solidFill>
            </a:endParaRPr>
          </a:p>
        </p:txBody>
      </p:sp>
      <p:sp>
        <p:nvSpPr>
          <p:cNvPr id="424969" name="Oval 9"/>
          <p:cNvSpPr>
            <a:spLocks noChangeArrowheads="1"/>
          </p:cNvSpPr>
          <p:nvPr/>
        </p:nvSpPr>
        <p:spPr bwMode="auto">
          <a:xfrm>
            <a:off x="6327775" y="6292850"/>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5</a:t>
            </a:r>
            <a:endParaRPr lang="en-US">
              <a:solidFill>
                <a:srgbClr val="0F116A"/>
              </a:solidFill>
            </a:endParaRPr>
          </a:p>
        </p:txBody>
      </p:sp>
      <p:sp>
        <p:nvSpPr>
          <p:cNvPr id="424970" name="Oval 10"/>
          <p:cNvSpPr>
            <a:spLocks noChangeArrowheads="1"/>
          </p:cNvSpPr>
          <p:nvPr/>
        </p:nvSpPr>
        <p:spPr bwMode="auto">
          <a:xfrm>
            <a:off x="4114800" y="3386138"/>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7</a:t>
            </a:r>
            <a:endParaRPr lang="en-US">
              <a:solidFill>
                <a:srgbClr val="0F116A"/>
              </a:solidFill>
            </a:endParaRPr>
          </a:p>
        </p:txBody>
      </p:sp>
      <p:sp>
        <p:nvSpPr>
          <p:cNvPr id="424972" name="Oval 12"/>
          <p:cNvSpPr>
            <a:spLocks noChangeArrowheads="1"/>
          </p:cNvSpPr>
          <p:nvPr/>
        </p:nvSpPr>
        <p:spPr bwMode="auto">
          <a:xfrm>
            <a:off x="1631950" y="4592638"/>
            <a:ext cx="352425" cy="352425"/>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6</a:t>
            </a:r>
            <a:endParaRPr lang="en-US">
              <a:solidFill>
                <a:srgbClr val="0F116A"/>
              </a:solidFill>
            </a:endParaRPr>
          </a:p>
        </p:txBody>
      </p:sp>
      <p:sp>
        <p:nvSpPr>
          <p:cNvPr id="424973" name="AutoShape 13"/>
          <p:cNvSpPr>
            <a:spLocks noChangeArrowheads="1"/>
          </p:cNvSpPr>
          <p:nvPr/>
        </p:nvSpPr>
        <p:spPr bwMode="auto">
          <a:xfrm>
            <a:off x="2233613" y="3189288"/>
            <a:ext cx="1004887" cy="658812"/>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sp>
        <p:nvSpPr>
          <p:cNvPr id="424974" name="Oval 14"/>
          <p:cNvSpPr>
            <a:spLocks noChangeArrowheads="1"/>
          </p:cNvSpPr>
          <p:nvPr/>
        </p:nvSpPr>
        <p:spPr bwMode="auto">
          <a:xfrm>
            <a:off x="3584575" y="4814888"/>
            <a:ext cx="300038" cy="300037"/>
          </a:xfrm>
          <a:prstGeom prst="ellipse">
            <a:avLst/>
          </a:prstGeom>
          <a:solidFill>
            <a:srgbClr val="FFFBE1"/>
          </a:solidFill>
          <a:ln w="9525">
            <a:no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Animal Locomotion</a:t>
            </a:r>
          </a:p>
        </p:txBody>
      </p:sp>
      <p:sp>
        <p:nvSpPr>
          <p:cNvPr id="371715" name="Rectangle 3" descr="Rectangle: Click to edit Master text styles&#10;Second level&#10;Third level&#10;Fourth level&#10;Fifth level"/>
          <p:cNvSpPr>
            <a:spLocks noGrp="1" noChangeArrowheads="1"/>
          </p:cNvSpPr>
          <p:nvPr>
            <p:ph type="body" idx="1"/>
          </p:nvPr>
        </p:nvSpPr>
        <p:spPr>
          <a:xfrm>
            <a:off x="838200" y="1371600"/>
            <a:ext cx="7772400" cy="742950"/>
          </a:xfrm>
        </p:spPr>
        <p:txBody>
          <a:bodyPr/>
          <a:lstStyle/>
          <a:p>
            <a:pPr>
              <a:buFontTx/>
              <a:buNone/>
            </a:pPr>
            <a:r>
              <a:rPr lang="en-US"/>
              <a:t>What are the advantages of locomotion?</a:t>
            </a:r>
          </a:p>
        </p:txBody>
      </p:sp>
      <p:pic>
        <p:nvPicPr>
          <p:cNvPr id="371716" name="Picture 4"/>
          <p:cNvPicPr>
            <a:picLocks noChangeAspect="1" noChangeArrowheads="1"/>
          </p:cNvPicPr>
          <p:nvPr/>
        </p:nvPicPr>
        <p:blipFill>
          <a:blip r:embed="rId3"/>
          <a:srcRect/>
          <a:stretch>
            <a:fillRect/>
          </a:stretch>
        </p:blipFill>
        <p:spPr bwMode="auto">
          <a:xfrm>
            <a:off x="3767138" y="2795588"/>
            <a:ext cx="5146675" cy="3651250"/>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1717" name="Rectangle 5"/>
          <p:cNvSpPr>
            <a:spLocks noChangeArrowheads="1"/>
          </p:cNvSpPr>
          <p:nvPr/>
        </p:nvSpPr>
        <p:spPr bwMode="auto">
          <a:xfrm>
            <a:off x="5688013" y="2286000"/>
            <a:ext cx="1306512"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CC0000"/>
                </a:solidFill>
              </a:rPr>
              <a:t>motile</a:t>
            </a:r>
          </a:p>
        </p:txBody>
      </p:sp>
      <p:sp>
        <p:nvSpPr>
          <p:cNvPr id="371718" name="Rectangle 6"/>
          <p:cNvSpPr>
            <a:spLocks noChangeArrowheads="1"/>
          </p:cNvSpPr>
          <p:nvPr/>
        </p:nvSpPr>
        <p:spPr bwMode="auto">
          <a:xfrm>
            <a:off x="1438275" y="2286000"/>
            <a:ext cx="1455738"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CC0000"/>
                </a:solidFill>
              </a:rPr>
              <a:t>sessile</a:t>
            </a:r>
          </a:p>
        </p:txBody>
      </p:sp>
      <p:pic>
        <p:nvPicPr>
          <p:cNvPr id="2" name="Picture 1"/>
          <p:cNvPicPr>
            <a:picLocks noChangeAspect="1"/>
          </p:cNvPicPr>
          <p:nvPr/>
        </p:nvPicPr>
        <p:blipFill>
          <a:blip r:embed="rId4"/>
          <a:stretch>
            <a:fillRect/>
          </a:stretch>
        </p:blipFill>
        <p:spPr>
          <a:xfrm>
            <a:off x="495299" y="2813270"/>
            <a:ext cx="2971081" cy="36510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3"/>
          <a:srcRect/>
          <a:stretch>
            <a:fillRect/>
          </a:stretch>
        </p:blipFill>
        <p:spPr bwMode="auto">
          <a:xfrm>
            <a:off x="150813" y="812800"/>
            <a:ext cx="8840787" cy="5932488"/>
          </a:xfrm>
          <a:prstGeom prst="rect">
            <a:avLst/>
          </a:prstGeom>
          <a:noFill/>
        </p:spPr>
      </p:pic>
      <p:sp>
        <p:nvSpPr>
          <p:cNvPr id="373763" name="Rectangle 3"/>
          <p:cNvSpPr>
            <a:spLocks noGrp="1" noChangeArrowheads="1"/>
          </p:cNvSpPr>
          <p:nvPr>
            <p:ph type="title"/>
          </p:nvPr>
        </p:nvSpPr>
        <p:spPr>
          <a:xfrm>
            <a:off x="0" y="0"/>
            <a:ext cx="7772400" cy="762000"/>
          </a:xfrm>
          <a:noFill/>
          <a:ln/>
        </p:spPr>
        <p:txBody>
          <a:bodyPr/>
          <a:lstStyle/>
          <a:p>
            <a:r>
              <a:rPr lang="en-US" dirty="0"/>
              <a:t>Lots of ways to get around…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3"/>
          <a:srcRect/>
          <a:stretch>
            <a:fillRect/>
          </a:stretch>
        </p:blipFill>
        <p:spPr bwMode="auto">
          <a:xfrm>
            <a:off x="152400" y="811213"/>
            <a:ext cx="8915400" cy="5983287"/>
          </a:xfrm>
          <a:prstGeom prst="rect">
            <a:avLst/>
          </a:prstGeom>
          <a:noFill/>
        </p:spPr>
      </p:pic>
      <p:sp>
        <p:nvSpPr>
          <p:cNvPr id="375811" name="Rectangle 3"/>
          <p:cNvSpPr>
            <a:spLocks noGrp="1" noChangeArrowheads="1"/>
          </p:cNvSpPr>
          <p:nvPr>
            <p:ph type="title"/>
          </p:nvPr>
        </p:nvSpPr>
        <p:spPr>
          <a:xfrm>
            <a:off x="0" y="123825"/>
            <a:ext cx="7772400" cy="587375"/>
          </a:xfrm>
          <a:noFill/>
          <a:ln/>
        </p:spPr>
        <p:txBody>
          <a:bodyPr/>
          <a:lstStyle/>
          <a:p>
            <a:r>
              <a:rPr lang="en-US" dirty="0"/>
              <a:t>Lots of ways to get around…</a:t>
            </a:r>
          </a:p>
        </p:txBody>
      </p:sp>
      <p:sp>
        <p:nvSpPr>
          <p:cNvPr id="375812" name="Rectangle 4"/>
          <p:cNvSpPr>
            <a:spLocks noChangeArrowheads="1"/>
          </p:cNvSpPr>
          <p:nvPr/>
        </p:nvSpPr>
        <p:spPr bwMode="auto">
          <a:xfrm>
            <a:off x="3103563" y="3298825"/>
            <a:ext cx="1527175" cy="519113"/>
          </a:xfrm>
          <a:prstGeom prst="rect">
            <a:avLst/>
          </a:prstGeom>
          <a:noFill/>
          <a:ln w="9525">
            <a:noFill/>
            <a:miter lim="800000"/>
            <a:headEnd/>
            <a:tailEnd/>
          </a:ln>
          <a:effectLst/>
        </p:spPr>
        <p:txBody>
          <a:bodyPr wrap="none" anchor="ctr">
            <a:prstTxWarp prst="textNoShape">
              <a:avLst/>
            </a:prstTxWarp>
            <a:spAutoFit/>
          </a:bodyPr>
          <a:lstStyle/>
          <a:p>
            <a:pPr algn="r"/>
            <a:r>
              <a:rPr lang="en-US" sz="2800" b="1">
                <a:solidFill>
                  <a:srgbClr val="000000"/>
                </a:solidFill>
              </a:rPr>
              <a:t>mollusk</a:t>
            </a:r>
          </a:p>
        </p:txBody>
      </p:sp>
      <p:sp>
        <p:nvSpPr>
          <p:cNvPr id="375813" name="Rectangle 5"/>
          <p:cNvSpPr>
            <a:spLocks noChangeArrowheads="1"/>
          </p:cNvSpPr>
          <p:nvPr/>
        </p:nvSpPr>
        <p:spPr bwMode="auto">
          <a:xfrm>
            <a:off x="4641850" y="3298825"/>
            <a:ext cx="1627188" cy="519113"/>
          </a:xfrm>
          <a:prstGeom prst="rect">
            <a:avLst/>
          </a:prstGeom>
          <a:noFill/>
          <a:ln w="9525">
            <a:noFill/>
            <a:miter lim="800000"/>
            <a:headEnd/>
            <a:tailEnd/>
          </a:ln>
          <a:effectLst/>
        </p:spPr>
        <p:txBody>
          <a:bodyPr wrap="none" anchor="ctr">
            <a:prstTxWarp prst="textNoShape">
              <a:avLst/>
            </a:prstTxWarp>
            <a:spAutoFit/>
          </a:bodyPr>
          <a:lstStyle/>
          <a:p>
            <a:pPr algn="l"/>
            <a:r>
              <a:rPr lang="en-US" sz="2800" b="1">
                <a:solidFill>
                  <a:schemeClr val="bg1"/>
                </a:solidFill>
              </a:rPr>
              <a:t>mammal</a:t>
            </a:r>
          </a:p>
        </p:txBody>
      </p:sp>
      <p:sp>
        <p:nvSpPr>
          <p:cNvPr id="375814" name="Rectangle 6"/>
          <p:cNvSpPr>
            <a:spLocks noChangeArrowheads="1"/>
          </p:cNvSpPr>
          <p:nvPr/>
        </p:nvSpPr>
        <p:spPr bwMode="auto">
          <a:xfrm>
            <a:off x="3771900" y="3794125"/>
            <a:ext cx="855663" cy="519113"/>
          </a:xfrm>
          <a:prstGeom prst="rect">
            <a:avLst/>
          </a:prstGeom>
          <a:noFill/>
          <a:ln w="9525">
            <a:noFill/>
            <a:miter lim="800000"/>
            <a:headEnd/>
            <a:tailEnd/>
          </a:ln>
          <a:effectLst/>
        </p:spPr>
        <p:txBody>
          <a:bodyPr wrap="none" anchor="ctr">
            <a:prstTxWarp prst="textNoShape">
              <a:avLst/>
            </a:prstTxWarp>
            <a:spAutoFit/>
          </a:bodyPr>
          <a:lstStyle/>
          <a:p>
            <a:pPr algn="r"/>
            <a:r>
              <a:rPr lang="en-US" sz="2800" b="1">
                <a:solidFill>
                  <a:srgbClr val="000000"/>
                </a:solidFill>
              </a:rPr>
              <a:t>bird</a:t>
            </a:r>
          </a:p>
        </p:txBody>
      </p:sp>
      <p:sp>
        <p:nvSpPr>
          <p:cNvPr id="375815" name="Rectangle 7"/>
          <p:cNvSpPr>
            <a:spLocks noChangeArrowheads="1"/>
          </p:cNvSpPr>
          <p:nvPr/>
        </p:nvSpPr>
        <p:spPr bwMode="auto">
          <a:xfrm>
            <a:off x="4641850" y="3794125"/>
            <a:ext cx="1250950" cy="519113"/>
          </a:xfrm>
          <a:prstGeom prst="rect">
            <a:avLst/>
          </a:prstGeom>
          <a:noFill/>
          <a:ln w="9525">
            <a:noFill/>
            <a:miter lim="800000"/>
            <a:headEnd/>
            <a:tailEnd/>
          </a:ln>
          <a:effectLst/>
        </p:spPr>
        <p:txBody>
          <a:bodyPr wrap="none" anchor="ctr">
            <a:prstTxWarp prst="textNoShape">
              <a:avLst/>
            </a:prstTxWarp>
            <a:spAutoFit/>
          </a:bodyPr>
          <a:lstStyle/>
          <a:p>
            <a:pPr algn="l"/>
            <a:r>
              <a:rPr lang="en-US" sz="2800" b="1">
                <a:solidFill>
                  <a:srgbClr val="000000"/>
                </a:solidFill>
              </a:rPr>
              <a:t>reptile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50813" y="836613"/>
            <a:ext cx="8840787" cy="5961062"/>
            <a:chOff x="95" y="527"/>
            <a:chExt cx="5569" cy="3755"/>
          </a:xfrm>
        </p:grpSpPr>
        <p:pic>
          <p:nvPicPr>
            <p:cNvPr id="377858" name="Picture 2"/>
            <p:cNvPicPr>
              <a:picLocks noChangeAspect="1" noChangeArrowheads="1"/>
            </p:cNvPicPr>
            <p:nvPr/>
          </p:nvPicPr>
          <p:blipFill>
            <a:blip r:embed="rId3"/>
            <a:srcRect/>
            <a:stretch>
              <a:fillRect/>
            </a:stretch>
          </p:blipFill>
          <p:spPr bwMode="auto">
            <a:xfrm>
              <a:off x="96" y="527"/>
              <a:ext cx="5568" cy="3737"/>
            </a:xfrm>
            <a:prstGeom prst="rect">
              <a:avLst/>
            </a:prstGeom>
            <a:noFill/>
          </p:spPr>
        </p:pic>
        <p:pic>
          <p:nvPicPr>
            <p:cNvPr id="377866"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 y="2446"/>
              <a:ext cx="2747" cy="1836"/>
            </a:xfrm>
            <a:prstGeom prst="rect">
              <a:avLst/>
            </a:prstGeom>
            <a:noFill/>
            <a:ln w="9525">
              <a:noFill/>
              <a:miter lim="800000"/>
              <a:headEnd/>
              <a:tailEnd/>
            </a:ln>
            <a:effectLst/>
          </p:spPr>
        </p:pic>
      </p:grpSp>
      <p:sp>
        <p:nvSpPr>
          <p:cNvPr id="377859" name="Rectangle 3"/>
          <p:cNvSpPr>
            <a:spLocks noGrp="1" noChangeArrowheads="1"/>
          </p:cNvSpPr>
          <p:nvPr>
            <p:ph type="title"/>
          </p:nvPr>
        </p:nvSpPr>
        <p:spPr>
          <a:xfrm>
            <a:off x="0" y="0"/>
            <a:ext cx="7772400" cy="762000"/>
          </a:xfrm>
          <a:noFill/>
          <a:ln/>
        </p:spPr>
        <p:txBody>
          <a:bodyPr/>
          <a:lstStyle/>
          <a:p>
            <a:r>
              <a:rPr lang="en-US" dirty="0"/>
              <a:t>Lots of ways to get around…</a:t>
            </a:r>
          </a:p>
        </p:txBody>
      </p:sp>
      <p:sp>
        <p:nvSpPr>
          <p:cNvPr id="377860" name="Rectangle 4"/>
          <p:cNvSpPr>
            <a:spLocks noChangeArrowheads="1"/>
          </p:cNvSpPr>
          <p:nvPr/>
        </p:nvSpPr>
        <p:spPr bwMode="auto">
          <a:xfrm>
            <a:off x="3719513" y="3298825"/>
            <a:ext cx="855662" cy="519113"/>
          </a:xfrm>
          <a:prstGeom prst="rect">
            <a:avLst/>
          </a:prstGeom>
          <a:noFill/>
          <a:ln w="9525">
            <a:noFill/>
            <a:miter lim="800000"/>
            <a:headEnd/>
            <a:tailEnd/>
          </a:ln>
          <a:effectLst/>
        </p:spPr>
        <p:txBody>
          <a:bodyPr wrap="none" anchor="ctr">
            <a:prstTxWarp prst="textNoShape">
              <a:avLst/>
            </a:prstTxWarp>
            <a:spAutoFit/>
          </a:bodyPr>
          <a:lstStyle/>
          <a:p>
            <a:pPr algn="r"/>
            <a:r>
              <a:rPr lang="en-US" sz="2800" b="1">
                <a:solidFill>
                  <a:srgbClr val="000000"/>
                </a:solidFill>
              </a:rPr>
              <a:t>bird</a:t>
            </a:r>
          </a:p>
        </p:txBody>
      </p:sp>
      <p:sp>
        <p:nvSpPr>
          <p:cNvPr id="377861" name="Rectangle 5"/>
          <p:cNvSpPr>
            <a:spLocks noChangeArrowheads="1"/>
          </p:cNvSpPr>
          <p:nvPr/>
        </p:nvSpPr>
        <p:spPr bwMode="auto">
          <a:xfrm>
            <a:off x="4641850" y="3298825"/>
            <a:ext cx="1863725" cy="519113"/>
          </a:xfrm>
          <a:prstGeom prst="rect">
            <a:avLst/>
          </a:prstGeom>
          <a:noFill/>
          <a:ln w="9525">
            <a:noFill/>
            <a:miter lim="800000"/>
            <a:headEnd/>
            <a:tailEnd/>
          </a:ln>
          <a:effectLst/>
        </p:spPr>
        <p:txBody>
          <a:bodyPr wrap="none" anchor="ctr">
            <a:prstTxWarp prst="textNoShape">
              <a:avLst/>
            </a:prstTxWarp>
            <a:spAutoFit/>
          </a:bodyPr>
          <a:lstStyle/>
          <a:p>
            <a:pPr algn="l"/>
            <a:r>
              <a:rPr lang="en-US" sz="2800" b="1">
                <a:solidFill>
                  <a:schemeClr val="bg1"/>
                </a:solidFill>
              </a:rPr>
              <a:t>arthropod</a:t>
            </a:r>
          </a:p>
        </p:txBody>
      </p:sp>
      <p:sp>
        <p:nvSpPr>
          <p:cNvPr id="377862" name="Rectangle 6"/>
          <p:cNvSpPr>
            <a:spLocks noChangeArrowheads="1"/>
          </p:cNvSpPr>
          <p:nvPr/>
        </p:nvSpPr>
        <p:spPr bwMode="auto">
          <a:xfrm>
            <a:off x="2965450" y="3781425"/>
            <a:ext cx="1627188" cy="519113"/>
          </a:xfrm>
          <a:prstGeom prst="rect">
            <a:avLst/>
          </a:prstGeom>
          <a:noFill/>
          <a:ln w="9525">
            <a:noFill/>
            <a:miter lim="800000"/>
            <a:headEnd/>
            <a:tailEnd/>
          </a:ln>
          <a:effectLst/>
        </p:spPr>
        <p:txBody>
          <a:bodyPr wrap="none" anchor="ctr">
            <a:prstTxWarp prst="textNoShape">
              <a:avLst/>
            </a:prstTxWarp>
            <a:spAutoFit/>
          </a:bodyPr>
          <a:lstStyle/>
          <a:p>
            <a:pPr algn="r"/>
            <a:r>
              <a:rPr lang="en-US" sz="2800" b="1">
                <a:solidFill>
                  <a:schemeClr val="bg1"/>
                </a:solidFill>
              </a:rPr>
              <a:t>mammal</a:t>
            </a:r>
          </a:p>
        </p:txBody>
      </p:sp>
      <p:sp>
        <p:nvSpPr>
          <p:cNvPr id="377863" name="Rectangle 7"/>
          <p:cNvSpPr>
            <a:spLocks noChangeArrowheads="1"/>
          </p:cNvSpPr>
          <p:nvPr/>
        </p:nvSpPr>
        <p:spPr bwMode="auto">
          <a:xfrm>
            <a:off x="4641850" y="3781425"/>
            <a:ext cx="855663" cy="519113"/>
          </a:xfrm>
          <a:prstGeom prst="rect">
            <a:avLst/>
          </a:prstGeom>
          <a:noFill/>
          <a:ln w="9525">
            <a:noFill/>
            <a:miter lim="800000"/>
            <a:headEnd/>
            <a:tailEnd/>
          </a:ln>
          <a:effectLst/>
        </p:spPr>
        <p:txBody>
          <a:bodyPr wrap="none" anchor="ctr">
            <a:prstTxWarp prst="textNoShape">
              <a:avLst/>
            </a:prstTxWarp>
            <a:spAutoFit/>
          </a:bodyPr>
          <a:lstStyle/>
          <a:p>
            <a:pPr algn="l"/>
            <a:r>
              <a:rPr lang="en-US" sz="2800" b="1">
                <a:solidFill>
                  <a:srgbClr val="000000"/>
                </a:solidFill>
              </a:rPr>
              <a:t>bird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214"/>
          <a:stretch>
            <a:fillRect/>
          </a:stretch>
        </p:blipFill>
        <p:spPr bwMode="auto">
          <a:xfrm>
            <a:off x="1217613" y="609600"/>
            <a:ext cx="7926387" cy="5395913"/>
          </a:xfrm>
          <a:prstGeom prst="rect">
            <a:avLst/>
          </a:prstGeom>
          <a:noFill/>
        </p:spPr>
      </p:pic>
      <p:sp>
        <p:nvSpPr>
          <p:cNvPr id="379907" name="Rectangle 3"/>
          <p:cNvSpPr>
            <a:spLocks noGrp="1" noChangeArrowheads="1"/>
          </p:cNvSpPr>
          <p:nvPr>
            <p:ph type="title"/>
          </p:nvPr>
        </p:nvSpPr>
        <p:spPr>
          <a:xfrm>
            <a:off x="0" y="-88900"/>
            <a:ext cx="1930400" cy="762000"/>
          </a:xfrm>
        </p:spPr>
        <p:txBody>
          <a:bodyPr/>
          <a:lstStyle/>
          <a:p>
            <a:r>
              <a:rPr lang="en-US" dirty="0"/>
              <a:t>Muscle </a:t>
            </a:r>
          </a:p>
        </p:txBody>
      </p:sp>
      <p:sp>
        <p:nvSpPr>
          <p:cNvPr id="379908" name="AutoShape 4"/>
          <p:cNvSpPr>
            <a:spLocks noChangeArrowheads="1"/>
          </p:cNvSpPr>
          <p:nvPr/>
        </p:nvSpPr>
        <p:spPr bwMode="auto">
          <a:xfrm>
            <a:off x="1449388" y="3455988"/>
            <a:ext cx="1481137" cy="768350"/>
          </a:xfrm>
          <a:prstGeom prst="roundRect">
            <a:avLst>
              <a:gd name="adj" fmla="val 16667"/>
            </a:avLst>
          </a:prstGeom>
          <a:solidFill>
            <a:srgbClr val="FFCC18"/>
          </a:solidFill>
          <a:ln w="9525">
            <a:noFill/>
            <a:round/>
            <a:headEnd/>
            <a:tailEnd/>
          </a:ln>
          <a:effectLst/>
        </p:spPr>
        <p:txBody>
          <a:bodyPr lIns="45720" rIns="45720">
            <a:prstTxWarp prst="textNoShape">
              <a:avLst/>
            </a:prstTxWarp>
            <a:spAutoFit/>
          </a:bodyPr>
          <a:lstStyle/>
          <a:p>
            <a:r>
              <a:rPr lang="en-US" sz="2000" b="1">
                <a:solidFill>
                  <a:srgbClr val="CC0000"/>
                </a:solidFill>
              </a:rPr>
              <a:t>voluntary, striated</a:t>
            </a:r>
          </a:p>
        </p:txBody>
      </p:sp>
      <p:sp>
        <p:nvSpPr>
          <p:cNvPr id="379909" name="AutoShape 5"/>
          <p:cNvSpPr>
            <a:spLocks noChangeArrowheads="1"/>
          </p:cNvSpPr>
          <p:nvPr/>
        </p:nvSpPr>
        <p:spPr bwMode="auto">
          <a:xfrm>
            <a:off x="6969125" y="3009900"/>
            <a:ext cx="1835150" cy="915988"/>
          </a:xfrm>
          <a:prstGeom prst="roundRect">
            <a:avLst>
              <a:gd name="adj" fmla="val 16667"/>
            </a:avLst>
          </a:prstGeom>
          <a:solidFill>
            <a:srgbClr val="FFCC18"/>
          </a:solidFill>
          <a:ln w="9525">
            <a:noFill/>
            <a:round/>
            <a:headEnd/>
            <a:tailEnd/>
          </a:ln>
          <a:effectLst/>
        </p:spPr>
        <p:txBody>
          <a:bodyPr lIns="45720" tIns="0" rIns="0" bIns="0">
            <a:prstTxWarp prst="textNoShape">
              <a:avLst/>
            </a:prstTxWarp>
            <a:spAutoFit/>
          </a:bodyPr>
          <a:lstStyle/>
          <a:p>
            <a:pPr eaLnBrk="1" hangingPunct="1">
              <a:lnSpc>
                <a:spcPct val="90000"/>
              </a:lnSpc>
              <a:spcBef>
                <a:spcPct val="20000"/>
              </a:spcBef>
              <a:buClr>
                <a:schemeClr val="tx1"/>
              </a:buClr>
              <a:buSzPct val="60000"/>
            </a:pPr>
            <a:r>
              <a:rPr lang="en-US" sz="2000" b="1">
                <a:solidFill>
                  <a:srgbClr val="CC0000"/>
                </a:solidFill>
              </a:rPr>
              <a:t>involuntary, striated</a:t>
            </a:r>
            <a:br>
              <a:rPr lang="en-US" sz="2000" b="1">
                <a:solidFill>
                  <a:srgbClr val="CC0000"/>
                </a:solidFill>
              </a:rPr>
            </a:br>
            <a:r>
              <a:rPr lang="en-US" sz="2000" b="1">
                <a:solidFill>
                  <a:srgbClr val="CC0000"/>
                </a:solidFill>
              </a:rPr>
              <a:t>auto-rhythmic</a:t>
            </a:r>
          </a:p>
        </p:txBody>
      </p:sp>
      <p:sp>
        <p:nvSpPr>
          <p:cNvPr id="379910" name="AutoShape 6"/>
          <p:cNvSpPr>
            <a:spLocks noChangeArrowheads="1"/>
          </p:cNvSpPr>
          <p:nvPr/>
        </p:nvSpPr>
        <p:spPr bwMode="auto">
          <a:xfrm>
            <a:off x="4308475" y="5970588"/>
            <a:ext cx="1666875" cy="768350"/>
          </a:xfrm>
          <a:prstGeom prst="roundRect">
            <a:avLst>
              <a:gd name="adj" fmla="val 16667"/>
            </a:avLst>
          </a:prstGeom>
          <a:solidFill>
            <a:srgbClr val="FFCC18"/>
          </a:solidFill>
          <a:ln w="9525">
            <a:noFill/>
            <a:round/>
            <a:headEnd/>
            <a:tailEnd/>
          </a:ln>
          <a:effectLst/>
        </p:spPr>
        <p:txBody>
          <a:bodyPr lIns="45720" rIns="45720">
            <a:prstTxWarp prst="textNoShape">
              <a:avLst/>
            </a:prstTxWarp>
            <a:spAutoFit/>
          </a:bodyPr>
          <a:lstStyle/>
          <a:p>
            <a:pPr eaLnBrk="1" hangingPunct="1">
              <a:spcBef>
                <a:spcPct val="20000"/>
              </a:spcBef>
              <a:buClr>
                <a:schemeClr val="tx1"/>
              </a:buClr>
              <a:buSzPct val="60000"/>
            </a:pPr>
            <a:r>
              <a:rPr lang="en-US" sz="2000" b="1">
                <a:solidFill>
                  <a:srgbClr val="CC0000"/>
                </a:solidFill>
              </a:rPr>
              <a:t>involuntary, </a:t>
            </a:r>
            <a:br>
              <a:rPr lang="en-US" sz="2000" b="1">
                <a:solidFill>
                  <a:srgbClr val="CC0000"/>
                </a:solidFill>
              </a:rPr>
            </a:br>
            <a:r>
              <a:rPr lang="en-US" sz="2000" b="1">
                <a:solidFill>
                  <a:srgbClr val="CC0000"/>
                </a:solidFill>
              </a:rPr>
              <a:t>non-striated</a:t>
            </a:r>
          </a:p>
        </p:txBody>
      </p:sp>
      <p:sp>
        <p:nvSpPr>
          <p:cNvPr id="379911" name="AutoShape 7"/>
          <p:cNvSpPr>
            <a:spLocks noChangeArrowheads="1"/>
          </p:cNvSpPr>
          <p:nvPr/>
        </p:nvSpPr>
        <p:spPr bwMode="auto">
          <a:xfrm>
            <a:off x="2576513" y="6280150"/>
            <a:ext cx="1635125" cy="431800"/>
          </a:xfrm>
          <a:prstGeom prst="roundRect">
            <a:avLst>
              <a:gd name="adj" fmla="val 16667"/>
            </a:avLst>
          </a:prstGeom>
          <a:solidFill>
            <a:schemeClr val="bg2"/>
          </a:solidFill>
          <a:ln w="9525">
            <a:noFill/>
            <a:round/>
            <a:headEnd/>
            <a:tailEnd/>
          </a:ln>
          <a:effectLst/>
        </p:spPr>
        <p:txBody>
          <a:bodyPr lIns="45720" rIns="45720">
            <a:prstTxWarp prst="textNoShape">
              <a:avLst/>
            </a:prstTxWarp>
            <a:spAutoFit/>
          </a:bodyPr>
          <a:lstStyle/>
          <a:p>
            <a:pPr eaLnBrk="1" hangingPunct="1">
              <a:spcBef>
                <a:spcPct val="20000"/>
              </a:spcBef>
              <a:buClr>
                <a:schemeClr val="tx1"/>
              </a:buClr>
              <a:buSzPct val="60000"/>
            </a:pPr>
            <a:r>
              <a:rPr lang="en-US" sz="2000" b="1">
                <a:solidFill>
                  <a:srgbClr val="0F116A"/>
                </a:solidFill>
              </a:rPr>
              <a:t>evolved first</a:t>
            </a:r>
          </a:p>
        </p:txBody>
      </p:sp>
      <p:sp>
        <p:nvSpPr>
          <p:cNvPr id="379912" name="AutoShape 8"/>
          <p:cNvSpPr>
            <a:spLocks noChangeArrowheads="1"/>
          </p:cNvSpPr>
          <p:nvPr/>
        </p:nvSpPr>
        <p:spPr bwMode="auto">
          <a:xfrm>
            <a:off x="1058863" y="4832350"/>
            <a:ext cx="2205037" cy="431800"/>
          </a:xfrm>
          <a:prstGeom prst="roundRect">
            <a:avLst>
              <a:gd name="adj" fmla="val 16667"/>
            </a:avLst>
          </a:prstGeom>
          <a:solidFill>
            <a:schemeClr val="bg2"/>
          </a:solidFill>
          <a:ln w="9525">
            <a:noFill/>
            <a:round/>
            <a:headEnd/>
            <a:tailEnd/>
          </a:ln>
          <a:effectLst/>
        </p:spPr>
        <p:txBody>
          <a:bodyPr lIns="45720" rIns="45720">
            <a:prstTxWarp prst="textNoShape">
              <a:avLst/>
            </a:prstTxWarp>
            <a:spAutoFit/>
          </a:bodyPr>
          <a:lstStyle/>
          <a:p>
            <a:pPr eaLnBrk="1" hangingPunct="1">
              <a:spcBef>
                <a:spcPct val="20000"/>
              </a:spcBef>
              <a:buClr>
                <a:schemeClr val="tx1"/>
              </a:buClr>
              <a:buSzPct val="60000"/>
            </a:pPr>
            <a:r>
              <a:rPr lang="en-US" sz="2000" b="1">
                <a:solidFill>
                  <a:srgbClr val="0F116A"/>
                </a:solidFill>
              </a:rPr>
              <a:t>multi-nucleated</a:t>
            </a:r>
          </a:p>
        </p:txBody>
      </p:sp>
      <p:sp>
        <p:nvSpPr>
          <p:cNvPr id="379913" name="AutoShape 9"/>
          <p:cNvSpPr>
            <a:spLocks noChangeArrowheads="1"/>
          </p:cNvSpPr>
          <p:nvPr/>
        </p:nvSpPr>
        <p:spPr bwMode="auto">
          <a:xfrm>
            <a:off x="6103938" y="6027738"/>
            <a:ext cx="2674937" cy="701675"/>
          </a:xfrm>
          <a:prstGeom prst="roundRect">
            <a:avLst>
              <a:gd name="adj" fmla="val 16667"/>
            </a:avLst>
          </a:prstGeom>
          <a:solidFill>
            <a:srgbClr val="CC0000"/>
          </a:solidFill>
          <a:ln w="9525">
            <a:noFill/>
            <a:round/>
            <a:headEnd/>
            <a:tailEnd/>
          </a:ln>
          <a:effectLst/>
        </p:spPr>
        <p:txBody>
          <a:bodyPr lIns="45720" rIns="45720">
            <a:prstTxWarp prst="textNoShape">
              <a:avLst/>
            </a:prstTxWarp>
            <a:spAutoFit/>
          </a:bodyPr>
          <a:lstStyle/>
          <a:p>
            <a:pPr eaLnBrk="1" hangingPunct="1">
              <a:lnSpc>
                <a:spcPct val="90000"/>
              </a:lnSpc>
              <a:spcBef>
                <a:spcPct val="20000"/>
              </a:spcBef>
              <a:buClr>
                <a:schemeClr val="tx1"/>
              </a:buClr>
              <a:buSzPct val="60000"/>
            </a:pPr>
            <a:r>
              <a:rPr lang="en-US" sz="2000" b="1">
                <a:solidFill>
                  <a:srgbClr val="FFFBE1"/>
                </a:solidFill>
              </a:rPr>
              <a:t>digestive system</a:t>
            </a:r>
            <a:br>
              <a:rPr lang="en-US" sz="2000" b="1">
                <a:solidFill>
                  <a:srgbClr val="FFFBE1"/>
                </a:solidFill>
              </a:rPr>
            </a:br>
            <a:r>
              <a:rPr lang="en-US" sz="2000" b="1">
                <a:solidFill>
                  <a:srgbClr val="FFFBE1"/>
                </a:solidFill>
              </a:rPr>
              <a:t>arteries, veins</a:t>
            </a:r>
            <a:endParaRPr lang="en-US" sz="2000" b="1">
              <a:solidFill>
                <a:srgbClr val="CC0000"/>
              </a:solidFill>
            </a:endParaRPr>
          </a:p>
        </p:txBody>
      </p:sp>
      <p:sp>
        <p:nvSpPr>
          <p:cNvPr id="379914" name="AutoShape 10"/>
          <p:cNvSpPr>
            <a:spLocks noChangeArrowheads="1"/>
          </p:cNvSpPr>
          <p:nvPr/>
        </p:nvSpPr>
        <p:spPr bwMode="auto">
          <a:xfrm>
            <a:off x="6991350" y="4008438"/>
            <a:ext cx="1808163" cy="398462"/>
          </a:xfrm>
          <a:prstGeom prst="roundRect">
            <a:avLst>
              <a:gd name="adj" fmla="val 16667"/>
            </a:avLst>
          </a:prstGeom>
          <a:solidFill>
            <a:srgbClr val="CC0000"/>
          </a:solidFill>
          <a:ln w="9525">
            <a:noFill/>
            <a:round/>
            <a:headEnd/>
            <a:tailEnd/>
          </a:ln>
          <a:effectLst/>
        </p:spPr>
        <p:txBody>
          <a:bodyPr lIns="45720" rIns="45720">
            <a:prstTxWarp prst="textNoShape">
              <a:avLst/>
            </a:prstTxWarp>
            <a:spAutoFit/>
          </a:bodyPr>
          <a:lstStyle/>
          <a:p>
            <a:pPr eaLnBrk="1" hangingPunct="1">
              <a:lnSpc>
                <a:spcPct val="90000"/>
              </a:lnSpc>
              <a:spcBef>
                <a:spcPct val="20000"/>
              </a:spcBef>
              <a:buClr>
                <a:schemeClr val="tx1"/>
              </a:buClr>
              <a:buSzPct val="60000"/>
            </a:pPr>
            <a:r>
              <a:rPr lang="en-US" sz="2000" b="1">
                <a:solidFill>
                  <a:srgbClr val="FFFBE1"/>
                </a:solidFill>
              </a:rPr>
              <a:t>heart</a:t>
            </a:r>
            <a:endParaRPr lang="en-US" sz="2000" b="1">
              <a:solidFill>
                <a:srgbClr val="CC0000"/>
              </a:solidFill>
            </a:endParaRPr>
          </a:p>
        </p:txBody>
      </p:sp>
      <p:sp>
        <p:nvSpPr>
          <p:cNvPr id="379915" name="AutoShape 11"/>
          <p:cNvSpPr>
            <a:spLocks noChangeArrowheads="1"/>
          </p:cNvSpPr>
          <p:nvPr/>
        </p:nvSpPr>
        <p:spPr bwMode="auto">
          <a:xfrm>
            <a:off x="1287463" y="4340225"/>
            <a:ext cx="1808162" cy="398463"/>
          </a:xfrm>
          <a:prstGeom prst="roundRect">
            <a:avLst>
              <a:gd name="adj" fmla="val 16667"/>
            </a:avLst>
          </a:prstGeom>
          <a:solidFill>
            <a:srgbClr val="CC0000"/>
          </a:solidFill>
          <a:ln w="9525">
            <a:noFill/>
            <a:round/>
            <a:headEnd/>
            <a:tailEnd/>
          </a:ln>
          <a:effectLst/>
        </p:spPr>
        <p:txBody>
          <a:bodyPr lIns="45720" rIns="45720">
            <a:prstTxWarp prst="textNoShape">
              <a:avLst/>
            </a:prstTxWarp>
            <a:spAutoFit/>
          </a:bodyPr>
          <a:lstStyle/>
          <a:p>
            <a:pPr eaLnBrk="1" hangingPunct="1">
              <a:lnSpc>
                <a:spcPct val="90000"/>
              </a:lnSpc>
              <a:spcBef>
                <a:spcPct val="20000"/>
              </a:spcBef>
              <a:buClr>
                <a:schemeClr val="tx1"/>
              </a:buClr>
              <a:buSzPct val="60000"/>
            </a:pPr>
            <a:r>
              <a:rPr lang="en-US" sz="2000" b="1">
                <a:solidFill>
                  <a:srgbClr val="FFFBE1"/>
                </a:solidFill>
              </a:rPr>
              <a:t>moves bone</a:t>
            </a:r>
            <a:endParaRPr lang="en-US" sz="2000" b="1">
              <a:solidFill>
                <a:srgbClr val="CC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3150" y="1389063"/>
            <a:ext cx="7461250" cy="5341937"/>
          </a:xfrm>
          <a:prstGeom prst="rect">
            <a:avLst/>
          </a:prstGeom>
          <a:noFill/>
        </p:spPr>
      </p:pic>
      <p:sp>
        <p:nvSpPr>
          <p:cNvPr id="384007" name="Line 7"/>
          <p:cNvSpPr>
            <a:spLocks noChangeShapeType="1"/>
          </p:cNvSpPr>
          <p:nvPr/>
        </p:nvSpPr>
        <p:spPr bwMode="auto">
          <a:xfrm flipH="1">
            <a:off x="1365250" y="2613025"/>
            <a:ext cx="741363" cy="549275"/>
          </a:xfrm>
          <a:prstGeom prst="line">
            <a:avLst/>
          </a:prstGeom>
          <a:noFill/>
          <a:ln w="28575">
            <a:solidFill>
              <a:srgbClr val="000000"/>
            </a:solidFill>
            <a:round/>
            <a:headEnd/>
            <a:tailEnd/>
          </a:ln>
        </p:spPr>
        <p:txBody>
          <a:bodyPr>
            <a:prstTxWarp prst="textNoShape">
              <a:avLst/>
            </a:prstTxWarp>
          </a:bodyPr>
          <a:lstStyle/>
          <a:p>
            <a:endParaRPr lang="en-US"/>
          </a:p>
        </p:txBody>
      </p:sp>
      <p:sp>
        <p:nvSpPr>
          <p:cNvPr id="384008" name="Rectangle 8"/>
          <p:cNvSpPr>
            <a:spLocks noChangeArrowheads="1"/>
          </p:cNvSpPr>
          <p:nvPr/>
        </p:nvSpPr>
        <p:spPr bwMode="auto">
          <a:xfrm>
            <a:off x="765175" y="3176588"/>
            <a:ext cx="1016000" cy="365125"/>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tendon</a:t>
            </a:r>
            <a:endParaRPr lang="en-US" b="1"/>
          </a:p>
        </p:txBody>
      </p:sp>
      <p:sp>
        <p:nvSpPr>
          <p:cNvPr id="384009" name="Rectangle 9"/>
          <p:cNvSpPr>
            <a:spLocks noChangeArrowheads="1"/>
          </p:cNvSpPr>
          <p:nvPr/>
        </p:nvSpPr>
        <p:spPr bwMode="auto">
          <a:xfrm>
            <a:off x="2322513" y="1636713"/>
            <a:ext cx="2254250" cy="365125"/>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skeletal muscle</a:t>
            </a:r>
            <a:endParaRPr lang="en-US" b="1"/>
          </a:p>
        </p:txBody>
      </p:sp>
      <p:sp>
        <p:nvSpPr>
          <p:cNvPr id="384010" name="Line 10"/>
          <p:cNvSpPr>
            <a:spLocks noChangeShapeType="1"/>
          </p:cNvSpPr>
          <p:nvPr/>
        </p:nvSpPr>
        <p:spPr bwMode="auto">
          <a:xfrm>
            <a:off x="3460750" y="1939925"/>
            <a:ext cx="441325" cy="949325"/>
          </a:xfrm>
          <a:prstGeom prst="line">
            <a:avLst/>
          </a:prstGeom>
          <a:noFill/>
          <a:ln w="28575">
            <a:solidFill>
              <a:srgbClr val="000000"/>
            </a:solidFill>
            <a:round/>
            <a:headEnd/>
            <a:tailEnd/>
          </a:ln>
        </p:spPr>
        <p:txBody>
          <a:bodyPr>
            <a:prstTxWarp prst="textNoShape">
              <a:avLst/>
            </a:prstTxWarp>
          </a:bodyPr>
          <a:lstStyle/>
          <a:p>
            <a:endParaRPr lang="en-US"/>
          </a:p>
        </p:txBody>
      </p:sp>
      <p:grpSp>
        <p:nvGrpSpPr>
          <p:cNvPr id="2" name="Group 12"/>
          <p:cNvGrpSpPr>
            <a:grpSpLocks/>
          </p:cNvGrpSpPr>
          <p:nvPr/>
        </p:nvGrpSpPr>
        <p:grpSpPr bwMode="auto">
          <a:xfrm>
            <a:off x="5381625" y="4718050"/>
            <a:ext cx="779463" cy="906463"/>
            <a:chOff x="3280" y="2727"/>
            <a:chExt cx="553" cy="644"/>
          </a:xfrm>
        </p:grpSpPr>
        <p:sp>
          <p:nvSpPr>
            <p:cNvPr id="384013" name="Freeform 13"/>
            <p:cNvSpPr>
              <a:spLocks/>
            </p:cNvSpPr>
            <p:nvPr/>
          </p:nvSpPr>
          <p:spPr bwMode="auto">
            <a:xfrm>
              <a:off x="3552" y="2727"/>
              <a:ext cx="281" cy="363"/>
            </a:xfrm>
            <a:custGeom>
              <a:avLst/>
              <a:gdLst/>
              <a:ahLst/>
              <a:cxnLst>
                <a:cxn ang="0">
                  <a:pos x="281" y="107"/>
                </a:cxn>
                <a:cxn ang="0">
                  <a:pos x="281" y="41"/>
                </a:cxn>
                <a:cxn ang="0">
                  <a:pos x="273" y="25"/>
                </a:cxn>
                <a:cxn ang="0">
                  <a:pos x="248" y="8"/>
                </a:cxn>
                <a:cxn ang="0">
                  <a:pos x="231" y="0"/>
                </a:cxn>
                <a:cxn ang="0">
                  <a:pos x="207" y="0"/>
                </a:cxn>
                <a:cxn ang="0">
                  <a:pos x="157" y="16"/>
                </a:cxn>
                <a:cxn ang="0">
                  <a:pos x="99" y="66"/>
                </a:cxn>
                <a:cxn ang="0">
                  <a:pos x="50" y="124"/>
                </a:cxn>
                <a:cxn ang="0">
                  <a:pos x="17" y="198"/>
                </a:cxn>
                <a:cxn ang="0">
                  <a:pos x="0" y="264"/>
                </a:cxn>
                <a:cxn ang="0">
                  <a:pos x="8" y="322"/>
                </a:cxn>
                <a:cxn ang="0">
                  <a:pos x="17" y="347"/>
                </a:cxn>
                <a:cxn ang="0">
                  <a:pos x="33" y="355"/>
                </a:cxn>
                <a:cxn ang="0">
                  <a:pos x="75" y="363"/>
                </a:cxn>
                <a:cxn ang="0">
                  <a:pos x="116" y="355"/>
                </a:cxn>
              </a:cxnLst>
              <a:rect l="0" t="0" r="r" b="b"/>
              <a:pathLst>
                <a:path w="281" h="363">
                  <a:moveTo>
                    <a:pt x="281" y="107"/>
                  </a:moveTo>
                  <a:lnTo>
                    <a:pt x="281" y="41"/>
                  </a:lnTo>
                  <a:lnTo>
                    <a:pt x="273" y="25"/>
                  </a:lnTo>
                  <a:lnTo>
                    <a:pt x="248" y="8"/>
                  </a:lnTo>
                  <a:lnTo>
                    <a:pt x="231" y="0"/>
                  </a:lnTo>
                  <a:lnTo>
                    <a:pt x="207" y="0"/>
                  </a:lnTo>
                  <a:lnTo>
                    <a:pt x="157" y="16"/>
                  </a:lnTo>
                  <a:lnTo>
                    <a:pt x="99" y="66"/>
                  </a:lnTo>
                  <a:lnTo>
                    <a:pt x="50" y="124"/>
                  </a:lnTo>
                  <a:lnTo>
                    <a:pt x="17" y="198"/>
                  </a:lnTo>
                  <a:lnTo>
                    <a:pt x="0" y="264"/>
                  </a:lnTo>
                  <a:lnTo>
                    <a:pt x="8" y="322"/>
                  </a:lnTo>
                  <a:lnTo>
                    <a:pt x="17" y="347"/>
                  </a:lnTo>
                  <a:lnTo>
                    <a:pt x="33" y="355"/>
                  </a:lnTo>
                  <a:lnTo>
                    <a:pt x="75" y="363"/>
                  </a:lnTo>
                  <a:lnTo>
                    <a:pt x="116" y="355"/>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384014" name="Line 14"/>
            <p:cNvSpPr>
              <a:spLocks noChangeShapeType="1"/>
            </p:cNvSpPr>
            <p:nvPr/>
          </p:nvSpPr>
          <p:spPr bwMode="auto">
            <a:xfrm flipH="1">
              <a:off x="3280" y="3074"/>
              <a:ext cx="289" cy="297"/>
            </a:xfrm>
            <a:prstGeom prst="line">
              <a:avLst/>
            </a:prstGeom>
            <a:noFill/>
            <a:ln w="28575">
              <a:solidFill>
                <a:srgbClr val="000000"/>
              </a:solidFill>
              <a:round/>
              <a:headEnd/>
              <a:tailEnd/>
            </a:ln>
          </p:spPr>
          <p:txBody>
            <a:bodyPr>
              <a:prstTxWarp prst="textNoShape">
                <a:avLst/>
              </a:prstTxWarp>
            </a:bodyPr>
            <a:lstStyle/>
            <a:p>
              <a:endParaRPr lang="en-US"/>
            </a:p>
          </p:txBody>
        </p:sp>
      </p:grpSp>
      <p:sp>
        <p:nvSpPr>
          <p:cNvPr id="384015" name="Rectangle 15"/>
          <p:cNvSpPr>
            <a:spLocks noChangeArrowheads="1"/>
          </p:cNvSpPr>
          <p:nvPr/>
        </p:nvSpPr>
        <p:spPr bwMode="auto">
          <a:xfrm>
            <a:off x="2760663" y="5473700"/>
            <a:ext cx="2592387" cy="365125"/>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muscle fiber (</a:t>
            </a:r>
            <a:r>
              <a:rPr lang="en-US" b="1">
                <a:solidFill>
                  <a:srgbClr val="CC0000"/>
                </a:solidFill>
              </a:rPr>
              <a:t>cell</a:t>
            </a:r>
            <a:r>
              <a:rPr lang="en-US" b="1">
                <a:solidFill>
                  <a:srgbClr val="000000"/>
                </a:solidFill>
              </a:rPr>
              <a:t>)</a:t>
            </a:r>
            <a:endParaRPr lang="en-US" b="1"/>
          </a:p>
        </p:txBody>
      </p:sp>
      <p:sp>
        <p:nvSpPr>
          <p:cNvPr id="384016" name="Rectangle 16"/>
          <p:cNvSpPr>
            <a:spLocks noChangeArrowheads="1"/>
          </p:cNvSpPr>
          <p:nvPr/>
        </p:nvSpPr>
        <p:spPr bwMode="auto">
          <a:xfrm>
            <a:off x="5667375" y="6389688"/>
            <a:ext cx="1965325" cy="365125"/>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myofilaments</a:t>
            </a:r>
            <a:endParaRPr lang="en-US" b="1"/>
          </a:p>
        </p:txBody>
      </p:sp>
      <p:sp>
        <p:nvSpPr>
          <p:cNvPr id="384017" name="Rectangle 17"/>
          <p:cNvSpPr>
            <a:spLocks noChangeArrowheads="1"/>
          </p:cNvSpPr>
          <p:nvPr/>
        </p:nvSpPr>
        <p:spPr bwMode="auto">
          <a:xfrm>
            <a:off x="4697413" y="6070600"/>
            <a:ext cx="1457325" cy="365125"/>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myofibrils</a:t>
            </a:r>
            <a:endParaRPr lang="en-US" b="1"/>
          </a:p>
        </p:txBody>
      </p:sp>
      <p:sp>
        <p:nvSpPr>
          <p:cNvPr id="384018" name="Rectangle 18"/>
          <p:cNvSpPr>
            <a:spLocks noChangeArrowheads="1"/>
          </p:cNvSpPr>
          <p:nvPr/>
        </p:nvSpPr>
        <p:spPr bwMode="auto">
          <a:xfrm>
            <a:off x="7500938" y="1939925"/>
            <a:ext cx="1541462" cy="730250"/>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plasma </a:t>
            </a:r>
          </a:p>
          <a:p>
            <a:pPr algn="l"/>
            <a:r>
              <a:rPr lang="en-US" b="1">
                <a:solidFill>
                  <a:srgbClr val="000000"/>
                </a:solidFill>
              </a:rPr>
              <a:t>membrane</a:t>
            </a:r>
            <a:endParaRPr lang="en-US" b="1"/>
          </a:p>
        </p:txBody>
      </p:sp>
      <p:sp>
        <p:nvSpPr>
          <p:cNvPr id="384019" name="Freeform 19"/>
          <p:cNvSpPr>
            <a:spLocks/>
          </p:cNvSpPr>
          <p:nvPr/>
        </p:nvSpPr>
        <p:spPr bwMode="auto">
          <a:xfrm>
            <a:off x="7415213" y="6178550"/>
            <a:ext cx="117475" cy="314325"/>
          </a:xfrm>
          <a:custGeom>
            <a:avLst/>
            <a:gdLst/>
            <a:ahLst/>
            <a:cxnLst>
              <a:cxn ang="0">
                <a:pos x="83" y="75"/>
              </a:cxn>
              <a:cxn ang="0">
                <a:pos x="0" y="223"/>
              </a:cxn>
              <a:cxn ang="0">
                <a:pos x="75" y="0"/>
              </a:cxn>
            </a:cxnLst>
            <a:rect l="0" t="0" r="r" b="b"/>
            <a:pathLst>
              <a:path w="83" h="223">
                <a:moveTo>
                  <a:pt x="83" y="75"/>
                </a:moveTo>
                <a:lnTo>
                  <a:pt x="0" y="223"/>
                </a:lnTo>
                <a:lnTo>
                  <a:pt x="75" y="0"/>
                </a:lnTo>
              </a:path>
            </a:pathLst>
          </a:custGeom>
          <a:noFill/>
          <a:ln w="28575" cmpd="sng">
            <a:solidFill>
              <a:srgbClr val="000000"/>
            </a:solidFill>
            <a:prstDash val="solid"/>
            <a:round/>
            <a:headEnd/>
            <a:tailEnd/>
          </a:ln>
        </p:spPr>
        <p:txBody>
          <a:bodyPr>
            <a:prstTxWarp prst="textNoShape">
              <a:avLst/>
            </a:prstTxWarp>
          </a:bodyPr>
          <a:lstStyle/>
          <a:p>
            <a:endParaRPr lang="en-US"/>
          </a:p>
        </p:txBody>
      </p:sp>
      <p:grpSp>
        <p:nvGrpSpPr>
          <p:cNvPr id="3" name="Group 20"/>
          <p:cNvGrpSpPr>
            <a:grpSpLocks/>
          </p:cNvGrpSpPr>
          <p:nvPr/>
        </p:nvGrpSpPr>
        <p:grpSpPr bwMode="auto">
          <a:xfrm>
            <a:off x="6288088" y="5613400"/>
            <a:ext cx="779462" cy="685800"/>
            <a:chOff x="3924" y="3363"/>
            <a:chExt cx="553" cy="487"/>
          </a:xfrm>
        </p:grpSpPr>
        <p:sp>
          <p:nvSpPr>
            <p:cNvPr id="384021" name="Freeform 21"/>
            <p:cNvSpPr>
              <a:spLocks/>
            </p:cNvSpPr>
            <p:nvPr/>
          </p:nvSpPr>
          <p:spPr bwMode="auto">
            <a:xfrm>
              <a:off x="3924" y="3363"/>
              <a:ext cx="355" cy="487"/>
            </a:xfrm>
            <a:custGeom>
              <a:avLst/>
              <a:gdLst/>
              <a:ahLst/>
              <a:cxnLst>
                <a:cxn ang="0">
                  <a:pos x="132" y="0"/>
                </a:cxn>
                <a:cxn ang="0">
                  <a:pos x="0" y="487"/>
                </a:cxn>
                <a:cxn ang="0">
                  <a:pos x="355" y="223"/>
                </a:cxn>
              </a:cxnLst>
              <a:rect l="0" t="0" r="r" b="b"/>
              <a:pathLst>
                <a:path w="355" h="487">
                  <a:moveTo>
                    <a:pt x="132" y="0"/>
                  </a:moveTo>
                  <a:lnTo>
                    <a:pt x="0" y="487"/>
                  </a:lnTo>
                  <a:lnTo>
                    <a:pt x="355" y="223"/>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384022" name="Freeform 22"/>
            <p:cNvSpPr>
              <a:spLocks/>
            </p:cNvSpPr>
            <p:nvPr/>
          </p:nvSpPr>
          <p:spPr bwMode="auto">
            <a:xfrm>
              <a:off x="4263" y="3363"/>
              <a:ext cx="214" cy="248"/>
            </a:xfrm>
            <a:custGeom>
              <a:avLst/>
              <a:gdLst/>
              <a:ahLst/>
              <a:cxnLst>
                <a:cxn ang="0">
                  <a:pos x="214" y="74"/>
                </a:cxn>
                <a:cxn ang="0">
                  <a:pos x="214" y="33"/>
                </a:cxn>
                <a:cxn ang="0">
                  <a:pos x="190" y="8"/>
                </a:cxn>
                <a:cxn ang="0">
                  <a:pos x="157" y="0"/>
                </a:cxn>
                <a:cxn ang="0">
                  <a:pos x="123" y="8"/>
                </a:cxn>
                <a:cxn ang="0">
                  <a:pos x="82" y="33"/>
                </a:cxn>
                <a:cxn ang="0">
                  <a:pos x="41" y="74"/>
                </a:cxn>
                <a:cxn ang="0">
                  <a:pos x="16" y="124"/>
                </a:cxn>
                <a:cxn ang="0">
                  <a:pos x="0" y="173"/>
                </a:cxn>
                <a:cxn ang="0">
                  <a:pos x="8" y="207"/>
                </a:cxn>
                <a:cxn ang="0">
                  <a:pos x="24" y="240"/>
                </a:cxn>
                <a:cxn ang="0">
                  <a:pos x="49" y="248"/>
                </a:cxn>
                <a:cxn ang="0">
                  <a:pos x="74" y="248"/>
                </a:cxn>
              </a:cxnLst>
              <a:rect l="0" t="0" r="r" b="b"/>
              <a:pathLst>
                <a:path w="214" h="248">
                  <a:moveTo>
                    <a:pt x="214" y="74"/>
                  </a:moveTo>
                  <a:lnTo>
                    <a:pt x="214" y="33"/>
                  </a:lnTo>
                  <a:lnTo>
                    <a:pt x="190" y="8"/>
                  </a:lnTo>
                  <a:lnTo>
                    <a:pt x="157" y="0"/>
                  </a:lnTo>
                  <a:lnTo>
                    <a:pt x="123" y="8"/>
                  </a:lnTo>
                  <a:lnTo>
                    <a:pt x="82" y="33"/>
                  </a:lnTo>
                  <a:lnTo>
                    <a:pt x="41" y="74"/>
                  </a:lnTo>
                  <a:lnTo>
                    <a:pt x="16" y="124"/>
                  </a:lnTo>
                  <a:lnTo>
                    <a:pt x="0" y="173"/>
                  </a:lnTo>
                  <a:lnTo>
                    <a:pt x="8" y="207"/>
                  </a:lnTo>
                  <a:lnTo>
                    <a:pt x="24" y="240"/>
                  </a:lnTo>
                  <a:lnTo>
                    <a:pt x="49" y="248"/>
                  </a:lnTo>
                  <a:lnTo>
                    <a:pt x="74" y="248"/>
                  </a:lnTo>
                </a:path>
              </a:pathLst>
            </a:custGeom>
            <a:noFill/>
            <a:ln w="28575" cmpd="sng">
              <a:solidFill>
                <a:srgbClr val="000000"/>
              </a:solidFill>
              <a:prstDash val="solid"/>
              <a:round/>
              <a:headEnd/>
              <a:tailEnd/>
            </a:ln>
          </p:spPr>
          <p:txBody>
            <a:bodyPr>
              <a:prstTxWarp prst="textNoShape">
                <a:avLst/>
              </a:prstTxWarp>
            </a:bodyPr>
            <a:lstStyle/>
            <a:p>
              <a:endParaRPr lang="en-US"/>
            </a:p>
          </p:txBody>
        </p:sp>
      </p:grpSp>
      <p:sp>
        <p:nvSpPr>
          <p:cNvPr id="384023" name="Rectangle 23"/>
          <p:cNvSpPr>
            <a:spLocks noChangeArrowheads="1"/>
          </p:cNvSpPr>
          <p:nvPr/>
        </p:nvSpPr>
        <p:spPr bwMode="auto">
          <a:xfrm>
            <a:off x="5684838" y="2589213"/>
            <a:ext cx="881062" cy="365125"/>
          </a:xfrm>
          <a:prstGeom prst="rect">
            <a:avLst/>
          </a:prstGeom>
          <a:noFill/>
          <a:ln w="9525">
            <a:noFill/>
            <a:miter lim="800000"/>
            <a:headEnd/>
            <a:tailEnd/>
          </a:ln>
        </p:spPr>
        <p:txBody>
          <a:bodyPr wrap="none" lIns="0" tIns="0" rIns="0" bIns="0">
            <a:prstTxWarp prst="textNoShape">
              <a:avLst/>
            </a:prstTxWarp>
            <a:spAutoFit/>
          </a:bodyPr>
          <a:lstStyle/>
          <a:p>
            <a:pPr algn="l"/>
            <a:r>
              <a:rPr lang="en-US" b="1">
                <a:solidFill>
                  <a:srgbClr val="000000"/>
                </a:solidFill>
              </a:rPr>
              <a:t>nuclei</a:t>
            </a:r>
            <a:endParaRPr lang="en-US" b="1"/>
          </a:p>
        </p:txBody>
      </p:sp>
      <p:sp>
        <p:nvSpPr>
          <p:cNvPr id="384027" name="Line 27"/>
          <p:cNvSpPr>
            <a:spLocks noChangeShapeType="1"/>
          </p:cNvSpPr>
          <p:nvPr/>
        </p:nvSpPr>
        <p:spPr bwMode="auto">
          <a:xfrm flipH="1">
            <a:off x="7034213" y="2695575"/>
            <a:ext cx="808037" cy="1101725"/>
          </a:xfrm>
          <a:prstGeom prst="line">
            <a:avLst/>
          </a:prstGeom>
          <a:noFill/>
          <a:ln w="28575">
            <a:solidFill>
              <a:srgbClr val="000000"/>
            </a:solidFill>
            <a:round/>
            <a:headEnd/>
            <a:tailEnd/>
          </a:ln>
        </p:spPr>
        <p:txBody>
          <a:bodyPr>
            <a:prstTxWarp prst="textNoShape">
              <a:avLst/>
            </a:prstTxWarp>
          </a:bodyPr>
          <a:lstStyle/>
          <a:p>
            <a:endParaRPr lang="en-US"/>
          </a:p>
        </p:txBody>
      </p:sp>
      <p:sp>
        <p:nvSpPr>
          <p:cNvPr id="384002" name="Rectangle 2"/>
          <p:cNvSpPr>
            <a:spLocks noGrp="1" noChangeArrowheads="1"/>
          </p:cNvSpPr>
          <p:nvPr>
            <p:ph type="title"/>
          </p:nvPr>
        </p:nvSpPr>
        <p:spPr/>
        <p:txBody>
          <a:bodyPr/>
          <a:lstStyle/>
          <a:p>
            <a:r>
              <a:rPr lang="en-US"/>
              <a:t>Organization of Skeletal muscle</a:t>
            </a:r>
          </a:p>
        </p:txBody>
      </p:sp>
      <p:sp>
        <p:nvSpPr>
          <p:cNvPr id="384032" name="Freeform 32"/>
          <p:cNvSpPr>
            <a:spLocks/>
          </p:cNvSpPr>
          <p:nvPr/>
        </p:nvSpPr>
        <p:spPr bwMode="auto">
          <a:xfrm>
            <a:off x="5775325" y="3059113"/>
            <a:ext cx="520700" cy="1219200"/>
          </a:xfrm>
          <a:custGeom>
            <a:avLst/>
            <a:gdLst/>
            <a:ahLst/>
            <a:cxnLst>
              <a:cxn ang="0">
                <a:pos x="0" y="481"/>
              </a:cxn>
              <a:cxn ang="0">
                <a:pos x="278" y="0"/>
              </a:cxn>
              <a:cxn ang="0">
                <a:pos x="328" y="768"/>
              </a:cxn>
            </a:cxnLst>
            <a:rect l="0" t="0" r="r" b="b"/>
            <a:pathLst>
              <a:path w="328" h="768">
                <a:moveTo>
                  <a:pt x="0" y="481"/>
                </a:moveTo>
                <a:lnTo>
                  <a:pt x="278" y="0"/>
                </a:lnTo>
                <a:lnTo>
                  <a:pt x="328" y="768"/>
                </a:lnTo>
              </a:path>
            </a:pathLst>
          </a:custGeom>
          <a:noFill/>
          <a:ln w="28575" cap="flat" cmpd="sng">
            <a:solidFill>
              <a:srgbClr val="000000"/>
            </a:solidFill>
            <a:prstDash val="solid"/>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600"/>
          <a:stretch>
            <a:fillRect/>
          </a:stretch>
        </p:blipFill>
        <p:spPr bwMode="auto">
          <a:xfrm>
            <a:off x="5322888" y="414338"/>
            <a:ext cx="3821112" cy="6443662"/>
          </a:xfrm>
          <a:prstGeom prst="rect">
            <a:avLst/>
          </a:prstGeom>
          <a:noFill/>
          <a:ln w="9525">
            <a:noFill/>
            <a:miter lim="800000"/>
            <a:headEnd/>
            <a:tailEnd/>
          </a:ln>
          <a:effectLst/>
        </p:spPr>
      </p:pic>
      <p:pic>
        <p:nvPicPr>
          <p:cNvPr id="390147" name="Picture 3"/>
          <p:cNvPicPr>
            <a:picLocks noChangeAspect="1" noChangeArrowheads="1"/>
          </p:cNvPicPr>
          <p:nvPr/>
        </p:nvPicPr>
        <p:blipFill>
          <a:blip r:embed="rId4"/>
          <a:srcRect/>
          <a:stretch>
            <a:fillRect/>
          </a:stretch>
        </p:blipFill>
        <p:spPr bwMode="auto">
          <a:xfrm>
            <a:off x="1139825" y="304800"/>
            <a:ext cx="4116388" cy="6553200"/>
          </a:xfrm>
          <a:prstGeom prst="rect">
            <a:avLst/>
          </a:prstGeom>
          <a:noFill/>
          <a:ln w="9525">
            <a:noFill/>
            <a:miter lim="800000"/>
            <a:headEnd/>
            <a:tailEnd/>
          </a:ln>
          <a:effectLst/>
        </p:spPr>
      </p:pic>
      <p:sp>
        <p:nvSpPr>
          <p:cNvPr id="390148" name="Rectangle 4"/>
          <p:cNvSpPr>
            <a:spLocks noGrp="1" noChangeArrowheads="1"/>
          </p:cNvSpPr>
          <p:nvPr>
            <p:ph type="title"/>
          </p:nvPr>
        </p:nvSpPr>
        <p:spPr>
          <a:xfrm>
            <a:off x="0" y="-88900"/>
            <a:ext cx="5205413" cy="482600"/>
          </a:xfrm>
        </p:spPr>
        <p:txBody>
          <a:bodyPr/>
          <a:lstStyle/>
          <a:p>
            <a:r>
              <a:rPr lang="en-US" sz="2800" dirty="0"/>
              <a:t>Human </a:t>
            </a:r>
            <a:r>
              <a:rPr lang="en-US" sz="2800" dirty="0" smtClean="0"/>
              <a:t>endoskeleton</a:t>
            </a:r>
            <a:endParaRPr lang="en-US" dirty="0"/>
          </a:p>
        </p:txBody>
      </p:sp>
      <p:sp>
        <p:nvSpPr>
          <p:cNvPr id="390149" name="AutoShape 5"/>
          <p:cNvSpPr>
            <a:spLocks noChangeArrowheads="1"/>
          </p:cNvSpPr>
          <p:nvPr/>
        </p:nvSpPr>
        <p:spPr bwMode="auto">
          <a:xfrm>
            <a:off x="4646613" y="4911725"/>
            <a:ext cx="1993900" cy="533400"/>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600" b="1">
                <a:solidFill>
                  <a:srgbClr val="0F116A"/>
                </a:solidFill>
              </a:rPr>
              <a:t>206 bones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3955</TotalTime>
  <Words>567</Words>
  <Application>Microsoft Macintosh PowerPoint</Application>
  <PresentationFormat>On-screen Show (4:3)</PresentationFormat>
  <Paragraphs>203</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Overview of information processing by nervous systems</vt:lpstr>
      <vt:lpstr>Animal Locomotion</vt:lpstr>
      <vt:lpstr>Lots of ways to get around…</vt:lpstr>
      <vt:lpstr>Lots of ways to get around…</vt:lpstr>
      <vt:lpstr>Lots of ways to get around…</vt:lpstr>
      <vt:lpstr>Muscle </vt:lpstr>
      <vt:lpstr>Organization of Skeletal muscle</vt:lpstr>
      <vt:lpstr>Human endoskeleton</vt:lpstr>
      <vt:lpstr>Muscles movement </vt:lpstr>
      <vt:lpstr>PowerPoint Presentation</vt:lpstr>
      <vt:lpstr>Structure of striated skeletal muscle </vt:lpstr>
      <vt:lpstr>Muscle filaments &amp; Sarcomere </vt:lpstr>
      <vt:lpstr>Thin filaments: actin</vt:lpstr>
      <vt:lpstr>Thick filaments: myosin</vt:lpstr>
      <vt:lpstr>Thick &amp; thin filaments</vt:lpstr>
      <vt:lpstr>Interaction of thick &amp; thin filaments</vt:lpstr>
      <vt:lpstr>Where is ATP needed?</vt:lpstr>
      <vt:lpstr>Closer look at muscle cell</vt:lpstr>
      <vt:lpstr>Muscle cell organelles</vt:lpstr>
      <vt:lpstr>Muscle at rest</vt:lpstr>
      <vt:lpstr>The Trigger: motor neurons </vt:lpstr>
      <vt:lpstr>Nerve trigger of muscle action</vt:lpstr>
      <vt:lpstr>Ca2+ triggers muscle action</vt:lpstr>
      <vt:lpstr>How Ca2+ controls muscle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2 2010edit</dc:title>
  <dc:subject/>
  <dc:creator>Kim Foglia/David Knuffke</dc:creator>
  <cp:keywords/>
  <dc:description/>
  <cp:lastModifiedBy>Plano High School</cp:lastModifiedBy>
  <cp:revision>166</cp:revision>
  <cp:lastPrinted>2007-11-05T03:00:20Z</cp:lastPrinted>
  <dcterms:created xsi:type="dcterms:W3CDTF">2010-08-30T18:27:02Z</dcterms:created>
  <dcterms:modified xsi:type="dcterms:W3CDTF">2017-05-25T13:34:44Z</dcterms:modified>
  <cp:category/>
</cp:coreProperties>
</file>