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1.bin" ContentType="audio/unknown"/>
  <Override PartName="/ppt/notesSlides/notesSlide7.xml" ContentType="application/vnd.openxmlformats-officedocument.presentationml.notesSl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3A41D-F07C-4A4B-AF43-6A4E4D594DAE}" type="datetimeFigureOut">
              <a:rPr lang="en-US" smtClean="0"/>
              <a:t>5/24/17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A3832-2A46-3149-9AA0-2BF597D8862B}" type="slidenum">
              <a:rPr lang="en-US" smtClean="0"/>
              <a:t>‹#›</a:t>
            </a:fld>
            <a:endParaRPr lang="en-US"/>
          </a:p>
        </p:txBody>
      </p:sp>
    </p:spTree>
    <p:extLst>
      <p:ext uri="{BB962C8B-B14F-4D97-AF65-F5344CB8AC3E}">
        <p14:creationId xmlns:p14="http://schemas.microsoft.com/office/powerpoint/2010/main" val="3486229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32A1E33-0E60-A74F-9D25-63C227157A6D}" type="slidenum">
              <a:rPr lang="en-US"/>
              <a:pPr/>
              <a:t>1</a:t>
            </a:fld>
            <a:endParaRPr lang="en-US"/>
          </a:p>
        </p:txBody>
      </p:sp>
      <p:sp>
        <p:nvSpPr>
          <p:cNvPr id="4300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0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D2A6BE-99E0-944E-96E8-3C0288E144EB}" type="slidenum">
              <a:rPr lang="en-US"/>
              <a:pPr/>
              <a:t>2</a:t>
            </a:fld>
            <a:endParaRPr lang="en-US"/>
          </a:p>
        </p:txBody>
      </p:sp>
      <p:sp>
        <p:nvSpPr>
          <p:cNvPr id="432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21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E8334CC-F006-D046-9FB0-5756EE56E025}" type="slidenum">
              <a:rPr lang="en-US"/>
              <a:pPr/>
              <a:t>3</a:t>
            </a:fld>
            <a:endParaRPr lang="en-US"/>
          </a:p>
        </p:txBody>
      </p:sp>
      <p:sp>
        <p:nvSpPr>
          <p:cNvPr id="434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41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D8D44CF-7509-B94D-82E8-1B46CA49FF61}" type="slidenum">
              <a:rPr lang="en-US"/>
              <a:pPr/>
              <a:t>4</a:t>
            </a:fld>
            <a:endParaRPr lang="en-US"/>
          </a:p>
        </p:txBody>
      </p:sp>
      <p:sp>
        <p:nvSpPr>
          <p:cNvPr id="436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622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CDE4735-63DA-6D49-B9EC-28CADF72296A}" type="slidenum">
              <a:rPr lang="en-US"/>
              <a:pPr/>
              <a:t>5</a:t>
            </a:fld>
            <a:endParaRPr lang="en-US"/>
          </a:p>
        </p:txBody>
      </p:sp>
      <p:sp>
        <p:nvSpPr>
          <p:cNvPr id="4382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82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E7DCF7-36D2-4C4F-B29F-BB262776ABC9}" type="slidenum">
              <a:rPr lang="en-US"/>
              <a:pPr/>
              <a:t>6</a:t>
            </a:fld>
            <a:endParaRPr lang="en-US"/>
          </a:p>
        </p:txBody>
      </p:sp>
      <p:sp>
        <p:nvSpPr>
          <p:cNvPr id="4403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291FBF-457A-B849-A261-0F88A06EAAC2}" type="slidenum">
              <a:rPr lang="en-US"/>
              <a:pPr/>
              <a:t>25</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125C63-1C08-A843-A2B4-194B5BC60E5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314398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25C63-1C08-A843-A2B4-194B5BC60E5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43965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25C63-1C08-A843-A2B4-194B5BC60E5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31771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25C63-1C08-A843-A2B4-194B5BC60E5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416632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25C63-1C08-A843-A2B4-194B5BC60E5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265778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125C63-1C08-A843-A2B4-194B5BC60E52}"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290014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125C63-1C08-A843-A2B4-194B5BC60E52}" type="datetimeFigureOut">
              <a:rPr lang="en-US" smtClean="0"/>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409953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125C63-1C08-A843-A2B4-194B5BC60E52}" type="datetimeFigureOut">
              <a:rPr lang="en-US" smtClean="0"/>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332528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25C63-1C08-A843-A2B4-194B5BC60E52}" type="datetimeFigureOut">
              <a:rPr lang="en-US" smtClean="0"/>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125300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25C63-1C08-A843-A2B4-194B5BC60E52}"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33490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25C63-1C08-A843-A2B4-194B5BC60E52}"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4A158-20FA-A74D-BED4-28E3A2F8D60C}" type="slidenum">
              <a:rPr lang="en-US" smtClean="0"/>
              <a:t>‹#›</a:t>
            </a:fld>
            <a:endParaRPr lang="en-US"/>
          </a:p>
        </p:txBody>
      </p:sp>
    </p:spTree>
    <p:extLst>
      <p:ext uri="{BB962C8B-B14F-4D97-AF65-F5344CB8AC3E}">
        <p14:creationId xmlns:p14="http://schemas.microsoft.com/office/powerpoint/2010/main" val="38954201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25C63-1C08-A843-A2B4-194B5BC60E52}" type="datetimeFigureOut">
              <a:rPr lang="en-US" smtClean="0"/>
              <a:t>5/24/17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4A158-20FA-A74D-BED4-28E3A2F8D60C}" type="slidenum">
              <a:rPr lang="en-US" smtClean="0"/>
              <a:t>‹#›</a:t>
            </a:fld>
            <a:endParaRPr lang="en-US"/>
          </a:p>
        </p:txBody>
      </p:sp>
    </p:spTree>
    <p:extLst>
      <p:ext uri="{BB962C8B-B14F-4D97-AF65-F5344CB8AC3E}">
        <p14:creationId xmlns:p14="http://schemas.microsoft.com/office/powerpoint/2010/main" val="161949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59" name="Rectangle 3"/>
          <p:cNvSpPr>
            <a:spLocks noGrp="1" noChangeArrowheads="1"/>
          </p:cNvSpPr>
          <p:nvPr>
            <p:ph type="title"/>
          </p:nvPr>
        </p:nvSpPr>
        <p:spPr/>
        <p:txBody>
          <a:bodyPr/>
          <a:lstStyle/>
          <a:p>
            <a:r>
              <a:rPr lang="en-US"/>
              <a:t>How it all works…</a:t>
            </a:r>
          </a:p>
        </p:txBody>
      </p:sp>
      <p:sp>
        <p:nvSpPr>
          <p:cNvPr id="429060" name="Rectangle 4" descr="Rectangle: Click to edit Master text styles&#10;Second level&#10;Third level&#10;Fourth level&#10;Fifth level"/>
          <p:cNvSpPr>
            <a:spLocks noGrp="1" noChangeArrowheads="1"/>
          </p:cNvSpPr>
          <p:nvPr>
            <p:ph type="body" idx="1"/>
          </p:nvPr>
        </p:nvSpPr>
        <p:spPr>
          <a:xfrm>
            <a:off x="355600" y="952500"/>
            <a:ext cx="7772400" cy="5181600"/>
          </a:xfrm>
        </p:spPr>
        <p:txBody>
          <a:bodyPr/>
          <a:lstStyle/>
          <a:p>
            <a:pPr>
              <a:lnSpc>
                <a:spcPct val="90000"/>
              </a:lnSpc>
            </a:pPr>
            <a:r>
              <a:rPr lang="en-US" sz="2400" dirty="0"/>
              <a:t>Action potential causes </a:t>
            </a:r>
            <a:r>
              <a:rPr lang="en-US" sz="2400" u="sng" dirty="0">
                <a:solidFill>
                  <a:srgbClr val="CC0000"/>
                </a:solidFill>
              </a:rPr>
              <a:t>Ca</a:t>
            </a:r>
            <a:r>
              <a:rPr lang="en-US" sz="2400" baseline="30000" dirty="0">
                <a:solidFill>
                  <a:schemeClr val="tx2"/>
                </a:solidFill>
              </a:rPr>
              <a:t>2+</a:t>
            </a:r>
            <a:r>
              <a:rPr lang="en-US" sz="2400" dirty="0"/>
              <a:t> release from SR</a:t>
            </a:r>
          </a:p>
          <a:p>
            <a:pPr lvl="1">
              <a:lnSpc>
                <a:spcPct val="90000"/>
              </a:lnSpc>
            </a:pPr>
            <a:r>
              <a:rPr lang="en-US" sz="2400" dirty="0"/>
              <a:t>Ca</a:t>
            </a:r>
            <a:r>
              <a:rPr lang="en-US" sz="2400" baseline="30000" dirty="0"/>
              <a:t>2+</a:t>
            </a:r>
            <a:r>
              <a:rPr lang="en-US" sz="2400" dirty="0"/>
              <a:t> binds to </a:t>
            </a:r>
            <a:r>
              <a:rPr lang="en-US" sz="2400" u="sng" dirty="0">
                <a:solidFill>
                  <a:srgbClr val="CC0000"/>
                </a:solidFill>
              </a:rPr>
              <a:t>troponin</a:t>
            </a:r>
            <a:endParaRPr lang="en-US" sz="2400" dirty="0"/>
          </a:p>
          <a:p>
            <a:pPr>
              <a:lnSpc>
                <a:spcPct val="90000"/>
              </a:lnSpc>
            </a:pPr>
            <a:r>
              <a:rPr lang="en-US" sz="2400" dirty="0"/>
              <a:t>Troponin moves </a:t>
            </a:r>
            <a:r>
              <a:rPr lang="en-US" sz="2400" u="sng" dirty="0" err="1">
                <a:solidFill>
                  <a:srgbClr val="CC0000"/>
                </a:solidFill>
              </a:rPr>
              <a:t>tropomyosin</a:t>
            </a:r>
            <a:r>
              <a:rPr lang="en-US" sz="2400" dirty="0"/>
              <a:t> uncovering </a:t>
            </a:r>
            <a:r>
              <a:rPr lang="en-US" sz="2400" u="sng" dirty="0">
                <a:solidFill>
                  <a:srgbClr val="CC0000"/>
                </a:solidFill>
              </a:rPr>
              <a:t>myosin binding site</a:t>
            </a:r>
            <a:r>
              <a:rPr lang="en-US" sz="2400" dirty="0"/>
              <a:t> on actin</a:t>
            </a:r>
          </a:p>
          <a:p>
            <a:pPr>
              <a:lnSpc>
                <a:spcPct val="90000"/>
              </a:lnSpc>
            </a:pPr>
            <a:r>
              <a:rPr lang="en-US" sz="2400" dirty="0"/>
              <a:t>Myosin binds </a:t>
            </a:r>
            <a:r>
              <a:rPr lang="en-US" sz="2400" u="sng" dirty="0">
                <a:solidFill>
                  <a:srgbClr val="CC0000"/>
                </a:solidFill>
              </a:rPr>
              <a:t>actin</a:t>
            </a:r>
            <a:endParaRPr lang="en-US" sz="2400" dirty="0"/>
          </a:p>
          <a:p>
            <a:pPr lvl="1">
              <a:lnSpc>
                <a:spcPct val="90000"/>
              </a:lnSpc>
            </a:pPr>
            <a:r>
              <a:rPr lang="en-US" sz="2400" dirty="0"/>
              <a:t>uses </a:t>
            </a:r>
            <a:r>
              <a:rPr lang="en-US" sz="2400" u="sng" dirty="0">
                <a:solidFill>
                  <a:srgbClr val="CC0000"/>
                </a:solidFill>
              </a:rPr>
              <a:t>ATP</a:t>
            </a:r>
            <a:r>
              <a:rPr lang="en-US" sz="2400" dirty="0"/>
              <a:t> to "ratchet" each time</a:t>
            </a:r>
          </a:p>
          <a:p>
            <a:pPr lvl="1">
              <a:lnSpc>
                <a:spcPct val="90000"/>
              </a:lnSpc>
            </a:pPr>
            <a:r>
              <a:rPr lang="en-US" sz="2400" dirty="0"/>
              <a:t>releases, "</a:t>
            </a:r>
            <a:r>
              <a:rPr lang="en-US" sz="2400" dirty="0" err="1"/>
              <a:t>unratchets</a:t>
            </a:r>
            <a:r>
              <a:rPr lang="en-US" sz="2400" dirty="0"/>
              <a:t>" &amp; binds to next actin</a:t>
            </a:r>
          </a:p>
          <a:p>
            <a:pPr>
              <a:lnSpc>
                <a:spcPct val="90000"/>
              </a:lnSpc>
            </a:pPr>
            <a:r>
              <a:rPr lang="en-US" sz="2400" dirty="0"/>
              <a:t>Myosin pulls actin chain along</a:t>
            </a:r>
          </a:p>
          <a:p>
            <a:pPr>
              <a:lnSpc>
                <a:spcPct val="90000"/>
              </a:lnSpc>
            </a:pPr>
            <a:r>
              <a:rPr lang="en-US" sz="2400" dirty="0"/>
              <a:t>Sarcomere </a:t>
            </a:r>
            <a:r>
              <a:rPr lang="en-US" sz="2400" u="sng" dirty="0">
                <a:solidFill>
                  <a:srgbClr val="CC0000"/>
                </a:solidFill>
              </a:rPr>
              <a:t>shortens</a:t>
            </a:r>
            <a:r>
              <a:rPr lang="en-US" sz="2400" dirty="0"/>
              <a:t> </a:t>
            </a:r>
          </a:p>
          <a:p>
            <a:pPr lvl="1">
              <a:lnSpc>
                <a:spcPct val="90000"/>
              </a:lnSpc>
            </a:pPr>
            <a:r>
              <a:rPr lang="en-US" sz="2400" dirty="0"/>
              <a:t>Z discs move closer together</a:t>
            </a:r>
          </a:p>
          <a:p>
            <a:pPr>
              <a:lnSpc>
                <a:spcPct val="90000"/>
              </a:lnSpc>
            </a:pPr>
            <a:r>
              <a:rPr lang="en-US" sz="2400" dirty="0"/>
              <a:t>Whole fiber shortens </a:t>
            </a:r>
            <a:r>
              <a:rPr lang="en-US" sz="2400" dirty="0">
                <a:sym typeface="Symbol" charset="2"/>
              </a:rPr>
              <a:t> </a:t>
            </a:r>
            <a:r>
              <a:rPr lang="en-US" sz="2400" u="sng" dirty="0">
                <a:solidFill>
                  <a:srgbClr val="CC0000"/>
                </a:solidFill>
              </a:rPr>
              <a:t>contraction</a:t>
            </a:r>
            <a:r>
              <a:rPr lang="en-US" sz="2400" dirty="0"/>
              <a:t>!</a:t>
            </a:r>
          </a:p>
          <a:p>
            <a:pPr>
              <a:lnSpc>
                <a:spcPct val="90000"/>
              </a:lnSpc>
            </a:pPr>
            <a:r>
              <a:rPr lang="en-US" sz="2400" dirty="0"/>
              <a:t>Ca</a:t>
            </a:r>
            <a:r>
              <a:rPr lang="en-US" sz="2400" baseline="30000" dirty="0"/>
              <a:t>2+</a:t>
            </a:r>
            <a:r>
              <a:rPr lang="en-US" sz="2400" dirty="0"/>
              <a:t> pumps restore Ca</a:t>
            </a:r>
            <a:r>
              <a:rPr lang="en-US" sz="2400" baseline="30000" dirty="0"/>
              <a:t>2+</a:t>
            </a:r>
            <a:r>
              <a:rPr lang="en-US" sz="2400" dirty="0"/>
              <a:t> to SR </a:t>
            </a:r>
            <a:r>
              <a:rPr lang="en-US" sz="2400" dirty="0">
                <a:sym typeface="Symbol" charset="2"/>
              </a:rPr>
              <a:t></a:t>
            </a:r>
            <a:r>
              <a:rPr lang="en-US" sz="2400" dirty="0"/>
              <a:t> </a:t>
            </a:r>
            <a:r>
              <a:rPr lang="en-US" sz="2400" u="sng" dirty="0">
                <a:solidFill>
                  <a:srgbClr val="CC0000"/>
                </a:solidFill>
              </a:rPr>
              <a:t>relaxation</a:t>
            </a:r>
            <a:r>
              <a:rPr lang="en-US" sz="2400" dirty="0"/>
              <a:t>!</a:t>
            </a:r>
          </a:p>
          <a:p>
            <a:pPr lvl="1">
              <a:lnSpc>
                <a:spcPct val="90000"/>
              </a:lnSpc>
            </a:pPr>
            <a:r>
              <a:rPr lang="en-US" sz="2400" dirty="0"/>
              <a:t>pumps use </a:t>
            </a:r>
            <a:r>
              <a:rPr lang="en-US" sz="2400" u="sng" dirty="0">
                <a:solidFill>
                  <a:srgbClr val="CC0000"/>
                </a:solidFill>
              </a:rPr>
              <a:t>ATP</a:t>
            </a:r>
            <a:endParaRPr lang="en-US" sz="2400" dirty="0"/>
          </a:p>
        </p:txBody>
      </p:sp>
      <p:sp>
        <p:nvSpPr>
          <p:cNvPr id="429063" name="AutoShape 7"/>
          <p:cNvSpPr>
            <a:spLocks noChangeArrowheads="1"/>
          </p:cNvSpPr>
          <p:nvPr/>
        </p:nvSpPr>
        <p:spPr bwMode="auto">
          <a:xfrm>
            <a:off x="5676900" y="2333625"/>
            <a:ext cx="1004888" cy="658813"/>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2000" b="1" dirty="0">
                <a:solidFill>
                  <a:srgbClr val="FFEA18"/>
                </a:solidFill>
              </a:rPr>
              <a:t>ATP</a:t>
            </a:r>
            <a:endParaRPr lang="en-US" sz="4400" b="1" dirty="0">
              <a:solidFill>
                <a:schemeClr val="tx2"/>
              </a:solidFill>
            </a:endParaRPr>
          </a:p>
        </p:txBody>
      </p:sp>
      <p:sp>
        <p:nvSpPr>
          <p:cNvPr id="429064" name="AutoShape 8"/>
          <p:cNvSpPr>
            <a:spLocks noChangeArrowheads="1"/>
          </p:cNvSpPr>
          <p:nvPr/>
        </p:nvSpPr>
        <p:spPr bwMode="auto">
          <a:xfrm>
            <a:off x="4641850" y="5740400"/>
            <a:ext cx="1004888" cy="658813"/>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2000" b="1">
                <a:solidFill>
                  <a:srgbClr val="FFEA18"/>
                </a:solidFill>
              </a:rPr>
              <a:t>ATP</a:t>
            </a:r>
            <a:endParaRPr lang="en-US" sz="4400" b="1">
              <a:solidFill>
                <a:schemeClr val="tx2"/>
              </a:solidFill>
            </a:endParaRPr>
          </a:p>
        </p:txBody>
      </p:sp>
    </p:spTree>
    <p:extLst>
      <p:ext uri="{BB962C8B-B14F-4D97-AF65-F5344CB8AC3E}">
        <p14:creationId xmlns:p14="http://schemas.microsoft.com/office/powerpoint/2010/main" val="22147710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52400" y="228600"/>
            <a:ext cx="8686800" cy="639763"/>
          </a:xfrm>
        </p:spPr>
        <p:txBody>
          <a:bodyPr>
            <a:normAutofit fontScale="90000"/>
          </a:bodyPr>
          <a:lstStyle/>
          <a:p>
            <a:pPr eaLnBrk="1" hangingPunct="1"/>
            <a:r>
              <a:rPr lang="en-US">
                <a:ea typeface="ＭＳ Ｐゴシック" pitchFamily="-108" charset="-128"/>
                <a:cs typeface="ＭＳ Ｐゴシック" pitchFamily="-108" charset="-128"/>
              </a:rPr>
              <a:t>Sensory receptors in human skin</a:t>
            </a:r>
          </a:p>
        </p:txBody>
      </p:sp>
      <p:pic>
        <p:nvPicPr>
          <p:cNvPr id="281603" name="Picture 4"/>
          <p:cNvPicPr>
            <a:picLocks noChangeAspect="1" noChangeArrowheads="1"/>
          </p:cNvPicPr>
          <p:nvPr/>
        </p:nvPicPr>
        <p:blipFill>
          <a:blip r:embed="rId2"/>
          <a:srcRect/>
          <a:stretch>
            <a:fillRect/>
          </a:stretch>
        </p:blipFill>
        <p:spPr bwMode="auto">
          <a:xfrm>
            <a:off x="2590800" y="1219200"/>
            <a:ext cx="4095750" cy="4876800"/>
          </a:xfrm>
          <a:prstGeom prst="rect">
            <a:avLst/>
          </a:prstGeom>
          <a:noFill/>
          <a:ln w="9525">
            <a:noFill/>
            <a:miter lim="800000"/>
            <a:headEnd/>
            <a:tailEnd/>
          </a:ln>
        </p:spPr>
      </p:pic>
      <p:sp>
        <p:nvSpPr>
          <p:cNvPr id="281604" name="Line 5"/>
          <p:cNvSpPr>
            <a:spLocks noChangeShapeType="1"/>
          </p:cNvSpPr>
          <p:nvPr/>
        </p:nvSpPr>
        <p:spPr bwMode="auto">
          <a:xfrm flipH="1" flipV="1">
            <a:off x="2514600" y="1600200"/>
            <a:ext cx="469900" cy="1295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05" name="Rectangle 6"/>
          <p:cNvSpPr>
            <a:spLocks noChangeArrowheads="1"/>
          </p:cNvSpPr>
          <p:nvPr/>
        </p:nvSpPr>
        <p:spPr bwMode="auto">
          <a:xfrm>
            <a:off x="2133600" y="1295400"/>
            <a:ext cx="512763"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Heat</a:t>
            </a:r>
          </a:p>
        </p:txBody>
      </p:sp>
      <p:sp>
        <p:nvSpPr>
          <p:cNvPr id="281606" name="Line 7"/>
          <p:cNvSpPr>
            <a:spLocks noChangeShapeType="1"/>
          </p:cNvSpPr>
          <p:nvPr/>
        </p:nvSpPr>
        <p:spPr bwMode="auto">
          <a:xfrm flipH="1" flipV="1">
            <a:off x="3124200" y="1295400"/>
            <a:ext cx="635000" cy="17526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07" name="Rectangle 8"/>
          <p:cNvSpPr>
            <a:spLocks noChangeArrowheads="1"/>
          </p:cNvSpPr>
          <p:nvPr/>
        </p:nvSpPr>
        <p:spPr bwMode="auto">
          <a:xfrm>
            <a:off x="2649538" y="1054100"/>
            <a:ext cx="1017587"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Light touch</a:t>
            </a:r>
          </a:p>
        </p:txBody>
      </p:sp>
      <p:sp>
        <p:nvSpPr>
          <p:cNvPr id="281608" name="Line 9"/>
          <p:cNvSpPr>
            <a:spLocks noChangeShapeType="1"/>
          </p:cNvSpPr>
          <p:nvPr/>
        </p:nvSpPr>
        <p:spPr bwMode="auto">
          <a:xfrm flipH="1" flipV="1">
            <a:off x="4025900" y="1341438"/>
            <a:ext cx="241300" cy="109696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09" name="Rectangle 10"/>
          <p:cNvSpPr>
            <a:spLocks noChangeArrowheads="1"/>
          </p:cNvSpPr>
          <p:nvPr/>
        </p:nvSpPr>
        <p:spPr bwMode="auto">
          <a:xfrm>
            <a:off x="3814763" y="1066800"/>
            <a:ext cx="506412"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Pain</a:t>
            </a:r>
          </a:p>
        </p:txBody>
      </p:sp>
      <p:sp>
        <p:nvSpPr>
          <p:cNvPr id="281610" name="Line 11"/>
          <p:cNvSpPr>
            <a:spLocks noChangeShapeType="1"/>
          </p:cNvSpPr>
          <p:nvPr/>
        </p:nvSpPr>
        <p:spPr bwMode="auto">
          <a:xfrm flipH="1" flipV="1">
            <a:off x="4543425" y="1057275"/>
            <a:ext cx="304800" cy="16891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11" name="Rectangle 12"/>
          <p:cNvSpPr>
            <a:spLocks noChangeArrowheads="1"/>
          </p:cNvSpPr>
          <p:nvPr/>
        </p:nvSpPr>
        <p:spPr bwMode="auto">
          <a:xfrm>
            <a:off x="4276725" y="801688"/>
            <a:ext cx="52387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Cold</a:t>
            </a:r>
          </a:p>
        </p:txBody>
      </p:sp>
      <p:sp>
        <p:nvSpPr>
          <p:cNvPr id="281612" name="Line 13"/>
          <p:cNvSpPr>
            <a:spLocks noChangeShapeType="1"/>
          </p:cNvSpPr>
          <p:nvPr/>
        </p:nvSpPr>
        <p:spPr bwMode="auto">
          <a:xfrm flipV="1">
            <a:off x="5638800" y="1312863"/>
            <a:ext cx="254000" cy="43973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13" name="Rectangle 14"/>
          <p:cNvSpPr>
            <a:spLocks noChangeArrowheads="1"/>
          </p:cNvSpPr>
          <p:nvPr/>
        </p:nvSpPr>
        <p:spPr bwMode="auto">
          <a:xfrm>
            <a:off x="5854700" y="1079500"/>
            <a:ext cx="479425"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Hair</a:t>
            </a:r>
          </a:p>
        </p:txBody>
      </p:sp>
      <p:sp>
        <p:nvSpPr>
          <p:cNvPr id="281614" name="Line 15"/>
          <p:cNvSpPr>
            <a:spLocks noChangeShapeType="1"/>
          </p:cNvSpPr>
          <p:nvPr/>
        </p:nvSpPr>
        <p:spPr bwMode="auto">
          <a:xfrm>
            <a:off x="2832100" y="5880100"/>
            <a:ext cx="0" cy="2667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15" name="Rectangle 16"/>
          <p:cNvSpPr>
            <a:spLocks noChangeArrowheads="1"/>
          </p:cNvSpPr>
          <p:nvPr/>
        </p:nvSpPr>
        <p:spPr bwMode="auto">
          <a:xfrm>
            <a:off x="2540000" y="6121400"/>
            <a:ext cx="588963"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Nerve</a:t>
            </a:r>
          </a:p>
        </p:txBody>
      </p:sp>
      <p:sp>
        <p:nvSpPr>
          <p:cNvPr id="281616" name="Rectangle 17"/>
          <p:cNvSpPr>
            <a:spLocks noChangeArrowheads="1"/>
          </p:cNvSpPr>
          <p:nvPr/>
        </p:nvSpPr>
        <p:spPr bwMode="auto">
          <a:xfrm>
            <a:off x="3189288" y="6134100"/>
            <a:ext cx="1382712"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Connective tissue</a:t>
            </a:r>
          </a:p>
        </p:txBody>
      </p:sp>
      <p:sp>
        <p:nvSpPr>
          <p:cNvPr id="281617" name="Line 18"/>
          <p:cNvSpPr>
            <a:spLocks noChangeShapeType="1"/>
          </p:cNvSpPr>
          <p:nvPr/>
        </p:nvSpPr>
        <p:spPr bwMode="auto">
          <a:xfrm>
            <a:off x="3848100" y="3949700"/>
            <a:ext cx="0" cy="21971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18" name="Rectangle 19"/>
          <p:cNvSpPr>
            <a:spLocks noChangeArrowheads="1"/>
          </p:cNvSpPr>
          <p:nvPr/>
        </p:nvSpPr>
        <p:spPr bwMode="auto">
          <a:xfrm>
            <a:off x="4538663" y="6121400"/>
            <a:ext cx="1214437"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Hair movement</a:t>
            </a:r>
          </a:p>
        </p:txBody>
      </p:sp>
      <p:sp>
        <p:nvSpPr>
          <p:cNvPr id="281619" name="Line 20"/>
          <p:cNvSpPr>
            <a:spLocks noChangeShapeType="1"/>
          </p:cNvSpPr>
          <p:nvPr/>
        </p:nvSpPr>
        <p:spPr bwMode="auto">
          <a:xfrm>
            <a:off x="5054600" y="4851400"/>
            <a:ext cx="0" cy="12827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20" name="Rectangle 21"/>
          <p:cNvSpPr>
            <a:spLocks noChangeArrowheads="1"/>
          </p:cNvSpPr>
          <p:nvPr/>
        </p:nvSpPr>
        <p:spPr bwMode="auto">
          <a:xfrm>
            <a:off x="5781675" y="6121400"/>
            <a:ext cx="1360488"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Strong pressure</a:t>
            </a:r>
            <a:endParaRPr kumimoji="1" lang="en-US" sz="1200"/>
          </a:p>
        </p:txBody>
      </p:sp>
      <p:sp>
        <p:nvSpPr>
          <p:cNvPr id="281621" name="Line 22"/>
          <p:cNvSpPr>
            <a:spLocks noChangeShapeType="1"/>
          </p:cNvSpPr>
          <p:nvPr/>
        </p:nvSpPr>
        <p:spPr bwMode="auto">
          <a:xfrm>
            <a:off x="6159500" y="5003800"/>
            <a:ext cx="0" cy="11303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22" name="Rectangle 23"/>
          <p:cNvSpPr>
            <a:spLocks noChangeArrowheads="1"/>
          </p:cNvSpPr>
          <p:nvPr/>
        </p:nvSpPr>
        <p:spPr bwMode="auto">
          <a:xfrm>
            <a:off x="990600" y="4368800"/>
            <a:ext cx="665163"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Dermis</a:t>
            </a:r>
          </a:p>
        </p:txBody>
      </p:sp>
      <p:sp>
        <p:nvSpPr>
          <p:cNvPr id="281623" name="Rectangle 24"/>
          <p:cNvSpPr>
            <a:spLocks noChangeArrowheads="1"/>
          </p:cNvSpPr>
          <p:nvPr/>
        </p:nvSpPr>
        <p:spPr bwMode="auto">
          <a:xfrm>
            <a:off x="1219200" y="2425700"/>
            <a:ext cx="858838"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Epidermis</a:t>
            </a:r>
          </a:p>
        </p:txBody>
      </p:sp>
      <p:sp>
        <p:nvSpPr>
          <p:cNvPr id="281624" name="AutoShape 25"/>
          <p:cNvSpPr>
            <a:spLocks/>
          </p:cNvSpPr>
          <p:nvPr/>
        </p:nvSpPr>
        <p:spPr bwMode="auto">
          <a:xfrm>
            <a:off x="2514600" y="2209800"/>
            <a:ext cx="76200" cy="685800"/>
          </a:xfrm>
          <a:prstGeom prst="leftBrace">
            <a:avLst>
              <a:gd name="adj1" fmla="val 7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25" name="AutoShape 26"/>
          <p:cNvSpPr>
            <a:spLocks/>
          </p:cNvSpPr>
          <p:nvPr/>
        </p:nvSpPr>
        <p:spPr bwMode="auto">
          <a:xfrm>
            <a:off x="2476500" y="2946400"/>
            <a:ext cx="76200" cy="3124200"/>
          </a:xfrm>
          <a:prstGeom prst="leftBrace">
            <a:avLst>
              <a:gd name="adj1" fmla="val 341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26" name="Line 27"/>
          <p:cNvSpPr>
            <a:spLocks noChangeShapeType="1"/>
          </p:cNvSpPr>
          <p:nvPr/>
        </p:nvSpPr>
        <p:spPr bwMode="auto">
          <a:xfrm flipH="1">
            <a:off x="2057400" y="2565400"/>
            <a:ext cx="4572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1627" name="Line 28"/>
          <p:cNvSpPr>
            <a:spLocks noChangeShapeType="1"/>
          </p:cNvSpPr>
          <p:nvPr/>
        </p:nvSpPr>
        <p:spPr bwMode="auto">
          <a:xfrm flipH="1">
            <a:off x="1625600" y="4508500"/>
            <a:ext cx="8636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Tree>
    <p:extLst>
      <p:ext uri="{BB962C8B-B14F-4D97-AF65-F5344CB8AC3E}">
        <p14:creationId xmlns:p14="http://schemas.microsoft.com/office/powerpoint/2010/main" val="182488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228600"/>
            <a:ext cx="8229600" cy="639763"/>
          </a:xfrm>
        </p:spPr>
        <p:txBody>
          <a:bodyPr>
            <a:normAutofit fontScale="90000"/>
          </a:bodyPr>
          <a:lstStyle/>
          <a:p>
            <a:pPr eaLnBrk="1" hangingPunct="1"/>
            <a:r>
              <a:rPr lang="en-US">
                <a:ea typeface="ＭＳ Ｐゴシック" pitchFamily="-108" charset="-128"/>
                <a:cs typeface="ＭＳ Ｐゴシック" pitchFamily="-108" charset="-128"/>
              </a:rPr>
              <a:t>The Structure of the Human Ear</a:t>
            </a:r>
          </a:p>
        </p:txBody>
      </p:sp>
      <p:grpSp>
        <p:nvGrpSpPr>
          <p:cNvPr id="282627" name="Group 106"/>
          <p:cNvGrpSpPr>
            <a:grpSpLocks/>
          </p:cNvGrpSpPr>
          <p:nvPr/>
        </p:nvGrpSpPr>
        <p:grpSpPr bwMode="auto">
          <a:xfrm>
            <a:off x="1165225" y="847725"/>
            <a:ext cx="6613525" cy="5300663"/>
            <a:chOff x="734" y="534"/>
            <a:chExt cx="4166" cy="3339"/>
          </a:xfrm>
        </p:grpSpPr>
        <p:grpSp>
          <p:nvGrpSpPr>
            <p:cNvPr id="282628" name="Group 105"/>
            <p:cNvGrpSpPr>
              <a:grpSpLocks/>
            </p:cNvGrpSpPr>
            <p:nvPr/>
          </p:nvGrpSpPr>
          <p:grpSpPr bwMode="auto">
            <a:xfrm>
              <a:off x="734" y="672"/>
              <a:ext cx="4166" cy="3115"/>
              <a:chOff x="734" y="672"/>
              <a:chExt cx="4166" cy="3115"/>
            </a:xfrm>
          </p:grpSpPr>
          <p:pic>
            <p:nvPicPr>
              <p:cNvPr id="282649" name="Picture 4"/>
              <p:cNvPicPr>
                <a:picLocks noChangeAspect="1" noChangeArrowheads="1"/>
              </p:cNvPicPr>
              <p:nvPr/>
            </p:nvPicPr>
            <p:blipFill>
              <a:blip r:embed="rId2"/>
              <a:srcRect/>
              <a:stretch>
                <a:fillRect/>
              </a:stretch>
            </p:blipFill>
            <p:spPr bwMode="auto">
              <a:xfrm>
                <a:off x="1152" y="672"/>
                <a:ext cx="3168" cy="3115"/>
              </a:xfrm>
              <a:prstGeom prst="rect">
                <a:avLst/>
              </a:prstGeom>
              <a:noFill/>
              <a:ln w="9525">
                <a:noFill/>
                <a:miter lim="800000"/>
                <a:headEnd/>
                <a:tailEnd/>
              </a:ln>
            </p:spPr>
          </p:pic>
          <p:sp>
            <p:nvSpPr>
              <p:cNvPr id="282650" name="Line 5"/>
              <p:cNvSpPr>
                <a:spLocks noChangeShapeType="1"/>
              </p:cNvSpPr>
              <p:nvPr/>
            </p:nvSpPr>
            <p:spPr bwMode="auto">
              <a:xfrm flipH="1">
                <a:off x="1040" y="1576"/>
                <a:ext cx="29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51" name="Rectangle 6"/>
              <p:cNvSpPr>
                <a:spLocks noChangeArrowheads="1"/>
              </p:cNvSpPr>
              <p:nvPr/>
            </p:nvSpPr>
            <p:spPr bwMode="auto">
              <a:xfrm>
                <a:off x="734" y="1488"/>
                <a:ext cx="30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Pinna</a:t>
                </a:r>
              </a:p>
            </p:txBody>
          </p:sp>
          <p:sp>
            <p:nvSpPr>
              <p:cNvPr id="282652" name="Line 7"/>
              <p:cNvSpPr>
                <a:spLocks noChangeShapeType="1"/>
              </p:cNvSpPr>
              <p:nvPr/>
            </p:nvSpPr>
            <p:spPr bwMode="auto">
              <a:xfrm>
                <a:off x="1728" y="1576"/>
                <a:ext cx="0" cy="57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53" name="Rectangle 8"/>
              <p:cNvSpPr>
                <a:spLocks noChangeArrowheads="1"/>
              </p:cNvSpPr>
              <p:nvPr/>
            </p:nvSpPr>
            <p:spPr bwMode="auto">
              <a:xfrm>
                <a:off x="1495" y="2163"/>
                <a:ext cx="380"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Auditory</a:t>
                </a:r>
                <a:br>
                  <a:rPr kumimoji="1" lang="en-US" sz="900"/>
                </a:br>
                <a:r>
                  <a:rPr kumimoji="1" lang="en-US" sz="900"/>
                  <a:t> canal</a:t>
                </a:r>
              </a:p>
            </p:txBody>
          </p:sp>
          <p:sp>
            <p:nvSpPr>
              <p:cNvPr id="282654" name="Rectangle 9"/>
              <p:cNvSpPr>
                <a:spLocks noChangeArrowheads="1"/>
              </p:cNvSpPr>
              <p:nvPr/>
            </p:nvSpPr>
            <p:spPr bwMode="auto">
              <a:xfrm>
                <a:off x="2115" y="2117"/>
                <a:ext cx="49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Eustachian </a:t>
                </a:r>
                <a:br>
                  <a:rPr kumimoji="1" lang="en-US" sz="900"/>
                </a:br>
                <a:r>
                  <a:rPr kumimoji="1" lang="en-US" sz="900"/>
                  <a:t>tube</a:t>
                </a:r>
              </a:p>
            </p:txBody>
          </p:sp>
          <p:sp>
            <p:nvSpPr>
              <p:cNvPr id="282655" name="Line 10"/>
              <p:cNvSpPr>
                <a:spLocks noChangeShapeType="1"/>
              </p:cNvSpPr>
              <p:nvPr/>
            </p:nvSpPr>
            <p:spPr bwMode="auto">
              <a:xfrm>
                <a:off x="2400" y="1832"/>
                <a:ext cx="0" cy="2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56" name="Rectangle 11"/>
              <p:cNvSpPr>
                <a:spLocks noChangeArrowheads="1"/>
              </p:cNvSpPr>
              <p:nvPr/>
            </p:nvSpPr>
            <p:spPr bwMode="auto">
              <a:xfrm>
                <a:off x="1832" y="1805"/>
                <a:ext cx="616" cy="31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900"/>
                  <a:t>Tympanic</a:t>
                </a:r>
                <a:br>
                  <a:rPr kumimoji="1" lang="en-US" sz="900"/>
                </a:br>
                <a:r>
                  <a:rPr kumimoji="1" lang="en-US" sz="900"/>
                  <a:t>membrane</a:t>
                </a:r>
              </a:p>
              <a:p>
                <a:pPr eaLnBrk="0" hangingPunct="0"/>
                <a:endParaRPr kumimoji="1" lang="en-US" sz="900"/>
              </a:p>
            </p:txBody>
          </p:sp>
          <p:sp>
            <p:nvSpPr>
              <p:cNvPr id="282657" name="Line 12"/>
              <p:cNvSpPr>
                <a:spLocks noChangeShapeType="1"/>
              </p:cNvSpPr>
              <p:nvPr/>
            </p:nvSpPr>
            <p:spPr bwMode="auto">
              <a:xfrm>
                <a:off x="2048" y="1584"/>
                <a:ext cx="0" cy="2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58" name="Line 13"/>
              <p:cNvSpPr>
                <a:spLocks noChangeShapeType="1"/>
              </p:cNvSpPr>
              <p:nvPr/>
            </p:nvSpPr>
            <p:spPr bwMode="auto">
              <a:xfrm flipH="1" flipV="1">
                <a:off x="3071" y="1072"/>
                <a:ext cx="425" cy="7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59" name="Rectangle 14"/>
              <p:cNvSpPr>
                <a:spLocks noChangeArrowheads="1"/>
              </p:cNvSpPr>
              <p:nvPr/>
            </p:nvSpPr>
            <p:spPr bwMode="auto">
              <a:xfrm>
                <a:off x="2887" y="897"/>
                <a:ext cx="34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Stapes</a:t>
                </a:r>
              </a:p>
            </p:txBody>
          </p:sp>
          <p:sp>
            <p:nvSpPr>
              <p:cNvPr id="282660" name="Line 15"/>
              <p:cNvSpPr>
                <a:spLocks noChangeShapeType="1"/>
              </p:cNvSpPr>
              <p:nvPr/>
            </p:nvSpPr>
            <p:spPr bwMode="auto">
              <a:xfrm flipH="1" flipV="1">
                <a:off x="2802" y="864"/>
                <a:ext cx="494" cy="8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61" name="Rectangle 16"/>
              <p:cNvSpPr>
                <a:spLocks noChangeArrowheads="1"/>
              </p:cNvSpPr>
              <p:nvPr/>
            </p:nvSpPr>
            <p:spPr bwMode="auto">
              <a:xfrm>
                <a:off x="2659" y="702"/>
                <a:ext cx="28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Incus</a:t>
                </a:r>
              </a:p>
            </p:txBody>
          </p:sp>
          <p:sp>
            <p:nvSpPr>
              <p:cNvPr id="282662" name="Line 17"/>
              <p:cNvSpPr>
                <a:spLocks noChangeShapeType="1"/>
              </p:cNvSpPr>
              <p:nvPr/>
            </p:nvSpPr>
            <p:spPr bwMode="auto">
              <a:xfrm flipH="1" flipV="1">
                <a:off x="2736" y="1200"/>
                <a:ext cx="488" cy="4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63" name="Rectangle 18"/>
              <p:cNvSpPr>
                <a:spLocks noChangeArrowheads="1"/>
              </p:cNvSpPr>
              <p:nvPr/>
            </p:nvSpPr>
            <p:spPr bwMode="auto">
              <a:xfrm>
                <a:off x="2562" y="1048"/>
                <a:ext cx="36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Malleus</a:t>
                </a:r>
              </a:p>
            </p:txBody>
          </p:sp>
          <p:sp>
            <p:nvSpPr>
              <p:cNvPr id="282664" name="Line 19"/>
              <p:cNvSpPr>
                <a:spLocks noChangeShapeType="1"/>
              </p:cNvSpPr>
              <p:nvPr/>
            </p:nvSpPr>
            <p:spPr bwMode="auto">
              <a:xfrm flipV="1">
                <a:off x="3432" y="1008"/>
                <a:ext cx="72" cy="5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65" name="Line 20"/>
              <p:cNvSpPr>
                <a:spLocks noChangeShapeType="1"/>
              </p:cNvSpPr>
              <p:nvPr/>
            </p:nvSpPr>
            <p:spPr bwMode="auto">
              <a:xfrm flipH="1" flipV="1">
                <a:off x="3504" y="1008"/>
                <a:ext cx="96"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66" name="Rectangle 21"/>
              <p:cNvSpPr>
                <a:spLocks noChangeArrowheads="1"/>
              </p:cNvSpPr>
              <p:nvPr/>
            </p:nvSpPr>
            <p:spPr bwMode="auto">
              <a:xfrm>
                <a:off x="3352" y="757"/>
                <a:ext cx="31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Skull</a:t>
                </a:r>
                <a:br>
                  <a:rPr kumimoji="1" lang="en-US" sz="900"/>
                </a:br>
                <a:r>
                  <a:rPr kumimoji="1" lang="en-US" sz="900"/>
                  <a:t>bones</a:t>
                </a:r>
              </a:p>
            </p:txBody>
          </p:sp>
          <p:sp>
            <p:nvSpPr>
              <p:cNvPr id="282667" name="Line 22"/>
              <p:cNvSpPr>
                <a:spLocks noChangeShapeType="1"/>
              </p:cNvSpPr>
              <p:nvPr/>
            </p:nvSpPr>
            <p:spPr bwMode="auto">
              <a:xfrm flipV="1">
                <a:off x="3696" y="1008"/>
                <a:ext cx="288" cy="57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68" name="Line 23"/>
              <p:cNvSpPr>
                <a:spLocks noChangeShapeType="1"/>
              </p:cNvSpPr>
              <p:nvPr/>
            </p:nvSpPr>
            <p:spPr bwMode="auto">
              <a:xfrm flipV="1">
                <a:off x="3648" y="1008"/>
                <a:ext cx="336"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69" name="Rectangle 24"/>
              <p:cNvSpPr>
                <a:spLocks noChangeArrowheads="1"/>
              </p:cNvSpPr>
              <p:nvPr/>
            </p:nvSpPr>
            <p:spPr bwMode="auto">
              <a:xfrm>
                <a:off x="3793" y="749"/>
                <a:ext cx="51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Semicircular</a:t>
                </a:r>
                <a:br>
                  <a:rPr kumimoji="1" lang="en-US" sz="900"/>
                </a:br>
                <a:r>
                  <a:rPr kumimoji="1" lang="en-US" sz="900"/>
                  <a:t>canals</a:t>
                </a:r>
              </a:p>
            </p:txBody>
          </p:sp>
          <p:sp>
            <p:nvSpPr>
              <p:cNvPr id="282670" name="Line 25"/>
              <p:cNvSpPr>
                <a:spLocks noChangeShapeType="1"/>
              </p:cNvSpPr>
              <p:nvPr/>
            </p:nvSpPr>
            <p:spPr bwMode="auto">
              <a:xfrm flipV="1">
                <a:off x="4080" y="1405"/>
                <a:ext cx="112" cy="41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71" name="Rectangle 26"/>
              <p:cNvSpPr>
                <a:spLocks noChangeArrowheads="1"/>
              </p:cNvSpPr>
              <p:nvPr/>
            </p:nvSpPr>
            <p:spPr bwMode="auto">
              <a:xfrm>
                <a:off x="4128" y="1157"/>
                <a:ext cx="600"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Auditory nerve,</a:t>
                </a:r>
                <a:br>
                  <a:rPr kumimoji="1" lang="en-US" sz="900"/>
                </a:br>
                <a:r>
                  <a:rPr kumimoji="1" lang="en-US" sz="900"/>
                  <a:t>to brain</a:t>
                </a:r>
              </a:p>
            </p:txBody>
          </p:sp>
          <p:sp>
            <p:nvSpPr>
              <p:cNvPr id="282672" name="Line 27"/>
              <p:cNvSpPr>
                <a:spLocks noChangeShapeType="1"/>
              </p:cNvSpPr>
              <p:nvPr/>
            </p:nvSpPr>
            <p:spPr bwMode="auto">
              <a:xfrm>
                <a:off x="3952" y="2128"/>
                <a:ext cx="44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73" name="Rectangle 28"/>
              <p:cNvSpPr>
                <a:spLocks noChangeArrowheads="1"/>
              </p:cNvSpPr>
              <p:nvPr/>
            </p:nvSpPr>
            <p:spPr bwMode="auto">
              <a:xfrm>
                <a:off x="4421" y="2062"/>
                <a:ext cx="38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Cochlea</a:t>
                </a:r>
              </a:p>
            </p:txBody>
          </p:sp>
          <p:sp>
            <p:nvSpPr>
              <p:cNvPr id="282674" name="Line 29"/>
              <p:cNvSpPr>
                <a:spLocks noChangeShapeType="1"/>
              </p:cNvSpPr>
              <p:nvPr/>
            </p:nvSpPr>
            <p:spPr bwMode="auto">
              <a:xfrm flipH="1">
                <a:off x="2976" y="1920"/>
                <a:ext cx="240" cy="48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75" name="Rectangle 30"/>
              <p:cNvSpPr>
                <a:spLocks noChangeArrowheads="1"/>
              </p:cNvSpPr>
              <p:nvPr/>
            </p:nvSpPr>
            <p:spPr bwMode="auto">
              <a:xfrm>
                <a:off x="2640" y="2437"/>
                <a:ext cx="460"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Tympanic</a:t>
                </a:r>
                <a:br>
                  <a:rPr kumimoji="1" lang="en-US" sz="900"/>
                </a:br>
                <a:r>
                  <a:rPr kumimoji="1" lang="en-US" sz="900"/>
                  <a:t>membrane</a:t>
                </a:r>
              </a:p>
            </p:txBody>
          </p:sp>
          <p:sp>
            <p:nvSpPr>
              <p:cNvPr id="282676" name="Line 31"/>
              <p:cNvSpPr>
                <a:spLocks noChangeShapeType="1"/>
              </p:cNvSpPr>
              <p:nvPr/>
            </p:nvSpPr>
            <p:spPr bwMode="auto">
              <a:xfrm flipH="1">
                <a:off x="3328" y="1780"/>
                <a:ext cx="216" cy="5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77" name="Rectangle 32"/>
              <p:cNvSpPr>
                <a:spLocks noChangeArrowheads="1"/>
              </p:cNvSpPr>
              <p:nvPr/>
            </p:nvSpPr>
            <p:spPr bwMode="auto">
              <a:xfrm>
                <a:off x="3216" y="2381"/>
                <a:ext cx="35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Oval</a:t>
                </a:r>
                <a:br>
                  <a:rPr kumimoji="1" lang="en-US" sz="900"/>
                </a:br>
                <a:r>
                  <a:rPr kumimoji="1" lang="en-US" sz="900"/>
                  <a:t>window</a:t>
                </a:r>
              </a:p>
            </p:txBody>
          </p:sp>
          <p:sp>
            <p:nvSpPr>
              <p:cNvPr id="282678" name="Line 33"/>
              <p:cNvSpPr>
                <a:spLocks noChangeShapeType="1"/>
              </p:cNvSpPr>
              <p:nvPr/>
            </p:nvSpPr>
            <p:spPr bwMode="auto">
              <a:xfrm>
                <a:off x="3872" y="2440"/>
                <a:ext cx="55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79" name="Rectangle 34"/>
              <p:cNvSpPr>
                <a:spLocks noChangeArrowheads="1"/>
              </p:cNvSpPr>
              <p:nvPr/>
            </p:nvSpPr>
            <p:spPr bwMode="auto">
              <a:xfrm>
                <a:off x="4408" y="2381"/>
                <a:ext cx="49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Eustachian </a:t>
                </a:r>
                <a:br>
                  <a:rPr kumimoji="1" lang="en-US" sz="900"/>
                </a:br>
                <a:r>
                  <a:rPr kumimoji="1" lang="en-US" sz="900"/>
                  <a:t>tube</a:t>
                </a:r>
              </a:p>
            </p:txBody>
          </p:sp>
          <p:sp>
            <p:nvSpPr>
              <p:cNvPr id="282680" name="Line 35"/>
              <p:cNvSpPr>
                <a:spLocks noChangeShapeType="1"/>
              </p:cNvSpPr>
              <p:nvPr/>
            </p:nvSpPr>
            <p:spPr bwMode="auto">
              <a:xfrm>
                <a:off x="3560" y="1976"/>
                <a:ext cx="184" cy="56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81" name="Rectangle 36"/>
              <p:cNvSpPr>
                <a:spLocks noChangeArrowheads="1"/>
              </p:cNvSpPr>
              <p:nvPr/>
            </p:nvSpPr>
            <p:spPr bwMode="auto">
              <a:xfrm>
                <a:off x="3652" y="2561"/>
                <a:ext cx="35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Round</a:t>
                </a:r>
                <a:br>
                  <a:rPr kumimoji="1" lang="en-US" sz="900"/>
                </a:br>
                <a:r>
                  <a:rPr kumimoji="1" lang="en-US" sz="900"/>
                  <a:t>window</a:t>
                </a:r>
              </a:p>
            </p:txBody>
          </p:sp>
          <p:sp>
            <p:nvSpPr>
              <p:cNvPr id="282682" name="Line 37"/>
              <p:cNvSpPr>
                <a:spLocks noChangeShapeType="1"/>
              </p:cNvSpPr>
              <p:nvPr/>
            </p:nvSpPr>
            <p:spPr bwMode="auto">
              <a:xfrm>
                <a:off x="3592" y="3152"/>
                <a:ext cx="54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83" name="Rectangle 38"/>
              <p:cNvSpPr>
                <a:spLocks noChangeArrowheads="1"/>
              </p:cNvSpPr>
              <p:nvPr/>
            </p:nvSpPr>
            <p:spPr bwMode="auto">
              <a:xfrm>
                <a:off x="4208" y="3081"/>
                <a:ext cx="62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Vestibular canal</a:t>
                </a:r>
              </a:p>
            </p:txBody>
          </p:sp>
          <p:sp>
            <p:nvSpPr>
              <p:cNvPr id="282684" name="Line 39"/>
              <p:cNvSpPr>
                <a:spLocks noChangeShapeType="1"/>
              </p:cNvSpPr>
              <p:nvPr/>
            </p:nvSpPr>
            <p:spPr bwMode="auto">
              <a:xfrm>
                <a:off x="3544" y="3464"/>
                <a:ext cx="62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85" name="Rectangle 40"/>
              <p:cNvSpPr>
                <a:spLocks noChangeArrowheads="1"/>
              </p:cNvSpPr>
              <p:nvPr/>
            </p:nvSpPr>
            <p:spPr bwMode="auto">
              <a:xfrm>
                <a:off x="4230" y="3390"/>
                <a:ext cx="62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Tympanic canal</a:t>
                </a:r>
              </a:p>
            </p:txBody>
          </p:sp>
          <p:sp>
            <p:nvSpPr>
              <p:cNvPr id="282686" name="Line 42"/>
              <p:cNvSpPr>
                <a:spLocks noChangeShapeType="1"/>
              </p:cNvSpPr>
              <p:nvPr/>
            </p:nvSpPr>
            <p:spPr bwMode="auto">
              <a:xfrm>
                <a:off x="3792" y="3312"/>
                <a:ext cx="42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87" name="Rectangle 43"/>
              <p:cNvSpPr>
                <a:spLocks noChangeArrowheads="1"/>
              </p:cNvSpPr>
              <p:nvPr/>
            </p:nvSpPr>
            <p:spPr bwMode="auto">
              <a:xfrm>
                <a:off x="4279" y="3238"/>
                <a:ext cx="58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Auditory nerve</a:t>
                </a:r>
              </a:p>
            </p:txBody>
          </p:sp>
          <p:sp>
            <p:nvSpPr>
              <p:cNvPr id="282688" name="Line 44"/>
              <p:cNvSpPr>
                <a:spLocks noChangeShapeType="1"/>
              </p:cNvSpPr>
              <p:nvPr/>
            </p:nvSpPr>
            <p:spPr bwMode="auto">
              <a:xfrm>
                <a:off x="3560" y="2976"/>
                <a:ext cx="6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89" name="Rectangle 45"/>
              <p:cNvSpPr>
                <a:spLocks noChangeArrowheads="1"/>
              </p:cNvSpPr>
              <p:nvPr/>
            </p:nvSpPr>
            <p:spPr bwMode="auto">
              <a:xfrm>
                <a:off x="4259" y="2897"/>
                <a:ext cx="28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Bone</a:t>
                </a:r>
              </a:p>
            </p:txBody>
          </p:sp>
          <p:sp>
            <p:nvSpPr>
              <p:cNvPr id="282690" name="Line 46"/>
              <p:cNvSpPr>
                <a:spLocks noChangeShapeType="1"/>
              </p:cNvSpPr>
              <p:nvPr/>
            </p:nvSpPr>
            <p:spPr bwMode="auto">
              <a:xfrm flipH="1" flipV="1">
                <a:off x="3120" y="2960"/>
                <a:ext cx="248" cy="2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91" name="Rectangle 47"/>
              <p:cNvSpPr>
                <a:spLocks noChangeArrowheads="1"/>
              </p:cNvSpPr>
              <p:nvPr/>
            </p:nvSpPr>
            <p:spPr bwMode="auto">
              <a:xfrm>
                <a:off x="2727" y="2814"/>
                <a:ext cx="56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Cochlear duct</a:t>
                </a:r>
              </a:p>
            </p:txBody>
          </p:sp>
          <p:sp>
            <p:nvSpPr>
              <p:cNvPr id="282692" name="Line 48"/>
              <p:cNvSpPr>
                <a:spLocks noChangeShapeType="1"/>
              </p:cNvSpPr>
              <p:nvPr/>
            </p:nvSpPr>
            <p:spPr bwMode="auto">
              <a:xfrm flipV="1">
                <a:off x="1680" y="2657"/>
                <a:ext cx="184" cy="31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93" name="Line 49"/>
              <p:cNvSpPr>
                <a:spLocks noChangeShapeType="1"/>
              </p:cNvSpPr>
              <p:nvPr/>
            </p:nvSpPr>
            <p:spPr bwMode="auto">
              <a:xfrm flipH="1" flipV="1">
                <a:off x="1872" y="2640"/>
                <a:ext cx="144"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94" name="Line 50"/>
              <p:cNvSpPr>
                <a:spLocks noChangeShapeType="1"/>
              </p:cNvSpPr>
              <p:nvPr/>
            </p:nvSpPr>
            <p:spPr bwMode="auto">
              <a:xfrm flipV="1">
                <a:off x="1824" y="2640"/>
                <a:ext cx="48"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95" name="Rectangle 51"/>
              <p:cNvSpPr>
                <a:spLocks noChangeArrowheads="1"/>
              </p:cNvSpPr>
              <p:nvPr/>
            </p:nvSpPr>
            <p:spPr bwMode="auto">
              <a:xfrm>
                <a:off x="1546" y="2505"/>
                <a:ext cx="412"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Hair cells</a:t>
                </a:r>
              </a:p>
            </p:txBody>
          </p:sp>
          <p:sp>
            <p:nvSpPr>
              <p:cNvPr id="282696" name="Line 52"/>
              <p:cNvSpPr>
                <a:spLocks noChangeShapeType="1"/>
              </p:cNvSpPr>
              <p:nvPr/>
            </p:nvSpPr>
            <p:spPr bwMode="auto">
              <a:xfrm flipV="1">
                <a:off x="2091" y="2721"/>
                <a:ext cx="101" cy="17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97" name="Rectangle 53"/>
              <p:cNvSpPr>
                <a:spLocks noChangeArrowheads="1"/>
              </p:cNvSpPr>
              <p:nvPr/>
            </p:nvSpPr>
            <p:spPr bwMode="auto">
              <a:xfrm>
                <a:off x="2032" y="2477"/>
                <a:ext cx="460"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Tectorial</a:t>
                </a:r>
                <a:br>
                  <a:rPr kumimoji="1" lang="en-US" sz="900"/>
                </a:br>
                <a:r>
                  <a:rPr kumimoji="1" lang="en-US" sz="900"/>
                  <a:t>membrane</a:t>
                </a:r>
              </a:p>
            </p:txBody>
          </p:sp>
          <p:sp>
            <p:nvSpPr>
              <p:cNvPr id="282698" name="Line 54"/>
              <p:cNvSpPr>
                <a:spLocks noChangeShapeType="1"/>
              </p:cNvSpPr>
              <p:nvPr/>
            </p:nvSpPr>
            <p:spPr bwMode="auto">
              <a:xfrm flipH="1">
                <a:off x="1216" y="3240"/>
                <a:ext cx="240" cy="9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99" name="Rectangle 55"/>
              <p:cNvSpPr>
                <a:spLocks noChangeArrowheads="1"/>
              </p:cNvSpPr>
              <p:nvPr/>
            </p:nvSpPr>
            <p:spPr bwMode="auto">
              <a:xfrm>
                <a:off x="864" y="3333"/>
                <a:ext cx="460"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Basilar</a:t>
                </a:r>
                <a:br>
                  <a:rPr kumimoji="1" lang="en-US" sz="900"/>
                </a:br>
                <a:r>
                  <a:rPr kumimoji="1" lang="en-US" sz="900"/>
                  <a:t>membrane</a:t>
                </a:r>
              </a:p>
            </p:txBody>
          </p:sp>
          <p:sp>
            <p:nvSpPr>
              <p:cNvPr id="282700" name="Text Box 56"/>
              <p:cNvSpPr txBox="1">
                <a:spLocks noChangeArrowheads="1"/>
              </p:cNvSpPr>
              <p:nvPr/>
            </p:nvSpPr>
            <p:spPr bwMode="auto">
              <a:xfrm>
                <a:off x="2333" y="3333"/>
                <a:ext cx="47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To auditory</a:t>
                </a:r>
                <a:br>
                  <a:rPr kumimoji="1" lang="en-US" sz="900"/>
                </a:br>
                <a:r>
                  <a:rPr kumimoji="1" lang="en-US" sz="900"/>
                  <a:t>nerve</a:t>
                </a:r>
              </a:p>
            </p:txBody>
          </p:sp>
          <p:sp>
            <p:nvSpPr>
              <p:cNvPr id="282701" name="Line 57"/>
              <p:cNvSpPr>
                <a:spLocks noChangeShapeType="1"/>
              </p:cNvSpPr>
              <p:nvPr/>
            </p:nvSpPr>
            <p:spPr bwMode="auto">
              <a:xfrm flipH="1">
                <a:off x="1900" y="3280"/>
                <a:ext cx="260" cy="13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702" name="Rectangle 58"/>
              <p:cNvSpPr>
                <a:spLocks noChangeArrowheads="1"/>
              </p:cNvSpPr>
              <p:nvPr/>
            </p:nvSpPr>
            <p:spPr bwMode="auto">
              <a:xfrm>
                <a:off x="1520" y="3325"/>
                <a:ext cx="648"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Axons of </a:t>
                </a:r>
                <a:br>
                  <a:rPr kumimoji="1" lang="en-US" sz="900"/>
                </a:br>
                <a:r>
                  <a:rPr kumimoji="1" lang="en-US" sz="900"/>
                  <a:t>sensory neurons</a:t>
                </a:r>
              </a:p>
            </p:txBody>
          </p:sp>
        </p:grpSp>
        <p:sp>
          <p:nvSpPr>
            <p:cNvPr id="282629" name="AutoShape 60"/>
            <p:cNvSpPr>
              <a:spLocks noChangeArrowheads="1"/>
            </p:cNvSpPr>
            <p:nvPr/>
          </p:nvSpPr>
          <p:spPr bwMode="auto">
            <a:xfrm>
              <a:off x="1176" y="560"/>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82630" name="Rectangle 61"/>
            <p:cNvSpPr>
              <a:spLocks noChangeArrowheads="1"/>
            </p:cNvSpPr>
            <p:nvPr/>
          </p:nvSpPr>
          <p:spPr bwMode="auto">
            <a:xfrm>
              <a:off x="1142" y="534"/>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b="1">
                  <a:solidFill>
                    <a:schemeClr val="bg1"/>
                  </a:solidFill>
                </a:rPr>
                <a:t>1</a:t>
              </a:r>
            </a:p>
          </p:txBody>
        </p:sp>
        <p:sp>
          <p:nvSpPr>
            <p:cNvPr id="282631" name="Rectangle 63"/>
            <p:cNvSpPr>
              <a:spLocks noChangeArrowheads="1"/>
            </p:cNvSpPr>
            <p:nvPr/>
          </p:nvSpPr>
          <p:spPr bwMode="auto">
            <a:xfrm>
              <a:off x="1245" y="542"/>
              <a:ext cx="98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Overview of ear structure</a:t>
              </a:r>
            </a:p>
          </p:txBody>
        </p:sp>
        <p:sp>
          <p:nvSpPr>
            <p:cNvPr id="282632" name="AutoShape 67"/>
            <p:cNvSpPr>
              <a:spLocks noChangeArrowheads="1"/>
            </p:cNvSpPr>
            <p:nvPr/>
          </p:nvSpPr>
          <p:spPr bwMode="auto">
            <a:xfrm>
              <a:off x="2856" y="560"/>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82633" name="Rectangle 68"/>
            <p:cNvSpPr>
              <a:spLocks noChangeArrowheads="1"/>
            </p:cNvSpPr>
            <p:nvPr/>
          </p:nvSpPr>
          <p:spPr bwMode="auto">
            <a:xfrm>
              <a:off x="2830" y="534"/>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b="1">
                  <a:solidFill>
                    <a:schemeClr val="bg1"/>
                  </a:solidFill>
                </a:rPr>
                <a:t>2</a:t>
              </a:r>
            </a:p>
          </p:txBody>
        </p:sp>
        <p:sp>
          <p:nvSpPr>
            <p:cNvPr id="282634" name="Rectangle 69"/>
            <p:cNvSpPr>
              <a:spLocks noChangeArrowheads="1"/>
            </p:cNvSpPr>
            <p:nvPr/>
          </p:nvSpPr>
          <p:spPr bwMode="auto">
            <a:xfrm>
              <a:off x="2925" y="542"/>
              <a:ext cx="109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The middle ear and inner ear</a:t>
              </a:r>
            </a:p>
          </p:txBody>
        </p:sp>
        <p:sp>
          <p:nvSpPr>
            <p:cNvPr id="282635" name="AutoShape 72"/>
            <p:cNvSpPr>
              <a:spLocks noChangeArrowheads="1"/>
            </p:cNvSpPr>
            <p:nvPr/>
          </p:nvSpPr>
          <p:spPr bwMode="auto">
            <a:xfrm>
              <a:off x="1264" y="3747"/>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82636" name="Rectangle 73"/>
            <p:cNvSpPr>
              <a:spLocks noChangeArrowheads="1"/>
            </p:cNvSpPr>
            <p:nvPr/>
          </p:nvSpPr>
          <p:spPr bwMode="auto">
            <a:xfrm>
              <a:off x="1208" y="3721"/>
              <a:ext cx="21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b="1">
                  <a:solidFill>
                    <a:schemeClr val="bg1"/>
                  </a:solidFill>
                </a:rPr>
                <a:t> 4 </a:t>
              </a:r>
              <a:r>
                <a:rPr lang="en-US" sz="900"/>
                <a:t> </a:t>
              </a:r>
              <a:endParaRPr kumimoji="1" lang="en-US" sz="900" b="1">
                <a:solidFill>
                  <a:schemeClr val="bg1"/>
                </a:solidFill>
              </a:endParaRPr>
            </a:p>
          </p:txBody>
        </p:sp>
        <p:sp>
          <p:nvSpPr>
            <p:cNvPr id="282637" name="Rectangle 74"/>
            <p:cNvSpPr>
              <a:spLocks noChangeArrowheads="1"/>
            </p:cNvSpPr>
            <p:nvPr/>
          </p:nvSpPr>
          <p:spPr bwMode="auto">
            <a:xfrm>
              <a:off x="1333" y="3729"/>
              <a:ext cx="74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The organ of Corti</a:t>
              </a:r>
            </a:p>
          </p:txBody>
        </p:sp>
        <p:sp>
          <p:nvSpPr>
            <p:cNvPr id="282638" name="AutoShape 77"/>
            <p:cNvSpPr>
              <a:spLocks noChangeArrowheads="1"/>
            </p:cNvSpPr>
            <p:nvPr/>
          </p:nvSpPr>
          <p:spPr bwMode="auto">
            <a:xfrm>
              <a:off x="2944" y="3747"/>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82639" name="Rectangle 78"/>
            <p:cNvSpPr>
              <a:spLocks noChangeArrowheads="1"/>
            </p:cNvSpPr>
            <p:nvPr/>
          </p:nvSpPr>
          <p:spPr bwMode="auto">
            <a:xfrm>
              <a:off x="2918" y="372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b="1">
                  <a:solidFill>
                    <a:schemeClr val="bg1"/>
                  </a:solidFill>
                </a:rPr>
                <a:t>3</a:t>
              </a:r>
            </a:p>
          </p:txBody>
        </p:sp>
        <p:sp>
          <p:nvSpPr>
            <p:cNvPr id="282640" name="Rectangle 79"/>
            <p:cNvSpPr>
              <a:spLocks noChangeArrowheads="1"/>
            </p:cNvSpPr>
            <p:nvPr/>
          </p:nvSpPr>
          <p:spPr bwMode="auto">
            <a:xfrm>
              <a:off x="3013" y="3729"/>
              <a:ext cx="532"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The cochlea</a:t>
              </a:r>
            </a:p>
          </p:txBody>
        </p:sp>
        <p:sp>
          <p:nvSpPr>
            <p:cNvPr id="282641" name="Rectangle 91"/>
            <p:cNvSpPr>
              <a:spLocks noChangeArrowheads="1"/>
            </p:cNvSpPr>
            <p:nvPr/>
          </p:nvSpPr>
          <p:spPr bwMode="auto">
            <a:xfrm>
              <a:off x="4170" y="3676"/>
              <a:ext cx="56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Organ of Corti</a:t>
              </a:r>
            </a:p>
          </p:txBody>
        </p:sp>
        <p:sp>
          <p:nvSpPr>
            <p:cNvPr id="282642" name="Line 92"/>
            <p:cNvSpPr>
              <a:spLocks noChangeShapeType="1"/>
            </p:cNvSpPr>
            <p:nvPr/>
          </p:nvSpPr>
          <p:spPr bwMode="auto">
            <a:xfrm>
              <a:off x="3552" y="3312"/>
              <a:ext cx="624"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43" name="AutoShape 93"/>
            <p:cNvSpPr>
              <a:spLocks/>
            </p:cNvSpPr>
            <p:nvPr/>
          </p:nvSpPr>
          <p:spPr bwMode="auto">
            <a:xfrm rot="5400000">
              <a:off x="1610" y="843"/>
              <a:ext cx="48" cy="640"/>
            </a:xfrm>
            <a:prstGeom prst="leftBrace">
              <a:avLst>
                <a:gd name="adj1" fmla="val 111111"/>
                <a:gd name="adj2" fmla="val 50125"/>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44" name="AutoShape 95"/>
            <p:cNvSpPr>
              <a:spLocks/>
            </p:cNvSpPr>
            <p:nvPr/>
          </p:nvSpPr>
          <p:spPr bwMode="auto">
            <a:xfrm rot="5400000">
              <a:off x="2063" y="1069"/>
              <a:ext cx="32" cy="200"/>
            </a:xfrm>
            <a:prstGeom prst="leftBrace">
              <a:avLst>
                <a:gd name="adj1" fmla="val 52083"/>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45" name="AutoShape 97"/>
            <p:cNvSpPr>
              <a:spLocks/>
            </p:cNvSpPr>
            <p:nvPr/>
          </p:nvSpPr>
          <p:spPr bwMode="auto">
            <a:xfrm rot="5400000">
              <a:off x="2334" y="1029"/>
              <a:ext cx="32" cy="280"/>
            </a:xfrm>
            <a:prstGeom prst="leftBrace">
              <a:avLst>
                <a:gd name="adj1" fmla="val 7291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2646" name="Text Box 98"/>
            <p:cNvSpPr txBox="1">
              <a:spLocks noChangeArrowheads="1"/>
            </p:cNvSpPr>
            <p:nvPr/>
          </p:nvSpPr>
          <p:spPr bwMode="auto">
            <a:xfrm>
              <a:off x="1418" y="1017"/>
              <a:ext cx="42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Outer ear</a:t>
              </a:r>
            </a:p>
          </p:txBody>
        </p:sp>
        <p:sp>
          <p:nvSpPr>
            <p:cNvPr id="282647" name="Text Box 99"/>
            <p:cNvSpPr txBox="1">
              <a:spLocks noChangeArrowheads="1"/>
            </p:cNvSpPr>
            <p:nvPr/>
          </p:nvSpPr>
          <p:spPr bwMode="auto">
            <a:xfrm>
              <a:off x="1913" y="932"/>
              <a:ext cx="328"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Middle</a:t>
              </a:r>
              <a:br>
                <a:rPr kumimoji="1" lang="en-US" sz="900"/>
              </a:br>
              <a:r>
                <a:rPr kumimoji="1" lang="en-US" sz="900"/>
                <a:t>ear</a:t>
              </a:r>
            </a:p>
          </p:txBody>
        </p:sp>
        <p:sp>
          <p:nvSpPr>
            <p:cNvPr id="282648" name="Text Box 100"/>
            <p:cNvSpPr txBox="1">
              <a:spLocks noChangeArrowheads="1"/>
            </p:cNvSpPr>
            <p:nvPr/>
          </p:nvSpPr>
          <p:spPr bwMode="auto">
            <a:xfrm>
              <a:off x="2164" y="1019"/>
              <a:ext cx="40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Inner ear</a:t>
              </a:r>
            </a:p>
          </p:txBody>
        </p:sp>
      </p:grpSp>
    </p:spTree>
    <p:extLst>
      <p:ext uri="{BB962C8B-B14F-4D97-AF65-F5344CB8AC3E}">
        <p14:creationId xmlns:p14="http://schemas.microsoft.com/office/powerpoint/2010/main" val="73892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a:ea typeface="ＭＳ Ｐゴシック" pitchFamily="-108" charset="-128"/>
                <a:cs typeface="ＭＳ Ｐゴシック" pitchFamily="-108" charset="-128"/>
              </a:rPr>
              <a:t>Transduction in the cochlea</a:t>
            </a:r>
          </a:p>
        </p:txBody>
      </p:sp>
      <p:grpSp>
        <p:nvGrpSpPr>
          <p:cNvPr id="283651" name="Group 34"/>
          <p:cNvGrpSpPr>
            <a:grpSpLocks/>
          </p:cNvGrpSpPr>
          <p:nvPr/>
        </p:nvGrpSpPr>
        <p:grpSpPr bwMode="auto">
          <a:xfrm>
            <a:off x="1676400" y="914400"/>
            <a:ext cx="5272088" cy="5372100"/>
            <a:chOff x="1056" y="576"/>
            <a:chExt cx="3321" cy="3384"/>
          </a:xfrm>
        </p:grpSpPr>
        <p:pic>
          <p:nvPicPr>
            <p:cNvPr id="283652" name="Picture 4"/>
            <p:cNvPicPr>
              <a:picLocks noChangeAspect="1" noChangeArrowheads="1"/>
            </p:cNvPicPr>
            <p:nvPr/>
          </p:nvPicPr>
          <p:blipFill>
            <a:blip r:embed="rId2"/>
            <a:srcRect/>
            <a:stretch>
              <a:fillRect/>
            </a:stretch>
          </p:blipFill>
          <p:spPr bwMode="auto">
            <a:xfrm>
              <a:off x="1056" y="576"/>
              <a:ext cx="3321" cy="3360"/>
            </a:xfrm>
            <a:prstGeom prst="rect">
              <a:avLst/>
            </a:prstGeom>
            <a:noFill/>
            <a:ln w="9525">
              <a:noFill/>
              <a:miter lim="800000"/>
              <a:headEnd/>
              <a:tailEnd/>
            </a:ln>
          </p:spPr>
        </p:pic>
        <p:grpSp>
          <p:nvGrpSpPr>
            <p:cNvPr id="283653" name="Group 33"/>
            <p:cNvGrpSpPr>
              <a:grpSpLocks/>
            </p:cNvGrpSpPr>
            <p:nvPr/>
          </p:nvGrpSpPr>
          <p:grpSpPr bwMode="auto">
            <a:xfrm>
              <a:off x="1306" y="1432"/>
              <a:ext cx="3060" cy="2528"/>
              <a:chOff x="1306" y="1432"/>
              <a:chExt cx="3060" cy="2528"/>
            </a:xfrm>
          </p:grpSpPr>
          <p:sp>
            <p:nvSpPr>
              <p:cNvPr id="283654" name="Line 5"/>
              <p:cNvSpPr>
                <a:spLocks noChangeShapeType="1"/>
              </p:cNvSpPr>
              <p:nvPr/>
            </p:nvSpPr>
            <p:spPr bwMode="auto">
              <a:xfrm>
                <a:off x="1774" y="1432"/>
                <a:ext cx="16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55" name="Rectangle 6"/>
              <p:cNvSpPr>
                <a:spLocks noChangeArrowheads="1"/>
              </p:cNvSpPr>
              <p:nvPr/>
            </p:nvSpPr>
            <p:spPr bwMode="auto">
              <a:xfrm>
                <a:off x="1873" y="1545"/>
                <a:ext cx="46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Cochlea</a:t>
                </a:r>
              </a:p>
            </p:txBody>
          </p:sp>
          <p:sp>
            <p:nvSpPr>
              <p:cNvPr id="283656" name="Line 8"/>
              <p:cNvSpPr>
                <a:spLocks noChangeShapeType="1"/>
              </p:cNvSpPr>
              <p:nvPr/>
            </p:nvSpPr>
            <p:spPr bwMode="auto">
              <a:xfrm flipV="1">
                <a:off x="1720" y="1928"/>
                <a:ext cx="0" cy="10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57" name="Rectangle 9"/>
              <p:cNvSpPr>
                <a:spLocks noChangeArrowheads="1"/>
              </p:cNvSpPr>
              <p:nvPr/>
            </p:nvSpPr>
            <p:spPr bwMode="auto">
              <a:xfrm>
                <a:off x="1509" y="1761"/>
                <a:ext cx="41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Stapes</a:t>
                </a:r>
              </a:p>
            </p:txBody>
          </p:sp>
          <p:sp>
            <p:nvSpPr>
              <p:cNvPr id="283658" name="Line 11"/>
              <p:cNvSpPr>
                <a:spLocks noChangeShapeType="1"/>
              </p:cNvSpPr>
              <p:nvPr/>
            </p:nvSpPr>
            <p:spPr bwMode="auto">
              <a:xfrm flipV="1">
                <a:off x="2064" y="2416"/>
                <a:ext cx="0" cy="56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59" name="Rectangle 12"/>
              <p:cNvSpPr>
                <a:spLocks noChangeArrowheads="1"/>
              </p:cNvSpPr>
              <p:nvPr/>
            </p:nvSpPr>
            <p:spPr bwMode="auto">
              <a:xfrm>
                <a:off x="1910" y="2120"/>
                <a:ext cx="434"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Oval </a:t>
                </a:r>
                <a:br>
                  <a:rPr kumimoji="1" lang="en-US" sz="1200"/>
                </a:br>
                <a:r>
                  <a:rPr kumimoji="1" lang="en-US" sz="1200"/>
                  <a:t>window</a:t>
                </a:r>
              </a:p>
            </p:txBody>
          </p:sp>
          <p:sp>
            <p:nvSpPr>
              <p:cNvPr id="283660" name="Line 13"/>
              <p:cNvSpPr>
                <a:spLocks noChangeShapeType="1"/>
              </p:cNvSpPr>
              <p:nvPr/>
            </p:nvSpPr>
            <p:spPr bwMode="auto">
              <a:xfrm flipV="1">
                <a:off x="4176" y="2552"/>
                <a:ext cx="0" cy="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61" name="Rectangle 14"/>
              <p:cNvSpPr>
                <a:spLocks noChangeArrowheads="1"/>
              </p:cNvSpPr>
              <p:nvPr/>
            </p:nvSpPr>
            <p:spPr bwMode="auto">
              <a:xfrm>
                <a:off x="4032" y="2392"/>
                <a:ext cx="33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Apex</a:t>
                </a:r>
              </a:p>
            </p:txBody>
          </p:sp>
          <p:sp>
            <p:nvSpPr>
              <p:cNvPr id="283662" name="Line 15"/>
              <p:cNvSpPr>
                <a:spLocks noChangeShapeType="1"/>
              </p:cNvSpPr>
              <p:nvPr/>
            </p:nvSpPr>
            <p:spPr bwMode="auto">
              <a:xfrm flipH="1" flipV="1">
                <a:off x="3648" y="2216"/>
                <a:ext cx="176" cy="17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63" name="Rectangle 16"/>
              <p:cNvSpPr>
                <a:spLocks noChangeArrowheads="1"/>
              </p:cNvSpPr>
              <p:nvPr/>
            </p:nvSpPr>
            <p:spPr bwMode="auto">
              <a:xfrm>
                <a:off x="3399" y="1805"/>
                <a:ext cx="489"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Axons of</a:t>
                </a:r>
                <a:br>
                  <a:rPr kumimoji="1" lang="en-US" sz="1200"/>
                </a:br>
                <a:r>
                  <a:rPr kumimoji="1" lang="en-US" sz="1200"/>
                  <a:t>sensory</a:t>
                </a:r>
                <a:br>
                  <a:rPr kumimoji="1" lang="en-US" sz="1200"/>
                </a:br>
                <a:r>
                  <a:rPr kumimoji="1" lang="en-US" sz="1200"/>
                  <a:t>neurons</a:t>
                </a:r>
              </a:p>
            </p:txBody>
          </p:sp>
          <p:sp>
            <p:nvSpPr>
              <p:cNvPr id="283664" name="Line 17"/>
              <p:cNvSpPr>
                <a:spLocks noChangeShapeType="1"/>
              </p:cNvSpPr>
              <p:nvPr/>
            </p:nvSpPr>
            <p:spPr bwMode="auto">
              <a:xfrm>
                <a:off x="1864" y="3360"/>
                <a:ext cx="0" cy="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65" name="Rectangle 18"/>
              <p:cNvSpPr>
                <a:spLocks noChangeArrowheads="1"/>
              </p:cNvSpPr>
              <p:nvPr/>
            </p:nvSpPr>
            <p:spPr bwMode="auto">
              <a:xfrm>
                <a:off x="1672" y="3552"/>
                <a:ext cx="434"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Round</a:t>
                </a:r>
                <a:br>
                  <a:rPr kumimoji="1" lang="en-US" sz="1200"/>
                </a:br>
                <a:r>
                  <a:rPr kumimoji="1" lang="en-US" sz="1200"/>
                  <a:t>window</a:t>
                </a:r>
              </a:p>
            </p:txBody>
          </p:sp>
          <p:sp>
            <p:nvSpPr>
              <p:cNvPr id="283666" name="Line 19"/>
              <p:cNvSpPr>
                <a:spLocks noChangeShapeType="1"/>
              </p:cNvSpPr>
              <p:nvPr/>
            </p:nvSpPr>
            <p:spPr bwMode="auto">
              <a:xfrm>
                <a:off x="2896" y="3400"/>
                <a:ext cx="0"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67" name="Rectangle 20"/>
              <p:cNvSpPr>
                <a:spLocks noChangeArrowheads="1"/>
              </p:cNvSpPr>
              <p:nvPr/>
            </p:nvSpPr>
            <p:spPr bwMode="auto">
              <a:xfrm>
                <a:off x="2696" y="3672"/>
                <a:ext cx="57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Basilar </a:t>
                </a:r>
                <a:br>
                  <a:rPr kumimoji="1" lang="en-US" sz="1200"/>
                </a:br>
                <a:r>
                  <a:rPr kumimoji="1" lang="en-US" sz="1200"/>
                  <a:t>membrane</a:t>
                </a:r>
              </a:p>
            </p:txBody>
          </p:sp>
          <p:sp>
            <p:nvSpPr>
              <p:cNvPr id="283668" name="AutoShape 21"/>
              <p:cNvSpPr>
                <a:spLocks/>
              </p:cNvSpPr>
              <p:nvPr/>
            </p:nvSpPr>
            <p:spPr bwMode="auto">
              <a:xfrm>
                <a:off x="2544" y="3408"/>
                <a:ext cx="48" cy="144"/>
              </a:xfrm>
              <a:prstGeom prst="leftBrace">
                <a:avLst>
                  <a:gd name="adj1" fmla="val 2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69" name="Line 22"/>
              <p:cNvSpPr>
                <a:spLocks noChangeShapeType="1"/>
              </p:cNvSpPr>
              <p:nvPr/>
            </p:nvSpPr>
            <p:spPr bwMode="auto">
              <a:xfrm flipH="1">
                <a:off x="2448" y="3472"/>
                <a:ext cx="96"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70" name="Rectangle 23"/>
              <p:cNvSpPr>
                <a:spLocks noChangeArrowheads="1"/>
              </p:cNvSpPr>
              <p:nvPr/>
            </p:nvSpPr>
            <p:spPr bwMode="auto">
              <a:xfrm>
                <a:off x="2205" y="3584"/>
                <a:ext cx="53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Tympanic</a:t>
                </a:r>
                <a:br>
                  <a:rPr kumimoji="1" lang="en-US" sz="1200"/>
                </a:br>
                <a:r>
                  <a:rPr kumimoji="1" lang="en-US" sz="1200"/>
                  <a:t>canal</a:t>
                </a:r>
              </a:p>
            </p:txBody>
          </p:sp>
          <p:sp>
            <p:nvSpPr>
              <p:cNvPr id="283671" name="Line 24"/>
              <p:cNvSpPr>
                <a:spLocks noChangeShapeType="1"/>
              </p:cNvSpPr>
              <p:nvPr/>
            </p:nvSpPr>
            <p:spPr bwMode="auto">
              <a:xfrm flipH="1">
                <a:off x="1624" y="3184"/>
                <a:ext cx="25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72" name="Rectangle 25"/>
              <p:cNvSpPr>
                <a:spLocks noChangeArrowheads="1"/>
              </p:cNvSpPr>
              <p:nvPr/>
            </p:nvSpPr>
            <p:spPr bwMode="auto">
              <a:xfrm>
                <a:off x="1306" y="3091"/>
                <a:ext cx="33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Base</a:t>
                </a:r>
              </a:p>
            </p:txBody>
          </p:sp>
          <p:sp>
            <p:nvSpPr>
              <p:cNvPr id="283673" name="AutoShape 26"/>
              <p:cNvSpPr>
                <a:spLocks/>
              </p:cNvSpPr>
              <p:nvPr/>
            </p:nvSpPr>
            <p:spPr bwMode="auto">
              <a:xfrm>
                <a:off x="2632" y="3152"/>
                <a:ext cx="48" cy="144"/>
              </a:xfrm>
              <a:prstGeom prst="leftBrace">
                <a:avLst>
                  <a:gd name="adj1" fmla="val 2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74" name="Line 27"/>
              <p:cNvSpPr>
                <a:spLocks noChangeShapeType="1"/>
              </p:cNvSpPr>
              <p:nvPr/>
            </p:nvSpPr>
            <p:spPr bwMode="auto">
              <a:xfrm flipV="1">
                <a:off x="2624" y="2536"/>
                <a:ext cx="0" cy="6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75" name="Rectangle 28"/>
              <p:cNvSpPr>
                <a:spLocks noChangeArrowheads="1"/>
              </p:cNvSpPr>
              <p:nvPr/>
            </p:nvSpPr>
            <p:spPr bwMode="auto">
              <a:xfrm>
                <a:off x="2440" y="2264"/>
                <a:ext cx="54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Vestibular</a:t>
                </a:r>
                <a:br>
                  <a:rPr kumimoji="1" lang="en-US" sz="1200"/>
                </a:br>
                <a:r>
                  <a:rPr kumimoji="1" lang="en-US" sz="1200"/>
                  <a:t>canal</a:t>
                </a:r>
              </a:p>
            </p:txBody>
          </p:sp>
          <p:sp>
            <p:nvSpPr>
              <p:cNvPr id="283676" name="Line 29"/>
              <p:cNvSpPr>
                <a:spLocks noChangeShapeType="1"/>
              </p:cNvSpPr>
              <p:nvPr/>
            </p:nvSpPr>
            <p:spPr bwMode="auto">
              <a:xfrm flipV="1">
                <a:off x="3216" y="2528"/>
                <a:ext cx="0" cy="8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77" name="Line 30"/>
              <p:cNvSpPr>
                <a:spLocks noChangeShapeType="1"/>
              </p:cNvSpPr>
              <p:nvPr/>
            </p:nvSpPr>
            <p:spPr bwMode="auto">
              <a:xfrm flipV="1">
                <a:off x="3024" y="2544"/>
                <a:ext cx="192" cy="6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3678" name="Rectangle 31"/>
              <p:cNvSpPr>
                <a:spLocks noChangeArrowheads="1"/>
              </p:cNvSpPr>
              <p:nvPr/>
            </p:nvSpPr>
            <p:spPr bwMode="auto">
              <a:xfrm>
                <a:off x="3024" y="2352"/>
                <a:ext cx="54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Perilymph</a:t>
                </a:r>
              </a:p>
            </p:txBody>
          </p:sp>
        </p:grpSp>
      </p:grpSp>
    </p:spTree>
    <p:extLst>
      <p:ext uri="{BB962C8B-B14F-4D97-AF65-F5344CB8AC3E}">
        <p14:creationId xmlns:p14="http://schemas.microsoft.com/office/powerpoint/2010/main" val="17468067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674" name="Group 33"/>
          <p:cNvGrpSpPr>
            <a:grpSpLocks/>
          </p:cNvGrpSpPr>
          <p:nvPr/>
        </p:nvGrpSpPr>
        <p:grpSpPr bwMode="auto">
          <a:xfrm>
            <a:off x="341313" y="1371600"/>
            <a:ext cx="9120187" cy="4876800"/>
            <a:chOff x="215" y="864"/>
            <a:chExt cx="5745" cy="3072"/>
          </a:xfrm>
        </p:grpSpPr>
        <p:grpSp>
          <p:nvGrpSpPr>
            <p:cNvPr id="284677" name="Group 32"/>
            <p:cNvGrpSpPr>
              <a:grpSpLocks/>
            </p:cNvGrpSpPr>
            <p:nvPr/>
          </p:nvGrpSpPr>
          <p:grpSpPr bwMode="auto">
            <a:xfrm>
              <a:off x="215" y="864"/>
              <a:ext cx="5433" cy="3072"/>
              <a:chOff x="215" y="864"/>
              <a:chExt cx="5433" cy="3072"/>
            </a:xfrm>
          </p:grpSpPr>
          <p:pic>
            <p:nvPicPr>
              <p:cNvPr id="284679" name="Picture 4"/>
              <p:cNvPicPr>
                <a:picLocks noChangeAspect="1" noChangeArrowheads="1"/>
              </p:cNvPicPr>
              <p:nvPr/>
            </p:nvPicPr>
            <p:blipFill>
              <a:blip r:embed="rId2"/>
              <a:srcRect/>
              <a:stretch>
                <a:fillRect/>
              </a:stretch>
            </p:blipFill>
            <p:spPr bwMode="auto">
              <a:xfrm>
                <a:off x="215" y="984"/>
                <a:ext cx="5280" cy="2568"/>
              </a:xfrm>
              <a:prstGeom prst="rect">
                <a:avLst/>
              </a:prstGeom>
              <a:noFill/>
              <a:ln w="9525">
                <a:noFill/>
                <a:miter lim="800000"/>
                <a:headEnd/>
                <a:tailEnd/>
              </a:ln>
            </p:spPr>
          </p:pic>
          <p:sp>
            <p:nvSpPr>
              <p:cNvPr id="284680" name="Line 5"/>
              <p:cNvSpPr>
                <a:spLocks noChangeShapeType="1"/>
              </p:cNvSpPr>
              <p:nvPr/>
            </p:nvSpPr>
            <p:spPr bwMode="auto">
              <a:xfrm flipV="1">
                <a:off x="1847" y="1192"/>
                <a:ext cx="272" cy="2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81" name="Rectangle 6"/>
              <p:cNvSpPr>
                <a:spLocks noChangeArrowheads="1"/>
              </p:cNvSpPr>
              <p:nvPr/>
            </p:nvSpPr>
            <p:spPr bwMode="auto">
              <a:xfrm>
                <a:off x="1847" y="864"/>
                <a:ext cx="60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Cochlea</a:t>
                </a:r>
                <a:br>
                  <a:rPr kumimoji="1" lang="en-US" sz="1400"/>
                </a:br>
                <a:r>
                  <a:rPr kumimoji="1" lang="en-US" sz="1400"/>
                  <a:t>(uncoiled)</a:t>
                </a:r>
              </a:p>
            </p:txBody>
          </p:sp>
          <p:sp>
            <p:nvSpPr>
              <p:cNvPr id="284682" name="Line 7"/>
              <p:cNvSpPr>
                <a:spLocks noChangeShapeType="1"/>
              </p:cNvSpPr>
              <p:nvPr/>
            </p:nvSpPr>
            <p:spPr bwMode="auto">
              <a:xfrm flipV="1">
                <a:off x="3159" y="1688"/>
                <a:ext cx="0" cy="81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83" name="Rectangle 8"/>
              <p:cNvSpPr>
                <a:spLocks noChangeArrowheads="1"/>
              </p:cNvSpPr>
              <p:nvPr/>
            </p:nvSpPr>
            <p:spPr bwMode="auto">
              <a:xfrm>
                <a:off x="3031" y="1352"/>
                <a:ext cx="649"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Basilar</a:t>
                </a:r>
                <a:br>
                  <a:rPr kumimoji="1" lang="en-US" sz="1400"/>
                </a:br>
                <a:r>
                  <a:rPr kumimoji="1" lang="en-US" sz="1400"/>
                  <a:t>membrane</a:t>
                </a:r>
              </a:p>
            </p:txBody>
          </p:sp>
          <p:sp>
            <p:nvSpPr>
              <p:cNvPr id="284684" name="Line 10"/>
              <p:cNvSpPr>
                <a:spLocks noChangeShapeType="1"/>
              </p:cNvSpPr>
              <p:nvPr/>
            </p:nvSpPr>
            <p:spPr bwMode="auto">
              <a:xfrm flipV="1">
                <a:off x="5295" y="1416"/>
                <a:ext cx="0"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85" name="Rectangle 11"/>
              <p:cNvSpPr>
                <a:spLocks noChangeArrowheads="1"/>
              </p:cNvSpPr>
              <p:nvPr/>
            </p:nvSpPr>
            <p:spPr bwMode="auto">
              <a:xfrm>
                <a:off x="4515" y="1074"/>
                <a:ext cx="101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Apex</a:t>
                </a:r>
                <a:br>
                  <a:rPr kumimoji="1" lang="en-US" sz="1400"/>
                </a:br>
                <a:r>
                  <a:rPr kumimoji="1" lang="en-US" sz="1400"/>
                  <a:t>(wide and flexible)</a:t>
                </a:r>
              </a:p>
            </p:txBody>
          </p:sp>
          <p:sp>
            <p:nvSpPr>
              <p:cNvPr id="284686" name="Line 12"/>
              <p:cNvSpPr>
                <a:spLocks noChangeShapeType="1"/>
              </p:cNvSpPr>
              <p:nvPr/>
            </p:nvSpPr>
            <p:spPr bwMode="auto">
              <a:xfrm>
                <a:off x="2031" y="2824"/>
                <a:ext cx="0" cy="8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87" name="Rectangle 13"/>
              <p:cNvSpPr>
                <a:spLocks noChangeArrowheads="1"/>
              </p:cNvSpPr>
              <p:nvPr/>
            </p:nvSpPr>
            <p:spPr bwMode="auto">
              <a:xfrm>
                <a:off x="1876" y="3648"/>
                <a:ext cx="835"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Base</a:t>
                </a:r>
                <a:br>
                  <a:rPr kumimoji="1" lang="en-US" sz="1200"/>
                </a:br>
                <a:r>
                  <a:rPr kumimoji="1" lang="en-US" sz="1200"/>
                  <a:t>(narrow and stiff)</a:t>
                </a:r>
              </a:p>
            </p:txBody>
          </p:sp>
          <p:sp>
            <p:nvSpPr>
              <p:cNvPr id="284688" name="Line 14"/>
              <p:cNvSpPr>
                <a:spLocks noChangeShapeType="1"/>
              </p:cNvSpPr>
              <p:nvPr/>
            </p:nvSpPr>
            <p:spPr bwMode="auto">
              <a:xfrm>
                <a:off x="2307" y="2784"/>
                <a:ext cx="740" cy="57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89" name="Line 15"/>
              <p:cNvSpPr>
                <a:spLocks noChangeShapeType="1"/>
              </p:cNvSpPr>
              <p:nvPr/>
            </p:nvSpPr>
            <p:spPr bwMode="auto">
              <a:xfrm>
                <a:off x="2823" y="2640"/>
                <a:ext cx="704" cy="5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90" name="Line 16"/>
              <p:cNvSpPr>
                <a:spLocks noChangeShapeType="1"/>
              </p:cNvSpPr>
              <p:nvPr/>
            </p:nvSpPr>
            <p:spPr bwMode="auto">
              <a:xfrm>
                <a:off x="3335" y="2496"/>
                <a:ext cx="576" cy="42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91" name="Line 17"/>
              <p:cNvSpPr>
                <a:spLocks noChangeShapeType="1"/>
              </p:cNvSpPr>
              <p:nvPr/>
            </p:nvSpPr>
            <p:spPr bwMode="auto">
              <a:xfrm>
                <a:off x="3911" y="2340"/>
                <a:ext cx="504" cy="37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92" name="Line 18"/>
              <p:cNvSpPr>
                <a:spLocks noChangeShapeType="1"/>
              </p:cNvSpPr>
              <p:nvPr/>
            </p:nvSpPr>
            <p:spPr bwMode="auto">
              <a:xfrm>
                <a:off x="4411" y="2196"/>
                <a:ext cx="388" cy="29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93" name="Line 19"/>
              <p:cNvSpPr>
                <a:spLocks noChangeShapeType="1"/>
              </p:cNvSpPr>
              <p:nvPr/>
            </p:nvSpPr>
            <p:spPr bwMode="auto">
              <a:xfrm>
                <a:off x="4815" y="2084"/>
                <a:ext cx="368" cy="27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4694" name="Rectangle 20"/>
              <p:cNvSpPr>
                <a:spLocks noChangeArrowheads="1"/>
              </p:cNvSpPr>
              <p:nvPr/>
            </p:nvSpPr>
            <p:spPr bwMode="auto">
              <a:xfrm>
                <a:off x="5023" y="2325"/>
                <a:ext cx="625"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500 Hz</a:t>
                </a:r>
                <a:br>
                  <a:rPr kumimoji="1" lang="en-US" sz="1400"/>
                </a:br>
                <a:r>
                  <a:rPr kumimoji="1" lang="en-US" sz="1400"/>
                  <a:t>(low pitch)</a:t>
                </a:r>
              </a:p>
            </p:txBody>
          </p:sp>
          <p:sp>
            <p:nvSpPr>
              <p:cNvPr id="284695" name="Rectangle 21"/>
              <p:cNvSpPr>
                <a:spLocks noChangeArrowheads="1"/>
              </p:cNvSpPr>
              <p:nvPr/>
            </p:nvSpPr>
            <p:spPr bwMode="auto">
              <a:xfrm>
                <a:off x="4615" y="2472"/>
                <a:ext cx="4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 kHz</a:t>
                </a:r>
              </a:p>
            </p:txBody>
          </p:sp>
          <p:sp>
            <p:nvSpPr>
              <p:cNvPr id="284696" name="Rectangle 22"/>
              <p:cNvSpPr>
                <a:spLocks noChangeArrowheads="1"/>
              </p:cNvSpPr>
              <p:nvPr/>
            </p:nvSpPr>
            <p:spPr bwMode="auto">
              <a:xfrm>
                <a:off x="4239" y="2688"/>
                <a:ext cx="4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2 kHz</a:t>
                </a:r>
              </a:p>
            </p:txBody>
          </p:sp>
          <p:sp>
            <p:nvSpPr>
              <p:cNvPr id="284697" name="Rectangle 23"/>
              <p:cNvSpPr>
                <a:spLocks noChangeArrowheads="1"/>
              </p:cNvSpPr>
              <p:nvPr/>
            </p:nvSpPr>
            <p:spPr bwMode="auto">
              <a:xfrm>
                <a:off x="3719" y="2920"/>
                <a:ext cx="4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4 kHz</a:t>
                </a:r>
              </a:p>
            </p:txBody>
          </p:sp>
          <p:sp>
            <p:nvSpPr>
              <p:cNvPr id="284698" name="Rectangle 24"/>
              <p:cNvSpPr>
                <a:spLocks noChangeArrowheads="1"/>
              </p:cNvSpPr>
              <p:nvPr/>
            </p:nvSpPr>
            <p:spPr bwMode="auto">
              <a:xfrm>
                <a:off x="3317" y="3168"/>
                <a:ext cx="4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8 kHz</a:t>
                </a:r>
              </a:p>
            </p:txBody>
          </p:sp>
          <p:sp>
            <p:nvSpPr>
              <p:cNvPr id="284699" name="Rectangle 25"/>
              <p:cNvSpPr>
                <a:spLocks noChangeArrowheads="1"/>
              </p:cNvSpPr>
              <p:nvPr/>
            </p:nvSpPr>
            <p:spPr bwMode="auto">
              <a:xfrm>
                <a:off x="2763" y="3360"/>
                <a:ext cx="668"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16 kHz</a:t>
                </a:r>
                <a:br>
                  <a:rPr kumimoji="1" lang="en-US" sz="1400"/>
                </a:br>
                <a:r>
                  <a:rPr kumimoji="1" lang="en-US" sz="1400"/>
                  <a:t>(high pitch)</a:t>
                </a:r>
              </a:p>
            </p:txBody>
          </p:sp>
        </p:grpSp>
        <p:sp>
          <p:nvSpPr>
            <p:cNvPr id="284678" name="Text Box 30"/>
            <p:cNvSpPr txBox="1">
              <a:spLocks noChangeArrowheads="1"/>
            </p:cNvSpPr>
            <p:nvPr/>
          </p:nvSpPr>
          <p:spPr bwMode="auto">
            <a:xfrm>
              <a:off x="4478" y="3392"/>
              <a:ext cx="1482" cy="32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400"/>
                <a:t>Frequency producing maximum vibration</a:t>
              </a:r>
            </a:p>
          </p:txBody>
        </p:sp>
      </p:grpSp>
      <p:sp>
        <p:nvSpPr>
          <p:cNvPr id="284675" name="Rectangle 2"/>
          <p:cNvSpPr>
            <a:spLocks noGrp="1" noChangeArrowheads="1"/>
          </p:cNvSpPr>
          <p:nvPr>
            <p:ph type="title"/>
          </p:nvPr>
        </p:nvSpPr>
        <p:spPr/>
        <p:txBody>
          <a:bodyPr>
            <a:normAutofit fontScale="90000"/>
          </a:bodyPr>
          <a:lstStyle/>
          <a:p>
            <a:pPr eaLnBrk="1" hangingPunct="1"/>
            <a:r>
              <a:rPr lang="en-US">
                <a:ea typeface="ＭＳ Ｐゴシック" pitchFamily="-108" charset="-128"/>
                <a:cs typeface="ＭＳ Ｐゴシック" pitchFamily="-108" charset="-128"/>
              </a:rPr>
              <a:t>How the cochlea distinguishes pitch</a:t>
            </a:r>
          </a:p>
        </p:txBody>
      </p:sp>
      <p:sp>
        <p:nvSpPr>
          <p:cNvPr id="284676" name="AutoShape 29"/>
          <p:cNvSpPr>
            <a:spLocks/>
          </p:cNvSpPr>
          <p:nvPr/>
        </p:nvSpPr>
        <p:spPr bwMode="auto">
          <a:xfrm rot="4022362">
            <a:off x="6967538" y="3284538"/>
            <a:ext cx="382587" cy="3944937"/>
          </a:xfrm>
          <a:prstGeom prst="rightBrace">
            <a:avLst>
              <a:gd name="adj1" fmla="val 8592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Tree>
    <p:extLst>
      <p:ext uri="{BB962C8B-B14F-4D97-AF65-F5344CB8AC3E}">
        <p14:creationId xmlns:p14="http://schemas.microsoft.com/office/powerpoint/2010/main" val="39426987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sz="3600">
                <a:ea typeface="ＭＳ Ｐゴシック" pitchFamily="-108" charset="-128"/>
                <a:cs typeface="ＭＳ Ｐゴシック" pitchFamily="-108" charset="-128"/>
              </a:rPr>
              <a:t>Organs of equilibrium in the inner ear</a:t>
            </a:r>
          </a:p>
        </p:txBody>
      </p:sp>
      <p:grpSp>
        <p:nvGrpSpPr>
          <p:cNvPr id="285699" name="Group 58"/>
          <p:cNvGrpSpPr>
            <a:grpSpLocks/>
          </p:cNvGrpSpPr>
          <p:nvPr/>
        </p:nvGrpSpPr>
        <p:grpSpPr bwMode="auto">
          <a:xfrm>
            <a:off x="87313" y="719138"/>
            <a:ext cx="8993187" cy="5707062"/>
            <a:chOff x="55" y="453"/>
            <a:chExt cx="5665" cy="3595"/>
          </a:xfrm>
        </p:grpSpPr>
        <p:pic>
          <p:nvPicPr>
            <p:cNvPr id="285700" name="Picture 4"/>
            <p:cNvPicPr>
              <a:picLocks noChangeAspect="1" noChangeArrowheads="1"/>
            </p:cNvPicPr>
            <p:nvPr/>
          </p:nvPicPr>
          <p:blipFill>
            <a:blip r:embed="rId2"/>
            <a:srcRect/>
            <a:stretch>
              <a:fillRect/>
            </a:stretch>
          </p:blipFill>
          <p:spPr bwMode="auto">
            <a:xfrm>
              <a:off x="152" y="1299"/>
              <a:ext cx="5493" cy="1765"/>
            </a:xfrm>
            <a:prstGeom prst="rect">
              <a:avLst/>
            </a:prstGeom>
            <a:noFill/>
            <a:ln w="9525">
              <a:noFill/>
              <a:miter lim="800000"/>
              <a:headEnd/>
              <a:tailEnd/>
            </a:ln>
          </p:spPr>
        </p:pic>
        <p:sp>
          <p:nvSpPr>
            <p:cNvPr id="285701" name="Text Box 5"/>
            <p:cNvSpPr txBox="1">
              <a:spLocks noChangeArrowheads="1"/>
            </p:cNvSpPr>
            <p:nvPr/>
          </p:nvSpPr>
          <p:spPr bwMode="auto">
            <a:xfrm>
              <a:off x="152" y="460"/>
              <a:ext cx="1920" cy="40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The semicircular canals, arranged in three spatial planes, detect angular movements of the head.</a:t>
              </a:r>
            </a:p>
          </p:txBody>
        </p:sp>
        <p:sp>
          <p:nvSpPr>
            <p:cNvPr id="285702" name="Text Box 6"/>
            <p:cNvSpPr txBox="1">
              <a:spLocks noChangeArrowheads="1"/>
            </p:cNvSpPr>
            <p:nvPr/>
          </p:nvSpPr>
          <p:spPr bwMode="auto">
            <a:xfrm>
              <a:off x="4338" y="2779"/>
              <a:ext cx="80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Body movement</a:t>
              </a:r>
            </a:p>
          </p:txBody>
        </p:sp>
        <p:sp>
          <p:nvSpPr>
            <p:cNvPr id="285703" name="Text Box 7"/>
            <p:cNvSpPr txBox="1">
              <a:spLocks noChangeArrowheads="1"/>
            </p:cNvSpPr>
            <p:nvPr/>
          </p:nvSpPr>
          <p:spPr bwMode="auto">
            <a:xfrm>
              <a:off x="4366" y="2515"/>
              <a:ext cx="37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Nerve</a:t>
              </a:r>
              <a:br>
                <a:rPr kumimoji="1" lang="en-US" sz="1200"/>
              </a:br>
              <a:r>
                <a:rPr kumimoji="1" lang="en-US" sz="1200"/>
                <a:t>fibers</a:t>
              </a:r>
            </a:p>
          </p:txBody>
        </p:sp>
        <p:sp>
          <p:nvSpPr>
            <p:cNvPr id="285704" name="Line 8"/>
            <p:cNvSpPr>
              <a:spLocks noChangeShapeType="1"/>
            </p:cNvSpPr>
            <p:nvPr/>
          </p:nvSpPr>
          <p:spPr bwMode="auto">
            <a:xfrm flipH="1" flipV="1">
              <a:off x="4696" y="2656"/>
              <a:ext cx="24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05" name="Text Box 9"/>
            <p:cNvSpPr txBox="1">
              <a:spLocks noChangeArrowheads="1"/>
            </p:cNvSpPr>
            <p:nvPr/>
          </p:nvSpPr>
          <p:spPr bwMode="auto">
            <a:xfrm>
              <a:off x="2136" y="453"/>
              <a:ext cx="1488" cy="40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Each canal has at its base a </a:t>
              </a:r>
              <a:br>
                <a:rPr kumimoji="1" lang="en-US" sz="1200"/>
              </a:br>
              <a:r>
                <a:rPr kumimoji="1" lang="en-US" sz="1200"/>
                <a:t>swelling called an ampulla, containing a cluster of hair cells.</a:t>
              </a:r>
            </a:p>
          </p:txBody>
        </p:sp>
        <p:sp>
          <p:nvSpPr>
            <p:cNvPr id="285706" name="Text Box 10"/>
            <p:cNvSpPr txBox="1">
              <a:spLocks noChangeArrowheads="1"/>
            </p:cNvSpPr>
            <p:nvPr/>
          </p:nvSpPr>
          <p:spPr bwMode="auto">
            <a:xfrm>
              <a:off x="4088" y="460"/>
              <a:ext cx="1632" cy="748"/>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When the head changes its rate</a:t>
              </a:r>
              <a:br>
                <a:rPr kumimoji="1" lang="en-US" sz="1200"/>
              </a:br>
              <a:r>
                <a:rPr kumimoji="1" lang="en-US" sz="1200"/>
                <a:t>of rotation, inertia prevents endolymph in the semicircular canals from moving with the head, so the endolymph presses against the cupula, bending the hairs.</a:t>
              </a:r>
            </a:p>
          </p:txBody>
        </p:sp>
        <p:sp>
          <p:nvSpPr>
            <p:cNvPr id="285707" name="Line 11"/>
            <p:cNvSpPr>
              <a:spLocks noChangeShapeType="1"/>
            </p:cNvSpPr>
            <p:nvPr/>
          </p:nvSpPr>
          <p:spPr bwMode="auto">
            <a:xfrm>
              <a:off x="208" y="880"/>
              <a:ext cx="177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08" name="Line 12"/>
            <p:cNvSpPr>
              <a:spLocks noChangeShapeType="1"/>
            </p:cNvSpPr>
            <p:nvPr/>
          </p:nvSpPr>
          <p:spPr bwMode="auto">
            <a:xfrm>
              <a:off x="2200" y="880"/>
              <a:ext cx="134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09" name="Line 13"/>
            <p:cNvSpPr>
              <a:spLocks noChangeShapeType="1"/>
            </p:cNvSpPr>
            <p:nvPr/>
          </p:nvSpPr>
          <p:spPr bwMode="auto">
            <a:xfrm>
              <a:off x="4160" y="1216"/>
              <a:ext cx="144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10" name="Text Box 14"/>
            <p:cNvSpPr txBox="1">
              <a:spLocks noChangeArrowheads="1"/>
            </p:cNvSpPr>
            <p:nvPr/>
          </p:nvSpPr>
          <p:spPr bwMode="auto">
            <a:xfrm>
              <a:off x="176" y="3415"/>
              <a:ext cx="1920" cy="40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The utricle and saccule tell the brain which way is up and inform it of the body’s position or linear acceleration.</a:t>
              </a:r>
            </a:p>
          </p:txBody>
        </p:sp>
        <p:sp>
          <p:nvSpPr>
            <p:cNvPr id="285711" name="Text Box 15"/>
            <p:cNvSpPr txBox="1">
              <a:spLocks noChangeArrowheads="1"/>
            </p:cNvSpPr>
            <p:nvPr/>
          </p:nvSpPr>
          <p:spPr bwMode="auto">
            <a:xfrm>
              <a:off x="2431" y="3412"/>
              <a:ext cx="1440" cy="40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The hairs of the hair cells project into a gelatinous cap called the cupula.</a:t>
              </a:r>
            </a:p>
          </p:txBody>
        </p:sp>
        <p:sp>
          <p:nvSpPr>
            <p:cNvPr id="285712" name="Text Box 16"/>
            <p:cNvSpPr txBox="1">
              <a:spLocks noChangeArrowheads="1"/>
            </p:cNvSpPr>
            <p:nvPr/>
          </p:nvSpPr>
          <p:spPr bwMode="auto">
            <a:xfrm>
              <a:off x="4024" y="3415"/>
              <a:ext cx="1584" cy="63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Bending of the hairs increases the frequency of action potentials in sensory neurons in direct proportion to the amount of rotational acceleration.</a:t>
              </a:r>
            </a:p>
          </p:txBody>
        </p:sp>
        <p:sp>
          <p:nvSpPr>
            <p:cNvPr id="285713" name="Line 17"/>
            <p:cNvSpPr>
              <a:spLocks noChangeShapeType="1"/>
            </p:cNvSpPr>
            <p:nvPr/>
          </p:nvSpPr>
          <p:spPr bwMode="auto">
            <a:xfrm>
              <a:off x="224" y="3400"/>
              <a:ext cx="177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14" name="Line 18"/>
            <p:cNvSpPr>
              <a:spLocks noChangeShapeType="1"/>
            </p:cNvSpPr>
            <p:nvPr/>
          </p:nvSpPr>
          <p:spPr bwMode="auto">
            <a:xfrm>
              <a:off x="2495" y="3400"/>
              <a:ext cx="113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15" name="Line 19"/>
            <p:cNvSpPr>
              <a:spLocks noChangeShapeType="1"/>
            </p:cNvSpPr>
            <p:nvPr/>
          </p:nvSpPr>
          <p:spPr bwMode="auto">
            <a:xfrm>
              <a:off x="4072" y="3400"/>
              <a:ext cx="14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16" name="Line 23"/>
            <p:cNvSpPr>
              <a:spLocks noChangeShapeType="1"/>
            </p:cNvSpPr>
            <p:nvPr/>
          </p:nvSpPr>
          <p:spPr bwMode="auto">
            <a:xfrm flipH="1" flipV="1">
              <a:off x="808" y="880"/>
              <a:ext cx="192" cy="5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17" name="Line 24"/>
            <p:cNvSpPr>
              <a:spLocks noChangeShapeType="1"/>
            </p:cNvSpPr>
            <p:nvPr/>
          </p:nvSpPr>
          <p:spPr bwMode="auto">
            <a:xfrm flipV="1">
              <a:off x="616" y="880"/>
              <a:ext cx="192" cy="8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18" name="Line 25"/>
            <p:cNvSpPr>
              <a:spLocks noChangeShapeType="1"/>
            </p:cNvSpPr>
            <p:nvPr/>
          </p:nvSpPr>
          <p:spPr bwMode="auto">
            <a:xfrm flipV="1">
              <a:off x="280" y="874"/>
              <a:ext cx="534" cy="111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19" name="Line 28"/>
            <p:cNvSpPr>
              <a:spLocks noChangeShapeType="1"/>
            </p:cNvSpPr>
            <p:nvPr/>
          </p:nvSpPr>
          <p:spPr bwMode="auto">
            <a:xfrm>
              <a:off x="982" y="2272"/>
              <a:ext cx="306" cy="113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20" name="Line 29"/>
            <p:cNvSpPr>
              <a:spLocks noChangeShapeType="1"/>
            </p:cNvSpPr>
            <p:nvPr/>
          </p:nvSpPr>
          <p:spPr bwMode="auto">
            <a:xfrm>
              <a:off x="952" y="2464"/>
              <a:ext cx="333" cy="93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21" name="Line 30"/>
            <p:cNvSpPr>
              <a:spLocks noChangeShapeType="1"/>
            </p:cNvSpPr>
            <p:nvPr/>
          </p:nvSpPr>
          <p:spPr bwMode="auto">
            <a:xfrm flipH="1">
              <a:off x="704" y="2368"/>
              <a:ext cx="104" cy="41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22" name="Line 31"/>
            <p:cNvSpPr>
              <a:spLocks noChangeShapeType="1"/>
            </p:cNvSpPr>
            <p:nvPr/>
          </p:nvSpPr>
          <p:spPr bwMode="auto">
            <a:xfrm flipH="1">
              <a:off x="829" y="2497"/>
              <a:ext cx="96"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23" name="Line 32"/>
            <p:cNvSpPr>
              <a:spLocks noChangeShapeType="1"/>
            </p:cNvSpPr>
            <p:nvPr/>
          </p:nvSpPr>
          <p:spPr bwMode="auto">
            <a:xfrm flipH="1">
              <a:off x="520" y="2551"/>
              <a:ext cx="168" cy="5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24" name="Text Box 33"/>
            <p:cNvSpPr txBox="1">
              <a:spLocks noChangeArrowheads="1"/>
            </p:cNvSpPr>
            <p:nvPr/>
          </p:nvSpPr>
          <p:spPr bwMode="auto">
            <a:xfrm>
              <a:off x="55" y="2527"/>
              <a:ext cx="50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Vestibule</a:t>
              </a:r>
            </a:p>
          </p:txBody>
        </p:sp>
        <p:sp>
          <p:nvSpPr>
            <p:cNvPr id="285725" name="Text Box 34"/>
            <p:cNvSpPr txBox="1">
              <a:spLocks noChangeArrowheads="1"/>
            </p:cNvSpPr>
            <p:nvPr/>
          </p:nvSpPr>
          <p:spPr bwMode="auto">
            <a:xfrm>
              <a:off x="454" y="2738"/>
              <a:ext cx="38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Utricle</a:t>
              </a:r>
            </a:p>
          </p:txBody>
        </p:sp>
        <p:sp>
          <p:nvSpPr>
            <p:cNvPr id="285726" name="Text Box 35"/>
            <p:cNvSpPr txBox="1">
              <a:spLocks noChangeArrowheads="1"/>
            </p:cNvSpPr>
            <p:nvPr/>
          </p:nvSpPr>
          <p:spPr bwMode="auto">
            <a:xfrm>
              <a:off x="586" y="2891"/>
              <a:ext cx="45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Saccule</a:t>
              </a:r>
            </a:p>
          </p:txBody>
        </p:sp>
        <p:sp>
          <p:nvSpPr>
            <p:cNvPr id="285727" name="Line 36"/>
            <p:cNvSpPr>
              <a:spLocks noChangeShapeType="1"/>
            </p:cNvSpPr>
            <p:nvPr/>
          </p:nvSpPr>
          <p:spPr bwMode="auto">
            <a:xfrm flipV="1">
              <a:off x="1195" y="1780"/>
              <a:ext cx="144"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28" name="Text Box 37"/>
            <p:cNvSpPr txBox="1">
              <a:spLocks noChangeArrowheads="1"/>
            </p:cNvSpPr>
            <p:nvPr/>
          </p:nvSpPr>
          <p:spPr bwMode="auto">
            <a:xfrm>
              <a:off x="1314" y="1703"/>
              <a:ext cx="80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Vestibular nerve</a:t>
              </a:r>
            </a:p>
          </p:txBody>
        </p:sp>
        <p:sp>
          <p:nvSpPr>
            <p:cNvPr id="285729" name="Line 39"/>
            <p:cNvSpPr>
              <a:spLocks noChangeShapeType="1"/>
            </p:cNvSpPr>
            <p:nvPr/>
          </p:nvSpPr>
          <p:spPr bwMode="auto">
            <a:xfrm flipH="1" flipV="1">
              <a:off x="2716" y="877"/>
              <a:ext cx="336" cy="6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30" name="Line 40"/>
            <p:cNvSpPr>
              <a:spLocks noChangeShapeType="1"/>
            </p:cNvSpPr>
            <p:nvPr/>
          </p:nvSpPr>
          <p:spPr bwMode="auto">
            <a:xfrm flipV="1">
              <a:off x="2632" y="1468"/>
              <a:ext cx="0"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31" name="Text Box 42"/>
            <p:cNvSpPr txBox="1">
              <a:spLocks noChangeArrowheads="1"/>
            </p:cNvSpPr>
            <p:nvPr/>
          </p:nvSpPr>
          <p:spPr bwMode="auto">
            <a:xfrm>
              <a:off x="2296" y="1193"/>
              <a:ext cx="690"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Flow</a:t>
              </a:r>
              <a:br>
                <a:rPr kumimoji="1" lang="en-US" sz="1200"/>
              </a:br>
              <a:r>
                <a:rPr kumimoji="1" lang="en-US" sz="1200"/>
                <a:t>of endolymph</a:t>
              </a:r>
            </a:p>
          </p:txBody>
        </p:sp>
        <p:sp>
          <p:nvSpPr>
            <p:cNvPr id="285732" name="Line 43"/>
            <p:cNvSpPr>
              <a:spLocks noChangeShapeType="1"/>
            </p:cNvSpPr>
            <p:nvPr/>
          </p:nvSpPr>
          <p:spPr bwMode="auto">
            <a:xfrm>
              <a:off x="3157" y="2047"/>
              <a:ext cx="0" cy="135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33" name="Text Box 45"/>
            <p:cNvSpPr txBox="1">
              <a:spLocks noChangeArrowheads="1"/>
            </p:cNvSpPr>
            <p:nvPr/>
          </p:nvSpPr>
          <p:spPr bwMode="auto">
            <a:xfrm>
              <a:off x="4219" y="1436"/>
              <a:ext cx="690"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Flow</a:t>
              </a:r>
              <a:br>
                <a:rPr kumimoji="1" lang="en-US" sz="1200"/>
              </a:br>
              <a:r>
                <a:rPr kumimoji="1" lang="en-US" sz="1200"/>
                <a:t>of endolymph</a:t>
              </a:r>
            </a:p>
          </p:txBody>
        </p:sp>
        <p:sp>
          <p:nvSpPr>
            <p:cNvPr id="285734" name="Line 46"/>
            <p:cNvSpPr>
              <a:spLocks noChangeShapeType="1"/>
            </p:cNvSpPr>
            <p:nvPr/>
          </p:nvSpPr>
          <p:spPr bwMode="auto">
            <a:xfrm>
              <a:off x="4552" y="1702"/>
              <a:ext cx="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35" name="Line 48"/>
            <p:cNvSpPr>
              <a:spLocks noChangeShapeType="1"/>
            </p:cNvSpPr>
            <p:nvPr/>
          </p:nvSpPr>
          <p:spPr bwMode="auto">
            <a:xfrm flipH="1" flipV="1">
              <a:off x="4900" y="1213"/>
              <a:ext cx="144" cy="6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36" name="Line 49"/>
            <p:cNvSpPr>
              <a:spLocks noChangeShapeType="1"/>
            </p:cNvSpPr>
            <p:nvPr/>
          </p:nvSpPr>
          <p:spPr bwMode="auto">
            <a:xfrm>
              <a:off x="5158" y="1858"/>
              <a:ext cx="14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37" name="Line 50"/>
            <p:cNvSpPr>
              <a:spLocks noChangeShapeType="1"/>
            </p:cNvSpPr>
            <p:nvPr/>
          </p:nvSpPr>
          <p:spPr bwMode="auto">
            <a:xfrm>
              <a:off x="4984" y="2059"/>
              <a:ext cx="28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38" name="Line 51"/>
            <p:cNvSpPr>
              <a:spLocks noChangeShapeType="1"/>
            </p:cNvSpPr>
            <p:nvPr/>
          </p:nvSpPr>
          <p:spPr bwMode="auto">
            <a:xfrm>
              <a:off x="4933" y="2257"/>
              <a:ext cx="339" cy="6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5739" name="Text Box 52"/>
            <p:cNvSpPr txBox="1">
              <a:spLocks noChangeArrowheads="1"/>
            </p:cNvSpPr>
            <p:nvPr/>
          </p:nvSpPr>
          <p:spPr bwMode="auto">
            <a:xfrm>
              <a:off x="5253" y="1912"/>
              <a:ext cx="41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Cupula</a:t>
              </a:r>
            </a:p>
          </p:txBody>
        </p:sp>
        <p:sp>
          <p:nvSpPr>
            <p:cNvPr id="285740" name="Text Box 53"/>
            <p:cNvSpPr txBox="1">
              <a:spLocks noChangeArrowheads="1"/>
            </p:cNvSpPr>
            <p:nvPr/>
          </p:nvSpPr>
          <p:spPr bwMode="auto">
            <a:xfrm>
              <a:off x="5245" y="2023"/>
              <a:ext cx="3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Hairs</a:t>
              </a:r>
            </a:p>
          </p:txBody>
        </p:sp>
        <p:sp>
          <p:nvSpPr>
            <p:cNvPr id="285741" name="Text Box 54"/>
            <p:cNvSpPr txBox="1">
              <a:spLocks noChangeArrowheads="1"/>
            </p:cNvSpPr>
            <p:nvPr/>
          </p:nvSpPr>
          <p:spPr bwMode="auto">
            <a:xfrm>
              <a:off x="5251" y="2230"/>
              <a:ext cx="29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Hair</a:t>
              </a:r>
              <a:br>
                <a:rPr kumimoji="1" lang="en-US" sz="1200"/>
              </a:br>
              <a:r>
                <a:rPr kumimoji="1" lang="en-US" sz="1200"/>
                <a:t>cell</a:t>
              </a:r>
            </a:p>
          </p:txBody>
        </p:sp>
        <p:sp>
          <p:nvSpPr>
            <p:cNvPr id="285742" name="Line 56"/>
            <p:cNvSpPr>
              <a:spLocks noChangeShapeType="1"/>
            </p:cNvSpPr>
            <p:nvPr/>
          </p:nvSpPr>
          <p:spPr bwMode="auto">
            <a:xfrm flipH="1">
              <a:off x="4792" y="2773"/>
              <a:ext cx="717" cy="6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29288455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a:ea typeface="ＭＳ Ｐゴシック" pitchFamily="-108" charset="-128"/>
                <a:cs typeface="ＭＳ Ｐゴシック" pitchFamily="-108" charset="-128"/>
              </a:rPr>
              <a:t>Structure of the vertebrate eye</a:t>
            </a:r>
          </a:p>
        </p:txBody>
      </p:sp>
      <p:grpSp>
        <p:nvGrpSpPr>
          <p:cNvPr id="286723" name="Group 41"/>
          <p:cNvGrpSpPr>
            <a:grpSpLocks/>
          </p:cNvGrpSpPr>
          <p:nvPr/>
        </p:nvGrpSpPr>
        <p:grpSpPr bwMode="auto">
          <a:xfrm>
            <a:off x="1181100" y="738188"/>
            <a:ext cx="6781800" cy="5605462"/>
            <a:chOff x="672" y="465"/>
            <a:chExt cx="4272" cy="3531"/>
          </a:xfrm>
        </p:grpSpPr>
        <p:pic>
          <p:nvPicPr>
            <p:cNvPr id="286724" name="Picture 4"/>
            <p:cNvPicPr>
              <a:picLocks noChangeAspect="1" noChangeArrowheads="1"/>
            </p:cNvPicPr>
            <p:nvPr/>
          </p:nvPicPr>
          <p:blipFill>
            <a:blip r:embed="rId2"/>
            <a:srcRect/>
            <a:stretch>
              <a:fillRect/>
            </a:stretch>
          </p:blipFill>
          <p:spPr bwMode="auto">
            <a:xfrm>
              <a:off x="1032" y="768"/>
              <a:ext cx="3696" cy="2992"/>
            </a:xfrm>
            <a:prstGeom prst="rect">
              <a:avLst/>
            </a:prstGeom>
            <a:noFill/>
            <a:ln w="9525">
              <a:noFill/>
              <a:miter lim="800000"/>
              <a:headEnd/>
              <a:tailEnd/>
            </a:ln>
          </p:spPr>
        </p:pic>
        <p:sp>
          <p:nvSpPr>
            <p:cNvPr id="286725" name="Line 5"/>
            <p:cNvSpPr>
              <a:spLocks noChangeShapeType="1"/>
            </p:cNvSpPr>
            <p:nvPr/>
          </p:nvSpPr>
          <p:spPr bwMode="auto">
            <a:xfrm flipH="1" flipV="1">
              <a:off x="1248" y="968"/>
              <a:ext cx="480" cy="62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26" name="Text Box 7"/>
            <p:cNvSpPr txBox="1">
              <a:spLocks noChangeArrowheads="1"/>
            </p:cNvSpPr>
            <p:nvPr/>
          </p:nvSpPr>
          <p:spPr bwMode="auto">
            <a:xfrm>
              <a:off x="672" y="856"/>
              <a:ext cx="61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Ciliary body</a:t>
              </a:r>
            </a:p>
          </p:txBody>
        </p:sp>
        <p:sp>
          <p:nvSpPr>
            <p:cNvPr id="286727" name="Line 8"/>
            <p:cNvSpPr>
              <a:spLocks noChangeShapeType="1"/>
            </p:cNvSpPr>
            <p:nvPr/>
          </p:nvSpPr>
          <p:spPr bwMode="auto">
            <a:xfrm flipH="1" flipV="1">
              <a:off x="1248" y="1296"/>
              <a:ext cx="472" cy="51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28" name="Line 9"/>
            <p:cNvSpPr>
              <a:spLocks noChangeShapeType="1"/>
            </p:cNvSpPr>
            <p:nvPr/>
          </p:nvSpPr>
          <p:spPr bwMode="auto">
            <a:xfrm flipH="1">
              <a:off x="870" y="2016"/>
              <a:ext cx="6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29" name="Text Box 10"/>
            <p:cNvSpPr txBox="1">
              <a:spLocks noChangeArrowheads="1"/>
            </p:cNvSpPr>
            <p:nvPr/>
          </p:nvSpPr>
          <p:spPr bwMode="auto">
            <a:xfrm>
              <a:off x="672" y="1921"/>
              <a:ext cx="24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Iris</a:t>
              </a:r>
            </a:p>
          </p:txBody>
        </p:sp>
        <p:sp>
          <p:nvSpPr>
            <p:cNvPr id="286730" name="Text Box 11"/>
            <p:cNvSpPr txBox="1">
              <a:spLocks noChangeArrowheads="1"/>
            </p:cNvSpPr>
            <p:nvPr/>
          </p:nvSpPr>
          <p:spPr bwMode="auto">
            <a:xfrm>
              <a:off x="672" y="1200"/>
              <a:ext cx="62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Suspensory</a:t>
              </a:r>
              <a:br>
                <a:rPr kumimoji="1" lang="en-US" sz="1200"/>
              </a:br>
              <a:r>
                <a:rPr kumimoji="1" lang="en-US" sz="1200"/>
                <a:t>ligament</a:t>
              </a:r>
            </a:p>
          </p:txBody>
        </p:sp>
        <p:sp>
          <p:nvSpPr>
            <p:cNvPr id="286731" name="Line 12"/>
            <p:cNvSpPr>
              <a:spLocks noChangeShapeType="1"/>
            </p:cNvSpPr>
            <p:nvPr/>
          </p:nvSpPr>
          <p:spPr bwMode="auto">
            <a:xfrm flipH="1">
              <a:off x="1056" y="1728"/>
              <a:ext cx="37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32" name="Text Box 13"/>
            <p:cNvSpPr txBox="1">
              <a:spLocks noChangeArrowheads="1"/>
            </p:cNvSpPr>
            <p:nvPr/>
          </p:nvSpPr>
          <p:spPr bwMode="auto">
            <a:xfrm>
              <a:off x="672" y="1632"/>
              <a:ext cx="42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Cornea</a:t>
              </a:r>
            </a:p>
          </p:txBody>
        </p:sp>
        <p:sp>
          <p:nvSpPr>
            <p:cNvPr id="286733" name="AutoShape 15"/>
            <p:cNvSpPr>
              <a:spLocks/>
            </p:cNvSpPr>
            <p:nvPr/>
          </p:nvSpPr>
          <p:spPr bwMode="auto">
            <a:xfrm>
              <a:off x="1407" y="2118"/>
              <a:ext cx="63" cy="336"/>
            </a:xfrm>
            <a:prstGeom prst="leftBrace">
              <a:avLst>
                <a:gd name="adj1" fmla="val 44444"/>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34" name="Text Box 16"/>
            <p:cNvSpPr txBox="1">
              <a:spLocks noChangeArrowheads="1"/>
            </p:cNvSpPr>
            <p:nvPr/>
          </p:nvSpPr>
          <p:spPr bwMode="auto">
            <a:xfrm>
              <a:off x="672" y="2188"/>
              <a:ext cx="32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Pupil</a:t>
              </a:r>
            </a:p>
          </p:txBody>
        </p:sp>
        <p:sp>
          <p:nvSpPr>
            <p:cNvPr id="286735" name="Line 17"/>
            <p:cNvSpPr>
              <a:spLocks noChangeShapeType="1"/>
            </p:cNvSpPr>
            <p:nvPr/>
          </p:nvSpPr>
          <p:spPr bwMode="auto">
            <a:xfrm flipH="1">
              <a:off x="960" y="2286"/>
              <a:ext cx="465"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36" name="Line 18"/>
            <p:cNvSpPr>
              <a:spLocks noChangeShapeType="1"/>
            </p:cNvSpPr>
            <p:nvPr/>
          </p:nvSpPr>
          <p:spPr bwMode="auto">
            <a:xfrm flipH="1">
              <a:off x="1116" y="2541"/>
              <a:ext cx="320" cy="17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37" name="Text Box 19"/>
            <p:cNvSpPr txBox="1">
              <a:spLocks noChangeArrowheads="1"/>
            </p:cNvSpPr>
            <p:nvPr/>
          </p:nvSpPr>
          <p:spPr bwMode="auto">
            <a:xfrm>
              <a:off x="672" y="2622"/>
              <a:ext cx="49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Aqueous</a:t>
              </a:r>
              <a:br>
                <a:rPr kumimoji="1" lang="en-US" sz="1200"/>
              </a:br>
              <a:r>
                <a:rPr kumimoji="1" lang="en-US" sz="1200"/>
                <a:t>humor</a:t>
              </a:r>
            </a:p>
          </p:txBody>
        </p:sp>
        <p:sp>
          <p:nvSpPr>
            <p:cNvPr id="286738" name="Text Box 20"/>
            <p:cNvSpPr txBox="1">
              <a:spLocks noChangeArrowheads="1"/>
            </p:cNvSpPr>
            <p:nvPr/>
          </p:nvSpPr>
          <p:spPr bwMode="auto">
            <a:xfrm>
              <a:off x="672" y="2985"/>
              <a:ext cx="32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Lens</a:t>
              </a:r>
            </a:p>
          </p:txBody>
        </p:sp>
        <p:sp>
          <p:nvSpPr>
            <p:cNvPr id="286739" name="Line 21"/>
            <p:cNvSpPr>
              <a:spLocks noChangeShapeType="1"/>
            </p:cNvSpPr>
            <p:nvPr/>
          </p:nvSpPr>
          <p:spPr bwMode="auto">
            <a:xfrm flipH="1">
              <a:off x="960" y="2400"/>
              <a:ext cx="768" cy="6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40" name="Text Box 22"/>
            <p:cNvSpPr txBox="1">
              <a:spLocks noChangeArrowheads="1"/>
            </p:cNvSpPr>
            <p:nvPr/>
          </p:nvSpPr>
          <p:spPr bwMode="auto">
            <a:xfrm>
              <a:off x="672" y="3264"/>
              <a:ext cx="76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Vitreous humor</a:t>
              </a:r>
            </a:p>
          </p:txBody>
        </p:sp>
        <p:sp>
          <p:nvSpPr>
            <p:cNvPr id="286741" name="Line 23"/>
            <p:cNvSpPr>
              <a:spLocks noChangeShapeType="1"/>
            </p:cNvSpPr>
            <p:nvPr/>
          </p:nvSpPr>
          <p:spPr bwMode="auto">
            <a:xfrm flipV="1">
              <a:off x="1392" y="2832"/>
              <a:ext cx="1200" cy="5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42" name="Text Box 25"/>
            <p:cNvSpPr txBox="1">
              <a:spLocks noChangeArrowheads="1"/>
            </p:cNvSpPr>
            <p:nvPr/>
          </p:nvSpPr>
          <p:spPr bwMode="auto">
            <a:xfrm>
              <a:off x="2790" y="3708"/>
              <a:ext cx="589"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Optic disk</a:t>
              </a:r>
              <a:br>
                <a:rPr kumimoji="1" lang="en-US" sz="1200"/>
              </a:br>
              <a:r>
                <a:rPr kumimoji="1" lang="en-US" sz="1200"/>
                <a:t>(blind spot)</a:t>
              </a:r>
            </a:p>
          </p:txBody>
        </p:sp>
        <p:sp>
          <p:nvSpPr>
            <p:cNvPr id="286743" name="Line 26"/>
            <p:cNvSpPr>
              <a:spLocks noChangeShapeType="1"/>
            </p:cNvSpPr>
            <p:nvPr/>
          </p:nvSpPr>
          <p:spPr bwMode="auto">
            <a:xfrm flipH="1">
              <a:off x="3216" y="2598"/>
              <a:ext cx="459" cy="114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44" name="Text Box 27"/>
            <p:cNvSpPr txBox="1">
              <a:spLocks noChangeArrowheads="1"/>
            </p:cNvSpPr>
            <p:nvPr/>
          </p:nvSpPr>
          <p:spPr bwMode="auto">
            <a:xfrm>
              <a:off x="3603" y="3405"/>
              <a:ext cx="882"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Central artery and</a:t>
              </a:r>
            </a:p>
            <a:p>
              <a:pPr eaLnBrk="0" hangingPunct="0"/>
              <a:r>
                <a:rPr kumimoji="1" lang="en-US" sz="1200"/>
                <a:t>vein of the retina</a:t>
              </a:r>
            </a:p>
          </p:txBody>
        </p:sp>
        <p:sp>
          <p:nvSpPr>
            <p:cNvPr id="286745" name="Line 28"/>
            <p:cNvSpPr>
              <a:spLocks noChangeShapeType="1"/>
            </p:cNvSpPr>
            <p:nvPr/>
          </p:nvSpPr>
          <p:spPr bwMode="auto">
            <a:xfrm>
              <a:off x="3780" y="2661"/>
              <a:ext cx="204" cy="74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46" name="Line 29"/>
            <p:cNvSpPr>
              <a:spLocks noChangeShapeType="1"/>
            </p:cNvSpPr>
            <p:nvPr/>
          </p:nvSpPr>
          <p:spPr bwMode="auto">
            <a:xfrm>
              <a:off x="3840" y="2613"/>
              <a:ext cx="144" cy="7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47" name="Text Box 30"/>
            <p:cNvSpPr txBox="1">
              <a:spLocks noChangeArrowheads="1"/>
            </p:cNvSpPr>
            <p:nvPr/>
          </p:nvSpPr>
          <p:spPr bwMode="auto">
            <a:xfrm>
              <a:off x="4589" y="2055"/>
              <a:ext cx="355"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Optic</a:t>
              </a:r>
              <a:br>
                <a:rPr kumimoji="1" lang="en-US" sz="1200"/>
              </a:br>
              <a:r>
                <a:rPr kumimoji="1" lang="en-US" sz="1200"/>
                <a:t>nerve</a:t>
              </a:r>
            </a:p>
          </p:txBody>
        </p:sp>
        <p:sp>
          <p:nvSpPr>
            <p:cNvPr id="286748" name="Line 31"/>
            <p:cNvSpPr>
              <a:spLocks noChangeShapeType="1"/>
            </p:cNvSpPr>
            <p:nvPr/>
          </p:nvSpPr>
          <p:spPr bwMode="auto">
            <a:xfrm flipV="1">
              <a:off x="3984" y="2208"/>
              <a:ext cx="624"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49" name="Line 32"/>
            <p:cNvSpPr>
              <a:spLocks noChangeShapeType="1"/>
            </p:cNvSpPr>
            <p:nvPr/>
          </p:nvSpPr>
          <p:spPr bwMode="auto">
            <a:xfrm flipH="1">
              <a:off x="4128" y="2208"/>
              <a:ext cx="480" cy="6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50" name="Line 33"/>
            <p:cNvSpPr>
              <a:spLocks noChangeShapeType="1"/>
            </p:cNvSpPr>
            <p:nvPr/>
          </p:nvSpPr>
          <p:spPr bwMode="auto">
            <a:xfrm flipV="1">
              <a:off x="3714" y="1362"/>
              <a:ext cx="768" cy="81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51" name="Text Box 34"/>
            <p:cNvSpPr txBox="1">
              <a:spLocks noChangeArrowheads="1"/>
            </p:cNvSpPr>
            <p:nvPr/>
          </p:nvSpPr>
          <p:spPr bwMode="auto">
            <a:xfrm>
              <a:off x="4224" y="1086"/>
              <a:ext cx="707"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Fovea (center</a:t>
              </a:r>
              <a:br>
                <a:rPr kumimoji="1" lang="en-US" sz="1200"/>
              </a:br>
              <a:r>
                <a:rPr kumimoji="1" lang="en-US" sz="1200"/>
                <a:t>of visual field)</a:t>
              </a:r>
            </a:p>
          </p:txBody>
        </p:sp>
        <p:sp>
          <p:nvSpPr>
            <p:cNvPr id="286752" name="Line 35"/>
            <p:cNvSpPr>
              <a:spLocks noChangeShapeType="1"/>
            </p:cNvSpPr>
            <p:nvPr/>
          </p:nvSpPr>
          <p:spPr bwMode="auto">
            <a:xfrm flipV="1">
              <a:off x="2880" y="912"/>
              <a:ext cx="720" cy="10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53" name="Text Box 36"/>
            <p:cNvSpPr txBox="1">
              <a:spLocks noChangeArrowheads="1"/>
            </p:cNvSpPr>
            <p:nvPr/>
          </p:nvSpPr>
          <p:spPr bwMode="auto">
            <a:xfrm>
              <a:off x="3411" y="756"/>
              <a:ext cx="39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Retina</a:t>
              </a:r>
            </a:p>
          </p:txBody>
        </p:sp>
        <p:sp>
          <p:nvSpPr>
            <p:cNvPr id="286754" name="Line 37"/>
            <p:cNvSpPr>
              <a:spLocks noChangeShapeType="1"/>
            </p:cNvSpPr>
            <p:nvPr/>
          </p:nvSpPr>
          <p:spPr bwMode="auto">
            <a:xfrm flipV="1">
              <a:off x="2919" y="657"/>
              <a:ext cx="0" cy="8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55" name="Text Box 38"/>
            <p:cNvSpPr txBox="1">
              <a:spLocks noChangeArrowheads="1"/>
            </p:cNvSpPr>
            <p:nvPr/>
          </p:nvSpPr>
          <p:spPr bwMode="auto">
            <a:xfrm>
              <a:off x="2709" y="495"/>
              <a:ext cx="45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Choroid</a:t>
              </a:r>
            </a:p>
          </p:txBody>
        </p:sp>
        <p:sp>
          <p:nvSpPr>
            <p:cNvPr id="286756" name="Text Box 39"/>
            <p:cNvSpPr txBox="1">
              <a:spLocks noChangeArrowheads="1"/>
            </p:cNvSpPr>
            <p:nvPr/>
          </p:nvSpPr>
          <p:spPr bwMode="auto">
            <a:xfrm>
              <a:off x="2002" y="465"/>
              <a:ext cx="38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Sclera</a:t>
              </a:r>
            </a:p>
          </p:txBody>
        </p:sp>
        <p:sp>
          <p:nvSpPr>
            <p:cNvPr id="286757" name="Line 40"/>
            <p:cNvSpPr>
              <a:spLocks noChangeShapeType="1"/>
            </p:cNvSpPr>
            <p:nvPr/>
          </p:nvSpPr>
          <p:spPr bwMode="auto">
            <a:xfrm flipV="1">
              <a:off x="2208" y="619"/>
              <a:ext cx="0"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4245742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57200" y="304800"/>
            <a:ext cx="8229600" cy="533400"/>
          </a:xfrm>
        </p:spPr>
        <p:txBody>
          <a:bodyPr/>
          <a:lstStyle/>
          <a:p>
            <a:pPr eaLnBrk="1" hangingPunct="1"/>
            <a:r>
              <a:rPr lang="en-US">
                <a:ea typeface="ＭＳ Ｐゴシック" pitchFamily="-108" charset="-128"/>
                <a:cs typeface="ＭＳ Ｐゴシック" pitchFamily="-108" charset="-128"/>
              </a:rPr>
              <a:t>Focusing in the mammalian eye</a:t>
            </a:r>
          </a:p>
        </p:txBody>
      </p:sp>
      <p:grpSp>
        <p:nvGrpSpPr>
          <p:cNvPr id="287747" name="Group 40"/>
          <p:cNvGrpSpPr>
            <a:grpSpLocks/>
          </p:cNvGrpSpPr>
          <p:nvPr/>
        </p:nvGrpSpPr>
        <p:grpSpPr bwMode="auto">
          <a:xfrm>
            <a:off x="790575" y="708025"/>
            <a:ext cx="7540625" cy="5743575"/>
            <a:chOff x="296" y="366"/>
            <a:chExt cx="4750" cy="3618"/>
          </a:xfrm>
        </p:grpSpPr>
        <p:pic>
          <p:nvPicPr>
            <p:cNvPr id="287748" name="Picture 4"/>
            <p:cNvPicPr>
              <a:picLocks noChangeAspect="1" noChangeArrowheads="1"/>
            </p:cNvPicPr>
            <p:nvPr/>
          </p:nvPicPr>
          <p:blipFill>
            <a:blip r:embed="rId2"/>
            <a:srcRect/>
            <a:stretch>
              <a:fillRect/>
            </a:stretch>
          </p:blipFill>
          <p:spPr bwMode="auto">
            <a:xfrm>
              <a:off x="1152" y="768"/>
              <a:ext cx="3475" cy="3178"/>
            </a:xfrm>
            <a:prstGeom prst="rect">
              <a:avLst/>
            </a:prstGeom>
            <a:noFill/>
            <a:ln w="9525">
              <a:noFill/>
              <a:miter lim="800000"/>
              <a:headEnd/>
              <a:tailEnd/>
            </a:ln>
          </p:spPr>
        </p:pic>
        <p:sp>
          <p:nvSpPr>
            <p:cNvPr id="287749" name="Text Box 5"/>
            <p:cNvSpPr txBox="1">
              <a:spLocks noChangeArrowheads="1"/>
            </p:cNvSpPr>
            <p:nvPr/>
          </p:nvSpPr>
          <p:spPr bwMode="auto">
            <a:xfrm>
              <a:off x="3840" y="2411"/>
              <a:ext cx="65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Lens (flatter)</a:t>
              </a:r>
            </a:p>
          </p:txBody>
        </p:sp>
        <p:sp>
          <p:nvSpPr>
            <p:cNvPr id="287750" name="Text Box 6"/>
            <p:cNvSpPr txBox="1">
              <a:spLocks noChangeArrowheads="1"/>
            </p:cNvSpPr>
            <p:nvPr/>
          </p:nvSpPr>
          <p:spPr bwMode="auto">
            <a:xfrm>
              <a:off x="3814" y="606"/>
              <a:ext cx="74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Lens (rounder)</a:t>
              </a:r>
            </a:p>
          </p:txBody>
        </p:sp>
        <p:sp>
          <p:nvSpPr>
            <p:cNvPr id="287751" name="Line 7"/>
            <p:cNvSpPr>
              <a:spLocks noChangeShapeType="1"/>
            </p:cNvSpPr>
            <p:nvPr/>
          </p:nvSpPr>
          <p:spPr bwMode="auto">
            <a:xfrm flipV="1">
              <a:off x="4176" y="768"/>
              <a:ext cx="0"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52" name="Text Box 9"/>
            <p:cNvSpPr txBox="1">
              <a:spLocks noChangeArrowheads="1"/>
            </p:cNvSpPr>
            <p:nvPr/>
          </p:nvSpPr>
          <p:spPr bwMode="auto">
            <a:xfrm>
              <a:off x="4576" y="1245"/>
              <a:ext cx="419"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Ciliary</a:t>
              </a:r>
              <a:br>
                <a:rPr kumimoji="1" lang="en-US" sz="1200"/>
              </a:br>
              <a:r>
                <a:rPr kumimoji="1" lang="en-US" sz="1200"/>
                <a:t>muscle</a:t>
              </a:r>
            </a:p>
          </p:txBody>
        </p:sp>
        <p:sp>
          <p:nvSpPr>
            <p:cNvPr id="287753" name="Line 10"/>
            <p:cNvSpPr>
              <a:spLocks noChangeShapeType="1"/>
            </p:cNvSpPr>
            <p:nvPr/>
          </p:nvSpPr>
          <p:spPr bwMode="auto">
            <a:xfrm>
              <a:off x="4467" y="1239"/>
              <a:ext cx="14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54" name="Line 11"/>
            <p:cNvSpPr>
              <a:spLocks noChangeShapeType="1"/>
            </p:cNvSpPr>
            <p:nvPr/>
          </p:nvSpPr>
          <p:spPr bwMode="auto">
            <a:xfrm>
              <a:off x="4221" y="1449"/>
              <a:ext cx="240"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55" name="Text Box 12"/>
            <p:cNvSpPr txBox="1">
              <a:spLocks noChangeArrowheads="1"/>
            </p:cNvSpPr>
            <p:nvPr/>
          </p:nvSpPr>
          <p:spPr bwMode="auto">
            <a:xfrm>
              <a:off x="4425" y="1557"/>
              <a:ext cx="62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Suspensory</a:t>
              </a:r>
              <a:br>
                <a:rPr kumimoji="1" lang="en-US" sz="1200"/>
              </a:br>
              <a:r>
                <a:rPr kumimoji="1" lang="en-US" sz="1200"/>
                <a:t>ligaments</a:t>
              </a:r>
            </a:p>
          </p:txBody>
        </p:sp>
        <p:sp>
          <p:nvSpPr>
            <p:cNvPr id="287756" name="Line 13"/>
            <p:cNvSpPr>
              <a:spLocks noChangeShapeType="1"/>
            </p:cNvSpPr>
            <p:nvPr/>
          </p:nvSpPr>
          <p:spPr bwMode="auto">
            <a:xfrm flipV="1">
              <a:off x="3066" y="788"/>
              <a:ext cx="198" cy="7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57" name="Text Box 14"/>
            <p:cNvSpPr txBox="1">
              <a:spLocks noChangeArrowheads="1"/>
            </p:cNvSpPr>
            <p:nvPr/>
          </p:nvSpPr>
          <p:spPr bwMode="auto">
            <a:xfrm>
              <a:off x="3228" y="688"/>
              <a:ext cx="45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Choroid</a:t>
              </a:r>
            </a:p>
          </p:txBody>
        </p:sp>
        <p:sp>
          <p:nvSpPr>
            <p:cNvPr id="287758" name="Line 15"/>
            <p:cNvSpPr>
              <a:spLocks noChangeShapeType="1"/>
            </p:cNvSpPr>
            <p:nvPr/>
          </p:nvSpPr>
          <p:spPr bwMode="auto">
            <a:xfrm flipV="1">
              <a:off x="3168" y="960"/>
              <a:ext cx="14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59" name="Text Box 16"/>
            <p:cNvSpPr txBox="1">
              <a:spLocks noChangeArrowheads="1"/>
            </p:cNvSpPr>
            <p:nvPr/>
          </p:nvSpPr>
          <p:spPr bwMode="auto">
            <a:xfrm>
              <a:off x="3276" y="865"/>
              <a:ext cx="39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Retina</a:t>
              </a:r>
            </a:p>
          </p:txBody>
        </p:sp>
        <p:sp>
          <p:nvSpPr>
            <p:cNvPr id="287760" name="Text Box 17"/>
            <p:cNvSpPr txBox="1">
              <a:spLocks noChangeArrowheads="1"/>
            </p:cNvSpPr>
            <p:nvPr/>
          </p:nvSpPr>
          <p:spPr bwMode="auto">
            <a:xfrm>
              <a:off x="3723" y="366"/>
              <a:ext cx="948"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Front view of lens</a:t>
              </a:r>
              <a:br>
                <a:rPr kumimoji="1" lang="en-US" sz="1200" b="1"/>
              </a:br>
              <a:r>
                <a:rPr kumimoji="1" lang="en-US" sz="1200" b="1"/>
                <a:t>and ciliary muscle</a:t>
              </a:r>
            </a:p>
          </p:txBody>
        </p:sp>
        <p:sp>
          <p:nvSpPr>
            <p:cNvPr id="287761" name="Text Box 19"/>
            <p:cNvSpPr txBox="1">
              <a:spLocks noChangeArrowheads="1"/>
            </p:cNvSpPr>
            <p:nvPr/>
          </p:nvSpPr>
          <p:spPr bwMode="auto">
            <a:xfrm>
              <a:off x="296" y="464"/>
              <a:ext cx="1672" cy="288"/>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Ciliary muscles contract, pulling border of choroid toward lens</a:t>
              </a:r>
            </a:p>
          </p:txBody>
        </p:sp>
        <p:sp>
          <p:nvSpPr>
            <p:cNvPr id="287762" name="Text Box 20"/>
            <p:cNvSpPr txBox="1">
              <a:spLocks noChangeArrowheads="1"/>
            </p:cNvSpPr>
            <p:nvPr/>
          </p:nvSpPr>
          <p:spPr bwMode="auto">
            <a:xfrm>
              <a:off x="296" y="880"/>
              <a:ext cx="1408" cy="17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Suspensory ligaments relax</a:t>
              </a:r>
            </a:p>
          </p:txBody>
        </p:sp>
        <p:sp>
          <p:nvSpPr>
            <p:cNvPr id="287763" name="Text Box 21"/>
            <p:cNvSpPr txBox="1">
              <a:spLocks noChangeArrowheads="1"/>
            </p:cNvSpPr>
            <p:nvPr/>
          </p:nvSpPr>
          <p:spPr bwMode="auto">
            <a:xfrm>
              <a:off x="296" y="1512"/>
              <a:ext cx="1672" cy="288"/>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Lens becomes thicker and rounder, focusing on near objects</a:t>
              </a:r>
            </a:p>
          </p:txBody>
        </p:sp>
        <p:sp>
          <p:nvSpPr>
            <p:cNvPr id="287764" name="Text Box 22"/>
            <p:cNvSpPr txBox="1">
              <a:spLocks noChangeArrowheads="1"/>
            </p:cNvSpPr>
            <p:nvPr/>
          </p:nvSpPr>
          <p:spPr bwMode="auto">
            <a:xfrm>
              <a:off x="296" y="1867"/>
              <a:ext cx="1672" cy="17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b="1"/>
                <a:t>(a) Near vision (accommodation)</a:t>
              </a:r>
            </a:p>
          </p:txBody>
        </p:sp>
        <p:sp>
          <p:nvSpPr>
            <p:cNvPr id="287765" name="Line 23"/>
            <p:cNvSpPr>
              <a:spLocks noChangeShapeType="1"/>
            </p:cNvSpPr>
            <p:nvPr/>
          </p:nvSpPr>
          <p:spPr bwMode="auto">
            <a:xfrm>
              <a:off x="1752" y="520"/>
              <a:ext cx="0" cy="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66" name="Line 24"/>
            <p:cNvSpPr>
              <a:spLocks noChangeShapeType="1"/>
            </p:cNvSpPr>
            <p:nvPr/>
          </p:nvSpPr>
          <p:spPr bwMode="auto">
            <a:xfrm>
              <a:off x="1752" y="627"/>
              <a:ext cx="864" cy="39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67" name="Line 25"/>
            <p:cNvSpPr>
              <a:spLocks noChangeShapeType="1"/>
            </p:cNvSpPr>
            <p:nvPr/>
          </p:nvSpPr>
          <p:spPr bwMode="auto">
            <a:xfrm>
              <a:off x="1557" y="927"/>
              <a:ext cx="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68" name="Line 26"/>
            <p:cNvSpPr>
              <a:spLocks noChangeShapeType="1"/>
            </p:cNvSpPr>
            <p:nvPr/>
          </p:nvSpPr>
          <p:spPr bwMode="auto">
            <a:xfrm flipH="1" flipV="1">
              <a:off x="1557" y="966"/>
              <a:ext cx="1040" cy="1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69" name="Line 27"/>
            <p:cNvSpPr>
              <a:spLocks noChangeShapeType="1"/>
            </p:cNvSpPr>
            <p:nvPr/>
          </p:nvSpPr>
          <p:spPr bwMode="auto">
            <a:xfrm>
              <a:off x="1884" y="1575"/>
              <a:ext cx="0" cy="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70" name="Line 28"/>
            <p:cNvSpPr>
              <a:spLocks noChangeShapeType="1"/>
            </p:cNvSpPr>
            <p:nvPr/>
          </p:nvSpPr>
          <p:spPr bwMode="auto">
            <a:xfrm flipV="1">
              <a:off x="1884" y="1272"/>
              <a:ext cx="744" cy="42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71" name="Text Box 29"/>
            <p:cNvSpPr txBox="1">
              <a:spLocks noChangeArrowheads="1"/>
            </p:cNvSpPr>
            <p:nvPr/>
          </p:nvSpPr>
          <p:spPr bwMode="auto">
            <a:xfrm>
              <a:off x="296" y="3811"/>
              <a:ext cx="1672" cy="17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b="1"/>
                <a:t>(b) Distance vision</a:t>
              </a:r>
            </a:p>
          </p:txBody>
        </p:sp>
        <p:sp>
          <p:nvSpPr>
            <p:cNvPr id="287772" name="Text Box 30"/>
            <p:cNvSpPr txBox="1">
              <a:spLocks noChangeArrowheads="1"/>
            </p:cNvSpPr>
            <p:nvPr/>
          </p:nvSpPr>
          <p:spPr bwMode="auto">
            <a:xfrm>
              <a:off x="296" y="2296"/>
              <a:ext cx="1672" cy="288"/>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Ciliary muscles relax, and border of choroid moves away from lens</a:t>
              </a:r>
            </a:p>
          </p:txBody>
        </p:sp>
        <p:sp>
          <p:nvSpPr>
            <p:cNvPr id="287773" name="Text Box 31"/>
            <p:cNvSpPr txBox="1">
              <a:spLocks noChangeArrowheads="1"/>
            </p:cNvSpPr>
            <p:nvPr/>
          </p:nvSpPr>
          <p:spPr bwMode="auto">
            <a:xfrm>
              <a:off x="296" y="2808"/>
              <a:ext cx="1528" cy="288"/>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Suspensory ligaments pull against lens</a:t>
              </a:r>
            </a:p>
          </p:txBody>
        </p:sp>
        <p:sp>
          <p:nvSpPr>
            <p:cNvPr id="287774" name="Text Box 32"/>
            <p:cNvSpPr txBox="1">
              <a:spLocks noChangeArrowheads="1"/>
            </p:cNvSpPr>
            <p:nvPr/>
          </p:nvSpPr>
          <p:spPr bwMode="auto">
            <a:xfrm>
              <a:off x="296" y="3432"/>
              <a:ext cx="1672" cy="288"/>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a:t>Lens becomes flatter, focusing on distant objects</a:t>
              </a:r>
            </a:p>
          </p:txBody>
        </p:sp>
        <p:sp>
          <p:nvSpPr>
            <p:cNvPr id="287775" name="Line 33"/>
            <p:cNvSpPr>
              <a:spLocks noChangeShapeType="1"/>
            </p:cNvSpPr>
            <p:nvPr/>
          </p:nvSpPr>
          <p:spPr bwMode="auto">
            <a:xfrm>
              <a:off x="1905" y="2344"/>
              <a:ext cx="0" cy="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76" name="Line 34"/>
            <p:cNvSpPr>
              <a:spLocks noChangeShapeType="1"/>
            </p:cNvSpPr>
            <p:nvPr/>
          </p:nvSpPr>
          <p:spPr bwMode="auto">
            <a:xfrm flipH="1" flipV="1">
              <a:off x="1902" y="2460"/>
              <a:ext cx="736" cy="48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77" name="Line 35"/>
            <p:cNvSpPr>
              <a:spLocks noChangeShapeType="1"/>
            </p:cNvSpPr>
            <p:nvPr/>
          </p:nvSpPr>
          <p:spPr bwMode="auto">
            <a:xfrm>
              <a:off x="1500" y="2863"/>
              <a:ext cx="0" cy="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78" name="Line 36"/>
            <p:cNvSpPr>
              <a:spLocks noChangeShapeType="1"/>
            </p:cNvSpPr>
            <p:nvPr/>
          </p:nvSpPr>
          <p:spPr bwMode="auto">
            <a:xfrm flipH="1" flipV="1">
              <a:off x="1500" y="2970"/>
              <a:ext cx="1112" cy="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79" name="Line 37"/>
            <p:cNvSpPr>
              <a:spLocks noChangeShapeType="1"/>
            </p:cNvSpPr>
            <p:nvPr/>
          </p:nvSpPr>
          <p:spPr bwMode="auto">
            <a:xfrm>
              <a:off x="1818" y="3493"/>
              <a:ext cx="0" cy="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80" name="Line 38"/>
            <p:cNvSpPr>
              <a:spLocks noChangeShapeType="1"/>
            </p:cNvSpPr>
            <p:nvPr/>
          </p:nvSpPr>
          <p:spPr bwMode="auto">
            <a:xfrm flipH="1">
              <a:off x="1818" y="3249"/>
              <a:ext cx="800"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781" name="Line 39"/>
            <p:cNvSpPr>
              <a:spLocks noChangeShapeType="1"/>
            </p:cNvSpPr>
            <p:nvPr/>
          </p:nvSpPr>
          <p:spPr bwMode="auto">
            <a:xfrm flipV="1">
              <a:off x="4167" y="2577"/>
              <a:ext cx="0"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32315166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57200" y="274638"/>
            <a:ext cx="8229600" cy="487362"/>
          </a:xfrm>
        </p:spPr>
        <p:txBody>
          <a:bodyPr/>
          <a:lstStyle/>
          <a:p>
            <a:pPr eaLnBrk="1" hangingPunct="1"/>
            <a:r>
              <a:rPr lang="en-US" sz="3200">
                <a:ea typeface="ＭＳ Ｐゴシック" pitchFamily="-108" charset="-128"/>
                <a:cs typeface="ＭＳ Ｐゴシック" pitchFamily="-108" charset="-128"/>
              </a:rPr>
              <a:t>Cellular organization of the vertebrate retina</a:t>
            </a:r>
          </a:p>
        </p:txBody>
      </p:sp>
      <p:grpSp>
        <p:nvGrpSpPr>
          <p:cNvPr id="288771" name="Group 60"/>
          <p:cNvGrpSpPr>
            <a:grpSpLocks/>
          </p:cNvGrpSpPr>
          <p:nvPr/>
        </p:nvGrpSpPr>
        <p:grpSpPr bwMode="auto">
          <a:xfrm>
            <a:off x="2794000" y="665163"/>
            <a:ext cx="3544888" cy="5824537"/>
            <a:chOff x="1797" y="459"/>
            <a:chExt cx="2233" cy="3669"/>
          </a:xfrm>
        </p:grpSpPr>
        <p:pic>
          <p:nvPicPr>
            <p:cNvPr id="288772" name="Picture 29"/>
            <p:cNvPicPr>
              <a:picLocks noChangeAspect="1" noChangeArrowheads="1"/>
            </p:cNvPicPr>
            <p:nvPr/>
          </p:nvPicPr>
          <p:blipFill>
            <a:blip r:embed="rId2"/>
            <a:srcRect/>
            <a:stretch>
              <a:fillRect/>
            </a:stretch>
          </p:blipFill>
          <p:spPr bwMode="auto">
            <a:xfrm>
              <a:off x="1797" y="512"/>
              <a:ext cx="2155" cy="3109"/>
            </a:xfrm>
            <a:prstGeom prst="rect">
              <a:avLst/>
            </a:prstGeom>
            <a:noFill/>
            <a:ln w="9525">
              <a:noFill/>
              <a:miter lim="800000"/>
              <a:headEnd/>
              <a:tailEnd/>
            </a:ln>
          </p:spPr>
        </p:pic>
        <p:sp>
          <p:nvSpPr>
            <p:cNvPr id="288773" name="Text Box 30"/>
            <p:cNvSpPr txBox="1">
              <a:spLocks noChangeArrowheads="1"/>
            </p:cNvSpPr>
            <p:nvPr/>
          </p:nvSpPr>
          <p:spPr bwMode="auto">
            <a:xfrm>
              <a:off x="1911" y="3779"/>
              <a:ext cx="315"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Optic</a:t>
              </a:r>
              <a:br>
                <a:rPr kumimoji="1" lang="en-US" sz="1000"/>
              </a:br>
              <a:r>
                <a:rPr kumimoji="1" lang="en-US" sz="1000"/>
                <a:t>nerve</a:t>
              </a:r>
              <a:br>
                <a:rPr kumimoji="1" lang="en-US" sz="1000"/>
              </a:br>
              <a:r>
                <a:rPr kumimoji="1" lang="en-US" sz="1000"/>
                <a:t>fibers</a:t>
              </a:r>
            </a:p>
          </p:txBody>
        </p:sp>
        <p:sp>
          <p:nvSpPr>
            <p:cNvPr id="288774" name="Text Box 31"/>
            <p:cNvSpPr txBox="1">
              <a:spLocks noChangeArrowheads="1"/>
            </p:cNvSpPr>
            <p:nvPr/>
          </p:nvSpPr>
          <p:spPr bwMode="auto">
            <a:xfrm>
              <a:off x="2200" y="3878"/>
              <a:ext cx="43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Ganglion</a:t>
              </a:r>
              <a:br>
                <a:rPr kumimoji="1" lang="en-US" sz="1000"/>
              </a:br>
              <a:r>
                <a:rPr kumimoji="1" lang="en-US" sz="1000"/>
                <a:t>cell</a:t>
              </a:r>
            </a:p>
          </p:txBody>
        </p:sp>
        <p:sp>
          <p:nvSpPr>
            <p:cNvPr id="288775" name="Text Box 32"/>
            <p:cNvSpPr txBox="1">
              <a:spLocks noChangeArrowheads="1"/>
            </p:cNvSpPr>
            <p:nvPr/>
          </p:nvSpPr>
          <p:spPr bwMode="auto">
            <a:xfrm>
              <a:off x="2672" y="3878"/>
              <a:ext cx="36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Bipolar</a:t>
              </a:r>
              <a:br>
                <a:rPr kumimoji="1" lang="en-US" sz="1000"/>
              </a:br>
              <a:r>
                <a:rPr kumimoji="1" lang="en-US" sz="1000"/>
                <a:t>cell</a:t>
              </a:r>
            </a:p>
          </p:txBody>
        </p:sp>
        <p:sp>
          <p:nvSpPr>
            <p:cNvPr id="288776" name="Text Box 33"/>
            <p:cNvSpPr txBox="1">
              <a:spLocks noChangeArrowheads="1"/>
            </p:cNvSpPr>
            <p:nvPr/>
          </p:nvSpPr>
          <p:spPr bwMode="auto">
            <a:xfrm>
              <a:off x="2808" y="3638"/>
              <a:ext cx="475"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Horizontal</a:t>
              </a:r>
              <a:br>
                <a:rPr kumimoji="1" lang="en-US" sz="1000"/>
              </a:br>
              <a:r>
                <a:rPr kumimoji="1" lang="en-US" sz="1000"/>
                <a:t>cell</a:t>
              </a:r>
            </a:p>
          </p:txBody>
        </p:sp>
        <p:sp>
          <p:nvSpPr>
            <p:cNvPr id="288777" name="Text Box 34"/>
            <p:cNvSpPr txBox="1">
              <a:spLocks noChangeArrowheads="1"/>
            </p:cNvSpPr>
            <p:nvPr/>
          </p:nvSpPr>
          <p:spPr bwMode="auto">
            <a:xfrm>
              <a:off x="2340" y="3564"/>
              <a:ext cx="45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Amacrine</a:t>
              </a:r>
              <a:br>
                <a:rPr kumimoji="1" lang="en-US" sz="1000"/>
              </a:br>
              <a:r>
                <a:rPr kumimoji="1" lang="en-US" sz="1000"/>
                <a:t>cell</a:t>
              </a:r>
            </a:p>
          </p:txBody>
        </p:sp>
        <p:sp>
          <p:nvSpPr>
            <p:cNvPr id="288778" name="Text Box 35"/>
            <p:cNvSpPr txBox="1">
              <a:spLocks noChangeArrowheads="1"/>
            </p:cNvSpPr>
            <p:nvPr/>
          </p:nvSpPr>
          <p:spPr bwMode="auto">
            <a:xfrm>
              <a:off x="3534" y="3878"/>
              <a:ext cx="49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Pigmented</a:t>
              </a:r>
              <a:br>
                <a:rPr kumimoji="1" lang="en-US" sz="1000"/>
              </a:br>
              <a:r>
                <a:rPr kumimoji="1" lang="en-US" sz="1000"/>
                <a:t>epithelium</a:t>
              </a:r>
            </a:p>
          </p:txBody>
        </p:sp>
        <p:sp>
          <p:nvSpPr>
            <p:cNvPr id="288779" name="Line 36"/>
            <p:cNvSpPr>
              <a:spLocks noChangeShapeType="1"/>
            </p:cNvSpPr>
            <p:nvPr/>
          </p:nvSpPr>
          <p:spPr bwMode="auto">
            <a:xfrm>
              <a:off x="2592" y="3060"/>
              <a:ext cx="0" cy="5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0" name="Line 37"/>
            <p:cNvSpPr>
              <a:spLocks noChangeShapeType="1"/>
            </p:cNvSpPr>
            <p:nvPr/>
          </p:nvSpPr>
          <p:spPr bwMode="auto">
            <a:xfrm>
              <a:off x="2896" y="3483"/>
              <a:ext cx="0" cy="1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1" name="Line 38"/>
            <p:cNvSpPr>
              <a:spLocks noChangeShapeType="1"/>
            </p:cNvSpPr>
            <p:nvPr/>
          </p:nvSpPr>
          <p:spPr bwMode="auto">
            <a:xfrm>
              <a:off x="2316" y="3390"/>
              <a:ext cx="0" cy="52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2" name="AutoShape 39"/>
            <p:cNvSpPr>
              <a:spLocks/>
            </p:cNvSpPr>
            <p:nvPr/>
          </p:nvSpPr>
          <p:spPr bwMode="auto">
            <a:xfrm rot="-5400000">
              <a:off x="2045" y="3599"/>
              <a:ext cx="48" cy="66"/>
            </a:xfrm>
            <a:prstGeom prst="leftBrace">
              <a:avLst>
                <a:gd name="adj1" fmla="val 11458"/>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3" name="Line 40"/>
            <p:cNvSpPr>
              <a:spLocks noChangeShapeType="1"/>
            </p:cNvSpPr>
            <p:nvPr/>
          </p:nvSpPr>
          <p:spPr bwMode="auto">
            <a:xfrm>
              <a:off x="2068" y="3648"/>
              <a:ext cx="0" cy="1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4" name="Line 41"/>
            <p:cNvSpPr>
              <a:spLocks noChangeShapeType="1"/>
            </p:cNvSpPr>
            <p:nvPr/>
          </p:nvSpPr>
          <p:spPr bwMode="auto">
            <a:xfrm>
              <a:off x="2793" y="3267"/>
              <a:ext cx="0" cy="6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5" name="AutoShape 43"/>
            <p:cNvSpPr>
              <a:spLocks/>
            </p:cNvSpPr>
            <p:nvPr/>
          </p:nvSpPr>
          <p:spPr bwMode="auto">
            <a:xfrm rot="-5400000">
              <a:off x="3714" y="3561"/>
              <a:ext cx="84" cy="186"/>
            </a:xfrm>
            <a:prstGeom prst="leftBrace">
              <a:avLst>
                <a:gd name="adj1" fmla="val 18452"/>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6" name="Line 44"/>
            <p:cNvSpPr>
              <a:spLocks noChangeShapeType="1"/>
            </p:cNvSpPr>
            <p:nvPr/>
          </p:nvSpPr>
          <p:spPr bwMode="auto">
            <a:xfrm>
              <a:off x="3756" y="3687"/>
              <a:ext cx="0" cy="22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7" name="Text Box 45"/>
            <p:cNvSpPr txBox="1">
              <a:spLocks noChangeArrowheads="1"/>
            </p:cNvSpPr>
            <p:nvPr/>
          </p:nvSpPr>
          <p:spPr bwMode="auto">
            <a:xfrm>
              <a:off x="2367" y="1739"/>
              <a:ext cx="417"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dirty="0"/>
                <a:t>Neurons</a:t>
              </a:r>
            </a:p>
          </p:txBody>
        </p:sp>
        <p:sp>
          <p:nvSpPr>
            <p:cNvPr id="288788" name="Line 46"/>
            <p:cNvSpPr>
              <a:spLocks noChangeShapeType="1"/>
            </p:cNvSpPr>
            <p:nvPr/>
          </p:nvSpPr>
          <p:spPr bwMode="auto">
            <a:xfrm flipV="1">
              <a:off x="3447" y="1932"/>
              <a:ext cx="0"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89" name="Line 47"/>
            <p:cNvSpPr>
              <a:spLocks noChangeShapeType="1"/>
            </p:cNvSpPr>
            <p:nvPr/>
          </p:nvSpPr>
          <p:spPr bwMode="auto">
            <a:xfrm flipV="1">
              <a:off x="3648" y="1926"/>
              <a:ext cx="0" cy="13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90" name="AutoShape 48"/>
            <p:cNvSpPr>
              <a:spLocks/>
            </p:cNvSpPr>
            <p:nvPr/>
          </p:nvSpPr>
          <p:spPr bwMode="auto">
            <a:xfrm rot="5400000">
              <a:off x="2529" y="1437"/>
              <a:ext cx="69" cy="957"/>
            </a:xfrm>
            <a:prstGeom prst="leftBrace">
              <a:avLst>
                <a:gd name="adj1" fmla="val 11558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91" name="AutoShape 49"/>
            <p:cNvSpPr>
              <a:spLocks/>
            </p:cNvSpPr>
            <p:nvPr/>
          </p:nvSpPr>
          <p:spPr bwMode="auto">
            <a:xfrm rot="5400000">
              <a:off x="3345" y="1539"/>
              <a:ext cx="57" cy="573"/>
            </a:xfrm>
            <a:prstGeom prst="leftBrace">
              <a:avLst>
                <a:gd name="adj1" fmla="val 83772"/>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92" name="AutoShape 50"/>
            <p:cNvSpPr>
              <a:spLocks/>
            </p:cNvSpPr>
            <p:nvPr/>
          </p:nvSpPr>
          <p:spPr bwMode="auto">
            <a:xfrm rot="5400000">
              <a:off x="2948" y="778"/>
              <a:ext cx="120" cy="1857"/>
            </a:xfrm>
            <a:prstGeom prst="leftBrace">
              <a:avLst>
                <a:gd name="adj1" fmla="val 128958"/>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93" name="Text Box 51"/>
            <p:cNvSpPr txBox="1">
              <a:spLocks noChangeArrowheads="1"/>
            </p:cNvSpPr>
            <p:nvPr/>
          </p:nvSpPr>
          <p:spPr bwMode="auto">
            <a:xfrm>
              <a:off x="3282" y="1812"/>
              <a:ext cx="30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Cone</a:t>
              </a:r>
            </a:p>
          </p:txBody>
        </p:sp>
        <p:sp>
          <p:nvSpPr>
            <p:cNvPr id="288794" name="Text Box 52"/>
            <p:cNvSpPr txBox="1">
              <a:spLocks noChangeArrowheads="1"/>
            </p:cNvSpPr>
            <p:nvPr/>
          </p:nvSpPr>
          <p:spPr bwMode="auto">
            <a:xfrm>
              <a:off x="3519" y="1811"/>
              <a:ext cx="26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Rod</a:t>
              </a:r>
            </a:p>
          </p:txBody>
        </p:sp>
        <p:sp>
          <p:nvSpPr>
            <p:cNvPr id="288795" name="Text Box 53"/>
            <p:cNvSpPr txBox="1">
              <a:spLocks noChangeArrowheads="1"/>
            </p:cNvSpPr>
            <p:nvPr/>
          </p:nvSpPr>
          <p:spPr bwMode="auto">
            <a:xfrm>
              <a:off x="3043" y="1682"/>
              <a:ext cx="65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Photoreceptors</a:t>
              </a:r>
            </a:p>
          </p:txBody>
        </p:sp>
        <p:sp>
          <p:nvSpPr>
            <p:cNvPr id="288796" name="Text Box 54"/>
            <p:cNvSpPr txBox="1">
              <a:spLocks noChangeArrowheads="1"/>
            </p:cNvSpPr>
            <p:nvPr/>
          </p:nvSpPr>
          <p:spPr bwMode="auto">
            <a:xfrm>
              <a:off x="2826" y="1524"/>
              <a:ext cx="34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Retina</a:t>
              </a:r>
            </a:p>
          </p:txBody>
        </p:sp>
        <p:sp>
          <p:nvSpPr>
            <p:cNvPr id="288797" name="Line 55"/>
            <p:cNvSpPr>
              <a:spLocks noChangeShapeType="1"/>
            </p:cNvSpPr>
            <p:nvPr/>
          </p:nvSpPr>
          <p:spPr bwMode="auto">
            <a:xfrm flipV="1">
              <a:off x="3321" y="540"/>
              <a:ext cx="19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98" name="Line 56"/>
            <p:cNvSpPr>
              <a:spLocks noChangeShapeType="1"/>
            </p:cNvSpPr>
            <p:nvPr/>
          </p:nvSpPr>
          <p:spPr bwMode="auto">
            <a:xfrm flipV="1">
              <a:off x="3510" y="708"/>
              <a:ext cx="234" cy="23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8799" name="Text Box 57"/>
            <p:cNvSpPr txBox="1">
              <a:spLocks noChangeArrowheads="1"/>
            </p:cNvSpPr>
            <p:nvPr/>
          </p:nvSpPr>
          <p:spPr bwMode="auto">
            <a:xfrm>
              <a:off x="3470" y="459"/>
              <a:ext cx="34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Retina</a:t>
              </a:r>
            </a:p>
          </p:txBody>
        </p:sp>
        <p:sp>
          <p:nvSpPr>
            <p:cNvPr id="288800" name="Text Box 58"/>
            <p:cNvSpPr txBox="1">
              <a:spLocks noChangeArrowheads="1"/>
            </p:cNvSpPr>
            <p:nvPr/>
          </p:nvSpPr>
          <p:spPr bwMode="auto">
            <a:xfrm>
              <a:off x="3478" y="582"/>
              <a:ext cx="52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Optic nerve</a:t>
              </a:r>
            </a:p>
          </p:txBody>
        </p:sp>
        <p:sp>
          <p:nvSpPr>
            <p:cNvPr id="288801" name="Text Box 59"/>
            <p:cNvSpPr txBox="1">
              <a:spLocks noChangeArrowheads="1"/>
            </p:cNvSpPr>
            <p:nvPr/>
          </p:nvSpPr>
          <p:spPr bwMode="auto">
            <a:xfrm>
              <a:off x="3645" y="944"/>
              <a:ext cx="29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To</a:t>
              </a:r>
              <a:br>
                <a:rPr kumimoji="1" lang="en-US" sz="1000"/>
              </a:br>
              <a:r>
                <a:rPr kumimoji="1" lang="en-US" sz="1000"/>
                <a:t>brain</a:t>
              </a:r>
            </a:p>
          </p:txBody>
        </p:sp>
      </p:grpSp>
    </p:spTree>
    <p:extLst>
      <p:ext uri="{BB962C8B-B14F-4D97-AF65-F5344CB8AC3E}">
        <p14:creationId xmlns:p14="http://schemas.microsoft.com/office/powerpoint/2010/main" val="14881797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04800" y="228600"/>
            <a:ext cx="8686800" cy="563563"/>
          </a:xfrm>
        </p:spPr>
        <p:txBody>
          <a:bodyPr/>
          <a:lstStyle/>
          <a:p>
            <a:pPr eaLnBrk="1" hangingPunct="1"/>
            <a:r>
              <a:rPr lang="en-US">
                <a:ea typeface="ＭＳ Ｐゴシック" pitchFamily="-108" charset="-128"/>
                <a:cs typeface="ＭＳ Ｐゴシック" pitchFamily="-108" charset="-128"/>
              </a:rPr>
              <a:t>Rod structure and light absorption</a:t>
            </a:r>
          </a:p>
        </p:txBody>
      </p:sp>
      <p:grpSp>
        <p:nvGrpSpPr>
          <p:cNvPr id="289795" name="Group 102"/>
          <p:cNvGrpSpPr>
            <a:grpSpLocks/>
          </p:cNvGrpSpPr>
          <p:nvPr/>
        </p:nvGrpSpPr>
        <p:grpSpPr bwMode="auto">
          <a:xfrm>
            <a:off x="139700" y="700088"/>
            <a:ext cx="8915400" cy="5767387"/>
            <a:chOff x="96" y="465"/>
            <a:chExt cx="5616" cy="3633"/>
          </a:xfrm>
        </p:grpSpPr>
        <p:pic>
          <p:nvPicPr>
            <p:cNvPr id="289796" name="Picture 4"/>
            <p:cNvPicPr>
              <a:picLocks noChangeAspect="1" noChangeArrowheads="1"/>
            </p:cNvPicPr>
            <p:nvPr/>
          </p:nvPicPr>
          <p:blipFill>
            <a:blip r:embed="rId2"/>
            <a:srcRect/>
            <a:stretch>
              <a:fillRect/>
            </a:stretch>
          </p:blipFill>
          <p:spPr bwMode="auto">
            <a:xfrm>
              <a:off x="168" y="608"/>
              <a:ext cx="5067" cy="3174"/>
            </a:xfrm>
            <a:prstGeom prst="rect">
              <a:avLst/>
            </a:prstGeom>
            <a:noFill/>
            <a:ln w="9525">
              <a:noFill/>
              <a:miter lim="800000"/>
              <a:headEnd/>
              <a:tailEnd/>
            </a:ln>
          </p:spPr>
        </p:pic>
        <p:sp>
          <p:nvSpPr>
            <p:cNvPr id="289797" name="Text Box 5"/>
            <p:cNvSpPr txBox="1">
              <a:spLocks noChangeArrowheads="1"/>
            </p:cNvSpPr>
            <p:nvPr/>
          </p:nvSpPr>
          <p:spPr bwMode="auto">
            <a:xfrm>
              <a:off x="630" y="465"/>
              <a:ext cx="26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Rod</a:t>
              </a:r>
              <a:endParaRPr kumimoji="1" lang="en-US" sz="1200"/>
            </a:p>
          </p:txBody>
        </p:sp>
        <p:sp>
          <p:nvSpPr>
            <p:cNvPr id="289798" name="Text Box 6"/>
            <p:cNvSpPr txBox="1">
              <a:spLocks noChangeArrowheads="1"/>
            </p:cNvSpPr>
            <p:nvPr/>
          </p:nvSpPr>
          <p:spPr bwMode="auto">
            <a:xfrm>
              <a:off x="114" y="864"/>
              <a:ext cx="42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Outer</a:t>
              </a:r>
              <a:br>
                <a:rPr kumimoji="1" lang="en-US" sz="1000"/>
              </a:br>
              <a:r>
                <a:rPr kumimoji="1" lang="en-US" sz="1000"/>
                <a:t>segment</a:t>
              </a:r>
            </a:p>
          </p:txBody>
        </p:sp>
        <p:sp>
          <p:nvSpPr>
            <p:cNvPr id="289799" name="Text Box 7"/>
            <p:cNvSpPr txBox="1">
              <a:spLocks noChangeArrowheads="1"/>
            </p:cNvSpPr>
            <p:nvPr/>
          </p:nvSpPr>
          <p:spPr bwMode="auto">
            <a:xfrm>
              <a:off x="111" y="1986"/>
              <a:ext cx="44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Cell body</a:t>
              </a:r>
            </a:p>
          </p:txBody>
        </p:sp>
        <p:sp>
          <p:nvSpPr>
            <p:cNvPr id="289800" name="Text Box 8"/>
            <p:cNvSpPr txBox="1">
              <a:spLocks noChangeArrowheads="1"/>
            </p:cNvSpPr>
            <p:nvPr/>
          </p:nvSpPr>
          <p:spPr bwMode="auto">
            <a:xfrm>
              <a:off x="112" y="2395"/>
              <a:ext cx="42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Synaptic</a:t>
              </a:r>
              <a:br>
                <a:rPr kumimoji="1" lang="en-US" sz="1000"/>
              </a:br>
              <a:r>
                <a:rPr kumimoji="1" lang="en-US" sz="1000"/>
                <a:t>terminal</a:t>
              </a:r>
            </a:p>
          </p:txBody>
        </p:sp>
        <p:sp>
          <p:nvSpPr>
            <p:cNvPr id="289801" name="Text Box 9"/>
            <p:cNvSpPr txBox="1">
              <a:spLocks noChangeArrowheads="1"/>
            </p:cNvSpPr>
            <p:nvPr/>
          </p:nvSpPr>
          <p:spPr bwMode="auto">
            <a:xfrm>
              <a:off x="1050" y="1562"/>
              <a:ext cx="31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Disks</a:t>
              </a:r>
            </a:p>
          </p:txBody>
        </p:sp>
        <p:sp>
          <p:nvSpPr>
            <p:cNvPr id="289802" name="Text Box 10"/>
            <p:cNvSpPr txBox="1">
              <a:spLocks noChangeArrowheads="1"/>
            </p:cNvSpPr>
            <p:nvPr/>
          </p:nvSpPr>
          <p:spPr bwMode="auto">
            <a:xfrm>
              <a:off x="1888" y="1968"/>
              <a:ext cx="34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Inside</a:t>
              </a:r>
              <a:br>
                <a:rPr kumimoji="1" lang="en-US" sz="1000"/>
              </a:br>
              <a:r>
                <a:rPr kumimoji="1" lang="en-US" sz="1000"/>
                <a:t>of disk</a:t>
              </a:r>
            </a:p>
          </p:txBody>
        </p:sp>
        <p:sp>
          <p:nvSpPr>
            <p:cNvPr id="289803" name="Text Box 12"/>
            <p:cNvSpPr txBox="1">
              <a:spLocks noChangeArrowheads="1"/>
            </p:cNvSpPr>
            <p:nvPr/>
          </p:nvSpPr>
          <p:spPr bwMode="auto">
            <a:xfrm>
              <a:off x="96" y="3560"/>
              <a:ext cx="2544" cy="538"/>
            </a:xfrm>
            <a:prstGeom prst="rect">
              <a:avLst/>
            </a:prstGeom>
            <a:noFill/>
            <a:ln w="25400">
              <a:noFill/>
              <a:miter lim="800000"/>
              <a:headEnd/>
              <a:tailEnd/>
            </a:ln>
          </p:spPr>
          <p:txBody>
            <a:bodyPr lIns="92075" tIns="46038" rIns="92075" bIns="46038" anchor="ctr">
              <a:prstTxWarp prst="textNoShape">
                <a:avLst/>
              </a:prstTxWarp>
              <a:spAutoFit/>
            </a:bodyPr>
            <a:lstStyle/>
            <a:p>
              <a:pPr marL="241300" indent="-241300" eaLnBrk="0" hangingPunct="0"/>
              <a:r>
                <a:rPr kumimoji="1" lang="en-US" sz="1000" b="1"/>
                <a:t>(a)</a:t>
              </a:r>
              <a:r>
                <a:rPr kumimoji="1" lang="en-US" sz="1000"/>
                <a:t>	Rods contain the visual pigment rhodopsin, which is embedded in a stack of membranous disks in the rod’s outer segment. Rhodopsin consists of the light-absorbing molecule retinal bonded to opsin, a protein. Opsin has seven </a:t>
              </a:r>
              <a:r>
                <a:rPr kumimoji="1" lang="en-US" sz="1000">
                  <a:sym typeface="Symbol" pitchFamily="-108" charset="2"/>
                </a:rPr>
                <a:t></a:t>
              </a:r>
              <a:r>
                <a:rPr kumimoji="1" lang="en-US" sz="1000"/>
                <a:t> helices that span the disk membrane.</a:t>
              </a:r>
            </a:p>
          </p:txBody>
        </p:sp>
        <p:sp>
          <p:nvSpPr>
            <p:cNvPr id="289804" name="Text Box 13"/>
            <p:cNvSpPr txBox="1">
              <a:spLocks noChangeArrowheads="1"/>
            </p:cNvSpPr>
            <p:nvPr/>
          </p:nvSpPr>
          <p:spPr bwMode="auto">
            <a:xfrm>
              <a:off x="3408" y="3464"/>
              <a:ext cx="2304" cy="634"/>
            </a:xfrm>
            <a:prstGeom prst="rect">
              <a:avLst/>
            </a:prstGeom>
            <a:noFill/>
            <a:ln w="25400">
              <a:noFill/>
              <a:miter lim="800000"/>
              <a:headEnd/>
              <a:tailEnd/>
            </a:ln>
          </p:spPr>
          <p:txBody>
            <a:bodyPr lIns="92075" tIns="46038" rIns="92075" bIns="46038" anchor="ctr">
              <a:prstTxWarp prst="textNoShape">
                <a:avLst/>
              </a:prstTxWarp>
              <a:spAutoFit/>
            </a:bodyPr>
            <a:lstStyle/>
            <a:p>
              <a:pPr marL="258763" indent="-258763" eaLnBrk="0" hangingPunct="0"/>
              <a:r>
                <a:rPr kumimoji="1" lang="en-US" sz="1000" b="1"/>
                <a:t>(b)	</a:t>
              </a:r>
              <a:r>
                <a:rPr kumimoji="1" lang="en-US" sz="1000"/>
                <a:t>Retinal exists as two isomers. Absorption of light converts the </a:t>
              </a:r>
              <a:r>
                <a:rPr kumimoji="1" lang="en-US" sz="1000" i="1"/>
                <a:t>cis</a:t>
              </a:r>
              <a:r>
                <a:rPr kumimoji="1" lang="en-US" sz="1000"/>
                <a:t> isomer to the </a:t>
              </a:r>
              <a:r>
                <a:rPr kumimoji="1" lang="en-US" sz="1000" i="1"/>
                <a:t>trans</a:t>
              </a:r>
              <a:r>
                <a:rPr kumimoji="1" lang="en-US" sz="1000"/>
                <a:t> isomer, which </a:t>
              </a:r>
              <a:br>
                <a:rPr kumimoji="1" lang="en-US" sz="1000"/>
              </a:br>
              <a:r>
                <a:rPr kumimoji="1" lang="en-US" sz="1000"/>
                <a:t>causes opsin to change its conformation (shape). </a:t>
              </a:r>
              <a:br>
                <a:rPr kumimoji="1" lang="en-US" sz="1000"/>
              </a:br>
              <a:r>
                <a:rPr kumimoji="1" lang="en-US" sz="1000"/>
                <a:t>After a few minutes, retinal detaches from opsin. </a:t>
              </a:r>
              <a:br>
                <a:rPr kumimoji="1" lang="en-US" sz="1000"/>
              </a:br>
              <a:r>
                <a:rPr kumimoji="1" lang="en-US" sz="1000"/>
                <a:t>In the dark, enzymes convert retinal back to its </a:t>
              </a:r>
              <a:r>
                <a:rPr kumimoji="1" lang="en-US" sz="1000" i="1"/>
                <a:t>cis </a:t>
              </a:r>
              <a:br>
                <a:rPr kumimoji="1" lang="en-US" sz="1000" i="1"/>
              </a:br>
              <a:r>
                <a:rPr kumimoji="1" lang="en-US" sz="1000"/>
                <a:t>form, which recombines with opsin to form rhodopsin.</a:t>
              </a:r>
            </a:p>
          </p:txBody>
        </p:sp>
        <p:sp>
          <p:nvSpPr>
            <p:cNvPr id="289805" name="Line 14"/>
            <p:cNvSpPr>
              <a:spLocks noChangeShapeType="1"/>
            </p:cNvSpPr>
            <p:nvPr/>
          </p:nvSpPr>
          <p:spPr bwMode="auto">
            <a:xfrm>
              <a:off x="387" y="960"/>
              <a:ext cx="26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06" name="Line 15"/>
            <p:cNvSpPr>
              <a:spLocks noChangeShapeType="1"/>
            </p:cNvSpPr>
            <p:nvPr/>
          </p:nvSpPr>
          <p:spPr bwMode="auto">
            <a:xfrm>
              <a:off x="849" y="1149"/>
              <a:ext cx="336"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07" name="Line 16"/>
            <p:cNvSpPr>
              <a:spLocks noChangeShapeType="1"/>
            </p:cNvSpPr>
            <p:nvPr/>
          </p:nvSpPr>
          <p:spPr bwMode="auto">
            <a:xfrm flipV="1">
              <a:off x="1182" y="1017"/>
              <a:ext cx="432" cy="5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08" name="Line 17"/>
            <p:cNvSpPr>
              <a:spLocks noChangeShapeType="1"/>
            </p:cNvSpPr>
            <p:nvPr/>
          </p:nvSpPr>
          <p:spPr bwMode="auto">
            <a:xfrm flipH="1" flipV="1">
              <a:off x="501" y="2091"/>
              <a:ext cx="16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09" name="Line 18"/>
            <p:cNvSpPr>
              <a:spLocks noChangeShapeType="1"/>
            </p:cNvSpPr>
            <p:nvPr/>
          </p:nvSpPr>
          <p:spPr bwMode="auto">
            <a:xfrm flipH="1" flipV="1">
              <a:off x="471" y="2553"/>
              <a:ext cx="16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10" name="Line 19"/>
            <p:cNvSpPr>
              <a:spLocks noChangeShapeType="1"/>
            </p:cNvSpPr>
            <p:nvPr/>
          </p:nvSpPr>
          <p:spPr bwMode="auto">
            <a:xfrm flipH="1">
              <a:off x="2361" y="2586"/>
              <a:ext cx="144" cy="76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11" name="Text Box 20"/>
            <p:cNvSpPr txBox="1">
              <a:spLocks noChangeArrowheads="1"/>
            </p:cNvSpPr>
            <p:nvPr/>
          </p:nvSpPr>
          <p:spPr bwMode="auto">
            <a:xfrm>
              <a:off x="1914" y="3266"/>
              <a:ext cx="36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Retinal</a:t>
              </a:r>
            </a:p>
          </p:txBody>
        </p:sp>
        <p:sp>
          <p:nvSpPr>
            <p:cNvPr id="289812" name="Line 21"/>
            <p:cNvSpPr>
              <a:spLocks noChangeShapeType="1"/>
            </p:cNvSpPr>
            <p:nvPr/>
          </p:nvSpPr>
          <p:spPr bwMode="auto">
            <a:xfrm flipH="1">
              <a:off x="2238" y="3348"/>
              <a:ext cx="12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13" name="Line 22"/>
            <p:cNvSpPr>
              <a:spLocks noChangeShapeType="1"/>
            </p:cNvSpPr>
            <p:nvPr/>
          </p:nvSpPr>
          <p:spPr bwMode="auto">
            <a:xfrm flipH="1">
              <a:off x="2544" y="3082"/>
              <a:ext cx="102" cy="42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14" name="Line 23"/>
            <p:cNvSpPr>
              <a:spLocks noChangeShapeType="1"/>
            </p:cNvSpPr>
            <p:nvPr/>
          </p:nvSpPr>
          <p:spPr bwMode="auto">
            <a:xfrm flipH="1">
              <a:off x="2551" y="3122"/>
              <a:ext cx="212" cy="38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15" name="Line 24"/>
            <p:cNvSpPr>
              <a:spLocks noChangeShapeType="1"/>
            </p:cNvSpPr>
            <p:nvPr/>
          </p:nvSpPr>
          <p:spPr bwMode="auto">
            <a:xfrm flipH="1">
              <a:off x="2208" y="3496"/>
              <a:ext cx="34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16" name="Text Box 25"/>
            <p:cNvSpPr txBox="1">
              <a:spLocks noChangeArrowheads="1"/>
            </p:cNvSpPr>
            <p:nvPr/>
          </p:nvSpPr>
          <p:spPr bwMode="auto">
            <a:xfrm>
              <a:off x="1912" y="3408"/>
              <a:ext cx="32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Opsin</a:t>
              </a:r>
            </a:p>
          </p:txBody>
        </p:sp>
        <p:sp>
          <p:nvSpPr>
            <p:cNvPr id="289817" name="AutoShape 26"/>
            <p:cNvSpPr>
              <a:spLocks/>
            </p:cNvSpPr>
            <p:nvPr/>
          </p:nvSpPr>
          <p:spPr bwMode="auto">
            <a:xfrm>
              <a:off x="1894" y="3318"/>
              <a:ext cx="48" cy="192"/>
            </a:xfrm>
            <a:prstGeom prst="leftBrace">
              <a:avLst>
                <a:gd name="adj1" fmla="val 33333"/>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9818" name="Text Box 27"/>
            <p:cNvSpPr txBox="1">
              <a:spLocks noChangeArrowheads="1"/>
            </p:cNvSpPr>
            <p:nvPr/>
          </p:nvSpPr>
          <p:spPr bwMode="auto">
            <a:xfrm>
              <a:off x="1430" y="3334"/>
              <a:ext cx="49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Rhodopsin</a:t>
              </a:r>
            </a:p>
          </p:txBody>
        </p:sp>
        <p:sp>
          <p:nvSpPr>
            <p:cNvPr id="289819" name="Text Box 28"/>
            <p:cNvSpPr txBox="1">
              <a:spLocks noChangeArrowheads="1"/>
            </p:cNvSpPr>
            <p:nvPr/>
          </p:nvSpPr>
          <p:spPr bwMode="auto">
            <a:xfrm>
              <a:off x="2930" y="3132"/>
              <a:ext cx="38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Cytosol</a:t>
              </a:r>
            </a:p>
          </p:txBody>
        </p:sp>
        <p:sp>
          <p:nvSpPr>
            <p:cNvPr id="289820" name="Text Box 30"/>
            <p:cNvSpPr txBox="1">
              <a:spLocks noChangeArrowheads="1"/>
            </p:cNvSpPr>
            <p:nvPr/>
          </p:nvSpPr>
          <p:spPr bwMode="auto">
            <a:xfrm>
              <a:off x="3680" y="1190"/>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21" name="Text Box 31"/>
            <p:cNvSpPr txBox="1">
              <a:spLocks noChangeArrowheads="1"/>
            </p:cNvSpPr>
            <p:nvPr/>
          </p:nvSpPr>
          <p:spPr bwMode="auto">
            <a:xfrm>
              <a:off x="3839" y="129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22" name="Text Box 32"/>
            <p:cNvSpPr txBox="1">
              <a:spLocks noChangeArrowheads="1"/>
            </p:cNvSpPr>
            <p:nvPr/>
          </p:nvSpPr>
          <p:spPr bwMode="auto">
            <a:xfrm>
              <a:off x="3953" y="1390"/>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23" name="Text Box 33"/>
            <p:cNvSpPr txBox="1">
              <a:spLocks noChangeArrowheads="1"/>
            </p:cNvSpPr>
            <p:nvPr/>
          </p:nvSpPr>
          <p:spPr bwMode="auto">
            <a:xfrm>
              <a:off x="3633" y="1388"/>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000"/>
                <a:t>H</a:t>
              </a:r>
              <a:r>
                <a:rPr kumimoji="1" lang="en-US" sz="1000" baseline="-25000"/>
                <a:t>2</a:t>
              </a:r>
              <a:r>
                <a:rPr kumimoji="1" lang="en-US" sz="1000"/>
                <a:t>C</a:t>
              </a:r>
              <a:endParaRPr kumimoji="1" lang="en-US" sz="1200"/>
            </a:p>
          </p:txBody>
        </p:sp>
        <p:sp>
          <p:nvSpPr>
            <p:cNvPr id="289824" name="Text Box 34"/>
            <p:cNvSpPr txBox="1">
              <a:spLocks noChangeArrowheads="1"/>
            </p:cNvSpPr>
            <p:nvPr/>
          </p:nvSpPr>
          <p:spPr bwMode="auto">
            <a:xfrm>
              <a:off x="3838" y="160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25" name="Text Box 35"/>
            <p:cNvSpPr txBox="1">
              <a:spLocks noChangeArrowheads="1"/>
            </p:cNvSpPr>
            <p:nvPr/>
          </p:nvSpPr>
          <p:spPr bwMode="auto">
            <a:xfrm>
              <a:off x="3633" y="1518"/>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000"/>
                <a:t>H</a:t>
              </a:r>
              <a:r>
                <a:rPr kumimoji="1" lang="en-US" sz="1000" baseline="-25000"/>
                <a:t>2</a:t>
              </a:r>
              <a:r>
                <a:rPr kumimoji="1" lang="en-US" sz="1000"/>
                <a:t>C</a:t>
              </a:r>
              <a:endParaRPr kumimoji="1" lang="en-US" sz="1200"/>
            </a:p>
          </p:txBody>
        </p:sp>
        <p:sp>
          <p:nvSpPr>
            <p:cNvPr id="289826" name="Text Box 36"/>
            <p:cNvSpPr txBox="1">
              <a:spLocks noChangeArrowheads="1"/>
            </p:cNvSpPr>
            <p:nvPr/>
          </p:nvSpPr>
          <p:spPr bwMode="auto">
            <a:xfrm>
              <a:off x="3956" y="1520"/>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27" name="Text Box 37"/>
            <p:cNvSpPr txBox="1">
              <a:spLocks noChangeArrowheads="1"/>
            </p:cNvSpPr>
            <p:nvPr/>
          </p:nvSpPr>
          <p:spPr bwMode="auto">
            <a:xfrm>
              <a:off x="3840" y="1140"/>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28" name="Text Box 38"/>
            <p:cNvSpPr txBox="1">
              <a:spLocks noChangeArrowheads="1"/>
            </p:cNvSpPr>
            <p:nvPr/>
          </p:nvSpPr>
          <p:spPr bwMode="auto">
            <a:xfrm>
              <a:off x="3954" y="1212"/>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endParaRPr kumimoji="1" lang="en-US" sz="1200"/>
            </a:p>
          </p:txBody>
        </p:sp>
        <p:sp>
          <p:nvSpPr>
            <p:cNvPr id="289829" name="Text Box 39"/>
            <p:cNvSpPr txBox="1">
              <a:spLocks noChangeArrowheads="1"/>
            </p:cNvSpPr>
            <p:nvPr/>
          </p:nvSpPr>
          <p:spPr bwMode="auto">
            <a:xfrm>
              <a:off x="4080" y="1310"/>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endParaRPr kumimoji="1" lang="en-US" sz="1200"/>
            </a:p>
          </p:txBody>
        </p:sp>
        <p:sp>
          <p:nvSpPr>
            <p:cNvPr id="289830" name="Text Box 40"/>
            <p:cNvSpPr txBox="1">
              <a:spLocks noChangeArrowheads="1"/>
            </p:cNvSpPr>
            <p:nvPr/>
          </p:nvSpPr>
          <p:spPr bwMode="auto">
            <a:xfrm>
              <a:off x="4188" y="1400"/>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31" name="Text Box 41"/>
            <p:cNvSpPr txBox="1">
              <a:spLocks noChangeArrowheads="1"/>
            </p:cNvSpPr>
            <p:nvPr/>
          </p:nvSpPr>
          <p:spPr bwMode="auto">
            <a:xfrm>
              <a:off x="4186" y="152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32" name="Text Box 42"/>
            <p:cNvSpPr txBox="1">
              <a:spLocks noChangeArrowheads="1"/>
            </p:cNvSpPr>
            <p:nvPr/>
          </p:nvSpPr>
          <p:spPr bwMode="auto">
            <a:xfrm>
              <a:off x="4068" y="160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33" name="Text Box 43"/>
            <p:cNvSpPr txBox="1">
              <a:spLocks noChangeArrowheads="1"/>
            </p:cNvSpPr>
            <p:nvPr/>
          </p:nvSpPr>
          <p:spPr bwMode="auto">
            <a:xfrm>
              <a:off x="3835" y="1766"/>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endParaRPr kumimoji="1" lang="en-US" sz="1200"/>
            </a:p>
          </p:txBody>
        </p:sp>
        <p:sp>
          <p:nvSpPr>
            <p:cNvPr id="289834" name="Text Box 45"/>
            <p:cNvSpPr txBox="1">
              <a:spLocks noChangeArrowheads="1"/>
            </p:cNvSpPr>
            <p:nvPr/>
          </p:nvSpPr>
          <p:spPr bwMode="auto">
            <a:xfrm>
              <a:off x="4060" y="176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35" name="Text Box 46"/>
            <p:cNvSpPr txBox="1">
              <a:spLocks noChangeArrowheads="1"/>
            </p:cNvSpPr>
            <p:nvPr/>
          </p:nvSpPr>
          <p:spPr bwMode="auto">
            <a:xfrm>
              <a:off x="4305" y="1766"/>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endParaRPr kumimoji="1" lang="en-US" sz="1200"/>
            </a:p>
          </p:txBody>
        </p:sp>
        <p:sp>
          <p:nvSpPr>
            <p:cNvPr id="289836" name="Text Box 47"/>
            <p:cNvSpPr txBox="1">
              <a:spLocks noChangeArrowheads="1"/>
            </p:cNvSpPr>
            <p:nvPr/>
          </p:nvSpPr>
          <p:spPr bwMode="auto">
            <a:xfrm>
              <a:off x="4310" y="160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37" name="Text Box 48"/>
            <p:cNvSpPr txBox="1">
              <a:spLocks noChangeArrowheads="1"/>
            </p:cNvSpPr>
            <p:nvPr/>
          </p:nvSpPr>
          <p:spPr bwMode="auto">
            <a:xfrm>
              <a:off x="4430" y="1526"/>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38" name="Text Box 49"/>
            <p:cNvSpPr txBox="1">
              <a:spLocks noChangeArrowheads="1"/>
            </p:cNvSpPr>
            <p:nvPr/>
          </p:nvSpPr>
          <p:spPr bwMode="auto">
            <a:xfrm>
              <a:off x="4550" y="160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39" name="Text Box 50"/>
            <p:cNvSpPr txBox="1">
              <a:spLocks noChangeArrowheads="1"/>
            </p:cNvSpPr>
            <p:nvPr/>
          </p:nvSpPr>
          <p:spPr bwMode="auto">
            <a:xfrm>
              <a:off x="4668" y="152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40" name="Text Box 51"/>
            <p:cNvSpPr txBox="1">
              <a:spLocks noChangeArrowheads="1"/>
            </p:cNvSpPr>
            <p:nvPr/>
          </p:nvSpPr>
          <p:spPr bwMode="auto">
            <a:xfrm>
              <a:off x="4678" y="1386"/>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41" name="Text Box 52"/>
            <p:cNvSpPr txBox="1">
              <a:spLocks noChangeArrowheads="1"/>
            </p:cNvSpPr>
            <p:nvPr/>
          </p:nvSpPr>
          <p:spPr bwMode="auto">
            <a:xfrm>
              <a:off x="4800" y="130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42" name="Text Box 53"/>
            <p:cNvSpPr txBox="1">
              <a:spLocks noChangeArrowheads="1"/>
            </p:cNvSpPr>
            <p:nvPr/>
          </p:nvSpPr>
          <p:spPr bwMode="auto">
            <a:xfrm>
              <a:off x="4800" y="115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43" name="Text Box 54"/>
            <p:cNvSpPr txBox="1">
              <a:spLocks noChangeArrowheads="1"/>
            </p:cNvSpPr>
            <p:nvPr/>
          </p:nvSpPr>
          <p:spPr bwMode="auto">
            <a:xfrm>
              <a:off x="4426" y="1396"/>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44" name="Text Box 55"/>
            <p:cNvSpPr txBox="1">
              <a:spLocks noChangeArrowheads="1"/>
            </p:cNvSpPr>
            <p:nvPr/>
          </p:nvSpPr>
          <p:spPr bwMode="auto">
            <a:xfrm>
              <a:off x="4548" y="1760"/>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45" name="Text Box 56"/>
            <p:cNvSpPr txBox="1">
              <a:spLocks noChangeArrowheads="1"/>
            </p:cNvSpPr>
            <p:nvPr/>
          </p:nvSpPr>
          <p:spPr bwMode="auto">
            <a:xfrm>
              <a:off x="4828" y="162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46" name="Text Box 57"/>
            <p:cNvSpPr txBox="1">
              <a:spLocks noChangeArrowheads="1"/>
            </p:cNvSpPr>
            <p:nvPr/>
          </p:nvSpPr>
          <p:spPr bwMode="auto">
            <a:xfrm>
              <a:off x="4946" y="130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47" name="Text Box 58"/>
            <p:cNvSpPr txBox="1">
              <a:spLocks noChangeArrowheads="1"/>
            </p:cNvSpPr>
            <p:nvPr/>
          </p:nvSpPr>
          <p:spPr bwMode="auto">
            <a:xfrm>
              <a:off x="4944" y="1150"/>
              <a:ext cx="17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O</a:t>
              </a:r>
              <a:endParaRPr kumimoji="1" lang="en-US" sz="1200"/>
            </a:p>
          </p:txBody>
        </p:sp>
        <p:sp>
          <p:nvSpPr>
            <p:cNvPr id="289848" name="Text Box 59"/>
            <p:cNvSpPr txBox="1">
              <a:spLocks noChangeArrowheads="1"/>
            </p:cNvSpPr>
            <p:nvPr/>
          </p:nvSpPr>
          <p:spPr bwMode="auto">
            <a:xfrm>
              <a:off x="4912" y="105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49" name="Text Box 60"/>
            <p:cNvSpPr txBox="1">
              <a:spLocks noChangeArrowheads="1"/>
            </p:cNvSpPr>
            <p:nvPr/>
          </p:nvSpPr>
          <p:spPr bwMode="auto">
            <a:xfrm>
              <a:off x="4466" y="1308"/>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000"/>
                <a:t>H</a:t>
              </a:r>
              <a:r>
                <a:rPr kumimoji="1" lang="en-US" sz="1000" baseline="-25000"/>
                <a:t>3</a:t>
              </a:r>
              <a:r>
                <a:rPr kumimoji="1" lang="en-US" sz="1000"/>
                <a:t>C</a:t>
              </a:r>
            </a:p>
          </p:txBody>
        </p:sp>
        <p:sp>
          <p:nvSpPr>
            <p:cNvPr id="289850" name="Text Box 61"/>
            <p:cNvSpPr txBox="1">
              <a:spLocks noChangeArrowheads="1"/>
            </p:cNvSpPr>
            <p:nvPr/>
          </p:nvSpPr>
          <p:spPr bwMode="auto">
            <a:xfrm>
              <a:off x="3692" y="254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51" name="Text Box 62"/>
            <p:cNvSpPr txBox="1">
              <a:spLocks noChangeArrowheads="1"/>
            </p:cNvSpPr>
            <p:nvPr/>
          </p:nvSpPr>
          <p:spPr bwMode="auto">
            <a:xfrm>
              <a:off x="3851" y="2646"/>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52" name="Text Box 63"/>
            <p:cNvSpPr txBox="1">
              <a:spLocks noChangeArrowheads="1"/>
            </p:cNvSpPr>
            <p:nvPr/>
          </p:nvSpPr>
          <p:spPr bwMode="auto">
            <a:xfrm>
              <a:off x="3965" y="274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53" name="Text Box 64"/>
            <p:cNvSpPr txBox="1">
              <a:spLocks noChangeArrowheads="1"/>
            </p:cNvSpPr>
            <p:nvPr/>
          </p:nvSpPr>
          <p:spPr bwMode="auto">
            <a:xfrm>
              <a:off x="3645" y="2742"/>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000"/>
                <a:t>H</a:t>
              </a:r>
              <a:r>
                <a:rPr kumimoji="1" lang="en-US" sz="1000" baseline="-25000"/>
                <a:t>2</a:t>
              </a:r>
              <a:r>
                <a:rPr kumimoji="1" lang="en-US" sz="1000"/>
                <a:t>C</a:t>
              </a:r>
              <a:endParaRPr kumimoji="1" lang="en-US" sz="1200"/>
            </a:p>
          </p:txBody>
        </p:sp>
        <p:sp>
          <p:nvSpPr>
            <p:cNvPr id="289854" name="Text Box 65"/>
            <p:cNvSpPr txBox="1">
              <a:spLocks noChangeArrowheads="1"/>
            </p:cNvSpPr>
            <p:nvPr/>
          </p:nvSpPr>
          <p:spPr bwMode="auto">
            <a:xfrm>
              <a:off x="3850" y="295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55" name="Text Box 66"/>
            <p:cNvSpPr txBox="1">
              <a:spLocks noChangeArrowheads="1"/>
            </p:cNvSpPr>
            <p:nvPr/>
          </p:nvSpPr>
          <p:spPr bwMode="auto">
            <a:xfrm>
              <a:off x="3645" y="2872"/>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000"/>
                <a:t>H</a:t>
              </a:r>
              <a:r>
                <a:rPr kumimoji="1" lang="en-US" sz="1000" baseline="-25000"/>
                <a:t>2</a:t>
              </a:r>
              <a:r>
                <a:rPr kumimoji="1" lang="en-US" sz="1000"/>
                <a:t>C</a:t>
              </a:r>
              <a:endParaRPr kumimoji="1" lang="en-US" sz="1200"/>
            </a:p>
          </p:txBody>
        </p:sp>
        <p:sp>
          <p:nvSpPr>
            <p:cNvPr id="289856" name="Text Box 67"/>
            <p:cNvSpPr txBox="1">
              <a:spLocks noChangeArrowheads="1"/>
            </p:cNvSpPr>
            <p:nvPr/>
          </p:nvSpPr>
          <p:spPr bwMode="auto">
            <a:xfrm>
              <a:off x="3968" y="287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57" name="Text Box 68"/>
            <p:cNvSpPr txBox="1">
              <a:spLocks noChangeArrowheads="1"/>
            </p:cNvSpPr>
            <p:nvPr/>
          </p:nvSpPr>
          <p:spPr bwMode="auto">
            <a:xfrm>
              <a:off x="3852" y="249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58" name="Text Box 69"/>
            <p:cNvSpPr txBox="1">
              <a:spLocks noChangeArrowheads="1"/>
            </p:cNvSpPr>
            <p:nvPr/>
          </p:nvSpPr>
          <p:spPr bwMode="auto">
            <a:xfrm>
              <a:off x="3966" y="2566"/>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endParaRPr kumimoji="1" lang="en-US" sz="1200"/>
            </a:p>
          </p:txBody>
        </p:sp>
        <p:sp>
          <p:nvSpPr>
            <p:cNvPr id="289859" name="Text Box 70"/>
            <p:cNvSpPr txBox="1">
              <a:spLocks noChangeArrowheads="1"/>
            </p:cNvSpPr>
            <p:nvPr/>
          </p:nvSpPr>
          <p:spPr bwMode="auto">
            <a:xfrm>
              <a:off x="4092" y="2664"/>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endParaRPr kumimoji="1" lang="en-US" sz="1200"/>
            </a:p>
          </p:txBody>
        </p:sp>
        <p:sp>
          <p:nvSpPr>
            <p:cNvPr id="289860" name="Text Box 71"/>
            <p:cNvSpPr txBox="1">
              <a:spLocks noChangeArrowheads="1"/>
            </p:cNvSpPr>
            <p:nvPr/>
          </p:nvSpPr>
          <p:spPr bwMode="auto">
            <a:xfrm>
              <a:off x="4200" y="2754"/>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61" name="Text Box 72"/>
            <p:cNvSpPr txBox="1">
              <a:spLocks noChangeArrowheads="1"/>
            </p:cNvSpPr>
            <p:nvPr/>
          </p:nvSpPr>
          <p:spPr bwMode="auto">
            <a:xfrm>
              <a:off x="4198" y="2876"/>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62" name="Text Box 73"/>
            <p:cNvSpPr txBox="1">
              <a:spLocks noChangeArrowheads="1"/>
            </p:cNvSpPr>
            <p:nvPr/>
          </p:nvSpPr>
          <p:spPr bwMode="auto">
            <a:xfrm>
              <a:off x="4080" y="296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63" name="Text Box 74"/>
            <p:cNvSpPr txBox="1">
              <a:spLocks noChangeArrowheads="1"/>
            </p:cNvSpPr>
            <p:nvPr/>
          </p:nvSpPr>
          <p:spPr bwMode="auto">
            <a:xfrm>
              <a:off x="3847" y="3120"/>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endParaRPr kumimoji="1" lang="en-US" sz="1200"/>
            </a:p>
          </p:txBody>
        </p:sp>
        <p:sp>
          <p:nvSpPr>
            <p:cNvPr id="289864" name="Text Box 75"/>
            <p:cNvSpPr txBox="1">
              <a:spLocks noChangeArrowheads="1"/>
            </p:cNvSpPr>
            <p:nvPr/>
          </p:nvSpPr>
          <p:spPr bwMode="auto">
            <a:xfrm>
              <a:off x="4072" y="311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65" name="Text Box 76"/>
            <p:cNvSpPr txBox="1">
              <a:spLocks noChangeArrowheads="1"/>
            </p:cNvSpPr>
            <p:nvPr/>
          </p:nvSpPr>
          <p:spPr bwMode="auto">
            <a:xfrm>
              <a:off x="4317" y="3120"/>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endParaRPr kumimoji="1" lang="en-US" sz="1200"/>
            </a:p>
          </p:txBody>
        </p:sp>
        <p:sp>
          <p:nvSpPr>
            <p:cNvPr id="289866" name="Text Box 77"/>
            <p:cNvSpPr txBox="1">
              <a:spLocks noChangeArrowheads="1"/>
            </p:cNvSpPr>
            <p:nvPr/>
          </p:nvSpPr>
          <p:spPr bwMode="auto">
            <a:xfrm>
              <a:off x="4322" y="296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67" name="Text Box 78"/>
            <p:cNvSpPr txBox="1">
              <a:spLocks noChangeArrowheads="1"/>
            </p:cNvSpPr>
            <p:nvPr/>
          </p:nvSpPr>
          <p:spPr bwMode="auto">
            <a:xfrm>
              <a:off x="4442" y="2880"/>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68" name="Text Box 79"/>
            <p:cNvSpPr txBox="1">
              <a:spLocks noChangeArrowheads="1"/>
            </p:cNvSpPr>
            <p:nvPr/>
          </p:nvSpPr>
          <p:spPr bwMode="auto">
            <a:xfrm>
              <a:off x="4562" y="295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69" name="Text Box 80"/>
            <p:cNvSpPr txBox="1">
              <a:spLocks noChangeArrowheads="1"/>
            </p:cNvSpPr>
            <p:nvPr/>
          </p:nvSpPr>
          <p:spPr bwMode="auto">
            <a:xfrm>
              <a:off x="4680" y="2876"/>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70" name="Text Box 81"/>
            <p:cNvSpPr txBox="1">
              <a:spLocks noChangeArrowheads="1"/>
            </p:cNvSpPr>
            <p:nvPr/>
          </p:nvSpPr>
          <p:spPr bwMode="auto">
            <a:xfrm>
              <a:off x="4682" y="273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71" name="Text Box 84"/>
            <p:cNvSpPr txBox="1">
              <a:spLocks noChangeArrowheads="1"/>
            </p:cNvSpPr>
            <p:nvPr/>
          </p:nvSpPr>
          <p:spPr bwMode="auto">
            <a:xfrm>
              <a:off x="4442" y="2746"/>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72" name="Text Box 85"/>
            <p:cNvSpPr txBox="1">
              <a:spLocks noChangeArrowheads="1"/>
            </p:cNvSpPr>
            <p:nvPr/>
          </p:nvSpPr>
          <p:spPr bwMode="auto">
            <a:xfrm>
              <a:off x="4560" y="3114"/>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p>
          </p:txBody>
        </p:sp>
        <p:sp>
          <p:nvSpPr>
            <p:cNvPr id="289873" name="Text Box 91"/>
            <p:cNvSpPr txBox="1">
              <a:spLocks noChangeArrowheads="1"/>
            </p:cNvSpPr>
            <p:nvPr/>
          </p:nvSpPr>
          <p:spPr bwMode="auto">
            <a:xfrm>
              <a:off x="4922" y="2736"/>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74" name="Text Box 92"/>
            <p:cNvSpPr txBox="1">
              <a:spLocks noChangeArrowheads="1"/>
            </p:cNvSpPr>
            <p:nvPr/>
          </p:nvSpPr>
          <p:spPr bwMode="auto">
            <a:xfrm>
              <a:off x="4804" y="296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75" name="Text Box 93"/>
            <p:cNvSpPr txBox="1">
              <a:spLocks noChangeArrowheads="1"/>
            </p:cNvSpPr>
            <p:nvPr/>
          </p:nvSpPr>
          <p:spPr bwMode="auto">
            <a:xfrm>
              <a:off x="4922" y="287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76" name="Text Box 94"/>
            <p:cNvSpPr txBox="1">
              <a:spLocks noChangeArrowheads="1"/>
            </p:cNvSpPr>
            <p:nvPr/>
          </p:nvSpPr>
          <p:spPr bwMode="auto">
            <a:xfrm>
              <a:off x="5044" y="2962"/>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t>
              </a:r>
              <a:endParaRPr kumimoji="1" lang="en-US" sz="1200"/>
            </a:p>
          </p:txBody>
        </p:sp>
        <p:sp>
          <p:nvSpPr>
            <p:cNvPr id="289877" name="Text Box 95"/>
            <p:cNvSpPr txBox="1">
              <a:spLocks noChangeArrowheads="1"/>
            </p:cNvSpPr>
            <p:nvPr/>
          </p:nvSpPr>
          <p:spPr bwMode="auto">
            <a:xfrm>
              <a:off x="5174" y="3048"/>
              <a:ext cx="17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a:t>
              </a:r>
              <a:endParaRPr kumimoji="1" lang="en-US" sz="1200"/>
            </a:p>
          </p:txBody>
        </p:sp>
        <p:sp>
          <p:nvSpPr>
            <p:cNvPr id="289878" name="Text Box 96"/>
            <p:cNvSpPr txBox="1">
              <a:spLocks noChangeArrowheads="1"/>
            </p:cNvSpPr>
            <p:nvPr/>
          </p:nvSpPr>
          <p:spPr bwMode="auto">
            <a:xfrm>
              <a:off x="5178" y="2890"/>
              <a:ext cx="17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O</a:t>
              </a:r>
              <a:endParaRPr kumimoji="1" lang="en-US" sz="1200"/>
            </a:p>
          </p:txBody>
        </p:sp>
        <p:sp>
          <p:nvSpPr>
            <p:cNvPr id="289879" name="Text Box 97"/>
            <p:cNvSpPr txBox="1">
              <a:spLocks noChangeArrowheads="1"/>
            </p:cNvSpPr>
            <p:nvPr/>
          </p:nvSpPr>
          <p:spPr bwMode="auto">
            <a:xfrm>
              <a:off x="4801" y="3114"/>
              <a:ext cx="2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CH</a:t>
              </a:r>
              <a:r>
                <a:rPr kumimoji="1" lang="en-US" sz="1000" baseline="-25000"/>
                <a:t>3</a:t>
              </a:r>
            </a:p>
          </p:txBody>
        </p:sp>
        <p:sp>
          <p:nvSpPr>
            <p:cNvPr id="289880" name="Text Box 98"/>
            <p:cNvSpPr txBox="1">
              <a:spLocks noChangeArrowheads="1"/>
            </p:cNvSpPr>
            <p:nvPr/>
          </p:nvSpPr>
          <p:spPr bwMode="auto">
            <a:xfrm>
              <a:off x="4185" y="3255"/>
              <a:ext cx="55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i="1"/>
                <a:t>trans</a:t>
              </a:r>
              <a:r>
                <a:rPr kumimoji="1" lang="en-US" sz="1000"/>
                <a:t> isomer</a:t>
              </a:r>
              <a:endParaRPr kumimoji="1" lang="en-US" sz="1000" baseline="-25000"/>
            </a:p>
          </p:txBody>
        </p:sp>
        <p:sp>
          <p:nvSpPr>
            <p:cNvPr id="289881" name="Text Box 99"/>
            <p:cNvSpPr txBox="1">
              <a:spLocks noChangeArrowheads="1"/>
            </p:cNvSpPr>
            <p:nvPr/>
          </p:nvSpPr>
          <p:spPr bwMode="auto">
            <a:xfrm>
              <a:off x="4195" y="1878"/>
              <a:ext cx="47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i="1"/>
                <a:t>cis</a:t>
              </a:r>
              <a:r>
                <a:rPr kumimoji="1" lang="en-US" sz="1000"/>
                <a:t> isomer</a:t>
              </a:r>
              <a:endParaRPr kumimoji="1" lang="en-US" sz="1000" baseline="-25000"/>
            </a:p>
          </p:txBody>
        </p:sp>
        <p:sp>
          <p:nvSpPr>
            <p:cNvPr id="289882" name="Text Box 100"/>
            <p:cNvSpPr txBox="1">
              <a:spLocks noChangeArrowheads="1"/>
            </p:cNvSpPr>
            <p:nvPr/>
          </p:nvSpPr>
          <p:spPr bwMode="auto">
            <a:xfrm>
              <a:off x="4473" y="2204"/>
              <a:ext cx="44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Enzymes</a:t>
              </a:r>
              <a:endParaRPr kumimoji="1" lang="en-US" sz="1000" baseline="-25000"/>
            </a:p>
          </p:txBody>
        </p:sp>
        <p:sp>
          <p:nvSpPr>
            <p:cNvPr id="289883" name="Text Box 101"/>
            <p:cNvSpPr txBox="1">
              <a:spLocks noChangeArrowheads="1"/>
            </p:cNvSpPr>
            <p:nvPr/>
          </p:nvSpPr>
          <p:spPr bwMode="auto">
            <a:xfrm>
              <a:off x="3996" y="2208"/>
              <a:ext cx="28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000"/>
                <a:t>Light</a:t>
              </a:r>
              <a:endParaRPr kumimoji="1" lang="en-US" sz="1000" baseline="-25000"/>
            </a:p>
          </p:txBody>
        </p:sp>
      </p:grpSp>
    </p:spTree>
    <p:extLst>
      <p:ext uri="{BB962C8B-B14F-4D97-AF65-F5344CB8AC3E}">
        <p14:creationId xmlns:p14="http://schemas.microsoft.com/office/powerpoint/2010/main" val="11301728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457200" y="152400"/>
            <a:ext cx="8229600" cy="411163"/>
          </a:xfrm>
        </p:spPr>
        <p:txBody>
          <a:bodyPr/>
          <a:lstStyle/>
          <a:p>
            <a:pPr eaLnBrk="1" hangingPunct="1"/>
            <a:r>
              <a:rPr lang="en-US">
                <a:ea typeface="ＭＳ Ｐゴシック" pitchFamily="-108" charset="-128"/>
                <a:cs typeface="ＭＳ Ｐゴシック" pitchFamily="-108" charset="-128"/>
              </a:rPr>
              <a:t>Neural pathways for vision</a:t>
            </a:r>
          </a:p>
        </p:txBody>
      </p:sp>
      <p:grpSp>
        <p:nvGrpSpPr>
          <p:cNvPr id="292867" name="Group 17"/>
          <p:cNvGrpSpPr>
            <a:grpSpLocks/>
          </p:cNvGrpSpPr>
          <p:nvPr/>
        </p:nvGrpSpPr>
        <p:grpSpPr bwMode="auto">
          <a:xfrm>
            <a:off x="2362200" y="655638"/>
            <a:ext cx="4394200" cy="5822950"/>
            <a:chOff x="960" y="429"/>
            <a:chExt cx="2768" cy="3668"/>
          </a:xfrm>
        </p:grpSpPr>
        <p:pic>
          <p:nvPicPr>
            <p:cNvPr id="292868" name="Picture 4"/>
            <p:cNvPicPr>
              <a:picLocks noChangeAspect="1" noChangeArrowheads="1"/>
            </p:cNvPicPr>
            <p:nvPr/>
          </p:nvPicPr>
          <p:blipFill>
            <a:blip r:embed="rId2"/>
            <a:srcRect/>
            <a:stretch>
              <a:fillRect/>
            </a:stretch>
          </p:blipFill>
          <p:spPr bwMode="auto">
            <a:xfrm>
              <a:off x="2023" y="488"/>
              <a:ext cx="1705" cy="3504"/>
            </a:xfrm>
            <a:prstGeom prst="rect">
              <a:avLst/>
            </a:prstGeom>
            <a:noFill/>
            <a:ln w="9525">
              <a:noFill/>
              <a:miter lim="800000"/>
              <a:headEnd/>
              <a:tailEnd/>
            </a:ln>
          </p:spPr>
        </p:pic>
        <p:sp>
          <p:nvSpPr>
            <p:cNvPr id="292869" name="Text Box 5"/>
            <p:cNvSpPr txBox="1">
              <a:spLocks noChangeArrowheads="1"/>
            </p:cNvSpPr>
            <p:nvPr/>
          </p:nvSpPr>
          <p:spPr bwMode="auto">
            <a:xfrm>
              <a:off x="2136" y="432"/>
              <a:ext cx="360"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Left</a:t>
              </a:r>
            </a:p>
            <a:p>
              <a:pPr eaLnBrk="0" hangingPunct="0"/>
              <a:r>
                <a:rPr kumimoji="1" lang="en-US" sz="1200"/>
                <a:t>visual</a:t>
              </a:r>
            </a:p>
            <a:p>
              <a:pPr eaLnBrk="0" hangingPunct="0"/>
              <a:r>
                <a:rPr kumimoji="1" lang="en-US" sz="1200"/>
                <a:t>field</a:t>
              </a:r>
            </a:p>
          </p:txBody>
        </p:sp>
        <p:sp>
          <p:nvSpPr>
            <p:cNvPr id="292870" name="Text Box 6"/>
            <p:cNvSpPr txBox="1">
              <a:spLocks noChangeArrowheads="1"/>
            </p:cNvSpPr>
            <p:nvPr/>
          </p:nvSpPr>
          <p:spPr bwMode="auto">
            <a:xfrm>
              <a:off x="3296" y="429"/>
              <a:ext cx="360"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Right</a:t>
              </a:r>
            </a:p>
            <a:p>
              <a:pPr eaLnBrk="0" hangingPunct="0"/>
              <a:r>
                <a:rPr kumimoji="1" lang="en-US" sz="1200"/>
                <a:t>visual</a:t>
              </a:r>
            </a:p>
            <a:p>
              <a:pPr eaLnBrk="0" hangingPunct="0"/>
              <a:r>
                <a:rPr kumimoji="1" lang="en-US" sz="1200"/>
                <a:t>field</a:t>
              </a:r>
            </a:p>
          </p:txBody>
        </p:sp>
        <p:sp>
          <p:nvSpPr>
            <p:cNvPr id="292871" name="Text Box 7"/>
            <p:cNvSpPr txBox="1">
              <a:spLocks noChangeArrowheads="1"/>
            </p:cNvSpPr>
            <p:nvPr/>
          </p:nvSpPr>
          <p:spPr bwMode="auto">
            <a:xfrm>
              <a:off x="2096" y="1942"/>
              <a:ext cx="27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Left</a:t>
              </a:r>
            </a:p>
            <a:p>
              <a:pPr eaLnBrk="0" hangingPunct="0"/>
              <a:r>
                <a:rPr kumimoji="1" lang="en-US" sz="1200"/>
                <a:t>eye</a:t>
              </a:r>
            </a:p>
          </p:txBody>
        </p:sp>
        <p:sp>
          <p:nvSpPr>
            <p:cNvPr id="292872" name="Text Box 8"/>
            <p:cNvSpPr txBox="1">
              <a:spLocks noChangeArrowheads="1"/>
            </p:cNvSpPr>
            <p:nvPr/>
          </p:nvSpPr>
          <p:spPr bwMode="auto">
            <a:xfrm>
              <a:off x="3340" y="1944"/>
              <a:ext cx="339"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Right</a:t>
              </a:r>
            </a:p>
            <a:p>
              <a:pPr eaLnBrk="0" hangingPunct="0"/>
              <a:r>
                <a:rPr kumimoji="1" lang="en-US" sz="1200"/>
                <a:t>eye</a:t>
              </a:r>
            </a:p>
          </p:txBody>
        </p:sp>
        <p:sp>
          <p:nvSpPr>
            <p:cNvPr id="292873" name="Line 9"/>
            <p:cNvSpPr>
              <a:spLocks noChangeShapeType="1"/>
            </p:cNvSpPr>
            <p:nvPr/>
          </p:nvSpPr>
          <p:spPr bwMode="auto">
            <a:xfrm flipH="1">
              <a:off x="1536" y="2342"/>
              <a:ext cx="102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2874" name="Text Box 10"/>
            <p:cNvSpPr txBox="1">
              <a:spLocks noChangeArrowheads="1"/>
            </p:cNvSpPr>
            <p:nvPr/>
          </p:nvSpPr>
          <p:spPr bwMode="auto">
            <a:xfrm>
              <a:off x="960" y="2252"/>
              <a:ext cx="60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Optic nerve</a:t>
              </a:r>
            </a:p>
          </p:txBody>
        </p:sp>
        <p:sp>
          <p:nvSpPr>
            <p:cNvPr id="292875" name="Line 11"/>
            <p:cNvSpPr>
              <a:spLocks noChangeShapeType="1"/>
            </p:cNvSpPr>
            <p:nvPr/>
          </p:nvSpPr>
          <p:spPr bwMode="auto">
            <a:xfrm flipH="1">
              <a:off x="1594" y="2711"/>
              <a:ext cx="121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2876" name="Text Box 12"/>
            <p:cNvSpPr txBox="1">
              <a:spLocks noChangeArrowheads="1"/>
            </p:cNvSpPr>
            <p:nvPr/>
          </p:nvSpPr>
          <p:spPr bwMode="auto">
            <a:xfrm>
              <a:off x="960" y="2621"/>
              <a:ext cx="67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Optic chiasm</a:t>
              </a:r>
            </a:p>
          </p:txBody>
        </p:sp>
        <p:sp>
          <p:nvSpPr>
            <p:cNvPr id="292877" name="Line 13"/>
            <p:cNvSpPr>
              <a:spLocks noChangeShapeType="1"/>
            </p:cNvSpPr>
            <p:nvPr/>
          </p:nvSpPr>
          <p:spPr bwMode="auto">
            <a:xfrm flipH="1">
              <a:off x="1344" y="3161"/>
              <a:ext cx="123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2878" name="Text Box 14"/>
            <p:cNvSpPr txBox="1">
              <a:spLocks noChangeArrowheads="1"/>
            </p:cNvSpPr>
            <p:nvPr/>
          </p:nvSpPr>
          <p:spPr bwMode="auto">
            <a:xfrm>
              <a:off x="960" y="3061"/>
              <a:ext cx="551"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Lateral</a:t>
              </a:r>
              <a:br>
                <a:rPr kumimoji="1" lang="en-US" sz="1200"/>
              </a:br>
              <a:r>
                <a:rPr kumimoji="1" lang="en-US" sz="1200"/>
                <a:t>geniculate</a:t>
              </a:r>
              <a:br>
                <a:rPr kumimoji="1" lang="en-US" sz="1200"/>
              </a:br>
              <a:r>
                <a:rPr kumimoji="1" lang="en-US" sz="1200"/>
                <a:t>nucleus</a:t>
              </a:r>
            </a:p>
          </p:txBody>
        </p:sp>
        <p:sp>
          <p:nvSpPr>
            <p:cNvPr id="292879" name="Line 15"/>
            <p:cNvSpPr>
              <a:spLocks noChangeShapeType="1"/>
            </p:cNvSpPr>
            <p:nvPr/>
          </p:nvSpPr>
          <p:spPr bwMode="auto">
            <a:xfrm flipH="1">
              <a:off x="1392" y="3921"/>
              <a:ext cx="1185"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2880" name="Text Box 16"/>
            <p:cNvSpPr txBox="1">
              <a:spLocks noChangeArrowheads="1"/>
            </p:cNvSpPr>
            <p:nvPr/>
          </p:nvSpPr>
          <p:spPr bwMode="auto">
            <a:xfrm>
              <a:off x="960" y="3809"/>
              <a:ext cx="648"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Primary</a:t>
              </a:r>
              <a:br>
                <a:rPr kumimoji="1" lang="en-US" sz="1200"/>
              </a:br>
              <a:r>
                <a:rPr kumimoji="1" lang="en-US" sz="1200"/>
                <a:t>visual cortex</a:t>
              </a:r>
            </a:p>
          </p:txBody>
        </p:sp>
      </p:grpSp>
    </p:spTree>
    <p:extLst>
      <p:ext uri="{BB962C8B-B14F-4D97-AF65-F5344CB8AC3E}">
        <p14:creationId xmlns:p14="http://schemas.microsoft.com/office/powerpoint/2010/main" val="4590016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t>Fast twitch &amp; slow twitch muscles</a:t>
            </a:r>
          </a:p>
        </p:txBody>
      </p:sp>
      <p:sp>
        <p:nvSpPr>
          <p:cNvPr id="431107" name="Rectangle 3" descr="Rectangle: Click to edit Master text styles&#10;Second level&#10;Third level&#10;Fourth level&#10;Fifth level"/>
          <p:cNvSpPr>
            <a:spLocks noGrp="1" noChangeArrowheads="1"/>
          </p:cNvSpPr>
          <p:nvPr>
            <p:ph type="body" idx="1"/>
          </p:nvPr>
        </p:nvSpPr>
        <p:spPr>
          <a:xfrm>
            <a:off x="838200" y="1371600"/>
            <a:ext cx="8001000" cy="5334000"/>
          </a:xfrm>
        </p:spPr>
        <p:txBody>
          <a:bodyPr/>
          <a:lstStyle/>
          <a:p>
            <a:pPr>
              <a:lnSpc>
                <a:spcPct val="90000"/>
              </a:lnSpc>
            </a:pPr>
            <a:r>
              <a:rPr lang="en-US" sz="2800" u="sng" dirty="0">
                <a:solidFill>
                  <a:srgbClr val="CC0000"/>
                </a:solidFill>
              </a:rPr>
              <a:t>Slow twitch muscle fibers</a:t>
            </a:r>
            <a:endParaRPr lang="en-US" sz="2800" dirty="0"/>
          </a:p>
          <a:p>
            <a:pPr lvl="1">
              <a:lnSpc>
                <a:spcPct val="90000"/>
              </a:lnSpc>
            </a:pPr>
            <a:r>
              <a:rPr lang="en-US" u="sng" dirty="0">
                <a:solidFill>
                  <a:srgbClr val="CC0000"/>
                </a:solidFill>
              </a:rPr>
              <a:t>contract slowly</a:t>
            </a:r>
            <a:r>
              <a:rPr lang="en-US" dirty="0"/>
              <a:t>, but keep going for a long time</a:t>
            </a:r>
          </a:p>
          <a:p>
            <a:pPr lvl="2">
              <a:lnSpc>
                <a:spcPct val="90000"/>
              </a:lnSpc>
            </a:pPr>
            <a:r>
              <a:rPr lang="en-US" sz="2800" dirty="0"/>
              <a:t>more mitochondria for aerobic respiration </a:t>
            </a:r>
          </a:p>
          <a:p>
            <a:pPr lvl="2">
              <a:lnSpc>
                <a:spcPct val="90000"/>
              </a:lnSpc>
            </a:pPr>
            <a:r>
              <a:rPr lang="en-US" sz="2800" dirty="0"/>
              <a:t>less SR </a:t>
            </a:r>
            <a:r>
              <a:rPr lang="en-US" sz="2800" dirty="0">
                <a:sym typeface="Symbol" charset="2"/>
              </a:rPr>
              <a:t></a:t>
            </a:r>
            <a:r>
              <a:rPr lang="en-US" sz="2800" dirty="0"/>
              <a:t> Ca</a:t>
            </a:r>
            <a:r>
              <a:rPr lang="en-US" sz="2800" baseline="30000" dirty="0"/>
              <a:t>2+</a:t>
            </a:r>
            <a:r>
              <a:rPr lang="en-US" sz="2800" dirty="0"/>
              <a:t> remains in cytosol longer</a:t>
            </a:r>
          </a:p>
          <a:p>
            <a:pPr lvl="1">
              <a:lnSpc>
                <a:spcPct val="90000"/>
              </a:lnSpc>
            </a:pPr>
            <a:r>
              <a:rPr lang="en-US" u="sng" dirty="0">
                <a:solidFill>
                  <a:srgbClr val="CC0000"/>
                </a:solidFill>
              </a:rPr>
              <a:t>long distance runner</a:t>
            </a:r>
            <a:endParaRPr lang="en-US" dirty="0"/>
          </a:p>
          <a:p>
            <a:pPr lvl="1">
              <a:lnSpc>
                <a:spcPct val="90000"/>
              </a:lnSpc>
            </a:pPr>
            <a:r>
              <a:rPr lang="en-US" dirty="0"/>
              <a:t>“dark” meat = more blood vessels </a:t>
            </a:r>
          </a:p>
          <a:p>
            <a:pPr>
              <a:lnSpc>
                <a:spcPct val="90000"/>
              </a:lnSpc>
            </a:pPr>
            <a:r>
              <a:rPr lang="en-US" sz="2800" u="sng" dirty="0">
                <a:solidFill>
                  <a:srgbClr val="CC0000"/>
                </a:solidFill>
              </a:rPr>
              <a:t>Fast twitch muscle fibers</a:t>
            </a:r>
            <a:endParaRPr lang="en-US" sz="2800" dirty="0"/>
          </a:p>
          <a:p>
            <a:pPr lvl="1">
              <a:lnSpc>
                <a:spcPct val="90000"/>
              </a:lnSpc>
            </a:pPr>
            <a:r>
              <a:rPr lang="en-US" u="sng" dirty="0">
                <a:solidFill>
                  <a:srgbClr val="CC0000"/>
                </a:solidFill>
              </a:rPr>
              <a:t>contract quickly</a:t>
            </a:r>
            <a:r>
              <a:rPr lang="en-US" dirty="0"/>
              <a:t>, but get tired rapidly</a:t>
            </a:r>
          </a:p>
          <a:p>
            <a:pPr lvl="2">
              <a:lnSpc>
                <a:spcPct val="90000"/>
              </a:lnSpc>
            </a:pPr>
            <a:r>
              <a:rPr lang="en-US" sz="2800" dirty="0"/>
              <a:t>store more glycogen for anaerobic respiration </a:t>
            </a:r>
          </a:p>
          <a:p>
            <a:pPr lvl="1">
              <a:lnSpc>
                <a:spcPct val="90000"/>
              </a:lnSpc>
            </a:pPr>
            <a:r>
              <a:rPr lang="en-US" u="sng" dirty="0">
                <a:solidFill>
                  <a:srgbClr val="CC0000"/>
                </a:solidFill>
              </a:rPr>
              <a:t>sprinter</a:t>
            </a:r>
            <a:endParaRPr lang="en-US" dirty="0"/>
          </a:p>
          <a:p>
            <a:pPr lvl="1">
              <a:lnSpc>
                <a:spcPct val="90000"/>
              </a:lnSpc>
            </a:pPr>
            <a:r>
              <a:rPr lang="en-US" dirty="0"/>
              <a:t>“white” meat</a:t>
            </a:r>
          </a:p>
        </p:txBody>
      </p:sp>
      <p:pic>
        <p:nvPicPr>
          <p:cNvPr id="431108" name="Picture 4" descr="betteru25"/>
          <p:cNvPicPr>
            <a:picLocks noChangeAspect="1" noChangeArrowheads="1"/>
          </p:cNvPicPr>
          <p:nvPr/>
        </p:nvPicPr>
        <p:blipFill>
          <a:blip r:embed="rId3"/>
          <a:srcRect/>
          <a:stretch>
            <a:fillRect/>
          </a:stretch>
        </p:blipFill>
        <p:spPr bwMode="auto">
          <a:xfrm>
            <a:off x="5715000" y="5672138"/>
            <a:ext cx="3213100" cy="1185862"/>
          </a:xfrm>
          <a:prstGeom prst="rect">
            <a:avLst/>
          </a:prstGeom>
          <a:noFill/>
        </p:spPr>
      </p:pic>
    </p:spTree>
    <p:extLst>
      <p:ext uri="{BB962C8B-B14F-4D97-AF65-F5344CB8AC3E}">
        <p14:creationId xmlns:p14="http://schemas.microsoft.com/office/powerpoint/2010/main" val="13982237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Smell in humans</a:t>
            </a:r>
          </a:p>
        </p:txBody>
      </p:sp>
      <p:grpSp>
        <p:nvGrpSpPr>
          <p:cNvPr id="293891" name="Group 33"/>
          <p:cNvGrpSpPr>
            <a:grpSpLocks/>
          </p:cNvGrpSpPr>
          <p:nvPr/>
        </p:nvGrpSpPr>
        <p:grpSpPr bwMode="auto">
          <a:xfrm>
            <a:off x="152400" y="1219200"/>
            <a:ext cx="8966200" cy="4279900"/>
            <a:chOff x="96" y="768"/>
            <a:chExt cx="5648" cy="2696"/>
          </a:xfrm>
        </p:grpSpPr>
        <p:grpSp>
          <p:nvGrpSpPr>
            <p:cNvPr id="293892" name="Group 32"/>
            <p:cNvGrpSpPr>
              <a:grpSpLocks/>
            </p:cNvGrpSpPr>
            <p:nvPr/>
          </p:nvGrpSpPr>
          <p:grpSpPr bwMode="auto">
            <a:xfrm>
              <a:off x="96" y="768"/>
              <a:ext cx="5648" cy="2696"/>
              <a:chOff x="96" y="768"/>
              <a:chExt cx="5648" cy="2696"/>
            </a:xfrm>
          </p:grpSpPr>
          <p:pic>
            <p:nvPicPr>
              <p:cNvPr id="293894" name="Picture 4"/>
              <p:cNvPicPr>
                <a:picLocks noChangeAspect="1" noChangeArrowheads="1"/>
              </p:cNvPicPr>
              <p:nvPr/>
            </p:nvPicPr>
            <p:blipFill>
              <a:blip r:embed="rId2"/>
              <a:srcRect/>
              <a:stretch>
                <a:fillRect/>
              </a:stretch>
            </p:blipFill>
            <p:spPr bwMode="auto">
              <a:xfrm>
                <a:off x="239" y="768"/>
                <a:ext cx="4992" cy="2696"/>
              </a:xfrm>
              <a:prstGeom prst="rect">
                <a:avLst/>
              </a:prstGeom>
              <a:noFill/>
              <a:ln w="9525">
                <a:noFill/>
                <a:miter lim="800000"/>
                <a:headEnd/>
                <a:tailEnd/>
              </a:ln>
            </p:spPr>
          </p:pic>
          <p:sp>
            <p:nvSpPr>
              <p:cNvPr id="293895" name="Rectangle 5"/>
              <p:cNvSpPr>
                <a:spLocks noChangeArrowheads="1"/>
              </p:cNvSpPr>
              <p:nvPr/>
            </p:nvSpPr>
            <p:spPr bwMode="auto">
              <a:xfrm>
                <a:off x="1175" y="848"/>
                <a:ext cx="37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Brain</a:t>
                </a:r>
              </a:p>
            </p:txBody>
          </p:sp>
          <p:sp>
            <p:nvSpPr>
              <p:cNvPr id="293896" name="Rectangle 6"/>
              <p:cNvSpPr>
                <a:spLocks noChangeArrowheads="1"/>
              </p:cNvSpPr>
              <p:nvPr/>
            </p:nvSpPr>
            <p:spPr bwMode="auto">
              <a:xfrm>
                <a:off x="831" y="1600"/>
                <a:ext cx="71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Nasal cavity</a:t>
                </a:r>
              </a:p>
            </p:txBody>
          </p:sp>
          <p:sp>
            <p:nvSpPr>
              <p:cNvPr id="293897" name="Rectangle 7"/>
              <p:cNvSpPr>
                <a:spLocks noChangeArrowheads="1"/>
              </p:cNvSpPr>
              <p:nvPr/>
            </p:nvSpPr>
            <p:spPr bwMode="auto">
              <a:xfrm>
                <a:off x="96" y="1248"/>
                <a:ext cx="51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Odorant</a:t>
                </a:r>
              </a:p>
            </p:txBody>
          </p:sp>
          <p:sp>
            <p:nvSpPr>
              <p:cNvPr id="293898" name="Line 8"/>
              <p:cNvSpPr>
                <a:spLocks noChangeShapeType="1"/>
              </p:cNvSpPr>
              <p:nvPr/>
            </p:nvSpPr>
            <p:spPr bwMode="auto">
              <a:xfrm flipV="1">
                <a:off x="399" y="1440"/>
                <a:ext cx="0" cy="5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899" name="Line 9"/>
              <p:cNvSpPr>
                <a:spLocks noChangeShapeType="1"/>
              </p:cNvSpPr>
              <p:nvPr/>
            </p:nvSpPr>
            <p:spPr bwMode="auto">
              <a:xfrm flipH="1">
                <a:off x="815" y="2496"/>
                <a:ext cx="61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00" name="Line 10"/>
              <p:cNvSpPr>
                <a:spLocks noChangeShapeType="1"/>
              </p:cNvSpPr>
              <p:nvPr/>
            </p:nvSpPr>
            <p:spPr bwMode="auto">
              <a:xfrm flipH="1" flipV="1">
                <a:off x="815" y="2496"/>
                <a:ext cx="624"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01" name="Rectangle 11"/>
              <p:cNvSpPr>
                <a:spLocks noChangeArrowheads="1"/>
              </p:cNvSpPr>
              <p:nvPr/>
            </p:nvSpPr>
            <p:spPr bwMode="auto">
              <a:xfrm>
                <a:off x="383" y="2408"/>
                <a:ext cx="515"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Odorant</a:t>
                </a:r>
                <a:br>
                  <a:rPr kumimoji="1" lang="en-US" sz="1200"/>
                </a:br>
                <a:r>
                  <a:rPr kumimoji="1" lang="en-US" sz="1200"/>
                  <a:t>receptors</a:t>
                </a:r>
              </a:p>
            </p:txBody>
          </p:sp>
          <p:sp>
            <p:nvSpPr>
              <p:cNvPr id="293902" name="Line 12"/>
              <p:cNvSpPr>
                <a:spLocks noChangeShapeType="1"/>
              </p:cNvSpPr>
              <p:nvPr/>
            </p:nvSpPr>
            <p:spPr bwMode="auto">
              <a:xfrm flipH="1">
                <a:off x="983" y="2888"/>
                <a:ext cx="31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03" name="Rectangle 13"/>
              <p:cNvSpPr>
                <a:spLocks noChangeArrowheads="1"/>
              </p:cNvSpPr>
              <p:nvPr/>
            </p:nvSpPr>
            <p:spPr bwMode="auto">
              <a:xfrm>
                <a:off x="530" y="2792"/>
                <a:ext cx="57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Plasma</a:t>
                </a:r>
                <a:br>
                  <a:rPr kumimoji="1" lang="en-US" sz="1200"/>
                </a:br>
                <a:r>
                  <a:rPr kumimoji="1" lang="en-US" sz="1200"/>
                  <a:t>membrane</a:t>
                </a:r>
              </a:p>
            </p:txBody>
          </p:sp>
          <p:sp>
            <p:nvSpPr>
              <p:cNvPr id="293904" name="Line 14"/>
              <p:cNvSpPr>
                <a:spLocks noChangeShapeType="1"/>
              </p:cNvSpPr>
              <p:nvPr/>
            </p:nvSpPr>
            <p:spPr bwMode="auto">
              <a:xfrm flipH="1">
                <a:off x="991" y="3344"/>
                <a:ext cx="37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05" name="Rectangle 15"/>
              <p:cNvSpPr>
                <a:spLocks noChangeArrowheads="1"/>
              </p:cNvSpPr>
              <p:nvPr/>
            </p:nvSpPr>
            <p:spPr bwMode="auto">
              <a:xfrm>
                <a:off x="545" y="3256"/>
                <a:ext cx="46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Odorant</a:t>
                </a:r>
              </a:p>
            </p:txBody>
          </p:sp>
          <p:sp>
            <p:nvSpPr>
              <p:cNvPr id="293906" name="Line 16"/>
              <p:cNvSpPr>
                <a:spLocks noChangeShapeType="1"/>
              </p:cNvSpPr>
              <p:nvPr/>
            </p:nvSpPr>
            <p:spPr bwMode="auto">
              <a:xfrm>
                <a:off x="4671" y="2976"/>
                <a:ext cx="3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07" name="Line 17"/>
              <p:cNvSpPr>
                <a:spLocks noChangeShapeType="1"/>
              </p:cNvSpPr>
              <p:nvPr/>
            </p:nvSpPr>
            <p:spPr bwMode="auto">
              <a:xfrm flipV="1">
                <a:off x="4799" y="2976"/>
                <a:ext cx="240" cy="2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08" name="Rectangle 18"/>
              <p:cNvSpPr>
                <a:spLocks noChangeArrowheads="1"/>
              </p:cNvSpPr>
              <p:nvPr/>
            </p:nvSpPr>
            <p:spPr bwMode="auto">
              <a:xfrm>
                <a:off x="5017" y="2880"/>
                <a:ext cx="334"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Cilia</a:t>
                </a:r>
              </a:p>
            </p:txBody>
          </p:sp>
          <p:sp>
            <p:nvSpPr>
              <p:cNvPr id="293909" name="Line 19"/>
              <p:cNvSpPr>
                <a:spLocks noChangeShapeType="1"/>
              </p:cNvSpPr>
              <p:nvPr/>
            </p:nvSpPr>
            <p:spPr bwMode="auto">
              <a:xfrm>
                <a:off x="4567" y="2656"/>
                <a:ext cx="41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10" name="Rectangle 20"/>
              <p:cNvSpPr>
                <a:spLocks noChangeArrowheads="1"/>
              </p:cNvSpPr>
              <p:nvPr/>
            </p:nvSpPr>
            <p:spPr bwMode="auto">
              <a:xfrm>
                <a:off x="4969" y="2563"/>
                <a:ext cx="77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Chemoreceptor</a:t>
                </a:r>
              </a:p>
            </p:txBody>
          </p:sp>
          <p:sp>
            <p:nvSpPr>
              <p:cNvPr id="293911" name="Line 21"/>
              <p:cNvSpPr>
                <a:spLocks noChangeShapeType="1"/>
              </p:cNvSpPr>
              <p:nvPr/>
            </p:nvSpPr>
            <p:spPr bwMode="auto">
              <a:xfrm flipV="1">
                <a:off x="4816" y="2152"/>
                <a:ext cx="171" cy="2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12" name="Rectangle 22"/>
              <p:cNvSpPr>
                <a:spLocks noChangeArrowheads="1"/>
              </p:cNvSpPr>
              <p:nvPr/>
            </p:nvSpPr>
            <p:spPr bwMode="auto">
              <a:xfrm>
                <a:off x="4959" y="2048"/>
                <a:ext cx="76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Epithelial cell</a:t>
                </a:r>
              </a:p>
            </p:txBody>
          </p:sp>
          <p:sp>
            <p:nvSpPr>
              <p:cNvPr id="293913" name="Line 23"/>
              <p:cNvSpPr>
                <a:spLocks noChangeShapeType="1"/>
              </p:cNvSpPr>
              <p:nvPr/>
            </p:nvSpPr>
            <p:spPr bwMode="auto">
              <a:xfrm flipV="1">
                <a:off x="4848" y="1888"/>
                <a:ext cx="15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14" name="Rectangle 24"/>
              <p:cNvSpPr>
                <a:spLocks noChangeArrowheads="1"/>
              </p:cNvSpPr>
              <p:nvPr/>
            </p:nvSpPr>
            <p:spPr bwMode="auto">
              <a:xfrm>
                <a:off x="4992" y="1792"/>
                <a:ext cx="3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Bone</a:t>
                </a:r>
              </a:p>
            </p:txBody>
          </p:sp>
          <p:sp>
            <p:nvSpPr>
              <p:cNvPr id="293915" name="Line 26"/>
              <p:cNvSpPr>
                <a:spLocks noChangeShapeType="1"/>
              </p:cNvSpPr>
              <p:nvPr/>
            </p:nvSpPr>
            <p:spPr bwMode="auto">
              <a:xfrm>
                <a:off x="4848" y="1392"/>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3916" name="Rectangle 27"/>
              <p:cNvSpPr>
                <a:spLocks noChangeArrowheads="1"/>
              </p:cNvSpPr>
              <p:nvPr/>
            </p:nvSpPr>
            <p:spPr bwMode="auto">
              <a:xfrm>
                <a:off x="4981" y="1299"/>
                <a:ext cx="70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Olfactory bulb</a:t>
                </a:r>
              </a:p>
            </p:txBody>
          </p:sp>
          <p:sp>
            <p:nvSpPr>
              <p:cNvPr id="293917" name="Rectangle 28"/>
              <p:cNvSpPr>
                <a:spLocks noChangeArrowheads="1"/>
              </p:cNvSpPr>
              <p:nvPr/>
            </p:nvSpPr>
            <p:spPr bwMode="auto">
              <a:xfrm>
                <a:off x="3646" y="928"/>
                <a:ext cx="81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Action potentials</a:t>
                </a:r>
              </a:p>
            </p:txBody>
          </p:sp>
        </p:grpSp>
        <p:sp>
          <p:nvSpPr>
            <p:cNvPr id="293893" name="Text Box 30"/>
            <p:cNvSpPr txBox="1">
              <a:spLocks noChangeArrowheads="1"/>
            </p:cNvSpPr>
            <p:nvPr/>
          </p:nvSpPr>
          <p:spPr bwMode="auto">
            <a:xfrm>
              <a:off x="4168" y="3264"/>
              <a:ext cx="44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Mucus</a:t>
              </a:r>
            </a:p>
          </p:txBody>
        </p:sp>
      </p:grpSp>
    </p:spTree>
    <p:extLst>
      <p:ext uri="{BB962C8B-B14F-4D97-AF65-F5344CB8AC3E}">
        <p14:creationId xmlns:p14="http://schemas.microsoft.com/office/powerpoint/2010/main" val="18957999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457200" y="274638"/>
            <a:ext cx="8229600" cy="563562"/>
          </a:xfrm>
        </p:spPr>
        <p:txBody>
          <a:bodyPr/>
          <a:lstStyle/>
          <a:p>
            <a:pPr eaLnBrk="1" hangingPunct="1"/>
            <a:r>
              <a:rPr lang="en-US">
                <a:ea typeface="ＭＳ Ｐゴシック" pitchFamily="-108" charset="-128"/>
                <a:cs typeface="ＭＳ Ｐゴシック" pitchFamily="-108" charset="-128"/>
              </a:rPr>
              <a:t> Chemoreceptors in an insect</a:t>
            </a:r>
          </a:p>
        </p:txBody>
      </p:sp>
      <p:grpSp>
        <p:nvGrpSpPr>
          <p:cNvPr id="294915" name="Group 6"/>
          <p:cNvGrpSpPr>
            <a:grpSpLocks/>
          </p:cNvGrpSpPr>
          <p:nvPr/>
        </p:nvGrpSpPr>
        <p:grpSpPr bwMode="auto">
          <a:xfrm>
            <a:off x="1752600" y="914400"/>
            <a:ext cx="5557838" cy="5334000"/>
            <a:chOff x="1104" y="576"/>
            <a:chExt cx="3501" cy="3360"/>
          </a:xfrm>
        </p:grpSpPr>
        <p:pic>
          <p:nvPicPr>
            <p:cNvPr id="294916" name="Picture 4"/>
            <p:cNvPicPr>
              <a:picLocks noChangeAspect="1" noChangeArrowheads="1"/>
            </p:cNvPicPr>
            <p:nvPr/>
          </p:nvPicPr>
          <p:blipFill>
            <a:blip r:embed="rId2"/>
            <a:srcRect/>
            <a:stretch>
              <a:fillRect/>
            </a:stretch>
          </p:blipFill>
          <p:spPr bwMode="auto">
            <a:xfrm>
              <a:off x="1104" y="576"/>
              <a:ext cx="3408" cy="3326"/>
            </a:xfrm>
            <a:prstGeom prst="rect">
              <a:avLst/>
            </a:prstGeom>
            <a:noFill/>
            <a:ln w="9525">
              <a:noFill/>
              <a:miter lim="800000"/>
              <a:headEnd/>
              <a:tailEnd/>
            </a:ln>
          </p:spPr>
        </p:pic>
        <p:sp>
          <p:nvSpPr>
            <p:cNvPr id="294917" name="Rectangle 5"/>
            <p:cNvSpPr>
              <a:spLocks noChangeArrowheads="1"/>
            </p:cNvSpPr>
            <p:nvPr/>
          </p:nvSpPr>
          <p:spPr bwMode="auto">
            <a:xfrm rot="-5400000">
              <a:off x="4301" y="3631"/>
              <a:ext cx="43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0.1 mm</a:t>
              </a:r>
            </a:p>
          </p:txBody>
        </p:sp>
      </p:grpSp>
    </p:spTree>
    <p:extLst>
      <p:ext uri="{BB962C8B-B14F-4D97-AF65-F5344CB8AC3E}">
        <p14:creationId xmlns:p14="http://schemas.microsoft.com/office/powerpoint/2010/main" val="35798063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0" y="274638"/>
            <a:ext cx="9144000" cy="411162"/>
          </a:xfrm>
        </p:spPr>
        <p:txBody>
          <a:bodyPr/>
          <a:lstStyle/>
          <a:p>
            <a:pPr eaLnBrk="1" hangingPunct="1"/>
            <a:r>
              <a:rPr lang="en-US" sz="3200">
                <a:ea typeface="ＭＳ Ｐゴシック" pitchFamily="-108" charset="-128"/>
                <a:cs typeface="ＭＳ Ｐゴシック" pitchFamily="-108" charset="-128"/>
              </a:rPr>
              <a:t>Sensory transduction by a sweetness receptor</a:t>
            </a:r>
          </a:p>
        </p:txBody>
      </p:sp>
      <p:grpSp>
        <p:nvGrpSpPr>
          <p:cNvPr id="295939" name="Group 86"/>
          <p:cNvGrpSpPr>
            <a:grpSpLocks/>
          </p:cNvGrpSpPr>
          <p:nvPr/>
        </p:nvGrpSpPr>
        <p:grpSpPr bwMode="auto">
          <a:xfrm>
            <a:off x="1498600" y="639763"/>
            <a:ext cx="6143625" cy="5870575"/>
            <a:chOff x="944" y="403"/>
            <a:chExt cx="3870" cy="3698"/>
          </a:xfrm>
        </p:grpSpPr>
        <p:pic>
          <p:nvPicPr>
            <p:cNvPr id="295946" name="Picture 4"/>
            <p:cNvPicPr>
              <a:picLocks noChangeAspect="1" noChangeArrowheads="1"/>
            </p:cNvPicPr>
            <p:nvPr/>
          </p:nvPicPr>
          <p:blipFill>
            <a:blip r:embed="rId2"/>
            <a:srcRect/>
            <a:stretch>
              <a:fillRect/>
            </a:stretch>
          </p:blipFill>
          <p:spPr bwMode="auto">
            <a:xfrm>
              <a:off x="1276" y="528"/>
              <a:ext cx="1841" cy="3528"/>
            </a:xfrm>
            <a:prstGeom prst="rect">
              <a:avLst/>
            </a:prstGeom>
            <a:noFill/>
            <a:ln w="9525">
              <a:noFill/>
              <a:miter lim="800000"/>
              <a:headEnd/>
              <a:tailEnd/>
            </a:ln>
          </p:spPr>
        </p:pic>
        <p:sp>
          <p:nvSpPr>
            <p:cNvPr id="295947" name="Text Box 5"/>
            <p:cNvSpPr txBox="1">
              <a:spLocks noChangeArrowheads="1"/>
            </p:cNvSpPr>
            <p:nvPr/>
          </p:nvSpPr>
          <p:spPr bwMode="auto">
            <a:xfrm>
              <a:off x="2184" y="403"/>
              <a:ext cx="42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Taste pore</a:t>
              </a:r>
            </a:p>
          </p:txBody>
        </p:sp>
        <p:sp>
          <p:nvSpPr>
            <p:cNvPr id="295948" name="Text Box 6"/>
            <p:cNvSpPr txBox="1">
              <a:spLocks noChangeArrowheads="1"/>
            </p:cNvSpPr>
            <p:nvPr/>
          </p:nvSpPr>
          <p:spPr bwMode="auto">
            <a:xfrm>
              <a:off x="2870" y="412"/>
              <a:ext cx="563"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Sugar molecule</a:t>
              </a:r>
            </a:p>
          </p:txBody>
        </p:sp>
        <p:sp>
          <p:nvSpPr>
            <p:cNvPr id="295949" name="Line 7"/>
            <p:cNvSpPr>
              <a:spLocks noChangeShapeType="1"/>
            </p:cNvSpPr>
            <p:nvPr/>
          </p:nvSpPr>
          <p:spPr bwMode="auto">
            <a:xfrm flipV="1">
              <a:off x="2820" y="510"/>
              <a:ext cx="9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50" name="Line 8"/>
            <p:cNvSpPr>
              <a:spLocks noChangeShapeType="1"/>
            </p:cNvSpPr>
            <p:nvPr/>
          </p:nvSpPr>
          <p:spPr bwMode="auto">
            <a:xfrm flipH="1" flipV="1">
              <a:off x="2514" y="514"/>
              <a:ext cx="120" cy="1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51" name="Text Box 9"/>
            <p:cNvSpPr txBox="1">
              <a:spLocks noChangeArrowheads="1"/>
            </p:cNvSpPr>
            <p:nvPr/>
          </p:nvSpPr>
          <p:spPr bwMode="auto">
            <a:xfrm>
              <a:off x="3139" y="600"/>
              <a:ext cx="352" cy="289"/>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Sensory</a:t>
              </a:r>
              <a:br>
                <a:rPr kumimoji="1" lang="en-US" sz="800"/>
              </a:br>
              <a:r>
                <a:rPr kumimoji="1" lang="en-US" sz="800"/>
                <a:t>receptor</a:t>
              </a:r>
              <a:br>
                <a:rPr kumimoji="1" lang="en-US" sz="800"/>
              </a:br>
              <a:r>
                <a:rPr kumimoji="1" lang="en-US" sz="800"/>
                <a:t>cells</a:t>
              </a:r>
            </a:p>
          </p:txBody>
        </p:sp>
        <p:sp>
          <p:nvSpPr>
            <p:cNvPr id="295952" name="Line 10"/>
            <p:cNvSpPr>
              <a:spLocks noChangeShapeType="1"/>
            </p:cNvSpPr>
            <p:nvPr/>
          </p:nvSpPr>
          <p:spPr bwMode="auto">
            <a:xfrm flipV="1">
              <a:off x="2709" y="672"/>
              <a:ext cx="468" cy="19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53" name="Line 11"/>
            <p:cNvSpPr>
              <a:spLocks noChangeShapeType="1"/>
            </p:cNvSpPr>
            <p:nvPr/>
          </p:nvSpPr>
          <p:spPr bwMode="auto">
            <a:xfrm flipV="1">
              <a:off x="2838" y="672"/>
              <a:ext cx="336"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54" name="Text Box 12"/>
            <p:cNvSpPr txBox="1">
              <a:spLocks noChangeArrowheads="1"/>
            </p:cNvSpPr>
            <p:nvPr/>
          </p:nvSpPr>
          <p:spPr bwMode="auto">
            <a:xfrm>
              <a:off x="2778" y="1122"/>
              <a:ext cx="352"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Sensory</a:t>
              </a:r>
              <a:br>
                <a:rPr kumimoji="1" lang="en-US" sz="800"/>
              </a:br>
              <a:r>
                <a:rPr kumimoji="1" lang="en-US" sz="800"/>
                <a:t>neuron</a:t>
              </a:r>
            </a:p>
          </p:txBody>
        </p:sp>
        <p:sp>
          <p:nvSpPr>
            <p:cNvPr id="295955" name="Line 13"/>
            <p:cNvSpPr>
              <a:spLocks noChangeShapeType="1"/>
            </p:cNvSpPr>
            <p:nvPr/>
          </p:nvSpPr>
          <p:spPr bwMode="auto">
            <a:xfrm>
              <a:off x="2679" y="1188"/>
              <a:ext cx="14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56" name="Text Box 14"/>
            <p:cNvSpPr txBox="1">
              <a:spLocks noChangeArrowheads="1"/>
            </p:cNvSpPr>
            <p:nvPr/>
          </p:nvSpPr>
          <p:spPr bwMode="auto">
            <a:xfrm>
              <a:off x="1862" y="562"/>
              <a:ext cx="403"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Taste bud</a:t>
              </a:r>
            </a:p>
          </p:txBody>
        </p:sp>
        <p:sp>
          <p:nvSpPr>
            <p:cNvPr id="295957" name="Line 15"/>
            <p:cNvSpPr>
              <a:spLocks noChangeShapeType="1"/>
            </p:cNvSpPr>
            <p:nvPr/>
          </p:nvSpPr>
          <p:spPr bwMode="auto">
            <a:xfrm flipH="1" flipV="1">
              <a:off x="2175" y="675"/>
              <a:ext cx="288"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58" name="Line 16"/>
            <p:cNvSpPr>
              <a:spLocks noChangeShapeType="1"/>
            </p:cNvSpPr>
            <p:nvPr/>
          </p:nvSpPr>
          <p:spPr bwMode="auto">
            <a:xfrm>
              <a:off x="1926" y="1014"/>
              <a:ext cx="24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59" name="Text Box 17"/>
            <p:cNvSpPr txBox="1">
              <a:spLocks noChangeArrowheads="1"/>
            </p:cNvSpPr>
            <p:nvPr/>
          </p:nvSpPr>
          <p:spPr bwMode="auto">
            <a:xfrm>
              <a:off x="1986" y="1140"/>
              <a:ext cx="335"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Tongue</a:t>
              </a:r>
            </a:p>
          </p:txBody>
        </p:sp>
        <p:sp>
          <p:nvSpPr>
            <p:cNvPr id="295960" name="Text Box 20"/>
            <p:cNvSpPr txBox="1">
              <a:spLocks noChangeArrowheads="1"/>
            </p:cNvSpPr>
            <p:nvPr/>
          </p:nvSpPr>
          <p:spPr bwMode="auto">
            <a:xfrm>
              <a:off x="1917" y="1668"/>
              <a:ext cx="381"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G protein</a:t>
              </a:r>
            </a:p>
          </p:txBody>
        </p:sp>
        <p:sp>
          <p:nvSpPr>
            <p:cNvPr id="295961" name="Text Box 29"/>
            <p:cNvSpPr txBox="1">
              <a:spLocks noChangeArrowheads="1"/>
            </p:cNvSpPr>
            <p:nvPr/>
          </p:nvSpPr>
          <p:spPr bwMode="auto">
            <a:xfrm>
              <a:off x="2427" y="1659"/>
              <a:ext cx="591"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Adenylyl cyclase</a:t>
              </a:r>
            </a:p>
          </p:txBody>
        </p:sp>
        <p:sp>
          <p:nvSpPr>
            <p:cNvPr id="295962" name="Line 31"/>
            <p:cNvSpPr>
              <a:spLocks noChangeShapeType="1"/>
            </p:cNvSpPr>
            <p:nvPr/>
          </p:nvSpPr>
          <p:spPr bwMode="auto">
            <a:xfrm flipV="1">
              <a:off x="1926" y="1776"/>
              <a:ext cx="96"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63" name="Line 32"/>
            <p:cNvSpPr>
              <a:spLocks noChangeShapeType="1"/>
            </p:cNvSpPr>
            <p:nvPr/>
          </p:nvSpPr>
          <p:spPr bwMode="auto">
            <a:xfrm flipV="1">
              <a:off x="2166" y="1728"/>
              <a:ext cx="288"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nvGrpSpPr>
            <p:cNvPr id="295964" name="Group 44"/>
            <p:cNvGrpSpPr>
              <a:grpSpLocks/>
            </p:cNvGrpSpPr>
            <p:nvPr/>
          </p:nvGrpSpPr>
          <p:grpSpPr bwMode="auto">
            <a:xfrm>
              <a:off x="3078" y="2840"/>
              <a:ext cx="1584" cy="212"/>
              <a:chOff x="3552" y="2784"/>
              <a:chExt cx="1584" cy="212"/>
            </a:xfrm>
          </p:grpSpPr>
          <p:sp>
            <p:nvSpPr>
              <p:cNvPr id="296006" name="Oval 39"/>
              <p:cNvSpPr>
                <a:spLocks noChangeArrowheads="1"/>
              </p:cNvSpPr>
              <p:nvPr/>
            </p:nvSpPr>
            <p:spPr bwMode="auto">
              <a:xfrm>
                <a:off x="3596" y="2816"/>
                <a:ext cx="72" cy="72"/>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96007" name="Text Box 35"/>
              <p:cNvSpPr txBox="1">
                <a:spLocks noChangeArrowheads="1"/>
              </p:cNvSpPr>
              <p:nvPr/>
            </p:nvSpPr>
            <p:spPr bwMode="auto">
              <a:xfrm>
                <a:off x="3552" y="2784"/>
                <a:ext cx="1584" cy="212"/>
              </a:xfrm>
              <a:prstGeom prst="rect">
                <a:avLst/>
              </a:prstGeom>
              <a:noFill/>
              <a:ln w="25400">
                <a:noFill/>
                <a:miter lim="800000"/>
                <a:headEnd/>
                <a:tailEnd/>
              </a:ln>
            </p:spPr>
            <p:txBody>
              <a:bodyPr lIns="92075" tIns="46038" rIns="92075" bIns="46038" anchor="ctr">
                <a:prstTxWarp prst="textNoShape">
                  <a:avLst/>
                </a:prstTxWarp>
                <a:spAutoFit/>
              </a:bodyPr>
              <a:lstStyle/>
              <a:p>
                <a:pPr marL="106363" indent="-106363" eaLnBrk="0" hangingPunct="0">
                  <a:spcBef>
                    <a:spcPct val="50000"/>
                  </a:spcBef>
                </a:pPr>
                <a:r>
                  <a:rPr kumimoji="1" lang="en-US" sz="800" b="1">
                    <a:solidFill>
                      <a:schemeClr val="bg1"/>
                    </a:solidFill>
                  </a:rPr>
                  <a:t>4</a:t>
                </a:r>
                <a:r>
                  <a:rPr kumimoji="1" lang="en-US" sz="800"/>
                  <a:t>	The decrease in the membrane’s permeability to K</a:t>
                </a:r>
                <a:r>
                  <a:rPr kumimoji="1" lang="en-US" sz="800" baseline="30000"/>
                  <a:t>+</a:t>
                </a:r>
                <a:r>
                  <a:rPr kumimoji="1" lang="en-US" sz="800"/>
                  <a:t> depolarizes the membrane.</a:t>
                </a:r>
              </a:p>
            </p:txBody>
          </p:sp>
          <p:sp>
            <p:nvSpPr>
              <p:cNvPr id="296008" name="Line 42"/>
              <p:cNvSpPr>
                <a:spLocks noChangeShapeType="1"/>
              </p:cNvSpPr>
              <p:nvPr/>
            </p:nvSpPr>
            <p:spPr bwMode="auto">
              <a:xfrm>
                <a:off x="3572" y="2818"/>
                <a:ext cx="0"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nvGrpSpPr>
            <p:cNvPr id="295965" name="Group 45"/>
            <p:cNvGrpSpPr>
              <a:grpSpLocks/>
            </p:cNvGrpSpPr>
            <p:nvPr/>
          </p:nvGrpSpPr>
          <p:grpSpPr bwMode="auto">
            <a:xfrm>
              <a:off x="3086" y="3525"/>
              <a:ext cx="1728" cy="212"/>
              <a:chOff x="3600" y="3034"/>
              <a:chExt cx="1728" cy="212"/>
            </a:xfrm>
          </p:grpSpPr>
          <p:sp>
            <p:nvSpPr>
              <p:cNvPr id="296003" name="Oval 40"/>
              <p:cNvSpPr>
                <a:spLocks noChangeArrowheads="1"/>
              </p:cNvSpPr>
              <p:nvPr/>
            </p:nvSpPr>
            <p:spPr bwMode="auto">
              <a:xfrm>
                <a:off x="3640" y="3064"/>
                <a:ext cx="72" cy="72"/>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96004" name="Text Box 36"/>
              <p:cNvSpPr txBox="1">
                <a:spLocks noChangeArrowheads="1"/>
              </p:cNvSpPr>
              <p:nvPr/>
            </p:nvSpPr>
            <p:spPr bwMode="auto">
              <a:xfrm>
                <a:off x="3600" y="3034"/>
                <a:ext cx="1728" cy="212"/>
              </a:xfrm>
              <a:prstGeom prst="rect">
                <a:avLst/>
              </a:prstGeom>
              <a:noFill/>
              <a:ln w="25400">
                <a:noFill/>
                <a:miter lim="800000"/>
                <a:headEnd/>
                <a:tailEnd/>
              </a:ln>
            </p:spPr>
            <p:txBody>
              <a:bodyPr lIns="92075" tIns="46038" rIns="92075" bIns="46038" anchor="ctr">
                <a:prstTxWarp prst="textNoShape">
                  <a:avLst/>
                </a:prstTxWarp>
                <a:spAutoFit/>
              </a:bodyPr>
              <a:lstStyle/>
              <a:p>
                <a:pPr marL="106363" indent="-106363" eaLnBrk="0" hangingPunct="0">
                  <a:spcBef>
                    <a:spcPct val="50000"/>
                  </a:spcBef>
                </a:pPr>
                <a:r>
                  <a:rPr kumimoji="1" lang="en-US" sz="800" b="1">
                    <a:solidFill>
                      <a:schemeClr val="bg1"/>
                    </a:solidFill>
                  </a:rPr>
                  <a:t>5</a:t>
                </a:r>
                <a:r>
                  <a:rPr kumimoji="1" lang="en-US" sz="800"/>
                  <a:t>	Depolarization opens voltage-gated calcium ion (Ca</a:t>
                </a:r>
                <a:r>
                  <a:rPr kumimoji="1" lang="en-US" sz="800" baseline="30000"/>
                  <a:t>2+</a:t>
                </a:r>
                <a:r>
                  <a:rPr kumimoji="1" lang="en-US" sz="800"/>
                  <a:t>) channels, and Ca</a:t>
                </a:r>
                <a:r>
                  <a:rPr kumimoji="1" lang="en-US" sz="800" baseline="30000"/>
                  <a:t>2+</a:t>
                </a:r>
                <a:r>
                  <a:rPr kumimoji="1" lang="en-US" sz="800"/>
                  <a:t> diffuses into the receptor cell.</a:t>
                </a:r>
              </a:p>
            </p:txBody>
          </p:sp>
          <p:sp>
            <p:nvSpPr>
              <p:cNvPr id="296005" name="Line 43"/>
              <p:cNvSpPr>
                <a:spLocks noChangeShapeType="1"/>
              </p:cNvSpPr>
              <p:nvPr/>
            </p:nvSpPr>
            <p:spPr bwMode="auto">
              <a:xfrm>
                <a:off x="3618" y="3074"/>
                <a:ext cx="0"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nvGrpSpPr>
            <p:cNvPr id="295966" name="Group 47"/>
            <p:cNvGrpSpPr>
              <a:grpSpLocks/>
            </p:cNvGrpSpPr>
            <p:nvPr/>
          </p:nvGrpSpPr>
          <p:grpSpPr bwMode="auto">
            <a:xfrm>
              <a:off x="3086" y="3772"/>
              <a:ext cx="1584" cy="212"/>
              <a:chOff x="3648" y="3360"/>
              <a:chExt cx="1584" cy="212"/>
            </a:xfrm>
          </p:grpSpPr>
          <p:sp>
            <p:nvSpPr>
              <p:cNvPr id="296000" name="Oval 41"/>
              <p:cNvSpPr>
                <a:spLocks noChangeArrowheads="1"/>
              </p:cNvSpPr>
              <p:nvPr/>
            </p:nvSpPr>
            <p:spPr bwMode="auto">
              <a:xfrm>
                <a:off x="3690" y="3392"/>
                <a:ext cx="72" cy="72"/>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96001" name="Text Box 37"/>
              <p:cNvSpPr txBox="1">
                <a:spLocks noChangeArrowheads="1"/>
              </p:cNvSpPr>
              <p:nvPr/>
            </p:nvSpPr>
            <p:spPr bwMode="auto">
              <a:xfrm>
                <a:off x="3648" y="3360"/>
                <a:ext cx="1584" cy="212"/>
              </a:xfrm>
              <a:prstGeom prst="rect">
                <a:avLst/>
              </a:prstGeom>
              <a:noFill/>
              <a:ln w="25400">
                <a:noFill/>
                <a:miter lim="800000"/>
                <a:headEnd/>
                <a:tailEnd/>
              </a:ln>
            </p:spPr>
            <p:txBody>
              <a:bodyPr lIns="92075" tIns="46038" rIns="92075" bIns="46038" anchor="ctr">
                <a:prstTxWarp prst="textNoShape">
                  <a:avLst/>
                </a:prstTxWarp>
                <a:spAutoFit/>
              </a:bodyPr>
              <a:lstStyle/>
              <a:p>
                <a:pPr marL="106363" indent="-106363" eaLnBrk="0" hangingPunct="0">
                  <a:spcBef>
                    <a:spcPct val="50000"/>
                  </a:spcBef>
                </a:pPr>
                <a:r>
                  <a:rPr kumimoji="1" lang="en-US" sz="800" b="1">
                    <a:solidFill>
                      <a:schemeClr val="bg1"/>
                    </a:solidFill>
                  </a:rPr>
                  <a:t>6</a:t>
                </a:r>
                <a:r>
                  <a:rPr kumimoji="1" lang="en-US" sz="800"/>
                  <a:t>	The increased Ca</a:t>
                </a:r>
                <a:r>
                  <a:rPr kumimoji="1" lang="en-US" sz="800" baseline="30000"/>
                  <a:t>2+</a:t>
                </a:r>
                <a:r>
                  <a:rPr kumimoji="1" lang="en-US" sz="800"/>
                  <a:t> concentration causes  synaptic vesicles to release neurotransmitter.</a:t>
                </a:r>
              </a:p>
            </p:txBody>
          </p:sp>
          <p:sp>
            <p:nvSpPr>
              <p:cNvPr id="296002" name="Line 46"/>
              <p:cNvSpPr>
                <a:spLocks noChangeShapeType="1"/>
              </p:cNvSpPr>
              <p:nvPr/>
            </p:nvSpPr>
            <p:spPr bwMode="auto">
              <a:xfrm>
                <a:off x="3662" y="3400"/>
                <a:ext cx="0"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nvGrpSpPr>
            <p:cNvPr id="295967" name="Group 50"/>
            <p:cNvGrpSpPr>
              <a:grpSpLocks/>
            </p:cNvGrpSpPr>
            <p:nvPr/>
          </p:nvGrpSpPr>
          <p:grpSpPr bwMode="auto">
            <a:xfrm>
              <a:off x="3086" y="2572"/>
              <a:ext cx="1584" cy="212"/>
              <a:chOff x="3552" y="2352"/>
              <a:chExt cx="1584" cy="212"/>
            </a:xfrm>
          </p:grpSpPr>
          <p:sp>
            <p:nvSpPr>
              <p:cNvPr id="295997" name="Oval 38"/>
              <p:cNvSpPr>
                <a:spLocks noChangeArrowheads="1"/>
              </p:cNvSpPr>
              <p:nvPr/>
            </p:nvSpPr>
            <p:spPr bwMode="auto">
              <a:xfrm>
                <a:off x="3592" y="2386"/>
                <a:ext cx="72" cy="72"/>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95998" name="Text Box 34"/>
              <p:cNvSpPr txBox="1">
                <a:spLocks noChangeArrowheads="1"/>
              </p:cNvSpPr>
              <p:nvPr/>
            </p:nvSpPr>
            <p:spPr bwMode="auto">
              <a:xfrm>
                <a:off x="3552" y="2352"/>
                <a:ext cx="1584" cy="212"/>
              </a:xfrm>
              <a:prstGeom prst="rect">
                <a:avLst/>
              </a:prstGeom>
              <a:noFill/>
              <a:ln w="25400">
                <a:noFill/>
                <a:miter lim="800000"/>
                <a:headEnd/>
                <a:tailEnd/>
              </a:ln>
            </p:spPr>
            <p:txBody>
              <a:bodyPr lIns="92075" tIns="46038" rIns="92075" bIns="46038" anchor="ctr">
                <a:prstTxWarp prst="textNoShape">
                  <a:avLst/>
                </a:prstTxWarp>
                <a:spAutoFit/>
              </a:bodyPr>
              <a:lstStyle/>
              <a:p>
                <a:pPr marL="106363" indent="-106363" eaLnBrk="0" hangingPunct="0">
                  <a:spcBef>
                    <a:spcPct val="50000"/>
                  </a:spcBef>
                </a:pPr>
                <a:r>
                  <a:rPr kumimoji="1" lang="en-US" sz="800" b="1">
                    <a:solidFill>
                      <a:schemeClr val="bg1"/>
                    </a:solidFill>
                  </a:rPr>
                  <a:t>3</a:t>
                </a:r>
                <a:r>
                  <a:rPr kumimoji="1" lang="en-US" sz="800">
                    <a:solidFill>
                      <a:schemeClr val="bg1"/>
                    </a:solidFill>
                  </a:rPr>
                  <a:t>	</a:t>
                </a:r>
                <a:r>
                  <a:rPr kumimoji="1" lang="en-US" sz="800"/>
                  <a:t>Activated protein kinase A closes K</a:t>
                </a:r>
                <a:r>
                  <a:rPr kumimoji="1" lang="en-US" sz="800" baseline="30000"/>
                  <a:t>+</a:t>
                </a:r>
                <a:r>
                  <a:rPr kumimoji="1" lang="en-US" sz="800"/>
                  <a:t> channels in the membrane.</a:t>
                </a:r>
              </a:p>
            </p:txBody>
          </p:sp>
          <p:sp>
            <p:nvSpPr>
              <p:cNvPr id="295999" name="Line 48"/>
              <p:cNvSpPr>
                <a:spLocks noChangeShapeType="1"/>
              </p:cNvSpPr>
              <p:nvPr/>
            </p:nvSpPr>
            <p:spPr bwMode="auto">
              <a:xfrm>
                <a:off x="3568" y="2392"/>
                <a:ext cx="0"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nvGrpSpPr>
            <p:cNvPr id="295968" name="Group 52"/>
            <p:cNvGrpSpPr>
              <a:grpSpLocks/>
            </p:cNvGrpSpPr>
            <p:nvPr/>
          </p:nvGrpSpPr>
          <p:grpSpPr bwMode="auto">
            <a:xfrm>
              <a:off x="3086" y="1808"/>
              <a:ext cx="1584" cy="212"/>
              <a:chOff x="3504" y="1948"/>
              <a:chExt cx="1584" cy="212"/>
            </a:xfrm>
          </p:grpSpPr>
          <p:sp>
            <p:nvSpPr>
              <p:cNvPr id="295994" name="Oval 30"/>
              <p:cNvSpPr>
                <a:spLocks noChangeArrowheads="1"/>
              </p:cNvSpPr>
              <p:nvPr/>
            </p:nvSpPr>
            <p:spPr bwMode="auto">
              <a:xfrm>
                <a:off x="3544" y="1982"/>
                <a:ext cx="72" cy="72"/>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95995" name="Text Box 33"/>
              <p:cNvSpPr txBox="1">
                <a:spLocks noChangeArrowheads="1"/>
              </p:cNvSpPr>
              <p:nvPr/>
            </p:nvSpPr>
            <p:spPr bwMode="auto">
              <a:xfrm>
                <a:off x="3504" y="1948"/>
                <a:ext cx="1584" cy="212"/>
              </a:xfrm>
              <a:prstGeom prst="rect">
                <a:avLst/>
              </a:prstGeom>
              <a:noFill/>
              <a:ln w="25400">
                <a:noFill/>
                <a:miter lim="800000"/>
                <a:headEnd/>
                <a:tailEnd/>
              </a:ln>
            </p:spPr>
            <p:txBody>
              <a:bodyPr lIns="92075" tIns="46038" rIns="92075" bIns="46038" anchor="ctr">
                <a:prstTxWarp prst="textNoShape">
                  <a:avLst/>
                </a:prstTxWarp>
                <a:spAutoFit/>
              </a:bodyPr>
              <a:lstStyle/>
              <a:p>
                <a:pPr marL="106363" indent="-106363" eaLnBrk="0" hangingPunct="0">
                  <a:spcBef>
                    <a:spcPct val="50000"/>
                  </a:spcBef>
                </a:pPr>
                <a:r>
                  <a:rPr kumimoji="1" lang="en-US" sz="800" b="1">
                    <a:solidFill>
                      <a:schemeClr val="bg1"/>
                    </a:solidFill>
                  </a:rPr>
                  <a:t>2</a:t>
                </a:r>
                <a:r>
                  <a:rPr kumimoji="1" lang="en-US" sz="800">
                    <a:solidFill>
                      <a:schemeClr val="bg1"/>
                    </a:solidFill>
                  </a:rPr>
                  <a:t>	</a:t>
                </a:r>
                <a:r>
                  <a:rPr kumimoji="1" lang="en-US" sz="800"/>
                  <a:t>Binding initiates a signal transduction pathway involving cyclic AMP and protein kinase A.</a:t>
                </a:r>
              </a:p>
            </p:txBody>
          </p:sp>
          <p:sp>
            <p:nvSpPr>
              <p:cNvPr id="295996" name="Line 49"/>
              <p:cNvSpPr>
                <a:spLocks noChangeShapeType="1"/>
              </p:cNvSpPr>
              <p:nvPr/>
            </p:nvSpPr>
            <p:spPr bwMode="auto">
              <a:xfrm>
                <a:off x="3520" y="1986"/>
                <a:ext cx="0"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295969" name="Line 53"/>
            <p:cNvSpPr>
              <a:spLocks noChangeShapeType="1"/>
            </p:cNvSpPr>
            <p:nvPr/>
          </p:nvSpPr>
          <p:spPr bwMode="auto">
            <a:xfrm flipV="1">
              <a:off x="2292" y="1897"/>
              <a:ext cx="816"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70" name="Line 56"/>
            <p:cNvSpPr>
              <a:spLocks noChangeShapeType="1"/>
            </p:cNvSpPr>
            <p:nvPr/>
          </p:nvSpPr>
          <p:spPr bwMode="auto">
            <a:xfrm flipV="1">
              <a:off x="2559" y="2683"/>
              <a:ext cx="544"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71" name="Line 58"/>
            <p:cNvSpPr>
              <a:spLocks noChangeShapeType="1"/>
            </p:cNvSpPr>
            <p:nvPr/>
          </p:nvSpPr>
          <p:spPr bwMode="auto">
            <a:xfrm flipV="1">
              <a:off x="2565" y="2928"/>
              <a:ext cx="536"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72" name="Line 59"/>
            <p:cNvSpPr>
              <a:spLocks noChangeShapeType="1"/>
            </p:cNvSpPr>
            <p:nvPr/>
          </p:nvSpPr>
          <p:spPr bwMode="auto">
            <a:xfrm>
              <a:off x="2601" y="3390"/>
              <a:ext cx="504" cy="2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73" name="Line 61"/>
            <p:cNvSpPr>
              <a:spLocks noChangeShapeType="1"/>
            </p:cNvSpPr>
            <p:nvPr/>
          </p:nvSpPr>
          <p:spPr bwMode="auto">
            <a:xfrm>
              <a:off x="2457" y="3552"/>
              <a:ext cx="648"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74" name="Text Box 62"/>
            <p:cNvSpPr txBox="1">
              <a:spLocks noChangeArrowheads="1"/>
            </p:cNvSpPr>
            <p:nvPr/>
          </p:nvSpPr>
          <p:spPr bwMode="auto">
            <a:xfrm>
              <a:off x="2775" y="3216"/>
              <a:ext cx="307"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—Ca</a:t>
              </a:r>
              <a:r>
                <a:rPr kumimoji="1" lang="en-US" sz="800" baseline="30000"/>
                <a:t>2</a:t>
              </a:r>
              <a:r>
                <a:rPr kumimoji="1" lang="en-US" sz="800" baseline="32000"/>
                <a:t>+</a:t>
              </a:r>
              <a:endParaRPr kumimoji="1" lang="en-US" sz="800"/>
            </a:p>
          </p:txBody>
        </p:sp>
        <p:sp>
          <p:nvSpPr>
            <p:cNvPr id="295975" name="Text Box 63"/>
            <p:cNvSpPr txBox="1">
              <a:spLocks noChangeArrowheads="1"/>
            </p:cNvSpPr>
            <p:nvPr/>
          </p:nvSpPr>
          <p:spPr bwMode="auto">
            <a:xfrm>
              <a:off x="1864" y="2137"/>
              <a:ext cx="224"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ATP</a:t>
              </a:r>
              <a:endParaRPr kumimoji="1" lang="en-US" sz="800"/>
            </a:p>
          </p:txBody>
        </p:sp>
        <p:sp>
          <p:nvSpPr>
            <p:cNvPr id="295976" name="Text Box 64"/>
            <p:cNvSpPr txBox="1">
              <a:spLocks noChangeArrowheads="1"/>
            </p:cNvSpPr>
            <p:nvPr/>
          </p:nvSpPr>
          <p:spPr bwMode="auto">
            <a:xfrm>
              <a:off x="2058" y="2256"/>
              <a:ext cx="265"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cAMP</a:t>
              </a:r>
              <a:endParaRPr kumimoji="1" lang="en-US" sz="800"/>
            </a:p>
          </p:txBody>
        </p:sp>
        <p:sp>
          <p:nvSpPr>
            <p:cNvPr id="295977" name="Text Box 65"/>
            <p:cNvSpPr txBox="1">
              <a:spLocks noChangeArrowheads="1"/>
            </p:cNvSpPr>
            <p:nvPr/>
          </p:nvSpPr>
          <p:spPr bwMode="auto">
            <a:xfrm>
              <a:off x="2036" y="2532"/>
              <a:ext cx="301" cy="17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Protein</a:t>
              </a:r>
              <a:br>
                <a:rPr kumimoji="1" lang="en-US" sz="600"/>
              </a:br>
              <a:r>
                <a:rPr kumimoji="1" lang="en-US" sz="600"/>
                <a:t>kinase A</a:t>
              </a:r>
            </a:p>
          </p:txBody>
        </p:sp>
        <p:sp>
          <p:nvSpPr>
            <p:cNvPr id="295978" name="Line 66"/>
            <p:cNvSpPr>
              <a:spLocks noChangeShapeType="1"/>
            </p:cNvSpPr>
            <p:nvPr/>
          </p:nvSpPr>
          <p:spPr bwMode="auto">
            <a:xfrm flipH="1" flipV="1">
              <a:off x="1398" y="1584"/>
              <a:ext cx="216" cy="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79" name="Line 67"/>
            <p:cNvSpPr>
              <a:spLocks noChangeShapeType="1"/>
            </p:cNvSpPr>
            <p:nvPr/>
          </p:nvSpPr>
          <p:spPr bwMode="auto">
            <a:xfrm>
              <a:off x="1404" y="1587"/>
              <a:ext cx="96"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80" name="Text Box 68"/>
            <p:cNvSpPr txBox="1">
              <a:spLocks noChangeArrowheads="1"/>
            </p:cNvSpPr>
            <p:nvPr/>
          </p:nvSpPr>
          <p:spPr bwMode="auto">
            <a:xfrm>
              <a:off x="1158" y="1503"/>
              <a:ext cx="2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Sugar</a:t>
              </a:r>
            </a:p>
          </p:txBody>
        </p:sp>
        <p:sp>
          <p:nvSpPr>
            <p:cNvPr id="295981" name="Text Box 69"/>
            <p:cNvSpPr txBox="1">
              <a:spLocks noChangeArrowheads="1"/>
            </p:cNvSpPr>
            <p:nvPr/>
          </p:nvSpPr>
          <p:spPr bwMode="auto">
            <a:xfrm>
              <a:off x="944" y="1678"/>
              <a:ext cx="352"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Sugar</a:t>
              </a:r>
              <a:br>
                <a:rPr kumimoji="1" lang="en-US" sz="800"/>
              </a:br>
              <a:r>
                <a:rPr kumimoji="1" lang="en-US" sz="800"/>
                <a:t>receptor</a:t>
              </a:r>
            </a:p>
          </p:txBody>
        </p:sp>
        <p:sp>
          <p:nvSpPr>
            <p:cNvPr id="295982" name="Line 71"/>
            <p:cNvSpPr>
              <a:spLocks noChangeShapeType="1"/>
            </p:cNvSpPr>
            <p:nvPr/>
          </p:nvSpPr>
          <p:spPr bwMode="auto">
            <a:xfrm flipH="1" flipV="1">
              <a:off x="1227" y="1779"/>
              <a:ext cx="38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83" name="Text Box 72"/>
            <p:cNvSpPr txBox="1">
              <a:spLocks noChangeArrowheads="1"/>
            </p:cNvSpPr>
            <p:nvPr/>
          </p:nvSpPr>
          <p:spPr bwMode="auto">
            <a:xfrm>
              <a:off x="1344" y="2771"/>
              <a:ext cx="425" cy="259"/>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700"/>
                <a:t>SENSORY</a:t>
              </a:r>
              <a:br>
                <a:rPr kumimoji="1" lang="en-US" sz="700"/>
              </a:br>
              <a:r>
                <a:rPr kumimoji="1" lang="en-US" sz="700"/>
                <a:t>RECEPTOR</a:t>
              </a:r>
              <a:br>
                <a:rPr kumimoji="1" lang="en-US" sz="700"/>
              </a:br>
              <a:r>
                <a:rPr kumimoji="1" lang="en-US" sz="700"/>
                <a:t>CELL</a:t>
              </a:r>
            </a:p>
          </p:txBody>
        </p:sp>
        <p:sp>
          <p:nvSpPr>
            <p:cNvPr id="295984" name="Text Box 73"/>
            <p:cNvSpPr txBox="1">
              <a:spLocks noChangeArrowheads="1"/>
            </p:cNvSpPr>
            <p:nvPr/>
          </p:nvSpPr>
          <p:spPr bwMode="auto">
            <a:xfrm>
              <a:off x="1698" y="2940"/>
              <a:ext cx="33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700"/>
                <a:t>Synaptic</a:t>
              </a:r>
              <a:br>
                <a:rPr kumimoji="1" lang="en-US" sz="700"/>
              </a:br>
              <a:r>
                <a:rPr kumimoji="1" lang="en-US" sz="700"/>
                <a:t>vesicle</a:t>
              </a:r>
            </a:p>
          </p:txBody>
        </p:sp>
        <p:sp>
          <p:nvSpPr>
            <p:cNvPr id="295985" name="Line 74"/>
            <p:cNvSpPr>
              <a:spLocks noChangeShapeType="1"/>
            </p:cNvSpPr>
            <p:nvPr/>
          </p:nvSpPr>
          <p:spPr bwMode="auto">
            <a:xfrm flipH="1" flipV="1">
              <a:off x="1872" y="3111"/>
              <a:ext cx="8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86" name="Text Box 75"/>
            <p:cNvSpPr txBox="1">
              <a:spLocks noChangeArrowheads="1"/>
            </p:cNvSpPr>
            <p:nvPr/>
          </p:nvSpPr>
          <p:spPr bwMode="auto">
            <a:xfrm>
              <a:off x="1944" y="2796"/>
              <a:ext cx="182"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K</a:t>
              </a:r>
              <a:r>
                <a:rPr kumimoji="1" lang="en-US" sz="800" baseline="30000"/>
                <a:t>+</a:t>
              </a:r>
              <a:endParaRPr kumimoji="1" lang="en-US" sz="800"/>
            </a:p>
          </p:txBody>
        </p:sp>
        <p:sp>
          <p:nvSpPr>
            <p:cNvPr id="295987" name="Line 76"/>
            <p:cNvSpPr>
              <a:spLocks noChangeShapeType="1"/>
            </p:cNvSpPr>
            <p:nvPr/>
          </p:nvSpPr>
          <p:spPr bwMode="auto">
            <a:xfrm flipH="1" flipV="1">
              <a:off x="2070" y="2880"/>
              <a:ext cx="234" cy="51"/>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88" name="Line 77"/>
            <p:cNvSpPr>
              <a:spLocks noChangeShapeType="1"/>
            </p:cNvSpPr>
            <p:nvPr/>
          </p:nvSpPr>
          <p:spPr bwMode="auto">
            <a:xfrm>
              <a:off x="2070" y="2880"/>
              <a:ext cx="14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89" name="Line 78"/>
            <p:cNvSpPr>
              <a:spLocks noChangeShapeType="1"/>
            </p:cNvSpPr>
            <p:nvPr/>
          </p:nvSpPr>
          <p:spPr bwMode="auto">
            <a:xfrm flipH="1">
              <a:off x="2076" y="3540"/>
              <a:ext cx="288"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90" name="Line 79"/>
            <p:cNvSpPr>
              <a:spLocks noChangeShapeType="1"/>
            </p:cNvSpPr>
            <p:nvPr/>
          </p:nvSpPr>
          <p:spPr bwMode="auto">
            <a:xfrm flipV="1">
              <a:off x="2079" y="3594"/>
              <a:ext cx="336"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91" name="Text Box 80"/>
            <p:cNvSpPr txBox="1">
              <a:spLocks noChangeArrowheads="1"/>
            </p:cNvSpPr>
            <p:nvPr/>
          </p:nvSpPr>
          <p:spPr bwMode="auto">
            <a:xfrm>
              <a:off x="1578" y="3666"/>
              <a:ext cx="534"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700"/>
                <a:t>Neurotransmitter</a:t>
              </a:r>
            </a:p>
          </p:txBody>
        </p:sp>
        <p:sp>
          <p:nvSpPr>
            <p:cNvPr id="295992" name="Line 81"/>
            <p:cNvSpPr>
              <a:spLocks noChangeShapeType="1"/>
            </p:cNvSpPr>
            <p:nvPr/>
          </p:nvSpPr>
          <p:spPr bwMode="auto">
            <a:xfrm>
              <a:off x="2310" y="3984"/>
              <a:ext cx="19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93" name="Text Box 82"/>
            <p:cNvSpPr txBox="1">
              <a:spLocks noChangeArrowheads="1"/>
            </p:cNvSpPr>
            <p:nvPr/>
          </p:nvSpPr>
          <p:spPr bwMode="auto">
            <a:xfrm>
              <a:off x="2462" y="3966"/>
              <a:ext cx="571"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Sensory neuron</a:t>
              </a:r>
            </a:p>
          </p:txBody>
        </p:sp>
      </p:grpSp>
      <p:grpSp>
        <p:nvGrpSpPr>
          <p:cNvPr id="295940" name="Group 85"/>
          <p:cNvGrpSpPr>
            <a:grpSpLocks/>
          </p:cNvGrpSpPr>
          <p:nvPr/>
        </p:nvGrpSpPr>
        <p:grpSpPr bwMode="auto">
          <a:xfrm>
            <a:off x="2706688" y="2171700"/>
            <a:ext cx="1798637" cy="771525"/>
            <a:chOff x="1705" y="1368"/>
            <a:chExt cx="1133" cy="486"/>
          </a:xfrm>
        </p:grpSpPr>
        <p:grpSp>
          <p:nvGrpSpPr>
            <p:cNvPr id="295941" name="Group 26"/>
            <p:cNvGrpSpPr>
              <a:grpSpLocks/>
            </p:cNvGrpSpPr>
            <p:nvPr/>
          </p:nvGrpSpPr>
          <p:grpSpPr bwMode="auto">
            <a:xfrm>
              <a:off x="1734" y="1368"/>
              <a:ext cx="1104" cy="289"/>
              <a:chOff x="2355" y="1362"/>
              <a:chExt cx="1104" cy="289"/>
            </a:xfrm>
          </p:grpSpPr>
          <p:sp>
            <p:nvSpPr>
              <p:cNvPr id="295944" name="Oval 24"/>
              <p:cNvSpPr>
                <a:spLocks noChangeArrowheads="1"/>
              </p:cNvSpPr>
              <p:nvPr/>
            </p:nvSpPr>
            <p:spPr bwMode="auto">
              <a:xfrm>
                <a:off x="2397" y="1392"/>
                <a:ext cx="72" cy="72"/>
              </a:xfrm>
              <a:prstGeom prst="ellipse">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295945" name="Text Box 18"/>
              <p:cNvSpPr txBox="1">
                <a:spLocks noChangeArrowheads="1"/>
              </p:cNvSpPr>
              <p:nvPr/>
            </p:nvSpPr>
            <p:spPr bwMode="auto">
              <a:xfrm>
                <a:off x="2355" y="1362"/>
                <a:ext cx="1104" cy="289"/>
              </a:xfrm>
              <a:prstGeom prst="rect">
                <a:avLst/>
              </a:prstGeom>
              <a:noFill/>
              <a:ln w="25400">
                <a:noFill/>
                <a:miter lim="800000"/>
                <a:headEnd/>
                <a:tailEnd/>
              </a:ln>
            </p:spPr>
            <p:txBody>
              <a:bodyPr lIns="92075" tIns="46038" rIns="92075" bIns="46038" anchor="ctr">
                <a:prstTxWarp prst="textNoShape">
                  <a:avLst/>
                </a:prstTxWarp>
                <a:spAutoFit/>
              </a:bodyPr>
              <a:lstStyle/>
              <a:p>
                <a:pPr marL="122238" indent="-122238" eaLnBrk="0" hangingPunct="0"/>
                <a:r>
                  <a:rPr kumimoji="1" lang="en-US" sz="800" b="1">
                    <a:solidFill>
                      <a:schemeClr val="bg1"/>
                    </a:solidFill>
                  </a:rPr>
                  <a:t>1</a:t>
                </a:r>
                <a:r>
                  <a:rPr kumimoji="1" lang="en-US" sz="800"/>
                  <a:t>	A sugar molecule binds </a:t>
                </a:r>
                <a:br>
                  <a:rPr kumimoji="1" lang="en-US" sz="800"/>
                </a:br>
                <a:r>
                  <a:rPr kumimoji="1" lang="en-US" sz="800"/>
                  <a:t>to a receptor protein on </a:t>
                </a:r>
                <a:br>
                  <a:rPr kumimoji="1" lang="en-US" sz="800"/>
                </a:br>
                <a:r>
                  <a:rPr kumimoji="1" lang="en-US" sz="800"/>
                  <a:t>the sensory receptor cell.</a:t>
                </a:r>
              </a:p>
            </p:txBody>
          </p:sp>
        </p:grpSp>
        <p:sp>
          <p:nvSpPr>
            <p:cNvPr id="295942" name="Line 28"/>
            <p:cNvSpPr>
              <a:spLocks noChangeShapeType="1"/>
            </p:cNvSpPr>
            <p:nvPr/>
          </p:nvSpPr>
          <p:spPr bwMode="auto">
            <a:xfrm flipH="1">
              <a:off x="1705" y="1532"/>
              <a:ext cx="51" cy="32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5943" name="Line 84"/>
            <p:cNvSpPr>
              <a:spLocks noChangeShapeType="1"/>
            </p:cNvSpPr>
            <p:nvPr/>
          </p:nvSpPr>
          <p:spPr bwMode="auto">
            <a:xfrm>
              <a:off x="1756" y="1392"/>
              <a:ext cx="0" cy="29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14192476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274638"/>
            <a:ext cx="9144000" cy="411162"/>
          </a:xfrm>
        </p:spPr>
        <p:txBody>
          <a:bodyPr/>
          <a:lstStyle/>
          <a:p>
            <a:pPr eaLnBrk="1" hangingPunct="1"/>
            <a:r>
              <a:rPr lang="en-US" sz="4000">
                <a:ea typeface="ＭＳ Ｐゴシック" pitchFamily="-108" charset="-128"/>
                <a:cs typeface="ＭＳ Ｐゴシック" pitchFamily="-108" charset="-128"/>
              </a:rPr>
              <a:t>Specialized electromagnetic receptors</a:t>
            </a:r>
          </a:p>
        </p:txBody>
      </p:sp>
      <p:grpSp>
        <p:nvGrpSpPr>
          <p:cNvPr id="296963" name="Group 15"/>
          <p:cNvGrpSpPr>
            <a:grpSpLocks/>
          </p:cNvGrpSpPr>
          <p:nvPr/>
        </p:nvGrpSpPr>
        <p:grpSpPr bwMode="auto">
          <a:xfrm>
            <a:off x="2425700" y="787400"/>
            <a:ext cx="4497388" cy="5718175"/>
            <a:chOff x="1528" y="496"/>
            <a:chExt cx="2833" cy="3602"/>
          </a:xfrm>
        </p:grpSpPr>
        <p:grpSp>
          <p:nvGrpSpPr>
            <p:cNvPr id="296964" name="Group 8"/>
            <p:cNvGrpSpPr>
              <a:grpSpLocks/>
            </p:cNvGrpSpPr>
            <p:nvPr/>
          </p:nvGrpSpPr>
          <p:grpSpPr bwMode="auto">
            <a:xfrm>
              <a:off x="1528" y="496"/>
              <a:ext cx="2833" cy="3602"/>
              <a:chOff x="1528" y="496"/>
              <a:chExt cx="2833" cy="3602"/>
            </a:xfrm>
          </p:grpSpPr>
          <p:pic>
            <p:nvPicPr>
              <p:cNvPr id="296969" name="Picture 4"/>
              <p:cNvPicPr>
                <a:picLocks noChangeAspect="1" noChangeArrowheads="1"/>
              </p:cNvPicPr>
              <p:nvPr/>
            </p:nvPicPr>
            <p:blipFill>
              <a:blip r:embed="rId2"/>
              <a:srcRect/>
              <a:stretch>
                <a:fillRect/>
              </a:stretch>
            </p:blipFill>
            <p:spPr bwMode="auto">
              <a:xfrm>
                <a:off x="1584" y="496"/>
                <a:ext cx="2522" cy="3408"/>
              </a:xfrm>
              <a:prstGeom prst="rect">
                <a:avLst/>
              </a:prstGeom>
              <a:noFill/>
              <a:ln w="9525">
                <a:noFill/>
                <a:miter lim="800000"/>
                <a:headEnd/>
                <a:tailEnd/>
              </a:ln>
            </p:spPr>
          </p:pic>
          <p:sp>
            <p:nvSpPr>
              <p:cNvPr id="296970" name="Rectangle 5"/>
              <p:cNvSpPr>
                <a:spLocks noChangeArrowheads="1"/>
              </p:cNvSpPr>
              <p:nvPr/>
            </p:nvSpPr>
            <p:spPr bwMode="auto">
              <a:xfrm>
                <a:off x="1528" y="2048"/>
                <a:ext cx="2833" cy="538"/>
              </a:xfrm>
              <a:prstGeom prst="rect">
                <a:avLst/>
              </a:prstGeom>
              <a:noFill/>
              <a:ln w="25400">
                <a:noFill/>
                <a:miter lim="800000"/>
                <a:headEnd/>
                <a:tailEnd/>
              </a:ln>
            </p:spPr>
            <p:txBody>
              <a:bodyPr wrap="none" lIns="92075" tIns="46038" rIns="92075" bIns="46038" anchor="ctr">
                <a:prstTxWarp prst="textNoShape">
                  <a:avLst/>
                </a:prstTxWarp>
                <a:spAutoFit/>
              </a:bodyPr>
              <a:lstStyle/>
              <a:p>
                <a:pPr marL="203200" indent="-203200" eaLnBrk="0" hangingPunct="0"/>
                <a:r>
                  <a:rPr kumimoji="1" lang="en-US" sz="1000" b="1"/>
                  <a:t>(a)</a:t>
                </a:r>
                <a:r>
                  <a:rPr kumimoji="1" lang="en-US" sz="1000"/>
                  <a:t> This rattlesnake and other pit vipers have a pair of infrared receptors,</a:t>
                </a:r>
                <a:br>
                  <a:rPr kumimoji="1" lang="en-US" sz="1000"/>
                </a:br>
                <a:r>
                  <a:rPr kumimoji="1" lang="en-US" sz="1000"/>
                  <a:t>one between each eye and nostril. The organs are sensitive enough</a:t>
                </a:r>
                <a:br>
                  <a:rPr kumimoji="1" lang="en-US" sz="1000"/>
                </a:br>
                <a:r>
                  <a:rPr kumimoji="1" lang="en-US" sz="1000"/>
                  <a:t>to detect the infrared radiation emitted by a warm mouse a meter away. </a:t>
                </a:r>
                <a:br>
                  <a:rPr kumimoji="1" lang="en-US" sz="1000"/>
                </a:br>
                <a:r>
                  <a:rPr kumimoji="1" lang="en-US" sz="1000"/>
                  <a:t>The snake moves its head from side to side until the radiation is detected </a:t>
                </a:r>
                <a:br>
                  <a:rPr kumimoji="1" lang="en-US" sz="1000"/>
                </a:br>
                <a:r>
                  <a:rPr kumimoji="1" lang="en-US" sz="1000"/>
                  <a:t>equally by the two receptors, indicating that the mouse is straight ahead.</a:t>
                </a:r>
              </a:p>
            </p:txBody>
          </p:sp>
          <p:sp>
            <p:nvSpPr>
              <p:cNvPr id="296971" name="Rectangle 6"/>
              <p:cNvSpPr>
                <a:spLocks noChangeArrowheads="1"/>
              </p:cNvSpPr>
              <p:nvPr/>
            </p:nvSpPr>
            <p:spPr bwMode="auto">
              <a:xfrm>
                <a:off x="1528" y="3752"/>
                <a:ext cx="2575"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marL="190500" indent="-190500" eaLnBrk="0" hangingPunct="0"/>
                <a:r>
                  <a:rPr kumimoji="1" lang="en-US" sz="1000" b="1"/>
                  <a:t>(b)</a:t>
                </a:r>
                <a:r>
                  <a:rPr kumimoji="1" lang="en-US" sz="1000"/>
                  <a:t> Some migrating animals, such as these beluga whales, apparently</a:t>
                </a:r>
                <a:br>
                  <a:rPr kumimoji="1" lang="en-US" sz="1000"/>
                </a:br>
                <a:r>
                  <a:rPr kumimoji="1" lang="en-US" sz="1000"/>
                  <a:t>sense Earth’s magnetic field and use the information, along with </a:t>
                </a:r>
                <a:br>
                  <a:rPr kumimoji="1" lang="en-US" sz="1000"/>
                </a:br>
                <a:r>
                  <a:rPr kumimoji="1" lang="en-US" sz="1000"/>
                  <a:t>other cues, for orientation.</a:t>
                </a:r>
              </a:p>
            </p:txBody>
          </p:sp>
        </p:grpSp>
        <p:sp>
          <p:nvSpPr>
            <p:cNvPr id="296965" name="Line 11"/>
            <p:cNvSpPr>
              <a:spLocks noChangeShapeType="1"/>
            </p:cNvSpPr>
            <p:nvPr/>
          </p:nvSpPr>
          <p:spPr bwMode="auto">
            <a:xfrm>
              <a:off x="3184" y="891"/>
              <a:ext cx="480" cy="120"/>
            </a:xfrm>
            <a:prstGeom prst="line">
              <a:avLst/>
            </a:prstGeom>
            <a:noFill/>
            <a:ln w="25400">
              <a:solidFill>
                <a:schemeClr val="bg1"/>
              </a:solidFill>
              <a:round/>
              <a:headEnd/>
              <a:tailEnd/>
            </a:ln>
          </p:spPr>
          <p:txBody>
            <a:bodyPr wrap="none" lIns="92075" tIns="46038" rIns="92075" bIns="46038" anchor="ctr">
              <a:prstTxWarp prst="textNoShape">
                <a:avLst/>
              </a:prstTxWarp>
            </a:bodyPr>
            <a:lstStyle/>
            <a:p>
              <a:endParaRPr lang="en-US"/>
            </a:p>
          </p:txBody>
        </p:sp>
        <p:sp>
          <p:nvSpPr>
            <p:cNvPr id="296966" name="Line 12"/>
            <p:cNvSpPr>
              <a:spLocks noChangeShapeType="1"/>
            </p:cNvSpPr>
            <p:nvPr/>
          </p:nvSpPr>
          <p:spPr bwMode="auto">
            <a:xfrm>
              <a:off x="3148" y="1123"/>
              <a:ext cx="480" cy="120"/>
            </a:xfrm>
            <a:prstGeom prst="line">
              <a:avLst/>
            </a:prstGeom>
            <a:noFill/>
            <a:ln w="25400">
              <a:solidFill>
                <a:schemeClr val="bg1"/>
              </a:solidFill>
              <a:round/>
              <a:headEnd/>
              <a:tailEnd/>
            </a:ln>
          </p:spPr>
          <p:txBody>
            <a:bodyPr wrap="none" lIns="92075" tIns="46038" rIns="92075" bIns="46038" anchor="ctr">
              <a:prstTxWarp prst="textNoShape">
                <a:avLst/>
              </a:prstTxWarp>
            </a:bodyPr>
            <a:lstStyle/>
            <a:p>
              <a:endParaRPr lang="en-US"/>
            </a:p>
          </p:txBody>
        </p:sp>
        <p:sp>
          <p:nvSpPr>
            <p:cNvPr id="296967" name="Text Box 13"/>
            <p:cNvSpPr txBox="1">
              <a:spLocks noChangeArrowheads="1"/>
            </p:cNvSpPr>
            <p:nvPr/>
          </p:nvSpPr>
          <p:spPr bwMode="auto">
            <a:xfrm>
              <a:off x="3641" y="942"/>
              <a:ext cx="257"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solidFill>
                    <a:schemeClr val="bg1"/>
                  </a:solidFill>
                </a:rPr>
                <a:t>Eye</a:t>
              </a:r>
            </a:p>
          </p:txBody>
        </p:sp>
        <p:sp>
          <p:nvSpPr>
            <p:cNvPr id="296968" name="Text Box 14"/>
            <p:cNvSpPr txBox="1">
              <a:spLocks noChangeArrowheads="1"/>
            </p:cNvSpPr>
            <p:nvPr/>
          </p:nvSpPr>
          <p:spPr bwMode="auto">
            <a:xfrm>
              <a:off x="3622" y="1175"/>
              <a:ext cx="435"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solidFill>
                    <a:schemeClr val="bg1"/>
                  </a:solidFill>
                </a:rPr>
                <a:t>Infrared</a:t>
              </a:r>
              <a:br>
                <a:rPr kumimoji="1" lang="en-US" sz="1000" b="1">
                  <a:solidFill>
                    <a:schemeClr val="bg1"/>
                  </a:solidFill>
                </a:rPr>
              </a:br>
              <a:r>
                <a:rPr kumimoji="1" lang="en-US" sz="1000" b="1">
                  <a:solidFill>
                    <a:schemeClr val="bg1"/>
                  </a:solidFill>
                </a:rPr>
                <a:t>receptor</a:t>
              </a:r>
            </a:p>
          </p:txBody>
        </p:sp>
      </p:grpSp>
    </p:spTree>
    <p:extLst>
      <p:ext uri="{BB962C8B-B14F-4D97-AF65-F5344CB8AC3E}">
        <p14:creationId xmlns:p14="http://schemas.microsoft.com/office/powerpoint/2010/main" val="21394477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57200" y="274638"/>
            <a:ext cx="8229600" cy="563562"/>
          </a:xfrm>
        </p:spPr>
        <p:txBody>
          <a:bodyPr/>
          <a:lstStyle/>
          <a:p>
            <a:pPr eaLnBrk="1" hangingPunct="1"/>
            <a:r>
              <a:rPr lang="en-US">
                <a:ea typeface="ＭＳ Ｐゴシック" pitchFamily="-108" charset="-128"/>
                <a:cs typeface="ＭＳ Ｐゴシック" pitchFamily="-108" charset="-128"/>
              </a:rPr>
              <a:t>The lateral line system in a fish</a:t>
            </a:r>
          </a:p>
        </p:txBody>
      </p:sp>
      <p:grpSp>
        <p:nvGrpSpPr>
          <p:cNvPr id="297987" name="Group 34"/>
          <p:cNvGrpSpPr>
            <a:grpSpLocks/>
          </p:cNvGrpSpPr>
          <p:nvPr/>
        </p:nvGrpSpPr>
        <p:grpSpPr bwMode="auto">
          <a:xfrm>
            <a:off x="1676400" y="838200"/>
            <a:ext cx="5072063" cy="5562600"/>
            <a:chOff x="1056" y="528"/>
            <a:chExt cx="3195" cy="3504"/>
          </a:xfrm>
        </p:grpSpPr>
        <p:pic>
          <p:nvPicPr>
            <p:cNvPr id="297988" name="Picture 4"/>
            <p:cNvPicPr>
              <a:picLocks noChangeAspect="1" noChangeArrowheads="1"/>
            </p:cNvPicPr>
            <p:nvPr/>
          </p:nvPicPr>
          <p:blipFill>
            <a:blip r:embed="rId2"/>
            <a:srcRect/>
            <a:stretch>
              <a:fillRect/>
            </a:stretch>
          </p:blipFill>
          <p:spPr bwMode="auto">
            <a:xfrm>
              <a:off x="1536" y="528"/>
              <a:ext cx="2429" cy="3504"/>
            </a:xfrm>
            <a:prstGeom prst="rect">
              <a:avLst/>
            </a:prstGeom>
            <a:noFill/>
            <a:ln w="9525">
              <a:noFill/>
              <a:miter lim="800000"/>
              <a:headEnd/>
              <a:tailEnd/>
            </a:ln>
          </p:spPr>
        </p:pic>
        <p:sp>
          <p:nvSpPr>
            <p:cNvPr id="297989" name="Line 5"/>
            <p:cNvSpPr>
              <a:spLocks noChangeShapeType="1"/>
            </p:cNvSpPr>
            <p:nvPr/>
          </p:nvSpPr>
          <p:spPr bwMode="auto">
            <a:xfrm flipH="1">
              <a:off x="1908" y="3904"/>
              <a:ext cx="71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7990" name="Rectangle 6"/>
            <p:cNvSpPr>
              <a:spLocks noChangeArrowheads="1"/>
            </p:cNvSpPr>
            <p:nvPr/>
          </p:nvSpPr>
          <p:spPr bwMode="auto">
            <a:xfrm>
              <a:off x="1238" y="3801"/>
              <a:ext cx="66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Nerve fiber</a:t>
              </a:r>
            </a:p>
          </p:txBody>
        </p:sp>
        <p:sp>
          <p:nvSpPr>
            <p:cNvPr id="297991" name="Line 7"/>
            <p:cNvSpPr>
              <a:spLocks noChangeShapeType="1"/>
            </p:cNvSpPr>
            <p:nvPr/>
          </p:nvSpPr>
          <p:spPr bwMode="auto">
            <a:xfrm flipH="1">
              <a:off x="1899" y="3600"/>
              <a:ext cx="54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7992" name="Rectangle 8"/>
            <p:cNvSpPr>
              <a:spLocks noChangeArrowheads="1"/>
            </p:cNvSpPr>
            <p:nvPr/>
          </p:nvSpPr>
          <p:spPr bwMode="auto">
            <a:xfrm>
              <a:off x="1230" y="3491"/>
              <a:ext cx="65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Supporting</a:t>
              </a:r>
              <a:br>
                <a:rPr kumimoji="1" lang="en-US" sz="1400"/>
              </a:br>
              <a:r>
                <a:rPr kumimoji="1" lang="en-US" sz="1400"/>
                <a:t>cell</a:t>
              </a:r>
            </a:p>
          </p:txBody>
        </p:sp>
        <p:sp>
          <p:nvSpPr>
            <p:cNvPr id="297993" name="Line 9"/>
            <p:cNvSpPr>
              <a:spLocks noChangeShapeType="1"/>
            </p:cNvSpPr>
            <p:nvPr/>
          </p:nvSpPr>
          <p:spPr bwMode="auto">
            <a:xfrm>
              <a:off x="2936" y="2920"/>
              <a:ext cx="5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7994" name="Rectangle 10"/>
            <p:cNvSpPr>
              <a:spLocks noChangeArrowheads="1"/>
            </p:cNvSpPr>
            <p:nvPr/>
          </p:nvSpPr>
          <p:spPr bwMode="auto">
            <a:xfrm>
              <a:off x="3494" y="2809"/>
              <a:ext cx="47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Cupula</a:t>
              </a:r>
            </a:p>
          </p:txBody>
        </p:sp>
        <p:sp>
          <p:nvSpPr>
            <p:cNvPr id="297995" name="Line 11"/>
            <p:cNvSpPr>
              <a:spLocks noChangeShapeType="1"/>
            </p:cNvSpPr>
            <p:nvPr/>
          </p:nvSpPr>
          <p:spPr bwMode="auto">
            <a:xfrm>
              <a:off x="3016" y="3328"/>
              <a:ext cx="72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7996" name="Rectangle 12"/>
            <p:cNvSpPr>
              <a:spLocks noChangeArrowheads="1"/>
            </p:cNvSpPr>
            <p:nvPr/>
          </p:nvSpPr>
          <p:spPr bwMode="auto">
            <a:xfrm>
              <a:off x="3725" y="3217"/>
              <a:ext cx="52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Sensory</a:t>
              </a:r>
              <a:br>
                <a:rPr kumimoji="1" lang="en-US" sz="1400"/>
              </a:br>
              <a:r>
                <a:rPr kumimoji="1" lang="en-US" sz="1400"/>
                <a:t>hairs</a:t>
              </a:r>
            </a:p>
          </p:txBody>
        </p:sp>
        <p:sp>
          <p:nvSpPr>
            <p:cNvPr id="297997" name="Line 13"/>
            <p:cNvSpPr>
              <a:spLocks noChangeShapeType="1"/>
            </p:cNvSpPr>
            <p:nvPr/>
          </p:nvSpPr>
          <p:spPr bwMode="auto">
            <a:xfrm>
              <a:off x="3075" y="3623"/>
              <a:ext cx="6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7998" name="Rectangle 14"/>
            <p:cNvSpPr>
              <a:spLocks noChangeArrowheads="1"/>
            </p:cNvSpPr>
            <p:nvPr/>
          </p:nvSpPr>
          <p:spPr bwMode="auto">
            <a:xfrm>
              <a:off x="3714" y="3522"/>
              <a:ext cx="52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Hair cell</a:t>
              </a:r>
            </a:p>
          </p:txBody>
        </p:sp>
        <p:sp>
          <p:nvSpPr>
            <p:cNvPr id="297999" name="Line 15"/>
            <p:cNvSpPr>
              <a:spLocks noChangeShapeType="1"/>
            </p:cNvSpPr>
            <p:nvPr/>
          </p:nvSpPr>
          <p:spPr bwMode="auto">
            <a:xfrm>
              <a:off x="1712" y="2400"/>
              <a:ext cx="0" cy="16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8000" name="Rectangle 16"/>
            <p:cNvSpPr>
              <a:spLocks noChangeArrowheads="1"/>
            </p:cNvSpPr>
            <p:nvPr/>
          </p:nvSpPr>
          <p:spPr bwMode="auto">
            <a:xfrm>
              <a:off x="1056" y="2552"/>
              <a:ext cx="171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Segmental muscles of body wall</a:t>
              </a:r>
            </a:p>
          </p:txBody>
        </p:sp>
        <p:sp>
          <p:nvSpPr>
            <p:cNvPr id="298001" name="Line 17"/>
            <p:cNvSpPr>
              <a:spLocks noChangeShapeType="1"/>
            </p:cNvSpPr>
            <p:nvPr/>
          </p:nvSpPr>
          <p:spPr bwMode="auto">
            <a:xfrm>
              <a:off x="3488" y="2256"/>
              <a:ext cx="0" cy="2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8002" name="Rectangle 18"/>
            <p:cNvSpPr>
              <a:spLocks noChangeArrowheads="1"/>
            </p:cNvSpPr>
            <p:nvPr/>
          </p:nvSpPr>
          <p:spPr bwMode="auto">
            <a:xfrm>
              <a:off x="3128" y="2504"/>
              <a:ext cx="76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Lateral nerve</a:t>
              </a:r>
            </a:p>
          </p:txBody>
        </p:sp>
        <p:sp>
          <p:nvSpPr>
            <p:cNvPr id="298003" name="Line 19"/>
            <p:cNvSpPr>
              <a:spLocks noChangeShapeType="1"/>
            </p:cNvSpPr>
            <p:nvPr/>
          </p:nvSpPr>
          <p:spPr bwMode="auto">
            <a:xfrm flipV="1">
              <a:off x="1728" y="1496"/>
              <a:ext cx="0" cy="3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8004" name="Rectangle 20"/>
            <p:cNvSpPr>
              <a:spLocks noChangeArrowheads="1"/>
            </p:cNvSpPr>
            <p:nvPr/>
          </p:nvSpPr>
          <p:spPr bwMode="auto">
            <a:xfrm>
              <a:off x="1524" y="1320"/>
              <a:ext cx="39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Scale</a:t>
              </a:r>
            </a:p>
          </p:txBody>
        </p:sp>
        <p:sp>
          <p:nvSpPr>
            <p:cNvPr id="298005" name="Line 21"/>
            <p:cNvSpPr>
              <a:spLocks noChangeShapeType="1"/>
            </p:cNvSpPr>
            <p:nvPr/>
          </p:nvSpPr>
          <p:spPr bwMode="auto">
            <a:xfrm flipV="1">
              <a:off x="2072" y="1568"/>
              <a:ext cx="0"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8006" name="Rectangle 22"/>
            <p:cNvSpPr>
              <a:spLocks noChangeArrowheads="1"/>
            </p:cNvSpPr>
            <p:nvPr/>
          </p:nvSpPr>
          <p:spPr bwMode="auto">
            <a:xfrm>
              <a:off x="1872" y="1384"/>
              <a:ext cx="613"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Epidermis</a:t>
              </a:r>
            </a:p>
          </p:txBody>
        </p:sp>
        <p:sp>
          <p:nvSpPr>
            <p:cNvPr id="298007" name="Line 24"/>
            <p:cNvSpPr>
              <a:spLocks noChangeShapeType="1"/>
            </p:cNvSpPr>
            <p:nvPr/>
          </p:nvSpPr>
          <p:spPr bwMode="auto">
            <a:xfrm flipV="1">
              <a:off x="2504" y="1392"/>
              <a:ext cx="0"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8008" name="Rectangle 25"/>
            <p:cNvSpPr>
              <a:spLocks noChangeArrowheads="1"/>
            </p:cNvSpPr>
            <p:nvPr/>
          </p:nvSpPr>
          <p:spPr bwMode="auto">
            <a:xfrm>
              <a:off x="2016" y="1224"/>
              <a:ext cx="96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Lateral line canal</a:t>
              </a:r>
            </a:p>
          </p:txBody>
        </p:sp>
        <p:sp>
          <p:nvSpPr>
            <p:cNvPr id="298009" name="Line 26"/>
            <p:cNvSpPr>
              <a:spLocks noChangeShapeType="1"/>
            </p:cNvSpPr>
            <p:nvPr/>
          </p:nvSpPr>
          <p:spPr bwMode="auto">
            <a:xfrm flipV="1">
              <a:off x="2728" y="1648"/>
              <a:ext cx="0" cy="2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8010" name="Rectangle 27"/>
            <p:cNvSpPr>
              <a:spLocks noChangeArrowheads="1"/>
            </p:cNvSpPr>
            <p:nvPr/>
          </p:nvSpPr>
          <p:spPr bwMode="auto">
            <a:xfrm>
              <a:off x="2504" y="1440"/>
              <a:ext cx="66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Neuromast</a:t>
              </a:r>
            </a:p>
          </p:txBody>
        </p:sp>
        <p:sp>
          <p:nvSpPr>
            <p:cNvPr id="298011" name="Line 28"/>
            <p:cNvSpPr>
              <a:spLocks noChangeShapeType="1"/>
            </p:cNvSpPr>
            <p:nvPr/>
          </p:nvSpPr>
          <p:spPr bwMode="auto">
            <a:xfrm flipV="1">
              <a:off x="3376" y="1456"/>
              <a:ext cx="0" cy="28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8012" name="Rectangle 29"/>
            <p:cNvSpPr>
              <a:spLocks noChangeArrowheads="1"/>
            </p:cNvSpPr>
            <p:nvPr/>
          </p:nvSpPr>
          <p:spPr bwMode="auto">
            <a:xfrm>
              <a:off x="3216" y="1176"/>
              <a:ext cx="87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Opening of lateral</a:t>
              </a:r>
              <a:br>
                <a:rPr kumimoji="1" lang="en-US" sz="1200"/>
              </a:br>
              <a:r>
                <a:rPr kumimoji="1" lang="en-US" sz="1200"/>
                <a:t>line canal</a:t>
              </a:r>
            </a:p>
          </p:txBody>
        </p:sp>
        <p:grpSp>
          <p:nvGrpSpPr>
            <p:cNvPr id="298013" name="Group 32"/>
            <p:cNvGrpSpPr>
              <a:grpSpLocks/>
            </p:cNvGrpSpPr>
            <p:nvPr/>
          </p:nvGrpSpPr>
          <p:grpSpPr bwMode="auto">
            <a:xfrm>
              <a:off x="1231" y="616"/>
              <a:ext cx="1009" cy="326"/>
              <a:chOff x="1231" y="616"/>
              <a:chExt cx="1009" cy="326"/>
            </a:xfrm>
          </p:grpSpPr>
          <p:sp>
            <p:nvSpPr>
              <p:cNvPr id="298014" name="Line 30"/>
              <p:cNvSpPr>
                <a:spLocks noChangeShapeType="1"/>
              </p:cNvSpPr>
              <p:nvPr/>
            </p:nvSpPr>
            <p:spPr bwMode="auto">
              <a:xfrm flipH="1">
                <a:off x="1536" y="864"/>
                <a:ext cx="70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8015" name="Rectangle 31"/>
              <p:cNvSpPr>
                <a:spLocks noChangeArrowheads="1"/>
              </p:cNvSpPr>
              <p:nvPr/>
            </p:nvSpPr>
            <p:spPr bwMode="auto">
              <a:xfrm>
                <a:off x="1231" y="616"/>
                <a:ext cx="457"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Lateral</a:t>
                </a:r>
                <a:br>
                  <a:rPr kumimoji="1" lang="en-US" sz="1400"/>
                </a:br>
                <a:r>
                  <a:rPr kumimoji="1" lang="en-US" sz="1400"/>
                  <a:t>line</a:t>
                </a:r>
              </a:p>
            </p:txBody>
          </p:sp>
        </p:grpSp>
      </p:grpSp>
    </p:spTree>
    <p:extLst>
      <p:ext uri="{BB962C8B-B14F-4D97-AF65-F5344CB8AC3E}">
        <p14:creationId xmlns:p14="http://schemas.microsoft.com/office/powerpoint/2010/main" val="17385671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4" name="Picture 6"/>
          <p:cNvPicPr>
            <a:picLocks noChangeAspect="1" noChangeArrowheads="1"/>
          </p:cNvPicPr>
          <p:nvPr/>
        </p:nvPicPr>
        <p:blipFill>
          <a:blip r:embed="rId4"/>
          <a:srcRect/>
          <a:stretch>
            <a:fillRect/>
          </a:stretch>
        </p:blipFill>
        <p:spPr bwMode="auto">
          <a:xfrm>
            <a:off x="136525" y="3260725"/>
            <a:ext cx="5181600" cy="3494088"/>
          </a:xfrm>
          <a:prstGeom prst="rect">
            <a:avLst/>
          </a:prstGeom>
          <a:noFill/>
          <a:ln w="9525">
            <a:noFill/>
            <a:miter lim="800000"/>
            <a:headEnd/>
            <a:tailEnd/>
          </a:ln>
          <a:effectLst/>
        </p:spPr>
      </p:pic>
      <p:sp>
        <p:nvSpPr>
          <p:cNvPr id="365573" name="AutoShape 5"/>
          <p:cNvSpPr>
            <a:spLocks/>
          </p:cNvSpPr>
          <p:nvPr/>
        </p:nvSpPr>
        <p:spPr bwMode="auto">
          <a:xfrm>
            <a:off x="3189288" y="160338"/>
            <a:ext cx="5654675" cy="2911475"/>
          </a:xfrm>
          <a:prstGeom prst="wedgeEllipseCallout">
            <a:avLst>
              <a:gd name="adj1" fmla="val -52472"/>
              <a:gd name="adj2" fmla="val 102616"/>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a:solidFill>
                  <a:schemeClr val="tx2"/>
                </a:solidFill>
                <a:ea typeface="Geneva" charset="0"/>
                <a:cs typeface="Geneva" charset="0"/>
              </a:rPr>
              <a:t>So don’t be a stiff</a:t>
            </a:r>
            <a:r>
              <a:rPr lang="en-US" sz="3600" b="1" i="1">
                <a:solidFill>
                  <a:schemeClr val="tx2"/>
                </a:solidFill>
                <a:ea typeface="Geneva" charset="0"/>
                <a:cs typeface="Geneva" charset="0"/>
              </a:rPr>
              <a:t>!</a:t>
            </a:r>
            <a:r>
              <a:rPr lang="en-US" sz="3600" b="1">
                <a:solidFill>
                  <a:schemeClr val="tx2"/>
                </a:solidFill>
                <a:ea typeface="Geneva" charset="0"/>
                <a:cs typeface="Geneva" charset="0"/>
              </a:rPr>
              <a:t/>
            </a:r>
            <a:br>
              <a:rPr lang="en-US" sz="3600" b="1">
                <a:solidFill>
                  <a:schemeClr val="tx2"/>
                </a:solidFill>
                <a:ea typeface="Geneva" charset="0"/>
                <a:cs typeface="Geneva" charset="0"/>
              </a:rPr>
            </a:br>
            <a:r>
              <a:rPr lang="en-US" sz="3600" b="1">
                <a:solidFill>
                  <a:schemeClr val="tx2"/>
                </a:solidFill>
                <a:ea typeface="Geneva" charset="0"/>
                <a:cs typeface="Geneva" charset="0"/>
              </a:rPr>
              <a:t>Ask Questions</a:t>
            </a:r>
            <a:r>
              <a:rPr lang="en-US" sz="3600" b="1" i="1">
                <a:solidFill>
                  <a:schemeClr val="tx2"/>
                </a:solidFill>
                <a:ea typeface="Geneva" charset="0"/>
                <a:cs typeface="Geneva" charset="0"/>
              </a:rPr>
              <a:t>!!</a:t>
            </a:r>
          </a:p>
        </p:txBody>
      </p:sp>
    </p:spTree>
    <p:extLst>
      <p:ext uri="{BB962C8B-B14F-4D97-AF65-F5344CB8AC3E}">
        <p14:creationId xmlns:p14="http://schemas.microsoft.com/office/powerpoint/2010/main" val="3374299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5573"/>
                                        </p:tgtEl>
                                        <p:attrNameLst>
                                          <p:attrName>style.visibility</p:attrName>
                                        </p:attrNameLst>
                                      </p:cBhvr>
                                      <p:to>
                                        <p:strVal val="visible"/>
                                      </p:to>
                                    </p:set>
                                    <p:animEffect transition="in" filter="wipe(left)">
                                      <p:cBhvr>
                                        <p:cTn id="7" dur="500"/>
                                        <p:tgtEl>
                                          <p:spTgt spid="36557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
            <a:ext cx="8597900" cy="6413500"/>
          </a:xfrm>
        </p:spPr>
        <p:txBody>
          <a:bodyPr/>
          <a:lstStyle/>
          <a:p>
            <a:pPr marL="0" indent="0">
              <a:buNone/>
            </a:pPr>
            <a:r>
              <a:rPr lang="en-US" dirty="0" smtClean="0"/>
              <a:t>Make sure you can do the following:</a:t>
            </a:r>
          </a:p>
          <a:p>
            <a:pPr marL="514350" indent="-514350">
              <a:buAutoNum type="arabicPeriod"/>
            </a:pPr>
            <a:r>
              <a:rPr lang="en-US" sz="2800" dirty="0" smtClean="0"/>
              <a:t>Label all parts of a striated motor unit and explain how those structure contribute to the function of the motor unit.</a:t>
            </a:r>
          </a:p>
          <a:p>
            <a:pPr marL="514350" indent="-514350">
              <a:buAutoNum type="arabicPeriod"/>
            </a:pPr>
            <a:r>
              <a:rPr lang="en-US" sz="2800" dirty="0" smtClean="0"/>
              <a:t>Explain the sliding filament model of muscle contraction</a:t>
            </a:r>
          </a:p>
          <a:p>
            <a:pPr marL="514350" indent="-514350">
              <a:buAutoNum type="arabicPeriod"/>
            </a:pPr>
            <a:r>
              <a:rPr lang="en-US" sz="2800" dirty="0" smtClean="0"/>
              <a:t>Compare and contrast the major sensory apparatus used by mammals and other animals</a:t>
            </a:r>
          </a:p>
          <a:p>
            <a:pPr marL="514350" indent="-514350">
              <a:buAutoNum type="arabicPeriod"/>
            </a:pPr>
            <a:r>
              <a:rPr lang="en-US" sz="2800" dirty="0" smtClean="0"/>
              <a:t>Explain the causes of sensory and motor system disruptions and how disruptions of the sensory </a:t>
            </a:r>
            <a:r>
              <a:rPr lang="en-US" sz="2800" smtClean="0"/>
              <a:t>and motor systems </a:t>
            </a:r>
            <a:r>
              <a:rPr lang="en-US" sz="2800" dirty="0" smtClean="0"/>
              <a:t>can lead to disruptions of homeostasis.</a:t>
            </a:r>
          </a:p>
        </p:txBody>
      </p:sp>
    </p:spTree>
    <p:extLst>
      <p:ext uri="{BB962C8B-B14F-4D97-AF65-F5344CB8AC3E}">
        <p14:creationId xmlns:p14="http://schemas.microsoft.com/office/powerpoint/2010/main" val="198078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4" name="Picture 2" descr="lg_abera_ap-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2475" y="1909763"/>
            <a:ext cx="3025775" cy="3233737"/>
          </a:xfrm>
          <a:prstGeom prst="rect">
            <a:avLst/>
          </a:prstGeom>
          <a:noFill/>
          <a:ln w="9525">
            <a:noFill/>
            <a:miter lim="800000"/>
            <a:headEnd/>
            <a:tailEnd/>
          </a:ln>
          <a:effectLst>
            <a:outerShdw blurRad="63500" dist="38099" dir="2700000" algn="ctr" rotWithShape="0">
              <a:srgbClr val="000000">
                <a:alpha val="75000"/>
              </a:srgbClr>
            </a:outerShdw>
          </a:effectLst>
        </p:spPr>
      </p:pic>
      <p:sp>
        <p:nvSpPr>
          <p:cNvPr id="433155" name="Rectangle 3"/>
          <p:cNvSpPr>
            <a:spLocks noGrp="1" noChangeArrowheads="1"/>
          </p:cNvSpPr>
          <p:nvPr>
            <p:ph type="title"/>
          </p:nvPr>
        </p:nvSpPr>
        <p:spPr/>
        <p:txBody>
          <a:bodyPr/>
          <a:lstStyle/>
          <a:p>
            <a:r>
              <a:rPr lang="en-US"/>
              <a:t>Muscle limits</a:t>
            </a:r>
          </a:p>
        </p:txBody>
      </p:sp>
      <p:sp>
        <p:nvSpPr>
          <p:cNvPr id="433156" name="Rectangle 4" descr="Rectangle: Click to edit Master text styles&#10;Second level&#10;Third level&#10;Fourth level&#10;Fifth level"/>
          <p:cNvSpPr>
            <a:spLocks noGrp="1" noChangeArrowheads="1"/>
          </p:cNvSpPr>
          <p:nvPr>
            <p:ph type="body" idx="1"/>
          </p:nvPr>
        </p:nvSpPr>
        <p:spPr>
          <a:xfrm>
            <a:off x="177800" y="1003300"/>
            <a:ext cx="5969000" cy="5251450"/>
          </a:xfrm>
        </p:spPr>
        <p:txBody>
          <a:bodyPr>
            <a:normAutofit lnSpcReduction="10000"/>
          </a:bodyPr>
          <a:lstStyle/>
          <a:p>
            <a:pPr>
              <a:lnSpc>
                <a:spcPct val="90000"/>
              </a:lnSpc>
            </a:pPr>
            <a:r>
              <a:rPr lang="en-US" sz="2800" u="sng" dirty="0">
                <a:solidFill>
                  <a:srgbClr val="CC0000"/>
                </a:solidFill>
              </a:rPr>
              <a:t>Muscle fatigue</a:t>
            </a:r>
            <a:endParaRPr lang="en-US" sz="2400" dirty="0">
              <a:solidFill>
                <a:schemeClr val="tx1"/>
              </a:solidFill>
            </a:endParaRPr>
          </a:p>
          <a:p>
            <a:pPr lvl="1">
              <a:lnSpc>
                <a:spcPct val="90000"/>
              </a:lnSpc>
            </a:pPr>
            <a:r>
              <a:rPr lang="en-US" sz="2400" dirty="0"/>
              <a:t>lack of sugar</a:t>
            </a:r>
          </a:p>
          <a:p>
            <a:pPr lvl="2">
              <a:lnSpc>
                <a:spcPct val="90000"/>
              </a:lnSpc>
            </a:pPr>
            <a:r>
              <a:rPr lang="en-US" dirty="0"/>
              <a:t>lack of ATP to restore Ca</a:t>
            </a:r>
            <a:r>
              <a:rPr lang="en-US" baseline="30000" dirty="0"/>
              <a:t>2+ </a:t>
            </a:r>
            <a:r>
              <a:rPr lang="en-US" dirty="0"/>
              <a:t>gradient</a:t>
            </a:r>
          </a:p>
          <a:p>
            <a:pPr lvl="1">
              <a:lnSpc>
                <a:spcPct val="90000"/>
              </a:lnSpc>
            </a:pPr>
            <a:r>
              <a:rPr lang="en-US" sz="2400" dirty="0"/>
              <a:t>low O</a:t>
            </a:r>
            <a:r>
              <a:rPr lang="en-US" sz="2400" baseline="-25000" dirty="0"/>
              <a:t>2</a:t>
            </a:r>
            <a:endParaRPr lang="en-US" sz="2400" dirty="0"/>
          </a:p>
          <a:p>
            <a:pPr lvl="2">
              <a:lnSpc>
                <a:spcPct val="90000"/>
              </a:lnSpc>
            </a:pPr>
            <a:r>
              <a:rPr lang="en-US" dirty="0"/>
              <a:t>lactic acid drops pH which </a:t>
            </a:r>
            <a:br>
              <a:rPr lang="en-US" dirty="0"/>
            </a:br>
            <a:r>
              <a:rPr lang="en-US" dirty="0"/>
              <a:t>interferes with protein function</a:t>
            </a:r>
          </a:p>
          <a:p>
            <a:pPr lvl="1">
              <a:lnSpc>
                <a:spcPct val="90000"/>
              </a:lnSpc>
            </a:pPr>
            <a:r>
              <a:rPr lang="en-US" sz="2400" dirty="0"/>
              <a:t>synaptic fatigue</a:t>
            </a:r>
          </a:p>
          <a:p>
            <a:pPr lvl="2">
              <a:lnSpc>
                <a:spcPct val="90000"/>
              </a:lnSpc>
            </a:pPr>
            <a:r>
              <a:rPr lang="en-US" dirty="0"/>
              <a:t>loss of acetylcholine</a:t>
            </a:r>
          </a:p>
          <a:p>
            <a:pPr>
              <a:lnSpc>
                <a:spcPct val="90000"/>
              </a:lnSpc>
            </a:pPr>
            <a:r>
              <a:rPr lang="en-US" sz="2800" u="sng" dirty="0">
                <a:solidFill>
                  <a:srgbClr val="CC0000"/>
                </a:solidFill>
              </a:rPr>
              <a:t>Muscle cramps</a:t>
            </a:r>
            <a:endParaRPr lang="en-US" sz="2400" dirty="0">
              <a:solidFill>
                <a:schemeClr val="tx1"/>
              </a:solidFill>
            </a:endParaRPr>
          </a:p>
          <a:p>
            <a:pPr lvl="1">
              <a:lnSpc>
                <a:spcPct val="90000"/>
              </a:lnSpc>
            </a:pPr>
            <a:r>
              <a:rPr lang="en-US" sz="2400" dirty="0"/>
              <a:t>build up of lactic acid </a:t>
            </a:r>
          </a:p>
          <a:p>
            <a:pPr lvl="1">
              <a:lnSpc>
                <a:spcPct val="90000"/>
              </a:lnSpc>
            </a:pPr>
            <a:r>
              <a:rPr lang="en-US" sz="2400" dirty="0"/>
              <a:t>ATP depletion</a:t>
            </a:r>
          </a:p>
          <a:p>
            <a:pPr lvl="1">
              <a:lnSpc>
                <a:spcPct val="90000"/>
              </a:lnSpc>
            </a:pPr>
            <a:r>
              <a:rPr lang="en-US" sz="2400" dirty="0"/>
              <a:t>ion imbalance</a:t>
            </a:r>
          </a:p>
          <a:p>
            <a:pPr lvl="2">
              <a:lnSpc>
                <a:spcPct val="90000"/>
              </a:lnSpc>
            </a:pPr>
            <a:r>
              <a:rPr lang="en-US" dirty="0"/>
              <a:t>massage or stretching </a:t>
            </a:r>
            <a:br>
              <a:rPr lang="en-US" dirty="0"/>
            </a:br>
            <a:r>
              <a:rPr lang="en-US" dirty="0"/>
              <a:t>increases circulation</a:t>
            </a:r>
          </a:p>
        </p:txBody>
      </p:sp>
    </p:spTree>
    <p:extLst>
      <p:ext uri="{BB962C8B-B14F-4D97-AF65-F5344CB8AC3E}">
        <p14:creationId xmlns:p14="http://schemas.microsoft.com/office/powerpoint/2010/main" val="24400062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Diseases of Muscle tissue</a:t>
            </a:r>
          </a:p>
        </p:txBody>
      </p:sp>
      <p:sp>
        <p:nvSpPr>
          <p:cNvPr id="435203" name="Rectangle 3" descr="Rectangle: Click to edit Master text styles&#10;Second level&#10;Third level&#10;Fourth level&#10;Fifth level"/>
          <p:cNvSpPr>
            <a:spLocks noGrp="1" noChangeArrowheads="1"/>
          </p:cNvSpPr>
          <p:nvPr>
            <p:ph type="body" idx="1"/>
          </p:nvPr>
        </p:nvSpPr>
        <p:spPr>
          <a:xfrm>
            <a:off x="514350" y="1003300"/>
            <a:ext cx="7092950" cy="4706938"/>
          </a:xfrm>
        </p:spPr>
        <p:txBody>
          <a:bodyPr/>
          <a:lstStyle/>
          <a:p>
            <a:r>
              <a:rPr lang="en-US" dirty="0"/>
              <a:t>ALS</a:t>
            </a:r>
          </a:p>
          <a:p>
            <a:pPr lvl="1"/>
            <a:r>
              <a:rPr lang="en-US" dirty="0"/>
              <a:t>amyotrophic lateral sclerosis</a:t>
            </a:r>
          </a:p>
          <a:p>
            <a:pPr lvl="1"/>
            <a:r>
              <a:rPr lang="en-US" dirty="0"/>
              <a:t>Lou Gehrig’s disease</a:t>
            </a:r>
          </a:p>
          <a:p>
            <a:pPr lvl="1"/>
            <a:r>
              <a:rPr lang="en-US" dirty="0"/>
              <a:t>motor neurons degenerate</a:t>
            </a:r>
          </a:p>
          <a:p>
            <a:r>
              <a:rPr lang="en-US" dirty="0"/>
              <a:t>Myasthenia gravis</a:t>
            </a:r>
          </a:p>
          <a:p>
            <a:pPr lvl="1"/>
            <a:r>
              <a:rPr lang="en-US" u="sng" dirty="0">
                <a:solidFill>
                  <a:srgbClr val="CC0000"/>
                </a:solidFill>
              </a:rPr>
              <a:t>auto-immune</a:t>
            </a:r>
            <a:endParaRPr lang="en-US" dirty="0"/>
          </a:p>
          <a:p>
            <a:pPr lvl="1"/>
            <a:r>
              <a:rPr lang="en-US" dirty="0"/>
              <a:t>antibodies to </a:t>
            </a:r>
            <a:br>
              <a:rPr lang="en-US" dirty="0"/>
            </a:br>
            <a:r>
              <a:rPr lang="en-US" dirty="0"/>
              <a:t>acetylcholine </a:t>
            </a:r>
            <a:br>
              <a:rPr lang="en-US" dirty="0"/>
            </a:br>
            <a:r>
              <a:rPr lang="en-US" dirty="0"/>
              <a:t>receptors</a:t>
            </a:r>
          </a:p>
        </p:txBody>
      </p:sp>
      <p:sp>
        <p:nvSpPr>
          <p:cNvPr id="435205" name="Rectangle 5"/>
          <p:cNvSpPr>
            <a:spLocks noChangeArrowheads="1"/>
          </p:cNvSpPr>
          <p:nvPr/>
        </p:nvSpPr>
        <p:spPr bwMode="auto">
          <a:xfrm>
            <a:off x="2830513" y="6213475"/>
            <a:ext cx="3359150" cy="549275"/>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3000" b="1">
                <a:solidFill>
                  <a:srgbClr val="CC0000"/>
                </a:solidFill>
              </a:rPr>
              <a:t>Stephen Hawking</a:t>
            </a:r>
          </a:p>
        </p:txBody>
      </p:sp>
      <p:pic>
        <p:nvPicPr>
          <p:cNvPr id="435207"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1513" y="423863"/>
            <a:ext cx="2001837" cy="316706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35208" name="Picture 8"/>
          <p:cNvPicPr>
            <a:picLocks noChangeAspect="1" noChangeArrowheads="1"/>
          </p:cNvPicPr>
          <p:nvPr/>
        </p:nvPicPr>
        <p:blipFill>
          <a:blip r:embed="rId4"/>
          <a:srcRect/>
          <a:stretch>
            <a:fillRect/>
          </a:stretch>
        </p:blipFill>
        <p:spPr bwMode="auto">
          <a:xfrm>
            <a:off x="6248400" y="3117850"/>
            <a:ext cx="2486025" cy="363378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35209" name="Picture 9"/>
          <p:cNvPicPr>
            <a:picLocks noChangeAspect="1" noChangeArrowheads="1"/>
          </p:cNvPicPr>
          <p:nvPr/>
        </p:nvPicPr>
        <p:blipFill>
          <a:blip r:embed="rId5"/>
          <a:srcRect/>
          <a:stretch>
            <a:fillRect/>
          </a:stretch>
        </p:blipFill>
        <p:spPr bwMode="auto">
          <a:xfrm>
            <a:off x="4638675" y="3778250"/>
            <a:ext cx="1543050" cy="2344738"/>
          </a:xfrm>
          <a:prstGeom prst="rect">
            <a:avLst/>
          </a:prstGeom>
          <a:noFill/>
          <a:ln w="9525">
            <a:noFill/>
            <a:miter lim="800000"/>
            <a:headEnd/>
            <a:tailEnd/>
          </a:ln>
          <a:effectLst>
            <a:outerShdw blurRad="63500" dist="35921" dir="2700000" algn="ctr" rotWithShape="0">
              <a:srgbClr val="000000">
                <a:alpha val="89999"/>
              </a:srgbClr>
            </a:outerShdw>
          </a:effectLst>
        </p:spPr>
      </p:pic>
    </p:spTree>
    <p:extLst>
      <p:ext uri="{BB962C8B-B14F-4D97-AF65-F5344CB8AC3E}">
        <p14:creationId xmlns:p14="http://schemas.microsoft.com/office/powerpoint/2010/main" val="38190533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a:t>Botox</a:t>
            </a:r>
          </a:p>
        </p:txBody>
      </p:sp>
      <p:sp>
        <p:nvSpPr>
          <p:cNvPr id="437251" name="Rectangle 3" descr="Rectangle: Click to edit Master text styles&#10;Second level&#10;Third level&#10;Fourth level&#10;Fifth level"/>
          <p:cNvSpPr>
            <a:spLocks noGrp="1" noChangeArrowheads="1"/>
          </p:cNvSpPr>
          <p:nvPr>
            <p:ph type="body" idx="1"/>
          </p:nvPr>
        </p:nvSpPr>
        <p:spPr>
          <a:xfrm>
            <a:off x="261938" y="1371600"/>
            <a:ext cx="6600825" cy="1260475"/>
          </a:xfrm>
          <a:noFill/>
        </p:spPr>
        <p:txBody>
          <a:bodyPr/>
          <a:lstStyle/>
          <a:p>
            <a:pPr>
              <a:lnSpc>
                <a:spcPct val="90000"/>
              </a:lnSpc>
            </a:pPr>
            <a:r>
              <a:rPr lang="en-US" sz="2600" dirty="0"/>
              <a:t>Bacteria </a:t>
            </a:r>
            <a:r>
              <a:rPr lang="en-US" sz="2600" i="1" u="sng" dirty="0"/>
              <a:t>Clostridium</a:t>
            </a:r>
            <a:r>
              <a:rPr lang="en-US" sz="2600" i="1" dirty="0"/>
              <a:t> </a:t>
            </a:r>
            <a:r>
              <a:rPr lang="en-US" sz="2600" i="1" u="sng" dirty="0" err="1"/>
              <a:t>botulinum</a:t>
            </a:r>
            <a:r>
              <a:rPr lang="en-US" sz="2600" dirty="0"/>
              <a:t> toxin</a:t>
            </a:r>
          </a:p>
          <a:p>
            <a:pPr lvl="1">
              <a:lnSpc>
                <a:spcPct val="90000"/>
              </a:lnSpc>
            </a:pPr>
            <a:r>
              <a:rPr lang="en-US" sz="2400" dirty="0"/>
              <a:t>blocks release of acetylcholine</a:t>
            </a:r>
          </a:p>
          <a:p>
            <a:pPr lvl="1">
              <a:lnSpc>
                <a:spcPct val="90000"/>
              </a:lnSpc>
            </a:pPr>
            <a:r>
              <a:rPr lang="en-US" sz="2400" dirty="0"/>
              <a:t>botulism can be fatal</a:t>
            </a:r>
          </a:p>
        </p:txBody>
      </p:sp>
      <p:pic>
        <p:nvPicPr>
          <p:cNvPr id="437256" name="Picture 8" descr="botox-1"/>
          <p:cNvPicPr>
            <a:picLocks noChangeAspect="1" noChangeArrowheads="1"/>
          </p:cNvPicPr>
          <p:nvPr/>
        </p:nvPicPr>
        <p:blipFill>
          <a:blip r:embed="rId3" cstate="screen">
            <a:extLst>
              <a:ext uri="{28A0092B-C50C-407E-A947-70E740481C1C}">
                <a14:useLocalDpi xmlns:a14="http://schemas.microsoft.com/office/drawing/2010/main"/>
              </a:ext>
            </a:extLst>
          </a:blip>
          <a:srcRect r="3600"/>
          <a:stretch>
            <a:fillRect/>
          </a:stretch>
        </p:blipFill>
        <p:spPr bwMode="auto">
          <a:xfrm>
            <a:off x="3587750" y="2871788"/>
            <a:ext cx="5186363" cy="3738562"/>
          </a:xfrm>
          <a:prstGeom prst="rect">
            <a:avLst/>
          </a:prstGeom>
          <a:noFill/>
          <a:ln w="9525">
            <a:noFill/>
            <a:miter lim="800000"/>
            <a:headEnd/>
            <a:tailEnd/>
          </a:ln>
        </p:spPr>
      </p:pic>
      <p:pic>
        <p:nvPicPr>
          <p:cNvPr id="437257" name="Picture 9" descr="botox"/>
          <p:cNvPicPr>
            <a:picLocks noChangeAspect="1" noChangeArrowheads="1"/>
          </p:cNvPicPr>
          <p:nvPr/>
        </p:nvPicPr>
        <p:blipFill>
          <a:blip r:embed="rId4"/>
          <a:srcRect/>
          <a:stretch>
            <a:fillRect/>
          </a:stretch>
        </p:blipFill>
        <p:spPr bwMode="auto">
          <a:xfrm>
            <a:off x="698500" y="2641600"/>
            <a:ext cx="2833688" cy="4106863"/>
          </a:xfrm>
          <a:prstGeom prst="rect">
            <a:avLst/>
          </a:prstGeom>
          <a:noFill/>
        </p:spPr>
      </p:pic>
      <p:pic>
        <p:nvPicPr>
          <p:cNvPr id="437258" name="Picture 10" descr="botoxZ"/>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88138" y="488950"/>
            <a:ext cx="2349500" cy="2336800"/>
          </a:xfrm>
          <a:prstGeom prst="rect">
            <a:avLst/>
          </a:prstGeom>
          <a:noFill/>
        </p:spPr>
      </p:pic>
      <p:sp>
        <p:nvSpPr>
          <p:cNvPr id="437259" name="Rectangle 11"/>
          <p:cNvSpPr>
            <a:spLocks noChangeArrowheads="1"/>
          </p:cNvSpPr>
          <p:nvPr/>
        </p:nvSpPr>
        <p:spPr bwMode="auto">
          <a:xfrm>
            <a:off x="7954963" y="2333625"/>
            <a:ext cx="709612" cy="274638"/>
          </a:xfrm>
          <a:prstGeom prst="rect">
            <a:avLst/>
          </a:prstGeom>
          <a:noFill/>
          <a:ln w="9525">
            <a:noFill/>
            <a:miter lim="800000"/>
            <a:headEnd/>
            <a:tailEnd/>
          </a:ln>
          <a:effectLst/>
        </p:spPr>
        <p:txBody>
          <a:bodyPr wrap="none" anchor="ctr">
            <a:prstTxWarp prst="textNoShape">
              <a:avLst/>
            </a:prstTxWarp>
            <a:spAutoFit/>
          </a:bodyPr>
          <a:lstStyle/>
          <a:p>
            <a:r>
              <a:rPr lang="en-US" sz="1200" b="1">
                <a:solidFill>
                  <a:srgbClr val="000000"/>
                </a:solidFill>
              </a:rPr>
              <a:t>muscle</a:t>
            </a:r>
          </a:p>
        </p:txBody>
      </p:sp>
    </p:spTree>
    <p:extLst>
      <p:ext uri="{BB962C8B-B14F-4D97-AF65-F5344CB8AC3E}">
        <p14:creationId xmlns:p14="http://schemas.microsoft.com/office/powerpoint/2010/main" val="8230059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a:t>Rigor mortis</a:t>
            </a:r>
          </a:p>
        </p:txBody>
      </p:sp>
      <p:sp>
        <p:nvSpPr>
          <p:cNvPr id="439299" name="Rectangle 3" descr="Rectangle: Click to edit Master text styles&#10;Second level&#10;Third level&#10;Fourth level&#10;Fifth level"/>
          <p:cNvSpPr>
            <a:spLocks noChangeArrowheads="1"/>
          </p:cNvSpPr>
          <p:nvPr/>
        </p:nvSpPr>
        <p:spPr bwMode="auto">
          <a:xfrm>
            <a:off x="134938" y="990600"/>
            <a:ext cx="8513762" cy="5334000"/>
          </a:xfrm>
          <a:prstGeom prst="rect">
            <a:avLst/>
          </a:prstGeom>
          <a:noFill/>
          <a:ln w="9525">
            <a:noFill/>
            <a:miter lim="800000"/>
            <a:headEnd/>
            <a:tailEnd/>
          </a:ln>
          <a:effectLst/>
        </p:spPr>
        <p:txBody>
          <a:bodyPr>
            <a:prstTxWarp prst="textNoShape">
              <a:avLst/>
            </a:prstTxWarp>
          </a:bodyPr>
          <a:lstStyle/>
          <a:p>
            <a:pPr marL="342900" indent="-342900" algn="l" eaLnBrk="1" hangingPunct="1">
              <a:lnSpc>
                <a:spcPct val="90000"/>
              </a:lnSpc>
              <a:spcBef>
                <a:spcPct val="20000"/>
              </a:spcBef>
              <a:buClr>
                <a:srgbClr val="0F116A"/>
              </a:buClr>
              <a:buSzPct val="120000"/>
              <a:buFont typeface="Wingdings" charset="2"/>
              <a:buChar char="§"/>
            </a:pPr>
            <a:r>
              <a:rPr lang="en-US" sz="3200">
                <a:solidFill>
                  <a:srgbClr val="0F116A"/>
                </a:solidFill>
              </a:rPr>
              <a:t>So why are dead people “stiffs”?</a:t>
            </a:r>
          </a:p>
          <a:p>
            <a:pPr marL="742950" lvl="1" indent="-285750" algn="l" eaLnBrk="1" hangingPunct="1">
              <a:lnSpc>
                <a:spcPct val="90000"/>
              </a:lnSpc>
              <a:spcBef>
                <a:spcPct val="20000"/>
              </a:spcBef>
              <a:buClr>
                <a:schemeClr val="tx1"/>
              </a:buClr>
              <a:buSzPct val="60000"/>
              <a:buFont typeface="Wingdings" charset="2"/>
              <a:buChar char="u"/>
            </a:pPr>
            <a:r>
              <a:rPr lang="en-US" sz="2600">
                <a:ea typeface="ＭＳ Ｐゴシック" charset="-128"/>
              </a:rPr>
              <a:t>no life, no breathing</a:t>
            </a:r>
          </a:p>
          <a:p>
            <a:pPr marL="742950" lvl="1" indent="-285750" algn="l" eaLnBrk="1" hangingPunct="1">
              <a:lnSpc>
                <a:spcPct val="90000"/>
              </a:lnSpc>
              <a:spcBef>
                <a:spcPct val="20000"/>
              </a:spcBef>
              <a:buClr>
                <a:schemeClr val="tx1"/>
              </a:buClr>
              <a:buSzPct val="60000"/>
              <a:buFont typeface="Wingdings" charset="2"/>
              <a:buChar char="u"/>
            </a:pPr>
            <a:r>
              <a:rPr lang="en-US" sz="2600">
                <a:ea typeface="ＭＳ Ｐゴシック" charset="-128"/>
              </a:rPr>
              <a:t>no breathing, no O</a:t>
            </a:r>
            <a:r>
              <a:rPr lang="en-US" sz="2600" baseline="-25000">
                <a:ea typeface="ＭＳ Ｐゴシック" charset="-128"/>
              </a:rPr>
              <a:t>2</a:t>
            </a:r>
            <a:endParaRPr lang="en-US" sz="2600">
              <a:ea typeface="ＭＳ Ｐゴシック" charset="-128"/>
            </a:endParaRPr>
          </a:p>
          <a:p>
            <a:pPr marL="742950" lvl="1" indent="-285750" algn="l" eaLnBrk="1" hangingPunct="1">
              <a:lnSpc>
                <a:spcPct val="90000"/>
              </a:lnSpc>
              <a:spcBef>
                <a:spcPct val="20000"/>
              </a:spcBef>
              <a:buClr>
                <a:schemeClr val="tx1"/>
              </a:buClr>
              <a:buSzPct val="60000"/>
              <a:buFont typeface="Wingdings" charset="2"/>
              <a:buChar char="u"/>
            </a:pPr>
            <a:r>
              <a:rPr lang="en-US" sz="2600">
                <a:ea typeface="ＭＳ Ｐゴシック" charset="-128"/>
              </a:rPr>
              <a:t>no O</a:t>
            </a:r>
            <a:r>
              <a:rPr lang="en-US" sz="2600" baseline="-25000">
                <a:ea typeface="ＭＳ Ｐゴシック" charset="-128"/>
              </a:rPr>
              <a:t>2</a:t>
            </a:r>
            <a:r>
              <a:rPr lang="en-US" sz="2600">
                <a:ea typeface="ＭＳ Ｐゴシック" charset="-128"/>
              </a:rPr>
              <a:t>, no aerobic respiration</a:t>
            </a:r>
          </a:p>
          <a:p>
            <a:pPr marL="742950" lvl="1" indent="-285750" algn="l" eaLnBrk="1" hangingPunct="1">
              <a:lnSpc>
                <a:spcPct val="90000"/>
              </a:lnSpc>
              <a:spcBef>
                <a:spcPct val="20000"/>
              </a:spcBef>
              <a:buClr>
                <a:schemeClr val="tx1"/>
              </a:buClr>
              <a:buSzPct val="60000"/>
              <a:buFont typeface="Wingdings" charset="2"/>
              <a:buChar char="u"/>
            </a:pPr>
            <a:r>
              <a:rPr lang="en-US" sz="2600">
                <a:ea typeface="ＭＳ Ｐゴシック" charset="-128"/>
              </a:rPr>
              <a:t>no aerobic respiration, no ATP</a:t>
            </a:r>
          </a:p>
          <a:p>
            <a:pPr marL="742950" lvl="1" indent="-285750" algn="l" eaLnBrk="1" hangingPunct="1">
              <a:lnSpc>
                <a:spcPct val="90000"/>
              </a:lnSpc>
              <a:spcBef>
                <a:spcPct val="20000"/>
              </a:spcBef>
              <a:buClr>
                <a:schemeClr val="tx1"/>
              </a:buClr>
              <a:buSzPct val="60000"/>
              <a:buFont typeface="Wingdings" charset="2"/>
              <a:buChar char="u"/>
            </a:pPr>
            <a:r>
              <a:rPr lang="en-US" sz="2600">
                <a:ea typeface="ＭＳ Ｐゴシック" charset="-128"/>
              </a:rPr>
              <a:t>no ATP, no Ca</a:t>
            </a:r>
            <a:r>
              <a:rPr lang="en-US" sz="2600" baseline="30000">
                <a:ea typeface="ＭＳ Ｐゴシック" charset="-128"/>
              </a:rPr>
              <a:t>2+</a:t>
            </a:r>
            <a:r>
              <a:rPr lang="en-US" sz="2600">
                <a:ea typeface="ＭＳ Ｐゴシック" charset="-128"/>
              </a:rPr>
              <a:t> pumps</a:t>
            </a:r>
          </a:p>
          <a:p>
            <a:pPr marL="742950" lvl="1" indent="-285750" algn="l" eaLnBrk="1" hangingPunct="1">
              <a:lnSpc>
                <a:spcPct val="90000"/>
              </a:lnSpc>
              <a:spcBef>
                <a:spcPct val="20000"/>
              </a:spcBef>
              <a:buClr>
                <a:schemeClr val="tx1"/>
              </a:buClr>
              <a:buSzPct val="60000"/>
              <a:buFont typeface="Wingdings" charset="2"/>
              <a:buChar char="u"/>
            </a:pPr>
            <a:r>
              <a:rPr lang="en-US" sz="2600">
                <a:ea typeface="ＭＳ Ｐゴシック" charset="-128"/>
              </a:rPr>
              <a:t>Ca</a:t>
            </a:r>
            <a:r>
              <a:rPr lang="en-US" sz="2600" baseline="30000">
                <a:ea typeface="ＭＳ Ｐゴシック" charset="-128"/>
              </a:rPr>
              <a:t>2+</a:t>
            </a:r>
            <a:r>
              <a:rPr lang="en-US" sz="2600">
                <a:ea typeface="ＭＳ Ｐゴシック" charset="-128"/>
              </a:rPr>
              <a:t> stays in muscle cytoplasm</a:t>
            </a:r>
          </a:p>
          <a:p>
            <a:pPr marL="742950" lvl="1" indent="-285750" algn="l" eaLnBrk="1" hangingPunct="1">
              <a:lnSpc>
                <a:spcPct val="90000"/>
              </a:lnSpc>
              <a:spcBef>
                <a:spcPct val="20000"/>
              </a:spcBef>
              <a:buClr>
                <a:schemeClr val="tx1"/>
              </a:buClr>
              <a:buSzPct val="60000"/>
              <a:buFont typeface="Wingdings" charset="2"/>
              <a:buChar char="u"/>
            </a:pPr>
            <a:r>
              <a:rPr lang="en-US" sz="2600">
                <a:ea typeface="ＭＳ Ｐゴシック" charset="-128"/>
              </a:rPr>
              <a:t>muscle fibers continually </a:t>
            </a:r>
            <a:br>
              <a:rPr lang="en-US" sz="2600">
                <a:ea typeface="ＭＳ Ｐゴシック" charset="-128"/>
              </a:rPr>
            </a:br>
            <a:r>
              <a:rPr lang="en-US" sz="2600">
                <a:ea typeface="ＭＳ Ｐゴシック" charset="-128"/>
              </a:rPr>
              <a:t>contract</a:t>
            </a:r>
          </a:p>
          <a:p>
            <a:pPr marL="1085850" lvl="2" indent="-228600" algn="l" eaLnBrk="1" hangingPunct="1">
              <a:lnSpc>
                <a:spcPct val="90000"/>
              </a:lnSpc>
              <a:spcBef>
                <a:spcPct val="20000"/>
              </a:spcBef>
              <a:buClr>
                <a:schemeClr val="hlink"/>
              </a:buClr>
              <a:buSzPct val="95000"/>
              <a:buFont typeface="Wingdings" charset="2"/>
              <a:buChar char="§"/>
            </a:pPr>
            <a:r>
              <a:rPr lang="en-US" sz="2200" u="sng">
                <a:solidFill>
                  <a:srgbClr val="CC0000"/>
                </a:solidFill>
                <a:ea typeface="ＭＳ Ｐゴシック" charset="-128"/>
              </a:rPr>
              <a:t>tetany</a:t>
            </a:r>
            <a:r>
              <a:rPr lang="en-US" sz="2200">
                <a:solidFill>
                  <a:srgbClr val="0F116A"/>
                </a:solidFill>
                <a:ea typeface="ＭＳ Ｐゴシック" charset="-128"/>
              </a:rPr>
              <a:t> or </a:t>
            </a:r>
            <a:r>
              <a:rPr lang="en-US" sz="2200" u="sng">
                <a:solidFill>
                  <a:srgbClr val="CC0000"/>
                </a:solidFill>
                <a:ea typeface="ＭＳ Ｐゴシック" charset="-128"/>
              </a:rPr>
              <a:t>rigor mortis</a:t>
            </a:r>
            <a:endParaRPr lang="en-US" sz="2200">
              <a:solidFill>
                <a:srgbClr val="0F116A"/>
              </a:solidFill>
              <a:ea typeface="ＭＳ Ｐゴシック" charset="-128"/>
            </a:endParaRPr>
          </a:p>
          <a:p>
            <a:pPr marL="742950" lvl="1" indent="-285750" algn="l" eaLnBrk="1" hangingPunct="1">
              <a:lnSpc>
                <a:spcPct val="90000"/>
              </a:lnSpc>
              <a:spcBef>
                <a:spcPct val="20000"/>
              </a:spcBef>
              <a:buClr>
                <a:schemeClr val="tx1"/>
              </a:buClr>
              <a:buSzPct val="60000"/>
              <a:buFont typeface="Wingdings" charset="2"/>
              <a:buChar char="u"/>
            </a:pPr>
            <a:r>
              <a:rPr lang="en-US" sz="2600">
                <a:ea typeface="ＭＳ Ｐゴシック" charset="-128"/>
              </a:rPr>
              <a:t>eventually tissues breakdown</a:t>
            </a:r>
            <a:br>
              <a:rPr lang="en-US" sz="2600">
                <a:ea typeface="ＭＳ Ｐゴシック" charset="-128"/>
              </a:rPr>
            </a:br>
            <a:r>
              <a:rPr lang="en-US" sz="2600">
                <a:ea typeface="ＭＳ Ｐゴシック" charset="-128"/>
              </a:rPr>
              <a:t>&amp; relax</a:t>
            </a:r>
          </a:p>
          <a:p>
            <a:pPr marL="1085850" lvl="2" indent="-228600" algn="l" eaLnBrk="1" hangingPunct="1">
              <a:lnSpc>
                <a:spcPct val="90000"/>
              </a:lnSpc>
              <a:spcBef>
                <a:spcPct val="20000"/>
              </a:spcBef>
              <a:buClr>
                <a:schemeClr val="hlink"/>
              </a:buClr>
              <a:buSzPct val="95000"/>
              <a:buFont typeface="Wingdings" charset="2"/>
              <a:buChar char="§"/>
            </a:pPr>
            <a:r>
              <a:rPr lang="en-US" sz="2200">
                <a:solidFill>
                  <a:srgbClr val="0F116A"/>
                </a:solidFill>
                <a:ea typeface="ＭＳ Ｐゴシック" charset="-128"/>
              </a:rPr>
              <a:t>measure of time of death</a:t>
            </a:r>
          </a:p>
        </p:txBody>
      </p:sp>
    </p:spTree>
    <p:extLst>
      <p:ext uri="{BB962C8B-B14F-4D97-AF65-F5344CB8AC3E}">
        <p14:creationId xmlns:p14="http://schemas.microsoft.com/office/powerpoint/2010/main" val="3737557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9299">
                                            <p:txEl>
                                              <p:pRg st="1" end="1"/>
                                            </p:txEl>
                                          </p:spTgt>
                                        </p:tgtEl>
                                        <p:attrNameLst>
                                          <p:attrName>style.visibility</p:attrName>
                                        </p:attrNameLst>
                                      </p:cBhvr>
                                      <p:to>
                                        <p:strVal val="visible"/>
                                      </p:to>
                                    </p:set>
                                    <p:anim calcmode="lin" valueType="num">
                                      <p:cBhvr additive="base">
                                        <p:cTn id="7" dur="500" fill="hold"/>
                                        <p:tgtEl>
                                          <p:spTgt spid="4392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92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9299">
                                            <p:txEl>
                                              <p:pRg st="2" end="2"/>
                                            </p:txEl>
                                          </p:spTgt>
                                        </p:tgtEl>
                                        <p:attrNameLst>
                                          <p:attrName>style.visibility</p:attrName>
                                        </p:attrNameLst>
                                      </p:cBhvr>
                                      <p:to>
                                        <p:strVal val="visible"/>
                                      </p:to>
                                    </p:set>
                                    <p:anim calcmode="lin" valueType="num">
                                      <p:cBhvr additive="base">
                                        <p:cTn id="13" dur="500" fill="hold"/>
                                        <p:tgtEl>
                                          <p:spTgt spid="4392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92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9299">
                                            <p:txEl>
                                              <p:pRg st="3" end="3"/>
                                            </p:txEl>
                                          </p:spTgt>
                                        </p:tgtEl>
                                        <p:attrNameLst>
                                          <p:attrName>style.visibility</p:attrName>
                                        </p:attrNameLst>
                                      </p:cBhvr>
                                      <p:to>
                                        <p:strVal val="visible"/>
                                      </p:to>
                                    </p:set>
                                    <p:anim calcmode="lin" valueType="num">
                                      <p:cBhvr additive="base">
                                        <p:cTn id="19" dur="500" fill="hold"/>
                                        <p:tgtEl>
                                          <p:spTgt spid="4392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92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9299">
                                            <p:txEl>
                                              <p:pRg st="4" end="4"/>
                                            </p:txEl>
                                          </p:spTgt>
                                        </p:tgtEl>
                                        <p:attrNameLst>
                                          <p:attrName>style.visibility</p:attrName>
                                        </p:attrNameLst>
                                      </p:cBhvr>
                                      <p:to>
                                        <p:strVal val="visible"/>
                                      </p:to>
                                    </p:set>
                                    <p:anim calcmode="lin" valueType="num">
                                      <p:cBhvr additive="base">
                                        <p:cTn id="25" dur="500" fill="hold"/>
                                        <p:tgtEl>
                                          <p:spTgt spid="4392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92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9299">
                                            <p:txEl>
                                              <p:pRg st="5" end="5"/>
                                            </p:txEl>
                                          </p:spTgt>
                                        </p:tgtEl>
                                        <p:attrNameLst>
                                          <p:attrName>style.visibility</p:attrName>
                                        </p:attrNameLst>
                                      </p:cBhvr>
                                      <p:to>
                                        <p:strVal val="visible"/>
                                      </p:to>
                                    </p:set>
                                    <p:anim calcmode="lin" valueType="num">
                                      <p:cBhvr additive="base">
                                        <p:cTn id="31" dur="500" fill="hold"/>
                                        <p:tgtEl>
                                          <p:spTgt spid="4392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92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9299">
                                            <p:txEl>
                                              <p:pRg st="6" end="6"/>
                                            </p:txEl>
                                          </p:spTgt>
                                        </p:tgtEl>
                                        <p:attrNameLst>
                                          <p:attrName>style.visibility</p:attrName>
                                        </p:attrNameLst>
                                      </p:cBhvr>
                                      <p:to>
                                        <p:strVal val="visible"/>
                                      </p:to>
                                    </p:set>
                                    <p:anim calcmode="lin" valueType="num">
                                      <p:cBhvr additive="base">
                                        <p:cTn id="37" dur="500" fill="hold"/>
                                        <p:tgtEl>
                                          <p:spTgt spid="4392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92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9299">
                                            <p:txEl>
                                              <p:pRg st="7" end="7"/>
                                            </p:txEl>
                                          </p:spTgt>
                                        </p:tgtEl>
                                        <p:attrNameLst>
                                          <p:attrName>style.visibility</p:attrName>
                                        </p:attrNameLst>
                                      </p:cBhvr>
                                      <p:to>
                                        <p:strVal val="visible"/>
                                      </p:to>
                                    </p:set>
                                    <p:anim calcmode="lin" valueType="num">
                                      <p:cBhvr additive="base">
                                        <p:cTn id="43" dur="500" fill="hold"/>
                                        <p:tgtEl>
                                          <p:spTgt spid="43929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92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9299">
                                            <p:txEl>
                                              <p:pRg st="8" end="8"/>
                                            </p:txEl>
                                          </p:spTgt>
                                        </p:tgtEl>
                                        <p:attrNameLst>
                                          <p:attrName>style.visibility</p:attrName>
                                        </p:attrNameLst>
                                      </p:cBhvr>
                                      <p:to>
                                        <p:strVal val="visible"/>
                                      </p:to>
                                    </p:set>
                                    <p:anim calcmode="lin" valueType="num">
                                      <p:cBhvr additive="base">
                                        <p:cTn id="49" dur="500" fill="hold"/>
                                        <p:tgtEl>
                                          <p:spTgt spid="43929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392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39299">
                                            <p:txEl>
                                              <p:pRg st="9" end="9"/>
                                            </p:txEl>
                                          </p:spTgt>
                                        </p:tgtEl>
                                        <p:attrNameLst>
                                          <p:attrName>style.visibility</p:attrName>
                                        </p:attrNameLst>
                                      </p:cBhvr>
                                      <p:to>
                                        <p:strVal val="visible"/>
                                      </p:to>
                                    </p:set>
                                    <p:anim calcmode="lin" valueType="num">
                                      <p:cBhvr additive="base">
                                        <p:cTn id="55" dur="500" fill="hold"/>
                                        <p:tgtEl>
                                          <p:spTgt spid="439299">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3929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39299">
                                            <p:txEl>
                                              <p:pRg st="10" end="10"/>
                                            </p:txEl>
                                          </p:spTgt>
                                        </p:tgtEl>
                                        <p:attrNameLst>
                                          <p:attrName>style.visibility</p:attrName>
                                        </p:attrNameLst>
                                      </p:cBhvr>
                                      <p:to>
                                        <p:strVal val="visible"/>
                                      </p:to>
                                    </p:set>
                                    <p:anim calcmode="lin" valueType="num">
                                      <p:cBhvr additive="base">
                                        <p:cTn id="61" dur="500" fill="hold"/>
                                        <p:tgtEl>
                                          <p:spTgt spid="439299">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3929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87325" y="76200"/>
            <a:ext cx="9067800" cy="914400"/>
          </a:xfrm>
        </p:spPr>
        <p:txBody>
          <a:bodyPr>
            <a:normAutofit fontScale="90000"/>
          </a:bodyPr>
          <a:lstStyle/>
          <a:p>
            <a:pPr eaLnBrk="1" hangingPunct="1"/>
            <a:r>
              <a:rPr lang="en-US" sz="3600">
                <a:ea typeface="ＭＳ Ｐゴシック" pitchFamily="-108" charset="-128"/>
                <a:cs typeface="ＭＳ Ｐゴシック" pitchFamily="-108" charset="-128"/>
              </a:rPr>
              <a:t>Overview of information processing by nervous systems</a:t>
            </a:r>
          </a:p>
        </p:txBody>
      </p:sp>
      <p:grpSp>
        <p:nvGrpSpPr>
          <p:cNvPr id="228355" name="Group 15"/>
          <p:cNvGrpSpPr>
            <a:grpSpLocks/>
          </p:cNvGrpSpPr>
          <p:nvPr/>
        </p:nvGrpSpPr>
        <p:grpSpPr bwMode="auto">
          <a:xfrm>
            <a:off x="520700" y="1181100"/>
            <a:ext cx="8153400" cy="5089525"/>
            <a:chOff x="328" y="744"/>
            <a:chExt cx="5136" cy="3206"/>
          </a:xfrm>
        </p:grpSpPr>
        <p:pic>
          <p:nvPicPr>
            <p:cNvPr id="228356" name="Picture 4"/>
            <p:cNvPicPr>
              <a:picLocks noChangeAspect="1" noChangeArrowheads="1"/>
            </p:cNvPicPr>
            <p:nvPr/>
          </p:nvPicPr>
          <p:blipFill>
            <a:blip r:embed="rId2"/>
            <a:srcRect/>
            <a:stretch>
              <a:fillRect/>
            </a:stretch>
          </p:blipFill>
          <p:spPr bwMode="auto">
            <a:xfrm>
              <a:off x="328" y="744"/>
              <a:ext cx="5136" cy="2760"/>
            </a:xfrm>
            <a:prstGeom prst="rect">
              <a:avLst/>
            </a:prstGeom>
            <a:noFill/>
            <a:ln w="9525">
              <a:noFill/>
              <a:miter lim="800000"/>
              <a:headEnd/>
              <a:tailEnd/>
            </a:ln>
          </p:spPr>
        </p:pic>
        <p:sp>
          <p:nvSpPr>
            <p:cNvPr id="228357" name="Rectangle 5"/>
            <p:cNvSpPr>
              <a:spLocks noChangeArrowheads="1"/>
            </p:cNvSpPr>
            <p:nvPr/>
          </p:nvSpPr>
          <p:spPr bwMode="auto">
            <a:xfrm>
              <a:off x="616" y="1576"/>
              <a:ext cx="521"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Sensor</a:t>
              </a:r>
            </a:p>
          </p:txBody>
        </p:sp>
        <p:sp>
          <p:nvSpPr>
            <p:cNvPr id="228358" name="Rectangle 6"/>
            <p:cNvSpPr>
              <a:spLocks noChangeArrowheads="1"/>
            </p:cNvSpPr>
            <p:nvPr/>
          </p:nvSpPr>
          <p:spPr bwMode="auto">
            <a:xfrm>
              <a:off x="695" y="3496"/>
              <a:ext cx="5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Effector</a:t>
              </a:r>
            </a:p>
          </p:txBody>
        </p:sp>
        <p:sp>
          <p:nvSpPr>
            <p:cNvPr id="228359" name="Rectangle 7"/>
            <p:cNvSpPr>
              <a:spLocks noChangeArrowheads="1"/>
            </p:cNvSpPr>
            <p:nvPr/>
          </p:nvSpPr>
          <p:spPr bwMode="auto">
            <a:xfrm>
              <a:off x="2016" y="2680"/>
              <a:ext cx="90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Motor output</a:t>
              </a:r>
            </a:p>
          </p:txBody>
        </p:sp>
        <p:sp>
          <p:nvSpPr>
            <p:cNvPr id="228360" name="Rectangle 8"/>
            <p:cNvSpPr>
              <a:spLocks noChangeArrowheads="1"/>
            </p:cNvSpPr>
            <p:nvPr/>
          </p:nvSpPr>
          <p:spPr bwMode="auto">
            <a:xfrm>
              <a:off x="4037" y="1488"/>
              <a:ext cx="77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Integration</a:t>
              </a:r>
            </a:p>
          </p:txBody>
        </p:sp>
        <p:sp>
          <p:nvSpPr>
            <p:cNvPr id="228361" name="Rectangle 9"/>
            <p:cNvSpPr>
              <a:spLocks noChangeArrowheads="1"/>
            </p:cNvSpPr>
            <p:nvPr/>
          </p:nvSpPr>
          <p:spPr bwMode="auto">
            <a:xfrm>
              <a:off x="1968" y="1160"/>
              <a:ext cx="86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solidFill>
                    <a:schemeClr val="bg1"/>
                  </a:solidFill>
                </a:rPr>
                <a:t>Sensory input</a:t>
              </a:r>
            </a:p>
          </p:txBody>
        </p:sp>
        <p:sp>
          <p:nvSpPr>
            <p:cNvPr id="228362" name="AutoShape 10"/>
            <p:cNvSpPr>
              <a:spLocks/>
            </p:cNvSpPr>
            <p:nvPr/>
          </p:nvSpPr>
          <p:spPr bwMode="auto">
            <a:xfrm rot="-5400000">
              <a:off x="2544" y="2592"/>
              <a:ext cx="96" cy="1920"/>
            </a:xfrm>
            <a:prstGeom prst="leftBrace">
              <a:avLst>
                <a:gd name="adj1" fmla="val 166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8363" name="AutoShape 11"/>
            <p:cNvSpPr>
              <a:spLocks/>
            </p:cNvSpPr>
            <p:nvPr/>
          </p:nvSpPr>
          <p:spPr bwMode="auto">
            <a:xfrm rot="-5400000">
              <a:off x="4482" y="2619"/>
              <a:ext cx="91" cy="1872"/>
            </a:xfrm>
            <a:prstGeom prst="leftBrace">
              <a:avLst>
                <a:gd name="adj1" fmla="val 171429"/>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8364" name="Rectangle 12"/>
            <p:cNvSpPr>
              <a:spLocks noChangeArrowheads="1"/>
            </p:cNvSpPr>
            <p:nvPr/>
          </p:nvSpPr>
          <p:spPr bwMode="auto">
            <a:xfrm>
              <a:off x="2016" y="3584"/>
              <a:ext cx="118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Peripheral nervous</a:t>
              </a:r>
              <a:br>
                <a:rPr kumimoji="1" lang="en-US" sz="1600"/>
              </a:br>
              <a:r>
                <a:rPr kumimoji="1" lang="en-US" sz="1600"/>
                <a:t>system (PNS)</a:t>
              </a:r>
            </a:p>
          </p:txBody>
        </p:sp>
        <p:sp>
          <p:nvSpPr>
            <p:cNvPr id="228365" name="Rectangle 13"/>
            <p:cNvSpPr>
              <a:spLocks noChangeArrowheads="1"/>
            </p:cNvSpPr>
            <p:nvPr/>
          </p:nvSpPr>
          <p:spPr bwMode="auto">
            <a:xfrm>
              <a:off x="4021" y="3584"/>
              <a:ext cx="101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Central nervous</a:t>
              </a:r>
              <a:br>
                <a:rPr kumimoji="1" lang="en-US" sz="1600"/>
              </a:br>
              <a:r>
                <a:rPr kumimoji="1" lang="en-US" sz="1600"/>
                <a:t>system (CNS)</a:t>
              </a:r>
            </a:p>
          </p:txBody>
        </p:sp>
      </p:grpSp>
    </p:spTree>
    <p:extLst>
      <p:ext uri="{BB962C8B-B14F-4D97-AF65-F5344CB8AC3E}">
        <p14:creationId xmlns:p14="http://schemas.microsoft.com/office/powerpoint/2010/main" val="2876150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0" y="228600"/>
            <a:ext cx="9144000" cy="487363"/>
          </a:xfrm>
        </p:spPr>
        <p:txBody>
          <a:bodyPr>
            <a:normAutofit fontScale="90000"/>
          </a:bodyPr>
          <a:lstStyle/>
          <a:p>
            <a:pPr eaLnBrk="1" hangingPunct="1"/>
            <a:r>
              <a:rPr lang="en-US">
                <a:ea typeface="ＭＳ Ｐゴシック" pitchFamily="-108" charset="-128"/>
                <a:cs typeface="ＭＳ Ｐゴシック" pitchFamily="-108" charset="-128"/>
              </a:rPr>
              <a:t> A bat using sonar to locate its prey</a:t>
            </a:r>
          </a:p>
        </p:txBody>
      </p:sp>
      <p:pic>
        <p:nvPicPr>
          <p:cNvPr id="279555" name="Picture 19"/>
          <p:cNvPicPr>
            <a:picLocks noChangeAspect="1" noChangeArrowheads="1"/>
          </p:cNvPicPr>
          <p:nvPr/>
        </p:nvPicPr>
        <p:blipFill>
          <a:blip r:embed="rId2"/>
          <a:srcRect/>
          <a:stretch>
            <a:fillRect/>
          </a:stretch>
        </p:blipFill>
        <p:spPr bwMode="auto">
          <a:xfrm>
            <a:off x="685800" y="742950"/>
            <a:ext cx="7620000" cy="5689600"/>
          </a:xfrm>
          <a:prstGeom prst="rect">
            <a:avLst/>
          </a:prstGeom>
          <a:noFill/>
          <a:ln w="9525">
            <a:noFill/>
            <a:miter lim="800000"/>
            <a:headEnd/>
            <a:tailEnd/>
          </a:ln>
        </p:spPr>
      </p:pic>
    </p:spTree>
    <p:extLst>
      <p:ext uri="{BB962C8B-B14F-4D97-AF65-F5344CB8AC3E}">
        <p14:creationId xmlns:p14="http://schemas.microsoft.com/office/powerpoint/2010/main" val="20767265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0" y="152400"/>
            <a:ext cx="9144000" cy="487363"/>
          </a:xfrm>
        </p:spPr>
        <p:txBody>
          <a:bodyPr>
            <a:normAutofit fontScale="90000"/>
          </a:bodyPr>
          <a:lstStyle/>
          <a:p>
            <a:pPr eaLnBrk="1" hangingPunct="1"/>
            <a:r>
              <a:rPr lang="en-US" sz="4000">
                <a:ea typeface="ＭＳ Ｐゴシック" pitchFamily="-108" charset="-128"/>
                <a:cs typeface="ＭＳ Ｐゴシック" pitchFamily="-108" charset="-128"/>
              </a:rPr>
              <a:t>Sensory reception: two mechanisms</a:t>
            </a:r>
          </a:p>
        </p:txBody>
      </p:sp>
      <p:grpSp>
        <p:nvGrpSpPr>
          <p:cNvPr id="280579" name="Group 133"/>
          <p:cNvGrpSpPr>
            <a:grpSpLocks/>
          </p:cNvGrpSpPr>
          <p:nvPr/>
        </p:nvGrpSpPr>
        <p:grpSpPr bwMode="auto">
          <a:xfrm>
            <a:off x="700088" y="693738"/>
            <a:ext cx="7986712" cy="5829300"/>
            <a:chOff x="441" y="437"/>
            <a:chExt cx="5031" cy="3672"/>
          </a:xfrm>
        </p:grpSpPr>
        <p:grpSp>
          <p:nvGrpSpPr>
            <p:cNvPr id="280581" name="Group 132"/>
            <p:cNvGrpSpPr>
              <a:grpSpLocks/>
            </p:cNvGrpSpPr>
            <p:nvPr/>
          </p:nvGrpSpPr>
          <p:grpSpPr bwMode="auto">
            <a:xfrm>
              <a:off x="441" y="437"/>
              <a:ext cx="5031" cy="3672"/>
              <a:chOff x="441" y="437"/>
              <a:chExt cx="5031" cy="3672"/>
            </a:xfrm>
          </p:grpSpPr>
          <p:pic>
            <p:nvPicPr>
              <p:cNvPr id="280583" name="Picture 5"/>
              <p:cNvPicPr>
                <a:picLocks noChangeAspect="1" noChangeArrowheads="1"/>
              </p:cNvPicPr>
              <p:nvPr/>
            </p:nvPicPr>
            <p:blipFill>
              <a:blip r:embed="rId2"/>
              <a:srcRect/>
              <a:stretch>
                <a:fillRect/>
              </a:stretch>
            </p:blipFill>
            <p:spPr bwMode="auto">
              <a:xfrm>
                <a:off x="528" y="437"/>
                <a:ext cx="4656" cy="3451"/>
              </a:xfrm>
              <a:prstGeom prst="rect">
                <a:avLst/>
              </a:prstGeom>
              <a:noFill/>
              <a:ln w="9525">
                <a:noFill/>
                <a:miter lim="800000"/>
                <a:headEnd/>
                <a:tailEnd/>
              </a:ln>
            </p:spPr>
          </p:pic>
          <p:sp>
            <p:nvSpPr>
              <p:cNvPr id="280584" name="Text Box 6"/>
              <p:cNvSpPr txBox="1">
                <a:spLocks noChangeArrowheads="1"/>
              </p:cNvSpPr>
              <p:nvPr/>
            </p:nvSpPr>
            <p:spPr bwMode="auto">
              <a:xfrm>
                <a:off x="441" y="1764"/>
                <a:ext cx="1719" cy="316"/>
              </a:xfrm>
              <a:prstGeom prst="rect">
                <a:avLst/>
              </a:prstGeom>
              <a:noFill/>
              <a:ln w="25400">
                <a:noFill/>
                <a:miter lim="800000"/>
                <a:headEnd/>
                <a:tailEnd/>
              </a:ln>
            </p:spPr>
            <p:txBody>
              <a:bodyPr lIns="92075" tIns="46038" rIns="92075" bIns="46038" anchor="ctr">
                <a:prstTxWarp prst="textNoShape">
                  <a:avLst/>
                </a:prstTxWarp>
                <a:spAutoFit/>
              </a:bodyPr>
              <a:lstStyle/>
              <a:p>
                <a:pPr marL="228600" indent="-228600" eaLnBrk="0" hangingPunct="0"/>
                <a:r>
                  <a:rPr kumimoji="1" lang="en-US" sz="900" b="1"/>
                  <a:t>(a)	Crayfish stretch receptors</a:t>
                </a:r>
                <a:r>
                  <a:rPr kumimoji="1" lang="en-US" sz="900"/>
                  <a:t> have dendrites embedded in abdominal muscles. When the abdomen bends, muscles and dendrites</a:t>
                </a:r>
              </a:p>
            </p:txBody>
          </p:sp>
          <p:sp>
            <p:nvSpPr>
              <p:cNvPr id="280585" name="Text Box 11"/>
              <p:cNvSpPr txBox="1">
                <a:spLocks noChangeArrowheads="1"/>
              </p:cNvSpPr>
              <p:nvPr/>
            </p:nvSpPr>
            <p:spPr bwMode="auto">
              <a:xfrm>
                <a:off x="2144" y="1764"/>
                <a:ext cx="1719" cy="31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900"/>
                  <a:t>stretch, producing a receptor potential in the stretch receptor. The receptor potential triggers action potentials in the axon of the stretch</a:t>
                </a:r>
              </a:p>
            </p:txBody>
          </p:sp>
          <p:sp>
            <p:nvSpPr>
              <p:cNvPr id="280586" name="Text Box 12"/>
              <p:cNvSpPr txBox="1">
                <a:spLocks noChangeArrowheads="1"/>
              </p:cNvSpPr>
              <p:nvPr/>
            </p:nvSpPr>
            <p:spPr bwMode="auto">
              <a:xfrm>
                <a:off x="3753" y="1764"/>
                <a:ext cx="1719" cy="31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900"/>
                  <a:t>receptor. A stronger stretch produces a larger receptor potential and higher frequency of </a:t>
                </a:r>
                <a:br>
                  <a:rPr kumimoji="1" lang="en-US" sz="900"/>
                </a:br>
                <a:r>
                  <a:rPr kumimoji="1" lang="en-US" sz="900"/>
                  <a:t>action potentials. </a:t>
                </a:r>
              </a:p>
            </p:txBody>
          </p:sp>
          <p:sp>
            <p:nvSpPr>
              <p:cNvPr id="280587" name="Text Box 13"/>
              <p:cNvSpPr txBox="1">
                <a:spLocks noChangeArrowheads="1"/>
              </p:cNvSpPr>
              <p:nvPr/>
            </p:nvSpPr>
            <p:spPr bwMode="auto">
              <a:xfrm>
                <a:off x="441" y="3741"/>
                <a:ext cx="1719" cy="366"/>
              </a:xfrm>
              <a:prstGeom prst="rect">
                <a:avLst/>
              </a:prstGeom>
              <a:noFill/>
              <a:ln w="25400">
                <a:noFill/>
                <a:miter lim="800000"/>
                <a:headEnd/>
                <a:tailEnd/>
              </a:ln>
            </p:spPr>
            <p:txBody>
              <a:bodyPr lIns="92075" tIns="46038" rIns="92075" bIns="46038" anchor="ctr">
                <a:prstTxWarp prst="textNoShape">
                  <a:avLst/>
                </a:prstTxWarp>
                <a:spAutoFit/>
              </a:bodyPr>
              <a:lstStyle/>
              <a:p>
                <a:pPr marL="228600" indent="-228600" eaLnBrk="0" hangingPunct="0">
                  <a:lnSpc>
                    <a:spcPct val="90000"/>
                  </a:lnSpc>
                </a:pPr>
                <a:r>
                  <a:rPr kumimoji="1" lang="en-US" sz="900" b="1"/>
                  <a:t>(b)	Vertebrate hair cells</a:t>
                </a:r>
                <a:r>
                  <a:rPr kumimoji="1" lang="en-US" sz="900"/>
                  <a:t> have specialized cilia or microvilli (“hairs”) that bend when sur-rounding fluid moves. Each hair cell releases an excitatory neurotransmitter at a synapse</a:t>
                </a:r>
              </a:p>
            </p:txBody>
          </p:sp>
          <p:sp>
            <p:nvSpPr>
              <p:cNvPr id="280588" name="Text Box 14"/>
              <p:cNvSpPr txBox="1">
                <a:spLocks noChangeArrowheads="1"/>
              </p:cNvSpPr>
              <p:nvPr/>
            </p:nvSpPr>
            <p:spPr bwMode="auto">
              <a:xfrm>
                <a:off x="2064" y="3743"/>
                <a:ext cx="1719" cy="36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lnSpc>
                    <a:spcPct val="90000"/>
                  </a:lnSpc>
                </a:pPr>
                <a:r>
                  <a:rPr kumimoji="1" lang="en-US" sz="900"/>
                  <a:t>with a sensory neuron, which conducts action potentials to the CNS. Bending in one direction depolarizes the hair cell, causing it to release more neurotransmitter and increasing frequency</a:t>
                </a:r>
              </a:p>
            </p:txBody>
          </p:sp>
          <p:sp>
            <p:nvSpPr>
              <p:cNvPr id="280589" name="Text Box 15"/>
              <p:cNvSpPr txBox="1">
                <a:spLocks noChangeArrowheads="1"/>
              </p:cNvSpPr>
              <p:nvPr/>
            </p:nvSpPr>
            <p:spPr bwMode="auto">
              <a:xfrm>
                <a:off x="3657" y="3743"/>
                <a:ext cx="1719" cy="36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lnSpc>
                    <a:spcPct val="90000"/>
                  </a:lnSpc>
                </a:pPr>
                <a:r>
                  <a:rPr kumimoji="1" lang="en-US" sz="900"/>
                  <a:t>of action potentials in the sensory neuron. Bending in the other direction has the opposite effects. Thus, hair cells respond to the direction of motion as well as to its strength and speed.</a:t>
                </a:r>
              </a:p>
            </p:txBody>
          </p:sp>
          <p:sp>
            <p:nvSpPr>
              <p:cNvPr id="280590" name="Line 17"/>
              <p:cNvSpPr>
                <a:spLocks noChangeShapeType="1"/>
              </p:cNvSpPr>
              <p:nvPr/>
            </p:nvSpPr>
            <p:spPr bwMode="auto">
              <a:xfrm flipH="1">
                <a:off x="816" y="621"/>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591" name="Line 18"/>
              <p:cNvSpPr>
                <a:spLocks noChangeShapeType="1"/>
              </p:cNvSpPr>
              <p:nvPr/>
            </p:nvSpPr>
            <p:spPr bwMode="auto">
              <a:xfrm flipH="1">
                <a:off x="912" y="687"/>
                <a:ext cx="189" cy="10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592" name="Line 19"/>
              <p:cNvSpPr>
                <a:spLocks noChangeShapeType="1"/>
              </p:cNvSpPr>
              <p:nvPr/>
            </p:nvSpPr>
            <p:spPr bwMode="auto">
              <a:xfrm flipV="1">
                <a:off x="912" y="735"/>
                <a:ext cx="339" cy="5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593" name="Line 20"/>
              <p:cNvSpPr>
                <a:spLocks noChangeShapeType="1"/>
              </p:cNvSpPr>
              <p:nvPr/>
            </p:nvSpPr>
            <p:spPr bwMode="auto">
              <a:xfrm flipH="1">
                <a:off x="846" y="1185"/>
                <a:ext cx="33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594" name="Line 21"/>
              <p:cNvSpPr>
                <a:spLocks noChangeShapeType="1"/>
              </p:cNvSpPr>
              <p:nvPr/>
            </p:nvSpPr>
            <p:spPr bwMode="auto">
              <a:xfrm flipH="1">
                <a:off x="768" y="1416"/>
                <a:ext cx="5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595" name="Text Box 22"/>
              <p:cNvSpPr txBox="1">
                <a:spLocks noChangeArrowheads="1"/>
              </p:cNvSpPr>
              <p:nvPr/>
            </p:nvSpPr>
            <p:spPr bwMode="auto">
              <a:xfrm>
                <a:off x="504" y="543"/>
                <a:ext cx="34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Muscle</a:t>
                </a:r>
              </a:p>
            </p:txBody>
          </p:sp>
          <p:sp>
            <p:nvSpPr>
              <p:cNvPr id="280596" name="Text Box 23"/>
              <p:cNvSpPr txBox="1">
                <a:spLocks noChangeArrowheads="1"/>
              </p:cNvSpPr>
              <p:nvPr/>
            </p:nvSpPr>
            <p:spPr bwMode="auto">
              <a:xfrm>
                <a:off x="504" y="699"/>
                <a:ext cx="42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Dendrites</a:t>
                </a:r>
              </a:p>
            </p:txBody>
          </p:sp>
          <p:sp>
            <p:nvSpPr>
              <p:cNvPr id="280597" name="Text Box 24"/>
              <p:cNvSpPr txBox="1">
                <a:spLocks noChangeArrowheads="1"/>
              </p:cNvSpPr>
              <p:nvPr/>
            </p:nvSpPr>
            <p:spPr bwMode="auto">
              <a:xfrm>
                <a:off x="514" y="1015"/>
                <a:ext cx="380"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Stretch</a:t>
                </a:r>
                <a:br>
                  <a:rPr kumimoji="1" lang="en-US" sz="900"/>
                </a:br>
                <a:r>
                  <a:rPr kumimoji="1" lang="en-US" sz="900"/>
                  <a:t>receptor</a:t>
                </a:r>
              </a:p>
            </p:txBody>
          </p:sp>
          <p:sp>
            <p:nvSpPr>
              <p:cNvPr id="280598" name="Text Box 25"/>
              <p:cNvSpPr txBox="1">
                <a:spLocks noChangeArrowheads="1"/>
              </p:cNvSpPr>
              <p:nvPr/>
            </p:nvSpPr>
            <p:spPr bwMode="auto">
              <a:xfrm>
                <a:off x="516" y="1346"/>
                <a:ext cx="28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Axon</a:t>
                </a:r>
              </a:p>
            </p:txBody>
          </p:sp>
          <p:sp>
            <p:nvSpPr>
              <p:cNvPr id="280599" name="Text Box 30"/>
              <p:cNvSpPr txBox="1">
                <a:spLocks noChangeArrowheads="1"/>
              </p:cNvSpPr>
              <p:nvPr/>
            </p:nvSpPr>
            <p:spPr bwMode="auto">
              <a:xfrm rot="-5400000">
                <a:off x="1604" y="1094"/>
                <a:ext cx="564"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Membrane</a:t>
                </a:r>
                <a:br>
                  <a:rPr kumimoji="1" lang="en-US" sz="900"/>
                </a:br>
                <a:r>
                  <a:rPr kumimoji="1" lang="en-US" sz="900"/>
                  <a:t>potential (mV)</a:t>
                </a:r>
              </a:p>
            </p:txBody>
          </p:sp>
          <p:grpSp>
            <p:nvGrpSpPr>
              <p:cNvPr id="280600" name="Group 58"/>
              <p:cNvGrpSpPr>
                <a:grpSpLocks/>
              </p:cNvGrpSpPr>
              <p:nvPr/>
            </p:nvGrpSpPr>
            <p:grpSpPr bwMode="auto">
              <a:xfrm>
                <a:off x="1941" y="463"/>
                <a:ext cx="894" cy="1337"/>
                <a:chOff x="1989" y="487"/>
                <a:chExt cx="894" cy="1337"/>
              </a:xfrm>
            </p:grpSpPr>
            <p:sp>
              <p:nvSpPr>
                <p:cNvPr id="280672" name="Text Box 26"/>
                <p:cNvSpPr txBox="1">
                  <a:spLocks noChangeArrowheads="1"/>
                </p:cNvSpPr>
                <p:nvPr/>
              </p:nvSpPr>
              <p:spPr bwMode="auto">
                <a:xfrm>
                  <a:off x="1990" y="813"/>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–50</a:t>
                  </a:r>
                  <a:endParaRPr kumimoji="1" lang="en-US" sz="1200"/>
                </a:p>
              </p:txBody>
            </p:sp>
            <p:sp>
              <p:nvSpPr>
                <p:cNvPr id="280673" name="Text Box 27"/>
                <p:cNvSpPr txBox="1">
                  <a:spLocks noChangeArrowheads="1"/>
                </p:cNvSpPr>
                <p:nvPr/>
              </p:nvSpPr>
              <p:spPr bwMode="auto">
                <a:xfrm>
                  <a:off x="1989" y="972"/>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74" name="Text Box 28"/>
                <p:cNvSpPr txBox="1">
                  <a:spLocks noChangeArrowheads="1"/>
                </p:cNvSpPr>
                <p:nvPr/>
              </p:nvSpPr>
              <p:spPr bwMode="auto">
                <a:xfrm>
                  <a:off x="2070" y="1305"/>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0</a:t>
                  </a:r>
                  <a:endParaRPr kumimoji="1" lang="en-US" sz="1200"/>
                </a:p>
              </p:txBody>
            </p:sp>
            <p:sp>
              <p:nvSpPr>
                <p:cNvPr id="280675" name="Text Box 29"/>
                <p:cNvSpPr txBox="1">
                  <a:spLocks noChangeArrowheads="1"/>
                </p:cNvSpPr>
                <p:nvPr/>
              </p:nvSpPr>
              <p:spPr bwMode="auto">
                <a:xfrm>
                  <a:off x="1991" y="1488"/>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76" name="Text Box 31"/>
                <p:cNvSpPr txBox="1">
                  <a:spLocks noChangeArrowheads="1"/>
                </p:cNvSpPr>
                <p:nvPr/>
              </p:nvSpPr>
              <p:spPr bwMode="auto">
                <a:xfrm>
                  <a:off x="2136" y="1608"/>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0</a:t>
                  </a:r>
                  <a:endParaRPr kumimoji="1" lang="en-US" sz="1200"/>
                </a:p>
              </p:txBody>
            </p:sp>
            <p:sp>
              <p:nvSpPr>
                <p:cNvPr id="280677" name="Text Box 32"/>
                <p:cNvSpPr txBox="1">
                  <a:spLocks noChangeArrowheads="1"/>
                </p:cNvSpPr>
                <p:nvPr/>
              </p:nvSpPr>
              <p:spPr bwMode="auto">
                <a:xfrm>
                  <a:off x="2220" y="1605"/>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1</a:t>
                  </a:r>
                  <a:endParaRPr kumimoji="1" lang="en-US" sz="1200"/>
                </a:p>
              </p:txBody>
            </p:sp>
            <p:sp>
              <p:nvSpPr>
                <p:cNvPr id="280678" name="Text Box 33"/>
                <p:cNvSpPr txBox="1">
                  <a:spLocks noChangeArrowheads="1"/>
                </p:cNvSpPr>
                <p:nvPr/>
              </p:nvSpPr>
              <p:spPr bwMode="auto">
                <a:xfrm>
                  <a:off x="2298" y="1605"/>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a:t>
                  </a:r>
                  <a:endParaRPr kumimoji="1" lang="en-US" sz="1200"/>
                </a:p>
              </p:txBody>
            </p:sp>
            <p:sp>
              <p:nvSpPr>
                <p:cNvPr id="280679" name="Text Box 34"/>
                <p:cNvSpPr txBox="1">
                  <a:spLocks noChangeArrowheads="1"/>
                </p:cNvSpPr>
                <p:nvPr/>
              </p:nvSpPr>
              <p:spPr bwMode="auto">
                <a:xfrm>
                  <a:off x="2376" y="1605"/>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3</a:t>
                  </a:r>
                  <a:endParaRPr kumimoji="1" lang="en-US" sz="1200"/>
                </a:p>
              </p:txBody>
            </p:sp>
            <p:sp>
              <p:nvSpPr>
                <p:cNvPr id="280680" name="Text Box 35"/>
                <p:cNvSpPr txBox="1">
                  <a:spLocks noChangeArrowheads="1"/>
                </p:cNvSpPr>
                <p:nvPr/>
              </p:nvSpPr>
              <p:spPr bwMode="auto">
                <a:xfrm>
                  <a:off x="2451" y="1605"/>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4</a:t>
                  </a:r>
                  <a:endParaRPr kumimoji="1" lang="en-US" sz="1200"/>
                </a:p>
              </p:txBody>
            </p:sp>
            <p:sp>
              <p:nvSpPr>
                <p:cNvPr id="280681" name="Text Box 36"/>
                <p:cNvSpPr txBox="1">
                  <a:spLocks noChangeArrowheads="1"/>
                </p:cNvSpPr>
                <p:nvPr/>
              </p:nvSpPr>
              <p:spPr bwMode="auto">
                <a:xfrm>
                  <a:off x="2538" y="1605"/>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a:t>
                  </a:r>
                  <a:endParaRPr kumimoji="1" lang="en-US" sz="1200"/>
                </a:p>
              </p:txBody>
            </p:sp>
            <p:sp>
              <p:nvSpPr>
                <p:cNvPr id="280682" name="Text Box 37"/>
                <p:cNvSpPr txBox="1">
                  <a:spLocks noChangeArrowheads="1"/>
                </p:cNvSpPr>
                <p:nvPr/>
              </p:nvSpPr>
              <p:spPr bwMode="auto">
                <a:xfrm>
                  <a:off x="2610" y="1605"/>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6</a:t>
                  </a:r>
                  <a:endParaRPr kumimoji="1" lang="en-US" sz="1200"/>
                </a:p>
              </p:txBody>
            </p:sp>
            <p:sp>
              <p:nvSpPr>
                <p:cNvPr id="280683" name="Text Box 38"/>
                <p:cNvSpPr txBox="1">
                  <a:spLocks noChangeArrowheads="1"/>
                </p:cNvSpPr>
                <p:nvPr/>
              </p:nvSpPr>
              <p:spPr bwMode="auto">
                <a:xfrm>
                  <a:off x="2694" y="1605"/>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7</a:t>
                  </a:r>
                  <a:endParaRPr kumimoji="1" lang="en-US" sz="1200"/>
                </a:p>
              </p:txBody>
            </p:sp>
            <p:sp>
              <p:nvSpPr>
                <p:cNvPr id="280684" name="Text Box 39"/>
                <p:cNvSpPr txBox="1">
                  <a:spLocks noChangeArrowheads="1"/>
                </p:cNvSpPr>
                <p:nvPr/>
              </p:nvSpPr>
              <p:spPr bwMode="auto">
                <a:xfrm>
                  <a:off x="2277" y="1680"/>
                  <a:ext cx="4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Time (sec)</a:t>
                  </a:r>
                  <a:endParaRPr kumimoji="1" lang="en-US" sz="1200"/>
                </a:p>
              </p:txBody>
            </p:sp>
            <p:sp>
              <p:nvSpPr>
                <p:cNvPr id="280685" name="Text Box 40"/>
                <p:cNvSpPr txBox="1">
                  <a:spLocks noChangeArrowheads="1"/>
                </p:cNvSpPr>
                <p:nvPr/>
              </p:nvSpPr>
              <p:spPr bwMode="auto">
                <a:xfrm>
                  <a:off x="2189" y="1143"/>
                  <a:ext cx="64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Action potentials</a:t>
                  </a:r>
                  <a:endParaRPr kumimoji="1" lang="en-US" sz="1200"/>
                </a:p>
              </p:txBody>
            </p:sp>
            <p:sp>
              <p:nvSpPr>
                <p:cNvPr id="280686" name="Text Box 41"/>
                <p:cNvSpPr txBox="1">
                  <a:spLocks noChangeArrowheads="1"/>
                </p:cNvSpPr>
                <p:nvPr/>
              </p:nvSpPr>
              <p:spPr bwMode="auto">
                <a:xfrm>
                  <a:off x="2183" y="792"/>
                  <a:ext cx="70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Receptor potential</a:t>
                  </a:r>
                  <a:endParaRPr kumimoji="1" lang="en-US" sz="1200"/>
                </a:p>
              </p:txBody>
            </p:sp>
            <p:sp>
              <p:nvSpPr>
                <p:cNvPr id="280687" name="Line 42"/>
                <p:cNvSpPr>
                  <a:spLocks noChangeShapeType="1"/>
                </p:cNvSpPr>
                <p:nvPr/>
              </p:nvSpPr>
              <p:spPr bwMode="auto">
                <a:xfrm flipH="1" flipV="1">
                  <a:off x="2346" y="909"/>
                  <a:ext cx="9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688" name="Text Box 43"/>
                <p:cNvSpPr txBox="1">
                  <a:spLocks noChangeArrowheads="1"/>
                </p:cNvSpPr>
                <p:nvPr/>
              </p:nvSpPr>
              <p:spPr bwMode="auto">
                <a:xfrm>
                  <a:off x="2178" y="487"/>
                  <a:ext cx="624"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Weak</a:t>
                  </a:r>
                  <a:br>
                    <a:rPr kumimoji="1" lang="en-US" sz="900" b="1"/>
                  </a:br>
                  <a:r>
                    <a:rPr kumimoji="1" lang="en-US" sz="900" b="1"/>
                    <a:t>muscle stretch</a:t>
                  </a:r>
                </a:p>
              </p:txBody>
            </p:sp>
          </p:grpSp>
          <p:sp>
            <p:nvSpPr>
              <p:cNvPr id="280601" name="Text Box 44"/>
              <p:cNvSpPr txBox="1">
                <a:spLocks noChangeArrowheads="1"/>
              </p:cNvSpPr>
              <p:nvPr/>
            </p:nvSpPr>
            <p:spPr bwMode="auto">
              <a:xfrm>
                <a:off x="4333" y="789"/>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–50</a:t>
                </a:r>
                <a:endParaRPr kumimoji="1" lang="en-US" sz="1200"/>
              </a:p>
            </p:txBody>
          </p:sp>
          <p:sp>
            <p:nvSpPr>
              <p:cNvPr id="280602" name="Text Box 45"/>
              <p:cNvSpPr txBox="1">
                <a:spLocks noChangeArrowheads="1"/>
              </p:cNvSpPr>
              <p:nvPr/>
            </p:nvSpPr>
            <p:spPr bwMode="auto">
              <a:xfrm>
                <a:off x="4332" y="948"/>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03" name="Text Box 46"/>
              <p:cNvSpPr txBox="1">
                <a:spLocks noChangeArrowheads="1"/>
              </p:cNvSpPr>
              <p:nvPr/>
            </p:nvSpPr>
            <p:spPr bwMode="auto">
              <a:xfrm>
                <a:off x="4413" y="128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0</a:t>
                </a:r>
                <a:endParaRPr kumimoji="1" lang="en-US" sz="1200"/>
              </a:p>
            </p:txBody>
          </p:sp>
          <p:sp>
            <p:nvSpPr>
              <p:cNvPr id="280604" name="Text Box 47"/>
              <p:cNvSpPr txBox="1">
                <a:spLocks noChangeArrowheads="1"/>
              </p:cNvSpPr>
              <p:nvPr/>
            </p:nvSpPr>
            <p:spPr bwMode="auto">
              <a:xfrm>
                <a:off x="4334" y="1464"/>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05" name="Text Box 48"/>
              <p:cNvSpPr txBox="1">
                <a:spLocks noChangeArrowheads="1"/>
              </p:cNvSpPr>
              <p:nvPr/>
            </p:nvSpPr>
            <p:spPr bwMode="auto">
              <a:xfrm>
                <a:off x="4479" y="1584"/>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0</a:t>
                </a:r>
                <a:endParaRPr kumimoji="1" lang="en-US" sz="1200"/>
              </a:p>
            </p:txBody>
          </p:sp>
          <p:sp>
            <p:nvSpPr>
              <p:cNvPr id="280606" name="Text Box 49"/>
              <p:cNvSpPr txBox="1">
                <a:spLocks noChangeArrowheads="1"/>
              </p:cNvSpPr>
              <p:nvPr/>
            </p:nvSpPr>
            <p:spPr bwMode="auto">
              <a:xfrm>
                <a:off x="4563" y="158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1</a:t>
                </a:r>
                <a:endParaRPr kumimoji="1" lang="en-US" sz="1200"/>
              </a:p>
            </p:txBody>
          </p:sp>
          <p:sp>
            <p:nvSpPr>
              <p:cNvPr id="280607" name="Text Box 50"/>
              <p:cNvSpPr txBox="1">
                <a:spLocks noChangeArrowheads="1"/>
              </p:cNvSpPr>
              <p:nvPr/>
            </p:nvSpPr>
            <p:spPr bwMode="auto">
              <a:xfrm>
                <a:off x="4641" y="158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a:t>
                </a:r>
                <a:endParaRPr kumimoji="1" lang="en-US" sz="1200"/>
              </a:p>
            </p:txBody>
          </p:sp>
          <p:sp>
            <p:nvSpPr>
              <p:cNvPr id="280608" name="Text Box 51"/>
              <p:cNvSpPr txBox="1">
                <a:spLocks noChangeArrowheads="1"/>
              </p:cNvSpPr>
              <p:nvPr/>
            </p:nvSpPr>
            <p:spPr bwMode="auto">
              <a:xfrm>
                <a:off x="4719" y="158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3</a:t>
                </a:r>
                <a:endParaRPr kumimoji="1" lang="en-US" sz="1200"/>
              </a:p>
            </p:txBody>
          </p:sp>
          <p:sp>
            <p:nvSpPr>
              <p:cNvPr id="280609" name="Text Box 52"/>
              <p:cNvSpPr txBox="1">
                <a:spLocks noChangeArrowheads="1"/>
              </p:cNvSpPr>
              <p:nvPr/>
            </p:nvSpPr>
            <p:spPr bwMode="auto">
              <a:xfrm>
                <a:off x="4794" y="158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4</a:t>
                </a:r>
                <a:endParaRPr kumimoji="1" lang="en-US" sz="1200"/>
              </a:p>
            </p:txBody>
          </p:sp>
          <p:sp>
            <p:nvSpPr>
              <p:cNvPr id="280610" name="Text Box 53"/>
              <p:cNvSpPr txBox="1">
                <a:spLocks noChangeArrowheads="1"/>
              </p:cNvSpPr>
              <p:nvPr/>
            </p:nvSpPr>
            <p:spPr bwMode="auto">
              <a:xfrm>
                <a:off x="4881" y="158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a:t>
                </a:r>
                <a:endParaRPr kumimoji="1" lang="en-US" sz="1200"/>
              </a:p>
            </p:txBody>
          </p:sp>
          <p:sp>
            <p:nvSpPr>
              <p:cNvPr id="280611" name="Text Box 54"/>
              <p:cNvSpPr txBox="1">
                <a:spLocks noChangeArrowheads="1"/>
              </p:cNvSpPr>
              <p:nvPr/>
            </p:nvSpPr>
            <p:spPr bwMode="auto">
              <a:xfrm>
                <a:off x="4953" y="158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6</a:t>
                </a:r>
                <a:endParaRPr kumimoji="1" lang="en-US" sz="1200"/>
              </a:p>
            </p:txBody>
          </p:sp>
          <p:sp>
            <p:nvSpPr>
              <p:cNvPr id="280612" name="Text Box 55"/>
              <p:cNvSpPr txBox="1">
                <a:spLocks noChangeArrowheads="1"/>
              </p:cNvSpPr>
              <p:nvPr/>
            </p:nvSpPr>
            <p:spPr bwMode="auto">
              <a:xfrm>
                <a:off x="5028" y="1581"/>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7</a:t>
                </a:r>
                <a:endParaRPr kumimoji="1" lang="en-US" sz="1200"/>
              </a:p>
            </p:txBody>
          </p:sp>
          <p:sp>
            <p:nvSpPr>
              <p:cNvPr id="280613" name="Text Box 56"/>
              <p:cNvSpPr txBox="1">
                <a:spLocks noChangeArrowheads="1"/>
              </p:cNvSpPr>
              <p:nvPr/>
            </p:nvSpPr>
            <p:spPr bwMode="auto">
              <a:xfrm>
                <a:off x="4620" y="1656"/>
                <a:ext cx="4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Time (sec)</a:t>
                </a:r>
                <a:endParaRPr kumimoji="1" lang="en-US" sz="1200"/>
              </a:p>
            </p:txBody>
          </p:sp>
          <p:sp>
            <p:nvSpPr>
              <p:cNvPr id="280614" name="Text Box 57"/>
              <p:cNvSpPr txBox="1">
                <a:spLocks noChangeArrowheads="1"/>
              </p:cNvSpPr>
              <p:nvPr/>
            </p:nvSpPr>
            <p:spPr bwMode="auto">
              <a:xfrm>
                <a:off x="4521" y="463"/>
                <a:ext cx="624"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Strong</a:t>
                </a:r>
                <a:br>
                  <a:rPr kumimoji="1" lang="en-US" sz="900" b="1"/>
                </a:br>
                <a:r>
                  <a:rPr kumimoji="1" lang="en-US" sz="900" b="1"/>
                  <a:t>muscle stretch</a:t>
                </a:r>
              </a:p>
            </p:txBody>
          </p:sp>
          <p:sp>
            <p:nvSpPr>
              <p:cNvPr id="280615" name="Text Box 60"/>
              <p:cNvSpPr txBox="1">
                <a:spLocks noChangeArrowheads="1"/>
              </p:cNvSpPr>
              <p:nvPr/>
            </p:nvSpPr>
            <p:spPr bwMode="auto">
              <a:xfrm>
                <a:off x="1147" y="2765"/>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–50</a:t>
                </a:r>
                <a:endParaRPr kumimoji="1" lang="en-US" sz="1200"/>
              </a:p>
            </p:txBody>
          </p:sp>
          <p:sp>
            <p:nvSpPr>
              <p:cNvPr id="280616" name="Text Box 61"/>
              <p:cNvSpPr txBox="1">
                <a:spLocks noChangeArrowheads="1"/>
              </p:cNvSpPr>
              <p:nvPr/>
            </p:nvSpPr>
            <p:spPr bwMode="auto">
              <a:xfrm>
                <a:off x="1146" y="2924"/>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17" name="Text Box 62"/>
              <p:cNvSpPr txBox="1">
                <a:spLocks noChangeArrowheads="1"/>
              </p:cNvSpPr>
              <p:nvPr/>
            </p:nvSpPr>
            <p:spPr bwMode="auto">
              <a:xfrm>
                <a:off x="1227" y="32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0</a:t>
                </a:r>
                <a:endParaRPr kumimoji="1" lang="en-US" sz="1200"/>
              </a:p>
            </p:txBody>
          </p:sp>
          <p:sp>
            <p:nvSpPr>
              <p:cNvPr id="280618" name="Text Box 63"/>
              <p:cNvSpPr txBox="1">
                <a:spLocks noChangeArrowheads="1"/>
              </p:cNvSpPr>
              <p:nvPr/>
            </p:nvSpPr>
            <p:spPr bwMode="auto">
              <a:xfrm>
                <a:off x="1148" y="3440"/>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19" name="Text Box 64"/>
              <p:cNvSpPr txBox="1">
                <a:spLocks noChangeArrowheads="1"/>
              </p:cNvSpPr>
              <p:nvPr/>
            </p:nvSpPr>
            <p:spPr bwMode="auto">
              <a:xfrm>
                <a:off x="1293" y="3560"/>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0</a:t>
                </a:r>
                <a:endParaRPr kumimoji="1" lang="en-US" sz="1200"/>
              </a:p>
            </p:txBody>
          </p:sp>
          <p:sp>
            <p:nvSpPr>
              <p:cNvPr id="280620" name="Text Box 65"/>
              <p:cNvSpPr txBox="1">
                <a:spLocks noChangeArrowheads="1"/>
              </p:cNvSpPr>
              <p:nvPr/>
            </p:nvSpPr>
            <p:spPr bwMode="auto">
              <a:xfrm>
                <a:off x="1377"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1</a:t>
                </a:r>
                <a:endParaRPr kumimoji="1" lang="en-US" sz="1200"/>
              </a:p>
            </p:txBody>
          </p:sp>
          <p:sp>
            <p:nvSpPr>
              <p:cNvPr id="280621" name="Text Box 66"/>
              <p:cNvSpPr txBox="1">
                <a:spLocks noChangeArrowheads="1"/>
              </p:cNvSpPr>
              <p:nvPr/>
            </p:nvSpPr>
            <p:spPr bwMode="auto">
              <a:xfrm>
                <a:off x="1455"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a:t>
                </a:r>
                <a:endParaRPr kumimoji="1" lang="en-US" sz="1200"/>
              </a:p>
            </p:txBody>
          </p:sp>
          <p:sp>
            <p:nvSpPr>
              <p:cNvPr id="280622" name="Text Box 67"/>
              <p:cNvSpPr txBox="1">
                <a:spLocks noChangeArrowheads="1"/>
              </p:cNvSpPr>
              <p:nvPr/>
            </p:nvSpPr>
            <p:spPr bwMode="auto">
              <a:xfrm>
                <a:off x="1533"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3</a:t>
                </a:r>
                <a:endParaRPr kumimoji="1" lang="en-US" sz="1200"/>
              </a:p>
            </p:txBody>
          </p:sp>
          <p:sp>
            <p:nvSpPr>
              <p:cNvPr id="280623" name="Text Box 68"/>
              <p:cNvSpPr txBox="1">
                <a:spLocks noChangeArrowheads="1"/>
              </p:cNvSpPr>
              <p:nvPr/>
            </p:nvSpPr>
            <p:spPr bwMode="auto">
              <a:xfrm>
                <a:off x="1608"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4</a:t>
                </a:r>
                <a:endParaRPr kumimoji="1" lang="en-US" sz="1200"/>
              </a:p>
            </p:txBody>
          </p:sp>
          <p:sp>
            <p:nvSpPr>
              <p:cNvPr id="280624" name="Text Box 69"/>
              <p:cNvSpPr txBox="1">
                <a:spLocks noChangeArrowheads="1"/>
              </p:cNvSpPr>
              <p:nvPr/>
            </p:nvSpPr>
            <p:spPr bwMode="auto">
              <a:xfrm>
                <a:off x="1695"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a:t>
                </a:r>
                <a:endParaRPr kumimoji="1" lang="en-US" sz="1200"/>
              </a:p>
            </p:txBody>
          </p:sp>
          <p:sp>
            <p:nvSpPr>
              <p:cNvPr id="280625" name="Text Box 70"/>
              <p:cNvSpPr txBox="1">
                <a:spLocks noChangeArrowheads="1"/>
              </p:cNvSpPr>
              <p:nvPr/>
            </p:nvSpPr>
            <p:spPr bwMode="auto">
              <a:xfrm>
                <a:off x="1767"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6</a:t>
                </a:r>
                <a:endParaRPr kumimoji="1" lang="en-US" sz="1200"/>
              </a:p>
            </p:txBody>
          </p:sp>
          <p:sp>
            <p:nvSpPr>
              <p:cNvPr id="280626" name="Text Box 71"/>
              <p:cNvSpPr txBox="1">
                <a:spLocks noChangeArrowheads="1"/>
              </p:cNvSpPr>
              <p:nvPr/>
            </p:nvSpPr>
            <p:spPr bwMode="auto">
              <a:xfrm>
                <a:off x="1851"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7</a:t>
                </a:r>
                <a:endParaRPr kumimoji="1" lang="en-US" sz="1200"/>
              </a:p>
            </p:txBody>
          </p:sp>
          <p:sp>
            <p:nvSpPr>
              <p:cNvPr id="280627" name="Text Box 72"/>
              <p:cNvSpPr txBox="1">
                <a:spLocks noChangeArrowheads="1"/>
              </p:cNvSpPr>
              <p:nvPr/>
            </p:nvSpPr>
            <p:spPr bwMode="auto">
              <a:xfrm>
                <a:off x="1434" y="3632"/>
                <a:ext cx="4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Time (sec)</a:t>
                </a:r>
                <a:endParaRPr kumimoji="1" lang="en-US" sz="1200"/>
              </a:p>
            </p:txBody>
          </p:sp>
          <p:sp>
            <p:nvSpPr>
              <p:cNvPr id="280628" name="Text Box 73"/>
              <p:cNvSpPr txBox="1">
                <a:spLocks noChangeArrowheads="1"/>
              </p:cNvSpPr>
              <p:nvPr/>
            </p:nvSpPr>
            <p:spPr bwMode="auto">
              <a:xfrm>
                <a:off x="1346" y="3095"/>
                <a:ext cx="64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Action potentials</a:t>
                </a:r>
                <a:endParaRPr kumimoji="1" lang="en-US" sz="1200"/>
              </a:p>
            </p:txBody>
          </p:sp>
          <p:sp>
            <p:nvSpPr>
              <p:cNvPr id="280629" name="Text Box 76"/>
              <p:cNvSpPr txBox="1">
                <a:spLocks noChangeArrowheads="1"/>
              </p:cNvSpPr>
              <p:nvPr/>
            </p:nvSpPr>
            <p:spPr bwMode="auto">
              <a:xfrm>
                <a:off x="1440" y="2091"/>
                <a:ext cx="47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No fluid</a:t>
                </a:r>
                <a:br>
                  <a:rPr kumimoji="1" lang="en-US" sz="900" b="1"/>
                </a:br>
                <a:r>
                  <a:rPr kumimoji="1" lang="en-US" sz="900" b="1"/>
                  <a:t>movement</a:t>
                </a:r>
              </a:p>
            </p:txBody>
          </p:sp>
          <p:sp>
            <p:nvSpPr>
              <p:cNvPr id="280630" name="Text Box 78"/>
              <p:cNvSpPr txBox="1">
                <a:spLocks noChangeArrowheads="1"/>
              </p:cNvSpPr>
              <p:nvPr/>
            </p:nvSpPr>
            <p:spPr bwMode="auto">
              <a:xfrm>
                <a:off x="2734" y="2765"/>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–50</a:t>
                </a:r>
                <a:endParaRPr kumimoji="1" lang="en-US" sz="1200"/>
              </a:p>
            </p:txBody>
          </p:sp>
          <p:sp>
            <p:nvSpPr>
              <p:cNvPr id="280631" name="Text Box 79"/>
              <p:cNvSpPr txBox="1">
                <a:spLocks noChangeArrowheads="1"/>
              </p:cNvSpPr>
              <p:nvPr/>
            </p:nvSpPr>
            <p:spPr bwMode="auto">
              <a:xfrm>
                <a:off x="2733" y="2924"/>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32" name="Text Box 80"/>
              <p:cNvSpPr txBox="1">
                <a:spLocks noChangeArrowheads="1"/>
              </p:cNvSpPr>
              <p:nvPr/>
            </p:nvSpPr>
            <p:spPr bwMode="auto">
              <a:xfrm>
                <a:off x="2814" y="32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0</a:t>
                </a:r>
                <a:endParaRPr kumimoji="1" lang="en-US" sz="1200"/>
              </a:p>
            </p:txBody>
          </p:sp>
          <p:sp>
            <p:nvSpPr>
              <p:cNvPr id="280633" name="Text Box 81"/>
              <p:cNvSpPr txBox="1">
                <a:spLocks noChangeArrowheads="1"/>
              </p:cNvSpPr>
              <p:nvPr/>
            </p:nvSpPr>
            <p:spPr bwMode="auto">
              <a:xfrm>
                <a:off x="2735" y="3440"/>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34" name="Text Box 82"/>
              <p:cNvSpPr txBox="1">
                <a:spLocks noChangeArrowheads="1"/>
              </p:cNvSpPr>
              <p:nvPr/>
            </p:nvSpPr>
            <p:spPr bwMode="auto">
              <a:xfrm>
                <a:off x="2884" y="3552"/>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0</a:t>
                </a:r>
                <a:endParaRPr kumimoji="1" lang="en-US" sz="1200"/>
              </a:p>
            </p:txBody>
          </p:sp>
          <p:sp>
            <p:nvSpPr>
              <p:cNvPr id="280635" name="Text Box 83"/>
              <p:cNvSpPr txBox="1">
                <a:spLocks noChangeArrowheads="1"/>
              </p:cNvSpPr>
              <p:nvPr/>
            </p:nvSpPr>
            <p:spPr bwMode="auto">
              <a:xfrm>
                <a:off x="2964"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1</a:t>
                </a:r>
                <a:endParaRPr kumimoji="1" lang="en-US" sz="1200"/>
              </a:p>
            </p:txBody>
          </p:sp>
          <p:sp>
            <p:nvSpPr>
              <p:cNvPr id="280636" name="Text Box 84"/>
              <p:cNvSpPr txBox="1">
                <a:spLocks noChangeArrowheads="1"/>
              </p:cNvSpPr>
              <p:nvPr/>
            </p:nvSpPr>
            <p:spPr bwMode="auto">
              <a:xfrm>
                <a:off x="3042"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a:t>
                </a:r>
                <a:endParaRPr kumimoji="1" lang="en-US" sz="1200"/>
              </a:p>
            </p:txBody>
          </p:sp>
          <p:sp>
            <p:nvSpPr>
              <p:cNvPr id="280637" name="Text Box 85"/>
              <p:cNvSpPr txBox="1">
                <a:spLocks noChangeArrowheads="1"/>
              </p:cNvSpPr>
              <p:nvPr/>
            </p:nvSpPr>
            <p:spPr bwMode="auto">
              <a:xfrm>
                <a:off x="3120"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3</a:t>
                </a:r>
                <a:endParaRPr kumimoji="1" lang="en-US" sz="1200"/>
              </a:p>
            </p:txBody>
          </p:sp>
          <p:sp>
            <p:nvSpPr>
              <p:cNvPr id="280638" name="Text Box 86"/>
              <p:cNvSpPr txBox="1">
                <a:spLocks noChangeArrowheads="1"/>
              </p:cNvSpPr>
              <p:nvPr/>
            </p:nvSpPr>
            <p:spPr bwMode="auto">
              <a:xfrm>
                <a:off x="3195"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4</a:t>
                </a:r>
                <a:endParaRPr kumimoji="1" lang="en-US" sz="1200"/>
              </a:p>
            </p:txBody>
          </p:sp>
          <p:sp>
            <p:nvSpPr>
              <p:cNvPr id="280639" name="Text Box 87"/>
              <p:cNvSpPr txBox="1">
                <a:spLocks noChangeArrowheads="1"/>
              </p:cNvSpPr>
              <p:nvPr/>
            </p:nvSpPr>
            <p:spPr bwMode="auto">
              <a:xfrm>
                <a:off x="3282"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a:t>
                </a:r>
                <a:endParaRPr kumimoji="1" lang="en-US" sz="1200"/>
              </a:p>
            </p:txBody>
          </p:sp>
          <p:sp>
            <p:nvSpPr>
              <p:cNvPr id="280640" name="Text Box 88"/>
              <p:cNvSpPr txBox="1">
                <a:spLocks noChangeArrowheads="1"/>
              </p:cNvSpPr>
              <p:nvPr/>
            </p:nvSpPr>
            <p:spPr bwMode="auto">
              <a:xfrm>
                <a:off x="3354"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6</a:t>
                </a:r>
                <a:endParaRPr kumimoji="1" lang="en-US" sz="1200"/>
              </a:p>
            </p:txBody>
          </p:sp>
          <p:sp>
            <p:nvSpPr>
              <p:cNvPr id="280641" name="Text Box 89"/>
              <p:cNvSpPr txBox="1">
                <a:spLocks noChangeArrowheads="1"/>
              </p:cNvSpPr>
              <p:nvPr/>
            </p:nvSpPr>
            <p:spPr bwMode="auto">
              <a:xfrm>
                <a:off x="3438"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7</a:t>
                </a:r>
                <a:endParaRPr kumimoji="1" lang="en-US" sz="1200"/>
              </a:p>
            </p:txBody>
          </p:sp>
          <p:sp>
            <p:nvSpPr>
              <p:cNvPr id="280642" name="Text Box 90"/>
              <p:cNvSpPr txBox="1">
                <a:spLocks noChangeArrowheads="1"/>
              </p:cNvSpPr>
              <p:nvPr/>
            </p:nvSpPr>
            <p:spPr bwMode="auto">
              <a:xfrm>
                <a:off x="3021" y="3632"/>
                <a:ext cx="4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Time (sec)</a:t>
                </a:r>
                <a:endParaRPr kumimoji="1" lang="en-US" sz="1200"/>
              </a:p>
            </p:txBody>
          </p:sp>
          <p:sp>
            <p:nvSpPr>
              <p:cNvPr id="280643" name="Text Box 92"/>
              <p:cNvSpPr txBox="1">
                <a:spLocks noChangeArrowheads="1"/>
              </p:cNvSpPr>
              <p:nvPr/>
            </p:nvSpPr>
            <p:spPr bwMode="auto">
              <a:xfrm>
                <a:off x="2927" y="2744"/>
                <a:ext cx="70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Receptor potential</a:t>
                </a:r>
                <a:endParaRPr kumimoji="1" lang="en-US" sz="1200"/>
              </a:p>
            </p:txBody>
          </p:sp>
          <p:sp>
            <p:nvSpPr>
              <p:cNvPr id="280644" name="Line 93"/>
              <p:cNvSpPr>
                <a:spLocks noChangeShapeType="1"/>
              </p:cNvSpPr>
              <p:nvPr/>
            </p:nvSpPr>
            <p:spPr bwMode="auto">
              <a:xfrm flipH="1" flipV="1">
                <a:off x="3090" y="2861"/>
                <a:ext cx="9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645" name="Text Box 94"/>
              <p:cNvSpPr txBox="1">
                <a:spLocks noChangeArrowheads="1"/>
              </p:cNvSpPr>
              <p:nvPr/>
            </p:nvSpPr>
            <p:spPr bwMode="auto">
              <a:xfrm>
                <a:off x="2952" y="2095"/>
                <a:ext cx="648"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Fluid moving in</a:t>
                </a:r>
                <a:br>
                  <a:rPr kumimoji="1" lang="en-US" sz="900" b="1"/>
                </a:br>
                <a:r>
                  <a:rPr kumimoji="1" lang="en-US" sz="900" b="1"/>
                  <a:t>one direction</a:t>
                </a:r>
              </a:p>
            </p:txBody>
          </p:sp>
          <p:sp>
            <p:nvSpPr>
              <p:cNvPr id="280646" name="Text Box 96"/>
              <p:cNvSpPr txBox="1">
                <a:spLocks noChangeArrowheads="1"/>
              </p:cNvSpPr>
              <p:nvPr/>
            </p:nvSpPr>
            <p:spPr bwMode="auto">
              <a:xfrm>
                <a:off x="4318" y="2765"/>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–50</a:t>
                </a:r>
                <a:endParaRPr kumimoji="1" lang="en-US" sz="1200"/>
              </a:p>
            </p:txBody>
          </p:sp>
          <p:sp>
            <p:nvSpPr>
              <p:cNvPr id="280647" name="Text Box 97"/>
              <p:cNvSpPr txBox="1">
                <a:spLocks noChangeArrowheads="1"/>
              </p:cNvSpPr>
              <p:nvPr/>
            </p:nvSpPr>
            <p:spPr bwMode="auto">
              <a:xfrm>
                <a:off x="4317" y="2924"/>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48" name="Text Box 98"/>
              <p:cNvSpPr txBox="1">
                <a:spLocks noChangeArrowheads="1"/>
              </p:cNvSpPr>
              <p:nvPr/>
            </p:nvSpPr>
            <p:spPr bwMode="auto">
              <a:xfrm>
                <a:off x="4398" y="32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0</a:t>
                </a:r>
                <a:endParaRPr kumimoji="1" lang="en-US" sz="1200"/>
              </a:p>
            </p:txBody>
          </p:sp>
          <p:sp>
            <p:nvSpPr>
              <p:cNvPr id="280649" name="Text Box 99"/>
              <p:cNvSpPr txBox="1">
                <a:spLocks noChangeArrowheads="1"/>
              </p:cNvSpPr>
              <p:nvPr/>
            </p:nvSpPr>
            <p:spPr bwMode="auto">
              <a:xfrm>
                <a:off x="4319" y="3440"/>
                <a:ext cx="23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–70</a:t>
                </a:r>
                <a:endParaRPr kumimoji="1" lang="en-US" sz="1200"/>
              </a:p>
            </p:txBody>
          </p:sp>
          <p:sp>
            <p:nvSpPr>
              <p:cNvPr id="280650" name="Text Box 100"/>
              <p:cNvSpPr txBox="1">
                <a:spLocks noChangeArrowheads="1"/>
              </p:cNvSpPr>
              <p:nvPr/>
            </p:nvSpPr>
            <p:spPr bwMode="auto">
              <a:xfrm>
                <a:off x="4464" y="3560"/>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0</a:t>
                </a:r>
                <a:endParaRPr kumimoji="1" lang="en-US" sz="1200"/>
              </a:p>
            </p:txBody>
          </p:sp>
          <p:sp>
            <p:nvSpPr>
              <p:cNvPr id="280651" name="Text Box 101"/>
              <p:cNvSpPr txBox="1">
                <a:spLocks noChangeArrowheads="1"/>
              </p:cNvSpPr>
              <p:nvPr/>
            </p:nvSpPr>
            <p:spPr bwMode="auto">
              <a:xfrm>
                <a:off x="4548"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1</a:t>
                </a:r>
                <a:endParaRPr kumimoji="1" lang="en-US" sz="1200"/>
              </a:p>
            </p:txBody>
          </p:sp>
          <p:sp>
            <p:nvSpPr>
              <p:cNvPr id="280652" name="Text Box 102"/>
              <p:cNvSpPr txBox="1">
                <a:spLocks noChangeArrowheads="1"/>
              </p:cNvSpPr>
              <p:nvPr/>
            </p:nvSpPr>
            <p:spPr bwMode="auto">
              <a:xfrm>
                <a:off x="4626"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a:t>
                </a:r>
                <a:endParaRPr kumimoji="1" lang="en-US" sz="1200"/>
              </a:p>
            </p:txBody>
          </p:sp>
          <p:sp>
            <p:nvSpPr>
              <p:cNvPr id="280653" name="Text Box 103"/>
              <p:cNvSpPr txBox="1">
                <a:spLocks noChangeArrowheads="1"/>
              </p:cNvSpPr>
              <p:nvPr/>
            </p:nvSpPr>
            <p:spPr bwMode="auto">
              <a:xfrm>
                <a:off x="4704"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3</a:t>
                </a:r>
                <a:endParaRPr kumimoji="1" lang="en-US" sz="1200"/>
              </a:p>
            </p:txBody>
          </p:sp>
          <p:sp>
            <p:nvSpPr>
              <p:cNvPr id="280654" name="Text Box 104"/>
              <p:cNvSpPr txBox="1">
                <a:spLocks noChangeArrowheads="1"/>
              </p:cNvSpPr>
              <p:nvPr/>
            </p:nvSpPr>
            <p:spPr bwMode="auto">
              <a:xfrm>
                <a:off x="4779"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4</a:t>
                </a:r>
                <a:endParaRPr kumimoji="1" lang="en-US" sz="1200"/>
              </a:p>
            </p:txBody>
          </p:sp>
          <p:sp>
            <p:nvSpPr>
              <p:cNvPr id="280655" name="Text Box 105"/>
              <p:cNvSpPr txBox="1">
                <a:spLocks noChangeArrowheads="1"/>
              </p:cNvSpPr>
              <p:nvPr/>
            </p:nvSpPr>
            <p:spPr bwMode="auto">
              <a:xfrm>
                <a:off x="4866"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5</a:t>
                </a:r>
                <a:endParaRPr kumimoji="1" lang="en-US" sz="1200"/>
              </a:p>
            </p:txBody>
          </p:sp>
          <p:sp>
            <p:nvSpPr>
              <p:cNvPr id="280656" name="Text Box 106"/>
              <p:cNvSpPr txBox="1">
                <a:spLocks noChangeArrowheads="1"/>
              </p:cNvSpPr>
              <p:nvPr/>
            </p:nvSpPr>
            <p:spPr bwMode="auto">
              <a:xfrm>
                <a:off x="4938"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6</a:t>
                </a:r>
                <a:endParaRPr kumimoji="1" lang="en-US" sz="1200"/>
              </a:p>
            </p:txBody>
          </p:sp>
          <p:sp>
            <p:nvSpPr>
              <p:cNvPr id="280657" name="Text Box 107"/>
              <p:cNvSpPr txBox="1">
                <a:spLocks noChangeArrowheads="1"/>
              </p:cNvSpPr>
              <p:nvPr/>
            </p:nvSpPr>
            <p:spPr bwMode="auto">
              <a:xfrm>
                <a:off x="5022" y="3557"/>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7</a:t>
                </a:r>
                <a:endParaRPr kumimoji="1" lang="en-US" sz="1200"/>
              </a:p>
            </p:txBody>
          </p:sp>
          <p:sp>
            <p:nvSpPr>
              <p:cNvPr id="280658" name="Text Box 108"/>
              <p:cNvSpPr txBox="1">
                <a:spLocks noChangeArrowheads="1"/>
              </p:cNvSpPr>
              <p:nvPr/>
            </p:nvSpPr>
            <p:spPr bwMode="auto">
              <a:xfrm>
                <a:off x="4605" y="3632"/>
                <a:ext cx="4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Time (sec)</a:t>
                </a:r>
                <a:endParaRPr kumimoji="1" lang="en-US" sz="1200"/>
              </a:p>
            </p:txBody>
          </p:sp>
          <p:sp>
            <p:nvSpPr>
              <p:cNvPr id="280659" name="Text Box 112"/>
              <p:cNvSpPr txBox="1">
                <a:spLocks noChangeArrowheads="1"/>
              </p:cNvSpPr>
              <p:nvPr/>
            </p:nvSpPr>
            <p:spPr bwMode="auto">
              <a:xfrm>
                <a:off x="4539" y="2098"/>
                <a:ext cx="668"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b="1"/>
                  <a:t>Fluid moving in </a:t>
                </a:r>
                <a:br>
                  <a:rPr kumimoji="1" lang="en-US" sz="900" b="1"/>
                </a:br>
                <a:r>
                  <a:rPr kumimoji="1" lang="en-US" sz="900" b="1"/>
                  <a:t>other direction</a:t>
                </a:r>
              </a:p>
            </p:txBody>
          </p:sp>
          <p:sp>
            <p:nvSpPr>
              <p:cNvPr id="280660" name="Text Box 113"/>
              <p:cNvSpPr txBox="1">
                <a:spLocks noChangeArrowheads="1"/>
              </p:cNvSpPr>
              <p:nvPr/>
            </p:nvSpPr>
            <p:spPr bwMode="auto">
              <a:xfrm rot="-5400000">
                <a:off x="812" y="3098"/>
                <a:ext cx="564"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Membrane</a:t>
                </a:r>
                <a:br>
                  <a:rPr kumimoji="1" lang="en-US" sz="900"/>
                </a:br>
                <a:r>
                  <a:rPr kumimoji="1" lang="en-US" sz="900"/>
                  <a:t>potential (mV)</a:t>
                </a:r>
              </a:p>
            </p:txBody>
          </p:sp>
          <p:sp>
            <p:nvSpPr>
              <p:cNvPr id="280661" name="Text Box 114"/>
              <p:cNvSpPr txBox="1">
                <a:spLocks noChangeArrowheads="1"/>
              </p:cNvSpPr>
              <p:nvPr/>
            </p:nvSpPr>
            <p:spPr bwMode="auto">
              <a:xfrm rot="-5400000">
                <a:off x="2401" y="3068"/>
                <a:ext cx="564"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Membrane</a:t>
                </a:r>
                <a:br>
                  <a:rPr kumimoji="1" lang="en-US" sz="900"/>
                </a:br>
                <a:r>
                  <a:rPr kumimoji="1" lang="en-US" sz="900"/>
                  <a:t>potential (mV)</a:t>
                </a:r>
              </a:p>
            </p:txBody>
          </p:sp>
          <p:sp>
            <p:nvSpPr>
              <p:cNvPr id="280662" name="Text Box 115"/>
              <p:cNvSpPr txBox="1">
                <a:spLocks noChangeArrowheads="1"/>
              </p:cNvSpPr>
              <p:nvPr/>
            </p:nvSpPr>
            <p:spPr bwMode="auto">
              <a:xfrm rot="-5400000">
                <a:off x="3984" y="3088"/>
                <a:ext cx="564"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Membrane</a:t>
                </a:r>
                <a:br>
                  <a:rPr kumimoji="1" lang="en-US" sz="900"/>
                </a:br>
                <a:r>
                  <a:rPr kumimoji="1" lang="en-US" sz="900"/>
                  <a:t>potential (mV)</a:t>
                </a:r>
              </a:p>
            </p:txBody>
          </p:sp>
          <p:sp>
            <p:nvSpPr>
              <p:cNvPr id="280663" name="Line 116"/>
              <p:cNvSpPr>
                <a:spLocks noChangeShapeType="1"/>
              </p:cNvSpPr>
              <p:nvPr/>
            </p:nvSpPr>
            <p:spPr bwMode="auto">
              <a:xfrm flipH="1">
                <a:off x="864" y="2136"/>
                <a:ext cx="14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664" name="Line 118"/>
              <p:cNvSpPr>
                <a:spLocks noChangeShapeType="1"/>
              </p:cNvSpPr>
              <p:nvPr/>
            </p:nvSpPr>
            <p:spPr bwMode="auto">
              <a:xfrm flipH="1">
                <a:off x="870" y="2184"/>
                <a:ext cx="161"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665" name="Line 119"/>
              <p:cNvSpPr>
                <a:spLocks noChangeShapeType="1"/>
              </p:cNvSpPr>
              <p:nvPr/>
            </p:nvSpPr>
            <p:spPr bwMode="auto">
              <a:xfrm flipH="1" flipV="1">
                <a:off x="768" y="2520"/>
                <a:ext cx="14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666" name="Line 120"/>
              <p:cNvSpPr>
                <a:spLocks noChangeShapeType="1"/>
              </p:cNvSpPr>
              <p:nvPr/>
            </p:nvSpPr>
            <p:spPr bwMode="auto">
              <a:xfrm flipH="1" flipV="1">
                <a:off x="672" y="2952"/>
                <a:ext cx="9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667" name="Text Box 121"/>
              <p:cNvSpPr txBox="1">
                <a:spLocks noChangeArrowheads="1"/>
              </p:cNvSpPr>
              <p:nvPr/>
            </p:nvSpPr>
            <p:spPr bwMode="auto">
              <a:xfrm>
                <a:off x="497" y="2103"/>
                <a:ext cx="41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“Hairs” of</a:t>
                </a:r>
                <a:br>
                  <a:rPr kumimoji="1" lang="en-US" sz="900"/>
                </a:br>
                <a:r>
                  <a:rPr kumimoji="1" lang="en-US" sz="900"/>
                  <a:t>hair cell</a:t>
                </a:r>
              </a:p>
            </p:txBody>
          </p:sp>
          <p:sp>
            <p:nvSpPr>
              <p:cNvPr id="280668" name="Text Box 122"/>
              <p:cNvSpPr txBox="1">
                <a:spLocks noChangeArrowheads="1"/>
              </p:cNvSpPr>
              <p:nvPr/>
            </p:nvSpPr>
            <p:spPr bwMode="auto">
              <a:xfrm>
                <a:off x="492" y="2364"/>
                <a:ext cx="39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Neuro-</a:t>
                </a:r>
                <a:br>
                  <a:rPr kumimoji="1" lang="en-US" sz="900"/>
                </a:br>
                <a:r>
                  <a:rPr kumimoji="1" lang="en-US" sz="900"/>
                  <a:t>trans-</a:t>
                </a:r>
                <a:br>
                  <a:rPr kumimoji="1" lang="en-US" sz="900"/>
                </a:br>
                <a:r>
                  <a:rPr kumimoji="1" lang="en-US" sz="900"/>
                  <a:t>mitter at </a:t>
                </a:r>
                <a:br>
                  <a:rPr kumimoji="1" lang="en-US" sz="900"/>
                </a:br>
                <a:r>
                  <a:rPr kumimoji="1" lang="en-US" sz="900"/>
                  <a:t>synapse</a:t>
                </a:r>
              </a:p>
            </p:txBody>
          </p:sp>
          <p:sp>
            <p:nvSpPr>
              <p:cNvPr id="280669" name="Text Box 123"/>
              <p:cNvSpPr txBox="1">
                <a:spLocks noChangeArrowheads="1"/>
              </p:cNvSpPr>
              <p:nvPr/>
            </p:nvSpPr>
            <p:spPr bwMode="auto">
              <a:xfrm>
                <a:off x="498" y="2832"/>
                <a:ext cx="28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Axon</a:t>
                </a:r>
              </a:p>
            </p:txBody>
          </p:sp>
          <p:sp>
            <p:nvSpPr>
              <p:cNvPr id="280670" name="Line 125"/>
              <p:cNvSpPr>
                <a:spLocks noChangeShapeType="1"/>
              </p:cNvSpPr>
              <p:nvPr/>
            </p:nvSpPr>
            <p:spPr bwMode="auto">
              <a:xfrm flipH="1" flipV="1">
                <a:off x="3936" y="2424"/>
                <a:ext cx="192"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0671" name="Text Box 126"/>
              <p:cNvSpPr txBox="1">
                <a:spLocks noChangeArrowheads="1"/>
              </p:cNvSpPr>
              <p:nvPr/>
            </p:nvSpPr>
            <p:spPr bwMode="auto">
              <a:xfrm>
                <a:off x="3687" y="2328"/>
                <a:ext cx="324"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Less</a:t>
                </a:r>
                <a:br>
                  <a:rPr kumimoji="1" lang="en-US" sz="900"/>
                </a:br>
                <a:r>
                  <a:rPr kumimoji="1" lang="en-US" sz="900"/>
                  <a:t>neuro-</a:t>
                </a:r>
                <a:br>
                  <a:rPr kumimoji="1" lang="en-US" sz="900"/>
                </a:br>
                <a:r>
                  <a:rPr kumimoji="1" lang="en-US" sz="900"/>
                  <a:t>trans-</a:t>
                </a:r>
                <a:br>
                  <a:rPr kumimoji="1" lang="en-US" sz="900"/>
                </a:br>
                <a:r>
                  <a:rPr kumimoji="1" lang="en-US" sz="900"/>
                  <a:t>mitter</a:t>
                </a:r>
              </a:p>
            </p:txBody>
          </p:sp>
        </p:grpSp>
        <p:sp>
          <p:nvSpPr>
            <p:cNvPr id="280582" name="Text Box 128"/>
            <p:cNvSpPr txBox="1">
              <a:spLocks noChangeArrowheads="1"/>
            </p:cNvSpPr>
            <p:nvPr/>
          </p:nvSpPr>
          <p:spPr bwMode="auto">
            <a:xfrm>
              <a:off x="2076" y="2292"/>
              <a:ext cx="324"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More</a:t>
              </a:r>
              <a:br>
                <a:rPr kumimoji="1" lang="en-US" sz="900"/>
              </a:br>
              <a:r>
                <a:rPr kumimoji="1" lang="en-US" sz="900"/>
                <a:t>neuro-</a:t>
              </a:r>
              <a:br>
                <a:rPr kumimoji="1" lang="en-US" sz="900"/>
              </a:br>
              <a:r>
                <a:rPr kumimoji="1" lang="en-US" sz="900"/>
                <a:t>trans-</a:t>
              </a:r>
              <a:br>
                <a:rPr kumimoji="1" lang="en-US" sz="900"/>
              </a:br>
              <a:r>
                <a:rPr kumimoji="1" lang="en-US" sz="900"/>
                <a:t>mitter</a:t>
              </a:r>
            </a:p>
          </p:txBody>
        </p:sp>
      </p:grpSp>
      <p:sp>
        <p:nvSpPr>
          <p:cNvPr id="280580" name="Line 129"/>
          <p:cNvSpPr>
            <a:spLocks noChangeShapeType="1"/>
          </p:cNvSpPr>
          <p:nvPr/>
        </p:nvSpPr>
        <p:spPr bwMode="auto">
          <a:xfrm flipH="1" flipV="1">
            <a:off x="3724275" y="3848100"/>
            <a:ext cx="215900" cy="2921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Tree>
    <p:extLst>
      <p:ext uri="{BB962C8B-B14F-4D97-AF65-F5344CB8AC3E}">
        <p14:creationId xmlns:p14="http://schemas.microsoft.com/office/powerpoint/2010/main" val="23179877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1220</Words>
  <Application>Microsoft Macintosh PowerPoint</Application>
  <PresentationFormat>On-screen Show (4:3)</PresentationFormat>
  <Paragraphs>475</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How it all works…</vt:lpstr>
      <vt:lpstr>Fast twitch &amp; slow twitch muscles</vt:lpstr>
      <vt:lpstr>Muscle limits</vt:lpstr>
      <vt:lpstr>Diseases of Muscle tissue</vt:lpstr>
      <vt:lpstr>Botox</vt:lpstr>
      <vt:lpstr>Rigor mortis</vt:lpstr>
      <vt:lpstr>Overview of information processing by nervous systems</vt:lpstr>
      <vt:lpstr> A bat using sonar to locate its prey</vt:lpstr>
      <vt:lpstr>Sensory reception: two mechanisms</vt:lpstr>
      <vt:lpstr>Sensory receptors in human skin</vt:lpstr>
      <vt:lpstr>The Structure of the Human Ear</vt:lpstr>
      <vt:lpstr>Transduction in the cochlea</vt:lpstr>
      <vt:lpstr>How the cochlea distinguishes pitch</vt:lpstr>
      <vt:lpstr>Organs of equilibrium in the inner ear</vt:lpstr>
      <vt:lpstr>Structure of the vertebrate eye</vt:lpstr>
      <vt:lpstr>Focusing in the mammalian eye</vt:lpstr>
      <vt:lpstr>Cellular organization of the vertebrate retina</vt:lpstr>
      <vt:lpstr>Rod structure and light absorption</vt:lpstr>
      <vt:lpstr>Neural pathways for vision</vt:lpstr>
      <vt:lpstr>Smell in humans</vt:lpstr>
      <vt:lpstr> Chemoreceptors in an insect</vt:lpstr>
      <vt:lpstr>Sensory transduction by a sweetness receptor</vt:lpstr>
      <vt:lpstr>Specialized electromagnetic receptors</vt:lpstr>
      <vt:lpstr>The lateral line system in a fish</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it all works…</dc:title>
  <dc:creator>Plano High School</dc:creator>
  <cp:lastModifiedBy>Plano High School</cp:lastModifiedBy>
  <cp:revision>1</cp:revision>
  <dcterms:created xsi:type="dcterms:W3CDTF">2017-05-24T19:49:01Z</dcterms:created>
  <dcterms:modified xsi:type="dcterms:W3CDTF">2017-05-24T19:49:42Z</dcterms:modified>
</cp:coreProperties>
</file>