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audio1.bin" ContentType="audio/unknown"/>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audio2.bin" ContentType="audio/unknown"/>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3" r:id="rId1"/>
  </p:sldMasterIdLst>
  <p:notesMasterIdLst>
    <p:notesMasterId r:id="rId60"/>
  </p:notesMasterIdLst>
  <p:handoutMasterIdLst>
    <p:handoutMasterId r:id="rId61"/>
  </p:handoutMasterIdLst>
  <p:sldIdLst>
    <p:sldId id="256" r:id="rId2"/>
    <p:sldId id="348" r:id="rId3"/>
    <p:sldId id="279" r:id="rId4"/>
    <p:sldId id="280" r:id="rId5"/>
    <p:sldId id="281" r:id="rId6"/>
    <p:sldId id="282" r:id="rId7"/>
    <p:sldId id="283" r:id="rId8"/>
    <p:sldId id="284" r:id="rId9"/>
    <p:sldId id="285" r:id="rId10"/>
    <p:sldId id="287" r:id="rId11"/>
    <p:sldId id="289" r:id="rId12"/>
    <p:sldId id="292" r:id="rId13"/>
    <p:sldId id="293" r:id="rId14"/>
    <p:sldId id="295" r:id="rId15"/>
    <p:sldId id="296" r:id="rId16"/>
    <p:sldId id="297" r:id="rId17"/>
    <p:sldId id="298" r:id="rId18"/>
    <p:sldId id="257" r:id="rId19"/>
    <p:sldId id="258" r:id="rId20"/>
    <p:sldId id="259" r:id="rId21"/>
    <p:sldId id="349" r:id="rId22"/>
    <p:sldId id="350" r:id="rId23"/>
    <p:sldId id="260" r:id="rId24"/>
    <p:sldId id="261" r:id="rId25"/>
    <p:sldId id="262" r:id="rId26"/>
    <p:sldId id="263" r:id="rId27"/>
    <p:sldId id="264" r:id="rId28"/>
    <p:sldId id="265" r:id="rId29"/>
    <p:sldId id="266" r:id="rId30"/>
    <p:sldId id="351" r:id="rId31"/>
    <p:sldId id="354" r:id="rId32"/>
    <p:sldId id="355" r:id="rId33"/>
    <p:sldId id="356" r:id="rId34"/>
    <p:sldId id="357" r:id="rId35"/>
    <p:sldId id="358" r:id="rId36"/>
    <p:sldId id="359" r:id="rId37"/>
    <p:sldId id="360" r:id="rId38"/>
    <p:sldId id="361" r:id="rId39"/>
    <p:sldId id="362" r:id="rId40"/>
    <p:sldId id="363" r:id="rId41"/>
    <p:sldId id="309" r:id="rId42"/>
    <p:sldId id="267" r:id="rId43"/>
    <p:sldId id="364" r:id="rId44"/>
    <p:sldId id="268" r:id="rId45"/>
    <p:sldId id="269" r:id="rId46"/>
    <p:sldId id="270" r:id="rId47"/>
    <p:sldId id="271" r:id="rId48"/>
    <p:sldId id="272" r:id="rId49"/>
    <p:sldId id="273" r:id="rId50"/>
    <p:sldId id="274" r:id="rId51"/>
    <p:sldId id="275" r:id="rId52"/>
    <p:sldId id="277" r:id="rId53"/>
    <p:sldId id="367" r:id="rId54"/>
    <p:sldId id="345" r:id="rId55"/>
    <p:sldId id="346" r:id="rId56"/>
    <p:sldId id="347" r:id="rId57"/>
    <p:sldId id="366" r:id="rId58"/>
    <p:sldId id="365" r:id="rId59"/>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FF"/>
    <a:srgbClr val="006300"/>
    <a:srgbClr val="000000"/>
    <a:srgbClr val="CC0000"/>
    <a:srgbClr val="FFEA18"/>
    <a:srgbClr val="0F116A"/>
    <a:srgbClr val="80FF00"/>
    <a:srgbClr val="004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3488" y="-1560"/>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32" d="100"/>
        <a:sy n="232" d="100"/>
      </p:scale>
      <p:origin x="0" y="59232"/>
    </p:cViewPr>
  </p:sorterViewPr>
  <p:notesViewPr>
    <p:cSldViewPr snapToGrid="0">
      <p:cViewPr varScale="1">
        <p:scale>
          <a:sx n="125" d="100"/>
          <a:sy n="125" d="100"/>
        </p:scale>
        <p:origin x="-296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pPr>
              <a:defRPr/>
            </a:pPr>
            <a:fld id="{BC052BBB-8A7B-7945-A42A-A8DEBE545043}" type="slidenum">
              <a:rPr lang="en-US"/>
              <a:pPr>
                <a:defRPr/>
              </a:pPr>
              <a:t>‹#›</a:t>
            </a:fld>
            <a:endParaRPr lang="en-US" sz="1200"/>
          </a:p>
        </p:txBody>
      </p:sp>
      <p:sp>
        <p:nvSpPr>
          <p:cNvPr id="58375" name="Text Box 7"/>
          <p:cNvSpPr txBox="1">
            <a:spLocks noChangeArrowheads="1"/>
          </p:cNvSpPr>
          <p:nvPr/>
        </p:nvSpPr>
        <p:spPr bwMode="auto">
          <a:xfrm>
            <a:off x="228600" y="141288"/>
            <a:ext cx="6400800" cy="473075"/>
          </a:xfrm>
          <a:prstGeom prst="rect">
            <a:avLst/>
          </a:prstGeom>
          <a:noFill/>
          <a:ln w="9525">
            <a:noFill/>
            <a:miter lim="800000"/>
            <a:headEnd/>
            <a:tailEnd/>
          </a:ln>
          <a:effectLst/>
        </p:spPr>
        <p:txBody>
          <a:bodyPr anchor="ctr">
            <a:prstTxWarp prst="textNoShape">
              <a:avLst/>
            </a:prstTxWarp>
            <a:spAutoFit/>
          </a:bodyPr>
          <a:lstStyle/>
          <a:p>
            <a:pPr algn="l">
              <a:tabLst>
                <a:tab pos="6170613" algn="r"/>
              </a:tabLst>
              <a:defRPr/>
            </a:pPr>
            <a:r>
              <a:rPr lang="en-US" sz="1100" b="1" dirty="0" smtClean="0"/>
              <a:t>Deer Park High School	Mr.  Knuffke</a:t>
            </a:r>
            <a:endParaRPr lang="en-US" sz="1800" b="1" dirty="0" smtClean="0"/>
          </a:p>
          <a:p>
            <a:pPr>
              <a:tabLst>
                <a:tab pos="6170613" algn="r"/>
              </a:tabLst>
              <a:defRPr/>
            </a:pPr>
            <a:r>
              <a:rPr lang="en-US" sz="1400" b="1" dirty="0" smtClean="0"/>
              <a:t>AP Biology</a:t>
            </a:r>
            <a:endParaRPr lang="en-US" sz="1400" b="1" dirty="0"/>
          </a:p>
        </p:txBody>
      </p:sp>
    </p:spTree>
    <p:extLst>
      <p:ext uri="{BB962C8B-B14F-4D97-AF65-F5344CB8AC3E}">
        <p14:creationId xmlns:p14="http://schemas.microsoft.com/office/powerpoint/2010/main" val="2672586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charset="0"/>
              </a:defRPr>
            </a:lvl1pPr>
          </a:lstStyle>
          <a:p>
            <a:pPr>
              <a:defRPr/>
            </a:pPr>
            <a:fld id="{8789EBAD-466F-7448-9277-BB127AD5C795}" type="slidenum">
              <a:rPr lang="en-US"/>
              <a:pPr>
                <a:defRPr/>
              </a:pPr>
              <a:t>‹#›</a:t>
            </a:fld>
            <a:endParaRPr lang="en-US"/>
          </a:p>
        </p:txBody>
      </p:sp>
    </p:spTree>
    <p:extLst>
      <p:ext uri="{BB962C8B-B14F-4D97-AF65-F5344CB8AC3E}">
        <p14:creationId xmlns:p14="http://schemas.microsoft.com/office/powerpoint/2010/main" val="38498448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628650" indent="-17145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AC3C516-057F-9A44-AD39-BF01F95DFCA4}" type="slidenum">
              <a:rPr lang="en-US"/>
              <a:pPr/>
              <a:t>1</a:t>
            </a:fld>
            <a:endParaRPr lang="en-US"/>
          </a:p>
        </p:txBody>
      </p:sp>
      <p:sp>
        <p:nvSpPr>
          <p:cNvPr id="5457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579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643EF4-D988-CB42-B4B8-4AAD56EA847F}" type="slidenum">
              <a:rPr lang="en-US"/>
              <a:pPr/>
              <a:t>11</a:t>
            </a:fld>
            <a:endParaRPr lang="en-US"/>
          </a:p>
        </p:txBody>
      </p:sp>
      <p:sp>
        <p:nvSpPr>
          <p:cNvPr id="4935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35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403573-0579-3748-A709-CDCEDCE9CE0A}" type="slidenum">
              <a:rPr lang="en-US"/>
              <a:pPr/>
              <a:t>13</a:t>
            </a:fld>
            <a:endParaRPr lang="en-US"/>
          </a:p>
        </p:txBody>
      </p:sp>
      <p:sp>
        <p:nvSpPr>
          <p:cNvPr id="5017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EECA27-34AD-754A-B6C3-A504799E8012}" type="slidenum">
              <a:rPr lang="en-US"/>
              <a:pPr/>
              <a:t>14</a:t>
            </a:fld>
            <a:endParaRPr lang="en-US"/>
          </a:p>
        </p:txBody>
      </p:sp>
      <p:sp>
        <p:nvSpPr>
          <p:cNvPr id="5058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5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4AFD50-AD46-E542-99BD-54F000D9E6A1}" type="slidenum">
              <a:rPr lang="en-US"/>
              <a:pPr/>
              <a:t>15</a:t>
            </a:fld>
            <a:endParaRPr lang="en-US"/>
          </a:p>
        </p:txBody>
      </p:sp>
      <p:sp>
        <p:nvSpPr>
          <p:cNvPr id="5079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7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B71DA-A9AF-FF40-8D7A-7FB0CE059B9B}" type="slidenum">
              <a:rPr lang="en-US"/>
              <a:pPr/>
              <a:t>16</a:t>
            </a:fld>
            <a:endParaRPr lang="en-US"/>
          </a:p>
        </p:txBody>
      </p:sp>
      <p:sp>
        <p:nvSpPr>
          <p:cNvPr id="509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99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8B5B05-17CC-1547-8728-2ADDBA3F51A3}" type="slidenum">
              <a:rPr lang="en-US"/>
              <a:pPr/>
              <a:t>17</a:t>
            </a:fld>
            <a:endParaRPr lang="en-US"/>
          </a:p>
        </p:txBody>
      </p:sp>
      <p:sp>
        <p:nvSpPr>
          <p:cNvPr id="5120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228BEA7-54EC-164A-A4E4-CF2BF7293374}" type="slidenum">
              <a:rPr lang="en-US"/>
              <a:pPr/>
              <a:t>18</a:t>
            </a:fld>
            <a:endParaRPr lang="en-US"/>
          </a:p>
        </p:txBody>
      </p:sp>
      <p:sp>
        <p:nvSpPr>
          <p:cNvPr id="5048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48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6623DF5-5AD8-8549-8F4E-63A2CDF2AE79}" type="slidenum">
              <a:rPr lang="en-US"/>
              <a:pPr/>
              <a:t>19</a:t>
            </a:fld>
            <a:endParaRPr lang="en-US"/>
          </a:p>
        </p:txBody>
      </p:sp>
      <p:sp>
        <p:nvSpPr>
          <p:cNvPr id="5068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68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1883A9F-FADB-EB4E-B7FF-899FA708EFA3}" type="slidenum">
              <a:rPr lang="en-US"/>
              <a:pPr/>
              <a:t>20</a:t>
            </a:fld>
            <a:endParaRPr lang="en-US"/>
          </a:p>
        </p:txBody>
      </p:sp>
      <p:sp>
        <p:nvSpPr>
          <p:cNvPr id="5089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89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F36D342-8123-6A44-903C-1BD0E5036438}" type="slidenum">
              <a:rPr lang="en-US"/>
              <a:pPr/>
              <a:t>23</a:t>
            </a:fld>
            <a:endParaRPr lang="en-US"/>
          </a:p>
        </p:txBody>
      </p:sp>
      <p:sp>
        <p:nvSpPr>
          <p:cNvPr id="5109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09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C81C5-7133-8346-A2C5-F1067CD97184}" type="slidenum">
              <a:rPr lang="en-US"/>
              <a:pPr/>
              <a:t>3</a:t>
            </a:fld>
            <a:endParaRPr lang="en-US"/>
          </a:p>
        </p:txBody>
      </p:sp>
      <p:sp>
        <p:nvSpPr>
          <p:cNvPr id="4239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39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FCA7D5C-DEC5-8542-B359-C33D0C092429}" type="slidenum">
              <a:rPr lang="en-US"/>
              <a:pPr/>
              <a:t>24</a:t>
            </a:fld>
            <a:endParaRPr lang="en-US"/>
          </a:p>
        </p:txBody>
      </p:sp>
      <p:sp>
        <p:nvSpPr>
          <p:cNvPr id="5130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30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E412389-A387-674F-B268-7ADD171DFEAD}" type="slidenum">
              <a:rPr lang="en-US"/>
              <a:pPr/>
              <a:t>25</a:t>
            </a:fld>
            <a:endParaRPr lang="en-US"/>
          </a:p>
        </p:txBody>
      </p:sp>
      <p:sp>
        <p:nvSpPr>
          <p:cNvPr id="5150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4840939-313B-5D4D-B3DA-0C77F7450A03}" type="slidenum">
              <a:rPr lang="en-US"/>
              <a:pPr/>
              <a:t>28</a:t>
            </a:fld>
            <a:endParaRPr lang="en-US"/>
          </a:p>
        </p:txBody>
      </p:sp>
      <p:sp>
        <p:nvSpPr>
          <p:cNvPr id="517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7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B74524B-5F31-2542-8EA7-B7D6DADD9592}" type="slidenum">
              <a:rPr lang="en-US"/>
              <a:pPr/>
              <a:t>29</a:t>
            </a:fld>
            <a:endParaRPr lang="en-US"/>
          </a:p>
        </p:txBody>
      </p:sp>
      <p:sp>
        <p:nvSpPr>
          <p:cNvPr id="5191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91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93FC65B8-072E-E244-A317-08EE00922A0C}" type="slidenum">
              <a:rPr lang="en-US">
                <a:latin typeface="Times New Roman" pitchFamily="-108" charset="0"/>
              </a:rPr>
              <a:pPr/>
              <a:t>36</a:t>
            </a:fld>
            <a:endParaRPr lang="en-US">
              <a:latin typeface="Times New Roman" pitchFamily="-108" charset="0"/>
            </a:endParaRPr>
          </a:p>
        </p:txBody>
      </p:sp>
      <p:sp>
        <p:nvSpPr>
          <p:cNvPr id="200707" name="Rectangle 2"/>
          <p:cNvSpPr>
            <a:spLocks noGrp="1" noRot="1" noChangeAspect="1" noChangeArrowheads="1"/>
          </p:cNvSpPr>
          <p:nvPr>
            <p:ph type="sldImg"/>
          </p:nvPr>
        </p:nvSpPr>
        <p:spPr>
          <a:ln/>
        </p:spPr>
      </p:sp>
      <p:sp>
        <p:nvSpPr>
          <p:cNvPr id="200708" name="Rectangle 3"/>
          <p:cNvSpPr>
            <a:spLocks noGrp="1" noChangeArrowheads="1"/>
          </p:cNvSpPr>
          <p:nvPr>
            <p:ph type="body" idx="1"/>
          </p:nvPr>
        </p:nvSpPr>
        <p:spPr>
          <a:noFill/>
          <a:ln w="9525"/>
        </p:spPr>
        <p:txBody>
          <a:bodyPr/>
          <a:lstStyle/>
          <a:p>
            <a:endParaRPr lang="en-US">
              <a:latin typeface="Times New Roman" pitchFamily="-108" charset="0"/>
              <a:ea typeface="ＭＳ Ｐゴシック" pitchFamily="-108" charset="-128"/>
              <a:cs typeface="ＭＳ Ｐゴシック" pitchFamily="-108"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3E009A4-71A2-5B45-A9B7-D46B0384B16D}" type="slidenum">
              <a:rPr lang="en-US"/>
              <a:pPr/>
              <a:t>42</a:t>
            </a:fld>
            <a:endParaRPr lang="en-US"/>
          </a:p>
        </p:txBody>
      </p:sp>
      <p:sp>
        <p:nvSpPr>
          <p:cNvPr id="521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12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E3FCC9F-C828-3E4A-BF74-6F8A9183BDCB}" type="slidenum">
              <a:rPr lang="en-US"/>
              <a:pPr/>
              <a:t>44</a:t>
            </a:fld>
            <a:endParaRPr lang="en-US"/>
          </a:p>
        </p:txBody>
      </p:sp>
      <p:sp>
        <p:nvSpPr>
          <p:cNvPr id="523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3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105A348-DD61-DE48-8EB9-073DB4A6C84A}" type="slidenum">
              <a:rPr lang="en-US"/>
              <a:pPr/>
              <a:t>45</a:t>
            </a:fld>
            <a:endParaRPr lang="en-US"/>
          </a:p>
        </p:txBody>
      </p:sp>
      <p:sp>
        <p:nvSpPr>
          <p:cNvPr id="5273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73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6230B9B-C270-6445-94B4-0588134F76CE}" type="slidenum">
              <a:rPr lang="en-US"/>
              <a:pPr/>
              <a:t>46</a:t>
            </a:fld>
            <a:endParaRPr lang="en-US"/>
          </a:p>
        </p:txBody>
      </p:sp>
      <p:sp>
        <p:nvSpPr>
          <p:cNvPr id="5294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94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341010F-DA35-564D-AA11-85389FB3BD52}" type="slidenum">
              <a:rPr lang="en-US"/>
              <a:pPr/>
              <a:t>47</a:t>
            </a:fld>
            <a:endParaRPr lang="en-US"/>
          </a:p>
        </p:txBody>
      </p:sp>
      <p:sp>
        <p:nvSpPr>
          <p:cNvPr id="531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1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FE8389-1DFA-3A44-B6E3-FEAA0CFBBCA4}" type="slidenum">
              <a:rPr lang="en-US"/>
              <a:pPr/>
              <a:t>4</a:t>
            </a:fld>
            <a:endParaRPr lang="en-US"/>
          </a:p>
        </p:txBody>
      </p:sp>
      <p:sp>
        <p:nvSpPr>
          <p:cNvPr id="374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4787" name="Rectangle 3"/>
          <p:cNvSpPr>
            <a:spLocks noGrp="1" noChangeArrowheads="1"/>
          </p:cNvSpPr>
          <p:nvPr>
            <p:ph type="body" idx="1"/>
          </p:nvPr>
        </p:nvSpPr>
        <p:spPr bwMode="auto">
          <a:xfrm>
            <a:off x="914400" y="4343400"/>
            <a:ext cx="5105400" cy="4495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700"/>
              <a:t>Honey bee eggs hatch regardless of whether the are fertilized. The female bees--queens &amp; workers--develop from fertilized eggs that contain 32 chromosomes. These 32 chromosomes consist of two sets of 16, one set from each parent. Hence female bees are said to be diploid in origin. The males (drones) develop from unfertilized egg which contain only one set of 16 chromosomes from their mother. Drones are thus haploid in origin This reproduction by the development of unfertilized eggs is called parthenogenesis</a:t>
            </a:r>
          </a:p>
          <a:p>
            <a:r>
              <a:rPr lang="en-US" sz="700"/>
              <a:t>Drones develop by parthenogenesis from unfertilized eggs that the queen produces by withholding sperm from the eggs laid in large drone cells. Drones lack stings and the structures needed for pollen collection; in the autumn they are ejected by the colony to starve, unless the colony is queenless. New drones are produced in the spring for mating.</a:t>
            </a:r>
          </a:p>
          <a:p>
            <a:r>
              <a:rPr lang="en-US" sz="700"/>
              <a:t>Both queens and workers are produced from fertilized eggs. Queen larvae are reared in special peanut-shaped cells and fed more of the pharyngeal gland secretions of the nurse bees (bee milk or royal jelly) than the worker larvae are. The precise mechanism for this caste differentiation is still uncertain. Although workers are similar in appearance and behavior to other female bees, they lack the structures for mating. When no queen is present to inhibit the development of their ovaries, however, workers eventually begin to lay eggs that develop into drones.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8193F2-7B43-5A49-98B2-5578488D046A}" type="slidenum">
              <a:rPr lang="en-US"/>
              <a:pPr/>
              <a:t>48</a:t>
            </a:fld>
            <a:endParaRPr lang="en-US"/>
          </a:p>
        </p:txBody>
      </p:sp>
      <p:sp>
        <p:nvSpPr>
          <p:cNvPr id="5335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35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00D9B4C-35DA-FB4D-9FF6-879FC346F779}" type="slidenum">
              <a:rPr lang="en-US"/>
              <a:pPr/>
              <a:t>49</a:t>
            </a:fld>
            <a:endParaRPr lang="en-US"/>
          </a:p>
        </p:txBody>
      </p:sp>
      <p:sp>
        <p:nvSpPr>
          <p:cNvPr id="5355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5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E11D1D2-33A2-C64D-B9CE-4B31FCB55596}" type="slidenum">
              <a:rPr lang="en-US"/>
              <a:pPr/>
              <a:t>50</a:t>
            </a:fld>
            <a:endParaRPr lang="en-US"/>
          </a:p>
        </p:txBody>
      </p:sp>
      <p:sp>
        <p:nvSpPr>
          <p:cNvPr id="537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7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2543F3D-FE7D-E14A-AB35-C327FDC52E5E}" type="slidenum">
              <a:rPr lang="en-US"/>
              <a:pPr/>
              <a:t>51</a:t>
            </a:fld>
            <a:endParaRPr lang="en-US"/>
          </a:p>
        </p:txBody>
      </p:sp>
      <p:sp>
        <p:nvSpPr>
          <p:cNvPr id="5396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9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C9980BD-BA35-B34E-A779-E99C4D6590C9}" type="slidenum">
              <a:rPr lang="en-US"/>
              <a:pPr/>
              <a:t>52</a:t>
            </a:fld>
            <a:endParaRPr lang="en-US"/>
          </a:p>
        </p:txBody>
      </p:sp>
      <p:sp>
        <p:nvSpPr>
          <p:cNvPr id="543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3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C9980BD-BA35-B34E-A779-E99C4D6590C9}" type="slidenum">
              <a:rPr lang="en-US"/>
              <a:pPr/>
              <a:t>57</a:t>
            </a:fld>
            <a:endParaRPr lang="en-US"/>
          </a:p>
        </p:txBody>
      </p:sp>
      <p:sp>
        <p:nvSpPr>
          <p:cNvPr id="543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3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40418-6E33-0549-AA84-BC856BB211FC}" type="slidenum">
              <a:rPr lang="en-US"/>
              <a:pPr/>
              <a:t>5</a:t>
            </a:fld>
            <a:endParaRPr lang="en-US"/>
          </a:p>
        </p:txBody>
      </p:sp>
      <p:sp>
        <p:nvSpPr>
          <p:cNvPr id="3768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68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1D677-98E5-0940-87E8-C10D01585DF2}" type="slidenum">
              <a:rPr lang="en-US"/>
              <a:pPr/>
              <a:t>6</a:t>
            </a:fld>
            <a:endParaRPr lang="en-US"/>
          </a:p>
        </p:txBody>
      </p:sp>
      <p:sp>
        <p:nvSpPr>
          <p:cNvPr id="4280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80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FD7D51-7937-FD42-A24F-A7F008E8EFD0}" type="slidenum">
              <a:rPr lang="en-US"/>
              <a:pPr/>
              <a:t>7</a:t>
            </a:fld>
            <a:endParaRPr lang="en-US"/>
          </a:p>
        </p:txBody>
      </p:sp>
      <p:sp>
        <p:nvSpPr>
          <p:cNvPr id="4710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3FCF61-9D77-C046-A35A-DD11DCE32946}" type="slidenum">
              <a:rPr lang="en-US"/>
              <a:pPr/>
              <a:t>8</a:t>
            </a:fld>
            <a:endParaRPr lang="en-US"/>
          </a:p>
        </p:txBody>
      </p:sp>
      <p:sp>
        <p:nvSpPr>
          <p:cNvPr id="4730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3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31336B-5E45-884D-BD69-E46714F843BE}" type="slidenum">
              <a:rPr lang="en-US"/>
              <a:pPr/>
              <a:t>9</a:t>
            </a:fld>
            <a:endParaRPr lang="en-US"/>
          </a:p>
        </p:txBody>
      </p:sp>
      <p:sp>
        <p:nvSpPr>
          <p:cNvPr id="3850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50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C23EC-D7E5-9441-B93C-1AEE43FF2168}" type="slidenum">
              <a:rPr lang="en-US"/>
              <a:pPr/>
              <a:t>10</a:t>
            </a:fld>
            <a:endParaRPr lang="en-US"/>
          </a:p>
        </p:txBody>
      </p:sp>
      <p:sp>
        <p:nvSpPr>
          <p:cNvPr id="4915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2006-2007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A21729-E11D-6446-A7E8-66863DA37C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C132DE-7A41-5D42-89BE-51B0BEF9D601}"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BA3B2-75AF-924C-9AA7-1FCF025C27EA}" type="slidenum">
              <a:rPr lang="en-US"/>
              <a:pPr>
                <a:defRPr/>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5CA3A-DE07-DF44-8ADF-EEC5451A543E}"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21E328-5CA7-F243-AFFB-4F9A81F9BE79}" type="slidenum">
              <a:rPr lang="en-US"/>
              <a:pPr>
                <a:defRPr/>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DF3194-35FA-7D49-9385-C1EEBCB7574C}"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8062C1-6BD4-8D4D-8834-F270F8786021}" type="slidenum">
              <a:rPr lang="en-US"/>
              <a:pPr>
                <a:defRPr/>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689C75-D16C-D247-8106-275A48063972}"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3C7AE-C8CB-C94A-9AD5-BA36309FD148}" type="slidenum">
              <a:rPr lang="en-US"/>
              <a:pPr>
                <a:defRPr/>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31D9B3-520C-D043-BCDE-C6AB3E5D4631}" type="datetime1">
              <a:rPr lang="en-US"/>
              <a:pPr>
                <a:defRPr/>
              </a:pPr>
              <a:t>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F793F8-FB27-D946-B4CC-1A72E69E25DA}" type="slidenum">
              <a:rPr lang="en-US"/>
              <a:pPr>
                <a:defRPr/>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138839-F8F1-DA42-9826-6E4D9E77B6B7}" type="datetime1">
              <a:rPr lang="en-US"/>
              <a:pPr>
                <a:defRPr/>
              </a:pPr>
              <a:t>11/20/10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4335B3-4147-4A47-803F-97692F38FCDB}" type="slidenum">
              <a:rPr lang="en-US"/>
              <a:pPr>
                <a:defRPr/>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7995B6-6010-8D4D-89F4-B233BC4BBF7A}" type="datetime1">
              <a:rPr lang="en-US"/>
              <a:pPr>
                <a:defRPr/>
              </a:pPr>
              <a:t>11/20/10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413CDF-8423-2847-9F81-516DF320F2C4}" type="slidenum">
              <a:rPr lang="en-US"/>
              <a:pPr>
                <a:defRPr/>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E7774A-23B3-304B-9FE2-B0B5F42E6D24}" type="datetime1">
              <a:rPr lang="en-US"/>
              <a:pPr>
                <a:defRPr/>
              </a:pPr>
              <a:t>11/20/10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11426F-9613-1046-B6D5-FAB14F5F907A}" type="slidenum">
              <a:rPr lang="en-US"/>
              <a:pPr>
                <a:defRPr/>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7891A1-1EAF-2741-8DE3-2CB715169799}" type="datetime1">
              <a:rPr lang="en-US"/>
              <a:pPr>
                <a:defRPr/>
              </a:pPr>
              <a:t>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AED577-1AE6-7247-8047-107B4067A1F5}" type="slidenum">
              <a:rPr lang="en-US"/>
              <a:pPr>
                <a:defRPr/>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8E55F9-9CA6-2C41-AE1F-A3FECB6AF978}" type="datetime1">
              <a:rPr lang="en-US"/>
              <a:pPr>
                <a:defRPr/>
              </a:pPr>
              <a:t>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1A8A6A-A8A8-8848-B30A-8F989138D740}" type="slidenum">
              <a:rPr lang="en-US"/>
              <a:pPr>
                <a:defRPr/>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100000">
              <a:schemeClr val="accent2">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92100" y="1143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2053C2A-744A-9248-876F-172D2C49ED4B}" type="datetime1">
              <a:rPr lang="en-US"/>
              <a:pPr>
                <a:defRPr/>
              </a:pPr>
              <a:t>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C80CA4-69BF-3542-B4AD-00BCE4DC5DFA}" type="slidenum">
              <a:rPr lang="en-US"/>
              <a:pPr>
                <a:defRPr/>
              </a:pPr>
              <a:t>‹#›</a:t>
            </a:fld>
            <a:endParaRPr lang="en-US">
              <a:solidFill>
                <a:schemeClr val="hlink"/>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xmlns:p14="http://schemas.microsoft.com/office/powerpoint/2010/main" id="1" dur="indefinite" restart="never" nodeType="tmRoot"/>
      </p:par>
    </p:tnLst>
  </p:timing>
  <p:txStyles>
    <p:titleStyle>
      <a:lvl1pPr algn="l"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8.png"/><Relationship Id="rId5" Type="http://schemas.openxmlformats.org/officeDocument/2006/relationships/image" Target="../media/image29.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e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jpeg"/><Relationship Id="rId8"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42.jpeg"/><Relationship Id="rId5"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 Id="rId3" Type="http://schemas.openxmlformats.org/officeDocument/2006/relationships/image" Target="../media/image5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6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6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64.jpeg"/></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9.png"/></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jpe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jpeg"/></Relationships>
</file>

<file path=ppt/slides/_rels/slide5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44770" name="Rectangle 1026"/>
          <p:cNvSpPr>
            <a:spLocks noChangeArrowheads="1"/>
          </p:cNvSpPr>
          <p:nvPr/>
        </p:nvSpPr>
        <p:spPr bwMode="auto">
          <a:xfrm>
            <a:off x="4140200" y="4925149"/>
            <a:ext cx="4733924" cy="1754327"/>
          </a:xfrm>
          <a:prstGeom prst="rect">
            <a:avLst/>
          </a:prstGeom>
          <a:solidFill>
            <a:schemeClr val="tx1">
              <a:alpha val="65000"/>
            </a:schemeClr>
          </a:solidFill>
          <a:ln w="9525">
            <a:noFill/>
            <a:miter lim="800000"/>
            <a:headEnd/>
            <a:tailEnd/>
          </a:ln>
          <a:effectLst/>
        </p:spPr>
        <p:txBody>
          <a:bodyPr wrap="square" anchor="ctr">
            <a:prstTxWarp prst="textNoShape">
              <a:avLst/>
            </a:prstTxWarp>
            <a:spAutoFit/>
          </a:bodyPr>
          <a:lstStyle/>
          <a:p>
            <a:r>
              <a:rPr lang="en-US" sz="3600" dirty="0">
                <a:solidFill>
                  <a:srgbClr val="FFFFFF"/>
                </a:solidFill>
              </a:rPr>
              <a:t>Animal </a:t>
            </a:r>
            <a:r>
              <a:rPr lang="en-US" sz="3600" dirty="0" smtClean="0">
                <a:solidFill>
                  <a:srgbClr val="FFFFFF"/>
                </a:solidFill>
              </a:rPr>
              <a:t>Reproduction &amp; Development</a:t>
            </a:r>
          </a:p>
          <a:p>
            <a:r>
              <a:rPr lang="en-US" sz="3600" dirty="0" smtClean="0">
                <a:solidFill>
                  <a:srgbClr val="FFFFFF"/>
                </a:solidFill>
              </a:rPr>
              <a:t>(Ch. </a:t>
            </a:r>
            <a:r>
              <a:rPr lang="en-US" sz="3600" smtClean="0">
                <a:solidFill>
                  <a:srgbClr val="FFFFFF"/>
                </a:solidFill>
              </a:rPr>
              <a:t>46, 47)</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p:cNvSpPr>
            <a:spLocks noGrp="1"/>
          </p:cNvSpPr>
          <p:nvPr>
            <p:ph type="dt" sz="quarter" idx="11"/>
          </p:nvPr>
        </p:nvSpPr>
        <p:spPr/>
        <p:txBody>
          <a:bodyPr/>
          <a:lstStyle/>
          <a:p>
            <a:r>
              <a:rPr lang="en-US"/>
              <a:t>2005-2006</a:t>
            </a:r>
            <a:endParaRPr lang="en-US" b="0"/>
          </a:p>
        </p:txBody>
      </p:sp>
      <p:pic>
        <p:nvPicPr>
          <p:cNvPr id="4904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1000" y="1265238"/>
            <a:ext cx="4552950" cy="5516562"/>
          </a:xfrm>
          <a:prstGeom prst="rect">
            <a:avLst/>
          </a:prstGeom>
          <a:noFill/>
          <a:ln w="9525">
            <a:noFill/>
            <a:miter lim="800000"/>
            <a:headEnd/>
            <a:tailEnd/>
          </a:ln>
        </p:spPr>
      </p:pic>
      <p:sp>
        <p:nvSpPr>
          <p:cNvPr id="490499" name="Rectangle 3"/>
          <p:cNvSpPr>
            <a:spLocks noGrp="1" noChangeArrowheads="1"/>
          </p:cNvSpPr>
          <p:nvPr>
            <p:ph type="title"/>
          </p:nvPr>
        </p:nvSpPr>
        <p:spPr/>
        <p:txBody>
          <a:bodyPr/>
          <a:lstStyle/>
          <a:p>
            <a:r>
              <a:rPr lang="en-US"/>
              <a:t>Reproductive hormones</a:t>
            </a:r>
          </a:p>
        </p:txBody>
      </p:sp>
      <p:sp>
        <p:nvSpPr>
          <p:cNvPr id="490500" name="Rectangle 4" descr="Rectangle: Click to edit Master text styles&#10;Second level&#10;Third level&#10;Fourth level&#10;Fifth level"/>
          <p:cNvSpPr>
            <a:spLocks noGrp="1" noChangeArrowheads="1"/>
          </p:cNvSpPr>
          <p:nvPr>
            <p:ph type="body" idx="1"/>
          </p:nvPr>
        </p:nvSpPr>
        <p:spPr>
          <a:xfrm>
            <a:off x="139700" y="1041400"/>
            <a:ext cx="4013200" cy="5295900"/>
          </a:xfrm>
        </p:spPr>
        <p:txBody>
          <a:bodyPr/>
          <a:lstStyle/>
          <a:p>
            <a:pPr>
              <a:lnSpc>
                <a:spcPct val="90000"/>
              </a:lnSpc>
            </a:pPr>
            <a:r>
              <a:rPr lang="en-US" sz="2600" dirty="0"/>
              <a:t>Testosterone</a:t>
            </a:r>
          </a:p>
          <a:p>
            <a:pPr lvl="1">
              <a:lnSpc>
                <a:spcPct val="90000"/>
              </a:lnSpc>
            </a:pPr>
            <a:r>
              <a:rPr lang="en-US" sz="2400" dirty="0"/>
              <a:t>from testes</a:t>
            </a:r>
          </a:p>
          <a:p>
            <a:pPr lvl="1">
              <a:lnSpc>
                <a:spcPct val="90000"/>
              </a:lnSpc>
            </a:pPr>
            <a:r>
              <a:rPr lang="en-US" sz="2400" dirty="0"/>
              <a:t>functions</a:t>
            </a:r>
          </a:p>
          <a:p>
            <a:pPr marL="1085850" lvl="2">
              <a:lnSpc>
                <a:spcPct val="90000"/>
              </a:lnSpc>
            </a:pPr>
            <a:r>
              <a:rPr lang="en-US" dirty="0"/>
              <a:t>sperm production</a:t>
            </a:r>
          </a:p>
          <a:p>
            <a:pPr marL="1085850" lvl="2">
              <a:lnSpc>
                <a:spcPct val="90000"/>
              </a:lnSpc>
            </a:pPr>
            <a:r>
              <a:rPr lang="en-US" dirty="0"/>
              <a:t>2° sexual characteristics</a:t>
            </a:r>
          </a:p>
          <a:p>
            <a:pPr>
              <a:lnSpc>
                <a:spcPct val="90000"/>
              </a:lnSpc>
            </a:pPr>
            <a:r>
              <a:rPr lang="en-US" sz="2600" dirty="0"/>
              <a:t>Estrogen</a:t>
            </a:r>
          </a:p>
          <a:p>
            <a:pPr lvl="1">
              <a:lnSpc>
                <a:spcPct val="90000"/>
              </a:lnSpc>
            </a:pPr>
            <a:r>
              <a:rPr lang="en-US" sz="2400" dirty="0"/>
              <a:t>from ovaries</a:t>
            </a:r>
          </a:p>
          <a:p>
            <a:pPr lvl="1">
              <a:lnSpc>
                <a:spcPct val="90000"/>
              </a:lnSpc>
            </a:pPr>
            <a:r>
              <a:rPr lang="en-US" sz="2400" dirty="0"/>
              <a:t>functions</a:t>
            </a:r>
          </a:p>
          <a:p>
            <a:pPr marL="1085850" lvl="2">
              <a:lnSpc>
                <a:spcPct val="90000"/>
              </a:lnSpc>
            </a:pPr>
            <a:r>
              <a:rPr lang="en-US" dirty="0"/>
              <a:t>egg production</a:t>
            </a:r>
          </a:p>
          <a:p>
            <a:pPr marL="1085850" lvl="2">
              <a:lnSpc>
                <a:spcPct val="90000"/>
              </a:lnSpc>
            </a:pPr>
            <a:r>
              <a:rPr lang="en-US" dirty="0"/>
              <a:t>prepare uterus for fertilized egg</a:t>
            </a:r>
          </a:p>
          <a:p>
            <a:pPr marL="1085850" lvl="2">
              <a:lnSpc>
                <a:spcPct val="90000"/>
              </a:lnSpc>
            </a:pPr>
            <a:r>
              <a:rPr lang="en-US" dirty="0"/>
              <a:t>2° sexual characteristics </a:t>
            </a:r>
          </a:p>
        </p:txBody>
      </p:sp>
      <p:sp>
        <p:nvSpPr>
          <p:cNvPr id="490502" name="Line 6"/>
          <p:cNvSpPr>
            <a:spLocks noChangeShapeType="1"/>
          </p:cNvSpPr>
          <p:nvPr/>
        </p:nvSpPr>
        <p:spPr bwMode="auto">
          <a:xfrm>
            <a:off x="8534400" y="2209800"/>
            <a:ext cx="0" cy="2743200"/>
          </a:xfrm>
          <a:prstGeom prst="line">
            <a:avLst/>
          </a:prstGeom>
          <a:noFill/>
          <a:ln w="76200">
            <a:solidFill>
              <a:srgbClr val="0F116A"/>
            </a:solidFill>
            <a:round/>
            <a:headEnd/>
            <a:tailEnd type="triangle" w="med" len="med"/>
          </a:ln>
          <a:effectLst/>
        </p:spPr>
        <p:txBody>
          <a:bodyPr wrap="none" anchor="ctr">
            <a:prstTxWarp prst="textNoShape">
              <a:avLst/>
            </a:prstTxWarp>
          </a:bodyPr>
          <a:lstStyle/>
          <a:p>
            <a:endParaRPr lang="en-US"/>
          </a:p>
        </p:txBody>
      </p:sp>
      <p:sp>
        <p:nvSpPr>
          <p:cNvPr id="490504" name="Oval 8"/>
          <p:cNvSpPr>
            <a:spLocks noChangeArrowheads="1"/>
          </p:cNvSpPr>
          <p:nvPr/>
        </p:nvSpPr>
        <p:spPr bwMode="auto">
          <a:xfrm>
            <a:off x="8077200" y="1295400"/>
            <a:ext cx="914400" cy="914400"/>
          </a:xfrm>
          <a:prstGeom prst="ellipse">
            <a:avLst/>
          </a:prstGeom>
          <a:solidFill>
            <a:srgbClr val="FFCC18"/>
          </a:solidFill>
          <a:ln w="9525">
            <a:solidFill>
              <a:srgbClr val="CC0000"/>
            </a:solidFill>
            <a:round/>
            <a:headEnd/>
            <a:tailEnd/>
          </a:ln>
          <a:effectLst/>
        </p:spPr>
        <p:txBody>
          <a:bodyPr wrap="none" anchor="ctr">
            <a:prstTxWarp prst="textNoShape">
              <a:avLst/>
            </a:prstTxWarp>
          </a:bodyPr>
          <a:lstStyle/>
          <a:p>
            <a:r>
              <a:rPr lang="en-US" sz="2000" b="1">
                <a:solidFill>
                  <a:srgbClr val="0F116A"/>
                </a:solidFill>
              </a:rPr>
              <a:t>LH &amp;</a:t>
            </a:r>
            <a:br>
              <a:rPr lang="en-US" sz="2000" b="1">
                <a:solidFill>
                  <a:srgbClr val="0F116A"/>
                </a:solidFill>
              </a:rPr>
            </a:br>
            <a:r>
              <a:rPr lang="en-US" sz="2000" b="1">
                <a:solidFill>
                  <a:srgbClr val="0F116A"/>
                </a:solidFill>
              </a:rPr>
              <a:t>FSH</a:t>
            </a:r>
          </a:p>
        </p:txBody>
      </p:sp>
      <p:sp>
        <p:nvSpPr>
          <p:cNvPr id="490506" name="Oval 10"/>
          <p:cNvSpPr>
            <a:spLocks noChangeArrowheads="1"/>
          </p:cNvSpPr>
          <p:nvPr/>
        </p:nvSpPr>
        <p:spPr bwMode="auto">
          <a:xfrm>
            <a:off x="8077200" y="5029200"/>
            <a:ext cx="914400" cy="914400"/>
          </a:xfrm>
          <a:prstGeom prst="ellipse">
            <a:avLst/>
          </a:prstGeom>
          <a:solidFill>
            <a:schemeClr val="bg2"/>
          </a:solidFill>
          <a:ln w="9525">
            <a:solidFill>
              <a:srgbClr val="0F116A"/>
            </a:solidFill>
            <a:round/>
            <a:headEnd/>
            <a:tailEnd/>
          </a:ln>
          <a:effectLst/>
        </p:spPr>
        <p:txBody>
          <a:bodyPr wrap="none" anchor="ctr">
            <a:prstTxWarp prst="textNoShape">
              <a:avLst/>
            </a:prstTxWarp>
          </a:bodyPr>
          <a:lstStyle/>
          <a:p>
            <a:pPr>
              <a:lnSpc>
                <a:spcPct val="70000"/>
              </a:lnSpc>
            </a:pPr>
            <a:r>
              <a:rPr lang="en-US" sz="1600" b="1">
                <a:solidFill>
                  <a:srgbClr val="0F116A"/>
                </a:solidFill>
              </a:rPr>
              <a:t>testes</a:t>
            </a:r>
            <a:br>
              <a:rPr lang="en-US" sz="1600" b="1">
                <a:solidFill>
                  <a:srgbClr val="0F116A"/>
                </a:solidFill>
              </a:rPr>
            </a:br>
            <a:r>
              <a:rPr lang="en-US" sz="1600" b="1">
                <a:solidFill>
                  <a:srgbClr val="0F116A"/>
                </a:solidFill>
              </a:rPr>
              <a:t>or</a:t>
            </a:r>
            <a:br>
              <a:rPr lang="en-US" sz="1600" b="1">
                <a:solidFill>
                  <a:srgbClr val="0F116A"/>
                </a:solidFill>
              </a:rPr>
            </a:br>
            <a:r>
              <a:rPr lang="en-US" sz="1600" b="1">
                <a:solidFill>
                  <a:srgbClr val="0F116A"/>
                </a:solidFill>
              </a:rPr>
              <a:t>ovaries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p>
            <a:r>
              <a:rPr lang="en-US"/>
              <a:t>2005-2006</a:t>
            </a:r>
            <a:endParaRPr lang="en-US" b="0"/>
          </a:p>
        </p:txBody>
      </p:sp>
      <p:sp>
        <p:nvSpPr>
          <p:cNvPr id="492546" name="Rectangle 2" descr="Rectangle: Click to edit Master text styles&#10;Second level&#10;Third level&#10;Fourth level&#10;Fifth level"/>
          <p:cNvSpPr>
            <a:spLocks noGrp="1" noChangeArrowheads="1"/>
          </p:cNvSpPr>
          <p:nvPr>
            <p:ph type="body" idx="1"/>
          </p:nvPr>
        </p:nvSpPr>
        <p:spPr>
          <a:xfrm>
            <a:off x="609600" y="5230813"/>
            <a:ext cx="7772400" cy="1627187"/>
          </a:xfrm>
          <a:noFill/>
        </p:spPr>
        <p:txBody>
          <a:bodyPr/>
          <a:lstStyle/>
          <a:p>
            <a:r>
              <a:rPr lang="en-US" dirty="0"/>
              <a:t>Sperm production</a:t>
            </a:r>
          </a:p>
          <a:p>
            <a:pPr lvl="1"/>
            <a:r>
              <a:rPr lang="en-US" dirty="0"/>
              <a:t>over 100 million produced per day!</a:t>
            </a:r>
          </a:p>
          <a:p>
            <a:pPr lvl="1"/>
            <a:r>
              <a:rPr lang="en-US" dirty="0"/>
              <a:t>~2.5 million released per drop!</a:t>
            </a:r>
          </a:p>
        </p:txBody>
      </p:sp>
      <p:sp>
        <p:nvSpPr>
          <p:cNvPr id="492548" name="Rectangle 4"/>
          <p:cNvSpPr>
            <a:spLocks noGrp="1" noChangeArrowheads="1"/>
          </p:cNvSpPr>
          <p:nvPr>
            <p:ph type="title"/>
          </p:nvPr>
        </p:nvSpPr>
        <p:spPr>
          <a:xfrm>
            <a:off x="0" y="0"/>
            <a:ext cx="5143500" cy="1789113"/>
          </a:xfrm>
        </p:spPr>
        <p:txBody>
          <a:bodyPr/>
          <a:lstStyle/>
          <a:p>
            <a:r>
              <a:rPr lang="en-US" dirty="0"/>
              <a:t>Male reproductive system</a:t>
            </a:r>
          </a:p>
        </p:txBody>
      </p:sp>
      <p:pic>
        <p:nvPicPr>
          <p:cNvPr id="2" name="Picture 1"/>
          <p:cNvPicPr>
            <a:picLocks noChangeAspect="1"/>
          </p:cNvPicPr>
          <p:nvPr/>
        </p:nvPicPr>
        <p:blipFill>
          <a:blip r:embed="rId3"/>
          <a:stretch>
            <a:fillRect/>
          </a:stretch>
        </p:blipFill>
        <p:spPr>
          <a:xfrm>
            <a:off x="1346199" y="914400"/>
            <a:ext cx="7446255" cy="428904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0916"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4500" y="1060450"/>
            <a:ext cx="8448675" cy="5480050"/>
          </a:xfrm>
          <a:prstGeom prst="rect">
            <a:avLst/>
          </a:prstGeom>
          <a:noFill/>
          <a:ln w="9525">
            <a:noFill/>
            <a:miter lim="800000"/>
            <a:headEnd/>
            <a:tailEnd/>
          </a:ln>
        </p:spPr>
      </p:pic>
      <p:sp>
        <p:nvSpPr>
          <p:cNvPr id="550914" name="Rectangle 2"/>
          <p:cNvSpPr>
            <a:spLocks noGrp="1" noChangeArrowheads="1"/>
          </p:cNvSpPr>
          <p:nvPr>
            <p:ph type="title"/>
          </p:nvPr>
        </p:nvSpPr>
        <p:spPr/>
        <p:txBody>
          <a:bodyPr/>
          <a:lstStyle/>
          <a:p>
            <a:r>
              <a:rPr lang="en-US"/>
              <a:t>Spermatogenesis</a:t>
            </a:r>
          </a:p>
        </p:txBody>
      </p:sp>
      <p:sp>
        <p:nvSpPr>
          <p:cNvPr id="550917" name="Rectangle 5"/>
          <p:cNvSpPr>
            <a:spLocks noChangeArrowheads="1"/>
          </p:cNvSpPr>
          <p:nvPr/>
        </p:nvSpPr>
        <p:spPr bwMode="auto">
          <a:xfrm>
            <a:off x="228600" y="1350963"/>
            <a:ext cx="744538"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Epididymis</a:t>
            </a:r>
            <a:endParaRPr lang="en-US" sz="2000"/>
          </a:p>
        </p:txBody>
      </p:sp>
      <p:sp>
        <p:nvSpPr>
          <p:cNvPr id="550918" name="Rectangle 6"/>
          <p:cNvSpPr>
            <a:spLocks noChangeArrowheads="1"/>
          </p:cNvSpPr>
          <p:nvPr/>
        </p:nvSpPr>
        <p:spPr bwMode="auto">
          <a:xfrm>
            <a:off x="2303463" y="1336675"/>
            <a:ext cx="403225"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Testis</a:t>
            </a:r>
            <a:endParaRPr lang="en-US" sz="2000"/>
          </a:p>
        </p:txBody>
      </p:sp>
      <p:sp>
        <p:nvSpPr>
          <p:cNvPr id="550919" name="Rectangle 7"/>
          <p:cNvSpPr>
            <a:spLocks noChangeArrowheads="1"/>
          </p:cNvSpPr>
          <p:nvPr/>
        </p:nvSpPr>
        <p:spPr bwMode="auto">
          <a:xfrm>
            <a:off x="2792413" y="1735138"/>
            <a:ext cx="869950" cy="42862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Coiled</a:t>
            </a:r>
          </a:p>
          <a:p>
            <a:pPr algn="l">
              <a:lnSpc>
                <a:spcPct val="85000"/>
              </a:lnSpc>
            </a:pPr>
            <a:r>
              <a:rPr lang="en-US" sz="1100" b="1">
                <a:solidFill>
                  <a:srgbClr val="000000"/>
                </a:solidFill>
              </a:rPr>
              <a:t>seminiferous</a:t>
            </a:r>
          </a:p>
          <a:p>
            <a:pPr algn="l">
              <a:lnSpc>
                <a:spcPct val="85000"/>
              </a:lnSpc>
            </a:pPr>
            <a:r>
              <a:rPr lang="en-US" sz="1100" b="1">
                <a:solidFill>
                  <a:srgbClr val="000000"/>
                </a:solidFill>
              </a:rPr>
              <a:t>tubules</a:t>
            </a:r>
            <a:endParaRPr lang="en-US" sz="2000"/>
          </a:p>
        </p:txBody>
      </p:sp>
      <p:sp>
        <p:nvSpPr>
          <p:cNvPr id="550920" name="Rectangle 8"/>
          <p:cNvSpPr>
            <a:spLocks noChangeArrowheads="1"/>
          </p:cNvSpPr>
          <p:nvPr/>
        </p:nvSpPr>
        <p:spPr bwMode="auto">
          <a:xfrm>
            <a:off x="712788" y="3829050"/>
            <a:ext cx="8699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Vas deferens</a:t>
            </a:r>
            <a:endParaRPr lang="en-US" sz="2000"/>
          </a:p>
        </p:txBody>
      </p:sp>
      <p:sp>
        <p:nvSpPr>
          <p:cNvPr id="550921" name="Rectangle 9"/>
          <p:cNvSpPr>
            <a:spLocks noChangeArrowheads="1"/>
          </p:cNvSpPr>
          <p:nvPr/>
        </p:nvSpPr>
        <p:spPr bwMode="auto">
          <a:xfrm>
            <a:off x="2455863" y="5776913"/>
            <a:ext cx="1327150" cy="285750"/>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100" b="1">
                <a:solidFill>
                  <a:srgbClr val="000000"/>
                </a:solidFill>
              </a:rPr>
              <a:t>Cross-section of</a:t>
            </a:r>
          </a:p>
          <a:p>
            <a:pPr>
              <a:lnSpc>
                <a:spcPct val="85000"/>
              </a:lnSpc>
            </a:pPr>
            <a:r>
              <a:rPr lang="en-US" sz="1100" b="1">
                <a:solidFill>
                  <a:srgbClr val="000000"/>
                </a:solidFill>
              </a:rPr>
              <a:t>seminiferous tubule</a:t>
            </a:r>
            <a:endParaRPr lang="en-US" sz="2000"/>
          </a:p>
        </p:txBody>
      </p:sp>
      <p:sp>
        <p:nvSpPr>
          <p:cNvPr id="550922" name="Rectangle 10"/>
          <p:cNvSpPr>
            <a:spLocks noChangeArrowheads="1"/>
          </p:cNvSpPr>
          <p:nvPr/>
        </p:nvSpPr>
        <p:spPr bwMode="auto">
          <a:xfrm>
            <a:off x="5794375" y="5054600"/>
            <a:ext cx="877888"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Spermatozoa</a:t>
            </a:r>
            <a:endParaRPr lang="en-US" sz="2000"/>
          </a:p>
        </p:txBody>
      </p:sp>
      <p:sp>
        <p:nvSpPr>
          <p:cNvPr id="550923" name="Rectangle 11"/>
          <p:cNvSpPr>
            <a:spLocks noChangeArrowheads="1"/>
          </p:cNvSpPr>
          <p:nvPr/>
        </p:nvSpPr>
        <p:spPr bwMode="auto">
          <a:xfrm>
            <a:off x="6088063" y="3895725"/>
            <a:ext cx="760412" cy="285750"/>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100" b="1">
                <a:solidFill>
                  <a:srgbClr val="000000"/>
                </a:solidFill>
              </a:rPr>
              <a:t>Spermatids</a:t>
            </a:r>
          </a:p>
          <a:p>
            <a:pPr>
              <a:lnSpc>
                <a:spcPct val="85000"/>
              </a:lnSpc>
            </a:pPr>
            <a:r>
              <a:rPr lang="en-US" sz="1100" b="1">
                <a:solidFill>
                  <a:srgbClr val="000000"/>
                </a:solidFill>
              </a:rPr>
              <a:t>(haploid)</a:t>
            </a:r>
            <a:endParaRPr lang="en-US" sz="2000"/>
          </a:p>
        </p:txBody>
      </p:sp>
      <p:sp>
        <p:nvSpPr>
          <p:cNvPr id="550924" name="Rectangle 12"/>
          <p:cNvSpPr>
            <a:spLocks noChangeArrowheads="1"/>
          </p:cNvSpPr>
          <p:nvPr/>
        </p:nvSpPr>
        <p:spPr bwMode="auto">
          <a:xfrm>
            <a:off x="5948363" y="3157538"/>
            <a:ext cx="985837" cy="428625"/>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100" b="1">
                <a:solidFill>
                  <a:srgbClr val="000000"/>
                </a:solidFill>
              </a:rPr>
              <a:t>2°</a:t>
            </a:r>
          </a:p>
          <a:p>
            <a:pPr>
              <a:lnSpc>
                <a:spcPct val="85000"/>
              </a:lnSpc>
            </a:pPr>
            <a:r>
              <a:rPr lang="en-US" sz="1100" b="1">
                <a:solidFill>
                  <a:srgbClr val="000000"/>
                </a:solidFill>
              </a:rPr>
              <a:t>spermatocytes</a:t>
            </a:r>
          </a:p>
          <a:p>
            <a:pPr>
              <a:lnSpc>
                <a:spcPct val="85000"/>
              </a:lnSpc>
            </a:pPr>
            <a:r>
              <a:rPr lang="en-US" sz="1100" b="1">
                <a:solidFill>
                  <a:srgbClr val="000000"/>
                </a:solidFill>
              </a:rPr>
              <a:t>(haploid)</a:t>
            </a:r>
            <a:endParaRPr lang="en-US" sz="2000"/>
          </a:p>
        </p:txBody>
      </p:sp>
      <p:sp>
        <p:nvSpPr>
          <p:cNvPr id="550925" name="Rectangle 13"/>
          <p:cNvSpPr>
            <a:spLocks noChangeArrowheads="1"/>
          </p:cNvSpPr>
          <p:nvPr/>
        </p:nvSpPr>
        <p:spPr bwMode="auto">
          <a:xfrm>
            <a:off x="6332538" y="2490788"/>
            <a:ext cx="908050" cy="428625"/>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100" b="1">
                <a:solidFill>
                  <a:srgbClr val="000000"/>
                </a:solidFill>
              </a:rPr>
              <a:t>1°</a:t>
            </a:r>
          </a:p>
          <a:p>
            <a:pPr>
              <a:lnSpc>
                <a:spcPct val="85000"/>
              </a:lnSpc>
            </a:pPr>
            <a:r>
              <a:rPr lang="en-US" sz="1100" b="1">
                <a:solidFill>
                  <a:srgbClr val="000000"/>
                </a:solidFill>
              </a:rPr>
              <a:t>spermatocyte</a:t>
            </a:r>
          </a:p>
          <a:p>
            <a:pPr>
              <a:lnSpc>
                <a:spcPct val="85000"/>
              </a:lnSpc>
            </a:pPr>
            <a:r>
              <a:rPr lang="en-US" sz="1100" b="1">
                <a:solidFill>
                  <a:srgbClr val="000000"/>
                </a:solidFill>
              </a:rPr>
              <a:t>(diploid)</a:t>
            </a:r>
            <a:endParaRPr lang="en-US" sz="2000"/>
          </a:p>
        </p:txBody>
      </p:sp>
      <p:sp>
        <p:nvSpPr>
          <p:cNvPr id="550926" name="Rectangle 14"/>
          <p:cNvSpPr>
            <a:spLocks noChangeArrowheads="1"/>
          </p:cNvSpPr>
          <p:nvPr/>
        </p:nvSpPr>
        <p:spPr bwMode="auto">
          <a:xfrm>
            <a:off x="6527800" y="1670050"/>
            <a:ext cx="676275" cy="285750"/>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100" b="1">
                <a:solidFill>
                  <a:srgbClr val="000000"/>
                </a:solidFill>
              </a:rPr>
              <a:t>Germ cell </a:t>
            </a:r>
          </a:p>
          <a:p>
            <a:pPr>
              <a:lnSpc>
                <a:spcPct val="85000"/>
              </a:lnSpc>
            </a:pPr>
            <a:r>
              <a:rPr lang="en-US" sz="1100" b="1">
                <a:solidFill>
                  <a:srgbClr val="000000"/>
                </a:solidFill>
              </a:rPr>
              <a:t>(diploid)</a:t>
            </a:r>
            <a:endParaRPr lang="en-US" sz="2000"/>
          </a:p>
        </p:txBody>
      </p:sp>
      <p:sp>
        <p:nvSpPr>
          <p:cNvPr id="550928" name="Rectangle 16"/>
          <p:cNvSpPr>
            <a:spLocks noChangeArrowheads="1"/>
          </p:cNvSpPr>
          <p:nvPr/>
        </p:nvSpPr>
        <p:spPr bwMode="auto">
          <a:xfrm>
            <a:off x="8289925" y="3736975"/>
            <a:ext cx="825500" cy="1682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300" b="1" u="sng">
                <a:solidFill>
                  <a:srgbClr val="CC0000"/>
                </a:solidFill>
              </a:rPr>
              <a:t>MEIOSIS II</a:t>
            </a:r>
            <a:endParaRPr lang="en-US" u="sng">
              <a:solidFill>
                <a:srgbClr val="CC0000"/>
              </a:solidFill>
            </a:endParaRPr>
          </a:p>
        </p:txBody>
      </p:sp>
      <p:sp>
        <p:nvSpPr>
          <p:cNvPr id="550929" name="Rectangle 17"/>
          <p:cNvSpPr>
            <a:spLocks noChangeArrowheads="1"/>
          </p:cNvSpPr>
          <p:nvPr/>
        </p:nvSpPr>
        <p:spPr bwMode="auto">
          <a:xfrm>
            <a:off x="8026400" y="2901950"/>
            <a:ext cx="779463" cy="1682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300" b="1" u="sng">
                <a:solidFill>
                  <a:srgbClr val="CC0000"/>
                </a:solidFill>
              </a:rPr>
              <a:t>MEIOSIS I</a:t>
            </a:r>
            <a:endParaRPr lang="en-US" u="sng">
              <a:solidFill>
                <a:srgbClr val="CC0000"/>
              </a:solidFill>
            </a:endParaRPr>
          </a:p>
        </p:txBody>
      </p:sp>
      <p:sp>
        <p:nvSpPr>
          <p:cNvPr id="550930" name="Line 18"/>
          <p:cNvSpPr>
            <a:spLocks noChangeShapeType="1"/>
          </p:cNvSpPr>
          <p:nvPr/>
        </p:nvSpPr>
        <p:spPr bwMode="auto">
          <a:xfrm flipH="1" flipV="1">
            <a:off x="1016000" y="1428750"/>
            <a:ext cx="393700" cy="1539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50931" name="Line 19"/>
          <p:cNvSpPr>
            <a:spLocks noChangeShapeType="1"/>
          </p:cNvSpPr>
          <p:nvPr/>
        </p:nvSpPr>
        <p:spPr bwMode="auto">
          <a:xfrm flipH="1">
            <a:off x="2282825" y="1968500"/>
            <a:ext cx="438150" cy="18573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50932" name="Line 20"/>
          <p:cNvSpPr>
            <a:spLocks noChangeShapeType="1"/>
          </p:cNvSpPr>
          <p:nvPr/>
        </p:nvSpPr>
        <p:spPr bwMode="auto">
          <a:xfrm flipH="1">
            <a:off x="1990725" y="1504950"/>
            <a:ext cx="304800" cy="26511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50933" name="Line 21"/>
          <p:cNvSpPr>
            <a:spLocks noChangeShapeType="1"/>
          </p:cNvSpPr>
          <p:nvPr/>
        </p:nvSpPr>
        <p:spPr bwMode="auto">
          <a:xfrm flipH="1" flipV="1">
            <a:off x="998538" y="3413125"/>
            <a:ext cx="106362" cy="3698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50935" name="Line 23"/>
          <p:cNvSpPr>
            <a:spLocks noChangeShapeType="1"/>
          </p:cNvSpPr>
          <p:nvPr/>
        </p:nvSpPr>
        <p:spPr bwMode="auto">
          <a:xfrm>
            <a:off x="7215188" y="1730375"/>
            <a:ext cx="209550" cy="2540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50936" name="Line 24"/>
          <p:cNvSpPr>
            <a:spLocks noChangeShapeType="1"/>
          </p:cNvSpPr>
          <p:nvPr/>
        </p:nvSpPr>
        <p:spPr bwMode="auto">
          <a:xfrm flipH="1">
            <a:off x="6234113" y="1730375"/>
            <a:ext cx="225425" cy="11906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50937" name="Line 25"/>
          <p:cNvSpPr>
            <a:spLocks noChangeShapeType="1"/>
          </p:cNvSpPr>
          <p:nvPr/>
        </p:nvSpPr>
        <p:spPr bwMode="auto">
          <a:xfrm flipH="1">
            <a:off x="6207125" y="2552700"/>
            <a:ext cx="236538" cy="15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50938" name="Line 26"/>
          <p:cNvSpPr>
            <a:spLocks noChangeShapeType="1"/>
          </p:cNvSpPr>
          <p:nvPr/>
        </p:nvSpPr>
        <p:spPr bwMode="auto">
          <a:xfrm>
            <a:off x="7108825" y="2563813"/>
            <a:ext cx="315913" cy="1587"/>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50939" name="Line 27"/>
          <p:cNvSpPr>
            <a:spLocks noChangeShapeType="1"/>
          </p:cNvSpPr>
          <p:nvPr/>
        </p:nvSpPr>
        <p:spPr bwMode="auto">
          <a:xfrm flipH="1" flipV="1">
            <a:off x="5927725" y="3133725"/>
            <a:ext cx="66675" cy="7937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50940" name="Line 28"/>
          <p:cNvSpPr>
            <a:spLocks noChangeShapeType="1"/>
          </p:cNvSpPr>
          <p:nvPr/>
        </p:nvSpPr>
        <p:spPr bwMode="auto">
          <a:xfrm>
            <a:off x="6856413" y="3241675"/>
            <a:ext cx="211137" cy="13017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50941" name="Line 29"/>
          <p:cNvSpPr>
            <a:spLocks noChangeShapeType="1"/>
          </p:cNvSpPr>
          <p:nvPr/>
        </p:nvSpPr>
        <p:spPr bwMode="auto">
          <a:xfrm flipH="1" flipV="1">
            <a:off x="5689600" y="3440113"/>
            <a:ext cx="331788" cy="43656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50942" name="Line 30"/>
          <p:cNvSpPr>
            <a:spLocks noChangeShapeType="1"/>
          </p:cNvSpPr>
          <p:nvPr/>
        </p:nvSpPr>
        <p:spPr bwMode="auto">
          <a:xfrm>
            <a:off x="6816725" y="4102100"/>
            <a:ext cx="79375" cy="523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50943" name="Line 31"/>
          <p:cNvSpPr>
            <a:spLocks noChangeShapeType="1"/>
          </p:cNvSpPr>
          <p:nvPr/>
        </p:nvSpPr>
        <p:spPr bwMode="auto">
          <a:xfrm flipH="1" flipV="1">
            <a:off x="5518150" y="4738688"/>
            <a:ext cx="304800" cy="31750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50944" name="Line 32"/>
          <p:cNvSpPr>
            <a:spLocks noChangeShapeType="1"/>
          </p:cNvSpPr>
          <p:nvPr/>
        </p:nvSpPr>
        <p:spPr bwMode="auto">
          <a:xfrm flipV="1">
            <a:off x="6842125" y="5121275"/>
            <a:ext cx="53975" cy="142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50945" name="Freeform 33"/>
          <p:cNvSpPr>
            <a:spLocks/>
          </p:cNvSpPr>
          <p:nvPr/>
        </p:nvSpPr>
        <p:spPr bwMode="auto">
          <a:xfrm>
            <a:off x="7916863" y="2787650"/>
            <a:ext cx="66675" cy="360363"/>
          </a:xfrm>
          <a:custGeom>
            <a:avLst/>
            <a:gdLst/>
            <a:ahLst/>
            <a:cxnLst>
              <a:cxn ang="0">
                <a:pos x="0" y="225"/>
              </a:cxn>
              <a:cxn ang="0">
                <a:pos x="17" y="217"/>
              </a:cxn>
              <a:cxn ang="0">
                <a:pos x="25" y="200"/>
              </a:cxn>
              <a:cxn ang="0">
                <a:pos x="25" y="133"/>
              </a:cxn>
              <a:cxn ang="0">
                <a:pos x="25" y="125"/>
              </a:cxn>
              <a:cxn ang="0">
                <a:pos x="33" y="117"/>
              </a:cxn>
              <a:cxn ang="0">
                <a:pos x="42" y="117"/>
              </a:cxn>
              <a:cxn ang="0">
                <a:pos x="42" y="108"/>
              </a:cxn>
              <a:cxn ang="0">
                <a:pos x="33" y="108"/>
              </a:cxn>
              <a:cxn ang="0">
                <a:pos x="25" y="100"/>
              </a:cxn>
              <a:cxn ang="0">
                <a:pos x="25" y="92"/>
              </a:cxn>
              <a:cxn ang="0">
                <a:pos x="25" y="34"/>
              </a:cxn>
              <a:cxn ang="0">
                <a:pos x="17" y="9"/>
              </a:cxn>
              <a:cxn ang="0">
                <a:pos x="0" y="0"/>
              </a:cxn>
            </a:cxnLst>
            <a:rect l="0" t="0" r="r" b="b"/>
            <a:pathLst>
              <a:path w="42" h="225">
                <a:moveTo>
                  <a:pt x="0" y="225"/>
                </a:moveTo>
                <a:lnTo>
                  <a:pt x="17" y="217"/>
                </a:lnTo>
                <a:lnTo>
                  <a:pt x="25" y="200"/>
                </a:lnTo>
                <a:lnTo>
                  <a:pt x="25" y="133"/>
                </a:lnTo>
                <a:lnTo>
                  <a:pt x="25" y="125"/>
                </a:lnTo>
                <a:lnTo>
                  <a:pt x="33" y="117"/>
                </a:lnTo>
                <a:lnTo>
                  <a:pt x="42" y="117"/>
                </a:lnTo>
                <a:lnTo>
                  <a:pt x="42" y="108"/>
                </a:lnTo>
                <a:lnTo>
                  <a:pt x="33" y="108"/>
                </a:lnTo>
                <a:lnTo>
                  <a:pt x="25" y="100"/>
                </a:lnTo>
                <a:lnTo>
                  <a:pt x="25" y="92"/>
                </a:lnTo>
                <a:lnTo>
                  <a:pt x="25" y="34"/>
                </a:lnTo>
                <a:lnTo>
                  <a:pt x="17" y="9"/>
                </a:lnTo>
                <a:lnTo>
                  <a:pt x="0" y="0"/>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550946" name="Freeform 34"/>
          <p:cNvSpPr>
            <a:spLocks/>
          </p:cNvSpPr>
          <p:nvPr/>
        </p:nvSpPr>
        <p:spPr bwMode="auto">
          <a:xfrm>
            <a:off x="8156575" y="3557588"/>
            <a:ext cx="76200" cy="439737"/>
          </a:xfrm>
          <a:custGeom>
            <a:avLst/>
            <a:gdLst/>
            <a:ahLst/>
            <a:cxnLst>
              <a:cxn ang="0">
                <a:pos x="0" y="275"/>
              </a:cxn>
              <a:cxn ang="0">
                <a:pos x="24" y="275"/>
              </a:cxn>
              <a:cxn ang="0">
                <a:pos x="24" y="250"/>
              </a:cxn>
              <a:cxn ang="0">
                <a:pos x="24" y="167"/>
              </a:cxn>
              <a:cxn ang="0">
                <a:pos x="33" y="150"/>
              </a:cxn>
              <a:cxn ang="0">
                <a:pos x="41" y="150"/>
              </a:cxn>
              <a:cxn ang="0">
                <a:pos x="49" y="142"/>
              </a:cxn>
              <a:cxn ang="0">
                <a:pos x="41" y="133"/>
              </a:cxn>
              <a:cxn ang="0">
                <a:pos x="33" y="125"/>
              </a:cxn>
              <a:cxn ang="0">
                <a:pos x="24" y="117"/>
              </a:cxn>
              <a:cxn ang="0">
                <a:pos x="24" y="34"/>
              </a:cxn>
              <a:cxn ang="0">
                <a:pos x="24" y="9"/>
              </a:cxn>
              <a:cxn ang="0">
                <a:pos x="0" y="0"/>
              </a:cxn>
            </a:cxnLst>
            <a:rect l="0" t="0" r="r" b="b"/>
            <a:pathLst>
              <a:path w="49" h="275">
                <a:moveTo>
                  <a:pt x="0" y="275"/>
                </a:moveTo>
                <a:lnTo>
                  <a:pt x="24" y="275"/>
                </a:lnTo>
                <a:lnTo>
                  <a:pt x="24" y="250"/>
                </a:lnTo>
                <a:lnTo>
                  <a:pt x="24" y="167"/>
                </a:lnTo>
                <a:lnTo>
                  <a:pt x="33" y="150"/>
                </a:lnTo>
                <a:lnTo>
                  <a:pt x="41" y="150"/>
                </a:lnTo>
                <a:lnTo>
                  <a:pt x="49" y="142"/>
                </a:lnTo>
                <a:lnTo>
                  <a:pt x="41" y="133"/>
                </a:lnTo>
                <a:lnTo>
                  <a:pt x="33" y="125"/>
                </a:lnTo>
                <a:lnTo>
                  <a:pt x="24" y="117"/>
                </a:lnTo>
                <a:lnTo>
                  <a:pt x="24" y="34"/>
                </a:lnTo>
                <a:lnTo>
                  <a:pt x="24" y="9"/>
                </a:lnTo>
                <a:lnTo>
                  <a:pt x="0" y="0"/>
                </a:lnTo>
              </a:path>
            </a:pathLst>
          </a:custGeom>
          <a:noFill/>
          <a:ln w="12700">
            <a:solidFill>
              <a:srgbClr val="000000"/>
            </a:solidFill>
            <a:prstDash val="solid"/>
            <a:round/>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lstStyle/>
          <a:p>
            <a:r>
              <a:rPr lang="en-US"/>
              <a:t>Female reproductive system</a:t>
            </a:r>
          </a:p>
        </p:txBody>
      </p:sp>
      <p:pic>
        <p:nvPicPr>
          <p:cNvPr id="2" name="Picture 1"/>
          <p:cNvPicPr>
            <a:picLocks noChangeAspect="1"/>
          </p:cNvPicPr>
          <p:nvPr/>
        </p:nvPicPr>
        <p:blipFill>
          <a:blip r:embed="rId3"/>
          <a:stretch>
            <a:fillRect/>
          </a:stretch>
        </p:blipFill>
        <p:spPr>
          <a:xfrm>
            <a:off x="1559174" y="952500"/>
            <a:ext cx="6162426" cy="572489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r>
              <a:rPr lang="en-US"/>
              <a:t>2005-2006</a:t>
            </a:r>
            <a:endParaRPr lang="en-US" b="0"/>
          </a:p>
        </p:txBody>
      </p:sp>
      <p:sp>
        <p:nvSpPr>
          <p:cNvPr id="504834" name="Rectangle 2"/>
          <p:cNvSpPr>
            <a:spLocks noGrp="1" noChangeArrowheads="1"/>
          </p:cNvSpPr>
          <p:nvPr>
            <p:ph type="title"/>
          </p:nvPr>
        </p:nvSpPr>
        <p:spPr/>
        <p:txBody>
          <a:bodyPr/>
          <a:lstStyle/>
          <a:p>
            <a:r>
              <a:rPr lang="en-US"/>
              <a:t>Female reproductive system</a:t>
            </a:r>
          </a:p>
        </p:txBody>
      </p:sp>
      <p:pic>
        <p:nvPicPr>
          <p:cNvPr id="504835" name="Picture 3" descr="f50-16_organization_of__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7875" y="1816100"/>
            <a:ext cx="8013700" cy="43862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4"/>
          <p:cNvSpPr>
            <a:spLocks noGrp="1"/>
          </p:cNvSpPr>
          <p:nvPr>
            <p:ph type="dt" sz="quarter" idx="11"/>
          </p:nvPr>
        </p:nvSpPr>
        <p:spPr/>
        <p:txBody>
          <a:bodyPr/>
          <a:lstStyle/>
          <a:p>
            <a:r>
              <a:rPr lang="en-US"/>
              <a:t>2005-2006</a:t>
            </a:r>
            <a:endParaRPr lang="en-US" b="0"/>
          </a:p>
        </p:txBody>
      </p:sp>
      <p:pic>
        <p:nvPicPr>
          <p:cNvPr id="506882" name="Picture 2" descr="f50-21_the_human_menstr_c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44938" y="304800"/>
            <a:ext cx="4413250" cy="6553200"/>
          </a:xfrm>
          <a:prstGeom prst="rect">
            <a:avLst/>
          </a:prstGeom>
          <a:noFill/>
          <a:ln w="9525">
            <a:noFill/>
            <a:miter lim="800000"/>
            <a:headEnd/>
            <a:tailEnd/>
          </a:ln>
        </p:spPr>
      </p:pic>
      <p:sp>
        <p:nvSpPr>
          <p:cNvPr id="506883" name="Text Box 3"/>
          <p:cNvSpPr txBox="1">
            <a:spLocks noChangeArrowheads="1"/>
          </p:cNvSpPr>
          <p:nvPr/>
        </p:nvSpPr>
        <p:spPr bwMode="auto">
          <a:xfrm>
            <a:off x="6167438" y="565150"/>
            <a:ext cx="522287" cy="396875"/>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2000" b="1">
                <a:solidFill>
                  <a:srgbClr val="010101"/>
                </a:solidFill>
              </a:rPr>
              <a:t>LH</a:t>
            </a:r>
            <a:endParaRPr lang="en-US">
              <a:solidFill>
                <a:srgbClr val="010101"/>
              </a:solidFill>
            </a:endParaRPr>
          </a:p>
        </p:txBody>
      </p:sp>
      <p:sp>
        <p:nvSpPr>
          <p:cNvPr id="506884" name="Text Box 4"/>
          <p:cNvSpPr txBox="1">
            <a:spLocks noChangeArrowheads="1"/>
          </p:cNvSpPr>
          <p:nvPr/>
        </p:nvSpPr>
        <p:spPr bwMode="auto">
          <a:xfrm>
            <a:off x="6486525" y="1376363"/>
            <a:ext cx="692150" cy="396875"/>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2000" b="1">
                <a:solidFill>
                  <a:srgbClr val="010101"/>
                </a:solidFill>
              </a:rPr>
              <a:t>FSH</a:t>
            </a:r>
            <a:endParaRPr lang="en-US">
              <a:solidFill>
                <a:srgbClr val="010101"/>
              </a:solidFill>
            </a:endParaRPr>
          </a:p>
        </p:txBody>
      </p:sp>
      <p:sp>
        <p:nvSpPr>
          <p:cNvPr id="506885" name="Text Box 5"/>
          <p:cNvSpPr txBox="1">
            <a:spLocks noChangeArrowheads="1"/>
          </p:cNvSpPr>
          <p:nvPr/>
        </p:nvSpPr>
        <p:spPr bwMode="auto">
          <a:xfrm>
            <a:off x="4316413" y="4010025"/>
            <a:ext cx="1257300" cy="396875"/>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2000" b="1">
                <a:solidFill>
                  <a:srgbClr val="010101"/>
                </a:solidFill>
              </a:rPr>
              <a:t>estrogen</a:t>
            </a:r>
            <a:endParaRPr lang="en-US">
              <a:solidFill>
                <a:srgbClr val="010101"/>
              </a:solidFill>
            </a:endParaRPr>
          </a:p>
        </p:txBody>
      </p:sp>
      <p:sp>
        <p:nvSpPr>
          <p:cNvPr id="506886" name="Text Box 6"/>
          <p:cNvSpPr txBox="1">
            <a:spLocks noChangeArrowheads="1"/>
          </p:cNvSpPr>
          <p:nvPr/>
        </p:nvSpPr>
        <p:spPr bwMode="auto">
          <a:xfrm>
            <a:off x="6602413" y="4406900"/>
            <a:ext cx="1806575" cy="396875"/>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2000" b="1">
                <a:solidFill>
                  <a:srgbClr val="010101"/>
                </a:solidFill>
              </a:rPr>
              <a:t>progesterone</a:t>
            </a:r>
            <a:endParaRPr lang="en-US">
              <a:solidFill>
                <a:srgbClr val="010101"/>
              </a:solidFill>
            </a:endParaRPr>
          </a:p>
        </p:txBody>
      </p:sp>
      <p:sp>
        <p:nvSpPr>
          <p:cNvPr id="506887" name="Text Box 7"/>
          <p:cNvSpPr txBox="1">
            <a:spLocks noChangeArrowheads="1"/>
          </p:cNvSpPr>
          <p:nvPr/>
        </p:nvSpPr>
        <p:spPr bwMode="auto">
          <a:xfrm>
            <a:off x="7150100" y="5029200"/>
            <a:ext cx="2017713" cy="396875"/>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2000" b="1">
                <a:solidFill>
                  <a:srgbClr val="010101"/>
                </a:solidFill>
              </a:rPr>
              <a:t>lining of uterus</a:t>
            </a:r>
            <a:endParaRPr lang="en-US">
              <a:solidFill>
                <a:srgbClr val="010101"/>
              </a:solidFill>
            </a:endParaRPr>
          </a:p>
        </p:txBody>
      </p:sp>
      <p:sp>
        <p:nvSpPr>
          <p:cNvPr id="506888" name="Text Box 8"/>
          <p:cNvSpPr txBox="1">
            <a:spLocks noChangeArrowheads="1"/>
          </p:cNvSpPr>
          <p:nvPr/>
        </p:nvSpPr>
        <p:spPr bwMode="auto">
          <a:xfrm>
            <a:off x="3441700" y="2041525"/>
            <a:ext cx="2273300" cy="396875"/>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2000" b="1">
                <a:solidFill>
                  <a:srgbClr val="010101"/>
                </a:solidFill>
              </a:rPr>
              <a:t>egg development</a:t>
            </a:r>
            <a:endParaRPr lang="en-US">
              <a:solidFill>
                <a:srgbClr val="010101"/>
              </a:solidFill>
            </a:endParaRPr>
          </a:p>
        </p:txBody>
      </p:sp>
      <p:sp>
        <p:nvSpPr>
          <p:cNvPr id="506889" name="Text Box 9"/>
          <p:cNvSpPr txBox="1">
            <a:spLocks noChangeArrowheads="1"/>
          </p:cNvSpPr>
          <p:nvPr/>
        </p:nvSpPr>
        <p:spPr bwMode="auto">
          <a:xfrm>
            <a:off x="6172200" y="2041525"/>
            <a:ext cx="3000375" cy="396875"/>
          </a:xfrm>
          <a:prstGeom prst="rect">
            <a:avLst/>
          </a:prstGeom>
          <a:noFill/>
          <a:ln w="9525">
            <a:noFill/>
            <a:miter lim="800000"/>
            <a:headEnd/>
            <a:tailEnd/>
          </a:ln>
          <a:effectLst/>
        </p:spPr>
        <p:txBody>
          <a:bodyPr wrap="none" anchor="ctr">
            <a:prstTxWarp prst="textNoShape">
              <a:avLst/>
            </a:prstTxWarp>
            <a:spAutoFit/>
          </a:bodyPr>
          <a:lstStyle/>
          <a:p>
            <a:pPr algn="l">
              <a:spcBef>
                <a:spcPct val="50000"/>
              </a:spcBef>
            </a:pPr>
            <a:r>
              <a:rPr lang="en-US" sz="2000" b="1">
                <a:solidFill>
                  <a:srgbClr val="010101"/>
                </a:solidFill>
              </a:rPr>
              <a:t>ovulation = egg release</a:t>
            </a:r>
            <a:endParaRPr lang="en-US">
              <a:solidFill>
                <a:srgbClr val="010101"/>
              </a:solidFill>
            </a:endParaRPr>
          </a:p>
        </p:txBody>
      </p:sp>
      <p:sp>
        <p:nvSpPr>
          <p:cNvPr id="506890" name="Text Box 10"/>
          <p:cNvSpPr txBox="1">
            <a:spLocks noChangeArrowheads="1"/>
          </p:cNvSpPr>
          <p:nvPr/>
        </p:nvSpPr>
        <p:spPr bwMode="auto">
          <a:xfrm>
            <a:off x="7234238" y="2911475"/>
            <a:ext cx="1933575" cy="396875"/>
          </a:xfrm>
          <a:prstGeom prst="rect">
            <a:avLst/>
          </a:prstGeom>
          <a:noFill/>
          <a:ln w="9525">
            <a:noFill/>
            <a:miter lim="800000"/>
            <a:headEnd/>
            <a:tailEnd/>
          </a:ln>
          <a:effectLst/>
        </p:spPr>
        <p:txBody>
          <a:bodyPr wrap="none" anchor="ctr">
            <a:prstTxWarp prst="textNoShape">
              <a:avLst/>
            </a:prstTxWarp>
            <a:spAutoFit/>
          </a:bodyPr>
          <a:lstStyle/>
          <a:p>
            <a:pPr algn="l">
              <a:spcBef>
                <a:spcPct val="50000"/>
              </a:spcBef>
            </a:pPr>
            <a:r>
              <a:rPr lang="en-US" sz="2000" b="1">
                <a:solidFill>
                  <a:srgbClr val="010101"/>
                </a:solidFill>
              </a:rPr>
              <a:t>corpus luteum</a:t>
            </a:r>
            <a:endParaRPr lang="en-US">
              <a:solidFill>
                <a:srgbClr val="010101"/>
              </a:solidFill>
            </a:endParaRPr>
          </a:p>
        </p:txBody>
      </p:sp>
      <p:sp>
        <p:nvSpPr>
          <p:cNvPr id="506891" name="Text Box 11"/>
          <p:cNvSpPr txBox="1">
            <a:spLocks noChangeArrowheads="1"/>
          </p:cNvSpPr>
          <p:nvPr/>
        </p:nvSpPr>
        <p:spPr bwMode="auto">
          <a:xfrm>
            <a:off x="4564063" y="6461125"/>
            <a:ext cx="325437" cy="396875"/>
          </a:xfrm>
          <a:prstGeom prst="rect">
            <a:avLst/>
          </a:prstGeom>
          <a:noFill/>
          <a:ln w="9525">
            <a:noFill/>
            <a:miter lim="800000"/>
            <a:headEnd/>
            <a:tailEnd/>
          </a:ln>
          <a:effectLst/>
        </p:spPr>
        <p:txBody>
          <a:bodyPr anchor="ctr">
            <a:prstTxWarp prst="textNoShape">
              <a:avLst/>
            </a:prstTxWarp>
            <a:spAutoFit/>
          </a:bodyPr>
          <a:lstStyle/>
          <a:p>
            <a:pPr>
              <a:spcBef>
                <a:spcPct val="50000"/>
              </a:spcBef>
            </a:pPr>
            <a:r>
              <a:rPr lang="en-US" sz="2000" b="1">
                <a:solidFill>
                  <a:srgbClr val="010101"/>
                </a:solidFill>
              </a:rPr>
              <a:t>0</a:t>
            </a:r>
            <a:endParaRPr lang="en-US">
              <a:solidFill>
                <a:srgbClr val="010101"/>
              </a:solidFill>
            </a:endParaRPr>
          </a:p>
        </p:txBody>
      </p:sp>
      <p:sp>
        <p:nvSpPr>
          <p:cNvPr id="506892" name="Text Box 12"/>
          <p:cNvSpPr txBox="1">
            <a:spLocks noChangeArrowheads="1"/>
          </p:cNvSpPr>
          <p:nvPr/>
        </p:nvSpPr>
        <p:spPr bwMode="auto">
          <a:xfrm>
            <a:off x="5248275" y="6461125"/>
            <a:ext cx="325438" cy="396875"/>
          </a:xfrm>
          <a:prstGeom prst="rect">
            <a:avLst/>
          </a:prstGeom>
          <a:noFill/>
          <a:ln w="9525">
            <a:noFill/>
            <a:miter lim="800000"/>
            <a:headEnd/>
            <a:tailEnd/>
          </a:ln>
          <a:effectLst/>
        </p:spPr>
        <p:txBody>
          <a:bodyPr anchor="ctr">
            <a:prstTxWarp prst="textNoShape">
              <a:avLst/>
            </a:prstTxWarp>
            <a:spAutoFit/>
          </a:bodyPr>
          <a:lstStyle/>
          <a:p>
            <a:pPr>
              <a:spcBef>
                <a:spcPct val="50000"/>
              </a:spcBef>
            </a:pPr>
            <a:r>
              <a:rPr lang="en-US" sz="2000" b="1">
                <a:solidFill>
                  <a:srgbClr val="010101"/>
                </a:solidFill>
              </a:rPr>
              <a:t>7</a:t>
            </a:r>
            <a:endParaRPr lang="en-US">
              <a:solidFill>
                <a:srgbClr val="010101"/>
              </a:solidFill>
            </a:endParaRPr>
          </a:p>
        </p:txBody>
      </p:sp>
      <p:sp>
        <p:nvSpPr>
          <p:cNvPr id="506893" name="Text Box 13"/>
          <p:cNvSpPr txBox="1">
            <a:spLocks noChangeArrowheads="1"/>
          </p:cNvSpPr>
          <p:nvPr/>
        </p:nvSpPr>
        <p:spPr bwMode="auto">
          <a:xfrm>
            <a:off x="5932488" y="6461125"/>
            <a:ext cx="482600" cy="396875"/>
          </a:xfrm>
          <a:prstGeom prst="rect">
            <a:avLst/>
          </a:prstGeom>
          <a:noFill/>
          <a:ln w="9525">
            <a:noFill/>
            <a:miter lim="800000"/>
            <a:headEnd/>
            <a:tailEnd/>
          </a:ln>
          <a:effectLst/>
        </p:spPr>
        <p:txBody>
          <a:bodyPr anchor="ctr">
            <a:prstTxWarp prst="textNoShape">
              <a:avLst/>
            </a:prstTxWarp>
            <a:spAutoFit/>
          </a:bodyPr>
          <a:lstStyle/>
          <a:p>
            <a:pPr>
              <a:spcBef>
                <a:spcPct val="50000"/>
              </a:spcBef>
            </a:pPr>
            <a:r>
              <a:rPr lang="en-US" sz="2000" b="1">
                <a:solidFill>
                  <a:srgbClr val="010101"/>
                </a:solidFill>
              </a:rPr>
              <a:t>14</a:t>
            </a:r>
            <a:endParaRPr lang="en-US">
              <a:solidFill>
                <a:srgbClr val="010101"/>
              </a:solidFill>
            </a:endParaRPr>
          </a:p>
        </p:txBody>
      </p:sp>
      <p:sp>
        <p:nvSpPr>
          <p:cNvPr id="506894" name="Text Box 14"/>
          <p:cNvSpPr txBox="1">
            <a:spLocks noChangeArrowheads="1"/>
          </p:cNvSpPr>
          <p:nvPr/>
        </p:nvSpPr>
        <p:spPr bwMode="auto">
          <a:xfrm>
            <a:off x="6689725" y="6461125"/>
            <a:ext cx="482600" cy="396875"/>
          </a:xfrm>
          <a:prstGeom prst="rect">
            <a:avLst/>
          </a:prstGeom>
          <a:noFill/>
          <a:ln w="9525">
            <a:noFill/>
            <a:miter lim="800000"/>
            <a:headEnd/>
            <a:tailEnd/>
          </a:ln>
          <a:effectLst/>
        </p:spPr>
        <p:txBody>
          <a:bodyPr anchor="ctr">
            <a:prstTxWarp prst="textNoShape">
              <a:avLst/>
            </a:prstTxWarp>
            <a:spAutoFit/>
          </a:bodyPr>
          <a:lstStyle/>
          <a:p>
            <a:pPr>
              <a:spcBef>
                <a:spcPct val="50000"/>
              </a:spcBef>
            </a:pPr>
            <a:r>
              <a:rPr lang="en-US" sz="2000" b="1">
                <a:solidFill>
                  <a:srgbClr val="010101"/>
                </a:solidFill>
              </a:rPr>
              <a:t>21</a:t>
            </a:r>
            <a:endParaRPr lang="en-US">
              <a:solidFill>
                <a:srgbClr val="010101"/>
              </a:solidFill>
            </a:endParaRPr>
          </a:p>
        </p:txBody>
      </p:sp>
      <p:sp>
        <p:nvSpPr>
          <p:cNvPr id="506895" name="Text Box 15"/>
          <p:cNvSpPr txBox="1">
            <a:spLocks noChangeArrowheads="1"/>
          </p:cNvSpPr>
          <p:nvPr/>
        </p:nvSpPr>
        <p:spPr bwMode="auto">
          <a:xfrm>
            <a:off x="7527925" y="6461125"/>
            <a:ext cx="482600" cy="396875"/>
          </a:xfrm>
          <a:prstGeom prst="rect">
            <a:avLst/>
          </a:prstGeom>
          <a:noFill/>
          <a:ln w="9525">
            <a:noFill/>
            <a:miter lim="800000"/>
            <a:headEnd/>
            <a:tailEnd/>
          </a:ln>
          <a:effectLst/>
        </p:spPr>
        <p:txBody>
          <a:bodyPr anchor="ctr">
            <a:prstTxWarp prst="textNoShape">
              <a:avLst/>
            </a:prstTxWarp>
            <a:spAutoFit/>
          </a:bodyPr>
          <a:lstStyle/>
          <a:p>
            <a:pPr>
              <a:spcBef>
                <a:spcPct val="50000"/>
              </a:spcBef>
            </a:pPr>
            <a:r>
              <a:rPr lang="en-US" sz="2000" b="1">
                <a:solidFill>
                  <a:srgbClr val="010101"/>
                </a:solidFill>
              </a:rPr>
              <a:t>28</a:t>
            </a:r>
            <a:endParaRPr lang="en-US">
              <a:solidFill>
                <a:srgbClr val="010101"/>
              </a:solidFill>
            </a:endParaRPr>
          </a:p>
        </p:txBody>
      </p:sp>
      <p:sp>
        <p:nvSpPr>
          <p:cNvPr id="506896" name="Text Box 16"/>
          <p:cNvSpPr txBox="1">
            <a:spLocks noChangeArrowheads="1"/>
          </p:cNvSpPr>
          <p:nvPr/>
        </p:nvSpPr>
        <p:spPr bwMode="auto">
          <a:xfrm>
            <a:off x="3916363" y="6461125"/>
            <a:ext cx="763587" cy="396875"/>
          </a:xfrm>
          <a:prstGeom prst="rect">
            <a:avLst/>
          </a:prstGeom>
          <a:noFill/>
          <a:ln w="9525">
            <a:noFill/>
            <a:miter lim="800000"/>
            <a:headEnd/>
            <a:tailEnd/>
          </a:ln>
          <a:effectLst/>
        </p:spPr>
        <p:txBody>
          <a:bodyPr wrap="none" anchor="ctr">
            <a:prstTxWarp prst="textNoShape">
              <a:avLst/>
            </a:prstTxWarp>
            <a:spAutoFit/>
          </a:bodyPr>
          <a:lstStyle/>
          <a:p>
            <a:pPr algn="r">
              <a:spcBef>
                <a:spcPct val="50000"/>
              </a:spcBef>
            </a:pPr>
            <a:r>
              <a:rPr lang="en-US" sz="2000" b="1">
                <a:solidFill>
                  <a:srgbClr val="010101"/>
                </a:solidFill>
              </a:rPr>
              <a:t>days</a:t>
            </a:r>
            <a:endParaRPr lang="en-US">
              <a:solidFill>
                <a:srgbClr val="010101"/>
              </a:solidFill>
            </a:endParaRPr>
          </a:p>
        </p:txBody>
      </p:sp>
      <p:sp>
        <p:nvSpPr>
          <p:cNvPr id="506897" name="Rectangle 17"/>
          <p:cNvSpPr>
            <a:spLocks noGrp="1" noChangeArrowheads="1"/>
          </p:cNvSpPr>
          <p:nvPr>
            <p:ph type="title"/>
          </p:nvPr>
        </p:nvSpPr>
        <p:spPr>
          <a:xfrm>
            <a:off x="279400" y="419100"/>
            <a:ext cx="4572000" cy="685800"/>
          </a:xfrm>
          <a:noFill/>
          <a:ln/>
        </p:spPr>
        <p:txBody>
          <a:bodyPr/>
          <a:lstStyle/>
          <a:p>
            <a:r>
              <a:rPr lang="en-US" dirty="0"/>
              <a:t>Menstrual cycle</a:t>
            </a:r>
          </a:p>
        </p:txBody>
      </p:sp>
      <p:sp>
        <p:nvSpPr>
          <p:cNvPr id="506898" name="Line 18"/>
          <p:cNvSpPr>
            <a:spLocks noChangeShapeType="1"/>
          </p:cNvSpPr>
          <p:nvPr/>
        </p:nvSpPr>
        <p:spPr bwMode="auto">
          <a:xfrm flipH="1">
            <a:off x="6400800" y="2362200"/>
            <a:ext cx="152400" cy="304800"/>
          </a:xfrm>
          <a:prstGeom prst="line">
            <a:avLst/>
          </a:prstGeom>
          <a:noFill/>
          <a:ln w="19050">
            <a:solidFill>
              <a:srgbClr val="010101"/>
            </a:solidFill>
            <a:round/>
            <a:headEnd/>
            <a:tailEnd/>
          </a:ln>
          <a:effectLst/>
        </p:spPr>
        <p:txBody>
          <a:bodyPr wrap="none" anchor="ctr">
            <a:prstTxWarp prst="textNoShape">
              <a:avLst/>
            </a:prstTxWarp>
          </a:bodyPr>
          <a:lstStyle/>
          <a:p>
            <a:endParaRPr lang="en-US"/>
          </a:p>
        </p:txBody>
      </p:sp>
      <p:sp>
        <p:nvSpPr>
          <p:cNvPr id="506900" name="Rectangle 20"/>
          <p:cNvSpPr>
            <a:spLocks noChangeArrowheads="1"/>
          </p:cNvSpPr>
          <p:nvPr/>
        </p:nvSpPr>
        <p:spPr bwMode="auto">
          <a:xfrm>
            <a:off x="833438" y="1522413"/>
            <a:ext cx="2468562" cy="498475"/>
          </a:xfrm>
          <a:prstGeom prst="rect">
            <a:avLst/>
          </a:prstGeom>
          <a:solidFill>
            <a:srgbClr val="BAE0C9"/>
          </a:solidFill>
          <a:ln w="9525">
            <a:solidFill>
              <a:srgbClr val="0F116A"/>
            </a:solidFill>
            <a:miter lim="800000"/>
            <a:headEnd/>
            <a:tailEnd/>
          </a:ln>
          <a:effectLst/>
        </p:spPr>
        <p:txBody>
          <a:bodyPr wrap="none" anchor="ctr">
            <a:prstTxWarp prst="textNoShape">
              <a:avLst/>
            </a:prstTxWarp>
            <a:spAutoFit/>
          </a:bodyPr>
          <a:lstStyle/>
          <a:p>
            <a:r>
              <a:rPr lang="en-US" sz="2600" b="1">
                <a:solidFill>
                  <a:srgbClr val="0F116A"/>
                </a:solidFill>
                <a:ea typeface="ＭＳ Ｐゴシック" charset="-128"/>
                <a:cs typeface="ＭＳ Ｐゴシック" charset="-128"/>
              </a:rPr>
              <a:t>Hypothalamus</a:t>
            </a:r>
          </a:p>
        </p:txBody>
      </p:sp>
      <p:sp>
        <p:nvSpPr>
          <p:cNvPr id="506901" name="Rectangle 21"/>
          <p:cNvSpPr>
            <a:spLocks noChangeArrowheads="1"/>
          </p:cNvSpPr>
          <p:nvPr/>
        </p:nvSpPr>
        <p:spPr bwMode="auto">
          <a:xfrm>
            <a:off x="1314450" y="3082925"/>
            <a:ext cx="1514475" cy="498475"/>
          </a:xfrm>
          <a:prstGeom prst="rect">
            <a:avLst/>
          </a:prstGeom>
          <a:solidFill>
            <a:srgbClr val="FCD068"/>
          </a:solidFill>
          <a:ln w="9525">
            <a:solidFill>
              <a:srgbClr val="0F116A"/>
            </a:solidFill>
            <a:miter lim="800000"/>
            <a:headEnd/>
            <a:tailEnd/>
          </a:ln>
          <a:effectLst/>
        </p:spPr>
        <p:txBody>
          <a:bodyPr wrap="none" anchor="ctr">
            <a:prstTxWarp prst="textNoShape">
              <a:avLst/>
            </a:prstTxWarp>
            <a:spAutoFit/>
          </a:bodyPr>
          <a:lstStyle/>
          <a:p>
            <a:r>
              <a:rPr lang="en-US" sz="2600" b="1">
                <a:solidFill>
                  <a:srgbClr val="0F116A"/>
                </a:solidFill>
                <a:ea typeface="ＭＳ Ｐゴシック" charset="-128"/>
                <a:cs typeface="ＭＳ Ｐゴシック" charset="-128"/>
              </a:rPr>
              <a:t>Pituitary</a:t>
            </a:r>
          </a:p>
        </p:txBody>
      </p:sp>
      <p:sp>
        <p:nvSpPr>
          <p:cNvPr id="506902" name="Rectangle 22"/>
          <p:cNvSpPr>
            <a:spLocks noChangeArrowheads="1"/>
          </p:cNvSpPr>
          <p:nvPr/>
        </p:nvSpPr>
        <p:spPr bwMode="auto">
          <a:xfrm>
            <a:off x="1374775" y="4645025"/>
            <a:ext cx="1404938" cy="498475"/>
          </a:xfrm>
          <a:prstGeom prst="rect">
            <a:avLst/>
          </a:prstGeom>
          <a:solidFill>
            <a:srgbClr val="FCD6FF"/>
          </a:solidFill>
          <a:ln w="9525">
            <a:solidFill>
              <a:srgbClr val="0F116A"/>
            </a:solidFill>
            <a:miter lim="800000"/>
            <a:headEnd/>
            <a:tailEnd/>
          </a:ln>
          <a:effectLst/>
        </p:spPr>
        <p:txBody>
          <a:bodyPr wrap="none" anchor="ctr">
            <a:prstTxWarp prst="textNoShape">
              <a:avLst/>
            </a:prstTxWarp>
            <a:spAutoFit/>
          </a:bodyPr>
          <a:lstStyle/>
          <a:p>
            <a:r>
              <a:rPr lang="en-US" sz="2600" b="1">
                <a:solidFill>
                  <a:srgbClr val="0F116A"/>
                </a:solidFill>
                <a:ea typeface="ＭＳ Ｐゴシック" charset="-128"/>
                <a:cs typeface="ＭＳ Ｐゴシック" charset="-128"/>
              </a:rPr>
              <a:t>Ovaries</a:t>
            </a:r>
          </a:p>
        </p:txBody>
      </p:sp>
      <p:sp>
        <p:nvSpPr>
          <p:cNvPr id="506903" name="Rectangle 23"/>
          <p:cNvSpPr>
            <a:spLocks noChangeArrowheads="1"/>
          </p:cNvSpPr>
          <p:nvPr/>
        </p:nvSpPr>
        <p:spPr bwMode="auto">
          <a:xfrm>
            <a:off x="1157288" y="6207125"/>
            <a:ext cx="1844675" cy="498475"/>
          </a:xfrm>
          <a:prstGeom prst="rect">
            <a:avLst/>
          </a:prstGeom>
          <a:solidFill>
            <a:srgbClr val="EB8AA4"/>
          </a:solidFill>
          <a:ln w="9525">
            <a:solidFill>
              <a:srgbClr val="0F116A"/>
            </a:solidFill>
            <a:miter lim="800000"/>
            <a:headEnd/>
            <a:tailEnd/>
          </a:ln>
          <a:effectLst/>
        </p:spPr>
        <p:txBody>
          <a:bodyPr wrap="none" anchor="ctr">
            <a:prstTxWarp prst="textNoShape">
              <a:avLst/>
            </a:prstTxWarp>
            <a:spAutoFit/>
          </a:bodyPr>
          <a:lstStyle/>
          <a:p>
            <a:r>
              <a:rPr lang="en-US" sz="2600" b="1">
                <a:solidFill>
                  <a:srgbClr val="0F116A"/>
                </a:solidFill>
                <a:ea typeface="ＭＳ Ｐゴシック" charset="-128"/>
                <a:cs typeface="ＭＳ Ｐゴシック" charset="-128"/>
              </a:rPr>
              <a:t>Body cells</a:t>
            </a:r>
          </a:p>
        </p:txBody>
      </p:sp>
      <p:sp>
        <p:nvSpPr>
          <p:cNvPr id="506904" name="Line 24"/>
          <p:cNvSpPr>
            <a:spLocks noChangeShapeType="1"/>
          </p:cNvSpPr>
          <p:nvPr/>
        </p:nvSpPr>
        <p:spPr bwMode="auto">
          <a:xfrm>
            <a:off x="2057400" y="2017713"/>
            <a:ext cx="0" cy="1066800"/>
          </a:xfrm>
          <a:prstGeom prst="line">
            <a:avLst/>
          </a:prstGeom>
          <a:noFill/>
          <a:ln w="76200">
            <a:solidFill>
              <a:srgbClr val="0F116A"/>
            </a:solidFill>
            <a:round/>
            <a:headEnd/>
            <a:tailEnd type="triangle" w="med" len="med"/>
          </a:ln>
          <a:effectLst/>
        </p:spPr>
        <p:txBody>
          <a:bodyPr wrap="none" anchor="ctr">
            <a:prstTxWarp prst="textNoShape">
              <a:avLst/>
            </a:prstTxWarp>
          </a:bodyPr>
          <a:lstStyle/>
          <a:p>
            <a:endParaRPr lang="en-US"/>
          </a:p>
        </p:txBody>
      </p:sp>
      <p:sp>
        <p:nvSpPr>
          <p:cNvPr id="506905" name="Oval 25"/>
          <p:cNvSpPr>
            <a:spLocks noChangeArrowheads="1"/>
          </p:cNvSpPr>
          <p:nvPr/>
        </p:nvSpPr>
        <p:spPr bwMode="auto">
          <a:xfrm>
            <a:off x="1524000" y="2205038"/>
            <a:ext cx="1066800" cy="533400"/>
          </a:xfrm>
          <a:prstGeom prst="ellipse">
            <a:avLst/>
          </a:prstGeom>
          <a:solidFill>
            <a:srgbClr val="BAE0C9"/>
          </a:solidFill>
          <a:ln w="9525">
            <a:solidFill>
              <a:schemeClr val="tx1"/>
            </a:solidFill>
            <a:round/>
            <a:headEnd/>
            <a:tailEnd/>
          </a:ln>
          <a:effectLst/>
        </p:spPr>
        <p:txBody>
          <a:bodyPr wrap="none" anchor="ctr">
            <a:prstTxWarp prst="textNoShape">
              <a:avLst/>
            </a:prstTxWarp>
          </a:bodyPr>
          <a:lstStyle/>
          <a:p>
            <a:r>
              <a:rPr lang="en-US" sz="2200" b="1">
                <a:solidFill>
                  <a:srgbClr val="CC0000"/>
                </a:solidFill>
              </a:rPr>
              <a:t>GnRH</a:t>
            </a:r>
            <a:endParaRPr lang="en-US" sz="2200"/>
          </a:p>
        </p:txBody>
      </p:sp>
      <p:sp>
        <p:nvSpPr>
          <p:cNvPr id="506906" name="Line 26"/>
          <p:cNvSpPr>
            <a:spLocks noChangeShapeType="1"/>
          </p:cNvSpPr>
          <p:nvPr/>
        </p:nvSpPr>
        <p:spPr bwMode="auto">
          <a:xfrm>
            <a:off x="2057400" y="3579813"/>
            <a:ext cx="0" cy="1066800"/>
          </a:xfrm>
          <a:prstGeom prst="line">
            <a:avLst/>
          </a:prstGeom>
          <a:noFill/>
          <a:ln w="76200">
            <a:solidFill>
              <a:srgbClr val="0F116A"/>
            </a:solidFill>
            <a:round/>
            <a:headEnd/>
            <a:tailEnd type="triangle" w="med" len="med"/>
          </a:ln>
          <a:effectLst/>
        </p:spPr>
        <p:txBody>
          <a:bodyPr wrap="none" anchor="ctr">
            <a:prstTxWarp prst="textNoShape">
              <a:avLst/>
            </a:prstTxWarp>
          </a:bodyPr>
          <a:lstStyle/>
          <a:p>
            <a:endParaRPr lang="en-US"/>
          </a:p>
        </p:txBody>
      </p:sp>
      <p:sp>
        <p:nvSpPr>
          <p:cNvPr id="506907" name="Oval 27"/>
          <p:cNvSpPr>
            <a:spLocks noChangeArrowheads="1"/>
          </p:cNvSpPr>
          <p:nvPr/>
        </p:nvSpPr>
        <p:spPr bwMode="auto">
          <a:xfrm>
            <a:off x="1524000" y="3729038"/>
            <a:ext cx="1066800" cy="533400"/>
          </a:xfrm>
          <a:prstGeom prst="ellipse">
            <a:avLst/>
          </a:prstGeom>
          <a:solidFill>
            <a:srgbClr val="FCD068"/>
          </a:solidFill>
          <a:ln w="9525">
            <a:solidFill>
              <a:schemeClr val="tx1"/>
            </a:solidFill>
            <a:round/>
            <a:headEnd/>
            <a:tailEnd/>
          </a:ln>
          <a:effectLst/>
        </p:spPr>
        <p:txBody>
          <a:bodyPr wrap="none" anchor="ctr">
            <a:prstTxWarp prst="textNoShape">
              <a:avLst/>
            </a:prstTxWarp>
          </a:bodyPr>
          <a:lstStyle/>
          <a:p>
            <a:r>
              <a:rPr lang="en-US" sz="2200" b="1">
                <a:solidFill>
                  <a:srgbClr val="CC0000"/>
                </a:solidFill>
              </a:rPr>
              <a:t>FSH </a:t>
            </a:r>
            <a:r>
              <a:rPr lang="en-US" sz="1600" b="1">
                <a:solidFill>
                  <a:srgbClr val="CC0000"/>
                </a:solidFill>
              </a:rPr>
              <a:t>&amp;</a:t>
            </a:r>
            <a:r>
              <a:rPr lang="en-US" sz="2200" b="1">
                <a:solidFill>
                  <a:srgbClr val="CC0000"/>
                </a:solidFill>
              </a:rPr>
              <a:t> LH</a:t>
            </a:r>
            <a:endParaRPr lang="en-US" sz="2200"/>
          </a:p>
        </p:txBody>
      </p:sp>
      <p:sp>
        <p:nvSpPr>
          <p:cNvPr id="506908" name="Line 28"/>
          <p:cNvSpPr>
            <a:spLocks noChangeShapeType="1"/>
          </p:cNvSpPr>
          <p:nvPr/>
        </p:nvSpPr>
        <p:spPr bwMode="auto">
          <a:xfrm>
            <a:off x="2057400" y="5141913"/>
            <a:ext cx="0" cy="1066800"/>
          </a:xfrm>
          <a:prstGeom prst="line">
            <a:avLst/>
          </a:prstGeom>
          <a:noFill/>
          <a:ln w="76200">
            <a:solidFill>
              <a:srgbClr val="0F116A"/>
            </a:solidFill>
            <a:round/>
            <a:headEnd/>
            <a:tailEnd type="triangle" w="med" len="med"/>
          </a:ln>
          <a:effectLst/>
        </p:spPr>
        <p:txBody>
          <a:bodyPr wrap="none" anchor="ctr">
            <a:prstTxWarp prst="textNoShape">
              <a:avLst/>
            </a:prstTxWarp>
          </a:bodyPr>
          <a:lstStyle/>
          <a:p>
            <a:endParaRPr lang="en-US"/>
          </a:p>
        </p:txBody>
      </p:sp>
      <p:sp>
        <p:nvSpPr>
          <p:cNvPr id="506909" name="Oval 29"/>
          <p:cNvSpPr>
            <a:spLocks noChangeArrowheads="1"/>
          </p:cNvSpPr>
          <p:nvPr/>
        </p:nvSpPr>
        <p:spPr bwMode="auto">
          <a:xfrm>
            <a:off x="1524000" y="5329238"/>
            <a:ext cx="1066800" cy="533400"/>
          </a:xfrm>
          <a:prstGeom prst="ellipse">
            <a:avLst/>
          </a:prstGeom>
          <a:solidFill>
            <a:srgbClr val="FCD6FF"/>
          </a:solidFill>
          <a:ln w="9525">
            <a:solidFill>
              <a:schemeClr val="tx1"/>
            </a:solidFill>
            <a:round/>
            <a:headEnd/>
            <a:tailEnd/>
          </a:ln>
          <a:effectLst/>
        </p:spPr>
        <p:txBody>
          <a:bodyPr wrap="none" anchor="ctr">
            <a:prstTxWarp prst="textNoShape">
              <a:avLst/>
            </a:prstTxWarp>
          </a:bodyPr>
          <a:lstStyle/>
          <a:p>
            <a:r>
              <a:rPr lang="en-US" sz="2200" b="1">
                <a:solidFill>
                  <a:srgbClr val="CC0000"/>
                </a:solidFill>
              </a:rPr>
              <a:t>estrogen</a:t>
            </a:r>
            <a:endParaRPr lang="en-US" sz="220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p>
            <a:r>
              <a:rPr lang="en-US"/>
              <a:t>2005-2006</a:t>
            </a:r>
            <a:endParaRPr lang="en-US" b="0"/>
          </a:p>
        </p:txBody>
      </p:sp>
      <p:pic>
        <p:nvPicPr>
          <p:cNvPr id="50893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21063" y="1414463"/>
            <a:ext cx="5722937" cy="5443537"/>
          </a:xfrm>
          <a:prstGeom prst="rect">
            <a:avLst/>
          </a:prstGeom>
          <a:noFill/>
          <a:ln w="9525">
            <a:noFill/>
            <a:miter lim="800000"/>
            <a:headEnd/>
            <a:tailEnd/>
          </a:ln>
        </p:spPr>
      </p:pic>
      <p:sp>
        <p:nvSpPr>
          <p:cNvPr id="508931" name="Rectangle 3"/>
          <p:cNvSpPr>
            <a:spLocks noGrp="1" noChangeArrowheads="1"/>
          </p:cNvSpPr>
          <p:nvPr>
            <p:ph type="title"/>
          </p:nvPr>
        </p:nvSpPr>
        <p:spPr/>
        <p:txBody>
          <a:bodyPr/>
          <a:lstStyle/>
          <a:p>
            <a:r>
              <a:rPr lang="en-US"/>
              <a:t>Egg maturation in ovary</a:t>
            </a:r>
          </a:p>
        </p:txBody>
      </p:sp>
      <p:sp>
        <p:nvSpPr>
          <p:cNvPr id="508932" name="Rectangle 4" descr="Rectangle: Click to edit Master text styles&#10;Second level&#10;Third level&#10;Fourth level&#10;Fifth level"/>
          <p:cNvSpPr>
            <a:spLocks noGrp="1" noChangeArrowheads="1"/>
          </p:cNvSpPr>
          <p:nvPr>
            <p:ph type="body" idx="1"/>
          </p:nvPr>
        </p:nvSpPr>
        <p:spPr>
          <a:xfrm>
            <a:off x="685800" y="1371600"/>
            <a:ext cx="3048000" cy="2514600"/>
          </a:xfrm>
          <a:noFill/>
          <a:ln/>
        </p:spPr>
        <p:txBody>
          <a:bodyPr/>
          <a:lstStyle/>
          <a:p>
            <a:pPr marL="287338" indent="-287338">
              <a:lnSpc>
                <a:spcPct val="90000"/>
              </a:lnSpc>
            </a:pPr>
            <a:r>
              <a:rPr lang="en-US" sz="2600"/>
              <a:t>Corpus luteum</a:t>
            </a:r>
          </a:p>
          <a:p>
            <a:pPr marL="688975" lvl="1" indent="-287338">
              <a:lnSpc>
                <a:spcPct val="90000"/>
              </a:lnSpc>
            </a:pPr>
            <a:r>
              <a:rPr lang="en-US" sz="2400"/>
              <a:t>produces progesterone </a:t>
            </a:r>
            <a:br>
              <a:rPr lang="en-US" sz="2400"/>
            </a:br>
            <a:r>
              <a:rPr lang="en-US" sz="2400"/>
              <a:t>to maintain </a:t>
            </a:r>
            <a:br>
              <a:rPr lang="en-US" sz="2400"/>
            </a:br>
            <a:r>
              <a:rPr lang="en-US" sz="2400"/>
              <a:t>uterine lining</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r>
              <a:rPr lang="en-US"/>
              <a:t>Female hormones</a:t>
            </a:r>
          </a:p>
        </p:txBody>
      </p:sp>
      <p:sp>
        <p:nvSpPr>
          <p:cNvPr id="510979" name="Rectangle 3" descr="Rectangle: Click to edit Master text styles&#10;Second level&#10;Third level&#10;Fourth level&#10;Fifth level"/>
          <p:cNvSpPr>
            <a:spLocks noGrp="1" noChangeArrowheads="1"/>
          </p:cNvSpPr>
          <p:nvPr>
            <p:ph type="body" idx="1"/>
          </p:nvPr>
        </p:nvSpPr>
        <p:spPr>
          <a:xfrm>
            <a:off x="825500" y="889000"/>
            <a:ext cx="7772400" cy="5334000"/>
          </a:xfrm>
          <a:noFill/>
        </p:spPr>
        <p:txBody>
          <a:bodyPr/>
          <a:lstStyle/>
          <a:p>
            <a:pPr>
              <a:lnSpc>
                <a:spcPct val="90000"/>
              </a:lnSpc>
            </a:pPr>
            <a:r>
              <a:rPr lang="en-US" sz="2400" dirty="0"/>
              <a:t>FSH &amp; LH</a:t>
            </a:r>
          </a:p>
          <a:p>
            <a:pPr lvl="1">
              <a:lnSpc>
                <a:spcPct val="90000"/>
              </a:lnSpc>
            </a:pPr>
            <a:r>
              <a:rPr lang="en-US" sz="2400" dirty="0"/>
              <a:t>release from pituitary</a:t>
            </a:r>
          </a:p>
          <a:p>
            <a:pPr lvl="1">
              <a:lnSpc>
                <a:spcPct val="90000"/>
              </a:lnSpc>
            </a:pPr>
            <a:r>
              <a:rPr lang="en-US" sz="2400" dirty="0"/>
              <a:t>stimulates egg development &amp; hormone release</a:t>
            </a:r>
          </a:p>
          <a:p>
            <a:pPr lvl="1">
              <a:lnSpc>
                <a:spcPct val="90000"/>
              </a:lnSpc>
            </a:pPr>
            <a:r>
              <a:rPr lang="en-US" sz="2400" dirty="0"/>
              <a:t>peak release = release of egg (ovulation)</a:t>
            </a:r>
          </a:p>
          <a:p>
            <a:pPr>
              <a:lnSpc>
                <a:spcPct val="150000"/>
              </a:lnSpc>
            </a:pPr>
            <a:r>
              <a:rPr lang="en-US" sz="2400" dirty="0"/>
              <a:t>Estrogen </a:t>
            </a:r>
          </a:p>
          <a:p>
            <a:pPr lvl="1"/>
            <a:r>
              <a:rPr lang="en-US" sz="2400" dirty="0"/>
              <a:t>released from ovary cells around developing egg</a:t>
            </a:r>
          </a:p>
          <a:p>
            <a:pPr lvl="1"/>
            <a:r>
              <a:rPr lang="en-US" sz="2400" dirty="0">
                <a:ea typeface="Times" charset="0"/>
                <a:cs typeface="Times" charset="0"/>
              </a:rPr>
              <a:t>stimulates growth of lining of uterus</a:t>
            </a:r>
          </a:p>
          <a:p>
            <a:pPr lvl="1"/>
            <a:r>
              <a:rPr lang="en-US" sz="2400" dirty="0"/>
              <a:t>lowered levels = menstruation</a:t>
            </a:r>
          </a:p>
          <a:p>
            <a:pPr>
              <a:lnSpc>
                <a:spcPct val="150000"/>
              </a:lnSpc>
            </a:pPr>
            <a:r>
              <a:rPr lang="en-US" sz="2400" dirty="0"/>
              <a:t>Progesterone </a:t>
            </a:r>
          </a:p>
          <a:p>
            <a:pPr lvl="1"/>
            <a:r>
              <a:rPr lang="en-US" sz="2400" dirty="0"/>
              <a:t>released from “corpus </a:t>
            </a:r>
            <a:r>
              <a:rPr lang="en-US" sz="2400" dirty="0" err="1"/>
              <a:t>luteum</a:t>
            </a:r>
            <a:r>
              <a:rPr lang="en-US" sz="2400" dirty="0"/>
              <a:t>” in ovaries</a:t>
            </a:r>
          </a:p>
          <a:p>
            <a:pPr lvl="2"/>
            <a:r>
              <a:rPr lang="en-US" dirty="0"/>
              <a:t>cells that used to take care of developing egg</a:t>
            </a:r>
          </a:p>
          <a:p>
            <a:pPr lvl="1"/>
            <a:r>
              <a:rPr lang="en-US" sz="2400" dirty="0">
                <a:ea typeface="Times" charset="0"/>
                <a:cs typeface="Times" charset="0"/>
              </a:rPr>
              <a:t>stimulates blood supply to lining of uterus</a:t>
            </a:r>
          </a:p>
          <a:p>
            <a:pPr lvl="1"/>
            <a:r>
              <a:rPr lang="en-US" sz="2400" dirty="0"/>
              <a:t>lowered levels = menstruation</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r>
              <a:rPr lang="en-US"/>
              <a:t>Oogenesis</a:t>
            </a:r>
          </a:p>
        </p:txBody>
      </p:sp>
      <p:pic>
        <p:nvPicPr>
          <p:cNvPr id="503811" name="Picture 3" descr="46-13a-Oogenesis-L"/>
          <p:cNvPicPr>
            <a:picLocks noChangeAspect="1" noChangeArrowheads="1"/>
          </p:cNvPicPr>
          <p:nvPr/>
        </p:nvPicPr>
        <p:blipFill>
          <a:blip r:embed="rId4" cstate="screen">
            <a:extLst>
              <a:ext uri="{28A0092B-C50C-407E-A947-70E740481C1C}">
                <a14:useLocalDpi xmlns:a14="http://schemas.microsoft.com/office/drawing/2010/main"/>
              </a:ext>
            </a:extLst>
          </a:blip>
          <a:srcRect r="1694" b="9599"/>
          <a:stretch>
            <a:fillRect/>
          </a:stretch>
        </p:blipFill>
        <p:spPr bwMode="auto">
          <a:xfrm>
            <a:off x="4440238" y="703263"/>
            <a:ext cx="4662487" cy="6056312"/>
          </a:xfrm>
          <a:prstGeom prst="rect">
            <a:avLst/>
          </a:prstGeom>
          <a:noFill/>
          <a:ln w="9525">
            <a:noFill/>
            <a:miter lim="800000"/>
            <a:headEnd/>
            <a:tailEnd/>
          </a:ln>
        </p:spPr>
      </p:pic>
      <p:sp>
        <p:nvSpPr>
          <p:cNvPr id="503812" name="Rectangle 4"/>
          <p:cNvSpPr>
            <a:spLocks noChangeArrowheads="1"/>
          </p:cNvSpPr>
          <p:nvPr/>
        </p:nvSpPr>
        <p:spPr bwMode="auto">
          <a:xfrm>
            <a:off x="977900" y="3657600"/>
            <a:ext cx="3284538" cy="581025"/>
          </a:xfrm>
          <a:prstGeom prst="rect">
            <a:avLst/>
          </a:prstGeom>
          <a:solidFill>
            <a:srgbClr val="FFCC18"/>
          </a:solidFill>
          <a:ln w="9525">
            <a:noFill/>
            <a:miter lim="800000"/>
            <a:headEnd/>
            <a:tailEnd/>
          </a:ln>
          <a:effectLst/>
        </p:spPr>
        <p:txBody>
          <a:bodyPr rIns="0">
            <a:prstTxWarp prst="textNoShape">
              <a:avLst/>
            </a:prstTxWarp>
            <a:spAutoFit/>
          </a:bodyPr>
          <a:lstStyle/>
          <a:p>
            <a:pPr algn="l">
              <a:lnSpc>
                <a:spcPct val="80000"/>
              </a:lnSpc>
              <a:tabLst>
                <a:tab pos="230188" algn="l"/>
              </a:tabLst>
            </a:pPr>
            <a:r>
              <a:rPr lang="en-US" sz="2000" b="1">
                <a:solidFill>
                  <a:srgbClr val="0F116A"/>
                </a:solidFill>
              </a:rPr>
              <a:t>Meiosis 1 completed</a:t>
            </a:r>
          </a:p>
          <a:p>
            <a:pPr algn="l">
              <a:lnSpc>
                <a:spcPct val="80000"/>
              </a:lnSpc>
              <a:tabLst>
                <a:tab pos="230188" algn="l"/>
              </a:tabLst>
            </a:pPr>
            <a:r>
              <a:rPr lang="en-US" sz="2000" b="1">
                <a:solidFill>
                  <a:srgbClr val="0F116A"/>
                </a:solidFill>
              </a:rPr>
              <a:t>	during egg maturation</a:t>
            </a:r>
          </a:p>
        </p:txBody>
      </p:sp>
      <p:sp>
        <p:nvSpPr>
          <p:cNvPr id="503813" name="Line 5"/>
          <p:cNvSpPr>
            <a:spLocks noChangeShapeType="1"/>
          </p:cNvSpPr>
          <p:nvPr/>
        </p:nvSpPr>
        <p:spPr bwMode="auto">
          <a:xfrm>
            <a:off x="2990850" y="4267200"/>
            <a:ext cx="1481138" cy="0"/>
          </a:xfrm>
          <a:prstGeom prst="line">
            <a:avLst/>
          </a:prstGeom>
          <a:noFill/>
          <a:ln w="57150">
            <a:solidFill>
              <a:srgbClr val="CC0000"/>
            </a:solidFill>
            <a:round/>
            <a:headEnd/>
            <a:tailEnd type="triangle" w="med" len="med"/>
          </a:ln>
          <a:effectLst/>
        </p:spPr>
        <p:txBody>
          <a:bodyPr wrap="none" anchor="ctr">
            <a:prstTxWarp prst="textNoShape">
              <a:avLst/>
            </a:prstTxWarp>
          </a:bodyPr>
          <a:lstStyle/>
          <a:p>
            <a:endParaRPr lang="en-US"/>
          </a:p>
        </p:txBody>
      </p:sp>
      <p:sp>
        <p:nvSpPr>
          <p:cNvPr id="503814" name="Rectangle 6"/>
          <p:cNvSpPr>
            <a:spLocks noChangeArrowheads="1"/>
          </p:cNvSpPr>
          <p:nvPr/>
        </p:nvSpPr>
        <p:spPr bwMode="auto">
          <a:xfrm>
            <a:off x="915988" y="5357813"/>
            <a:ext cx="3316287" cy="581025"/>
          </a:xfrm>
          <a:prstGeom prst="rect">
            <a:avLst/>
          </a:prstGeom>
          <a:solidFill>
            <a:srgbClr val="FFCC18"/>
          </a:solidFill>
          <a:ln w="9525">
            <a:noFill/>
            <a:miter lim="800000"/>
            <a:headEnd/>
            <a:tailEnd/>
          </a:ln>
          <a:effectLst/>
        </p:spPr>
        <p:txBody>
          <a:bodyPr rIns="0">
            <a:prstTxWarp prst="textNoShape">
              <a:avLst/>
            </a:prstTxWarp>
            <a:spAutoFit/>
          </a:bodyPr>
          <a:lstStyle/>
          <a:p>
            <a:pPr algn="l">
              <a:lnSpc>
                <a:spcPct val="80000"/>
              </a:lnSpc>
              <a:tabLst>
                <a:tab pos="230188" algn="l"/>
              </a:tabLst>
            </a:pPr>
            <a:r>
              <a:rPr lang="en-US" sz="2000" b="1">
                <a:solidFill>
                  <a:srgbClr val="0F116A"/>
                </a:solidFill>
              </a:rPr>
              <a:t>Meiosis 2 completed</a:t>
            </a:r>
          </a:p>
          <a:p>
            <a:pPr algn="l">
              <a:lnSpc>
                <a:spcPct val="80000"/>
              </a:lnSpc>
              <a:tabLst>
                <a:tab pos="230188" algn="l"/>
              </a:tabLst>
            </a:pPr>
            <a:r>
              <a:rPr lang="en-US" sz="2000" b="1">
                <a:solidFill>
                  <a:srgbClr val="0F116A"/>
                </a:solidFill>
              </a:rPr>
              <a:t>	triggered by fertilization</a:t>
            </a:r>
          </a:p>
        </p:txBody>
      </p:sp>
      <p:sp>
        <p:nvSpPr>
          <p:cNvPr id="503815" name="Line 7"/>
          <p:cNvSpPr>
            <a:spLocks noChangeShapeType="1"/>
          </p:cNvSpPr>
          <p:nvPr/>
        </p:nvSpPr>
        <p:spPr bwMode="auto">
          <a:xfrm>
            <a:off x="2960688" y="5967413"/>
            <a:ext cx="1481137" cy="0"/>
          </a:xfrm>
          <a:prstGeom prst="line">
            <a:avLst/>
          </a:prstGeom>
          <a:noFill/>
          <a:ln w="57150">
            <a:solidFill>
              <a:srgbClr val="CC0000"/>
            </a:solidFill>
            <a:round/>
            <a:headEnd/>
            <a:tailEnd type="triangle" w="med" len="med"/>
          </a:ln>
          <a:effectLst/>
        </p:spPr>
        <p:txBody>
          <a:bodyPr wrap="none" anchor="ctr">
            <a:prstTxWarp prst="textNoShape">
              <a:avLst/>
            </a:prstTxWarp>
          </a:bodyPr>
          <a:lstStyle/>
          <a:p>
            <a:endParaRPr lang="en-US"/>
          </a:p>
        </p:txBody>
      </p:sp>
      <p:sp>
        <p:nvSpPr>
          <p:cNvPr id="503816" name="Rectangle 8"/>
          <p:cNvSpPr>
            <a:spLocks noChangeArrowheads="1"/>
          </p:cNvSpPr>
          <p:nvPr/>
        </p:nvSpPr>
        <p:spPr bwMode="auto">
          <a:xfrm>
            <a:off x="4462463" y="5029200"/>
            <a:ext cx="1328737" cy="311150"/>
          </a:xfrm>
          <a:prstGeom prst="rect">
            <a:avLst/>
          </a:prstGeom>
          <a:noFill/>
          <a:ln w="9525">
            <a:noFill/>
            <a:miter lim="800000"/>
            <a:headEnd/>
            <a:tailEnd/>
          </a:ln>
          <a:effectLst/>
        </p:spPr>
        <p:txBody>
          <a:bodyPr>
            <a:prstTxWarp prst="textNoShape">
              <a:avLst/>
            </a:prstTxWarp>
            <a:spAutoFit/>
          </a:bodyPr>
          <a:lstStyle/>
          <a:p>
            <a:pPr algn="r">
              <a:lnSpc>
                <a:spcPct val="80000"/>
              </a:lnSpc>
              <a:tabLst>
                <a:tab pos="230188" algn="l"/>
              </a:tabLst>
            </a:pPr>
            <a:r>
              <a:rPr lang="en-US" sz="1800" b="1">
                <a:solidFill>
                  <a:srgbClr val="0F116A"/>
                </a:solidFill>
              </a:rPr>
              <a:t>ovulation</a:t>
            </a:r>
          </a:p>
        </p:txBody>
      </p:sp>
      <p:sp>
        <p:nvSpPr>
          <p:cNvPr id="503817" name="Line 9"/>
          <p:cNvSpPr>
            <a:spLocks noChangeShapeType="1"/>
          </p:cNvSpPr>
          <p:nvPr/>
        </p:nvSpPr>
        <p:spPr bwMode="auto">
          <a:xfrm>
            <a:off x="4800600" y="5334000"/>
            <a:ext cx="1176338" cy="0"/>
          </a:xfrm>
          <a:prstGeom prst="line">
            <a:avLst/>
          </a:prstGeom>
          <a:noFill/>
          <a:ln w="57150">
            <a:solidFill>
              <a:srgbClr val="CC0000"/>
            </a:solidFill>
            <a:round/>
            <a:headEnd/>
            <a:tailEnd type="triangle" w="med" len="med"/>
          </a:ln>
          <a:effectLst/>
        </p:spPr>
        <p:txBody>
          <a:bodyPr wrap="none" anchor="ctr">
            <a:prstTxWarp prst="textNoShape">
              <a:avLst/>
            </a:prstTxWarp>
          </a:bodyPr>
          <a:lstStyle/>
          <a:p>
            <a:endParaRPr lang="en-US"/>
          </a:p>
        </p:txBody>
      </p:sp>
      <p:sp>
        <p:nvSpPr>
          <p:cNvPr id="503818" name="Rectangle 10" descr="Rectangle: Click to edit Master text styles&#10;Second level&#10;Third level&#10;Fourth level&#10;Fifth level"/>
          <p:cNvSpPr>
            <a:spLocks noGrp="1" noChangeArrowheads="1"/>
          </p:cNvSpPr>
          <p:nvPr>
            <p:ph type="body" idx="1"/>
          </p:nvPr>
        </p:nvSpPr>
        <p:spPr>
          <a:xfrm>
            <a:off x="241300" y="1117600"/>
            <a:ext cx="4718050" cy="2185988"/>
          </a:xfrm>
          <a:noFill/>
          <a:ln/>
        </p:spPr>
        <p:txBody>
          <a:bodyPr/>
          <a:lstStyle/>
          <a:p>
            <a:pPr marL="287338" indent="-287338"/>
            <a:r>
              <a:rPr lang="en-US" sz="2600" dirty="0"/>
              <a:t>Unequal meiotic divisions</a:t>
            </a:r>
          </a:p>
          <a:p>
            <a:pPr marL="688975" lvl="1" indent="-287338"/>
            <a:r>
              <a:rPr lang="en-US" sz="2400" dirty="0"/>
              <a:t>unequal distribution </a:t>
            </a:r>
            <a:br>
              <a:rPr lang="en-US" sz="2400" dirty="0"/>
            </a:br>
            <a:r>
              <a:rPr lang="en-US" sz="2400" dirty="0"/>
              <a:t>of cytoplasm</a:t>
            </a:r>
          </a:p>
          <a:p>
            <a:pPr marL="688975" lvl="1" indent="-287338"/>
            <a:r>
              <a:rPr lang="en-US" sz="2400" dirty="0"/>
              <a:t>1 egg</a:t>
            </a:r>
          </a:p>
          <a:p>
            <a:pPr marL="688975" lvl="1" indent="-287338"/>
            <a:r>
              <a:rPr lang="en-US" sz="2400" dirty="0"/>
              <a:t>2 polar bodies</a:t>
            </a:r>
          </a:p>
        </p:txBody>
      </p:sp>
      <p:pic>
        <p:nvPicPr>
          <p:cNvPr id="503820" name="Picture 12" descr="penguinL"/>
          <p:cNvPicPr>
            <a:picLocks noChangeAspect="1" noChangeArrowheads="1"/>
          </p:cNvPicPr>
          <p:nvPr/>
        </p:nvPicPr>
        <p:blipFill>
          <a:blip r:embed="rId5"/>
          <a:srcRect/>
          <a:stretch>
            <a:fillRect/>
          </a:stretch>
        </p:blipFill>
        <p:spPr bwMode="auto">
          <a:xfrm>
            <a:off x="7772400" y="0"/>
            <a:ext cx="1274763" cy="1295400"/>
          </a:xfrm>
          <a:prstGeom prst="rect">
            <a:avLst/>
          </a:prstGeom>
          <a:noFill/>
        </p:spPr>
      </p:pic>
      <p:sp>
        <p:nvSpPr>
          <p:cNvPr id="503821" name="AutoShape 13"/>
          <p:cNvSpPr>
            <a:spLocks noChangeArrowheads="1"/>
          </p:cNvSpPr>
          <p:nvPr/>
        </p:nvSpPr>
        <p:spPr bwMode="auto">
          <a:xfrm flipH="1">
            <a:off x="3630613" y="114300"/>
            <a:ext cx="2433637" cy="1219200"/>
          </a:xfrm>
          <a:prstGeom prst="wedgeEllipseCallout">
            <a:avLst>
              <a:gd name="adj1" fmla="val -132454"/>
              <a:gd name="adj2" fmla="val -31384"/>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What is the</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advantage of</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this development </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system? </a:t>
            </a:r>
          </a:p>
        </p:txBody>
      </p:sp>
      <p:sp>
        <p:nvSpPr>
          <p:cNvPr id="503823" name="AutoShape 15"/>
          <p:cNvSpPr>
            <a:spLocks noChangeArrowheads="1"/>
          </p:cNvSpPr>
          <p:nvPr/>
        </p:nvSpPr>
        <p:spPr bwMode="auto">
          <a:xfrm flipH="1">
            <a:off x="1279525" y="6030913"/>
            <a:ext cx="2433638" cy="779462"/>
          </a:xfrm>
          <a:prstGeom prst="wedgeEllipseCallout">
            <a:avLst>
              <a:gd name="adj1" fmla="val -123454"/>
              <a:gd name="adj2" fmla="val 16394"/>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Put all your egg</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in one basket</a:t>
            </a:r>
            <a:r>
              <a:rPr lang="en-US" sz="1800" b="1" i="1">
                <a:solidFill>
                  <a:srgbClr val="0F116A"/>
                </a:solidFill>
                <a:latin typeface="Comic Sans MS" charset="0"/>
                <a:ea typeface="Geneva" charset="0"/>
                <a:cs typeface="Geneva" charset="0"/>
              </a:rPr>
              <a:t>!</a:t>
            </a:r>
            <a:r>
              <a:rPr lang="en-US" sz="1800" b="1">
                <a:solidFill>
                  <a:srgbClr val="0F116A"/>
                </a:solidFill>
                <a:latin typeface="Comic Sans MS" charset="0"/>
                <a:ea typeface="Geneva" charset="0"/>
                <a:cs typeface="Geneva"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03820"/>
                                        </p:tgtEl>
                                        <p:attrNameLst>
                                          <p:attrName>style.visibility</p:attrName>
                                        </p:attrNameLst>
                                      </p:cBhvr>
                                      <p:to>
                                        <p:strVal val="visible"/>
                                      </p:to>
                                    </p:set>
                                    <p:animEffect transition="in" filter="wipe(right)">
                                      <p:cBhvr>
                                        <p:cTn id="7" dur="500"/>
                                        <p:tgtEl>
                                          <p:spTgt spid="50382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03821"/>
                                        </p:tgtEl>
                                        <p:attrNameLst>
                                          <p:attrName>style.visibility</p:attrName>
                                        </p:attrNameLst>
                                      </p:cBhvr>
                                      <p:to>
                                        <p:strVal val="visible"/>
                                      </p:to>
                                    </p:set>
                                    <p:animEffect transition="in" filter="wipe(right)">
                                      <p:cBhvr>
                                        <p:cTn id="11" dur="500"/>
                                        <p:tgtEl>
                                          <p:spTgt spid="503821"/>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503823"/>
                                        </p:tgtEl>
                                        <p:attrNameLst>
                                          <p:attrName>style.visibility</p:attrName>
                                        </p:attrNameLst>
                                      </p:cBhvr>
                                      <p:to>
                                        <p:strVal val="visible"/>
                                      </p:to>
                                    </p:set>
                                    <p:animEffect transition="in" filter="wipe(right)">
                                      <p:cBhvr>
                                        <p:cTn id="16" dur="500"/>
                                        <p:tgtEl>
                                          <p:spTgt spid="503823"/>
                                        </p:tgtEl>
                                      </p:cBhvr>
                                    </p:animEffect>
                                  </p:childTnLst>
                                  <p:subTnLst>
                                    <p:audio>
                                      <p:cMediaNode>
                                        <p:cTn display="0" masterRel="sameClick">
                                          <p:stCondLst>
                                            <p:cond evt="begin" delay="0">
                                              <p:tn val="14"/>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21" grpId="0" animBg="1" autoUpdateAnimBg="0"/>
      <p:bldP spid="50382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a:xfrm>
            <a:off x="114300" y="133350"/>
            <a:ext cx="7772400" cy="762000"/>
          </a:xfrm>
        </p:spPr>
        <p:txBody>
          <a:bodyPr/>
          <a:lstStyle/>
          <a:p>
            <a:r>
              <a:rPr lang="en-US" dirty="0"/>
              <a:t>Fertilization</a:t>
            </a:r>
          </a:p>
        </p:txBody>
      </p:sp>
      <p:pic>
        <p:nvPicPr>
          <p:cNvPr id="505859" name="Picture 3" descr="f50-20_the_journey_of_a_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998538"/>
            <a:ext cx="5867400" cy="4300537"/>
          </a:xfrm>
          <a:prstGeom prst="rect">
            <a:avLst/>
          </a:prstGeom>
          <a:noFill/>
        </p:spPr>
      </p:pic>
      <p:pic>
        <p:nvPicPr>
          <p:cNvPr id="505860"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8113" y="5287963"/>
            <a:ext cx="5699125" cy="1431925"/>
          </a:xfrm>
          <a:prstGeom prst="rect">
            <a:avLst/>
          </a:prstGeom>
          <a:noFill/>
          <a:ln w="9525">
            <a:noFill/>
            <a:miter lim="800000"/>
            <a:headEnd/>
            <a:tailEnd/>
          </a:ln>
          <a:effectLst/>
        </p:spPr>
      </p:pic>
      <p:sp>
        <p:nvSpPr>
          <p:cNvPr id="505861" name="Rectangle 5" descr="Rectangle: Click to edit Master text styles&#10;Second level&#10;Third level&#10;Fourth level&#10;Fifth level"/>
          <p:cNvSpPr>
            <a:spLocks noGrp="1" noChangeArrowheads="1"/>
          </p:cNvSpPr>
          <p:nvPr>
            <p:ph type="body" idx="1"/>
          </p:nvPr>
        </p:nvSpPr>
        <p:spPr>
          <a:xfrm>
            <a:off x="5980113" y="1524000"/>
            <a:ext cx="3163887" cy="3103563"/>
          </a:xfrm>
          <a:noFill/>
          <a:ln/>
        </p:spPr>
        <p:txBody>
          <a:bodyPr/>
          <a:lstStyle/>
          <a:p>
            <a:r>
              <a:rPr lang="en-US" sz="2600"/>
              <a:t>fertilization</a:t>
            </a:r>
          </a:p>
          <a:p>
            <a:r>
              <a:rPr lang="en-US" sz="2600"/>
              <a:t>cleavage</a:t>
            </a:r>
          </a:p>
          <a:p>
            <a:r>
              <a:rPr lang="en-US" sz="2600"/>
              <a:t>gastrulation</a:t>
            </a:r>
          </a:p>
          <a:p>
            <a:r>
              <a:rPr lang="en-US" sz="2600"/>
              <a:t>neurulation</a:t>
            </a:r>
          </a:p>
          <a:p>
            <a:r>
              <a:rPr lang="en-US" sz="2600"/>
              <a:t>organogenesis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228600" y="304800"/>
            <a:ext cx="8534400" cy="914400"/>
          </a:xfrm>
        </p:spPr>
        <p:txBody>
          <a:bodyPr/>
          <a:lstStyle/>
          <a:p>
            <a:pPr eaLnBrk="1" hangingPunct="1"/>
            <a:r>
              <a:rPr lang="en-US">
                <a:ea typeface="ＭＳ Ｐゴシック" pitchFamily="-108" charset="-128"/>
                <a:cs typeface="ＭＳ Ｐゴシック" pitchFamily="-108" charset="-128"/>
              </a:rPr>
              <a:t>A “homunculus” inside the head of a human sperm</a:t>
            </a:r>
          </a:p>
        </p:txBody>
      </p:sp>
      <p:pic>
        <p:nvPicPr>
          <p:cNvPr id="174083" name="Picture 3"/>
          <p:cNvPicPr>
            <a:picLocks noChangeAspect="1" noChangeArrowheads="1"/>
          </p:cNvPicPr>
          <p:nvPr/>
        </p:nvPicPr>
        <p:blipFill>
          <a:blip r:embed="rId2"/>
          <a:srcRect/>
          <a:stretch>
            <a:fillRect/>
          </a:stretch>
        </p:blipFill>
        <p:spPr bwMode="auto">
          <a:xfrm>
            <a:off x="3962400" y="1371600"/>
            <a:ext cx="1330325" cy="5029200"/>
          </a:xfrm>
          <a:prstGeom prst="rect">
            <a:avLst/>
          </a:prstGeom>
          <a:noFill/>
          <a:ln w="9525">
            <a:noFill/>
            <a:miter lim="800000"/>
            <a:headEnd/>
            <a:tailEnd/>
          </a:ln>
        </p:spPr>
      </p:pic>
    </p:spTree>
    <p:extLst>
      <p:ext uri="{BB962C8B-B14F-4D97-AF65-F5344CB8AC3E}">
        <p14:creationId xmlns:p14="http://schemas.microsoft.com/office/powerpoint/2010/main" val="9050702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lstStyle/>
          <a:p>
            <a:r>
              <a:rPr lang="en-US"/>
              <a:t>Fertilization </a:t>
            </a:r>
          </a:p>
        </p:txBody>
      </p:sp>
      <p:sp>
        <p:nvSpPr>
          <p:cNvPr id="507907" name="Rectangle 3" descr="Rectangle: Click to edit Master text styles&#10;Second level&#10;Third level&#10;Fourth level&#10;Fifth level"/>
          <p:cNvSpPr>
            <a:spLocks noGrp="1" noChangeArrowheads="1"/>
          </p:cNvSpPr>
          <p:nvPr>
            <p:ph type="body" idx="1"/>
          </p:nvPr>
        </p:nvSpPr>
        <p:spPr>
          <a:xfrm>
            <a:off x="571500" y="1079500"/>
            <a:ext cx="7772400" cy="1389063"/>
          </a:xfrm>
        </p:spPr>
        <p:txBody>
          <a:bodyPr/>
          <a:lstStyle/>
          <a:p>
            <a:r>
              <a:rPr lang="en-US" dirty="0"/>
              <a:t>Joining of sperm &amp; egg </a:t>
            </a:r>
          </a:p>
          <a:p>
            <a:pPr lvl="1"/>
            <a:r>
              <a:rPr lang="en-US" dirty="0"/>
              <a:t>sperm head (nucleus) enters egg</a:t>
            </a:r>
          </a:p>
        </p:txBody>
      </p:sp>
      <p:pic>
        <p:nvPicPr>
          <p:cNvPr id="50790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b="4349"/>
          <a:stretch>
            <a:fillRect/>
          </a:stretch>
        </p:blipFill>
        <p:spPr bwMode="auto">
          <a:xfrm>
            <a:off x="765175" y="2497138"/>
            <a:ext cx="7758113" cy="428148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304800" y="152400"/>
            <a:ext cx="8534400" cy="914400"/>
          </a:xfrm>
        </p:spPr>
        <p:txBody>
          <a:bodyPr/>
          <a:lstStyle/>
          <a:p>
            <a:pPr eaLnBrk="1" hangingPunct="1"/>
            <a:r>
              <a:rPr lang="en-US" sz="4000">
                <a:ea typeface="ＭＳ Ｐゴシック" pitchFamily="-108" charset="-128"/>
                <a:cs typeface="ＭＳ Ｐゴシック" pitchFamily="-108" charset="-128"/>
              </a:rPr>
              <a:t>What is the effect of sperm binding on Ca</a:t>
            </a:r>
            <a:r>
              <a:rPr lang="en-US" sz="4000" baseline="30000">
                <a:ea typeface="ＭＳ Ｐゴシック" pitchFamily="-108" charset="-128"/>
                <a:cs typeface="ＭＳ Ｐゴシック" pitchFamily="-108" charset="-128"/>
              </a:rPr>
              <a:t>2+</a:t>
            </a:r>
            <a:r>
              <a:rPr lang="en-US" sz="4000">
                <a:ea typeface="ＭＳ Ｐゴシック" pitchFamily="-108" charset="-128"/>
                <a:cs typeface="ＭＳ Ｐゴシック" pitchFamily="-108" charset="-128"/>
              </a:rPr>
              <a:t> distribution in the egg?</a:t>
            </a:r>
          </a:p>
        </p:txBody>
      </p:sp>
      <p:sp>
        <p:nvSpPr>
          <p:cNvPr id="179203" name="Text Box 18"/>
          <p:cNvSpPr txBox="1">
            <a:spLocks noChangeArrowheads="1"/>
          </p:cNvSpPr>
          <p:nvPr/>
        </p:nvSpPr>
        <p:spPr bwMode="auto">
          <a:xfrm>
            <a:off x="7542213" y="1681163"/>
            <a:ext cx="611187" cy="26987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500 </a:t>
            </a:r>
            <a:r>
              <a:rPr lang="en-US" sz="1000">
                <a:sym typeface="Symbol" pitchFamily="-108" charset="2"/>
              </a:rPr>
              <a:t>m</a:t>
            </a:r>
            <a:endParaRPr lang="en-US" sz="1000"/>
          </a:p>
        </p:txBody>
      </p:sp>
      <p:grpSp>
        <p:nvGrpSpPr>
          <p:cNvPr id="179204" name="Group 41"/>
          <p:cNvGrpSpPr>
            <a:grpSpLocks/>
          </p:cNvGrpSpPr>
          <p:nvPr/>
        </p:nvGrpSpPr>
        <p:grpSpPr bwMode="auto">
          <a:xfrm>
            <a:off x="669925" y="1193800"/>
            <a:ext cx="7724775" cy="5259388"/>
            <a:chOff x="422" y="704"/>
            <a:chExt cx="4866" cy="3313"/>
          </a:xfrm>
        </p:grpSpPr>
        <p:grpSp>
          <p:nvGrpSpPr>
            <p:cNvPr id="179205" name="Group 39"/>
            <p:cNvGrpSpPr>
              <a:grpSpLocks/>
            </p:cNvGrpSpPr>
            <p:nvPr/>
          </p:nvGrpSpPr>
          <p:grpSpPr bwMode="auto">
            <a:xfrm>
              <a:off x="440" y="704"/>
              <a:ext cx="4848" cy="304"/>
              <a:chOff x="440" y="704"/>
              <a:chExt cx="4848" cy="304"/>
            </a:xfrm>
          </p:grpSpPr>
          <p:sp>
            <p:nvSpPr>
              <p:cNvPr id="179226" name="Text Box 4"/>
              <p:cNvSpPr txBox="1">
                <a:spLocks noChangeArrowheads="1"/>
              </p:cNvSpPr>
              <p:nvPr/>
            </p:nvSpPr>
            <p:spPr bwMode="auto">
              <a:xfrm>
                <a:off x="440" y="758"/>
                <a:ext cx="4848"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                               A fluorescent dye that glows when it binds free Ca</a:t>
                </a:r>
                <a:r>
                  <a:rPr kumimoji="1" lang="en-US" sz="1000" baseline="30000"/>
                  <a:t>2+</a:t>
                </a:r>
                <a:r>
                  <a:rPr kumimoji="1" lang="en-US" sz="1000"/>
                  <a:t> was injected into unfertilized sea urchin eggs. After sea urchin </a:t>
                </a:r>
              </a:p>
              <a:p>
                <a:pPr eaLnBrk="0" hangingPunct="0"/>
                <a:r>
                  <a:rPr kumimoji="1" lang="en-US" sz="1000"/>
                  <a:t>sperm were added, researchers observed the eggs in a fluorescence microscope.</a:t>
                </a:r>
              </a:p>
            </p:txBody>
          </p:sp>
          <p:grpSp>
            <p:nvGrpSpPr>
              <p:cNvPr id="179227" name="Group 38"/>
              <p:cNvGrpSpPr>
                <a:grpSpLocks/>
              </p:cNvGrpSpPr>
              <p:nvPr/>
            </p:nvGrpSpPr>
            <p:grpSpPr bwMode="auto">
              <a:xfrm>
                <a:off x="500" y="704"/>
                <a:ext cx="636" cy="160"/>
                <a:chOff x="500" y="704"/>
                <a:chExt cx="636" cy="160"/>
              </a:xfrm>
            </p:grpSpPr>
            <p:sp>
              <p:nvSpPr>
                <p:cNvPr id="179228" name="Rectangle 8"/>
                <p:cNvSpPr>
                  <a:spLocks noChangeArrowheads="1"/>
                </p:cNvSpPr>
                <p:nvPr/>
              </p:nvSpPr>
              <p:spPr bwMode="auto">
                <a:xfrm>
                  <a:off x="500" y="704"/>
                  <a:ext cx="632" cy="160"/>
                </a:xfrm>
                <a:prstGeom prst="rect">
                  <a:avLst/>
                </a:prstGeom>
                <a:solidFill>
                  <a:schemeClr val="hlink"/>
                </a:solidFill>
                <a:ln w="25400">
                  <a:noFill/>
                  <a:miter lim="800000"/>
                  <a:headEnd/>
                  <a:tailEnd/>
                </a:ln>
              </p:spPr>
              <p:txBody>
                <a:bodyPr wrap="none" lIns="92075" tIns="46038" rIns="92075" bIns="46038" anchor="ctr">
                  <a:prstTxWarp prst="textNoShape">
                    <a:avLst/>
                  </a:prstTxWarp>
                </a:bodyPr>
                <a:lstStyle/>
                <a:p>
                  <a:endParaRPr lang="en-US"/>
                </a:p>
              </p:txBody>
            </p:sp>
            <p:sp>
              <p:nvSpPr>
                <p:cNvPr id="179229" name="Text Box 5"/>
                <p:cNvSpPr txBox="1">
                  <a:spLocks noChangeArrowheads="1"/>
                </p:cNvSpPr>
                <p:nvPr/>
              </p:nvSpPr>
              <p:spPr bwMode="auto">
                <a:xfrm>
                  <a:off x="501" y="710"/>
                  <a:ext cx="635"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solidFill>
                        <a:schemeClr val="bg1"/>
                      </a:solidFill>
                    </a:rPr>
                    <a:t>EXPERIMENT</a:t>
                  </a:r>
                </a:p>
              </p:txBody>
            </p:sp>
          </p:grpSp>
        </p:grpSp>
        <p:grpSp>
          <p:nvGrpSpPr>
            <p:cNvPr id="179206" name="Group 37"/>
            <p:cNvGrpSpPr>
              <a:grpSpLocks/>
            </p:cNvGrpSpPr>
            <p:nvPr/>
          </p:nvGrpSpPr>
          <p:grpSpPr bwMode="auto">
            <a:xfrm>
              <a:off x="422" y="1082"/>
              <a:ext cx="4847" cy="2935"/>
              <a:chOff x="422" y="1082"/>
              <a:chExt cx="4847" cy="2935"/>
            </a:xfrm>
          </p:grpSpPr>
          <p:pic>
            <p:nvPicPr>
              <p:cNvPr id="179207" name="Picture 3"/>
              <p:cNvPicPr>
                <a:picLocks noChangeAspect="1" noChangeArrowheads="1"/>
              </p:cNvPicPr>
              <p:nvPr/>
            </p:nvPicPr>
            <p:blipFill>
              <a:blip r:embed="rId2"/>
              <a:srcRect/>
              <a:stretch>
                <a:fillRect/>
              </a:stretch>
            </p:blipFill>
            <p:spPr bwMode="auto">
              <a:xfrm>
                <a:off x="480" y="1183"/>
                <a:ext cx="4752" cy="2584"/>
              </a:xfrm>
              <a:prstGeom prst="rect">
                <a:avLst/>
              </a:prstGeom>
              <a:noFill/>
              <a:ln w="9525">
                <a:noFill/>
                <a:miter lim="800000"/>
                <a:headEnd/>
                <a:tailEnd/>
              </a:ln>
            </p:spPr>
          </p:pic>
          <p:grpSp>
            <p:nvGrpSpPr>
              <p:cNvPr id="179208" name="Group 36"/>
              <p:cNvGrpSpPr>
                <a:grpSpLocks/>
              </p:cNvGrpSpPr>
              <p:nvPr/>
            </p:nvGrpSpPr>
            <p:grpSpPr bwMode="auto">
              <a:xfrm>
                <a:off x="480" y="1082"/>
                <a:ext cx="489" cy="157"/>
                <a:chOff x="480" y="1082"/>
                <a:chExt cx="489" cy="157"/>
              </a:xfrm>
            </p:grpSpPr>
            <p:sp>
              <p:nvSpPr>
                <p:cNvPr id="179224" name="Rectangle 9"/>
                <p:cNvSpPr>
                  <a:spLocks noChangeArrowheads="1"/>
                </p:cNvSpPr>
                <p:nvPr/>
              </p:nvSpPr>
              <p:spPr bwMode="auto">
                <a:xfrm>
                  <a:off x="485" y="1095"/>
                  <a:ext cx="480" cy="144"/>
                </a:xfrm>
                <a:prstGeom prst="rect">
                  <a:avLst/>
                </a:prstGeom>
                <a:solidFill>
                  <a:schemeClr val="hlink"/>
                </a:solidFill>
                <a:ln w="25400">
                  <a:noFill/>
                  <a:miter lim="800000"/>
                  <a:headEnd/>
                  <a:tailEnd/>
                </a:ln>
              </p:spPr>
              <p:txBody>
                <a:bodyPr wrap="none" lIns="92075" tIns="46038" rIns="92075" bIns="46038" anchor="ctr">
                  <a:prstTxWarp prst="textNoShape">
                    <a:avLst/>
                  </a:prstTxWarp>
                </a:bodyPr>
                <a:lstStyle/>
                <a:p>
                  <a:endParaRPr lang="en-US"/>
                </a:p>
              </p:txBody>
            </p:sp>
            <p:sp>
              <p:nvSpPr>
                <p:cNvPr id="179225" name="Text Box 6"/>
                <p:cNvSpPr txBox="1">
                  <a:spLocks noChangeArrowheads="1"/>
                </p:cNvSpPr>
                <p:nvPr/>
              </p:nvSpPr>
              <p:spPr bwMode="auto">
                <a:xfrm>
                  <a:off x="480" y="1082"/>
                  <a:ext cx="48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solidFill>
                        <a:schemeClr val="bg1"/>
                      </a:solidFill>
                    </a:rPr>
                    <a:t>RESULTS</a:t>
                  </a:r>
                </a:p>
              </p:txBody>
            </p:sp>
          </p:grpSp>
          <p:grpSp>
            <p:nvGrpSpPr>
              <p:cNvPr id="179209" name="Group 34"/>
              <p:cNvGrpSpPr>
                <a:grpSpLocks/>
              </p:cNvGrpSpPr>
              <p:nvPr/>
            </p:nvGrpSpPr>
            <p:grpSpPr bwMode="auto">
              <a:xfrm>
                <a:off x="472" y="3767"/>
                <a:ext cx="4797" cy="250"/>
                <a:chOff x="472" y="3767"/>
                <a:chExt cx="4797" cy="250"/>
              </a:xfrm>
            </p:grpSpPr>
            <p:sp>
              <p:nvSpPr>
                <p:cNvPr id="179220" name="Text Box 7"/>
                <p:cNvSpPr txBox="1">
                  <a:spLocks noChangeArrowheads="1"/>
                </p:cNvSpPr>
                <p:nvPr/>
              </p:nvSpPr>
              <p:spPr bwMode="auto">
                <a:xfrm>
                  <a:off x="472" y="3767"/>
                  <a:ext cx="4797"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                               The release of Ca</a:t>
                  </a:r>
                  <a:r>
                    <a:rPr kumimoji="1" lang="en-US" sz="1000" baseline="30000"/>
                    <a:t>2+</a:t>
                  </a:r>
                  <a:r>
                    <a:rPr kumimoji="1" lang="en-US" sz="1000"/>
                    <a:t> from the endoplasmic reticulum into the cytosol at the site of sperm entry triggers the release </a:t>
                  </a:r>
                </a:p>
                <a:p>
                  <a:pPr eaLnBrk="0" hangingPunct="0"/>
                  <a:r>
                    <a:rPr kumimoji="1" lang="en-US" sz="1000"/>
                    <a:t>of more and more Ca</a:t>
                  </a:r>
                  <a:r>
                    <a:rPr kumimoji="1" lang="en-US" sz="1000" baseline="30000"/>
                    <a:t>2+</a:t>
                  </a:r>
                  <a:r>
                    <a:rPr kumimoji="1" lang="en-US" sz="1000"/>
                    <a:t> in a wave that spreads to the other side of the cell. The entire process takes about 30 seconds.</a:t>
                  </a:r>
                </a:p>
              </p:txBody>
            </p:sp>
            <p:grpSp>
              <p:nvGrpSpPr>
                <p:cNvPr id="179221" name="Group 16"/>
                <p:cNvGrpSpPr>
                  <a:grpSpLocks/>
                </p:cNvGrpSpPr>
                <p:nvPr/>
              </p:nvGrpSpPr>
              <p:grpSpPr bwMode="auto">
                <a:xfrm>
                  <a:off x="526" y="3767"/>
                  <a:ext cx="654" cy="154"/>
                  <a:chOff x="576" y="3792"/>
                  <a:chExt cx="654" cy="154"/>
                </a:xfrm>
              </p:grpSpPr>
              <p:sp>
                <p:nvSpPr>
                  <p:cNvPr id="179222" name="Rectangle 13"/>
                  <p:cNvSpPr>
                    <a:spLocks noChangeArrowheads="1"/>
                  </p:cNvSpPr>
                  <p:nvPr/>
                </p:nvSpPr>
                <p:spPr bwMode="auto">
                  <a:xfrm>
                    <a:off x="596" y="3800"/>
                    <a:ext cx="619" cy="131"/>
                  </a:xfrm>
                  <a:prstGeom prst="rect">
                    <a:avLst/>
                  </a:prstGeom>
                  <a:solidFill>
                    <a:schemeClr val="hlink"/>
                  </a:solidFill>
                  <a:ln w="25400">
                    <a:noFill/>
                    <a:miter lim="800000"/>
                    <a:headEnd/>
                    <a:tailEnd/>
                  </a:ln>
                </p:spPr>
                <p:txBody>
                  <a:bodyPr wrap="none" lIns="92075" tIns="46038" rIns="92075" bIns="46038" anchor="ctr">
                    <a:prstTxWarp prst="textNoShape">
                      <a:avLst/>
                    </a:prstTxWarp>
                  </a:bodyPr>
                  <a:lstStyle/>
                  <a:p>
                    <a:endParaRPr lang="en-US"/>
                  </a:p>
                </p:txBody>
              </p:sp>
              <p:sp>
                <p:nvSpPr>
                  <p:cNvPr id="179223" name="Text Box 14"/>
                  <p:cNvSpPr txBox="1">
                    <a:spLocks noChangeArrowheads="1"/>
                  </p:cNvSpPr>
                  <p:nvPr/>
                </p:nvSpPr>
                <p:spPr bwMode="auto">
                  <a:xfrm>
                    <a:off x="576" y="3792"/>
                    <a:ext cx="65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solidFill>
                          <a:schemeClr val="bg1"/>
                        </a:solidFill>
                      </a:rPr>
                      <a:t>CONCLUSION</a:t>
                    </a:r>
                  </a:p>
                </p:txBody>
              </p:sp>
            </p:grpSp>
          </p:grpSp>
          <p:sp>
            <p:nvSpPr>
              <p:cNvPr id="179210" name="Text Box 19"/>
              <p:cNvSpPr txBox="1">
                <a:spLocks noChangeArrowheads="1"/>
              </p:cNvSpPr>
              <p:nvPr/>
            </p:nvSpPr>
            <p:spPr bwMode="auto">
              <a:xfrm>
                <a:off x="4089" y="2246"/>
                <a:ext cx="35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30 sec</a:t>
                </a:r>
              </a:p>
            </p:txBody>
          </p:sp>
          <p:sp>
            <p:nvSpPr>
              <p:cNvPr id="179211" name="Text Box 20"/>
              <p:cNvSpPr txBox="1">
                <a:spLocks noChangeArrowheads="1"/>
              </p:cNvSpPr>
              <p:nvPr/>
            </p:nvSpPr>
            <p:spPr bwMode="auto">
              <a:xfrm>
                <a:off x="2872" y="2248"/>
                <a:ext cx="35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20 sec</a:t>
                </a:r>
              </a:p>
            </p:txBody>
          </p:sp>
          <p:sp>
            <p:nvSpPr>
              <p:cNvPr id="179212" name="Text Box 21"/>
              <p:cNvSpPr txBox="1">
                <a:spLocks noChangeArrowheads="1"/>
              </p:cNvSpPr>
              <p:nvPr/>
            </p:nvSpPr>
            <p:spPr bwMode="auto">
              <a:xfrm>
                <a:off x="1632" y="2208"/>
                <a:ext cx="531"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10 sec after</a:t>
                </a:r>
              </a:p>
              <a:p>
                <a:pPr algn="ctr" eaLnBrk="0" hangingPunct="0"/>
                <a:r>
                  <a:rPr lang="en-US" sz="1000"/>
                  <a:t>fertilization</a:t>
                </a:r>
              </a:p>
            </p:txBody>
          </p:sp>
          <p:sp>
            <p:nvSpPr>
              <p:cNvPr id="179213" name="Text Box 22"/>
              <p:cNvSpPr txBox="1">
                <a:spLocks noChangeArrowheads="1"/>
              </p:cNvSpPr>
              <p:nvPr/>
            </p:nvSpPr>
            <p:spPr bwMode="auto">
              <a:xfrm>
                <a:off x="422" y="2227"/>
                <a:ext cx="553"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lang="en-US" sz="1000"/>
                  <a:t>1 sec before</a:t>
                </a:r>
              </a:p>
              <a:p>
                <a:pPr eaLnBrk="0" hangingPunct="0"/>
                <a:r>
                  <a:rPr lang="en-US" sz="1000"/>
                  <a:t>fertilization</a:t>
                </a:r>
              </a:p>
            </p:txBody>
          </p:sp>
          <p:grpSp>
            <p:nvGrpSpPr>
              <p:cNvPr id="179214" name="Group 35"/>
              <p:cNvGrpSpPr>
                <a:grpSpLocks/>
              </p:cNvGrpSpPr>
              <p:nvPr/>
            </p:nvGrpSpPr>
            <p:grpSpPr bwMode="auto">
              <a:xfrm>
                <a:off x="1377" y="2640"/>
                <a:ext cx="831" cy="346"/>
                <a:chOff x="1377" y="2640"/>
                <a:chExt cx="831" cy="346"/>
              </a:xfrm>
            </p:grpSpPr>
            <p:sp>
              <p:nvSpPr>
                <p:cNvPr id="179218" name="Text Box 23"/>
                <p:cNvSpPr txBox="1">
                  <a:spLocks noChangeArrowheads="1"/>
                </p:cNvSpPr>
                <p:nvPr/>
              </p:nvSpPr>
              <p:spPr bwMode="auto">
                <a:xfrm>
                  <a:off x="1377" y="2640"/>
                  <a:ext cx="385" cy="34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lang="en-US" sz="1000"/>
                    <a:t>Point of</a:t>
                  </a:r>
                </a:p>
                <a:p>
                  <a:pPr eaLnBrk="0" hangingPunct="0"/>
                  <a:r>
                    <a:rPr lang="en-US" sz="1000"/>
                    <a:t>Sperm</a:t>
                  </a:r>
                </a:p>
                <a:p>
                  <a:pPr eaLnBrk="0" hangingPunct="0"/>
                  <a:r>
                    <a:rPr lang="en-US" sz="1000"/>
                    <a:t>entry</a:t>
                  </a:r>
                </a:p>
              </p:txBody>
            </p:sp>
            <p:sp>
              <p:nvSpPr>
                <p:cNvPr id="179219" name="Line 24"/>
                <p:cNvSpPr>
                  <a:spLocks noChangeShapeType="1"/>
                </p:cNvSpPr>
                <p:nvPr/>
              </p:nvSpPr>
              <p:spPr bwMode="auto">
                <a:xfrm>
                  <a:off x="1728" y="2736"/>
                  <a:ext cx="480" cy="19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
            <p:nvSpPr>
              <p:cNvPr id="179215" name="Text Box 26"/>
              <p:cNvSpPr txBox="1">
                <a:spLocks noChangeArrowheads="1"/>
              </p:cNvSpPr>
              <p:nvPr/>
            </p:nvSpPr>
            <p:spPr bwMode="auto">
              <a:xfrm>
                <a:off x="2512" y="2630"/>
                <a:ext cx="686"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lang="en-US" sz="1000"/>
                  <a:t>Spreading wave</a:t>
                </a:r>
              </a:p>
              <a:p>
                <a:pPr eaLnBrk="0" hangingPunct="0"/>
                <a:r>
                  <a:rPr lang="en-US" sz="1000"/>
                  <a:t>of calcium ions</a:t>
                </a:r>
              </a:p>
            </p:txBody>
          </p:sp>
          <p:sp>
            <p:nvSpPr>
              <p:cNvPr id="179216" name="Line 27"/>
              <p:cNvSpPr>
                <a:spLocks noChangeShapeType="1"/>
              </p:cNvSpPr>
              <p:nvPr/>
            </p:nvSpPr>
            <p:spPr bwMode="auto">
              <a:xfrm flipV="1">
                <a:off x="2208" y="2880"/>
                <a:ext cx="624"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79217" name="Line 28"/>
              <p:cNvSpPr>
                <a:spLocks noChangeShapeType="1"/>
              </p:cNvSpPr>
              <p:nvPr/>
            </p:nvSpPr>
            <p:spPr bwMode="auto">
              <a:xfrm>
                <a:off x="2832" y="2880"/>
                <a:ext cx="576" cy="38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grpSp>
    </p:spTree>
    <p:extLst>
      <p:ext uri="{BB962C8B-B14F-4D97-AF65-F5344CB8AC3E}">
        <p14:creationId xmlns:p14="http://schemas.microsoft.com/office/powerpoint/2010/main" val="390773974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0" y="274638"/>
            <a:ext cx="9144000" cy="411162"/>
          </a:xfrm>
        </p:spPr>
        <p:txBody>
          <a:bodyPr/>
          <a:lstStyle/>
          <a:p>
            <a:pPr eaLnBrk="1" hangingPunct="1"/>
            <a:r>
              <a:rPr lang="en-US" sz="3200">
                <a:ea typeface="ＭＳ Ｐゴシック" pitchFamily="-108" charset="-128"/>
                <a:cs typeface="ＭＳ Ｐゴシック" pitchFamily="-108" charset="-128"/>
              </a:rPr>
              <a:t>Timeline for the fertilization of sea urchin eggs</a:t>
            </a:r>
          </a:p>
        </p:txBody>
      </p:sp>
      <p:grpSp>
        <p:nvGrpSpPr>
          <p:cNvPr id="181251" name="Group 44"/>
          <p:cNvGrpSpPr>
            <a:grpSpLocks/>
          </p:cNvGrpSpPr>
          <p:nvPr/>
        </p:nvGrpSpPr>
        <p:grpSpPr bwMode="auto">
          <a:xfrm>
            <a:off x="1905000" y="914400"/>
            <a:ext cx="5867400" cy="5381625"/>
            <a:chOff x="1200" y="576"/>
            <a:chExt cx="3696" cy="3390"/>
          </a:xfrm>
        </p:grpSpPr>
        <p:grpSp>
          <p:nvGrpSpPr>
            <p:cNvPr id="181252" name="Group 43"/>
            <p:cNvGrpSpPr>
              <a:grpSpLocks/>
            </p:cNvGrpSpPr>
            <p:nvPr/>
          </p:nvGrpSpPr>
          <p:grpSpPr bwMode="auto">
            <a:xfrm>
              <a:off x="1200" y="576"/>
              <a:ext cx="3696" cy="3390"/>
              <a:chOff x="1200" y="576"/>
              <a:chExt cx="3696" cy="3390"/>
            </a:xfrm>
          </p:grpSpPr>
          <p:pic>
            <p:nvPicPr>
              <p:cNvPr id="181254" name="Picture 3"/>
              <p:cNvPicPr>
                <a:picLocks noChangeAspect="1" noChangeArrowheads="1"/>
              </p:cNvPicPr>
              <p:nvPr/>
            </p:nvPicPr>
            <p:blipFill>
              <a:blip r:embed="rId2"/>
              <a:srcRect/>
              <a:stretch>
                <a:fillRect/>
              </a:stretch>
            </p:blipFill>
            <p:spPr bwMode="auto">
              <a:xfrm>
                <a:off x="1200" y="576"/>
                <a:ext cx="3696" cy="3390"/>
              </a:xfrm>
              <a:prstGeom prst="rect">
                <a:avLst/>
              </a:prstGeom>
              <a:noFill/>
              <a:ln w="9525">
                <a:noFill/>
                <a:miter lim="800000"/>
                <a:headEnd/>
                <a:tailEnd/>
              </a:ln>
            </p:spPr>
          </p:pic>
          <p:sp>
            <p:nvSpPr>
              <p:cNvPr id="181255" name="Text Box 4"/>
              <p:cNvSpPr txBox="1">
                <a:spLocks noChangeArrowheads="1"/>
              </p:cNvSpPr>
              <p:nvPr/>
            </p:nvSpPr>
            <p:spPr bwMode="auto">
              <a:xfrm>
                <a:off x="2193" y="576"/>
                <a:ext cx="955"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Binding of sperm to egg</a:t>
                </a:r>
              </a:p>
            </p:txBody>
          </p:sp>
          <p:sp>
            <p:nvSpPr>
              <p:cNvPr id="181256" name="Text Box 5"/>
              <p:cNvSpPr txBox="1">
                <a:spLocks noChangeArrowheads="1"/>
              </p:cNvSpPr>
              <p:nvPr/>
            </p:nvSpPr>
            <p:spPr bwMode="auto">
              <a:xfrm>
                <a:off x="2208" y="806"/>
                <a:ext cx="1541"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Acrosomal reaction: plasma membrane</a:t>
                </a:r>
              </a:p>
              <a:p>
                <a:pPr eaLnBrk="0" hangingPunct="0"/>
                <a:r>
                  <a:rPr kumimoji="1" lang="en-US" sz="1000"/>
                  <a:t>depolarization (fast block to polyspermy)</a:t>
                </a:r>
              </a:p>
            </p:txBody>
          </p:sp>
          <p:sp>
            <p:nvSpPr>
              <p:cNvPr id="181257" name="Text Box 6"/>
              <p:cNvSpPr txBox="1">
                <a:spLocks noChangeArrowheads="1"/>
              </p:cNvSpPr>
              <p:nvPr/>
            </p:nvSpPr>
            <p:spPr bwMode="auto">
              <a:xfrm>
                <a:off x="2196" y="1488"/>
                <a:ext cx="13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Increased intracellular calcium level</a:t>
                </a:r>
              </a:p>
            </p:txBody>
          </p:sp>
          <p:sp>
            <p:nvSpPr>
              <p:cNvPr id="181258" name="Text Box 7"/>
              <p:cNvSpPr txBox="1">
                <a:spLocks noChangeArrowheads="1"/>
              </p:cNvSpPr>
              <p:nvPr/>
            </p:nvSpPr>
            <p:spPr bwMode="auto">
              <a:xfrm>
                <a:off x="2200" y="1700"/>
                <a:ext cx="191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Cortical reaction begins (slow block to polyspermy)</a:t>
                </a:r>
              </a:p>
            </p:txBody>
          </p:sp>
          <p:sp>
            <p:nvSpPr>
              <p:cNvPr id="181259" name="Text Box 8"/>
              <p:cNvSpPr txBox="1">
                <a:spLocks noChangeArrowheads="1"/>
              </p:cNvSpPr>
              <p:nvPr/>
            </p:nvSpPr>
            <p:spPr bwMode="auto">
              <a:xfrm>
                <a:off x="2198" y="2188"/>
                <a:ext cx="1655"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Formation of fertilization envelope complete</a:t>
                </a:r>
              </a:p>
            </p:txBody>
          </p:sp>
          <p:sp>
            <p:nvSpPr>
              <p:cNvPr id="181260" name="Text Box 9"/>
              <p:cNvSpPr txBox="1">
                <a:spLocks noChangeArrowheads="1"/>
              </p:cNvSpPr>
              <p:nvPr/>
            </p:nvSpPr>
            <p:spPr bwMode="auto">
              <a:xfrm>
                <a:off x="2198" y="2448"/>
                <a:ext cx="101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Increased intracellular pH</a:t>
                </a:r>
              </a:p>
            </p:txBody>
          </p:sp>
          <p:sp>
            <p:nvSpPr>
              <p:cNvPr id="181261" name="Text Box 11"/>
              <p:cNvSpPr txBox="1">
                <a:spLocks noChangeArrowheads="1"/>
              </p:cNvSpPr>
              <p:nvPr/>
            </p:nvSpPr>
            <p:spPr bwMode="auto">
              <a:xfrm>
                <a:off x="2196" y="2812"/>
                <a:ext cx="110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Increased protein synthesis </a:t>
                </a:r>
              </a:p>
            </p:txBody>
          </p:sp>
          <p:sp>
            <p:nvSpPr>
              <p:cNvPr id="181262" name="Text Box 13"/>
              <p:cNvSpPr txBox="1">
                <a:spLocks noChangeArrowheads="1"/>
              </p:cNvSpPr>
              <p:nvPr/>
            </p:nvSpPr>
            <p:spPr bwMode="auto">
              <a:xfrm>
                <a:off x="2198" y="3236"/>
                <a:ext cx="157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Fusion of egg and sperm nuclei complete</a:t>
                </a:r>
              </a:p>
            </p:txBody>
          </p:sp>
          <p:sp>
            <p:nvSpPr>
              <p:cNvPr id="181263" name="Text Box 14"/>
              <p:cNvSpPr txBox="1">
                <a:spLocks noChangeArrowheads="1"/>
              </p:cNvSpPr>
              <p:nvPr/>
            </p:nvSpPr>
            <p:spPr bwMode="auto">
              <a:xfrm>
                <a:off x="2200" y="3537"/>
                <a:ext cx="961"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Onset of DNA synthesis</a:t>
                </a:r>
              </a:p>
            </p:txBody>
          </p:sp>
          <p:sp>
            <p:nvSpPr>
              <p:cNvPr id="181264" name="Text Box 15"/>
              <p:cNvSpPr txBox="1">
                <a:spLocks noChangeArrowheads="1"/>
              </p:cNvSpPr>
              <p:nvPr/>
            </p:nvSpPr>
            <p:spPr bwMode="auto">
              <a:xfrm>
                <a:off x="2198" y="3797"/>
                <a:ext cx="70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First cell division</a:t>
                </a:r>
              </a:p>
            </p:txBody>
          </p:sp>
          <p:sp>
            <p:nvSpPr>
              <p:cNvPr id="181265" name="Text Box 16"/>
              <p:cNvSpPr txBox="1">
                <a:spLocks noChangeArrowheads="1"/>
              </p:cNvSpPr>
              <p:nvPr/>
            </p:nvSpPr>
            <p:spPr bwMode="auto">
              <a:xfrm>
                <a:off x="1589" y="581"/>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1</a:t>
                </a:r>
              </a:p>
            </p:txBody>
          </p:sp>
          <p:sp>
            <p:nvSpPr>
              <p:cNvPr id="181266" name="Text Box 17"/>
              <p:cNvSpPr txBox="1">
                <a:spLocks noChangeArrowheads="1"/>
              </p:cNvSpPr>
              <p:nvPr/>
            </p:nvSpPr>
            <p:spPr bwMode="auto">
              <a:xfrm>
                <a:off x="1584" y="806"/>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2</a:t>
                </a:r>
              </a:p>
            </p:txBody>
          </p:sp>
          <p:sp>
            <p:nvSpPr>
              <p:cNvPr id="181267" name="Text Box 18"/>
              <p:cNvSpPr txBox="1">
                <a:spLocks noChangeArrowheads="1"/>
              </p:cNvSpPr>
              <p:nvPr/>
            </p:nvSpPr>
            <p:spPr bwMode="auto">
              <a:xfrm>
                <a:off x="1584" y="953"/>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3</a:t>
                </a:r>
              </a:p>
            </p:txBody>
          </p:sp>
          <p:sp>
            <p:nvSpPr>
              <p:cNvPr id="181268" name="Text Box 19"/>
              <p:cNvSpPr txBox="1">
                <a:spLocks noChangeArrowheads="1"/>
              </p:cNvSpPr>
              <p:nvPr/>
            </p:nvSpPr>
            <p:spPr bwMode="auto">
              <a:xfrm>
                <a:off x="1584" y="1056"/>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4</a:t>
                </a:r>
              </a:p>
            </p:txBody>
          </p:sp>
          <p:sp>
            <p:nvSpPr>
              <p:cNvPr id="181269" name="Text Box 21"/>
              <p:cNvSpPr txBox="1">
                <a:spLocks noChangeArrowheads="1"/>
              </p:cNvSpPr>
              <p:nvPr/>
            </p:nvSpPr>
            <p:spPr bwMode="auto">
              <a:xfrm>
                <a:off x="1584" y="1243"/>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6</a:t>
                </a:r>
              </a:p>
            </p:txBody>
          </p:sp>
          <p:sp>
            <p:nvSpPr>
              <p:cNvPr id="181270" name="Text Box 23"/>
              <p:cNvSpPr txBox="1">
                <a:spLocks noChangeArrowheads="1"/>
              </p:cNvSpPr>
              <p:nvPr/>
            </p:nvSpPr>
            <p:spPr bwMode="auto">
              <a:xfrm>
                <a:off x="1584" y="1372"/>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8</a:t>
                </a:r>
              </a:p>
            </p:txBody>
          </p:sp>
          <p:sp>
            <p:nvSpPr>
              <p:cNvPr id="181271" name="Text Box 25"/>
              <p:cNvSpPr txBox="1">
                <a:spLocks noChangeArrowheads="1"/>
              </p:cNvSpPr>
              <p:nvPr/>
            </p:nvSpPr>
            <p:spPr bwMode="auto">
              <a:xfrm>
                <a:off x="1540" y="1491"/>
                <a:ext cx="20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10</a:t>
                </a:r>
              </a:p>
            </p:txBody>
          </p:sp>
          <p:sp>
            <p:nvSpPr>
              <p:cNvPr id="181272" name="Text Box 26"/>
              <p:cNvSpPr txBox="1">
                <a:spLocks noChangeArrowheads="1"/>
              </p:cNvSpPr>
              <p:nvPr/>
            </p:nvSpPr>
            <p:spPr bwMode="auto">
              <a:xfrm>
                <a:off x="1540" y="1699"/>
                <a:ext cx="20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20</a:t>
                </a:r>
              </a:p>
            </p:txBody>
          </p:sp>
          <p:sp>
            <p:nvSpPr>
              <p:cNvPr id="181273" name="Text Box 27"/>
              <p:cNvSpPr txBox="1">
                <a:spLocks noChangeArrowheads="1"/>
              </p:cNvSpPr>
              <p:nvPr/>
            </p:nvSpPr>
            <p:spPr bwMode="auto">
              <a:xfrm>
                <a:off x="1536" y="1851"/>
                <a:ext cx="20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30</a:t>
                </a:r>
              </a:p>
            </p:txBody>
          </p:sp>
          <p:sp>
            <p:nvSpPr>
              <p:cNvPr id="181274" name="Text Box 28"/>
              <p:cNvSpPr txBox="1">
                <a:spLocks noChangeArrowheads="1"/>
              </p:cNvSpPr>
              <p:nvPr/>
            </p:nvSpPr>
            <p:spPr bwMode="auto">
              <a:xfrm>
                <a:off x="1540" y="1975"/>
                <a:ext cx="20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40</a:t>
                </a:r>
              </a:p>
            </p:txBody>
          </p:sp>
          <p:sp>
            <p:nvSpPr>
              <p:cNvPr id="181275" name="Text Box 29"/>
              <p:cNvSpPr txBox="1">
                <a:spLocks noChangeArrowheads="1"/>
              </p:cNvSpPr>
              <p:nvPr/>
            </p:nvSpPr>
            <p:spPr bwMode="auto">
              <a:xfrm>
                <a:off x="1540" y="2079"/>
                <a:ext cx="20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50</a:t>
                </a:r>
              </a:p>
            </p:txBody>
          </p:sp>
          <p:sp>
            <p:nvSpPr>
              <p:cNvPr id="181276" name="Text Box 30"/>
              <p:cNvSpPr txBox="1">
                <a:spLocks noChangeArrowheads="1"/>
              </p:cNvSpPr>
              <p:nvPr/>
            </p:nvSpPr>
            <p:spPr bwMode="auto">
              <a:xfrm>
                <a:off x="1590" y="2191"/>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1</a:t>
                </a:r>
              </a:p>
            </p:txBody>
          </p:sp>
          <p:sp>
            <p:nvSpPr>
              <p:cNvPr id="181277" name="Text Box 31"/>
              <p:cNvSpPr txBox="1">
                <a:spLocks noChangeArrowheads="1"/>
              </p:cNvSpPr>
              <p:nvPr/>
            </p:nvSpPr>
            <p:spPr bwMode="auto">
              <a:xfrm>
                <a:off x="1584" y="2436"/>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2</a:t>
                </a:r>
              </a:p>
            </p:txBody>
          </p:sp>
          <p:sp>
            <p:nvSpPr>
              <p:cNvPr id="181278" name="Text Box 32"/>
              <p:cNvSpPr txBox="1">
                <a:spLocks noChangeArrowheads="1"/>
              </p:cNvSpPr>
              <p:nvPr/>
            </p:nvSpPr>
            <p:spPr bwMode="auto">
              <a:xfrm>
                <a:off x="1576" y="2612"/>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3</a:t>
                </a:r>
              </a:p>
            </p:txBody>
          </p:sp>
          <p:sp>
            <p:nvSpPr>
              <p:cNvPr id="181279" name="Text Box 33"/>
              <p:cNvSpPr txBox="1">
                <a:spLocks noChangeArrowheads="1"/>
              </p:cNvSpPr>
              <p:nvPr/>
            </p:nvSpPr>
            <p:spPr bwMode="auto">
              <a:xfrm>
                <a:off x="1576" y="2712"/>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4</a:t>
                </a:r>
              </a:p>
            </p:txBody>
          </p:sp>
          <p:sp>
            <p:nvSpPr>
              <p:cNvPr id="181280" name="Text Box 34"/>
              <p:cNvSpPr txBox="1">
                <a:spLocks noChangeArrowheads="1"/>
              </p:cNvSpPr>
              <p:nvPr/>
            </p:nvSpPr>
            <p:spPr bwMode="auto">
              <a:xfrm>
                <a:off x="1576" y="2796"/>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5</a:t>
                </a:r>
              </a:p>
            </p:txBody>
          </p:sp>
          <p:sp>
            <p:nvSpPr>
              <p:cNvPr id="181281" name="Text Box 35"/>
              <p:cNvSpPr txBox="1">
                <a:spLocks noChangeArrowheads="1"/>
              </p:cNvSpPr>
              <p:nvPr/>
            </p:nvSpPr>
            <p:spPr bwMode="auto">
              <a:xfrm>
                <a:off x="1536" y="3016"/>
                <a:ext cx="20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10</a:t>
                </a:r>
              </a:p>
            </p:txBody>
          </p:sp>
          <p:sp>
            <p:nvSpPr>
              <p:cNvPr id="181282" name="Text Box 36"/>
              <p:cNvSpPr txBox="1">
                <a:spLocks noChangeArrowheads="1"/>
              </p:cNvSpPr>
              <p:nvPr/>
            </p:nvSpPr>
            <p:spPr bwMode="auto">
              <a:xfrm>
                <a:off x="1536" y="3242"/>
                <a:ext cx="20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20</a:t>
                </a:r>
              </a:p>
            </p:txBody>
          </p:sp>
          <p:sp>
            <p:nvSpPr>
              <p:cNvPr id="181283" name="Text Box 37"/>
              <p:cNvSpPr txBox="1">
                <a:spLocks noChangeArrowheads="1"/>
              </p:cNvSpPr>
              <p:nvPr/>
            </p:nvSpPr>
            <p:spPr bwMode="auto">
              <a:xfrm>
                <a:off x="1536" y="3408"/>
                <a:ext cx="20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30</a:t>
                </a:r>
              </a:p>
            </p:txBody>
          </p:sp>
          <p:sp>
            <p:nvSpPr>
              <p:cNvPr id="181284" name="Text Box 38"/>
              <p:cNvSpPr txBox="1">
                <a:spLocks noChangeArrowheads="1"/>
              </p:cNvSpPr>
              <p:nvPr/>
            </p:nvSpPr>
            <p:spPr bwMode="auto">
              <a:xfrm>
                <a:off x="1536" y="3540"/>
                <a:ext cx="20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40</a:t>
                </a:r>
              </a:p>
            </p:txBody>
          </p:sp>
          <p:sp>
            <p:nvSpPr>
              <p:cNvPr id="181285" name="Text Box 39"/>
              <p:cNvSpPr txBox="1">
                <a:spLocks noChangeArrowheads="1"/>
              </p:cNvSpPr>
              <p:nvPr/>
            </p:nvSpPr>
            <p:spPr bwMode="auto">
              <a:xfrm>
                <a:off x="1536" y="3686"/>
                <a:ext cx="20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60</a:t>
                </a:r>
              </a:p>
            </p:txBody>
          </p:sp>
          <p:sp>
            <p:nvSpPr>
              <p:cNvPr id="181286" name="Text Box 41"/>
              <p:cNvSpPr txBox="1">
                <a:spLocks noChangeArrowheads="1"/>
              </p:cNvSpPr>
              <p:nvPr/>
            </p:nvSpPr>
            <p:spPr bwMode="auto">
              <a:xfrm rot="-5476166">
                <a:off x="1145" y="1332"/>
                <a:ext cx="425"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Seconds</a:t>
                </a:r>
              </a:p>
            </p:txBody>
          </p:sp>
          <p:sp>
            <p:nvSpPr>
              <p:cNvPr id="181287" name="Text Box 42"/>
              <p:cNvSpPr txBox="1">
                <a:spLocks noChangeArrowheads="1"/>
              </p:cNvSpPr>
              <p:nvPr/>
            </p:nvSpPr>
            <p:spPr bwMode="auto">
              <a:xfrm rot="-5394109">
                <a:off x="1170" y="2990"/>
                <a:ext cx="395"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Minutes</a:t>
                </a:r>
              </a:p>
            </p:txBody>
          </p:sp>
        </p:grpSp>
        <p:sp>
          <p:nvSpPr>
            <p:cNvPr id="181253" name="Text Box 40"/>
            <p:cNvSpPr txBox="1">
              <a:spLocks noChangeArrowheads="1"/>
            </p:cNvSpPr>
            <p:nvPr/>
          </p:nvSpPr>
          <p:spPr bwMode="auto">
            <a:xfrm>
              <a:off x="1536" y="3812"/>
              <a:ext cx="20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90</a:t>
              </a:r>
            </a:p>
          </p:txBody>
        </p:sp>
      </p:grpSp>
    </p:spTree>
    <p:extLst>
      <p:ext uri="{BB962C8B-B14F-4D97-AF65-F5344CB8AC3E}">
        <p14:creationId xmlns:p14="http://schemas.microsoft.com/office/powerpoint/2010/main" val="28621818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lstStyle/>
          <a:p>
            <a:r>
              <a:rPr lang="en-US"/>
              <a:t>Cleavage</a:t>
            </a:r>
          </a:p>
        </p:txBody>
      </p:sp>
      <p:sp>
        <p:nvSpPr>
          <p:cNvPr id="509955" name="Rectangle 3" descr="Rectangle: Click to edit Master text styles&#10;Second level&#10;Third level&#10;Fourth level&#10;Fifth level"/>
          <p:cNvSpPr>
            <a:spLocks noGrp="1" noChangeArrowheads="1"/>
          </p:cNvSpPr>
          <p:nvPr>
            <p:ph type="body" idx="1"/>
          </p:nvPr>
        </p:nvSpPr>
        <p:spPr>
          <a:xfrm>
            <a:off x="685800" y="1079500"/>
            <a:ext cx="8153400" cy="2667000"/>
          </a:xfrm>
        </p:spPr>
        <p:txBody>
          <a:bodyPr/>
          <a:lstStyle/>
          <a:p>
            <a:r>
              <a:rPr lang="en-US" dirty="0"/>
              <a:t>Repeated mitotic divisions of zygote</a:t>
            </a:r>
            <a:endParaRPr lang="en-US" sz="2600" dirty="0"/>
          </a:p>
          <a:p>
            <a:pPr lvl="1"/>
            <a:r>
              <a:rPr lang="en-US" dirty="0"/>
              <a:t>1st step to becoming multicellular</a:t>
            </a:r>
          </a:p>
          <a:p>
            <a:pPr lvl="1"/>
            <a:r>
              <a:rPr lang="en-US" u="sng" dirty="0"/>
              <a:t>unequal divisions</a:t>
            </a:r>
            <a:r>
              <a:rPr lang="en-US" dirty="0"/>
              <a:t> establishes body plan</a:t>
            </a:r>
          </a:p>
          <a:p>
            <a:pPr lvl="2"/>
            <a:r>
              <a:rPr lang="en-US" sz="2800" dirty="0"/>
              <a:t>different cells receive different portions of egg cytoplasm &amp; therefore different regulatory signals</a:t>
            </a:r>
          </a:p>
        </p:txBody>
      </p:sp>
      <p:pic>
        <p:nvPicPr>
          <p:cNvPr id="50995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4130675"/>
            <a:ext cx="8464550" cy="265112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9955">
                                            <p:txEl>
                                              <p:pRg st="0" end="0"/>
                                            </p:txEl>
                                          </p:spTgt>
                                        </p:tgtEl>
                                        <p:attrNameLst>
                                          <p:attrName>style.visibility</p:attrName>
                                        </p:attrNameLst>
                                      </p:cBhvr>
                                      <p:to>
                                        <p:strVal val="visible"/>
                                      </p:to>
                                    </p:set>
                                    <p:anim calcmode="lin" valueType="num">
                                      <p:cBhvr additive="base">
                                        <p:cTn id="7" dur="500" fill="hold"/>
                                        <p:tgtEl>
                                          <p:spTgt spid="5099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99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9955">
                                            <p:txEl>
                                              <p:pRg st="1" end="1"/>
                                            </p:txEl>
                                          </p:spTgt>
                                        </p:tgtEl>
                                        <p:attrNameLst>
                                          <p:attrName>style.visibility</p:attrName>
                                        </p:attrNameLst>
                                      </p:cBhvr>
                                      <p:to>
                                        <p:strVal val="visible"/>
                                      </p:to>
                                    </p:set>
                                    <p:anim calcmode="lin" valueType="num">
                                      <p:cBhvr additive="base">
                                        <p:cTn id="13" dur="500" fill="hold"/>
                                        <p:tgtEl>
                                          <p:spTgt spid="5099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99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9955">
                                            <p:txEl>
                                              <p:pRg st="2" end="2"/>
                                            </p:txEl>
                                          </p:spTgt>
                                        </p:tgtEl>
                                        <p:attrNameLst>
                                          <p:attrName>style.visibility</p:attrName>
                                        </p:attrNameLst>
                                      </p:cBhvr>
                                      <p:to>
                                        <p:strVal val="visible"/>
                                      </p:to>
                                    </p:set>
                                    <p:anim calcmode="lin" valueType="num">
                                      <p:cBhvr additive="base">
                                        <p:cTn id="19" dur="500" fill="hold"/>
                                        <p:tgtEl>
                                          <p:spTgt spid="5099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99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9955">
                                            <p:txEl>
                                              <p:pRg st="3" end="3"/>
                                            </p:txEl>
                                          </p:spTgt>
                                        </p:tgtEl>
                                        <p:attrNameLst>
                                          <p:attrName>style.visibility</p:attrName>
                                        </p:attrNameLst>
                                      </p:cBhvr>
                                      <p:to>
                                        <p:strVal val="visible"/>
                                      </p:to>
                                    </p:set>
                                    <p:anim calcmode="lin" valueType="num">
                                      <p:cBhvr additive="base">
                                        <p:cTn id="25" dur="500" fill="hold"/>
                                        <p:tgtEl>
                                          <p:spTgt spid="5099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995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lstStyle/>
          <a:p>
            <a:r>
              <a:rPr lang="en-US"/>
              <a:t>Cleavage</a:t>
            </a:r>
          </a:p>
        </p:txBody>
      </p:sp>
      <p:pic>
        <p:nvPicPr>
          <p:cNvPr id="51200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4313" y="2487613"/>
            <a:ext cx="5181600" cy="2212975"/>
          </a:xfrm>
          <a:prstGeom prst="rect">
            <a:avLst/>
          </a:prstGeom>
          <a:noFill/>
          <a:ln w="9525">
            <a:noFill/>
            <a:miter lim="800000"/>
            <a:headEnd/>
            <a:tailEnd/>
          </a:ln>
        </p:spPr>
      </p:pic>
      <p:sp>
        <p:nvSpPr>
          <p:cNvPr id="512004" name="Rectangle 4" descr="Rectangle: Click to edit Master text styles&#10;Second level&#10;Third level&#10;Fourth level&#10;Fifth level"/>
          <p:cNvSpPr>
            <a:spLocks noGrp="1" noChangeArrowheads="1"/>
          </p:cNvSpPr>
          <p:nvPr>
            <p:ph type="body" idx="1"/>
          </p:nvPr>
        </p:nvSpPr>
        <p:spPr>
          <a:xfrm>
            <a:off x="838200" y="1371600"/>
            <a:ext cx="7772400" cy="1143000"/>
          </a:xfrm>
          <a:noFill/>
          <a:ln/>
        </p:spPr>
        <p:txBody>
          <a:bodyPr/>
          <a:lstStyle/>
          <a:p>
            <a:r>
              <a:rPr lang="en-US">
                <a:sym typeface="Symbol" charset="2"/>
              </a:rPr>
              <a:t>zygote  </a:t>
            </a:r>
            <a:r>
              <a:rPr lang="en-US"/>
              <a:t>morula </a:t>
            </a:r>
            <a:r>
              <a:rPr lang="en-US">
                <a:sym typeface="Symbol" charset="2"/>
              </a:rPr>
              <a:t> </a:t>
            </a:r>
            <a:r>
              <a:rPr lang="en-US"/>
              <a:t>blastula</a:t>
            </a:r>
          </a:p>
          <a:p>
            <a:pPr lvl="1"/>
            <a:r>
              <a:rPr lang="en-US" sz="2600"/>
              <a:t>establishes future development</a:t>
            </a:r>
            <a:endParaRPr lang="en-US" sz="2200">
              <a:solidFill>
                <a:srgbClr val="0F116A"/>
              </a:solidFill>
            </a:endParaRPr>
          </a:p>
        </p:txBody>
      </p:sp>
      <p:pic>
        <p:nvPicPr>
          <p:cNvPr id="512005"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84513" y="4708525"/>
            <a:ext cx="2109787" cy="2133600"/>
          </a:xfrm>
          <a:prstGeom prst="rect">
            <a:avLst/>
          </a:prstGeom>
          <a:noFill/>
          <a:ln w="9525">
            <a:noFill/>
            <a:miter lim="800000"/>
            <a:headEnd/>
            <a:tailEnd/>
          </a:ln>
        </p:spPr>
      </p:pic>
      <p:sp>
        <p:nvSpPr>
          <p:cNvPr id="512006" name="Rectangle 6"/>
          <p:cNvSpPr>
            <a:spLocks noChangeArrowheads="1"/>
          </p:cNvSpPr>
          <p:nvPr/>
        </p:nvSpPr>
        <p:spPr bwMode="auto">
          <a:xfrm>
            <a:off x="296863" y="4157663"/>
            <a:ext cx="1068387" cy="427037"/>
          </a:xfrm>
          <a:prstGeom prst="rect">
            <a:avLst/>
          </a:prstGeom>
          <a:noFill/>
          <a:ln w="9525">
            <a:noFill/>
            <a:miter lim="800000"/>
            <a:headEnd/>
            <a:tailEnd/>
          </a:ln>
          <a:effectLst/>
        </p:spPr>
        <p:txBody>
          <a:bodyPr wrap="none" anchor="ctr">
            <a:prstTxWarp prst="textNoShape">
              <a:avLst/>
            </a:prstTxWarp>
            <a:spAutoFit/>
          </a:bodyPr>
          <a:lstStyle/>
          <a:p>
            <a:r>
              <a:rPr lang="en-US" sz="2200" b="1">
                <a:solidFill>
                  <a:schemeClr val="bg1"/>
                </a:solidFill>
                <a:sym typeface="Symbol" charset="2"/>
              </a:rPr>
              <a:t>zygote</a:t>
            </a:r>
          </a:p>
        </p:txBody>
      </p:sp>
      <p:sp>
        <p:nvSpPr>
          <p:cNvPr id="512008" name="Rectangle 8"/>
          <p:cNvSpPr>
            <a:spLocks noChangeArrowheads="1"/>
          </p:cNvSpPr>
          <p:nvPr/>
        </p:nvSpPr>
        <p:spPr bwMode="auto">
          <a:xfrm>
            <a:off x="2747963" y="6338888"/>
            <a:ext cx="1431925" cy="488950"/>
          </a:xfrm>
          <a:prstGeom prst="rect">
            <a:avLst/>
          </a:prstGeom>
          <a:noFill/>
          <a:ln w="9525">
            <a:noFill/>
            <a:miter lim="800000"/>
            <a:headEnd/>
            <a:tailEnd/>
          </a:ln>
          <a:effectLst/>
        </p:spPr>
        <p:txBody>
          <a:bodyPr wrap="none" anchor="ctr">
            <a:prstTxWarp prst="textNoShape">
              <a:avLst/>
            </a:prstTxWarp>
            <a:spAutoFit/>
          </a:bodyPr>
          <a:lstStyle/>
          <a:p>
            <a:r>
              <a:rPr lang="en-US" sz="2600" b="1">
                <a:solidFill>
                  <a:srgbClr val="000000"/>
                </a:solidFill>
              </a:rPr>
              <a:t>blastula</a:t>
            </a:r>
            <a:endParaRPr lang="en-US" sz="3000" b="1">
              <a:solidFill>
                <a:srgbClr val="0F116A"/>
              </a:solidFill>
            </a:endParaRPr>
          </a:p>
        </p:txBody>
      </p:sp>
      <p:pic>
        <p:nvPicPr>
          <p:cNvPr id="512009" name="Picture 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86388" y="2571750"/>
            <a:ext cx="2674937" cy="2098675"/>
          </a:xfrm>
          <a:prstGeom prst="rect">
            <a:avLst/>
          </a:prstGeom>
          <a:noFill/>
          <a:ln w="9525">
            <a:noFill/>
            <a:miter lim="800000"/>
            <a:headEnd/>
            <a:tailEnd/>
          </a:ln>
        </p:spPr>
      </p:pic>
      <p:pic>
        <p:nvPicPr>
          <p:cNvPr id="512010" name="Picture 1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34950" y="4703763"/>
            <a:ext cx="2557463" cy="2098675"/>
          </a:xfrm>
          <a:prstGeom prst="rect">
            <a:avLst/>
          </a:prstGeom>
          <a:noFill/>
          <a:ln w="9525">
            <a:noFill/>
            <a:miter lim="800000"/>
            <a:headEnd/>
            <a:tailEnd/>
          </a:ln>
        </p:spPr>
      </p:pic>
      <p:sp>
        <p:nvSpPr>
          <p:cNvPr id="512007" name="Rectangle 7"/>
          <p:cNvSpPr>
            <a:spLocks noChangeArrowheads="1"/>
          </p:cNvSpPr>
          <p:nvPr/>
        </p:nvSpPr>
        <p:spPr bwMode="auto">
          <a:xfrm>
            <a:off x="263525" y="6343650"/>
            <a:ext cx="1116013" cy="427038"/>
          </a:xfrm>
          <a:prstGeom prst="rect">
            <a:avLst/>
          </a:prstGeom>
          <a:noFill/>
          <a:ln w="9525">
            <a:noFill/>
            <a:miter lim="800000"/>
            <a:headEnd/>
            <a:tailEnd/>
          </a:ln>
          <a:effectLst/>
        </p:spPr>
        <p:txBody>
          <a:bodyPr wrap="none" anchor="ctr">
            <a:prstTxWarp prst="textNoShape">
              <a:avLst/>
            </a:prstTxWarp>
            <a:spAutoFit/>
          </a:bodyPr>
          <a:lstStyle/>
          <a:p>
            <a:r>
              <a:rPr lang="en-US" sz="2200" b="1">
                <a:solidFill>
                  <a:schemeClr val="bg1"/>
                </a:solidFill>
                <a:sym typeface="Symbol" charset="2"/>
              </a:rPr>
              <a:t>morula</a:t>
            </a:r>
          </a:p>
        </p:txBody>
      </p:sp>
      <p:pic>
        <p:nvPicPr>
          <p:cNvPr id="512011" name="Picture 1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02300" y="4608513"/>
            <a:ext cx="2135188" cy="2249487"/>
          </a:xfrm>
          <a:prstGeom prst="rect">
            <a:avLst/>
          </a:prstGeom>
          <a:noFill/>
          <a:ln w="9525">
            <a:noFill/>
            <a:miter lim="800000"/>
            <a:headEnd/>
            <a:tailEnd/>
          </a:ln>
        </p:spPr>
      </p:pic>
      <p:sp>
        <p:nvSpPr>
          <p:cNvPr id="512012" name="Rectangle 12"/>
          <p:cNvSpPr>
            <a:spLocks noChangeArrowheads="1"/>
          </p:cNvSpPr>
          <p:nvPr/>
        </p:nvSpPr>
        <p:spPr bwMode="auto">
          <a:xfrm>
            <a:off x="7254875" y="4557713"/>
            <a:ext cx="1782763" cy="427037"/>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gastrulation</a:t>
            </a:r>
          </a:p>
        </p:txBody>
      </p:sp>
      <p:pic>
        <p:nvPicPr>
          <p:cNvPr id="512013" name="Picture 1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201988" y="130175"/>
            <a:ext cx="5894387" cy="119062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013"/>
                                        </p:tgtEl>
                                        <p:attrNameLst>
                                          <p:attrName>style.visibility</p:attrName>
                                        </p:attrNameLst>
                                      </p:cBhvr>
                                      <p:to>
                                        <p:strVal val="visible"/>
                                      </p:to>
                                    </p:set>
                                    <p:animEffect transition="in" filter="wipe(left)">
                                      <p:cBhvr>
                                        <p:cTn id="7" dur="500"/>
                                        <p:tgtEl>
                                          <p:spTgt spid="512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4052" name="Rectangle 4" descr="Rectangle: Click to edit Master text styles&#10;Second level&#10;Third level&#10;Fourth level&#10;Fifth level"/>
          <p:cNvSpPr>
            <a:spLocks noGrp="1" noChangeArrowheads="1"/>
          </p:cNvSpPr>
          <p:nvPr>
            <p:ph type="body" idx="1"/>
          </p:nvPr>
        </p:nvSpPr>
        <p:spPr>
          <a:xfrm>
            <a:off x="107950" y="736600"/>
            <a:ext cx="5797550" cy="4883150"/>
          </a:xfrm>
          <a:noFill/>
        </p:spPr>
        <p:txBody>
          <a:bodyPr/>
          <a:lstStyle/>
          <a:p>
            <a:pPr marL="288925" indent="-288925">
              <a:lnSpc>
                <a:spcPct val="90000"/>
              </a:lnSpc>
            </a:pPr>
            <a:r>
              <a:rPr lang="en-US" sz="2600" dirty="0"/>
              <a:t>Establish 3 cell layers</a:t>
            </a:r>
          </a:p>
          <a:p>
            <a:pPr marL="684213" lvl="1" indent="-280988">
              <a:lnSpc>
                <a:spcPct val="90000"/>
              </a:lnSpc>
            </a:pPr>
            <a:r>
              <a:rPr lang="en-US" sz="2400" u="sng" dirty="0">
                <a:solidFill>
                  <a:srgbClr val="CC0000"/>
                </a:solidFill>
              </a:rPr>
              <a:t>ectoderm</a:t>
            </a:r>
            <a:endParaRPr lang="en-US" sz="2400" dirty="0"/>
          </a:p>
          <a:p>
            <a:pPr marL="973138" lvl="2" indent="-174625">
              <a:lnSpc>
                <a:spcPct val="90000"/>
              </a:lnSpc>
            </a:pPr>
            <a:r>
              <a:rPr lang="en-US" dirty="0"/>
              <a:t>outer body tissues</a:t>
            </a:r>
          </a:p>
          <a:p>
            <a:pPr marL="1316038" lvl="3">
              <a:lnSpc>
                <a:spcPct val="90000"/>
              </a:lnSpc>
            </a:pPr>
            <a:r>
              <a:rPr lang="en-US" dirty="0"/>
              <a:t>skin, nails, </a:t>
            </a:r>
            <a:r>
              <a:rPr lang="en-US" dirty="0" err="1" smtClean="0"/>
              <a:t>teeth,nerves</a:t>
            </a:r>
            <a:r>
              <a:rPr lang="en-US" dirty="0"/>
              <a:t>, eyes, lining of mouth</a:t>
            </a:r>
          </a:p>
          <a:p>
            <a:pPr marL="684213" lvl="1" indent="-280988">
              <a:lnSpc>
                <a:spcPct val="90000"/>
              </a:lnSpc>
            </a:pPr>
            <a:r>
              <a:rPr lang="en-US" sz="2400" u="sng" dirty="0">
                <a:solidFill>
                  <a:srgbClr val="CC0000"/>
                </a:solidFill>
              </a:rPr>
              <a:t>mesoderm</a:t>
            </a:r>
            <a:endParaRPr lang="en-US" sz="2400" dirty="0"/>
          </a:p>
          <a:p>
            <a:pPr marL="973138" lvl="2" indent="-174625">
              <a:lnSpc>
                <a:spcPct val="90000"/>
              </a:lnSpc>
            </a:pPr>
            <a:r>
              <a:rPr lang="en-US" dirty="0"/>
              <a:t>middle tissues</a:t>
            </a:r>
          </a:p>
          <a:p>
            <a:pPr marL="1316038" lvl="3">
              <a:lnSpc>
                <a:spcPct val="90000"/>
              </a:lnSpc>
            </a:pPr>
            <a:r>
              <a:rPr lang="en-US" dirty="0"/>
              <a:t>blood &amp; lymph, bone &amp; notochord, </a:t>
            </a:r>
            <a:r>
              <a:rPr lang="en-US" dirty="0" smtClean="0"/>
              <a:t>muscle, excretory </a:t>
            </a:r>
            <a:r>
              <a:rPr lang="en-US" dirty="0"/>
              <a:t>&amp; reproductive systems</a:t>
            </a:r>
          </a:p>
          <a:p>
            <a:pPr marL="684213" lvl="1" indent="-280988">
              <a:lnSpc>
                <a:spcPct val="90000"/>
              </a:lnSpc>
            </a:pPr>
            <a:r>
              <a:rPr lang="en-US" sz="2400" u="sng" dirty="0">
                <a:solidFill>
                  <a:srgbClr val="CC0000"/>
                </a:solidFill>
              </a:rPr>
              <a:t>endoderm</a:t>
            </a:r>
            <a:endParaRPr lang="en-US" sz="2400" dirty="0"/>
          </a:p>
          <a:p>
            <a:pPr marL="973138" lvl="2" indent="-174625">
              <a:lnSpc>
                <a:spcPct val="90000"/>
              </a:lnSpc>
            </a:pPr>
            <a:r>
              <a:rPr lang="en-US" dirty="0"/>
              <a:t>inner lining</a:t>
            </a:r>
          </a:p>
          <a:p>
            <a:pPr marL="1316038" lvl="3">
              <a:lnSpc>
                <a:spcPct val="90000"/>
              </a:lnSpc>
            </a:pPr>
            <a:r>
              <a:rPr lang="en-US" dirty="0"/>
              <a:t>digestive </a:t>
            </a:r>
            <a:r>
              <a:rPr lang="en-US" dirty="0" smtClean="0"/>
              <a:t>system, </a:t>
            </a:r>
            <a:r>
              <a:rPr lang="en-US" u="sng" dirty="0" smtClean="0"/>
              <a:t>lining</a:t>
            </a:r>
            <a:r>
              <a:rPr lang="en-US" dirty="0" smtClean="0"/>
              <a:t> </a:t>
            </a:r>
            <a:r>
              <a:rPr lang="en-US" dirty="0"/>
              <a:t>of respiratory, excretory &amp; reproductive systems </a:t>
            </a:r>
          </a:p>
        </p:txBody>
      </p:sp>
      <p:pic>
        <p:nvPicPr>
          <p:cNvPr id="514050" name="Picture 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51825" y="2590800"/>
            <a:ext cx="4077875" cy="4267200"/>
          </a:xfrm>
          <a:prstGeom prst="rect">
            <a:avLst/>
          </a:prstGeom>
          <a:noFill/>
          <a:ln w="9525">
            <a:noFill/>
            <a:miter lim="800000"/>
            <a:headEnd/>
            <a:tailEnd/>
          </a:ln>
        </p:spPr>
      </p:pic>
      <p:sp>
        <p:nvSpPr>
          <p:cNvPr id="514051" name="Rectangle 3"/>
          <p:cNvSpPr>
            <a:spLocks noGrp="1" noChangeArrowheads="1"/>
          </p:cNvSpPr>
          <p:nvPr>
            <p:ph type="title"/>
          </p:nvPr>
        </p:nvSpPr>
        <p:spPr>
          <a:xfrm>
            <a:off x="0" y="0"/>
            <a:ext cx="8534400" cy="762000"/>
          </a:xfrm>
        </p:spPr>
        <p:txBody>
          <a:bodyPr/>
          <a:lstStyle/>
          <a:p>
            <a:r>
              <a:rPr lang="en-US"/>
              <a:t>Gastrulation </a:t>
            </a:r>
          </a:p>
        </p:txBody>
      </p:sp>
      <p:sp>
        <p:nvSpPr>
          <p:cNvPr id="514053" name="Line 5"/>
          <p:cNvSpPr>
            <a:spLocks noChangeShapeType="1"/>
          </p:cNvSpPr>
          <p:nvPr/>
        </p:nvSpPr>
        <p:spPr bwMode="auto">
          <a:xfrm flipV="1">
            <a:off x="6629400" y="3352800"/>
            <a:ext cx="152400" cy="644525"/>
          </a:xfrm>
          <a:prstGeom prst="line">
            <a:avLst/>
          </a:prstGeom>
          <a:noFill/>
          <a:ln w="25400">
            <a:solidFill>
              <a:srgbClr val="000000"/>
            </a:solidFill>
            <a:round/>
            <a:headEnd/>
            <a:tailEnd/>
          </a:ln>
        </p:spPr>
        <p:txBody>
          <a:bodyPr>
            <a:prstTxWarp prst="textNoShape">
              <a:avLst/>
            </a:prstTxWarp>
          </a:bodyPr>
          <a:lstStyle/>
          <a:p>
            <a:endParaRPr lang="en-US"/>
          </a:p>
        </p:txBody>
      </p:sp>
      <p:sp>
        <p:nvSpPr>
          <p:cNvPr id="514054" name="Rectangle 6"/>
          <p:cNvSpPr>
            <a:spLocks noChangeArrowheads="1"/>
          </p:cNvSpPr>
          <p:nvPr/>
        </p:nvSpPr>
        <p:spPr bwMode="auto">
          <a:xfrm>
            <a:off x="6383338" y="3094038"/>
            <a:ext cx="1143000" cy="258762"/>
          </a:xfrm>
          <a:prstGeom prst="rect">
            <a:avLst/>
          </a:prstGeom>
          <a:solidFill>
            <a:schemeClr val="bg1"/>
          </a:solidFill>
          <a:ln w="9525">
            <a:noFill/>
            <a:miter lim="800000"/>
            <a:headEnd/>
            <a:tailEnd/>
          </a:ln>
        </p:spPr>
        <p:txBody>
          <a:bodyPr wrap="none" lIns="0" tIns="0" rIns="0" bIns="0">
            <a:prstTxWarp prst="textNoShape">
              <a:avLst/>
            </a:prstTxWarp>
            <a:spAutoFit/>
          </a:bodyPr>
          <a:lstStyle/>
          <a:p>
            <a:pPr algn="l">
              <a:lnSpc>
                <a:spcPct val="85000"/>
              </a:lnSpc>
            </a:pPr>
            <a:r>
              <a:rPr lang="en-US" sz="2000" b="1">
                <a:solidFill>
                  <a:srgbClr val="000000"/>
                </a:solidFill>
              </a:rPr>
              <a:t>ectoderm</a:t>
            </a:r>
            <a:endParaRPr lang="en-US" sz="2000"/>
          </a:p>
        </p:txBody>
      </p:sp>
      <p:sp>
        <p:nvSpPr>
          <p:cNvPr id="514055" name="Rectangle 7"/>
          <p:cNvSpPr>
            <a:spLocks noChangeArrowheads="1"/>
          </p:cNvSpPr>
          <p:nvPr/>
        </p:nvSpPr>
        <p:spPr bwMode="auto">
          <a:xfrm>
            <a:off x="7859713" y="4038600"/>
            <a:ext cx="1284287" cy="258763"/>
          </a:xfrm>
          <a:prstGeom prst="rect">
            <a:avLst/>
          </a:prstGeom>
          <a:solidFill>
            <a:schemeClr val="bg1"/>
          </a:solidFill>
          <a:ln w="9525">
            <a:noFill/>
            <a:miter lim="800000"/>
            <a:headEnd/>
            <a:tailEnd/>
          </a:ln>
        </p:spPr>
        <p:txBody>
          <a:bodyPr wrap="none" lIns="0" tIns="0" rIns="0" bIns="0">
            <a:prstTxWarp prst="textNoShape">
              <a:avLst/>
            </a:prstTxWarp>
            <a:spAutoFit/>
          </a:bodyPr>
          <a:lstStyle/>
          <a:p>
            <a:pPr algn="l">
              <a:lnSpc>
                <a:spcPct val="85000"/>
              </a:lnSpc>
            </a:pPr>
            <a:r>
              <a:rPr lang="en-US" sz="2000" b="1">
                <a:solidFill>
                  <a:srgbClr val="000000"/>
                </a:solidFill>
              </a:rPr>
              <a:t>mesoderm</a:t>
            </a:r>
            <a:endParaRPr lang="en-US" sz="2000"/>
          </a:p>
        </p:txBody>
      </p:sp>
      <p:sp>
        <p:nvSpPr>
          <p:cNvPr id="514056" name="Rectangle 8"/>
          <p:cNvSpPr>
            <a:spLocks noChangeArrowheads="1"/>
          </p:cNvSpPr>
          <p:nvPr/>
        </p:nvSpPr>
        <p:spPr bwMode="auto">
          <a:xfrm>
            <a:off x="6383338" y="5151438"/>
            <a:ext cx="1227137" cy="258762"/>
          </a:xfrm>
          <a:prstGeom prst="rect">
            <a:avLst/>
          </a:prstGeom>
          <a:solidFill>
            <a:schemeClr val="bg1"/>
          </a:solidFill>
          <a:ln w="9525">
            <a:noFill/>
            <a:miter lim="800000"/>
            <a:headEnd/>
            <a:tailEnd/>
          </a:ln>
        </p:spPr>
        <p:txBody>
          <a:bodyPr wrap="none" lIns="0" tIns="0" rIns="0" bIns="0">
            <a:prstTxWarp prst="textNoShape">
              <a:avLst/>
            </a:prstTxWarp>
            <a:spAutoFit/>
          </a:bodyPr>
          <a:lstStyle/>
          <a:p>
            <a:pPr algn="l">
              <a:lnSpc>
                <a:spcPct val="85000"/>
              </a:lnSpc>
            </a:pPr>
            <a:r>
              <a:rPr lang="en-US" sz="2000" b="1">
                <a:solidFill>
                  <a:srgbClr val="000000"/>
                </a:solidFill>
              </a:rPr>
              <a:t>endoderm</a:t>
            </a:r>
            <a:endParaRPr lang="en-US" sz="2000"/>
          </a:p>
        </p:txBody>
      </p:sp>
      <p:sp>
        <p:nvSpPr>
          <p:cNvPr id="514057" name="Line 9"/>
          <p:cNvSpPr>
            <a:spLocks noChangeShapeType="1"/>
          </p:cNvSpPr>
          <p:nvPr/>
        </p:nvSpPr>
        <p:spPr bwMode="auto">
          <a:xfrm flipV="1">
            <a:off x="7315200" y="4191000"/>
            <a:ext cx="482600" cy="76200"/>
          </a:xfrm>
          <a:prstGeom prst="line">
            <a:avLst/>
          </a:prstGeom>
          <a:noFill/>
          <a:ln w="25400">
            <a:solidFill>
              <a:srgbClr val="000000"/>
            </a:solidFill>
            <a:round/>
            <a:headEnd/>
            <a:tailEnd/>
          </a:ln>
        </p:spPr>
        <p:txBody>
          <a:bodyPr>
            <a:prstTxWarp prst="textNoShape">
              <a:avLst/>
            </a:prstTxWarp>
          </a:bodyPr>
          <a:lstStyle/>
          <a:p>
            <a:endParaRPr lang="en-US"/>
          </a:p>
        </p:txBody>
      </p:sp>
      <p:sp>
        <p:nvSpPr>
          <p:cNvPr id="514058" name="Line 10"/>
          <p:cNvSpPr>
            <a:spLocks noChangeShapeType="1"/>
          </p:cNvSpPr>
          <p:nvPr/>
        </p:nvSpPr>
        <p:spPr bwMode="auto">
          <a:xfrm>
            <a:off x="6629400" y="4419600"/>
            <a:ext cx="158750" cy="688975"/>
          </a:xfrm>
          <a:prstGeom prst="line">
            <a:avLst/>
          </a:prstGeom>
          <a:noFill/>
          <a:ln w="25400">
            <a:solidFill>
              <a:srgbClr val="000000"/>
            </a:solidFill>
            <a:round/>
            <a:headEnd/>
            <a:tailEnd/>
          </a:ln>
        </p:spPr>
        <p:txBody>
          <a:bodyPr>
            <a:prstTxWarp prst="textNoShape">
              <a:avLst/>
            </a:prstTxWarp>
          </a:bodyPr>
          <a:lstStyle/>
          <a:p>
            <a:endParaRPr lang="en-US"/>
          </a:p>
        </p:txBody>
      </p:sp>
      <p:sp>
        <p:nvSpPr>
          <p:cNvPr id="514059" name="Rectangle 11"/>
          <p:cNvSpPr>
            <a:spLocks noChangeArrowheads="1"/>
          </p:cNvSpPr>
          <p:nvPr/>
        </p:nvSpPr>
        <p:spPr bwMode="auto">
          <a:xfrm>
            <a:off x="79375" y="6400800"/>
            <a:ext cx="4111625" cy="427038"/>
          </a:xfrm>
          <a:prstGeom prst="rect">
            <a:avLst/>
          </a:prstGeom>
          <a:solidFill>
            <a:srgbClr val="FFCC18"/>
          </a:solidFill>
          <a:ln w="9525">
            <a:noFill/>
            <a:miter lim="800000"/>
            <a:headEnd/>
            <a:tailEnd/>
          </a:ln>
          <a:effectLst/>
        </p:spPr>
        <p:txBody>
          <a:bodyPr wrap="none">
            <a:prstTxWarp prst="textNoShape">
              <a:avLst/>
            </a:prstTxWarp>
            <a:spAutoFit/>
          </a:bodyPr>
          <a:lstStyle/>
          <a:p>
            <a:pPr algn="l"/>
            <a:r>
              <a:rPr lang="en-US" sz="2200" b="1">
                <a:solidFill>
                  <a:srgbClr val="0F116A"/>
                </a:solidFill>
              </a:rPr>
              <a:t>protostome vs. deuterostome</a:t>
            </a:r>
          </a:p>
        </p:txBody>
      </p:sp>
      <p:pic>
        <p:nvPicPr>
          <p:cNvPr id="514060" name="Picture 1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99338" y="457200"/>
            <a:ext cx="1592262" cy="1676400"/>
          </a:xfrm>
          <a:prstGeom prst="rect">
            <a:avLst/>
          </a:prstGeom>
          <a:noFill/>
          <a:ln w="9525">
            <a:noFill/>
            <a:miter lim="800000"/>
            <a:headEnd/>
            <a:tailEnd/>
          </a:ln>
        </p:spPr>
      </p:pic>
      <p:sp>
        <p:nvSpPr>
          <p:cNvPr id="514061" name="Rectangle 13"/>
          <p:cNvSpPr>
            <a:spLocks noChangeArrowheads="1"/>
          </p:cNvSpPr>
          <p:nvPr/>
        </p:nvSpPr>
        <p:spPr bwMode="auto">
          <a:xfrm>
            <a:off x="4762500" y="457200"/>
            <a:ext cx="2762250" cy="695325"/>
          </a:xfrm>
          <a:prstGeom prst="rect">
            <a:avLst/>
          </a:prstGeom>
          <a:noFill/>
          <a:ln w="9525">
            <a:noFill/>
            <a:miter lim="800000"/>
            <a:headEnd/>
            <a:tailEnd/>
          </a:ln>
          <a:effectLst/>
        </p:spPr>
        <p:txBody>
          <a:bodyPr wrap="none">
            <a:prstTxWarp prst="textNoShape">
              <a:avLst/>
            </a:prstTxWarp>
            <a:spAutoFit/>
          </a:bodyPr>
          <a:lstStyle/>
          <a:p>
            <a:pPr algn="r">
              <a:lnSpc>
                <a:spcPct val="90000"/>
              </a:lnSpc>
            </a:pPr>
            <a:r>
              <a:rPr lang="en-US" sz="2200" b="1">
                <a:solidFill>
                  <a:srgbClr val="0F116A"/>
                </a:solidFill>
              </a:rPr>
              <a:t>gastrulation in</a:t>
            </a:r>
            <a:br>
              <a:rPr lang="en-US" sz="2200" b="1">
                <a:solidFill>
                  <a:srgbClr val="0F116A"/>
                </a:solidFill>
              </a:rPr>
            </a:br>
            <a:r>
              <a:rPr lang="en-US" sz="2200" b="1">
                <a:solidFill>
                  <a:srgbClr val="0F116A"/>
                </a:solidFill>
              </a:rPr>
              <a:t>primitive chordates</a:t>
            </a:r>
            <a:endParaRPr lang="en-US" sz="3000" b="1">
              <a:solidFill>
                <a:srgbClr val="0F116A"/>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4052">
                                            <p:txEl>
                                              <p:pRg st="2" end="2"/>
                                            </p:txEl>
                                          </p:spTgt>
                                        </p:tgtEl>
                                        <p:attrNameLst>
                                          <p:attrName>style.visibility</p:attrName>
                                        </p:attrNameLst>
                                      </p:cBhvr>
                                      <p:to>
                                        <p:strVal val="visible"/>
                                      </p:to>
                                    </p:set>
                                    <p:anim calcmode="lin" valueType="num">
                                      <p:cBhvr additive="base">
                                        <p:cTn id="7" dur="500" fill="hold"/>
                                        <p:tgtEl>
                                          <p:spTgt spid="51405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405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4052">
                                            <p:txEl>
                                              <p:pRg st="3" end="3"/>
                                            </p:txEl>
                                          </p:spTgt>
                                        </p:tgtEl>
                                        <p:attrNameLst>
                                          <p:attrName>style.visibility</p:attrName>
                                        </p:attrNameLst>
                                      </p:cBhvr>
                                      <p:to>
                                        <p:strVal val="visible"/>
                                      </p:to>
                                    </p:set>
                                    <p:anim calcmode="lin" valueType="num">
                                      <p:cBhvr additive="base">
                                        <p:cTn id="13" dur="500" fill="hold"/>
                                        <p:tgtEl>
                                          <p:spTgt spid="51405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405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4052">
                                            <p:txEl>
                                              <p:pRg st="5" end="5"/>
                                            </p:txEl>
                                          </p:spTgt>
                                        </p:tgtEl>
                                        <p:attrNameLst>
                                          <p:attrName>style.visibility</p:attrName>
                                        </p:attrNameLst>
                                      </p:cBhvr>
                                      <p:to>
                                        <p:strVal val="visible"/>
                                      </p:to>
                                    </p:set>
                                    <p:anim calcmode="lin" valueType="num">
                                      <p:cBhvr additive="base">
                                        <p:cTn id="19" dur="500" fill="hold"/>
                                        <p:tgtEl>
                                          <p:spTgt spid="514052">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405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par>
                                <p:cTn id="21" presetID="2" presetClass="entr" presetSubtype="8" fill="hold" grpId="0" nodeType="withEffect">
                                  <p:stCondLst>
                                    <p:cond delay="0"/>
                                  </p:stCondLst>
                                  <p:childTnLst>
                                    <p:set>
                                      <p:cBhvr>
                                        <p:cTn id="22" dur="1" fill="hold">
                                          <p:stCondLst>
                                            <p:cond delay="0"/>
                                          </p:stCondLst>
                                        </p:cTn>
                                        <p:tgtEl>
                                          <p:spTgt spid="514052">
                                            <p:txEl>
                                              <p:pRg st="6" end="6"/>
                                            </p:txEl>
                                          </p:spTgt>
                                        </p:tgtEl>
                                        <p:attrNameLst>
                                          <p:attrName>style.visibility</p:attrName>
                                        </p:attrNameLst>
                                      </p:cBhvr>
                                      <p:to>
                                        <p:strVal val="visible"/>
                                      </p:to>
                                    </p:set>
                                    <p:anim calcmode="lin" valueType="num">
                                      <p:cBhvr additive="base">
                                        <p:cTn id="23" dur="500" fill="hold"/>
                                        <p:tgtEl>
                                          <p:spTgt spid="514052">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1405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14052">
                                            <p:txEl>
                                              <p:pRg st="8" end="8"/>
                                            </p:txEl>
                                          </p:spTgt>
                                        </p:tgtEl>
                                        <p:attrNameLst>
                                          <p:attrName>style.visibility</p:attrName>
                                        </p:attrNameLst>
                                      </p:cBhvr>
                                      <p:to>
                                        <p:strVal val="visible"/>
                                      </p:to>
                                    </p:set>
                                    <p:anim calcmode="lin" valueType="num">
                                      <p:cBhvr additive="base">
                                        <p:cTn id="29" dur="500" fill="hold"/>
                                        <p:tgtEl>
                                          <p:spTgt spid="514052">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14052">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14052">
                                            <p:txEl>
                                              <p:pRg st="9" end="9"/>
                                            </p:txEl>
                                          </p:spTgt>
                                        </p:tgtEl>
                                        <p:attrNameLst>
                                          <p:attrName>style.visibility</p:attrName>
                                        </p:attrNameLst>
                                      </p:cBhvr>
                                      <p:to>
                                        <p:strVal val="visible"/>
                                      </p:to>
                                    </p:set>
                                    <p:anim calcmode="lin" valueType="num">
                                      <p:cBhvr additive="base">
                                        <p:cTn id="35" dur="500" fill="hold"/>
                                        <p:tgtEl>
                                          <p:spTgt spid="514052">
                                            <p:txEl>
                                              <p:pRg st="9" end="9"/>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14052">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2"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1026"/>
          <p:cNvSpPr>
            <a:spLocks noGrp="1" noChangeArrowheads="1"/>
          </p:cNvSpPr>
          <p:nvPr>
            <p:ph type="title"/>
          </p:nvPr>
        </p:nvSpPr>
        <p:spPr/>
        <p:txBody>
          <a:bodyPr/>
          <a:lstStyle/>
          <a:p>
            <a:r>
              <a:rPr lang="en-US"/>
              <a:t>Testing…</a:t>
            </a:r>
          </a:p>
        </p:txBody>
      </p:sp>
      <p:sp>
        <p:nvSpPr>
          <p:cNvPr id="583683" name="Rectangle 1027" descr="Rectangle: Click to edit Master text styles&#10;Second level&#10;Third level&#10;Fourth level&#10;Fifth level"/>
          <p:cNvSpPr>
            <a:spLocks noGrp="1" noChangeArrowheads="1"/>
          </p:cNvSpPr>
          <p:nvPr>
            <p:ph type="body" idx="1"/>
          </p:nvPr>
        </p:nvSpPr>
        <p:spPr>
          <a:xfrm>
            <a:off x="838200" y="1371600"/>
            <a:ext cx="8116888" cy="4948238"/>
          </a:xfrm>
        </p:spPr>
        <p:txBody>
          <a:bodyPr/>
          <a:lstStyle/>
          <a:p>
            <a:pPr marL="0" indent="0">
              <a:lnSpc>
                <a:spcPct val="107000"/>
              </a:lnSpc>
              <a:buFontTx/>
              <a:buNone/>
            </a:pPr>
            <a:r>
              <a:rPr lang="en-US" sz="2400">
                <a:solidFill>
                  <a:srgbClr val="000000"/>
                </a:solidFill>
                <a:latin typeface="Times New Roman" charset="0"/>
              </a:rPr>
              <a:t>All of the following correctly describe the fate of the embryonic layers of a vertebrate EXCEPT</a:t>
            </a:r>
          </a:p>
          <a:p>
            <a:pPr marL="2444750" lvl="4" indent="-342900">
              <a:lnSpc>
                <a:spcPct val="107000"/>
              </a:lnSpc>
              <a:buFont typeface="Arial" charset="0"/>
              <a:buAutoNum type="arabicPeriod"/>
            </a:pPr>
            <a:endParaRPr lang="en-US" sz="900">
              <a:solidFill>
                <a:srgbClr val="000000"/>
              </a:solidFill>
              <a:latin typeface="Times New Roman" charset="0"/>
            </a:endParaRPr>
          </a:p>
          <a:p>
            <a:pPr marL="635000" lvl="1" indent="-409575">
              <a:lnSpc>
                <a:spcPct val="117000"/>
              </a:lnSpc>
              <a:buFontTx/>
              <a:buNone/>
            </a:pPr>
            <a:r>
              <a:rPr lang="en-US" sz="2400">
                <a:solidFill>
                  <a:srgbClr val="000000"/>
                </a:solidFill>
                <a:latin typeface="Times New Roman" charset="0"/>
              </a:rPr>
              <a:t>A.	neural tube and epidermis develop from ectoderm</a:t>
            </a:r>
          </a:p>
          <a:p>
            <a:pPr marL="635000" lvl="1" indent="-409575">
              <a:lnSpc>
                <a:spcPct val="117000"/>
              </a:lnSpc>
              <a:buFontTx/>
              <a:buNone/>
            </a:pPr>
            <a:r>
              <a:rPr lang="en-US" sz="2400">
                <a:solidFill>
                  <a:srgbClr val="000000"/>
                </a:solidFill>
                <a:latin typeface="Times New Roman" charset="0"/>
              </a:rPr>
              <a:t>B.	linings of digestive organs and lungs develop from endoderm</a:t>
            </a:r>
          </a:p>
          <a:p>
            <a:pPr marL="635000" lvl="1" indent="-409575">
              <a:lnSpc>
                <a:spcPct val="117000"/>
              </a:lnSpc>
              <a:buFontTx/>
              <a:buNone/>
            </a:pPr>
            <a:r>
              <a:rPr lang="en-US" sz="2400">
                <a:solidFill>
                  <a:srgbClr val="000000"/>
                </a:solidFill>
                <a:latin typeface="Times New Roman" charset="0"/>
              </a:rPr>
              <a:t>C.	notochord and kidneys develop from endoderm</a:t>
            </a:r>
          </a:p>
          <a:p>
            <a:pPr marL="635000" lvl="1" indent="-409575">
              <a:lnSpc>
                <a:spcPct val="117000"/>
              </a:lnSpc>
              <a:buFontTx/>
              <a:buNone/>
            </a:pPr>
            <a:r>
              <a:rPr lang="en-US" sz="2400">
                <a:solidFill>
                  <a:srgbClr val="000000"/>
                </a:solidFill>
                <a:latin typeface="Times New Roman" charset="0"/>
              </a:rPr>
              <a:t>D.	skeletal muscles and heart develop from mesoderm</a:t>
            </a:r>
          </a:p>
          <a:p>
            <a:pPr marL="635000" lvl="1" indent="-409575">
              <a:lnSpc>
                <a:spcPct val="117000"/>
              </a:lnSpc>
              <a:buFontTx/>
              <a:buNone/>
            </a:pPr>
            <a:r>
              <a:rPr lang="en-US" sz="2400">
                <a:solidFill>
                  <a:srgbClr val="000000"/>
                </a:solidFill>
                <a:latin typeface="Times New Roman" charset="0"/>
              </a:rPr>
              <a:t>E.	reproductive organs and blood vessels develop from mesoderm</a:t>
            </a:r>
            <a:endParaRPr lang="en-US" sz="2400" b="0">
              <a:solidFill>
                <a:srgbClr val="000000"/>
              </a:solidFill>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1026"/>
          <p:cNvSpPr>
            <a:spLocks noGrp="1" noChangeArrowheads="1"/>
          </p:cNvSpPr>
          <p:nvPr>
            <p:ph type="title"/>
          </p:nvPr>
        </p:nvSpPr>
        <p:spPr/>
        <p:txBody>
          <a:bodyPr/>
          <a:lstStyle/>
          <a:p>
            <a:r>
              <a:rPr lang="en-US"/>
              <a:t>Testing…</a:t>
            </a:r>
          </a:p>
        </p:txBody>
      </p:sp>
      <p:sp>
        <p:nvSpPr>
          <p:cNvPr id="584707" name="Rectangle 1027" descr="Rectangle: Click to edit Master text styles&#10;Second level&#10;Third level&#10;Fourth level&#10;Fifth level"/>
          <p:cNvSpPr>
            <a:spLocks noGrp="1" noChangeArrowheads="1"/>
          </p:cNvSpPr>
          <p:nvPr>
            <p:ph type="body" idx="1"/>
          </p:nvPr>
        </p:nvSpPr>
        <p:spPr>
          <a:xfrm>
            <a:off x="838200" y="1371600"/>
            <a:ext cx="8116888" cy="4948238"/>
          </a:xfrm>
        </p:spPr>
        <p:txBody>
          <a:bodyPr/>
          <a:lstStyle/>
          <a:p>
            <a:pPr marL="0" indent="0">
              <a:lnSpc>
                <a:spcPct val="90000"/>
              </a:lnSpc>
              <a:buFontTx/>
              <a:buNone/>
              <a:tabLst>
                <a:tab pos="860425" algn="l"/>
                <a:tab pos="5489575" algn="l"/>
              </a:tabLst>
            </a:pPr>
            <a:r>
              <a:rPr sz="2400" noProof="1">
                <a:solidFill>
                  <a:srgbClr val="000000"/>
                </a:solidFill>
                <a:latin typeface="Times New Roman" charset="0"/>
              </a:rPr>
              <a:t>In a study of the development of frogs, groups of cells in the germ layers of several embryos in the early gastrula stage were stained with five different dyes that do not harm living tissue. After organogenesis (organ formation), the location of the dyes was noted, as shown in the table below.</a:t>
            </a:r>
            <a:endParaRPr sz="2400" b="0" noProof="1">
              <a:solidFill>
                <a:srgbClr val="000000"/>
              </a:solidFill>
              <a:latin typeface="Times New Roman" charset="0"/>
            </a:endParaRPr>
          </a:p>
          <a:p>
            <a:pPr marL="0" indent="0">
              <a:lnSpc>
                <a:spcPct val="90000"/>
              </a:lnSpc>
              <a:buFontTx/>
              <a:buNone/>
              <a:tabLst>
                <a:tab pos="860425" algn="l"/>
                <a:tab pos="5489575" algn="l"/>
              </a:tabLst>
            </a:pPr>
            <a:endParaRPr sz="2400" b="0" noProof="1">
              <a:solidFill>
                <a:srgbClr val="000000"/>
              </a:solidFill>
              <a:latin typeface="Times New Roman" charset="0"/>
            </a:endParaRPr>
          </a:p>
          <a:p>
            <a:pPr marL="0" indent="0">
              <a:lnSpc>
                <a:spcPct val="90000"/>
              </a:lnSpc>
              <a:buFontTx/>
              <a:buNone/>
              <a:tabLst>
                <a:tab pos="860425" algn="l"/>
                <a:tab pos="5489575" algn="l"/>
              </a:tabLst>
            </a:pPr>
            <a:r>
              <a:rPr sz="2400" b="0" u="sng" noProof="1">
                <a:solidFill>
                  <a:srgbClr val="000000"/>
                </a:solidFill>
                <a:latin typeface="Times New Roman" charset="0"/>
              </a:rPr>
              <a:t>	</a:t>
            </a:r>
            <a:r>
              <a:rPr sz="2400" u="sng" noProof="1">
                <a:solidFill>
                  <a:srgbClr val="000000"/>
                </a:solidFill>
                <a:latin typeface="Times New Roman" charset="0"/>
              </a:rPr>
              <a:t>Tissue	Stain</a:t>
            </a:r>
          </a:p>
          <a:p>
            <a:pPr marL="0" indent="0">
              <a:lnSpc>
                <a:spcPct val="90000"/>
              </a:lnSpc>
              <a:buFontTx/>
              <a:buNone/>
              <a:tabLst>
                <a:tab pos="860425" algn="l"/>
                <a:tab pos="5489575" algn="l"/>
              </a:tabLst>
            </a:pPr>
            <a:r>
              <a:rPr sz="2400" noProof="1">
                <a:solidFill>
                  <a:srgbClr val="000000"/>
                </a:solidFill>
                <a:latin typeface="Times New Roman" charset="0"/>
              </a:rPr>
              <a:t>	</a:t>
            </a:r>
            <a:r>
              <a:rPr sz="2400" noProof="1">
                <a:solidFill>
                  <a:srgbClr val="CC0000"/>
                </a:solidFill>
                <a:latin typeface="Times New Roman" charset="0"/>
              </a:rPr>
              <a:t>Brain	Red</a:t>
            </a:r>
            <a:endParaRPr sz="2400" noProof="1">
              <a:solidFill>
                <a:srgbClr val="000000"/>
              </a:solidFill>
              <a:latin typeface="Times New Roman" charset="0"/>
            </a:endParaRPr>
          </a:p>
          <a:p>
            <a:pPr marL="0" indent="0">
              <a:lnSpc>
                <a:spcPct val="90000"/>
              </a:lnSpc>
              <a:buFontTx/>
              <a:buNone/>
              <a:tabLst>
                <a:tab pos="860425" algn="l"/>
                <a:tab pos="5489575" algn="l"/>
              </a:tabLst>
            </a:pPr>
            <a:r>
              <a:rPr sz="2400" noProof="1">
                <a:solidFill>
                  <a:srgbClr val="000000"/>
                </a:solidFill>
                <a:latin typeface="Times New Roman" charset="0"/>
              </a:rPr>
              <a:t>	</a:t>
            </a:r>
            <a:r>
              <a:rPr sz="2400" noProof="1">
                <a:solidFill>
                  <a:srgbClr val="FFCC00"/>
                </a:solidFill>
                <a:latin typeface="Times New Roman" charset="0"/>
              </a:rPr>
              <a:t>Notochord	Yellow</a:t>
            </a:r>
            <a:endParaRPr sz="2400" noProof="1">
              <a:solidFill>
                <a:srgbClr val="000000"/>
              </a:solidFill>
              <a:latin typeface="Times New Roman" charset="0"/>
            </a:endParaRPr>
          </a:p>
          <a:p>
            <a:pPr marL="0" indent="0">
              <a:lnSpc>
                <a:spcPct val="90000"/>
              </a:lnSpc>
              <a:buFontTx/>
              <a:buNone/>
              <a:tabLst>
                <a:tab pos="860425" algn="l"/>
                <a:tab pos="5489575" algn="l"/>
              </a:tabLst>
            </a:pPr>
            <a:r>
              <a:rPr sz="2400" noProof="1">
                <a:solidFill>
                  <a:srgbClr val="000000"/>
                </a:solidFill>
                <a:latin typeface="Times New Roman" charset="0"/>
              </a:rPr>
              <a:t>	</a:t>
            </a:r>
            <a:r>
              <a:rPr sz="2400" noProof="1">
                <a:solidFill>
                  <a:srgbClr val="008000"/>
                </a:solidFill>
                <a:latin typeface="Times New Roman" charset="0"/>
              </a:rPr>
              <a:t>Liver	Green</a:t>
            </a:r>
            <a:endParaRPr sz="2400" noProof="1">
              <a:solidFill>
                <a:srgbClr val="000000"/>
              </a:solidFill>
              <a:latin typeface="Times New Roman" charset="0"/>
            </a:endParaRPr>
          </a:p>
          <a:p>
            <a:pPr marL="0" indent="0">
              <a:lnSpc>
                <a:spcPct val="90000"/>
              </a:lnSpc>
              <a:buFontTx/>
              <a:buNone/>
              <a:tabLst>
                <a:tab pos="860425" algn="l"/>
                <a:tab pos="5489575" algn="l"/>
              </a:tabLst>
            </a:pPr>
            <a:r>
              <a:rPr sz="2400" noProof="1">
                <a:solidFill>
                  <a:srgbClr val="000000"/>
                </a:solidFill>
                <a:latin typeface="Times New Roman" charset="0"/>
              </a:rPr>
              <a:t>	</a:t>
            </a:r>
            <a:r>
              <a:rPr sz="2400" noProof="1">
                <a:solidFill>
                  <a:srgbClr val="000060"/>
                </a:solidFill>
                <a:latin typeface="Times New Roman" charset="0"/>
              </a:rPr>
              <a:t>Lens of the eye	Blue</a:t>
            </a:r>
            <a:endParaRPr sz="2400" noProof="1">
              <a:solidFill>
                <a:srgbClr val="000000"/>
              </a:solidFill>
              <a:latin typeface="Times New Roman" charset="0"/>
            </a:endParaRPr>
          </a:p>
          <a:p>
            <a:pPr marL="0" indent="0">
              <a:lnSpc>
                <a:spcPct val="90000"/>
              </a:lnSpc>
              <a:buFontTx/>
              <a:buNone/>
              <a:tabLst>
                <a:tab pos="860425" algn="l"/>
                <a:tab pos="5489575" algn="l"/>
              </a:tabLst>
            </a:pPr>
            <a:r>
              <a:rPr sz="2400" noProof="1">
                <a:solidFill>
                  <a:srgbClr val="000000"/>
                </a:solidFill>
                <a:latin typeface="Times New Roman" charset="0"/>
              </a:rPr>
              <a:t>	</a:t>
            </a:r>
            <a:r>
              <a:rPr sz="2400" noProof="1">
                <a:solidFill>
                  <a:schemeClr val="tx2"/>
                </a:solidFill>
                <a:latin typeface="Times New Roman" charset="0"/>
              </a:rPr>
              <a:t>Lining of the digestive tract	Purple</a:t>
            </a:r>
            <a:endParaRPr lang="en-US" sz="2400" b="0">
              <a:solidFill>
                <a:srgbClr val="000000"/>
              </a:solidFill>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0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7800" y="2460625"/>
            <a:ext cx="3886200" cy="3759200"/>
          </a:xfrm>
          <a:prstGeom prst="rect">
            <a:avLst/>
          </a:prstGeom>
          <a:noFill/>
          <a:ln w="9525">
            <a:noFill/>
            <a:miter lim="800000"/>
            <a:headEnd/>
            <a:tailEnd/>
          </a:ln>
        </p:spPr>
      </p:pic>
      <p:sp>
        <p:nvSpPr>
          <p:cNvPr id="516099" name="Rectangle 3"/>
          <p:cNvSpPr>
            <a:spLocks noGrp="1" noChangeArrowheads="1"/>
          </p:cNvSpPr>
          <p:nvPr>
            <p:ph type="title"/>
          </p:nvPr>
        </p:nvSpPr>
        <p:spPr/>
        <p:txBody>
          <a:bodyPr/>
          <a:lstStyle/>
          <a:p>
            <a:r>
              <a:rPr lang="en-US"/>
              <a:t>Neurulation</a:t>
            </a:r>
          </a:p>
        </p:txBody>
      </p:sp>
      <p:sp>
        <p:nvSpPr>
          <p:cNvPr id="516100" name="Rectangle 4" descr="Rectangle: Click to edit Master text styles&#10;Second level&#10;Third level&#10;Fourth level&#10;Fifth level"/>
          <p:cNvSpPr>
            <a:spLocks noGrp="1" noChangeArrowheads="1"/>
          </p:cNvSpPr>
          <p:nvPr>
            <p:ph type="body" idx="1"/>
          </p:nvPr>
        </p:nvSpPr>
        <p:spPr>
          <a:xfrm>
            <a:off x="688975" y="914400"/>
            <a:ext cx="7496175" cy="1341438"/>
          </a:xfrm>
        </p:spPr>
        <p:txBody>
          <a:bodyPr/>
          <a:lstStyle/>
          <a:p>
            <a:r>
              <a:rPr lang="en-US" dirty="0"/>
              <a:t>Formation of notochord &amp; neural tube </a:t>
            </a:r>
          </a:p>
          <a:p>
            <a:pPr lvl="1"/>
            <a:r>
              <a:rPr lang="en-US" dirty="0"/>
              <a:t>develop into nervous system</a:t>
            </a:r>
          </a:p>
        </p:txBody>
      </p:sp>
      <p:pic>
        <p:nvPicPr>
          <p:cNvPr id="516102" name="Picture 6"/>
          <p:cNvPicPr>
            <a:picLocks noChangeAspect="1" noChangeArrowheads="1"/>
          </p:cNvPicPr>
          <p:nvPr/>
        </p:nvPicPr>
        <p:blipFill>
          <a:blip r:embed="rId4"/>
          <a:srcRect/>
          <a:stretch>
            <a:fillRect/>
          </a:stretch>
        </p:blipFill>
        <p:spPr bwMode="auto">
          <a:xfrm>
            <a:off x="152400" y="2562225"/>
            <a:ext cx="4724400" cy="3543300"/>
          </a:xfrm>
          <a:prstGeom prst="rect">
            <a:avLst/>
          </a:prstGeom>
          <a:noFill/>
        </p:spPr>
      </p:pic>
      <p:sp>
        <p:nvSpPr>
          <p:cNvPr id="516104" name="Line 8"/>
          <p:cNvSpPr>
            <a:spLocks noChangeShapeType="1"/>
          </p:cNvSpPr>
          <p:nvPr/>
        </p:nvSpPr>
        <p:spPr bwMode="auto">
          <a:xfrm>
            <a:off x="1606550" y="3538538"/>
            <a:ext cx="1401763" cy="95250"/>
          </a:xfrm>
          <a:prstGeom prst="line">
            <a:avLst/>
          </a:prstGeom>
          <a:noFill/>
          <a:ln w="26988">
            <a:solidFill>
              <a:srgbClr val="000000"/>
            </a:solidFill>
            <a:round/>
            <a:headEnd/>
            <a:tailEnd/>
          </a:ln>
        </p:spPr>
        <p:txBody>
          <a:bodyPr>
            <a:prstTxWarp prst="textNoShape">
              <a:avLst/>
            </a:prstTxWarp>
          </a:bodyPr>
          <a:lstStyle/>
          <a:p>
            <a:endParaRPr lang="en-US"/>
          </a:p>
        </p:txBody>
      </p:sp>
      <p:sp>
        <p:nvSpPr>
          <p:cNvPr id="516106" name="Rectangle 10"/>
          <p:cNvSpPr>
            <a:spLocks noChangeArrowheads="1"/>
          </p:cNvSpPr>
          <p:nvPr/>
        </p:nvSpPr>
        <p:spPr bwMode="auto">
          <a:xfrm>
            <a:off x="3095625" y="3556000"/>
            <a:ext cx="1347788"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00000"/>
                </a:solidFill>
              </a:rPr>
              <a:t>Notochord</a:t>
            </a:r>
            <a:endParaRPr lang="en-US" sz="2000"/>
          </a:p>
        </p:txBody>
      </p:sp>
      <p:sp>
        <p:nvSpPr>
          <p:cNvPr id="516107" name="Line 11"/>
          <p:cNvSpPr>
            <a:spLocks noChangeShapeType="1"/>
          </p:cNvSpPr>
          <p:nvPr/>
        </p:nvSpPr>
        <p:spPr bwMode="auto">
          <a:xfrm flipH="1" flipV="1">
            <a:off x="5494338" y="3003550"/>
            <a:ext cx="1341437" cy="579438"/>
          </a:xfrm>
          <a:prstGeom prst="line">
            <a:avLst/>
          </a:prstGeom>
          <a:noFill/>
          <a:ln w="26988">
            <a:solidFill>
              <a:srgbClr val="000000"/>
            </a:solidFill>
            <a:round/>
            <a:headEnd/>
            <a:tailEnd/>
          </a:ln>
        </p:spPr>
        <p:txBody>
          <a:bodyPr>
            <a:prstTxWarp prst="textNoShape">
              <a:avLst/>
            </a:prstTxWarp>
          </a:bodyPr>
          <a:lstStyle/>
          <a:p>
            <a:endParaRPr lang="en-US"/>
          </a:p>
        </p:txBody>
      </p:sp>
      <p:sp>
        <p:nvSpPr>
          <p:cNvPr id="516108" name="Line 12"/>
          <p:cNvSpPr>
            <a:spLocks noChangeShapeType="1"/>
          </p:cNvSpPr>
          <p:nvPr/>
        </p:nvSpPr>
        <p:spPr bwMode="auto">
          <a:xfrm>
            <a:off x="4572000" y="3705225"/>
            <a:ext cx="2209800" cy="381000"/>
          </a:xfrm>
          <a:prstGeom prst="line">
            <a:avLst/>
          </a:prstGeom>
          <a:noFill/>
          <a:ln w="26988">
            <a:solidFill>
              <a:srgbClr val="000000"/>
            </a:solidFill>
            <a:round/>
            <a:headEnd/>
            <a:tailEnd/>
          </a:ln>
        </p:spPr>
        <p:txBody>
          <a:bodyPr>
            <a:prstTxWarp prst="textNoShape">
              <a:avLst/>
            </a:prstTxWarp>
          </a:bodyPr>
          <a:lstStyle/>
          <a:p>
            <a:endParaRPr lang="en-US"/>
          </a:p>
        </p:txBody>
      </p:sp>
      <p:sp>
        <p:nvSpPr>
          <p:cNvPr id="516109" name="Rectangle 13"/>
          <p:cNvSpPr>
            <a:spLocks noChangeArrowheads="1"/>
          </p:cNvSpPr>
          <p:nvPr/>
        </p:nvSpPr>
        <p:spPr bwMode="auto">
          <a:xfrm>
            <a:off x="4014788" y="2746375"/>
            <a:ext cx="1466850"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00000"/>
                </a:solidFill>
              </a:rPr>
              <a:t>Neural tube</a:t>
            </a:r>
            <a:endParaRPr lang="en-US" sz="2000"/>
          </a:p>
        </p:txBody>
      </p:sp>
      <p:sp>
        <p:nvSpPr>
          <p:cNvPr id="516110" name="Rectangle 14"/>
          <p:cNvSpPr>
            <a:spLocks noChangeArrowheads="1"/>
          </p:cNvSpPr>
          <p:nvPr/>
        </p:nvSpPr>
        <p:spPr bwMode="auto">
          <a:xfrm>
            <a:off x="3068638" y="3787775"/>
            <a:ext cx="2128837" cy="612775"/>
          </a:xfrm>
          <a:prstGeom prst="rect">
            <a:avLst/>
          </a:prstGeom>
          <a:noFill/>
          <a:ln w="9525">
            <a:noFill/>
            <a:miter lim="800000"/>
            <a:headEnd/>
            <a:tailEnd/>
          </a:ln>
          <a:effectLst/>
        </p:spPr>
        <p:txBody>
          <a:bodyPr wrap="none">
            <a:prstTxWarp prst="textNoShape">
              <a:avLst/>
            </a:prstTxWarp>
            <a:spAutoFit/>
          </a:bodyPr>
          <a:lstStyle/>
          <a:p>
            <a:pPr algn="l">
              <a:lnSpc>
                <a:spcPct val="90000"/>
              </a:lnSpc>
            </a:pPr>
            <a:r>
              <a:rPr lang="en-US" sz="1900" b="1">
                <a:solidFill>
                  <a:schemeClr val="tx2"/>
                </a:solidFill>
              </a:rPr>
              <a:t>develops into</a:t>
            </a:r>
            <a:br>
              <a:rPr lang="en-US" sz="1900" b="1">
                <a:solidFill>
                  <a:schemeClr val="tx2"/>
                </a:solidFill>
              </a:rPr>
            </a:br>
            <a:r>
              <a:rPr lang="en-US" sz="1900" b="1">
                <a:solidFill>
                  <a:schemeClr val="tx2"/>
                </a:solidFill>
              </a:rPr>
              <a:t>vertebral column</a:t>
            </a:r>
            <a:endParaRPr lang="en-US" sz="2100" b="1">
              <a:solidFill>
                <a:srgbClr val="000000"/>
              </a:solidFill>
            </a:endParaRPr>
          </a:p>
        </p:txBody>
      </p:sp>
      <p:sp>
        <p:nvSpPr>
          <p:cNvPr id="516111" name="Rectangle 15"/>
          <p:cNvSpPr>
            <a:spLocks noChangeArrowheads="1"/>
          </p:cNvSpPr>
          <p:nvPr/>
        </p:nvSpPr>
        <p:spPr bwMode="auto">
          <a:xfrm>
            <a:off x="5645150" y="2424113"/>
            <a:ext cx="2530475" cy="612775"/>
          </a:xfrm>
          <a:prstGeom prst="rect">
            <a:avLst/>
          </a:prstGeom>
          <a:noFill/>
          <a:ln w="9525">
            <a:noFill/>
            <a:miter lim="800000"/>
            <a:headEnd/>
            <a:tailEnd/>
          </a:ln>
          <a:effectLst/>
        </p:spPr>
        <p:txBody>
          <a:bodyPr wrap="none">
            <a:prstTxWarp prst="textNoShape">
              <a:avLst/>
            </a:prstTxWarp>
            <a:spAutoFit/>
          </a:bodyPr>
          <a:lstStyle/>
          <a:p>
            <a:pPr algn="l">
              <a:lnSpc>
                <a:spcPct val="90000"/>
              </a:lnSpc>
            </a:pPr>
            <a:r>
              <a:rPr lang="en-US" sz="1900" b="1">
                <a:solidFill>
                  <a:schemeClr val="tx2"/>
                </a:solidFill>
              </a:rPr>
              <a:t>develops into CNS </a:t>
            </a:r>
            <a:br>
              <a:rPr lang="en-US" sz="1900" b="1">
                <a:solidFill>
                  <a:schemeClr val="tx2"/>
                </a:solidFill>
              </a:rPr>
            </a:br>
            <a:r>
              <a:rPr lang="en-US" sz="1900" b="1">
                <a:solidFill>
                  <a:schemeClr val="tx2"/>
                </a:solidFill>
              </a:rPr>
              <a:t>(brain &amp; spinal cord)</a:t>
            </a:r>
            <a:endParaRPr lang="en-US" sz="2100" b="1">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r>
              <a:rPr lang="en-US"/>
              <a:t>Organogenesis</a:t>
            </a:r>
          </a:p>
        </p:txBody>
      </p:sp>
      <p:pic>
        <p:nvPicPr>
          <p:cNvPr id="51814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 y="1371600"/>
            <a:ext cx="7681913" cy="5156200"/>
          </a:xfrm>
          <a:prstGeom prst="rect">
            <a:avLst/>
          </a:prstGeom>
          <a:noFill/>
          <a:ln w="9525">
            <a:noFill/>
            <a:miter lim="800000"/>
            <a:headEnd/>
            <a:tailEnd/>
          </a:ln>
        </p:spPr>
      </p:pic>
      <p:sp>
        <p:nvSpPr>
          <p:cNvPr id="518148" name="Rectangle 4"/>
          <p:cNvSpPr>
            <a:spLocks noChangeArrowheads="1"/>
          </p:cNvSpPr>
          <p:nvPr/>
        </p:nvSpPr>
        <p:spPr bwMode="auto">
          <a:xfrm>
            <a:off x="5562600" y="1371600"/>
            <a:ext cx="3024188"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00000"/>
                </a:solidFill>
              </a:rPr>
              <a:t>Umbilical blood vessels</a:t>
            </a:r>
            <a:endParaRPr lang="en-US" sz="2000"/>
          </a:p>
        </p:txBody>
      </p:sp>
      <p:sp>
        <p:nvSpPr>
          <p:cNvPr id="518149" name="Rectangle 5"/>
          <p:cNvSpPr>
            <a:spLocks noChangeArrowheads="1"/>
          </p:cNvSpPr>
          <p:nvPr/>
        </p:nvSpPr>
        <p:spPr bwMode="auto">
          <a:xfrm>
            <a:off x="2711450" y="2024063"/>
            <a:ext cx="1022350"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00000"/>
                </a:solidFill>
              </a:rPr>
              <a:t>Chorion</a:t>
            </a:r>
            <a:endParaRPr lang="en-US" sz="2000"/>
          </a:p>
        </p:txBody>
      </p:sp>
      <p:sp>
        <p:nvSpPr>
          <p:cNvPr id="518150" name="Rectangle 6"/>
          <p:cNvSpPr>
            <a:spLocks noChangeArrowheads="1"/>
          </p:cNvSpPr>
          <p:nvPr/>
        </p:nvSpPr>
        <p:spPr bwMode="auto">
          <a:xfrm>
            <a:off x="2819400" y="2590800"/>
            <a:ext cx="992188"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00000"/>
                </a:solidFill>
              </a:rPr>
              <a:t>Amnion</a:t>
            </a:r>
            <a:endParaRPr lang="en-US" sz="2000"/>
          </a:p>
        </p:txBody>
      </p:sp>
      <p:sp>
        <p:nvSpPr>
          <p:cNvPr id="518151" name="Rectangle 7"/>
          <p:cNvSpPr>
            <a:spLocks noChangeArrowheads="1"/>
          </p:cNvSpPr>
          <p:nvPr/>
        </p:nvSpPr>
        <p:spPr bwMode="auto">
          <a:xfrm>
            <a:off x="3048000" y="4711700"/>
            <a:ext cx="563563" cy="54610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00000"/>
                </a:solidFill>
              </a:rPr>
              <a:t>Yolk</a:t>
            </a:r>
          </a:p>
          <a:p>
            <a:pPr algn="l">
              <a:lnSpc>
                <a:spcPct val="85000"/>
              </a:lnSpc>
            </a:pPr>
            <a:r>
              <a:rPr lang="en-US" sz="2100" b="1">
                <a:solidFill>
                  <a:srgbClr val="000000"/>
                </a:solidFill>
              </a:rPr>
              <a:t>sac</a:t>
            </a:r>
          </a:p>
        </p:txBody>
      </p:sp>
      <p:sp>
        <p:nvSpPr>
          <p:cNvPr id="518152" name="Rectangle 8"/>
          <p:cNvSpPr>
            <a:spLocks noChangeArrowheads="1"/>
          </p:cNvSpPr>
          <p:nvPr/>
        </p:nvSpPr>
        <p:spPr bwMode="auto">
          <a:xfrm>
            <a:off x="952500" y="5305425"/>
            <a:ext cx="1125538"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00000"/>
                </a:solidFill>
              </a:rPr>
              <a:t>Allantois</a:t>
            </a:r>
            <a:endParaRPr lang="en-US" sz="2000"/>
          </a:p>
        </p:txBody>
      </p:sp>
      <p:sp>
        <p:nvSpPr>
          <p:cNvPr id="518153" name="Rectangle 9"/>
          <p:cNvSpPr>
            <a:spLocks noChangeArrowheads="1"/>
          </p:cNvSpPr>
          <p:nvPr/>
        </p:nvSpPr>
        <p:spPr bwMode="auto">
          <a:xfrm>
            <a:off x="1981200" y="5562600"/>
            <a:ext cx="2978150" cy="273050"/>
          </a:xfrm>
          <a:prstGeom prst="rect">
            <a:avLst/>
          </a:prstGeom>
          <a:noFill/>
          <a:ln w="9525">
            <a:noFill/>
            <a:miter lim="800000"/>
            <a:headEnd/>
            <a:tailEnd/>
          </a:ln>
        </p:spPr>
        <p:txBody>
          <a:bodyPr lIns="0" tIns="0" rIns="0" bIns="0">
            <a:prstTxWarp prst="textNoShape">
              <a:avLst/>
            </a:prstTxWarp>
            <a:spAutoFit/>
          </a:bodyPr>
          <a:lstStyle/>
          <a:p>
            <a:pPr algn="r">
              <a:lnSpc>
                <a:spcPct val="85000"/>
              </a:lnSpc>
            </a:pPr>
            <a:r>
              <a:rPr lang="en-US" sz="2100" b="1">
                <a:solidFill>
                  <a:srgbClr val="000000"/>
                </a:solidFill>
              </a:rPr>
              <a:t>Fetal blood vessels</a:t>
            </a:r>
          </a:p>
        </p:txBody>
      </p:sp>
      <p:sp>
        <p:nvSpPr>
          <p:cNvPr id="518154" name="Rectangle 10"/>
          <p:cNvSpPr>
            <a:spLocks noChangeArrowheads="1"/>
          </p:cNvSpPr>
          <p:nvPr/>
        </p:nvSpPr>
        <p:spPr bwMode="auto">
          <a:xfrm>
            <a:off x="5980113" y="6172200"/>
            <a:ext cx="2935287"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00000"/>
                </a:solidFill>
              </a:rPr>
              <a:t>Maternal blood vessels</a:t>
            </a:r>
            <a:endParaRPr lang="en-US" sz="2000"/>
          </a:p>
        </p:txBody>
      </p:sp>
      <p:sp>
        <p:nvSpPr>
          <p:cNvPr id="518155" name="Freeform 11"/>
          <p:cNvSpPr>
            <a:spLocks/>
          </p:cNvSpPr>
          <p:nvPr/>
        </p:nvSpPr>
        <p:spPr bwMode="auto">
          <a:xfrm flipH="1">
            <a:off x="6248400" y="1600200"/>
            <a:ext cx="457200" cy="2133600"/>
          </a:xfrm>
          <a:custGeom>
            <a:avLst/>
            <a:gdLst/>
            <a:ahLst/>
            <a:cxnLst>
              <a:cxn ang="0">
                <a:pos x="787" y="1384"/>
              </a:cxn>
              <a:cxn ang="0">
                <a:pos x="0" y="0"/>
              </a:cxn>
              <a:cxn ang="0">
                <a:pos x="679" y="1393"/>
              </a:cxn>
            </a:cxnLst>
            <a:rect l="0" t="0" r="r" b="b"/>
            <a:pathLst>
              <a:path w="787" h="1393">
                <a:moveTo>
                  <a:pt x="787" y="1384"/>
                </a:moveTo>
                <a:lnTo>
                  <a:pt x="0" y="0"/>
                </a:lnTo>
                <a:lnTo>
                  <a:pt x="679" y="1393"/>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518156" name="Line 12"/>
          <p:cNvSpPr>
            <a:spLocks noChangeShapeType="1"/>
          </p:cNvSpPr>
          <p:nvPr/>
        </p:nvSpPr>
        <p:spPr bwMode="auto">
          <a:xfrm>
            <a:off x="3770313" y="2187575"/>
            <a:ext cx="433387" cy="20320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18157" name="Line 13"/>
          <p:cNvSpPr>
            <a:spLocks noChangeShapeType="1"/>
          </p:cNvSpPr>
          <p:nvPr/>
        </p:nvSpPr>
        <p:spPr bwMode="auto">
          <a:xfrm>
            <a:off x="3795713" y="2716213"/>
            <a:ext cx="815975" cy="69691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18158" name="Line 14"/>
          <p:cNvSpPr>
            <a:spLocks noChangeShapeType="1"/>
          </p:cNvSpPr>
          <p:nvPr/>
        </p:nvSpPr>
        <p:spPr bwMode="auto">
          <a:xfrm flipV="1">
            <a:off x="3627438" y="4506913"/>
            <a:ext cx="2043112" cy="325437"/>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18159" name="Line 15"/>
          <p:cNvSpPr>
            <a:spLocks noChangeShapeType="1"/>
          </p:cNvSpPr>
          <p:nvPr/>
        </p:nvSpPr>
        <p:spPr bwMode="auto">
          <a:xfrm flipV="1">
            <a:off x="4900613" y="5335588"/>
            <a:ext cx="1130300" cy="26511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18160" name="Freeform 16"/>
          <p:cNvSpPr>
            <a:spLocks/>
          </p:cNvSpPr>
          <p:nvPr/>
        </p:nvSpPr>
        <p:spPr bwMode="auto">
          <a:xfrm flipH="1">
            <a:off x="6354763" y="5672138"/>
            <a:ext cx="808037" cy="500062"/>
          </a:xfrm>
          <a:custGeom>
            <a:avLst/>
            <a:gdLst/>
            <a:ahLst/>
            <a:cxnLst>
              <a:cxn ang="0">
                <a:pos x="862" y="0"/>
              </a:cxn>
              <a:cxn ang="0">
                <a:pos x="0" y="357"/>
              </a:cxn>
              <a:cxn ang="0">
                <a:pos x="1011" y="83"/>
              </a:cxn>
            </a:cxnLst>
            <a:rect l="0" t="0" r="r" b="b"/>
            <a:pathLst>
              <a:path w="1011" h="357">
                <a:moveTo>
                  <a:pt x="862" y="0"/>
                </a:moveTo>
                <a:lnTo>
                  <a:pt x="0" y="357"/>
                </a:lnTo>
                <a:lnTo>
                  <a:pt x="1011" y="83"/>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518161" name="Line 17"/>
          <p:cNvSpPr>
            <a:spLocks noChangeShapeType="1"/>
          </p:cNvSpPr>
          <p:nvPr/>
        </p:nvSpPr>
        <p:spPr bwMode="auto">
          <a:xfrm>
            <a:off x="1751013" y="3713163"/>
            <a:ext cx="1227137" cy="108267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18162" name="Line 18"/>
          <p:cNvSpPr>
            <a:spLocks noChangeShapeType="1"/>
          </p:cNvSpPr>
          <p:nvPr/>
        </p:nvSpPr>
        <p:spPr bwMode="auto">
          <a:xfrm flipH="1">
            <a:off x="1582738" y="4651375"/>
            <a:ext cx="180975" cy="69691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18163" name="Line 19"/>
          <p:cNvSpPr>
            <a:spLocks noChangeShapeType="1"/>
          </p:cNvSpPr>
          <p:nvPr/>
        </p:nvSpPr>
        <p:spPr bwMode="auto">
          <a:xfrm flipH="1">
            <a:off x="2568575" y="2282825"/>
            <a:ext cx="277813" cy="66040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18164" name="Line 20"/>
          <p:cNvSpPr>
            <a:spLocks noChangeShapeType="1"/>
          </p:cNvSpPr>
          <p:nvPr/>
        </p:nvSpPr>
        <p:spPr bwMode="auto">
          <a:xfrm flipV="1">
            <a:off x="2605088" y="2836863"/>
            <a:ext cx="276225" cy="44450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18165" name="Freeform 21"/>
          <p:cNvSpPr>
            <a:spLocks/>
          </p:cNvSpPr>
          <p:nvPr/>
        </p:nvSpPr>
        <p:spPr bwMode="auto">
          <a:xfrm>
            <a:off x="2532063" y="3281363"/>
            <a:ext cx="73025" cy="60325"/>
          </a:xfrm>
          <a:custGeom>
            <a:avLst/>
            <a:gdLst/>
            <a:ahLst/>
            <a:cxnLst>
              <a:cxn ang="0">
                <a:pos x="17" y="41"/>
              </a:cxn>
              <a:cxn ang="0">
                <a:pos x="0" y="33"/>
              </a:cxn>
              <a:cxn ang="0">
                <a:pos x="0" y="16"/>
              </a:cxn>
              <a:cxn ang="0">
                <a:pos x="17" y="0"/>
              </a:cxn>
              <a:cxn ang="0">
                <a:pos x="33" y="0"/>
              </a:cxn>
              <a:cxn ang="0">
                <a:pos x="50" y="0"/>
              </a:cxn>
              <a:cxn ang="0">
                <a:pos x="50" y="16"/>
              </a:cxn>
            </a:cxnLst>
            <a:rect l="0" t="0" r="r" b="b"/>
            <a:pathLst>
              <a:path w="50" h="41">
                <a:moveTo>
                  <a:pt x="17" y="41"/>
                </a:moveTo>
                <a:lnTo>
                  <a:pt x="0" y="33"/>
                </a:lnTo>
                <a:lnTo>
                  <a:pt x="0" y="16"/>
                </a:lnTo>
                <a:lnTo>
                  <a:pt x="17" y="0"/>
                </a:lnTo>
                <a:lnTo>
                  <a:pt x="33" y="0"/>
                </a:lnTo>
                <a:lnTo>
                  <a:pt x="50" y="0"/>
                </a:lnTo>
                <a:lnTo>
                  <a:pt x="50" y="16"/>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518166" name="Freeform 22"/>
          <p:cNvSpPr>
            <a:spLocks/>
          </p:cNvSpPr>
          <p:nvPr/>
        </p:nvSpPr>
        <p:spPr bwMode="auto">
          <a:xfrm>
            <a:off x="2509838" y="2943225"/>
            <a:ext cx="69850" cy="84138"/>
          </a:xfrm>
          <a:custGeom>
            <a:avLst/>
            <a:gdLst/>
            <a:ahLst/>
            <a:cxnLst>
              <a:cxn ang="0">
                <a:pos x="49" y="25"/>
              </a:cxn>
              <a:cxn ang="0">
                <a:pos x="41" y="9"/>
              </a:cxn>
              <a:cxn ang="0">
                <a:pos x="33" y="0"/>
              </a:cxn>
              <a:cxn ang="0">
                <a:pos x="8" y="17"/>
              </a:cxn>
              <a:cxn ang="0">
                <a:pos x="0" y="34"/>
              </a:cxn>
              <a:cxn ang="0">
                <a:pos x="0" y="50"/>
              </a:cxn>
              <a:cxn ang="0">
                <a:pos x="16" y="58"/>
              </a:cxn>
            </a:cxnLst>
            <a:rect l="0" t="0" r="r" b="b"/>
            <a:pathLst>
              <a:path w="49" h="58">
                <a:moveTo>
                  <a:pt x="49" y="25"/>
                </a:moveTo>
                <a:lnTo>
                  <a:pt x="41" y="9"/>
                </a:lnTo>
                <a:lnTo>
                  <a:pt x="33" y="0"/>
                </a:lnTo>
                <a:lnTo>
                  <a:pt x="8" y="17"/>
                </a:lnTo>
                <a:lnTo>
                  <a:pt x="0" y="34"/>
                </a:lnTo>
                <a:lnTo>
                  <a:pt x="0" y="50"/>
                </a:lnTo>
                <a:lnTo>
                  <a:pt x="16" y="58"/>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518167" name="Rectangle 23"/>
          <p:cNvSpPr>
            <a:spLocks noChangeArrowheads="1"/>
          </p:cNvSpPr>
          <p:nvPr/>
        </p:nvSpPr>
        <p:spPr bwMode="auto">
          <a:xfrm>
            <a:off x="381000" y="2362200"/>
            <a:ext cx="1571625" cy="273050"/>
          </a:xfrm>
          <a:prstGeom prst="rect">
            <a:avLst/>
          </a:prstGeom>
          <a:solidFill>
            <a:srgbClr val="FFCC18"/>
          </a:solid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CC0000"/>
                </a:solidFill>
              </a:rPr>
              <a:t>Bird embryo</a:t>
            </a:r>
            <a:endParaRPr lang="en-US" sz="2000">
              <a:solidFill>
                <a:srgbClr val="CC0000"/>
              </a:solidFill>
            </a:endParaRPr>
          </a:p>
        </p:txBody>
      </p:sp>
      <p:sp>
        <p:nvSpPr>
          <p:cNvPr id="518168" name="Rectangle 24"/>
          <p:cNvSpPr>
            <a:spLocks noChangeArrowheads="1"/>
          </p:cNvSpPr>
          <p:nvPr/>
        </p:nvSpPr>
        <p:spPr bwMode="auto">
          <a:xfrm>
            <a:off x="2819400" y="1524000"/>
            <a:ext cx="2490788" cy="273050"/>
          </a:xfrm>
          <a:prstGeom prst="rect">
            <a:avLst/>
          </a:prstGeom>
          <a:solidFill>
            <a:srgbClr val="FFCC18"/>
          </a:solid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CC0000"/>
                </a:solidFill>
              </a:rPr>
              <a:t>Mammalian embryo</a:t>
            </a:r>
            <a:endParaRPr lang="en-US" sz="2000">
              <a:solidFill>
                <a:srgbClr val="CC0000"/>
              </a:solidFill>
            </a:endParaRPr>
          </a:p>
        </p:txBody>
      </p:sp>
      <p:sp>
        <p:nvSpPr>
          <p:cNvPr id="518169" name="Rectangle 25"/>
          <p:cNvSpPr>
            <a:spLocks noChangeArrowheads="1"/>
          </p:cNvSpPr>
          <p:nvPr/>
        </p:nvSpPr>
        <p:spPr bwMode="auto">
          <a:xfrm>
            <a:off x="762000" y="5715000"/>
            <a:ext cx="762000" cy="5334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518170" name="Rectangle 26"/>
          <p:cNvSpPr>
            <a:spLocks noChangeArrowheads="1"/>
          </p:cNvSpPr>
          <p:nvPr/>
        </p:nvSpPr>
        <p:spPr bwMode="auto">
          <a:xfrm>
            <a:off x="2362200" y="5994400"/>
            <a:ext cx="762000" cy="5334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518171" name="Rectangle 27"/>
          <p:cNvSpPr>
            <a:spLocks noChangeArrowheads="1"/>
          </p:cNvSpPr>
          <p:nvPr/>
        </p:nvSpPr>
        <p:spPr bwMode="auto">
          <a:xfrm>
            <a:off x="4465638" y="5943600"/>
            <a:ext cx="1096962"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00000"/>
                </a:solidFill>
              </a:rPr>
              <a:t>Placenta</a:t>
            </a:r>
            <a:endParaRPr lang="en-US" sz="200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quarter" idx="11"/>
          </p:nvPr>
        </p:nvSpPr>
        <p:spPr/>
        <p:txBody>
          <a:bodyPr/>
          <a:lstStyle/>
          <a:p>
            <a:r>
              <a:rPr lang="en-US"/>
              <a:t>2005-2006</a:t>
            </a:r>
            <a:endParaRPr lang="en-US" b="0"/>
          </a:p>
        </p:txBody>
      </p:sp>
      <p:sp>
        <p:nvSpPr>
          <p:cNvPr id="422914" name="Rectangle 2"/>
          <p:cNvSpPr>
            <a:spLocks noGrp="1" noChangeArrowheads="1"/>
          </p:cNvSpPr>
          <p:nvPr>
            <p:ph type="title"/>
          </p:nvPr>
        </p:nvSpPr>
        <p:spPr/>
        <p:txBody>
          <a:bodyPr/>
          <a:lstStyle/>
          <a:p>
            <a:r>
              <a:rPr lang="en-US"/>
              <a:t>Sexual &amp; asexual reproduction</a:t>
            </a:r>
          </a:p>
        </p:txBody>
      </p:sp>
      <p:sp>
        <p:nvSpPr>
          <p:cNvPr id="422915" name="Rectangle 3" descr="Rectangle: Click to edit Master text styles&#10;Second level&#10;Third level&#10;Fourth level&#10;Fifth level"/>
          <p:cNvSpPr>
            <a:spLocks noGrp="1" noChangeArrowheads="1"/>
          </p:cNvSpPr>
          <p:nvPr>
            <p:ph type="body" idx="1"/>
          </p:nvPr>
        </p:nvSpPr>
        <p:spPr>
          <a:xfrm>
            <a:off x="673100" y="1371600"/>
            <a:ext cx="6719888" cy="2533650"/>
          </a:xfrm>
        </p:spPr>
        <p:txBody>
          <a:bodyPr/>
          <a:lstStyle/>
          <a:p>
            <a:pPr>
              <a:lnSpc>
                <a:spcPct val="90000"/>
              </a:lnSpc>
            </a:pPr>
            <a:r>
              <a:rPr lang="en-US" sz="2600"/>
              <a:t>Asexual</a:t>
            </a:r>
          </a:p>
          <a:p>
            <a:pPr lvl="1">
              <a:lnSpc>
                <a:spcPct val="90000"/>
              </a:lnSpc>
            </a:pPr>
            <a:r>
              <a:rPr lang="en-US" sz="2400"/>
              <a:t>offspring all have same genes (clones)</a:t>
            </a:r>
          </a:p>
          <a:p>
            <a:pPr lvl="1">
              <a:lnSpc>
                <a:spcPct val="90000"/>
              </a:lnSpc>
            </a:pPr>
            <a:r>
              <a:rPr lang="en-US" sz="2400"/>
              <a:t>no variation</a:t>
            </a:r>
            <a:endParaRPr lang="en-US" sz="2400" u="sng">
              <a:solidFill>
                <a:srgbClr val="CC0000"/>
              </a:solidFill>
            </a:endParaRPr>
          </a:p>
          <a:p>
            <a:pPr>
              <a:lnSpc>
                <a:spcPct val="90000"/>
              </a:lnSpc>
            </a:pPr>
            <a:r>
              <a:rPr lang="en-US" sz="2600"/>
              <a:t>Sexual</a:t>
            </a:r>
          </a:p>
          <a:p>
            <a:pPr lvl="1">
              <a:lnSpc>
                <a:spcPct val="90000"/>
              </a:lnSpc>
            </a:pPr>
            <a:r>
              <a:rPr lang="en-US" sz="2400"/>
              <a:t>gametes (sperm &amp; egg) </a:t>
            </a:r>
            <a:r>
              <a:rPr lang="en-US" sz="2400">
                <a:sym typeface="Symbol" charset="2"/>
              </a:rPr>
              <a:t></a:t>
            </a:r>
            <a:r>
              <a:rPr lang="en-US" sz="2400"/>
              <a:t> fertilization</a:t>
            </a:r>
          </a:p>
          <a:p>
            <a:pPr lvl="1">
              <a:lnSpc>
                <a:spcPct val="90000"/>
              </a:lnSpc>
            </a:pPr>
            <a:r>
              <a:rPr lang="en-US" sz="2400"/>
              <a:t>mixing of genes </a:t>
            </a:r>
            <a:r>
              <a:rPr lang="en-US" sz="2400">
                <a:sym typeface="Symbol" charset="2"/>
              </a:rPr>
              <a:t></a:t>
            </a:r>
            <a:r>
              <a:rPr lang="en-US" sz="2400"/>
              <a:t> variation</a:t>
            </a:r>
          </a:p>
        </p:txBody>
      </p:sp>
      <p:pic>
        <p:nvPicPr>
          <p:cNvPr id="422916" name="Picture 4"/>
          <p:cNvPicPr>
            <a:picLocks noChangeAspect="1" noChangeArrowheads="1"/>
          </p:cNvPicPr>
          <p:nvPr/>
        </p:nvPicPr>
        <p:blipFill>
          <a:blip r:embed="rId3"/>
          <a:srcRect/>
          <a:stretch>
            <a:fillRect/>
          </a:stretch>
        </p:blipFill>
        <p:spPr bwMode="auto">
          <a:xfrm>
            <a:off x="7208838" y="2200275"/>
            <a:ext cx="1820862" cy="1887538"/>
          </a:xfrm>
          <a:prstGeom prst="rect">
            <a:avLst/>
          </a:prstGeom>
          <a:noFill/>
          <a:ln w="9525">
            <a:noFill/>
            <a:miter lim="800000"/>
            <a:headEnd/>
            <a:tailEnd/>
          </a:ln>
          <a:effectLst/>
        </p:spPr>
      </p:pic>
      <p:pic>
        <p:nvPicPr>
          <p:cNvPr id="422917" name="Picture 5"/>
          <p:cNvPicPr>
            <a:picLocks noChangeAspect="1" noChangeArrowheads="1"/>
          </p:cNvPicPr>
          <p:nvPr/>
        </p:nvPicPr>
        <p:blipFill>
          <a:blip r:embed="rId4"/>
          <a:srcRect/>
          <a:stretch>
            <a:fillRect/>
          </a:stretch>
        </p:blipFill>
        <p:spPr bwMode="auto">
          <a:xfrm>
            <a:off x="5092700" y="4192588"/>
            <a:ext cx="3857625" cy="2568575"/>
          </a:xfrm>
          <a:prstGeom prst="rect">
            <a:avLst/>
          </a:prstGeom>
          <a:noFill/>
          <a:ln w="9525">
            <a:noFill/>
            <a:miter lim="800000"/>
            <a:headEnd/>
            <a:tailEnd/>
          </a:ln>
          <a:effectLst/>
        </p:spPr>
      </p:pic>
      <p:pic>
        <p:nvPicPr>
          <p:cNvPr id="422918" name="Picture 6" descr="46-01-AnemoneAsexRepr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03313" y="4191000"/>
            <a:ext cx="3857625" cy="257016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0" y="76200"/>
            <a:ext cx="9144000" cy="914400"/>
          </a:xfrm>
        </p:spPr>
        <p:txBody>
          <a:bodyPr/>
          <a:lstStyle/>
          <a:p>
            <a:pPr eaLnBrk="1" hangingPunct="1"/>
            <a:r>
              <a:rPr lang="en-US" sz="3600">
                <a:ea typeface="ＭＳ Ｐゴシック" pitchFamily="-108" charset="-128"/>
                <a:cs typeface="ＭＳ Ｐゴシック" pitchFamily="-108" charset="-128"/>
              </a:rPr>
              <a:t>Four stages in early embryonic development of a human</a:t>
            </a:r>
          </a:p>
        </p:txBody>
      </p:sp>
      <p:grpSp>
        <p:nvGrpSpPr>
          <p:cNvPr id="191491" name="Group 82"/>
          <p:cNvGrpSpPr>
            <a:grpSpLocks/>
          </p:cNvGrpSpPr>
          <p:nvPr/>
        </p:nvGrpSpPr>
        <p:grpSpPr bwMode="auto">
          <a:xfrm>
            <a:off x="2038350" y="1042988"/>
            <a:ext cx="4797425" cy="5526087"/>
            <a:chOff x="1284" y="657"/>
            <a:chExt cx="3022" cy="3481"/>
          </a:xfrm>
        </p:grpSpPr>
        <p:pic>
          <p:nvPicPr>
            <p:cNvPr id="191492" name="Picture 3"/>
            <p:cNvPicPr>
              <a:picLocks noChangeAspect="1" noChangeArrowheads="1"/>
            </p:cNvPicPr>
            <p:nvPr/>
          </p:nvPicPr>
          <p:blipFill>
            <a:blip r:embed="rId2"/>
            <a:srcRect/>
            <a:stretch>
              <a:fillRect/>
            </a:stretch>
          </p:blipFill>
          <p:spPr bwMode="auto">
            <a:xfrm>
              <a:off x="2556" y="752"/>
              <a:ext cx="996" cy="3360"/>
            </a:xfrm>
            <a:prstGeom prst="rect">
              <a:avLst/>
            </a:prstGeom>
            <a:noFill/>
            <a:ln w="9525">
              <a:noFill/>
              <a:miter lim="800000"/>
              <a:headEnd/>
              <a:tailEnd/>
            </a:ln>
          </p:spPr>
        </p:pic>
        <p:sp>
          <p:nvSpPr>
            <p:cNvPr id="191493" name="Text Box 4"/>
            <p:cNvSpPr txBox="1">
              <a:spLocks noChangeArrowheads="1"/>
            </p:cNvSpPr>
            <p:nvPr/>
          </p:nvSpPr>
          <p:spPr bwMode="auto">
            <a:xfrm>
              <a:off x="3668" y="657"/>
              <a:ext cx="572"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Endometrium</a:t>
              </a:r>
            </a:p>
            <a:p>
              <a:pPr eaLnBrk="0" hangingPunct="0"/>
              <a:r>
                <a:rPr kumimoji="1" lang="en-US" sz="900"/>
                <a:t>(uterine lining)</a:t>
              </a:r>
            </a:p>
          </p:txBody>
        </p:sp>
        <p:sp>
          <p:nvSpPr>
            <p:cNvPr id="191494" name="Text Box 5"/>
            <p:cNvSpPr txBox="1">
              <a:spLocks noChangeArrowheads="1"/>
            </p:cNvSpPr>
            <p:nvPr/>
          </p:nvSpPr>
          <p:spPr bwMode="auto">
            <a:xfrm>
              <a:off x="3706" y="869"/>
              <a:ext cx="600"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Inner cell mass</a:t>
              </a:r>
            </a:p>
          </p:txBody>
        </p:sp>
        <p:sp>
          <p:nvSpPr>
            <p:cNvPr id="191495" name="Line 6"/>
            <p:cNvSpPr>
              <a:spLocks noChangeShapeType="1"/>
            </p:cNvSpPr>
            <p:nvPr/>
          </p:nvSpPr>
          <p:spPr bwMode="auto">
            <a:xfrm flipV="1">
              <a:off x="3334" y="740"/>
              <a:ext cx="362" cy="135"/>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496" name="Text Box 8"/>
            <p:cNvSpPr txBox="1">
              <a:spLocks noChangeArrowheads="1"/>
            </p:cNvSpPr>
            <p:nvPr/>
          </p:nvSpPr>
          <p:spPr bwMode="auto">
            <a:xfrm>
              <a:off x="3716" y="965"/>
              <a:ext cx="49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Trophoblast</a:t>
              </a:r>
            </a:p>
          </p:txBody>
        </p:sp>
        <p:sp>
          <p:nvSpPr>
            <p:cNvPr id="191497" name="Text Box 11"/>
            <p:cNvSpPr txBox="1">
              <a:spLocks noChangeArrowheads="1"/>
            </p:cNvSpPr>
            <p:nvPr/>
          </p:nvSpPr>
          <p:spPr bwMode="auto">
            <a:xfrm>
              <a:off x="3742" y="1099"/>
              <a:ext cx="448"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Blastocoel</a:t>
              </a:r>
            </a:p>
          </p:txBody>
        </p:sp>
        <p:sp>
          <p:nvSpPr>
            <p:cNvPr id="191498" name="Line 13"/>
            <p:cNvSpPr>
              <a:spLocks noChangeShapeType="1"/>
            </p:cNvSpPr>
            <p:nvPr/>
          </p:nvSpPr>
          <p:spPr bwMode="auto">
            <a:xfrm flipH="1">
              <a:off x="3120" y="960"/>
              <a:ext cx="57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499" name="Line 14"/>
            <p:cNvSpPr>
              <a:spLocks noChangeShapeType="1"/>
            </p:cNvSpPr>
            <p:nvPr/>
          </p:nvSpPr>
          <p:spPr bwMode="auto">
            <a:xfrm>
              <a:off x="3176" y="1000"/>
              <a:ext cx="528"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00" name="Line 15"/>
            <p:cNvSpPr>
              <a:spLocks noChangeShapeType="1"/>
            </p:cNvSpPr>
            <p:nvPr/>
          </p:nvSpPr>
          <p:spPr bwMode="auto">
            <a:xfrm>
              <a:off x="3072" y="1056"/>
              <a:ext cx="672"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01" name="Text Box 16"/>
            <p:cNvSpPr txBox="1">
              <a:spLocks noChangeArrowheads="1"/>
            </p:cNvSpPr>
            <p:nvPr/>
          </p:nvSpPr>
          <p:spPr bwMode="auto">
            <a:xfrm>
              <a:off x="3715" y="1234"/>
              <a:ext cx="472" cy="31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Expanding</a:t>
              </a:r>
            </a:p>
            <a:p>
              <a:pPr eaLnBrk="0" hangingPunct="0"/>
              <a:r>
                <a:rPr kumimoji="1" lang="en-US" sz="900"/>
                <a:t>region of</a:t>
              </a:r>
            </a:p>
            <a:p>
              <a:pPr eaLnBrk="0" hangingPunct="0"/>
              <a:r>
                <a:rPr kumimoji="1" lang="en-US" sz="900"/>
                <a:t>trophoblast</a:t>
              </a:r>
            </a:p>
          </p:txBody>
        </p:sp>
        <p:sp>
          <p:nvSpPr>
            <p:cNvPr id="191502" name="Line 17"/>
            <p:cNvSpPr>
              <a:spLocks noChangeShapeType="1"/>
            </p:cNvSpPr>
            <p:nvPr/>
          </p:nvSpPr>
          <p:spPr bwMode="auto">
            <a:xfrm flipH="1">
              <a:off x="3168" y="1296"/>
              <a:ext cx="576" cy="24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03" name="Text Box 18"/>
            <p:cNvSpPr txBox="1">
              <a:spLocks noChangeArrowheads="1"/>
            </p:cNvSpPr>
            <p:nvPr/>
          </p:nvSpPr>
          <p:spPr bwMode="auto">
            <a:xfrm>
              <a:off x="3721" y="1544"/>
              <a:ext cx="372"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Epiblast</a:t>
              </a:r>
            </a:p>
          </p:txBody>
        </p:sp>
        <p:sp>
          <p:nvSpPr>
            <p:cNvPr id="191504" name="Line 19"/>
            <p:cNvSpPr>
              <a:spLocks noChangeShapeType="1"/>
            </p:cNvSpPr>
            <p:nvPr/>
          </p:nvSpPr>
          <p:spPr bwMode="auto">
            <a:xfrm flipH="1">
              <a:off x="3120" y="1624"/>
              <a:ext cx="62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05" name="Text Box 20"/>
            <p:cNvSpPr txBox="1">
              <a:spLocks noChangeArrowheads="1"/>
            </p:cNvSpPr>
            <p:nvPr/>
          </p:nvSpPr>
          <p:spPr bwMode="auto">
            <a:xfrm>
              <a:off x="3729" y="1656"/>
              <a:ext cx="43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Hypoblast</a:t>
              </a:r>
            </a:p>
          </p:txBody>
        </p:sp>
        <p:sp>
          <p:nvSpPr>
            <p:cNvPr id="191506" name="Line 21"/>
            <p:cNvSpPr>
              <a:spLocks noChangeShapeType="1"/>
            </p:cNvSpPr>
            <p:nvPr/>
          </p:nvSpPr>
          <p:spPr bwMode="auto">
            <a:xfrm>
              <a:off x="3120" y="1680"/>
              <a:ext cx="624"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07" name="Text Box 22"/>
            <p:cNvSpPr txBox="1">
              <a:spLocks noChangeArrowheads="1"/>
            </p:cNvSpPr>
            <p:nvPr/>
          </p:nvSpPr>
          <p:spPr bwMode="auto">
            <a:xfrm>
              <a:off x="3728" y="1740"/>
              <a:ext cx="49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Trophoblast</a:t>
              </a:r>
            </a:p>
          </p:txBody>
        </p:sp>
        <p:sp>
          <p:nvSpPr>
            <p:cNvPr id="191508" name="Line 23"/>
            <p:cNvSpPr>
              <a:spLocks noChangeShapeType="1"/>
            </p:cNvSpPr>
            <p:nvPr/>
          </p:nvSpPr>
          <p:spPr bwMode="auto">
            <a:xfrm>
              <a:off x="3165" y="1808"/>
              <a:ext cx="58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09" name="Text Box 24"/>
            <p:cNvSpPr txBox="1">
              <a:spLocks noChangeArrowheads="1"/>
            </p:cNvSpPr>
            <p:nvPr/>
          </p:nvSpPr>
          <p:spPr bwMode="auto">
            <a:xfrm>
              <a:off x="3676" y="1907"/>
              <a:ext cx="472" cy="31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Expanding</a:t>
              </a:r>
            </a:p>
            <a:p>
              <a:pPr eaLnBrk="0" hangingPunct="0"/>
              <a:r>
                <a:rPr kumimoji="1" lang="en-US" sz="900"/>
                <a:t>region of</a:t>
              </a:r>
            </a:p>
            <a:p>
              <a:pPr eaLnBrk="0" hangingPunct="0"/>
              <a:r>
                <a:rPr kumimoji="1" lang="en-US" sz="900"/>
                <a:t>trophoblast</a:t>
              </a:r>
            </a:p>
          </p:txBody>
        </p:sp>
        <p:sp>
          <p:nvSpPr>
            <p:cNvPr id="191510" name="Line 25"/>
            <p:cNvSpPr>
              <a:spLocks noChangeShapeType="1"/>
            </p:cNvSpPr>
            <p:nvPr/>
          </p:nvSpPr>
          <p:spPr bwMode="auto">
            <a:xfrm flipV="1">
              <a:off x="3264" y="1968"/>
              <a:ext cx="432" cy="3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11" name="Text Box 26"/>
            <p:cNvSpPr txBox="1">
              <a:spLocks noChangeArrowheads="1"/>
            </p:cNvSpPr>
            <p:nvPr/>
          </p:nvSpPr>
          <p:spPr bwMode="auto">
            <a:xfrm>
              <a:off x="3658" y="2189"/>
              <a:ext cx="392"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Amniotic</a:t>
              </a:r>
            </a:p>
            <a:p>
              <a:pPr eaLnBrk="0" hangingPunct="0"/>
              <a:r>
                <a:rPr kumimoji="1" lang="en-US" sz="900"/>
                <a:t>cavity</a:t>
              </a:r>
            </a:p>
          </p:txBody>
        </p:sp>
        <p:sp>
          <p:nvSpPr>
            <p:cNvPr id="191512" name="Line 27"/>
            <p:cNvSpPr>
              <a:spLocks noChangeShapeType="1"/>
            </p:cNvSpPr>
            <p:nvPr/>
          </p:nvSpPr>
          <p:spPr bwMode="auto">
            <a:xfrm flipH="1">
              <a:off x="3072" y="2256"/>
              <a:ext cx="624"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13" name="Text Box 28"/>
            <p:cNvSpPr txBox="1">
              <a:spLocks noChangeArrowheads="1"/>
            </p:cNvSpPr>
            <p:nvPr/>
          </p:nvSpPr>
          <p:spPr bwMode="auto">
            <a:xfrm>
              <a:off x="3661" y="2376"/>
              <a:ext cx="372"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Epiblast</a:t>
              </a:r>
            </a:p>
          </p:txBody>
        </p:sp>
        <p:sp>
          <p:nvSpPr>
            <p:cNvPr id="191514" name="Line 29"/>
            <p:cNvSpPr>
              <a:spLocks noChangeShapeType="1"/>
            </p:cNvSpPr>
            <p:nvPr/>
          </p:nvSpPr>
          <p:spPr bwMode="auto">
            <a:xfrm flipH="1">
              <a:off x="3120" y="2448"/>
              <a:ext cx="57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15" name="Text Box 30"/>
            <p:cNvSpPr txBox="1">
              <a:spLocks noChangeArrowheads="1"/>
            </p:cNvSpPr>
            <p:nvPr/>
          </p:nvSpPr>
          <p:spPr bwMode="auto">
            <a:xfrm>
              <a:off x="3651" y="2508"/>
              <a:ext cx="43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Hypoblast</a:t>
              </a:r>
            </a:p>
          </p:txBody>
        </p:sp>
        <p:sp>
          <p:nvSpPr>
            <p:cNvPr id="191516" name="Line 31"/>
            <p:cNvSpPr>
              <a:spLocks noChangeShapeType="1"/>
            </p:cNvSpPr>
            <p:nvPr/>
          </p:nvSpPr>
          <p:spPr bwMode="auto">
            <a:xfrm>
              <a:off x="3128" y="2480"/>
              <a:ext cx="528"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17" name="Text Box 32"/>
            <p:cNvSpPr txBox="1">
              <a:spLocks noChangeArrowheads="1"/>
            </p:cNvSpPr>
            <p:nvPr/>
          </p:nvSpPr>
          <p:spPr bwMode="auto">
            <a:xfrm>
              <a:off x="3620" y="2636"/>
              <a:ext cx="556"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Chorion (from</a:t>
              </a:r>
            </a:p>
            <a:p>
              <a:pPr eaLnBrk="0" hangingPunct="0"/>
              <a:r>
                <a:rPr kumimoji="1" lang="en-US" sz="900"/>
                <a:t>trophoblast)</a:t>
              </a:r>
            </a:p>
          </p:txBody>
        </p:sp>
        <p:sp>
          <p:nvSpPr>
            <p:cNvPr id="191518" name="Line 33"/>
            <p:cNvSpPr>
              <a:spLocks noChangeShapeType="1"/>
            </p:cNvSpPr>
            <p:nvPr/>
          </p:nvSpPr>
          <p:spPr bwMode="auto">
            <a:xfrm>
              <a:off x="3216" y="2592"/>
              <a:ext cx="432"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19" name="Text Box 34"/>
            <p:cNvSpPr txBox="1">
              <a:spLocks noChangeArrowheads="1"/>
            </p:cNvSpPr>
            <p:nvPr/>
          </p:nvSpPr>
          <p:spPr bwMode="auto">
            <a:xfrm>
              <a:off x="3646" y="2872"/>
              <a:ext cx="576"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Yolk sac (from</a:t>
              </a:r>
            </a:p>
            <a:p>
              <a:pPr eaLnBrk="0" hangingPunct="0"/>
              <a:r>
                <a:rPr kumimoji="1" lang="en-US" sz="900"/>
                <a:t>hypoblast)</a:t>
              </a:r>
            </a:p>
          </p:txBody>
        </p:sp>
        <p:sp>
          <p:nvSpPr>
            <p:cNvPr id="191520" name="Line 35"/>
            <p:cNvSpPr>
              <a:spLocks noChangeShapeType="1"/>
            </p:cNvSpPr>
            <p:nvPr/>
          </p:nvSpPr>
          <p:spPr bwMode="auto">
            <a:xfrm>
              <a:off x="3120" y="2592"/>
              <a:ext cx="576" cy="3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21" name="Text Box 36"/>
            <p:cNvSpPr txBox="1">
              <a:spLocks noChangeArrowheads="1"/>
            </p:cNvSpPr>
            <p:nvPr/>
          </p:nvSpPr>
          <p:spPr bwMode="auto">
            <a:xfrm>
              <a:off x="2519" y="2850"/>
              <a:ext cx="1140"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900"/>
                <a:t>Extraembryonic mesoderm cells</a:t>
              </a:r>
            </a:p>
            <a:p>
              <a:pPr algn="r" eaLnBrk="0" hangingPunct="0"/>
              <a:r>
                <a:rPr kumimoji="1" lang="en-US" sz="900"/>
                <a:t>(from epiblast)</a:t>
              </a:r>
            </a:p>
          </p:txBody>
        </p:sp>
        <p:sp>
          <p:nvSpPr>
            <p:cNvPr id="191522" name="Line 37"/>
            <p:cNvSpPr>
              <a:spLocks noChangeShapeType="1"/>
            </p:cNvSpPr>
            <p:nvPr/>
          </p:nvSpPr>
          <p:spPr bwMode="auto">
            <a:xfrm>
              <a:off x="3016" y="2676"/>
              <a:ext cx="144" cy="19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23" name="Line 40"/>
            <p:cNvSpPr>
              <a:spLocks noChangeShapeType="1"/>
            </p:cNvSpPr>
            <p:nvPr/>
          </p:nvSpPr>
          <p:spPr bwMode="auto">
            <a:xfrm>
              <a:off x="3072" y="2680"/>
              <a:ext cx="96" cy="19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24" name="Text Box 41"/>
            <p:cNvSpPr txBox="1">
              <a:spLocks noChangeArrowheads="1"/>
            </p:cNvSpPr>
            <p:nvPr/>
          </p:nvSpPr>
          <p:spPr bwMode="auto">
            <a:xfrm>
              <a:off x="3790" y="3130"/>
              <a:ext cx="360"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Amnion</a:t>
              </a:r>
            </a:p>
          </p:txBody>
        </p:sp>
        <p:sp>
          <p:nvSpPr>
            <p:cNvPr id="191525" name="Text Box 42"/>
            <p:cNvSpPr txBox="1">
              <a:spLocks noChangeArrowheads="1"/>
            </p:cNvSpPr>
            <p:nvPr/>
          </p:nvSpPr>
          <p:spPr bwMode="auto">
            <a:xfrm>
              <a:off x="3794" y="3236"/>
              <a:ext cx="368"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Chorion</a:t>
              </a:r>
            </a:p>
          </p:txBody>
        </p:sp>
        <p:sp>
          <p:nvSpPr>
            <p:cNvPr id="191526" name="Text Box 43"/>
            <p:cNvSpPr txBox="1">
              <a:spLocks noChangeArrowheads="1"/>
            </p:cNvSpPr>
            <p:nvPr/>
          </p:nvSpPr>
          <p:spPr bwMode="auto">
            <a:xfrm>
              <a:off x="3801" y="3360"/>
              <a:ext cx="424"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Ectoderm</a:t>
              </a:r>
            </a:p>
          </p:txBody>
        </p:sp>
        <p:sp>
          <p:nvSpPr>
            <p:cNvPr id="191527" name="Text Box 44"/>
            <p:cNvSpPr txBox="1">
              <a:spLocks noChangeArrowheads="1"/>
            </p:cNvSpPr>
            <p:nvPr/>
          </p:nvSpPr>
          <p:spPr bwMode="auto">
            <a:xfrm>
              <a:off x="3802" y="3466"/>
              <a:ext cx="4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Mesoderm</a:t>
              </a:r>
            </a:p>
          </p:txBody>
        </p:sp>
        <p:sp>
          <p:nvSpPr>
            <p:cNvPr id="191528" name="AutoShape 45"/>
            <p:cNvSpPr>
              <a:spLocks/>
            </p:cNvSpPr>
            <p:nvPr/>
          </p:nvSpPr>
          <p:spPr bwMode="auto">
            <a:xfrm>
              <a:off x="3072" y="3466"/>
              <a:ext cx="48" cy="48"/>
            </a:xfrm>
            <a:prstGeom prst="rightBracket">
              <a:avLst>
                <a:gd name="adj" fmla="val 8333"/>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29" name="Line 46"/>
            <p:cNvSpPr>
              <a:spLocks noChangeShapeType="1"/>
            </p:cNvSpPr>
            <p:nvPr/>
          </p:nvSpPr>
          <p:spPr bwMode="auto">
            <a:xfrm flipH="1">
              <a:off x="3120" y="3206"/>
              <a:ext cx="672" cy="2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30" name="Line 49"/>
            <p:cNvSpPr>
              <a:spLocks noChangeShapeType="1"/>
            </p:cNvSpPr>
            <p:nvPr/>
          </p:nvSpPr>
          <p:spPr bwMode="auto">
            <a:xfrm flipH="1">
              <a:off x="3312" y="3312"/>
              <a:ext cx="480" cy="19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31" name="Line 50"/>
            <p:cNvSpPr>
              <a:spLocks noChangeShapeType="1"/>
            </p:cNvSpPr>
            <p:nvPr/>
          </p:nvSpPr>
          <p:spPr bwMode="auto">
            <a:xfrm flipH="1">
              <a:off x="3072" y="3428"/>
              <a:ext cx="720"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32" name="Line 51"/>
            <p:cNvSpPr>
              <a:spLocks noChangeShapeType="1"/>
            </p:cNvSpPr>
            <p:nvPr/>
          </p:nvSpPr>
          <p:spPr bwMode="auto">
            <a:xfrm flipH="1">
              <a:off x="3072" y="3552"/>
              <a:ext cx="720"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33" name="Text Box 52"/>
            <p:cNvSpPr txBox="1">
              <a:spLocks noChangeArrowheads="1"/>
            </p:cNvSpPr>
            <p:nvPr/>
          </p:nvSpPr>
          <p:spPr bwMode="auto">
            <a:xfrm>
              <a:off x="3815" y="3560"/>
              <a:ext cx="448"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Endoderm</a:t>
              </a:r>
            </a:p>
          </p:txBody>
        </p:sp>
        <p:sp>
          <p:nvSpPr>
            <p:cNvPr id="191534" name="Line 53"/>
            <p:cNvSpPr>
              <a:spLocks noChangeShapeType="1"/>
            </p:cNvSpPr>
            <p:nvPr/>
          </p:nvSpPr>
          <p:spPr bwMode="auto">
            <a:xfrm flipH="1">
              <a:off x="3135" y="3633"/>
              <a:ext cx="67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35" name="Text Box 54"/>
            <p:cNvSpPr txBox="1">
              <a:spLocks noChangeArrowheads="1"/>
            </p:cNvSpPr>
            <p:nvPr/>
          </p:nvSpPr>
          <p:spPr bwMode="auto">
            <a:xfrm>
              <a:off x="3694" y="3721"/>
              <a:ext cx="388"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Yolk sac</a:t>
              </a:r>
            </a:p>
          </p:txBody>
        </p:sp>
        <p:sp>
          <p:nvSpPr>
            <p:cNvPr id="191536" name="Text Box 55"/>
            <p:cNvSpPr txBox="1">
              <a:spLocks noChangeArrowheads="1"/>
            </p:cNvSpPr>
            <p:nvPr/>
          </p:nvSpPr>
          <p:spPr bwMode="auto">
            <a:xfrm>
              <a:off x="3667" y="3908"/>
              <a:ext cx="616"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Extraembryonic</a:t>
              </a:r>
            </a:p>
            <a:p>
              <a:pPr eaLnBrk="0" hangingPunct="0"/>
              <a:r>
                <a:rPr kumimoji="1" lang="en-US" sz="900"/>
                <a:t>mesoderm</a:t>
              </a:r>
            </a:p>
          </p:txBody>
        </p:sp>
        <p:sp>
          <p:nvSpPr>
            <p:cNvPr id="191537" name="Line 56"/>
            <p:cNvSpPr>
              <a:spLocks noChangeShapeType="1"/>
            </p:cNvSpPr>
            <p:nvPr/>
          </p:nvSpPr>
          <p:spPr bwMode="auto">
            <a:xfrm flipH="1" flipV="1">
              <a:off x="3156" y="3656"/>
              <a:ext cx="540" cy="1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38" name="Line 57"/>
            <p:cNvSpPr>
              <a:spLocks noChangeShapeType="1"/>
            </p:cNvSpPr>
            <p:nvPr/>
          </p:nvSpPr>
          <p:spPr bwMode="auto">
            <a:xfrm flipH="1" flipV="1">
              <a:off x="3168" y="3840"/>
              <a:ext cx="528"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39" name="Text Box 58"/>
            <p:cNvSpPr txBox="1">
              <a:spLocks noChangeArrowheads="1"/>
            </p:cNvSpPr>
            <p:nvPr/>
          </p:nvSpPr>
          <p:spPr bwMode="auto">
            <a:xfrm>
              <a:off x="2525" y="3141"/>
              <a:ext cx="388"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Allantois</a:t>
              </a:r>
            </a:p>
          </p:txBody>
        </p:sp>
        <p:sp>
          <p:nvSpPr>
            <p:cNvPr id="191540" name="AutoShape 59"/>
            <p:cNvSpPr>
              <a:spLocks/>
            </p:cNvSpPr>
            <p:nvPr/>
          </p:nvSpPr>
          <p:spPr bwMode="auto">
            <a:xfrm rot="5400000">
              <a:off x="2828" y="3556"/>
              <a:ext cx="48" cy="48"/>
            </a:xfrm>
            <a:prstGeom prst="leftBracket">
              <a:avLst>
                <a:gd name="adj" fmla="val 8333"/>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41" name="Line 60"/>
            <p:cNvSpPr>
              <a:spLocks noChangeShapeType="1"/>
            </p:cNvSpPr>
            <p:nvPr/>
          </p:nvSpPr>
          <p:spPr bwMode="auto">
            <a:xfrm>
              <a:off x="2652" y="3264"/>
              <a:ext cx="192" cy="2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42" name="Text Box 61"/>
            <p:cNvSpPr txBox="1">
              <a:spLocks noChangeArrowheads="1"/>
            </p:cNvSpPr>
            <p:nvPr/>
          </p:nvSpPr>
          <p:spPr bwMode="auto">
            <a:xfrm>
              <a:off x="2517" y="2225"/>
              <a:ext cx="360"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Amnion</a:t>
              </a:r>
            </a:p>
          </p:txBody>
        </p:sp>
        <p:sp>
          <p:nvSpPr>
            <p:cNvPr id="191543" name="Line 62"/>
            <p:cNvSpPr>
              <a:spLocks noChangeShapeType="1"/>
            </p:cNvSpPr>
            <p:nvPr/>
          </p:nvSpPr>
          <p:spPr bwMode="auto">
            <a:xfrm flipH="1" flipV="1">
              <a:off x="2736" y="2352"/>
              <a:ext cx="288"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44" name="Text Box 63"/>
            <p:cNvSpPr txBox="1">
              <a:spLocks noChangeArrowheads="1"/>
            </p:cNvSpPr>
            <p:nvPr/>
          </p:nvSpPr>
          <p:spPr bwMode="auto">
            <a:xfrm>
              <a:off x="2508" y="1356"/>
              <a:ext cx="396" cy="31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Maternal</a:t>
              </a:r>
            </a:p>
            <a:p>
              <a:pPr eaLnBrk="0" hangingPunct="0"/>
              <a:r>
                <a:rPr kumimoji="1" lang="en-US" sz="900"/>
                <a:t>blood</a:t>
              </a:r>
            </a:p>
            <a:p>
              <a:pPr eaLnBrk="0" hangingPunct="0"/>
              <a:r>
                <a:rPr kumimoji="1" lang="en-US" sz="900"/>
                <a:t>vessel</a:t>
              </a:r>
            </a:p>
          </p:txBody>
        </p:sp>
        <p:sp>
          <p:nvSpPr>
            <p:cNvPr id="191545" name="Line 64"/>
            <p:cNvSpPr>
              <a:spLocks noChangeShapeType="1"/>
            </p:cNvSpPr>
            <p:nvPr/>
          </p:nvSpPr>
          <p:spPr bwMode="auto">
            <a:xfrm flipH="1">
              <a:off x="2800" y="1460"/>
              <a:ext cx="48"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46" name="Text Box 65"/>
            <p:cNvSpPr txBox="1">
              <a:spLocks noChangeArrowheads="1"/>
            </p:cNvSpPr>
            <p:nvPr/>
          </p:nvSpPr>
          <p:spPr bwMode="auto">
            <a:xfrm>
              <a:off x="1384" y="1104"/>
              <a:ext cx="612"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Blastocyst</a:t>
              </a:r>
            </a:p>
            <a:p>
              <a:pPr eaLnBrk="0" hangingPunct="0"/>
              <a:r>
                <a:rPr kumimoji="1" lang="en-US" sz="900"/>
                <a:t>reaches uterus.</a:t>
              </a:r>
            </a:p>
          </p:txBody>
        </p:sp>
        <p:sp>
          <p:nvSpPr>
            <p:cNvPr id="191547" name="Text Box 66"/>
            <p:cNvSpPr txBox="1">
              <a:spLocks noChangeArrowheads="1"/>
            </p:cNvSpPr>
            <p:nvPr/>
          </p:nvSpPr>
          <p:spPr bwMode="auto">
            <a:xfrm>
              <a:off x="1388" y="1853"/>
              <a:ext cx="444"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Blastocyst</a:t>
              </a:r>
            </a:p>
            <a:p>
              <a:pPr eaLnBrk="0" hangingPunct="0"/>
              <a:r>
                <a:rPr kumimoji="1" lang="en-US" sz="900"/>
                <a:t>implants.</a:t>
              </a:r>
            </a:p>
          </p:txBody>
        </p:sp>
        <p:sp>
          <p:nvSpPr>
            <p:cNvPr id="191548" name="Text Box 67"/>
            <p:cNvSpPr txBox="1">
              <a:spLocks noChangeArrowheads="1"/>
            </p:cNvSpPr>
            <p:nvPr/>
          </p:nvSpPr>
          <p:spPr bwMode="auto">
            <a:xfrm>
              <a:off x="1392" y="2679"/>
              <a:ext cx="740" cy="40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Extraembryonic</a:t>
              </a:r>
            </a:p>
            <a:p>
              <a:pPr eaLnBrk="0" hangingPunct="0"/>
              <a:r>
                <a:rPr kumimoji="1" lang="en-US" sz="900"/>
                <a:t>membranes</a:t>
              </a:r>
            </a:p>
            <a:p>
              <a:pPr eaLnBrk="0" hangingPunct="0"/>
              <a:r>
                <a:rPr kumimoji="1" lang="en-US" sz="900"/>
                <a:t>start to form and</a:t>
              </a:r>
            </a:p>
            <a:p>
              <a:pPr eaLnBrk="0" hangingPunct="0"/>
              <a:r>
                <a:rPr kumimoji="1" lang="en-US" sz="900"/>
                <a:t>gastrulation begins.</a:t>
              </a:r>
            </a:p>
          </p:txBody>
        </p:sp>
        <p:sp>
          <p:nvSpPr>
            <p:cNvPr id="191549" name="Text Box 68"/>
            <p:cNvSpPr txBox="1">
              <a:spLocks noChangeArrowheads="1"/>
            </p:cNvSpPr>
            <p:nvPr/>
          </p:nvSpPr>
          <p:spPr bwMode="auto">
            <a:xfrm>
              <a:off x="1388" y="3772"/>
              <a:ext cx="1228" cy="31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Gastrulation has produced a three-</a:t>
              </a:r>
            </a:p>
            <a:p>
              <a:pPr eaLnBrk="0" hangingPunct="0"/>
              <a:r>
                <a:rPr kumimoji="1" lang="en-US" sz="900"/>
                <a:t>layered embryo with four</a:t>
              </a:r>
            </a:p>
            <a:p>
              <a:pPr eaLnBrk="0" hangingPunct="0"/>
              <a:r>
                <a:rPr kumimoji="1" lang="en-US" sz="900"/>
                <a:t>extraembryonic membranes.</a:t>
              </a:r>
            </a:p>
          </p:txBody>
        </p:sp>
        <p:grpSp>
          <p:nvGrpSpPr>
            <p:cNvPr id="191550" name="Group 71"/>
            <p:cNvGrpSpPr>
              <a:grpSpLocks/>
            </p:cNvGrpSpPr>
            <p:nvPr/>
          </p:nvGrpSpPr>
          <p:grpSpPr bwMode="auto">
            <a:xfrm>
              <a:off x="1284" y="1104"/>
              <a:ext cx="156" cy="144"/>
              <a:chOff x="1264" y="1128"/>
              <a:chExt cx="156" cy="144"/>
            </a:xfrm>
          </p:grpSpPr>
          <p:sp>
            <p:nvSpPr>
              <p:cNvPr id="191560" name="Oval 69"/>
              <p:cNvSpPr>
                <a:spLocks noChangeArrowheads="1"/>
              </p:cNvSpPr>
              <p:nvPr/>
            </p:nvSpPr>
            <p:spPr bwMode="auto">
              <a:xfrm>
                <a:off x="1296" y="1152"/>
                <a:ext cx="96" cy="96"/>
              </a:xfrm>
              <a:prstGeom prst="ellipse">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191561" name="Text Box 70"/>
              <p:cNvSpPr txBox="1">
                <a:spLocks noChangeArrowheads="1"/>
              </p:cNvSpPr>
              <p:nvPr/>
            </p:nvSpPr>
            <p:spPr bwMode="auto">
              <a:xfrm>
                <a:off x="1264" y="1128"/>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900" b="1">
                    <a:solidFill>
                      <a:schemeClr val="bg1"/>
                    </a:solidFill>
                  </a:rPr>
                  <a:t>1</a:t>
                </a:r>
              </a:p>
            </p:txBody>
          </p:sp>
        </p:grpSp>
        <p:grpSp>
          <p:nvGrpSpPr>
            <p:cNvPr id="191551" name="Group 72"/>
            <p:cNvGrpSpPr>
              <a:grpSpLocks/>
            </p:cNvGrpSpPr>
            <p:nvPr/>
          </p:nvGrpSpPr>
          <p:grpSpPr bwMode="auto">
            <a:xfrm>
              <a:off x="1296" y="1860"/>
              <a:ext cx="156" cy="144"/>
              <a:chOff x="1264" y="1128"/>
              <a:chExt cx="156" cy="144"/>
            </a:xfrm>
          </p:grpSpPr>
          <p:sp>
            <p:nvSpPr>
              <p:cNvPr id="191558" name="Oval 73"/>
              <p:cNvSpPr>
                <a:spLocks noChangeArrowheads="1"/>
              </p:cNvSpPr>
              <p:nvPr/>
            </p:nvSpPr>
            <p:spPr bwMode="auto">
              <a:xfrm>
                <a:off x="1296" y="1152"/>
                <a:ext cx="96" cy="96"/>
              </a:xfrm>
              <a:prstGeom prst="ellipse">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191559" name="Text Box 74"/>
              <p:cNvSpPr txBox="1">
                <a:spLocks noChangeArrowheads="1"/>
              </p:cNvSpPr>
              <p:nvPr/>
            </p:nvSpPr>
            <p:spPr bwMode="auto">
              <a:xfrm>
                <a:off x="1264" y="1128"/>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900" b="1">
                    <a:solidFill>
                      <a:schemeClr val="bg1"/>
                    </a:solidFill>
                  </a:rPr>
                  <a:t>2</a:t>
                </a:r>
              </a:p>
            </p:txBody>
          </p:sp>
        </p:grpSp>
        <p:grpSp>
          <p:nvGrpSpPr>
            <p:cNvPr id="191552" name="Group 75"/>
            <p:cNvGrpSpPr>
              <a:grpSpLocks/>
            </p:cNvGrpSpPr>
            <p:nvPr/>
          </p:nvGrpSpPr>
          <p:grpSpPr bwMode="auto">
            <a:xfrm>
              <a:off x="1296" y="2688"/>
              <a:ext cx="156" cy="144"/>
              <a:chOff x="1264" y="1128"/>
              <a:chExt cx="156" cy="144"/>
            </a:xfrm>
          </p:grpSpPr>
          <p:sp>
            <p:nvSpPr>
              <p:cNvPr id="191556" name="Oval 76"/>
              <p:cNvSpPr>
                <a:spLocks noChangeArrowheads="1"/>
              </p:cNvSpPr>
              <p:nvPr/>
            </p:nvSpPr>
            <p:spPr bwMode="auto">
              <a:xfrm>
                <a:off x="1296" y="1152"/>
                <a:ext cx="96" cy="96"/>
              </a:xfrm>
              <a:prstGeom prst="ellipse">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191557" name="Text Box 77"/>
              <p:cNvSpPr txBox="1">
                <a:spLocks noChangeArrowheads="1"/>
              </p:cNvSpPr>
              <p:nvPr/>
            </p:nvSpPr>
            <p:spPr bwMode="auto">
              <a:xfrm>
                <a:off x="1264" y="1128"/>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900" b="1">
                    <a:solidFill>
                      <a:schemeClr val="bg1"/>
                    </a:solidFill>
                  </a:rPr>
                  <a:t>3</a:t>
                </a:r>
              </a:p>
            </p:txBody>
          </p:sp>
        </p:grpSp>
        <p:grpSp>
          <p:nvGrpSpPr>
            <p:cNvPr id="191553" name="Group 78"/>
            <p:cNvGrpSpPr>
              <a:grpSpLocks/>
            </p:cNvGrpSpPr>
            <p:nvPr/>
          </p:nvGrpSpPr>
          <p:grpSpPr bwMode="auto">
            <a:xfrm>
              <a:off x="1296" y="3780"/>
              <a:ext cx="156" cy="144"/>
              <a:chOff x="1264" y="1128"/>
              <a:chExt cx="156" cy="144"/>
            </a:xfrm>
          </p:grpSpPr>
          <p:sp>
            <p:nvSpPr>
              <p:cNvPr id="191554" name="Oval 79"/>
              <p:cNvSpPr>
                <a:spLocks noChangeArrowheads="1"/>
              </p:cNvSpPr>
              <p:nvPr/>
            </p:nvSpPr>
            <p:spPr bwMode="auto">
              <a:xfrm>
                <a:off x="1296" y="1152"/>
                <a:ext cx="96" cy="96"/>
              </a:xfrm>
              <a:prstGeom prst="ellipse">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191555" name="Text Box 80"/>
              <p:cNvSpPr txBox="1">
                <a:spLocks noChangeArrowheads="1"/>
              </p:cNvSpPr>
              <p:nvPr/>
            </p:nvSpPr>
            <p:spPr bwMode="auto">
              <a:xfrm>
                <a:off x="1264" y="1128"/>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900" b="1">
                    <a:solidFill>
                      <a:schemeClr val="bg1"/>
                    </a:solidFill>
                  </a:rPr>
                  <a:t>4</a:t>
                </a:r>
              </a:p>
            </p:txBody>
          </p:sp>
        </p:grpSp>
      </p:grpSp>
    </p:spTree>
    <p:extLst>
      <p:ext uri="{BB962C8B-B14F-4D97-AF65-F5344CB8AC3E}">
        <p14:creationId xmlns:p14="http://schemas.microsoft.com/office/powerpoint/2010/main" val="285262096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304800" y="381000"/>
            <a:ext cx="8534400" cy="914400"/>
          </a:xfrm>
        </p:spPr>
        <p:txBody>
          <a:bodyPr/>
          <a:lstStyle/>
          <a:p>
            <a:r>
              <a:rPr lang="en-US" smtClean="0">
                <a:ea typeface="ＭＳ Ｐゴシック" pitchFamily="-108" charset="-128"/>
                <a:cs typeface="ＭＳ Ｐゴシック" pitchFamily="-108" charset="-128"/>
              </a:rPr>
              <a:t>Sources of developmental information for the early embryo</a:t>
            </a:r>
          </a:p>
        </p:txBody>
      </p:sp>
      <p:grpSp>
        <p:nvGrpSpPr>
          <p:cNvPr id="194563" name="Group 66"/>
          <p:cNvGrpSpPr>
            <a:grpSpLocks/>
          </p:cNvGrpSpPr>
          <p:nvPr/>
        </p:nvGrpSpPr>
        <p:grpSpPr bwMode="auto">
          <a:xfrm>
            <a:off x="685800" y="1447800"/>
            <a:ext cx="8056563" cy="5257800"/>
            <a:chOff x="432" y="736"/>
            <a:chExt cx="5075" cy="3312"/>
          </a:xfrm>
        </p:grpSpPr>
        <p:pic>
          <p:nvPicPr>
            <p:cNvPr id="194566" name="Picture 4" descr="21_11a_U.jpg                                                   00103A7B101                            BDBF533F:"/>
            <p:cNvPicPr>
              <a:picLocks noChangeAspect="1" noChangeArrowheads="1"/>
            </p:cNvPicPr>
            <p:nvPr/>
          </p:nvPicPr>
          <p:blipFill>
            <a:blip r:embed="rId2"/>
            <a:srcRect/>
            <a:stretch>
              <a:fillRect/>
            </a:stretch>
          </p:blipFill>
          <p:spPr bwMode="auto">
            <a:xfrm>
              <a:off x="1561" y="832"/>
              <a:ext cx="1927" cy="2592"/>
            </a:xfrm>
            <a:prstGeom prst="rect">
              <a:avLst/>
            </a:prstGeom>
            <a:noFill/>
            <a:ln w="9525">
              <a:noFill/>
              <a:miter lim="800000"/>
              <a:headEnd/>
              <a:tailEnd/>
            </a:ln>
          </p:spPr>
        </p:pic>
        <p:sp>
          <p:nvSpPr>
            <p:cNvPr id="194567" name="Text Box 5"/>
            <p:cNvSpPr txBox="1">
              <a:spLocks noChangeArrowheads="1"/>
            </p:cNvSpPr>
            <p:nvPr/>
          </p:nvSpPr>
          <p:spPr bwMode="auto">
            <a:xfrm>
              <a:off x="2613" y="736"/>
              <a:ext cx="1091"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400"/>
                <a:t>Unfertilized egg cell</a:t>
              </a:r>
            </a:p>
          </p:txBody>
        </p:sp>
        <p:sp>
          <p:nvSpPr>
            <p:cNvPr id="194568" name="Text Box 6"/>
            <p:cNvSpPr txBox="1">
              <a:spLocks noChangeArrowheads="1"/>
            </p:cNvSpPr>
            <p:nvPr/>
          </p:nvSpPr>
          <p:spPr bwMode="auto">
            <a:xfrm>
              <a:off x="3591" y="930"/>
              <a:ext cx="817" cy="594"/>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400"/>
                <a:t>Molecules of </a:t>
              </a:r>
            </a:p>
            <a:p>
              <a:r>
                <a:rPr kumimoji="1" lang="en-US" sz="1400"/>
                <a:t>another cyto-</a:t>
              </a:r>
            </a:p>
            <a:p>
              <a:r>
                <a:rPr kumimoji="1" lang="en-US" sz="1400"/>
                <a:t>plasmic deter-</a:t>
              </a:r>
            </a:p>
            <a:p>
              <a:r>
                <a:rPr kumimoji="1" lang="en-US" sz="1400"/>
                <a:t>minant</a:t>
              </a:r>
            </a:p>
          </p:txBody>
        </p:sp>
        <p:sp>
          <p:nvSpPr>
            <p:cNvPr id="194569" name="Text Box 7"/>
            <p:cNvSpPr txBox="1">
              <a:spLocks noChangeArrowheads="1"/>
            </p:cNvSpPr>
            <p:nvPr/>
          </p:nvSpPr>
          <p:spPr bwMode="auto">
            <a:xfrm>
              <a:off x="1757" y="1274"/>
              <a:ext cx="867" cy="460"/>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400"/>
                <a:t>Molecules of a </a:t>
              </a:r>
            </a:p>
            <a:p>
              <a:r>
                <a:rPr kumimoji="1" lang="en-US" sz="1400"/>
                <a:t>a cytoplasmic</a:t>
              </a:r>
            </a:p>
            <a:p>
              <a:r>
                <a:rPr kumimoji="1" lang="en-US" sz="1400"/>
                <a:t>determinant</a:t>
              </a:r>
            </a:p>
          </p:txBody>
        </p:sp>
        <p:sp>
          <p:nvSpPr>
            <p:cNvPr id="194570" name="Text Box 8"/>
            <p:cNvSpPr txBox="1">
              <a:spLocks noChangeArrowheads="1"/>
            </p:cNvSpPr>
            <p:nvPr/>
          </p:nvSpPr>
          <p:spPr bwMode="auto">
            <a:xfrm>
              <a:off x="1811" y="920"/>
              <a:ext cx="445"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400"/>
                <a:t>Sperm</a:t>
              </a:r>
            </a:p>
          </p:txBody>
        </p:sp>
        <p:sp>
          <p:nvSpPr>
            <p:cNvPr id="194571" name="Text Box 9"/>
            <p:cNvSpPr txBox="1">
              <a:spLocks noChangeArrowheads="1"/>
            </p:cNvSpPr>
            <p:nvPr/>
          </p:nvSpPr>
          <p:spPr bwMode="auto">
            <a:xfrm>
              <a:off x="2849" y="1552"/>
              <a:ext cx="687"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400"/>
                <a:t>Fertilization</a:t>
              </a:r>
            </a:p>
          </p:txBody>
        </p:sp>
        <p:sp>
          <p:nvSpPr>
            <p:cNvPr id="194572" name="Text Box 10"/>
            <p:cNvSpPr txBox="1">
              <a:spLocks noChangeArrowheads="1"/>
            </p:cNvSpPr>
            <p:nvPr/>
          </p:nvSpPr>
          <p:spPr bwMode="auto">
            <a:xfrm>
              <a:off x="1561" y="1946"/>
              <a:ext cx="823" cy="326"/>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400"/>
                <a:t>Zygote</a:t>
              </a:r>
            </a:p>
            <a:p>
              <a:r>
                <a:rPr kumimoji="1" lang="en-US" sz="1400"/>
                <a:t>(fertilized egg)</a:t>
              </a:r>
            </a:p>
          </p:txBody>
        </p:sp>
        <p:sp>
          <p:nvSpPr>
            <p:cNvPr id="194573" name="Text Box 11"/>
            <p:cNvSpPr txBox="1">
              <a:spLocks noChangeArrowheads="1"/>
            </p:cNvSpPr>
            <p:nvPr/>
          </p:nvSpPr>
          <p:spPr bwMode="auto">
            <a:xfrm>
              <a:off x="2870" y="2472"/>
              <a:ext cx="1042"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400"/>
                <a:t>Mitotic cell division</a:t>
              </a:r>
            </a:p>
          </p:txBody>
        </p:sp>
        <p:sp>
          <p:nvSpPr>
            <p:cNvPr id="194574" name="Text Box 12"/>
            <p:cNvSpPr txBox="1">
              <a:spLocks noChangeArrowheads="1"/>
            </p:cNvSpPr>
            <p:nvPr/>
          </p:nvSpPr>
          <p:spPr bwMode="auto">
            <a:xfrm>
              <a:off x="1536" y="2954"/>
              <a:ext cx="656" cy="326"/>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400"/>
                <a:t>Two-celled</a:t>
              </a:r>
            </a:p>
            <a:p>
              <a:r>
                <a:rPr kumimoji="1" lang="en-US" sz="1400"/>
                <a:t>embryo</a:t>
              </a:r>
            </a:p>
          </p:txBody>
        </p:sp>
        <p:sp>
          <p:nvSpPr>
            <p:cNvPr id="194575" name="Text Box 13"/>
            <p:cNvSpPr txBox="1">
              <a:spLocks noChangeArrowheads="1"/>
            </p:cNvSpPr>
            <p:nvPr/>
          </p:nvSpPr>
          <p:spPr bwMode="auto">
            <a:xfrm>
              <a:off x="595" y="3320"/>
              <a:ext cx="4912" cy="728"/>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400" b="1"/>
                <a:t>Cytoplasmic determinants in the egg.</a:t>
              </a:r>
              <a:r>
                <a:rPr kumimoji="1" lang="en-US" sz="1400"/>
                <a:t> The unfertilized egg cell has molecules in its cytoplasm, </a:t>
              </a:r>
            </a:p>
            <a:p>
              <a:r>
                <a:rPr kumimoji="1" lang="en-US" sz="1400"/>
                <a:t>encoded by the mother’s genes, that influence development. Many of these cytoplasmic </a:t>
              </a:r>
            </a:p>
            <a:p>
              <a:r>
                <a:rPr kumimoji="1" lang="en-US" sz="1400"/>
                <a:t>determinants, like the two shown here, are unevenly distributed in the egg. After fertilization </a:t>
              </a:r>
            </a:p>
            <a:p>
              <a:r>
                <a:rPr kumimoji="1" lang="en-US" sz="1400"/>
                <a:t>and mitotic division, the cell nuclei of the embryo are exposed to different sets of cytoplasmic </a:t>
              </a:r>
            </a:p>
            <a:p>
              <a:r>
                <a:rPr kumimoji="1" lang="en-US" sz="1400"/>
                <a:t>determinants and, as a result, express different genes. </a:t>
              </a:r>
            </a:p>
          </p:txBody>
        </p:sp>
        <p:sp>
          <p:nvSpPr>
            <p:cNvPr id="194576" name="Text Box 14"/>
            <p:cNvSpPr txBox="1">
              <a:spLocks noChangeArrowheads="1"/>
            </p:cNvSpPr>
            <p:nvPr/>
          </p:nvSpPr>
          <p:spPr bwMode="auto">
            <a:xfrm>
              <a:off x="432" y="3300"/>
              <a:ext cx="252"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b="1"/>
                <a:t>(a)</a:t>
              </a:r>
            </a:p>
          </p:txBody>
        </p:sp>
        <p:sp>
          <p:nvSpPr>
            <p:cNvPr id="194577" name="Line 15"/>
            <p:cNvSpPr>
              <a:spLocks noChangeShapeType="1"/>
            </p:cNvSpPr>
            <p:nvPr/>
          </p:nvSpPr>
          <p:spPr bwMode="auto">
            <a:xfrm flipH="1">
              <a:off x="2576" y="1328"/>
              <a:ext cx="336"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4578" name="Line 16"/>
            <p:cNvSpPr>
              <a:spLocks noChangeShapeType="1"/>
            </p:cNvSpPr>
            <p:nvPr/>
          </p:nvSpPr>
          <p:spPr bwMode="auto">
            <a:xfrm flipH="1">
              <a:off x="2584" y="1176"/>
              <a:ext cx="288" cy="19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4579" name="Line 22"/>
            <p:cNvSpPr>
              <a:spLocks noChangeShapeType="1"/>
            </p:cNvSpPr>
            <p:nvPr/>
          </p:nvSpPr>
          <p:spPr bwMode="auto">
            <a:xfrm flipH="1">
              <a:off x="3428" y="1024"/>
              <a:ext cx="192"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4580" name="Line 24"/>
            <p:cNvSpPr>
              <a:spLocks noChangeShapeType="1"/>
            </p:cNvSpPr>
            <p:nvPr/>
          </p:nvSpPr>
          <p:spPr bwMode="auto">
            <a:xfrm>
              <a:off x="3344" y="1028"/>
              <a:ext cx="27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
        <p:nvSpPr>
          <p:cNvPr id="194564" name="Text Box 26"/>
          <p:cNvSpPr txBox="1">
            <a:spLocks noChangeArrowheads="1"/>
          </p:cNvSpPr>
          <p:nvPr/>
        </p:nvSpPr>
        <p:spPr bwMode="auto">
          <a:xfrm>
            <a:off x="5842000" y="2387600"/>
            <a:ext cx="825500" cy="30480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t>Nucleus</a:t>
            </a:r>
          </a:p>
        </p:txBody>
      </p:sp>
      <p:sp>
        <p:nvSpPr>
          <p:cNvPr id="194565" name="Line 64"/>
          <p:cNvSpPr>
            <a:spLocks noChangeShapeType="1"/>
          </p:cNvSpPr>
          <p:nvPr/>
        </p:nvSpPr>
        <p:spPr bwMode="auto">
          <a:xfrm>
            <a:off x="5105400" y="2057400"/>
            <a:ext cx="762000" cy="4572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Tree>
    <p:extLst>
      <p:ext uri="{BB962C8B-B14F-4D97-AF65-F5344CB8AC3E}">
        <p14:creationId xmlns:p14="http://schemas.microsoft.com/office/powerpoint/2010/main" val="190861779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endParaRPr lang="en-US">
              <a:ea typeface="ＭＳ Ｐゴシック" pitchFamily="-108" charset="-128"/>
              <a:cs typeface="ＭＳ Ｐゴシック" pitchFamily="-108" charset="-128"/>
            </a:endParaRPr>
          </a:p>
        </p:txBody>
      </p:sp>
      <p:grpSp>
        <p:nvGrpSpPr>
          <p:cNvPr id="195587" name="Group 16"/>
          <p:cNvGrpSpPr>
            <a:grpSpLocks/>
          </p:cNvGrpSpPr>
          <p:nvPr/>
        </p:nvGrpSpPr>
        <p:grpSpPr bwMode="auto">
          <a:xfrm>
            <a:off x="381000" y="1219200"/>
            <a:ext cx="8326438" cy="5033963"/>
            <a:chOff x="328" y="432"/>
            <a:chExt cx="5245" cy="3171"/>
          </a:xfrm>
        </p:grpSpPr>
        <p:pic>
          <p:nvPicPr>
            <p:cNvPr id="195588" name="Picture 4" descr="21_11b_U.jpg                                                   00103A7B101                            BDBF533F:"/>
            <p:cNvPicPr>
              <a:picLocks noChangeAspect="1" noChangeArrowheads="1"/>
            </p:cNvPicPr>
            <p:nvPr/>
          </p:nvPicPr>
          <p:blipFill>
            <a:blip r:embed="rId2"/>
            <a:srcRect/>
            <a:stretch>
              <a:fillRect/>
            </a:stretch>
          </p:blipFill>
          <p:spPr bwMode="auto">
            <a:xfrm>
              <a:off x="1736" y="432"/>
              <a:ext cx="1816" cy="2784"/>
            </a:xfrm>
            <a:prstGeom prst="rect">
              <a:avLst/>
            </a:prstGeom>
            <a:noFill/>
            <a:ln w="9525">
              <a:noFill/>
              <a:miter lim="800000"/>
              <a:headEnd/>
              <a:tailEnd/>
            </a:ln>
          </p:spPr>
        </p:pic>
        <p:sp>
          <p:nvSpPr>
            <p:cNvPr id="195589" name="Text Box 5"/>
            <p:cNvSpPr txBox="1">
              <a:spLocks noChangeArrowheads="1"/>
            </p:cNvSpPr>
            <p:nvPr/>
          </p:nvSpPr>
          <p:spPr bwMode="auto">
            <a:xfrm>
              <a:off x="528" y="3277"/>
              <a:ext cx="5045" cy="326"/>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400" b="1" dirty="0"/>
                <a:t>Induction by nearby cells.</a:t>
              </a:r>
              <a:r>
                <a:rPr kumimoji="1" lang="en-US" sz="1400" dirty="0"/>
                <a:t> The cells at the bottom of the early embryo depicted here are releasing </a:t>
              </a:r>
            </a:p>
            <a:p>
              <a:r>
                <a:rPr kumimoji="1" lang="en-US" sz="1400" dirty="0"/>
                <a:t>chemicals that signal nearby cells to change their gene expression.</a:t>
              </a:r>
            </a:p>
          </p:txBody>
        </p:sp>
        <p:sp>
          <p:nvSpPr>
            <p:cNvPr id="195590" name="Text Box 6"/>
            <p:cNvSpPr txBox="1">
              <a:spLocks noChangeArrowheads="1"/>
            </p:cNvSpPr>
            <p:nvPr/>
          </p:nvSpPr>
          <p:spPr bwMode="auto">
            <a:xfrm>
              <a:off x="2490" y="749"/>
              <a:ext cx="774" cy="326"/>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400"/>
                <a:t>Early embryo</a:t>
              </a:r>
            </a:p>
            <a:p>
              <a:r>
                <a:rPr kumimoji="1" lang="en-US" sz="1400"/>
                <a:t>(32 cells)</a:t>
              </a:r>
            </a:p>
          </p:txBody>
        </p:sp>
        <p:sp>
          <p:nvSpPr>
            <p:cNvPr id="195591" name="Text Box 7"/>
            <p:cNvSpPr txBox="1">
              <a:spLocks noChangeArrowheads="1"/>
            </p:cNvSpPr>
            <p:nvPr/>
          </p:nvSpPr>
          <p:spPr bwMode="auto">
            <a:xfrm>
              <a:off x="2468" y="1424"/>
              <a:ext cx="652"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400"/>
                <a:t>NUCLEUS</a:t>
              </a:r>
            </a:p>
          </p:txBody>
        </p:sp>
        <p:sp>
          <p:nvSpPr>
            <p:cNvPr id="195592" name="Text Box 8"/>
            <p:cNvSpPr txBox="1">
              <a:spLocks noChangeArrowheads="1"/>
            </p:cNvSpPr>
            <p:nvPr/>
          </p:nvSpPr>
          <p:spPr bwMode="auto">
            <a:xfrm>
              <a:off x="3644" y="1396"/>
              <a:ext cx="724" cy="460"/>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400"/>
                <a:t>Signal</a:t>
              </a:r>
            </a:p>
            <a:p>
              <a:r>
                <a:rPr kumimoji="1" lang="en-US" sz="1400"/>
                <a:t>transduction</a:t>
              </a:r>
            </a:p>
            <a:p>
              <a:r>
                <a:rPr kumimoji="1" lang="en-US" sz="1400"/>
                <a:t>pathway</a:t>
              </a:r>
            </a:p>
          </p:txBody>
        </p:sp>
        <p:sp>
          <p:nvSpPr>
            <p:cNvPr id="195593" name="Text Box 9"/>
            <p:cNvSpPr txBox="1">
              <a:spLocks noChangeArrowheads="1"/>
            </p:cNvSpPr>
            <p:nvPr/>
          </p:nvSpPr>
          <p:spPr bwMode="auto">
            <a:xfrm>
              <a:off x="3648" y="1888"/>
              <a:ext cx="525" cy="326"/>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400"/>
                <a:t>Signal</a:t>
              </a:r>
            </a:p>
            <a:p>
              <a:r>
                <a:rPr kumimoji="1" lang="en-US" sz="1400"/>
                <a:t>receptor</a:t>
              </a:r>
            </a:p>
          </p:txBody>
        </p:sp>
        <p:sp>
          <p:nvSpPr>
            <p:cNvPr id="195594" name="Text Box 10"/>
            <p:cNvSpPr txBox="1">
              <a:spLocks noChangeArrowheads="1"/>
            </p:cNvSpPr>
            <p:nvPr/>
          </p:nvSpPr>
          <p:spPr bwMode="auto">
            <a:xfrm>
              <a:off x="3656" y="2284"/>
              <a:ext cx="563" cy="460"/>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400"/>
                <a:t>Signal</a:t>
              </a:r>
            </a:p>
            <a:p>
              <a:r>
                <a:rPr kumimoji="1" lang="en-US" sz="1400"/>
                <a:t>molecule</a:t>
              </a:r>
            </a:p>
            <a:p>
              <a:r>
                <a:rPr kumimoji="1" lang="en-US" sz="1400"/>
                <a:t>(inducer)</a:t>
              </a:r>
            </a:p>
          </p:txBody>
        </p:sp>
        <p:sp>
          <p:nvSpPr>
            <p:cNvPr id="195595" name="Line 11"/>
            <p:cNvSpPr>
              <a:spLocks noChangeShapeType="1"/>
            </p:cNvSpPr>
            <p:nvPr/>
          </p:nvSpPr>
          <p:spPr bwMode="auto">
            <a:xfrm flipH="1">
              <a:off x="3120" y="1492"/>
              <a:ext cx="568" cy="2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5596" name="Line 13"/>
            <p:cNvSpPr>
              <a:spLocks noChangeShapeType="1"/>
            </p:cNvSpPr>
            <p:nvPr/>
          </p:nvSpPr>
          <p:spPr bwMode="auto">
            <a:xfrm flipH="1">
              <a:off x="3292" y="1980"/>
              <a:ext cx="384"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5597" name="Line 14"/>
            <p:cNvSpPr>
              <a:spLocks noChangeShapeType="1"/>
            </p:cNvSpPr>
            <p:nvPr/>
          </p:nvSpPr>
          <p:spPr bwMode="auto">
            <a:xfrm>
              <a:off x="3408" y="2384"/>
              <a:ext cx="28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5598" name="Text Box 15"/>
            <p:cNvSpPr txBox="1">
              <a:spLocks noChangeArrowheads="1"/>
            </p:cNvSpPr>
            <p:nvPr/>
          </p:nvSpPr>
          <p:spPr bwMode="auto">
            <a:xfrm>
              <a:off x="328" y="3056"/>
              <a:ext cx="258"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b="1"/>
                <a:t>(b)</a:t>
              </a:r>
            </a:p>
          </p:txBody>
        </p:sp>
      </p:grpSp>
    </p:spTree>
    <p:extLst>
      <p:ext uri="{BB962C8B-B14F-4D97-AF65-F5344CB8AC3E}">
        <p14:creationId xmlns:p14="http://schemas.microsoft.com/office/powerpoint/2010/main" val="324581484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304800" y="381000"/>
            <a:ext cx="8534400" cy="914400"/>
          </a:xfrm>
        </p:spPr>
        <p:txBody>
          <a:bodyPr/>
          <a:lstStyle/>
          <a:p>
            <a:r>
              <a:rPr lang="en-US" sz="3200" smtClean="0">
                <a:ea typeface="ＭＳ Ｐゴシック" pitchFamily="-108" charset="-128"/>
                <a:cs typeface="ＭＳ Ｐゴシック" pitchFamily="-108" charset="-128"/>
              </a:rPr>
              <a:t>Cell signaling and induction during development of the nematode</a:t>
            </a:r>
          </a:p>
        </p:txBody>
      </p:sp>
      <p:grpSp>
        <p:nvGrpSpPr>
          <p:cNvPr id="196611" name="Group 43"/>
          <p:cNvGrpSpPr>
            <a:grpSpLocks/>
          </p:cNvGrpSpPr>
          <p:nvPr/>
        </p:nvGrpSpPr>
        <p:grpSpPr bwMode="auto">
          <a:xfrm>
            <a:off x="1042988" y="1692275"/>
            <a:ext cx="7046912" cy="3857625"/>
            <a:chOff x="561" y="748"/>
            <a:chExt cx="4439" cy="2430"/>
          </a:xfrm>
        </p:grpSpPr>
        <p:pic>
          <p:nvPicPr>
            <p:cNvPr id="196612" name="Picture 4" descr="21_16_U.jpg                                                    00103A7B101                            BDBF533F:"/>
            <p:cNvPicPr>
              <a:picLocks noChangeAspect="1" noChangeArrowheads="1"/>
            </p:cNvPicPr>
            <p:nvPr/>
          </p:nvPicPr>
          <p:blipFill>
            <a:blip r:embed="rId2"/>
            <a:srcRect/>
            <a:stretch>
              <a:fillRect/>
            </a:stretch>
          </p:blipFill>
          <p:spPr bwMode="auto">
            <a:xfrm>
              <a:off x="624" y="768"/>
              <a:ext cx="4320" cy="2171"/>
            </a:xfrm>
            <a:prstGeom prst="rect">
              <a:avLst/>
            </a:prstGeom>
            <a:noFill/>
            <a:ln w="9525">
              <a:noFill/>
              <a:miter lim="800000"/>
              <a:headEnd/>
              <a:tailEnd/>
            </a:ln>
          </p:spPr>
        </p:pic>
        <p:sp>
          <p:nvSpPr>
            <p:cNvPr id="196613" name="Text Box 5"/>
            <p:cNvSpPr txBox="1">
              <a:spLocks noChangeArrowheads="1"/>
            </p:cNvSpPr>
            <p:nvPr/>
          </p:nvSpPr>
          <p:spPr bwMode="auto">
            <a:xfrm>
              <a:off x="844" y="1017"/>
              <a:ext cx="395"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000"/>
                <a:t>Anterior</a:t>
              </a:r>
            </a:p>
          </p:txBody>
        </p:sp>
        <p:sp>
          <p:nvSpPr>
            <p:cNvPr id="196614" name="Text Box 6"/>
            <p:cNvSpPr txBox="1">
              <a:spLocks noChangeArrowheads="1"/>
            </p:cNvSpPr>
            <p:nvPr/>
          </p:nvSpPr>
          <p:spPr bwMode="auto">
            <a:xfrm>
              <a:off x="895" y="1266"/>
              <a:ext cx="46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000"/>
                <a:t>EMBRYO</a:t>
              </a:r>
            </a:p>
          </p:txBody>
        </p:sp>
        <p:sp>
          <p:nvSpPr>
            <p:cNvPr id="196615" name="Text Box 7"/>
            <p:cNvSpPr txBox="1">
              <a:spLocks noChangeArrowheads="1"/>
            </p:cNvSpPr>
            <p:nvPr/>
          </p:nvSpPr>
          <p:spPr bwMode="auto">
            <a:xfrm>
              <a:off x="1981" y="937"/>
              <a:ext cx="435"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000"/>
                <a:t>Posterior</a:t>
              </a:r>
            </a:p>
          </p:txBody>
        </p:sp>
        <p:sp>
          <p:nvSpPr>
            <p:cNvPr id="196616" name="Text Box 8"/>
            <p:cNvSpPr txBox="1">
              <a:spLocks noChangeArrowheads="1"/>
            </p:cNvSpPr>
            <p:nvPr/>
          </p:nvSpPr>
          <p:spPr bwMode="auto">
            <a:xfrm>
              <a:off x="2033" y="1142"/>
              <a:ext cx="43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000"/>
                <a:t>Receptor</a:t>
              </a:r>
            </a:p>
          </p:txBody>
        </p:sp>
        <p:sp>
          <p:nvSpPr>
            <p:cNvPr id="196617" name="Text Box 9"/>
            <p:cNvSpPr txBox="1">
              <a:spLocks noChangeArrowheads="1"/>
            </p:cNvSpPr>
            <p:nvPr/>
          </p:nvSpPr>
          <p:spPr bwMode="auto">
            <a:xfrm>
              <a:off x="2404" y="1148"/>
              <a:ext cx="359" cy="250"/>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000"/>
                <a:t>Signal</a:t>
              </a:r>
            </a:p>
            <a:p>
              <a:r>
                <a:rPr kumimoji="1" lang="en-US" sz="1000"/>
                <a:t>protein</a:t>
              </a:r>
            </a:p>
          </p:txBody>
        </p:sp>
        <p:sp>
          <p:nvSpPr>
            <p:cNvPr id="196618" name="Text Box 10"/>
            <p:cNvSpPr txBox="1">
              <a:spLocks noChangeArrowheads="1"/>
            </p:cNvSpPr>
            <p:nvPr/>
          </p:nvSpPr>
          <p:spPr bwMode="auto">
            <a:xfrm>
              <a:off x="2217" y="1717"/>
              <a:ext cx="337"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000">
                  <a:solidFill>
                    <a:schemeClr val="bg1"/>
                  </a:solidFill>
                </a:rPr>
                <a:t>Signal</a:t>
              </a:r>
            </a:p>
          </p:txBody>
        </p:sp>
        <p:sp>
          <p:nvSpPr>
            <p:cNvPr id="196619" name="Text Box 11"/>
            <p:cNvSpPr txBox="1">
              <a:spLocks noChangeArrowheads="1"/>
            </p:cNvSpPr>
            <p:nvPr/>
          </p:nvSpPr>
          <p:spPr bwMode="auto">
            <a:xfrm>
              <a:off x="695" y="1977"/>
              <a:ext cx="429" cy="346"/>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000"/>
                <a:t>Anterior</a:t>
              </a:r>
            </a:p>
            <a:p>
              <a:r>
                <a:rPr kumimoji="1" lang="en-US" sz="1000"/>
                <a:t>daughter</a:t>
              </a:r>
            </a:p>
            <a:p>
              <a:r>
                <a:rPr kumimoji="1" lang="en-US" sz="1000"/>
                <a:t>cell of 3</a:t>
              </a:r>
            </a:p>
          </p:txBody>
        </p:sp>
        <p:sp>
          <p:nvSpPr>
            <p:cNvPr id="196620" name="Text Box 12"/>
            <p:cNvSpPr txBox="1">
              <a:spLocks noChangeArrowheads="1"/>
            </p:cNvSpPr>
            <p:nvPr/>
          </p:nvSpPr>
          <p:spPr bwMode="auto">
            <a:xfrm>
              <a:off x="2093" y="2025"/>
              <a:ext cx="435" cy="346"/>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000"/>
                <a:t>Posterior</a:t>
              </a:r>
            </a:p>
            <a:p>
              <a:r>
                <a:rPr kumimoji="1" lang="en-US" sz="1000"/>
                <a:t>daughter</a:t>
              </a:r>
            </a:p>
            <a:p>
              <a:r>
                <a:rPr kumimoji="1" lang="en-US" sz="1000"/>
                <a:t>cell of 3</a:t>
              </a:r>
            </a:p>
          </p:txBody>
        </p:sp>
        <p:sp>
          <p:nvSpPr>
            <p:cNvPr id="196621" name="Text Box 13"/>
            <p:cNvSpPr txBox="1">
              <a:spLocks noChangeArrowheads="1"/>
            </p:cNvSpPr>
            <p:nvPr/>
          </p:nvSpPr>
          <p:spPr bwMode="auto">
            <a:xfrm>
              <a:off x="1011" y="2422"/>
              <a:ext cx="573" cy="346"/>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000"/>
                <a:t>Will go on to</a:t>
              </a:r>
            </a:p>
            <a:p>
              <a:r>
                <a:rPr kumimoji="1" lang="en-US" sz="1000"/>
                <a:t>form muscle </a:t>
              </a:r>
            </a:p>
            <a:p>
              <a:r>
                <a:rPr kumimoji="1" lang="en-US" sz="1000"/>
                <a:t>and gonads</a:t>
              </a:r>
            </a:p>
          </p:txBody>
        </p:sp>
        <p:sp>
          <p:nvSpPr>
            <p:cNvPr id="196622" name="Text Box 14"/>
            <p:cNvSpPr txBox="1">
              <a:spLocks noChangeArrowheads="1"/>
            </p:cNvSpPr>
            <p:nvPr/>
          </p:nvSpPr>
          <p:spPr bwMode="auto">
            <a:xfrm>
              <a:off x="1654" y="2426"/>
              <a:ext cx="554" cy="346"/>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000"/>
                <a:t>Will go on to</a:t>
              </a:r>
            </a:p>
            <a:p>
              <a:r>
                <a:rPr kumimoji="1" lang="en-US" sz="1000"/>
                <a:t>form adult</a:t>
              </a:r>
            </a:p>
            <a:p>
              <a:r>
                <a:rPr kumimoji="1" lang="en-US" sz="1000"/>
                <a:t>intestine</a:t>
              </a:r>
            </a:p>
          </p:txBody>
        </p:sp>
        <p:sp>
          <p:nvSpPr>
            <p:cNvPr id="196623" name="Line 15"/>
            <p:cNvSpPr>
              <a:spLocks noChangeShapeType="1"/>
            </p:cNvSpPr>
            <p:nvPr/>
          </p:nvSpPr>
          <p:spPr bwMode="auto">
            <a:xfrm flipH="1" flipV="1">
              <a:off x="2216" y="1256"/>
              <a:ext cx="144" cy="3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6624" name="Line 16"/>
            <p:cNvSpPr>
              <a:spLocks noChangeShapeType="1"/>
            </p:cNvSpPr>
            <p:nvPr/>
          </p:nvSpPr>
          <p:spPr bwMode="auto">
            <a:xfrm flipV="1">
              <a:off x="2444" y="1368"/>
              <a:ext cx="96" cy="19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6625" name="Text Box 17"/>
            <p:cNvSpPr txBox="1">
              <a:spLocks noChangeArrowheads="1"/>
            </p:cNvSpPr>
            <p:nvPr/>
          </p:nvSpPr>
          <p:spPr bwMode="auto">
            <a:xfrm>
              <a:off x="1296" y="1056"/>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000"/>
                <a:t>1</a:t>
              </a:r>
            </a:p>
          </p:txBody>
        </p:sp>
        <p:sp>
          <p:nvSpPr>
            <p:cNvPr id="196626" name="Text Box 18"/>
            <p:cNvSpPr txBox="1">
              <a:spLocks noChangeArrowheads="1"/>
            </p:cNvSpPr>
            <p:nvPr/>
          </p:nvSpPr>
          <p:spPr bwMode="auto">
            <a:xfrm>
              <a:off x="1616" y="920"/>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000"/>
                <a:t>2</a:t>
              </a:r>
            </a:p>
          </p:txBody>
        </p:sp>
        <p:sp>
          <p:nvSpPr>
            <p:cNvPr id="196627" name="Text Box 19"/>
            <p:cNvSpPr txBox="1">
              <a:spLocks noChangeArrowheads="1"/>
            </p:cNvSpPr>
            <p:nvPr/>
          </p:nvSpPr>
          <p:spPr bwMode="auto">
            <a:xfrm>
              <a:off x="1780" y="1102"/>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000"/>
                <a:t>4</a:t>
              </a:r>
            </a:p>
          </p:txBody>
        </p:sp>
        <p:sp>
          <p:nvSpPr>
            <p:cNvPr id="196628" name="Text Box 20"/>
            <p:cNvSpPr txBox="1">
              <a:spLocks noChangeArrowheads="1"/>
            </p:cNvSpPr>
            <p:nvPr/>
          </p:nvSpPr>
          <p:spPr bwMode="auto">
            <a:xfrm>
              <a:off x="1568" y="1148"/>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000"/>
                <a:t>3</a:t>
              </a:r>
            </a:p>
          </p:txBody>
        </p:sp>
        <p:sp>
          <p:nvSpPr>
            <p:cNvPr id="196629" name="Text Box 21"/>
            <p:cNvSpPr txBox="1">
              <a:spLocks noChangeArrowheads="1"/>
            </p:cNvSpPr>
            <p:nvPr/>
          </p:nvSpPr>
          <p:spPr bwMode="auto">
            <a:xfrm>
              <a:off x="1952" y="1374"/>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000"/>
                <a:t>3</a:t>
              </a:r>
            </a:p>
          </p:txBody>
        </p:sp>
        <p:sp>
          <p:nvSpPr>
            <p:cNvPr id="196630" name="Text Box 22"/>
            <p:cNvSpPr txBox="1">
              <a:spLocks noChangeArrowheads="1"/>
            </p:cNvSpPr>
            <p:nvPr/>
          </p:nvSpPr>
          <p:spPr bwMode="auto">
            <a:xfrm>
              <a:off x="2564" y="1364"/>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000"/>
                <a:t>4</a:t>
              </a:r>
            </a:p>
          </p:txBody>
        </p:sp>
        <p:sp>
          <p:nvSpPr>
            <p:cNvPr id="196631" name="Text Box 23"/>
            <p:cNvSpPr txBox="1">
              <a:spLocks noChangeArrowheads="1"/>
            </p:cNvSpPr>
            <p:nvPr/>
          </p:nvSpPr>
          <p:spPr bwMode="auto">
            <a:xfrm>
              <a:off x="3120" y="748"/>
              <a:ext cx="471"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000"/>
                <a:t>Epidermis</a:t>
              </a:r>
            </a:p>
          </p:txBody>
        </p:sp>
        <p:sp>
          <p:nvSpPr>
            <p:cNvPr id="196632" name="Text Box 24"/>
            <p:cNvSpPr txBox="1">
              <a:spLocks noChangeArrowheads="1"/>
            </p:cNvSpPr>
            <p:nvPr/>
          </p:nvSpPr>
          <p:spPr bwMode="auto">
            <a:xfrm>
              <a:off x="3928" y="1123"/>
              <a:ext cx="35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000"/>
                <a:t>Gonad</a:t>
              </a:r>
            </a:p>
          </p:txBody>
        </p:sp>
        <p:sp>
          <p:nvSpPr>
            <p:cNvPr id="196633" name="Text Box 25"/>
            <p:cNvSpPr txBox="1">
              <a:spLocks noChangeArrowheads="1"/>
            </p:cNvSpPr>
            <p:nvPr/>
          </p:nvSpPr>
          <p:spPr bwMode="auto">
            <a:xfrm>
              <a:off x="4210" y="1123"/>
              <a:ext cx="51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000"/>
                <a:t>Anchor cell</a:t>
              </a:r>
            </a:p>
          </p:txBody>
        </p:sp>
        <p:sp>
          <p:nvSpPr>
            <p:cNvPr id="196634" name="Text Box 26"/>
            <p:cNvSpPr txBox="1">
              <a:spLocks noChangeArrowheads="1"/>
            </p:cNvSpPr>
            <p:nvPr/>
          </p:nvSpPr>
          <p:spPr bwMode="auto">
            <a:xfrm>
              <a:off x="4641" y="1019"/>
              <a:ext cx="359" cy="250"/>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000"/>
                <a:t>Signal</a:t>
              </a:r>
            </a:p>
            <a:p>
              <a:r>
                <a:rPr kumimoji="1" lang="en-US" sz="1000"/>
                <a:t>protein</a:t>
              </a:r>
            </a:p>
          </p:txBody>
        </p:sp>
        <p:sp>
          <p:nvSpPr>
            <p:cNvPr id="196635" name="Text Box 27"/>
            <p:cNvSpPr txBox="1">
              <a:spLocks noChangeArrowheads="1"/>
            </p:cNvSpPr>
            <p:nvPr/>
          </p:nvSpPr>
          <p:spPr bwMode="auto">
            <a:xfrm>
              <a:off x="4044" y="1630"/>
              <a:ext cx="8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000"/>
                <a:t>Vulval precursor cells</a:t>
              </a:r>
            </a:p>
          </p:txBody>
        </p:sp>
        <p:sp>
          <p:nvSpPr>
            <p:cNvPr id="196636" name="Text Box 28"/>
            <p:cNvSpPr txBox="1">
              <a:spLocks noChangeArrowheads="1"/>
            </p:cNvSpPr>
            <p:nvPr/>
          </p:nvSpPr>
          <p:spPr bwMode="auto">
            <a:xfrm>
              <a:off x="4007" y="2080"/>
              <a:ext cx="505"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000"/>
                <a:t>Inner vulva</a:t>
              </a:r>
            </a:p>
          </p:txBody>
        </p:sp>
        <p:sp>
          <p:nvSpPr>
            <p:cNvPr id="196637" name="Text Box 29"/>
            <p:cNvSpPr txBox="1">
              <a:spLocks noChangeArrowheads="1"/>
            </p:cNvSpPr>
            <p:nvPr/>
          </p:nvSpPr>
          <p:spPr bwMode="auto">
            <a:xfrm>
              <a:off x="4465" y="2083"/>
              <a:ext cx="52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000"/>
                <a:t>Outer vulva</a:t>
              </a:r>
            </a:p>
          </p:txBody>
        </p:sp>
        <p:sp>
          <p:nvSpPr>
            <p:cNvPr id="196638" name="Text Box 30"/>
            <p:cNvSpPr txBox="1">
              <a:spLocks noChangeArrowheads="1"/>
            </p:cNvSpPr>
            <p:nvPr/>
          </p:nvSpPr>
          <p:spPr bwMode="auto">
            <a:xfrm>
              <a:off x="4521" y="2692"/>
              <a:ext cx="471"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000"/>
                <a:t>Epidermis</a:t>
              </a:r>
            </a:p>
          </p:txBody>
        </p:sp>
        <p:sp>
          <p:nvSpPr>
            <p:cNvPr id="196639" name="Text Box 31"/>
            <p:cNvSpPr txBox="1">
              <a:spLocks noChangeArrowheads="1"/>
            </p:cNvSpPr>
            <p:nvPr/>
          </p:nvSpPr>
          <p:spPr bwMode="auto">
            <a:xfrm>
              <a:off x="2931" y="2131"/>
              <a:ext cx="378"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000"/>
                <a:t>ADULT</a:t>
              </a:r>
            </a:p>
          </p:txBody>
        </p:sp>
        <p:sp>
          <p:nvSpPr>
            <p:cNvPr id="196640" name="Line 32"/>
            <p:cNvSpPr>
              <a:spLocks noChangeShapeType="1"/>
            </p:cNvSpPr>
            <p:nvPr/>
          </p:nvSpPr>
          <p:spPr bwMode="auto">
            <a:xfrm>
              <a:off x="4128" y="1248"/>
              <a:ext cx="144" cy="19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6641" name="Line 33"/>
            <p:cNvSpPr>
              <a:spLocks noChangeShapeType="1"/>
            </p:cNvSpPr>
            <p:nvPr/>
          </p:nvSpPr>
          <p:spPr bwMode="auto">
            <a:xfrm>
              <a:off x="4416" y="1248"/>
              <a:ext cx="144"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6642" name="Line 34"/>
            <p:cNvSpPr>
              <a:spLocks noChangeShapeType="1"/>
            </p:cNvSpPr>
            <p:nvPr/>
          </p:nvSpPr>
          <p:spPr bwMode="auto">
            <a:xfrm flipH="1">
              <a:off x="4608" y="1248"/>
              <a:ext cx="192" cy="19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6643" name="Line 35"/>
            <p:cNvSpPr>
              <a:spLocks noChangeShapeType="1"/>
            </p:cNvSpPr>
            <p:nvPr/>
          </p:nvSpPr>
          <p:spPr bwMode="auto">
            <a:xfrm>
              <a:off x="4224" y="2208"/>
              <a:ext cx="192" cy="19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6644" name="Line 36"/>
            <p:cNvSpPr>
              <a:spLocks noChangeShapeType="1"/>
            </p:cNvSpPr>
            <p:nvPr/>
          </p:nvSpPr>
          <p:spPr bwMode="auto">
            <a:xfrm flipV="1">
              <a:off x="4608" y="2208"/>
              <a:ext cx="144" cy="2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6645" name="Line 37"/>
            <p:cNvSpPr>
              <a:spLocks noChangeShapeType="1"/>
            </p:cNvSpPr>
            <p:nvPr/>
          </p:nvSpPr>
          <p:spPr bwMode="auto">
            <a:xfrm>
              <a:off x="4752" y="2496"/>
              <a:ext cx="0" cy="24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6646" name="Text Box 38"/>
            <p:cNvSpPr txBox="1">
              <a:spLocks noChangeArrowheads="1"/>
            </p:cNvSpPr>
            <p:nvPr/>
          </p:nvSpPr>
          <p:spPr bwMode="auto">
            <a:xfrm>
              <a:off x="672" y="2928"/>
              <a:ext cx="1893" cy="250"/>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000" b="1"/>
                <a:t>Induction of the intestinal precursor cell at the </a:t>
              </a:r>
            </a:p>
            <a:p>
              <a:r>
                <a:rPr kumimoji="1" lang="en-US" sz="1000" b="1"/>
                <a:t>four-cell stage.</a:t>
              </a:r>
              <a:endParaRPr kumimoji="1" lang="en-US" sz="1000"/>
            </a:p>
          </p:txBody>
        </p:sp>
        <p:sp>
          <p:nvSpPr>
            <p:cNvPr id="196647" name="Text Box 39"/>
            <p:cNvSpPr txBox="1">
              <a:spLocks noChangeArrowheads="1"/>
            </p:cNvSpPr>
            <p:nvPr/>
          </p:nvSpPr>
          <p:spPr bwMode="auto">
            <a:xfrm>
              <a:off x="2874" y="2928"/>
              <a:ext cx="1705" cy="250"/>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000" b="1"/>
                <a:t>Induction of vulval cell types during larval</a:t>
              </a:r>
            </a:p>
            <a:p>
              <a:r>
                <a:rPr kumimoji="1" lang="en-US" sz="1000" b="1"/>
                <a:t>development.</a:t>
              </a:r>
              <a:endParaRPr kumimoji="1" lang="en-US" sz="1000"/>
            </a:p>
          </p:txBody>
        </p:sp>
        <p:sp>
          <p:nvSpPr>
            <p:cNvPr id="196648" name="Text Box 40"/>
            <p:cNvSpPr txBox="1">
              <a:spLocks noChangeArrowheads="1"/>
            </p:cNvSpPr>
            <p:nvPr/>
          </p:nvSpPr>
          <p:spPr bwMode="auto">
            <a:xfrm>
              <a:off x="561" y="2924"/>
              <a:ext cx="21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000" b="1"/>
                <a:t>(a)</a:t>
              </a:r>
            </a:p>
          </p:txBody>
        </p:sp>
        <p:sp>
          <p:nvSpPr>
            <p:cNvPr id="196649" name="Text Box 41"/>
            <p:cNvSpPr txBox="1">
              <a:spLocks noChangeArrowheads="1"/>
            </p:cNvSpPr>
            <p:nvPr/>
          </p:nvSpPr>
          <p:spPr bwMode="auto">
            <a:xfrm>
              <a:off x="2758" y="2926"/>
              <a:ext cx="21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000" b="1"/>
                <a:t>(b)</a:t>
              </a:r>
            </a:p>
          </p:txBody>
        </p:sp>
      </p:grpSp>
    </p:spTree>
    <p:extLst>
      <p:ext uri="{BB962C8B-B14F-4D97-AF65-F5344CB8AC3E}">
        <p14:creationId xmlns:p14="http://schemas.microsoft.com/office/powerpoint/2010/main" val="403763888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304800" y="76200"/>
            <a:ext cx="8534400" cy="885825"/>
          </a:xfrm>
        </p:spPr>
        <p:txBody>
          <a:bodyPr/>
          <a:lstStyle/>
          <a:p>
            <a:r>
              <a:rPr lang="en-US" sz="2900" smtClean="0">
                <a:ea typeface="ＭＳ Ｐゴシック" pitchFamily="-108" charset="-128"/>
                <a:cs typeface="ＭＳ Ｐゴシック" pitchFamily="-108" charset="-128"/>
              </a:rPr>
              <a:t>The effect of the </a:t>
            </a:r>
            <a:r>
              <a:rPr lang="en-US" sz="2900" i="1" smtClean="0">
                <a:ea typeface="ＭＳ Ｐゴシック" pitchFamily="-108" charset="-128"/>
                <a:cs typeface="ＭＳ Ｐゴシック" pitchFamily="-108" charset="-128"/>
              </a:rPr>
              <a:t>bicoid</a:t>
            </a:r>
            <a:r>
              <a:rPr lang="en-US" sz="2900" smtClean="0">
                <a:ea typeface="ＭＳ Ｐゴシック" pitchFamily="-108" charset="-128"/>
                <a:cs typeface="ＭＳ Ｐゴシック" pitchFamily="-108" charset="-128"/>
              </a:rPr>
              <a:t> gene, a maternal effect (egg-polarity) gene in </a:t>
            </a:r>
            <a:r>
              <a:rPr lang="en-US" sz="2900" i="1" smtClean="0">
                <a:ea typeface="ＭＳ Ｐゴシック" pitchFamily="-108" charset="-128"/>
                <a:cs typeface="ＭＳ Ｐゴシック" pitchFamily="-108" charset="-128"/>
              </a:rPr>
              <a:t>Drosophila</a:t>
            </a:r>
            <a:endParaRPr lang="en-US" smtClean="0">
              <a:ea typeface="ＭＳ Ｐゴシック" pitchFamily="-108" charset="-128"/>
              <a:cs typeface="ＭＳ Ｐゴシック" pitchFamily="-108" charset="-128"/>
            </a:endParaRPr>
          </a:p>
        </p:txBody>
      </p:sp>
      <p:grpSp>
        <p:nvGrpSpPr>
          <p:cNvPr id="197635" name="Group 34"/>
          <p:cNvGrpSpPr>
            <a:grpSpLocks/>
          </p:cNvGrpSpPr>
          <p:nvPr/>
        </p:nvGrpSpPr>
        <p:grpSpPr bwMode="auto">
          <a:xfrm>
            <a:off x="1447800" y="1193800"/>
            <a:ext cx="6400800" cy="5208588"/>
            <a:chOff x="1104" y="816"/>
            <a:chExt cx="4032" cy="3281"/>
          </a:xfrm>
        </p:grpSpPr>
        <p:pic>
          <p:nvPicPr>
            <p:cNvPr id="197636" name="Picture 5" descr="21_14a_CNL.jpg                                                 00103A7B101                            BDBF533F:"/>
            <p:cNvPicPr>
              <a:picLocks noChangeAspect="1" noChangeArrowheads="1"/>
            </p:cNvPicPr>
            <p:nvPr/>
          </p:nvPicPr>
          <p:blipFill>
            <a:blip r:embed="rId2"/>
            <a:srcRect/>
            <a:stretch>
              <a:fillRect/>
            </a:stretch>
          </p:blipFill>
          <p:spPr bwMode="auto">
            <a:xfrm>
              <a:off x="1104" y="816"/>
              <a:ext cx="4032" cy="3281"/>
            </a:xfrm>
            <a:prstGeom prst="rect">
              <a:avLst/>
            </a:prstGeom>
            <a:noFill/>
            <a:ln w="9525">
              <a:noFill/>
              <a:miter lim="800000"/>
              <a:headEnd/>
              <a:tailEnd/>
            </a:ln>
          </p:spPr>
        </p:pic>
        <p:sp>
          <p:nvSpPr>
            <p:cNvPr id="197637" name="Text Box 6"/>
            <p:cNvSpPr txBox="1">
              <a:spLocks noChangeArrowheads="1"/>
            </p:cNvSpPr>
            <p:nvPr/>
          </p:nvSpPr>
          <p:spPr bwMode="auto">
            <a:xfrm>
              <a:off x="4488" y="928"/>
              <a:ext cx="296"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400"/>
                <a:t>Tail</a:t>
              </a:r>
            </a:p>
          </p:txBody>
        </p:sp>
        <p:sp>
          <p:nvSpPr>
            <p:cNvPr id="197638" name="Text Box 7"/>
            <p:cNvSpPr txBox="1">
              <a:spLocks noChangeArrowheads="1"/>
            </p:cNvSpPr>
            <p:nvPr/>
          </p:nvSpPr>
          <p:spPr bwMode="auto">
            <a:xfrm>
              <a:off x="1153" y="1152"/>
              <a:ext cx="383"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400"/>
                <a:t>Head</a:t>
              </a:r>
            </a:p>
          </p:txBody>
        </p:sp>
        <p:sp>
          <p:nvSpPr>
            <p:cNvPr id="197639" name="Text Box 8"/>
            <p:cNvSpPr txBox="1">
              <a:spLocks noChangeArrowheads="1"/>
            </p:cNvSpPr>
            <p:nvPr/>
          </p:nvSpPr>
          <p:spPr bwMode="auto">
            <a:xfrm>
              <a:off x="1729" y="1968"/>
              <a:ext cx="855"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400"/>
                <a:t>Wild-type larva</a:t>
              </a:r>
            </a:p>
          </p:txBody>
        </p:sp>
        <p:sp>
          <p:nvSpPr>
            <p:cNvPr id="197640" name="Text Box 9"/>
            <p:cNvSpPr txBox="1">
              <a:spLocks noChangeArrowheads="1"/>
            </p:cNvSpPr>
            <p:nvPr/>
          </p:nvSpPr>
          <p:spPr bwMode="auto">
            <a:xfrm>
              <a:off x="1296" y="2208"/>
              <a:ext cx="296"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400"/>
                <a:t>Tail</a:t>
              </a:r>
            </a:p>
          </p:txBody>
        </p:sp>
        <p:sp>
          <p:nvSpPr>
            <p:cNvPr id="197641" name="Text Box 10"/>
            <p:cNvSpPr txBox="1">
              <a:spLocks noChangeArrowheads="1"/>
            </p:cNvSpPr>
            <p:nvPr/>
          </p:nvSpPr>
          <p:spPr bwMode="auto">
            <a:xfrm>
              <a:off x="4088" y="2248"/>
              <a:ext cx="296"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400"/>
                <a:t>Tail</a:t>
              </a:r>
            </a:p>
          </p:txBody>
        </p:sp>
        <p:sp>
          <p:nvSpPr>
            <p:cNvPr id="197642" name="Text Box 11"/>
            <p:cNvSpPr txBox="1">
              <a:spLocks noChangeArrowheads="1"/>
            </p:cNvSpPr>
            <p:nvPr/>
          </p:nvSpPr>
          <p:spPr bwMode="auto">
            <a:xfrm>
              <a:off x="1705" y="3432"/>
              <a:ext cx="1127"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400"/>
                <a:t>Mutant larva (</a:t>
              </a:r>
              <a:r>
                <a:rPr kumimoji="1" lang="en-US" sz="1400" i="1"/>
                <a:t>bicoid</a:t>
              </a:r>
              <a:r>
                <a:rPr kumimoji="1" lang="en-US" sz="1400"/>
                <a:t>)</a:t>
              </a:r>
            </a:p>
          </p:txBody>
        </p:sp>
        <p:sp>
          <p:nvSpPr>
            <p:cNvPr id="197643" name="Text Box 12"/>
            <p:cNvSpPr txBox="1">
              <a:spLocks noChangeArrowheads="1"/>
            </p:cNvSpPr>
            <p:nvPr/>
          </p:nvSpPr>
          <p:spPr bwMode="auto">
            <a:xfrm>
              <a:off x="1295" y="3633"/>
              <a:ext cx="3841" cy="433"/>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300" b="1" i="1"/>
                <a:t>Drosophila </a:t>
              </a:r>
              <a:r>
                <a:rPr kumimoji="1" lang="en-US" sz="1300" b="1"/>
                <a:t>larvae with wild-type and </a:t>
              </a:r>
              <a:r>
                <a:rPr kumimoji="1" lang="en-US" sz="1300" b="1" i="1"/>
                <a:t>bicoid</a:t>
              </a:r>
              <a:r>
                <a:rPr kumimoji="1" lang="en-US" sz="1300" b="1"/>
                <a:t> mutant phenotypes.</a:t>
              </a:r>
              <a:r>
                <a:rPr kumimoji="1" lang="en-US" sz="1300"/>
                <a:t> A mutation </a:t>
              </a:r>
            </a:p>
            <a:p>
              <a:r>
                <a:rPr kumimoji="1" lang="en-US" sz="1300"/>
                <a:t>in the mother’s </a:t>
              </a:r>
              <a:r>
                <a:rPr kumimoji="1" lang="en-US" sz="1300" i="1"/>
                <a:t>bicoid</a:t>
              </a:r>
              <a:r>
                <a:rPr kumimoji="1" lang="en-US" sz="1300"/>
                <a:t> gene leads to tail structures at both ends (bottom larva). </a:t>
              </a:r>
            </a:p>
            <a:p>
              <a:r>
                <a:rPr kumimoji="1" lang="en-US" sz="1300"/>
                <a:t>The numbers refer to the thoracic and abdominal segments that are present.</a:t>
              </a:r>
            </a:p>
          </p:txBody>
        </p:sp>
        <p:sp>
          <p:nvSpPr>
            <p:cNvPr id="197644" name="Text Box 13"/>
            <p:cNvSpPr txBox="1">
              <a:spLocks noChangeArrowheads="1"/>
            </p:cNvSpPr>
            <p:nvPr/>
          </p:nvSpPr>
          <p:spPr bwMode="auto">
            <a:xfrm>
              <a:off x="1104" y="3624"/>
              <a:ext cx="252"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b="1"/>
                <a:t>(a)</a:t>
              </a:r>
            </a:p>
          </p:txBody>
        </p:sp>
        <p:sp>
          <p:nvSpPr>
            <p:cNvPr id="197645" name="Line 14"/>
            <p:cNvSpPr>
              <a:spLocks noChangeShapeType="1"/>
            </p:cNvSpPr>
            <p:nvPr/>
          </p:nvSpPr>
          <p:spPr bwMode="auto">
            <a:xfrm>
              <a:off x="1488" y="1248"/>
              <a:ext cx="384"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7646" name="Line 15"/>
            <p:cNvSpPr>
              <a:spLocks noChangeShapeType="1"/>
            </p:cNvSpPr>
            <p:nvPr/>
          </p:nvSpPr>
          <p:spPr bwMode="auto">
            <a:xfrm flipV="1">
              <a:off x="4400" y="1024"/>
              <a:ext cx="144"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7647" name="Line 16"/>
            <p:cNvSpPr>
              <a:spLocks noChangeShapeType="1"/>
            </p:cNvSpPr>
            <p:nvPr/>
          </p:nvSpPr>
          <p:spPr bwMode="auto">
            <a:xfrm flipV="1">
              <a:off x="3936" y="2352"/>
              <a:ext cx="192"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7648" name="Line 17"/>
            <p:cNvSpPr>
              <a:spLocks noChangeShapeType="1"/>
            </p:cNvSpPr>
            <p:nvPr/>
          </p:nvSpPr>
          <p:spPr bwMode="auto">
            <a:xfrm flipH="1" flipV="1">
              <a:off x="1536" y="2304"/>
              <a:ext cx="960" cy="24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7649" name="Text Box 18"/>
            <p:cNvSpPr txBox="1">
              <a:spLocks noChangeArrowheads="1"/>
            </p:cNvSpPr>
            <p:nvPr/>
          </p:nvSpPr>
          <p:spPr bwMode="auto">
            <a:xfrm>
              <a:off x="1906" y="1584"/>
              <a:ext cx="246"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solidFill>
                    <a:schemeClr val="bg1"/>
                  </a:solidFill>
                </a:rPr>
                <a:t>T1</a:t>
              </a:r>
            </a:p>
          </p:txBody>
        </p:sp>
        <p:sp>
          <p:nvSpPr>
            <p:cNvPr id="197650" name="Text Box 19"/>
            <p:cNvSpPr txBox="1">
              <a:spLocks noChangeArrowheads="1"/>
            </p:cNvSpPr>
            <p:nvPr/>
          </p:nvSpPr>
          <p:spPr bwMode="auto">
            <a:xfrm>
              <a:off x="2154" y="1592"/>
              <a:ext cx="246"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solidFill>
                    <a:schemeClr val="bg1"/>
                  </a:solidFill>
                </a:rPr>
                <a:t>T2</a:t>
              </a:r>
            </a:p>
          </p:txBody>
        </p:sp>
        <p:sp>
          <p:nvSpPr>
            <p:cNvPr id="197651" name="Text Box 20"/>
            <p:cNvSpPr txBox="1">
              <a:spLocks noChangeArrowheads="1"/>
            </p:cNvSpPr>
            <p:nvPr/>
          </p:nvSpPr>
          <p:spPr bwMode="auto">
            <a:xfrm>
              <a:off x="2442" y="1680"/>
              <a:ext cx="246"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solidFill>
                    <a:schemeClr val="bg1"/>
                  </a:solidFill>
                </a:rPr>
                <a:t>T3</a:t>
              </a:r>
            </a:p>
          </p:txBody>
        </p:sp>
        <p:sp>
          <p:nvSpPr>
            <p:cNvPr id="197652" name="Text Box 21"/>
            <p:cNvSpPr txBox="1">
              <a:spLocks noChangeArrowheads="1"/>
            </p:cNvSpPr>
            <p:nvPr/>
          </p:nvSpPr>
          <p:spPr bwMode="auto">
            <a:xfrm>
              <a:off x="2637" y="1768"/>
              <a:ext cx="253"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solidFill>
                    <a:schemeClr val="bg1"/>
                  </a:solidFill>
                </a:rPr>
                <a:t>A1</a:t>
              </a:r>
            </a:p>
          </p:txBody>
        </p:sp>
        <p:sp>
          <p:nvSpPr>
            <p:cNvPr id="197653" name="Text Box 22"/>
            <p:cNvSpPr txBox="1">
              <a:spLocks noChangeArrowheads="1"/>
            </p:cNvSpPr>
            <p:nvPr/>
          </p:nvSpPr>
          <p:spPr bwMode="auto">
            <a:xfrm>
              <a:off x="2832" y="1784"/>
              <a:ext cx="253"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solidFill>
                    <a:schemeClr val="bg1"/>
                  </a:solidFill>
                </a:rPr>
                <a:t>A2</a:t>
              </a:r>
            </a:p>
          </p:txBody>
        </p:sp>
        <p:sp>
          <p:nvSpPr>
            <p:cNvPr id="197654" name="Text Box 23"/>
            <p:cNvSpPr txBox="1">
              <a:spLocks noChangeArrowheads="1"/>
            </p:cNvSpPr>
            <p:nvPr/>
          </p:nvSpPr>
          <p:spPr bwMode="auto">
            <a:xfrm>
              <a:off x="3024" y="1800"/>
              <a:ext cx="253"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solidFill>
                    <a:schemeClr val="bg1"/>
                  </a:solidFill>
                </a:rPr>
                <a:t>A3</a:t>
              </a:r>
            </a:p>
          </p:txBody>
        </p:sp>
        <p:sp>
          <p:nvSpPr>
            <p:cNvPr id="197655" name="Text Box 24"/>
            <p:cNvSpPr txBox="1">
              <a:spLocks noChangeArrowheads="1"/>
            </p:cNvSpPr>
            <p:nvPr/>
          </p:nvSpPr>
          <p:spPr bwMode="auto">
            <a:xfrm>
              <a:off x="3264" y="1792"/>
              <a:ext cx="253"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solidFill>
                    <a:schemeClr val="bg1"/>
                  </a:solidFill>
                </a:rPr>
                <a:t>A4</a:t>
              </a:r>
            </a:p>
          </p:txBody>
        </p:sp>
        <p:sp>
          <p:nvSpPr>
            <p:cNvPr id="197656" name="Text Box 25"/>
            <p:cNvSpPr txBox="1">
              <a:spLocks noChangeArrowheads="1"/>
            </p:cNvSpPr>
            <p:nvPr/>
          </p:nvSpPr>
          <p:spPr bwMode="auto">
            <a:xfrm>
              <a:off x="3504" y="1772"/>
              <a:ext cx="253"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solidFill>
                    <a:schemeClr val="bg1"/>
                  </a:solidFill>
                </a:rPr>
                <a:t>A5</a:t>
              </a:r>
            </a:p>
          </p:txBody>
        </p:sp>
        <p:sp>
          <p:nvSpPr>
            <p:cNvPr id="197657" name="Text Box 26"/>
            <p:cNvSpPr txBox="1">
              <a:spLocks noChangeArrowheads="1"/>
            </p:cNvSpPr>
            <p:nvPr/>
          </p:nvSpPr>
          <p:spPr bwMode="auto">
            <a:xfrm>
              <a:off x="3727" y="1728"/>
              <a:ext cx="253"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solidFill>
                    <a:schemeClr val="bg1"/>
                  </a:solidFill>
                </a:rPr>
                <a:t>A6</a:t>
              </a:r>
            </a:p>
          </p:txBody>
        </p:sp>
        <p:sp>
          <p:nvSpPr>
            <p:cNvPr id="197658" name="Text Box 27"/>
            <p:cNvSpPr txBox="1">
              <a:spLocks noChangeArrowheads="1"/>
            </p:cNvSpPr>
            <p:nvPr/>
          </p:nvSpPr>
          <p:spPr bwMode="auto">
            <a:xfrm>
              <a:off x="3892" y="1676"/>
              <a:ext cx="253"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solidFill>
                    <a:schemeClr val="bg1"/>
                  </a:solidFill>
                </a:rPr>
                <a:t>A7</a:t>
              </a:r>
            </a:p>
          </p:txBody>
        </p:sp>
        <p:sp>
          <p:nvSpPr>
            <p:cNvPr id="197659" name="Text Box 28"/>
            <p:cNvSpPr txBox="1">
              <a:spLocks noChangeArrowheads="1"/>
            </p:cNvSpPr>
            <p:nvPr/>
          </p:nvSpPr>
          <p:spPr bwMode="auto">
            <a:xfrm>
              <a:off x="4067" y="1584"/>
              <a:ext cx="253"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solidFill>
                    <a:schemeClr val="bg1"/>
                  </a:solidFill>
                </a:rPr>
                <a:t>A8</a:t>
              </a:r>
            </a:p>
          </p:txBody>
        </p:sp>
        <p:sp>
          <p:nvSpPr>
            <p:cNvPr id="197660" name="Text Box 29"/>
            <p:cNvSpPr txBox="1">
              <a:spLocks noChangeArrowheads="1"/>
            </p:cNvSpPr>
            <p:nvPr/>
          </p:nvSpPr>
          <p:spPr bwMode="auto">
            <a:xfrm>
              <a:off x="2352" y="3176"/>
              <a:ext cx="253"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solidFill>
                    <a:schemeClr val="bg1"/>
                  </a:solidFill>
                </a:rPr>
                <a:t>A8</a:t>
              </a:r>
            </a:p>
          </p:txBody>
        </p:sp>
        <p:sp>
          <p:nvSpPr>
            <p:cNvPr id="197661" name="Text Box 30"/>
            <p:cNvSpPr txBox="1">
              <a:spLocks noChangeArrowheads="1"/>
            </p:cNvSpPr>
            <p:nvPr/>
          </p:nvSpPr>
          <p:spPr bwMode="auto">
            <a:xfrm>
              <a:off x="2675" y="3264"/>
              <a:ext cx="253"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solidFill>
                    <a:schemeClr val="bg1"/>
                  </a:solidFill>
                </a:rPr>
                <a:t>A7</a:t>
              </a:r>
            </a:p>
          </p:txBody>
        </p:sp>
        <p:sp>
          <p:nvSpPr>
            <p:cNvPr id="197662" name="Text Box 31"/>
            <p:cNvSpPr txBox="1">
              <a:spLocks noChangeArrowheads="1"/>
            </p:cNvSpPr>
            <p:nvPr/>
          </p:nvSpPr>
          <p:spPr bwMode="auto">
            <a:xfrm>
              <a:off x="2998" y="3264"/>
              <a:ext cx="253"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solidFill>
                    <a:schemeClr val="bg1"/>
                  </a:solidFill>
                </a:rPr>
                <a:t>A6</a:t>
              </a:r>
            </a:p>
          </p:txBody>
        </p:sp>
        <p:sp>
          <p:nvSpPr>
            <p:cNvPr id="197663" name="Text Box 32"/>
            <p:cNvSpPr txBox="1">
              <a:spLocks noChangeArrowheads="1"/>
            </p:cNvSpPr>
            <p:nvPr/>
          </p:nvSpPr>
          <p:spPr bwMode="auto">
            <a:xfrm>
              <a:off x="3321" y="3264"/>
              <a:ext cx="253"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solidFill>
                    <a:schemeClr val="bg1"/>
                  </a:solidFill>
                </a:rPr>
                <a:t>A7</a:t>
              </a:r>
            </a:p>
          </p:txBody>
        </p:sp>
        <p:sp>
          <p:nvSpPr>
            <p:cNvPr id="197664" name="Text Box 33"/>
            <p:cNvSpPr txBox="1">
              <a:spLocks noChangeArrowheads="1"/>
            </p:cNvSpPr>
            <p:nvPr/>
          </p:nvSpPr>
          <p:spPr bwMode="auto">
            <a:xfrm>
              <a:off x="3600" y="3120"/>
              <a:ext cx="253"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solidFill>
                    <a:schemeClr val="bg1"/>
                  </a:solidFill>
                </a:rPr>
                <a:t>A8</a:t>
              </a:r>
            </a:p>
          </p:txBody>
        </p:sp>
      </p:grpSp>
    </p:spTree>
    <p:extLst>
      <p:ext uri="{BB962C8B-B14F-4D97-AF65-F5344CB8AC3E}">
        <p14:creationId xmlns:p14="http://schemas.microsoft.com/office/powerpoint/2010/main" val="254427765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endParaRPr lang="en-US">
              <a:ea typeface="ＭＳ Ｐゴシック" pitchFamily="-108" charset="-128"/>
              <a:cs typeface="ＭＳ Ｐゴシック" pitchFamily="-108" charset="-128"/>
            </a:endParaRPr>
          </a:p>
        </p:txBody>
      </p:sp>
      <p:grpSp>
        <p:nvGrpSpPr>
          <p:cNvPr id="198659" name="Group 32"/>
          <p:cNvGrpSpPr>
            <a:grpSpLocks/>
          </p:cNvGrpSpPr>
          <p:nvPr/>
        </p:nvGrpSpPr>
        <p:grpSpPr bwMode="auto">
          <a:xfrm>
            <a:off x="1524000" y="1220788"/>
            <a:ext cx="6080125" cy="4392612"/>
            <a:chOff x="856" y="497"/>
            <a:chExt cx="3830" cy="2767"/>
          </a:xfrm>
        </p:grpSpPr>
        <p:pic>
          <p:nvPicPr>
            <p:cNvPr id="198660" name="Picture 4" descr="21_14b_CNL.jpg                                                 00103A7B101                            BDBF533F:"/>
            <p:cNvPicPr>
              <a:picLocks noChangeAspect="1" noChangeArrowheads="1"/>
            </p:cNvPicPr>
            <p:nvPr/>
          </p:nvPicPr>
          <p:blipFill>
            <a:blip r:embed="rId2"/>
            <a:srcRect/>
            <a:stretch>
              <a:fillRect/>
            </a:stretch>
          </p:blipFill>
          <p:spPr bwMode="auto">
            <a:xfrm>
              <a:off x="1584" y="528"/>
              <a:ext cx="2191" cy="2496"/>
            </a:xfrm>
            <a:prstGeom prst="rect">
              <a:avLst/>
            </a:prstGeom>
            <a:noFill/>
            <a:ln w="9525">
              <a:noFill/>
              <a:miter lim="800000"/>
              <a:headEnd/>
              <a:tailEnd/>
            </a:ln>
          </p:spPr>
        </p:pic>
        <p:sp>
          <p:nvSpPr>
            <p:cNvPr id="198661" name="Text Box 5"/>
            <p:cNvSpPr txBox="1">
              <a:spLocks noChangeArrowheads="1"/>
            </p:cNvSpPr>
            <p:nvPr/>
          </p:nvSpPr>
          <p:spPr bwMode="auto">
            <a:xfrm>
              <a:off x="1680" y="1977"/>
              <a:ext cx="1281"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200"/>
                <a:t>Translation of </a:t>
              </a:r>
              <a:r>
                <a:rPr kumimoji="1" lang="en-US" sz="1200" i="1"/>
                <a:t>bicoid </a:t>
              </a:r>
              <a:r>
                <a:rPr kumimoji="1" lang="en-US" sz="1200"/>
                <a:t>mRNA</a:t>
              </a:r>
            </a:p>
          </p:txBody>
        </p:sp>
        <p:sp>
          <p:nvSpPr>
            <p:cNvPr id="198662" name="Text Box 6"/>
            <p:cNvSpPr txBox="1">
              <a:spLocks noChangeArrowheads="1"/>
            </p:cNvSpPr>
            <p:nvPr/>
          </p:nvSpPr>
          <p:spPr bwMode="auto">
            <a:xfrm>
              <a:off x="2352" y="1865"/>
              <a:ext cx="605"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200"/>
                <a:t>Fertilization</a:t>
              </a:r>
            </a:p>
          </p:txBody>
        </p:sp>
        <p:sp>
          <p:nvSpPr>
            <p:cNvPr id="198663" name="Text Box 7"/>
            <p:cNvSpPr txBox="1">
              <a:spLocks noChangeArrowheads="1"/>
            </p:cNvSpPr>
            <p:nvPr/>
          </p:nvSpPr>
          <p:spPr bwMode="auto">
            <a:xfrm>
              <a:off x="2027" y="499"/>
              <a:ext cx="58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200"/>
                <a:t>Nurse cells</a:t>
              </a:r>
            </a:p>
          </p:txBody>
        </p:sp>
        <p:sp>
          <p:nvSpPr>
            <p:cNvPr id="198664" name="Text Box 8"/>
            <p:cNvSpPr txBox="1">
              <a:spLocks noChangeArrowheads="1"/>
            </p:cNvSpPr>
            <p:nvPr/>
          </p:nvSpPr>
          <p:spPr bwMode="auto">
            <a:xfrm>
              <a:off x="3212" y="497"/>
              <a:ext cx="456"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200"/>
                <a:t>Egg cell</a:t>
              </a:r>
            </a:p>
          </p:txBody>
        </p:sp>
        <p:sp>
          <p:nvSpPr>
            <p:cNvPr id="198665" name="Text Box 9"/>
            <p:cNvSpPr txBox="1">
              <a:spLocks noChangeArrowheads="1"/>
            </p:cNvSpPr>
            <p:nvPr/>
          </p:nvSpPr>
          <p:spPr bwMode="auto">
            <a:xfrm>
              <a:off x="3120" y="931"/>
              <a:ext cx="674"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200" i="1"/>
                <a:t>bicoid</a:t>
              </a:r>
              <a:r>
                <a:rPr kumimoji="1" lang="en-US" sz="1200"/>
                <a:t> mRNA</a:t>
              </a:r>
            </a:p>
          </p:txBody>
        </p:sp>
        <p:sp>
          <p:nvSpPr>
            <p:cNvPr id="198666" name="Text Box 10"/>
            <p:cNvSpPr txBox="1">
              <a:spLocks noChangeArrowheads="1"/>
            </p:cNvSpPr>
            <p:nvPr/>
          </p:nvSpPr>
          <p:spPr bwMode="auto">
            <a:xfrm>
              <a:off x="1636" y="672"/>
              <a:ext cx="620" cy="288"/>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200"/>
                <a:t>Developing </a:t>
              </a:r>
            </a:p>
            <a:p>
              <a:r>
                <a:rPr kumimoji="1" lang="en-US" sz="1200"/>
                <a:t>egg cell</a:t>
              </a:r>
            </a:p>
          </p:txBody>
        </p:sp>
        <p:sp>
          <p:nvSpPr>
            <p:cNvPr id="198667" name="Text Box 11"/>
            <p:cNvSpPr txBox="1">
              <a:spLocks noChangeArrowheads="1"/>
            </p:cNvSpPr>
            <p:nvPr/>
          </p:nvSpPr>
          <p:spPr bwMode="auto">
            <a:xfrm>
              <a:off x="1636" y="1325"/>
              <a:ext cx="764" cy="403"/>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200" i="1"/>
                <a:t>Bicoid</a:t>
              </a:r>
              <a:r>
                <a:rPr kumimoji="1" lang="en-US" sz="1200"/>
                <a:t> mRNA </a:t>
              </a:r>
            </a:p>
            <a:p>
              <a:r>
                <a:rPr kumimoji="1" lang="en-US" sz="1200"/>
                <a:t>in mature </a:t>
              </a:r>
            </a:p>
            <a:p>
              <a:r>
                <a:rPr kumimoji="1" lang="en-US" sz="1200"/>
                <a:t>unfertilized egg</a:t>
              </a:r>
            </a:p>
          </p:txBody>
        </p:sp>
        <p:sp>
          <p:nvSpPr>
            <p:cNvPr id="198668" name="Text Box 12"/>
            <p:cNvSpPr txBox="1">
              <a:spLocks noChangeArrowheads="1"/>
            </p:cNvSpPr>
            <p:nvPr/>
          </p:nvSpPr>
          <p:spPr bwMode="auto">
            <a:xfrm>
              <a:off x="3228" y="1949"/>
              <a:ext cx="437"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200"/>
                <a:t>100 µm</a:t>
              </a:r>
            </a:p>
          </p:txBody>
        </p:sp>
        <p:sp>
          <p:nvSpPr>
            <p:cNvPr id="198669" name="Text Box 13"/>
            <p:cNvSpPr txBox="1">
              <a:spLocks noChangeArrowheads="1"/>
            </p:cNvSpPr>
            <p:nvPr/>
          </p:nvSpPr>
          <p:spPr bwMode="auto">
            <a:xfrm>
              <a:off x="1628" y="2264"/>
              <a:ext cx="796" cy="288"/>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200"/>
                <a:t>Bicoid protein in</a:t>
              </a:r>
            </a:p>
            <a:p>
              <a:r>
                <a:rPr kumimoji="1" lang="en-US" sz="1200"/>
                <a:t>early embryo</a:t>
              </a:r>
            </a:p>
          </p:txBody>
        </p:sp>
        <p:sp>
          <p:nvSpPr>
            <p:cNvPr id="198670" name="Text Box 14"/>
            <p:cNvSpPr txBox="1">
              <a:spLocks noChangeArrowheads="1"/>
            </p:cNvSpPr>
            <p:nvPr/>
          </p:nvSpPr>
          <p:spPr bwMode="auto">
            <a:xfrm>
              <a:off x="2387" y="2621"/>
              <a:ext cx="637"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200"/>
                <a:t>Anterior end</a:t>
              </a:r>
            </a:p>
          </p:txBody>
        </p:sp>
        <p:sp>
          <p:nvSpPr>
            <p:cNvPr id="198671" name="Text Box 15"/>
            <p:cNvSpPr txBox="1">
              <a:spLocks noChangeArrowheads="1"/>
            </p:cNvSpPr>
            <p:nvPr/>
          </p:nvSpPr>
          <p:spPr bwMode="auto">
            <a:xfrm>
              <a:off x="856" y="3091"/>
              <a:ext cx="3830" cy="173"/>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1200" b="1"/>
                <a:t>(b) </a:t>
              </a:r>
              <a:r>
                <a:rPr kumimoji="1" lang="en-US" sz="1200" b="1"/>
                <a:t>Gradients of </a:t>
              </a:r>
              <a:r>
                <a:rPr kumimoji="1" lang="en-US" sz="1200" b="1" i="1"/>
                <a:t>bicoid</a:t>
              </a:r>
              <a:r>
                <a:rPr kumimoji="1" lang="en-US" sz="1200" b="1"/>
                <a:t> mRNA and bicoid protein in normal egg and early embryo.</a:t>
              </a:r>
            </a:p>
          </p:txBody>
        </p:sp>
        <p:sp>
          <p:nvSpPr>
            <p:cNvPr id="198672" name="Line 17"/>
            <p:cNvSpPr>
              <a:spLocks noChangeShapeType="1"/>
            </p:cNvSpPr>
            <p:nvPr/>
          </p:nvSpPr>
          <p:spPr bwMode="auto">
            <a:xfrm flipH="1" flipV="1">
              <a:off x="2612" y="628"/>
              <a:ext cx="240"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8673" name="Line 18"/>
            <p:cNvSpPr>
              <a:spLocks noChangeShapeType="1"/>
            </p:cNvSpPr>
            <p:nvPr/>
          </p:nvSpPr>
          <p:spPr bwMode="auto">
            <a:xfrm flipH="1" flipV="1">
              <a:off x="2604" y="624"/>
              <a:ext cx="96" cy="19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8674" name="Line 19"/>
            <p:cNvSpPr>
              <a:spLocks noChangeShapeType="1"/>
            </p:cNvSpPr>
            <p:nvPr/>
          </p:nvSpPr>
          <p:spPr bwMode="auto">
            <a:xfrm flipH="1">
              <a:off x="3176" y="636"/>
              <a:ext cx="288" cy="19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8675" name="Line 20"/>
            <p:cNvSpPr>
              <a:spLocks noChangeShapeType="1"/>
            </p:cNvSpPr>
            <p:nvPr/>
          </p:nvSpPr>
          <p:spPr bwMode="auto">
            <a:xfrm>
              <a:off x="3072" y="864"/>
              <a:ext cx="96"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8676" name="AutoShape 23"/>
            <p:cNvSpPr>
              <a:spLocks noChangeArrowheads="1"/>
            </p:cNvSpPr>
            <p:nvPr/>
          </p:nvSpPr>
          <p:spPr bwMode="auto">
            <a:xfrm>
              <a:off x="1588" y="704"/>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a:r>
                <a:rPr lang="en-US" sz="1200" b="1">
                  <a:solidFill>
                    <a:schemeClr val="bg1"/>
                  </a:solidFill>
                </a:rPr>
                <a:t>1</a:t>
              </a:r>
            </a:p>
          </p:txBody>
        </p:sp>
        <p:sp>
          <p:nvSpPr>
            <p:cNvPr id="198677" name="AutoShape 24"/>
            <p:cNvSpPr>
              <a:spLocks noChangeArrowheads="1"/>
            </p:cNvSpPr>
            <p:nvPr/>
          </p:nvSpPr>
          <p:spPr bwMode="auto">
            <a:xfrm>
              <a:off x="1588" y="1360"/>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a:r>
                <a:rPr lang="en-US" sz="1200" b="1">
                  <a:solidFill>
                    <a:schemeClr val="bg1"/>
                  </a:solidFill>
                </a:rPr>
                <a:t>2</a:t>
              </a:r>
            </a:p>
          </p:txBody>
        </p:sp>
        <p:sp>
          <p:nvSpPr>
            <p:cNvPr id="198678" name="AutoShape 25"/>
            <p:cNvSpPr>
              <a:spLocks noChangeArrowheads="1"/>
            </p:cNvSpPr>
            <p:nvPr/>
          </p:nvSpPr>
          <p:spPr bwMode="auto">
            <a:xfrm>
              <a:off x="1588" y="2308"/>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a:r>
                <a:rPr lang="en-US" sz="1200" b="1">
                  <a:solidFill>
                    <a:schemeClr val="bg1"/>
                  </a:solidFill>
                </a:rPr>
                <a:t>3</a:t>
              </a:r>
            </a:p>
          </p:txBody>
        </p:sp>
      </p:grpSp>
    </p:spTree>
    <p:extLst>
      <p:ext uri="{BB962C8B-B14F-4D97-AF65-F5344CB8AC3E}">
        <p14:creationId xmlns:p14="http://schemas.microsoft.com/office/powerpoint/2010/main" val="168126585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304800" y="228600"/>
            <a:ext cx="8534400" cy="914400"/>
          </a:xfrm>
        </p:spPr>
        <p:txBody>
          <a:bodyPr/>
          <a:lstStyle/>
          <a:p>
            <a:r>
              <a:rPr lang="en-US" smtClean="0">
                <a:ea typeface="ＭＳ Ｐゴシック" pitchFamily="-108" charset="-128"/>
                <a:cs typeface="ＭＳ Ｐゴシック" pitchFamily="-108" charset="-128"/>
              </a:rPr>
              <a:t>Conservation of homeotic genes in a fruit fly and a mouse</a:t>
            </a:r>
          </a:p>
        </p:txBody>
      </p:sp>
      <p:grpSp>
        <p:nvGrpSpPr>
          <p:cNvPr id="199683" name="Group 13"/>
          <p:cNvGrpSpPr>
            <a:grpSpLocks/>
          </p:cNvGrpSpPr>
          <p:nvPr/>
        </p:nvGrpSpPr>
        <p:grpSpPr bwMode="auto">
          <a:xfrm>
            <a:off x="2819400" y="1524000"/>
            <a:ext cx="3476625" cy="5105400"/>
            <a:chOff x="1810" y="816"/>
            <a:chExt cx="2190" cy="3216"/>
          </a:xfrm>
        </p:grpSpPr>
        <p:pic>
          <p:nvPicPr>
            <p:cNvPr id="199684" name="Picture 4" descr="&#10;21_23_CNL.jpg                                                  00103A7B101                            BDC0A462:"/>
            <p:cNvPicPr>
              <a:picLocks noChangeAspect="1" noChangeArrowheads="1"/>
            </p:cNvPicPr>
            <p:nvPr/>
          </p:nvPicPr>
          <p:blipFill>
            <a:blip r:embed="rId3"/>
            <a:srcRect/>
            <a:stretch>
              <a:fillRect/>
            </a:stretch>
          </p:blipFill>
          <p:spPr bwMode="auto">
            <a:xfrm>
              <a:off x="1824" y="816"/>
              <a:ext cx="2176" cy="3216"/>
            </a:xfrm>
            <a:prstGeom prst="rect">
              <a:avLst/>
            </a:prstGeom>
            <a:noFill/>
            <a:ln w="9525">
              <a:noFill/>
              <a:miter lim="800000"/>
              <a:headEnd/>
              <a:tailEnd/>
            </a:ln>
          </p:spPr>
        </p:pic>
        <p:sp>
          <p:nvSpPr>
            <p:cNvPr id="199685" name="Text Box 5"/>
            <p:cNvSpPr txBox="1">
              <a:spLocks noChangeArrowheads="1"/>
            </p:cNvSpPr>
            <p:nvPr/>
          </p:nvSpPr>
          <p:spPr bwMode="auto">
            <a:xfrm>
              <a:off x="1810" y="1000"/>
              <a:ext cx="399" cy="288"/>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200"/>
                <a:t>Adult</a:t>
              </a:r>
            </a:p>
            <a:p>
              <a:r>
                <a:rPr kumimoji="1" lang="en-US" sz="1200"/>
                <a:t>fruit fly</a:t>
              </a:r>
            </a:p>
          </p:txBody>
        </p:sp>
        <p:sp>
          <p:nvSpPr>
            <p:cNvPr id="199686" name="Text Box 6"/>
            <p:cNvSpPr txBox="1">
              <a:spLocks noChangeArrowheads="1"/>
            </p:cNvSpPr>
            <p:nvPr/>
          </p:nvSpPr>
          <p:spPr bwMode="auto">
            <a:xfrm>
              <a:off x="1862" y="1387"/>
              <a:ext cx="116" cy="29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endParaRPr lang="en-US"/>
            </a:p>
          </p:txBody>
        </p:sp>
        <p:sp>
          <p:nvSpPr>
            <p:cNvPr id="199687" name="Rectangle 7"/>
            <p:cNvSpPr>
              <a:spLocks noChangeArrowheads="1"/>
            </p:cNvSpPr>
            <p:nvPr/>
          </p:nvSpPr>
          <p:spPr bwMode="auto">
            <a:xfrm>
              <a:off x="1812" y="1527"/>
              <a:ext cx="777" cy="288"/>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200"/>
                <a:t>Fruit fly embryo</a:t>
              </a:r>
            </a:p>
            <a:p>
              <a:r>
                <a:rPr kumimoji="1" lang="en-US" sz="1200"/>
                <a:t>(10 hours)</a:t>
              </a:r>
            </a:p>
          </p:txBody>
        </p:sp>
        <p:sp>
          <p:nvSpPr>
            <p:cNvPr id="199688" name="Text Box 8"/>
            <p:cNvSpPr txBox="1">
              <a:spLocks noChangeArrowheads="1"/>
            </p:cNvSpPr>
            <p:nvPr/>
          </p:nvSpPr>
          <p:spPr bwMode="auto">
            <a:xfrm>
              <a:off x="1824" y="1856"/>
              <a:ext cx="669" cy="288"/>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200"/>
                <a:t>Fly</a:t>
              </a:r>
            </a:p>
            <a:p>
              <a:r>
                <a:rPr kumimoji="1" lang="en-US" sz="1200"/>
                <a:t>chromosome</a:t>
              </a:r>
            </a:p>
          </p:txBody>
        </p:sp>
        <p:sp>
          <p:nvSpPr>
            <p:cNvPr id="199689" name="Text Box 9"/>
            <p:cNvSpPr txBox="1">
              <a:spLocks noChangeArrowheads="1"/>
            </p:cNvSpPr>
            <p:nvPr/>
          </p:nvSpPr>
          <p:spPr bwMode="auto">
            <a:xfrm>
              <a:off x="1811" y="2259"/>
              <a:ext cx="717" cy="288"/>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200"/>
                <a:t>Mouse </a:t>
              </a:r>
            </a:p>
            <a:p>
              <a:r>
                <a:rPr kumimoji="1" lang="en-US" sz="1200"/>
                <a:t>chromosomes</a:t>
              </a:r>
            </a:p>
          </p:txBody>
        </p:sp>
        <p:sp>
          <p:nvSpPr>
            <p:cNvPr id="199690" name="AutoShape 10"/>
            <p:cNvSpPr>
              <a:spLocks/>
            </p:cNvSpPr>
            <p:nvPr/>
          </p:nvSpPr>
          <p:spPr bwMode="auto">
            <a:xfrm>
              <a:off x="2544" y="2256"/>
              <a:ext cx="48" cy="432"/>
            </a:xfrm>
            <a:prstGeom prst="leftBrace">
              <a:avLst>
                <a:gd name="adj1" fmla="val 75000"/>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9691" name="Text Box 11"/>
            <p:cNvSpPr txBox="1">
              <a:spLocks noChangeArrowheads="1"/>
            </p:cNvSpPr>
            <p:nvPr/>
          </p:nvSpPr>
          <p:spPr bwMode="auto">
            <a:xfrm>
              <a:off x="1811" y="2784"/>
              <a:ext cx="749" cy="288"/>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200"/>
                <a:t>Mouse embryo</a:t>
              </a:r>
            </a:p>
            <a:p>
              <a:r>
                <a:rPr kumimoji="1" lang="en-US" sz="1200"/>
                <a:t>(12 days)</a:t>
              </a:r>
            </a:p>
          </p:txBody>
        </p:sp>
        <p:sp>
          <p:nvSpPr>
            <p:cNvPr id="199692" name="Text Box 12"/>
            <p:cNvSpPr txBox="1">
              <a:spLocks noChangeArrowheads="1"/>
            </p:cNvSpPr>
            <p:nvPr/>
          </p:nvSpPr>
          <p:spPr bwMode="auto">
            <a:xfrm>
              <a:off x="1824" y="3657"/>
              <a:ext cx="648"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200"/>
                <a:t>Adult mouse</a:t>
              </a:r>
            </a:p>
          </p:txBody>
        </p:sp>
      </p:grpSp>
    </p:spTree>
    <p:extLst>
      <p:ext uri="{BB962C8B-B14F-4D97-AF65-F5344CB8AC3E}">
        <p14:creationId xmlns:p14="http://schemas.microsoft.com/office/powerpoint/2010/main" val="427682414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304800" y="304800"/>
            <a:ext cx="8534400" cy="831850"/>
          </a:xfrm>
        </p:spPr>
        <p:txBody>
          <a:bodyPr/>
          <a:lstStyle/>
          <a:p>
            <a:r>
              <a:rPr lang="en-US" sz="2700" smtClean="0">
                <a:ea typeface="ＭＳ Ｐゴシック" pitchFamily="-108" charset="-128"/>
                <a:cs typeface="ＭＳ Ｐゴシック" pitchFamily="-108" charset="-128"/>
              </a:rPr>
              <a:t>Effect of differences in </a:t>
            </a:r>
            <a:r>
              <a:rPr lang="en-US" sz="2700" i="1" smtClean="0">
                <a:ea typeface="ＭＳ Ｐゴシック" pitchFamily="-108" charset="-128"/>
                <a:cs typeface="ＭＳ Ｐゴシック" pitchFamily="-108" charset="-128"/>
              </a:rPr>
              <a:t>Hox</a:t>
            </a:r>
            <a:r>
              <a:rPr lang="en-US" sz="2700" smtClean="0">
                <a:ea typeface="ＭＳ Ｐゴシック" pitchFamily="-108" charset="-128"/>
                <a:cs typeface="ＭＳ Ｐゴシック" pitchFamily="-108" charset="-128"/>
              </a:rPr>
              <a:t> gene expression during development in crustaceans and insects</a:t>
            </a:r>
            <a:endParaRPr lang="en-US" smtClean="0">
              <a:ea typeface="ＭＳ Ｐゴシック" pitchFamily="-108" charset="-128"/>
              <a:cs typeface="ＭＳ Ｐゴシック" pitchFamily="-108" charset="-128"/>
            </a:endParaRPr>
          </a:p>
        </p:txBody>
      </p:sp>
      <p:grpSp>
        <p:nvGrpSpPr>
          <p:cNvPr id="201731" name="Group 17"/>
          <p:cNvGrpSpPr>
            <a:grpSpLocks/>
          </p:cNvGrpSpPr>
          <p:nvPr/>
        </p:nvGrpSpPr>
        <p:grpSpPr bwMode="auto">
          <a:xfrm>
            <a:off x="685800" y="1054100"/>
            <a:ext cx="7315200" cy="5295900"/>
            <a:chOff x="432" y="648"/>
            <a:chExt cx="4608" cy="3336"/>
          </a:xfrm>
        </p:grpSpPr>
        <p:pic>
          <p:nvPicPr>
            <p:cNvPr id="201732" name="Picture 4" descr="&#10;21_24_CNL.jpg                                                  00103A7B101                            BDC0A462:"/>
            <p:cNvPicPr>
              <a:picLocks noChangeAspect="1" noChangeArrowheads="1"/>
            </p:cNvPicPr>
            <p:nvPr/>
          </p:nvPicPr>
          <p:blipFill>
            <a:blip r:embed="rId2"/>
            <a:srcRect/>
            <a:stretch>
              <a:fillRect/>
            </a:stretch>
          </p:blipFill>
          <p:spPr bwMode="auto">
            <a:xfrm>
              <a:off x="432" y="1120"/>
              <a:ext cx="4608" cy="2864"/>
            </a:xfrm>
            <a:prstGeom prst="rect">
              <a:avLst/>
            </a:prstGeom>
            <a:noFill/>
            <a:ln w="9525">
              <a:noFill/>
              <a:miter lim="800000"/>
              <a:headEnd/>
              <a:tailEnd/>
            </a:ln>
          </p:spPr>
        </p:pic>
        <p:sp>
          <p:nvSpPr>
            <p:cNvPr id="201733" name="Text Box 5"/>
            <p:cNvSpPr txBox="1">
              <a:spLocks noChangeArrowheads="1"/>
            </p:cNvSpPr>
            <p:nvPr/>
          </p:nvSpPr>
          <p:spPr bwMode="auto">
            <a:xfrm>
              <a:off x="1536" y="816"/>
              <a:ext cx="514"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600"/>
                <a:t>Thorax</a:t>
              </a:r>
            </a:p>
          </p:txBody>
        </p:sp>
        <p:sp>
          <p:nvSpPr>
            <p:cNvPr id="201734" name="Text Box 6"/>
            <p:cNvSpPr txBox="1">
              <a:spLocks noChangeArrowheads="1"/>
            </p:cNvSpPr>
            <p:nvPr/>
          </p:nvSpPr>
          <p:spPr bwMode="auto">
            <a:xfrm>
              <a:off x="2545" y="648"/>
              <a:ext cx="671" cy="366"/>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600"/>
                <a:t>Genital</a:t>
              </a:r>
            </a:p>
            <a:p>
              <a:r>
                <a:rPr kumimoji="1" lang="en-US" sz="1600"/>
                <a:t>segments</a:t>
              </a:r>
            </a:p>
          </p:txBody>
        </p:sp>
        <p:sp>
          <p:nvSpPr>
            <p:cNvPr id="201735" name="Text Box 7"/>
            <p:cNvSpPr txBox="1">
              <a:spLocks noChangeArrowheads="1"/>
            </p:cNvSpPr>
            <p:nvPr/>
          </p:nvSpPr>
          <p:spPr bwMode="auto">
            <a:xfrm>
              <a:off x="3609" y="804"/>
              <a:ext cx="663"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600"/>
                <a:t>Abdomen</a:t>
              </a:r>
            </a:p>
          </p:txBody>
        </p:sp>
        <p:sp>
          <p:nvSpPr>
            <p:cNvPr id="201736" name="Text Box 8"/>
            <p:cNvSpPr txBox="1">
              <a:spLocks noChangeArrowheads="1"/>
            </p:cNvSpPr>
            <p:nvPr/>
          </p:nvSpPr>
          <p:spPr bwMode="auto">
            <a:xfrm>
              <a:off x="1654" y="2292"/>
              <a:ext cx="514"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600"/>
                <a:t>Thorax</a:t>
              </a:r>
            </a:p>
          </p:txBody>
        </p:sp>
        <p:sp>
          <p:nvSpPr>
            <p:cNvPr id="201737" name="Text Box 9"/>
            <p:cNvSpPr txBox="1">
              <a:spLocks noChangeArrowheads="1"/>
            </p:cNvSpPr>
            <p:nvPr/>
          </p:nvSpPr>
          <p:spPr bwMode="auto">
            <a:xfrm>
              <a:off x="2608" y="2292"/>
              <a:ext cx="663"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600"/>
                <a:t>Abdomen</a:t>
              </a:r>
            </a:p>
          </p:txBody>
        </p:sp>
        <p:sp>
          <p:nvSpPr>
            <p:cNvPr id="201738" name="AutoShape 10"/>
            <p:cNvSpPr>
              <a:spLocks/>
            </p:cNvSpPr>
            <p:nvPr/>
          </p:nvSpPr>
          <p:spPr bwMode="auto">
            <a:xfrm rot="5400000">
              <a:off x="1728" y="354"/>
              <a:ext cx="48" cy="1392"/>
            </a:xfrm>
            <a:prstGeom prst="leftBrace">
              <a:avLst>
                <a:gd name="adj1" fmla="val 241667"/>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1739" name="AutoShape 12"/>
            <p:cNvSpPr>
              <a:spLocks/>
            </p:cNvSpPr>
            <p:nvPr/>
          </p:nvSpPr>
          <p:spPr bwMode="auto">
            <a:xfrm rot="5400000">
              <a:off x="2713" y="793"/>
              <a:ext cx="78" cy="544"/>
            </a:xfrm>
            <a:prstGeom prst="leftBrace">
              <a:avLst>
                <a:gd name="adj1" fmla="val 58120"/>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1740" name="AutoShape 13"/>
            <p:cNvSpPr>
              <a:spLocks/>
            </p:cNvSpPr>
            <p:nvPr/>
          </p:nvSpPr>
          <p:spPr bwMode="auto">
            <a:xfrm rot="5400000">
              <a:off x="3921" y="177"/>
              <a:ext cx="78" cy="1776"/>
            </a:xfrm>
            <a:prstGeom prst="leftBrace">
              <a:avLst>
                <a:gd name="adj1" fmla="val 189744"/>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1741" name="AutoShape 15"/>
            <p:cNvSpPr>
              <a:spLocks/>
            </p:cNvSpPr>
            <p:nvPr/>
          </p:nvSpPr>
          <p:spPr bwMode="auto">
            <a:xfrm rot="5400000">
              <a:off x="1920" y="2160"/>
              <a:ext cx="48" cy="720"/>
            </a:xfrm>
            <a:prstGeom prst="leftBrace">
              <a:avLst>
                <a:gd name="adj1" fmla="val 125000"/>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1742" name="AutoShape 16"/>
            <p:cNvSpPr>
              <a:spLocks/>
            </p:cNvSpPr>
            <p:nvPr/>
          </p:nvSpPr>
          <p:spPr bwMode="auto">
            <a:xfrm rot="5400000">
              <a:off x="2939" y="1901"/>
              <a:ext cx="82" cy="1240"/>
            </a:xfrm>
            <a:prstGeom prst="leftBrace">
              <a:avLst>
                <a:gd name="adj1" fmla="val 126016"/>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Tree>
    <p:extLst>
      <p:ext uri="{BB962C8B-B14F-4D97-AF65-F5344CB8AC3E}">
        <p14:creationId xmlns:p14="http://schemas.microsoft.com/office/powerpoint/2010/main" val="367944645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304800" y="228600"/>
            <a:ext cx="8534400" cy="914400"/>
          </a:xfrm>
        </p:spPr>
        <p:txBody>
          <a:bodyPr/>
          <a:lstStyle/>
          <a:p>
            <a:r>
              <a:rPr lang="en-US" smtClean="0">
                <a:ea typeface="ＭＳ Ｐゴシック" pitchFamily="-108" charset="-128"/>
                <a:cs typeface="ＭＳ Ｐゴシック" pitchFamily="-108" charset="-128"/>
              </a:rPr>
              <a:t>Mutant </a:t>
            </a:r>
            <a:r>
              <a:rPr lang="en-US" i="1" smtClean="0">
                <a:ea typeface="ＭＳ Ｐゴシック" pitchFamily="-108" charset="-128"/>
                <a:cs typeface="ＭＳ Ｐゴシック" pitchFamily="-108" charset="-128"/>
              </a:rPr>
              <a:t>Drosophila</a:t>
            </a:r>
            <a:r>
              <a:rPr lang="en-US" smtClean="0">
                <a:ea typeface="ＭＳ Ｐゴシック" pitchFamily="-108" charset="-128"/>
                <a:cs typeface="ＭＳ Ｐゴシック" pitchFamily="-108" charset="-128"/>
              </a:rPr>
              <a:t> with an extra small eye on its antenna</a:t>
            </a:r>
          </a:p>
        </p:txBody>
      </p:sp>
      <p:pic>
        <p:nvPicPr>
          <p:cNvPr id="202755" name="Picture 4" descr="&#10;21_02a_UP.jpg                                                  00103A7B101                            BDC0A462:"/>
          <p:cNvPicPr>
            <a:picLocks noChangeAspect="1" noChangeArrowheads="1"/>
          </p:cNvPicPr>
          <p:nvPr/>
        </p:nvPicPr>
        <p:blipFill>
          <a:blip r:embed="rId2"/>
          <a:srcRect/>
          <a:stretch>
            <a:fillRect/>
          </a:stretch>
        </p:blipFill>
        <p:spPr bwMode="auto">
          <a:xfrm>
            <a:off x="1066800" y="1447800"/>
            <a:ext cx="7010400" cy="5241925"/>
          </a:xfrm>
          <a:prstGeom prst="rect">
            <a:avLst/>
          </a:prstGeom>
          <a:noFill/>
          <a:ln w="9525">
            <a:noFill/>
            <a:miter lim="800000"/>
            <a:headEnd/>
            <a:tailEnd/>
          </a:ln>
        </p:spPr>
      </p:pic>
    </p:spTree>
    <p:extLst>
      <p:ext uri="{BB962C8B-B14F-4D97-AF65-F5344CB8AC3E}">
        <p14:creationId xmlns:p14="http://schemas.microsoft.com/office/powerpoint/2010/main" val="80576189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457200" y="152400"/>
            <a:ext cx="8229600" cy="487363"/>
          </a:xfrm>
        </p:spPr>
        <p:txBody>
          <a:bodyPr/>
          <a:lstStyle/>
          <a:p>
            <a:pPr eaLnBrk="1" hangingPunct="1"/>
            <a:r>
              <a:rPr lang="en-US">
                <a:ea typeface="ＭＳ Ｐゴシック" pitchFamily="-108" charset="-128"/>
                <a:cs typeface="ＭＳ Ｐゴシック" pitchFamily="-108" charset="-128"/>
              </a:rPr>
              <a:t>Vertebrate limb development</a:t>
            </a:r>
          </a:p>
        </p:txBody>
      </p:sp>
      <p:grpSp>
        <p:nvGrpSpPr>
          <p:cNvPr id="203779" name="Group 35"/>
          <p:cNvGrpSpPr>
            <a:grpSpLocks/>
          </p:cNvGrpSpPr>
          <p:nvPr/>
        </p:nvGrpSpPr>
        <p:grpSpPr bwMode="auto">
          <a:xfrm>
            <a:off x="685800" y="685800"/>
            <a:ext cx="6983413" cy="5989638"/>
            <a:chOff x="449" y="384"/>
            <a:chExt cx="4399" cy="3773"/>
          </a:xfrm>
        </p:grpSpPr>
        <p:pic>
          <p:nvPicPr>
            <p:cNvPr id="203780" name="Picture 1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06" y="403"/>
              <a:ext cx="1681" cy="3620"/>
            </a:xfrm>
            <a:prstGeom prst="rect">
              <a:avLst/>
            </a:prstGeom>
            <a:noFill/>
            <a:ln w="9525">
              <a:noFill/>
              <a:miter lim="800000"/>
              <a:headEnd/>
              <a:tailEnd/>
            </a:ln>
          </p:spPr>
        </p:pic>
        <p:sp>
          <p:nvSpPr>
            <p:cNvPr id="203781" name="Text Box 5"/>
            <p:cNvSpPr txBox="1">
              <a:spLocks noChangeArrowheads="1"/>
            </p:cNvSpPr>
            <p:nvPr/>
          </p:nvSpPr>
          <p:spPr bwMode="auto">
            <a:xfrm>
              <a:off x="2985" y="985"/>
              <a:ext cx="50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Limb bud</a:t>
              </a:r>
            </a:p>
          </p:txBody>
        </p:sp>
        <p:sp>
          <p:nvSpPr>
            <p:cNvPr id="203782" name="Line 6"/>
            <p:cNvSpPr>
              <a:spLocks noChangeShapeType="1"/>
            </p:cNvSpPr>
            <p:nvPr/>
          </p:nvSpPr>
          <p:spPr bwMode="auto">
            <a:xfrm flipH="1">
              <a:off x="3158" y="774"/>
              <a:ext cx="48" cy="24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3783" name="Text Box 7"/>
            <p:cNvSpPr txBox="1">
              <a:spLocks noChangeArrowheads="1"/>
            </p:cNvSpPr>
            <p:nvPr/>
          </p:nvSpPr>
          <p:spPr bwMode="auto">
            <a:xfrm>
              <a:off x="3873" y="384"/>
              <a:ext cx="451"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Anterior</a:t>
              </a:r>
            </a:p>
          </p:txBody>
        </p:sp>
        <p:sp>
          <p:nvSpPr>
            <p:cNvPr id="203784" name="Text Box 8"/>
            <p:cNvSpPr txBox="1">
              <a:spLocks noChangeArrowheads="1"/>
            </p:cNvSpPr>
            <p:nvPr/>
          </p:nvSpPr>
          <p:spPr bwMode="auto">
            <a:xfrm>
              <a:off x="4535" y="735"/>
              <a:ext cx="313"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AER</a:t>
              </a:r>
            </a:p>
          </p:txBody>
        </p:sp>
        <p:sp>
          <p:nvSpPr>
            <p:cNvPr id="203785" name="Line 9"/>
            <p:cNvSpPr>
              <a:spLocks noChangeShapeType="1"/>
            </p:cNvSpPr>
            <p:nvPr/>
          </p:nvSpPr>
          <p:spPr bwMode="auto">
            <a:xfrm>
              <a:off x="4406" y="822"/>
              <a:ext cx="14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3786" name="Text Box 10"/>
            <p:cNvSpPr txBox="1">
              <a:spLocks noChangeArrowheads="1"/>
            </p:cNvSpPr>
            <p:nvPr/>
          </p:nvSpPr>
          <p:spPr bwMode="auto">
            <a:xfrm>
              <a:off x="4141" y="965"/>
              <a:ext cx="303"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ZPA</a:t>
              </a:r>
            </a:p>
          </p:txBody>
        </p:sp>
        <p:sp>
          <p:nvSpPr>
            <p:cNvPr id="203787" name="Line 12"/>
            <p:cNvSpPr>
              <a:spLocks noChangeShapeType="1"/>
            </p:cNvSpPr>
            <p:nvPr/>
          </p:nvSpPr>
          <p:spPr bwMode="auto">
            <a:xfrm flipH="1" flipV="1">
              <a:off x="4128" y="999"/>
              <a:ext cx="48"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3788" name="Text Box 13"/>
            <p:cNvSpPr txBox="1">
              <a:spLocks noChangeArrowheads="1"/>
            </p:cNvSpPr>
            <p:nvPr/>
          </p:nvSpPr>
          <p:spPr bwMode="auto">
            <a:xfrm>
              <a:off x="3859" y="1086"/>
              <a:ext cx="49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Posterior</a:t>
              </a:r>
            </a:p>
          </p:txBody>
        </p:sp>
        <p:sp>
          <p:nvSpPr>
            <p:cNvPr id="203789" name="Text Box 14"/>
            <p:cNvSpPr txBox="1">
              <a:spLocks noChangeArrowheads="1"/>
            </p:cNvSpPr>
            <p:nvPr/>
          </p:nvSpPr>
          <p:spPr bwMode="auto">
            <a:xfrm>
              <a:off x="3196" y="1532"/>
              <a:ext cx="589" cy="40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Apical</a:t>
              </a:r>
            </a:p>
            <a:p>
              <a:pPr eaLnBrk="0" hangingPunct="0"/>
              <a:r>
                <a:rPr kumimoji="1" lang="en-US" sz="1200"/>
                <a:t>ectodermal</a:t>
              </a:r>
            </a:p>
            <a:p>
              <a:pPr eaLnBrk="0" hangingPunct="0"/>
              <a:r>
                <a:rPr kumimoji="1" lang="en-US" sz="1200"/>
                <a:t>ridge</a:t>
              </a:r>
            </a:p>
          </p:txBody>
        </p:sp>
        <p:sp>
          <p:nvSpPr>
            <p:cNvPr id="203790" name="Line 15"/>
            <p:cNvSpPr>
              <a:spLocks noChangeShapeType="1"/>
            </p:cNvSpPr>
            <p:nvPr/>
          </p:nvSpPr>
          <p:spPr bwMode="auto">
            <a:xfrm flipH="1" flipV="1">
              <a:off x="3767" y="1744"/>
              <a:ext cx="240"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3791" name="Text Box 16"/>
            <p:cNvSpPr txBox="1">
              <a:spLocks noChangeArrowheads="1"/>
            </p:cNvSpPr>
            <p:nvPr/>
          </p:nvSpPr>
          <p:spPr bwMode="auto">
            <a:xfrm>
              <a:off x="4262" y="2425"/>
              <a:ext cx="384"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50 µm</a:t>
              </a:r>
            </a:p>
          </p:txBody>
        </p:sp>
        <p:sp>
          <p:nvSpPr>
            <p:cNvPr id="203792" name="Text Box 19"/>
            <p:cNvSpPr txBox="1">
              <a:spLocks noChangeArrowheads="1"/>
            </p:cNvSpPr>
            <p:nvPr/>
          </p:nvSpPr>
          <p:spPr bwMode="auto">
            <a:xfrm>
              <a:off x="4310" y="3001"/>
              <a:ext cx="355"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Digits</a:t>
              </a:r>
            </a:p>
          </p:txBody>
        </p:sp>
        <p:sp>
          <p:nvSpPr>
            <p:cNvPr id="203793" name="Line 20"/>
            <p:cNvSpPr>
              <a:spLocks noChangeShapeType="1"/>
            </p:cNvSpPr>
            <p:nvPr/>
          </p:nvSpPr>
          <p:spPr bwMode="auto">
            <a:xfrm flipH="1" flipV="1">
              <a:off x="4502" y="3174"/>
              <a:ext cx="45" cy="263"/>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3794" name="Line 21"/>
            <p:cNvSpPr>
              <a:spLocks noChangeShapeType="1"/>
            </p:cNvSpPr>
            <p:nvPr/>
          </p:nvSpPr>
          <p:spPr bwMode="auto">
            <a:xfrm flipH="1">
              <a:off x="4349" y="3174"/>
              <a:ext cx="153" cy="25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3795" name="Line 23"/>
            <p:cNvSpPr>
              <a:spLocks noChangeShapeType="1"/>
            </p:cNvSpPr>
            <p:nvPr/>
          </p:nvSpPr>
          <p:spPr bwMode="auto">
            <a:xfrm>
              <a:off x="4070" y="3030"/>
              <a:ext cx="240"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3796" name="Text Box 24"/>
            <p:cNvSpPr txBox="1">
              <a:spLocks noChangeArrowheads="1"/>
            </p:cNvSpPr>
            <p:nvPr/>
          </p:nvSpPr>
          <p:spPr bwMode="auto">
            <a:xfrm>
              <a:off x="4022" y="3476"/>
              <a:ext cx="451"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Anterior</a:t>
              </a:r>
            </a:p>
          </p:txBody>
        </p:sp>
        <p:sp>
          <p:nvSpPr>
            <p:cNvPr id="203797" name="Text Box 25"/>
            <p:cNvSpPr txBox="1">
              <a:spLocks noChangeArrowheads="1"/>
            </p:cNvSpPr>
            <p:nvPr/>
          </p:nvSpPr>
          <p:spPr bwMode="auto">
            <a:xfrm>
              <a:off x="4414" y="3615"/>
              <a:ext cx="41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Ventral</a:t>
              </a:r>
            </a:p>
          </p:txBody>
        </p:sp>
        <p:sp>
          <p:nvSpPr>
            <p:cNvPr id="203798" name="Text Box 26"/>
            <p:cNvSpPr txBox="1">
              <a:spLocks noChangeArrowheads="1"/>
            </p:cNvSpPr>
            <p:nvPr/>
          </p:nvSpPr>
          <p:spPr bwMode="auto">
            <a:xfrm>
              <a:off x="4473" y="3749"/>
              <a:ext cx="355"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Distal</a:t>
              </a:r>
            </a:p>
          </p:txBody>
        </p:sp>
        <p:sp>
          <p:nvSpPr>
            <p:cNvPr id="203799" name="Text Box 27"/>
            <p:cNvSpPr txBox="1">
              <a:spLocks noChangeArrowheads="1"/>
            </p:cNvSpPr>
            <p:nvPr/>
          </p:nvSpPr>
          <p:spPr bwMode="auto">
            <a:xfrm>
              <a:off x="3509" y="3721"/>
              <a:ext cx="488"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Proximal</a:t>
              </a:r>
            </a:p>
          </p:txBody>
        </p:sp>
        <p:sp>
          <p:nvSpPr>
            <p:cNvPr id="203800" name="Text Box 28"/>
            <p:cNvSpPr txBox="1">
              <a:spLocks noChangeArrowheads="1"/>
            </p:cNvSpPr>
            <p:nvPr/>
          </p:nvSpPr>
          <p:spPr bwMode="auto">
            <a:xfrm>
              <a:off x="3650" y="3856"/>
              <a:ext cx="392"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Dorsal</a:t>
              </a:r>
            </a:p>
          </p:txBody>
        </p:sp>
        <p:sp>
          <p:nvSpPr>
            <p:cNvPr id="203801" name="Text Box 29"/>
            <p:cNvSpPr txBox="1">
              <a:spLocks noChangeArrowheads="1"/>
            </p:cNvSpPr>
            <p:nvPr/>
          </p:nvSpPr>
          <p:spPr bwMode="auto">
            <a:xfrm>
              <a:off x="3966" y="3984"/>
              <a:ext cx="49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Posterior</a:t>
              </a:r>
            </a:p>
          </p:txBody>
        </p:sp>
        <p:sp>
          <p:nvSpPr>
            <p:cNvPr id="203802" name="Text Box 30"/>
            <p:cNvSpPr txBox="1">
              <a:spLocks noChangeArrowheads="1"/>
            </p:cNvSpPr>
            <p:nvPr/>
          </p:nvSpPr>
          <p:spPr bwMode="auto">
            <a:xfrm>
              <a:off x="580" y="432"/>
              <a:ext cx="2368" cy="86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b="1"/>
                <a:t>Organizer regions.</a:t>
              </a:r>
              <a:r>
                <a:rPr kumimoji="1" lang="en-US" sz="1200"/>
                <a:t> Vertebrate limbs develop from</a:t>
              </a:r>
            </a:p>
            <a:p>
              <a:pPr eaLnBrk="0" hangingPunct="0"/>
              <a:r>
                <a:rPr kumimoji="1" lang="en-US" sz="1200"/>
                <a:t>protrusions called limb buds, each consisting of </a:t>
              </a:r>
            </a:p>
            <a:p>
              <a:pPr eaLnBrk="0" hangingPunct="0"/>
              <a:r>
                <a:rPr kumimoji="1" lang="en-US" sz="1200"/>
                <a:t>mesoderm cells covered by a layer of ectoderm. </a:t>
              </a:r>
            </a:p>
            <a:p>
              <a:pPr eaLnBrk="0" hangingPunct="0"/>
              <a:r>
                <a:rPr kumimoji="1" lang="en-US" sz="1200"/>
                <a:t>Two regions, termed the apical ectodermal ridge </a:t>
              </a:r>
            </a:p>
            <a:p>
              <a:pPr eaLnBrk="0" hangingPunct="0"/>
              <a:r>
                <a:rPr kumimoji="1" lang="en-US" sz="1200"/>
                <a:t>(AER, shown in this SEM) and the zone of polarizing </a:t>
              </a:r>
            </a:p>
            <a:p>
              <a:pPr eaLnBrk="0" hangingPunct="0"/>
              <a:r>
                <a:rPr kumimoji="1" lang="en-US" sz="1200"/>
                <a:t>activity (ZPA), play key organizer roles in limb </a:t>
              </a:r>
            </a:p>
            <a:p>
              <a:pPr eaLnBrk="0" hangingPunct="0"/>
              <a:r>
                <a:rPr kumimoji="1" lang="en-US" sz="1200"/>
                <a:t>pattern formation.</a:t>
              </a:r>
            </a:p>
          </p:txBody>
        </p:sp>
        <p:sp>
          <p:nvSpPr>
            <p:cNvPr id="203803" name="Text Box 31"/>
            <p:cNvSpPr txBox="1">
              <a:spLocks noChangeArrowheads="1"/>
            </p:cNvSpPr>
            <p:nvPr/>
          </p:nvSpPr>
          <p:spPr bwMode="auto">
            <a:xfrm>
              <a:off x="662" y="2827"/>
              <a:ext cx="2304" cy="109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b="1"/>
                <a:t>Wing of chick embryo.</a:t>
              </a:r>
              <a:r>
                <a:rPr kumimoji="1" lang="en-US" sz="1200"/>
                <a:t> As the bud develops into a</a:t>
              </a:r>
            </a:p>
            <a:p>
              <a:pPr eaLnBrk="0" hangingPunct="0"/>
              <a:r>
                <a:rPr kumimoji="1" lang="en-US" sz="1200"/>
                <a:t>limb, a specific pattern of tissues emerges. In the </a:t>
              </a:r>
            </a:p>
            <a:p>
              <a:pPr eaLnBrk="0" hangingPunct="0"/>
              <a:r>
                <a:rPr kumimoji="1" lang="en-US" sz="1200"/>
                <a:t>chick wing, for example, the three digits are always </a:t>
              </a:r>
            </a:p>
            <a:p>
              <a:pPr eaLnBrk="0" hangingPunct="0"/>
              <a:r>
                <a:rPr kumimoji="1" lang="en-US" sz="1200"/>
                <a:t>present in the arrangement shown here. Pattern </a:t>
              </a:r>
            </a:p>
            <a:p>
              <a:pPr eaLnBrk="0" hangingPunct="0"/>
              <a:r>
                <a:rPr kumimoji="1" lang="en-US" sz="1200"/>
                <a:t>formation requires each embryonic cell to receive </a:t>
              </a:r>
            </a:p>
            <a:p>
              <a:pPr eaLnBrk="0" hangingPunct="0"/>
              <a:r>
                <a:rPr kumimoji="1" lang="en-US" sz="1200"/>
                <a:t>some kind of positional information indicating </a:t>
              </a:r>
            </a:p>
            <a:p>
              <a:pPr eaLnBrk="0" hangingPunct="0"/>
              <a:r>
                <a:rPr kumimoji="1" lang="en-US" sz="1200"/>
                <a:t>location along the three axes of the limb. The AER</a:t>
              </a:r>
            </a:p>
            <a:p>
              <a:pPr eaLnBrk="0" hangingPunct="0"/>
              <a:r>
                <a:rPr kumimoji="1" lang="en-US" sz="1200"/>
                <a:t>and ZPA secrete molecules that help provide this</a:t>
              </a:r>
            </a:p>
            <a:p>
              <a:pPr eaLnBrk="0" hangingPunct="0"/>
              <a:r>
                <a:rPr kumimoji="1" lang="en-US" sz="1200"/>
                <a:t>information.</a:t>
              </a:r>
            </a:p>
          </p:txBody>
        </p:sp>
        <p:sp>
          <p:nvSpPr>
            <p:cNvPr id="203804" name="Text Box 32"/>
            <p:cNvSpPr txBox="1">
              <a:spLocks noChangeArrowheads="1"/>
            </p:cNvSpPr>
            <p:nvPr/>
          </p:nvSpPr>
          <p:spPr bwMode="auto">
            <a:xfrm>
              <a:off x="495" y="2824"/>
              <a:ext cx="23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200" b="1"/>
                <a:t>(b)</a:t>
              </a:r>
            </a:p>
          </p:txBody>
        </p:sp>
        <p:sp>
          <p:nvSpPr>
            <p:cNvPr id="203805" name="Text Box 33"/>
            <p:cNvSpPr txBox="1">
              <a:spLocks noChangeArrowheads="1"/>
            </p:cNvSpPr>
            <p:nvPr/>
          </p:nvSpPr>
          <p:spPr bwMode="auto">
            <a:xfrm>
              <a:off x="449" y="432"/>
              <a:ext cx="233"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200" b="1"/>
                <a:t>(a)</a:t>
              </a:r>
            </a:p>
          </p:txBody>
        </p:sp>
      </p:grpSp>
    </p:spTree>
    <p:extLst>
      <p:ext uri="{BB962C8B-B14F-4D97-AF65-F5344CB8AC3E}">
        <p14:creationId xmlns:p14="http://schemas.microsoft.com/office/powerpoint/2010/main" val="35272440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p:cNvSpPr>
            <a:spLocks noGrp="1"/>
          </p:cNvSpPr>
          <p:nvPr>
            <p:ph type="dt" sz="quarter" idx="11"/>
          </p:nvPr>
        </p:nvSpPr>
        <p:spPr/>
        <p:txBody>
          <a:bodyPr/>
          <a:lstStyle/>
          <a:p>
            <a:r>
              <a:rPr lang="en-US"/>
              <a:t>2005-2006</a:t>
            </a:r>
            <a:endParaRPr lang="en-US" b="0"/>
          </a:p>
        </p:txBody>
      </p:sp>
      <p:pic>
        <p:nvPicPr>
          <p:cNvPr id="373762" name="Picture 2"/>
          <p:cNvPicPr>
            <a:picLocks noChangeAspect="1" noChangeArrowheads="1"/>
          </p:cNvPicPr>
          <p:nvPr/>
        </p:nvPicPr>
        <p:blipFill>
          <a:blip r:embed="rId3"/>
          <a:srcRect/>
          <a:stretch>
            <a:fillRect/>
          </a:stretch>
        </p:blipFill>
        <p:spPr bwMode="auto">
          <a:xfrm>
            <a:off x="2263775" y="3856038"/>
            <a:ext cx="4670425" cy="2887662"/>
          </a:xfrm>
          <a:prstGeom prst="rect">
            <a:avLst/>
          </a:prstGeom>
          <a:noFill/>
          <a:ln w="9525">
            <a:noFill/>
            <a:miter lim="800000"/>
            <a:headEnd/>
            <a:tailEnd/>
          </a:ln>
          <a:effectLst>
            <a:outerShdw blurRad="63500" dist="35921" dir="2700000" algn="ctr" rotWithShape="0">
              <a:schemeClr val="bg2"/>
            </a:outerShdw>
          </a:effectLst>
        </p:spPr>
      </p:pic>
      <p:sp>
        <p:nvSpPr>
          <p:cNvPr id="373763" name="Rectangle 3"/>
          <p:cNvSpPr>
            <a:spLocks noGrp="1" noChangeArrowheads="1"/>
          </p:cNvSpPr>
          <p:nvPr>
            <p:ph type="title"/>
          </p:nvPr>
        </p:nvSpPr>
        <p:spPr/>
        <p:txBody>
          <a:bodyPr/>
          <a:lstStyle/>
          <a:p>
            <a:r>
              <a:rPr lang="en-US"/>
              <a:t>Parthenogenesis</a:t>
            </a:r>
          </a:p>
        </p:txBody>
      </p:sp>
      <p:sp>
        <p:nvSpPr>
          <p:cNvPr id="373764" name="Rectangle 4" descr="Rectangle: Click to edit Master text styles&#10;Second level&#10;Third level&#10;Fourth level&#10;Fifth level"/>
          <p:cNvSpPr>
            <a:spLocks noGrp="1" noChangeArrowheads="1"/>
          </p:cNvSpPr>
          <p:nvPr>
            <p:ph type="body" idx="1"/>
          </p:nvPr>
        </p:nvSpPr>
        <p:spPr>
          <a:xfrm>
            <a:off x="838200" y="1371600"/>
            <a:ext cx="8305800" cy="2560638"/>
          </a:xfrm>
        </p:spPr>
        <p:txBody>
          <a:bodyPr/>
          <a:lstStyle/>
          <a:p>
            <a:pPr>
              <a:lnSpc>
                <a:spcPct val="90000"/>
              </a:lnSpc>
            </a:pPr>
            <a:r>
              <a:rPr lang="en-US"/>
              <a:t>Development of an unfertilized egg</a:t>
            </a:r>
          </a:p>
          <a:p>
            <a:pPr lvl="1">
              <a:lnSpc>
                <a:spcPct val="90000"/>
              </a:lnSpc>
            </a:pPr>
            <a:r>
              <a:rPr lang="en-US"/>
              <a:t>honey bees</a:t>
            </a:r>
          </a:p>
          <a:p>
            <a:pPr marL="1085850" lvl="2">
              <a:lnSpc>
                <a:spcPct val="90000"/>
              </a:lnSpc>
            </a:pPr>
            <a:r>
              <a:rPr lang="en-US"/>
              <a:t>drones = males produced through parthenogenesis </a:t>
            </a:r>
            <a:r>
              <a:rPr lang="en-US">
                <a:sym typeface="Symbol" charset="2"/>
              </a:rPr>
              <a:t> </a:t>
            </a:r>
            <a:r>
              <a:rPr lang="en-US"/>
              <a:t>haploid</a:t>
            </a:r>
          </a:p>
          <a:p>
            <a:pPr marL="1085850" lvl="2">
              <a:lnSpc>
                <a:spcPct val="90000"/>
              </a:lnSpc>
            </a:pPr>
            <a:r>
              <a:rPr lang="en-US"/>
              <a:t>workers &amp; queens = females produced from fertilized eggs </a:t>
            </a:r>
            <a:r>
              <a:rPr lang="en-US">
                <a:sym typeface="Symbol" charset="2"/>
              </a:rPr>
              <a:t> </a:t>
            </a:r>
            <a:r>
              <a:rPr lang="en-US"/>
              <a:t>diploid</a:t>
            </a:r>
          </a:p>
        </p:txBody>
      </p:sp>
      <p:sp>
        <p:nvSpPr>
          <p:cNvPr id="373765" name="Rectangle 5"/>
          <p:cNvSpPr>
            <a:spLocks noChangeArrowheads="1"/>
          </p:cNvSpPr>
          <p:nvPr/>
        </p:nvSpPr>
        <p:spPr bwMode="auto">
          <a:xfrm>
            <a:off x="2579688" y="6430963"/>
            <a:ext cx="1006475" cy="427037"/>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queen</a:t>
            </a:r>
          </a:p>
        </p:txBody>
      </p:sp>
      <p:sp>
        <p:nvSpPr>
          <p:cNvPr id="373766" name="Rectangle 6"/>
          <p:cNvSpPr>
            <a:spLocks noChangeArrowheads="1"/>
          </p:cNvSpPr>
          <p:nvPr/>
        </p:nvSpPr>
        <p:spPr bwMode="auto">
          <a:xfrm>
            <a:off x="4081463" y="6430963"/>
            <a:ext cx="1100137" cy="427037"/>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worker</a:t>
            </a:r>
          </a:p>
        </p:txBody>
      </p:sp>
      <p:sp>
        <p:nvSpPr>
          <p:cNvPr id="373767" name="Rectangle 7"/>
          <p:cNvSpPr>
            <a:spLocks noChangeArrowheads="1"/>
          </p:cNvSpPr>
          <p:nvPr/>
        </p:nvSpPr>
        <p:spPr bwMode="auto">
          <a:xfrm>
            <a:off x="5638800" y="6430963"/>
            <a:ext cx="960438" cy="427037"/>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drone</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304800" y="152400"/>
            <a:ext cx="8534400" cy="806450"/>
          </a:xfrm>
        </p:spPr>
        <p:txBody>
          <a:bodyPr/>
          <a:lstStyle/>
          <a:p>
            <a:pPr eaLnBrk="1" hangingPunct="1"/>
            <a:r>
              <a:rPr lang="en-US" sz="2800">
                <a:ea typeface="ＭＳ Ｐゴシック" pitchFamily="-108" charset="-128"/>
                <a:cs typeface="ＭＳ Ｐゴシック" pitchFamily="-108" charset="-128"/>
              </a:rPr>
              <a:t>What role does the zone of polarizing activity (ZPA) play in limb pattern formation in vertebrates?</a:t>
            </a:r>
          </a:p>
        </p:txBody>
      </p:sp>
      <p:grpSp>
        <p:nvGrpSpPr>
          <p:cNvPr id="204803" name="Group 6"/>
          <p:cNvGrpSpPr>
            <a:grpSpLocks/>
          </p:cNvGrpSpPr>
          <p:nvPr/>
        </p:nvGrpSpPr>
        <p:grpSpPr bwMode="auto">
          <a:xfrm>
            <a:off x="347663" y="1054100"/>
            <a:ext cx="1341437" cy="304800"/>
            <a:chOff x="307" y="840"/>
            <a:chExt cx="845" cy="192"/>
          </a:xfrm>
        </p:grpSpPr>
        <p:sp>
          <p:nvSpPr>
            <p:cNvPr id="204821" name="Rectangle 4"/>
            <p:cNvSpPr>
              <a:spLocks noChangeArrowheads="1"/>
            </p:cNvSpPr>
            <p:nvPr/>
          </p:nvSpPr>
          <p:spPr bwMode="auto">
            <a:xfrm>
              <a:off x="336" y="864"/>
              <a:ext cx="816" cy="144"/>
            </a:xfrm>
            <a:prstGeom prst="rect">
              <a:avLst/>
            </a:prstGeom>
            <a:solidFill>
              <a:schemeClr val="hlink"/>
            </a:solidFill>
            <a:ln w="25400">
              <a:noFill/>
              <a:miter lim="800000"/>
              <a:headEnd/>
              <a:tailEnd/>
            </a:ln>
          </p:spPr>
          <p:txBody>
            <a:bodyPr wrap="none" lIns="92075" tIns="46038" rIns="92075" bIns="46038" anchor="ctr">
              <a:prstTxWarp prst="textNoShape">
                <a:avLst/>
              </a:prstTxWarp>
            </a:bodyPr>
            <a:lstStyle/>
            <a:p>
              <a:endParaRPr lang="en-US"/>
            </a:p>
          </p:txBody>
        </p:sp>
        <p:sp>
          <p:nvSpPr>
            <p:cNvPr id="204822" name="Text Box 5"/>
            <p:cNvSpPr txBox="1">
              <a:spLocks noChangeArrowheads="1"/>
            </p:cNvSpPr>
            <p:nvPr/>
          </p:nvSpPr>
          <p:spPr bwMode="auto">
            <a:xfrm>
              <a:off x="307" y="840"/>
              <a:ext cx="845"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400" b="1">
                  <a:solidFill>
                    <a:schemeClr val="bg1"/>
                  </a:solidFill>
                </a:rPr>
                <a:t>EXPERIMENT</a:t>
              </a:r>
            </a:p>
          </p:txBody>
        </p:sp>
      </p:grpSp>
      <p:sp>
        <p:nvSpPr>
          <p:cNvPr id="204804" name="Rectangle 8"/>
          <p:cNvSpPr>
            <a:spLocks noChangeArrowheads="1"/>
          </p:cNvSpPr>
          <p:nvPr/>
        </p:nvSpPr>
        <p:spPr bwMode="auto">
          <a:xfrm>
            <a:off x="381000" y="3467100"/>
            <a:ext cx="1295400" cy="228600"/>
          </a:xfrm>
          <a:prstGeom prst="rect">
            <a:avLst/>
          </a:prstGeom>
          <a:solidFill>
            <a:schemeClr val="hlink"/>
          </a:solidFill>
          <a:ln w="25400">
            <a:noFill/>
            <a:miter lim="800000"/>
            <a:headEnd/>
            <a:tailEnd/>
          </a:ln>
        </p:spPr>
        <p:txBody>
          <a:bodyPr wrap="none" lIns="92075" tIns="46038" rIns="92075" bIns="46038" anchor="ctr">
            <a:prstTxWarp prst="textNoShape">
              <a:avLst/>
            </a:prstTxWarp>
          </a:bodyPr>
          <a:lstStyle/>
          <a:p>
            <a:endParaRPr lang="en-US"/>
          </a:p>
        </p:txBody>
      </p:sp>
      <p:sp>
        <p:nvSpPr>
          <p:cNvPr id="204805" name="Text Box 9"/>
          <p:cNvSpPr txBox="1">
            <a:spLocks noChangeArrowheads="1"/>
          </p:cNvSpPr>
          <p:nvPr/>
        </p:nvSpPr>
        <p:spPr bwMode="auto">
          <a:xfrm>
            <a:off x="357188" y="3429000"/>
            <a:ext cx="1014412" cy="30480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400" b="1">
                <a:solidFill>
                  <a:schemeClr val="bg1"/>
                </a:solidFill>
              </a:rPr>
              <a:t>RESULTS</a:t>
            </a:r>
          </a:p>
        </p:txBody>
      </p:sp>
      <p:sp>
        <p:nvSpPr>
          <p:cNvPr id="204806" name="Rectangle 11"/>
          <p:cNvSpPr>
            <a:spLocks noChangeArrowheads="1"/>
          </p:cNvSpPr>
          <p:nvPr/>
        </p:nvSpPr>
        <p:spPr bwMode="auto">
          <a:xfrm>
            <a:off x="381000" y="5816600"/>
            <a:ext cx="1295400" cy="228600"/>
          </a:xfrm>
          <a:prstGeom prst="rect">
            <a:avLst/>
          </a:prstGeom>
          <a:solidFill>
            <a:schemeClr val="hlink"/>
          </a:solidFill>
          <a:ln w="25400">
            <a:noFill/>
            <a:miter lim="800000"/>
            <a:headEnd/>
            <a:tailEnd/>
          </a:ln>
        </p:spPr>
        <p:txBody>
          <a:bodyPr wrap="none" lIns="92075" tIns="46038" rIns="92075" bIns="46038" anchor="ctr">
            <a:prstTxWarp prst="textNoShape">
              <a:avLst/>
            </a:prstTxWarp>
          </a:bodyPr>
          <a:lstStyle/>
          <a:p>
            <a:endParaRPr lang="en-US"/>
          </a:p>
        </p:txBody>
      </p:sp>
      <p:sp>
        <p:nvSpPr>
          <p:cNvPr id="204807" name="Text Box 12"/>
          <p:cNvSpPr txBox="1">
            <a:spLocks noChangeArrowheads="1"/>
          </p:cNvSpPr>
          <p:nvPr/>
        </p:nvSpPr>
        <p:spPr bwMode="auto">
          <a:xfrm>
            <a:off x="365125" y="5778500"/>
            <a:ext cx="1379538" cy="30480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400" b="1">
                <a:solidFill>
                  <a:schemeClr val="bg1"/>
                </a:solidFill>
              </a:rPr>
              <a:t>CONCLUSION</a:t>
            </a:r>
          </a:p>
        </p:txBody>
      </p:sp>
      <p:sp>
        <p:nvSpPr>
          <p:cNvPr id="204808" name="Text Box 13"/>
          <p:cNvSpPr txBox="1">
            <a:spLocks noChangeArrowheads="1"/>
          </p:cNvSpPr>
          <p:nvPr/>
        </p:nvSpPr>
        <p:spPr bwMode="auto">
          <a:xfrm>
            <a:off x="304800" y="1066800"/>
            <a:ext cx="8072438" cy="517525"/>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                            ZPA tissue from a donor chick embryo was transplanted under the ectoderm in the </a:t>
            </a:r>
          </a:p>
          <a:p>
            <a:pPr eaLnBrk="0" hangingPunct="0"/>
            <a:r>
              <a:rPr kumimoji="1" lang="en-US" sz="1400"/>
              <a:t> anterior margin of a recipient chick limb bud.</a:t>
            </a:r>
          </a:p>
        </p:txBody>
      </p:sp>
      <p:pic>
        <p:nvPicPr>
          <p:cNvPr id="204809" name="Picture 14"/>
          <p:cNvPicPr>
            <a:picLocks noChangeAspect="1" noChangeArrowheads="1"/>
          </p:cNvPicPr>
          <p:nvPr/>
        </p:nvPicPr>
        <p:blipFill>
          <a:blip r:embed="rId2"/>
          <a:srcRect/>
          <a:stretch>
            <a:fillRect/>
          </a:stretch>
        </p:blipFill>
        <p:spPr bwMode="auto">
          <a:xfrm>
            <a:off x="2222500" y="1663700"/>
            <a:ext cx="3581400" cy="1949450"/>
          </a:xfrm>
          <a:prstGeom prst="rect">
            <a:avLst/>
          </a:prstGeom>
          <a:noFill/>
          <a:ln w="9525">
            <a:noFill/>
            <a:miter lim="800000"/>
            <a:headEnd/>
            <a:tailEnd/>
          </a:ln>
        </p:spPr>
      </p:pic>
      <p:sp>
        <p:nvSpPr>
          <p:cNvPr id="204810" name="Text Box 15"/>
          <p:cNvSpPr txBox="1">
            <a:spLocks noChangeArrowheads="1"/>
          </p:cNvSpPr>
          <p:nvPr/>
        </p:nvSpPr>
        <p:spPr bwMode="auto">
          <a:xfrm>
            <a:off x="3627438" y="1587500"/>
            <a:ext cx="804862" cy="30480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Anterior</a:t>
            </a:r>
          </a:p>
        </p:txBody>
      </p:sp>
      <p:sp>
        <p:nvSpPr>
          <p:cNvPr id="204811" name="Text Box 16"/>
          <p:cNvSpPr txBox="1">
            <a:spLocks noChangeArrowheads="1"/>
          </p:cNvSpPr>
          <p:nvPr/>
        </p:nvSpPr>
        <p:spPr bwMode="auto">
          <a:xfrm>
            <a:off x="2317750" y="2114550"/>
            <a:ext cx="666750" cy="730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Donor</a:t>
            </a:r>
          </a:p>
          <a:p>
            <a:pPr eaLnBrk="0" hangingPunct="0"/>
            <a:r>
              <a:rPr kumimoji="1" lang="en-US" sz="1400"/>
              <a:t>limb</a:t>
            </a:r>
          </a:p>
          <a:p>
            <a:pPr eaLnBrk="0" hangingPunct="0"/>
            <a:r>
              <a:rPr kumimoji="1" lang="en-US" sz="1400"/>
              <a:t>bud</a:t>
            </a:r>
          </a:p>
        </p:txBody>
      </p:sp>
      <p:sp>
        <p:nvSpPr>
          <p:cNvPr id="204812" name="Text Box 17"/>
          <p:cNvSpPr txBox="1">
            <a:spLocks noChangeArrowheads="1"/>
          </p:cNvSpPr>
          <p:nvPr/>
        </p:nvSpPr>
        <p:spPr bwMode="auto">
          <a:xfrm>
            <a:off x="5026025" y="2152650"/>
            <a:ext cx="549275" cy="730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Host</a:t>
            </a:r>
          </a:p>
          <a:p>
            <a:pPr eaLnBrk="0" hangingPunct="0"/>
            <a:r>
              <a:rPr kumimoji="1" lang="en-US" sz="1400"/>
              <a:t>limb</a:t>
            </a:r>
          </a:p>
          <a:p>
            <a:pPr eaLnBrk="0" hangingPunct="0"/>
            <a:r>
              <a:rPr kumimoji="1" lang="en-US" sz="1400"/>
              <a:t>bud</a:t>
            </a:r>
          </a:p>
        </p:txBody>
      </p:sp>
      <p:sp>
        <p:nvSpPr>
          <p:cNvPr id="204813" name="Text Box 18"/>
          <p:cNvSpPr txBox="1">
            <a:spLocks noChangeArrowheads="1"/>
          </p:cNvSpPr>
          <p:nvPr/>
        </p:nvSpPr>
        <p:spPr bwMode="auto">
          <a:xfrm>
            <a:off x="3538538" y="3187700"/>
            <a:ext cx="893762" cy="30480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Posterior</a:t>
            </a:r>
          </a:p>
        </p:txBody>
      </p:sp>
      <p:sp>
        <p:nvSpPr>
          <p:cNvPr id="204814" name="Text Box 19"/>
          <p:cNvSpPr txBox="1">
            <a:spLocks noChangeArrowheads="1"/>
          </p:cNvSpPr>
          <p:nvPr/>
        </p:nvSpPr>
        <p:spPr bwMode="auto">
          <a:xfrm>
            <a:off x="1235075" y="2882900"/>
            <a:ext cx="530225" cy="30480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ZPA</a:t>
            </a:r>
          </a:p>
        </p:txBody>
      </p:sp>
      <p:sp>
        <p:nvSpPr>
          <p:cNvPr id="204815" name="Line 20"/>
          <p:cNvSpPr>
            <a:spLocks noChangeShapeType="1"/>
          </p:cNvSpPr>
          <p:nvPr/>
        </p:nvSpPr>
        <p:spPr bwMode="auto">
          <a:xfrm flipH="1">
            <a:off x="1765300" y="3035300"/>
            <a:ext cx="6858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pic>
        <p:nvPicPr>
          <p:cNvPr id="204816" name="Picture 22"/>
          <p:cNvPicPr>
            <a:picLocks noChangeAspect="1" noChangeArrowheads="1"/>
          </p:cNvPicPr>
          <p:nvPr/>
        </p:nvPicPr>
        <p:blipFill>
          <a:blip r:embed="rId3"/>
          <a:srcRect/>
          <a:stretch>
            <a:fillRect/>
          </a:stretch>
        </p:blipFill>
        <p:spPr bwMode="auto">
          <a:xfrm>
            <a:off x="2908300" y="3962400"/>
            <a:ext cx="2541588" cy="1901825"/>
          </a:xfrm>
          <a:prstGeom prst="rect">
            <a:avLst/>
          </a:prstGeom>
          <a:noFill/>
          <a:ln w="9525">
            <a:noFill/>
            <a:miter lim="800000"/>
            <a:headEnd/>
            <a:tailEnd/>
          </a:ln>
        </p:spPr>
      </p:pic>
      <p:sp>
        <p:nvSpPr>
          <p:cNvPr id="204817" name="Rectangle 25"/>
          <p:cNvSpPr>
            <a:spLocks noChangeArrowheads="1"/>
          </p:cNvSpPr>
          <p:nvPr/>
        </p:nvSpPr>
        <p:spPr bwMode="auto">
          <a:xfrm>
            <a:off x="5465763" y="1612900"/>
            <a:ext cx="935037" cy="30480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400"/>
              <a:t>New ZPA</a:t>
            </a:r>
          </a:p>
        </p:txBody>
      </p:sp>
      <p:sp>
        <p:nvSpPr>
          <p:cNvPr id="204818" name="Line 28"/>
          <p:cNvSpPr>
            <a:spLocks noChangeShapeType="1"/>
          </p:cNvSpPr>
          <p:nvPr/>
        </p:nvSpPr>
        <p:spPr bwMode="auto">
          <a:xfrm flipH="1">
            <a:off x="5257800" y="1752600"/>
            <a:ext cx="228600" cy="3048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4819" name="Text Box 21"/>
          <p:cNvSpPr txBox="1">
            <a:spLocks noChangeArrowheads="1"/>
          </p:cNvSpPr>
          <p:nvPr/>
        </p:nvSpPr>
        <p:spPr bwMode="auto">
          <a:xfrm>
            <a:off x="215900" y="3448050"/>
            <a:ext cx="8267700" cy="730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                             In the grafted host limb bud, extra digits developed from host tissue in a mirror-image</a:t>
            </a:r>
          </a:p>
          <a:p>
            <a:pPr eaLnBrk="0" hangingPunct="0"/>
            <a:r>
              <a:rPr kumimoji="1" lang="en-US" sz="1400"/>
              <a:t>   arrangement to the normal digits, which also formed (see Figure 47.26b for a diagram of a normal </a:t>
            </a:r>
          </a:p>
          <a:p>
            <a:pPr eaLnBrk="0" hangingPunct="0"/>
            <a:r>
              <a:rPr kumimoji="1" lang="en-US" sz="1400"/>
              <a:t>   chick wing).</a:t>
            </a:r>
          </a:p>
        </p:txBody>
      </p:sp>
      <p:sp>
        <p:nvSpPr>
          <p:cNvPr id="204820" name="Text Box 23"/>
          <p:cNvSpPr txBox="1">
            <a:spLocks noChangeArrowheads="1"/>
          </p:cNvSpPr>
          <p:nvPr/>
        </p:nvSpPr>
        <p:spPr bwMode="auto">
          <a:xfrm>
            <a:off x="260350" y="5816600"/>
            <a:ext cx="8842375" cy="730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                            The mirror-image duplication observed in this experiment suggests that ZPA cells secrete </a:t>
            </a:r>
          </a:p>
          <a:p>
            <a:pPr eaLnBrk="0" hangingPunct="0"/>
            <a:r>
              <a:rPr kumimoji="1" lang="en-US" sz="1400"/>
              <a:t>  a signal that diffuses from its source and conveys positional information indicating “posterior.” As the </a:t>
            </a:r>
          </a:p>
          <a:p>
            <a:pPr eaLnBrk="0" hangingPunct="0"/>
            <a:r>
              <a:rPr kumimoji="1" lang="en-US" sz="1400"/>
              <a:t>  distance from the ZPA increases, the signal concentration decreases and hence more anterior digits develop.</a:t>
            </a:r>
          </a:p>
        </p:txBody>
      </p:sp>
    </p:spTree>
    <p:extLst>
      <p:ext uri="{BB962C8B-B14F-4D97-AF65-F5344CB8AC3E}">
        <p14:creationId xmlns:p14="http://schemas.microsoft.com/office/powerpoint/2010/main" val="346311315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quarter" idx="11"/>
          </p:nvPr>
        </p:nvSpPr>
        <p:spPr/>
        <p:txBody>
          <a:bodyPr/>
          <a:lstStyle/>
          <a:p>
            <a:r>
              <a:rPr lang="en-US"/>
              <a:t>2005-2006</a:t>
            </a:r>
            <a:endParaRPr lang="en-US" b="0"/>
          </a:p>
        </p:txBody>
      </p:sp>
      <p:sp>
        <p:nvSpPr>
          <p:cNvPr id="549890" name="Rectangle 2"/>
          <p:cNvSpPr>
            <a:spLocks noGrp="1" noChangeArrowheads="1"/>
          </p:cNvSpPr>
          <p:nvPr>
            <p:ph type="title"/>
          </p:nvPr>
        </p:nvSpPr>
        <p:spPr/>
        <p:txBody>
          <a:bodyPr/>
          <a:lstStyle/>
          <a:p>
            <a:r>
              <a:rPr lang="en-US"/>
              <a:t>Sex determination</a:t>
            </a:r>
          </a:p>
        </p:txBody>
      </p:sp>
      <p:pic>
        <p:nvPicPr>
          <p:cNvPr id="549892"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7225" y="1574800"/>
            <a:ext cx="8410575" cy="5173663"/>
          </a:xfrm>
          <a:prstGeom prst="rect">
            <a:avLst/>
          </a:prstGeom>
          <a:noFill/>
          <a:ln w="9525">
            <a:noFill/>
            <a:miter lim="800000"/>
            <a:headEnd/>
            <a:tailEnd/>
          </a:ln>
        </p:spPr>
      </p:pic>
      <p:sp>
        <p:nvSpPr>
          <p:cNvPr id="549893" name="Rectangle 5"/>
          <p:cNvSpPr>
            <a:spLocks noChangeArrowheads="1"/>
          </p:cNvSpPr>
          <p:nvPr/>
        </p:nvSpPr>
        <p:spPr bwMode="auto">
          <a:xfrm>
            <a:off x="3444875" y="2392363"/>
            <a:ext cx="355600"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F116A"/>
                </a:solidFill>
              </a:rPr>
              <a:t>XY</a:t>
            </a:r>
            <a:endParaRPr lang="en-US" sz="2000"/>
          </a:p>
        </p:txBody>
      </p:sp>
      <p:sp>
        <p:nvSpPr>
          <p:cNvPr id="549894" name="Rectangle 6"/>
          <p:cNvSpPr>
            <a:spLocks noChangeArrowheads="1"/>
          </p:cNvSpPr>
          <p:nvPr/>
        </p:nvSpPr>
        <p:spPr bwMode="auto">
          <a:xfrm>
            <a:off x="3444875" y="5592763"/>
            <a:ext cx="355600"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chemeClr val="tx2"/>
                </a:solidFill>
              </a:rPr>
              <a:t>XX</a:t>
            </a:r>
            <a:endParaRPr lang="en-US" sz="2000"/>
          </a:p>
        </p:txBody>
      </p:sp>
      <p:sp>
        <p:nvSpPr>
          <p:cNvPr id="549895" name="Rectangle 7"/>
          <p:cNvSpPr>
            <a:spLocks noChangeArrowheads="1"/>
          </p:cNvSpPr>
          <p:nvPr/>
        </p:nvSpPr>
        <p:spPr bwMode="auto">
          <a:xfrm>
            <a:off x="5937250" y="2260600"/>
            <a:ext cx="844550"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F116A"/>
                </a:solidFill>
              </a:rPr>
              <a:t>Testes</a:t>
            </a:r>
            <a:endParaRPr lang="en-US" sz="2000"/>
          </a:p>
        </p:txBody>
      </p:sp>
      <p:sp>
        <p:nvSpPr>
          <p:cNvPr id="549896" name="Rectangle 8"/>
          <p:cNvSpPr>
            <a:spLocks noChangeArrowheads="1"/>
          </p:cNvSpPr>
          <p:nvPr/>
        </p:nvSpPr>
        <p:spPr bwMode="auto">
          <a:xfrm>
            <a:off x="1752600" y="2233613"/>
            <a:ext cx="177800"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00000"/>
                </a:solidFill>
              </a:rPr>
              <a:t>Y</a:t>
            </a:r>
            <a:endParaRPr lang="en-US" sz="2000"/>
          </a:p>
        </p:txBody>
      </p:sp>
      <p:sp>
        <p:nvSpPr>
          <p:cNvPr id="549897" name="Rectangle 9"/>
          <p:cNvSpPr>
            <a:spLocks noChangeArrowheads="1"/>
          </p:cNvSpPr>
          <p:nvPr/>
        </p:nvSpPr>
        <p:spPr bwMode="auto">
          <a:xfrm>
            <a:off x="1595438" y="6300788"/>
            <a:ext cx="830262"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00000"/>
                </a:solidFill>
              </a:rPr>
              <a:t>Sperm</a:t>
            </a:r>
            <a:endParaRPr lang="en-US" sz="2000"/>
          </a:p>
        </p:txBody>
      </p:sp>
      <p:sp>
        <p:nvSpPr>
          <p:cNvPr id="549898" name="Rectangle 10"/>
          <p:cNvSpPr>
            <a:spLocks noChangeArrowheads="1"/>
          </p:cNvSpPr>
          <p:nvPr/>
        </p:nvSpPr>
        <p:spPr bwMode="auto">
          <a:xfrm>
            <a:off x="3300413" y="6300788"/>
            <a:ext cx="874712"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00000"/>
                </a:solidFill>
              </a:rPr>
              <a:t>Zygote</a:t>
            </a:r>
            <a:endParaRPr lang="en-US" sz="2000"/>
          </a:p>
        </p:txBody>
      </p:sp>
      <p:sp>
        <p:nvSpPr>
          <p:cNvPr id="549899" name="Rectangle 11"/>
          <p:cNvSpPr>
            <a:spLocks noChangeArrowheads="1"/>
          </p:cNvSpPr>
          <p:nvPr/>
        </p:nvSpPr>
        <p:spPr bwMode="auto">
          <a:xfrm>
            <a:off x="3224213" y="1606550"/>
            <a:ext cx="874712"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00000"/>
                </a:solidFill>
              </a:rPr>
              <a:t>Zygote</a:t>
            </a:r>
            <a:endParaRPr lang="en-US" sz="2000"/>
          </a:p>
        </p:txBody>
      </p:sp>
      <p:sp>
        <p:nvSpPr>
          <p:cNvPr id="549900" name="Rectangle 12"/>
          <p:cNvSpPr>
            <a:spLocks noChangeArrowheads="1"/>
          </p:cNvSpPr>
          <p:nvPr/>
        </p:nvSpPr>
        <p:spPr bwMode="auto">
          <a:xfrm>
            <a:off x="877888" y="5518150"/>
            <a:ext cx="755650"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00000"/>
                </a:solidFill>
              </a:rPr>
              <a:t>Ovum</a:t>
            </a:r>
            <a:endParaRPr lang="en-US" sz="2000"/>
          </a:p>
        </p:txBody>
      </p:sp>
      <p:sp>
        <p:nvSpPr>
          <p:cNvPr id="549901" name="Rectangle 13"/>
          <p:cNvSpPr>
            <a:spLocks noChangeArrowheads="1"/>
          </p:cNvSpPr>
          <p:nvPr/>
        </p:nvSpPr>
        <p:spPr bwMode="auto">
          <a:xfrm>
            <a:off x="1555750" y="1682750"/>
            <a:ext cx="830263"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00000"/>
                </a:solidFill>
              </a:rPr>
              <a:t>Sperm</a:t>
            </a:r>
            <a:endParaRPr lang="en-US" sz="2000"/>
          </a:p>
        </p:txBody>
      </p:sp>
      <p:sp>
        <p:nvSpPr>
          <p:cNvPr id="549902" name="Rectangle 14"/>
          <p:cNvSpPr>
            <a:spLocks noChangeArrowheads="1"/>
          </p:cNvSpPr>
          <p:nvPr/>
        </p:nvSpPr>
        <p:spPr bwMode="auto">
          <a:xfrm>
            <a:off x="933450" y="2443163"/>
            <a:ext cx="755650"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00000"/>
                </a:solidFill>
              </a:rPr>
              <a:t>Ovum</a:t>
            </a:r>
            <a:endParaRPr lang="en-US" sz="2000"/>
          </a:p>
        </p:txBody>
      </p:sp>
      <p:sp>
        <p:nvSpPr>
          <p:cNvPr id="549903" name="Rectangle 15"/>
          <p:cNvSpPr>
            <a:spLocks noChangeArrowheads="1"/>
          </p:cNvSpPr>
          <p:nvPr/>
        </p:nvSpPr>
        <p:spPr bwMode="auto">
          <a:xfrm>
            <a:off x="1752600" y="5749925"/>
            <a:ext cx="177800"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00000"/>
                </a:solidFill>
              </a:rPr>
              <a:t>X</a:t>
            </a:r>
            <a:endParaRPr lang="en-US" sz="2000"/>
          </a:p>
        </p:txBody>
      </p:sp>
      <p:sp>
        <p:nvSpPr>
          <p:cNvPr id="549904" name="Rectangle 16"/>
          <p:cNvSpPr>
            <a:spLocks noChangeArrowheads="1"/>
          </p:cNvSpPr>
          <p:nvPr/>
        </p:nvSpPr>
        <p:spPr bwMode="auto">
          <a:xfrm>
            <a:off x="1320800" y="4725988"/>
            <a:ext cx="177800"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00000"/>
                </a:solidFill>
              </a:rPr>
              <a:t>X</a:t>
            </a:r>
            <a:endParaRPr lang="en-US" sz="2000"/>
          </a:p>
        </p:txBody>
      </p:sp>
      <p:sp>
        <p:nvSpPr>
          <p:cNvPr id="549905" name="Rectangle 17"/>
          <p:cNvSpPr>
            <a:spLocks noChangeArrowheads="1"/>
          </p:cNvSpPr>
          <p:nvPr/>
        </p:nvSpPr>
        <p:spPr bwMode="auto">
          <a:xfrm>
            <a:off x="1320800" y="3244850"/>
            <a:ext cx="177800"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00000"/>
                </a:solidFill>
              </a:rPr>
              <a:t>X</a:t>
            </a:r>
            <a:endParaRPr lang="en-US" sz="2000"/>
          </a:p>
        </p:txBody>
      </p:sp>
      <p:sp>
        <p:nvSpPr>
          <p:cNvPr id="549906" name="Rectangle 18"/>
          <p:cNvSpPr>
            <a:spLocks noChangeArrowheads="1"/>
          </p:cNvSpPr>
          <p:nvPr/>
        </p:nvSpPr>
        <p:spPr bwMode="auto">
          <a:xfrm>
            <a:off x="3952875" y="3808413"/>
            <a:ext cx="1303338" cy="546100"/>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2100" b="1">
                <a:solidFill>
                  <a:srgbClr val="000000"/>
                </a:solidFill>
              </a:rPr>
              <a:t>Indifferent</a:t>
            </a:r>
          </a:p>
          <a:p>
            <a:pPr>
              <a:lnSpc>
                <a:spcPct val="85000"/>
              </a:lnSpc>
            </a:pPr>
            <a:r>
              <a:rPr lang="en-US" sz="2100" b="1">
                <a:solidFill>
                  <a:srgbClr val="000000"/>
                </a:solidFill>
              </a:rPr>
              <a:t>gonads</a:t>
            </a:r>
          </a:p>
        </p:txBody>
      </p:sp>
      <p:sp>
        <p:nvSpPr>
          <p:cNvPr id="549907" name="Rectangle 19"/>
          <p:cNvSpPr>
            <a:spLocks noChangeArrowheads="1"/>
          </p:cNvSpPr>
          <p:nvPr/>
        </p:nvSpPr>
        <p:spPr bwMode="auto">
          <a:xfrm>
            <a:off x="4270375" y="3244850"/>
            <a:ext cx="547688" cy="273050"/>
          </a:xfrm>
          <a:prstGeom prst="rect">
            <a:avLst/>
          </a:prstGeom>
          <a:solidFill>
            <a:srgbClr val="FFCC18"/>
          </a:solidFill>
          <a:ln w="9525">
            <a:noFill/>
            <a:miter lim="800000"/>
            <a:headEnd/>
            <a:tailEnd/>
          </a:ln>
        </p:spPr>
        <p:txBody>
          <a:bodyPr wrap="none" lIns="0" tIns="0" rIns="0" bIns="0">
            <a:prstTxWarp prst="textNoShape">
              <a:avLst/>
            </a:prstTxWarp>
            <a:spAutoFit/>
          </a:bodyPr>
          <a:lstStyle/>
          <a:p>
            <a:pPr algn="l">
              <a:lnSpc>
                <a:spcPct val="85000"/>
              </a:lnSpc>
            </a:pPr>
            <a:r>
              <a:rPr lang="en-US" sz="2100" b="1" i="1">
                <a:solidFill>
                  <a:srgbClr val="CC0000"/>
                </a:solidFill>
              </a:rPr>
              <a:t>SRY</a:t>
            </a:r>
            <a:endParaRPr lang="en-US" sz="2000">
              <a:solidFill>
                <a:srgbClr val="CC0000"/>
              </a:solidFill>
            </a:endParaRPr>
          </a:p>
        </p:txBody>
      </p:sp>
      <p:sp>
        <p:nvSpPr>
          <p:cNvPr id="549908" name="Rectangle 20"/>
          <p:cNvSpPr>
            <a:spLocks noChangeArrowheads="1"/>
          </p:cNvSpPr>
          <p:nvPr/>
        </p:nvSpPr>
        <p:spPr bwMode="auto">
          <a:xfrm>
            <a:off x="4310063" y="4713288"/>
            <a:ext cx="977900" cy="273050"/>
          </a:xfrm>
          <a:prstGeom prst="rect">
            <a:avLst/>
          </a:prstGeom>
          <a:solidFill>
            <a:srgbClr val="FFCC18"/>
          </a:solid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CC0000"/>
                </a:solidFill>
              </a:rPr>
              <a:t>No </a:t>
            </a:r>
            <a:r>
              <a:rPr lang="en-US" sz="2100" b="1" i="1">
                <a:solidFill>
                  <a:srgbClr val="CC0000"/>
                </a:solidFill>
              </a:rPr>
              <a:t>SRY</a:t>
            </a:r>
          </a:p>
        </p:txBody>
      </p:sp>
      <p:sp>
        <p:nvSpPr>
          <p:cNvPr id="549909" name="Rectangle 21"/>
          <p:cNvSpPr>
            <a:spLocks noChangeArrowheads="1"/>
          </p:cNvSpPr>
          <p:nvPr/>
        </p:nvSpPr>
        <p:spPr bwMode="auto">
          <a:xfrm>
            <a:off x="6413500" y="4935538"/>
            <a:ext cx="977900"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chemeClr val="tx2"/>
                </a:solidFill>
              </a:rPr>
              <a:t>Ovaries</a:t>
            </a:r>
            <a:endParaRPr lang="en-US" sz="2000"/>
          </a:p>
        </p:txBody>
      </p:sp>
      <p:sp>
        <p:nvSpPr>
          <p:cNvPr id="549910" name="Rectangle 22"/>
          <p:cNvSpPr>
            <a:spLocks noChangeArrowheads="1"/>
          </p:cNvSpPr>
          <p:nvPr/>
        </p:nvSpPr>
        <p:spPr bwMode="auto">
          <a:xfrm>
            <a:off x="5891213" y="5683250"/>
            <a:ext cx="1849437" cy="738188"/>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900" b="1">
                <a:solidFill>
                  <a:srgbClr val="000000"/>
                </a:solidFill>
              </a:rPr>
              <a:t>(Follicles do not</a:t>
            </a:r>
          </a:p>
          <a:p>
            <a:pPr>
              <a:lnSpc>
                <a:spcPct val="85000"/>
              </a:lnSpc>
            </a:pPr>
            <a:r>
              <a:rPr lang="en-US" sz="1900" b="1">
                <a:solidFill>
                  <a:srgbClr val="000000"/>
                </a:solidFill>
              </a:rPr>
              <a:t>develop until</a:t>
            </a:r>
          </a:p>
          <a:p>
            <a:pPr>
              <a:lnSpc>
                <a:spcPct val="85000"/>
              </a:lnSpc>
            </a:pPr>
            <a:r>
              <a:rPr lang="en-US" sz="1900" b="1">
                <a:solidFill>
                  <a:srgbClr val="000000"/>
                </a:solidFill>
              </a:rPr>
              <a:t>third trimester)</a:t>
            </a:r>
            <a:endParaRPr lang="en-US" sz="1800"/>
          </a:p>
        </p:txBody>
      </p:sp>
      <p:sp>
        <p:nvSpPr>
          <p:cNvPr id="549911" name="Rectangle 23"/>
          <p:cNvSpPr>
            <a:spLocks noChangeArrowheads="1"/>
          </p:cNvSpPr>
          <p:nvPr/>
        </p:nvSpPr>
        <p:spPr bwMode="auto">
          <a:xfrm>
            <a:off x="7239000" y="3317875"/>
            <a:ext cx="1528763" cy="492125"/>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900" b="1">
                <a:solidFill>
                  <a:srgbClr val="000000"/>
                </a:solidFill>
              </a:rPr>
              <a:t>Seminiferous</a:t>
            </a:r>
          </a:p>
          <a:p>
            <a:pPr>
              <a:lnSpc>
                <a:spcPct val="85000"/>
              </a:lnSpc>
            </a:pPr>
            <a:r>
              <a:rPr lang="en-US" sz="1900" b="1">
                <a:solidFill>
                  <a:srgbClr val="000000"/>
                </a:solidFill>
              </a:rPr>
              <a:t>tubules</a:t>
            </a:r>
          </a:p>
        </p:txBody>
      </p:sp>
      <p:sp>
        <p:nvSpPr>
          <p:cNvPr id="549912" name="Rectangle 24"/>
          <p:cNvSpPr>
            <a:spLocks noChangeArrowheads="1"/>
          </p:cNvSpPr>
          <p:nvPr/>
        </p:nvSpPr>
        <p:spPr bwMode="auto">
          <a:xfrm>
            <a:off x="7521575" y="2111375"/>
            <a:ext cx="1349375" cy="819150"/>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2100" b="1">
                <a:solidFill>
                  <a:srgbClr val="000000"/>
                </a:solidFill>
              </a:rPr>
              <a:t>Develop in</a:t>
            </a:r>
          </a:p>
          <a:p>
            <a:pPr>
              <a:lnSpc>
                <a:spcPct val="85000"/>
              </a:lnSpc>
            </a:pPr>
            <a:r>
              <a:rPr lang="en-US" sz="2100" b="1">
                <a:solidFill>
                  <a:srgbClr val="000000"/>
                </a:solidFill>
              </a:rPr>
              <a:t>early</a:t>
            </a:r>
          </a:p>
          <a:p>
            <a:pPr>
              <a:lnSpc>
                <a:spcPct val="85000"/>
              </a:lnSpc>
            </a:pPr>
            <a:r>
              <a:rPr lang="en-US" sz="2100" b="1">
                <a:solidFill>
                  <a:srgbClr val="000000"/>
                </a:solidFill>
              </a:rPr>
              <a:t>embryo</a:t>
            </a:r>
            <a:endParaRPr lang="en-US" sz="2000"/>
          </a:p>
        </p:txBody>
      </p:sp>
      <p:sp>
        <p:nvSpPr>
          <p:cNvPr id="549913" name="Rectangle 25"/>
          <p:cNvSpPr>
            <a:spLocks noChangeArrowheads="1"/>
          </p:cNvSpPr>
          <p:nvPr/>
        </p:nvSpPr>
        <p:spPr bwMode="auto">
          <a:xfrm>
            <a:off x="7307263" y="4021138"/>
            <a:ext cx="1381125" cy="246062"/>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900" b="1">
                <a:solidFill>
                  <a:srgbClr val="000000"/>
                </a:solidFill>
              </a:rPr>
              <a:t>Leydig cells</a:t>
            </a:r>
            <a:endParaRPr lang="en-US" sz="180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lstStyle/>
          <a:p>
            <a:r>
              <a:rPr lang="en-US"/>
              <a:t>Placenta</a:t>
            </a:r>
          </a:p>
        </p:txBody>
      </p:sp>
      <p:sp>
        <p:nvSpPr>
          <p:cNvPr id="520195" name="Rectangle 3" descr="Rectangle: Click to edit Master text styles&#10;Second level&#10;Third level&#10;Fourth level&#10;Fifth level"/>
          <p:cNvSpPr>
            <a:spLocks noGrp="1" noChangeArrowheads="1"/>
          </p:cNvSpPr>
          <p:nvPr>
            <p:ph type="body" idx="1"/>
          </p:nvPr>
        </p:nvSpPr>
        <p:spPr>
          <a:xfrm>
            <a:off x="-88900" y="4945062"/>
            <a:ext cx="4406900" cy="719138"/>
          </a:xfrm>
        </p:spPr>
        <p:txBody>
          <a:bodyPr/>
          <a:lstStyle/>
          <a:p>
            <a:r>
              <a:rPr lang="en-US" dirty="0"/>
              <a:t>Materials exchange across membranes</a:t>
            </a:r>
          </a:p>
        </p:txBody>
      </p:sp>
      <p:pic>
        <p:nvPicPr>
          <p:cNvPr id="2" name="Picture 1"/>
          <p:cNvPicPr>
            <a:picLocks noChangeAspect="1"/>
          </p:cNvPicPr>
          <p:nvPr/>
        </p:nvPicPr>
        <p:blipFill>
          <a:blip r:embed="rId3"/>
          <a:stretch>
            <a:fillRect/>
          </a:stretch>
        </p:blipFill>
        <p:spPr>
          <a:xfrm>
            <a:off x="2590800" y="0"/>
            <a:ext cx="6651794"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57200" y="274638"/>
            <a:ext cx="8229600" cy="639762"/>
          </a:xfrm>
        </p:spPr>
        <p:txBody>
          <a:bodyPr/>
          <a:lstStyle/>
          <a:p>
            <a:pPr eaLnBrk="1" hangingPunct="1"/>
            <a:r>
              <a:rPr lang="en-US">
                <a:ea typeface="ＭＳ Ｐゴシック" pitchFamily="-108" charset="-128"/>
                <a:cs typeface="ＭＳ Ｐゴシック" pitchFamily="-108" charset="-128"/>
              </a:rPr>
              <a:t>Placental circulation</a:t>
            </a:r>
          </a:p>
        </p:txBody>
      </p:sp>
      <p:grpSp>
        <p:nvGrpSpPr>
          <p:cNvPr id="205827" name="Group 46"/>
          <p:cNvGrpSpPr>
            <a:grpSpLocks/>
          </p:cNvGrpSpPr>
          <p:nvPr/>
        </p:nvGrpSpPr>
        <p:grpSpPr bwMode="auto">
          <a:xfrm>
            <a:off x="152400" y="990600"/>
            <a:ext cx="9067800" cy="5103813"/>
            <a:chOff x="96" y="624"/>
            <a:chExt cx="5712" cy="3215"/>
          </a:xfrm>
        </p:grpSpPr>
        <p:pic>
          <p:nvPicPr>
            <p:cNvPr id="205828" name="Picture 4"/>
            <p:cNvPicPr>
              <a:picLocks noChangeAspect="1" noChangeArrowheads="1"/>
            </p:cNvPicPr>
            <p:nvPr/>
          </p:nvPicPr>
          <p:blipFill>
            <a:blip r:embed="rId2"/>
            <a:srcRect/>
            <a:stretch>
              <a:fillRect/>
            </a:stretch>
          </p:blipFill>
          <p:spPr bwMode="auto">
            <a:xfrm>
              <a:off x="96" y="1148"/>
              <a:ext cx="4560" cy="2691"/>
            </a:xfrm>
            <a:prstGeom prst="rect">
              <a:avLst/>
            </a:prstGeom>
            <a:noFill/>
            <a:ln w="9525">
              <a:noFill/>
              <a:miter lim="800000"/>
              <a:headEnd/>
              <a:tailEnd/>
            </a:ln>
          </p:spPr>
        </p:pic>
        <p:sp>
          <p:nvSpPr>
            <p:cNvPr id="205829" name="Text Box 5"/>
            <p:cNvSpPr txBox="1">
              <a:spLocks noChangeArrowheads="1"/>
            </p:cNvSpPr>
            <p:nvPr/>
          </p:nvSpPr>
          <p:spPr bwMode="auto">
            <a:xfrm>
              <a:off x="637" y="911"/>
              <a:ext cx="551"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Placenta</a:t>
              </a:r>
            </a:p>
          </p:txBody>
        </p:sp>
        <p:sp>
          <p:nvSpPr>
            <p:cNvPr id="205830" name="Text Box 6"/>
            <p:cNvSpPr txBox="1">
              <a:spLocks noChangeArrowheads="1"/>
            </p:cNvSpPr>
            <p:nvPr/>
          </p:nvSpPr>
          <p:spPr bwMode="auto">
            <a:xfrm>
              <a:off x="1990" y="2111"/>
              <a:ext cx="818"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Umbilical cord</a:t>
              </a:r>
            </a:p>
          </p:txBody>
        </p:sp>
        <p:sp>
          <p:nvSpPr>
            <p:cNvPr id="205831" name="Text Box 7"/>
            <p:cNvSpPr txBox="1">
              <a:spLocks noChangeArrowheads="1"/>
            </p:cNvSpPr>
            <p:nvPr/>
          </p:nvSpPr>
          <p:spPr bwMode="auto">
            <a:xfrm>
              <a:off x="1948" y="2345"/>
              <a:ext cx="868" cy="46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Chorionic villus</a:t>
              </a:r>
            </a:p>
            <a:p>
              <a:pPr eaLnBrk="0" hangingPunct="0"/>
              <a:r>
                <a:rPr kumimoji="1" lang="en-US" sz="1400"/>
                <a:t>containing fetal</a:t>
              </a:r>
            </a:p>
            <a:p>
              <a:pPr eaLnBrk="0" hangingPunct="0"/>
              <a:r>
                <a:rPr kumimoji="1" lang="en-US" sz="1400"/>
                <a:t>capillaries</a:t>
              </a:r>
            </a:p>
          </p:txBody>
        </p:sp>
        <p:sp>
          <p:nvSpPr>
            <p:cNvPr id="205832" name="Text Box 8"/>
            <p:cNvSpPr txBox="1">
              <a:spLocks noChangeArrowheads="1"/>
            </p:cNvSpPr>
            <p:nvPr/>
          </p:nvSpPr>
          <p:spPr bwMode="auto">
            <a:xfrm>
              <a:off x="1866" y="2783"/>
              <a:ext cx="854"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Maternal blood</a:t>
              </a:r>
            </a:p>
            <a:p>
              <a:pPr eaLnBrk="0" hangingPunct="0"/>
              <a:r>
                <a:rPr kumimoji="1" lang="en-US" sz="1400"/>
                <a:t>pools</a:t>
              </a:r>
            </a:p>
          </p:txBody>
        </p:sp>
        <p:sp>
          <p:nvSpPr>
            <p:cNvPr id="205833" name="Text Box 9"/>
            <p:cNvSpPr txBox="1">
              <a:spLocks noChangeArrowheads="1"/>
            </p:cNvSpPr>
            <p:nvPr/>
          </p:nvSpPr>
          <p:spPr bwMode="auto">
            <a:xfrm>
              <a:off x="299" y="3271"/>
              <a:ext cx="445"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Uterus</a:t>
              </a:r>
            </a:p>
          </p:txBody>
        </p:sp>
        <p:sp>
          <p:nvSpPr>
            <p:cNvPr id="205834" name="Line 10"/>
            <p:cNvSpPr>
              <a:spLocks noChangeShapeType="1"/>
            </p:cNvSpPr>
            <p:nvPr/>
          </p:nvSpPr>
          <p:spPr bwMode="auto">
            <a:xfrm flipV="1">
              <a:off x="912" y="1103"/>
              <a:ext cx="144" cy="52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5835" name="Line 11"/>
            <p:cNvSpPr>
              <a:spLocks noChangeShapeType="1"/>
            </p:cNvSpPr>
            <p:nvPr/>
          </p:nvSpPr>
          <p:spPr bwMode="auto">
            <a:xfrm flipH="1">
              <a:off x="720" y="3071"/>
              <a:ext cx="96" cy="2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5836" name="Line 12"/>
            <p:cNvSpPr>
              <a:spLocks noChangeShapeType="1"/>
            </p:cNvSpPr>
            <p:nvPr/>
          </p:nvSpPr>
          <p:spPr bwMode="auto">
            <a:xfrm>
              <a:off x="1344" y="2207"/>
              <a:ext cx="67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5837" name="Line 13"/>
            <p:cNvSpPr>
              <a:spLocks noChangeShapeType="1"/>
            </p:cNvSpPr>
            <p:nvPr/>
          </p:nvSpPr>
          <p:spPr bwMode="auto">
            <a:xfrm flipH="1">
              <a:off x="2784" y="2447"/>
              <a:ext cx="28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5838" name="Line 14"/>
            <p:cNvSpPr>
              <a:spLocks noChangeShapeType="1"/>
            </p:cNvSpPr>
            <p:nvPr/>
          </p:nvSpPr>
          <p:spPr bwMode="auto">
            <a:xfrm flipH="1">
              <a:off x="2696" y="2879"/>
              <a:ext cx="24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5839" name="Text Box 15"/>
            <p:cNvSpPr txBox="1">
              <a:spLocks noChangeArrowheads="1"/>
            </p:cNvSpPr>
            <p:nvPr/>
          </p:nvSpPr>
          <p:spPr bwMode="auto">
            <a:xfrm>
              <a:off x="2708" y="3327"/>
              <a:ext cx="798"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Fetal arteriole</a:t>
              </a:r>
            </a:p>
          </p:txBody>
        </p:sp>
        <p:sp>
          <p:nvSpPr>
            <p:cNvPr id="205840" name="Text Box 16"/>
            <p:cNvSpPr txBox="1">
              <a:spLocks noChangeArrowheads="1"/>
            </p:cNvSpPr>
            <p:nvPr/>
          </p:nvSpPr>
          <p:spPr bwMode="auto">
            <a:xfrm>
              <a:off x="2724" y="3471"/>
              <a:ext cx="724"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Fetal venule</a:t>
              </a:r>
            </a:p>
          </p:txBody>
        </p:sp>
        <p:sp>
          <p:nvSpPr>
            <p:cNvPr id="205841" name="Text Box 17"/>
            <p:cNvSpPr txBox="1">
              <a:spLocks noChangeArrowheads="1"/>
            </p:cNvSpPr>
            <p:nvPr/>
          </p:nvSpPr>
          <p:spPr bwMode="auto">
            <a:xfrm>
              <a:off x="2718" y="3615"/>
              <a:ext cx="818"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Umbilical cord</a:t>
              </a:r>
            </a:p>
          </p:txBody>
        </p:sp>
        <p:sp>
          <p:nvSpPr>
            <p:cNvPr id="205842" name="Text Box 18"/>
            <p:cNvSpPr txBox="1">
              <a:spLocks noChangeArrowheads="1"/>
            </p:cNvSpPr>
            <p:nvPr/>
          </p:nvSpPr>
          <p:spPr bwMode="auto">
            <a:xfrm>
              <a:off x="4838" y="1733"/>
              <a:ext cx="922"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Maternal portion</a:t>
              </a:r>
            </a:p>
            <a:p>
              <a:pPr eaLnBrk="0" hangingPunct="0"/>
              <a:r>
                <a:rPr kumimoji="1" lang="en-US" sz="1400"/>
                <a:t>of placenta</a:t>
              </a:r>
            </a:p>
          </p:txBody>
        </p:sp>
        <p:sp>
          <p:nvSpPr>
            <p:cNvPr id="205843" name="Text Box 19"/>
            <p:cNvSpPr txBox="1">
              <a:spLocks noChangeArrowheads="1"/>
            </p:cNvSpPr>
            <p:nvPr/>
          </p:nvSpPr>
          <p:spPr bwMode="auto">
            <a:xfrm>
              <a:off x="4799" y="2571"/>
              <a:ext cx="1009"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Fetal portion of</a:t>
              </a:r>
            </a:p>
            <a:p>
              <a:pPr eaLnBrk="0" hangingPunct="0"/>
              <a:r>
                <a:rPr kumimoji="1" lang="en-US" sz="1400"/>
                <a:t>placenta (chorion)</a:t>
              </a:r>
            </a:p>
          </p:txBody>
        </p:sp>
        <p:sp>
          <p:nvSpPr>
            <p:cNvPr id="205844" name="Text Box 20"/>
            <p:cNvSpPr txBox="1">
              <a:spLocks noChangeArrowheads="1"/>
            </p:cNvSpPr>
            <p:nvPr/>
          </p:nvSpPr>
          <p:spPr bwMode="auto">
            <a:xfrm>
              <a:off x="4787" y="3279"/>
              <a:ext cx="973"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Umbilical arteries</a:t>
              </a:r>
            </a:p>
          </p:txBody>
        </p:sp>
        <p:sp>
          <p:nvSpPr>
            <p:cNvPr id="205845" name="Text Box 21"/>
            <p:cNvSpPr txBox="1">
              <a:spLocks noChangeArrowheads="1"/>
            </p:cNvSpPr>
            <p:nvPr/>
          </p:nvSpPr>
          <p:spPr bwMode="auto">
            <a:xfrm>
              <a:off x="4786" y="3427"/>
              <a:ext cx="806"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Umbilical vein</a:t>
              </a:r>
            </a:p>
          </p:txBody>
        </p:sp>
        <p:sp>
          <p:nvSpPr>
            <p:cNvPr id="205846" name="Line 22"/>
            <p:cNvSpPr>
              <a:spLocks noChangeShapeType="1"/>
            </p:cNvSpPr>
            <p:nvPr/>
          </p:nvSpPr>
          <p:spPr bwMode="auto">
            <a:xfrm flipH="1">
              <a:off x="3504" y="3695"/>
              <a:ext cx="52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5847" name="Line 23"/>
            <p:cNvSpPr>
              <a:spLocks noChangeShapeType="1"/>
            </p:cNvSpPr>
            <p:nvPr/>
          </p:nvSpPr>
          <p:spPr bwMode="auto">
            <a:xfrm>
              <a:off x="3416" y="3575"/>
              <a:ext cx="19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5848" name="Line 25"/>
            <p:cNvSpPr>
              <a:spLocks noChangeShapeType="1"/>
            </p:cNvSpPr>
            <p:nvPr/>
          </p:nvSpPr>
          <p:spPr bwMode="auto">
            <a:xfrm>
              <a:off x="3600" y="2763"/>
              <a:ext cx="0" cy="81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5849" name="Line 27"/>
            <p:cNvSpPr>
              <a:spLocks noChangeShapeType="1"/>
            </p:cNvSpPr>
            <p:nvPr/>
          </p:nvSpPr>
          <p:spPr bwMode="auto">
            <a:xfrm flipH="1">
              <a:off x="3460" y="3455"/>
              <a:ext cx="4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5850" name="Line 28"/>
            <p:cNvSpPr>
              <a:spLocks noChangeShapeType="1"/>
            </p:cNvSpPr>
            <p:nvPr/>
          </p:nvSpPr>
          <p:spPr bwMode="auto">
            <a:xfrm>
              <a:off x="3408" y="2595"/>
              <a:ext cx="96" cy="86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5851" name="Line 29"/>
            <p:cNvSpPr>
              <a:spLocks noChangeShapeType="1"/>
            </p:cNvSpPr>
            <p:nvPr/>
          </p:nvSpPr>
          <p:spPr bwMode="auto">
            <a:xfrm>
              <a:off x="4112" y="3383"/>
              <a:ext cx="68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5852" name="Line 30"/>
            <p:cNvSpPr>
              <a:spLocks noChangeShapeType="1"/>
            </p:cNvSpPr>
            <p:nvPr/>
          </p:nvSpPr>
          <p:spPr bwMode="auto">
            <a:xfrm flipH="1" flipV="1">
              <a:off x="4128" y="3331"/>
              <a:ext cx="288"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5853" name="Line 31"/>
            <p:cNvSpPr>
              <a:spLocks noChangeShapeType="1"/>
            </p:cNvSpPr>
            <p:nvPr/>
          </p:nvSpPr>
          <p:spPr bwMode="auto">
            <a:xfrm>
              <a:off x="4116" y="3511"/>
              <a:ext cx="67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5854" name="AutoShape 32"/>
            <p:cNvSpPr>
              <a:spLocks/>
            </p:cNvSpPr>
            <p:nvPr/>
          </p:nvSpPr>
          <p:spPr bwMode="auto">
            <a:xfrm>
              <a:off x="4464" y="2063"/>
              <a:ext cx="48" cy="1200"/>
            </a:xfrm>
            <a:prstGeom prst="rightBrace">
              <a:avLst>
                <a:gd name="adj1" fmla="val 208333"/>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5855" name="Line 34"/>
            <p:cNvSpPr>
              <a:spLocks noChangeShapeType="1"/>
            </p:cNvSpPr>
            <p:nvPr/>
          </p:nvSpPr>
          <p:spPr bwMode="auto">
            <a:xfrm>
              <a:off x="4512" y="2663"/>
              <a:ext cx="28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5856" name="AutoShape 35"/>
            <p:cNvSpPr>
              <a:spLocks/>
            </p:cNvSpPr>
            <p:nvPr/>
          </p:nvSpPr>
          <p:spPr bwMode="auto">
            <a:xfrm>
              <a:off x="4543" y="1146"/>
              <a:ext cx="69" cy="1355"/>
            </a:xfrm>
            <a:prstGeom prst="rightBrace">
              <a:avLst>
                <a:gd name="adj1" fmla="val 164284"/>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5857" name="Line 36"/>
            <p:cNvSpPr>
              <a:spLocks noChangeShapeType="1"/>
            </p:cNvSpPr>
            <p:nvPr/>
          </p:nvSpPr>
          <p:spPr bwMode="auto">
            <a:xfrm>
              <a:off x="4608" y="1823"/>
              <a:ext cx="24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5858" name="Text Box 37"/>
            <p:cNvSpPr txBox="1">
              <a:spLocks noChangeArrowheads="1"/>
            </p:cNvSpPr>
            <p:nvPr/>
          </p:nvSpPr>
          <p:spPr bwMode="auto">
            <a:xfrm>
              <a:off x="2473" y="627"/>
              <a:ext cx="550"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Maternal</a:t>
              </a:r>
            </a:p>
            <a:p>
              <a:pPr eaLnBrk="0" hangingPunct="0"/>
              <a:r>
                <a:rPr kumimoji="1" lang="en-US" sz="1400"/>
                <a:t>arteries</a:t>
              </a:r>
            </a:p>
          </p:txBody>
        </p:sp>
        <p:sp>
          <p:nvSpPr>
            <p:cNvPr id="205859" name="Text Box 38"/>
            <p:cNvSpPr txBox="1">
              <a:spLocks noChangeArrowheads="1"/>
            </p:cNvSpPr>
            <p:nvPr/>
          </p:nvSpPr>
          <p:spPr bwMode="auto">
            <a:xfrm>
              <a:off x="4178" y="624"/>
              <a:ext cx="550"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Maternal</a:t>
              </a:r>
            </a:p>
            <a:p>
              <a:pPr eaLnBrk="0" hangingPunct="0"/>
              <a:r>
                <a:rPr kumimoji="1" lang="en-US" sz="1400"/>
                <a:t>veins</a:t>
              </a:r>
            </a:p>
          </p:txBody>
        </p:sp>
        <p:sp>
          <p:nvSpPr>
            <p:cNvPr id="205860" name="Line 39"/>
            <p:cNvSpPr>
              <a:spLocks noChangeShapeType="1"/>
            </p:cNvSpPr>
            <p:nvPr/>
          </p:nvSpPr>
          <p:spPr bwMode="auto">
            <a:xfrm flipV="1">
              <a:off x="3312" y="719"/>
              <a:ext cx="96" cy="76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5861" name="Line 40"/>
            <p:cNvSpPr>
              <a:spLocks noChangeShapeType="1"/>
            </p:cNvSpPr>
            <p:nvPr/>
          </p:nvSpPr>
          <p:spPr bwMode="auto">
            <a:xfrm flipH="1" flipV="1">
              <a:off x="3408" y="719"/>
              <a:ext cx="192" cy="105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5862" name="Line 41"/>
            <p:cNvSpPr>
              <a:spLocks noChangeShapeType="1"/>
            </p:cNvSpPr>
            <p:nvPr/>
          </p:nvSpPr>
          <p:spPr bwMode="auto">
            <a:xfrm flipH="1">
              <a:off x="2980" y="727"/>
              <a:ext cx="43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5863" name="Line 42"/>
            <p:cNvSpPr>
              <a:spLocks noChangeShapeType="1"/>
            </p:cNvSpPr>
            <p:nvPr/>
          </p:nvSpPr>
          <p:spPr bwMode="auto">
            <a:xfrm flipV="1">
              <a:off x="3936" y="719"/>
              <a:ext cx="48" cy="91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5864" name="Line 43"/>
            <p:cNvSpPr>
              <a:spLocks noChangeShapeType="1"/>
            </p:cNvSpPr>
            <p:nvPr/>
          </p:nvSpPr>
          <p:spPr bwMode="auto">
            <a:xfrm flipH="1" flipV="1">
              <a:off x="3984" y="719"/>
              <a:ext cx="48" cy="86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5865" name="Line 44"/>
            <p:cNvSpPr>
              <a:spLocks noChangeShapeType="1"/>
            </p:cNvSpPr>
            <p:nvPr/>
          </p:nvSpPr>
          <p:spPr bwMode="auto">
            <a:xfrm>
              <a:off x="3980" y="723"/>
              <a:ext cx="24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Tree>
    <p:extLst>
      <p:ext uri="{BB962C8B-B14F-4D97-AF65-F5344CB8AC3E}">
        <p14:creationId xmlns:p14="http://schemas.microsoft.com/office/powerpoint/2010/main" val="220743576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4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 y="2268538"/>
            <a:ext cx="8305800" cy="4360862"/>
          </a:xfrm>
          <a:prstGeom prst="rect">
            <a:avLst/>
          </a:prstGeom>
          <a:noFill/>
          <a:ln w="9525">
            <a:noFill/>
            <a:miter lim="800000"/>
            <a:headEnd/>
            <a:tailEnd/>
          </a:ln>
        </p:spPr>
      </p:pic>
      <p:sp>
        <p:nvSpPr>
          <p:cNvPr id="522243" name="Rectangle 3"/>
          <p:cNvSpPr>
            <a:spLocks noGrp="1" noChangeArrowheads="1"/>
          </p:cNvSpPr>
          <p:nvPr>
            <p:ph type="title" idx="4294967295"/>
          </p:nvPr>
        </p:nvSpPr>
        <p:spPr/>
        <p:txBody>
          <a:bodyPr/>
          <a:lstStyle/>
          <a:p>
            <a:r>
              <a:rPr lang="en-US"/>
              <a:t>Human fetal development</a:t>
            </a:r>
          </a:p>
        </p:txBody>
      </p:sp>
      <p:sp>
        <p:nvSpPr>
          <p:cNvPr id="522244" name="Rectangle 4"/>
          <p:cNvSpPr>
            <a:spLocks noChangeArrowheads="1"/>
          </p:cNvSpPr>
          <p:nvPr/>
        </p:nvSpPr>
        <p:spPr bwMode="auto">
          <a:xfrm>
            <a:off x="4953000" y="1676400"/>
            <a:ext cx="1646238" cy="549275"/>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F116A"/>
                </a:solidFill>
              </a:rPr>
              <a:t>7 weeks</a:t>
            </a:r>
          </a:p>
        </p:txBody>
      </p:sp>
      <p:sp>
        <p:nvSpPr>
          <p:cNvPr id="522245" name="Rectangle 5"/>
          <p:cNvSpPr>
            <a:spLocks noChangeArrowheads="1"/>
          </p:cNvSpPr>
          <p:nvPr/>
        </p:nvSpPr>
        <p:spPr bwMode="auto">
          <a:xfrm>
            <a:off x="838200" y="1676400"/>
            <a:ext cx="1646238" cy="549275"/>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F116A"/>
                </a:solidFill>
              </a:rPr>
              <a:t>4 weeks</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33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0600" y="1314450"/>
            <a:ext cx="7620000" cy="5543550"/>
          </a:xfrm>
          <a:prstGeom prst="rect">
            <a:avLst/>
          </a:prstGeom>
          <a:noFill/>
          <a:ln w="9525">
            <a:noFill/>
            <a:miter lim="800000"/>
            <a:headEnd/>
            <a:tailEnd/>
          </a:ln>
        </p:spPr>
      </p:pic>
      <p:sp>
        <p:nvSpPr>
          <p:cNvPr id="526339" name="Rectangle 3"/>
          <p:cNvSpPr>
            <a:spLocks noGrp="1" noChangeArrowheads="1"/>
          </p:cNvSpPr>
          <p:nvPr>
            <p:ph type="title" idx="4294967295"/>
          </p:nvPr>
        </p:nvSpPr>
        <p:spPr/>
        <p:txBody>
          <a:bodyPr/>
          <a:lstStyle/>
          <a:p>
            <a:r>
              <a:rPr lang="en-US"/>
              <a:t>Human fetal development</a:t>
            </a:r>
          </a:p>
        </p:txBody>
      </p:sp>
      <p:sp>
        <p:nvSpPr>
          <p:cNvPr id="526340" name="Rectangle 4"/>
          <p:cNvSpPr>
            <a:spLocks noChangeArrowheads="1"/>
          </p:cNvSpPr>
          <p:nvPr/>
        </p:nvSpPr>
        <p:spPr bwMode="auto">
          <a:xfrm>
            <a:off x="5562600" y="1279525"/>
            <a:ext cx="1857375" cy="549275"/>
          </a:xfrm>
          <a:prstGeom prst="rect">
            <a:avLst/>
          </a:prstGeom>
          <a:noFill/>
          <a:ln w="9525">
            <a:noFill/>
            <a:miter lim="800000"/>
            <a:headEnd/>
            <a:tailEnd/>
          </a:ln>
          <a:effectLst/>
        </p:spPr>
        <p:txBody>
          <a:bodyPr wrap="none" anchor="ctr">
            <a:prstTxWarp prst="textNoShape">
              <a:avLst/>
            </a:prstTxWarp>
            <a:spAutoFit/>
          </a:bodyPr>
          <a:lstStyle/>
          <a:p>
            <a:r>
              <a:rPr lang="en-US" sz="3000" b="1">
                <a:solidFill>
                  <a:schemeClr val="bg1"/>
                </a:solidFill>
              </a:rPr>
              <a:t>10 weeks</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idx="4294967295"/>
          </p:nvPr>
        </p:nvSpPr>
        <p:spPr/>
        <p:txBody>
          <a:bodyPr/>
          <a:lstStyle/>
          <a:p>
            <a:r>
              <a:rPr lang="en-US"/>
              <a:t>Human fetal development</a:t>
            </a:r>
          </a:p>
        </p:txBody>
      </p:sp>
      <p:pic>
        <p:nvPicPr>
          <p:cNvPr id="52838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285875"/>
            <a:ext cx="9144000" cy="5419725"/>
          </a:xfrm>
          <a:prstGeom prst="rect">
            <a:avLst/>
          </a:prstGeom>
          <a:noFill/>
          <a:ln w="9525">
            <a:noFill/>
            <a:miter lim="800000"/>
            <a:headEnd/>
            <a:tailEnd/>
          </a:ln>
        </p:spPr>
      </p:pic>
      <p:sp>
        <p:nvSpPr>
          <p:cNvPr id="528388" name="Rectangle 4"/>
          <p:cNvSpPr>
            <a:spLocks noChangeArrowheads="1"/>
          </p:cNvSpPr>
          <p:nvPr/>
        </p:nvSpPr>
        <p:spPr bwMode="auto">
          <a:xfrm>
            <a:off x="76200" y="6172200"/>
            <a:ext cx="1857375" cy="549275"/>
          </a:xfrm>
          <a:prstGeom prst="rect">
            <a:avLst/>
          </a:prstGeom>
          <a:noFill/>
          <a:ln w="9525">
            <a:noFill/>
            <a:miter lim="800000"/>
            <a:headEnd/>
            <a:tailEnd/>
          </a:ln>
          <a:effectLst/>
        </p:spPr>
        <p:txBody>
          <a:bodyPr wrap="none">
            <a:prstTxWarp prst="textNoShape">
              <a:avLst/>
            </a:prstTxWarp>
            <a:spAutoFit/>
          </a:bodyPr>
          <a:lstStyle/>
          <a:p>
            <a:pPr algn="l"/>
            <a:r>
              <a:rPr lang="en-US" sz="3000" b="1">
                <a:solidFill>
                  <a:schemeClr val="bg1"/>
                </a:solidFill>
              </a:rPr>
              <a:t>12 weeks</a:t>
            </a:r>
          </a:p>
        </p:txBody>
      </p:sp>
      <p:sp>
        <p:nvSpPr>
          <p:cNvPr id="528389" name="Rectangle 5"/>
          <p:cNvSpPr>
            <a:spLocks noChangeArrowheads="1"/>
          </p:cNvSpPr>
          <p:nvPr/>
        </p:nvSpPr>
        <p:spPr bwMode="auto">
          <a:xfrm>
            <a:off x="4724400" y="6172200"/>
            <a:ext cx="1857375" cy="549275"/>
          </a:xfrm>
          <a:prstGeom prst="rect">
            <a:avLst/>
          </a:prstGeom>
          <a:noFill/>
          <a:ln w="9525">
            <a:noFill/>
            <a:miter lim="800000"/>
            <a:headEnd/>
            <a:tailEnd/>
          </a:ln>
          <a:effectLst/>
        </p:spPr>
        <p:txBody>
          <a:bodyPr wrap="none">
            <a:prstTxWarp prst="textNoShape">
              <a:avLst/>
            </a:prstTxWarp>
            <a:spAutoFit/>
          </a:bodyPr>
          <a:lstStyle/>
          <a:p>
            <a:pPr algn="l"/>
            <a:r>
              <a:rPr lang="en-US" sz="3000" b="1">
                <a:solidFill>
                  <a:schemeClr val="bg1"/>
                </a:solidFill>
              </a:rPr>
              <a:t>20 weeks</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r>
              <a:rPr lang="en-US"/>
              <a:t>Human fetal development</a:t>
            </a:r>
          </a:p>
        </p:txBody>
      </p:sp>
      <p:sp>
        <p:nvSpPr>
          <p:cNvPr id="530435" name="Rectangle 3" descr="Rectangle: Click to edit Master text styles&#10;Second level&#10;Third level&#10;Fourth level&#10;Fifth level"/>
          <p:cNvSpPr>
            <a:spLocks noGrp="1" noChangeArrowheads="1"/>
          </p:cNvSpPr>
          <p:nvPr>
            <p:ph type="body" idx="1"/>
          </p:nvPr>
        </p:nvSpPr>
        <p:spPr>
          <a:xfrm>
            <a:off x="850900" y="1028700"/>
            <a:ext cx="7772400" cy="2209800"/>
          </a:xfrm>
        </p:spPr>
        <p:txBody>
          <a:bodyPr/>
          <a:lstStyle/>
          <a:p>
            <a:pPr>
              <a:lnSpc>
                <a:spcPct val="90000"/>
              </a:lnSpc>
            </a:pPr>
            <a:r>
              <a:rPr lang="en-US" sz="2800" dirty="0"/>
              <a:t>The fetus just spends much of the 2</a:t>
            </a:r>
            <a:r>
              <a:rPr lang="en-US" sz="2800" baseline="30000" dirty="0"/>
              <a:t>nd</a:t>
            </a:r>
            <a:r>
              <a:rPr lang="en-US" sz="2800" dirty="0"/>
              <a:t> &amp; 3</a:t>
            </a:r>
            <a:r>
              <a:rPr lang="en-US" sz="2800" baseline="30000" dirty="0"/>
              <a:t>rd</a:t>
            </a:r>
            <a:r>
              <a:rPr lang="en-US" sz="2800" dirty="0"/>
              <a:t> trimesters just growing </a:t>
            </a:r>
          </a:p>
          <a:p>
            <a:pPr lvl="1" indent="6350">
              <a:lnSpc>
                <a:spcPct val="90000"/>
              </a:lnSpc>
              <a:buFont typeface="Wingdings" charset="2"/>
              <a:buNone/>
            </a:pPr>
            <a:r>
              <a:rPr lang="en-US" sz="2600" dirty="0"/>
              <a:t>…and doing various flip-turns &amp; kicks inside amniotic fluid</a:t>
            </a:r>
          </a:p>
          <a:p>
            <a:pPr>
              <a:lnSpc>
                <a:spcPct val="90000"/>
              </a:lnSpc>
            </a:pPr>
            <a:endParaRPr lang="en-US" dirty="0"/>
          </a:p>
        </p:txBody>
      </p:sp>
      <p:pic>
        <p:nvPicPr>
          <p:cNvPr id="530436" name="Picture 4"/>
          <p:cNvPicPr>
            <a:picLocks noChangeAspect="1" noChangeArrowheads="1"/>
          </p:cNvPicPr>
          <p:nvPr/>
        </p:nvPicPr>
        <p:blipFill>
          <a:blip r:embed="rId3"/>
          <a:srcRect/>
          <a:stretch>
            <a:fillRect/>
          </a:stretch>
        </p:blipFill>
        <p:spPr bwMode="auto">
          <a:xfrm>
            <a:off x="5638800" y="3276600"/>
            <a:ext cx="2781300" cy="3200400"/>
          </a:xfrm>
          <a:prstGeom prst="rect">
            <a:avLst/>
          </a:prstGeom>
          <a:noFill/>
          <a:ln w="9525">
            <a:noFill/>
            <a:miter lim="800000"/>
            <a:headEnd/>
            <a:tailEnd/>
          </a:ln>
          <a:effectLst/>
        </p:spPr>
      </p:pic>
      <p:sp>
        <p:nvSpPr>
          <p:cNvPr id="530437" name="Rectangle 5"/>
          <p:cNvSpPr>
            <a:spLocks noChangeArrowheads="1"/>
          </p:cNvSpPr>
          <p:nvPr/>
        </p:nvSpPr>
        <p:spPr bwMode="auto">
          <a:xfrm>
            <a:off x="3886200" y="3429000"/>
            <a:ext cx="1709738" cy="549275"/>
          </a:xfrm>
          <a:prstGeom prst="rect">
            <a:avLst/>
          </a:prstGeom>
          <a:noFill/>
          <a:ln w="9525">
            <a:noFill/>
            <a:miter lim="800000"/>
            <a:headEnd/>
            <a:tailEnd/>
          </a:ln>
          <a:effectLst/>
        </p:spPr>
        <p:txBody>
          <a:bodyPr wrap="none" anchor="ctr">
            <a:prstTxWarp prst="textNoShape">
              <a:avLst/>
            </a:prstTxWarp>
            <a:spAutoFit/>
          </a:bodyPr>
          <a:lstStyle/>
          <a:p>
            <a:pPr algn="l"/>
            <a:r>
              <a:rPr lang="en-US" sz="3000" b="1">
                <a:solidFill>
                  <a:srgbClr val="0F116A"/>
                </a:solidFill>
              </a:rPr>
              <a:t>Week 20</a:t>
            </a:r>
            <a:endParaRPr lang="en-US" b="1">
              <a:solidFill>
                <a:srgbClr val="0F116A"/>
              </a:solidFill>
            </a:endParaRPr>
          </a:p>
        </p:txBody>
      </p:sp>
      <p:pic>
        <p:nvPicPr>
          <p:cNvPr id="530438"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47800" y="3124200"/>
            <a:ext cx="2317750" cy="3600450"/>
          </a:xfrm>
          <a:prstGeom prst="rect">
            <a:avLst/>
          </a:prstGeom>
          <a:noFill/>
          <a:ln w="9525">
            <a:solidFill>
              <a:srgbClr val="010101"/>
            </a:solidFill>
            <a:miter lim="800000"/>
            <a:headEnd/>
            <a:tailEnd/>
          </a:ln>
          <a:effectLst>
            <a:outerShdw blurRad="63500" dist="38099" dir="2700000" algn="ctr" rotWithShape="0">
              <a:srgbClr val="000000">
                <a:alpha val="74998"/>
              </a:srgbClr>
            </a:outerShdw>
          </a:effectLst>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r>
              <a:rPr lang="en-US"/>
              <a:t>Human fetal development</a:t>
            </a:r>
          </a:p>
        </p:txBody>
      </p:sp>
      <p:sp>
        <p:nvSpPr>
          <p:cNvPr id="532483" name="Rectangle 3" descr="Rectangle: Click to edit Master text styles&#10;Second level&#10;Third level&#10;Fourth level&#10;Fifth level"/>
          <p:cNvSpPr>
            <a:spLocks noGrp="1" noChangeArrowheads="1"/>
          </p:cNvSpPr>
          <p:nvPr>
            <p:ph type="body" idx="1"/>
          </p:nvPr>
        </p:nvSpPr>
        <p:spPr>
          <a:xfrm>
            <a:off x="774700" y="939800"/>
            <a:ext cx="7772400" cy="914400"/>
          </a:xfrm>
        </p:spPr>
        <p:txBody>
          <a:bodyPr/>
          <a:lstStyle/>
          <a:p>
            <a:r>
              <a:rPr lang="en-US" dirty="0"/>
              <a:t>24 weeks (6 months; 2nd trimester)</a:t>
            </a:r>
          </a:p>
        </p:txBody>
      </p:sp>
      <p:pic>
        <p:nvPicPr>
          <p:cNvPr id="532484" name="Picture 4"/>
          <p:cNvPicPr>
            <a:picLocks noChangeAspect="1" noChangeArrowheads="1"/>
          </p:cNvPicPr>
          <p:nvPr/>
        </p:nvPicPr>
        <p:blipFill>
          <a:blip r:embed="rId3"/>
          <a:srcRect/>
          <a:stretch>
            <a:fillRect/>
          </a:stretch>
        </p:blipFill>
        <p:spPr bwMode="auto">
          <a:xfrm>
            <a:off x="3302000" y="1905000"/>
            <a:ext cx="5689600" cy="4813300"/>
          </a:xfrm>
          <a:prstGeom prst="rect">
            <a:avLst/>
          </a:prstGeom>
          <a:noFill/>
          <a:ln w="9525">
            <a:noFill/>
            <a:miter lim="800000"/>
            <a:headEnd/>
            <a:tailEnd/>
          </a:ln>
          <a:effectLst>
            <a:outerShdw blurRad="63500" dist="38099" dir="2700000" algn="ctr" rotWithShape="0">
              <a:srgbClr val="333333">
                <a:alpha val="74998"/>
              </a:srgbClr>
            </a:outerShdw>
          </a:effectLst>
        </p:spPr>
      </p:pic>
      <p:sp>
        <p:nvSpPr>
          <p:cNvPr id="532485" name="Rectangle 5"/>
          <p:cNvSpPr>
            <a:spLocks noChangeArrowheads="1"/>
          </p:cNvSpPr>
          <p:nvPr/>
        </p:nvSpPr>
        <p:spPr bwMode="auto">
          <a:xfrm>
            <a:off x="685800" y="2895035"/>
            <a:ext cx="2590800" cy="2677656"/>
          </a:xfrm>
          <a:prstGeom prst="rect">
            <a:avLst/>
          </a:prstGeom>
          <a:noFill/>
          <a:ln w="9525">
            <a:noFill/>
            <a:miter lim="800000"/>
            <a:headEnd/>
            <a:tailEnd/>
          </a:ln>
          <a:effectLst/>
        </p:spPr>
        <p:txBody>
          <a:bodyPr anchor="ctr">
            <a:prstTxWarp prst="textNoShape">
              <a:avLst/>
            </a:prstTxWarp>
            <a:spAutoFit/>
          </a:bodyPr>
          <a:lstStyle/>
          <a:p>
            <a:pPr algn="l"/>
            <a:r>
              <a:rPr lang="en-US" dirty="0">
                <a:solidFill>
                  <a:srgbClr val="0F116A"/>
                </a:solidFill>
              </a:rPr>
              <a:t>fetus is covered with fine, downy hair called </a:t>
            </a:r>
            <a:r>
              <a:rPr lang="en-US" u="sng" dirty="0">
                <a:solidFill>
                  <a:srgbClr val="CC0000"/>
                </a:solidFill>
              </a:rPr>
              <a:t>lanugo</a:t>
            </a:r>
            <a:r>
              <a:rPr lang="en-US" dirty="0">
                <a:solidFill>
                  <a:srgbClr val="0F116A"/>
                </a:solidFill>
              </a:rPr>
              <a:t>. Its skin is protected by a waxy material called </a:t>
            </a:r>
            <a:r>
              <a:rPr lang="en-US" u="sng" dirty="0" err="1">
                <a:solidFill>
                  <a:srgbClr val="CC0000"/>
                </a:solidFill>
              </a:rPr>
              <a:t>vernix</a:t>
            </a:r>
            <a:endParaRPr lang="en-US" dirty="0">
              <a:solidFill>
                <a:srgbClr val="0F116A"/>
              </a:solidFill>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lstStyle/>
          <a:p>
            <a:r>
              <a:rPr lang="en-US"/>
              <a:t>Human fetal development</a:t>
            </a:r>
          </a:p>
        </p:txBody>
      </p:sp>
      <p:pic>
        <p:nvPicPr>
          <p:cNvPr id="534531" name="Picture 3"/>
          <p:cNvPicPr>
            <a:picLocks noChangeAspect="1" noChangeArrowheads="1"/>
          </p:cNvPicPr>
          <p:nvPr/>
        </p:nvPicPr>
        <p:blipFill>
          <a:blip r:embed="rId3"/>
          <a:srcRect/>
          <a:stretch>
            <a:fillRect/>
          </a:stretch>
        </p:blipFill>
        <p:spPr bwMode="auto">
          <a:xfrm>
            <a:off x="4114800" y="2057400"/>
            <a:ext cx="4876800" cy="4632325"/>
          </a:xfrm>
          <a:prstGeom prst="rect">
            <a:avLst/>
          </a:prstGeom>
          <a:noFill/>
          <a:ln w="9525">
            <a:solidFill>
              <a:srgbClr val="010101"/>
            </a:solidFill>
            <a:miter lim="800000"/>
            <a:headEnd/>
            <a:tailEnd/>
          </a:ln>
          <a:effectLst>
            <a:outerShdw blurRad="63500" dist="38099" dir="2700000" algn="ctr" rotWithShape="0">
              <a:srgbClr val="333333">
                <a:alpha val="74998"/>
              </a:srgbClr>
            </a:outerShdw>
          </a:effectLst>
        </p:spPr>
      </p:pic>
      <p:sp>
        <p:nvSpPr>
          <p:cNvPr id="534532" name="Rectangle 4" descr="Rectangle: Click to edit Master text styles&#10;Second level&#10;Third level&#10;Fourth level&#10;Fifth level"/>
          <p:cNvSpPr>
            <a:spLocks noGrp="1" noChangeArrowheads="1"/>
          </p:cNvSpPr>
          <p:nvPr>
            <p:ph type="body" idx="1"/>
          </p:nvPr>
        </p:nvSpPr>
        <p:spPr>
          <a:xfrm>
            <a:off x="838200" y="1371600"/>
            <a:ext cx="7772400" cy="914400"/>
          </a:xfrm>
          <a:noFill/>
          <a:ln/>
        </p:spPr>
        <p:txBody>
          <a:bodyPr/>
          <a:lstStyle/>
          <a:p>
            <a:r>
              <a:rPr lang="en-US"/>
              <a:t>30 weeks (7.5 months)</a:t>
            </a:r>
          </a:p>
        </p:txBody>
      </p:sp>
      <p:sp>
        <p:nvSpPr>
          <p:cNvPr id="534533" name="Rectangle 5"/>
          <p:cNvSpPr>
            <a:spLocks noChangeArrowheads="1"/>
          </p:cNvSpPr>
          <p:nvPr/>
        </p:nvSpPr>
        <p:spPr bwMode="auto">
          <a:xfrm>
            <a:off x="1066800" y="2971800"/>
            <a:ext cx="2536572" cy="553998"/>
          </a:xfrm>
          <a:prstGeom prst="rect">
            <a:avLst/>
          </a:prstGeom>
          <a:noFill/>
          <a:ln w="9525">
            <a:noFill/>
            <a:miter lim="800000"/>
            <a:headEnd/>
            <a:tailEnd/>
          </a:ln>
          <a:effectLst/>
        </p:spPr>
        <p:txBody>
          <a:bodyPr wrap="none">
            <a:prstTxWarp prst="textNoShape">
              <a:avLst/>
            </a:prstTxWarp>
            <a:spAutoFit/>
          </a:bodyPr>
          <a:lstStyle/>
          <a:p>
            <a:pPr algn="l"/>
            <a:r>
              <a:rPr lang="en-US" sz="3000" dirty="0">
                <a:solidFill>
                  <a:srgbClr val="0F116A"/>
                </a:solidFill>
              </a:rPr>
              <a:t>umbilical cord</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4"/>
          <p:cNvSpPr>
            <a:spLocks noGrp="1"/>
          </p:cNvSpPr>
          <p:nvPr>
            <p:ph type="dt" sz="quarter" idx="11"/>
          </p:nvPr>
        </p:nvSpPr>
        <p:spPr/>
        <p:txBody>
          <a:bodyPr/>
          <a:lstStyle/>
          <a:p>
            <a:r>
              <a:rPr lang="en-US"/>
              <a:t>2005-2006</a:t>
            </a:r>
            <a:endParaRPr lang="en-US" b="0"/>
          </a:p>
        </p:txBody>
      </p:sp>
      <p:sp>
        <p:nvSpPr>
          <p:cNvPr id="375810" name="Rectangle 2"/>
          <p:cNvSpPr>
            <a:spLocks noGrp="1" noChangeArrowheads="1"/>
          </p:cNvSpPr>
          <p:nvPr>
            <p:ph type="title"/>
          </p:nvPr>
        </p:nvSpPr>
        <p:spPr>
          <a:xfrm>
            <a:off x="5243513" y="458788"/>
            <a:ext cx="3700462" cy="762000"/>
          </a:xfrm>
        </p:spPr>
        <p:txBody>
          <a:bodyPr/>
          <a:lstStyle/>
          <a:p>
            <a:r>
              <a:rPr lang="en-US" sz="2800"/>
              <a:t>Different strokes…</a:t>
            </a:r>
            <a:endParaRPr lang="en-US"/>
          </a:p>
        </p:txBody>
      </p:sp>
      <p:pic>
        <p:nvPicPr>
          <p:cNvPr id="375811" name="Picture 3" descr="46-02a-ParthenoLizardsPhot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4675" y="3662363"/>
            <a:ext cx="4686300" cy="3086100"/>
          </a:xfrm>
          <a:prstGeom prst="rect">
            <a:avLst/>
          </a:prstGeom>
          <a:noFill/>
        </p:spPr>
      </p:pic>
      <p:pic>
        <p:nvPicPr>
          <p:cNvPr id="375812" name="Picture 4" descr="46-03-SexReversa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2413" y="3657600"/>
            <a:ext cx="3609975" cy="3090863"/>
          </a:xfrm>
          <a:prstGeom prst="rect">
            <a:avLst/>
          </a:prstGeom>
          <a:noFill/>
        </p:spPr>
      </p:pic>
      <p:pic>
        <p:nvPicPr>
          <p:cNvPr id="375813" name="Picture 5" descr="46-x1-AphidBirth"/>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4675" y="508000"/>
            <a:ext cx="4689475" cy="3087688"/>
          </a:xfrm>
          <a:prstGeom prst="rect">
            <a:avLst/>
          </a:prstGeom>
          <a:noFill/>
        </p:spPr>
      </p:pic>
      <p:sp>
        <p:nvSpPr>
          <p:cNvPr id="375814" name="Rectangle 6"/>
          <p:cNvSpPr>
            <a:spLocks noChangeArrowheads="1"/>
          </p:cNvSpPr>
          <p:nvPr/>
        </p:nvSpPr>
        <p:spPr bwMode="auto">
          <a:xfrm>
            <a:off x="590550" y="3175000"/>
            <a:ext cx="3724275" cy="427038"/>
          </a:xfrm>
          <a:prstGeom prst="rect">
            <a:avLst/>
          </a:prstGeom>
          <a:noFill/>
          <a:ln w="9525">
            <a:noFill/>
            <a:miter lim="800000"/>
            <a:headEnd/>
            <a:tailEnd/>
          </a:ln>
          <a:effectLst/>
        </p:spPr>
        <p:txBody>
          <a:bodyPr wrap="none">
            <a:prstTxWarp prst="textNoShape">
              <a:avLst/>
            </a:prstTxWarp>
            <a:spAutoFit/>
          </a:bodyPr>
          <a:lstStyle/>
          <a:p>
            <a:pPr algn="l"/>
            <a:r>
              <a:rPr lang="en-US" sz="2200" b="1">
                <a:solidFill>
                  <a:schemeClr val="bg1"/>
                </a:solidFill>
              </a:rPr>
              <a:t>parthenogenesis in aphids</a:t>
            </a:r>
          </a:p>
        </p:txBody>
      </p:sp>
      <p:sp>
        <p:nvSpPr>
          <p:cNvPr id="375815" name="Rectangle 7"/>
          <p:cNvSpPr>
            <a:spLocks noChangeArrowheads="1"/>
          </p:cNvSpPr>
          <p:nvPr/>
        </p:nvSpPr>
        <p:spPr bwMode="auto">
          <a:xfrm>
            <a:off x="590550" y="3579813"/>
            <a:ext cx="2389188" cy="427037"/>
          </a:xfrm>
          <a:prstGeom prst="rect">
            <a:avLst/>
          </a:prstGeom>
          <a:noFill/>
          <a:ln w="9525">
            <a:noFill/>
            <a:miter lim="800000"/>
            <a:headEnd/>
            <a:tailEnd/>
          </a:ln>
          <a:effectLst/>
        </p:spPr>
        <p:txBody>
          <a:bodyPr wrap="none">
            <a:prstTxWarp prst="textNoShape">
              <a:avLst/>
            </a:prstTxWarp>
            <a:spAutoFit/>
          </a:bodyPr>
          <a:lstStyle/>
          <a:p>
            <a:pPr algn="l"/>
            <a:r>
              <a:rPr lang="en-US" sz="2200" b="1">
                <a:solidFill>
                  <a:srgbClr val="FDF37A"/>
                </a:solidFill>
              </a:rPr>
              <a:t>“lesbian” lizards</a:t>
            </a:r>
          </a:p>
        </p:txBody>
      </p:sp>
      <p:sp>
        <p:nvSpPr>
          <p:cNvPr id="375816" name="Rectangle 8"/>
          <p:cNvSpPr>
            <a:spLocks noChangeArrowheads="1"/>
          </p:cNvSpPr>
          <p:nvPr/>
        </p:nvSpPr>
        <p:spPr bwMode="auto">
          <a:xfrm>
            <a:off x="5308600" y="6340475"/>
            <a:ext cx="2622550" cy="427038"/>
          </a:xfrm>
          <a:prstGeom prst="rect">
            <a:avLst/>
          </a:prstGeom>
          <a:noFill/>
          <a:ln w="9525">
            <a:noFill/>
            <a:miter lim="800000"/>
            <a:headEnd/>
            <a:tailEnd/>
          </a:ln>
          <a:effectLst/>
        </p:spPr>
        <p:txBody>
          <a:bodyPr wrap="none">
            <a:prstTxWarp prst="textNoShape">
              <a:avLst/>
            </a:prstTxWarp>
            <a:spAutoFit/>
          </a:bodyPr>
          <a:lstStyle/>
          <a:p>
            <a:pPr algn="l"/>
            <a:r>
              <a:rPr lang="en-US" sz="2200" b="1">
                <a:solidFill>
                  <a:schemeClr val="bg1"/>
                </a:solidFill>
              </a:rPr>
              <a:t>sex-change in fish</a:t>
            </a:r>
          </a:p>
        </p:txBody>
      </p:sp>
      <p:pic>
        <p:nvPicPr>
          <p:cNvPr id="375817" name="Picture 9" descr="gay"/>
          <p:cNvPicPr>
            <a:picLocks noChangeAspect="1" noChangeArrowheads="1"/>
          </p:cNvPicPr>
          <p:nvPr/>
        </p:nvPicPr>
        <p:blipFill>
          <a:blip r:embed="rId6"/>
          <a:srcRect/>
          <a:stretch>
            <a:fillRect/>
          </a:stretch>
        </p:blipFill>
        <p:spPr bwMode="auto">
          <a:xfrm>
            <a:off x="5332413" y="1163638"/>
            <a:ext cx="2370137" cy="2447925"/>
          </a:xfrm>
          <a:prstGeom prst="rect">
            <a:avLst/>
          </a:prstGeom>
          <a:noFill/>
        </p:spPr>
      </p:pic>
      <p:sp>
        <p:nvSpPr>
          <p:cNvPr id="375818" name="Rectangle 10"/>
          <p:cNvSpPr>
            <a:spLocks noChangeArrowheads="1"/>
          </p:cNvSpPr>
          <p:nvPr/>
        </p:nvSpPr>
        <p:spPr bwMode="auto">
          <a:xfrm>
            <a:off x="7673975" y="1049338"/>
            <a:ext cx="1470025" cy="762000"/>
          </a:xfrm>
          <a:prstGeom prst="rect">
            <a:avLst/>
          </a:prstGeom>
          <a:noFill/>
          <a:ln w="9525">
            <a:noFill/>
            <a:miter lim="800000"/>
            <a:headEnd/>
            <a:tailEnd/>
          </a:ln>
          <a:effectLst/>
        </p:spPr>
        <p:txBody>
          <a:bodyPr rIns="0">
            <a:prstTxWarp prst="textNoShape">
              <a:avLst/>
            </a:prstTxWarp>
            <a:spAutoFit/>
          </a:bodyPr>
          <a:lstStyle/>
          <a:p>
            <a:pPr algn="l"/>
            <a:r>
              <a:rPr lang="en-US" sz="2200" b="1">
                <a:solidFill>
                  <a:srgbClr val="000000"/>
                </a:solidFill>
              </a:rPr>
              <a:t>gay </a:t>
            </a:r>
            <a:br>
              <a:rPr lang="en-US" sz="2200" b="1">
                <a:solidFill>
                  <a:srgbClr val="000000"/>
                </a:solidFill>
              </a:rPr>
            </a:br>
            <a:r>
              <a:rPr lang="en-US" sz="2200" b="1">
                <a:solidFill>
                  <a:srgbClr val="000000"/>
                </a:solidFill>
              </a:rPr>
              <a:t>penguins</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a:t>Getting crowded in there!!</a:t>
            </a:r>
          </a:p>
        </p:txBody>
      </p:sp>
      <p:sp>
        <p:nvSpPr>
          <p:cNvPr id="536579" name="Rectangle 3" descr="Rectangle: Click to edit Master text styles&#10;Second level&#10;Third level&#10;Fourth level&#10;Fifth level"/>
          <p:cNvSpPr>
            <a:spLocks noGrp="1" noChangeArrowheads="1"/>
          </p:cNvSpPr>
          <p:nvPr>
            <p:ph type="body" idx="1"/>
          </p:nvPr>
        </p:nvSpPr>
        <p:spPr>
          <a:xfrm>
            <a:off x="838200" y="1371600"/>
            <a:ext cx="7772400" cy="838200"/>
          </a:xfrm>
        </p:spPr>
        <p:txBody>
          <a:bodyPr/>
          <a:lstStyle/>
          <a:p>
            <a:r>
              <a:rPr lang="en-US"/>
              <a:t>32 weeks (8 months)</a:t>
            </a:r>
          </a:p>
        </p:txBody>
      </p:sp>
      <p:pic>
        <p:nvPicPr>
          <p:cNvPr id="536580" name="Picture 4"/>
          <p:cNvPicPr>
            <a:picLocks noChangeAspect="1" noChangeArrowheads="1"/>
          </p:cNvPicPr>
          <p:nvPr/>
        </p:nvPicPr>
        <p:blipFill>
          <a:blip r:embed="rId3"/>
          <a:srcRect/>
          <a:stretch>
            <a:fillRect/>
          </a:stretch>
        </p:blipFill>
        <p:spPr bwMode="auto">
          <a:xfrm>
            <a:off x="3505200" y="1981200"/>
            <a:ext cx="5499100" cy="4673600"/>
          </a:xfrm>
          <a:prstGeom prst="rect">
            <a:avLst/>
          </a:prstGeom>
          <a:noFill/>
          <a:ln w="9525">
            <a:noFill/>
            <a:miter lim="800000"/>
            <a:headEnd/>
            <a:tailEnd/>
          </a:ln>
          <a:effectLst>
            <a:outerShdw blurRad="63500" dist="38099" dir="2700000" algn="ctr" rotWithShape="0">
              <a:srgbClr val="333333">
                <a:alpha val="74998"/>
              </a:srgbClr>
            </a:outerShdw>
          </a:effectLst>
        </p:spPr>
      </p:pic>
      <p:sp>
        <p:nvSpPr>
          <p:cNvPr id="536581" name="Rectangle 5"/>
          <p:cNvSpPr>
            <a:spLocks noChangeArrowheads="1"/>
          </p:cNvSpPr>
          <p:nvPr/>
        </p:nvSpPr>
        <p:spPr bwMode="auto">
          <a:xfrm>
            <a:off x="838200" y="2881819"/>
            <a:ext cx="2514600" cy="3046988"/>
          </a:xfrm>
          <a:prstGeom prst="rect">
            <a:avLst/>
          </a:prstGeom>
          <a:noFill/>
          <a:ln w="9525">
            <a:noFill/>
            <a:miter lim="800000"/>
            <a:headEnd/>
            <a:tailEnd/>
          </a:ln>
          <a:effectLst/>
        </p:spPr>
        <p:txBody>
          <a:bodyPr anchor="ctr">
            <a:prstTxWarp prst="textNoShape">
              <a:avLst/>
            </a:prstTxWarp>
            <a:spAutoFit/>
          </a:bodyPr>
          <a:lstStyle/>
          <a:p>
            <a:pPr algn="l"/>
            <a:r>
              <a:rPr lang="en-US" dirty="0">
                <a:solidFill>
                  <a:srgbClr val="0F116A"/>
                </a:solidFill>
              </a:rPr>
              <a:t>The fetus sleeps 90-95% of the day &amp; sometimes experiences REM sleep, an indication of dreaming</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8626" name="Picture 2"/>
          <p:cNvPicPr>
            <a:picLocks noChangeAspect="1" noChangeArrowheads="1"/>
          </p:cNvPicPr>
          <p:nvPr/>
        </p:nvPicPr>
        <p:blipFill>
          <a:blip r:embed="rId3"/>
          <a:srcRect/>
          <a:stretch>
            <a:fillRect/>
          </a:stretch>
        </p:blipFill>
        <p:spPr bwMode="auto">
          <a:xfrm>
            <a:off x="228600" y="374650"/>
            <a:ext cx="7391400" cy="6426200"/>
          </a:xfrm>
          <a:prstGeom prst="rect">
            <a:avLst/>
          </a:prstGeom>
          <a:noFill/>
          <a:ln w="9525">
            <a:noFill/>
            <a:miter lim="800000"/>
            <a:headEnd/>
            <a:tailEnd/>
          </a:ln>
          <a:effectLst/>
        </p:spPr>
      </p:pic>
      <p:sp>
        <p:nvSpPr>
          <p:cNvPr id="538627" name="Rectangle 3"/>
          <p:cNvSpPr>
            <a:spLocks noGrp="1" noChangeArrowheads="1"/>
          </p:cNvSpPr>
          <p:nvPr>
            <p:ph type="title"/>
          </p:nvPr>
        </p:nvSpPr>
        <p:spPr>
          <a:xfrm>
            <a:off x="6946900" y="685800"/>
            <a:ext cx="1989138" cy="762000"/>
          </a:xfrm>
        </p:spPr>
        <p:txBody>
          <a:bodyPr/>
          <a:lstStyle/>
          <a:p>
            <a:pPr algn="r"/>
            <a:r>
              <a:rPr lang="en-US"/>
              <a:t>Birth</a:t>
            </a:r>
          </a:p>
        </p:txBody>
      </p:sp>
      <p:sp>
        <p:nvSpPr>
          <p:cNvPr id="538628" name="Rectangle 4"/>
          <p:cNvSpPr>
            <a:spLocks noChangeArrowheads="1"/>
          </p:cNvSpPr>
          <p:nvPr/>
        </p:nvSpPr>
        <p:spPr bwMode="auto">
          <a:xfrm>
            <a:off x="5181600" y="273050"/>
            <a:ext cx="2316163" cy="396875"/>
          </a:xfrm>
          <a:prstGeom prst="rect">
            <a:avLst/>
          </a:prstGeom>
          <a:noFill/>
          <a:ln w="9525">
            <a:noFill/>
            <a:miter lim="800000"/>
            <a:headEnd/>
            <a:tailEnd/>
          </a:ln>
          <a:effectLst/>
        </p:spPr>
        <p:txBody>
          <a:bodyPr wrap="none" anchor="ctr">
            <a:prstTxWarp prst="textNoShape">
              <a:avLst/>
            </a:prstTxWarp>
            <a:spAutoFit/>
          </a:bodyPr>
          <a:lstStyle/>
          <a:p>
            <a:pPr eaLnBrk="1" hangingPunct="1">
              <a:spcBef>
                <a:spcPct val="20000"/>
              </a:spcBef>
              <a:buClr>
                <a:schemeClr val="tx1"/>
              </a:buClr>
              <a:buSzPct val="60000"/>
              <a:buFont typeface="Wingdings" charset="2"/>
              <a:buNone/>
            </a:pPr>
            <a:r>
              <a:rPr lang="en-US" sz="2000" b="1">
                <a:solidFill>
                  <a:srgbClr val="E80000"/>
                </a:solidFill>
              </a:rPr>
              <a:t>positive feedback</a:t>
            </a:r>
          </a:p>
        </p:txBody>
      </p:sp>
      <p:grpSp>
        <p:nvGrpSpPr>
          <p:cNvPr id="5" name="Group 15"/>
          <p:cNvGrpSpPr>
            <a:grpSpLocks/>
          </p:cNvGrpSpPr>
          <p:nvPr/>
        </p:nvGrpSpPr>
        <p:grpSpPr bwMode="auto">
          <a:xfrm>
            <a:off x="838200" y="825500"/>
            <a:ext cx="6096000" cy="5300663"/>
            <a:chOff x="1008" y="624"/>
            <a:chExt cx="3840" cy="3339"/>
          </a:xfrm>
        </p:grpSpPr>
        <p:pic>
          <p:nvPicPr>
            <p:cNvPr id="6" name="Picture 4"/>
            <p:cNvPicPr>
              <a:picLocks noChangeAspect="1" noChangeArrowheads="1"/>
            </p:cNvPicPr>
            <p:nvPr/>
          </p:nvPicPr>
          <p:blipFill>
            <a:blip r:embed="rId4"/>
            <a:srcRect/>
            <a:stretch>
              <a:fillRect/>
            </a:stretch>
          </p:blipFill>
          <p:spPr bwMode="auto">
            <a:xfrm>
              <a:off x="1008" y="624"/>
              <a:ext cx="3840" cy="3339"/>
            </a:xfrm>
            <a:prstGeom prst="rect">
              <a:avLst/>
            </a:prstGeom>
            <a:noFill/>
            <a:ln w="9525">
              <a:noFill/>
              <a:miter lim="800000"/>
              <a:headEnd/>
              <a:tailEnd/>
            </a:ln>
          </p:spPr>
        </p:pic>
        <p:sp>
          <p:nvSpPr>
            <p:cNvPr id="7" name="Text Box 5"/>
            <p:cNvSpPr txBox="1">
              <a:spLocks noChangeArrowheads="1"/>
            </p:cNvSpPr>
            <p:nvPr/>
          </p:nvSpPr>
          <p:spPr bwMode="auto">
            <a:xfrm>
              <a:off x="1176" y="672"/>
              <a:ext cx="60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b="1"/>
                <a:t>Estrogen</a:t>
              </a:r>
            </a:p>
          </p:txBody>
        </p:sp>
        <p:sp>
          <p:nvSpPr>
            <p:cNvPr id="8" name="Text Box 6"/>
            <p:cNvSpPr txBox="1">
              <a:spLocks noChangeArrowheads="1"/>
            </p:cNvSpPr>
            <p:nvPr/>
          </p:nvSpPr>
          <p:spPr bwMode="auto">
            <a:xfrm>
              <a:off x="2496" y="672"/>
              <a:ext cx="593"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b="1"/>
                <a:t>Oxytocin</a:t>
              </a:r>
            </a:p>
          </p:txBody>
        </p:sp>
        <p:sp>
          <p:nvSpPr>
            <p:cNvPr id="9" name="Text Box 7"/>
            <p:cNvSpPr txBox="1">
              <a:spLocks noChangeArrowheads="1"/>
            </p:cNvSpPr>
            <p:nvPr/>
          </p:nvSpPr>
          <p:spPr bwMode="auto">
            <a:xfrm>
              <a:off x="1596" y="957"/>
              <a:ext cx="476"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from</a:t>
              </a:r>
            </a:p>
            <a:p>
              <a:pPr eaLnBrk="0" hangingPunct="0"/>
              <a:r>
                <a:rPr kumimoji="1" lang="en-US" sz="1400"/>
                <a:t>ovaries</a:t>
              </a:r>
            </a:p>
          </p:txBody>
        </p:sp>
        <p:sp>
          <p:nvSpPr>
            <p:cNvPr id="10" name="Text Box 8"/>
            <p:cNvSpPr txBox="1">
              <a:spLocks noChangeArrowheads="1"/>
            </p:cNvSpPr>
            <p:nvPr/>
          </p:nvSpPr>
          <p:spPr bwMode="auto">
            <a:xfrm>
              <a:off x="2628" y="898"/>
              <a:ext cx="972" cy="46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from fetus</a:t>
              </a:r>
            </a:p>
            <a:p>
              <a:pPr eaLnBrk="0" hangingPunct="0"/>
              <a:r>
                <a:rPr kumimoji="1" lang="en-US" sz="1400"/>
                <a:t>and mother's</a:t>
              </a:r>
            </a:p>
            <a:p>
              <a:pPr eaLnBrk="0" hangingPunct="0"/>
              <a:r>
                <a:rPr kumimoji="1" lang="en-US" sz="1400"/>
                <a:t>posterior pituitary</a:t>
              </a:r>
            </a:p>
          </p:txBody>
        </p:sp>
        <p:sp>
          <p:nvSpPr>
            <p:cNvPr id="11" name="Text Box 9"/>
            <p:cNvSpPr txBox="1">
              <a:spLocks noChangeArrowheads="1"/>
            </p:cNvSpPr>
            <p:nvPr/>
          </p:nvSpPr>
          <p:spPr bwMode="auto">
            <a:xfrm>
              <a:off x="1131" y="1458"/>
              <a:ext cx="1077"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Induces oxytocin</a:t>
              </a:r>
            </a:p>
            <a:p>
              <a:pPr algn="ctr" eaLnBrk="0" hangingPunct="0"/>
              <a:r>
                <a:rPr kumimoji="1" lang="en-US" sz="1400"/>
                <a:t>receptors on uterus</a:t>
              </a:r>
            </a:p>
          </p:txBody>
        </p:sp>
        <p:sp>
          <p:nvSpPr>
            <p:cNvPr id="12" name="Text Box 10"/>
            <p:cNvSpPr txBox="1">
              <a:spLocks noChangeArrowheads="1"/>
            </p:cNvSpPr>
            <p:nvPr/>
          </p:nvSpPr>
          <p:spPr bwMode="auto">
            <a:xfrm>
              <a:off x="3213" y="1834"/>
              <a:ext cx="979"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Stimulates uterus</a:t>
              </a:r>
            </a:p>
            <a:p>
              <a:pPr algn="ctr" eaLnBrk="0" hangingPunct="0"/>
              <a:r>
                <a:rPr kumimoji="1" lang="en-US" sz="1400"/>
                <a:t>to contract</a:t>
              </a:r>
            </a:p>
          </p:txBody>
        </p:sp>
        <p:sp>
          <p:nvSpPr>
            <p:cNvPr id="13" name="Text Box 11"/>
            <p:cNvSpPr txBox="1">
              <a:spLocks noChangeArrowheads="1"/>
            </p:cNvSpPr>
            <p:nvPr/>
          </p:nvSpPr>
          <p:spPr bwMode="auto">
            <a:xfrm>
              <a:off x="3232" y="2349"/>
              <a:ext cx="966"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Stimulates</a:t>
              </a:r>
            </a:p>
            <a:p>
              <a:pPr algn="ctr" eaLnBrk="0" hangingPunct="0"/>
              <a:r>
                <a:rPr kumimoji="1" lang="en-US" sz="1400"/>
                <a:t>placenta to make</a:t>
              </a:r>
            </a:p>
          </p:txBody>
        </p:sp>
        <p:sp>
          <p:nvSpPr>
            <p:cNvPr id="14" name="Text Box 12"/>
            <p:cNvSpPr txBox="1">
              <a:spLocks noChangeArrowheads="1"/>
            </p:cNvSpPr>
            <p:nvPr/>
          </p:nvSpPr>
          <p:spPr bwMode="auto">
            <a:xfrm>
              <a:off x="3254" y="2760"/>
              <a:ext cx="922"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b="1"/>
                <a:t>Prostaglandins</a:t>
              </a:r>
            </a:p>
          </p:txBody>
        </p:sp>
        <p:sp>
          <p:nvSpPr>
            <p:cNvPr id="15" name="Text Box 13"/>
            <p:cNvSpPr txBox="1">
              <a:spLocks noChangeArrowheads="1"/>
            </p:cNvSpPr>
            <p:nvPr/>
          </p:nvSpPr>
          <p:spPr bwMode="auto">
            <a:xfrm>
              <a:off x="3309" y="3458"/>
              <a:ext cx="867" cy="46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Stimulate more</a:t>
              </a:r>
            </a:p>
            <a:p>
              <a:pPr algn="ctr" eaLnBrk="0" hangingPunct="0"/>
              <a:r>
                <a:rPr kumimoji="1" lang="en-US" sz="1400"/>
                <a:t>contractions</a:t>
              </a:r>
            </a:p>
            <a:p>
              <a:pPr algn="ctr" eaLnBrk="0" hangingPunct="0"/>
              <a:r>
                <a:rPr kumimoji="1" lang="en-US" sz="1400"/>
                <a:t>of uterus</a:t>
              </a:r>
            </a:p>
          </p:txBody>
        </p:sp>
        <p:sp>
          <p:nvSpPr>
            <p:cNvPr id="16" name="Text Box 14"/>
            <p:cNvSpPr txBox="1">
              <a:spLocks noChangeArrowheads="1"/>
            </p:cNvSpPr>
            <p:nvPr/>
          </p:nvSpPr>
          <p:spPr bwMode="auto">
            <a:xfrm rot="-5400000">
              <a:off x="4160" y="1408"/>
              <a:ext cx="992"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Positive feedback</a:t>
              </a:r>
            </a:p>
          </p:txBody>
        </p:sp>
      </p:gr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a:t>The end of the journey!</a:t>
            </a:r>
          </a:p>
        </p:txBody>
      </p:sp>
      <p:pic>
        <p:nvPicPr>
          <p:cNvPr id="542723" name="Picture 3"/>
          <p:cNvPicPr>
            <a:picLocks noChangeAspect="1" noChangeArrowheads="1"/>
          </p:cNvPicPr>
          <p:nvPr/>
        </p:nvPicPr>
        <p:blipFill>
          <a:blip r:embed="rId4"/>
          <a:srcRect/>
          <a:stretch>
            <a:fillRect/>
          </a:stretch>
        </p:blipFill>
        <p:spPr bwMode="auto">
          <a:xfrm>
            <a:off x="825500" y="1341438"/>
            <a:ext cx="5638800" cy="5319712"/>
          </a:xfrm>
          <a:prstGeom prst="rect">
            <a:avLst/>
          </a:prstGeom>
          <a:noFill/>
          <a:ln w="9525">
            <a:noFill/>
            <a:miter lim="800000"/>
            <a:headEnd/>
            <a:tailEnd/>
          </a:ln>
          <a:effectLst>
            <a:outerShdw blurRad="63500" dist="38099" dir="2700000" algn="ctr" rotWithShape="0">
              <a:srgbClr val="333333">
                <a:alpha val="74998"/>
              </a:srgbClr>
            </a:outerShdw>
          </a:effectLst>
        </p:spPr>
      </p:pic>
      <p:sp>
        <p:nvSpPr>
          <p:cNvPr id="542724" name="AutoShape 4"/>
          <p:cNvSpPr>
            <a:spLocks/>
          </p:cNvSpPr>
          <p:nvPr/>
        </p:nvSpPr>
        <p:spPr bwMode="auto">
          <a:xfrm>
            <a:off x="4489450" y="3209925"/>
            <a:ext cx="4541838" cy="2311400"/>
          </a:xfrm>
          <a:prstGeom prst="wedgeEllipseCallout">
            <a:avLst>
              <a:gd name="adj1" fmla="val -96000"/>
              <a:gd name="adj2" fmla="val -46843"/>
            </a:avLst>
          </a:prstGeom>
          <a:solidFill>
            <a:srgbClr val="FFCC00"/>
          </a:solidFill>
          <a:ln w="57150">
            <a:solidFill>
              <a:srgbClr val="CC0000"/>
            </a:solidFill>
            <a:miter lim="800000"/>
            <a:headEnd/>
            <a:tailEnd/>
          </a:ln>
        </p:spPr>
        <p:txBody>
          <a:bodyPr wrap="none" lIns="0" tIns="0" rIns="0" bIns="0" anchor="ctr">
            <a:prstTxWarp prst="textNoShape">
              <a:avLst/>
            </a:prstTxWarp>
          </a:bodyPr>
          <a:lstStyle/>
          <a:p>
            <a:pPr>
              <a:spcBef>
                <a:spcPts val="1400"/>
              </a:spcBef>
            </a:pPr>
            <a:r>
              <a:rPr lang="en-US" sz="3600" b="1">
                <a:solidFill>
                  <a:schemeClr val="tx2"/>
                </a:solidFill>
                <a:latin typeface="Comic Sans MS" charset="0"/>
                <a:ea typeface="Geneva" charset="0"/>
                <a:cs typeface="Geneva" charset="0"/>
              </a:rPr>
              <a:t>And you think </a:t>
            </a:r>
            <a:br>
              <a:rPr lang="en-US" sz="3600" b="1">
                <a:solidFill>
                  <a:schemeClr val="tx2"/>
                </a:solidFill>
                <a:latin typeface="Comic Sans MS" charset="0"/>
                <a:ea typeface="Geneva" charset="0"/>
                <a:cs typeface="Geneva" charset="0"/>
              </a:rPr>
            </a:br>
            <a:r>
              <a:rPr lang="en-US" sz="3600" b="1">
                <a:solidFill>
                  <a:schemeClr val="tx2"/>
                </a:solidFill>
                <a:latin typeface="Comic Sans MS" charset="0"/>
                <a:ea typeface="Geneva" charset="0"/>
                <a:cs typeface="Geneva" charset="0"/>
              </a:rPr>
              <a:t>9 months of </a:t>
            </a:r>
            <a:br>
              <a:rPr lang="en-US" sz="3600" b="1">
                <a:solidFill>
                  <a:schemeClr val="tx2"/>
                </a:solidFill>
                <a:latin typeface="Comic Sans MS" charset="0"/>
                <a:ea typeface="Geneva" charset="0"/>
                <a:cs typeface="Geneva" charset="0"/>
              </a:rPr>
            </a:br>
            <a:r>
              <a:rPr lang="en-US" sz="3600" b="1">
                <a:solidFill>
                  <a:schemeClr val="tx2"/>
                </a:solidFill>
                <a:latin typeface="Comic Sans MS" charset="0"/>
                <a:ea typeface="Geneva" charset="0"/>
                <a:cs typeface="Geneva" charset="0"/>
              </a:rPr>
              <a:t>AP Bio is hard</a:t>
            </a:r>
            <a:r>
              <a:rPr lang="en-US" sz="3600" b="1" i="1">
                <a:solidFill>
                  <a:schemeClr val="tx2"/>
                </a:solidFill>
                <a:ea typeface="Geneva" charset="0"/>
                <a:cs typeface="Geneva"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2724"/>
                                        </p:tgtEl>
                                        <p:attrNameLst>
                                          <p:attrName>style.visibility</p:attrName>
                                        </p:attrNameLst>
                                      </p:cBhvr>
                                      <p:to>
                                        <p:strVal val="visible"/>
                                      </p:to>
                                    </p:set>
                                    <p:animEffect transition="in" filter="wipe(left)">
                                      <p:cBhvr>
                                        <p:cTn id="7" dur="500"/>
                                        <p:tgtEl>
                                          <p:spTgt spid="542724"/>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4"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0" y="274638"/>
            <a:ext cx="9144000" cy="334962"/>
          </a:xfrm>
        </p:spPr>
        <p:txBody>
          <a:bodyPr/>
          <a:lstStyle/>
          <a:p>
            <a:pPr eaLnBrk="1" hangingPunct="1"/>
            <a:r>
              <a:rPr lang="en-US" sz="3200">
                <a:ea typeface="ＭＳ Ｐゴシック" pitchFamily="-108" charset="-128"/>
                <a:cs typeface="ＭＳ Ｐゴシック" pitchFamily="-108" charset="-128"/>
              </a:rPr>
              <a:t>Mechanisms of some contraceptive methods</a:t>
            </a:r>
          </a:p>
        </p:txBody>
      </p:sp>
      <p:grpSp>
        <p:nvGrpSpPr>
          <p:cNvPr id="160771" name="Group 33"/>
          <p:cNvGrpSpPr>
            <a:grpSpLocks/>
          </p:cNvGrpSpPr>
          <p:nvPr/>
        </p:nvGrpSpPr>
        <p:grpSpPr bwMode="auto">
          <a:xfrm>
            <a:off x="2511425" y="639763"/>
            <a:ext cx="2955925" cy="5842000"/>
            <a:chOff x="1582" y="403"/>
            <a:chExt cx="1862" cy="3680"/>
          </a:xfrm>
        </p:grpSpPr>
        <p:pic>
          <p:nvPicPr>
            <p:cNvPr id="160772" name="Picture 4"/>
            <p:cNvPicPr>
              <a:picLocks noChangeAspect="1" noChangeArrowheads="1"/>
            </p:cNvPicPr>
            <p:nvPr/>
          </p:nvPicPr>
          <p:blipFill>
            <a:blip r:embed="rId2"/>
            <a:srcRect/>
            <a:stretch>
              <a:fillRect/>
            </a:stretch>
          </p:blipFill>
          <p:spPr bwMode="auto">
            <a:xfrm>
              <a:off x="1632" y="432"/>
              <a:ext cx="1757" cy="3648"/>
            </a:xfrm>
            <a:prstGeom prst="rect">
              <a:avLst/>
            </a:prstGeom>
            <a:noFill/>
            <a:ln w="9525">
              <a:noFill/>
              <a:miter lim="800000"/>
              <a:headEnd/>
              <a:tailEnd/>
            </a:ln>
          </p:spPr>
        </p:pic>
        <p:sp>
          <p:nvSpPr>
            <p:cNvPr id="160773" name="Text Box 5"/>
            <p:cNvSpPr txBox="1">
              <a:spLocks noChangeArrowheads="1"/>
            </p:cNvSpPr>
            <p:nvPr/>
          </p:nvSpPr>
          <p:spPr bwMode="auto">
            <a:xfrm>
              <a:off x="1899" y="407"/>
              <a:ext cx="259"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b="1"/>
                <a:t>Male</a:t>
              </a:r>
            </a:p>
          </p:txBody>
        </p:sp>
        <p:sp>
          <p:nvSpPr>
            <p:cNvPr id="160774" name="Text Box 6"/>
            <p:cNvSpPr txBox="1">
              <a:spLocks noChangeArrowheads="1"/>
            </p:cNvSpPr>
            <p:nvPr/>
          </p:nvSpPr>
          <p:spPr bwMode="auto">
            <a:xfrm>
              <a:off x="2684" y="403"/>
              <a:ext cx="33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b="1"/>
                <a:t>Female</a:t>
              </a:r>
            </a:p>
          </p:txBody>
        </p:sp>
        <p:sp>
          <p:nvSpPr>
            <p:cNvPr id="160775" name="Text Box 7"/>
            <p:cNvSpPr txBox="1">
              <a:spLocks noChangeArrowheads="1"/>
            </p:cNvSpPr>
            <p:nvPr/>
          </p:nvSpPr>
          <p:spPr bwMode="auto">
            <a:xfrm>
              <a:off x="1640" y="495"/>
              <a:ext cx="331"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Method</a:t>
              </a:r>
            </a:p>
          </p:txBody>
        </p:sp>
        <p:sp>
          <p:nvSpPr>
            <p:cNvPr id="160776" name="Text Box 8"/>
            <p:cNvSpPr txBox="1">
              <a:spLocks noChangeArrowheads="1"/>
            </p:cNvSpPr>
            <p:nvPr/>
          </p:nvSpPr>
          <p:spPr bwMode="auto">
            <a:xfrm>
              <a:off x="2095" y="494"/>
              <a:ext cx="281"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Event</a:t>
              </a:r>
            </a:p>
          </p:txBody>
        </p:sp>
        <p:sp>
          <p:nvSpPr>
            <p:cNvPr id="160777" name="Text Box 9"/>
            <p:cNvSpPr txBox="1">
              <a:spLocks noChangeArrowheads="1"/>
            </p:cNvSpPr>
            <p:nvPr/>
          </p:nvSpPr>
          <p:spPr bwMode="auto">
            <a:xfrm>
              <a:off x="2510" y="491"/>
              <a:ext cx="281"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Event</a:t>
              </a:r>
            </a:p>
          </p:txBody>
        </p:sp>
        <p:sp>
          <p:nvSpPr>
            <p:cNvPr id="160778" name="Text Box 10"/>
            <p:cNvSpPr txBox="1">
              <a:spLocks noChangeArrowheads="1"/>
            </p:cNvSpPr>
            <p:nvPr/>
          </p:nvSpPr>
          <p:spPr bwMode="auto">
            <a:xfrm>
              <a:off x="2928" y="495"/>
              <a:ext cx="331"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Method</a:t>
              </a:r>
            </a:p>
          </p:txBody>
        </p:sp>
        <p:sp>
          <p:nvSpPr>
            <p:cNvPr id="160779" name="Text Box 11"/>
            <p:cNvSpPr txBox="1">
              <a:spLocks noChangeArrowheads="1"/>
            </p:cNvSpPr>
            <p:nvPr/>
          </p:nvSpPr>
          <p:spPr bwMode="auto">
            <a:xfrm>
              <a:off x="1984" y="602"/>
              <a:ext cx="49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800"/>
                <a:t>Production of</a:t>
              </a:r>
            </a:p>
            <a:p>
              <a:pPr eaLnBrk="0" hangingPunct="0"/>
              <a:r>
                <a:rPr kumimoji="1" lang="en-US" sz="800"/>
                <a:t>viable sperm</a:t>
              </a:r>
            </a:p>
          </p:txBody>
        </p:sp>
        <p:sp>
          <p:nvSpPr>
            <p:cNvPr id="160780" name="Text Box 12"/>
            <p:cNvSpPr txBox="1">
              <a:spLocks noChangeArrowheads="1"/>
            </p:cNvSpPr>
            <p:nvPr/>
          </p:nvSpPr>
          <p:spPr bwMode="auto">
            <a:xfrm>
              <a:off x="2402" y="606"/>
              <a:ext cx="524"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800"/>
                <a:t>Production of</a:t>
              </a:r>
            </a:p>
            <a:p>
              <a:pPr eaLnBrk="0" hangingPunct="0"/>
              <a:r>
                <a:rPr kumimoji="1" lang="en-US" sz="800"/>
                <a:t>viable oocytes</a:t>
              </a:r>
            </a:p>
          </p:txBody>
        </p:sp>
        <p:sp>
          <p:nvSpPr>
            <p:cNvPr id="160781" name="Text Box 13"/>
            <p:cNvSpPr txBox="1">
              <a:spLocks noChangeArrowheads="1"/>
            </p:cNvSpPr>
            <p:nvPr/>
          </p:nvSpPr>
          <p:spPr bwMode="auto">
            <a:xfrm>
              <a:off x="1582" y="780"/>
              <a:ext cx="43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Vasectomy</a:t>
              </a:r>
            </a:p>
          </p:txBody>
        </p:sp>
        <p:sp>
          <p:nvSpPr>
            <p:cNvPr id="160782" name="Text Box 14"/>
            <p:cNvSpPr txBox="1">
              <a:spLocks noChangeArrowheads="1"/>
            </p:cNvSpPr>
            <p:nvPr/>
          </p:nvSpPr>
          <p:spPr bwMode="auto">
            <a:xfrm>
              <a:off x="2846" y="805"/>
              <a:ext cx="562" cy="44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800"/>
                <a:t>Combination</a:t>
              </a:r>
            </a:p>
            <a:p>
              <a:pPr eaLnBrk="0" hangingPunct="0"/>
              <a:r>
                <a:rPr kumimoji="1" lang="en-US" sz="800"/>
                <a:t>birth control </a:t>
              </a:r>
            </a:p>
            <a:p>
              <a:pPr eaLnBrk="0" hangingPunct="0"/>
              <a:r>
                <a:rPr kumimoji="1" lang="en-US" sz="800"/>
                <a:t>pill (or injection,</a:t>
              </a:r>
            </a:p>
            <a:p>
              <a:pPr eaLnBrk="0" hangingPunct="0"/>
              <a:r>
                <a:rPr kumimoji="1" lang="en-US" sz="800"/>
                <a:t>patch, or</a:t>
              </a:r>
            </a:p>
            <a:p>
              <a:pPr eaLnBrk="0" hangingPunct="0"/>
              <a:r>
                <a:rPr kumimoji="1" lang="en-US" sz="800"/>
                <a:t>vaginal ring)</a:t>
              </a:r>
            </a:p>
          </p:txBody>
        </p:sp>
        <p:sp>
          <p:nvSpPr>
            <p:cNvPr id="160783" name="Text Box 15"/>
            <p:cNvSpPr txBox="1">
              <a:spLocks noChangeArrowheads="1"/>
            </p:cNvSpPr>
            <p:nvPr/>
          </p:nvSpPr>
          <p:spPr bwMode="auto">
            <a:xfrm>
              <a:off x="1971" y="1083"/>
              <a:ext cx="577" cy="289"/>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Sperm transport</a:t>
              </a:r>
            </a:p>
            <a:p>
              <a:pPr algn="ctr" eaLnBrk="0" hangingPunct="0"/>
              <a:r>
                <a:rPr kumimoji="1" lang="en-US" sz="800"/>
                <a:t>down male</a:t>
              </a:r>
            </a:p>
            <a:p>
              <a:pPr algn="ctr" eaLnBrk="0" hangingPunct="0"/>
              <a:r>
                <a:rPr kumimoji="1" lang="en-US" sz="800"/>
                <a:t>duct system</a:t>
              </a:r>
            </a:p>
          </p:txBody>
        </p:sp>
        <p:sp>
          <p:nvSpPr>
            <p:cNvPr id="160784" name="Text Box 16"/>
            <p:cNvSpPr txBox="1">
              <a:spLocks noChangeArrowheads="1"/>
            </p:cNvSpPr>
            <p:nvPr/>
          </p:nvSpPr>
          <p:spPr bwMode="auto">
            <a:xfrm>
              <a:off x="2480" y="1096"/>
              <a:ext cx="38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Ovulation</a:t>
              </a:r>
            </a:p>
          </p:txBody>
        </p:sp>
        <p:sp>
          <p:nvSpPr>
            <p:cNvPr id="160785" name="Text Box 17"/>
            <p:cNvSpPr txBox="1">
              <a:spLocks noChangeArrowheads="1"/>
            </p:cNvSpPr>
            <p:nvPr/>
          </p:nvSpPr>
          <p:spPr bwMode="auto">
            <a:xfrm>
              <a:off x="1593" y="1300"/>
              <a:ext cx="435"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Abstinence</a:t>
              </a:r>
            </a:p>
          </p:txBody>
        </p:sp>
        <p:sp>
          <p:nvSpPr>
            <p:cNvPr id="160786" name="Text Box 18"/>
            <p:cNvSpPr txBox="1">
              <a:spLocks noChangeArrowheads="1"/>
            </p:cNvSpPr>
            <p:nvPr/>
          </p:nvSpPr>
          <p:spPr bwMode="auto">
            <a:xfrm>
              <a:off x="1585" y="1404"/>
              <a:ext cx="359"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Condom</a:t>
              </a:r>
            </a:p>
          </p:txBody>
        </p:sp>
        <p:sp>
          <p:nvSpPr>
            <p:cNvPr id="160787" name="Text Box 19"/>
            <p:cNvSpPr txBox="1">
              <a:spLocks noChangeArrowheads="1"/>
            </p:cNvSpPr>
            <p:nvPr/>
          </p:nvSpPr>
          <p:spPr bwMode="auto">
            <a:xfrm>
              <a:off x="1603" y="1512"/>
              <a:ext cx="441"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800"/>
                <a:t>Coitus</a:t>
              </a:r>
            </a:p>
            <a:p>
              <a:pPr eaLnBrk="0" hangingPunct="0"/>
              <a:r>
                <a:rPr kumimoji="1" lang="en-US" sz="800"/>
                <a:t>interruptus</a:t>
              </a:r>
            </a:p>
            <a:p>
              <a:pPr eaLnBrk="0" hangingPunct="0"/>
              <a:r>
                <a:rPr kumimoji="1" lang="en-US" sz="800"/>
                <a:t>(very high</a:t>
              </a:r>
            </a:p>
            <a:p>
              <a:pPr eaLnBrk="0" hangingPunct="0"/>
              <a:r>
                <a:rPr kumimoji="1" lang="en-US" sz="800"/>
                <a:t>failure rate)</a:t>
              </a:r>
            </a:p>
          </p:txBody>
        </p:sp>
        <p:sp>
          <p:nvSpPr>
            <p:cNvPr id="160788" name="Text Box 20"/>
            <p:cNvSpPr txBox="1">
              <a:spLocks noChangeArrowheads="1"/>
            </p:cNvSpPr>
            <p:nvPr/>
          </p:nvSpPr>
          <p:spPr bwMode="auto">
            <a:xfrm>
              <a:off x="2052" y="1651"/>
              <a:ext cx="396" cy="289"/>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Sperm</a:t>
              </a:r>
            </a:p>
            <a:p>
              <a:pPr algn="ctr" eaLnBrk="0" hangingPunct="0"/>
              <a:r>
                <a:rPr kumimoji="1" lang="en-US" sz="800"/>
                <a:t>deposited</a:t>
              </a:r>
            </a:p>
            <a:p>
              <a:pPr algn="ctr" eaLnBrk="0" hangingPunct="0"/>
              <a:r>
                <a:rPr kumimoji="1" lang="en-US" sz="800"/>
                <a:t>in vagina</a:t>
              </a:r>
            </a:p>
          </p:txBody>
        </p:sp>
        <p:sp>
          <p:nvSpPr>
            <p:cNvPr id="160789" name="Text Box 21"/>
            <p:cNvSpPr txBox="1">
              <a:spLocks noChangeArrowheads="1"/>
            </p:cNvSpPr>
            <p:nvPr/>
          </p:nvSpPr>
          <p:spPr bwMode="auto">
            <a:xfrm>
              <a:off x="2378" y="1651"/>
              <a:ext cx="525" cy="289"/>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Capture of the</a:t>
              </a:r>
            </a:p>
            <a:p>
              <a:pPr algn="ctr" eaLnBrk="0" hangingPunct="0"/>
              <a:r>
                <a:rPr kumimoji="1" lang="en-US" sz="800"/>
                <a:t>oocyte by the</a:t>
              </a:r>
            </a:p>
            <a:p>
              <a:pPr algn="ctr" eaLnBrk="0" hangingPunct="0"/>
              <a:r>
                <a:rPr kumimoji="1" lang="en-US" sz="800"/>
                <a:t>oviduct</a:t>
              </a:r>
            </a:p>
          </p:txBody>
        </p:sp>
        <p:sp>
          <p:nvSpPr>
            <p:cNvPr id="160790" name="Text Box 22"/>
            <p:cNvSpPr txBox="1">
              <a:spLocks noChangeArrowheads="1"/>
            </p:cNvSpPr>
            <p:nvPr/>
          </p:nvSpPr>
          <p:spPr bwMode="auto">
            <a:xfrm>
              <a:off x="2841" y="1308"/>
              <a:ext cx="435"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Abstinence</a:t>
              </a:r>
            </a:p>
          </p:txBody>
        </p:sp>
        <p:sp>
          <p:nvSpPr>
            <p:cNvPr id="160791" name="Text Box 23"/>
            <p:cNvSpPr txBox="1">
              <a:spLocks noChangeArrowheads="1"/>
            </p:cNvSpPr>
            <p:nvPr/>
          </p:nvSpPr>
          <p:spPr bwMode="auto">
            <a:xfrm>
              <a:off x="2841" y="1916"/>
              <a:ext cx="499"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Tubal ligation</a:t>
              </a:r>
            </a:p>
          </p:txBody>
        </p:sp>
        <p:sp>
          <p:nvSpPr>
            <p:cNvPr id="160792" name="Text Box 24"/>
            <p:cNvSpPr txBox="1">
              <a:spLocks noChangeArrowheads="1"/>
            </p:cNvSpPr>
            <p:nvPr/>
          </p:nvSpPr>
          <p:spPr bwMode="auto">
            <a:xfrm>
              <a:off x="2851" y="2060"/>
              <a:ext cx="593" cy="52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800"/>
                <a:t>Spermicides;</a:t>
              </a:r>
            </a:p>
            <a:p>
              <a:pPr eaLnBrk="0" hangingPunct="0"/>
              <a:r>
                <a:rPr kumimoji="1" lang="en-US" sz="800"/>
                <a:t>diaphragm;</a:t>
              </a:r>
            </a:p>
            <a:p>
              <a:pPr eaLnBrk="0" hangingPunct="0"/>
              <a:r>
                <a:rPr kumimoji="1" lang="en-US" sz="800"/>
                <a:t>cervical cap;</a:t>
              </a:r>
            </a:p>
            <a:p>
              <a:pPr eaLnBrk="0" hangingPunct="0"/>
              <a:r>
                <a:rPr kumimoji="1" lang="en-US" sz="800"/>
                <a:t>progestin alone</a:t>
              </a:r>
            </a:p>
            <a:p>
              <a:pPr eaLnBrk="0" hangingPunct="0"/>
              <a:r>
                <a:rPr kumimoji="1" lang="en-US" sz="800"/>
                <a:t>(minipill, implant,</a:t>
              </a:r>
            </a:p>
            <a:p>
              <a:pPr eaLnBrk="0" hangingPunct="0"/>
              <a:r>
                <a:rPr kumimoji="1" lang="en-US" sz="800"/>
                <a:t>or injection)</a:t>
              </a:r>
            </a:p>
          </p:txBody>
        </p:sp>
        <p:sp>
          <p:nvSpPr>
            <p:cNvPr id="160793" name="Text Box 25"/>
            <p:cNvSpPr txBox="1">
              <a:spLocks noChangeArrowheads="1"/>
            </p:cNvSpPr>
            <p:nvPr/>
          </p:nvSpPr>
          <p:spPr bwMode="auto">
            <a:xfrm>
              <a:off x="2026" y="2208"/>
              <a:ext cx="470" cy="52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Sperm </a:t>
              </a:r>
            </a:p>
            <a:p>
              <a:pPr algn="ctr" eaLnBrk="0" hangingPunct="0"/>
              <a:r>
                <a:rPr kumimoji="1" lang="en-US" sz="800"/>
                <a:t>movement</a:t>
              </a:r>
            </a:p>
            <a:p>
              <a:pPr algn="ctr" eaLnBrk="0" hangingPunct="0"/>
              <a:r>
                <a:rPr kumimoji="1" lang="en-US" sz="800"/>
                <a:t>through </a:t>
              </a:r>
            </a:p>
            <a:p>
              <a:pPr algn="ctr" eaLnBrk="0" hangingPunct="0"/>
              <a:r>
                <a:rPr kumimoji="1" lang="en-US" sz="800"/>
                <a:t>female</a:t>
              </a:r>
            </a:p>
            <a:p>
              <a:pPr algn="ctr" eaLnBrk="0" hangingPunct="0"/>
              <a:r>
                <a:rPr kumimoji="1" lang="en-US" sz="800"/>
                <a:t>reproductive</a:t>
              </a:r>
            </a:p>
            <a:p>
              <a:pPr algn="ctr" eaLnBrk="0" hangingPunct="0"/>
              <a:r>
                <a:rPr kumimoji="1" lang="en-US" sz="800"/>
                <a:t>tract</a:t>
              </a:r>
            </a:p>
          </p:txBody>
        </p:sp>
        <p:sp>
          <p:nvSpPr>
            <p:cNvPr id="160794" name="Text Box 26"/>
            <p:cNvSpPr txBox="1">
              <a:spLocks noChangeArrowheads="1"/>
            </p:cNvSpPr>
            <p:nvPr/>
          </p:nvSpPr>
          <p:spPr bwMode="auto">
            <a:xfrm>
              <a:off x="2414" y="2215"/>
              <a:ext cx="446" cy="289"/>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Transport</a:t>
              </a:r>
            </a:p>
            <a:p>
              <a:pPr algn="ctr" eaLnBrk="0" hangingPunct="0"/>
              <a:r>
                <a:rPr kumimoji="1" lang="en-US" sz="800"/>
                <a:t>of oocyte in</a:t>
              </a:r>
            </a:p>
            <a:p>
              <a:pPr algn="ctr" eaLnBrk="0" hangingPunct="0"/>
              <a:r>
                <a:rPr kumimoji="1" lang="en-US" sz="800"/>
                <a:t>oviduct</a:t>
              </a:r>
            </a:p>
          </p:txBody>
        </p:sp>
        <p:sp>
          <p:nvSpPr>
            <p:cNvPr id="160795" name="Text Box 27"/>
            <p:cNvSpPr txBox="1">
              <a:spLocks noChangeArrowheads="1"/>
            </p:cNvSpPr>
            <p:nvPr/>
          </p:nvSpPr>
          <p:spPr bwMode="auto">
            <a:xfrm>
              <a:off x="1977" y="2870"/>
              <a:ext cx="94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Meeting of sperm and oocyte</a:t>
              </a:r>
            </a:p>
            <a:p>
              <a:pPr algn="ctr" eaLnBrk="0" hangingPunct="0"/>
              <a:r>
                <a:rPr kumimoji="1" lang="en-US" sz="800"/>
                <a:t>in oviduct</a:t>
              </a:r>
            </a:p>
          </p:txBody>
        </p:sp>
        <p:sp>
          <p:nvSpPr>
            <p:cNvPr id="160796" name="Text Box 28"/>
            <p:cNvSpPr txBox="1">
              <a:spLocks noChangeArrowheads="1"/>
            </p:cNvSpPr>
            <p:nvPr/>
          </p:nvSpPr>
          <p:spPr bwMode="auto">
            <a:xfrm>
              <a:off x="2844" y="3148"/>
              <a:ext cx="51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800"/>
                <a:t>Morning-after </a:t>
              </a:r>
            </a:p>
            <a:p>
              <a:pPr eaLnBrk="0" hangingPunct="0"/>
              <a:r>
                <a:rPr kumimoji="1" lang="en-US" sz="800"/>
                <a:t>pill (MAP)</a:t>
              </a:r>
            </a:p>
          </p:txBody>
        </p:sp>
        <p:sp>
          <p:nvSpPr>
            <p:cNvPr id="160797" name="Text Box 29"/>
            <p:cNvSpPr txBox="1">
              <a:spLocks noChangeArrowheads="1"/>
            </p:cNvSpPr>
            <p:nvPr/>
          </p:nvSpPr>
          <p:spPr bwMode="auto">
            <a:xfrm>
              <a:off x="2036" y="3228"/>
              <a:ext cx="80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Union of sperm and egg</a:t>
              </a:r>
            </a:p>
          </p:txBody>
        </p:sp>
        <p:sp>
          <p:nvSpPr>
            <p:cNvPr id="160798" name="Text Box 30"/>
            <p:cNvSpPr txBox="1">
              <a:spLocks noChangeArrowheads="1"/>
            </p:cNvSpPr>
            <p:nvPr/>
          </p:nvSpPr>
          <p:spPr bwMode="auto">
            <a:xfrm>
              <a:off x="2027" y="3535"/>
              <a:ext cx="861" cy="289"/>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Implantation of blastocyst </a:t>
              </a:r>
            </a:p>
            <a:p>
              <a:pPr algn="ctr" eaLnBrk="0" hangingPunct="0"/>
              <a:r>
                <a:rPr kumimoji="1" lang="en-US" sz="800"/>
                <a:t>in properly prepared </a:t>
              </a:r>
            </a:p>
            <a:p>
              <a:pPr algn="ctr" eaLnBrk="0" hangingPunct="0"/>
              <a:r>
                <a:rPr kumimoji="1" lang="en-US" sz="800"/>
                <a:t>endometrium</a:t>
              </a:r>
            </a:p>
          </p:txBody>
        </p:sp>
        <p:sp>
          <p:nvSpPr>
            <p:cNvPr id="160799" name="Text Box 31"/>
            <p:cNvSpPr txBox="1">
              <a:spLocks noChangeArrowheads="1"/>
            </p:cNvSpPr>
            <p:nvPr/>
          </p:nvSpPr>
          <p:spPr bwMode="auto">
            <a:xfrm>
              <a:off x="2332" y="3948"/>
              <a:ext cx="24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Birth</a:t>
              </a:r>
            </a:p>
          </p:txBody>
        </p:sp>
        <p:sp>
          <p:nvSpPr>
            <p:cNvPr id="160800" name="Text Box 32"/>
            <p:cNvSpPr txBox="1">
              <a:spLocks noChangeArrowheads="1"/>
            </p:cNvSpPr>
            <p:nvPr/>
          </p:nvSpPr>
          <p:spPr bwMode="auto">
            <a:xfrm>
              <a:off x="2840" y="3396"/>
              <a:ext cx="56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Progestin alone</a:t>
              </a:r>
            </a:p>
          </p:txBody>
        </p:sp>
      </p:grpSp>
    </p:spTree>
    <p:extLst>
      <p:ext uri="{BB962C8B-B14F-4D97-AF65-F5344CB8AC3E}">
        <p14:creationId xmlns:p14="http://schemas.microsoft.com/office/powerpoint/2010/main" val="949032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304800" y="304800"/>
            <a:ext cx="8534400" cy="914400"/>
          </a:xfrm>
        </p:spPr>
        <p:txBody>
          <a:bodyPr/>
          <a:lstStyle/>
          <a:p>
            <a:r>
              <a:rPr lang="en-US" sz="3600" smtClean="0">
                <a:ea typeface="ＭＳ Ｐゴシック" pitchFamily="-108" charset="-128"/>
                <a:cs typeface="ＭＳ Ｐゴシック" pitchFamily="-108" charset="-128"/>
              </a:rPr>
              <a:t>Reproductive Cloning of a Mammal by Nuclear Transplantation</a:t>
            </a:r>
          </a:p>
        </p:txBody>
      </p:sp>
      <p:grpSp>
        <p:nvGrpSpPr>
          <p:cNvPr id="209923" name="Group 47"/>
          <p:cNvGrpSpPr>
            <a:grpSpLocks/>
          </p:cNvGrpSpPr>
          <p:nvPr/>
        </p:nvGrpSpPr>
        <p:grpSpPr bwMode="auto">
          <a:xfrm>
            <a:off x="304800" y="1385888"/>
            <a:ext cx="8172450" cy="5472112"/>
            <a:chOff x="180" y="696"/>
            <a:chExt cx="5148" cy="3447"/>
          </a:xfrm>
        </p:grpSpPr>
        <p:grpSp>
          <p:nvGrpSpPr>
            <p:cNvPr id="209924" name="Group 45"/>
            <p:cNvGrpSpPr>
              <a:grpSpLocks/>
            </p:cNvGrpSpPr>
            <p:nvPr/>
          </p:nvGrpSpPr>
          <p:grpSpPr bwMode="auto">
            <a:xfrm>
              <a:off x="180" y="696"/>
              <a:ext cx="4996" cy="3447"/>
              <a:chOff x="180" y="696"/>
              <a:chExt cx="4996" cy="3447"/>
            </a:xfrm>
          </p:grpSpPr>
          <p:sp>
            <p:nvSpPr>
              <p:cNvPr id="209926" name="Text Box 11"/>
              <p:cNvSpPr txBox="1">
                <a:spLocks noChangeArrowheads="1"/>
              </p:cNvSpPr>
              <p:nvPr/>
            </p:nvSpPr>
            <p:spPr bwMode="auto">
              <a:xfrm>
                <a:off x="4612" y="1384"/>
                <a:ext cx="488" cy="288"/>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200"/>
                  <a:t>Nucleus</a:t>
                </a:r>
              </a:p>
              <a:p>
                <a:r>
                  <a:rPr kumimoji="1" lang="en-US" sz="1200"/>
                  <a:t>removed</a:t>
                </a:r>
              </a:p>
            </p:txBody>
          </p:sp>
          <p:grpSp>
            <p:nvGrpSpPr>
              <p:cNvPr id="209927" name="Group 29"/>
              <p:cNvGrpSpPr>
                <a:grpSpLocks/>
              </p:cNvGrpSpPr>
              <p:nvPr/>
            </p:nvGrpSpPr>
            <p:grpSpPr bwMode="auto">
              <a:xfrm>
                <a:off x="3264" y="696"/>
                <a:ext cx="1912" cy="3447"/>
                <a:chOff x="3072" y="696"/>
                <a:chExt cx="1912" cy="3447"/>
              </a:xfrm>
            </p:grpSpPr>
            <p:pic>
              <p:nvPicPr>
                <p:cNvPr id="209939" name="Picture 7" descr="&#10;21_07_CNL.jpg                                                  00103A7B101                            BDBF533F:"/>
                <p:cNvPicPr>
                  <a:picLocks noChangeAspect="1" noChangeArrowheads="1"/>
                </p:cNvPicPr>
                <p:nvPr/>
              </p:nvPicPr>
              <p:blipFill>
                <a:blip r:embed="rId2"/>
                <a:srcRect/>
                <a:stretch>
                  <a:fillRect/>
                </a:stretch>
              </p:blipFill>
              <p:spPr bwMode="auto">
                <a:xfrm>
                  <a:off x="3239" y="696"/>
                  <a:ext cx="1705" cy="3072"/>
                </a:xfrm>
                <a:prstGeom prst="rect">
                  <a:avLst/>
                </a:prstGeom>
                <a:noFill/>
                <a:ln w="9525">
                  <a:noFill/>
                  <a:miter lim="800000"/>
                  <a:headEnd/>
                  <a:tailEnd/>
                </a:ln>
              </p:spPr>
            </p:pic>
            <p:sp>
              <p:nvSpPr>
                <p:cNvPr id="209940" name="Text Box 8"/>
                <p:cNvSpPr txBox="1">
                  <a:spLocks noChangeArrowheads="1"/>
                </p:cNvSpPr>
                <p:nvPr/>
              </p:nvSpPr>
              <p:spPr bwMode="auto">
                <a:xfrm>
                  <a:off x="3106" y="796"/>
                  <a:ext cx="542" cy="288"/>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200"/>
                    <a:t>Mammary</a:t>
                  </a:r>
                </a:p>
                <a:p>
                  <a:r>
                    <a:rPr kumimoji="1" lang="en-US" sz="1200"/>
                    <a:t>cell donor</a:t>
                  </a:r>
                </a:p>
              </p:txBody>
            </p:sp>
            <p:sp>
              <p:nvSpPr>
                <p:cNvPr id="209941" name="Text Box 9"/>
                <p:cNvSpPr txBox="1">
                  <a:spLocks noChangeArrowheads="1"/>
                </p:cNvSpPr>
                <p:nvPr/>
              </p:nvSpPr>
              <p:spPr bwMode="auto">
                <a:xfrm>
                  <a:off x="4084" y="752"/>
                  <a:ext cx="456" cy="288"/>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200"/>
                    <a:t>Egg cell</a:t>
                  </a:r>
                </a:p>
                <a:p>
                  <a:r>
                    <a:rPr kumimoji="1" lang="en-US" sz="1200"/>
                    <a:t>donor</a:t>
                  </a:r>
                </a:p>
              </p:txBody>
            </p:sp>
            <p:sp>
              <p:nvSpPr>
                <p:cNvPr id="209942" name="Text Box 10"/>
                <p:cNvSpPr txBox="1">
                  <a:spLocks noChangeArrowheads="1"/>
                </p:cNvSpPr>
                <p:nvPr/>
              </p:nvSpPr>
              <p:spPr bwMode="auto">
                <a:xfrm>
                  <a:off x="3900" y="1268"/>
                  <a:ext cx="569" cy="288"/>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200"/>
                    <a:t>Egg cell</a:t>
                  </a:r>
                </a:p>
                <a:p>
                  <a:r>
                    <a:rPr kumimoji="1" lang="en-US" sz="1200"/>
                    <a:t>from ovary</a:t>
                  </a:r>
                </a:p>
              </p:txBody>
            </p:sp>
            <p:sp>
              <p:nvSpPr>
                <p:cNvPr id="209943" name="Text Box 12"/>
                <p:cNvSpPr txBox="1">
                  <a:spLocks noChangeArrowheads="1"/>
                </p:cNvSpPr>
                <p:nvPr/>
              </p:nvSpPr>
              <p:spPr bwMode="auto">
                <a:xfrm>
                  <a:off x="3156" y="1588"/>
                  <a:ext cx="876" cy="748"/>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200"/>
                    <a:t>Cultured </a:t>
                  </a:r>
                </a:p>
                <a:p>
                  <a:r>
                    <a:rPr kumimoji="1" lang="en-US" sz="1200"/>
                    <a:t>mammary cells </a:t>
                  </a:r>
                </a:p>
                <a:p>
                  <a:r>
                    <a:rPr kumimoji="1" lang="en-US" sz="1200"/>
                    <a:t>are semistarved, </a:t>
                  </a:r>
                </a:p>
                <a:p>
                  <a:r>
                    <a:rPr kumimoji="1" lang="en-US" sz="1200"/>
                    <a:t>arresting the cell</a:t>
                  </a:r>
                </a:p>
                <a:p>
                  <a:r>
                    <a:rPr kumimoji="1" lang="en-US" sz="1200"/>
                    <a:t>cycle and causing</a:t>
                  </a:r>
                </a:p>
                <a:p>
                  <a:r>
                    <a:rPr kumimoji="1" lang="en-US" sz="1200"/>
                    <a:t>dedifferentiation</a:t>
                  </a:r>
                </a:p>
              </p:txBody>
            </p:sp>
            <p:sp>
              <p:nvSpPr>
                <p:cNvPr id="209944" name="Text Box 13"/>
                <p:cNvSpPr txBox="1">
                  <a:spLocks noChangeArrowheads="1"/>
                </p:cNvSpPr>
                <p:nvPr/>
              </p:nvSpPr>
              <p:spPr bwMode="auto">
                <a:xfrm>
                  <a:off x="4272" y="2100"/>
                  <a:ext cx="712" cy="288"/>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200"/>
                    <a:t>Nucleus from</a:t>
                  </a:r>
                </a:p>
                <a:p>
                  <a:r>
                    <a:rPr kumimoji="1" lang="en-US" sz="1200"/>
                    <a:t>mammary cell</a:t>
                  </a:r>
                </a:p>
              </p:txBody>
            </p:sp>
            <p:sp>
              <p:nvSpPr>
                <p:cNvPr id="209945" name="Text Box 14"/>
                <p:cNvSpPr txBox="1">
                  <a:spLocks noChangeArrowheads="1"/>
                </p:cNvSpPr>
                <p:nvPr/>
              </p:nvSpPr>
              <p:spPr bwMode="auto">
                <a:xfrm>
                  <a:off x="3120" y="2328"/>
                  <a:ext cx="813"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200"/>
                    <a:t>Grown in culture</a:t>
                  </a:r>
                </a:p>
              </p:txBody>
            </p:sp>
            <p:sp>
              <p:nvSpPr>
                <p:cNvPr id="209946" name="Text Box 15"/>
                <p:cNvSpPr txBox="1">
                  <a:spLocks noChangeArrowheads="1"/>
                </p:cNvSpPr>
                <p:nvPr/>
              </p:nvSpPr>
              <p:spPr bwMode="auto">
                <a:xfrm>
                  <a:off x="4264" y="2508"/>
                  <a:ext cx="680"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200"/>
                    <a:t>Early embryo</a:t>
                  </a:r>
                </a:p>
              </p:txBody>
            </p:sp>
            <p:sp>
              <p:nvSpPr>
                <p:cNvPr id="209947" name="Text Box 16"/>
                <p:cNvSpPr txBox="1">
                  <a:spLocks noChangeArrowheads="1"/>
                </p:cNvSpPr>
                <p:nvPr/>
              </p:nvSpPr>
              <p:spPr bwMode="auto">
                <a:xfrm>
                  <a:off x="3142" y="2636"/>
                  <a:ext cx="930" cy="288"/>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200"/>
                    <a:t>Implanted in uterus</a:t>
                  </a:r>
                </a:p>
                <a:p>
                  <a:r>
                    <a:rPr kumimoji="1" lang="en-US" sz="1200"/>
                    <a:t>of a third sheep</a:t>
                  </a:r>
                </a:p>
              </p:txBody>
            </p:sp>
            <p:sp>
              <p:nvSpPr>
                <p:cNvPr id="209948" name="Text Box 17"/>
                <p:cNvSpPr txBox="1">
                  <a:spLocks noChangeArrowheads="1"/>
                </p:cNvSpPr>
                <p:nvPr/>
              </p:nvSpPr>
              <p:spPr bwMode="auto">
                <a:xfrm>
                  <a:off x="4312" y="3048"/>
                  <a:ext cx="536" cy="288"/>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200"/>
                    <a:t>Surrogate</a:t>
                  </a:r>
                </a:p>
                <a:p>
                  <a:r>
                    <a:rPr kumimoji="1" lang="en-US" sz="1200"/>
                    <a:t>mother</a:t>
                  </a:r>
                </a:p>
              </p:txBody>
            </p:sp>
            <p:sp>
              <p:nvSpPr>
                <p:cNvPr id="209949" name="Text Box 18"/>
                <p:cNvSpPr txBox="1">
                  <a:spLocks noChangeArrowheads="1"/>
                </p:cNvSpPr>
                <p:nvPr/>
              </p:nvSpPr>
              <p:spPr bwMode="auto">
                <a:xfrm>
                  <a:off x="3140" y="3240"/>
                  <a:ext cx="663" cy="288"/>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200"/>
                    <a:t>Embryonic</a:t>
                  </a:r>
                </a:p>
                <a:p>
                  <a:r>
                    <a:rPr kumimoji="1" lang="en-US" sz="1200"/>
                    <a:t>development</a:t>
                  </a:r>
                </a:p>
              </p:txBody>
            </p:sp>
            <p:sp>
              <p:nvSpPr>
                <p:cNvPr id="209950" name="Text Box 19"/>
                <p:cNvSpPr txBox="1">
                  <a:spLocks noChangeArrowheads="1"/>
                </p:cNvSpPr>
                <p:nvPr/>
              </p:nvSpPr>
              <p:spPr bwMode="auto">
                <a:xfrm>
                  <a:off x="3692" y="3740"/>
                  <a:ext cx="1078" cy="403"/>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200"/>
                    <a:t>Lamb (“Dolly”)</a:t>
                  </a:r>
                </a:p>
                <a:p>
                  <a:r>
                    <a:rPr kumimoji="1" lang="en-US" sz="1200"/>
                    <a:t>genetically identical to </a:t>
                  </a:r>
                </a:p>
                <a:p>
                  <a:r>
                    <a:rPr kumimoji="1" lang="en-US" sz="1200"/>
                    <a:t>mammary cell donor</a:t>
                  </a:r>
                </a:p>
              </p:txBody>
            </p:sp>
            <p:sp>
              <p:nvSpPr>
                <p:cNvPr id="209951" name="AutoShape 21"/>
                <p:cNvSpPr>
                  <a:spLocks noChangeArrowheads="1"/>
                </p:cNvSpPr>
                <p:nvPr/>
              </p:nvSpPr>
              <p:spPr bwMode="auto">
                <a:xfrm>
                  <a:off x="3072" y="2364"/>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a:r>
                    <a:rPr lang="en-US" sz="1200" b="1">
                      <a:solidFill>
                        <a:schemeClr val="bg1"/>
                      </a:solidFill>
                    </a:rPr>
                    <a:t>4</a:t>
                  </a:r>
                </a:p>
              </p:txBody>
            </p:sp>
            <p:sp>
              <p:nvSpPr>
                <p:cNvPr id="209952" name="AutoShape 23"/>
                <p:cNvSpPr>
                  <a:spLocks noChangeArrowheads="1"/>
                </p:cNvSpPr>
                <p:nvPr/>
              </p:nvSpPr>
              <p:spPr bwMode="auto">
                <a:xfrm>
                  <a:off x="3084" y="2680"/>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a:r>
                    <a:rPr lang="en-US" sz="1200" b="1">
                      <a:solidFill>
                        <a:schemeClr val="bg1"/>
                      </a:solidFill>
                    </a:rPr>
                    <a:t>5</a:t>
                  </a:r>
                </a:p>
              </p:txBody>
            </p:sp>
            <p:sp>
              <p:nvSpPr>
                <p:cNvPr id="209953" name="AutoShape 24"/>
                <p:cNvSpPr>
                  <a:spLocks noChangeArrowheads="1"/>
                </p:cNvSpPr>
                <p:nvPr/>
              </p:nvSpPr>
              <p:spPr bwMode="auto">
                <a:xfrm>
                  <a:off x="3088" y="3272"/>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a:r>
                    <a:rPr lang="en-US" sz="1200" b="1">
                      <a:solidFill>
                        <a:schemeClr val="bg1"/>
                      </a:solidFill>
                    </a:rPr>
                    <a:t>6</a:t>
                  </a:r>
                </a:p>
              </p:txBody>
            </p:sp>
            <p:sp>
              <p:nvSpPr>
                <p:cNvPr id="209954" name="AutoShape 25"/>
                <p:cNvSpPr>
                  <a:spLocks noChangeArrowheads="1"/>
                </p:cNvSpPr>
                <p:nvPr/>
              </p:nvSpPr>
              <p:spPr bwMode="auto">
                <a:xfrm>
                  <a:off x="3544" y="1132"/>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a:r>
                    <a:rPr lang="en-US" sz="1200" b="1">
                      <a:solidFill>
                        <a:schemeClr val="bg1"/>
                      </a:solidFill>
                    </a:rPr>
                    <a:t>1</a:t>
                  </a:r>
                </a:p>
              </p:txBody>
            </p:sp>
            <p:sp>
              <p:nvSpPr>
                <p:cNvPr id="209955" name="AutoShape 26"/>
                <p:cNvSpPr>
                  <a:spLocks noChangeArrowheads="1"/>
                </p:cNvSpPr>
                <p:nvPr/>
              </p:nvSpPr>
              <p:spPr bwMode="auto">
                <a:xfrm>
                  <a:off x="4496" y="1152"/>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a:r>
                    <a:rPr lang="en-US" sz="1200" b="1">
                      <a:solidFill>
                        <a:schemeClr val="bg1"/>
                      </a:solidFill>
                    </a:rPr>
                    <a:t>2</a:t>
                  </a:r>
                </a:p>
              </p:txBody>
            </p:sp>
            <p:sp>
              <p:nvSpPr>
                <p:cNvPr id="209956" name="AutoShape 27"/>
                <p:cNvSpPr>
                  <a:spLocks noChangeArrowheads="1"/>
                </p:cNvSpPr>
                <p:nvPr/>
              </p:nvSpPr>
              <p:spPr bwMode="auto">
                <a:xfrm>
                  <a:off x="3840" y="1592"/>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a:r>
                    <a:rPr lang="en-US" sz="1200" b="1">
                      <a:solidFill>
                        <a:schemeClr val="bg1"/>
                      </a:solidFill>
                    </a:rPr>
                    <a:t>3</a:t>
                  </a:r>
                </a:p>
              </p:txBody>
            </p:sp>
            <p:sp>
              <p:nvSpPr>
                <p:cNvPr id="209957" name="Text Box 28"/>
                <p:cNvSpPr txBox="1">
                  <a:spLocks noChangeArrowheads="1"/>
                </p:cNvSpPr>
                <p:nvPr/>
              </p:nvSpPr>
              <p:spPr bwMode="auto">
                <a:xfrm>
                  <a:off x="3911" y="1552"/>
                  <a:ext cx="58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200"/>
                    <a:t>Cells fused</a:t>
                  </a:r>
                </a:p>
              </p:txBody>
            </p:sp>
          </p:grpSp>
          <p:grpSp>
            <p:nvGrpSpPr>
              <p:cNvPr id="209928" name="Group 41"/>
              <p:cNvGrpSpPr>
                <a:grpSpLocks/>
              </p:cNvGrpSpPr>
              <p:nvPr/>
            </p:nvGrpSpPr>
            <p:grpSpPr bwMode="auto">
              <a:xfrm>
                <a:off x="180" y="800"/>
                <a:ext cx="2516" cy="424"/>
                <a:chOff x="180" y="800"/>
                <a:chExt cx="2516" cy="424"/>
              </a:xfrm>
            </p:grpSpPr>
            <p:sp>
              <p:nvSpPr>
                <p:cNvPr id="209936" name="Rectangle 30"/>
                <p:cNvSpPr>
                  <a:spLocks noChangeArrowheads="1"/>
                </p:cNvSpPr>
                <p:nvPr/>
              </p:nvSpPr>
              <p:spPr bwMode="auto">
                <a:xfrm>
                  <a:off x="240" y="816"/>
                  <a:ext cx="672" cy="144"/>
                </a:xfrm>
                <a:prstGeom prst="rect">
                  <a:avLst/>
                </a:prstGeom>
                <a:solidFill>
                  <a:schemeClr val="hlink"/>
                </a:solidFill>
                <a:ln w="25400">
                  <a:noFill/>
                  <a:miter lim="800000"/>
                  <a:headEnd/>
                  <a:tailEnd/>
                </a:ln>
              </p:spPr>
              <p:txBody>
                <a:bodyPr wrap="none" lIns="92075" tIns="46038" rIns="92075" bIns="46038" anchor="ctr">
                  <a:prstTxWarp prst="textNoShape">
                    <a:avLst/>
                  </a:prstTxWarp>
                </a:bodyPr>
                <a:lstStyle/>
                <a:p>
                  <a:endParaRPr lang="en-US"/>
                </a:p>
              </p:txBody>
            </p:sp>
            <p:sp>
              <p:nvSpPr>
                <p:cNvPr id="209937" name="Text Box 31"/>
                <p:cNvSpPr txBox="1">
                  <a:spLocks noChangeArrowheads="1"/>
                </p:cNvSpPr>
                <p:nvPr/>
              </p:nvSpPr>
              <p:spPr bwMode="auto">
                <a:xfrm>
                  <a:off x="193" y="800"/>
                  <a:ext cx="767"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200" b="1">
                      <a:solidFill>
                        <a:schemeClr val="bg1"/>
                      </a:solidFill>
                    </a:rPr>
                    <a:t>APPLICATION</a:t>
                  </a:r>
                </a:p>
              </p:txBody>
            </p:sp>
            <p:sp>
              <p:nvSpPr>
                <p:cNvPr id="209938" name="Text Box 37"/>
                <p:cNvSpPr txBox="1">
                  <a:spLocks noChangeArrowheads="1"/>
                </p:cNvSpPr>
                <p:nvPr/>
              </p:nvSpPr>
              <p:spPr bwMode="auto">
                <a:xfrm>
                  <a:off x="180" y="821"/>
                  <a:ext cx="2516" cy="403"/>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200"/>
                    <a:t>                           This method is used to produce cloned </a:t>
                  </a:r>
                </a:p>
                <a:p>
                  <a:r>
                    <a:rPr kumimoji="1" lang="en-US" sz="1200"/>
                    <a:t>animals whose nuclear genes are identical to the donor </a:t>
                  </a:r>
                </a:p>
                <a:p>
                  <a:r>
                    <a:rPr kumimoji="1" lang="en-US" sz="1200"/>
                    <a:t>animal supplying the nucleus.</a:t>
                  </a:r>
                </a:p>
              </p:txBody>
            </p:sp>
          </p:grpSp>
          <p:grpSp>
            <p:nvGrpSpPr>
              <p:cNvPr id="209929" name="Group 40"/>
              <p:cNvGrpSpPr>
                <a:grpSpLocks/>
              </p:cNvGrpSpPr>
              <p:nvPr/>
            </p:nvGrpSpPr>
            <p:grpSpPr bwMode="auto">
              <a:xfrm>
                <a:off x="192" y="1440"/>
                <a:ext cx="2996" cy="424"/>
                <a:chOff x="232" y="1872"/>
                <a:chExt cx="2996" cy="424"/>
              </a:xfrm>
            </p:grpSpPr>
            <p:sp>
              <p:nvSpPr>
                <p:cNvPr id="209934" name="Rectangle 35"/>
                <p:cNvSpPr>
                  <a:spLocks noChangeArrowheads="1"/>
                </p:cNvSpPr>
                <p:nvPr/>
              </p:nvSpPr>
              <p:spPr bwMode="auto">
                <a:xfrm>
                  <a:off x="288" y="1872"/>
                  <a:ext cx="672" cy="144"/>
                </a:xfrm>
                <a:prstGeom prst="rect">
                  <a:avLst/>
                </a:prstGeom>
                <a:solidFill>
                  <a:schemeClr val="hlink"/>
                </a:solidFill>
                <a:ln w="25400">
                  <a:noFill/>
                  <a:miter lim="800000"/>
                  <a:headEnd/>
                  <a:tailEnd/>
                </a:ln>
              </p:spPr>
              <p:txBody>
                <a:bodyPr wrap="none" lIns="92075" tIns="46038" rIns="92075" bIns="46038" anchor="ctr">
                  <a:prstTxWarp prst="textNoShape">
                    <a:avLst/>
                  </a:prstTxWarp>
                </a:bodyPr>
                <a:lstStyle/>
                <a:p>
                  <a:pPr algn="ctr"/>
                  <a:r>
                    <a:rPr lang="en-US" sz="1200" b="1">
                      <a:solidFill>
                        <a:schemeClr val="bg1"/>
                      </a:solidFill>
                    </a:rPr>
                    <a:t>TECHNIQUE</a:t>
                  </a:r>
                </a:p>
              </p:txBody>
            </p:sp>
            <p:sp>
              <p:nvSpPr>
                <p:cNvPr id="209935" name="Text Box 38"/>
                <p:cNvSpPr txBox="1">
                  <a:spLocks noChangeArrowheads="1"/>
                </p:cNvSpPr>
                <p:nvPr/>
              </p:nvSpPr>
              <p:spPr bwMode="auto">
                <a:xfrm>
                  <a:off x="232" y="1893"/>
                  <a:ext cx="2996" cy="403"/>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200"/>
                    <a:t>                           Shown here is the procedure used to produce </a:t>
                  </a:r>
                </a:p>
                <a:p>
                  <a:r>
                    <a:rPr kumimoji="1" lang="en-US" sz="1200"/>
                    <a:t>Dolly, the first reported case of a mammal cloned using the nucleus </a:t>
                  </a:r>
                </a:p>
                <a:p>
                  <a:r>
                    <a:rPr kumimoji="1" lang="en-US" sz="1200"/>
                    <a:t>of a differentiated cell.</a:t>
                  </a:r>
                </a:p>
              </p:txBody>
            </p:sp>
          </p:grpSp>
          <p:grpSp>
            <p:nvGrpSpPr>
              <p:cNvPr id="209930" name="Group 44"/>
              <p:cNvGrpSpPr>
                <a:grpSpLocks/>
              </p:cNvGrpSpPr>
              <p:nvPr/>
            </p:nvGrpSpPr>
            <p:grpSpPr bwMode="auto">
              <a:xfrm>
                <a:off x="216" y="2072"/>
                <a:ext cx="2823" cy="419"/>
                <a:chOff x="232" y="2488"/>
                <a:chExt cx="2823" cy="419"/>
              </a:xfrm>
            </p:grpSpPr>
            <p:sp>
              <p:nvSpPr>
                <p:cNvPr id="209931" name="Rectangle 36"/>
                <p:cNvSpPr>
                  <a:spLocks noChangeArrowheads="1"/>
                </p:cNvSpPr>
                <p:nvPr/>
              </p:nvSpPr>
              <p:spPr bwMode="auto">
                <a:xfrm>
                  <a:off x="288" y="2496"/>
                  <a:ext cx="672" cy="144"/>
                </a:xfrm>
                <a:prstGeom prst="rect">
                  <a:avLst/>
                </a:prstGeom>
                <a:solidFill>
                  <a:schemeClr val="hlink"/>
                </a:solidFill>
                <a:ln w="25400">
                  <a:noFill/>
                  <a:miter lim="800000"/>
                  <a:headEnd/>
                  <a:tailEnd/>
                </a:ln>
              </p:spPr>
              <p:txBody>
                <a:bodyPr wrap="none" lIns="92075" tIns="46038" rIns="92075" bIns="46038" anchor="ctr">
                  <a:prstTxWarp prst="textNoShape">
                    <a:avLst/>
                  </a:prstTxWarp>
                </a:bodyPr>
                <a:lstStyle/>
                <a:p>
                  <a:endParaRPr lang="en-US"/>
                </a:p>
              </p:txBody>
            </p:sp>
            <p:sp>
              <p:nvSpPr>
                <p:cNvPr id="209932" name="Text Box 42"/>
                <p:cNvSpPr txBox="1">
                  <a:spLocks noChangeArrowheads="1"/>
                </p:cNvSpPr>
                <p:nvPr/>
              </p:nvSpPr>
              <p:spPr bwMode="auto">
                <a:xfrm>
                  <a:off x="280" y="2488"/>
                  <a:ext cx="564"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200" b="1">
                      <a:solidFill>
                        <a:schemeClr val="bg1"/>
                      </a:solidFill>
                    </a:rPr>
                    <a:t>RESULTS</a:t>
                  </a:r>
                </a:p>
              </p:txBody>
            </p:sp>
            <p:sp>
              <p:nvSpPr>
                <p:cNvPr id="209933" name="Text Box 43"/>
                <p:cNvSpPr txBox="1">
                  <a:spLocks noChangeArrowheads="1"/>
                </p:cNvSpPr>
                <p:nvPr/>
              </p:nvSpPr>
              <p:spPr bwMode="auto">
                <a:xfrm>
                  <a:off x="232" y="2504"/>
                  <a:ext cx="2823" cy="403"/>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200"/>
                    <a:t>                           The cloned animal is identical in appearance </a:t>
                  </a:r>
                </a:p>
                <a:p>
                  <a:r>
                    <a:rPr kumimoji="1" lang="en-US" sz="1200"/>
                    <a:t>and genetic makeup to the donor animal supplying the nucleus, </a:t>
                  </a:r>
                </a:p>
                <a:p>
                  <a:r>
                    <a:rPr kumimoji="1" lang="en-US" sz="1200"/>
                    <a:t>but differs from the egg cell donor and surrogate mother.</a:t>
                  </a:r>
                </a:p>
              </p:txBody>
            </p:sp>
          </p:grpSp>
        </p:grpSp>
        <p:sp>
          <p:nvSpPr>
            <p:cNvPr id="209925" name="Text Box 46"/>
            <p:cNvSpPr txBox="1">
              <a:spLocks noChangeArrowheads="1"/>
            </p:cNvSpPr>
            <p:nvPr/>
          </p:nvSpPr>
          <p:spPr bwMode="auto">
            <a:xfrm>
              <a:off x="4840" y="1440"/>
              <a:ext cx="488" cy="288"/>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1200"/>
                <a:t>Nucleus</a:t>
              </a:r>
            </a:p>
            <a:p>
              <a:r>
                <a:rPr lang="en-US" sz="1200"/>
                <a:t>removed</a:t>
              </a:r>
            </a:p>
          </p:txBody>
        </p:sp>
      </p:grpSp>
    </p:spTree>
    <p:extLst>
      <p:ext uri="{BB962C8B-B14F-4D97-AF65-F5344CB8AC3E}">
        <p14:creationId xmlns:p14="http://schemas.microsoft.com/office/powerpoint/2010/main" val="407636534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274638"/>
            <a:ext cx="8229600" cy="639762"/>
          </a:xfrm>
        </p:spPr>
        <p:txBody>
          <a:bodyPr/>
          <a:lstStyle/>
          <a:p>
            <a:r>
              <a:rPr lang="en-US" smtClean="0">
                <a:ea typeface="ＭＳ Ｐゴシック" pitchFamily="-108" charset="-128"/>
                <a:cs typeface="ＭＳ Ｐゴシック" pitchFamily="-108" charset="-128"/>
              </a:rPr>
              <a:t>Copy Cat, the first cloned cat</a:t>
            </a:r>
          </a:p>
        </p:txBody>
      </p:sp>
      <p:pic>
        <p:nvPicPr>
          <p:cNvPr id="210947" name="Picture 4" descr="21_08_UP.jpg                                                   00103A7B101                            BDC0A462:"/>
          <p:cNvPicPr>
            <a:picLocks noChangeAspect="1" noChangeArrowheads="1"/>
          </p:cNvPicPr>
          <p:nvPr/>
        </p:nvPicPr>
        <p:blipFill>
          <a:blip r:embed="rId2"/>
          <a:srcRect/>
          <a:stretch>
            <a:fillRect/>
          </a:stretch>
        </p:blipFill>
        <p:spPr bwMode="auto">
          <a:xfrm>
            <a:off x="2057400" y="1066800"/>
            <a:ext cx="4572000" cy="5486400"/>
          </a:xfrm>
          <a:prstGeom prst="rect">
            <a:avLst/>
          </a:prstGeom>
          <a:noFill/>
          <a:ln w="9525">
            <a:noFill/>
            <a:miter lim="800000"/>
            <a:headEnd/>
            <a:tailEnd/>
          </a:ln>
        </p:spPr>
      </p:pic>
    </p:spTree>
    <p:extLst>
      <p:ext uri="{BB962C8B-B14F-4D97-AF65-F5344CB8AC3E}">
        <p14:creationId xmlns:p14="http://schemas.microsoft.com/office/powerpoint/2010/main" val="210896499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57200" y="152400"/>
            <a:ext cx="8229600" cy="487363"/>
          </a:xfrm>
        </p:spPr>
        <p:txBody>
          <a:bodyPr/>
          <a:lstStyle/>
          <a:p>
            <a:r>
              <a:rPr lang="en-US" smtClean="0">
                <a:ea typeface="ＭＳ Ｐゴシック" pitchFamily="-108" charset="-128"/>
                <a:cs typeface="ＭＳ Ｐゴシック" pitchFamily="-108" charset="-128"/>
              </a:rPr>
              <a:t>Working with stem cells</a:t>
            </a:r>
          </a:p>
        </p:txBody>
      </p:sp>
      <p:grpSp>
        <p:nvGrpSpPr>
          <p:cNvPr id="211971" name="Group 17"/>
          <p:cNvGrpSpPr>
            <a:grpSpLocks/>
          </p:cNvGrpSpPr>
          <p:nvPr/>
        </p:nvGrpSpPr>
        <p:grpSpPr bwMode="auto">
          <a:xfrm>
            <a:off x="2133600" y="681038"/>
            <a:ext cx="4495800" cy="5846762"/>
            <a:chOff x="960" y="397"/>
            <a:chExt cx="2832" cy="3683"/>
          </a:xfrm>
        </p:grpSpPr>
        <p:pic>
          <p:nvPicPr>
            <p:cNvPr id="211972" name="Picture 4" descr="&#10;21_09_CNL.jpg                                                  00103A7B101                            BDBF533F:"/>
            <p:cNvPicPr>
              <a:picLocks noChangeAspect="1" noChangeArrowheads="1"/>
            </p:cNvPicPr>
            <p:nvPr/>
          </p:nvPicPr>
          <p:blipFill>
            <a:blip r:embed="rId2"/>
            <a:srcRect/>
            <a:stretch>
              <a:fillRect/>
            </a:stretch>
          </p:blipFill>
          <p:spPr bwMode="auto">
            <a:xfrm>
              <a:off x="1882" y="432"/>
              <a:ext cx="1910" cy="3648"/>
            </a:xfrm>
            <a:prstGeom prst="rect">
              <a:avLst/>
            </a:prstGeom>
            <a:noFill/>
            <a:ln w="9525">
              <a:noFill/>
              <a:miter lim="800000"/>
              <a:headEnd/>
              <a:tailEnd/>
            </a:ln>
          </p:spPr>
        </p:pic>
        <p:sp>
          <p:nvSpPr>
            <p:cNvPr id="211973" name="Text Box 5"/>
            <p:cNvSpPr txBox="1">
              <a:spLocks noChangeArrowheads="1"/>
            </p:cNvSpPr>
            <p:nvPr/>
          </p:nvSpPr>
          <p:spPr bwMode="auto">
            <a:xfrm>
              <a:off x="1848" y="397"/>
              <a:ext cx="93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000" b="1"/>
                <a:t>Embryonic stem cells</a:t>
              </a:r>
            </a:p>
          </p:txBody>
        </p:sp>
        <p:sp>
          <p:nvSpPr>
            <p:cNvPr id="211974" name="Text Box 6"/>
            <p:cNvSpPr txBox="1">
              <a:spLocks noChangeArrowheads="1"/>
            </p:cNvSpPr>
            <p:nvPr/>
          </p:nvSpPr>
          <p:spPr bwMode="auto">
            <a:xfrm>
              <a:off x="2929" y="408"/>
              <a:ext cx="727"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000" b="1"/>
                <a:t>Adult stem cells</a:t>
              </a:r>
            </a:p>
          </p:txBody>
        </p:sp>
        <p:sp>
          <p:nvSpPr>
            <p:cNvPr id="211975" name="Text Box 7"/>
            <p:cNvSpPr txBox="1">
              <a:spLocks noChangeArrowheads="1"/>
            </p:cNvSpPr>
            <p:nvPr/>
          </p:nvSpPr>
          <p:spPr bwMode="auto">
            <a:xfrm>
              <a:off x="1872" y="523"/>
              <a:ext cx="851" cy="44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000"/>
                <a:t>Early human embryo</a:t>
              </a:r>
            </a:p>
            <a:p>
              <a:pPr algn="ctr"/>
              <a:r>
                <a:rPr kumimoji="1" lang="en-US" sz="1000"/>
                <a:t>at blastocyst stage</a:t>
              </a:r>
            </a:p>
            <a:p>
              <a:pPr algn="ctr"/>
              <a:r>
                <a:rPr kumimoji="1" lang="en-US" sz="1000"/>
                <a:t>(mammalian equiva-</a:t>
              </a:r>
            </a:p>
            <a:p>
              <a:pPr algn="ctr"/>
              <a:r>
                <a:rPr kumimoji="1" lang="en-US" sz="1000"/>
                <a:t>lent of blastula)</a:t>
              </a:r>
            </a:p>
          </p:txBody>
        </p:sp>
        <p:sp>
          <p:nvSpPr>
            <p:cNvPr id="211976" name="Text Box 8"/>
            <p:cNvSpPr txBox="1">
              <a:spLocks noChangeArrowheads="1"/>
            </p:cNvSpPr>
            <p:nvPr/>
          </p:nvSpPr>
          <p:spPr bwMode="auto">
            <a:xfrm>
              <a:off x="2892" y="543"/>
              <a:ext cx="790"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000"/>
                <a:t>From bone marrow</a:t>
              </a:r>
            </a:p>
            <a:p>
              <a:pPr algn="ctr"/>
              <a:r>
                <a:rPr kumimoji="1" lang="en-US" sz="1000"/>
                <a:t>in this example</a:t>
              </a:r>
            </a:p>
          </p:txBody>
        </p:sp>
        <p:sp>
          <p:nvSpPr>
            <p:cNvPr id="211977" name="Text Box 9"/>
            <p:cNvSpPr txBox="1">
              <a:spLocks noChangeArrowheads="1"/>
            </p:cNvSpPr>
            <p:nvPr/>
          </p:nvSpPr>
          <p:spPr bwMode="auto">
            <a:xfrm>
              <a:off x="2084" y="1618"/>
              <a:ext cx="469"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000"/>
                <a:t>Totipotent</a:t>
              </a:r>
            </a:p>
            <a:p>
              <a:pPr algn="ctr"/>
              <a:r>
                <a:rPr kumimoji="1" lang="en-US" sz="1000"/>
                <a:t>cells</a:t>
              </a:r>
            </a:p>
          </p:txBody>
        </p:sp>
        <p:sp>
          <p:nvSpPr>
            <p:cNvPr id="211978" name="Text Box 10"/>
            <p:cNvSpPr txBox="1">
              <a:spLocks noChangeArrowheads="1"/>
            </p:cNvSpPr>
            <p:nvPr/>
          </p:nvSpPr>
          <p:spPr bwMode="auto">
            <a:xfrm>
              <a:off x="3184" y="1623"/>
              <a:ext cx="496"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000"/>
                <a:t>Pluripotent</a:t>
              </a:r>
            </a:p>
            <a:p>
              <a:pPr algn="ctr"/>
              <a:r>
                <a:rPr kumimoji="1" lang="en-US" sz="1000"/>
                <a:t>cells</a:t>
              </a:r>
            </a:p>
          </p:txBody>
        </p:sp>
        <p:sp>
          <p:nvSpPr>
            <p:cNvPr id="211979" name="Text Box 11"/>
            <p:cNvSpPr txBox="1">
              <a:spLocks noChangeArrowheads="1"/>
            </p:cNvSpPr>
            <p:nvPr/>
          </p:nvSpPr>
          <p:spPr bwMode="auto">
            <a:xfrm>
              <a:off x="969" y="1891"/>
              <a:ext cx="471" cy="250"/>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000"/>
                <a:t>Cultured</a:t>
              </a:r>
            </a:p>
            <a:p>
              <a:r>
                <a:rPr kumimoji="1" lang="en-US" sz="1000"/>
                <a:t>stem cells</a:t>
              </a:r>
            </a:p>
          </p:txBody>
        </p:sp>
        <p:sp>
          <p:nvSpPr>
            <p:cNvPr id="211980" name="Text Box 12"/>
            <p:cNvSpPr txBox="1">
              <a:spLocks noChangeArrowheads="1"/>
            </p:cNvSpPr>
            <p:nvPr/>
          </p:nvSpPr>
          <p:spPr bwMode="auto">
            <a:xfrm>
              <a:off x="960" y="2534"/>
              <a:ext cx="474" cy="346"/>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000"/>
                <a:t>Different</a:t>
              </a:r>
            </a:p>
            <a:p>
              <a:r>
                <a:rPr kumimoji="1" lang="en-US" sz="1000"/>
                <a:t>culture</a:t>
              </a:r>
            </a:p>
            <a:p>
              <a:r>
                <a:rPr kumimoji="1" lang="en-US" sz="1000"/>
                <a:t>conditions</a:t>
              </a:r>
            </a:p>
          </p:txBody>
        </p:sp>
        <p:sp>
          <p:nvSpPr>
            <p:cNvPr id="211981" name="Text Box 13"/>
            <p:cNvSpPr txBox="1">
              <a:spLocks noChangeArrowheads="1"/>
            </p:cNvSpPr>
            <p:nvPr/>
          </p:nvSpPr>
          <p:spPr bwMode="auto">
            <a:xfrm>
              <a:off x="961" y="3288"/>
              <a:ext cx="575" cy="442"/>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000"/>
                <a:t>Different</a:t>
              </a:r>
            </a:p>
            <a:p>
              <a:r>
                <a:rPr kumimoji="1" lang="en-US" sz="1000"/>
                <a:t>types of</a:t>
              </a:r>
            </a:p>
            <a:p>
              <a:r>
                <a:rPr kumimoji="1" lang="en-US" sz="1000"/>
                <a:t>differentiated</a:t>
              </a:r>
            </a:p>
            <a:p>
              <a:r>
                <a:rPr kumimoji="1" lang="en-US" sz="1000"/>
                <a:t>cells</a:t>
              </a:r>
            </a:p>
          </p:txBody>
        </p:sp>
        <p:sp>
          <p:nvSpPr>
            <p:cNvPr id="211982" name="Text Box 14"/>
            <p:cNvSpPr txBox="1">
              <a:spLocks noChangeArrowheads="1"/>
            </p:cNvSpPr>
            <p:nvPr/>
          </p:nvSpPr>
          <p:spPr bwMode="auto">
            <a:xfrm>
              <a:off x="1889" y="3235"/>
              <a:ext cx="471"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000"/>
                <a:t>Liver cells</a:t>
              </a:r>
            </a:p>
          </p:txBody>
        </p:sp>
        <p:sp>
          <p:nvSpPr>
            <p:cNvPr id="211983" name="Text Box 15"/>
            <p:cNvSpPr txBox="1">
              <a:spLocks noChangeArrowheads="1"/>
            </p:cNvSpPr>
            <p:nvPr/>
          </p:nvSpPr>
          <p:spPr bwMode="auto">
            <a:xfrm>
              <a:off x="2561" y="3246"/>
              <a:ext cx="511"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000"/>
                <a:t>Nerve cells</a:t>
              </a:r>
            </a:p>
          </p:txBody>
        </p:sp>
        <p:sp>
          <p:nvSpPr>
            <p:cNvPr id="211984" name="Text Box 16"/>
            <p:cNvSpPr txBox="1">
              <a:spLocks noChangeArrowheads="1"/>
            </p:cNvSpPr>
            <p:nvPr/>
          </p:nvSpPr>
          <p:spPr bwMode="auto">
            <a:xfrm>
              <a:off x="3243" y="3240"/>
              <a:ext cx="501"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kumimoji="1" lang="en-US" sz="1000"/>
                <a:t>Blood cells</a:t>
              </a:r>
            </a:p>
          </p:txBody>
        </p:sp>
      </p:grpSp>
    </p:spTree>
    <p:extLst>
      <p:ext uri="{BB962C8B-B14F-4D97-AF65-F5344CB8AC3E}">
        <p14:creationId xmlns:p14="http://schemas.microsoft.com/office/powerpoint/2010/main" val="226538731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endParaRPr lang="en-US" dirty="0"/>
          </a:p>
        </p:txBody>
      </p:sp>
      <p:pic>
        <p:nvPicPr>
          <p:cNvPr id="542723" name="Picture 3"/>
          <p:cNvPicPr>
            <a:picLocks noChangeAspect="1" noChangeArrowheads="1"/>
          </p:cNvPicPr>
          <p:nvPr/>
        </p:nvPicPr>
        <p:blipFill>
          <a:blip r:embed="rId4"/>
          <a:srcRect/>
          <a:stretch>
            <a:fillRect/>
          </a:stretch>
        </p:blipFill>
        <p:spPr bwMode="auto">
          <a:xfrm>
            <a:off x="825500" y="1341438"/>
            <a:ext cx="5638800" cy="5319712"/>
          </a:xfrm>
          <a:prstGeom prst="rect">
            <a:avLst/>
          </a:prstGeom>
          <a:noFill/>
          <a:ln w="9525">
            <a:noFill/>
            <a:miter lim="800000"/>
            <a:headEnd/>
            <a:tailEnd/>
          </a:ln>
          <a:effectLst>
            <a:outerShdw blurRad="63500" dist="38099" dir="2700000" algn="ctr" rotWithShape="0">
              <a:srgbClr val="333333">
                <a:alpha val="74998"/>
              </a:srgbClr>
            </a:outerShdw>
          </a:effectLst>
        </p:spPr>
      </p:pic>
      <p:sp>
        <p:nvSpPr>
          <p:cNvPr id="542724" name="AutoShape 4"/>
          <p:cNvSpPr>
            <a:spLocks/>
          </p:cNvSpPr>
          <p:nvPr/>
        </p:nvSpPr>
        <p:spPr bwMode="auto">
          <a:xfrm>
            <a:off x="4489450" y="3209925"/>
            <a:ext cx="4541838" cy="2311400"/>
          </a:xfrm>
          <a:prstGeom prst="wedgeEllipseCallout">
            <a:avLst>
              <a:gd name="adj1" fmla="val -96000"/>
              <a:gd name="adj2" fmla="val -46843"/>
            </a:avLst>
          </a:prstGeom>
          <a:solidFill>
            <a:srgbClr val="FFCC00"/>
          </a:solidFill>
          <a:ln w="57150">
            <a:solidFill>
              <a:srgbClr val="CC0000"/>
            </a:solidFill>
            <a:miter lim="800000"/>
            <a:headEnd/>
            <a:tailEnd/>
          </a:ln>
        </p:spPr>
        <p:txBody>
          <a:bodyPr wrap="none" lIns="0" tIns="0" rIns="0" bIns="0" anchor="ctr">
            <a:prstTxWarp prst="textNoShape">
              <a:avLst/>
            </a:prstTxWarp>
          </a:bodyPr>
          <a:lstStyle/>
          <a:p>
            <a:pPr>
              <a:spcBef>
                <a:spcPts val="1400"/>
              </a:spcBef>
            </a:pPr>
            <a:r>
              <a:rPr lang="en-US" sz="3600" b="1" dirty="0" smtClean="0">
                <a:solidFill>
                  <a:schemeClr val="tx2"/>
                </a:solidFill>
                <a:latin typeface="Comic Sans MS" charset="0"/>
                <a:ea typeface="Geneva" charset="0"/>
                <a:cs typeface="Geneva" charset="0"/>
              </a:rPr>
              <a:t>Any Questions</a:t>
            </a:r>
            <a:r>
              <a:rPr lang="en-US" sz="3600" b="1" i="1" dirty="0" smtClean="0">
                <a:solidFill>
                  <a:schemeClr val="tx2"/>
                </a:solidFill>
                <a:ea typeface="Geneva" charset="0"/>
                <a:cs typeface="Geneva" charset="0"/>
              </a:rPr>
              <a:t>?</a:t>
            </a:r>
            <a:endParaRPr lang="en-US" sz="3600" b="1" i="1" dirty="0">
              <a:solidFill>
                <a:schemeClr val="tx2"/>
              </a:solidFill>
              <a:ea typeface="Geneva" charset="0"/>
              <a:cs typeface="Geneva" charset="0"/>
            </a:endParaRPr>
          </a:p>
        </p:txBody>
      </p:sp>
    </p:spTree>
    <p:extLst>
      <p:ext uri="{BB962C8B-B14F-4D97-AF65-F5344CB8AC3E}">
        <p14:creationId xmlns:p14="http://schemas.microsoft.com/office/powerpoint/2010/main" val="3287803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2724"/>
                                        </p:tgtEl>
                                        <p:attrNameLst>
                                          <p:attrName>style.visibility</p:attrName>
                                        </p:attrNameLst>
                                      </p:cBhvr>
                                      <p:to>
                                        <p:strVal val="visible"/>
                                      </p:to>
                                    </p:set>
                                    <p:animEffect transition="in" filter="wipe(left)">
                                      <p:cBhvr>
                                        <p:cTn id="7" dur="500"/>
                                        <p:tgtEl>
                                          <p:spTgt spid="542724"/>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4"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
            <a:ext cx="8597900" cy="6413500"/>
          </a:xfrm>
        </p:spPr>
        <p:txBody>
          <a:bodyPr/>
          <a:lstStyle/>
          <a:p>
            <a:pPr marL="0" indent="0">
              <a:buNone/>
            </a:pPr>
            <a:r>
              <a:rPr lang="en-US" dirty="0" smtClean="0"/>
              <a:t>Make sure you can do the following:</a:t>
            </a:r>
          </a:p>
          <a:p>
            <a:pPr marL="514350" indent="-514350">
              <a:buAutoNum type="arabicPeriod"/>
            </a:pPr>
            <a:r>
              <a:rPr lang="en-US" sz="2800" dirty="0" smtClean="0"/>
              <a:t>Label all parts of </a:t>
            </a:r>
            <a:r>
              <a:rPr lang="en-US" sz="2800" dirty="0" smtClean="0"/>
              <a:t>the male and female reproductive systems and explain how they contribute to the functions of the systems.</a:t>
            </a:r>
            <a:endParaRPr lang="en-US" sz="2800" dirty="0"/>
          </a:p>
          <a:p>
            <a:pPr marL="514350" indent="-514350">
              <a:buAutoNum type="arabicPeriod"/>
            </a:pPr>
            <a:r>
              <a:rPr lang="en-US" sz="2800" dirty="0" smtClean="0"/>
              <a:t>Explain the major phases of animal development.</a:t>
            </a:r>
            <a:endParaRPr lang="en-US" sz="2800" dirty="0" smtClean="0"/>
          </a:p>
          <a:p>
            <a:pPr marL="514350" indent="-514350">
              <a:buAutoNum type="arabicPeriod"/>
            </a:pPr>
            <a:r>
              <a:rPr lang="en-US" sz="2800" dirty="0" smtClean="0"/>
              <a:t>Demonstrate how reproductive technologies might have moral and ethical implications for society</a:t>
            </a:r>
            <a:endParaRPr lang="en-US" sz="2800" dirty="0" smtClean="0"/>
          </a:p>
          <a:p>
            <a:pPr marL="514350" indent="-514350">
              <a:buAutoNum type="arabicPeriod"/>
            </a:pPr>
            <a:r>
              <a:rPr lang="en-US" sz="2800" dirty="0" smtClean="0"/>
              <a:t>Explain the causes of </a:t>
            </a:r>
            <a:r>
              <a:rPr lang="en-US" sz="2800" dirty="0" smtClean="0"/>
              <a:t>reproductive system </a:t>
            </a:r>
            <a:r>
              <a:rPr lang="en-US" sz="2800" dirty="0" smtClean="0"/>
              <a:t>disruptions and how disruptions of the </a:t>
            </a:r>
            <a:r>
              <a:rPr lang="en-US" sz="2800" dirty="0" smtClean="0"/>
              <a:t>reproductive system </a:t>
            </a:r>
            <a:r>
              <a:rPr lang="en-US" sz="2800" dirty="0" smtClean="0"/>
              <a:t>can lead to disruptions of homeostasis</a:t>
            </a:r>
            <a:r>
              <a:rPr lang="en-US" sz="2800" dirty="0" smtClean="0"/>
              <a:t>.</a:t>
            </a:r>
          </a:p>
          <a:p>
            <a:pPr marL="514350" indent="-514350">
              <a:buAutoNum type="arabicPeriod"/>
            </a:pPr>
            <a:endParaRPr lang="en-US" sz="2800" dirty="0" smtClean="0"/>
          </a:p>
        </p:txBody>
      </p:sp>
    </p:spTree>
    <p:extLst>
      <p:ext uri="{BB962C8B-B14F-4D97-AF65-F5344CB8AC3E}">
        <p14:creationId xmlns:p14="http://schemas.microsoft.com/office/powerpoint/2010/main" val="1869800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r>
              <a:rPr lang="en-US"/>
              <a:t>Hermaphrodites</a:t>
            </a:r>
          </a:p>
        </p:txBody>
      </p:sp>
      <p:pic>
        <p:nvPicPr>
          <p:cNvPr id="427011" name="Picture 3" descr="46-06-FlatwormReproAnat-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67225" y="454025"/>
            <a:ext cx="4676775" cy="4830763"/>
          </a:xfrm>
          <a:prstGeom prst="rect">
            <a:avLst/>
          </a:prstGeom>
          <a:noFill/>
        </p:spPr>
      </p:pic>
      <p:sp>
        <p:nvSpPr>
          <p:cNvPr id="427013" name="Rectangle 5"/>
          <p:cNvSpPr>
            <a:spLocks noChangeArrowheads="1"/>
          </p:cNvSpPr>
          <p:nvPr/>
        </p:nvSpPr>
        <p:spPr bwMode="auto">
          <a:xfrm>
            <a:off x="5867400" y="5353050"/>
            <a:ext cx="1878013" cy="549275"/>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10101"/>
                </a:solidFill>
              </a:rPr>
              <a:t>flat worm</a:t>
            </a:r>
          </a:p>
        </p:txBody>
      </p:sp>
      <p:sp>
        <p:nvSpPr>
          <p:cNvPr id="427014" name="Rectangle 6"/>
          <p:cNvSpPr>
            <a:spLocks noChangeArrowheads="1"/>
          </p:cNvSpPr>
          <p:nvPr/>
        </p:nvSpPr>
        <p:spPr bwMode="auto">
          <a:xfrm>
            <a:off x="512763" y="2873375"/>
            <a:ext cx="3698875" cy="549275"/>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10101"/>
                </a:solidFill>
              </a:rPr>
              <a:t>earthworms mating</a:t>
            </a:r>
          </a:p>
        </p:txBody>
      </p:sp>
      <p:sp>
        <p:nvSpPr>
          <p:cNvPr id="427015" name="Rectangle 7" descr="Rectangle: Click to edit Master text styles&#10;Second level&#10;Third level&#10;Fourth level&#10;Fifth level"/>
          <p:cNvSpPr>
            <a:spLocks noGrp="1" noChangeArrowheads="1"/>
          </p:cNvSpPr>
          <p:nvPr>
            <p:ph type="body" idx="1"/>
          </p:nvPr>
        </p:nvSpPr>
        <p:spPr>
          <a:xfrm>
            <a:off x="673100" y="1371600"/>
            <a:ext cx="3914775" cy="1330325"/>
          </a:xfrm>
          <a:noFill/>
          <a:ln/>
        </p:spPr>
        <p:txBody>
          <a:bodyPr/>
          <a:lstStyle/>
          <a:p>
            <a:pPr>
              <a:lnSpc>
                <a:spcPct val="90000"/>
              </a:lnSpc>
            </a:pPr>
            <a:r>
              <a:rPr lang="en-US" sz="2600"/>
              <a:t>Having functional reproductive system of both sexes</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400" y="3793330"/>
            <a:ext cx="3848100" cy="264556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quarter" idx="11"/>
          </p:nvPr>
        </p:nvSpPr>
        <p:spPr/>
        <p:txBody>
          <a:bodyPr/>
          <a:lstStyle/>
          <a:p>
            <a:r>
              <a:rPr lang="en-US"/>
              <a:t>2005-2006</a:t>
            </a:r>
            <a:endParaRPr lang="en-US" b="0"/>
          </a:p>
        </p:txBody>
      </p:sp>
      <p:sp>
        <p:nvSpPr>
          <p:cNvPr id="470018" name="Rectangle 2"/>
          <p:cNvSpPr>
            <a:spLocks noGrp="1" noChangeArrowheads="1"/>
          </p:cNvSpPr>
          <p:nvPr>
            <p:ph type="title"/>
          </p:nvPr>
        </p:nvSpPr>
        <p:spPr/>
        <p:txBody>
          <a:bodyPr/>
          <a:lstStyle/>
          <a:p>
            <a:r>
              <a:rPr lang="en-US"/>
              <a:t>Fertilization</a:t>
            </a:r>
          </a:p>
        </p:txBody>
      </p:sp>
      <p:sp>
        <p:nvSpPr>
          <p:cNvPr id="470019" name="Rectangle 3" descr="Rectangle: Click to edit Master text styles&#10;Second level&#10;Third level&#10;Fourth level&#10;Fifth level"/>
          <p:cNvSpPr>
            <a:spLocks noGrp="1" noChangeArrowheads="1"/>
          </p:cNvSpPr>
          <p:nvPr>
            <p:ph type="body" idx="1"/>
          </p:nvPr>
        </p:nvSpPr>
        <p:spPr>
          <a:xfrm>
            <a:off x="635000" y="1066800"/>
            <a:ext cx="5276850" cy="2339975"/>
          </a:xfrm>
        </p:spPr>
        <p:txBody>
          <a:bodyPr/>
          <a:lstStyle/>
          <a:p>
            <a:pPr>
              <a:lnSpc>
                <a:spcPct val="90000"/>
              </a:lnSpc>
            </a:pPr>
            <a:r>
              <a:rPr lang="en-US" dirty="0"/>
              <a:t>Joining of egg &amp; sperm</a:t>
            </a:r>
          </a:p>
          <a:p>
            <a:pPr lvl="1">
              <a:lnSpc>
                <a:spcPct val="90000"/>
              </a:lnSpc>
            </a:pPr>
            <a:r>
              <a:rPr lang="en-US" dirty="0"/>
              <a:t>external</a:t>
            </a:r>
          </a:p>
          <a:p>
            <a:pPr marL="1085850" lvl="2">
              <a:lnSpc>
                <a:spcPct val="90000"/>
              </a:lnSpc>
            </a:pPr>
            <a:r>
              <a:rPr lang="en-US" dirty="0"/>
              <a:t>usually aquatic animals </a:t>
            </a:r>
          </a:p>
          <a:p>
            <a:pPr lvl="1">
              <a:lnSpc>
                <a:spcPct val="90000"/>
              </a:lnSpc>
            </a:pPr>
            <a:r>
              <a:rPr lang="en-US" dirty="0"/>
              <a:t>internal</a:t>
            </a:r>
          </a:p>
          <a:p>
            <a:pPr marL="1085850" lvl="2">
              <a:lnSpc>
                <a:spcPct val="90000"/>
              </a:lnSpc>
            </a:pPr>
            <a:r>
              <a:rPr lang="en-US" dirty="0"/>
              <a:t>usually land animals</a:t>
            </a:r>
          </a:p>
        </p:txBody>
      </p:sp>
      <p:pic>
        <p:nvPicPr>
          <p:cNvPr id="470020"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3648075"/>
            <a:ext cx="4572000" cy="3100388"/>
          </a:xfrm>
          <a:prstGeom prst="rect">
            <a:avLst/>
          </a:prstGeom>
          <a:noFill/>
          <a:ln w="9525">
            <a:noFill/>
            <a:miter lim="800000"/>
            <a:headEnd/>
            <a:tailEnd/>
          </a:ln>
          <a:effectLst>
            <a:outerShdw blurRad="63500" dist="35921" dir="2700000" algn="ctr" rotWithShape="0">
              <a:srgbClr val="010101"/>
            </a:outerShdw>
          </a:effectLst>
        </p:spPr>
      </p:pic>
      <p:pic>
        <p:nvPicPr>
          <p:cNvPr id="470022"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81600" y="3175000"/>
            <a:ext cx="3767138" cy="3573463"/>
          </a:xfrm>
          <a:prstGeom prst="rect">
            <a:avLst/>
          </a:prstGeom>
          <a:noFill/>
          <a:ln w="9525">
            <a:noFill/>
            <a:miter lim="800000"/>
            <a:headEnd/>
            <a:tailEnd/>
          </a:ln>
          <a:effectLst>
            <a:outerShdw blurRad="63500" dist="38099" dir="2700000" algn="ctr" rotWithShape="0">
              <a:srgbClr val="010101">
                <a:alpha val="74998"/>
              </a:srgbClr>
            </a:outerShdw>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206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60900" y="317500"/>
            <a:ext cx="4406900" cy="2519363"/>
          </a:xfrm>
          <a:prstGeom prst="rect">
            <a:avLst/>
          </a:prstGeom>
          <a:noFill/>
          <a:ln w="9525">
            <a:noFill/>
            <a:miter lim="800000"/>
            <a:headEnd/>
            <a:tailEnd/>
          </a:ln>
          <a:effectLst/>
        </p:spPr>
      </p:pic>
      <p:sp>
        <p:nvSpPr>
          <p:cNvPr id="472068" name="Rectangle 4"/>
          <p:cNvSpPr>
            <a:spLocks noGrp="1" noChangeArrowheads="1"/>
          </p:cNvSpPr>
          <p:nvPr>
            <p:ph type="title"/>
          </p:nvPr>
        </p:nvSpPr>
        <p:spPr/>
        <p:txBody>
          <a:bodyPr/>
          <a:lstStyle/>
          <a:p>
            <a:r>
              <a:rPr lang="en-US"/>
              <a:t>Development</a:t>
            </a:r>
          </a:p>
        </p:txBody>
      </p:sp>
      <p:pic>
        <p:nvPicPr>
          <p:cNvPr id="472069"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26100" y="4202088"/>
            <a:ext cx="3440113" cy="2579711"/>
          </a:xfrm>
          <a:prstGeom prst="rect">
            <a:avLst/>
          </a:prstGeom>
          <a:noFill/>
          <a:ln w="9525">
            <a:noFill/>
            <a:miter lim="800000"/>
            <a:headEnd/>
            <a:tailEnd/>
          </a:ln>
          <a:effectLst>
            <a:outerShdw blurRad="63500" dist="35921" dir="2700000" algn="ctr" rotWithShape="0">
              <a:srgbClr val="333333"/>
            </a:outerShdw>
          </a:effectLst>
        </p:spPr>
      </p:pic>
      <p:sp>
        <p:nvSpPr>
          <p:cNvPr id="472070" name="Rectangle 6" descr="Rectangle: Click to edit Master text styles&#10;Second level&#10;Third level&#10;Fourth level&#10;Fifth level"/>
          <p:cNvSpPr>
            <a:spLocks noGrp="1" noChangeArrowheads="1"/>
          </p:cNvSpPr>
          <p:nvPr>
            <p:ph type="body" idx="1"/>
          </p:nvPr>
        </p:nvSpPr>
        <p:spPr>
          <a:xfrm>
            <a:off x="101600" y="1427162"/>
            <a:ext cx="8267700" cy="5430838"/>
          </a:xfrm>
          <a:noFill/>
        </p:spPr>
        <p:txBody>
          <a:bodyPr/>
          <a:lstStyle/>
          <a:p>
            <a:pPr>
              <a:lnSpc>
                <a:spcPct val="90000"/>
              </a:lnSpc>
            </a:pPr>
            <a:r>
              <a:rPr lang="en-US" sz="2600" dirty="0"/>
              <a:t>External </a:t>
            </a:r>
          </a:p>
          <a:p>
            <a:pPr lvl="1">
              <a:lnSpc>
                <a:spcPct val="90000"/>
              </a:lnSpc>
            </a:pPr>
            <a:r>
              <a:rPr lang="en-US" sz="2400" dirty="0"/>
              <a:t>development in eggs</a:t>
            </a:r>
          </a:p>
          <a:p>
            <a:pPr lvl="1">
              <a:lnSpc>
                <a:spcPct val="90000"/>
              </a:lnSpc>
            </a:pPr>
            <a:r>
              <a:rPr lang="en-US" sz="2400" dirty="0"/>
              <a:t>fish &amp; amphibians in water</a:t>
            </a:r>
          </a:p>
          <a:p>
            <a:pPr lvl="2">
              <a:lnSpc>
                <a:spcPct val="90000"/>
              </a:lnSpc>
            </a:pPr>
            <a:r>
              <a:rPr lang="en-US" dirty="0"/>
              <a:t>soft eggs= exchange across membrane</a:t>
            </a:r>
          </a:p>
          <a:p>
            <a:pPr lvl="1">
              <a:lnSpc>
                <a:spcPct val="90000"/>
              </a:lnSpc>
            </a:pPr>
            <a:r>
              <a:rPr lang="en-US" sz="2400" dirty="0"/>
              <a:t>birds &amp; reptiles on land</a:t>
            </a:r>
          </a:p>
          <a:p>
            <a:pPr lvl="2">
              <a:lnSpc>
                <a:spcPct val="90000"/>
              </a:lnSpc>
            </a:pPr>
            <a:r>
              <a:rPr lang="en-US" dirty="0"/>
              <a:t>hard-shell amniotic eggs</a:t>
            </a:r>
          </a:p>
          <a:p>
            <a:pPr lvl="2">
              <a:lnSpc>
                <a:spcPct val="90000"/>
              </a:lnSpc>
            </a:pPr>
            <a:r>
              <a:rPr lang="en-US" dirty="0"/>
              <a:t>structures for exchange of food, O</a:t>
            </a:r>
            <a:r>
              <a:rPr lang="en-US" baseline="-25000" dirty="0"/>
              <a:t>2</a:t>
            </a:r>
            <a:r>
              <a:rPr lang="en-US" dirty="0"/>
              <a:t> &amp; waste</a:t>
            </a:r>
          </a:p>
          <a:p>
            <a:pPr lvl="1">
              <a:lnSpc>
                <a:spcPct val="90000"/>
              </a:lnSpc>
            </a:pPr>
            <a:r>
              <a:rPr lang="en-US" sz="2400" dirty="0"/>
              <a:t>sharks &amp; some snakes </a:t>
            </a:r>
          </a:p>
          <a:p>
            <a:pPr lvl="2">
              <a:lnSpc>
                <a:spcPct val="90000"/>
              </a:lnSpc>
            </a:pPr>
            <a:r>
              <a:rPr lang="en-US" dirty="0"/>
              <a:t>live births from eggs</a:t>
            </a:r>
          </a:p>
          <a:p>
            <a:pPr>
              <a:lnSpc>
                <a:spcPct val="90000"/>
              </a:lnSpc>
            </a:pPr>
            <a:r>
              <a:rPr lang="en-US" sz="2600" dirty="0"/>
              <a:t>Internal</a:t>
            </a:r>
          </a:p>
          <a:p>
            <a:pPr lvl="1">
              <a:lnSpc>
                <a:spcPct val="90000"/>
              </a:lnSpc>
            </a:pPr>
            <a:r>
              <a:rPr lang="en-US" sz="2400" dirty="0"/>
              <a:t>placenta </a:t>
            </a:r>
          </a:p>
          <a:p>
            <a:pPr lvl="2">
              <a:lnSpc>
                <a:spcPct val="90000"/>
              </a:lnSpc>
            </a:pPr>
            <a:r>
              <a:rPr lang="en-US" dirty="0"/>
              <a:t>exchange food &amp; waste</a:t>
            </a:r>
          </a:p>
          <a:p>
            <a:pPr lvl="1">
              <a:lnSpc>
                <a:spcPct val="90000"/>
              </a:lnSpc>
            </a:pPr>
            <a:r>
              <a:rPr lang="en-US" sz="2400" dirty="0"/>
              <a:t>live birth</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4"/>
          <p:cNvSpPr>
            <a:spLocks noGrp="1"/>
          </p:cNvSpPr>
          <p:nvPr>
            <p:ph type="dt" sz="quarter" idx="11"/>
          </p:nvPr>
        </p:nvSpPr>
        <p:spPr/>
        <p:txBody>
          <a:bodyPr/>
          <a:lstStyle/>
          <a:p>
            <a:r>
              <a:rPr lang="en-US"/>
              <a:t>2005-2006</a:t>
            </a:r>
            <a:endParaRPr lang="en-US" b="0"/>
          </a:p>
        </p:txBody>
      </p:sp>
      <p:pic>
        <p:nvPicPr>
          <p:cNvPr id="384002" name="Picture 2"/>
          <p:cNvPicPr>
            <a:picLocks noChangeAspect="1" noChangeArrowheads="1"/>
          </p:cNvPicPr>
          <p:nvPr/>
        </p:nvPicPr>
        <p:blipFill>
          <a:blip r:embed="rId3"/>
          <a:srcRect/>
          <a:stretch>
            <a:fillRect/>
          </a:stretch>
        </p:blipFill>
        <p:spPr bwMode="auto">
          <a:xfrm>
            <a:off x="2540000" y="3614738"/>
            <a:ext cx="2870200" cy="3100387"/>
          </a:xfrm>
          <a:prstGeom prst="rect">
            <a:avLst/>
          </a:prstGeom>
          <a:noFill/>
          <a:ln w="9525">
            <a:noFill/>
            <a:miter lim="800000"/>
            <a:headEnd/>
            <a:tailEnd/>
          </a:ln>
          <a:effectLst/>
        </p:spPr>
      </p:pic>
      <p:sp>
        <p:nvSpPr>
          <p:cNvPr id="384003" name="Rectangle 3"/>
          <p:cNvSpPr>
            <a:spLocks noGrp="1" noChangeArrowheads="1"/>
          </p:cNvSpPr>
          <p:nvPr>
            <p:ph type="title"/>
          </p:nvPr>
        </p:nvSpPr>
        <p:spPr/>
        <p:txBody>
          <a:bodyPr/>
          <a:lstStyle/>
          <a:p>
            <a:r>
              <a:rPr lang="en-US"/>
              <a:t>Adaptive advantages?</a:t>
            </a:r>
          </a:p>
        </p:txBody>
      </p:sp>
      <p:sp>
        <p:nvSpPr>
          <p:cNvPr id="384004" name="Rectangle 4" descr="Rectangle: Click to edit Master text styles&#10;Second level&#10;Third level&#10;Fourth level&#10;Fifth level"/>
          <p:cNvSpPr>
            <a:spLocks noGrp="1" noChangeArrowheads="1"/>
          </p:cNvSpPr>
          <p:nvPr>
            <p:ph type="body" idx="1"/>
          </p:nvPr>
        </p:nvSpPr>
        <p:spPr>
          <a:xfrm>
            <a:off x="477838" y="1087438"/>
            <a:ext cx="7143750" cy="2687637"/>
          </a:xfrm>
        </p:spPr>
        <p:txBody>
          <a:bodyPr/>
          <a:lstStyle/>
          <a:p>
            <a:r>
              <a:rPr lang="en-US" dirty="0"/>
              <a:t>What is the adaptive value of each type of sexual reproduction</a:t>
            </a:r>
          </a:p>
          <a:p>
            <a:pPr lvl="1"/>
            <a:r>
              <a:rPr lang="en-US" dirty="0"/>
              <a:t>number of eggs?</a:t>
            </a:r>
          </a:p>
          <a:p>
            <a:pPr lvl="1"/>
            <a:r>
              <a:rPr lang="en-US" dirty="0"/>
              <a:t>level of parental of care</a:t>
            </a:r>
          </a:p>
          <a:p>
            <a:pPr lvl="1"/>
            <a:r>
              <a:rPr lang="en-US" dirty="0"/>
              <a:t>habitat?</a:t>
            </a:r>
          </a:p>
        </p:txBody>
      </p:sp>
      <p:pic>
        <p:nvPicPr>
          <p:cNvPr id="384005" name="Picture 5"/>
          <p:cNvPicPr>
            <a:picLocks noChangeAspect="1" noChangeArrowheads="1"/>
          </p:cNvPicPr>
          <p:nvPr/>
        </p:nvPicPr>
        <p:blipFill>
          <a:blip r:embed="rId4"/>
          <a:srcRect/>
          <a:stretch>
            <a:fillRect/>
          </a:stretch>
        </p:blipFill>
        <p:spPr bwMode="auto">
          <a:xfrm>
            <a:off x="7764463" y="381000"/>
            <a:ext cx="1322387" cy="1828800"/>
          </a:xfrm>
          <a:prstGeom prst="rect">
            <a:avLst/>
          </a:prstGeom>
          <a:noFill/>
          <a:ln w="9525">
            <a:noFill/>
            <a:miter lim="800000"/>
            <a:headEnd/>
            <a:tailEnd/>
          </a:ln>
          <a:effectLst/>
        </p:spPr>
      </p:pic>
      <p:pic>
        <p:nvPicPr>
          <p:cNvPr id="384006"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70538" y="4270375"/>
            <a:ext cx="3516312" cy="2481263"/>
          </a:xfrm>
          <a:prstGeom prst="rect">
            <a:avLst/>
          </a:prstGeom>
          <a:noFill/>
          <a:ln w="9525">
            <a:noFill/>
            <a:miter lim="800000"/>
            <a:headEnd/>
            <a:tailEnd/>
          </a:ln>
          <a:effectLst/>
        </p:spPr>
      </p:pic>
      <p:pic>
        <p:nvPicPr>
          <p:cNvPr id="384010" name="Picture 1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80988" y="3917950"/>
            <a:ext cx="1928812" cy="2863850"/>
          </a:xfrm>
          <a:prstGeom prst="rect">
            <a:avLst/>
          </a:prstGeom>
          <a:noFill/>
          <a:ln w="9525">
            <a:noFill/>
            <a:miter lim="800000"/>
            <a:headEnd/>
            <a:tailEnd/>
          </a:ln>
          <a:effectLst>
            <a:outerShdw blurRad="63500" dist="35921" dir="2700000" algn="ctr" rotWithShape="0">
              <a:srgbClr val="010101"/>
            </a:outerShdw>
          </a:effectLst>
        </p:spPr>
      </p:pic>
      <p:pic>
        <p:nvPicPr>
          <p:cNvPr id="11"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02300" y="4629054"/>
            <a:ext cx="3441700" cy="1967572"/>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3959</TotalTime>
  <Words>2746</Words>
  <Application>Microsoft Macintosh PowerPoint</Application>
  <PresentationFormat>On-screen Show (4:3)</PresentationFormat>
  <Paragraphs>813</Paragraphs>
  <Slides>58</Slides>
  <Notes>35</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PowerPoint Presentation</vt:lpstr>
      <vt:lpstr>A “homunculus” inside the head of a human sperm</vt:lpstr>
      <vt:lpstr>Sexual &amp; asexual reproduction</vt:lpstr>
      <vt:lpstr>Parthenogenesis</vt:lpstr>
      <vt:lpstr>Different strokes…</vt:lpstr>
      <vt:lpstr>Hermaphrodites</vt:lpstr>
      <vt:lpstr>Fertilization</vt:lpstr>
      <vt:lpstr>Development</vt:lpstr>
      <vt:lpstr>Adaptive advantages?</vt:lpstr>
      <vt:lpstr>Reproductive hormones</vt:lpstr>
      <vt:lpstr>Male reproductive system</vt:lpstr>
      <vt:lpstr>Spermatogenesis</vt:lpstr>
      <vt:lpstr>Female reproductive system</vt:lpstr>
      <vt:lpstr>Female reproductive system</vt:lpstr>
      <vt:lpstr>Menstrual cycle</vt:lpstr>
      <vt:lpstr>Egg maturation in ovary</vt:lpstr>
      <vt:lpstr>Female hormones</vt:lpstr>
      <vt:lpstr>Oogenesis</vt:lpstr>
      <vt:lpstr>Fertilization</vt:lpstr>
      <vt:lpstr>Fertilization </vt:lpstr>
      <vt:lpstr>What is the effect of sperm binding on Ca2+ distribution in the egg?</vt:lpstr>
      <vt:lpstr>Timeline for the fertilization of sea urchin eggs</vt:lpstr>
      <vt:lpstr>Cleavage</vt:lpstr>
      <vt:lpstr>Cleavage</vt:lpstr>
      <vt:lpstr>Gastrulation </vt:lpstr>
      <vt:lpstr>Testing…</vt:lpstr>
      <vt:lpstr>Testing…</vt:lpstr>
      <vt:lpstr>Neurulation</vt:lpstr>
      <vt:lpstr>Organogenesis</vt:lpstr>
      <vt:lpstr>Four stages in early embryonic development of a human</vt:lpstr>
      <vt:lpstr>Sources of developmental information for the early embryo</vt:lpstr>
      <vt:lpstr>PowerPoint Presentation</vt:lpstr>
      <vt:lpstr>Cell signaling and induction during development of the nematode</vt:lpstr>
      <vt:lpstr>The effect of the bicoid gene, a maternal effect (egg-polarity) gene in Drosophila</vt:lpstr>
      <vt:lpstr>PowerPoint Presentation</vt:lpstr>
      <vt:lpstr>Conservation of homeotic genes in a fruit fly and a mouse</vt:lpstr>
      <vt:lpstr>Effect of differences in Hox gene expression during development in crustaceans and insects</vt:lpstr>
      <vt:lpstr>Mutant Drosophila with an extra small eye on its antenna</vt:lpstr>
      <vt:lpstr>Vertebrate limb development</vt:lpstr>
      <vt:lpstr>What role does the zone of polarizing activity (ZPA) play in limb pattern formation in vertebrates?</vt:lpstr>
      <vt:lpstr>Sex determination</vt:lpstr>
      <vt:lpstr>Placenta</vt:lpstr>
      <vt:lpstr>Placental circulation</vt:lpstr>
      <vt:lpstr>Human fetal development</vt:lpstr>
      <vt:lpstr>Human fetal development</vt:lpstr>
      <vt:lpstr>Human fetal development</vt:lpstr>
      <vt:lpstr>Human fetal development</vt:lpstr>
      <vt:lpstr>Human fetal development</vt:lpstr>
      <vt:lpstr>Human fetal development</vt:lpstr>
      <vt:lpstr>Getting crowded in there!!</vt:lpstr>
      <vt:lpstr>Birth</vt:lpstr>
      <vt:lpstr>The end of the journey!</vt:lpstr>
      <vt:lpstr>Mechanisms of some contraceptive methods</vt:lpstr>
      <vt:lpstr>Reproductive Cloning of a Mammal by Nuclear Transplantation</vt:lpstr>
      <vt:lpstr>Copy Cat, the first cloned cat</vt:lpstr>
      <vt:lpstr>Working with stem cells</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Physiology 2010edit</dc:title>
  <dc:subject/>
  <dc:creator>Kim Foglia/David Knuffke</dc:creator>
  <cp:keywords/>
  <dc:description/>
  <cp:lastModifiedBy>David Knuffke</cp:lastModifiedBy>
  <cp:revision>163</cp:revision>
  <cp:lastPrinted>2007-11-05T03:00:20Z</cp:lastPrinted>
  <dcterms:created xsi:type="dcterms:W3CDTF">2010-08-30T18:27:03Z</dcterms:created>
  <dcterms:modified xsi:type="dcterms:W3CDTF">2010-11-20T15:06:10Z</dcterms:modified>
  <cp:category/>
</cp:coreProperties>
</file>