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media/audio2.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51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F27AE-773C-9949-AB47-58F1A01BD233}"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3531A-C84C-864F-A523-EE96A946A63D}" type="slidenum">
              <a:rPr lang="en-US" smtClean="0"/>
              <a:t>‹#›</a:t>
            </a:fld>
            <a:endParaRPr lang="en-US"/>
          </a:p>
        </p:txBody>
      </p:sp>
    </p:spTree>
    <p:extLst>
      <p:ext uri="{BB962C8B-B14F-4D97-AF65-F5344CB8AC3E}">
        <p14:creationId xmlns:p14="http://schemas.microsoft.com/office/powerpoint/2010/main" val="41605359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0910A91-6E2B-994A-81AD-591928C02C8B}"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EB79C9-A370-FF4A-9DE0-64D347D5E5A1}" type="slidenum">
              <a:rPr lang="en-US"/>
              <a:pPr/>
              <a:t>11</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F3E05E7-CBB7-2749-8535-B3424F39F70F}" type="slidenum">
              <a:rPr lang="en-US"/>
              <a:pPr/>
              <a:t>12</a:t>
            </a:fld>
            <a:endParaRPr lang="en-US"/>
          </a:p>
        </p:txBody>
      </p:sp>
      <p:sp>
        <p:nvSpPr>
          <p:cNvPr id="391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8ED882-3751-A34E-8E64-BDF6545DDFA4}" type="slidenum">
              <a:rPr lang="en-US"/>
              <a:pPr/>
              <a:t>13</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D123BF8-6837-3A45-B659-F0C7463D473B}" type="slidenum">
              <a:rPr lang="en-US"/>
              <a:pPr/>
              <a:t>14</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a:buClr>
                <a:srgbClr val="339933"/>
              </a:buClr>
            </a:pPr>
            <a:r>
              <a:rPr lang="en-US" sz="800">
                <a:solidFill>
                  <a:srgbClr val="000000"/>
                </a:solidFill>
              </a:rPr>
              <a:t>Doctors can use regular blood transfusions to prevent brain damage and new drugs to prevent or treat other problems.</a:t>
            </a:r>
          </a:p>
          <a:p>
            <a:endParaRPr lang="en-US"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6A1E095-85AF-9F49-9A15-83E43694A5DA}" type="slidenum">
              <a:rPr lang="en-US"/>
              <a:pPr/>
              <a:t>15</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9E021D-3052-CA4B-A7CE-2F429A9528DD}" type="slidenum">
              <a:rPr lang="en-US"/>
              <a:pPr/>
              <a:t>16</a:t>
            </a:fld>
            <a:endParaRPr lang="en-US"/>
          </a:p>
        </p:txBody>
      </p:sp>
      <p:sp>
        <p:nvSpPr>
          <p:cNvPr id="401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a:lnSpc>
                <a:spcPct val="90000"/>
              </a:lnSpc>
            </a:pPr>
            <a:endParaRPr lang="en-US" sz="8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DFC7BE-96EC-9C4E-9047-7E01E7814FCC}" type="slidenum">
              <a:rPr lang="en-US"/>
              <a:pPr/>
              <a:t>17</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6A86DC8-7159-764D-A1D8-F9149EE9A362}" type="slidenum">
              <a:rPr lang="en-US"/>
              <a:pPr/>
              <a:t>18</a:t>
            </a:fld>
            <a:endParaRPr lang="en-US"/>
          </a:p>
        </p:txBody>
      </p:sp>
      <p:sp>
        <p:nvSpPr>
          <p:cNvPr id="418818" name="Rectangle 1026"/>
          <p:cNvSpPr>
            <a:spLocks noGrp="1" noRot="1" noChangeAspect="1" noChangeArrowheads="1" noTextEdit="1"/>
          </p:cNvSpPr>
          <p:nvPr>
            <p:ph type="sldImg"/>
          </p:nvPr>
        </p:nvSpPr>
        <p:spPr>
          <a:ln/>
        </p:spPr>
      </p:sp>
      <p:sp>
        <p:nvSpPr>
          <p:cNvPr id="41881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2D4E8FE-0075-3246-A43A-2F9B580AA9EC}" type="slidenum">
              <a:rPr lang="en-US"/>
              <a:pPr/>
              <a:t>19</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b</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EE866920-399E-EC40-9E59-BD441FB3B0C9}" type="slidenum">
              <a:rPr lang="en-US"/>
              <a:pPr/>
              <a:t>20</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d</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A9E1DEE-90A2-3A47-B658-8CDDA78DE90A}" type="slidenum">
              <a:rPr lang="en-US"/>
              <a:pPr/>
              <a:t>2</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6BB7646-69F5-3041-BED2-65DC78E31FD0}" type="slidenum">
              <a:rPr lang="en-US"/>
              <a:pPr/>
              <a:t>21</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b</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#25</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BC9034D5-ECF4-AB45-93B4-C6E89B770ED3}" type="slidenum">
              <a:rPr lang="en-US"/>
              <a:pPr/>
              <a:t>22</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e</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#19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E6EBB5-AB2C-C34A-B96D-A3B5ED10EA19}" type="slidenum">
              <a:rPr lang="en-US"/>
              <a:pPr/>
              <a:t>4</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FF897E-E911-9B41-A550-EB841E6BAAE2}" type="slidenum">
              <a:rPr lang="en-US"/>
              <a:pPr/>
              <a:t>5</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D5D012D-9265-7044-9F75-E2309439EBC7}" type="slidenum">
              <a:rPr lang="en-US"/>
              <a:pPr/>
              <a:t>6</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Carriers</a:t>
            </a:r>
            <a:r>
              <a:rPr lang="en-US" sz="1200" dirty="0" smtClean="0"/>
              <a:t> are heterozygous individuals who carry the recessive allele but are </a:t>
            </a:r>
            <a:r>
              <a:rPr lang="en-US" sz="1200" dirty="0" err="1" smtClean="0"/>
              <a:t>phenotypically</a:t>
            </a:r>
            <a:r>
              <a:rPr lang="en-US" sz="1200" dirty="0" smtClean="0"/>
              <a:t> normal (i.e., pigmented)</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00C7938-3A35-7B48-AB9E-4C3CA120B0D7}" type="slidenum">
              <a:rPr lang="en-US"/>
              <a:pPr/>
              <a:t>7</a:t>
            </a:fld>
            <a:endParaRPr lang="en-US"/>
          </a:p>
        </p:txBody>
      </p:sp>
      <p:sp>
        <p:nvSpPr>
          <p:cNvPr id="380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F739183-F4A2-884B-A188-3F1C941B5F66}" type="slidenum">
              <a:rPr lang="en-US"/>
              <a:pPr/>
              <a:t>8</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solidFill>
                  <a:srgbClr val="000000"/>
                </a:solidFill>
              </a:rPr>
              <a:t>Cystic fibrosis is an inherited disease that is relatively common in the U.S. Cystic fibrosis affects multiple  parts of the body including the pancreas, the sweat glands, and the lungs. When someone has cystic fibrosis, they often have lots of lung problems. The cause of their lung problems is directly related to basic problems with diffusion and osmosis in the large airways of the lungs.</a:t>
            </a:r>
          </a:p>
          <a:p>
            <a:r>
              <a:rPr lang="en-US" sz="800">
                <a:solidFill>
                  <a:srgbClr val="000000"/>
                </a:solidFill>
              </a:rPr>
              <a:t>People without cystic fibrosis have a small layer of salt water in the large airways of their lungs. This layer of salt water is under the mucus layer which lines the airways. The mucus layer in the airways helps to clear dust and other inhaled particles from the lungs.</a:t>
            </a:r>
            <a:endParaRPr lang="en-US" sz="800">
              <a:solidFill>
                <a:srgbClr val="000000"/>
              </a:solidFill>
              <a:latin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8014C50-619B-1D49-BAC2-0F526050D034}" type="slidenum">
              <a:rPr lang="en-US"/>
              <a:pPr/>
              <a:t>9</a:t>
            </a:fld>
            <a:endParaRPr lang="en-US"/>
          </a:p>
        </p:txBody>
      </p:sp>
      <p:sp>
        <p:nvSpPr>
          <p:cNvPr id="445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5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solidFill>
                  <a:srgbClr val="000000"/>
                </a:solidFill>
              </a:rPr>
              <a:t>In people without cystic fibrosis, working cystic fibrosis proteins allow salt (chloride) to enter the air space and water follows by osmosis. The mucus layer is dilute and not very sticky.</a:t>
            </a:r>
          </a:p>
          <a:p>
            <a:endParaRPr lang="en-US" sz="800">
              <a:solidFill>
                <a:srgbClr val="000000"/>
              </a:solidFill>
            </a:endParaRPr>
          </a:p>
          <a:p>
            <a:r>
              <a:rPr lang="en-US" sz="800">
                <a:solidFill>
                  <a:srgbClr val="000000"/>
                </a:solidFill>
              </a:rPr>
              <a:t>In people with cystic fibrosis, non-working cystic fibrosis proteins mean no salt (chloride) enters the air space and water doesn't either.  The mucus layer is concentrated and very sticky.</a:t>
            </a:r>
          </a:p>
          <a:p>
            <a:r>
              <a:rPr lang="en-US" sz="800">
                <a:solidFill>
                  <a:srgbClr val="000000"/>
                </a:solidFill>
              </a:rPr>
              <a:t>People with cystic fibrosis have lung problems because: </a:t>
            </a:r>
          </a:p>
          <a:p>
            <a:pPr lvl="1"/>
            <a:r>
              <a:rPr lang="en-US" sz="800">
                <a:solidFill>
                  <a:srgbClr val="000000"/>
                </a:solidFill>
              </a:rPr>
              <a:t>Proteins for diffusion of salt into the airways don't work. (less diffusion)</a:t>
            </a:r>
          </a:p>
          <a:p>
            <a:pPr lvl="1"/>
            <a:r>
              <a:rPr lang="en-US" sz="800">
                <a:solidFill>
                  <a:srgbClr val="000000"/>
                </a:solidFill>
              </a:rPr>
              <a:t>Less salt in the airways means less water in the airways. (less osmosis)</a:t>
            </a:r>
          </a:p>
          <a:p>
            <a:pPr lvl="1"/>
            <a:r>
              <a:rPr lang="en-US" sz="800">
                <a:solidFill>
                  <a:srgbClr val="000000"/>
                </a:solidFill>
              </a:rPr>
              <a:t>Less water in the airways means mucus layer is very sticky (viscous).</a:t>
            </a:r>
          </a:p>
          <a:p>
            <a:pPr lvl="1"/>
            <a:r>
              <a:rPr lang="en-US" sz="800">
                <a:solidFill>
                  <a:srgbClr val="000000"/>
                </a:solidFill>
              </a:rPr>
              <a:t>Sticky mucus cannot be easily moved to clear particles from the lungs.</a:t>
            </a:r>
          </a:p>
          <a:p>
            <a:pPr lvl="1"/>
            <a:r>
              <a:rPr lang="en-US" sz="800">
                <a:solidFill>
                  <a:srgbClr val="000000"/>
                </a:solidFill>
              </a:rPr>
              <a:t>Sticky mucus traps bacteria and causes more lung infections.</a:t>
            </a:r>
          </a:p>
          <a:p>
            <a:r>
              <a:rPr lang="en-US" sz="800">
                <a:solidFill>
                  <a:srgbClr val="000000"/>
                </a:solidFill>
              </a:rPr>
              <a:t>Therefore, because of less diffusion of salt and less osmosis of water, people with cystic fibrosis have too much sticky mucus in the airways of their lungs and get lots of lung infections. Thus, they are sick a lot.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751B278-A97D-D040-8375-E2E1E3B9A2A2}" type="slidenum">
              <a:rPr lang="en-US"/>
              <a:pPr/>
              <a:t>10</a:t>
            </a:fld>
            <a:endParaRPr lang="en-US"/>
          </a:p>
        </p:txBody>
      </p:sp>
      <p:sp>
        <p:nvSpPr>
          <p:cNvPr id="447490"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749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AF6428-34B2-6941-A561-AA941CD375BB}"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211926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F6428-34B2-6941-A561-AA941CD375BB}"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267812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F6428-34B2-6941-A561-AA941CD375BB}"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369607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F6428-34B2-6941-A561-AA941CD375BB}"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278973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AF6428-34B2-6941-A561-AA941CD375BB}"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226020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AF6428-34B2-6941-A561-AA941CD375BB}"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157237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F6428-34B2-6941-A561-AA941CD375BB}"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111018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AF6428-34B2-6941-A561-AA941CD375BB}"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217870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F6428-34B2-6941-A561-AA941CD375BB}"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340180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F6428-34B2-6941-A561-AA941CD375BB}"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52316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F6428-34B2-6941-A561-AA941CD375BB}"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E56FD-D655-AF42-942F-033D9E8A65FE}" type="slidenum">
              <a:rPr lang="en-US" smtClean="0"/>
              <a:t>‹#›</a:t>
            </a:fld>
            <a:endParaRPr lang="en-US"/>
          </a:p>
        </p:txBody>
      </p:sp>
    </p:spTree>
    <p:extLst>
      <p:ext uri="{BB962C8B-B14F-4D97-AF65-F5344CB8AC3E}">
        <p14:creationId xmlns:p14="http://schemas.microsoft.com/office/powerpoint/2010/main" val="8405509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F6428-34B2-6941-A561-AA941CD375BB}"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E56FD-D655-AF42-942F-033D9E8A65FE}" type="slidenum">
              <a:rPr lang="en-US" smtClean="0"/>
              <a:t>‹#›</a:t>
            </a:fld>
            <a:endParaRPr lang="en-US"/>
          </a:p>
        </p:txBody>
      </p:sp>
    </p:spTree>
    <p:extLst>
      <p:ext uri="{BB962C8B-B14F-4D97-AF65-F5344CB8AC3E}">
        <p14:creationId xmlns:p14="http://schemas.microsoft.com/office/powerpoint/2010/main" val="8682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hyperlink" Target="..%5C..%5C..%5C..%5CProgram%20Files%5CTurningPoint%5C2003%5CQuestions.html"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audio" Target="../media/audio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2006-2007</a:t>
            </a:r>
            <a:endParaRPr lang="en-US" b="0"/>
          </a:p>
        </p:txBody>
      </p:sp>
      <p:sp>
        <p:nvSpPr>
          <p:cNvPr id="369667" name="Rectangle 1027"/>
          <p:cNvSpPr>
            <a:spLocks noChangeArrowheads="1"/>
          </p:cNvSpPr>
          <p:nvPr/>
        </p:nvSpPr>
        <p:spPr bwMode="auto">
          <a:xfrm>
            <a:off x="2602350" y="3228886"/>
            <a:ext cx="5701426" cy="1200329"/>
          </a:xfrm>
          <a:prstGeom prst="rect">
            <a:avLst/>
          </a:prstGeom>
          <a:noFill/>
          <a:ln w="9525">
            <a:noFill/>
            <a:miter lim="800000"/>
            <a:headEnd/>
            <a:tailEnd/>
          </a:ln>
          <a:effectLst/>
        </p:spPr>
        <p:txBody>
          <a:bodyPr wrap="none" anchor="ctr">
            <a:prstTxWarp prst="textNoShape">
              <a:avLst/>
            </a:prstTxWarp>
            <a:spAutoFit/>
          </a:bodyPr>
          <a:lstStyle/>
          <a:p>
            <a:r>
              <a:rPr lang="en-US" sz="3600" b="1" dirty="0">
                <a:solidFill>
                  <a:schemeClr val="tx2"/>
                </a:solidFill>
              </a:rPr>
              <a:t>Human Genetic </a:t>
            </a:r>
            <a:r>
              <a:rPr lang="en-US" sz="3600" b="1" dirty="0" smtClean="0">
                <a:solidFill>
                  <a:schemeClr val="tx2"/>
                </a:solidFill>
              </a:rPr>
              <a:t>Diseases</a:t>
            </a:r>
          </a:p>
          <a:p>
            <a:r>
              <a:rPr lang="en-US" sz="3600" b="1" dirty="0" smtClean="0">
                <a:solidFill>
                  <a:schemeClr val="tx2"/>
                </a:solidFill>
              </a:rPr>
              <a:t>(Ch. 15)</a:t>
            </a:r>
            <a:endParaRPr lang="en-US" sz="3600" b="1" dirty="0">
              <a:solidFill>
                <a:schemeClr val="tx2"/>
              </a:solidFill>
            </a:endParaRPr>
          </a:p>
        </p:txBody>
      </p:sp>
      <p:pic>
        <p:nvPicPr>
          <p:cNvPr id="369678" name="Picture 1038" descr="cf"/>
          <p:cNvPicPr>
            <a:picLocks noChangeAspect="1" noChangeArrowheads="1"/>
          </p:cNvPicPr>
          <p:nvPr/>
        </p:nvPicPr>
        <p:blipFill>
          <a:blip r:embed="rId3"/>
          <a:srcRect t="3506"/>
          <a:stretch>
            <a:fillRect/>
          </a:stretch>
        </p:blipFill>
        <p:spPr bwMode="auto">
          <a:xfrm>
            <a:off x="107950" y="3511550"/>
            <a:ext cx="2293938" cy="33083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69679" name="Picture 1039"/>
          <p:cNvPicPr>
            <a:picLocks noChangeAspect="1" noChangeArrowheads="1"/>
          </p:cNvPicPr>
          <p:nvPr/>
        </p:nvPicPr>
        <p:blipFill>
          <a:blip r:embed="rId4"/>
          <a:srcRect/>
          <a:stretch>
            <a:fillRect/>
          </a:stretch>
        </p:blipFill>
        <p:spPr bwMode="auto">
          <a:xfrm>
            <a:off x="6761163" y="487363"/>
            <a:ext cx="2159000" cy="277812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69680" name="Picture 1040"/>
          <p:cNvPicPr>
            <a:picLocks noChangeAspect="1" noChangeArrowheads="1"/>
          </p:cNvPicPr>
          <p:nvPr/>
        </p:nvPicPr>
        <p:blipFill>
          <a:blip r:embed="rId5"/>
          <a:srcRect/>
          <a:stretch>
            <a:fillRect/>
          </a:stretch>
        </p:blipFill>
        <p:spPr bwMode="auto">
          <a:xfrm>
            <a:off x="195263" y="407988"/>
            <a:ext cx="3460750" cy="2960687"/>
          </a:xfrm>
          <a:prstGeom prst="rect">
            <a:avLst/>
          </a:prstGeom>
          <a:noFill/>
          <a:ln w="9525">
            <a:noFill/>
            <a:miter lim="800000"/>
            <a:headEnd/>
            <a:tailEnd/>
          </a:ln>
          <a:effectLst>
            <a:outerShdw blurRad="63500" dist="35921" dir="2700000" algn="ctr" rotWithShape="0">
              <a:srgbClr val="000000">
                <a:alpha val="75000"/>
              </a:srgbClr>
            </a:outerShdw>
          </a:effectLst>
        </p:spPr>
      </p:pic>
      <p:grpSp>
        <p:nvGrpSpPr>
          <p:cNvPr id="2" name="Group 1041"/>
          <p:cNvGrpSpPr>
            <a:grpSpLocks/>
          </p:cNvGrpSpPr>
          <p:nvPr/>
        </p:nvGrpSpPr>
        <p:grpSpPr bwMode="auto">
          <a:xfrm>
            <a:off x="4860925" y="4440238"/>
            <a:ext cx="3790950" cy="2413000"/>
            <a:chOff x="1129" y="836"/>
            <a:chExt cx="3630" cy="2310"/>
          </a:xfrm>
        </p:grpSpPr>
        <p:sp>
          <p:nvSpPr>
            <p:cNvPr id="369682" name="Line 1042"/>
            <p:cNvSpPr>
              <a:spLocks noChangeShapeType="1"/>
            </p:cNvSpPr>
            <p:nvPr/>
          </p:nvSpPr>
          <p:spPr bwMode="auto">
            <a:xfrm>
              <a:off x="2486" y="1055"/>
              <a:ext cx="957"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369683" name="Rectangle 1043"/>
            <p:cNvSpPr>
              <a:spLocks noChangeArrowheads="1"/>
            </p:cNvSpPr>
            <p:nvPr/>
          </p:nvSpPr>
          <p:spPr bwMode="auto">
            <a:xfrm>
              <a:off x="2117" y="836"/>
              <a:ext cx="435" cy="436"/>
            </a:xfrm>
            <a:prstGeom prst="rect">
              <a:avLst/>
            </a:prstGeom>
            <a:solidFill>
              <a:schemeClr val="bg1"/>
            </a:solidFill>
            <a:ln w="38100">
              <a:solidFill>
                <a:srgbClr val="000000"/>
              </a:solidFill>
              <a:miter lim="800000"/>
              <a:headEnd/>
              <a:tailEnd/>
            </a:ln>
          </p:spPr>
          <p:txBody>
            <a:bodyPr>
              <a:prstTxWarp prst="textNoShape">
                <a:avLst/>
              </a:prstTxWarp>
            </a:bodyPr>
            <a:lstStyle/>
            <a:p>
              <a:endParaRPr lang="en-US"/>
            </a:p>
          </p:txBody>
        </p:sp>
        <p:sp>
          <p:nvSpPr>
            <p:cNvPr id="369684" name="Oval 1044"/>
            <p:cNvSpPr>
              <a:spLocks noChangeArrowheads="1"/>
            </p:cNvSpPr>
            <p:nvPr/>
          </p:nvSpPr>
          <p:spPr bwMode="auto">
            <a:xfrm>
              <a:off x="3336" y="836"/>
              <a:ext cx="435" cy="436"/>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369685" name="Line 1045"/>
            <p:cNvSpPr>
              <a:spLocks noChangeShapeType="1"/>
            </p:cNvSpPr>
            <p:nvPr/>
          </p:nvSpPr>
          <p:spPr bwMode="auto">
            <a:xfrm>
              <a:off x="1348" y="1808"/>
              <a:ext cx="319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369686" name="Line 1046"/>
            <p:cNvSpPr>
              <a:spLocks noChangeShapeType="1"/>
            </p:cNvSpPr>
            <p:nvPr/>
          </p:nvSpPr>
          <p:spPr bwMode="auto">
            <a:xfrm rot="-5400000">
              <a:off x="1022" y="2124"/>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369687" name="Line 1047"/>
            <p:cNvSpPr>
              <a:spLocks noChangeShapeType="1"/>
            </p:cNvSpPr>
            <p:nvPr/>
          </p:nvSpPr>
          <p:spPr bwMode="auto">
            <a:xfrm rot="-5400000">
              <a:off x="2087" y="2124"/>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369688" name="Line 1048"/>
            <p:cNvSpPr>
              <a:spLocks noChangeShapeType="1"/>
            </p:cNvSpPr>
            <p:nvPr/>
          </p:nvSpPr>
          <p:spPr bwMode="auto">
            <a:xfrm rot="-5400000">
              <a:off x="3132" y="2124"/>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369689" name="Line 1049"/>
            <p:cNvSpPr>
              <a:spLocks noChangeShapeType="1"/>
            </p:cNvSpPr>
            <p:nvPr/>
          </p:nvSpPr>
          <p:spPr bwMode="auto">
            <a:xfrm rot="-5400000">
              <a:off x="4202" y="2124"/>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369690" name="Rectangle 1050"/>
            <p:cNvSpPr>
              <a:spLocks noChangeArrowheads="1"/>
            </p:cNvSpPr>
            <p:nvPr/>
          </p:nvSpPr>
          <p:spPr bwMode="auto">
            <a:xfrm>
              <a:off x="2194" y="2347"/>
              <a:ext cx="435" cy="436"/>
            </a:xfrm>
            <a:prstGeom prst="rect">
              <a:avLst/>
            </a:prstGeom>
            <a:solidFill>
              <a:schemeClr val="bg1"/>
            </a:solidFill>
            <a:ln w="38100">
              <a:solidFill>
                <a:srgbClr val="000000"/>
              </a:solidFill>
              <a:miter lim="800000"/>
              <a:headEnd/>
              <a:tailEnd/>
            </a:ln>
          </p:spPr>
          <p:txBody>
            <a:bodyPr>
              <a:prstTxWarp prst="textNoShape">
                <a:avLst/>
              </a:prstTxWarp>
            </a:bodyPr>
            <a:lstStyle/>
            <a:p>
              <a:endParaRPr lang="en-US"/>
            </a:p>
          </p:txBody>
        </p:sp>
        <p:sp>
          <p:nvSpPr>
            <p:cNvPr id="369691" name="Oval 1051"/>
            <p:cNvSpPr>
              <a:spLocks noChangeArrowheads="1"/>
            </p:cNvSpPr>
            <p:nvPr/>
          </p:nvSpPr>
          <p:spPr bwMode="auto">
            <a:xfrm>
              <a:off x="4324" y="2348"/>
              <a:ext cx="435" cy="436"/>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369692" name="Rectangle 1052"/>
            <p:cNvSpPr>
              <a:spLocks noChangeArrowheads="1"/>
            </p:cNvSpPr>
            <p:nvPr/>
          </p:nvSpPr>
          <p:spPr bwMode="auto">
            <a:xfrm>
              <a:off x="1129" y="2348"/>
              <a:ext cx="435" cy="436"/>
            </a:xfrm>
            <a:prstGeom prst="rect">
              <a:avLst/>
            </a:prstGeom>
            <a:solidFill>
              <a:srgbClr val="000000"/>
            </a:solidFill>
            <a:ln w="38100">
              <a:solidFill>
                <a:srgbClr val="000000"/>
              </a:solidFill>
              <a:miter lim="800000"/>
              <a:headEnd/>
              <a:tailEnd/>
            </a:ln>
          </p:spPr>
          <p:txBody>
            <a:bodyPr>
              <a:prstTxWarp prst="textNoShape">
                <a:avLst/>
              </a:prstTxWarp>
            </a:bodyPr>
            <a:lstStyle/>
            <a:p>
              <a:endParaRPr lang="en-US"/>
            </a:p>
          </p:txBody>
        </p:sp>
        <p:sp>
          <p:nvSpPr>
            <p:cNvPr id="369693" name="Oval 1053"/>
            <p:cNvSpPr>
              <a:spLocks noChangeArrowheads="1"/>
            </p:cNvSpPr>
            <p:nvPr/>
          </p:nvSpPr>
          <p:spPr bwMode="auto">
            <a:xfrm>
              <a:off x="3259" y="2347"/>
              <a:ext cx="435" cy="436"/>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369694" name="Line 1054"/>
            <p:cNvSpPr>
              <a:spLocks noChangeShapeType="1"/>
            </p:cNvSpPr>
            <p:nvPr/>
          </p:nvSpPr>
          <p:spPr bwMode="auto">
            <a:xfrm rot="-5400000">
              <a:off x="2607" y="1434"/>
              <a:ext cx="7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369695" name="Text Box 1055"/>
            <p:cNvSpPr txBox="1">
              <a:spLocks noChangeArrowheads="1"/>
            </p:cNvSpPr>
            <p:nvPr/>
          </p:nvSpPr>
          <p:spPr bwMode="auto">
            <a:xfrm>
              <a:off x="2201" y="1265"/>
              <a:ext cx="298" cy="35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1</a:t>
              </a:r>
              <a:endParaRPr lang="en-US" sz="3600">
                <a:ea typeface="Geneva" charset="0"/>
                <a:cs typeface="Geneva" charset="0"/>
              </a:endParaRPr>
            </a:p>
          </p:txBody>
        </p:sp>
        <p:sp>
          <p:nvSpPr>
            <p:cNvPr id="369696" name="Text Box 1056"/>
            <p:cNvSpPr txBox="1">
              <a:spLocks noChangeArrowheads="1"/>
            </p:cNvSpPr>
            <p:nvPr/>
          </p:nvSpPr>
          <p:spPr bwMode="auto">
            <a:xfrm>
              <a:off x="3415" y="1265"/>
              <a:ext cx="298" cy="35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2</a:t>
              </a:r>
              <a:endParaRPr lang="en-US" sz="3600">
                <a:ea typeface="Geneva" charset="0"/>
                <a:cs typeface="Geneva" charset="0"/>
              </a:endParaRPr>
            </a:p>
          </p:txBody>
        </p:sp>
        <p:sp>
          <p:nvSpPr>
            <p:cNvPr id="369697" name="Text Box 1057"/>
            <p:cNvSpPr txBox="1">
              <a:spLocks noChangeArrowheads="1"/>
            </p:cNvSpPr>
            <p:nvPr/>
          </p:nvSpPr>
          <p:spPr bwMode="auto">
            <a:xfrm>
              <a:off x="1196" y="2795"/>
              <a:ext cx="298" cy="35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3</a:t>
              </a:r>
              <a:endParaRPr lang="en-US" sz="3600">
                <a:ea typeface="Geneva" charset="0"/>
                <a:cs typeface="Geneva" charset="0"/>
              </a:endParaRPr>
            </a:p>
          </p:txBody>
        </p:sp>
        <p:sp>
          <p:nvSpPr>
            <p:cNvPr id="369698" name="Text Box 1058"/>
            <p:cNvSpPr txBox="1">
              <a:spLocks noChangeArrowheads="1"/>
            </p:cNvSpPr>
            <p:nvPr/>
          </p:nvSpPr>
          <p:spPr bwMode="auto">
            <a:xfrm>
              <a:off x="2275" y="2795"/>
              <a:ext cx="298" cy="35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4</a:t>
              </a:r>
              <a:endParaRPr lang="en-US" sz="3600">
                <a:ea typeface="Geneva" charset="0"/>
                <a:cs typeface="Geneva" charset="0"/>
              </a:endParaRPr>
            </a:p>
          </p:txBody>
        </p:sp>
        <p:sp>
          <p:nvSpPr>
            <p:cNvPr id="369699" name="Text Box 1059"/>
            <p:cNvSpPr txBox="1">
              <a:spLocks noChangeArrowheads="1"/>
            </p:cNvSpPr>
            <p:nvPr/>
          </p:nvSpPr>
          <p:spPr bwMode="auto">
            <a:xfrm>
              <a:off x="3330" y="2795"/>
              <a:ext cx="298" cy="35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5</a:t>
              </a:r>
              <a:endParaRPr lang="en-US" sz="3600">
                <a:ea typeface="Geneva" charset="0"/>
                <a:cs typeface="Geneva" charset="0"/>
              </a:endParaRPr>
            </a:p>
          </p:txBody>
        </p:sp>
        <p:sp>
          <p:nvSpPr>
            <p:cNvPr id="369700" name="Text Box 1060"/>
            <p:cNvSpPr txBox="1">
              <a:spLocks noChangeArrowheads="1"/>
            </p:cNvSpPr>
            <p:nvPr/>
          </p:nvSpPr>
          <p:spPr bwMode="auto">
            <a:xfrm>
              <a:off x="4400" y="2795"/>
              <a:ext cx="298" cy="35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6</a:t>
              </a:r>
              <a:endParaRPr lang="en-US" sz="3600">
                <a:ea typeface="Geneva" charset="0"/>
                <a:cs typeface="Geneva" charset="0"/>
              </a:endParaRPr>
            </a:p>
          </p:txBody>
        </p:sp>
      </p:grpSp>
    </p:spTree>
    <p:extLst>
      <p:ext uri="{BB962C8B-B14F-4D97-AF65-F5344CB8AC3E}">
        <p14:creationId xmlns:p14="http://schemas.microsoft.com/office/powerpoint/2010/main" val="31928463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2"/>
          <p:cNvPicPr>
            <a:picLocks noChangeAspect="1" noChangeArrowheads="1"/>
          </p:cNvPicPr>
          <p:nvPr/>
        </p:nvPicPr>
        <p:blipFill>
          <a:blip r:embed="rId3"/>
          <a:srcRect/>
          <a:stretch>
            <a:fillRect/>
          </a:stretch>
        </p:blipFill>
        <p:spPr bwMode="auto">
          <a:xfrm>
            <a:off x="152400" y="2743200"/>
            <a:ext cx="6553200" cy="3930650"/>
          </a:xfrm>
          <a:prstGeom prst="rect">
            <a:avLst/>
          </a:prstGeom>
          <a:noFill/>
          <a:ln w="9525">
            <a:noFill/>
            <a:miter lim="800000"/>
            <a:headEnd/>
            <a:tailEnd/>
          </a:ln>
          <a:effectLst/>
        </p:spPr>
      </p:pic>
      <p:pic>
        <p:nvPicPr>
          <p:cNvPr id="446467" name="Picture 3"/>
          <p:cNvPicPr>
            <a:picLocks noChangeAspect="1" noChangeArrowheads="1"/>
          </p:cNvPicPr>
          <p:nvPr/>
        </p:nvPicPr>
        <p:blipFill>
          <a:blip r:embed="rId4"/>
          <a:srcRect/>
          <a:stretch>
            <a:fillRect/>
          </a:stretch>
        </p:blipFill>
        <p:spPr bwMode="auto">
          <a:xfrm>
            <a:off x="7010400" y="3810000"/>
            <a:ext cx="1892300" cy="2895600"/>
          </a:xfrm>
          <a:prstGeom prst="rect">
            <a:avLst/>
          </a:prstGeom>
          <a:noFill/>
          <a:ln w="9525">
            <a:noFill/>
            <a:miter lim="800000"/>
            <a:headEnd/>
            <a:tailEnd/>
          </a:ln>
          <a:effectLst/>
        </p:spPr>
      </p:pic>
      <p:pic>
        <p:nvPicPr>
          <p:cNvPr id="446468" name="Picture 4"/>
          <p:cNvPicPr>
            <a:picLocks noChangeAspect="1" noChangeArrowheads="1"/>
          </p:cNvPicPr>
          <p:nvPr/>
        </p:nvPicPr>
        <p:blipFill>
          <a:blip r:embed="rId5"/>
          <a:srcRect/>
          <a:stretch>
            <a:fillRect/>
          </a:stretch>
        </p:blipFill>
        <p:spPr bwMode="auto">
          <a:xfrm>
            <a:off x="5181600" y="381000"/>
            <a:ext cx="3848100" cy="3292475"/>
          </a:xfrm>
          <a:prstGeom prst="rect">
            <a:avLst/>
          </a:prstGeom>
          <a:noFill/>
          <a:ln w="9525">
            <a:noFill/>
            <a:miter lim="800000"/>
            <a:headEnd/>
            <a:tailEnd/>
          </a:ln>
          <a:effectLst/>
        </p:spPr>
      </p:pic>
      <p:pic>
        <p:nvPicPr>
          <p:cNvPr id="446469" name="Picture 5"/>
          <p:cNvPicPr>
            <a:picLocks noChangeAspect="1" noChangeArrowheads="1"/>
          </p:cNvPicPr>
          <p:nvPr/>
        </p:nvPicPr>
        <p:blipFill>
          <a:blip r:embed="rId6"/>
          <a:srcRect/>
          <a:stretch>
            <a:fillRect/>
          </a:stretch>
        </p:blipFill>
        <p:spPr bwMode="auto">
          <a:xfrm>
            <a:off x="838200" y="457200"/>
            <a:ext cx="3200400" cy="2087563"/>
          </a:xfrm>
          <a:prstGeom prst="rect">
            <a:avLst/>
          </a:prstGeom>
          <a:noFill/>
          <a:ln w="9525">
            <a:solidFill>
              <a:srgbClr val="CC0000"/>
            </a:solidFill>
            <a:miter lim="800000"/>
            <a:headEnd/>
            <a:tailEnd/>
          </a:ln>
          <a:effectLst/>
        </p:spPr>
      </p:pic>
      <p:sp>
        <p:nvSpPr>
          <p:cNvPr id="446470" name="AutoShape 6"/>
          <p:cNvSpPr>
            <a:spLocks noChangeArrowheads="1"/>
          </p:cNvSpPr>
          <p:nvPr/>
        </p:nvSpPr>
        <p:spPr bwMode="auto">
          <a:xfrm>
            <a:off x="4610100" y="5383213"/>
            <a:ext cx="1728788" cy="679450"/>
          </a:xfrm>
          <a:prstGeom prst="roundRect">
            <a:avLst>
              <a:gd name="adj" fmla="val 16667"/>
            </a:avLst>
          </a:prstGeom>
          <a:solidFill>
            <a:srgbClr val="FFCC18"/>
          </a:solidFill>
          <a:ln w="9525">
            <a:solidFill>
              <a:srgbClr val="FFCC18"/>
            </a:solidFill>
            <a:round/>
            <a:headEnd/>
            <a:tailEnd/>
          </a:ln>
          <a:effectLst/>
        </p:spPr>
        <p:txBody>
          <a:bodyPr wrap="none" tIns="0" bIns="0" anchor="ctr">
            <a:prstTxWarp prst="textNoShape">
              <a:avLst/>
            </a:prstTxWarp>
            <a:spAutoFit/>
          </a:bodyPr>
          <a:lstStyle/>
          <a:p>
            <a:pPr algn="l">
              <a:lnSpc>
                <a:spcPct val="90000"/>
              </a:lnSpc>
            </a:pPr>
            <a:r>
              <a:rPr lang="en-US" sz="2200" b="1">
                <a:solidFill>
                  <a:srgbClr val="0F116A"/>
                </a:solidFill>
              </a:rPr>
              <a:t>loss of one</a:t>
            </a:r>
            <a:br>
              <a:rPr lang="en-US" sz="2200" b="1">
                <a:solidFill>
                  <a:srgbClr val="0F116A"/>
                </a:solidFill>
              </a:rPr>
            </a:br>
            <a:r>
              <a:rPr lang="en-US" sz="2200" b="1">
                <a:solidFill>
                  <a:srgbClr val="0F116A"/>
                </a:solidFill>
              </a:rPr>
              <a:t>amino acid</a:t>
            </a:r>
            <a:endParaRPr lang="en-US" sz="2200" b="1" i="1">
              <a:solidFill>
                <a:srgbClr val="0F116A"/>
              </a:solidFill>
            </a:endParaRPr>
          </a:p>
        </p:txBody>
      </p:sp>
      <p:sp>
        <p:nvSpPr>
          <p:cNvPr id="446471" name="AutoShape 7"/>
          <p:cNvSpPr>
            <a:spLocks noChangeArrowheads="1"/>
          </p:cNvSpPr>
          <p:nvPr/>
        </p:nvSpPr>
        <p:spPr bwMode="auto">
          <a:xfrm>
            <a:off x="1938338" y="4518025"/>
            <a:ext cx="3248025" cy="668338"/>
          </a:xfrm>
          <a:prstGeom prst="roundRect">
            <a:avLst>
              <a:gd name="adj" fmla="val 16667"/>
            </a:avLst>
          </a:prstGeom>
          <a:noFill/>
          <a:ln w="57150">
            <a:solidFill>
              <a:srgbClr val="CC0000"/>
            </a:solidFill>
            <a:round/>
            <a:headEnd/>
            <a:tailEnd/>
          </a:ln>
          <a:effectLst/>
        </p:spPr>
        <p:txBody>
          <a:bodyPr wrap="none" anchor="ctr">
            <a:prstTxWarp prst="textNoShape">
              <a:avLst/>
            </a:prstTxWarp>
          </a:bodyPr>
          <a:lstStyle/>
          <a:p>
            <a:endParaRPr lang="en-US"/>
          </a:p>
        </p:txBody>
      </p:sp>
      <p:sp>
        <p:nvSpPr>
          <p:cNvPr id="446472" name="AutoShape 8"/>
          <p:cNvSpPr>
            <a:spLocks noChangeArrowheads="1"/>
          </p:cNvSpPr>
          <p:nvPr/>
        </p:nvSpPr>
        <p:spPr bwMode="auto">
          <a:xfrm>
            <a:off x="5235575" y="4192588"/>
            <a:ext cx="1465263" cy="315912"/>
          </a:xfrm>
          <a:prstGeom prst="roundRect">
            <a:avLst>
              <a:gd name="adj" fmla="val 16667"/>
            </a:avLst>
          </a:prstGeom>
          <a:solidFill>
            <a:srgbClr val="CC0000"/>
          </a:solidFill>
          <a:ln w="9525">
            <a:solidFill>
              <a:srgbClr val="FFCC18"/>
            </a:solidFill>
            <a:round/>
            <a:headEnd/>
            <a:tailEnd/>
          </a:ln>
          <a:effectLst/>
        </p:spPr>
        <p:txBody>
          <a:bodyPr wrap="none" tIns="0" bIns="0" anchor="ctr">
            <a:prstTxWarp prst="textNoShape">
              <a:avLst/>
            </a:prstTxWarp>
            <a:spAutoFit/>
          </a:bodyPr>
          <a:lstStyle/>
          <a:p>
            <a:pPr algn="l">
              <a:lnSpc>
                <a:spcPct val="90000"/>
              </a:lnSpc>
            </a:pPr>
            <a:r>
              <a:rPr lang="en-US" sz="2000" b="1">
                <a:solidFill>
                  <a:schemeClr val="bg1"/>
                </a:solidFill>
              </a:rPr>
              <a:t>delta F508</a:t>
            </a:r>
            <a:endParaRPr lang="en-US" sz="2000" b="1" i="1">
              <a:solidFill>
                <a:schemeClr val="bg1"/>
              </a:solidFill>
            </a:endParaRPr>
          </a:p>
        </p:txBody>
      </p:sp>
    </p:spTree>
    <p:extLst>
      <p:ext uri="{BB962C8B-B14F-4D97-AF65-F5344CB8AC3E}">
        <p14:creationId xmlns:p14="http://schemas.microsoft.com/office/powerpoint/2010/main" val="18871387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t>Tay-Sachs (recessive)</a:t>
            </a:r>
          </a:p>
        </p:txBody>
      </p:sp>
      <p:sp>
        <p:nvSpPr>
          <p:cNvPr id="388099" name="Rectangle 3" descr="Rectangle: Click to edit Master text styles&#10;Second level&#10;Third level&#10;Fourth level&#10;Fifth level"/>
          <p:cNvSpPr>
            <a:spLocks noGrp="1" noChangeArrowheads="1"/>
          </p:cNvSpPr>
          <p:nvPr>
            <p:ph type="body" idx="1"/>
          </p:nvPr>
        </p:nvSpPr>
        <p:spPr>
          <a:xfrm>
            <a:off x="304800" y="939800"/>
            <a:ext cx="6870700" cy="5334000"/>
          </a:xfrm>
        </p:spPr>
        <p:txBody>
          <a:bodyPr>
            <a:normAutofit lnSpcReduction="10000"/>
          </a:bodyPr>
          <a:lstStyle/>
          <a:p>
            <a:r>
              <a:rPr lang="en-US" sz="2800" dirty="0"/>
              <a:t>Primarily Jews of eastern European (Ashkenazi) descent &amp; Cajuns (Louisiana)</a:t>
            </a:r>
            <a:endParaRPr lang="en-US" sz="2800" dirty="0" smtClean="0">
              <a:solidFill>
                <a:srgbClr val="000000"/>
              </a:solidFill>
            </a:endParaRPr>
          </a:p>
          <a:p>
            <a:pPr lvl="1">
              <a:buClrTx/>
            </a:pPr>
            <a:r>
              <a:rPr lang="en-US" dirty="0" smtClean="0"/>
              <a:t>1 </a:t>
            </a:r>
            <a:r>
              <a:rPr lang="en-US" dirty="0"/>
              <a:t>in </a:t>
            </a:r>
            <a:r>
              <a:rPr lang="en-US" u="sng" dirty="0">
                <a:solidFill>
                  <a:schemeClr val="tx2"/>
                </a:solidFill>
              </a:rPr>
              <a:t>3600</a:t>
            </a:r>
            <a:r>
              <a:rPr lang="en-US" dirty="0">
                <a:solidFill>
                  <a:srgbClr val="000000"/>
                </a:solidFill>
              </a:rPr>
              <a:t> </a:t>
            </a:r>
            <a:r>
              <a:rPr lang="en-US" dirty="0"/>
              <a:t>births</a:t>
            </a:r>
            <a:endParaRPr lang="en-US" dirty="0" smtClean="0"/>
          </a:p>
          <a:p>
            <a:pPr lvl="1">
              <a:buClrTx/>
            </a:pPr>
            <a:r>
              <a:rPr lang="en-US" dirty="0" smtClean="0"/>
              <a:t>non</a:t>
            </a:r>
            <a:r>
              <a:rPr lang="en-US" dirty="0"/>
              <a:t>-functional enzyme fails to breakdown lipids in brain cells</a:t>
            </a:r>
          </a:p>
          <a:p>
            <a:pPr lvl="2"/>
            <a:r>
              <a:rPr lang="en-US" sz="2800" dirty="0"/>
              <a:t>fats collect in cells destroying their function </a:t>
            </a:r>
          </a:p>
          <a:p>
            <a:pPr lvl="2"/>
            <a:r>
              <a:rPr lang="en-US" sz="2800" dirty="0"/>
              <a:t>symptoms begin few months </a:t>
            </a:r>
            <a:br>
              <a:rPr lang="en-US" sz="2800" dirty="0"/>
            </a:br>
            <a:r>
              <a:rPr lang="en-US" sz="2800" dirty="0"/>
              <a:t>after birth </a:t>
            </a:r>
          </a:p>
          <a:p>
            <a:pPr lvl="2"/>
            <a:r>
              <a:rPr lang="en-US" sz="2800" dirty="0"/>
              <a:t>seizures, </a:t>
            </a:r>
            <a:r>
              <a:rPr lang="en-US" sz="2800" dirty="0" smtClean="0"/>
              <a:t>blindness, muscular </a:t>
            </a:r>
            <a:r>
              <a:rPr lang="en-US" sz="2800" dirty="0"/>
              <a:t>&amp;</a:t>
            </a:r>
            <a:r>
              <a:rPr lang="en-US" sz="2800" dirty="0" smtClean="0"/>
              <a:t> mental degeneration</a:t>
            </a:r>
          </a:p>
          <a:p>
            <a:pPr lvl="2"/>
            <a:r>
              <a:rPr lang="en-US" sz="2800" dirty="0"/>
              <a:t>child usually dies before</a:t>
            </a:r>
            <a:r>
              <a:rPr lang="en-US" sz="2800" dirty="0" smtClean="0"/>
              <a:t> 5</a:t>
            </a:r>
            <a:endParaRPr lang="en-US" sz="2800" dirty="0"/>
          </a:p>
        </p:txBody>
      </p:sp>
      <p:pic>
        <p:nvPicPr>
          <p:cNvPr id="388100" name="Picture 4" descr="adam140"/>
          <p:cNvPicPr>
            <a:picLocks noChangeAspect="1" noChangeArrowheads="1"/>
          </p:cNvPicPr>
          <p:nvPr/>
        </p:nvPicPr>
        <p:blipFill>
          <a:blip r:embed="rId3"/>
          <a:srcRect/>
          <a:stretch>
            <a:fillRect/>
          </a:stretch>
        </p:blipFill>
        <p:spPr bwMode="auto">
          <a:xfrm>
            <a:off x="6870168" y="4787900"/>
            <a:ext cx="2232557" cy="2057400"/>
          </a:xfrm>
          <a:prstGeom prst="rect">
            <a:avLst/>
          </a:prstGeom>
          <a:noFill/>
        </p:spPr>
      </p:pic>
    </p:spTree>
    <p:extLst>
      <p:ext uri="{BB962C8B-B14F-4D97-AF65-F5344CB8AC3E}">
        <p14:creationId xmlns:p14="http://schemas.microsoft.com/office/powerpoint/2010/main" val="31004108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Sickle cell anemia (recessive)</a:t>
            </a:r>
          </a:p>
        </p:txBody>
      </p:sp>
      <p:sp>
        <p:nvSpPr>
          <p:cNvPr id="390147" name="Rectangle 3" descr="Rectangle: Click to edit Master text styles&#10;Second level&#10;Third level&#10;Fourth level&#10;Fifth level"/>
          <p:cNvSpPr>
            <a:spLocks noGrp="1" noChangeArrowheads="1"/>
          </p:cNvSpPr>
          <p:nvPr>
            <p:ph type="body" idx="1"/>
          </p:nvPr>
        </p:nvSpPr>
        <p:spPr>
          <a:xfrm>
            <a:off x="622300" y="1117600"/>
            <a:ext cx="8001000" cy="4953000"/>
          </a:xfrm>
        </p:spPr>
        <p:txBody>
          <a:bodyPr/>
          <a:lstStyle/>
          <a:p>
            <a:pPr>
              <a:lnSpc>
                <a:spcPct val="90000"/>
              </a:lnSpc>
            </a:pPr>
            <a:r>
              <a:rPr lang="en-US" sz="3200" dirty="0"/>
              <a:t>Primarily Africans</a:t>
            </a:r>
            <a:endParaRPr lang="en-US" sz="2600" dirty="0" smtClean="0">
              <a:solidFill>
                <a:srgbClr val="000000"/>
              </a:solidFill>
            </a:endParaRPr>
          </a:p>
          <a:p>
            <a:pPr lvl="1">
              <a:lnSpc>
                <a:spcPct val="90000"/>
              </a:lnSpc>
              <a:buClrTx/>
            </a:pPr>
            <a:r>
              <a:rPr lang="en-US" dirty="0" smtClean="0"/>
              <a:t>1 </a:t>
            </a:r>
            <a:r>
              <a:rPr lang="en-US" dirty="0"/>
              <a:t>out of </a:t>
            </a:r>
            <a:r>
              <a:rPr lang="en-US" u="sng" dirty="0">
                <a:solidFill>
                  <a:schemeClr val="tx2"/>
                </a:solidFill>
              </a:rPr>
              <a:t>400</a:t>
            </a:r>
            <a:r>
              <a:rPr lang="en-US" dirty="0"/>
              <a:t> African Americans</a:t>
            </a:r>
            <a:endParaRPr lang="en-US" dirty="0" smtClean="0"/>
          </a:p>
          <a:p>
            <a:pPr lvl="1">
              <a:lnSpc>
                <a:spcPct val="90000"/>
              </a:lnSpc>
            </a:pPr>
            <a:r>
              <a:rPr lang="en-US" dirty="0" smtClean="0"/>
              <a:t>caused </a:t>
            </a:r>
            <a:r>
              <a:rPr lang="en-US" dirty="0"/>
              <a:t>by substitution of a single amino acid in hemoglobin</a:t>
            </a:r>
          </a:p>
          <a:p>
            <a:pPr lvl="1">
              <a:lnSpc>
                <a:spcPct val="90000"/>
              </a:lnSpc>
            </a:pPr>
            <a:r>
              <a:rPr lang="en-US" dirty="0"/>
              <a:t>when oxygen levels are low, sickle-cell hemoglobin crystallizes into long rods</a:t>
            </a:r>
          </a:p>
          <a:p>
            <a:pPr lvl="2">
              <a:lnSpc>
                <a:spcPct val="90000"/>
              </a:lnSpc>
            </a:pPr>
            <a:r>
              <a:rPr lang="en-US" sz="2800" dirty="0"/>
              <a:t>deforms red blood cells into </a:t>
            </a:r>
            <a:br>
              <a:rPr lang="en-US" sz="2800" dirty="0"/>
            </a:br>
            <a:r>
              <a:rPr lang="en-US" sz="2800" dirty="0"/>
              <a:t>sickle shape</a:t>
            </a:r>
          </a:p>
          <a:p>
            <a:pPr lvl="2">
              <a:lnSpc>
                <a:spcPct val="90000"/>
              </a:lnSpc>
            </a:pPr>
            <a:r>
              <a:rPr lang="en-US" sz="2800" dirty="0" err="1"/>
              <a:t>sickling</a:t>
            </a:r>
            <a:r>
              <a:rPr lang="en-US" sz="2800" dirty="0"/>
              <a:t> creates </a:t>
            </a:r>
            <a:r>
              <a:rPr lang="en-US" sz="2800" u="sng" dirty="0" err="1">
                <a:solidFill>
                  <a:schemeClr val="tx2"/>
                </a:solidFill>
              </a:rPr>
              <a:t>pleiotropic</a:t>
            </a:r>
            <a:r>
              <a:rPr lang="en-US" sz="2800" dirty="0"/>
              <a:t> </a:t>
            </a:r>
            <a:br>
              <a:rPr lang="en-US" sz="2800" dirty="0"/>
            </a:br>
            <a:r>
              <a:rPr lang="en-US" sz="2800" dirty="0"/>
              <a:t>effects = cascade of other </a:t>
            </a:r>
            <a:br>
              <a:rPr lang="en-US" sz="2800" dirty="0"/>
            </a:br>
            <a:r>
              <a:rPr lang="en-US" sz="2800" dirty="0"/>
              <a:t>symptoms</a:t>
            </a:r>
          </a:p>
        </p:txBody>
      </p:sp>
      <p:pic>
        <p:nvPicPr>
          <p:cNvPr id="390148" name="Picture 4"/>
          <p:cNvPicPr>
            <a:picLocks noChangeAspect="1" noChangeArrowheads="1"/>
          </p:cNvPicPr>
          <p:nvPr/>
        </p:nvPicPr>
        <p:blipFill>
          <a:blip r:embed="rId3"/>
          <a:srcRect/>
          <a:stretch>
            <a:fillRect/>
          </a:stretch>
        </p:blipFill>
        <p:spPr bwMode="auto">
          <a:xfrm>
            <a:off x="7150100" y="4468813"/>
            <a:ext cx="1797050" cy="2312987"/>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1965218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a:blip r:embed="rId3"/>
          <a:srcRect r="4192" b="4538"/>
          <a:stretch>
            <a:fillRect/>
          </a:stretch>
        </p:blipFill>
        <p:spPr bwMode="auto">
          <a:xfrm>
            <a:off x="1136650" y="1920875"/>
            <a:ext cx="7380288" cy="4073525"/>
          </a:xfrm>
          <a:prstGeom prst="rect">
            <a:avLst/>
          </a:prstGeom>
          <a:noFill/>
          <a:ln w="9525">
            <a:noFill/>
            <a:miter lim="800000"/>
            <a:headEnd/>
            <a:tailEnd/>
          </a:ln>
        </p:spPr>
      </p:pic>
      <p:sp>
        <p:nvSpPr>
          <p:cNvPr id="392195" name="Rectangle 3"/>
          <p:cNvSpPr>
            <a:spLocks noGrp="1" noChangeArrowheads="1"/>
          </p:cNvSpPr>
          <p:nvPr>
            <p:ph type="title"/>
          </p:nvPr>
        </p:nvSpPr>
        <p:spPr/>
        <p:txBody>
          <a:bodyPr/>
          <a:lstStyle/>
          <a:p>
            <a:r>
              <a:rPr lang="en-US"/>
              <a:t>Sickle cell anemia</a:t>
            </a:r>
          </a:p>
        </p:txBody>
      </p:sp>
      <p:sp>
        <p:nvSpPr>
          <p:cNvPr id="392196" name="Rectangle 4" descr="Rectangle: Click to edit Master text styles&#10;Second level&#10;Third level&#10;Fourth level&#10;Fifth level"/>
          <p:cNvSpPr>
            <a:spLocks noGrp="1" noChangeArrowheads="1"/>
          </p:cNvSpPr>
          <p:nvPr>
            <p:ph type="body" idx="1"/>
          </p:nvPr>
        </p:nvSpPr>
        <p:spPr>
          <a:xfrm>
            <a:off x="287338" y="1139010"/>
            <a:ext cx="8229600" cy="4525963"/>
          </a:xfrm>
        </p:spPr>
        <p:txBody>
          <a:bodyPr/>
          <a:lstStyle/>
          <a:p>
            <a:r>
              <a:rPr lang="en-US" dirty="0"/>
              <a:t>Substitution of one amino acid in polypeptide chain</a:t>
            </a:r>
          </a:p>
        </p:txBody>
      </p:sp>
      <p:sp>
        <p:nvSpPr>
          <p:cNvPr id="392197" name="AutoShape 5"/>
          <p:cNvSpPr>
            <a:spLocks noChangeArrowheads="1"/>
          </p:cNvSpPr>
          <p:nvPr/>
        </p:nvSpPr>
        <p:spPr bwMode="auto">
          <a:xfrm>
            <a:off x="2576513" y="6132513"/>
            <a:ext cx="1844675" cy="676275"/>
          </a:xfrm>
          <a:prstGeom prst="roundRect">
            <a:avLst>
              <a:gd name="adj" fmla="val 16667"/>
            </a:avLst>
          </a:prstGeom>
          <a:solidFill>
            <a:srgbClr val="FFCC00"/>
          </a:solidFill>
          <a:ln w="9525">
            <a:noFill/>
            <a:round/>
            <a:headEnd/>
            <a:tailEnd/>
          </a:ln>
          <a:effectLst/>
        </p:spPr>
        <p:txBody>
          <a:bodyPr tIns="0" bIns="0" anchor="ctr">
            <a:prstTxWarp prst="textNoShape">
              <a:avLst/>
            </a:prstTxWarp>
            <a:spAutoFit/>
          </a:bodyPr>
          <a:lstStyle/>
          <a:p>
            <a:r>
              <a:rPr lang="en-US" sz="2000" b="1">
                <a:solidFill>
                  <a:srgbClr val="CC0000"/>
                </a:solidFill>
              </a:rPr>
              <a:t>hydrophilic</a:t>
            </a:r>
            <a:br>
              <a:rPr lang="en-US" sz="2000" b="1">
                <a:solidFill>
                  <a:srgbClr val="CC0000"/>
                </a:solidFill>
              </a:rPr>
            </a:br>
            <a:r>
              <a:rPr lang="en-US" sz="2000" b="1">
                <a:solidFill>
                  <a:srgbClr val="CC0000"/>
                </a:solidFill>
              </a:rPr>
              <a:t>amino acid</a:t>
            </a:r>
            <a:endParaRPr lang="en-US" sz="2200" b="1">
              <a:solidFill>
                <a:srgbClr val="0F116A"/>
              </a:solidFill>
            </a:endParaRPr>
          </a:p>
        </p:txBody>
      </p:sp>
      <p:sp>
        <p:nvSpPr>
          <p:cNvPr id="392198" name="AutoShape 6"/>
          <p:cNvSpPr>
            <a:spLocks noChangeArrowheads="1"/>
          </p:cNvSpPr>
          <p:nvPr/>
        </p:nvSpPr>
        <p:spPr bwMode="auto">
          <a:xfrm>
            <a:off x="6292850" y="6132513"/>
            <a:ext cx="1847850" cy="676275"/>
          </a:xfrm>
          <a:prstGeom prst="roundRect">
            <a:avLst>
              <a:gd name="adj" fmla="val 16667"/>
            </a:avLst>
          </a:prstGeom>
          <a:solidFill>
            <a:srgbClr val="FFCC00"/>
          </a:solidFill>
          <a:ln w="9525">
            <a:noFill/>
            <a:round/>
            <a:headEnd/>
            <a:tailEnd/>
          </a:ln>
          <a:effectLst/>
        </p:spPr>
        <p:txBody>
          <a:bodyPr tIns="0" bIns="0" anchor="ctr">
            <a:prstTxWarp prst="textNoShape">
              <a:avLst/>
            </a:prstTxWarp>
            <a:spAutoFit/>
          </a:bodyPr>
          <a:lstStyle/>
          <a:p>
            <a:r>
              <a:rPr lang="en-US" sz="2000" b="1">
                <a:solidFill>
                  <a:srgbClr val="CC0000"/>
                </a:solidFill>
              </a:rPr>
              <a:t>hydrophobic</a:t>
            </a:r>
            <a:br>
              <a:rPr lang="en-US" sz="2000" b="1">
                <a:solidFill>
                  <a:srgbClr val="CC0000"/>
                </a:solidFill>
              </a:rPr>
            </a:br>
            <a:r>
              <a:rPr lang="en-US" sz="2000" b="1">
                <a:solidFill>
                  <a:srgbClr val="CC0000"/>
                </a:solidFill>
              </a:rPr>
              <a:t> amino acid</a:t>
            </a:r>
          </a:p>
        </p:txBody>
      </p:sp>
    </p:spTree>
    <p:extLst>
      <p:ext uri="{BB962C8B-B14F-4D97-AF65-F5344CB8AC3E}">
        <p14:creationId xmlns:p14="http://schemas.microsoft.com/office/powerpoint/2010/main" val="19053465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2" name="Picture 2"/>
          <p:cNvPicPr>
            <a:picLocks noChangeAspect="1" noChangeArrowheads="1"/>
          </p:cNvPicPr>
          <p:nvPr/>
        </p:nvPicPr>
        <p:blipFill>
          <a:blip r:embed="rId3"/>
          <a:srcRect b="4466"/>
          <a:stretch>
            <a:fillRect/>
          </a:stretch>
        </p:blipFill>
        <p:spPr bwMode="auto">
          <a:xfrm>
            <a:off x="1301982" y="0"/>
            <a:ext cx="6422793" cy="6705600"/>
          </a:xfrm>
          <a:prstGeom prst="rect">
            <a:avLst/>
          </a:prstGeom>
          <a:noFill/>
        </p:spPr>
      </p:pic>
    </p:spTree>
    <p:extLst>
      <p:ext uri="{BB962C8B-B14F-4D97-AF65-F5344CB8AC3E}">
        <p14:creationId xmlns:p14="http://schemas.microsoft.com/office/powerpoint/2010/main" val="2715062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Sickle cell phenotype</a:t>
            </a:r>
          </a:p>
        </p:txBody>
      </p:sp>
      <p:sp>
        <p:nvSpPr>
          <p:cNvPr id="396291" name="Rectangle 3" descr="Rectangle: Click to edit Master text styles&#10;Second level&#10;Third level&#10;Fourth level&#10;Fifth level"/>
          <p:cNvSpPr>
            <a:spLocks noGrp="1" noChangeArrowheads="1"/>
          </p:cNvSpPr>
          <p:nvPr>
            <p:ph type="body" idx="1"/>
          </p:nvPr>
        </p:nvSpPr>
        <p:spPr>
          <a:xfrm>
            <a:off x="635000" y="1168400"/>
            <a:ext cx="7772400" cy="4762500"/>
          </a:xfrm>
        </p:spPr>
        <p:txBody>
          <a:bodyPr/>
          <a:lstStyle/>
          <a:p>
            <a:pPr>
              <a:buClrTx/>
            </a:pPr>
            <a:r>
              <a:rPr lang="en-US" dirty="0"/>
              <a:t>2 alleles are </a:t>
            </a:r>
            <a:r>
              <a:rPr lang="en-US" u="sng" dirty="0" err="1">
                <a:solidFill>
                  <a:srgbClr val="CC0000"/>
                </a:solidFill>
              </a:rPr>
              <a:t>codominant</a:t>
            </a:r>
            <a:r>
              <a:rPr lang="en-US" dirty="0"/>
              <a:t> </a:t>
            </a:r>
          </a:p>
          <a:p>
            <a:pPr lvl="1">
              <a:buClrTx/>
            </a:pPr>
            <a:r>
              <a:rPr lang="en-US" dirty="0"/>
              <a:t>both </a:t>
            </a:r>
            <a:r>
              <a:rPr lang="en-US" u="sng" dirty="0">
                <a:solidFill>
                  <a:srgbClr val="006A00"/>
                </a:solidFill>
              </a:rPr>
              <a:t>normal</a:t>
            </a:r>
            <a:r>
              <a:rPr lang="en-US" dirty="0"/>
              <a:t> &amp; </a:t>
            </a:r>
            <a:r>
              <a:rPr lang="en-US" u="sng" dirty="0">
                <a:solidFill>
                  <a:srgbClr val="CC0000"/>
                </a:solidFill>
              </a:rPr>
              <a:t>mutant</a:t>
            </a:r>
            <a:r>
              <a:rPr lang="en-US" dirty="0"/>
              <a:t> </a:t>
            </a:r>
            <a:r>
              <a:rPr lang="en-US" dirty="0" err="1"/>
              <a:t>hemoglobins</a:t>
            </a:r>
            <a:r>
              <a:rPr lang="en-US" dirty="0"/>
              <a:t> are synthesized in heterozygote (</a:t>
            </a:r>
            <a:r>
              <a:rPr lang="en-US" dirty="0" err="1"/>
              <a:t>Aa</a:t>
            </a:r>
            <a:r>
              <a:rPr lang="en-US" dirty="0"/>
              <a:t>)</a:t>
            </a:r>
          </a:p>
          <a:p>
            <a:pPr lvl="1"/>
            <a:r>
              <a:rPr lang="en-US" dirty="0"/>
              <a:t>50% cells sickle; 50% cells normal</a:t>
            </a:r>
          </a:p>
          <a:p>
            <a:pPr lvl="1"/>
            <a:r>
              <a:rPr lang="en-US" dirty="0"/>
              <a:t>carriers usually healthy</a:t>
            </a:r>
          </a:p>
          <a:p>
            <a:pPr lvl="1"/>
            <a:r>
              <a:rPr lang="en-US" dirty="0"/>
              <a:t>sickle-cell disease </a:t>
            </a:r>
            <a:br>
              <a:rPr lang="en-US" dirty="0"/>
            </a:br>
            <a:r>
              <a:rPr lang="en-US" dirty="0"/>
              <a:t>triggered under blood </a:t>
            </a:r>
            <a:br>
              <a:rPr lang="en-US" dirty="0"/>
            </a:br>
            <a:r>
              <a:rPr lang="en-US" dirty="0"/>
              <a:t>oxygen stress</a:t>
            </a:r>
          </a:p>
          <a:p>
            <a:pPr lvl="2"/>
            <a:r>
              <a:rPr lang="en-US" sz="2800" dirty="0"/>
              <a:t>exercise</a:t>
            </a:r>
          </a:p>
        </p:txBody>
      </p:sp>
      <p:pic>
        <p:nvPicPr>
          <p:cNvPr id="396293" name="Picture 5"/>
          <p:cNvPicPr>
            <a:picLocks noChangeAspect="1" noChangeArrowheads="1"/>
          </p:cNvPicPr>
          <p:nvPr/>
        </p:nvPicPr>
        <p:blipFill>
          <a:blip r:embed="rId3"/>
          <a:srcRect/>
          <a:stretch>
            <a:fillRect/>
          </a:stretch>
        </p:blipFill>
        <p:spPr bwMode="auto">
          <a:xfrm>
            <a:off x="6219825" y="3687763"/>
            <a:ext cx="2589213" cy="2532062"/>
          </a:xfrm>
          <a:prstGeom prst="rect">
            <a:avLst/>
          </a:prstGeom>
          <a:noFill/>
          <a:ln w="9525">
            <a:noFill/>
            <a:miter lim="800000"/>
            <a:headEnd/>
            <a:tailEnd/>
          </a:ln>
          <a:effectLst/>
        </p:spPr>
      </p:pic>
    </p:spTree>
    <p:extLst>
      <p:ext uri="{BB962C8B-B14F-4D97-AF65-F5344CB8AC3E}">
        <p14:creationId xmlns:p14="http://schemas.microsoft.com/office/powerpoint/2010/main" val="23758937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t>Heterozygote advantage</a:t>
            </a:r>
          </a:p>
        </p:txBody>
      </p:sp>
      <p:sp>
        <p:nvSpPr>
          <p:cNvPr id="400387" name="Rectangle 3" descr="Rectangle: Click to edit Master text styles&#10;Second level&#10;Third level&#10;Fourth level&#10;Fifth level"/>
          <p:cNvSpPr>
            <a:spLocks noGrp="1" noChangeArrowheads="1"/>
          </p:cNvSpPr>
          <p:nvPr>
            <p:ph type="body" idx="1"/>
          </p:nvPr>
        </p:nvSpPr>
        <p:spPr>
          <a:xfrm>
            <a:off x="304800" y="1143000"/>
            <a:ext cx="8382000" cy="5334000"/>
          </a:xfrm>
        </p:spPr>
        <p:txBody>
          <a:bodyPr/>
          <a:lstStyle/>
          <a:p>
            <a:pPr>
              <a:lnSpc>
                <a:spcPct val="90000"/>
              </a:lnSpc>
            </a:pPr>
            <a:r>
              <a:rPr lang="en-US" sz="2800" dirty="0"/>
              <a:t>Malaria</a:t>
            </a:r>
          </a:p>
          <a:p>
            <a:pPr lvl="1">
              <a:lnSpc>
                <a:spcPct val="90000"/>
              </a:lnSpc>
            </a:pPr>
            <a:r>
              <a:rPr lang="en-US" dirty="0"/>
              <a:t>single-celled eukaryote parasite spends part of its life cycle in red blood cells</a:t>
            </a:r>
          </a:p>
          <a:p>
            <a:pPr>
              <a:lnSpc>
                <a:spcPct val="90000"/>
              </a:lnSpc>
            </a:pPr>
            <a:r>
              <a:rPr lang="en-US" sz="2800" dirty="0"/>
              <a:t>In tropical Africa, where malaria is common:</a:t>
            </a:r>
          </a:p>
          <a:p>
            <a:pPr lvl="1">
              <a:lnSpc>
                <a:spcPct val="90000"/>
              </a:lnSpc>
            </a:pPr>
            <a:r>
              <a:rPr lang="en-US" u="sng" dirty="0">
                <a:solidFill>
                  <a:srgbClr val="CC0000"/>
                </a:solidFill>
              </a:rPr>
              <a:t>homozygous dominant</a:t>
            </a:r>
            <a:r>
              <a:rPr lang="en-US" dirty="0"/>
              <a:t> individuals die of malaria</a:t>
            </a:r>
          </a:p>
          <a:p>
            <a:pPr lvl="1">
              <a:lnSpc>
                <a:spcPct val="90000"/>
              </a:lnSpc>
            </a:pPr>
            <a:r>
              <a:rPr lang="en-US" u="sng" dirty="0">
                <a:solidFill>
                  <a:srgbClr val="CC0000"/>
                </a:solidFill>
              </a:rPr>
              <a:t>homozygous recessive</a:t>
            </a:r>
            <a:r>
              <a:rPr lang="en-US" dirty="0"/>
              <a:t> individuals die of sickle cell anemia</a:t>
            </a:r>
          </a:p>
          <a:p>
            <a:pPr lvl="1">
              <a:lnSpc>
                <a:spcPct val="90000"/>
              </a:lnSpc>
            </a:pPr>
            <a:r>
              <a:rPr lang="en-US" u="sng" dirty="0">
                <a:solidFill>
                  <a:srgbClr val="CC0000"/>
                </a:solidFill>
              </a:rPr>
              <a:t>heterozygote carriers</a:t>
            </a:r>
            <a:r>
              <a:rPr lang="en-US" dirty="0"/>
              <a:t> are relatively free of both</a:t>
            </a:r>
          </a:p>
          <a:p>
            <a:pPr lvl="2">
              <a:lnSpc>
                <a:spcPct val="90000"/>
              </a:lnSpc>
            </a:pPr>
            <a:r>
              <a:rPr lang="en-US" sz="2800" dirty="0"/>
              <a:t>reproductive advantage</a:t>
            </a:r>
            <a:endParaRPr lang="en-US" sz="2800" dirty="0" smtClean="0"/>
          </a:p>
          <a:p>
            <a:pPr>
              <a:lnSpc>
                <a:spcPct val="90000"/>
              </a:lnSpc>
              <a:buClrTx/>
              <a:buNone/>
            </a:pPr>
            <a:r>
              <a:rPr lang="en-US" sz="2800" dirty="0" smtClean="0">
                <a:ea typeface="AppleGothic" charset="-127"/>
                <a:cs typeface="AppleGothic" charset="-127"/>
              </a:rPr>
              <a:t></a:t>
            </a:r>
            <a:r>
              <a:rPr lang="en-US" sz="2600" dirty="0">
                <a:ea typeface="AppleGothic" charset="-127"/>
                <a:cs typeface="AppleGothic" charset="-127"/>
              </a:rPr>
              <a:t></a:t>
            </a:r>
            <a:endParaRPr lang="en-US" sz="2600" dirty="0"/>
          </a:p>
        </p:txBody>
      </p:sp>
      <p:pic>
        <p:nvPicPr>
          <p:cNvPr id="400388" name="Picture 4"/>
          <p:cNvPicPr>
            <a:picLocks noChangeAspect="1" noChangeArrowheads="1"/>
          </p:cNvPicPr>
          <p:nvPr/>
        </p:nvPicPr>
        <p:blipFill>
          <a:blip r:embed="rId3"/>
          <a:srcRect/>
          <a:stretch>
            <a:fillRect/>
          </a:stretch>
        </p:blipFill>
        <p:spPr bwMode="auto">
          <a:xfrm>
            <a:off x="5867400" y="4719249"/>
            <a:ext cx="3119438" cy="1975238"/>
          </a:xfrm>
          <a:prstGeom prst="rect">
            <a:avLst/>
          </a:prstGeom>
          <a:noFill/>
        </p:spPr>
      </p:pic>
      <p:pic>
        <p:nvPicPr>
          <p:cNvPr id="400389" name="Picture 5"/>
          <p:cNvPicPr>
            <a:picLocks noChangeAspect="1" noChangeArrowheads="1"/>
          </p:cNvPicPr>
          <p:nvPr/>
        </p:nvPicPr>
        <p:blipFill>
          <a:blip r:embed="rId4"/>
          <a:srcRect/>
          <a:stretch>
            <a:fillRect/>
          </a:stretch>
        </p:blipFill>
        <p:spPr bwMode="auto">
          <a:xfrm>
            <a:off x="7543800" y="381000"/>
            <a:ext cx="1460500" cy="1241425"/>
          </a:xfrm>
          <a:prstGeom prst="rect">
            <a:avLst/>
          </a:prstGeom>
          <a:noFill/>
        </p:spPr>
      </p:pic>
    </p:spTree>
    <p:extLst>
      <p:ext uri="{BB962C8B-B14F-4D97-AF65-F5344CB8AC3E}">
        <p14:creationId xmlns:p14="http://schemas.microsoft.com/office/powerpoint/2010/main" val="14719508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33" name="Picture 9"/>
          <p:cNvPicPr>
            <a:picLocks noChangeAspect="1" noChangeArrowheads="1"/>
          </p:cNvPicPr>
          <p:nvPr/>
        </p:nvPicPr>
        <p:blipFill>
          <a:blip r:embed="rId3"/>
          <a:srcRect/>
          <a:stretch>
            <a:fillRect/>
          </a:stretch>
        </p:blipFill>
        <p:spPr bwMode="auto">
          <a:xfrm>
            <a:off x="4343400" y="406400"/>
            <a:ext cx="4648200" cy="3022600"/>
          </a:xfrm>
          <a:prstGeom prst="rect">
            <a:avLst/>
          </a:prstGeom>
          <a:noFill/>
          <a:ln w="9525">
            <a:noFill/>
            <a:miter lim="800000"/>
            <a:headEnd/>
            <a:tailEnd/>
          </a:ln>
          <a:effectLst/>
        </p:spPr>
      </p:pic>
      <p:pic>
        <p:nvPicPr>
          <p:cNvPr id="410634" name="Picture 10"/>
          <p:cNvPicPr>
            <a:picLocks noChangeAspect="1" noChangeArrowheads="1"/>
          </p:cNvPicPr>
          <p:nvPr/>
        </p:nvPicPr>
        <p:blipFill>
          <a:blip r:embed="rId4"/>
          <a:srcRect/>
          <a:stretch>
            <a:fillRect/>
          </a:stretch>
        </p:blipFill>
        <p:spPr bwMode="auto">
          <a:xfrm>
            <a:off x="4343400" y="3581400"/>
            <a:ext cx="4648200" cy="3116263"/>
          </a:xfrm>
          <a:prstGeom prst="rect">
            <a:avLst/>
          </a:prstGeom>
          <a:noFill/>
          <a:ln w="9525">
            <a:noFill/>
            <a:miter lim="800000"/>
            <a:headEnd/>
            <a:tailEnd/>
          </a:ln>
          <a:effectLst/>
        </p:spPr>
      </p:pic>
      <p:sp>
        <p:nvSpPr>
          <p:cNvPr id="410635" name="Rectangle 11"/>
          <p:cNvSpPr>
            <a:spLocks noChangeArrowheads="1"/>
          </p:cNvSpPr>
          <p:nvPr/>
        </p:nvSpPr>
        <p:spPr bwMode="auto">
          <a:xfrm>
            <a:off x="706438" y="1905000"/>
            <a:ext cx="3560762" cy="488950"/>
          </a:xfrm>
          <a:prstGeom prst="rect">
            <a:avLst/>
          </a:prstGeom>
          <a:noFill/>
          <a:ln w="9525">
            <a:noFill/>
            <a:miter lim="800000"/>
            <a:headEnd/>
            <a:tailEnd/>
          </a:ln>
          <a:effectLst/>
        </p:spPr>
        <p:txBody>
          <a:bodyPr wrap="none" anchor="ctr">
            <a:prstTxWarp prst="textNoShape">
              <a:avLst/>
            </a:prstTxWarp>
            <a:spAutoFit/>
          </a:bodyPr>
          <a:lstStyle/>
          <a:p>
            <a:pPr algn="l"/>
            <a:r>
              <a:rPr lang="en-US" sz="2600" b="1">
                <a:solidFill>
                  <a:srgbClr val="0F116A"/>
                </a:solidFill>
              </a:rPr>
              <a:t>Prevalence of Malaria</a:t>
            </a:r>
          </a:p>
        </p:txBody>
      </p:sp>
      <p:sp>
        <p:nvSpPr>
          <p:cNvPr id="410636" name="Rectangle 12"/>
          <p:cNvSpPr>
            <a:spLocks noChangeArrowheads="1"/>
          </p:cNvSpPr>
          <p:nvPr/>
        </p:nvSpPr>
        <p:spPr bwMode="auto">
          <a:xfrm>
            <a:off x="706438" y="4373563"/>
            <a:ext cx="3378200" cy="885825"/>
          </a:xfrm>
          <a:prstGeom prst="rect">
            <a:avLst/>
          </a:prstGeom>
          <a:noFill/>
          <a:ln w="9525">
            <a:noFill/>
            <a:miter lim="800000"/>
            <a:headEnd/>
            <a:tailEnd/>
          </a:ln>
          <a:effectLst/>
        </p:spPr>
        <p:txBody>
          <a:bodyPr wrap="none" anchor="ctr">
            <a:prstTxWarp prst="textNoShape">
              <a:avLst/>
            </a:prstTxWarp>
            <a:spAutoFit/>
          </a:bodyPr>
          <a:lstStyle/>
          <a:p>
            <a:pPr algn="l"/>
            <a:r>
              <a:rPr lang="en-US" sz="2600" b="1">
                <a:solidFill>
                  <a:srgbClr val="0F116A"/>
                </a:solidFill>
              </a:rPr>
              <a:t>Prevalence of Sickle</a:t>
            </a:r>
            <a:br>
              <a:rPr lang="en-US" sz="2600" b="1">
                <a:solidFill>
                  <a:srgbClr val="0F116A"/>
                </a:solidFill>
              </a:rPr>
            </a:br>
            <a:r>
              <a:rPr lang="en-US" sz="2600" b="1">
                <a:solidFill>
                  <a:srgbClr val="0F116A"/>
                </a:solidFill>
              </a:rPr>
              <a:t>Cell Anemia</a:t>
            </a:r>
          </a:p>
        </p:txBody>
      </p:sp>
      <p:pic>
        <p:nvPicPr>
          <p:cNvPr id="410638" name="Picture 14" descr="Mosquito"/>
          <p:cNvPicPr>
            <a:picLocks noChangeAspect="1" noChangeArrowheads="1"/>
          </p:cNvPicPr>
          <p:nvPr/>
        </p:nvPicPr>
        <p:blipFill>
          <a:blip r:embed="rId5"/>
          <a:srcRect/>
          <a:stretch>
            <a:fillRect/>
          </a:stretch>
        </p:blipFill>
        <p:spPr bwMode="auto">
          <a:xfrm>
            <a:off x="152400" y="5410200"/>
            <a:ext cx="1981200" cy="1328738"/>
          </a:xfrm>
          <a:prstGeom prst="rect">
            <a:avLst/>
          </a:prstGeom>
          <a:noFill/>
        </p:spPr>
      </p:pic>
    </p:spTree>
    <p:extLst>
      <p:ext uri="{BB962C8B-B14F-4D97-AF65-F5344CB8AC3E}">
        <p14:creationId xmlns:p14="http://schemas.microsoft.com/office/powerpoint/2010/main" val="10176543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203200" y="266700"/>
            <a:ext cx="8534400" cy="762000"/>
          </a:xfrm>
        </p:spPr>
        <p:txBody>
          <a:bodyPr/>
          <a:lstStyle/>
          <a:p>
            <a:r>
              <a:rPr lang="en-US" dirty="0"/>
              <a:t>Huntington’s chorea (dominant) </a:t>
            </a:r>
          </a:p>
        </p:txBody>
      </p:sp>
      <p:sp>
        <p:nvSpPr>
          <p:cNvPr id="415747" name="Rectangle 3" descr="Rectangle: Click to edit Master text styles&#10;Second level&#10;Third level&#10;Fourth level&#10;Fifth level"/>
          <p:cNvSpPr>
            <a:spLocks noGrp="1" noChangeArrowheads="1"/>
          </p:cNvSpPr>
          <p:nvPr>
            <p:ph type="body" idx="1"/>
          </p:nvPr>
        </p:nvSpPr>
        <p:spPr>
          <a:xfrm>
            <a:off x="654050" y="1206500"/>
            <a:ext cx="8489950" cy="5334000"/>
          </a:xfrm>
        </p:spPr>
        <p:txBody>
          <a:bodyPr/>
          <a:lstStyle/>
          <a:p>
            <a:r>
              <a:rPr lang="en-US" sz="2400" dirty="0"/>
              <a:t>Dominant inheritance</a:t>
            </a:r>
          </a:p>
          <a:p>
            <a:pPr lvl="1"/>
            <a:r>
              <a:rPr lang="en-US" sz="2400" dirty="0"/>
              <a:t>repeated mutation on end of </a:t>
            </a:r>
            <a:br>
              <a:rPr lang="en-US" sz="2400" dirty="0"/>
            </a:br>
            <a:r>
              <a:rPr lang="en-US" sz="2400" dirty="0"/>
              <a:t>chromosome 4</a:t>
            </a:r>
          </a:p>
          <a:p>
            <a:pPr marL="1085850" lvl="2"/>
            <a:r>
              <a:rPr lang="en-US" dirty="0"/>
              <a:t>mutation = CAG repeats</a:t>
            </a:r>
          </a:p>
          <a:p>
            <a:pPr marL="1085850" lvl="2"/>
            <a:r>
              <a:rPr lang="en-US" dirty="0"/>
              <a:t>glutamine amino acid repeats in protein</a:t>
            </a:r>
          </a:p>
          <a:p>
            <a:pPr marL="1085850" lvl="2"/>
            <a:r>
              <a:rPr lang="en-US" dirty="0"/>
              <a:t>one of 1</a:t>
            </a:r>
            <a:r>
              <a:rPr lang="en-US" baseline="30000" dirty="0"/>
              <a:t>st</a:t>
            </a:r>
            <a:r>
              <a:rPr lang="en-US" dirty="0"/>
              <a:t> genes to be identified</a:t>
            </a:r>
          </a:p>
          <a:p>
            <a:pPr lvl="1"/>
            <a:r>
              <a:rPr lang="en-US" sz="2400" dirty="0"/>
              <a:t>build up of “</a:t>
            </a:r>
            <a:r>
              <a:rPr lang="en-US" sz="2400" dirty="0" err="1">
                <a:solidFill>
                  <a:schemeClr val="tx2"/>
                </a:solidFill>
              </a:rPr>
              <a:t>huntingtin</a:t>
            </a:r>
            <a:r>
              <a:rPr lang="en-US" sz="2400" dirty="0">
                <a:solidFill>
                  <a:schemeClr val="tx2"/>
                </a:solidFill>
              </a:rPr>
              <a:t>”</a:t>
            </a:r>
            <a:r>
              <a:rPr lang="en-US" sz="2400" dirty="0"/>
              <a:t> protein in brain causing cell death</a:t>
            </a:r>
          </a:p>
          <a:p>
            <a:pPr marL="1085850" lvl="2"/>
            <a:r>
              <a:rPr lang="en-US" dirty="0"/>
              <a:t>memory loss</a:t>
            </a:r>
          </a:p>
          <a:p>
            <a:pPr marL="1085850" lvl="2"/>
            <a:r>
              <a:rPr lang="en-US" dirty="0"/>
              <a:t>muscle tremors, jerky movements</a:t>
            </a:r>
          </a:p>
          <a:p>
            <a:pPr marL="1428750" lvl="3"/>
            <a:r>
              <a:rPr lang="en-US" sz="2400" dirty="0"/>
              <a:t>“chorea”</a:t>
            </a:r>
          </a:p>
          <a:p>
            <a:pPr marL="1085850" lvl="2"/>
            <a:r>
              <a:rPr lang="en-US" dirty="0"/>
              <a:t>starts at age 30-50 </a:t>
            </a:r>
          </a:p>
          <a:p>
            <a:pPr marL="1085850" lvl="2"/>
            <a:r>
              <a:rPr lang="en-US" dirty="0"/>
              <a:t>early </a:t>
            </a:r>
            <a:r>
              <a:rPr lang="en-US" dirty="0" smtClean="0"/>
              <a:t>death: </a:t>
            </a:r>
            <a:r>
              <a:rPr lang="en-US" sz="2400" dirty="0" smtClean="0"/>
              <a:t>10</a:t>
            </a:r>
            <a:r>
              <a:rPr lang="en-US" sz="2400" dirty="0"/>
              <a:t>-20 years after start</a:t>
            </a:r>
          </a:p>
        </p:txBody>
      </p:sp>
      <p:grpSp>
        <p:nvGrpSpPr>
          <p:cNvPr id="2" name="Group 8"/>
          <p:cNvGrpSpPr>
            <a:grpSpLocks/>
          </p:cNvGrpSpPr>
          <p:nvPr/>
        </p:nvGrpSpPr>
        <p:grpSpPr bwMode="auto">
          <a:xfrm>
            <a:off x="6858000" y="1292225"/>
            <a:ext cx="2209800" cy="2209800"/>
            <a:chOff x="4368" y="758"/>
            <a:chExt cx="1392" cy="1392"/>
          </a:xfrm>
        </p:grpSpPr>
        <p:pic>
          <p:nvPicPr>
            <p:cNvPr id="415749" name="Picture 5"/>
            <p:cNvPicPr>
              <a:picLocks noChangeAspect="1" noChangeArrowheads="1"/>
            </p:cNvPicPr>
            <p:nvPr/>
          </p:nvPicPr>
          <p:blipFill>
            <a:blip r:embed="rId4"/>
            <a:srcRect/>
            <a:stretch>
              <a:fillRect/>
            </a:stretch>
          </p:blipFill>
          <p:spPr bwMode="auto">
            <a:xfrm>
              <a:off x="4368" y="758"/>
              <a:ext cx="1392" cy="1392"/>
            </a:xfrm>
            <a:prstGeom prst="rect">
              <a:avLst/>
            </a:prstGeom>
            <a:noFill/>
            <a:ln w="9525">
              <a:noFill/>
              <a:miter lim="800000"/>
              <a:headEnd/>
              <a:tailEnd/>
            </a:ln>
            <a:effectLst/>
          </p:spPr>
        </p:pic>
        <p:sp>
          <p:nvSpPr>
            <p:cNvPr id="415750" name="Rectangle 6"/>
            <p:cNvSpPr>
              <a:spLocks noChangeArrowheads="1"/>
            </p:cNvSpPr>
            <p:nvPr/>
          </p:nvSpPr>
          <p:spPr bwMode="auto">
            <a:xfrm>
              <a:off x="5146" y="791"/>
              <a:ext cx="614" cy="327"/>
            </a:xfrm>
            <a:prstGeom prst="rect">
              <a:avLst/>
            </a:prstGeom>
            <a:noFill/>
            <a:ln w="9525">
              <a:noFill/>
              <a:miter lim="800000"/>
              <a:headEnd/>
              <a:tailEnd/>
            </a:ln>
            <a:effectLst/>
          </p:spPr>
          <p:txBody>
            <a:bodyPr wrap="none" anchor="ctr">
              <a:prstTxWarp prst="textNoShape">
                <a:avLst/>
              </a:prstTxWarp>
              <a:spAutoFit/>
            </a:bodyPr>
            <a:lstStyle/>
            <a:p>
              <a:pPr algn="r"/>
              <a:r>
                <a:rPr lang="en-US" sz="2800" b="1">
                  <a:solidFill>
                    <a:schemeClr val="bg1"/>
                  </a:solidFill>
                </a:rPr>
                <a:t>1872</a:t>
              </a:r>
            </a:p>
          </p:txBody>
        </p:sp>
      </p:grpSp>
      <p:pic>
        <p:nvPicPr>
          <p:cNvPr id="415751" name="Picture 7"/>
          <p:cNvPicPr>
            <a:picLocks noChangeAspect="1" noChangeArrowheads="1"/>
          </p:cNvPicPr>
          <p:nvPr/>
        </p:nvPicPr>
        <p:blipFill>
          <a:blip r:embed="rId5"/>
          <a:srcRect l="3334" t="3273" b="3273"/>
          <a:stretch>
            <a:fillRect/>
          </a:stretch>
        </p:blipFill>
        <p:spPr bwMode="auto">
          <a:xfrm>
            <a:off x="6756400" y="4505325"/>
            <a:ext cx="2387600" cy="2352675"/>
          </a:xfrm>
          <a:prstGeom prst="rect">
            <a:avLst/>
          </a:prstGeom>
          <a:noFill/>
          <a:ln w="9525">
            <a:noFill/>
            <a:miter lim="800000"/>
            <a:headEnd/>
            <a:tailEnd/>
          </a:ln>
          <a:effectLst/>
        </p:spPr>
      </p:pic>
      <p:pic>
        <p:nvPicPr>
          <p:cNvPr id="415755" name="Picture 11" descr="penguinL"/>
          <p:cNvPicPr>
            <a:picLocks noChangeAspect="1" noChangeArrowheads="1"/>
          </p:cNvPicPr>
          <p:nvPr/>
        </p:nvPicPr>
        <p:blipFill>
          <a:blip r:embed="rId6"/>
          <a:srcRect/>
          <a:stretch>
            <a:fillRect/>
          </a:stretch>
        </p:blipFill>
        <p:spPr bwMode="auto">
          <a:xfrm flipH="1">
            <a:off x="0" y="5557838"/>
            <a:ext cx="1274763" cy="1295400"/>
          </a:xfrm>
          <a:prstGeom prst="rect">
            <a:avLst/>
          </a:prstGeom>
          <a:noFill/>
        </p:spPr>
      </p:pic>
      <p:sp>
        <p:nvSpPr>
          <p:cNvPr id="415756" name="AutoShape 12"/>
          <p:cNvSpPr>
            <a:spLocks noChangeArrowheads="1"/>
          </p:cNvSpPr>
          <p:nvPr/>
        </p:nvSpPr>
        <p:spPr bwMode="auto">
          <a:xfrm flipH="1">
            <a:off x="76200" y="2554288"/>
            <a:ext cx="1336675" cy="1843087"/>
          </a:xfrm>
          <a:prstGeom prst="wedgeEllipseCallout">
            <a:avLst>
              <a:gd name="adj1" fmla="val -16394"/>
              <a:gd name="adj2" fmla="val 12277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Testing…</a:t>
            </a:r>
            <a:br>
              <a:rPr lang="en-US" sz="1800" b="1">
                <a:solidFill>
                  <a:srgbClr val="0F116A"/>
                </a:solidFill>
                <a:latin typeface="Comic Sans MS" charset="0"/>
              </a:rPr>
            </a:br>
            <a:r>
              <a:rPr lang="en-US" sz="1800" b="1">
                <a:solidFill>
                  <a:srgbClr val="0F116A"/>
                </a:solidFill>
                <a:latin typeface="Comic Sans MS" charset="0"/>
              </a:rPr>
              <a:t>Would you</a:t>
            </a:r>
            <a:br>
              <a:rPr lang="en-US" sz="1800" b="1">
                <a:solidFill>
                  <a:srgbClr val="0F116A"/>
                </a:solidFill>
                <a:latin typeface="Comic Sans MS" charset="0"/>
              </a:rPr>
            </a:br>
            <a:r>
              <a:rPr lang="en-US" sz="1800" b="1">
                <a:solidFill>
                  <a:srgbClr val="0F116A"/>
                </a:solidFill>
                <a:latin typeface="Comic Sans MS" charset="0"/>
              </a:rPr>
              <a:t>want to</a:t>
            </a:r>
            <a:br>
              <a:rPr lang="en-US" sz="1800" b="1">
                <a:solidFill>
                  <a:srgbClr val="0F116A"/>
                </a:solidFill>
                <a:latin typeface="Comic Sans MS" charset="0"/>
              </a:rPr>
            </a:br>
            <a:r>
              <a:rPr lang="en-US" sz="1800" b="1">
                <a:solidFill>
                  <a:srgbClr val="0F116A"/>
                </a:solidFill>
                <a:latin typeface="Comic Sans MS" charset="0"/>
              </a:rPr>
              <a:t>know? </a:t>
            </a:r>
          </a:p>
        </p:txBody>
      </p:sp>
    </p:spTree>
    <p:extLst>
      <p:ext uri="{BB962C8B-B14F-4D97-AF65-F5344CB8AC3E}">
        <p14:creationId xmlns:p14="http://schemas.microsoft.com/office/powerpoint/2010/main" val="1701660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5755"/>
                                        </p:tgtEl>
                                        <p:attrNameLst>
                                          <p:attrName>style.visibility</p:attrName>
                                        </p:attrNameLst>
                                      </p:cBhvr>
                                      <p:to>
                                        <p:strVal val="visible"/>
                                      </p:to>
                                    </p:set>
                                    <p:animEffect transition="in" filter="wipe(down)">
                                      <p:cBhvr>
                                        <p:cTn id="7" dur="500"/>
                                        <p:tgtEl>
                                          <p:spTgt spid="41575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5756"/>
                                        </p:tgtEl>
                                        <p:attrNameLst>
                                          <p:attrName>style.visibility</p:attrName>
                                        </p:attrNameLst>
                                      </p:cBhvr>
                                      <p:to>
                                        <p:strVal val="visible"/>
                                      </p:to>
                                    </p:set>
                                    <p:animEffect transition="in" filter="wipe(down)">
                                      <p:cBhvr>
                                        <p:cTn id="11" dur="500"/>
                                        <p:tgtEl>
                                          <p:spTgt spid="41575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04800" y="685800"/>
            <a:ext cx="8534400" cy="5451475"/>
          </a:xfrm>
        </p:spPr>
        <p:txBody>
          <a:bodyPr/>
          <a:lstStyle/>
          <a:p>
            <a:pPr marL="609600" indent="-609600" eaLnBrk="1" hangingPunct="1">
              <a:buFontTx/>
              <a:buNone/>
            </a:pPr>
            <a:r>
              <a:rPr lang="en-US" dirty="0"/>
              <a:t>1</a:t>
            </a:r>
            <a:r>
              <a:rPr lang="en-US" dirty="0" smtClean="0">
                <a:ea typeface="ＭＳ Ｐゴシック" charset="-128"/>
                <a:cs typeface="ＭＳ Ｐゴシック" charset="-128"/>
              </a:rPr>
              <a:t>.  </a:t>
            </a:r>
            <a:r>
              <a:rPr lang="en-US" dirty="0">
                <a:ea typeface="ＭＳ Ｐゴシック" charset="-128"/>
                <a:cs typeface="ＭＳ Ｐゴシック" charset="-128"/>
              </a:rPr>
              <a:t>A couple who are both carriers of the gene</a:t>
            </a:r>
            <a:br>
              <a:rPr lang="en-US" dirty="0">
                <a:ea typeface="ＭＳ Ｐゴシック" charset="-128"/>
                <a:cs typeface="ＭＳ Ｐゴシック" charset="-128"/>
              </a:rPr>
            </a:br>
            <a:r>
              <a:rPr lang="en-US" dirty="0">
                <a:ea typeface="ＭＳ Ｐゴシック" charset="-128"/>
                <a:cs typeface="ＭＳ Ｐゴシック" charset="-128"/>
              </a:rPr>
              <a:t>for cystic fibrosis have two children who have cystic fibrosis. What is the probability that their next child will have cystic fibrosis? </a:t>
            </a:r>
          </a:p>
          <a:p>
            <a:pPr marL="1111250" lvl="1" indent="-533400" eaLnBrk="1" hangingPunct="1">
              <a:buFont typeface="+mj-lt"/>
              <a:buAutoNum type="alphaUcPeriod"/>
            </a:pPr>
            <a:r>
              <a:rPr lang="en-US" dirty="0"/>
              <a:t>0%</a:t>
            </a:r>
          </a:p>
          <a:p>
            <a:pPr marL="1111250" lvl="1" indent="-533400" eaLnBrk="1" hangingPunct="1">
              <a:buFontTx/>
              <a:buAutoNum type="alphaUcPeriod"/>
            </a:pPr>
            <a:r>
              <a:rPr lang="en-US" dirty="0"/>
              <a:t>25% </a:t>
            </a:r>
          </a:p>
          <a:p>
            <a:pPr marL="1111250" lvl="1" indent="-533400" eaLnBrk="1" hangingPunct="1">
              <a:buFontTx/>
              <a:buAutoNum type="alphaUcPeriod"/>
            </a:pPr>
            <a:r>
              <a:rPr lang="en-US" dirty="0"/>
              <a:t>50% </a:t>
            </a:r>
          </a:p>
          <a:p>
            <a:pPr marL="1111250" lvl="1" indent="-533400" eaLnBrk="1" hangingPunct="1">
              <a:buFontTx/>
              <a:buAutoNum type="alphaUcPeriod"/>
            </a:pPr>
            <a:r>
              <a:rPr lang="en-US" dirty="0"/>
              <a:t>75% </a:t>
            </a:r>
          </a:p>
          <a:p>
            <a:pPr marL="1111250" lvl="1" indent="-533400" eaLnBrk="1" hangingPunct="1">
              <a:buFontTx/>
              <a:buAutoNum type="alphaUcPeriod"/>
            </a:pPr>
            <a:r>
              <a:rPr lang="en-US" dirty="0"/>
              <a:t>100% </a:t>
            </a:r>
          </a:p>
        </p:txBody>
      </p:sp>
      <p:sp>
        <p:nvSpPr>
          <p:cNvPr id="12390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ustDataLst>
      <p:tags r:id="rId1"/>
    </p:custDataLst>
    <p:extLst>
      <p:ext uri="{BB962C8B-B14F-4D97-AF65-F5344CB8AC3E}">
        <p14:creationId xmlns:p14="http://schemas.microsoft.com/office/powerpoint/2010/main" val="7434326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ChangeArrowheads="1"/>
          </p:cNvSpPr>
          <p:nvPr/>
        </p:nvSpPr>
        <p:spPr bwMode="auto">
          <a:xfrm>
            <a:off x="76200" y="3048000"/>
            <a:ext cx="8991600" cy="533400"/>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sp>
        <p:nvSpPr>
          <p:cNvPr id="371715" name="Rectangle 3"/>
          <p:cNvSpPr>
            <a:spLocks noGrp="1" noChangeArrowheads="1"/>
          </p:cNvSpPr>
          <p:nvPr>
            <p:ph type="title"/>
          </p:nvPr>
        </p:nvSpPr>
        <p:spPr/>
        <p:txBody>
          <a:bodyPr/>
          <a:lstStyle/>
          <a:p>
            <a:r>
              <a:rPr lang="en-US"/>
              <a:t>Pedigree analysis</a:t>
            </a:r>
          </a:p>
        </p:txBody>
      </p:sp>
      <p:sp>
        <p:nvSpPr>
          <p:cNvPr id="371716" name="Rectangle 4" descr="Rectangle: Click to edit Master text styles&#10;Second level&#10;Third level&#10;Fourth level&#10;Fifth level"/>
          <p:cNvSpPr>
            <a:spLocks noGrp="1" noChangeArrowheads="1"/>
          </p:cNvSpPr>
          <p:nvPr>
            <p:ph type="body" idx="1"/>
          </p:nvPr>
        </p:nvSpPr>
        <p:spPr>
          <a:xfrm>
            <a:off x="317500" y="977900"/>
            <a:ext cx="8636000" cy="2209800"/>
          </a:xfrm>
        </p:spPr>
        <p:txBody>
          <a:bodyPr/>
          <a:lstStyle/>
          <a:p>
            <a:r>
              <a:rPr lang="en-US" dirty="0"/>
              <a:t>Pedigree analysis reveals </a:t>
            </a:r>
            <a:r>
              <a:rPr lang="en-US" dirty="0" err="1"/>
              <a:t>Mendelian</a:t>
            </a:r>
            <a:r>
              <a:rPr lang="en-US" dirty="0"/>
              <a:t> patterns in human inheritance</a:t>
            </a:r>
          </a:p>
          <a:p>
            <a:pPr lvl="1">
              <a:buClrTx/>
            </a:pPr>
            <a:r>
              <a:rPr lang="en-US" dirty="0"/>
              <a:t>data mapped on a family tree</a:t>
            </a:r>
          </a:p>
        </p:txBody>
      </p:sp>
      <p:pic>
        <p:nvPicPr>
          <p:cNvPr id="371717" name="Picture 5"/>
          <p:cNvPicPr>
            <a:picLocks noChangeAspect="1" noChangeArrowheads="1"/>
          </p:cNvPicPr>
          <p:nvPr/>
        </p:nvPicPr>
        <p:blipFill>
          <a:blip r:embed="rId3"/>
          <a:srcRect t="5450" b="8630"/>
          <a:stretch>
            <a:fillRect/>
          </a:stretch>
        </p:blipFill>
        <p:spPr bwMode="auto">
          <a:xfrm>
            <a:off x="0" y="3562350"/>
            <a:ext cx="9144000" cy="3295650"/>
          </a:xfrm>
          <a:prstGeom prst="rect">
            <a:avLst/>
          </a:prstGeom>
          <a:noFill/>
          <a:ln w="9525">
            <a:noFill/>
            <a:miter lim="800000"/>
            <a:headEnd/>
            <a:tailEnd/>
          </a:ln>
        </p:spPr>
      </p:pic>
      <p:grpSp>
        <p:nvGrpSpPr>
          <p:cNvPr id="2" name="Group 6"/>
          <p:cNvGrpSpPr>
            <a:grpSpLocks/>
          </p:cNvGrpSpPr>
          <p:nvPr/>
        </p:nvGrpSpPr>
        <p:grpSpPr bwMode="auto">
          <a:xfrm>
            <a:off x="246063" y="3076575"/>
            <a:ext cx="8747125" cy="428625"/>
            <a:chOff x="155" y="1929"/>
            <a:chExt cx="5510" cy="270"/>
          </a:xfrm>
        </p:grpSpPr>
        <p:grpSp>
          <p:nvGrpSpPr>
            <p:cNvPr id="3" name="Group 7"/>
            <p:cNvGrpSpPr>
              <a:grpSpLocks/>
            </p:cNvGrpSpPr>
            <p:nvPr/>
          </p:nvGrpSpPr>
          <p:grpSpPr bwMode="auto">
            <a:xfrm>
              <a:off x="155" y="1929"/>
              <a:ext cx="864" cy="269"/>
              <a:chOff x="144" y="1824"/>
              <a:chExt cx="864" cy="269"/>
            </a:xfrm>
          </p:grpSpPr>
          <p:sp>
            <p:nvSpPr>
              <p:cNvPr id="371720" name="Rectangle 8"/>
              <p:cNvSpPr>
                <a:spLocks noChangeArrowheads="1"/>
              </p:cNvSpPr>
              <p:nvPr/>
            </p:nvSpPr>
            <p:spPr bwMode="auto">
              <a:xfrm>
                <a:off x="144" y="1863"/>
                <a:ext cx="192" cy="192"/>
              </a:xfrm>
              <a:prstGeom prst="rect">
                <a:avLst/>
              </a:prstGeom>
              <a:solidFill>
                <a:schemeClr val="bg1"/>
              </a:solidFill>
              <a:ln w="38100">
                <a:solidFill>
                  <a:srgbClr val="660000"/>
                </a:solidFill>
                <a:miter lim="800000"/>
                <a:headEnd/>
                <a:tailEnd/>
              </a:ln>
              <a:effectLst/>
            </p:spPr>
            <p:txBody>
              <a:bodyPr wrap="none" anchor="ctr">
                <a:prstTxWarp prst="textNoShape">
                  <a:avLst/>
                </a:prstTxWarp>
              </a:bodyPr>
              <a:lstStyle/>
              <a:p>
                <a:endParaRPr lang="en-US"/>
              </a:p>
            </p:txBody>
          </p:sp>
          <p:sp>
            <p:nvSpPr>
              <p:cNvPr id="371721" name="Rectangle 9"/>
              <p:cNvSpPr>
                <a:spLocks noChangeArrowheads="1"/>
              </p:cNvSpPr>
              <p:nvPr/>
            </p:nvSpPr>
            <p:spPr bwMode="auto">
              <a:xfrm>
                <a:off x="339" y="1824"/>
                <a:ext cx="669"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 male</a:t>
                </a:r>
              </a:p>
            </p:txBody>
          </p:sp>
        </p:grpSp>
        <p:grpSp>
          <p:nvGrpSpPr>
            <p:cNvPr id="4" name="Group 10"/>
            <p:cNvGrpSpPr>
              <a:grpSpLocks/>
            </p:cNvGrpSpPr>
            <p:nvPr/>
          </p:nvGrpSpPr>
          <p:grpSpPr bwMode="auto">
            <a:xfrm>
              <a:off x="1202" y="1929"/>
              <a:ext cx="1008" cy="269"/>
              <a:chOff x="1056" y="1824"/>
              <a:chExt cx="1008" cy="269"/>
            </a:xfrm>
          </p:grpSpPr>
          <p:sp>
            <p:nvSpPr>
              <p:cNvPr id="371723" name="Oval 11"/>
              <p:cNvSpPr>
                <a:spLocks noChangeArrowheads="1"/>
              </p:cNvSpPr>
              <p:nvPr/>
            </p:nvSpPr>
            <p:spPr bwMode="auto">
              <a:xfrm>
                <a:off x="1056" y="1863"/>
                <a:ext cx="192" cy="192"/>
              </a:xfrm>
              <a:prstGeom prst="ellipse">
                <a:avLst/>
              </a:prstGeom>
              <a:solidFill>
                <a:schemeClr val="bg1"/>
              </a:solidFill>
              <a:ln w="38100">
                <a:solidFill>
                  <a:srgbClr val="660000"/>
                </a:solidFill>
                <a:round/>
                <a:headEnd/>
                <a:tailEnd/>
              </a:ln>
              <a:effectLst/>
            </p:spPr>
            <p:txBody>
              <a:bodyPr wrap="none" anchor="ctr">
                <a:prstTxWarp prst="textNoShape">
                  <a:avLst/>
                </a:prstTxWarp>
              </a:bodyPr>
              <a:lstStyle/>
              <a:p>
                <a:endParaRPr lang="en-US"/>
              </a:p>
            </p:txBody>
          </p:sp>
          <p:sp>
            <p:nvSpPr>
              <p:cNvPr id="371724" name="Rectangle 12"/>
              <p:cNvSpPr>
                <a:spLocks noChangeArrowheads="1"/>
              </p:cNvSpPr>
              <p:nvPr/>
            </p:nvSpPr>
            <p:spPr bwMode="auto">
              <a:xfrm>
                <a:off x="1239" y="1824"/>
                <a:ext cx="825" cy="269"/>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rgbClr val="0F116A"/>
                    </a:solidFill>
                  </a:rPr>
                  <a:t>= female</a:t>
                </a:r>
              </a:p>
            </p:txBody>
          </p:sp>
        </p:grpSp>
        <p:grpSp>
          <p:nvGrpSpPr>
            <p:cNvPr id="5" name="Group 13"/>
            <p:cNvGrpSpPr>
              <a:grpSpLocks/>
            </p:cNvGrpSpPr>
            <p:nvPr/>
          </p:nvGrpSpPr>
          <p:grpSpPr bwMode="auto">
            <a:xfrm>
              <a:off x="2393" y="1929"/>
              <a:ext cx="1456" cy="269"/>
              <a:chOff x="2352" y="1824"/>
              <a:chExt cx="1456" cy="269"/>
            </a:xfrm>
          </p:grpSpPr>
          <p:sp>
            <p:nvSpPr>
              <p:cNvPr id="371726" name="Rectangle 14"/>
              <p:cNvSpPr>
                <a:spLocks noChangeArrowheads="1"/>
              </p:cNvSpPr>
              <p:nvPr/>
            </p:nvSpPr>
            <p:spPr bwMode="auto">
              <a:xfrm>
                <a:off x="2352" y="1863"/>
                <a:ext cx="192" cy="192"/>
              </a:xfrm>
              <a:prstGeom prst="rect">
                <a:avLst/>
              </a:prstGeom>
              <a:solidFill>
                <a:srgbClr val="660000"/>
              </a:solidFill>
              <a:ln w="38100">
                <a:solidFill>
                  <a:srgbClr val="660000"/>
                </a:solidFill>
                <a:miter lim="800000"/>
                <a:headEnd/>
                <a:tailEnd/>
              </a:ln>
              <a:effectLst/>
            </p:spPr>
            <p:txBody>
              <a:bodyPr wrap="none" anchor="ctr">
                <a:prstTxWarp prst="textNoShape">
                  <a:avLst/>
                </a:prstTxWarp>
              </a:bodyPr>
              <a:lstStyle/>
              <a:p>
                <a:endParaRPr lang="en-US"/>
              </a:p>
            </p:txBody>
          </p:sp>
          <p:sp>
            <p:nvSpPr>
              <p:cNvPr id="371727" name="Rectangle 15"/>
              <p:cNvSpPr>
                <a:spLocks noChangeArrowheads="1"/>
              </p:cNvSpPr>
              <p:nvPr/>
            </p:nvSpPr>
            <p:spPr bwMode="auto">
              <a:xfrm>
                <a:off x="2523" y="1824"/>
                <a:ext cx="1285" cy="269"/>
              </a:xfrm>
              <a:prstGeom prst="rect">
                <a:avLst/>
              </a:prstGeom>
              <a:noFill/>
              <a:ln w="9525">
                <a:noFill/>
                <a:miter lim="800000"/>
                <a:headEnd/>
                <a:tailEnd/>
              </a:ln>
              <a:effectLst/>
            </p:spPr>
            <p:txBody>
              <a:bodyPr wrap="none" anchor="ctr">
                <a:prstTxWarp prst="textNoShape">
                  <a:avLst/>
                </a:prstTxWarp>
                <a:spAutoFit/>
              </a:bodyPr>
              <a:lstStyle/>
              <a:p>
                <a:pPr algn="l"/>
                <a:r>
                  <a:rPr lang="en-US" sz="2200" b="1">
                    <a:solidFill>
                      <a:srgbClr val="0F116A"/>
                    </a:solidFill>
                  </a:rPr>
                  <a:t>= male w/ trait</a:t>
                </a:r>
              </a:p>
            </p:txBody>
          </p:sp>
        </p:grpSp>
        <p:grpSp>
          <p:nvGrpSpPr>
            <p:cNvPr id="6" name="Group 16"/>
            <p:cNvGrpSpPr>
              <a:grpSpLocks/>
            </p:cNvGrpSpPr>
            <p:nvPr/>
          </p:nvGrpSpPr>
          <p:grpSpPr bwMode="auto">
            <a:xfrm>
              <a:off x="4032" y="1930"/>
              <a:ext cx="1633" cy="269"/>
              <a:chOff x="4032" y="1843"/>
              <a:chExt cx="1633" cy="269"/>
            </a:xfrm>
          </p:grpSpPr>
          <p:sp>
            <p:nvSpPr>
              <p:cNvPr id="371729" name="Oval 17"/>
              <p:cNvSpPr>
                <a:spLocks noChangeArrowheads="1"/>
              </p:cNvSpPr>
              <p:nvPr/>
            </p:nvSpPr>
            <p:spPr bwMode="auto">
              <a:xfrm>
                <a:off x="4032" y="1881"/>
                <a:ext cx="192" cy="192"/>
              </a:xfrm>
              <a:prstGeom prst="ellipse">
                <a:avLst/>
              </a:prstGeom>
              <a:solidFill>
                <a:srgbClr val="660000"/>
              </a:solidFill>
              <a:ln w="38100">
                <a:solidFill>
                  <a:srgbClr val="660000"/>
                </a:solidFill>
                <a:round/>
                <a:headEnd/>
                <a:tailEnd/>
              </a:ln>
              <a:effectLst/>
            </p:spPr>
            <p:txBody>
              <a:bodyPr wrap="none" anchor="ctr">
                <a:prstTxWarp prst="textNoShape">
                  <a:avLst/>
                </a:prstTxWarp>
              </a:bodyPr>
              <a:lstStyle/>
              <a:p>
                <a:endParaRPr lang="en-US"/>
              </a:p>
            </p:txBody>
          </p:sp>
          <p:sp>
            <p:nvSpPr>
              <p:cNvPr id="371730" name="Rectangle 18"/>
              <p:cNvSpPr>
                <a:spLocks noChangeArrowheads="1"/>
              </p:cNvSpPr>
              <p:nvPr/>
            </p:nvSpPr>
            <p:spPr bwMode="auto">
              <a:xfrm>
                <a:off x="4224" y="1843"/>
                <a:ext cx="1441" cy="269"/>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rgbClr val="0F116A"/>
                    </a:solidFill>
                  </a:rPr>
                  <a:t>= female w/ trait</a:t>
                </a:r>
              </a:p>
            </p:txBody>
          </p:sp>
        </p:grpSp>
      </p:grpSp>
    </p:spTree>
    <p:extLst>
      <p:ext uri="{BB962C8B-B14F-4D97-AF65-F5344CB8AC3E}">
        <p14:creationId xmlns:p14="http://schemas.microsoft.com/office/powerpoint/2010/main" val="40162139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04800" y="685800"/>
            <a:ext cx="8534400" cy="5537200"/>
          </a:xfrm>
        </p:spPr>
        <p:txBody>
          <a:bodyPr/>
          <a:lstStyle/>
          <a:p>
            <a:pPr marL="609600" indent="-609600" eaLnBrk="1" hangingPunct="1">
              <a:buFontTx/>
              <a:buNone/>
            </a:pPr>
            <a:r>
              <a:rPr lang="en-US" dirty="0"/>
              <a:t>2</a:t>
            </a:r>
            <a:r>
              <a:rPr lang="en-US" dirty="0" smtClean="0">
                <a:ea typeface="ＭＳ Ｐゴシック" charset="-128"/>
                <a:cs typeface="ＭＳ Ｐゴシック" charset="-128"/>
              </a:rPr>
              <a:t>.  </a:t>
            </a:r>
            <a:r>
              <a:rPr lang="en-US" dirty="0">
                <a:ea typeface="ＭＳ Ｐゴシック" charset="-128"/>
                <a:cs typeface="ＭＳ Ｐゴシック" charset="-128"/>
              </a:rPr>
              <a:t>A couple who are both carriers of the gene</a:t>
            </a:r>
            <a:br>
              <a:rPr lang="en-US" dirty="0">
                <a:ea typeface="ＭＳ Ｐゴシック" charset="-128"/>
                <a:cs typeface="ＭＳ Ｐゴシック" charset="-128"/>
              </a:rPr>
            </a:br>
            <a:r>
              <a:rPr lang="en-US" dirty="0">
                <a:ea typeface="ＭＳ Ｐゴシック" charset="-128"/>
                <a:cs typeface="ＭＳ Ｐゴシック" charset="-128"/>
              </a:rPr>
              <a:t>for cystic fibrosis have two children who have cystic fibrosis. What is the probability that their next child will be </a:t>
            </a:r>
            <a:r>
              <a:rPr lang="en-US" dirty="0" err="1">
                <a:ea typeface="ＭＳ Ｐゴシック" charset="-128"/>
                <a:cs typeface="ＭＳ Ｐゴシック" charset="-128"/>
              </a:rPr>
              <a:t>phenotypically</a:t>
            </a:r>
            <a:r>
              <a:rPr lang="en-US" dirty="0">
                <a:ea typeface="ＭＳ Ｐゴシック" charset="-128"/>
                <a:cs typeface="ＭＳ Ｐゴシック" charset="-128"/>
              </a:rPr>
              <a:t> normal? </a:t>
            </a:r>
          </a:p>
          <a:p>
            <a:pPr marL="1108075" lvl="1" indent="-533400" eaLnBrk="1" hangingPunct="1">
              <a:buFont typeface="+mj-lt"/>
              <a:buAutoNum type="alphaUcPeriod"/>
            </a:pPr>
            <a:r>
              <a:rPr lang="en-US" dirty="0"/>
              <a:t>0% </a:t>
            </a:r>
          </a:p>
          <a:p>
            <a:pPr marL="1108075" lvl="1" indent="-533400" eaLnBrk="1" hangingPunct="1">
              <a:buFontTx/>
              <a:buAutoNum type="alphaUcPeriod"/>
            </a:pPr>
            <a:r>
              <a:rPr lang="en-US" dirty="0"/>
              <a:t>25% </a:t>
            </a:r>
          </a:p>
          <a:p>
            <a:pPr marL="1108075" lvl="1" indent="-533400" eaLnBrk="1" hangingPunct="1">
              <a:buFontTx/>
              <a:buAutoNum type="alphaUcPeriod"/>
            </a:pPr>
            <a:r>
              <a:rPr lang="en-US" dirty="0"/>
              <a:t>50% </a:t>
            </a:r>
          </a:p>
          <a:p>
            <a:pPr marL="1108075" lvl="1" indent="-533400" eaLnBrk="1" hangingPunct="1">
              <a:buFontTx/>
              <a:buAutoNum type="alphaUcPeriod"/>
            </a:pPr>
            <a:r>
              <a:rPr lang="en-US" dirty="0"/>
              <a:t>75% </a:t>
            </a:r>
          </a:p>
          <a:p>
            <a:pPr marL="1108075" lvl="1" indent="-533400" eaLnBrk="1" hangingPunct="1">
              <a:buFontTx/>
              <a:buAutoNum type="alphaUcPeriod"/>
            </a:pPr>
            <a:r>
              <a:rPr lang="en-US" dirty="0"/>
              <a:t>100% </a:t>
            </a:r>
          </a:p>
        </p:txBody>
      </p:sp>
    </p:spTree>
    <p:extLst>
      <p:ext uri="{BB962C8B-B14F-4D97-AF65-F5344CB8AC3E}">
        <p14:creationId xmlns:p14="http://schemas.microsoft.com/office/powerpoint/2010/main" val="21642744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04800" y="685800"/>
            <a:ext cx="8534400" cy="5568950"/>
          </a:xfrm>
        </p:spPr>
        <p:txBody>
          <a:bodyPr/>
          <a:lstStyle/>
          <a:p>
            <a:pPr marL="609600" indent="-609600" eaLnBrk="1" hangingPunct="1">
              <a:buFontTx/>
              <a:buNone/>
            </a:pPr>
            <a:r>
              <a:rPr lang="en-US" sz="2800" dirty="0" smtClean="0"/>
              <a:t>4</a:t>
            </a:r>
            <a:r>
              <a:rPr lang="en-US" sz="2800" dirty="0" smtClean="0">
                <a:ea typeface="ＭＳ Ｐゴシック" charset="-128"/>
                <a:cs typeface="ＭＳ Ｐゴシック" charset="-128"/>
              </a:rPr>
              <a:t>.  </a:t>
            </a:r>
            <a:r>
              <a:rPr lang="en-US" sz="2800" dirty="0">
                <a:ea typeface="ＭＳ Ｐゴシック" charset="-128"/>
                <a:cs typeface="ＭＳ Ｐゴシック" charset="-128"/>
              </a:rPr>
              <a:t>A woman and her spouse both show the normal phenotype for pigmentation, but both had one parent who was an albino. Albinism is an </a:t>
            </a:r>
            <a:r>
              <a:rPr lang="en-US" sz="2800" dirty="0" err="1">
                <a:ea typeface="ＭＳ Ｐゴシック" charset="-128"/>
                <a:cs typeface="ＭＳ Ｐゴシック" charset="-128"/>
              </a:rPr>
              <a:t>autosomal</a:t>
            </a:r>
            <a:r>
              <a:rPr lang="en-US" sz="2800" dirty="0">
                <a:ea typeface="ＭＳ Ｐゴシック" charset="-128"/>
                <a:cs typeface="ＭＳ Ｐゴシック" charset="-128"/>
              </a:rPr>
              <a:t> recessive trait.  If their first two children have normal pigmentation, what is the probability that their third child will be an albino? </a:t>
            </a:r>
          </a:p>
          <a:p>
            <a:pPr marL="1108075" lvl="1" indent="-533400" eaLnBrk="1" hangingPunct="1">
              <a:buFont typeface="+mj-lt"/>
              <a:buAutoNum type="alphaUcPeriod"/>
            </a:pPr>
            <a:r>
              <a:rPr lang="en-US" sz="2400" dirty="0"/>
              <a:t>0 </a:t>
            </a:r>
          </a:p>
          <a:p>
            <a:pPr marL="1108075" lvl="1" indent="-533400" eaLnBrk="1" hangingPunct="1">
              <a:buFontTx/>
              <a:buAutoNum type="alphaUcPeriod"/>
            </a:pPr>
            <a:r>
              <a:rPr lang="en-US" sz="2400" dirty="0"/>
              <a:t>1/4 </a:t>
            </a:r>
          </a:p>
          <a:p>
            <a:pPr marL="1108075" lvl="1" indent="-533400" eaLnBrk="1" hangingPunct="1">
              <a:buFontTx/>
              <a:buAutoNum type="alphaUcPeriod"/>
            </a:pPr>
            <a:r>
              <a:rPr lang="en-US" sz="2400" dirty="0"/>
              <a:t>1/2 </a:t>
            </a:r>
          </a:p>
          <a:p>
            <a:pPr marL="1108075" lvl="1" indent="-533400" eaLnBrk="1" hangingPunct="1">
              <a:buFontTx/>
              <a:buAutoNum type="alphaUcPeriod"/>
            </a:pPr>
            <a:r>
              <a:rPr lang="en-US" sz="2400" dirty="0"/>
              <a:t>3/4 </a:t>
            </a:r>
          </a:p>
          <a:p>
            <a:pPr marL="1108075" lvl="1" indent="-533400" eaLnBrk="1" hangingPunct="1">
              <a:buFontTx/>
              <a:buAutoNum type="alphaUcPeriod"/>
            </a:pPr>
            <a:r>
              <a:rPr lang="en-US" sz="2400" dirty="0"/>
              <a:t>1 </a:t>
            </a:r>
          </a:p>
        </p:txBody>
      </p:sp>
    </p:spTree>
    <p:extLst>
      <p:ext uri="{BB962C8B-B14F-4D97-AF65-F5344CB8AC3E}">
        <p14:creationId xmlns:p14="http://schemas.microsoft.com/office/powerpoint/2010/main" val="6876471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1"/>
          </p:nvPr>
        </p:nvSpPr>
        <p:spPr>
          <a:xfrm>
            <a:off x="304800" y="685800"/>
            <a:ext cx="8534400" cy="4537075"/>
          </a:xfrm>
        </p:spPr>
        <p:txBody>
          <a:bodyPr/>
          <a:lstStyle/>
          <a:p>
            <a:pPr marL="609600" indent="-609600" eaLnBrk="1" hangingPunct="1">
              <a:buFontTx/>
              <a:buNone/>
            </a:pPr>
            <a:r>
              <a:rPr lang="en-US" smtClean="0">
                <a:ea typeface="ＭＳ Ｐゴシック" charset="-128"/>
                <a:cs typeface="ＭＳ Ｐゴシック" charset="-128"/>
              </a:rPr>
              <a:t>I.  </a:t>
            </a:r>
            <a:r>
              <a:rPr lang="en-US">
                <a:ea typeface="ＭＳ Ｐゴシック" charset="-128"/>
                <a:cs typeface="ＭＳ Ｐゴシック" charset="-128"/>
              </a:rPr>
              <a:t>What is the probability that individual C-1</a:t>
            </a:r>
            <a:br>
              <a:rPr lang="en-US">
                <a:ea typeface="ＭＳ Ｐゴシック" charset="-128"/>
                <a:cs typeface="ＭＳ Ｐゴシック" charset="-128"/>
              </a:rPr>
            </a:br>
            <a:r>
              <a:rPr lang="en-US">
                <a:ea typeface="ＭＳ Ｐゴシック" charset="-128"/>
                <a:cs typeface="ＭＳ Ｐゴシック" charset="-128"/>
              </a:rPr>
              <a:t>is </a:t>
            </a:r>
            <a:r>
              <a:rPr lang="en-US" i="1">
                <a:ea typeface="ＭＳ Ｐゴシック" charset="-128"/>
                <a:cs typeface="ＭＳ Ｐゴシック" charset="-128"/>
              </a:rPr>
              <a:t>Ww</a:t>
            </a:r>
            <a:r>
              <a:rPr lang="en-US">
                <a:ea typeface="ＭＳ Ｐゴシック" charset="-128"/>
                <a:cs typeface="ＭＳ Ｐゴシック" charset="-128"/>
              </a:rPr>
              <a:t>? </a:t>
            </a:r>
          </a:p>
          <a:p>
            <a:pPr marL="1108075" lvl="1" indent="-533400" eaLnBrk="1" hangingPunct="1">
              <a:buFontTx/>
              <a:buAutoNum type="arabicPeriod"/>
            </a:pPr>
            <a:r>
              <a:rPr lang="en-US"/>
              <a:t>3/4 </a:t>
            </a:r>
          </a:p>
          <a:p>
            <a:pPr marL="1108075" lvl="1" indent="-533400" eaLnBrk="1" hangingPunct="1">
              <a:buFontTx/>
              <a:buAutoNum type="arabicPeriod"/>
            </a:pPr>
            <a:r>
              <a:rPr lang="en-US"/>
              <a:t>1/4 </a:t>
            </a:r>
          </a:p>
          <a:p>
            <a:pPr marL="1108075" lvl="1" indent="-533400" eaLnBrk="1" hangingPunct="1">
              <a:buFontTx/>
              <a:buAutoNum type="arabicPeriod"/>
            </a:pPr>
            <a:r>
              <a:rPr lang="en-US"/>
              <a:t>2/4 </a:t>
            </a:r>
          </a:p>
          <a:p>
            <a:pPr marL="1108075" lvl="1" indent="-533400" eaLnBrk="1" hangingPunct="1">
              <a:buFontTx/>
              <a:buAutoNum type="arabicPeriod"/>
            </a:pPr>
            <a:r>
              <a:rPr lang="en-US"/>
              <a:t>2/3 </a:t>
            </a:r>
          </a:p>
          <a:p>
            <a:pPr marL="1108075" lvl="1" indent="-533400" eaLnBrk="1" hangingPunct="1">
              <a:buFontTx/>
              <a:buAutoNum type="arabicPeriod"/>
            </a:pPr>
            <a:r>
              <a:rPr lang="en-US"/>
              <a:t>1 </a:t>
            </a:r>
          </a:p>
        </p:txBody>
      </p:sp>
      <p:pic>
        <p:nvPicPr>
          <p:cNvPr id="195587" name="Picture 4" descr="c6e_tb_1401"/>
          <p:cNvPicPr>
            <a:picLocks noChangeAspect="1" noChangeArrowheads="1"/>
          </p:cNvPicPr>
          <p:nvPr/>
        </p:nvPicPr>
        <p:blipFill>
          <a:blip r:embed="rId3"/>
          <a:srcRect/>
          <a:stretch>
            <a:fillRect/>
          </a:stretch>
        </p:blipFill>
        <p:spPr bwMode="auto">
          <a:xfrm>
            <a:off x="2697163" y="1860550"/>
            <a:ext cx="6261100" cy="4370388"/>
          </a:xfrm>
          <a:prstGeom prst="rect">
            <a:avLst/>
          </a:prstGeom>
          <a:noFill/>
          <a:ln w="9525">
            <a:noFill/>
            <a:miter lim="800000"/>
            <a:headEnd/>
            <a:tailEnd/>
          </a:ln>
        </p:spPr>
      </p:pic>
    </p:spTree>
    <p:extLst>
      <p:ext uri="{BB962C8B-B14F-4D97-AF65-F5344CB8AC3E}">
        <p14:creationId xmlns:p14="http://schemas.microsoft.com/office/powerpoint/2010/main" val="41691529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Simple pedigree analysis</a:t>
            </a:r>
          </a:p>
        </p:txBody>
      </p:sp>
      <p:grpSp>
        <p:nvGrpSpPr>
          <p:cNvPr id="2" name="Group 46"/>
          <p:cNvGrpSpPr>
            <a:grpSpLocks/>
          </p:cNvGrpSpPr>
          <p:nvPr/>
        </p:nvGrpSpPr>
        <p:grpSpPr bwMode="auto">
          <a:xfrm>
            <a:off x="741363" y="1706563"/>
            <a:ext cx="8188325" cy="4802187"/>
            <a:chOff x="467" y="1075"/>
            <a:chExt cx="5158" cy="3025"/>
          </a:xfrm>
        </p:grpSpPr>
        <p:sp>
          <p:nvSpPr>
            <p:cNvPr id="449560" name="Rectangle 24"/>
            <p:cNvSpPr>
              <a:spLocks noChangeArrowheads="1"/>
            </p:cNvSpPr>
            <p:nvPr/>
          </p:nvSpPr>
          <p:spPr bwMode="auto">
            <a:xfrm>
              <a:off x="467" y="1075"/>
              <a:ext cx="5158" cy="30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3"/>
            <p:cNvGrpSpPr>
              <a:grpSpLocks/>
            </p:cNvGrpSpPr>
            <p:nvPr/>
          </p:nvGrpSpPr>
          <p:grpSpPr bwMode="auto">
            <a:xfrm>
              <a:off x="1062" y="1419"/>
              <a:ext cx="3630" cy="2190"/>
              <a:chOff x="1129" y="836"/>
              <a:chExt cx="3630" cy="2190"/>
            </a:xfrm>
          </p:grpSpPr>
          <p:sp>
            <p:nvSpPr>
              <p:cNvPr id="449540" name="Line 4"/>
              <p:cNvSpPr>
                <a:spLocks noChangeShapeType="1"/>
              </p:cNvSpPr>
              <p:nvPr/>
            </p:nvSpPr>
            <p:spPr bwMode="auto">
              <a:xfrm>
                <a:off x="2486" y="1055"/>
                <a:ext cx="957"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41" name="Rectangle 5"/>
              <p:cNvSpPr>
                <a:spLocks noChangeArrowheads="1"/>
              </p:cNvSpPr>
              <p:nvPr/>
            </p:nvSpPr>
            <p:spPr bwMode="auto">
              <a:xfrm>
                <a:off x="2117" y="836"/>
                <a:ext cx="435" cy="436"/>
              </a:xfrm>
              <a:prstGeom prst="rect">
                <a:avLst/>
              </a:prstGeom>
              <a:solidFill>
                <a:schemeClr val="bg1"/>
              </a:solidFill>
              <a:ln w="38100">
                <a:solidFill>
                  <a:srgbClr val="000000"/>
                </a:solidFill>
                <a:miter lim="800000"/>
                <a:headEnd/>
                <a:tailEnd/>
              </a:ln>
            </p:spPr>
            <p:txBody>
              <a:bodyPr>
                <a:prstTxWarp prst="textNoShape">
                  <a:avLst/>
                </a:prstTxWarp>
              </a:bodyPr>
              <a:lstStyle/>
              <a:p>
                <a:endParaRPr lang="en-US"/>
              </a:p>
            </p:txBody>
          </p:sp>
          <p:sp>
            <p:nvSpPr>
              <p:cNvPr id="449542" name="Oval 6"/>
              <p:cNvSpPr>
                <a:spLocks noChangeArrowheads="1"/>
              </p:cNvSpPr>
              <p:nvPr/>
            </p:nvSpPr>
            <p:spPr bwMode="auto">
              <a:xfrm>
                <a:off x="3336" y="836"/>
                <a:ext cx="435" cy="436"/>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449543" name="Line 7"/>
              <p:cNvSpPr>
                <a:spLocks noChangeShapeType="1"/>
              </p:cNvSpPr>
              <p:nvPr/>
            </p:nvSpPr>
            <p:spPr bwMode="auto">
              <a:xfrm>
                <a:off x="1348" y="1808"/>
                <a:ext cx="319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44" name="Line 8"/>
              <p:cNvSpPr>
                <a:spLocks noChangeShapeType="1"/>
              </p:cNvSpPr>
              <p:nvPr/>
            </p:nvSpPr>
            <p:spPr bwMode="auto">
              <a:xfrm rot="-5400000">
                <a:off x="1022" y="2124"/>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45" name="Line 9"/>
              <p:cNvSpPr>
                <a:spLocks noChangeShapeType="1"/>
              </p:cNvSpPr>
              <p:nvPr/>
            </p:nvSpPr>
            <p:spPr bwMode="auto">
              <a:xfrm rot="-5400000">
                <a:off x="2087" y="2124"/>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46" name="Line 10"/>
              <p:cNvSpPr>
                <a:spLocks noChangeShapeType="1"/>
              </p:cNvSpPr>
              <p:nvPr/>
            </p:nvSpPr>
            <p:spPr bwMode="auto">
              <a:xfrm rot="-5400000">
                <a:off x="3132" y="2124"/>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47" name="Line 11"/>
              <p:cNvSpPr>
                <a:spLocks noChangeShapeType="1"/>
              </p:cNvSpPr>
              <p:nvPr/>
            </p:nvSpPr>
            <p:spPr bwMode="auto">
              <a:xfrm rot="-5400000">
                <a:off x="4202" y="2124"/>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48" name="Rectangle 12"/>
              <p:cNvSpPr>
                <a:spLocks noChangeArrowheads="1"/>
              </p:cNvSpPr>
              <p:nvPr/>
            </p:nvSpPr>
            <p:spPr bwMode="auto">
              <a:xfrm>
                <a:off x="2194" y="2347"/>
                <a:ext cx="435" cy="436"/>
              </a:xfrm>
              <a:prstGeom prst="rect">
                <a:avLst/>
              </a:prstGeom>
              <a:solidFill>
                <a:schemeClr val="bg1"/>
              </a:solidFill>
              <a:ln w="38100">
                <a:solidFill>
                  <a:srgbClr val="000000"/>
                </a:solidFill>
                <a:miter lim="800000"/>
                <a:headEnd/>
                <a:tailEnd/>
              </a:ln>
            </p:spPr>
            <p:txBody>
              <a:bodyPr>
                <a:prstTxWarp prst="textNoShape">
                  <a:avLst/>
                </a:prstTxWarp>
              </a:bodyPr>
              <a:lstStyle/>
              <a:p>
                <a:endParaRPr lang="en-US"/>
              </a:p>
            </p:txBody>
          </p:sp>
          <p:sp>
            <p:nvSpPr>
              <p:cNvPr id="449549" name="Oval 13"/>
              <p:cNvSpPr>
                <a:spLocks noChangeArrowheads="1"/>
              </p:cNvSpPr>
              <p:nvPr/>
            </p:nvSpPr>
            <p:spPr bwMode="auto">
              <a:xfrm>
                <a:off x="4324" y="2348"/>
                <a:ext cx="435" cy="436"/>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449550" name="Rectangle 14"/>
              <p:cNvSpPr>
                <a:spLocks noChangeArrowheads="1"/>
              </p:cNvSpPr>
              <p:nvPr/>
            </p:nvSpPr>
            <p:spPr bwMode="auto">
              <a:xfrm>
                <a:off x="1129" y="2348"/>
                <a:ext cx="435" cy="436"/>
              </a:xfrm>
              <a:prstGeom prst="rect">
                <a:avLst/>
              </a:prstGeom>
              <a:solidFill>
                <a:srgbClr val="000000"/>
              </a:solidFill>
              <a:ln w="38100">
                <a:solidFill>
                  <a:srgbClr val="000000"/>
                </a:solidFill>
                <a:miter lim="800000"/>
                <a:headEnd/>
                <a:tailEnd/>
              </a:ln>
            </p:spPr>
            <p:txBody>
              <a:bodyPr>
                <a:prstTxWarp prst="textNoShape">
                  <a:avLst/>
                </a:prstTxWarp>
              </a:bodyPr>
              <a:lstStyle/>
              <a:p>
                <a:endParaRPr lang="en-US"/>
              </a:p>
            </p:txBody>
          </p:sp>
          <p:sp>
            <p:nvSpPr>
              <p:cNvPr id="449551" name="Oval 15"/>
              <p:cNvSpPr>
                <a:spLocks noChangeArrowheads="1"/>
              </p:cNvSpPr>
              <p:nvPr/>
            </p:nvSpPr>
            <p:spPr bwMode="auto">
              <a:xfrm>
                <a:off x="3259" y="2347"/>
                <a:ext cx="435" cy="436"/>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449552" name="Line 16"/>
              <p:cNvSpPr>
                <a:spLocks noChangeShapeType="1"/>
              </p:cNvSpPr>
              <p:nvPr/>
            </p:nvSpPr>
            <p:spPr bwMode="auto">
              <a:xfrm rot="-5400000">
                <a:off x="2607" y="1434"/>
                <a:ext cx="7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53" name="Text Box 17"/>
              <p:cNvSpPr txBox="1">
                <a:spLocks noChangeArrowheads="1"/>
              </p:cNvSpPr>
              <p:nvPr/>
            </p:nvSpPr>
            <p:spPr bwMode="auto">
              <a:xfrm>
                <a:off x="2251" y="1265"/>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1</a:t>
                </a:r>
                <a:endParaRPr lang="en-US" sz="3600">
                  <a:ea typeface="Geneva" charset="0"/>
                  <a:cs typeface="Geneva" charset="0"/>
                </a:endParaRPr>
              </a:p>
            </p:txBody>
          </p:sp>
          <p:sp>
            <p:nvSpPr>
              <p:cNvPr id="449554" name="Text Box 18"/>
              <p:cNvSpPr txBox="1">
                <a:spLocks noChangeArrowheads="1"/>
              </p:cNvSpPr>
              <p:nvPr/>
            </p:nvSpPr>
            <p:spPr bwMode="auto">
              <a:xfrm>
                <a:off x="3466" y="1265"/>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2</a:t>
                </a:r>
                <a:endParaRPr lang="en-US" sz="3600">
                  <a:ea typeface="Geneva" charset="0"/>
                  <a:cs typeface="Geneva" charset="0"/>
                </a:endParaRPr>
              </a:p>
            </p:txBody>
          </p:sp>
          <p:sp>
            <p:nvSpPr>
              <p:cNvPr id="449555" name="Text Box 19"/>
              <p:cNvSpPr txBox="1">
                <a:spLocks noChangeArrowheads="1"/>
              </p:cNvSpPr>
              <p:nvPr/>
            </p:nvSpPr>
            <p:spPr bwMode="auto">
              <a:xfrm>
                <a:off x="1246" y="2795"/>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3</a:t>
                </a:r>
                <a:endParaRPr lang="en-US" sz="3600">
                  <a:ea typeface="Geneva" charset="0"/>
                  <a:cs typeface="Geneva" charset="0"/>
                </a:endParaRPr>
              </a:p>
            </p:txBody>
          </p:sp>
          <p:sp>
            <p:nvSpPr>
              <p:cNvPr id="449556" name="Text Box 20"/>
              <p:cNvSpPr txBox="1">
                <a:spLocks noChangeArrowheads="1"/>
              </p:cNvSpPr>
              <p:nvPr/>
            </p:nvSpPr>
            <p:spPr bwMode="auto">
              <a:xfrm>
                <a:off x="2326" y="2795"/>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4</a:t>
                </a:r>
                <a:endParaRPr lang="en-US" sz="3600">
                  <a:ea typeface="Geneva" charset="0"/>
                  <a:cs typeface="Geneva" charset="0"/>
                </a:endParaRPr>
              </a:p>
            </p:txBody>
          </p:sp>
          <p:sp>
            <p:nvSpPr>
              <p:cNvPr id="449557" name="Text Box 21"/>
              <p:cNvSpPr txBox="1">
                <a:spLocks noChangeArrowheads="1"/>
              </p:cNvSpPr>
              <p:nvPr/>
            </p:nvSpPr>
            <p:spPr bwMode="auto">
              <a:xfrm>
                <a:off x="3381" y="2795"/>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5</a:t>
                </a:r>
                <a:endParaRPr lang="en-US" sz="3600">
                  <a:ea typeface="Geneva" charset="0"/>
                  <a:cs typeface="Geneva" charset="0"/>
                </a:endParaRPr>
              </a:p>
            </p:txBody>
          </p:sp>
          <p:sp>
            <p:nvSpPr>
              <p:cNvPr id="449558" name="Text Box 22"/>
              <p:cNvSpPr txBox="1">
                <a:spLocks noChangeArrowheads="1"/>
              </p:cNvSpPr>
              <p:nvPr/>
            </p:nvSpPr>
            <p:spPr bwMode="auto">
              <a:xfrm>
                <a:off x="4451" y="2795"/>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6</a:t>
                </a:r>
                <a:endParaRPr lang="en-US" sz="3600">
                  <a:ea typeface="Geneva" charset="0"/>
                  <a:cs typeface="Geneva" charset="0"/>
                </a:endParaRPr>
              </a:p>
            </p:txBody>
          </p:sp>
        </p:grpSp>
      </p:grpSp>
      <p:grpSp>
        <p:nvGrpSpPr>
          <p:cNvPr id="4" name="Group 47"/>
          <p:cNvGrpSpPr>
            <a:grpSpLocks/>
          </p:cNvGrpSpPr>
          <p:nvPr/>
        </p:nvGrpSpPr>
        <p:grpSpPr bwMode="auto">
          <a:xfrm>
            <a:off x="741363" y="1706563"/>
            <a:ext cx="8188325" cy="4802187"/>
            <a:chOff x="467" y="1075"/>
            <a:chExt cx="5158" cy="3025"/>
          </a:xfrm>
        </p:grpSpPr>
        <p:sp>
          <p:nvSpPr>
            <p:cNvPr id="449584" name="Rectangle 48"/>
            <p:cNvSpPr>
              <a:spLocks noChangeArrowheads="1"/>
            </p:cNvSpPr>
            <p:nvPr/>
          </p:nvSpPr>
          <p:spPr bwMode="auto">
            <a:xfrm>
              <a:off x="467" y="1075"/>
              <a:ext cx="5158" cy="302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5" name="Group 49"/>
            <p:cNvGrpSpPr>
              <a:grpSpLocks/>
            </p:cNvGrpSpPr>
            <p:nvPr/>
          </p:nvGrpSpPr>
          <p:grpSpPr bwMode="auto">
            <a:xfrm>
              <a:off x="1129" y="1461"/>
              <a:ext cx="3630" cy="2190"/>
              <a:chOff x="1129" y="1461"/>
              <a:chExt cx="3630" cy="2190"/>
            </a:xfrm>
          </p:grpSpPr>
          <p:sp>
            <p:nvSpPr>
              <p:cNvPr id="449586" name="Line 50"/>
              <p:cNvSpPr>
                <a:spLocks noChangeShapeType="1"/>
              </p:cNvSpPr>
              <p:nvPr/>
            </p:nvSpPr>
            <p:spPr bwMode="auto">
              <a:xfrm>
                <a:off x="2486" y="1680"/>
                <a:ext cx="957"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87" name="Rectangle 51"/>
              <p:cNvSpPr>
                <a:spLocks noChangeArrowheads="1"/>
              </p:cNvSpPr>
              <p:nvPr/>
            </p:nvSpPr>
            <p:spPr bwMode="auto">
              <a:xfrm>
                <a:off x="2117" y="1461"/>
                <a:ext cx="435" cy="436"/>
              </a:xfrm>
              <a:prstGeom prst="rect">
                <a:avLst/>
              </a:prstGeom>
              <a:solidFill>
                <a:srgbClr val="000000"/>
              </a:solidFill>
              <a:ln w="38100">
                <a:solidFill>
                  <a:srgbClr val="000000"/>
                </a:solidFill>
                <a:miter lim="800000"/>
                <a:headEnd/>
                <a:tailEnd/>
              </a:ln>
            </p:spPr>
            <p:txBody>
              <a:bodyPr>
                <a:prstTxWarp prst="textNoShape">
                  <a:avLst/>
                </a:prstTxWarp>
              </a:bodyPr>
              <a:lstStyle/>
              <a:p>
                <a:endParaRPr lang="en-US"/>
              </a:p>
            </p:txBody>
          </p:sp>
          <p:sp>
            <p:nvSpPr>
              <p:cNvPr id="449588" name="Oval 52"/>
              <p:cNvSpPr>
                <a:spLocks noChangeArrowheads="1"/>
              </p:cNvSpPr>
              <p:nvPr/>
            </p:nvSpPr>
            <p:spPr bwMode="auto">
              <a:xfrm>
                <a:off x="3336" y="1461"/>
                <a:ext cx="435" cy="436"/>
              </a:xfrm>
              <a:prstGeom prst="ellipse">
                <a:avLst/>
              </a:prstGeom>
              <a:solidFill>
                <a:srgbClr val="000000"/>
              </a:solidFill>
              <a:ln w="38100">
                <a:solidFill>
                  <a:srgbClr val="000000"/>
                </a:solidFill>
                <a:round/>
                <a:headEnd/>
                <a:tailEnd/>
              </a:ln>
            </p:spPr>
            <p:txBody>
              <a:bodyPr>
                <a:prstTxWarp prst="textNoShape">
                  <a:avLst/>
                </a:prstTxWarp>
              </a:bodyPr>
              <a:lstStyle/>
              <a:p>
                <a:endParaRPr lang="en-US"/>
              </a:p>
            </p:txBody>
          </p:sp>
          <p:sp>
            <p:nvSpPr>
              <p:cNvPr id="449589" name="Line 53"/>
              <p:cNvSpPr>
                <a:spLocks noChangeShapeType="1"/>
              </p:cNvSpPr>
              <p:nvPr/>
            </p:nvSpPr>
            <p:spPr bwMode="auto">
              <a:xfrm>
                <a:off x="1348" y="2433"/>
                <a:ext cx="319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90" name="Line 54"/>
              <p:cNvSpPr>
                <a:spLocks noChangeShapeType="1"/>
              </p:cNvSpPr>
              <p:nvPr/>
            </p:nvSpPr>
            <p:spPr bwMode="auto">
              <a:xfrm rot="-5400000">
                <a:off x="1022" y="2749"/>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91" name="Line 55"/>
              <p:cNvSpPr>
                <a:spLocks noChangeShapeType="1"/>
              </p:cNvSpPr>
              <p:nvPr/>
            </p:nvSpPr>
            <p:spPr bwMode="auto">
              <a:xfrm rot="-5400000">
                <a:off x="2087" y="2749"/>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92" name="Line 56"/>
              <p:cNvSpPr>
                <a:spLocks noChangeShapeType="1"/>
              </p:cNvSpPr>
              <p:nvPr/>
            </p:nvSpPr>
            <p:spPr bwMode="auto">
              <a:xfrm rot="-5400000">
                <a:off x="3132" y="2749"/>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93" name="Line 57"/>
              <p:cNvSpPr>
                <a:spLocks noChangeShapeType="1"/>
              </p:cNvSpPr>
              <p:nvPr/>
            </p:nvSpPr>
            <p:spPr bwMode="auto">
              <a:xfrm rot="-5400000">
                <a:off x="4202" y="2749"/>
                <a:ext cx="6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94" name="Rectangle 58"/>
              <p:cNvSpPr>
                <a:spLocks noChangeArrowheads="1"/>
              </p:cNvSpPr>
              <p:nvPr/>
            </p:nvSpPr>
            <p:spPr bwMode="auto">
              <a:xfrm>
                <a:off x="2194" y="2972"/>
                <a:ext cx="435" cy="436"/>
              </a:xfrm>
              <a:prstGeom prst="rect">
                <a:avLst/>
              </a:prstGeom>
              <a:solidFill>
                <a:schemeClr val="bg1"/>
              </a:solidFill>
              <a:ln w="38100">
                <a:solidFill>
                  <a:srgbClr val="000000"/>
                </a:solidFill>
                <a:miter lim="800000"/>
                <a:headEnd/>
                <a:tailEnd/>
              </a:ln>
            </p:spPr>
            <p:txBody>
              <a:bodyPr>
                <a:prstTxWarp prst="textNoShape">
                  <a:avLst/>
                </a:prstTxWarp>
              </a:bodyPr>
              <a:lstStyle/>
              <a:p>
                <a:endParaRPr lang="en-US"/>
              </a:p>
            </p:txBody>
          </p:sp>
          <p:sp>
            <p:nvSpPr>
              <p:cNvPr id="449595" name="Oval 59"/>
              <p:cNvSpPr>
                <a:spLocks noChangeArrowheads="1"/>
              </p:cNvSpPr>
              <p:nvPr/>
            </p:nvSpPr>
            <p:spPr bwMode="auto">
              <a:xfrm>
                <a:off x="4324" y="2973"/>
                <a:ext cx="435" cy="436"/>
              </a:xfrm>
              <a:prstGeom prst="ellipse">
                <a:avLst/>
              </a:prstGeom>
              <a:solidFill>
                <a:srgbClr val="000000"/>
              </a:solidFill>
              <a:ln w="38100">
                <a:solidFill>
                  <a:srgbClr val="000000"/>
                </a:solidFill>
                <a:round/>
                <a:headEnd/>
                <a:tailEnd/>
              </a:ln>
            </p:spPr>
            <p:txBody>
              <a:bodyPr>
                <a:prstTxWarp prst="textNoShape">
                  <a:avLst/>
                </a:prstTxWarp>
              </a:bodyPr>
              <a:lstStyle/>
              <a:p>
                <a:endParaRPr lang="en-US"/>
              </a:p>
            </p:txBody>
          </p:sp>
          <p:sp>
            <p:nvSpPr>
              <p:cNvPr id="449596" name="Rectangle 60"/>
              <p:cNvSpPr>
                <a:spLocks noChangeArrowheads="1"/>
              </p:cNvSpPr>
              <p:nvPr/>
            </p:nvSpPr>
            <p:spPr bwMode="auto">
              <a:xfrm>
                <a:off x="1129" y="2973"/>
                <a:ext cx="435" cy="436"/>
              </a:xfrm>
              <a:prstGeom prst="rect">
                <a:avLst/>
              </a:prstGeom>
              <a:solidFill>
                <a:schemeClr val="bg1"/>
              </a:solidFill>
              <a:ln w="38100">
                <a:solidFill>
                  <a:srgbClr val="000000"/>
                </a:solidFill>
                <a:miter lim="800000"/>
                <a:headEnd/>
                <a:tailEnd/>
              </a:ln>
            </p:spPr>
            <p:txBody>
              <a:bodyPr>
                <a:prstTxWarp prst="textNoShape">
                  <a:avLst/>
                </a:prstTxWarp>
              </a:bodyPr>
              <a:lstStyle/>
              <a:p>
                <a:endParaRPr lang="en-US"/>
              </a:p>
            </p:txBody>
          </p:sp>
          <p:sp>
            <p:nvSpPr>
              <p:cNvPr id="449597" name="Oval 61"/>
              <p:cNvSpPr>
                <a:spLocks noChangeArrowheads="1"/>
              </p:cNvSpPr>
              <p:nvPr/>
            </p:nvSpPr>
            <p:spPr bwMode="auto">
              <a:xfrm>
                <a:off x="3259" y="2972"/>
                <a:ext cx="435" cy="436"/>
              </a:xfrm>
              <a:prstGeom prst="ellipse">
                <a:avLst/>
              </a:prstGeom>
              <a:solidFill>
                <a:srgbClr val="000000"/>
              </a:solidFill>
              <a:ln w="38100">
                <a:solidFill>
                  <a:srgbClr val="000000"/>
                </a:solidFill>
                <a:round/>
                <a:headEnd/>
                <a:tailEnd/>
              </a:ln>
            </p:spPr>
            <p:txBody>
              <a:bodyPr>
                <a:prstTxWarp prst="textNoShape">
                  <a:avLst/>
                </a:prstTxWarp>
              </a:bodyPr>
              <a:lstStyle/>
              <a:p>
                <a:endParaRPr lang="en-US"/>
              </a:p>
            </p:txBody>
          </p:sp>
          <p:sp>
            <p:nvSpPr>
              <p:cNvPr id="449598" name="Line 62"/>
              <p:cNvSpPr>
                <a:spLocks noChangeShapeType="1"/>
              </p:cNvSpPr>
              <p:nvPr/>
            </p:nvSpPr>
            <p:spPr bwMode="auto">
              <a:xfrm rot="-5400000">
                <a:off x="2607" y="2059"/>
                <a:ext cx="752" cy="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449599" name="Text Box 63"/>
              <p:cNvSpPr txBox="1">
                <a:spLocks noChangeArrowheads="1"/>
              </p:cNvSpPr>
              <p:nvPr/>
            </p:nvSpPr>
            <p:spPr bwMode="auto">
              <a:xfrm>
                <a:off x="2251" y="1890"/>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1</a:t>
                </a:r>
                <a:endParaRPr lang="en-US" sz="3600">
                  <a:ea typeface="Geneva" charset="0"/>
                  <a:cs typeface="Geneva" charset="0"/>
                </a:endParaRPr>
              </a:p>
            </p:txBody>
          </p:sp>
          <p:sp>
            <p:nvSpPr>
              <p:cNvPr id="449600" name="Text Box 64"/>
              <p:cNvSpPr txBox="1">
                <a:spLocks noChangeArrowheads="1"/>
              </p:cNvSpPr>
              <p:nvPr/>
            </p:nvSpPr>
            <p:spPr bwMode="auto">
              <a:xfrm>
                <a:off x="3466" y="1890"/>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2</a:t>
                </a:r>
                <a:endParaRPr lang="en-US" sz="3600">
                  <a:ea typeface="Geneva" charset="0"/>
                  <a:cs typeface="Geneva" charset="0"/>
                </a:endParaRPr>
              </a:p>
            </p:txBody>
          </p:sp>
          <p:sp>
            <p:nvSpPr>
              <p:cNvPr id="449601" name="Text Box 65"/>
              <p:cNvSpPr txBox="1">
                <a:spLocks noChangeArrowheads="1"/>
              </p:cNvSpPr>
              <p:nvPr/>
            </p:nvSpPr>
            <p:spPr bwMode="auto">
              <a:xfrm>
                <a:off x="1246" y="3420"/>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3</a:t>
                </a:r>
                <a:endParaRPr lang="en-US" sz="3600">
                  <a:ea typeface="Geneva" charset="0"/>
                  <a:cs typeface="Geneva" charset="0"/>
                </a:endParaRPr>
              </a:p>
            </p:txBody>
          </p:sp>
          <p:sp>
            <p:nvSpPr>
              <p:cNvPr id="449602" name="Text Box 66"/>
              <p:cNvSpPr txBox="1">
                <a:spLocks noChangeArrowheads="1"/>
              </p:cNvSpPr>
              <p:nvPr/>
            </p:nvSpPr>
            <p:spPr bwMode="auto">
              <a:xfrm>
                <a:off x="2326" y="3420"/>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4</a:t>
                </a:r>
                <a:endParaRPr lang="en-US" sz="3600">
                  <a:ea typeface="Geneva" charset="0"/>
                  <a:cs typeface="Geneva" charset="0"/>
                </a:endParaRPr>
              </a:p>
            </p:txBody>
          </p:sp>
          <p:sp>
            <p:nvSpPr>
              <p:cNvPr id="449603" name="Text Box 67"/>
              <p:cNvSpPr txBox="1">
                <a:spLocks noChangeArrowheads="1"/>
              </p:cNvSpPr>
              <p:nvPr/>
            </p:nvSpPr>
            <p:spPr bwMode="auto">
              <a:xfrm>
                <a:off x="3381" y="3420"/>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5</a:t>
                </a:r>
                <a:endParaRPr lang="en-US" sz="3600">
                  <a:ea typeface="Geneva" charset="0"/>
                  <a:cs typeface="Geneva" charset="0"/>
                </a:endParaRPr>
              </a:p>
            </p:txBody>
          </p:sp>
          <p:sp>
            <p:nvSpPr>
              <p:cNvPr id="449604" name="Text Box 68"/>
              <p:cNvSpPr txBox="1">
                <a:spLocks noChangeArrowheads="1"/>
              </p:cNvSpPr>
              <p:nvPr/>
            </p:nvSpPr>
            <p:spPr bwMode="auto">
              <a:xfrm>
                <a:off x="4451" y="3420"/>
                <a:ext cx="196" cy="231"/>
              </a:xfrm>
              <a:prstGeom prst="rect">
                <a:avLst/>
              </a:prstGeom>
              <a:noFill/>
              <a:ln w="9525">
                <a:noFill/>
                <a:miter lim="800000"/>
                <a:headEnd/>
                <a:tailEnd/>
              </a:ln>
            </p:spPr>
            <p:txBody>
              <a:bodyPr wrap="none">
                <a:prstTxWarp prst="textNoShape">
                  <a:avLst/>
                </a:prstTxWarp>
                <a:spAutoFit/>
              </a:bodyPr>
              <a:lstStyle/>
              <a:p>
                <a:r>
                  <a:rPr lang="en-US" sz="1800" b="1">
                    <a:ea typeface="Geneva" charset="0"/>
                    <a:cs typeface="Geneva" charset="0"/>
                  </a:rPr>
                  <a:t>6</a:t>
                </a:r>
                <a:endParaRPr lang="en-US" sz="3600">
                  <a:ea typeface="Geneva" charset="0"/>
                  <a:cs typeface="Geneva" charset="0"/>
                </a:endParaRPr>
              </a:p>
            </p:txBody>
          </p:sp>
        </p:grpSp>
      </p:grpSp>
      <p:sp>
        <p:nvSpPr>
          <p:cNvPr id="449581" name="AutoShape 45"/>
          <p:cNvSpPr>
            <a:spLocks noChangeArrowheads="1"/>
          </p:cNvSpPr>
          <p:nvPr/>
        </p:nvSpPr>
        <p:spPr bwMode="auto">
          <a:xfrm flipH="1">
            <a:off x="6464300" y="469900"/>
            <a:ext cx="2433638" cy="1485900"/>
          </a:xfrm>
          <a:prstGeom prst="wedgeEllipseCallout">
            <a:avLst>
              <a:gd name="adj1" fmla="val 69699"/>
              <a:gd name="adj2" fmla="val 6538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What’s the </a:t>
            </a:r>
            <a:br>
              <a:rPr lang="en-US" sz="1800" b="1">
                <a:solidFill>
                  <a:srgbClr val="0F116A"/>
                </a:solidFill>
                <a:latin typeface="Comic Sans MS" charset="0"/>
              </a:rPr>
            </a:br>
            <a:r>
              <a:rPr lang="en-US" sz="1800" b="1">
                <a:solidFill>
                  <a:srgbClr val="0F116A"/>
                </a:solidFill>
                <a:latin typeface="Comic Sans MS" charset="0"/>
              </a:rPr>
              <a:t>likely inheritance</a:t>
            </a:r>
            <a:br>
              <a:rPr lang="en-US" sz="1800" b="1">
                <a:solidFill>
                  <a:srgbClr val="0F116A"/>
                </a:solidFill>
                <a:latin typeface="Comic Sans MS" charset="0"/>
              </a:rPr>
            </a:br>
            <a:r>
              <a:rPr lang="en-US" sz="1800" b="1">
                <a:solidFill>
                  <a:srgbClr val="0F116A"/>
                </a:solidFill>
                <a:latin typeface="Comic Sans MS" charset="0"/>
              </a:rPr>
              <a:t>pattern? </a:t>
            </a:r>
          </a:p>
        </p:txBody>
      </p:sp>
    </p:spTree>
    <p:extLst>
      <p:ext uri="{BB962C8B-B14F-4D97-AF65-F5344CB8AC3E}">
        <p14:creationId xmlns:p14="http://schemas.microsoft.com/office/powerpoint/2010/main" val="2152194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9581"/>
                                        </p:tgtEl>
                                        <p:attrNameLst>
                                          <p:attrName>style.visibility</p:attrName>
                                        </p:attrNameLst>
                                      </p:cBhvr>
                                      <p:to>
                                        <p:strVal val="visible"/>
                                      </p:to>
                                    </p:set>
                                    <p:animEffect transition="in" filter="wipe(down)">
                                      <p:cBhvr>
                                        <p:cTn id="7" dur="500"/>
                                        <p:tgtEl>
                                          <p:spTgt spid="449581"/>
                                        </p:tgtEl>
                                      </p:cBhvr>
                                    </p:animEffect>
                                  </p:childTnLst>
                                  <p:subTnLst>
                                    <p:audio>
                                      <p:cMediaNode>
                                        <p:cTn display="0" masterRel="sameClick">
                                          <p:stCondLst>
                                            <p:cond evt="begin" delay="0">
                                              <p:tn val="5"/>
                                            </p:cond>
                                          </p:stCondLst>
                                          <p:endCondLst>
                                            <p:cond evt="onStopAudio" delay="0">
                                              <p:tgtEl>
                                                <p:sldTgt/>
                                              </p:tgtEl>
                                            </p:cond>
                                          </p:endCondLst>
                                        </p:cTn>
                                        <p:tgtEl>
                                          <p:sndTgt r:embed="rId2" name="Qua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8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t>Genetic counseling</a:t>
            </a:r>
          </a:p>
        </p:txBody>
      </p:sp>
      <p:sp>
        <p:nvSpPr>
          <p:cNvPr id="373763" name="Rectangle 3" descr="Rectangle: Click to edit Master text styles&#10;Second level&#10;Third level&#10;Fourth level&#10;Fifth level"/>
          <p:cNvSpPr>
            <a:spLocks noGrp="1" noChangeArrowheads="1"/>
          </p:cNvSpPr>
          <p:nvPr>
            <p:ph type="body" idx="1"/>
          </p:nvPr>
        </p:nvSpPr>
        <p:spPr>
          <a:xfrm>
            <a:off x="520700" y="1104900"/>
            <a:ext cx="8153400" cy="5257800"/>
          </a:xfrm>
        </p:spPr>
        <p:txBody>
          <a:bodyPr/>
          <a:lstStyle/>
          <a:p>
            <a:r>
              <a:rPr lang="en-US" dirty="0" smtClean="0"/>
              <a:t>Pedigrees </a:t>
            </a:r>
            <a:r>
              <a:rPr lang="en-US" dirty="0"/>
              <a:t>can help us understand the past &amp; predict the future</a:t>
            </a:r>
          </a:p>
          <a:p>
            <a:r>
              <a:rPr lang="en-US" dirty="0"/>
              <a:t>Thousands of genetic disorders are inherited as simple </a:t>
            </a:r>
            <a:r>
              <a:rPr lang="en-US" u="sng" dirty="0">
                <a:solidFill>
                  <a:srgbClr val="CC0000"/>
                </a:solidFill>
              </a:rPr>
              <a:t>recessive</a:t>
            </a:r>
            <a:r>
              <a:rPr lang="en-US" dirty="0"/>
              <a:t> traits</a:t>
            </a:r>
          </a:p>
          <a:p>
            <a:pPr lvl="1"/>
            <a:r>
              <a:rPr lang="en-US" dirty="0"/>
              <a:t>from benign conditions to deadly diseases</a:t>
            </a:r>
          </a:p>
          <a:p>
            <a:pPr lvl="2"/>
            <a:r>
              <a:rPr lang="en-US" sz="2800" dirty="0"/>
              <a:t>albinism</a:t>
            </a:r>
          </a:p>
          <a:p>
            <a:pPr lvl="2"/>
            <a:r>
              <a:rPr lang="en-US" sz="2800" dirty="0"/>
              <a:t>cystic fibrosis</a:t>
            </a:r>
          </a:p>
          <a:p>
            <a:pPr lvl="2"/>
            <a:r>
              <a:rPr lang="en-US" sz="2800" dirty="0" err="1"/>
              <a:t>Tay</a:t>
            </a:r>
            <a:r>
              <a:rPr lang="en-US" sz="2800" dirty="0"/>
              <a:t> </a:t>
            </a:r>
            <a:r>
              <a:rPr lang="en-US" sz="2800" dirty="0" err="1"/>
              <a:t>sachs</a:t>
            </a:r>
            <a:endParaRPr lang="en-US" sz="2800" dirty="0"/>
          </a:p>
          <a:p>
            <a:pPr lvl="2"/>
            <a:r>
              <a:rPr lang="en-US" sz="2800" dirty="0"/>
              <a:t>sickle cell anemia</a:t>
            </a:r>
          </a:p>
          <a:p>
            <a:pPr lvl="2"/>
            <a:r>
              <a:rPr lang="en-US" sz="2800" dirty="0"/>
              <a:t>PKU</a:t>
            </a:r>
          </a:p>
        </p:txBody>
      </p:sp>
    </p:spTree>
    <p:extLst>
      <p:ext uri="{BB962C8B-B14F-4D97-AF65-F5344CB8AC3E}">
        <p14:creationId xmlns:p14="http://schemas.microsoft.com/office/powerpoint/2010/main" val="4545385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0" y="260350"/>
            <a:ext cx="5995758" cy="903571"/>
          </a:xfrm>
        </p:spPr>
        <p:txBody>
          <a:bodyPr/>
          <a:lstStyle/>
          <a:p>
            <a:r>
              <a:rPr lang="en-US" dirty="0"/>
              <a:t>Genetic testing</a:t>
            </a:r>
          </a:p>
        </p:txBody>
      </p:sp>
      <p:pic>
        <p:nvPicPr>
          <p:cNvPr id="375811" name="Picture 3" descr="f13-38_amniocentesis_c"/>
          <p:cNvPicPr>
            <a:picLocks noChangeAspect="1" noChangeArrowheads="1"/>
          </p:cNvPicPr>
          <p:nvPr/>
        </p:nvPicPr>
        <p:blipFill>
          <a:blip r:embed="rId3"/>
          <a:srcRect t="3000" b="6000"/>
          <a:stretch>
            <a:fillRect/>
          </a:stretch>
        </p:blipFill>
        <p:spPr bwMode="auto">
          <a:xfrm>
            <a:off x="0" y="2228850"/>
            <a:ext cx="6781800" cy="4629150"/>
          </a:xfrm>
          <a:prstGeom prst="rect">
            <a:avLst/>
          </a:prstGeom>
          <a:noFill/>
          <a:ln w="9525">
            <a:noFill/>
            <a:miter lim="800000"/>
            <a:headEnd/>
            <a:tailEnd/>
          </a:ln>
        </p:spPr>
      </p:pic>
      <p:pic>
        <p:nvPicPr>
          <p:cNvPr id="375812" name="Picture 4"/>
          <p:cNvPicPr>
            <a:picLocks noChangeAspect="1" noChangeArrowheads="1"/>
          </p:cNvPicPr>
          <p:nvPr/>
        </p:nvPicPr>
        <p:blipFill>
          <a:blip r:embed="rId4"/>
          <a:srcRect/>
          <a:stretch>
            <a:fillRect/>
          </a:stretch>
        </p:blipFill>
        <p:spPr bwMode="auto">
          <a:xfrm>
            <a:off x="5500688" y="260350"/>
            <a:ext cx="3643312" cy="2514600"/>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sp>
        <p:nvSpPr>
          <p:cNvPr id="375813" name="AutoShape 5"/>
          <p:cNvSpPr>
            <a:spLocks noChangeArrowheads="1"/>
          </p:cNvSpPr>
          <p:nvPr/>
        </p:nvSpPr>
        <p:spPr bwMode="auto">
          <a:xfrm>
            <a:off x="6589713" y="2946400"/>
            <a:ext cx="2446337" cy="679450"/>
          </a:xfrm>
          <a:prstGeom prst="roundRect">
            <a:avLst>
              <a:gd name="adj" fmla="val 16667"/>
            </a:avLst>
          </a:prstGeom>
          <a:solidFill>
            <a:srgbClr val="FFCC18"/>
          </a:solidFill>
          <a:ln w="9525">
            <a:solidFill>
              <a:srgbClr val="FFCC18"/>
            </a:solidFill>
            <a:round/>
            <a:headEnd/>
            <a:tailEnd/>
          </a:ln>
          <a:effectLst/>
        </p:spPr>
        <p:txBody>
          <a:bodyPr wrap="none" tIns="0" bIns="0" anchor="ctr">
            <a:prstTxWarp prst="textNoShape">
              <a:avLst/>
            </a:prstTxWarp>
            <a:spAutoFit/>
          </a:bodyPr>
          <a:lstStyle/>
          <a:p>
            <a:pPr>
              <a:lnSpc>
                <a:spcPct val="90000"/>
              </a:lnSpc>
            </a:pPr>
            <a:r>
              <a:rPr lang="en-US" sz="2200" b="1">
                <a:solidFill>
                  <a:srgbClr val="0F116A"/>
                </a:solidFill>
              </a:rPr>
              <a:t>sequence </a:t>
            </a:r>
            <a:br>
              <a:rPr lang="en-US" sz="2200" b="1">
                <a:solidFill>
                  <a:srgbClr val="0F116A"/>
                </a:solidFill>
              </a:rPr>
            </a:br>
            <a:r>
              <a:rPr lang="en-US" sz="2200" b="1">
                <a:solidFill>
                  <a:srgbClr val="0F116A"/>
                </a:solidFill>
              </a:rPr>
              <a:t>individual genes</a:t>
            </a:r>
            <a:endParaRPr lang="en-US" sz="2200" b="1" i="1">
              <a:solidFill>
                <a:srgbClr val="0F116A"/>
              </a:solidFill>
            </a:endParaRPr>
          </a:p>
        </p:txBody>
      </p:sp>
    </p:spTree>
    <p:extLst>
      <p:ext uri="{BB962C8B-B14F-4D97-AF65-F5344CB8AC3E}">
        <p14:creationId xmlns:p14="http://schemas.microsoft.com/office/powerpoint/2010/main" val="15847501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Recessive diseases</a:t>
            </a:r>
          </a:p>
        </p:txBody>
      </p:sp>
      <p:sp>
        <p:nvSpPr>
          <p:cNvPr id="377859" name="Rectangle 3" descr="Rectangle: Click to edit Master text styles&#10;Second level&#10;Third level&#10;Fourth level&#10;Fifth level"/>
          <p:cNvSpPr>
            <a:spLocks noGrp="1" noChangeArrowheads="1"/>
          </p:cNvSpPr>
          <p:nvPr>
            <p:ph type="body" idx="1"/>
          </p:nvPr>
        </p:nvSpPr>
        <p:spPr>
          <a:xfrm>
            <a:off x="838200" y="1371600"/>
            <a:ext cx="8077200" cy="4419600"/>
          </a:xfrm>
        </p:spPr>
        <p:txBody>
          <a:bodyPr>
            <a:normAutofit lnSpcReduction="10000"/>
          </a:bodyPr>
          <a:lstStyle/>
          <a:p>
            <a:pPr>
              <a:spcBef>
                <a:spcPts val="1500"/>
              </a:spcBef>
            </a:pPr>
            <a:r>
              <a:rPr lang="en-US" dirty="0"/>
              <a:t>The diseases are recessive because the allele codes for either a malfunctioning protein or no protein at all</a:t>
            </a:r>
          </a:p>
          <a:p>
            <a:pPr lvl="1">
              <a:spcBef>
                <a:spcPts val="1500"/>
              </a:spcBef>
            </a:pPr>
            <a:r>
              <a:rPr lang="en-US" sz="3200" dirty="0" err="1"/>
              <a:t>Heterozygotes</a:t>
            </a:r>
            <a:r>
              <a:rPr lang="en-US" sz="3200" dirty="0"/>
              <a:t> (</a:t>
            </a:r>
            <a:r>
              <a:rPr lang="en-US" sz="3200" dirty="0" err="1"/>
              <a:t>Aa</a:t>
            </a:r>
            <a:r>
              <a:rPr lang="en-US" sz="3200" dirty="0"/>
              <a:t>) </a:t>
            </a:r>
          </a:p>
          <a:p>
            <a:pPr marL="1085850" lvl="2">
              <a:spcBef>
                <a:spcPts val="1500"/>
              </a:spcBef>
            </a:pPr>
            <a:r>
              <a:rPr lang="en-US" sz="3200" u="sng" dirty="0">
                <a:solidFill>
                  <a:srgbClr val="CC0000"/>
                </a:solidFill>
              </a:rPr>
              <a:t>carriers</a:t>
            </a:r>
            <a:endParaRPr lang="en-US" sz="3200" dirty="0"/>
          </a:p>
          <a:p>
            <a:pPr marL="1085850" lvl="2">
              <a:spcBef>
                <a:spcPts val="1500"/>
              </a:spcBef>
            </a:pPr>
            <a:r>
              <a:rPr lang="en-US" sz="3200" dirty="0"/>
              <a:t>have a normal phenotype because one “normal” allele produces enough of the required protein</a:t>
            </a:r>
          </a:p>
        </p:txBody>
      </p:sp>
    </p:spTree>
    <p:extLst>
      <p:ext uri="{BB962C8B-B14F-4D97-AF65-F5344CB8AC3E}">
        <p14:creationId xmlns:p14="http://schemas.microsoft.com/office/powerpoint/2010/main" val="27178832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906" name="Group 2"/>
          <p:cNvGraphicFramePr>
            <a:graphicFrameLocks noGrp="1"/>
          </p:cNvGraphicFramePr>
          <p:nvPr/>
        </p:nvGraphicFramePr>
        <p:xfrm>
          <a:off x="1722438" y="3810000"/>
          <a:ext cx="2895600" cy="2527300"/>
        </p:xfrm>
        <a:graphic>
          <a:graphicData uri="http://schemas.openxmlformats.org/drawingml/2006/table">
            <a:tbl>
              <a:tblPr/>
              <a:tblGrid>
                <a:gridCol w="1447800"/>
                <a:gridCol w="1447800"/>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80000"/>
                        <a:buFont typeface="Wingdings"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80000"/>
                        <a:buFont typeface="Wingdings"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80000"/>
                        <a:buFont typeface="Wingdings"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80000"/>
                        <a:buFont typeface="Wingdings"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917" name="Rectangle 13"/>
          <p:cNvSpPr>
            <a:spLocks noGrp="1" noChangeArrowheads="1"/>
          </p:cNvSpPr>
          <p:nvPr>
            <p:ph type="title"/>
          </p:nvPr>
        </p:nvSpPr>
        <p:spPr/>
        <p:txBody>
          <a:bodyPr/>
          <a:lstStyle/>
          <a:p>
            <a:r>
              <a:rPr lang="en-US"/>
              <a:t>Heterozygote crosses</a:t>
            </a:r>
          </a:p>
        </p:txBody>
      </p:sp>
      <p:sp>
        <p:nvSpPr>
          <p:cNvPr id="379918" name="Rectangle 14"/>
          <p:cNvSpPr>
            <a:spLocks noChangeArrowheads="1"/>
          </p:cNvSpPr>
          <p:nvPr/>
        </p:nvSpPr>
        <p:spPr bwMode="auto">
          <a:xfrm>
            <a:off x="1524000" y="2057400"/>
            <a:ext cx="32766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pPr>
            <a:r>
              <a:rPr lang="en-US" sz="3000" b="1">
                <a:solidFill>
                  <a:srgbClr val="0F116A"/>
                </a:solidFill>
              </a:rPr>
              <a:t>Aa   x   Aa</a:t>
            </a:r>
          </a:p>
        </p:txBody>
      </p:sp>
      <p:grpSp>
        <p:nvGrpSpPr>
          <p:cNvPr id="2" name="Group 15"/>
          <p:cNvGrpSpPr>
            <a:grpSpLocks/>
          </p:cNvGrpSpPr>
          <p:nvPr/>
        </p:nvGrpSpPr>
        <p:grpSpPr bwMode="auto">
          <a:xfrm>
            <a:off x="2179638" y="2938463"/>
            <a:ext cx="1892300" cy="887412"/>
            <a:chOff x="1757" y="1699"/>
            <a:chExt cx="1192" cy="559"/>
          </a:xfrm>
        </p:grpSpPr>
        <p:sp>
          <p:nvSpPr>
            <p:cNvPr id="379920" name="Rectangle 16"/>
            <p:cNvSpPr>
              <a:spLocks noChangeArrowheads="1"/>
            </p:cNvSpPr>
            <p:nvPr/>
          </p:nvSpPr>
          <p:spPr bwMode="auto">
            <a:xfrm>
              <a:off x="1799" y="1912"/>
              <a:ext cx="289"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A</a:t>
              </a:r>
              <a:endParaRPr lang="en-US" sz="3000" b="1" baseline="30000">
                <a:solidFill>
                  <a:srgbClr val="0F116A"/>
                </a:solidFill>
              </a:endParaRPr>
            </a:p>
          </p:txBody>
        </p:sp>
        <p:sp>
          <p:nvSpPr>
            <p:cNvPr id="379921" name="Rectangle 17"/>
            <p:cNvSpPr>
              <a:spLocks noChangeArrowheads="1"/>
            </p:cNvSpPr>
            <p:nvPr/>
          </p:nvSpPr>
          <p:spPr bwMode="auto">
            <a:xfrm>
              <a:off x="2682" y="1912"/>
              <a:ext cx="249"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a</a:t>
              </a:r>
              <a:endParaRPr lang="en-US" sz="3000" b="1" baseline="30000">
                <a:solidFill>
                  <a:srgbClr val="0F116A"/>
                </a:solidFill>
              </a:endParaRPr>
            </a:p>
          </p:txBody>
        </p:sp>
        <p:sp>
          <p:nvSpPr>
            <p:cNvPr id="379922" name="Rectangle 18"/>
            <p:cNvSpPr>
              <a:spLocks noChangeArrowheads="1"/>
            </p:cNvSpPr>
            <p:nvPr/>
          </p:nvSpPr>
          <p:spPr bwMode="auto">
            <a:xfrm>
              <a:off x="1757" y="1699"/>
              <a:ext cx="1192"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6301"/>
                  </a:solidFill>
                </a:rPr>
                <a:t>male / sperm</a:t>
              </a:r>
              <a:endParaRPr lang="en-US" sz="3000" b="1">
                <a:solidFill>
                  <a:srgbClr val="0F116A"/>
                </a:solidFill>
              </a:endParaRPr>
            </a:p>
          </p:txBody>
        </p:sp>
      </p:grpSp>
      <p:grpSp>
        <p:nvGrpSpPr>
          <p:cNvPr id="3" name="Group 19"/>
          <p:cNvGrpSpPr>
            <a:grpSpLocks/>
          </p:cNvGrpSpPr>
          <p:nvPr/>
        </p:nvGrpSpPr>
        <p:grpSpPr bwMode="auto">
          <a:xfrm>
            <a:off x="822325" y="4243388"/>
            <a:ext cx="854075" cy="1954212"/>
            <a:chOff x="398" y="2521"/>
            <a:chExt cx="538" cy="1231"/>
          </a:xfrm>
        </p:grpSpPr>
        <p:sp>
          <p:nvSpPr>
            <p:cNvPr id="379924" name="Rectangle 20"/>
            <p:cNvSpPr>
              <a:spLocks noChangeArrowheads="1"/>
            </p:cNvSpPr>
            <p:nvPr/>
          </p:nvSpPr>
          <p:spPr bwMode="auto">
            <a:xfrm>
              <a:off x="647" y="2584"/>
              <a:ext cx="289"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A</a:t>
              </a:r>
              <a:endParaRPr lang="en-US" sz="3000" b="1" baseline="30000">
                <a:solidFill>
                  <a:srgbClr val="0F116A"/>
                </a:solidFill>
              </a:endParaRPr>
            </a:p>
          </p:txBody>
        </p:sp>
        <p:sp>
          <p:nvSpPr>
            <p:cNvPr id="379925" name="Rectangle 21"/>
            <p:cNvSpPr>
              <a:spLocks noChangeArrowheads="1"/>
            </p:cNvSpPr>
            <p:nvPr/>
          </p:nvSpPr>
          <p:spPr bwMode="auto">
            <a:xfrm>
              <a:off x="660" y="3312"/>
              <a:ext cx="249"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a</a:t>
              </a:r>
              <a:endParaRPr lang="en-US" sz="3000" b="1" baseline="30000">
                <a:solidFill>
                  <a:srgbClr val="0F116A"/>
                </a:solidFill>
              </a:endParaRPr>
            </a:p>
          </p:txBody>
        </p:sp>
        <p:sp>
          <p:nvSpPr>
            <p:cNvPr id="379926" name="Rectangle 22"/>
            <p:cNvSpPr>
              <a:spLocks noChangeArrowheads="1"/>
            </p:cNvSpPr>
            <p:nvPr/>
          </p:nvSpPr>
          <p:spPr bwMode="auto">
            <a:xfrm rot="-5400000">
              <a:off x="-83" y="3002"/>
              <a:ext cx="1231"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6301"/>
                  </a:solidFill>
                </a:rPr>
                <a:t>female / eggs</a:t>
              </a:r>
              <a:endParaRPr lang="en-US" sz="3000" b="1">
                <a:solidFill>
                  <a:srgbClr val="0F116A"/>
                </a:solidFill>
              </a:endParaRPr>
            </a:p>
          </p:txBody>
        </p:sp>
      </p:grpSp>
      <p:sp>
        <p:nvSpPr>
          <p:cNvPr id="379927" name="Rectangle 23"/>
          <p:cNvSpPr>
            <a:spLocks noChangeArrowheads="1"/>
          </p:cNvSpPr>
          <p:nvPr/>
        </p:nvSpPr>
        <p:spPr bwMode="auto">
          <a:xfrm>
            <a:off x="2071688" y="4038600"/>
            <a:ext cx="735012"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AA</a:t>
            </a:r>
            <a:endParaRPr lang="en-US" sz="3000" b="1" baseline="30000">
              <a:solidFill>
                <a:srgbClr val="0F116A"/>
              </a:solidFill>
            </a:endParaRPr>
          </a:p>
        </p:txBody>
      </p:sp>
      <p:sp>
        <p:nvSpPr>
          <p:cNvPr id="379928" name="Rectangle 24"/>
          <p:cNvSpPr>
            <a:spLocks noChangeArrowheads="1"/>
          </p:cNvSpPr>
          <p:nvPr/>
        </p:nvSpPr>
        <p:spPr bwMode="auto">
          <a:xfrm>
            <a:off x="2103438" y="5334000"/>
            <a:ext cx="671512"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Aa</a:t>
            </a:r>
            <a:endParaRPr lang="en-US" sz="3000" b="1" baseline="30000">
              <a:solidFill>
                <a:srgbClr val="0F116A"/>
              </a:solidFill>
            </a:endParaRPr>
          </a:p>
        </p:txBody>
      </p:sp>
      <p:sp>
        <p:nvSpPr>
          <p:cNvPr id="379929" name="Rectangle 25"/>
          <p:cNvSpPr>
            <a:spLocks noChangeArrowheads="1"/>
          </p:cNvSpPr>
          <p:nvPr/>
        </p:nvSpPr>
        <p:spPr bwMode="auto">
          <a:xfrm>
            <a:off x="3505200" y="5334000"/>
            <a:ext cx="608013"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aa</a:t>
            </a:r>
            <a:endParaRPr lang="en-US" sz="3000" b="1" baseline="30000">
              <a:solidFill>
                <a:srgbClr val="0F116A"/>
              </a:solidFill>
            </a:endParaRPr>
          </a:p>
        </p:txBody>
      </p:sp>
      <p:sp>
        <p:nvSpPr>
          <p:cNvPr id="379930" name="Rectangle 26"/>
          <p:cNvSpPr>
            <a:spLocks noChangeArrowheads="1"/>
          </p:cNvSpPr>
          <p:nvPr/>
        </p:nvSpPr>
        <p:spPr bwMode="auto">
          <a:xfrm>
            <a:off x="3551238" y="4038600"/>
            <a:ext cx="671512"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Aa</a:t>
            </a:r>
            <a:endParaRPr lang="en-US" sz="3000" b="1" baseline="30000">
              <a:solidFill>
                <a:srgbClr val="0F116A"/>
              </a:solidFill>
            </a:endParaRPr>
          </a:p>
        </p:txBody>
      </p:sp>
      <p:grpSp>
        <p:nvGrpSpPr>
          <p:cNvPr id="4" name="Group 66"/>
          <p:cNvGrpSpPr>
            <a:grpSpLocks/>
          </p:cNvGrpSpPr>
          <p:nvPr/>
        </p:nvGrpSpPr>
        <p:grpSpPr bwMode="auto">
          <a:xfrm>
            <a:off x="6019800" y="5068888"/>
            <a:ext cx="838200" cy="838200"/>
            <a:chOff x="3792" y="3193"/>
            <a:chExt cx="528" cy="528"/>
          </a:xfrm>
        </p:grpSpPr>
        <p:sp>
          <p:nvSpPr>
            <p:cNvPr id="379933" name="Oval 29"/>
            <p:cNvSpPr>
              <a:spLocks noChangeArrowheads="1"/>
            </p:cNvSpPr>
            <p:nvPr/>
          </p:nvSpPr>
          <p:spPr bwMode="auto">
            <a:xfrm>
              <a:off x="3792" y="3193"/>
              <a:ext cx="528" cy="528"/>
            </a:xfrm>
            <a:prstGeom prst="ellipse">
              <a:avLst/>
            </a:prstGeom>
            <a:solidFill>
              <a:srgbClr val="FF00FF"/>
            </a:solidFill>
            <a:ln w="9525">
              <a:solidFill>
                <a:srgbClr val="BA64CC"/>
              </a:solidFill>
              <a:round/>
              <a:headEnd/>
              <a:tailEnd/>
            </a:ln>
            <a:effectLst/>
          </p:spPr>
          <p:txBody>
            <a:bodyPr wrap="none" anchor="ctr">
              <a:prstTxWarp prst="textNoShape">
                <a:avLst/>
              </a:prstTxWarp>
            </a:bodyPr>
            <a:lstStyle/>
            <a:p>
              <a:endParaRPr lang="en-US"/>
            </a:p>
          </p:txBody>
        </p:sp>
        <p:sp>
          <p:nvSpPr>
            <p:cNvPr id="379934" name="Rectangle 30"/>
            <p:cNvSpPr>
              <a:spLocks noChangeArrowheads="1"/>
            </p:cNvSpPr>
            <p:nvPr/>
          </p:nvSpPr>
          <p:spPr bwMode="auto">
            <a:xfrm>
              <a:off x="3845" y="3284"/>
              <a:ext cx="423"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00000"/>
                  </a:solidFill>
                </a:rPr>
                <a:t>Aa</a:t>
              </a:r>
              <a:endParaRPr lang="en-US" sz="3000" b="1">
                <a:solidFill>
                  <a:schemeClr val="tx2"/>
                </a:solidFill>
              </a:endParaRPr>
            </a:p>
          </p:txBody>
        </p:sp>
      </p:grpSp>
      <p:grpSp>
        <p:nvGrpSpPr>
          <p:cNvPr id="5" name="Group 65"/>
          <p:cNvGrpSpPr>
            <a:grpSpLocks/>
          </p:cNvGrpSpPr>
          <p:nvPr/>
        </p:nvGrpSpPr>
        <p:grpSpPr bwMode="auto">
          <a:xfrm>
            <a:off x="6850063" y="4572000"/>
            <a:ext cx="1219200" cy="1752600"/>
            <a:chOff x="4315" y="2880"/>
            <a:chExt cx="768" cy="1104"/>
          </a:xfrm>
        </p:grpSpPr>
        <p:sp>
          <p:nvSpPr>
            <p:cNvPr id="379936" name="Oval 32"/>
            <p:cNvSpPr>
              <a:spLocks noChangeArrowheads="1"/>
            </p:cNvSpPr>
            <p:nvPr/>
          </p:nvSpPr>
          <p:spPr bwMode="auto">
            <a:xfrm>
              <a:off x="4699" y="2880"/>
              <a:ext cx="384" cy="384"/>
            </a:xfrm>
            <a:prstGeom prst="ellipse">
              <a:avLst/>
            </a:prstGeom>
            <a:solidFill>
              <a:srgbClr val="FF00FF"/>
            </a:solidFill>
            <a:ln w="9525">
              <a:solidFill>
                <a:srgbClr val="BA64CC"/>
              </a:solidFill>
              <a:round/>
              <a:headEnd/>
              <a:tailEnd/>
            </a:ln>
            <a:effectLst/>
          </p:spPr>
          <p:txBody>
            <a:bodyPr wrap="none" anchor="ctr">
              <a:prstTxWarp prst="textNoShape">
                <a:avLst/>
              </a:prstTxWarp>
            </a:bodyPr>
            <a:lstStyle/>
            <a:p>
              <a:endParaRPr lang="en-US"/>
            </a:p>
          </p:txBody>
        </p:sp>
        <p:sp>
          <p:nvSpPr>
            <p:cNvPr id="379937" name="Rectangle 33"/>
            <p:cNvSpPr>
              <a:spLocks noChangeArrowheads="1"/>
            </p:cNvSpPr>
            <p:nvPr/>
          </p:nvSpPr>
          <p:spPr bwMode="auto">
            <a:xfrm>
              <a:off x="4746" y="2899"/>
              <a:ext cx="289"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00000"/>
                  </a:solidFill>
                </a:rPr>
                <a:t>A</a:t>
              </a:r>
              <a:endParaRPr lang="en-US" sz="3000" b="1">
                <a:solidFill>
                  <a:schemeClr val="tx2"/>
                </a:solidFill>
              </a:endParaRPr>
            </a:p>
          </p:txBody>
        </p:sp>
        <p:sp>
          <p:nvSpPr>
            <p:cNvPr id="379939" name="Oval 35"/>
            <p:cNvSpPr>
              <a:spLocks noChangeArrowheads="1"/>
            </p:cNvSpPr>
            <p:nvPr/>
          </p:nvSpPr>
          <p:spPr bwMode="auto">
            <a:xfrm>
              <a:off x="4699" y="3600"/>
              <a:ext cx="384" cy="384"/>
            </a:xfrm>
            <a:prstGeom prst="ellipse">
              <a:avLst/>
            </a:prstGeom>
            <a:solidFill>
              <a:srgbClr val="FF00FF"/>
            </a:solidFill>
            <a:ln w="9525">
              <a:solidFill>
                <a:srgbClr val="BA64CC"/>
              </a:solidFill>
              <a:round/>
              <a:headEnd/>
              <a:tailEnd/>
            </a:ln>
            <a:effectLst/>
          </p:spPr>
          <p:txBody>
            <a:bodyPr wrap="none" anchor="ctr">
              <a:prstTxWarp prst="textNoShape">
                <a:avLst/>
              </a:prstTxWarp>
            </a:bodyPr>
            <a:lstStyle/>
            <a:p>
              <a:endParaRPr lang="en-US"/>
            </a:p>
          </p:txBody>
        </p:sp>
        <p:sp>
          <p:nvSpPr>
            <p:cNvPr id="379940" name="Rectangle 36"/>
            <p:cNvSpPr>
              <a:spLocks noChangeArrowheads="1"/>
            </p:cNvSpPr>
            <p:nvPr/>
          </p:nvSpPr>
          <p:spPr bwMode="auto">
            <a:xfrm>
              <a:off x="4766" y="3619"/>
              <a:ext cx="249"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00000"/>
                  </a:solidFill>
                </a:rPr>
                <a:t>a</a:t>
              </a:r>
              <a:endParaRPr lang="en-US" sz="3000" b="1">
                <a:solidFill>
                  <a:schemeClr val="tx2"/>
                </a:solidFill>
              </a:endParaRPr>
            </a:p>
          </p:txBody>
        </p:sp>
        <p:sp>
          <p:nvSpPr>
            <p:cNvPr id="379941" name="AutoShape 37"/>
            <p:cNvSpPr>
              <a:spLocks noChangeArrowheads="1"/>
            </p:cNvSpPr>
            <p:nvPr/>
          </p:nvSpPr>
          <p:spPr bwMode="auto">
            <a:xfrm rot="1800000">
              <a:off x="4315" y="3552"/>
              <a:ext cx="384" cy="96"/>
            </a:xfrm>
            <a:prstGeom prst="rightArrow">
              <a:avLst>
                <a:gd name="adj1" fmla="val 50000"/>
                <a:gd name="adj2" fmla="val 100000"/>
              </a:avLst>
            </a:prstGeom>
            <a:solidFill>
              <a:srgbClr val="CC0000"/>
            </a:solidFill>
            <a:ln w="9525">
              <a:solidFill>
                <a:srgbClr val="660000"/>
              </a:solidFill>
              <a:miter lim="800000"/>
              <a:headEnd/>
              <a:tailEnd/>
            </a:ln>
            <a:effectLst/>
          </p:spPr>
          <p:txBody>
            <a:bodyPr wrap="none" anchor="ctr">
              <a:prstTxWarp prst="textNoShape">
                <a:avLst/>
              </a:prstTxWarp>
            </a:bodyPr>
            <a:lstStyle/>
            <a:p>
              <a:endParaRPr lang="en-US"/>
            </a:p>
          </p:txBody>
        </p:sp>
        <p:sp>
          <p:nvSpPr>
            <p:cNvPr id="379942" name="AutoShape 38"/>
            <p:cNvSpPr>
              <a:spLocks noChangeArrowheads="1"/>
            </p:cNvSpPr>
            <p:nvPr/>
          </p:nvSpPr>
          <p:spPr bwMode="auto">
            <a:xfrm rot="19800000" flipV="1">
              <a:off x="4315" y="3216"/>
              <a:ext cx="384" cy="96"/>
            </a:xfrm>
            <a:prstGeom prst="rightArrow">
              <a:avLst>
                <a:gd name="adj1" fmla="val 50000"/>
                <a:gd name="adj2" fmla="val 100000"/>
              </a:avLst>
            </a:prstGeom>
            <a:solidFill>
              <a:srgbClr val="CC0000"/>
            </a:solidFill>
            <a:ln w="9525">
              <a:solidFill>
                <a:srgbClr val="660000"/>
              </a:solidFill>
              <a:miter lim="800000"/>
              <a:headEnd/>
              <a:tailEnd/>
            </a:ln>
            <a:effectLst/>
          </p:spPr>
          <p:txBody>
            <a:bodyPr wrap="none" anchor="ctr">
              <a:prstTxWarp prst="textNoShape">
                <a:avLst/>
              </a:prstTxWarp>
            </a:bodyPr>
            <a:lstStyle/>
            <a:p>
              <a:endParaRPr lang="en-US"/>
            </a:p>
          </p:txBody>
        </p:sp>
      </p:grpSp>
      <p:grpSp>
        <p:nvGrpSpPr>
          <p:cNvPr id="6" name="Group 40"/>
          <p:cNvGrpSpPr>
            <a:grpSpLocks/>
          </p:cNvGrpSpPr>
          <p:nvPr/>
        </p:nvGrpSpPr>
        <p:grpSpPr bwMode="auto">
          <a:xfrm>
            <a:off x="6019800" y="2554288"/>
            <a:ext cx="838200" cy="838200"/>
            <a:chOff x="1008" y="3024"/>
            <a:chExt cx="528" cy="528"/>
          </a:xfrm>
        </p:grpSpPr>
        <p:sp>
          <p:nvSpPr>
            <p:cNvPr id="379945" name="Oval 41"/>
            <p:cNvSpPr>
              <a:spLocks noChangeArrowheads="1"/>
            </p:cNvSpPr>
            <p:nvPr/>
          </p:nvSpPr>
          <p:spPr bwMode="auto">
            <a:xfrm>
              <a:off x="1008" y="3024"/>
              <a:ext cx="528" cy="528"/>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sp>
          <p:nvSpPr>
            <p:cNvPr id="379946" name="Rectangle 42"/>
            <p:cNvSpPr>
              <a:spLocks noChangeArrowheads="1"/>
            </p:cNvSpPr>
            <p:nvPr/>
          </p:nvSpPr>
          <p:spPr bwMode="auto">
            <a:xfrm>
              <a:off x="1062" y="3120"/>
              <a:ext cx="423"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00000"/>
                  </a:solidFill>
                </a:rPr>
                <a:t>Aa</a:t>
              </a:r>
              <a:endParaRPr lang="en-US" sz="3000" b="1">
                <a:solidFill>
                  <a:schemeClr val="tx2"/>
                </a:solidFill>
              </a:endParaRPr>
            </a:p>
          </p:txBody>
        </p:sp>
      </p:grpSp>
      <p:grpSp>
        <p:nvGrpSpPr>
          <p:cNvPr id="7" name="Group 64"/>
          <p:cNvGrpSpPr>
            <a:grpSpLocks/>
          </p:cNvGrpSpPr>
          <p:nvPr/>
        </p:nvGrpSpPr>
        <p:grpSpPr bwMode="auto">
          <a:xfrm>
            <a:off x="6850063" y="2057400"/>
            <a:ext cx="1219200" cy="1752600"/>
            <a:chOff x="4315" y="1296"/>
            <a:chExt cx="768" cy="1104"/>
          </a:xfrm>
        </p:grpSpPr>
        <p:grpSp>
          <p:nvGrpSpPr>
            <p:cNvPr id="8" name="Group 43"/>
            <p:cNvGrpSpPr>
              <a:grpSpLocks/>
            </p:cNvGrpSpPr>
            <p:nvPr/>
          </p:nvGrpSpPr>
          <p:grpSpPr bwMode="auto">
            <a:xfrm>
              <a:off x="4699" y="1296"/>
              <a:ext cx="384" cy="384"/>
              <a:chOff x="1776" y="2784"/>
              <a:chExt cx="384" cy="384"/>
            </a:xfrm>
          </p:grpSpPr>
          <p:sp>
            <p:nvSpPr>
              <p:cNvPr id="379948" name="Oval 44"/>
              <p:cNvSpPr>
                <a:spLocks noChangeArrowheads="1"/>
              </p:cNvSpPr>
              <p:nvPr/>
            </p:nvSpPr>
            <p:spPr bwMode="auto">
              <a:xfrm>
                <a:off x="1776" y="2784"/>
                <a:ext cx="384" cy="384"/>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sp>
            <p:nvSpPr>
              <p:cNvPr id="379949" name="Rectangle 45"/>
              <p:cNvSpPr>
                <a:spLocks noChangeArrowheads="1"/>
              </p:cNvSpPr>
              <p:nvPr/>
            </p:nvSpPr>
            <p:spPr bwMode="auto">
              <a:xfrm>
                <a:off x="1824" y="2803"/>
                <a:ext cx="289"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00000"/>
                    </a:solidFill>
                  </a:rPr>
                  <a:t>A</a:t>
                </a:r>
                <a:endParaRPr lang="en-US" sz="3000" b="1">
                  <a:solidFill>
                    <a:schemeClr val="tx2"/>
                  </a:solidFill>
                </a:endParaRPr>
              </a:p>
            </p:txBody>
          </p:sp>
        </p:grpSp>
        <p:grpSp>
          <p:nvGrpSpPr>
            <p:cNvPr id="9" name="Group 46"/>
            <p:cNvGrpSpPr>
              <a:grpSpLocks/>
            </p:cNvGrpSpPr>
            <p:nvPr/>
          </p:nvGrpSpPr>
          <p:grpSpPr bwMode="auto">
            <a:xfrm>
              <a:off x="4699" y="2016"/>
              <a:ext cx="384" cy="384"/>
              <a:chOff x="1776" y="2784"/>
              <a:chExt cx="384" cy="384"/>
            </a:xfrm>
          </p:grpSpPr>
          <p:sp>
            <p:nvSpPr>
              <p:cNvPr id="379951" name="Oval 47"/>
              <p:cNvSpPr>
                <a:spLocks noChangeArrowheads="1"/>
              </p:cNvSpPr>
              <p:nvPr/>
            </p:nvSpPr>
            <p:spPr bwMode="auto">
              <a:xfrm>
                <a:off x="1776" y="2784"/>
                <a:ext cx="384" cy="384"/>
              </a:xfrm>
              <a:prstGeom prst="ellipse">
                <a:avLst/>
              </a:prstGeom>
              <a:solidFill>
                <a:schemeClr val="hlink"/>
              </a:solidFill>
              <a:ln w="9525">
                <a:solidFill>
                  <a:schemeClr val="hlink"/>
                </a:solidFill>
                <a:round/>
                <a:headEnd/>
                <a:tailEnd/>
              </a:ln>
              <a:effectLst/>
            </p:spPr>
            <p:txBody>
              <a:bodyPr wrap="none" anchor="ctr">
                <a:prstTxWarp prst="textNoShape">
                  <a:avLst/>
                </a:prstTxWarp>
              </a:bodyPr>
              <a:lstStyle/>
              <a:p>
                <a:endParaRPr lang="en-US"/>
              </a:p>
            </p:txBody>
          </p:sp>
          <p:sp>
            <p:nvSpPr>
              <p:cNvPr id="379952" name="Rectangle 48"/>
              <p:cNvSpPr>
                <a:spLocks noChangeArrowheads="1"/>
              </p:cNvSpPr>
              <p:nvPr/>
            </p:nvSpPr>
            <p:spPr bwMode="auto">
              <a:xfrm>
                <a:off x="1843" y="2803"/>
                <a:ext cx="249"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00000"/>
                    </a:solidFill>
                  </a:rPr>
                  <a:t>a</a:t>
                </a:r>
                <a:endParaRPr lang="en-US" sz="3000" b="1">
                  <a:solidFill>
                    <a:schemeClr val="tx2"/>
                  </a:solidFill>
                </a:endParaRPr>
              </a:p>
            </p:txBody>
          </p:sp>
        </p:grpSp>
        <p:sp>
          <p:nvSpPr>
            <p:cNvPr id="379953" name="AutoShape 49"/>
            <p:cNvSpPr>
              <a:spLocks noChangeArrowheads="1"/>
            </p:cNvSpPr>
            <p:nvPr/>
          </p:nvSpPr>
          <p:spPr bwMode="auto">
            <a:xfrm rot="1800000">
              <a:off x="4315" y="1968"/>
              <a:ext cx="384" cy="96"/>
            </a:xfrm>
            <a:prstGeom prst="rightArrow">
              <a:avLst>
                <a:gd name="adj1" fmla="val 50000"/>
                <a:gd name="adj2" fmla="val 100000"/>
              </a:avLst>
            </a:prstGeom>
            <a:solidFill>
              <a:srgbClr val="CC0000"/>
            </a:solidFill>
            <a:ln w="9525">
              <a:solidFill>
                <a:srgbClr val="660000"/>
              </a:solidFill>
              <a:miter lim="800000"/>
              <a:headEnd/>
              <a:tailEnd/>
            </a:ln>
            <a:effectLst/>
          </p:spPr>
          <p:txBody>
            <a:bodyPr wrap="none" anchor="ctr">
              <a:prstTxWarp prst="textNoShape">
                <a:avLst/>
              </a:prstTxWarp>
            </a:bodyPr>
            <a:lstStyle/>
            <a:p>
              <a:endParaRPr lang="en-US"/>
            </a:p>
          </p:txBody>
        </p:sp>
        <p:sp>
          <p:nvSpPr>
            <p:cNvPr id="379954" name="AutoShape 50"/>
            <p:cNvSpPr>
              <a:spLocks noChangeArrowheads="1"/>
            </p:cNvSpPr>
            <p:nvPr/>
          </p:nvSpPr>
          <p:spPr bwMode="auto">
            <a:xfrm rot="19800000" flipV="1">
              <a:off x="4315" y="1632"/>
              <a:ext cx="384" cy="96"/>
            </a:xfrm>
            <a:prstGeom prst="rightArrow">
              <a:avLst>
                <a:gd name="adj1" fmla="val 50000"/>
                <a:gd name="adj2" fmla="val 100000"/>
              </a:avLst>
            </a:prstGeom>
            <a:solidFill>
              <a:srgbClr val="CC0000"/>
            </a:solidFill>
            <a:ln w="9525">
              <a:solidFill>
                <a:srgbClr val="660000"/>
              </a:solidFill>
              <a:miter lim="800000"/>
              <a:headEnd/>
              <a:tailEnd/>
            </a:ln>
            <a:effectLst/>
          </p:spPr>
          <p:txBody>
            <a:bodyPr wrap="none" anchor="ctr">
              <a:prstTxWarp prst="textNoShape">
                <a:avLst/>
              </a:prstTxWarp>
            </a:bodyPr>
            <a:lstStyle/>
            <a:p>
              <a:endParaRPr lang="en-US"/>
            </a:p>
          </p:txBody>
        </p:sp>
      </p:grpSp>
      <p:grpSp>
        <p:nvGrpSpPr>
          <p:cNvPr id="10" name="Group 51"/>
          <p:cNvGrpSpPr>
            <a:grpSpLocks/>
          </p:cNvGrpSpPr>
          <p:nvPr/>
        </p:nvGrpSpPr>
        <p:grpSpPr bwMode="auto">
          <a:xfrm>
            <a:off x="2057400" y="3886200"/>
            <a:ext cx="838200" cy="838200"/>
            <a:chOff x="1296" y="2448"/>
            <a:chExt cx="528" cy="528"/>
          </a:xfrm>
        </p:grpSpPr>
        <p:sp>
          <p:nvSpPr>
            <p:cNvPr id="379956" name="Oval 52"/>
            <p:cNvSpPr>
              <a:spLocks noChangeArrowheads="1"/>
            </p:cNvSpPr>
            <p:nvPr/>
          </p:nvSpPr>
          <p:spPr bwMode="auto">
            <a:xfrm>
              <a:off x="1296" y="2448"/>
              <a:ext cx="528" cy="528"/>
            </a:xfrm>
            <a:prstGeom prst="ellipse">
              <a:avLst/>
            </a:prstGeom>
            <a:solidFill>
              <a:srgbClr val="008414"/>
            </a:solidFill>
            <a:ln w="9525">
              <a:solidFill>
                <a:srgbClr val="008414"/>
              </a:solidFill>
              <a:round/>
              <a:headEnd/>
              <a:tailEnd/>
            </a:ln>
            <a:effectLst/>
          </p:spPr>
          <p:txBody>
            <a:bodyPr wrap="none" anchor="ctr">
              <a:prstTxWarp prst="textNoShape">
                <a:avLst/>
              </a:prstTxWarp>
            </a:bodyPr>
            <a:lstStyle/>
            <a:p>
              <a:endParaRPr lang="en-US"/>
            </a:p>
          </p:txBody>
        </p:sp>
        <p:sp>
          <p:nvSpPr>
            <p:cNvPr id="379957" name="Rectangle 53"/>
            <p:cNvSpPr>
              <a:spLocks noChangeArrowheads="1"/>
            </p:cNvSpPr>
            <p:nvPr/>
          </p:nvSpPr>
          <p:spPr bwMode="auto">
            <a:xfrm>
              <a:off x="1333" y="2534"/>
              <a:ext cx="463"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chemeClr val="bg1"/>
                  </a:solidFill>
                </a:rPr>
                <a:t>AA</a:t>
              </a:r>
              <a:endParaRPr lang="en-US" sz="3000" b="1" baseline="30000">
                <a:solidFill>
                  <a:schemeClr val="bg1"/>
                </a:solidFill>
              </a:endParaRPr>
            </a:p>
          </p:txBody>
        </p:sp>
      </p:grpSp>
      <p:grpSp>
        <p:nvGrpSpPr>
          <p:cNvPr id="11" name="Group 54"/>
          <p:cNvGrpSpPr>
            <a:grpSpLocks/>
          </p:cNvGrpSpPr>
          <p:nvPr/>
        </p:nvGrpSpPr>
        <p:grpSpPr bwMode="auto">
          <a:xfrm>
            <a:off x="2057400" y="5181600"/>
            <a:ext cx="838200" cy="838200"/>
            <a:chOff x="1296" y="3264"/>
            <a:chExt cx="528" cy="528"/>
          </a:xfrm>
        </p:grpSpPr>
        <p:sp>
          <p:nvSpPr>
            <p:cNvPr id="379959" name="Oval 55" descr="Wide upward diagonal"/>
            <p:cNvSpPr>
              <a:spLocks noChangeArrowheads="1"/>
            </p:cNvSpPr>
            <p:nvPr/>
          </p:nvSpPr>
          <p:spPr bwMode="auto">
            <a:xfrm>
              <a:off x="1296" y="3264"/>
              <a:ext cx="528" cy="528"/>
            </a:xfrm>
            <a:prstGeom prst="ellipse">
              <a:avLst/>
            </a:prstGeom>
            <a:pattFill prst="wdUpDiag">
              <a:fgClr>
                <a:srgbClr val="CC0000"/>
              </a:fgClr>
              <a:bgClr>
                <a:srgbClr val="008414"/>
              </a:bgClr>
            </a:pattFill>
            <a:ln w="9525">
              <a:solidFill>
                <a:srgbClr val="CC0000"/>
              </a:solidFill>
              <a:round/>
              <a:headEnd/>
              <a:tailEnd/>
            </a:ln>
            <a:effectLst/>
          </p:spPr>
          <p:txBody>
            <a:bodyPr wrap="none" anchor="ctr">
              <a:prstTxWarp prst="textNoShape">
                <a:avLst/>
              </a:prstTxWarp>
            </a:bodyPr>
            <a:lstStyle/>
            <a:p>
              <a:endParaRPr lang="en-US"/>
            </a:p>
          </p:txBody>
        </p:sp>
        <p:sp>
          <p:nvSpPr>
            <p:cNvPr id="379960" name="Rectangle 56"/>
            <p:cNvSpPr>
              <a:spLocks noChangeArrowheads="1"/>
            </p:cNvSpPr>
            <p:nvPr/>
          </p:nvSpPr>
          <p:spPr bwMode="auto">
            <a:xfrm>
              <a:off x="1353" y="3350"/>
              <a:ext cx="423"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chemeClr val="bg1"/>
                  </a:solidFill>
                </a:rPr>
                <a:t>Aa</a:t>
              </a:r>
              <a:endParaRPr lang="en-US" sz="3000" b="1" baseline="30000">
                <a:solidFill>
                  <a:schemeClr val="bg1"/>
                </a:solidFill>
              </a:endParaRPr>
            </a:p>
          </p:txBody>
        </p:sp>
      </p:grpSp>
      <p:grpSp>
        <p:nvGrpSpPr>
          <p:cNvPr id="12" name="Group 57"/>
          <p:cNvGrpSpPr>
            <a:grpSpLocks/>
          </p:cNvGrpSpPr>
          <p:nvPr/>
        </p:nvGrpSpPr>
        <p:grpSpPr bwMode="auto">
          <a:xfrm>
            <a:off x="3429000" y="5181600"/>
            <a:ext cx="838200" cy="838200"/>
            <a:chOff x="2160" y="3264"/>
            <a:chExt cx="528" cy="528"/>
          </a:xfrm>
        </p:grpSpPr>
        <p:sp>
          <p:nvSpPr>
            <p:cNvPr id="379962" name="Oval 58"/>
            <p:cNvSpPr>
              <a:spLocks noChangeArrowheads="1"/>
            </p:cNvSpPr>
            <p:nvPr/>
          </p:nvSpPr>
          <p:spPr bwMode="auto">
            <a:xfrm>
              <a:off x="2160" y="3264"/>
              <a:ext cx="528" cy="52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379963" name="Rectangle 59"/>
            <p:cNvSpPr>
              <a:spLocks noChangeArrowheads="1"/>
            </p:cNvSpPr>
            <p:nvPr/>
          </p:nvSpPr>
          <p:spPr bwMode="auto">
            <a:xfrm>
              <a:off x="2227" y="3350"/>
              <a:ext cx="383"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chemeClr val="bg1"/>
                  </a:solidFill>
                </a:rPr>
                <a:t>aa</a:t>
              </a:r>
              <a:endParaRPr lang="en-US" sz="3000" b="1" baseline="30000">
                <a:solidFill>
                  <a:schemeClr val="bg1"/>
                </a:solidFill>
              </a:endParaRPr>
            </a:p>
          </p:txBody>
        </p:sp>
      </p:grpSp>
      <p:grpSp>
        <p:nvGrpSpPr>
          <p:cNvPr id="13" name="Group 60"/>
          <p:cNvGrpSpPr>
            <a:grpSpLocks/>
          </p:cNvGrpSpPr>
          <p:nvPr/>
        </p:nvGrpSpPr>
        <p:grpSpPr bwMode="auto">
          <a:xfrm>
            <a:off x="3429000" y="3886200"/>
            <a:ext cx="838200" cy="838200"/>
            <a:chOff x="2160" y="2448"/>
            <a:chExt cx="528" cy="528"/>
          </a:xfrm>
        </p:grpSpPr>
        <p:sp>
          <p:nvSpPr>
            <p:cNvPr id="379965" name="Oval 61" descr="Wide upward diagonal"/>
            <p:cNvSpPr>
              <a:spLocks noChangeArrowheads="1"/>
            </p:cNvSpPr>
            <p:nvPr/>
          </p:nvSpPr>
          <p:spPr bwMode="auto">
            <a:xfrm>
              <a:off x="2160" y="2448"/>
              <a:ext cx="528" cy="528"/>
            </a:xfrm>
            <a:prstGeom prst="ellipse">
              <a:avLst/>
            </a:prstGeom>
            <a:pattFill prst="wdUpDiag">
              <a:fgClr>
                <a:srgbClr val="CC0000"/>
              </a:fgClr>
              <a:bgClr>
                <a:srgbClr val="008414"/>
              </a:bgClr>
            </a:pattFill>
            <a:ln w="9525">
              <a:solidFill>
                <a:srgbClr val="CC0000"/>
              </a:solidFill>
              <a:round/>
              <a:headEnd/>
              <a:tailEnd/>
            </a:ln>
            <a:effectLst/>
          </p:spPr>
          <p:txBody>
            <a:bodyPr wrap="none" anchor="ctr">
              <a:prstTxWarp prst="textNoShape">
                <a:avLst/>
              </a:prstTxWarp>
            </a:bodyPr>
            <a:lstStyle/>
            <a:p>
              <a:endParaRPr lang="en-US"/>
            </a:p>
          </p:txBody>
        </p:sp>
        <p:sp>
          <p:nvSpPr>
            <p:cNvPr id="379966" name="Rectangle 62"/>
            <p:cNvSpPr>
              <a:spLocks noChangeArrowheads="1"/>
            </p:cNvSpPr>
            <p:nvPr/>
          </p:nvSpPr>
          <p:spPr bwMode="auto">
            <a:xfrm>
              <a:off x="2208" y="2534"/>
              <a:ext cx="423" cy="346"/>
            </a:xfrm>
            <a:prstGeom prst="rect">
              <a:avLst/>
            </a:prstGeom>
            <a:noFill/>
            <a:ln w="9525">
              <a:noFill/>
              <a:miter lim="800000"/>
              <a:headEnd/>
              <a:tailEnd/>
            </a:ln>
            <a:effectLst/>
          </p:spPr>
          <p:txBody>
            <a:bodyPr wrap="none" anchor="ctr">
              <a:prstTxWarp prst="textNoShape">
                <a:avLst/>
              </a:prstTxWarp>
              <a:spAutoFit/>
            </a:bodyPr>
            <a:lstStyle/>
            <a:p>
              <a:r>
                <a:rPr lang="en-US" sz="3000" b="1">
                  <a:solidFill>
                    <a:schemeClr val="bg1"/>
                  </a:solidFill>
                </a:rPr>
                <a:t>Aa</a:t>
              </a:r>
              <a:endParaRPr lang="en-US" sz="3000" b="1" baseline="30000">
                <a:solidFill>
                  <a:schemeClr val="bg1"/>
                </a:solidFill>
              </a:endParaRPr>
            </a:p>
          </p:txBody>
        </p:sp>
      </p:grpSp>
      <p:sp>
        <p:nvSpPr>
          <p:cNvPr id="379967" name="Rectangle 63" descr="Rectangle: Click to edit Master text styles&#10;Second level&#10;Third level&#10;Fourth level&#10;Fifth level"/>
          <p:cNvSpPr>
            <a:spLocks noGrp="1" noChangeArrowheads="1"/>
          </p:cNvSpPr>
          <p:nvPr>
            <p:ph type="body" idx="1"/>
          </p:nvPr>
        </p:nvSpPr>
        <p:spPr>
          <a:xfrm>
            <a:off x="838200" y="1295400"/>
            <a:ext cx="8001000" cy="762000"/>
          </a:xfrm>
          <a:noFill/>
          <a:ln/>
        </p:spPr>
        <p:txBody>
          <a:bodyPr/>
          <a:lstStyle/>
          <a:p>
            <a:r>
              <a:rPr lang="en-US" dirty="0" err="1"/>
              <a:t>Heterozygotes</a:t>
            </a:r>
            <a:r>
              <a:rPr lang="en-US" dirty="0"/>
              <a:t> as carriers of recessive alleles</a:t>
            </a:r>
            <a:endParaRPr lang="en-US" dirty="0">
              <a:solidFill>
                <a:srgbClr val="000000"/>
              </a:solidFill>
            </a:endParaRPr>
          </a:p>
        </p:txBody>
      </p:sp>
      <p:sp>
        <p:nvSpPr>
          <p:cNvPr id="379971" name="AutoShape 67"/>
          <p:cNvSpPr>
            <a:spLocks noChangeArrowheads="1"/>
          </p:cNvSpPr>
          <p:nvPr/>
        </p:nvSpPr>
        <p:spPr bwMode="auto">
          <a:xfrm>
            <a:off x="3357563" y="4473575"/>
            <a:ext cx="1085850" cy="373063"/>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2200" b="1">
                <a:solidFill>
                  <a:srgbClr val="0F116A"/>
                </a:solidFill>
              </a:rPr>
              <a:t>carrier</a:t>
            </a:r>
          </a:p>
        </p:txBody>
      </p:sp>
      <p:sp>
        <p:nvSpPr>
          <p:cNvPr id="379972" name="AutoShape 68"/>
          <p:cNvSpPr>
            <a:spLocks noChangeArrowheads="1"/>
          </p:cNvSpPr>
          <p:nvPr/>
        </p:nvSpPr>
        <p:spPr bwMode="auto">
          <a:xfrm>
            <a:off x="1889125" y="5862638"/>
            <a:ext cx="1085850" cy="373062"/>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2200" b="1">
                <a:solidFill>
                  <a:srgbClr val="0F116A"/>
                </a:solidFill>
              </a:rPr>
              <a:t>carrier</a:t>
            </a:r>
          </a:p>
        </p:txBody>
      </p:sp>
      <p:sp>
        <p:nvSpPr>
          <p:cNvPr id="379973" name="AutoShape 69"/>
          <p:cNvSpPr>
            <a:spLocks noChangeArrowheads="1"/>
          </p:cNvSpPr>
          <p:nvPr/>
        </p:nvSpPr>
        <p:spPr bwMode="auto">
          <a:xfrm>
            <a:off x="3279775" y="5862638"/>
            <a:ext cx="1241425" cy="373062"/>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2200" b="1">
                <a:solidFill>
                  <a:srgbClr val="0F116A"/>
                </a:solidFill>
              </a:rPr>
              <a:t>disease</a:t>
            </a:r>
          </a:p>
        </p:txBody>
      </p:sp>
    </p:spTree>
    <p:extLst>
      <p:ext uri="{BB962C8B-B14F-4D97-AF65-F5344CB8AC3E}">
        <p14:creationId xmlns:p14="http://schemas.microsoft.com/office/powerpoint/2010/main" val="20478747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32601" y="177800"/>
            <a:ext cx="5471660" cy="1143000"/>
          </a:xfrm>
        </p:spPr>
        <p:txBody>
          <a:bodyPr>
            <a:normAutofit fontScale="90000"/>
          </a:bodyPr>
          <a:lstStyle/>
          <a:p>
            <a:r>
              <a:rPr lang="en-US" dirty="0"/>
              <a:t>Cystic fibrosis (recessive)</a:t>
            </a:r>
          </a:p>
        </p:txBody>
      </p:sp>
      <p:sp>
        <p:nvSpPr>
          <p:cNvPr id="381955" name="Rectangle 3" descr="Rectangle: Click to edit Master text styles&#10;Second level&#10;Third level&#10;Fourth level&#10;Fifth level"/>
          <p:cNvSpPr>
            <a:spLocks noGrp="1" noChangeArrowheads="1"/>
          </p:cNvSpPr>
          <p:nvPr>
            <p:ph type="body" idx="1"/>
          </p:nvPr>
        </p:nvSpPr>
        <p:spPr>
          <a:xfrm>
            <a:off x="152400" y="927100"/>
            <a:ext cx="8305800" cy="5334000"/>
          </a:xfrm>
        </p:spPr>
        <p:txBody>
          <a:bodyPr>
            <a:normAutofit lnSpcReduction="10000"/>
          </a:bodyPr>
          <a:lstStyle/>
          <a:p>
            <a:r>
              <a:rPr lang="en-US" sz="2800" dirty="0"/>
              <a:t>Primarily whites of</a:t>
            </a:r>
            <a:r>
              <a:rPr lang="en-US" sz="2800" dirty="0" smtClean="0"/>
              <a:t> European </a:t>
            </a:r>
            <a:r>
              <a:rPr lang="en-US" sz="2800" dirty="0"/>
              <a:t>descent</a:t>
            </a:r>
            <a:endParaRPr lang="en-US" sz="2800" dirty="0">
              <a:solidFill>
                <a:srgbClr val="000000"/>
              </a:solidFill>
            </a:endParaRPr>
          </a:p>
          <a:p>
            <a:pPr lvl="1">
              <a:buClrTx/>
            </a:pPr>
            <a:r>
              <a:rPr lang="en-US" dirty="0"/>
              <a:t>strikes 1 in </a:t>
            </a:r>
            <a:r>
              <a:rPr lang="en-US" u="sng" dirty="0">
                <a:solidFill>
                  <a:schemeClr val="tx2"/>
                </a:solidFill>
              </a:rPr>
              <a:t>2500</a:t>
            </a:r>
            <a:r>
              <a:rPr lang="en-US" dirty="0"/>
              <a:t> births</a:t>
            </a:r>
          </a:p>
          <a:p>
            <a:pPr marL="1085850" lvl="2"/>
            <a:r>
              <a:rPr lang="en-US" sz="2800" dirty="0"/>
              <a:t>1 in 25 whites is a carrier (</a:t>
            </a:r>
            <a:r>
              <a:rPr lang="en-US" sz="2800" dirty="0" err="1"/>
              <a:t>Aa</a:t>
            </a:r>
            <a:r>
              <a:rPr lang="en-US" sz="2800" dirty="0"/>
              <a:t>)</a:t>
            </a:r>
          </a:p>
          <a:p>
            <a:pPr lvl="1">
              <a:buClrTx/>
            </a:pPr>
            <a:r>
              <a:rPr lang="en-US" dirty="0"/>
              <a:t>normal allele codes for a membrane</a:t>
            </a:r>
            <a:r>
              <a:rPr lang="en-US" dirty="0" smtClean="0"/>
              <a:t>                protein that </a:t>
            </a:r>
            <a:r>
              <a:rPr lang="en-US" dirty="0"/>
              <a:t>transports </a:t>
            </a:r>
            <a:r>
              <a:rPr lang="en-US" dirty="0" err="1"/>
              <a:t>Cl</a:t>
            </a:r>
            <a:r>
              <a:rPr lang="en-US" baseline="30000" dirty="0"/>
              <a:t>-</a:t>
            </a:r>
            <a:r>
              <a:rPr lang="en-US" dirty="0"/>
              <a:t> across cell membrane</a:t>
            </a:r>
          </a:p>
          <a:p>
            <a:pPr marL="1085850" lvl="2"/>
            <a:r>
              <a:rPr lang="en-US" sz="2800" dirty="0"/>
              <a:t>defective or absent channels limit transport of </a:t>
            </a:r>
            <a:r>
              <a:rPr lang="en-US" sz="2800" dirty="0" err="1"/>
              <a:t>Cl</a:t>
            </a:r>
            <a:r>
              <a:rPr lang="en-US" sz="2800" baseline="30000" dirty="0"/>
              <a:t>-</a:t>
            </a:r>
            <a:r>
              <a:rPr lang="en-US" sz="2800" dirty="0"/>
              <a:t> &amp; H</a:t>
            </a:r>
            <a:r>
              <a:rPr lang="en-US" sz="2800" baseline="-25000" dirty="0"/>
              <a:t>2</a:t>
            </a:r>
            <a:r>
              <a:rPr lang="en-US" sz="2800" dirty="0"/>
              <a:t>O  across cell membrane</a:t>
            </a:r>
            <a:endParaRPr lang="en-US" sz="2800" dirty="0" smtClean="0"/>
          </a:p>
          <a:p>
            <a:pPr marL="1085850" lvl="2"/>
            <a:r>
              <a:rPr lang="en-US" sz="2800" dirty="0" smtClean="0"/>
              <a:t>Thick, sticky, mucus </a:t>
            </a:r>
            <a:r>
              <a:rPr lang="en-US" sz="2800" dirty="0"/>
              <a:t>coats around cells </a:t>
            </a:r>
          </a:p>
          <a:p>
            <a:pPr marL="1085850" lvl="2"/>
            <a:r>
              <a:rPr lang="en-US" sz="2800" dirty="0"/>
              <a:t>mucus build-up in the pancreas, lungs, digestive tract &amp; causes bacterial infections</a:t>
            </a:r>
          </a:p>
          <a:p>
            <a:pPr lvl="1">
              <a:buClrTx/>
            </a:pPr>
            <a:r>
              <a:rPr lang="en-US" dirty="0"/>
              <a:t>without treatment children die before 5; </a:t>
            </a:r>
            <a:br>
              <a:rPr lang="en-US" dirty="0"/>
            </a:br>
            <a:r>
              <a:rPr lang="en-US" dirty="0"/>
              <a:t>with treatment can live past their late 20s</a:t>
            </a:r>
          </a:p>
        </p:txBody>
      </p:sp>
      <p:pic>
        <p:nvPicPr>
          <p:cNvPr id="381956" name="Picture 4"/>
          <p:cNvPicPr>
            <a:picLocks noChangeAspect="1" noChangeArrowheads="1"/>
          </p:cNvPicPr>
          <p:nvPr/>
        </p:nvPicPr>
        <p:blipFill>
          <a:blip r:embed="rId3"/>
          <a:srcRect/>
          <a:stretch>
            <a:fillRect/>
          </a:stretch>
        </p:blipFill>
        <p:spPr bwMode="auto">
          <a:xfrm>
            <a:off x="6413500" y="177800"/>
            <a:ext cx="2730500" cy="2298700"/>
          </a:xfrm>
          <a:prstGeom prst="rect">
            <a:avLst/>
          </a:prstGeom>
          <a:noFill/>
          <a:ln w="9525">
            <a:solidFill>
              <a:srgbClr val="CC0000"/>
            </a:solidFill>
            <a:miter lim="800000"/>
            <a:headEnd/>
            <a:tailEnd/>
          </a:ln>
          <a:effectLst/>
        </p:spPr>
      </p:pic>
      <p:sp>
        <p:nvSpPr>
          <p:cNvPr id="381957" name="Rectangle 5"/>
          <p:cNvSpPr>
            <a:spLocks noChangeArrowheads="1"/>
          </p:cNvSpPr>
          <p:nvPr/>
        </p:nvSpPr>
        <p:spPr bwMode="auto">
          <a:xfrm>
            <a:off x="6475413" y="2489200"/>
            <a:ext cx="2668587" cy="427038"/>
          </a:xfrm>
          <a:prstGeom prst="rect">
            <a:avLst/>
          </a:prstGeom>
          <a:noFill/>
          <a:ln w="9525">
            <a:noFill/>
            <a:miter lim="800000"/>
            <a:headEnd/>
            <a:tailEnd/>
          </a:ln>
          <a:effectLst/>
        </p:spPr>
        <p:txBody>
          <a:bodyPr wrap="none" anchor="ctr">
            <a:prstTxWarp prst="textNoShape">
              <a:avLst/>
            </a:prstTxWarp>
            <a:spAutoFit/>
          </a:bodyPr>
          <a:lstStyle/>
          <a:p>
            <a:r>
              <a:rPr lang="en-US" sz="2200" b="1" dirty="0">
                <a:solidFill>
                  <a:schemeClr val="tx2"/>
                </a:solidFill>
              </a:rPr>
              <a:t>normal lung tissue</a:t>
            </a:r>
          </a:p>
        </p:txBody>
      </p:sp>
    </p:spTree>
    <p:extLst>
      <p:ext uri="{BB962C8B-B14F-4D97-AF65-F5344CB8AC3E}">
        <p14:creationId xmlns:p14="http://schemas.microsoft.com/office/powerpoint/2010/main" val="39661029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01355" y="196850"/>
            <a:ext cx="5723630" cy="1055688"/>
          </a:xfrm>
        </p:spPr>
        <p:txBody>
          <a:bodyPr/>
          <a:lstStyle/>
          <a:p>
            <a:r>
              <a:rPr lang="en-US" dirty="0"/>
              <a:t>Effect on Lungs</a:t>
            </a:r>
          </a:p>
        </p:txBody>
      </p:sp>
      <p:pic>
        <p:nvPicPr>
          <p:cNvPr id="444419" name="Picture 3"/>
          <p:cNvPicPr>
            <a:picLocks noChangeAspect="1" noChangeArrowheads="1"/>
          </p:cNvPicPr>
          <p:nvPr/>
        </p:nvPicPr>
        <p:blipFill>
          <a:blip r:embed="rId3"/>
          <a:srcRect/>
          <a:stretch>
            <a:fillRect/>
          </a:stretch>
        </p:blipFill>
        <p:spPr bwMode="auto">
          <a:xfrm rot="5400000">
            <a:off x="5540375" y="1905000"/>
            <a:ext cx="2381250" cy="2438400"/>
          </a:xfrm>
          <a:prstGeom prst="rect">
            <a:avLst/>
          </a:prstGeom>
          <a:noFill/>
          <a:ln w="9525">
            <a:solidFill>
              <a:srgbClr val="660000"/>
            </a:solidFill>
            <a:miter lim="800000"/>
            <a:headEnd/>
            <a:tailEnd/>
          </a:ln>
          <a:effectLst/>
        </p:spPr>
      </p:pic>
      <p:sp>
        <p:nvSpPr>
          <p:cNvPr id="444420" name="Rectangle 4"/>
          <p:cNvSpPr>
            <a:spLocks noChangeArrowheads="1"/>
          </p:cNvSpPr>
          <p:nvPr/>
        </p:nvSpPr>
        <p:spPr bwMode="auto">
          <a:xfrm>
            <a:off x="4991100" y="361950"/>
            <a:ext cx="4152900" cy="1341438"/>
          </a:xfrm>
          <a:prstGeom prst="rect">
            <a:avLst/>
          </a:prstGeom>
          <a:solidFill>
            <a:schemeClr val="bg1"/>
          </a:solidFill>
          <a:ln w="9525">
            <a:noFill/>
            <a:miter lim="800000"/>
            <a:headEnd/>
            <a:tailEnd/>
          </a:ln>
          <a:effectLst/>
        </p:spPr>
        <p:txBody>
          <a:bodyPr>
            <a:prstTxWarp prst="textNoShape">
              <a:avLst/>
            </a:prstTxWarp>
            <a:spAutoFit/>
          </a:bodyPr>
          <a:lstStyle/>
          <a:p>
            <a:pPr algn="l"/>
            <a:r>
              <a:rPr lang="en-US" sz="2200" b="1" u="sng">
                <a:solidFill>
                  <a:srgbClr val="CC0000"/>
                </a:solidFill>
              </a:rPr>
              <a:t>Chloride channel</a:t>
            </a:r>
            <a:endParaRPr lang="en-US" sz="2000" b="1">
              <a:solidFill>
                <a:schemeClr val="tx2"/>
              </a:solidFill>
            </a:endParaRPr>
          </a:p>
          <a:p>
            <a:pPr algn="l"/>
            <a:r>
              <a:rPr lang="en-US" sz="2000" b="1">
                <a:solidFill>
                  <a:srgbClr val="0F116A"/>
                </a:solidFill>
              </a:rPr>
              <a:t>transports salt through protein channel out of cell</a:t>
            </a:r>
          </a:p>
          <a:p>
            <a:pPr algn="l"/>
            <a:r>
              <a:rPr lang="en-US" sz="2000" b="1">
                <a:solidFill>
                  <a:srgbClr val="0F116A"/>
                </a:solidFill>
              </a:rPr>
              <a:t>Osmosis: </a:t>
            </a:r>
            <a:r>
              <a:rPr lang="en-US" sz="2000" b="1">
                <a:solidFill>
                  <a:srgbClr val="CC0000"/>
                </a:solidFill>
              </a:rPr>
              <a:t>H</a:t>
            </a:r>
            <a:r>
              <a:rPr lang="en-US" sz="2000" b="1" baseline="-25000">
                <a:solidFill>
                  <a:srgbClr val="CC0000"/>
                </a:solidFill>
              </a:rPr>
              <a:t>2</a:t>
            </a:r>
            <a:r>
              <a:rPr lang="en-US" sz="2000" b="1">
                <a:solidFill>
                  <a:srgbClr val="CC0000"/>
                </a:solidFill>
              </a:rPr>
              <a:t>O follows Cl</a:t>
            </a:r>
            <a:r>
              <a:rPr lang="en-US" sz="2000" b="1" baseline="30000">
                <a:solidFill>
                  <a:srgbClr val="CC0000"/>
                </a:solidFill>
              </a:rPr>
              <a:t>–</a:t>
            </a:r>
            <a:endParaRPr lang="en-US" sz="2000" b="1">
              <a:solidFill>
                <a:schemeClr val="tx2"/>
              </a:solidFill>
            </a:endParaRPr>
          </a:p>
        </p:txBody>
      </p:sp>
      <p:pic>
        <p:nvPicPr>
          <p:cNvPr id="444421" name="Picture 5"/>
          <p:cNvPicPr>
            <a:picLocks noChangeAspect="1" noChangeArrowheads="1"/>
          </p:cNvPicPr>
          <p:nvPr/>
        </p:nvPicPr>
        <p:blipFill>
          <a:blip r:embed="rId4"/>
          <a:srcRect/>
          <a:stretch>
            <a:fillRect/>
          </a:stretch>
        </p:blipFill>
        <p:spPr bwMode="auto">
          <a:xfrm>
            <a:off x="327025" y="1363663"/>
            <a:ext cx="2789238" cy="1671637"/>
          </a:xfrm>
          <a:prstGeom prst="rect">
            <a:avLst/>
          </a:prstGeom>
          <a:noFill/>
          <a:ln w="9525">
            <a:solidFill>
              <a:srgbClr val="660000"/>
            </a:solidFill>
            <a:miter lim="800000"/>
            <a:headEnd/>
            <a:tailEnd/>
          </a:ln>
          <a:effectLst/>
        </p:spPr>
      </p:pic>
      <p:sp>
        <p:nvSpPr>
          <p:cNvPr id="444422" name="Rectangle 6"/>
          <p:cNvSpPr>
            <a:spLocks noChangeArrowheads="1"/>
          </p:cNvSpPr>
          <p:nvPr/>
        </p:nvSpPr>
        <p:spPr bwMode="auto">
          <a:xfrm>
            <a:off x="2625725" y="1358900"/>
            <a:ext cx="8953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airway</a:t>
            </a:r>
            <a:endParaRPr lang="en-US" sz="2200" b="1">
              <a:solidFill>
                <a:srgbClr val="0F116A"/>
              </a:solidFill>
            </a:endParaRPr>
          </a:p>
        </p:txBody>
      </p:sp>
      <p:sp>
        <p:nvSpPr>
          <p:cNvPr id="444423" name="AutoShape 7"/>
          <p:cNvSpPr>
            <a:spLocks noChangeArrowheads="1"/>
          </p:cNvSpPr>
          <p:nvPr/>
        </p:nvSpPr>
        <p:spPr bwMode="auto">
          <a:xfrm>
            <a:off x="1255713" y="1663700"/>
            <a:ext cx="773112" cy="671513"/>
          </a:xfrm>
          <a:prstGeom prst="diamond">
            <a:avLst/>
          </a:prstGeom>
          <a:solidFill>
            <a:srgbClr val="CC0000"/>
          </a:solidFill>
          <a:ln w="9525">
            <a:noFill/>
            <a:miter lim="800000"/>
            <a:headEnd/>
            <a:tailEnd/>
          </a:ln>
          <a:effectLst/>
        </p:spPr>
        <p:txBody>
          <a:bodyPr wrap="none" lIns="0" tIns="0" rIns="0" bIns="0" anchor="ctr">
            <a:prstTxWarp prst="textNoShape">
              <a:avLst/>
            </a:prstTxWarp>
            <a:spAutoFit/>
          </a:bodyPr>
          <a:lstStyle/>
          <a:p>
            <a:r>
              <a:rPr lang="en-US" sz="2200" b="1">
                <a:solidFill>
                  <a:srgbClr val="000000"/>
                </a:solidFill>
              </a:rPr>
              <a:t>Cl</a:t>
            </a:r>
            <a:r>
              <a:rPr lang="en-US" sz="2200" b="1" baseline="30000">
                <a:solidFill>
                  <a:srgbClr val="000000"/>
                </a:solidFill>
              </a:rPr>
              <a:t>–</a:t>
            </a:r>
            <a:endParaRPr lang="en-US" sz="2200" b="1">
              <a:solidFill>
                <a:srgbClr val="000000"/>
              </a:solidFill>
            </a:endParaRPr>
          </a:p>
        </p:txBody>
      </p:sp>
      <p:pic>
        <p:nvPicPr>
          <p:cNvPr id="444424" name="Picture 8"/>
          <p:cNvPicPr>
            <a:picLocks noChangeAspect="1" noChangeArrowheads="1"/>
          </p:cNvPicPr>
          <p:nvPr/>
        </p:nvPicPr>
        <p:blipFill>
          <a:blip r:embed="rId5"/>
          <a:srcRect/>
          <a:stretch>
            <a:fillRect/>
          </a:stretch>
        </p:blipFill>
        <p:spPr bwMode="auto">
          <a:xfrm>
            <a:off x="327025" y="5230813"/>
            <a:ext cx="2787650" cy="1547812"/>
          </a:xfrm>
          <a:prstGeom prst="rect">
            <a:avLst/>
          </a:prstGeom>
          <a:noFill/>
          <a:ln w="9525">
            <a:solidFill>
              <a:srgbClr val="660000"/>
            </a:solidFill>
            <a:miter lim="800000"/>
            <a:headEnd/>
            <a:tailEnd/>
          </a:ln>
          <a:effectLst/>
        </p:spPr>
      </p:pic>
      <p:sp>
        <p:nvSpPr>
          <p:cNvPr id="444425" name="AutoShape 9"/>
          <p:cNvSpPr>
            <a:spLocks noChangeArrowheads="1"/>
          </p:cNvSpPr>
          <p:nvPr/>
        </p:nvSpPr>
        <p:spPr bwMode="auto">
          <a:xfrm>
            <a:off x="1968500" y="1936750"/>
            <a:ext cx="857250" cy="95250"/>
          </a:xfrm>
          <a:prstGeom prst="rightArrow">
            <a:avLst>
              <a:gd name="adj1" fmla="val 50000"/>
              <a:gd name="adj2" fmla="val 225000"/>
            </a:avLst>
          </a:prstGeom>
          <a:solidFill>
            <a:srgbClr val="00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4426" name="AutoShape 10"/>
          <p:cNvSpPr>
            <a:spLocks noChangeArrowheads="1"/>
          </p:cNvSpPr>
          <p:nvPr/>
        </p:nvSpPr>
        <p:spPr bwMode="auto">
          <a:xfrm>
            <a:off x="1968500" y="2500313"/>
            <a:ext cx="857250" cy="95250"/>
          </a:xfrm>
          <a:prstGeom prst="rightArrow">
            <a:avLst>
              <a:gd name="adj1" fmla="val 50000"/>
              <a:gd name="adj2" fmla="val 225000"/>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4427" name="Oval 11"/>
          <p:cNvSpPr>
            <a:spLocks noChangeArrowheads="1"/>
          </p:cNvSpPr>
          <p:nvPr/>
        </p:nvSpPr>
        <p:spPr bwMode="auto">
          <a:xfrm>
            <a:off x="1284288" y="2328863"/>
            <a:ext cx="712787" cy="431800"/>
          </a:xfrm>
          <a:prstGeom prst="ellipse">
            <a:avLst/>
          </a:prstGeom>
          <a:solidFill>
            <a:schemeClr val="hlink"/>
          </a:solidFill>
          <a:ln w="9525">
            <a:noFill/>
            <a:round/>
            <a:headEnd/>
            <a:tailEnd/>
          </a:ln>
          <a:effectLst/>
        </p:spPr>
        <p:txBody>
          <a:bodyPr lIns="0" tIns="0" rIns="0" bIns="0" anchor="ctr">
            <a:prstTxWarp prst="textNoShape">
              <a:avLst/>
            </a:prstTxWarp>
            <a:spAutoFit/>
          </a:bodyPr>
          <a:lstStyle/>
          <a:p>
            <a:r>
              <a:rPr lang="en-US" sz="2000" b="1">
                <a:solidFill>
                  <a:srgbClr val="0F116A"/>
                </a:solidFill>
              </a:rPr>
              <a:t>H</a:t>
            </a:r>
            <a:r>
              <a:rPr lang="en-US" sz="2000" b="1" baseline="-25000">
                <a:solidFill>
                  <a:srgbClr val="0F116A"/>
                </a:solidFill>
              </a:rPr>
              <a:t>2</a:t>
            </a:r>
            <a:r>
              <a:rPr lang="en-US" sz="2000" b="1">
                <a:solidFill>
                  <a:srgbClr val="0F116A"/>
                </a:solidFill>
              </a:rPr>
              <a:t>O</a:t>
            </a:r>
          </a:p>
        </p:txBody>
      </p:sp>
      <p:pic>
        <p:nvPicPr>
          <p:cNvPr id="444428" name="Picture 12"/>
          <p:cNvPicPr>
            <a:picLocks noChangeAspect="1" noChangeArrowheads="1"/>
          </p:cNvPicPr>
          <p:nvPr/>
        </p:nvPicPr>
        <p:blipFill>
          <a:blip r:embed="rId6"/>
          <a:srcRect/>
          <a:stretch>
            <a:fillRect/>
          </a:stretch>
        </p:blipFill>
        <p:spPr bwMode="auto">
          <a:xfrm>
            <a:off x="327025" y="3419475"/>
            <a:ext cx="2787650" cy="1674813"/>
          </a:xfrm>
          <a:prstGeom prst="rect">
            <a:avLst/>
          </a:prstGeom>
          <a:noFill/>
          <a:ln w="9525">
            <a:solidFill>
              <a:srgbClr val="660000"/>
            </a:solidFill>
            <a:miter lim="800000"/>
            <a:headEnd/>
            <a:tailEnd/>
          </a:ln>
          <a:effectLst/>
        </p:spPr>
      </p:pic>
      <p:sp>
        <p:nvSpPr>
          <p:cNvPr id="444429" name="AutoShape 13"/>
          <p:cNvSpPr>
            <a:spLocks noChangeArrowheads="1"/>
          </p:cNvSpPr>
          <p:nvPr/>
        </p:nvSpPr>
        <p:spPr bwMode="auto">
          <a:xfrm>
            <a:off x="1254125" y="3719513"/>
            <a:ext cx="773113" cy="671512"/>
          </a:xfrm>
          <a:prstGeom prst="diamond">
            <a:avLst/>
          </a:prstGeom>
          <a:solidFill>
            <a:srgbClr val="CC0000"/>
          </a:solidFill>
          <a:ln w="9525">
            <a:noFill/>
            <a:miter lim="800000"/>
            <a:headEnd/>
            <a:tailEnd/>
          </a:ln>
          <a:effectLst/>
        </p:spPr>
        <p:txBody>
          <a:bodyPr wrap="none" lIns="0" tIns="0" rIns="0" bIns="0" anchor="ctr">
            <a:prstTxWarp prst="textNoShape">
              <a:avLst/>
            </a:prstTxWarp>
            <a:spAutoFit/>
          </a:bodyPr>
          <a:lstStyle/>
          <a:p>
            <a:r>
              <a:rPr lang="en-US" sz="2200" b="1">
                <a:solidFill>
                  <a:srgbClr val="000000"/>
                </a:solidFill>
              </a:rPr>
              <a:t>Cl</a:t>
            </a:r>
            <a:r>
              <a:rPr lang="en-US" sz="2200" b="1" baseline="30000">
                <a:solidFill>
                  <a:srgbClr val="000000"/>
                </a:solidFill>
              </a:rPr>
              <a:t>–</a:t>
            </a:r>
          </a:p>
        </p:txBody>
      </p:sp>
      <p:sp>
        <p:nvSpPr>
          <p:cNvPr id="444430" name="Oval 14"/>
          <p:cNvSpPr>
            <a:spLocks noChangeArrowheads="1"/>
          </p:cNvSpPr>
          <p:nvPr/>
        </p:nvSpPr>
        <p:spPr bwMode="auto">
          <a:xfrm>
            <a:off x="1284288" y="4376738"/>
            <a:ext cx="712787" cy="431800"/>
          </a:xfrm>
          <a:prstGeom prst="ellipse">
            <a:avLst/>
          </a:prstGeom>
          <a:solidFill>
            <a:schemeClr val="hlink"/>
          </a:solidFill>
          <a:ln w="9525">
            <a:noFill/>
            <a:round/>
            <a:headEnd/>
            <a:tailEnd/>
          </a:ln>
          <a:effectLst/>
        </p:spPr>
        <p:txBody>
          <a:bodyPr lIns="0" tIns="0" rIns="0" bIns="0" anchor="ctr">
            <a:prstTxWarp prst="textNoShape">
              <a:avLst/>
            </a:prstTxWarp>
            <a:spAutoFit/>
          </a:bodyPr>
          <a:lstStyle/>
          <a:p>
            <a:r>
              <a:rPr lang="en-US" sz="2000" b="1">
                <a:solidFill>
                  <a:srgbClr val="0F116A"/>
                </a:solidFill>
              </a:rPr>
              <a:t>H</a:t>
            </a:r>
            <a:r>
              <a:rPr lang="en-US" sz="2000" b="1" baseline="-25000">
                <a:solidFill>
                  <a:srgbClr val="0F116A"/>
                </a:solidFill>
              </a:rPr>
              <a:t>2</a:t>
            </a:r>
            <a:r>
              <a:rPr lang="en-US" sz="2000" b="1">
                <a:solidFill>
                  <a:srgbClr val="0F116A"/>
                </a:solidFill>
              </a:rPr>
              <a:t>O</a:t>
            </a:r>
          </a:p>
        </p:txBody>
      </p:sp>
      <p:grpSp>
        <p:nvGrpSpPr>
          <p:cNvPr id="2" name="Group 15"/>
          <p:cNvGrpSpPr>
            <a:grpSpLocks/>
          </p:cNvGrpSpPr>
          <p:nvPr/>
        </p:nvGrpSpPr>
        <p:grpSpPr bwMode="auto">
          <a:xfrm>
            <a:off x="1841500" y="4032250"/>
            <a:ext cx="500063" cy="190500"/>
            <a:chOff x="1160" y="2480"/>
            <a:chExt cx="315" cy="120"/>
          </a:xfrm>
        </p:grpSpPr>
        <p:sp>
          <p:nvSpPr>
            <p:cNvPr id="444432" name="AutoShape 16"/>
            <p:cNvSpPr>
              <a:spLocks noChangeArrowheads="1"/>
            </p:cNvSpPr>
            <p:nvPr/>
          </p:nvSpPr>
          <p:spPr bwMode="auto">
            <a:xfrm rot="19718192" flipH="1">
              <a:off x="1160" y="2535"/>
              <a:ext cx="315" cy="65"/>
            </a:xfrm>
            <a:prstGeom prst="rightArrow">
              <a:avLst>
                <a:gd name="adj1" fmla="val 50000"/>
                <a:gd name="adj2" fmla="val 121154"/>
              </a:avLst>
            </a:prstGeom>
            <a:solidFill>
              <a:srgbClr val="00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4433" name="Line 17"/>
            <p:cNvSpPr>
              <a:spLocks noChangeShapeType="1"/>
            </p:cNvSpPr>
            <p:nvPr/>
          </p:nvSpPr>
          <p:spPr bwMode="auto">
            <a:xfrm>
              <a:off x="1260" y="2480"/>
              <a:ext cx="205" cy="0"/>
            </a:xfrm>
            <a:prstGeom prst="line">
              <a:avLst/>
            </a:prstGeom>
            <a:noFill/>
            <a:ln w="63500">
              <a:solidFill>
                <a:srgbClr val="000000"/>
              </a:solidFill>
              <a:round/>
              <a:headEnd/>
              <a:tailEnd/>
            </a:ln>
            <a:effectLst/>
          </p:spPr>
          <p:txBody>
            <a:bodyPr wrap="none" anchor="ctr">
              <a:prstTxWarp prst="textNoShape">
                <a:avLst/>
              </a:prstTxWarp>
            </a:bodyPr>
            <a:lstStyle/>
            <a:p>
              <a:endParaRPr lang="en-US"/>
            </a:p>
          </p:txBody>
        </p:sp>
      </p:grpSp>
      <p:pic>
        <p:nvPicPr>
          <p:cNvPr id="444434" name="Picture 18"/>
          <p:cNvPicPr>
            <a:picLocks noChangeAspect="1" noChangeArrowheads="1"/>
          </p:cNvPicPr>
          <p:nvPr/>
        </p:nvPicPr>
        <p:blipFill>
          <a:blip r:embed="rId7"/>
          <a:srcRect/>
          <a:stretch>
            <a:fillRect/>
          </a:stretch>
        </p:blipFill>
        <p:spPr bwMode="auto">
          <a:xfrm>
            <a:off x="4668838" y="4956175"/>
            <a:ext cx="3281362" cy="1822450"/>
          </a:xfrm>
          <a:prstGeom prst="rect">
            <a:avLst/>
          </a:prstGeom>
          <a:noFill/>
          <a:ln w="9525">
            <a:solidFill>
              <a:srgbClr val="660000"/>
            </a:solidFill>
            <a:miter lim="800000"/>
            <a:headEnd/>
            <a:tailEnd/>
          </a:ln>
          <a:effectLst/>
        </p:spPr>
      </p:pic>
      <p:sp>
        <p:nvSpPr>
          <p:cNvPr id="444435" name="Rectangle 19"/>
          <p:cNvSpPr>
            <a:spLocks noChangeArrowheads="1"/>
          </p:cNvSpPr>
          <p:nvPr/>
        </p:nvSpPr>
        <p:spPr bwMode="auto">
          <a:xfrm>
            <a:off x="2049463" y="6430963"/>
            <a:ext cx="3683000" cy="427037"/>
          </a:xfrm>
          <a:prstGeom prst="rect">
            <a:avLst/>
          </a:prstGeom>
          <a:noFill/>
          <a:ln w="9525">
            <a:noFill/>
            <a:miter lim="800000"/>
            <a:headEnd/>
            <a:tailEnd/>
          </a:ln>
          <a:effectLst/>
        </p:spPr>
        <p:txBody>
          <a:bodyPr anchor="ctr">
            <a:prstTxWarp prst="textNoShape">
              <a:avLst/>
            </a:prstTxWarp>
            <a:spAutoFit/>
          </a:bodyPr>
          <a:lstStyle/>
          <a:p>
            <a:r>
              <a:rPr lang="en-US" sz="2200" b="1">
                <a:solidFill>
                  <a:srgbClr val="000000"/>
                </a:solidFill>
              </a:rPr>
              <a:t>mucus secreting glands</a:t>
            </a:r>
          </a:p>
        </p:txBody>
      </p:sp>
      <p:sp>
        <p:nvSpPr>
          <p:cNvPr id="444436" name="Rectangle 20"/>
          <p:cNvSpPr>
            <a:spLocks noChangeArrowheads="1"/>
          </p:cNvSpPr>
          <p:nvPr/>
        </p:nvSpPr>
        <p:spPr bwMode="auto">
          <a:xfrm>
            <a:off x="4533900" y="4545013"/>
            <a:ext cx="3709988" cy="427037"/>
          </a:xfrm>
          <a:prstGeom prst="rect">
            <a:avLst/>
          </a:prstGeom>
          <a:noFill/>
          <a:ln w="9525">
            <a:noFill/>
            <a:miter lim="800000"/>
            <a:headEnd/>
            <a:tailEnd/>
          </a:ln>
          <a:effectLst/>
        </p:spPr>
        <p:txBody>
          <a:bodyPr anchor="ctr">
            <a:prstTxWarp prst="textNoShape">
              <a:avLst/>
            </a:prstTxWarp>
            <a:spAutoFit/>
          </a:bodyPr>
          <a:lstStyle/>
          <a:p>
            <a:r>
              <a:rPr lang="en-US" sz="2200" b="1">
                <a:solidFill>
                  <a:srgbClr val="000000"/>
                </a:solidFill>
              </a:rPr>
              <a:t>bacteria &amp; mucus build up</a:t>
            </a:r>
          </a:p>
        </p:txBody>
      </p:sp>
      <p:sp>
        <p:nvSpPr>
          <p:cNvPr id="444437" name="AutoShape 21"/>
          <p:cNvSpPr>
            <a:spLocks noChangeArrowheads="1"/>
          </p:cNvSpPr>
          <p:nvPr/>
        </p:nvSpPr>
        <p:spPr bwMode="auto">
          <a:xfrm>
            <a:off x="2414588" y="5253038"/>
            <a:ext cx="2146300" cy="581025"/>
          </a:xfrm>
          <a:prstGeom prst="homePlate">
            <a:avLst>
              <a:gd name="adj" fmla="val 92350"/>
            </a:avLst>
          </a:prstGeom>
          <a:solidFill>
            <a:schemeClr val="bg2"/>
          </a:solidFill>
          <a:ln w="9525">
            <a:noFill/>
            <a:miter lim="800000"/>
            <a:headEnd/>
            <a:tailEnd/>
          </a:ln>
          <a:effectLst/>
        </p:spPr>
        <p:txBody>
          <a:bodyPr wrap="none" anchor="ctr">
            <a:prstTxWarp prst="textNoShape">
              <a:avLst/>
            </a:prstTxWarp>
            <a:spAutoFit/>
          </a:bodyPr>
          <a:lstStyle/>
          <a:p>
            <a:pPr algn="l"/>
            <a:r>
              <a:rPr lang="en-US" sz="1600" b="1">
                <a:solidFill>
                  <a:srgbClr val="000000"/>
                </a:solidFill>
                <a:ea typeface="Geneva" charset="0"/>
                <a:cs typeface="Geneva" charset="0"/>
              </a:rPr>
              <a:t>thickened mucus </a:t>
            </a:r>
            <a:br>
              <a:rPr lang="en-US" sz="1600" b="1">
                <a:solidFill>
                  <a:srgbClr val="000000"/>
                </a:solidFill>
                <a:ea typeface="Geneva" charset="0"/>
                <a:cs typeface="Geneva" charset="0"/>
              </a:rPr>
            </a:br>
            <a:r>
              <a:rPr lang="en-US" sz="1600" b="1">
                <a:solidFill>
                  <a:srgbClr val="000000"/>
                </a:solidFill>
                <a:ea typeface="Geneva" charset="0"/>
                <a:cs typeface="Geneva" charset="0"/>
              </a:rPr>
              <a:t>hard to secrete</a:t>
            </a:r>
          </a:p>
        </p:txBody>
      </p:sp>
      <p:sp>
        <p:nvSpPr>
          <p:cNvPr id="444438" name="AutoShape 22"/>
          <p:cNvSpPr>
            <a:spLocks noChangeArrowheads="1"/>
          </p:cNvSpPr>
          <p:nvPr/>
        </p:nvSpPr>
        <p:spPr bwMode="auto">
          <a:xfrm>
            <a:off x="0" y="1252538"/>
            <a:ext cx="1304925" cy="273050"/>
          </a:xfrm>
          <a:prstGeom prst="roundRect">
            <a:avLst>
              <a:gd name="adj" fmla="val 16667"/>
            </a:avLst>
          </a:prstGeom>
          <a:solidFill>
            <a:schemeClr val="bg1">
              <a:alpha val="70000"/>
            </a:schemeClr>
          </a:solidFill>
          <a:ln w="9525">
            <a:noFill/>
            <a:round/>
            <a:headEnd/>
            <a:tailEnd/>
          </a:ln>
          <a:effectLst/>
        </p:spPr>
        <p:txBody>
          <a:bodyPr wrap="none" lIns="0" tIns="0" rIns="0" bIns="0" anchor="ctr">
            <a:prstTxWarp prst="textNoShape">
              <a:avLst/>
            </a:prstTxWarp>
            <a:spAutoFit/>
          </a:bodyPr>
          <a:lstStyle/>
          <a:p>
            <a:pPr algn="l"/>
            <a:r>
              <a:rPr lang="en-US" sz="1600" b="1">
                <a:solidFill>
                  <a:srgbClr val="000000"/>
                </a:solidFill>
                <a:ea typeface="Geneva" charset="0"/>
                <a:cs typeface="Geneva" charset="0"/>
              </a:rPr>
              <a:t>normal lungs</a:t>
            </a:r>
          </a:p>
        </p:txBody>
      </p:sp>
      <p:sp>
        <p:nvSpPr>
          <p:cNvPr id="444439" name="AutoShape 23"/>
          <p:cNvSpPr>
            <a:spLocks noChangeArrowheads="1"/>
          </p:cNvSpPr>
          <p:nvPr/>
        </p:nvSpPr>
        <p:spPr bwMode="auto">
          <a:xfrm>
            <a:off x="0" y="3348038"/>
            <a:ext cx="1395413" cy="273050"/>
          </a:xfrm>
          <a:prstGeom prst="roundRect">
            <a:avLst>
              <a:gd name="adj" fmla="val 16667"/>
            </a:avLst>
          </a:prstGeom>
          <a:solidFill>
            <a:schemeClr val="bg1">
              <a:alpha val="70000"/>
            </a:schemeClr>
          </a:solidFill>
          <a:ln w="9525">
            <a:noFill/>
            <a:round/>
            <a:headEnd/>
            <a:tailEnd/>
          </a:ln>
          <a:effectLst/>
        </p:spPr>
        <p:txBody>
          <a:bodyPr wrap="none" lIns="0" tIns="0" rIns="0" bIns="0" anchor="ctr">
            <a:prstTxWarp prst="textNoShape">
              <a:avLst/>
            </a:prstTxWarp>
            <a:spAutoFit/>
          </a:bodyPr>
          <a:lstStyle/>
          <a:p>
            <a:pPr algn="l"/>
            <a:r>
              <a:rPr lang="en-US" sz="1600" b="1">
                <a:solidFill>
                  <a:srgbClr val="000000"/>
                </a:solidFill>
                <a:ea typeface="Geneva" charset="0"/>
                <a:cs typeface="Geneva" charset="0"/>
              </a:rPr>
              <a:t>cystic fibrosis</a:t>
            </a:r>
          </a:p>
        </p:txBody>
      </p:sp>
      <p:sp>
        <p:nvSpPr>
          <p:cNvPr id="444440" name="Rectangle 24"/>
          <p:cNvSpPr>
            <a:spLocks noChangeArrowheads="1"/>
          </p:cNvSpPr>
          <p:nvPr/>
        </p:nvSpPr>
        <p:spPr bwMode="auto">
          <a:xfrm>
            <a:off x="944563" y="2809875"/>
            <a:ext cx="1403350" cy="482600"/>
          </a:xfrm>
          <a:prstGeom prst="rect">
            <a:avLst/>
          </a:prstGeom>
          <a:noFill/>
          <a:ln w="9525">
            <a:noFill/>
            <a:miter lim="800000"/>
            <a:headEnd/>
            <a:tailEnd/>
          </a:ln>
          <a:effectLst/>
        </p:spPr>
        <p:txBody>
          <a:bodyPr anchor="ctr">
            <a:prstTxWarp prst="textNoShape">
              <a:avLst/>
            </a:prstTxWarp>
            <a:spAutoFit/>
          </a:bodyPr>
          <a:lstStyle/>
          <a:p>
            <a:pPr>
              <a:lnSpc>
                <a:spcPct val="80000"/>
              </a:lnSpc>
            </a:pPr>
            <a:r>
              <a:rPr lang="en-US" sz="1600" b="1">
                <a:solidFill>
                  <a:srgbClr val="000000"/>
                </a:solidFill>
              </a:rPr>
              <a:t>cells lining lungs</a:t>
            </a:r>
            <a:endParaRPr lang="en-US" sz="2000" b="1">
              <a:solidFill>
                <a:srgbClr val="000000"/>
              </a:solidFill>
            </a:endParaRPr>
          </a:p>
        </p:txBody>
      </p:sp>
      <p:sp>
        <p:nvSpPr>
          <p:cNvPr id="444441" name="Rectangle 25"/>
          <p:cNvSpPr>
            <a:spLocks noChangeArrowheads="1"/>
          </p:cNvSpPr>
          <p:nvPr/>
        </p:nvSpPr>
        <p:spPr bwMode="auto">
          <a:xfrm>
            <a:off x="4527550" y="1970088"/>
            <a:ext cx="1425575"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Cl</a:t>
            </a:r>
            <a:r>
              <a:rPr lang="en-US" sz="1800" b="1" baseline="30000">
                <a:solidFill>
                  <a:srgbClr val="000000"/>
                </a:solidFill>
              </a:rPr>
              <a:t>–</a:t>
            </a:r>
            <a:r>
              <a:rPr lang="en-US" sz="1800" b="1">
                <a:solidFill>
                  <a:srgbClr val="000000"/>
                </a:solidFill>
              </a:rPr>
              <a:t> channel</a:t>
            </a:r>
            <a:endParaRPr lang="en-US" sz="2200" b="1">
              <a:solidFill>
                <a:srgbClr val="0F116A"/>
              </a:solidFill>
            </a:endParaRPr>
          </a:p>
        </p:txBody>
      </p:sp>
      <p:grpSp>
        <p:nvGrpSpPr>
          <p:cNvPr id="3" name="Group 26"/>
          <p:cNvGrpSpPr>
            <a:grpSpLocks/>
          </p:cNvGrpSpPr>
          <p:nvPr/>
        </p:nvGrpSpPr>
        <p:grpSpPr bwMode="auto">
          <a:xfrm>
            <a:off x="1841500" y="4587875"/>
            <a:ext cx="500063" cy="190500"/>
            <a:chOff x="1160" y="2480"/>
            <a:chExt cx="315" cy="120"/>
          </a:xfrm>
        </p:grpSpPr>
        <p:sp>
          <p:nvSpPr>
            <p:cNvPr id="444443" name="AutoShape 27"/>
            <p:cNvSpPr>
              <a:spLocks noChangeArrowheads="1"/>
            </p:cNvSpPr>
            <p:nvPr/>
          </p:nvSpPr>
          <p:spPr bwMode="auto">
            <a:xfrm rot="19718192" flipH="1">
              <a:off x="1160" y="2535"/>
              <a:ext cx="315" cy="65"/>
            </a:xfrm>
            <a:prstGeom prst="rightArrow">
              <a:avLst>
                <a:gd name="adj1" fmla="val 50000"/>
                <a:gd name="adj2" fmla="val 121154"/>
              </a:avLst>
            </a:prstGeom>
            <a:solidFill>
              <a:srgbClr val="00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4444" name="Line 28"/>
            <p:cNvSpPr>
              <a:spLocks noChangeShapeType="1"/>
            </p:cNvSpPr>
            <p:nvPr/>
          </p:nvSpPr>
          <p:spPr bwMode="auto">
            <a:xfrm>
              <a:off x="1260" y="2480"/>
              <a:ext cx="205" cy="0"/>
            </a:xfrm>
            <a:prstGeom prst="line">
              <a:avLst/>
            </a:prstGeom>
            <a:noFill/>
            <a:ln w="63500">
              <a:solidFill>
                <a:srgbClr val="000000"/>
              </a:solidFill>
              <a:round/>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241057144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1084</Words>
  <Application>Microsoft Macintosh PowerPoint</Application>
  <PresentationFormat>On-screen Show (4:3)</PresentationFormat>
  <Paragraphs>219</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Pedigree analysis</vt:lpstr>
      <vt:lpstr>Simple pedigree analysis</vt:lpstr>
      <vt:lpstr>Genetic counseling</vt:lpstr>
      <vt:lpstr>Genetic testing</vt:lpstr>
      <vt:lpstr>Recessive diseases</vt:lpstr>
      <vt:lpstr>Heterozygote crosses</vt:lpstr>
      <vt:lpstr>Cystic fibrosis (recessive)</vt:lpstr>
      <vt:lpstr>Effect on Lungs</vt:lpstr>
      <vt:lpstr>PowerPoint Presentation</vt:lpstr>
      <vt:lpstr>Tay-Sachs (recessive)</vt:lpstr>
      <vt:lpstr>Sickle cell anemia (recessive)</vt:lpstr>
      <vt:lpstr>Sickle cell anemia</vt:lpstr>
      <vt:lpstr>PowerPoint Presentation</vt:lpstr>
      <vt:lpstr>Sickle cell phenotype</vt:lpstr>
      <vt:lpstr>Heterozygote advantage</vt:lpstr>
      <vt:lpstr>PowerPoint Presentation</vt:lpstr>
      <vt:lpstr>Huntington’s chorea (dominant) </vt:lpstr>
      <vt:lpstr>PowerPoint Presentation</vt:lpstr>
      <vt:lpstr>PowerPoint Presentation</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1</cp:revision>
  <dcterms:created xsi:type="dcterms:W3CDTF">2017-05-26T14:32:39Z</dcterms:created>
  <dcterms:modified xsi:type="dcterms:W3CDTF">2017-05-26T14:32:58Z</dcterms:modified>
</cp:coreProperties>
</file>