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bin" ContentType="audio/unknown"/>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3" r:id="rId26"/>
    <p:sldId id="286" r:id="rId27"/>
    <p:sldId id="28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24" autoAdjust="0"/>
  </p:normalViewPr>
  <p:slideViewPr>
    <p:cSldViewPr snapToGrid="0" snapToObjects="1">
      <p:cViewPr varScale="1">
        <p:scale>
          <a:sx n="73" d="100"/>
          <a:sy n="73" d="100"/>
        </p:scale>
        <p:origin x="-15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7C64D7-3A92-6A40-892D-68390702496D}" type="datetimeFigureOut">
              <a:rPr lang="en-US" smtClean="0"/>
              <a:pPr/>
              <a:t>5/26/17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5145C2-E3E9-CA41-AE36-2136280C52A6}" type="slidenum">
              <a:rPr lang="en-US" smtClean="0"/>
              <a:pPr/>
              <a:t>‹#›</a:t>
            </a:fld>
            <a:endParaRPr lang="en-US"/>
          </a:p>
        </p:txBody>
      </p:sp>
    </p:spTree>
    <p:extLst>
      <p:ext uri="{BB962C8B-B14F-4D97-AF65-F5344CB8AC3E}">
        <p14:creationId xmlns:p14="http://schemas.microsoft.com/office/powerpoint/2010/main" val="13658712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248406C-7932-9F4F-B8C7-F3F917DFF7A4}" type="slidenum">
              <a:rPr lang="en-US"/>
              <a:pPr/>
              <a:t>1</a:t>
            </a:fld>
            <a:endParaRPr lang="en-US"/>
          </a:p>
        </p:txBody>
      </p:sp>
      <p:sp>
        <p:nvSpPr>
          <p:cNvPr id="3758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5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0DAB251-7C12-174F-B53E-40889E1AF95A}" type="slidenum">
              <a:rPr lang="en-US"/>
              <a:pPr/>
              <a:t>13</a:t>
            </a:fld>
            <a:endParaRPr lang="en-US"/>
          </a:p>
        </p:txBody>
      </p:sp>
      <p:sp>
        <p:nvSpPr>
          <p:cNvPr id="396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629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518178D-57B7-9948-8F03-76ED02DD1142}" type="slidenum">
              <a:rPr lang="en-US"/>
              <a:pPr/>
              <a:t>14</a:t>
            </a:fld>
            <a:endParaRPr lang="en-US"/>
          </a:p>
        </p:txBody>
      </p:sp>
      <p:sp>
        <p:nvSpPr>
          <p:cNvPr id="398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833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Werner Arber discovered restriction enzymes. He postulated that these enzymes bind to DNA at specific sites containing recurring structural elements made up of specific basepair sequences.</a:t>
            </a:r>
          </a:p>
          <a:p>
            <a:endParaRPr lang="en-US"/>
          </a:p>
          <a:p>
            <a:r>
              <a:rPr lang="en-US"/>
              <a:t>Hamilton Smith verified Arber's hypothesis with a purified bacterial restriction enzyme and showed that this enzyme cuts DNA in the middle of a specific symmetrical sequence. Other restriction enzymes have similar properties, but different enzymes recognize different sequences. Ham Smith now works at Celera Genomics, the company who sequenced the human genome.</a:t>
            </a:r>
          </a:p>
          <a:p>
            <a:endParaRPr lang="en-US"/>
          </a:p>
          <a:p>
            <a:r>
              <a:rPr lang="en-US"/>
              <a:t>Dan Nathans pioneered the application of restriction enzymes to genetics. He demonstrated their use for the construction of genetic maps and developed and applied new methodology involving restriction enzymes to solve various problems in genetics.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F67EFC9-F9E2-B04D-94D1-048922B506FB}" type="slidenum">
              <a:rPr lang="en-US"/>
              <a:pPr/>
              <a:t>15</a:t>
            </a:fld>
            <a:endParaRPr lang="en-US"/>
          </a:p>
        </p:txBody>
      </p:sp>
      <p:sp>
        <p:nvSpPr>
          <p:cNvPr id="420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0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7DEF877-9E4D-B443-8127-24172596D893}" type="slidenum">
              <a:rPr lang="en-US"/>
              <a:pPr/>
              <a:t>16</a:t>
            </a:fld>
            <a:endParaRPr lang="en-US"/>
          </a:p>
        </p:txBody>
      </p:sp>
      <p:sp>
        <p:nvSpPr>
          <p:cNvPr id="422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2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689EC02-EED3-5348-8903-314802073434}" type="slidenum">
              <a:rPr lang="en-US"/>
              <a:pPr/>
              <a:t>17</a:t>
            </a:fld>
            <a:endParaRPr lang="en-US"/>
          </a:p>
        </p:txBody>
      </p:sp>
      <p:sp>
        <p:nvSpPr>
          <p:cNvPr id="4249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4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A8D5C91-79E4-134E-B547-80716FAEBAB7}" type="slidenum">
              <a:rPr lang="en-US"/>
              <a:pPr/>
              <a:t>18</a:t>
            </a:fld>
            <a:endParaRPr lang="en-US"/>
          </a:p>
        </p:txBody>
      </p:sp>
      <p:sp>
        <p:nvSpPr>
          <p:cNvPr id="4270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7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68E4207-113B-D441-8D67-C8D4534A2302}" type="slidenum">
              <a:rPr lang="en-US"/>
              <a:pPr/>
              <a:t>19</a:t>
            </a:fld>
            <a:endParaRPr lang="en-US"/>
          </a:p>
        </p:txBody>
      </p:sp>
      <p:sp>
        <p:nvSpPr>
          <p:cNvPr id="414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47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1000"/>
              <a:t>Strong evidence for a single origin in evolutionary theory.</a:t>
            </a:r>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D430DFA-00D5-8740-9548-75A69FA87D3B}" type="slidenum">
              <a:rPr lang="en-US"/>
              <a:pPr/>
              <a:t>20</a:t>
            </a:fld>
            <a:endParaRPr lang="en-US"/>
          </a:p>
        </p:txBody>
      </p:sp>
      <p:sp>
        <p:nvSpPr>
          <p:cNvPr id="404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4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EB4D2B3-A9A6-3B45-BA60-5FFA7EAABE86}" type="slidenum">
              <a:rPr lang="en-US"/>
              <a:pPr/>
              <a:t>21</a:t>
            </a:fld>
            <a:endParaRPr lang="en-US"/>
          </a:p>
        </p:txBody>
      </p:sp>
      <p:sp>
        <p:nvSpPr>
          <p:cNvPr id="4188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8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FE04933-E7DB-F34F-B8D6-5AC9F96975E7}" type="slidenum">
              <a:rPr lang="en-US"/>
              <a:pPr/>
              <a:t>22</a:t>
            </a:fld>
            <a:endParaRPr lang="en-US"/>
          </a:p>
        </p:txBody>
      </p:sp>
      <p:sp>
        <p:nvSpPr>
          <p:cNvPr id="4290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9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a:buClr>
                <a:srgbClr val="339933"/>
              </a:buClr>
            </a:pPr>
            <a:r>
              <a:rPr lang="en-US">
                <a:solidFill>
                  <a:srgbClr val="000000"/>
                </a:solidFill>
              </a:rPr>
              <a:t>For example, a transgenic rice plant has been developed that produces yellow grains containing beta-carotene.</a:t>
            </a:r>
          </a:p>
          <a:p>
            <a:pPr lvl="1">
              <a:buClr>
                <a:srgbClr val="339933"/>
              </a:buClr>
            </a:pPr>
            <a:r>
              <a:rPr lang="en-US">
                <a:solidFill>
                  <a:srgbClr val="000000"/>
                </a:solidFill>
              </a:rPr>
              <a:t>Humans use beta-carotene to make vitamin A.</a:t>
            </a:r>
          </a:p>
          <a:p>
            <a:pPr lvl="1">
              <a:buClr>
                <a:srgbClr val="339933"/>
              </a:buClr>
            </a:pPr>
            <a:r>
              <a:rPr lang="en-US">
                <a:solidFill>
                  <a:srgbClr val="000000"/>
                </a:solidFill>
              </a:rPr>
              <a:t>Currently, 70% of children </a:t>
            </a:r>
            <a:br>
              <a:rPr lang="en-US">
                <a:solidFill>
                  <a:srgbClr val="000000"/>
                </a:solidFill>
              </a:rPr>
            </a:br>
            <a:r>
              <a:rPr lang="en-US">
                <a:solidFill>
                  <a:srgbClr val="000000"/>
                </a:solidFill>
              </a:rPr>
              <a:t>under the age of 5 in </a:t>
            </a:r>
            <a:br>
              <a:rPr lang="en-US">
                <a:solidFill>
                  <a:srgbClr val="000000"/>
                </a:solidFill>
              </a:rPr>
            </a:br>
            <a:r>
              <a:rPr lang="en-US">
                <a:solidFill>
                  <a:srgbClr val="000000"/>
                </a:solidFill>
              </a:rPr>
              <a:t>Southeast Asia are deficient </a:t>
            </a:r>
            <a:br>
              <a:rPr lang="en-US">
                <a:solidFill>
                  <a:srgbClr val="000000"/>
                </a:solidFill>
              </a:rPr>
            </a:br>
            <a:r>
              <a:rPr lang="en-US">
                <a:solidFill>
                  <a:srgbClr val="000000"/>
                </a:solidFill>
              </a:rPr>
              <a:t>in vitamin A, leading to </a:t>
            </a:r>
            <a:br>
              <a:rPr lang="en-US">
                <a:solidFill>
                  <a:srgbClr val="000000"/>
                </a:solidFill>
              </a:rPr>
            </a:br>
            <a:r>
              <a:rPr lang="en-US">
                <a:solidFill>
                  <a:srgbClr val="000000"/>
                </a:solidFill>
              </a:rPr>
              <a:t>vision impairment and </a:t>
            </a:r>
            <a:br>
              <a:rPr lang="en-US">
                <a:solidFill>
                  <a:srgbClr val="000000"/>
                </a:solidFill>
              </a:rPr>
            </a:br>
            <a:r>
              <a:rPr lang="en-US">
                <a:solidFill>
                  <a:srgbClr val="000000"/>
                </a:solidFill>
              </a:rPr>
              <a:t>increased disease rates.</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FE0E686-44ED-7E4E-9879-F0B8852791A5}" type="slidenum">
              <a:rPr lang="en-US"/>
              <a:pPr/>
              <a:t>4</a:t>
            </a:fld>
            <a:endParaRPr lang="en-US"/>
          </a:p>
        </p:txBody>
      </p:sp>
      <p:sp>
        <p:nvSpPr>
          <p:cNvPr id="377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7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A7CBAC0-0E3D-8D4C-AC96-C210A0A94423}" type="slidenum">
              <a:rPr lang="en-US"/>
              <a:pPr/>
              <a:t>23</a:t>
            </a:fld>
            <a:endParaRPr lang="en-US"/>
          </a:p>
        </p:txBody>
      </p:sp>
      <p:sp>
        <p:nvSpPr>
          <p:cNvPr id="655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5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518178D-57B7-9948-8F03-76ED02DD1142}" type="slidenum">
              <a:rPr lang="en-US"/>
              <a:pPr/>
              <a:t>24</a:t>
            </a:fld>
            <a:endParaRPr lang="en-US"/>
          </a:p>
        </p:txBody>
      </p:sp>
      <p:sp>
        <p:nvSpPr>
          <p:cNvPr id="398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833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Werner Arber discovered restriction enzymes. He postulated that these enzymes bind to DNA at specific sites containing recurring structural elements made up of specific basepair sequences.</a:t>
            </a:r>
          </a:p>
          <a:p>
            <a:endParaRPr lang="en-US"/>
          </a:p>
          <a:p>
            <a:r>
              <a:rPr lang="en-US"/>
              <a:t>Hamilton Smith verified Arber's hypothesis with a purified bacterial restriction enzyme and showed that this enzyme cuts DNA in the middle of a specific symmetrical sequence. Other restriction enzymes have similar properties, but different enzymes recognize different sequences. Ham Smith now works at Celera Genomics, the company who sequenced the human genome.</a:t>
            </a:r>
          </a:p>
          <a:p>
            <a:endParaRPr lang="en-US"/>
          </a:p>
          <a:p>
            <a:r>
              <a:rPr lang="en-US"/>
              <a:t>Dan Nathans pioneered the application of restriction enzymes to genetics. He demonstrated their use for the construction of genetic maps and developed and applied new methodology involving restriction enzymes to solve various problems in genetics.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EAA3A3C-42DD-EF49-A03E-C6701FC1A73B}" type="slidenum">
              <a:rPr lang="en-US"/>
              <a:pPr/>
              <a:t>25</a:t>
            </a:fld>
            <a:endParaRPr lang="en-US"/>
          </a:p>
        </p:txBody>
      </p:sp>
      <p:sp>
        <p:nvSpPr>
          <p:cNvPr id="412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267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515145C2-E3E9-CA41-AE36-2136280C52A6}"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a:t>
            </a:r>
            <a:endParaRPr lang="en-US" dirty="0"/>
          </a:p>
        </p:txBody>
      </p:sp>
      <p:sp>
        <p:nvSpPr>
          <p:cNvPr id="4" name="Slide Number Placeholder 3"/>
          <p:cNvSpPr>
            <a:spLocks noGrp="1"/>
          </p:cNvSpPr>
          <p:nvPr>
            <p:ph type="sldNum" sz="quarter" idx="10"/>
          </p:nvPr>
        </p:nvSpPr>
        <p:spPr/>
        <p:txBody>
          <a:bodyPr/>
          <a:lstStyle/>
          <a:p>
            <a:fld id="{515145C2-E3E9-CA41-AE36-2136280C52A6}"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37F7F65-730E-7248-A967-12ED4A627431}" type="slidenum">
              <a:rPr lang="en-US"/>
              <a:pPr/>
              <a:t>5</a:t>
            </a:fld>
            <a:endParaRPr lang="en-US"/>
          </a:p>
        </p:txBody>
      </p:sp>
      <p:sp>
        <p:nvSpPr>
          <p:cNvPr id="381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1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0C3421C-1CCB-FB40-B08B-D5AD1B107F31}" type="slidenum">
              <a:rPr lang="en-US"/>
              <a:pPr/>
              <a:t>6</a:t>
            </a:fld>
            <a:endParaRPr lang="en-US"/>
          </a:p>
        </p:txBody>
      </p:sp>
      <p:sp>
        <p:nvSpPr>
          <p:cNvPr id="3860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60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a:tabLst>
                <a:tab pos="454025" algn="l"/>
              </a:tabLst>
            </a:pPr>
            <a:r>
              <a:rPr lang="en-US" sz="900"/>
              <a:t>Genome = all the DNA of an organism </a:t>
            </a:r>
          </a:p>
          <a:p>
            <a:pPr>
              <a:tabLst>
                <a:tab pos="454025" algn="l"/>
              </a:tabLst>
            </a:pPr>
            <a:r>
              <a:rPr lang="en-US" sz="900"/>
              <a:t>Eukaryotes</a:t>
            </a:r>
          </a:p>
          <a:p>
            <a:pPr>
              <a:tabLst>
                <a:tab pos="454025" algn="l"/>
              </a:tabLst>
            </a:pPr>
            <a:r>
              <a:rPr lang="en-US" sz="900"/>
              <a:t>	• 1000 times more DNA</a:t>
            </a:r>
          </a:p>
          <a:p>
            <a:pPr>
              <a:tabLst>
                <a:tab pos="454025" algn="l"/>
              </a:tabLst>
            </a:pPr>
            <a:r>
              <a:rPr lang="en-US" sz="900"/>
              <a:t>	• only 10 times more genes</a:t>
            </a:r>
          </a:p>
          <a:p>
            <a:pPr>
              <a:tabLst>
                <a:tab pos="454025" algn="l"/>
              </a:tabLst>
            </a:pPr>
            <a:r>
              <a:rPr lang="en-US" sz="900"/>
              <a:t>		- introns, spacers, inefficiency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6F8F1DE-C2CE-E84C-9053-97C5D69A9836}" type="slidenum">
              <a:rPr lang="en-US"/>
              <a:pPr/>
              <a:t>7</a:t>
            </a:fld>
            <a:endParaRPr lang="en-US"/>
          </a:p>
        </p:txBody>
      </p:sp>
      <p:sp>
        <p:nvSpPr>
          <p:cNvPr id="388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8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a:buClr>
                <a:srgbClr val="339933"/>
              </a:buClr>
            </a:pPr>
            <a:r>
              <a:rPr lang="en-US">
                <a:solidFill>
                  <a:srgbClr val="000000"/>
                </a:solidFill>
              </a:rPr>
              <a:t>While </a:t>
            </a:r>
            <a:r>
              <a:rPr lang="en-US" i="1">
                <a:solidFill>
                  <a:srgbClr val="000000"/>
                </a:solidFill>
              </a:rPr>
              <a:t>E.</a:t>
            </a:r>
            <a:r>
              <a:rPr lang="en-US">
                <a:solidFill>
                  <a:srgbClr val="000000"/>
                </a:solidFill>
              </a:rPr>
              <a:t> </a:t>
            </a:r>
            <a:r>
              <a:rPr lang="en-US" i="1">
                <a:solidFill>
                  <a:srgbClr val="000000"/>
                </a:solidFill>
              </a:rPr>
              <a:t>coli</a:t>
            </a:r>
            <a:r>
              <a:rPr lang="en-US">
                <a:solidFill>
                  <a:srgbClr val="000000"/>
                </a:solidFill>
              </a:rPr>
              <a:t> lacks this specialized mechanism, it can be induced to take up small pieces of DNA if cultured in a medium with a relatively high concentration of calcium ions.</a:t>
            </a:r>
          </a:p>
          <a:p>
            <a:pPr>
              <a:buClr>
                <a:srgbClr val="339933"/>
              </a:buClr>
            </a:pPr>
            <a:r>
              <a:rPr lang="en-US">
                <a:solidFill>
                  <a:srgbClr val="000000"/>
                </a:solidFill>
              </a:rPr>
              <a:t>In biotechnology, this technique has been used to introduce foreign DNA into </a:t>
            </a:r>
            <a:r>
              <a:rPr lang="en-US" i="1">
                <a:solidFill>
                  <a:srgbClr val="000000"/>
                </a:solidFill>
              </a:rPr>
              <a:t>E. coli</a:t>
            </a:r>
            <a:r>
              <a:rPr lang="en-US">
                <a:solidFill>
                  <a:srgbClr val="000000"/>
                </a:solidFill>
              </a:rPr>
              <a:t>.</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9C2F364-0738-3240-B3D6-98B6861C3D43}" type="slidenum">
              <a:rPr lang="en-US"/>
              <a:pPr/>
              <a:t>8</a:t>
            </a:fld>
            <a:endParaRPr lang="en-US"/>
          </a:p>
        </p:txBody>
      </p:sp>
      <p:sp>
        <p:nvSpPr>
          <p:cNvPr id="390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0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Mini-chromosomes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3E500DB-0415-7148-A904-F39CFBFA6BC1}" type="slidenum">
              <a:rPr lang="en-US"/>
              <a:pPr/>
              <a:t>9</a:t>
            </a:fld>
            <a:endParaRPr lang="en-US"/>
          </a:p>
        </p:txBody>
      </p:sp>
      <p:sp>
        <p:nvSpPr>
          <p:cNvPr id="4167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6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FDBE6F4-FBF5-1E4A-A1F0-ABDB0C36F34F}" type="slidenum">
              <a:rPr lang="en-US"/>
              <a:pPr/>
              <a:t>10</a:t>
            </a:fld>
            <a:endParaRPr lang="en-US"/>
          </a:p>
        </p:txBody>
      </p:sp>
      <p:sp>
        <p:nvSpPr>
          <p:cNvPr id="410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0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135E291-C757-B843-BEF7-39D459458F0C}" type="slidenum">
              <a:rPr lang="en-US"/>
              <a:pPr/>
              <a:t>11</a:t>
            </a:fld>
            <a:endParaRPr lang="en-US"/>
          </a:p>
        </p:txBody>
      </p:sp>
      <p:sp>
        <p:nvSpPr>
          <p:cNvPr id="394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42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5BF373-A1E3-1C4B-9537-5E1026AF1965}" type="datetimeFigureOut">
              <a:rPr lang="en-US" smtClean="0"/>
              <a:pPr/>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7CDC1-351A-D144-9559-9D8FF07F86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BF373-A1E3-1C4B-9537-5E1026AF1965}" type="datetimeFigureOut">
              <a:rPr lang="en-US" smtClean="0"/>
              <a:pPr/>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7CDC1-351A-D144-9559-9D8FF07F86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BF373-A1E3-1C4B-9537-5E1026AF1965}" type="datetimeFigureOut">
              <a:rPr lang="en-US" smtClean="0"/>
              <a:pPr/>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7CDC1-351A-D144-9559-9D8FF07F86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BF373-A1E3-1C4B-9537-5E1026AF1965}" type="datetimeFigureOut">
              <a:rPr lang="en-US" smtClean="0"/>
              <a:pPr/>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7CDC1-351A-D144-9559-9D8FF07F86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BF373-A1E3-1C4B-9537-5E1026AF1965}" type="datetimeFigureOut">
              <a:rPr lang="en-US" smtClean="0"/>
              <a:pPr/>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7CDC1-351A-D144-9559-9D8FF07F86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5BF373-A1E3-1C4B-9537-5E1026AF1965}" type="datetimeFigureOut">
              <a:rPr lang="en-US" smtClean="0"/>
              <a:pPr/>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7CDC1-351A-D144-9559-9D8FF07F86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BF373-A1E3-1C4B-9537-5E1026AF1965}" type="datetimeFigureOut">
              <a:rPr lang="en-US" smtClean="0"/>
              <a:pPr/>
              <a:t>5/26/17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7CDC1-351A-D144-9559-9D8FF07F86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BF373-A1E3-1C4B-9537-5E1026AF1965}" type="datetimeFigureOut">
              <a:rPr lang="en-US" smtClean="0"/>
              <a:pPr/>
              <a:t>5/26/17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7CDC1-351A-D144-9559-9D8FF07F86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BF373-A1E3-1C4B-9537-5E1026AF1965}" type="datetimeFigureOut">
              <a:rPr lang="en-US" smtClean="0"/>
              <a:pPr/>
              <a:t>5/26/17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7CDC1-351A-D144-9559-9D8FF07F86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BF373-A1E3-1C4B-9537-5E1026AF1965}" type="datetimeFigureOut">
              <a:rPr lang="en-US" smtClean="0"/>
              <a:pPr/>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7CDC1-351A-D144-9559-9D8FF07F86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BF373-A1E3-1C4B-9537-5E1026AF1965}" type="datetimeFigureOut">
              <a:rPr lang="en-US" smtClean="0"/>
              <a:pPr/>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7CDC1-351A-D144-9559-9D8FF07F86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BF373-A1E3-1C4B-9537-5E1026AF1965}" type="datetimeFigureOut">
              <a:rPr lang="en-US" smtClean="0"/>
              <a:pPr/>
              <a:t>5/26/17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7CDC1-351A-D144-9559-9D8FF07F86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2.jpeg"/><Relationship Id="rId5"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emf"/><Relationship Id="rId7" Type="http://schemas.openxmlformats.org/officeDocument/2006/relationships/image" Target="../media/image21.emf"/><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5.png"/><Relationship Id="rId5"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45.png"/><Relationship Id="rId7"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6.jpeg"/><Relationship Id="rId5"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90" name="Picture 6"/>
          <p:cNvPicPr>
            <a:picLocks noChangeAspect="1" noChangeArrowheads="1"/>
          </p:cNvPicPr>
          <p:nvPr/>
        </p:nvPicPr>
        <p:blipFill>
          <a:blip r:embed="rId3"/>
          <a:srcRect/>
          <a:stretch>
            <a:fillRect/>
          </a:stretch>
        </p:blipFill>
        <p:spPr bwMode="auto">
          <a:xfrm>
            <a:off x="5334000" y="381000"/>
            <a:ext cx="3657600" cy="2822575"/>
          </a:xfrm>
          <a:prstGeom prst="rect">
            <a:avLst/>
          </a:prstGeom>
          <a:noFill/>
          <a:ln w="9525">
            <a:noFill/>
            <a:miter lim="800000"/>
            <a:headEnd/>
            <a:tailEnd/>
          </a:ln>
          <a:effectLst/>
        </p:spPr>
      </p:pic>
      <p:sp>
        <p:nvSpPr>
          <p:cNvPr id="374788" name="Rectangle 4"/>
          <p:cNvSpPr>
            <a:spLocks noGrp="1" noChangeArrowheads="1"/>
          </p:cNvSpPr>
          <p:nvPr>
            <p:ph type="ctrTitle"/>
          </p:nvPr>
        </p:nvSpPr>
        <p:spPr>
          <a:xfrm>
            <a:off x="254000" y="5448300"/>
            <a:ext cx="5181600" cy="914400"/>
          </a:xfrm>
        </p:spPr>
        <p:txBody>
          <a:bodyPr>
            <a:normAutofit fontScale="90000"/>
          </a:bodyPr>
          <a:lstStyle/>
          <a:p>
            <a:pPr algn="ctr"/>
            <a:r>
              <a:rPr lang="en-US" dirty="0" smtClean="0"/>
              <a:t>Biotechnology</a:t>
            </a:r>
            <a:br>
              <a:rPr lang="en-US" dirty="0" smtClean="0"/>
            </a:br>
            <a:endParaRPr lang="en-US" dirty="0"/>
          </a:p>
        </p:txBody>
      </p:sp>
      <p:pic>
        <p:nvPicPr>
          <p:cNvPr id="2" name="Picture 1"/>
          <p:cNvPicPr>
            <a:picLocks noChangeAspect="1"/>
          </p:cNvPicPr>
          <p:nvPr/>
        </p:nvPicPr>
        <p:blipFill>
          <a:blip r:embed="rId4"/>
          <a:stretch>
            <a:fillRect/>
          </a:stretch>
        </p:blipFill>
        <p:spPr>
          <a:xfrm>
            <a:off x="0" y="241300"/>
            <a:ext cx="9144000" cy="49915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2" name="Picture 2" descr="16_04"/>
          <p:cNvPicPr>
            <a:picLocks noChangeAspect="1" noChangeArrowheads="1"/>
          </p:cNvPicPr>
          <p:nvPr/>
        </p:nvPicPr>
        <p:blipFill>
          <a:blip r:embed="rId4"/>
          <a:srcRect/>
          <a:stretch>
            <a:fillRect/>
          </a:stretch>
        </p:blipFill>
        <p:spPr bwMode="auto">
          <a:xfrm>
            <a:off x="1104900" y="1555750"/>
            <a:ext cx="6705600" cy="5027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9603" name="Rectangle 3"/>
          <p:cNvSpPr>
            <a:spLocks noChangeArrowheads="1"/>
          </p:cNvSpPr>
          <p:nvPr/>
        </p:nvSpPr>
        <p:spPr bwMode="auto">
          <a:xfrm>
            <a:off x="6032500" y="3508375"/>
            <a:ext cx="1730375" cy="84931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09604" name="Rectangle 4"/>
          <p:cNvSpPr>
            <a:spLocks noChangeArrowheads="1"/>
          </p:cNvSpPr>
          <p:nvPr/>
        </p:nvSpPr>
        <p:spPr bwMode="auto">
          <a:xfrm>
            <a:off x="3190875" y="5624513"/>
            <a:ext cx="3159125" cy="84931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09605" name="Rectangle 5"/>
          <p:cNvSpPr>
            <a:spLocks noChangeArrowheads="1"/>
          </p:cNvSpPr>
          <p:nvPr/>
        </p:nvSpPr>
        <p:spPr bwMode="auto">
          <a:xfrm>
            <a:off x="4810125" y="1830388"/>
            <a:ext cx="2428875" cy="865187"/>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09606" name="Rectangle 6"/>
          <p:cNvSpPr>
            <a:spLocks noGrp="1" noChangeArrowheads="1"/>
          </p:cNvSpPr>
          <p:nvPr>
            <p:ph type="title"/>
          </p:nvPr>
        </p:nvSpPr>
        <p:spPr>
          <a:xfrm>
            <a:off x="152400" y="109538"/>
            <a:ext cx="4483100" cy="690562"/>
          </a:xfrm>
        </p:spPr>
        <p:txBody>
          <a:bodyPr>
            <a:normAutofit fontScale="90000"/>
          </a:bodyPr>
          <a:lstStyle/>
          <a:p>
            <a:r>
              <a:rPr lang="en-US" dirty="0"/>
              <a:t>Biotechnology  </a:t>
            </a:r>
          </a:p>
        </p:txBody>
      </p:sp>
      <p:sp>
        <p:nvSpPr>
          <p:cNvPr id="409607" name="Rectangle 7" descr="Rectangle: Click to edit Master text styles&#10;Second level&#10;Third level&#10;Fourth level&#10;Fifth level"/>
          <p:cNvSpPr>
            <a:spLocks noGrp="1" noChangeArrowheads="1"/>
          </p:cNvSpPr>
          <p:nvPr>
            <p:ph type="body" idx="1"/>
          </p:nvPr>
        </p:nvSpPr>
        <p:spPr>
          <a:xfrm>
            <a:off x="635000" y="927100"/>
            <a:ext cx="8382000" cy="508000"/>
          </a:xfrm>
        </p:spPr>
        <p:txBody>
          <a:bodyPr/>
          <a:lstStyle/>
          <a:p>
            <a:r>
              <a:rPr lang="en-US" sz="2700" dirty="0"/>
              <a:t>Plasmids used to insert new genes into bacteria</a:t>
            </a:r>
            <a:endParaRPr lang="en-US" sz="2600" dirty="0"/>
          </a:p>
        </p:txBody>
      </p:sp>
      <p:sp>
        <p:nvSpPr>
          <p:cNvPr id="409608" name="AutoShape 8"/>
          <p:cNvSpPr>
            <a:spLocks noChangeArrowheads="1"/>
          </p:cNvSpPr>
          <p:nvPr/>
        </p:nvSpPr>
        <p:spPr bwMode="auto">
          <a:xfrm>
            <a:off x="174625" y="2609850"/>
            <a:ext cx="1193800" cy="561975"/>
          </a:xfrm>
          <a:prstGeom prst="roundRect">
            <a:avLst>
              <a:gd name="adj" fmla="val 16667"/>
            </a:avLst>
          </a:prstGeom>
          <a:solidFill>
            <a:srgbClr val="FFCC18"/>
          </a:solidFill>
          <a:ln w="9525">
            <a:noFill/>
            <a:round/>
            <a:headEnd/>
            <a:tailEnd/>
          </a:ln>
          <a:effectLst/>
        </p:spPr>
        <p:txBody>
          <a:bodyPr lIns="45720" tIns="0" rIns="45720" bIns="18288" anchor="ctr">
            <a:prstTxWarp prst="textNoShape">
              <a:avLst/>
            </a:prstTxWarp>
            <a:spAutoFit/>
          </a:bodyPr>
          <a:lstStyle/>
          <a:p>
            <a:pPr>
              <a:lnSpc>
                <a:spcPct val="80000"/>
              </a:lnSpc>
            </a:pPr>
            <a:r>
              <a:rPr lang="en-US" sz="2000" b="1">
                <a:solidFill>
                  <a:srgbClr val="000000"/>
                </a:solidFill>
              </a:rPr>
              <a:t>gene we want</a:t>
            </a:r>
            <a:endParaRPr lang="en-US" sz="2600" b="1">
              <a:solidFill>
                <a:srgbClr val="000000"/>
              </a:solidFill>
            </a:endParaRPr>
          </a:p>
        </p:txBody>
      </p:sp>
      <p:sp>
        <p:nvSpPr>
          <p:cNvPr id="409609" name="AutoShape 9"/>
          <p:cNvSpPr>
            <a:spLocks noChangeArrowheads="1"/>
          </p:cNvSpPr>
          <p:nvPr/>
        </p:nvSpPr>
        <p:spPr bwMode="auto">
          <a:xfrm>
            <a:off x="4945063" y="2216150"/>
            <a:ext cx="2092325" cy="311150"/>
          </a:xfrm>
          <a:prstGeom prst="roundRect">
            <a:avLst>
              <a:gd name="adj" fmla="val 16667"/>
            </a:avLst>
          </a:prstGeom>
          <a:solidFill>
            <a:srgbClr val="FFCC18"/>
          </a:solidFill>
          <a:ln w="9525">
            <a:noFill/>
            <a:round/>
            <a:headEnd/>
            <a:tailEnd/>
          </a:ln>
          <a:effectLst/>
        </p:spPr>
        <p:txBody>
          <a:bodyPr lIns="45720" tIns="18288" rIns="45720" bIns="18288" anchor="ctr">
            <a:prstTxWarp prst="textNoShape">
              <a:avLst/>
            </a:prstTxWarp>
            <a:spAutoFit/>
          </a:bodyPr>
          <a:lstStyle/>
          <a:p>
            <a:pPr>
              <a:lnSpc>
                <a:spcPct val="80000"/>
              </a:lnSpc>
            </a:pPr>
            <a:r>
              <a:rPr lang="en-US" sz="2000" b="1">
                <a:solidFill>
                  <a:srgbClr val="000000"/>
                </a:solidFill>
              </a:rPr>
              <a:t>cut DNA</a:t>
            </a:r>
            <a:endParaRPr lang="en-US" sz="2600" b="1">
              <a:solidFill>
                <a:srgbClr val="000000"/>
              </a:solidFill>
            </a:endParaRPr>
          </a:p>
        </p:txBody>
      </p:sp>
      <p:sp>
        <p:nvSpPr>
          <p:cNvPr id="409610" name="AutoShape 10"/>
          <p:cNvSpPr>
            <a:spLocks noChangeArrowheads="1"/>
          </p:cNvSpPr>
          <p:nvPr/>
        </p:nvSpPr>
        <p:spPr bwMode="auto">
          <a:xfrm>
            <a:off x="6061075" y="3941763"/>
            <a:ext cx="2306638" cy="311150"/>
          </a:xfrm>
          <a:prstGeom prst="roundRect">
            <a:avLst>
              <a:gd name="adj" fmla="val 16667"/>
            </a:avLst>
          </a:prstGeom>
          <a:solidFill>
            <a:srgbClr val="FFCC18"/>
          </a:solidFill>
          <a:ln w="9525">
            <a:noFill/>
            <a:round/>
            <a:headEnd/>
            <a:tailEnd/>
          </a:ln>
          <a:effectLst/>
        </p:spPr>
        <p:txBody>
          <a:bodyPr lIns="45720" tIns="18288" rIns="45720" bIns="18288" anchor="ctr">
            <a:prstTxWarp prst="textNoShape">
              <a:avLst/>
            </a:prstTxWarp>
            <a:spAutoFit/>
          </a:bodyPr>
          <a:lstStyle/>
          <a:p>
            <a:pPr>
              <a:lnSpc>
                <a:spcPct val="80000"/>
              </a:lnSpc>
            </a:pPr>
            <a:r>
              <a:rPr lang="en-US" sz="2000" b="1">
                <a:solidFill>
                  <a:srgbClr val="000000"/>
                </a:solidFill>
              </a:rPr>
              <a:t>cut plasmid DNA</a:t>
            </a:r>
            <a:endParaRPr lang="en-US" sz="2600" b="1">
              <a:solidFill>
                <a:srgbClr val="000000"/>
              </a:solidFill>
            </a:endParaRPr>
          </a:p>
        </p:txBody>
      </p:sp>
      <p:sp>
        <p:nvSpPr>
          <p:cNvPr id="409611" name="AutoShape 11"/>
          <p:cNvSpPr>
            <a:spLocks noChangeArrowheads="1"/>
          </p:cNvSpPr>
          <p:nvPr/>
        </p:nvSpPr>
        <p:spPr bwMode="auto">
          <a:xfrm>
            <a:off x="3227388" y="5848350"/>
            <a:ext cx="2894012" cy="850900"/>
          </a:xfrm>
          <a:prstGeom prst="roundRect">
            <a:avLst>
              <a:gd name="adj" fmla="val 16667"/>
            </a:avLst>
          </a:prstGeom>
          <a:solidFill>
            <a:srgbClr val="FFCC18"/>
          </a:solidFill>
          <a:ln w="9525">
            <a:noFill/>
            <a:round/>
            <a:headEnd/>
            <a:tailEnd/>
          </a:ln>
          <a:effectLst/>
        </p:spPr>
        <p:txBody>
          <a:bodyPr lIns="45720" tIns="18288" rIns="45720" bIns="18288" anchor="ctr">
            <a:prstTxWarp prst="textNoShape">
              <a:avLst/>
            </a:prstTxWarp>
            <a:spAutoFit/>
          </a:bodyPr>
          <a:lstStyle/>
          <a:p>
            <a:pPr>
              <a:lnSpc>
                <a:spcPct val="80000"/>
              </a:lnSpc>
            </a:pPr>
            <a:r>
              <a:rPr lang="en-US" sz="2000" b="1">
                <a:solidFill>
                  <a:srgbClr val="000000"/>
                </a:solidFill>
              </a:rPr>
              <a:t>insert “gene we want” into plasmid...</a:t>
            </a:r>
            <a:br>
              <a:rPr lang="en-US" sz="2000" b="1">
                <a:solidFill>
                  <a:srgbClr val="000000"/>
                </a:solidFill>
              </a:rPr>
            </a:br>
            <a:r>
              <a:rPr lang="en-US" sz="2000" b="1">
                <a:solidFill>
                  <a:srgbClr val="000000"/>
                </a:solidFill>
              </a:rPr>
              <a:t>“glue” together</a:t>
            </a:r>
            <a:endParaRPr lang="en-US" sz="2600" b="1">
              <a:solidFill>
                <a:srgbClr val="000000"/>
              </a:solidFill>
            </a:endParaRPr>
          </a:p>
        </p:txBody>
      </p:sp>
      <p:sp>
        <p:nvSpPr>
          <p:cNvPr id="409613" name="AutoShape 13"/>
          <p:cNvSpPr>
            <a:spLocks noChangeArrowheads="1"/>
          </p:cNvSpPr>
          <p:nvPr/>
        </p:nvSpPr>
        <p:spPr bwMode="auto">
          <a:xfrm>
            <a:off x="311150" y="5084763"/>
            <a:ext cx="1425575" cy="311150"/>
          </a:xfrm>
          <a:prstGeom prst="roundRect">
            <a:avLst>
              <a:gd name="adj" fmla="val 16667"/>
            </a:avLst>
          </a:prstGeom>
          <a:solidFill>
            <a:srgbClr val="CC0000"/>
          </a:solidFill>
          <a:ln w="9525">
            <a:noFill/>
            <a:round/>
            <a:headEnd/>
            <a:tailEnd/>
          </a:ln>
          <a:effectLst/>
        </p:spPr>
        <p:txBody>
          <a:bodyPr lIns="45720" tIns="18288" rIns="45720" bIns="18288" anchor="ctr">
            <a:prstTxWarp prst="textNoShape">
              <a:avLst/>
            </a:prstTxWarp>
            <a:spAutoFit/>
          </a:bodyPr>
          <a:lstStyle/>
          <a:p>
            <a:pPr>
              <a:lnSpc>
                <a:spcPct val="80000"/>
              </a:lnSpc>
            </a:pPr>
            <a:r>
              <a:rPr lang="en-US" sz="2000" b="1">
                <a:solidFill>
                  <a:schemeClr val="bg1"/>
                </a:solidFill>
              </a:rPr>
              <a:t>ligase</a:t>
            </a:r>
            <a:endParaRPr lang="en-US" sz="2600" b="1">
              <a:solidFill>
                <a:schemeClr val="bg1"/>
              </a:solidFill>
            </a:endParaRPr>
          </a:p>
        </p:txBody>
      </p:sp>
      <p:sp>
        <p:nvSpPr>
          <p:cNvPr id="409614" name="AutoShape 14"/>
          <p:cNvSpPr>
            <a:spLocks noChangeArrowheads="1"/>
          </p:cNvSpPr>
          <p:nvPr/>
        </p:nvSpPr>
        <p:spPr bwMode="auto">
          <a:xfrm>
            <a:off x="674688" y="3454400"/>
            <a:ext cx="1881187" cy="1214438"/>
          </a:xfrm>
          <a:prstGeom prst="roundRect">
            <a:avLst>
              <a:gd name="adj" fmla="val 16667"/>
            </a:avLst>
          </a:prstGeom>
          <a:solidFill>
            <a:srgbClr val="CC0000"/>
          </a:solidFill>
          <a:ln w="9525">
            <a:noFill/>
            <a:round/>
            <a:headEnd/>
            <a:tailEnd/>
          </a:ln>
          <a:effectLst/>
        </p:spPr>
        <p:txBody>
          <a:bodyPr lIns="45720" tIns="109728" rIns="45720" bIns="18288" anchor="ctr">
            <a:prstTxWarp prst="textNoShape">
              <a:avLst/>
            </a:prstTxWarp>
            <a:spAutoFit/>
          </a:bodyPr>
          <a:lstStyle/>
          <a:p>
            <a:pPr algn="l">
              <a:lnSpc>
                <a:spcPct val="80000"/>
              </a:lnSpc>
              <a:tabLst>
                <a:tab pos="230188" algn="l"/>
              </a:tabLst>
            </a:pPr>
            <a:r>
              <a:rPr lang="en-US" sz="2000" b="1">
                <a:solidFill>
                  <a:schemeClr val="bg1"/>
                </a:solidFill>
              </a:rPr>
              <a:t>like what?</a:t>
            </a:r>
          </a:p>
          <a:p>
            <a:pPr algn="l">
              <a:lnSpc>
                <a:spcPct val="80000"/>
              </a:lnSpc>
              <a:tabLst>
                <a:tab pos="230188" algn="l"/>
              </a:tabLst>
            </a:pPr>
            <a:r>
              <a:rPr lang="en-US" sz="2000" b="1">
                <a:solidFill>
                  <a:schemeClr val="bg1"/>
                </a:solidFill>
              </a:rPr>
              <a:t>	…insulin</a:t>
            </a:r>
          </a:p>
          <a:p>
            <a:pPr algn="l">
              <a:lnSpc>
                <a:spcPct val="80000"/>
              </a:lnSpc>
              <a:tabLst>
                <a:tab pos="230188" algn="l"/>
              </a:tabLst>
            </a:pPr>
            <a:r>
              <a:rPr lang="en-US" sz="2000" b="1">
                <a:solidFill>
                  <a:schemeClr val="bg1"/>
                </a:solidFill>
              </a:rPr>
              <a:t>	…HGH</a:t>
            </a:r>
          </a:p>
          <a:p>
            <a:pPr algn="l">
              <a:lnSpc>
                <a:spcPct val="80000"/>
              </a:lnSpc>
              <a:tabLst>
                <a:tab pos="230188" algn="l"/>
              </a:tabLst>
            </a:pPr>
            <a:r>
              <a:rPr lang="en-US" sz="2000" b="1">
                <a:solidFill>
                  <a:schemeClr val="bg1"/>
                </a:solidFill>
              </a:rPr>
              <a:t>	…lactase</a:t>
            </a:r>
            <a:endParaRPr lang="en-US" sz="2600" b="1">
              <a:solidFill>
                <a:schemeClr val="bg1"/>
              </a:solidFill>
            </a:endParaRPr>
          </a:p>
        </p:txBody>
      </p:sp>
      <p:pic>
        <p:nvPicPr>
          <p:cNvPr id="409615" name="Picture 15" descr="penguinL"/>
          <p:cNvPicPr>
            <a:picLocks noChangeAspect="1" noChangeArrowheads="1"/>
          </p:cNvPicPr>
          <p:nvPr/>
        </p:nvPicPr>
        <p:blipFill>
          <a:blip r:embed="rId5"/>
          <a:srcRect/>
          <a:stretch>
            <a:fillRect/>
          </a:stretch>
        </p:blipFill>
        <p:spPr bwMode="auto">
          <a:xfrm>
            <a:off x="7869238" y="5562600"/>
            <a:ext cx="1274762" cy="1295400"/>
          </a:xfrm>
          <a:prstGeom prst="rect">
            <a:avLst/>
          </a:prstGeom>
          <a:noFill/>
        </p:spPr>
      </p:pic>
      <p:sp>
        <p:nvSpPr>
          <p:cNvPr id="409616" name="AutoShape 16"/>
          <p:cNvSpPr>
            <a:spLocks noChangeArrowheads="1"/>
          </p:cNvSpPr>
          <p:nvPr/>
        </p:nvSpPr>
        <p:spPr bwMode="auto">
          <a:xfrm flipH="1">
            <a:off x="6503988" y="4513263"/>
            <a:ext cx="2433637" cy="862012"/>
          </a:xfrm>
          <a:prstGeom prst="wedgeEllipseCallout">
            <a:avLst>
              <a:gd name="adj1" fmla="val -17190"/>
              <a:gd name="adj2" fmla="val 93093"/>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Cut DNA?</a:t>
            </a:r>
          </a:p>
          <a:p>
            <a:r>
              <a:rPr lang="en-US" sz="1800" b="1">
                <a:solidFill>
                  <a:srgbClr val="0F116A"/>
                </a:solidFill>
                <a:latin typeface="Comic Sans MS" charset="0"/>
                <a:ea typeface="Geneva" charset="0"/>
                <a:cs typeface="Geneva" charset="0"/>
              </a:rPr>
              <a:t>DNA scissors? </a:t>
            </a:r>
          </a:p>
        </p:txBody>
      </p:sp>
      <p:sp>
        <p:nvSpPr>
          <p:cNvPr id="409617" name="AutoShape 17"/>
          <p:cNvSpPr>
            <a:spLocks noChangeArrowheads="1"/>
          </p:cNvSpPr>
          <p:nvPr/>
        </p:nvSpPr>
        <p:spPr bwMode="auto">
          <a:xfrm>
            <a:off x="76200" y="6221413"/>
            <a:ext cx="1808163" cy="581025"/>
          </a:xfrm>
          <a:prstGeom prst="roundRect">
            <a:avLst>
              <a:gd name="adj" fmla="val 16667"/>
            </a:avLst>
          </a:prstGeom>
          <a:solidFill>
            <a:srgbClr val="CC0000"/>
          </a:solidFill>
          <a:ln w="9525">
            <a:noFill/>
            <a:round/>
            <a:headEnd/>
            <a:tailEnd/>
          </a:ln>
          <a:effectLst/>
        </p:spPr>
        <p:txBody>
          <a:bodyPr lIns="45720" tIns="18288" rIns="45720" bIns="18288" anchor="ctr">
            <a:prstTxWarp prst="textNoShape">
              <a:avLst/>
            </a:prstTxWarp>
            <a:spAutoFit/>
          </a:bodyPr>
          <a:lstStyle/>
          <a:p>
            <a:pPr>
              <a:lnSpc>
                <a:spcPct val="80000"/>
              </a:lnSpc>
            </a:pPr>
            <a:r>
              <a:rPr lang="en-US" sz="2000" b="1">
                <a:solidFill>
                  <a:schemeClr val="bg1"/>
                </a:solidFill>
              </a:rPr>
              <a:t>recombinant plasmid</a:t>
            </a:r>
            <a:endParaRPr lang="en-US" sz="2600" b="1">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09615"/>
                                        </p:tgtEl>
                                        <p:attrNameLst>
                                          <p:attrName>style.visibility</p:attrName>
                                        </p:attrNameLst>
                                      </p:cBhvr>
                                      <p:to>
                                        <p:strVal val="visible"/>
                                      </p:to>
                                    </p:set>
                                    <p:animEffect transition="in" filter="wipe(right)">
                                      <p:cBhvr>
                                        <p:cTn id="7" dur="500"/>
                                        <p:tgtEl>
                                          <p:spTgt spid="4096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09616"/>
                                        </p:tgtEl>
                                        <p:attrNameLst>
                                          <p:attrName>style.visibility</p:attrName>
                                        </p:attrNameLst>
                                      </p:cBhvr>
                                      <p:to>
                                        <p:strVal val="visible"/>
                                      </p:to>
                                    </p:set>
                                    <p:animEffect transition="in" filter="wipe(down)">
                                      <p:cBhvr>
                                        <p:cTn id="11" dur="500"/>
                                        <p:tgtEl>
                                          <p:spTgt spid="409616"/>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26" name="Pictur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22268">
            <a:off x="820738" y="4603750"/>
            <a:ext cx="709612" cy="2136775"/>
          </a:xfrm>
          <a:prstGeom prst="rect">
            <a:avLst/>
          </a:prstGeom>
          <a:noFill/>
          <a:ln w="9525">
            <a:noFill/>
            <a:miter lim="800000"/>
            <a:headEnd/>
            <a:tailEnd/>
          </a:ln>
          <a:effectLst/>
        </p:spPr>
      </p:pic>
      <p:pic>
        <p:nvPicPr>
          <p:cNvPr id="393218" name="Picture 2" descr="14_0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94525" y="320675"/>
            <a:ext cx="2074863" cy="2643188"/>
          </a:xfrm>
          <a:prstGeom prst="rect">
            <a:avLst/>
          </a:prstGeom>
          <a:ln>
            <a:noFill/>
          </a:ln>
          <a:effectLst>
            <a:outerShdw blurRad="292100" dist="139700" dir="2700000" algn="tl" rotWithShape="0">
              <a:srgbClr val="333333">
                <a:alpha val="65000"/>
              </a:srgbClr>
            </a:outerShdw>
          </a:effectLst>
        </p:spPr>
      </p:pic>
      <p:sp>
        <p:nvSpPr>
          <p:cNvPr id="393219" name="Rectangle 3"/>
          <p:cNvSpPr>
            <a:spLocks noGrp="1" noChangeArrowheads="1"/>
          </p:cNvSpPr>
          <p:nvPr>
            <p:ph type="title"/>
          </p:nvPr>
        </p:nvSpPr>
        <p:spPr>
          <a:xfrm>
            <a:off x="88900" y="0"/>
            <a:ext cx="6121400" cy="1143000"/>
          </a:xfrm>
        </p:spPr>
        <p:txBody>
          <a:bodyPr/>
          <a:lstStyle/>
          <a:p>
            <a:r>
              <a:rPr lang="en-US" dirty="0"/>
              <a:t>How do we cut DNA?</a:t>
            </a:r>
          </a:p>
        </p:txBody>
      </p:sp>
      <p:pic>
        <p:nvPicPr>
          <p:cNvPr id="393220" name="Picture 4" descr="16_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57775" y="4857750"/>
            <a:ext cx="4065588" cy="1931988"/>
          </a:xfrm>
          <a:prstGeom prst="rect">
            <a:avLst/>
          </a:prstGeom>
          <a:ln>
            <a:noFill/>
          </a:ln>
          <a:effectLst>
            <a:outerShdw blurRad="292100" dist="139700" dir="2700000" algn="tl" rotWithShape="0">
              <a:srgbClr val="333333">
                <a:alpha val="65000"/>
              </a:srgbClr>
            </a:outerShdw>
          </a:effectLst>
        </p:spPr>
      </p:pic>
      <p:sp>
        <p:nvSpPr>
          <p:cNvPr id="393221" name="Rectangle 5"/>
          <p:cNvSpPr>
            <a:spLocks noChangeArrowheads="1"/>
          </p:cNvSpPr>
          <p:nvPr/>
        </p:nvSpPr>
        <p:spPr bwMode="auto">
          <a:xfrm>
            <a:off x="7165975" y="5588000"/>
            <a:ext cx="1960563" cy="46037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93222" name="Rectangle 6"/>
          <p:cNvSpPr>
            <a:spLocks noChangeArrowheads="1"/>
          </p:cNvSpPr>
          <p:nvPr/>
        </p:nvSpPr>
        <p:spPr bwMode="auto">
          <a:xfrm>
            <a:off x="6929438" y="6556375"/>
            <a:ext cx="381000" cy="23812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93223" name="Rectangle 7" descr="Rectangle: Click to edit Master text styles&#10;Second level&#10;Third level&#10;Fourth level&#10;Fifth level"/>
          <p:cNvSpPr>
            <a:spLocks noGrp="1" noChangeArrowheads="1"/>
          </p:cNvSpPr>
          <p:nvPr>
            <p:ph type="body" idx="1"/>
          </p:nvPr>
        </p:nvSpPr>
        <p:spPr>
          <a:xfrm>
            <a:off x="252413" y="958850"/>
            <a:ext cx="8343900" cy="5257800"/>
          </a:xfrm>
        </p:spPr>
        <p:txBody>
          <a:bodyPr/>
          <a:lstStyle/>
          <a:p>
            <a:pPr>
              <a:lnSpc>
                <a:spcPct val="90000"/>
              </a:lnSpc>
            </a:pPr>
            <a:r>
              <a:rPr lang="en-US" sz="3400" u="sng" dirty="0">
                <a:solidFill>
                  <a:srgbClr val="CC0000"/>
                </a:solidFill>
              </a:rPr>
              <a:t>Restriction enzymes</a:t>
            </a:r>
            <a:endParaRPr lang="en-US" sz="3400" dirty="0"/>
          </a:p>
          <a:p>
            <a:pPr lvl="1">
              <a:lnSpc>
                <a:spcPct val="90000"/>
              </a:lnSpc>
            </a:pPr>
            <a:r>
              <a:rPr lang="en-US" u="sng" dirty="0">
                <a:solidFill>
                  <a:srgbClr val="CC0000"/>
                </a:solidFill>
              </a:rPr>
              <a:t>restriction </a:t>
            </a:r>
            <a:r>
              <a:rPr lang="en-US" u="sng" dirty="0" err="1">
                <a:solidFill>
                  <a:srgbClr val="CC0000"/>
                </a:solidFill>
              </a:rPr>
              <a:t>endonucleases</a:t>
            </a:r>
            <a:endParaRPr lang="en-US" dirty="0"/>
          </a:p>
          <a:p>
            <a:pPr lvl="1">
              <a:lnSpc>
                <a:spcPct val="90000"/>
              </a:lnSpc>
            </a:pPr>
            <a:r>
              <a:rPr lang="en-US" dirty="0"/>
              <a:t>discovered in 1960s</a:t>
            </a:r>
          </a:p>
          <a:p>
            <a:pPr lvl="1">
              <a:lnSpc>
                <a:spcPct val="90000"/>
              </a:lnSpc>
            </a:pPr>
            <a:r>
              <a:rPr lang="en-US" dirty="0"/>
              <a:t>evolved in bacteria to cut up foreign DNA </a:t>
            </a:r>
          </a:p>
          <a:p>
            <a:pPr marL="1085850" lvl="2">
              <a:lnSpc>
                <a:spcPct val="90000"/>
              </a:lnSpc>
            </a:pPr>
            <a:r>
              <a:rPr lang="en-US" dirty="0"/>
              <a:t>“</a:t>
            </a:r>
            <a:r>
              <a:rPr lang="en-US" dirty="0" smtClean="0"/>
              <a:t>restricted” in the sequences they cut</a:t>
            </a:r>
          </a:p>
          <a:p>
            <a:pPr marL="1085850" lvl="2">
              <a:lnSpc>
                <a:spcPct val="90000"/>
              </a:lnSpc>
            </a:pPr>
            <a:r>
              <a:rPr lang="en-US" dirty="0"/>
              <a:t>protection against viruses </a:t>
            </a:r>
            <a:br>
              <a:rPr lang="en-US" dirty="0"/>
            </a:br>
            <a:r>
              <a:rPr lang="en-US" dirty="0"/>
              <a:t>&amp; other </a:t>
            </a:r>
            <a:r>
              <a:rPr lang="en-US" dirty="0" smtClean="0"/>
              <a:t>bacteria</a:t>
            </a:r>
            <a:endParaRPr lang="en-US" dirty="0"/>
          </a:p>
        </p:txBody>
      </p:sp>
      <p:sp>
        <p:nvSpPr>
          <p:cNvPr id="393224" name="Rectangle 8"/>
          <p:cNvSpPr>
            <a:spLocks noChangeArrowheads="1"/>
          </p:cNvSpPr>
          <p:nvPr/>
        </p:nvSpPr>
        <p:spPr bwMode="auto">
          <a:xfrm>
            <a:off x="7727950" y="342900"/>
            <a:ext cx="1325563" cy="146843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93225" name="Text Box 9"/>
          <p:cNvSpPr txBox="1">
            <a:spLocks noChangeArrowheads="1"/>
          </p:cNvSpPr>
          <p:nvPr/>
        </p:nvSpPr>
        <p:spPr bwMode="auto">
          <a:xfrm rot="2933708">
            <a:off x="196850" y="5053013"/>
            <a:ext cx="1143000" cy="1098550"/>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6600" b="1">
                <a:solidFill>
                  <a:srgbClr val="0F116A"/>
                </a:solidFill>
                <a:sym typeface="Wingdings" charset="2"/>
              </a:rPr>
              <a:t></a:t>
            </a:r>
            <a:endParaRPr lang="en-US">
              <a:solidFill>
                <a:srgbClr val="0F116A"/>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254000" y="292100"/>
            <a:ext cx="8534400" cy="762000"/>
          </a:xfrm>
          <a:noFill/>
          <a:ln/>
        </p:spPr>
        <p:txBody>
          <a:bodyPr/>
          <a:lstStyle/>
          <a:p>
            <a:r>
              <a:rPr lang="en-US" sz="3200" dirty="0"/>
              <a:t>What do you notice about these phrases?</a:t>
            </a:r>
            <a:endParaRPr lang="en-US" dirty="0"/>
          </a:p>
        </p:txBody>
      </p:sp>
      <p:sp>
        <p:nvSpPr>
          <p:cNvPr id="408579" name="Rectangle 3" descr="Rectangle: Click to edit Master text styles&#10;Second level&#10;Third level&#10;Fourth level&#10;Fifth level"/>
          <p:cNvSpPr>
            <a:spLocks noChangeArrowheads="1"/>
          </p:cNvSpPr>
          <p:nvPr/>
        </p:nvSpPr>
        <p:spPr bwMode="auto">
          <a:xfrm>
            <a:off x="838200" y="1371600"/>
            <a:ext cx="7772400" cy="441960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None/>
            </a:pPr>
            <a:r>
              <a:rPr lang="en-US" sz="3400" b="1">
                <a:solidFill>
                  <a:srgbClr val="0F116A"/>
                </a:solidFill>
                <a:latin typeface="Chalkboard Bold" pitchFamily="-72" charset="0"/>
              </a:rPr>
              <a:t>radar</a:t>
            </a:r>
          </a:p>
          <a:p>
            <a:pPr marL="342900" indent="-342900" algn="l" eaLnBrk="1" hangingPunct="1">
              <a:spcBef>
                <a:spcPct val="20000"/>
              </a:spcBef>
              <a:buClr>
                <a:srgbClr val="0F116A"/>
              </a:buClr>
              <a:buSzPct val="120000"/>
              <a:buFont typeface="Wingdings" charset="2"/>
              <a:buNone/>
            </a:pPr>
            <a:r>
              <a:rPr lang="en-US" sz="3400" b="1">
                <a:solidFill>
                  <a:srgbClr val="CC0000"/>
                </a:solidFill>
                <a:latin typeface="Chalkboard Bold" pitchFamily="-72" charset="0"/>
              </a:rPr>
              <a:t>racecar</a:t>
            </a:r>
            <a:endParaRPr lang="en-US" sz="3400" b="1">
              <a:solidFill>
                <a:srgbClr val="0F116A"/>
              </a:solidFill>
              <a:latin typeface="Chalkboard Bold" pitchFamily="-72" charset="0"/>
            </a:endParaRPr>
          </a:p>
          <a:p>
            <a:pPr marL="342900" indent="-342900" algn="l" eaLnBrk="1" hangingPunct="1">
              <a:spcBef>
                <a:spcPct val="20000"/>
              </a:spcBef>
              <a:buClr>
                <a:srgbClr val="0F116A"/>
              </a:buClr>
              <a:buSzPct val="120000"/>
              <a:buFont typeface="Wingdings" charset="2"/>
              <a:buNone/>
            </a:pPr>
            <a:r>
              <a:rPr lang="en-US" sz="3400" b="1">
                <a:solidFill>
                  <a:srgbClr val="0F116A"/>
                </a:solidFill>
                <a:latin typeface="Chalkboard Bold" pitchFamily="-72" charset="0"/>
              </a:rPr>
              <a:t>Madam I’m Adam</a:t>
            </a:r>
          </a:p>
          <a:p>
            <a:pPr marL="342900" indent="-342900" algn="l" eaLnBrk="1" hangingPunct="1">
              <a:spcBef>
                <a:spcPct val="20000"/>
              </a:spcBef>
              <a:buClr>
                <a:srgbClr val="0F116A"/>
              </a:buClr>
              <a:buSzPct val="120000"/>
              <a:buFont typeface="Wingdings" charset="2"/>
              <a:buNone/>
            </a:pPr>
            <a:r>
              <a:rPr lang="en-US" sz="3400" b="1">
                <a:solidFill>
                  <a:srgbClr val="CC0000"/>
                </a:solidFill>
                <a:latin typeface="Chalkboard Bold" pitchFamily="-72" charset="0"/>
              </a:rPr>
              <a:t>Able was I ere I saw Elba</a:t>
            </a:r>
            <a:endParaRPr lang="en-US" sz="3400" b="1">
              <a:solidFill>
                <a:srgbClr val="0F116A"/>
              </a:solidFill>
              <a:latin typeface="Chalkboard Bold" pitchFamily="-72" charset="0"/>
            </a:endParaRPr>
          </a:p>
          <a:p>
            <a:pPr marL="342900" indent="-342900" algn="l" eaLnBrk="1" hangingPunct="1">
              <a:spcBef>
                <a:spcPct val="20000"/>
              </a:spcBef>
              <a:buClr>
                <a:srgbClr val="0F116A"/>
              </a:buClr>
              <a:buSzPct val="120000"/>
              <a:buFont typeface="Wingdings" charset="2"/>
              <a:buNone/>
            </a:pPr>
            <a:r>
              <a:rPr lang="en-US" sz="3400" b="1">
                <a:solidFill>
                  <a:srgbClr val="0F116A"/>
                </a:solidFill>
                <a:latin typeface="Chalkboard Bold" pitchFamily="-72" charset="0"/>
              </a:rPr>
              <a:t>a man, a plan, a canal, Panama</a:t>
            </a:r>
          </a:p>
          <a:p>
            <a:pPr marL="342900" indent="-342900" algn="l" eaLnBrk="1" hangingPunct="1">
              <a:spcBef>
                <a:spcPct val="20000"/>
              </a:spcBef>
              <a:buClr>
                <a:srgbClr val="0F116A"/>
              </a:buClr>
              <a:buSzPct val="120000"/>
              <a:buFont typeface="Wingdings" charset="2"/>
              <a:buNone/>
            </a:pPr>
            <a:r>
              <a:rPr lang="en-US" sz="3400" b="1">
                <a:solidFill>
                  <a:srgbClr val="CC0000"/>
                </a:solidFill>
                <a:latin typeface="Chalkboard Bold" pitchFamily="-72" charset="0"/>
              </a:rPr>
              <a:t>Was it a bar or a bat I saw?</a:t>
            </a:r>
          </a:p>
          <a:p>
            <a:pPr marL="342900" indent="-342900" algn="l" eaLnBrk="1" hangingPunct="1">
              <a:spcBef>
                <a:spcPct val="20000"/>
              </a:spcBef>
              <a:buClr>
                <a:srgbClr val="0F116A"/>
              </a:buClr>
              <a:buSzPct val="120000"/>
              <a:buFont typeface="Wingdings" charset="2"/>
              <a:buNone/>
            </a:pPr>
            <a:r>
              <a:rPr lang="en-US" sz="3400" b="1">
                <a:solidFill>
                  <a:srgbClr val="0F116A"/>
                </a:solidFill>
                <a:latin typeface="Chalkboard Bold" pitchFamily="-72" charset="0"/>
              </a:rPr>
              <a:t>go hang a salami I’m a lasagna hog</a:t>
            </a:r>
          </a:p>
        </p:txBody>
      </p:sp>
      <p:sp>
        <p:nvSpPr>
          <p:cNvPr id="408580" name="AutoShape 4"/>
          <p:cNvSpPr>
            <a:spLocks noChangeArrowheads="1"/>
          </p:cNvSpPr>
          <p:nvPr/>
        </p:nvSpPr>
        <p:spPr bwMode="auto">
          <a:xfrm>
            <a:off x="5988050" y="1828800"/>
            <a:ext cx="2506663" cy="600075"/>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r>
              <a:rPr lang="en-US" sz="3000" b="1">
                <a:solidFill>
                  <a:srgbClr val="0F116A"/>
                </a:solidFill>
              </a:rPr>
              <a:t>palindromes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 calcmode="lin" valueType="num">
                                      <p:cBhvr additive="base">
                                        <p:cTn id="7" dur="500" fill="hold"/>
                                        <p:tgtEl>
                                          <p:spTgt spid="408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8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8579">
                                            <p:txEl>
                                              <p:pRg st="1" end="1"/>
                                            </p:txEl>
                                          </p:spTgt>
                                        </p:tgtEl>
                                        <p:attrNameLst>
                                          <p:attrName>style.visibility</p:attrName>
                                        </p:attrNameLst>
                                      </p:cBhvr>
                                      <p:to>
                                        <p:strVal val="visible"/>
                                      </p:to>
                                    </p:set>
                                    <p:anim calcmode="lin" valueType="num">
                                      <p:cBhvr additive="base">
                                        <p:cTn id="13" dur="500" fill="hold"/>
                                        <p:tgtEl>
                                          <p:spTgt spid="408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8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8579">
                                            <p:txEl>
                                              <p:pRg st="2" end="2"/>
                                            </p:txEl>
                                          </p:spTgt>
                                        </p:tgtEl>
                                        <p:attrNameLst>
                                          <p:attrName>style.visibility</p:attrName>
                                        </p:attrNameLst>
                                      </p:cBhvr>
                                      <p:to>
                                        <p:strVal val="visible"/>
                                      </p:to>
                                    </p:set>
                                    <p:anim calcmode="lin" valueType="num">
                                      <p:cBhvr additive="base">
                                        <p:cTn id="19" dur="500" fill="hold"/>
                                        <p:tgtEl>
                                          <p:spTgt spid="408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8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8579">
                                            <p:txEl>
                                              <p:pRg st="3" end="3"/>
                                            </p:txEl>
                                          </p:spTgt>
                                        </p:tgtEl>
                                        <p:attrNameLst>
                                          <p:attrName>style.visibility</p:attrName>
                                        </p:attrNameLst>
                                      </p:cBhvr>
                                      <p:to>
                                        <p:strVal val="visible"/>
                                      </p:to>
                                    </p:set>
                                    <p:anim calcmode="lin" valueType="num">
                                      <p:cBhvr additive="base">
                                        <p:cTn id="25" dur="500" fill="hold"/>
                                        <p:tgtEl>
                                          <p:spTgt spid="408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8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8579">
                                            <p:txEl>
                                              <p:pRg st="4" end="4"/>
                                            </p:txEl>
                                          </p:spTgt>
                                        </p:tgtEl>
                                        <p:attrNameLst>
                                          <p:attrName>style.visibility</p:attrName>
                                        </p:attrNameLst>
                                      </p:cBhvr>
                                      <p:to>
                                        <p:strVal val="visible"/>
                                      </p:to>
                                    </p:set>
                                    <p:anim calcmode="lin" valueType="num">
                                      <p:cBhvr additive="base">
                                        <p:cTn id="31" dur="500" fill="hold"/>
                                        <p:tgtEl>
                                          <p:spTgt spid="4085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8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8579">
                                            <p:txEl>
                                              <p:pRg st="5" end="5"/>
                                            </p:txEl>
                                          </p:spTgt>
                                        </p:tgtEl>
                                        <p:attrNameLst>
                                          <p:attrName>style.visibility</p:attrName>
                                        </p:attrNameLst>
                                      </p:cBhvr>
                                      <p:to>
                                        <p:strVal val="visible"/>
                                      </p:to>
                                    </p:set>
                                    <p:anim calcmode="lin" valueType="num">
                                      <p:cBhvr additive="base">
                                        <p:cTn id="37" dur="500" fill="hold"/>
                                        <p:tgtEl>
                                          <p:spTgt spid="4085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85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8579">
                                            <p:txEl>
                                              <p:pRg st="6" end="6"/>
                                            </p:txEl>
                                          </p:spTgt>
                                        </p:tgtEl>
                                        <p:attrNameLst>
                                          <p:attrName>style.visibility</p:attrName>
                                        </p:attrNameLst>
                                      </p:cBhvr>
                                      <p:to>
                                        <p:strVal val="visible"/>
                                      </p:to>
                                    </p:set>
                                    <p:anim calcmode="lin" valueType="num">
                                      <p:cBhvr additive="base">
                                        <p:cTn id="43" dur="500" fill="hold"/>
                                        <p:tgtEl>
                                          <p:spTgt spid="40857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85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08580"/>
                                        </p:tgtEl>
                                        <p:attrNameLst>
                                          <p:attrName>style.visibility</p:attrName>
                                        </p:attrNameLst>
                                      </p:cBhvr>
                                      <p:to>
                                        <p:strVal val="visible"/>
                                      </p:to>
                                    </p:set>
                                    <p:animEffect transition="in" filter="wipe(left)">
                                      <p:cBhvr>
                                        <p:cTn id="49" dur="500"/>
                                        <p:tgtEl>
                                          <p:spTgt spid="408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autoUpdateAnimBg="0"/>
      <p:bldP spid="40858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72" name="Rectangle 8"/>
          <p:cNvSpPr>
            <a:spLocks noGrp="1" noChangeArrowheads="1"/>
          </p:cNvSpPr>
          <p:nvPr>
            <p:ph type="title"/>
          </p:nvPr>
        </p:nvSpPr>
        <p:spPr>
          <a:xfrm>
            <a:off x="457200" y="274638"/>
            <a:ext cx="5194300" cy="1143000"/>
          </a:xfrm>
        </p:spPr>
        <p:txBody>
          <a:bodyPr/>
          <a:lstStyle/>
          <a:p>
            <a:r>
              <a:rPr lang="en-US" dirty="0"/>
              <a:t>Restriction enzymes</a:t>
            </a:r>
          </a:p>
        </p:txBody>
      </p:sp>
      <p:sp>
        <p:nvSpPr>
          <p:cNvPr id="395273" name="Rectangle 9" descr="Rectangle: Click to edit Master text styles&#10;Second level&#10;Third level&#10;Fourth level&#10;Fifth level"/>
          <p:cNvSpPr>
            <a:spLocks noGrp="1" noChangeArrowheads="1"/>
          </p:cNvSpPr>
          <p:nvPr>
            <p:ph type="body" idx="1"/>
          </p:nvPr>
        </p:nvSpPr>
        <p:spPr>
          <a:xfrm>
            <a:off x="685800" y="1371600"/>
            <a:ext cx="7772400" cy="5257800"/>
          </a:xfrm>
        </p:spPr>
        <p:txBody>
          <a:bodyPr/>
          <a:lstStyle/>
          <a:p>
            <a:r>
              <a:rPr lang="en-US" dirty="0"/>
              <a:t>Action of enzyme </a:t>
            </a:r>
          </a:p>
          <a:p>
            <a:pPr lvl="1"/>
            <a:r>
              <a:rPr lang="en-US" dirty="0"/>
              <a:t>cut DNA at specific sequences</a:t>
            </a:r>
          </a:p>
          <a:p>
            <a:pPr marL="1085850" lvl="2"/>
            <a:r>
              <a:rPr lang="en-US" u="sng" dirty="0">
                <a:solidFill>
                  <a:srgbClr val="CC0000"/>
                </a:solidFill>
              </a:rPr>
              <a:t>restriction site</a:t>
            </a:r>
            <a:endParaRPr lang="en-US" dirty="0"/>
          </a:p>
          <a:p>
            <a:pPr lvl="1"/>
            <a:r>
              <a:rPr lang="en-US" dirty="0"/>
              <a:t>symmetrical “palindrome”</a:t>
            </a:r>
          </a:p>
          <a:p>
            <a:pPr lvl="1"/>
            <a:r>
              <a:rPr lang="en-US" dirty="0"/>
              <a:t>produces protruding ends</a:t>
            </a:r>
          </a:p>
          <a:p>
            <a:pPr marL="1085850" lvl="2"/>
            <a:r>
              <a:rPr lang="en-US" u="sng" dirty="0">
                <a:solidFill>
                  <a:srgbClr val="CC0000"/>
                </a:solidFill>
              </a:rPr>
              <a:t>sticky ends</a:t>
            </a:r>
          </a:p>
          <a:p>
            <a:pPr marL="1085850" lvl="2"/>
            <a:r>
              <a:rPr lang="en-US" dirty="0"/>
              <a:t>will bind to any complementary DNA</a:t>
            </a:r>
          </a:p>
          <a:p>
            <a:r>
              <a:rPr lang="en-US" dirty="0"/>
              <a:t>Many different enzymes</a:t>
            </a:r>
            <a:endParaRPr lang="en-US" dirty="0" smtClean="0"/>
          </a:p>
          <a:p>
            <a:pPr marL="1085850" lvl="2"/>
            <a:r>
              <a:rPr lang="en-US" sz="2600" dirty="0" err="1" smtClean="0">
                <a:latin typeface="Times New Roman" charset="0"/>
              </a:rPr>
              <a:t>EcoR</a:t>
            </a:r>
            <a:r>
              <a:rPr lang="en-US" sz="2600" dirty="0" err="1" smtClean="0">
                <a:solidFill>
                  <a:schemeClr val="tx2"/>
                </a:solidFill>
                <a:latin typeface="Times New Roman" charset="0"/>
              </a:rPr>
              <a:t>I</a:t>
            </a:r>
            <a:r>
              <a:rPr lang="en-US" sz="2600" dirty="0">
                <a:latin typeface="Times New Roman" charset="0"/>
              </a:rPr>
              <a:t>, </a:t>
            </a:r>
            <a:r>
              <a:rPr lang="en-US" sz="2600" dirty="0" err="1">
                <a:latin typeface="Times New Roman" charset="0"/>
              </a:rPr>
              <a:t>Hind</a:t>
            </a:r>
            <a:r>
              <a:rPr lang="en-US" sz="2600" dirty="0" err="1">
                <a:solidFill>
                  <a:schemeClr val="tx2"/>
                </a:solidFill>
                <a:latin typeface="Times New Roman" charset="0"/>
              </a:rPr>
              <a:t>III</a:t>
            </a:r>
            <a:r>
              <a:rPr lang="en-US" sz="2600" dirty="0">
                <a:latin typeface="Times New Roman" charset="0"/>
              </a:rPr>
              <a:t>, </a:t>
            </a:r>
            <a:r>
              <a:rPr lang="en-US" sz="2600" dirty="0" err="1">
                <a:latin typeface="Times New Roman" charset="0"/>
              </a:rPr>
              <a:t>BamH</a:t>
            </a:r>
            <a:r>
              <a:rPr lang="en-US" sz="2600" dirty="0" err="1">
                <a:solidFill>
                  <a:schemeClr val="tx2"/>
                </a:solidFill>
                <a:latin typeface="Times New Roman" charset="0"/>
              </a:rPr>
              <a:t>I</a:t>
            </a:r>
            <a:r>
              <a:rPr lang="en-US" sz="2600" dirty="0">
                <a:latin typeface="Times New Roman" charset="0"/>
              </a:rPr>
              <a:t>, </a:t>
            </a:r>
            <a:r>
              <a:rPr lang="en-US" sz="2600" dirty="0" err="1">
                <a:latin typeface="Times New Roman" charset="0"/>
              </a:rPr>
              <a:t>Sma</a:t>
            </a:r>
            <a:r>
              <a:rPr lang="en-US" sz="2600" dirty="0" err="1">
                <a:solidFill>
                  <a:schemeClr val="tx2"/>
                </a:solidFill>
                <a:latin typeface="Times New Roman" charset="0"/>
              </a:rPr>
              <a:t>I</a:t>
            </a:r>
            <a:endParaRPr lang="en-US" u="sng" dirty="0">
              <a:solidFill>
                <a:schemeClr val="tx2"/>
              </a:solidFill>
            </a:endParaRPr>
          </a:p>
        </p:txBody>
      </p:sp>
      <p:sp>
        <p:nvSpPr>
          <p:cNvPr id="395274" name="Rectangle 10"/>
          <p:cNvSpPr>
            <a:spLocks noChangeArrowheads="1"/>
          </p:cNvSpPr>
          <p:nvPr/>
        </p:nvSpPr>
        <p:spPr bwMode="auto">
          <a:xfrm>
            <a:off x="5807075" y="381000"/>
            <a:ext cx="3317875" cy="549275"/>
          </a:xfrm>
          <a:prstGeom prst="rect">
            <a:avLst/>
          </a:prstGeom>
          <a:noFill/>
          <a:ln w="9525">
            <a:noFill/>
            <a:miter lim="800000"/>
            <a:headEnd/>
            <a:tailEnd/>
          </a:ln>
          <a:effectLst/>
        </p:spPr>
        <p:txBody>
          <a:bodyPr wrap="none">
            <a:prstTxWarp prst="textNoShape">
              <a:avLst/>
            </a:prstTxWarp>
            <a:spAutoFit/>
          </a:bodyPr>
          <a:lstStyle/>
          <a:p>
            <a:pPr algn="r"/>
            <a:r>
              <a:rPr lang="en-US" sz="3000" b="1">
                <a:solidFill>
                  <a:srgbClr val="CC0000"/>
                </a:solidFill>
              </a:rPr>
              <a:t>Madam I’m Adam</a:t>
            </a:r>
            <a:endParaRPr lang="en-US" sz="3000" b="1">
              <a:solidFill>
                <a:srgbClr val="0F116A"/>
              </a:solidFill>
            </a:endParaRPr>
          </a:p>
        </p:txBody>
      </p:sp>
      <p:sp>
        <p:nvSpPr>
          <p:cNvPr id="395275" name="Text Box 11"/>
          <p:cNvSpPr txBox="1">
            <a:spLocks noChangeArrowheads="1"/>
          </p:cNvSpPr>
          <p:nvPr/>
        </p:nvSpPr>
        <p:spPr bwMode="auto">
          <a:xfrm>
            <a:off x="6781800" y="1882775"/>
            <a:ext cx="2239963" cy="822325"/>
          </a:xfrm>
          <a:prstGeom prst="rect">
            <a:avLst/>
          </a:prstGeom>
          <a:solidFill>
            <a:srgbClr val="FFEA18"/>
          </a:solidFill>
          <a:ln w="9525">
            <a:noFill/>
            <a:miter lim="800000"/>
            <a:headEnd/>
            <a:tailEnd/>
          </a:ln>
          <a:effectLst/>
        </p:spPr>
        <p:txBody>
          <a:bodyPr wrap="none" anchor="ctr">
            <a:prstTxWarp prst="textNoShape">
              <a:avLst/>
            </a:prstTxWarp>
            <a:spAutoFit/>
          </a:bodyPr>
          <a:lstStyle/>
          <a:p>
            <a:r>
              <a:rPr lang="en-US" b="1">
                <a:latin typeface="Courier" charset="0"/>
              </a:rPr>
              <a:t>CT</a:t>
            </a:r>
            <a:r>
              <a:rPr lang="en-US" b="1">
                <a:solidFill>
                  <a:srgbClr val="CC0000"/>
                </a:solidFill>
                <a:latin typeface="Courier" charset="0"/>
              </a:rPr>
              <a:t>GAATTC</a:t>
            </a:r>
            <a:r>
              <a:rPr lang="en-US" b="1">
                <a:latin typeface="Courier" charset="0"/>
              </a:rPr>
              <a:t>CG</a:t>
            </a:r>
          </a:p>
          <a:p>
            <a:r>
              <a:rPr lang="en-US" b="1">
                <a:latin typeface="Courier" charset="0"/>
              </a:rPr>
              <a:t>GA</a:t>
            </a:r>
            <a:r>
              <a:rPr lang="en-US" b="1">
                <a:solidFill>
                  <a:srgbClr val="CC0000"/>
                </a:solidFill>
                <a:latin typeface="Courier" charset="0"/>
              </a:rPr>
              <a:t>CTTAAG</a:t>
            </a:r>
            <a:r>
              <a:rPr lang="en-US" b="1">
                <a:latin typeface="Courier" charset="0"/>
              </a:rPr>
              <a:t>GC</a:t>
            </a:r>
            <a:endParaRPr lang="en-US"/>
          </a:p>
        </p:txBody>
      </p:sp>
      <p:grpSp>
        <p:nvGrpSpPr>
          <p:cNvPr id="2" name="Group 18"/>
          <p:cNvGrpSpPr>
            <a:grpSpLocks/>
          </p:cNvGrpSpPr>
          <p:nvPr/>
        </p:nvGrpSpPr>
        <p:grpSpPr bwMode="auto">
          <a:xfrm>
            <a:off x="6750050" y="3482975"/>
            <a:ext cx="2414588" cy="822325"/>
            <a:chOff x="4252" y="2496"/>
            <a:chExt cx="1521" cy="518"/>
          </a:xfrm>
        </p:grpSpPr>
        <p:grpSp>
          <p:nvGrpSpPr>
            <p:cNvPr id="3" name="Group 2"/>
            <p:cNvGrpSpPr>
              <a:grpSpLocks/>
            </p:cNvGrpSpPr>
            <p:nvPr/>
          </p:nvGrpSpPr>
          <p:grpSpPr bwMode="auto">
            <a:xfrm flipH="1" flipV="1">
              <a:off x="4272" y="2544"/>
              <a:ext cx="960" cy="432"/>
              <a:chOff x="4800" y="2112"/>
              <a:chExt cx="960" cy="432"/>
            </a:xfrm>
          </p:grpSpPr>
          <p:sp>
            <p:nvSpPr>
              <p:cNvPr id="395267" name="Rectangle 3"/>
              <p:cNvSpPr>
                <a:spLocks noChangeArrowheads="1"/>
              </p:cNvSpPr>
              <p:nvPr/>
            </p:nvSpPr>
            <p:spPr bwMode="auto">
              <a:xfrm>
                <a:off x="5328" y="2112"/>
                <a:ext cx="432" cy="432"/>
              </a:xfrm>
              <a:prstGeom prst="rect">
                <a:avLst/>
              </a:prstGeom>
              <a:solidFill>
                <a:schemeClr val="bg2"/>
              </a:solidFill>
              <a:ln w="9525">
                <a:solidFill>
                  <a:schemeClr val="bg2"/>
                </a:solidFill>
                <a:miter lim="800000"/>
                <a:headEnd/>
                <a:tailEnd/>
              </a:ln>
              <a:effectLst/>
            </p:spPr>
            <p:txBody>
              <a:bodyPr rot="10800000" wrap="none" anchor="ctr">
                <a:prstTxWarp prst="textNoShape">
                  <a:avLst/>
                </a:prstTxWarp>
              </a:bodyPr>
              <a:lstStyle/>
              <a:p>
                <a:endParaRPr lang="en-US"/>
              </a:p>
            </p:txBody>
          </p:sp>
          <p:sp>
            <p:nvSpPr>
              <p:cNvPr id="395268" name="Rectangle 4"/>
              <p:cNvSpPr>
                <a:spLocks noChangeArrowheads="1"/>
              </p:cNvSpPr>
              <p:nvPr/>
            </p:nvSpPr>
            <p:spPr bwMode="auto">
              <a:xfrm>
                <a:off x="4800" y="2112"/>
                <a:ext cx="720" cy="192"/>
              </a:xfrm>
              <a:prstGeom prst="rect">
                <a:avLst/>
              </a:prstGeom>
              <a:solidFill>
                <a:schemeClr val="bg2"/>
              </a:solidFill>
              <a:ln w="9525">
                <a:solidFill>
                  <a:schemeClr val="bg2"/>
                </a:solidFill>
                <a:miter lim="800000"/>
                <a:headEnd/>
                <a:tailEnd/>
              </a:ln>
              <a:effectLst/>
            </p:spPr>
            <p:txBody>
              <a:bodyPr rot="10800000" wrap="none" anchor="ctr">
                <a:prstTxWarp prst="textNoShape">
                  <a:avLst/>
                </a:prstTxWarp>
              </a:bodyPr>
              <a:lstStyle/>
              <a:p>
                <a:endParaRPr lang="en-US"/>
              </a:p>
            </p:txBody>
          </p:sp>
        </p:grpSp>
        <p:grpSp>
          <p:nvGrpSpPr>
            <p:cNvPr id="4" name="Group 5"/>
            <p:cNvGrpSpPr>
              <a:grpSpLocks/>
            </p:cNvGrpSpPr>
            <p:nvPr/>
          </p:nvGrpSpPr>
          <p:grpSpPr bwMode="auto">
            <a:xfrm>
              <a:off x="4752" y="2544"/>
              <a:ext cx="960" cy="432"/>
              <a:chOff x="4800" y="2112"/>
              <a:chExt cx="960" cy="432"/>
            </a:xfrm>
          </p:grpSpPr>
          <p:sp>
            <p:nvSpPr>
              <p:cNvPr id="395270" name="Rectangle 6"/>
              <p:cNvSpPr>
                <a:spLocks noChangeArrowheads="1"/>
              </p:cNvSpPr>
              <p:nvPr/>
            </p:nvSpPr>
            <p:spPr bwMode="auto">
              <a:xfrm>
                <a:off x="5328" y="2112"/>
                <a:ext cx="432" cy="432"/>
              </a:xfrm>
              <a:prstGeom prst="rect">
                <a:avLst/>
              </a:prstGeom>
              <a:solidFill>
                <a:srgbClr val="FFEA18"/>
              </a:solidFill>
              <a:ln w="9525">
                <a:solidFill>
                  <a:srgbClr val="FFEA18"/>
                </a:solidFill>
                <a:miter lim="800000"/>
                <a:headEnd/>
                <a:tailEnd/>
              </a:ln>
              <a:effectLst/>
            </p:spPr>
            <p:txBody>
              <a:bodyPr wrap="none" anchor="ctr">
                <a:prstTxWarp prst="textNoShape">
                  <a:avLst/>
                </a:prstTxWarp>
              </a:bodyPr>
              <a:lstStyle/>
              <a:p>
                <a:endParaRPr lang="en-US"/>
              </a:p>
            </p:txBody>
          </p:sp>
          <p:sp>
            <p:nvSpPr>
              <p:cNvPr id="395271" name="Rectangle 7"/>
              <p:cNvSpPr>
                <a:spLocks noChangeArrowheads="1"/>
              </p:cNvSpPr>
              <p:nvPr/>
            </p:nvSpPr>
            <p:spPr bwMode="auto">
              <a:xfrm>
                <a:off x="4800" y="2112"/>
                <a:ext cx="720" cy="192"/>
              </a:xfrm>
              <a:prstGeom prst="rect">
                <a:avLst/>
              </a:prstGeom>
              <a:solidFill>
                <a:srgbClr val="FFEA18"/>
              </a:solidFill>
              <a:ln w="9525">
                <a:solidFill>
                  <a:srgbClr val="FFEA18"/>
                </a:solidFill>
                <a:miter lim="800000"/>
                <a:headEnd/>
                <a:tailEnd/>
              </a:ln>
              <a:effectLst/>
            </p:spPr>
            <p:txBody>
              <a:bodyPr wrap="none" anchor="ctr">
                <a:prstTxWarp prst="textNoShape">
                  <a:avLst/>
                </a:prstTxWarp>
              </a:bodyPr>
              <a:lstStyle/>
              <a:p>
                <a:endParaRPr lang="en-US"/>
              </a:p>
            </p:txBody>
          </p:sp>
        </p:grpSp>
        <p:sp>
          <p:nvSpPr>
            <p:cNvPr id="395276" name="Text Box 12"/>
            <p:cNvSpPr txBox="1">
              <a:spLocks noChangeArrowheads="1"/>
            </p:cNvSpPr>
            <p:nvPr/>
          </p:nvSpPr>
          <p:spPr bwMode="auto">
            <a:xfrm>
              <a:off x="4252" y="2496"/>
              <a:ext cx="1521" cy="518"/>
            </a:xfrm>
            <a:prstGeom prst="rect">
              <a:avLst/>
            </a:prstGeom>
            <a:noFill/>
            <a:ln w="9525">
              <a:noFill/>
              <a:miter lim="800000"/>
              <a:headEnd/>
              <a:tailEnd/>
            </a:ln>
            <a:effectLst/>
          </p:spPr>
          <p:txBody>
            <a:bodyPr wrap="none" anchor="ctr">
              <a:prstTxWarp prst="textNoShape">
                <a:avLst/>
              </a:prstTxWarp>
              <a:spAutoFit/>
            </a:bodyPr>
            <a:lstStyle/>
            <a:p>
              <a:r>
                <a:rPr lang="en-US" b="1">
                  <a:latin typeface="Courier" charset="0"/>
                </a:rPr>
                <a:t>CT</a:t>
              </a:r>
              <a:r>
                <a:rPr lang="en-US" b="1">
                  <a:solidFill>
                    <a:srgbClr val="CC0000"/>
                  </a:solidFill>
                  <a:latin typeface="Courier" charset="0"/>
                </a:rPr>
                <a:t>G</a:t>
              </a:r>
              <a:r>
                <a:rPr lang="en-US" b="1">
                  <a:solidFill>
                    <a:srgbClr val="000000"/>
                  </a:solidFill>
                  <a:latin typeface="Courier" charset="0"/>
                </a:rPr>
                <a:t>|</a:t>
              </a:r>
              <a:r>
                <a:rPr lang="en-US" b="1">
                  <a:solidFill>
                    <a:srgbClr val="CC0000"/>
                  </a:solidFill>
                  <a:latin typeface="Courier" charset="0"/>
                </a:rPr>
                <a:t>AATTC</a:t>
              </a:r>
              <a:r>
                <a:rPr lang="en-US" b="1">
                  <a:latin typeface="Courier" charset="0"/>
                </a:rPr>
                <a:t>CG</a:t>
              </a:r>
            </a:p>
            <a:p>
              <a:r>
                <a:rPr lang="en-US" b="1">
                  <a:latin typeface="Courier" charset="0"/>
                </a:rPr>
                <a:t>GA</a:t>
              </a:r>
              <a:r>
                <a:rPr lang="en-US" b="1">
                  <a:solidFill>
                    <a:srgbClr val="CC0000"/>
                  </a:solidFill>
                  <a:latin typeface="Courier" charset="0"/>
                </a:rPr>
                <a:t>CTTAA</a:t>
              </a:r>
              <a:r>
                <a:rPr lang="en-US" b="1">
                  <a:solidFill>
                    <a:srgbClr val="000000"/>
                  </a:solidFill>
                  <a:latin typeface="Courier" charset="0"/>
                </a:rPr>
                <a:t>|</a:t>
              </a:r>
              <a:r>
                <a:rPr lang="en-US" b="1">
                  <a:solidFill>
                    <a:srgbClr val="CC0000"/>
                  </a:solidFill>
                  <a:latin typeface="Courier" charset="0"/>
                </a:rPr>
                <a:t>G</a:t>
              </a:r>
              <a:r>
                <a:rPr lang="en-US" b="1">
                  <a:latin typeface="Courier" charset="0"/>
                </a:rPr>
                <a:t>GC</a:t>
              </a:r>
            </a:p>
          </p:txBody>
        </p:sp>
      </p:grpSp>
      <p:sp>
        <p:nvSpPr>
          <p:cNvPr id="395277" name="AutoShape 13"/>
          <p:cNvSpPr>
            <a:spLocks noChangeArrowheads="1"/>
          </p:cNvSpPr>
          <p:nvPr/>
        </p:nvSpPr>
        <p:spPr bwMode="auto">
          <a:xfrm rot="5400000">
            <a:off x="7696200" y="2873375"/>
            <a:ext cx="5334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2C8516"/>
          </a:solidFill>
          <a:ln w="9525">
            <a:solidFill>
              <a:schemeClr val="tx1"/>
            </a:solidFill>
            <a:miter lim="800000"/>
            <a:headEnd/>
            <a:tailEnd/>
          </a:ln>
          <a:effectLst/>
        </p:spPr>
        <p:txBody>
          <a:bodyPr wrap="none" anchor="ctr">
            <a:prstTxWarp prst="textNoShape">
              <a:avLst/>
            </a:prstTxWarp>
          </a:bodyPr>
          <a:lstStyle/>
          <a:p>
            <a:endParaRPr lang="en-US"/>
          </a:p>
        </p:txBody>
      </p:sp>
      <p:sp>
        <p:nvSpPr>
          <p:cNvPr id="395278" name="Text Box 14"/>
          <p:cNvSpPr txBox="1">
            <a:spLocks noChangeArrowheads="1"/>
          </p:cNvSpPr>
          <p:nvPr/>
        </p:nvSpPr>
        <p:spPr bwMode="auto">
          <a:xfrm rot="5400000">
            <a:off x="7200900" y="1524000"/>
            <a:ext cx="533400" cy="457200"/>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a:solidFill>
                  <a:srgbClr val="0F116A"/>
                </a:solidFill>
                <a:sym typeface="Wingdings" charset="2"/>
              </a:rPr>
              <a:t></a:t>
            </a:r>
            <a:endParaRPr lang="en-US">
              <a:solidFill>
                <a:srgbClr val="0F116A"/>
              </a:solidFill>
            </a:endParaRPr>
          </a:p>
        </p:txBody>
      </p:sp>
      <p:sp>
        <p:nvSpPr>
          <p:cNvPr id="395279" name="Text Box 15"/>
          <p:cNvSpPr txBox="1">
            <a:spLocks noChangeArrowheads="1"/>
          </p:cNvSpPr>
          <p:nvPr/>
        </p:nvSpPr>
        <p:spPr bwMode="auto">
          <a:xfrm rot="16200000">
            <a:off x="8051800" y="2654300"/>
            <a:ext cx="533400" cy="457200"/>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a:solidFill>
                  <a:srgbClr val="0F116A"/>
                </a:solidFill>
                <a:sym typeface="Wingdings" charset="2"/>
              </a:rPr>
              <a:t></a:t>
            </a:r>
            <a:endParaRPr lang="en-US">
              <a:solidFill>
                <a:srgbClr val="0F116A"/>
              </a:solidFill>
            </a:endParaRPr>
          </a:p>
        </p:txBody>
      </p:sp>
      <p:sp>
        <p:nvSpPr>
          <p:cNvPr id="395280" name="Line 16"/>
          <p:cNvSpPr>
            <a:spLocks noChangeShapeType="1"/>
          </p:cNvSpPr>
          <p:nvPr/>
        </p:nvSpPr>
        <p:spPr bwMode="auto">
          <a:xfrm>
            <a:off x="7477125" y="1900238"/>
            <a:ext cx="0" cy="341312"/>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sp>
        <p:nvSpPr>
          <p:cNvPr id="395281" name="Line 17"/>
          <p:cNvSpPr>
            <a:spLocks noChangeShapeType="1"/>
          </p:cNvSpPr>
          <p:nvPr/>
        </p:nvSpPr>
        <p:spPr bwMode="auto">
          <a:xfrm>
            <a:off x="8307388" y="2349500"/>
            <a:ext cx="0" cy="341313"/>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grpSp>
        <p:nvGrpSpPr>
          <p:cNvPr id="5" name="Group 27"/>
          <p:cNvGrpSpPr>
            <a:grpSpLocks/>
          </p:cNvGrpSpPr>
          <p:nvPr/>
        </p:nvGrpSpPr>
        <p:grpSpPr bwMode="auto">
          <a:xfrm>
            <a:off x="7505700" y="2273300"/>
            <a:ext cx="785813" cy="0"/>
            <a:chOff x="4728" y="1432"/>
            <a:chExt cx="495" cy="0"/>
          </a:xfrm>
        </p:grpSpPr>
        <p:sp>
          <p:nvSpPr>
            <p:cNvPr id="395283" name="Line 19"/>
            <p:cNvSpPr>
              <a:spLocks noChangeShapeType="1"/>
            </p:cNvSpPr>
            <p:nvPr/>
          </p:nvSpPr>
          <p:spPr bwMode="auto">
            <a:xfrm>
              <a:off x="4728" y="1432"/>
              <a:ext cx="67"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95284" name="Line 20"/>
            <p:cNvSpPr>
              <a:spLocks noChangeShapeType="1"/>
            </p:cNvSpPr>
            <p:nvPr/>
          </p:nvSpPr>
          <p:spPr bwMode="auto">
            <a:xfrm>
              <a:off x="4835" y="1432"/>
              <a:ext cx="67"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95285" name="Line 21"/>
            <p:cNvSpPr>
              <a:spLocks noChangeShapeType="1"/>
            </p:cNvSpPr>
            <p:nvPr/>
          </p:nvSpPr>
          <p:spPr bwMode="auto">
            <a:xfrm>
              <a:off x="4942" y="1432"/>
              <a:ext cx="67"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95288" name="Line 24"/>
            <p:cNvSpPr>
              <a:spLocks noChangeShapeType="1"/>
            </p:cNvSpPr>
            <p:nvPr/>
          </p:nvSpPr>
          <p:spPr bwMode="auto">
            <a:xfrm>
              <a:off x="5049" y="1432"/>
              <a:ext cx="67"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95289" name="Line 25"/>
            <p:cNvSpPr>
              <a:spLocks noChangeShapeType="1"/>
            </p:cNvSpPr>
            <p:nvPr/>
          </p:nvSpPr>
          <p:spPr bwMode="auto">
            <a:xfrm>
              <a:off x="5156" y="1432"/>
              <a:ext cx="67"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0" y="0"/>
            <a:ext cx="6515100" cy="1143000"/>
          </a:xfrm>
        </p:spPr>
        <p:txBody>
          <a:bodyPr/>
          <a:lstStyle/>
          <a:p>
            <a:r>
              <a:rPr lang="en-US" sz="3600" dirty="0"/>
              <a:t>Discovery of restriction enzymes</a:t>
            </a:r>
          </a:p>
        </p:txBody>
      </p:sp>
      <p:sp>
        <p:nvSpPr>
          <p:cNvPr id="397315" name="Rectangle 3"/>
          <p:cNvSpPr>
            <a:spLocks noChangeArrowheads="1"/>
          </p:cNvSpPr>
          <p:nvPr/>
        </p:nvSpPr>
        <p:spPr bwMode="auto">
          <a:xfrm>
            <a:off x="6526213" y="304800"/>
            <a:ext cx="2706687"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ea typeface="ＭＳ Ｐゴシック" charset="-128"/>
                <a:cs typeface="ＭＳ Ｐゴシック" charset="-128"/>
              </a:rPr>
              <a:t>1960s </a:t>
            </a:r>
            <a:r>
              <a:rPr lang="en-US" sz="3400" b="1">
                <a:solidFill>
                  <a:srgbClr val="000005"/>
                </a:solidFill>
                <a:ea typeface="ＭＳ Ｐゴシック" charset="-128"/>
                <a:cs typeface="ＭＳ Ｐゴシック" charset="-128"/>
              </a:rPr>
              <a:t>| </a:t>
            </a:r>
            <a:r>
              <a:rPr lang="en-US" sz="3400" b="1">
                <a:solidFill>
                  <a:srgbClr val="CC0000"/>
                </a:solidFill>
                <a:ea typeface="ＭＳ Ｐゴシック" charset="-128"/>
                <a:cs typeface="ＭＳ Ｐゴシック" charset="-128"/>
              </a:rPr>
              <a:t>1978</a:t>
            </a:r>
            <a:endParaRPr lang="en-US" sz="3000" b="1">
              <a:solidFill>
                <a:srgbClr val="0F116A"/>
              </a:solidFill>
              <a:ea typeface="ＭＳ Ｐゴシック" charset="-128"/>
              <a:cs typeface="ＭＳ Ｐゴシック" charset="-128"/>
            </a:endParaRPr>
          </a:p>
        </p:txBody>
      </p:sp>
      <p:pic>
        <p:nvPicPr>
          <p:cNvPr id="397316" name="Picture 4"/>
          <p:cNvPicPr>
            <a:picLocks noChangeAspect="1" noChangeArrowheads="1"/>
          </p:cNvPicPr>
          <p:nvPr/>
        </p:nvPicPr>
        <p:blipFill>
          <a:blip r:embed="rId3"/>
          <a:srcRect/>
          <a:stretch>
            <a:fillRect/>
          </a:stretch>
        </p:blipFill>
        <p:spPr bwMode="auto">
          <a:xfrm>
            <a:off x="747713" y="1316038"/>
            <a:ext cx="1508125" cy="2133600"/>
          </a:xfrm>
          <a:prstGeom prst="rect">
            <a:avLst/>
          </a:prstGeom>
          <a:noFill/>
          <a:ln w="9525">
            <a:noFill/>
            <a:miter lim="800000"/>
            <a:headEnd/>
            <a:tailEnd/>
          </a:ln>
          <a:effectLst/>
        </p:spPr>
      </p:pic>
      <p:sp>
        <p:nvSpPr>
          <p:cNvPr id="397317" name="Rectangle 5"/>
          <p:cNvSpPr>
            <a:spLocks noChangeArrowheads="1"/>
          </p:cNvSpPr>
          <p:nvPr/>
        </p:nvSpPr>
        <p:spPr bwMode="auto">
          <a:xfrm>
            <a:off x="679450" y="3429000"/>
            <a:ext cx="1644650"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F116A"/>
                </a:solidFill>
              </a:rPr>
              <a:t>Werner Arber</a:t>
            </a:r>
          </a:p>
        </p:txBody>
      </p:sp>
      <p:pic>
        <p:nvPicPr>
          <p:cNvPr id="397318" name="Picture 6"/>
          <p:cNvPicPr>
            <a:picLocks noChangeAspect="1" noChangeArrowheads="1"/>
          </p:cNvPicPr>
          <p:nvPr/>
        </p:nvPicPr>
        <p:blipFill>
          <a:blip r:embed="rId4"/>
          <a:srcRect/>
          <a:stretch>
            <a:fillRect/>
          </a:stretch>
        </p:blipFill>
        <p:spPr bwMode="auto">
          <a:xfrm>
            <a:off x="2849563" y="1317625"/>
            <a:ext cx="1508125" cy="2132013"/>
          </a:xfrm>
          <a:prstGeom prst="rect">
            <a:avLst/>
          </a:prstGeom>
          <a:noFill/>
          <a:ln w="9525">
            <a:noFill/>
            <a:miter lim="800000"/>
            <a:headEnd/>
            <a:tailEnd/>
          </a:ln>
          <a:effectLst/>
        </p:spPr>
      </p:pic>
      <p:sp>
        <p:nvSpPr>
          <p:cNvPr id="397319" name="Rectangle 7"/>
          <p:cNvSpPr>
            <a:spLocks noChangeArrowheads="1"/>
          </p:cNvSpPr>
          <p:nvPr/>
        </p:nvSpPr>
        <p:spPr bwMode="auto">
          <a:xfrm>
            <a:off x="2686050" y="3429000"/>
            <a:ext cx="1835150"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F116A"/>
                </a:solidFill>
              </a:rPr>
              <a:t>Daniel Nathans</a:t>
            </a:r>
            <a:endParaRPr lang="en-US" sz="2000" b="1">
              <a:solidFill>
                <a:srgbClr val="0F116A"/>
              </a:solidFill>
            </a:endParaRPr>
          </a:p>
        </p:txBody>
      </p:sp>
      <p:pic>
        <p:nvPicPr>
          <p:cNvPr id="397320" name="Picture 8"/>
          <p:cNvPicPr>
            <a:picLocks noChangeAspect="1" noChangeArrowheads="1"/>
          </p:cNvPicPr>
          <p:nvPr/>
        </p:nvPicPr>
        <p:blipFill>
          <a:blip r:embed="rId5"/>
          <a:srcRect/>
          <a:stretch>
            <a:fillRect/>
          </a:stretch>
        </p:blipFill>
        <p:spPr bwMode="auto">
          <a:xfrm>
            <a:off x="4999038" y="1317625"/>
            <a:ext cx="1508125" cy="2132013"/>
          </a:xfrm>
          <a:prstGeom prst="rect">
            <a:avLst/>
          </a:prstGeom>
          <a:noFill/>
          <a:ln w="9525">
            <a:noFill/>
            <a:miter lim="800000"/>
            <a:headEnd/>
            <a:tailEnd/>
          </a:ln>
          <a:effectLst/>
        </p:spPr>
      </p:pic>
      <p:sp>
        <p:nvSpPr>
          <p:cNvPr id="397321" name="Rectangle 9"/>
          <p:cNvSpPr>
            <a:spLocks noChangeArrowheads="1"/>
          </p:cNvSpPr>
          <p:nvPr/>
        </p:nvSpPr>
        <p:spPr bwMode="auto">
          <a:xfrm>
            <a:off x="4670425" y="3451225"/>
            <a:ext cx="2165350"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F116A"/>
                </a:solidFill>
              </a:rPr>
              <a:t>Hamilton O. Smith</a:t>
            </a:r>
            <a:endParaRPr lang="en-US" sz="2000" b="1">
              <a:solidFill>
                <a:srgbClr val="0F116A"/>
              </a:solidFill>
            </a:endParaRPr>
          </a:p>
        </p:txBody>
      </p:sp>
      <p:sp>
        <p:nvSpPr>
          <p:cNvPr id="397323" name="Rectangle 11"/>
          <p:cNvSpPr>
            <a:spLocks noChangeArrowheads="1"/>
          </p:cNvSpPr>
          <p:nvPr/>
        </p:nvSpPr>
        <p:spPr bwMode="auto">
          <a:xfrm>
            <a:off x="152400" y="4038600"/>
            <a:ext cx="3429000" cy="1797050"/>
          </a:xfrm>
          <a:prstGeom prst="rect">
            <a:avLst/>
          </a:prstGeom>
          <a:noFill/>
          <a:ln w="9525">
            <a:noFill/>
            <a:miter lim="800000"/>
            <a:headEnd/>
            <a:tailEnd/>
          </a:ln>
          <a:effectLst/>
        </p:spPr>
        <p:txBody>
          <a:bodyPr>
            <a:prstTxWarp prst="textNoShape">
              <a:avLst/>
            </a:prstTxWarp>
            <a:spAutoFit/>
          </a:bodyPr>
          <a:lstStyle/>
          <a:p>
            <a:pPr algn="l"/>
            <a:r>
              <a:rPr lang="en-US" sz="2200" b="1" dirty="0">
                <a:solidFill>
                  <a:srgbClr val="0F116A"/>
                </a:solidFill>
              </a:rPr>
              <a:t>Restriction enzymes are named for the organism they come from:</a:t>
            </a:r>
          </a:p>
          <a:p>
            <a:pPr algn="l"/>
            <a:r>
              <a:rPr lang="en-US" b="1" dirty="0" err="1">
                <a:solidFill>
                  <a:srgbClr val="0F116A"/>
                </a:solidFill>
                <a:latin typeface="Times New Roman" charset="0"/>
              </a:rPr>
              <a:t>EcoR</a:t>
            </a:r>
            <a:r>
              <a:rPr lang="en-US" b="1" dirty="0" err="1">
                <a:solidFill>
                  <a:schemeClr val="tx2"/>
                </a:solidFill>
                <a:latin typeface="Times New Roman" charset="0"/>
              </a:rPr>
              <a:t>I</a:t>
            </a:r>
            <a:r>
              <a:rPr lang="en-US" sz="2200" b="1" dirty="0">
                <a:solidFill>
                  <a:srgbClr val="0F116A"/>
                </a:solidFill>
              </a:rPr>
              <a:t> = 1st restriction enzyme found in E. coli</a:t>
            </a:r>
            <a:endParaRPr lang="en-US" sz="3000" b="1" dirty="0">
              <a:solidFill>
                <a:srgbClr val="0F116A"/>
              </a:solidFill>
            </a:endParaRPr>
          </a:p>
        </p:txBody>
      </p:sp>
      <p:pic>
        <p:nvPicPr>
          <p:cNvPr id="397324" name="Picture 12" descr="20307618"/>
          <p:cNvPicPr>
            <a:picLocks noChangeAspect="1" noChangeArrowheads="1"/>
          </p:cNvPicPr>
          <p:nvPr/>
        </p:nvPicPr>
        <p:blipFill>
          <a:blip r:embed="rId6"/>
          <a:srcRect/>
          <a:stretch>
            <a:fillRect/>
          </a:stretch>
        </p:blipFill>
        <p:spPr bwMode="auto">
          <a:xfrm rot="-1800000">
            <a:off x="7216775" y="1874838"/>
            <a:ext cx="1974850" cy="1370012"/>
          </a:xfrm>
          <a:prstGeom prst="rect">
            <a:avLst/>
          </a:prstGeom>
          <a:noFill/>
        </p:spPr>
      </p:pic>
      <p:pic>
        <p:nvPicPr>
          <p:cNvPr id="397325" name="Picture 13" descr="21189505"/>
          <p:cNvPicPr>
            <a:picLocks noChangeAspect="1" noChangeArrowheads="1"/>
          </p:cNvPicPr>
          <p:nvPr/>
        </p:nvPicPr>
        <p:blipFill>
          <a:blip r:embed="rId7"/>
          <a:srcRect/>
          <a:stretch>
            <a:fillRect/>
          </a:stretch>
        </p:blipFill>
        <p:spPr bwMode="auto">
          <a:xfrm rot="10800000">
            <a:off x="6677025" y="1874838"/>
            <a:ext cx="1371600" cy="811212"/>
          </a:xfrm>
          <a:prstGeom prst="rect">
            <a:avLst/>
          </a:prstGeom>
          <a:noFill/>
        </p:spPr>
      </p:pic>
      <p:pic>
        <p:nvPicPr>
          <p:cNvPr id="38914" name="Picture 2"/>
          <p:cNvPicPr>
            <a:picLocks noChangeAspect="1" noChangeArrowheads="1"/>
          </p:cNvPicPr>
          <p:nvPr/>
        </p:nvPicPr>
        <p:blipFill>
          <a:blip r:embed="rId8"/>
          <a:srcRect/>
          <a:stretch>
            <a:fillRect/>
          </a:stretch>
        </p:blipFill>
        <p:spPr bwMode="auto">
          <a:xfrm>
            <a:off x="719138" y="1095947"/>
            <a:ext cx="1528762" cy="2367040"/>
          </a:xfrm>
          <a:prstGeom prst="rect">
            <a:avLst/>
          </a:prstGeom>
          <a:ln>
            <a:noFill/>
          </a:ln>
          <a:effectLst>
            <a:outerShdw blurRad="292100" dist="139700" dir="2700000" algn="tl" rotWithShape="0">
              <a:srgbClr val="333333">
                <a:alpha val="65000"/>
              </a:srgbClr>
            </a:outerShdw>
          </a:effectLst>
        </p:spPr>
      </p:pic>
      <p:pic>
        <p:nvPicPr>
          <p:cNvPr id="38915" name="Picture 3"/>
          <p:cNvPicPr>
            <a:picLocks noChangeAspect="1" noChangeArrowheads="1"/>
          </p:cNvPicPr>
          <p:nvPr/>
        </p:nvPicPr>
        <p:blipFill>
          <a:blip r:embed="rId9"/>
          <a:srcRect/>
          <a:stretch>
            <a:fillRect/>
          </a:stretch>
        </p:blipFill>
        <p:spPr bwMode="auto">
          <a:xfrm>
            <a:off x="2794000" y="1073150"/>
            <a:ext cx="1714500" cy="2402417"/>
          </a:xfrm>
          <a:prstGeom prst="rect">
            <a:avLst/>
          </a:prstGeom>
          <a:ln>
            <a:noFill/>
          </a:ln>
          <a:effectLst>
            <a:outerShdw blurRad="292100" dist="139700" dir="2700000" algn="tl" rotWithShape="0">
              <a:srgbClr val="333333">
                <a:alpha val="65000"/>
              </a:srgbClr>
            </a:outerShdw>
          </a:effectLst>
        </p:spPr>
      </p:pic>
      <p:pic>
        <p:nvPicPr>
          <p:cNvPr id="38916" name="Picture 4"/>
          <p:cNvPicPr>
            <a:picLocks noChangeAspect="1" noChangeArrowheads="1"/>
          </p:cNvPicPr>
          <p:nvPr/>
        </p:nvPicPr>
        <p:blipFill>
          <a:blip r:embed="rId10"/>
          <a:srcRect/>
          <a:stretch>
            <a:fillRect/>
          </a:stretch>
        </p:blipFill>
        <p:spPr bwMode="auto">
          <a:xfrm>
            <a:off x="4910032" y="1117600"/>
            <a:ext cx="1681267" cy="2355850"/>
          </a:xfrm>
          <a:prstGeom prst="rect">
            <a:avLst/>
          </a:prstGeom>
          <a:ln>
            <a:noFill/>
          </a:ln>
          <a:effectLst>
            <a:outerShdw blurRad="292100" dist="139700" dir="2700000" algn="tl" rotWithShape="0">
              <a:srgbClr val="333333">
                <a:alpha val="65000"/>
              </a:srgbClr>
            </a:outerShdw>
          </a:effectLst>
        </p:spPr>
      </p:pic>
      <p:pic>
        <p:nvPicPr>
          <p:cNvPr id="38917" name="Picture 5"/>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807356" y="4076700"/>
            <a:ext cx="2120494" cy="2387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n-US"/>
              <a:t>Restriction enzymes</a:t>
            </a:r>
          </a:p>
        </p:txBody>
      </p:sp>
      <p:sp>
        <p:nvSpPr>
          <p:cNvPr id="419843" name="Rectangle 3" descr="Rectangle: Click to edit Master text styles&#10;Second level&#10;Third level&#10;Fourth level&#10;Fifth level"/>
          <p:cNvSpPr>
            <a:spLocks noGrp="1" noChangeArrowheads="1"/>
          </p:cNvSpPr>
          <p:nvPr>
            <p:ph type="body" idx="1"/>
          </p:nvPr>
        </p:nvSpPr>
        <p:spPr>
          <a:xfrm>
            <a:off x="838200" y="1371600"/>
            <a:ext cx="7772400" cy="1416050"/>
          </a:xfrm>
        </p:spPr>
        <p:txBody>
          <a:bodyPr/>
          <a:lstStyle/>
          <a:p>
            <a:r>
              <a:rPr lang="en-US"/>
              <a:t>Cut DNA at specific sites</a:t>
            </a:r>
          </a:p>
          <a:p>
            <a:pPr lvl="1"/>
            <a:r>
              <a:rPr lang="en-US" u="sng">
                <a:solidFill>
                  <a:srgbClr val="CC0000"/>
                </a:solidFill>
              </a:rPr>
              <a:t>leave “sticky ends”</a:t>
            </a:r>
            <a:endParaRPr lang="en-US"/>
          </a:p>
        </p:txBody>
      </p:sp>
      <p:grpSp>
        <p:nvGrpSpPr>
          <p:cNvPr id="2" name="Group 4"/>
          <p:cNvGrpSpPr>
            <a:grpSpLocks/>
          </p:cNvGrpSpPr>
          <p:nvPr/>
        </p:nvGrpSpPr>
        <p:grpSpPr bwMode="auto">
          <a:xfrm>
            <a:off x="596900" y="5013325"/>
            <a:ext cx="8077200" cy="1082675"/>
            <a:chOff x="384" y="3024"/>
            <a:chExt cx="5088" cy="682"/>
          </a:xfrm>
        </p:grpSpPr>
        <p:sp>
          <p:nvSpPr>
            <p:cNvPr id="419845" name="Rectangle 5"/>
            <p:cNvSpPr>
              <a:spLocks noChangeArrowheads="1"/>
            </p:cNvSpPr>
            <p:nvPr/>
          </p:nvSpPr>
          <p:spPr bwMode="auto">
            <a:xfrm>
              <a:off x="2592" y="3072"/>
              <a:ext cx="2304" cy="240"/>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19846" name="Rectangle 6"/>
            <p:cNvSpPr>
              <a:spLocks noChangeArrowheads="1"/>
            </p:cNvSpPr>
            <p:nvPr/>
          </p:nvSpPr>
          <p:spPr bwMode="auto">
            <a:xfrm>
              <a:off x="1008" y="3408"/>
              <a:ext cx="1968" cy="288"/>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19847" name="Rectangle 7"/>
            <p:cNvSpPr>
              <a:spLocks noChangeArrowheads="1"/>
            </p:cNvSpPr>
            <p:nvPr/>
          </p:nvSpPr>
          <p:spPr bwMode="auto">
            <a:xfrm>
              <a:off x="3168" y="3072"/>
              <a:ext cx="2304" cy="624"/>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19848" name="Rectangle 8"/>
            <p:cNvSpPr>
              <a:spLocks noChangeArrowheads="1"/>
            </p:cNvSpPr>
            <p:nvPr/>
          </p:nvSpPr>
          <p:spPr bwMode="auto">
            <a:xfrm>
              <a:off x="384" y="3072"/>
              <a:ext cx="2016" cy="624"/>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19849" name="Rectangle 9"/>
            <p:cNvSpPr>
              <a:spLocks noChangeArrowheads="1"/>
            </p:cNvSpPr>
            <p:nvPr/>
          </p:nvSpPr>
          <p:spPr bwMode="auto">
            <a:xfrm>
              <a:off x="960" y="3024"/>
              <a:ext cx="3792" cy="682"/>
            </a:xfrm>
            <a:prstGeom prst="rect">
              <a:avLst/>
            </a:prstGeom>
            <a:noFill/>
            <a:ln w="9525">
              <a:noFill/>
              <a:miter lim="800000"/>
              <a:headEnd/>
              <a:tailEnd/>
            </a:ln>
            <a:effectLst/>
          </p:spPr>
          <p:txBody>
            <a:bodyPr anchor="ctr">
              <a:prstTxWarp prst="textNoShape">
                <a:avLst/>
              </a:prstTxWarp>
              <a:spAutoFit/>
            </a:bodyPr>
            <a:lstStyle/>
            <a:p>
              <a:pPr>
                <a:spcAft>
                  <a:spcPts val="600"/>
                </a:spcAft>
              </a:pPr>
              <a:r>
                <a:rPr lang="en-US" sz="3000" b="1">
                  <a:solidFill>
                    <a:srgbClr val="006604"/>
                  </a:solidFill>
                  <a:latin typeface="Courier" charset="0"/>
                </a:rPr>
                <a:t>GTAAC</a:t>
              </a:r>
              <a:r>
                <a:rPr lang="en-US" sz="3000" b="1">
                  <a:solidFill>
                    <a:srgbClr val="CC0000"/>
                  </a:solidFill>
                  <a:latin typeface="Courier" charset="0"/>
                </a:rPr>
                <a:t>G  AATTC</a:t>
              </a:r>
              <a:r>
                <a:rPr lang="en-US" sz="3000" b="1">
                  <a:solidFill>
                    <a:srgbClr val="006604"/>
                  </a:solidFill>
                  <a:latin typeface="Courier" charset="0"/>
                </a:rPr>
                <a:t>ACGCTT</a:t>
              </a:r>
              <a:endParaRPr lang="en-US" sz="3000" b="1">
                <a:solidFill>
                  <a:srgbClr val="0F116A"/>
                </a:solidFill>
                <a:latin typeface="Courier" charset="0"/>
              </a:endParaRPr>
            </a:p>
            <a:p>
              <a:r>
                <a:rPr lang="en-US" sz="3000" b="1">
                  <a:solidFill>
                    <a:srgbClr val="006604"/>
                  </a:solidFill>
                  <a:latin typeface="Courier" charset="0"/>
                </a:rPr>
                <a:t>CATTG</a:t>
              </a:r>
              <a:r>
                <a:rPr lang="en-US" sz="3000" b="1">
                  <a:solidFill>
                    <a:srgbClr val="CC0000"/>
                  </a:solidFill>
                  <a:latin typeface="Courier" charset="0"/>
                </a:rPr>
                <a:t>CTTAA  G</a:t>
              </a:r>
              <a:r>
                <a:rPr lang="en-US" sz="3000" b="1">
                  <a:solidFill>
                    <a:srgbClr val="006604"/>
                  </a:solidFill>
                  <a:latin typeface="Courier" charset="0"/>
                </a:rPr>
                <a:t>TGCGAA</a:t>
              </a:r>
            </a:p>
          </p:txBody>
        </p:sp>
      </p:grpSp>
      <p:grpSp>
        <p:nvGrpSpPr>
          <p:cNvPr id="3" name="Group 10"/>
          <p:cNvGrpSpPr>
            <a:grpSpLocks/>
          </p:cNvGrpSpPr>
          <p:nvPr/>
        </p:nvGrpSpPr>
        <p:grpSpPr bwMode="auto">
          <a:xfrm>
            <a:off x="596900" y="2895600"/>
            <a:ext cx="8077200" cy="1600200"/>
            <a:chOff x="384" y="1440"/>
            <a:chExt cx="5088" cy="1008"/>
          </a:xfrm>
        </p:grpSpPr>
        <p:sp>
          <p:nvSpPr>
            <p:cNvPr id="419851" name="Rectangle 11"/>
            <p:cNvSpPr>
              <a:spLocks noChangeArrowheads="1"/>
            </p:cNvSpPr>
            <p:nvPr/>
          </p:nvSpPr>
          <p:spPr bwMode="auto">
            <a:xfrm>
              <a:off x="384" y="1632"/>
              <a:ext cx="5088" cy="624"/>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grpSp>
          <p:nvGrpSpPr>
            <p:cNvPr id="4" name="Group 12"/>
            <p:cNvGrpSpPr>
              <a:grpSpLocks/>
            </p:cNvGrpSpPr>
            <p:nvPr/>
          </p:nvGrpSpPr>
          <p:grpSpPr bwMode="auto">
            <a:xfrm>
              <a:off x="1507" y="1440"/>
              <a:ext cx="2698" cy="1008"/>
              <a:chOff x="1632" y="1440"/>
              <a:chExt cx="2698" cy="1008"/>
            </a:xfrm>
          </p:grpSpPr>
          <p:sp>
            <p:nvSpPr>
              <p:cNvPr id="419853" name="Rectangle 13"/>
              <p:cNvSpPr>
                <a:spLocks noChangeArrowheads="1"/>
              </p:cNvSpPr>
              <p:nvPr/>
            </p:nvSpPr>
            <p:spPr bwMode="auto">
              <a:xfrm>
                <a:off x="1632" y="1622"/>
                <a:ext cx="2698" cy="682"/>
              </a:xfrm>
              <a:prstGeom prst="rect">
                <a:avLst/>
              </a:prstGeom>
              <a:noFill/>
              <a:ln w="9525">
                <a:noFill/>
                <a:miter lim="800000"/>
                <a:headEnd/>
                <a:tailEnd/>
              </a:ln>
              <a:effectLst/>
            </p:spPr>
            <p:txBody>
              <a:bodyPr anchor="ctr">
                <a:prstTxWarp prst="textNoShape">
                  <a:avLst/>
                </a:prstTxWarp>
                <a:spAutoFit/>
              </a:bodyPr>
              <a:lstStyle/>
              <a:p>
                <a:pPr>
                  <a:spcAft>
                    <a:spcPts val="600"/>
                  </a:spcAft>
                </a:pPr>
                <a:r>
                  <a:rPr lang="en-US" sz="3000" b="1">
                    <a:solidFill>
                      <a:srgbClr val="006604"/>
                    </a:solidFill>
                    <a:latin typeface="Courier" charset="0"/>
                  </a:rPr>
                  <a:t>GTAAC</a:t>
                </a:r>
                <a:r>
                  <a:rPr lang="en-US" sz="3000" b="1">
                    <a:solidFill>
                      <a:srgbClr val="CC0000"/>
                    </a:solidFill>
                    <a:latin typeface="Courier" charset="0"/>
                  </a:rPr>
                  <a:t>GAATTC</a:t>
                </a:r>
                <a:r>
                  <a:rPr lang="en-US" sz="3000" b="1">
                    <a:solidFill>
                      <a:srgbClr val="006604"/>
                    </a:solidFill>
                    <a:latin typeface="Courier" charset="0"/>
                  </a:rPr>
                  <a:t>ACGCTT</a:t>
                </a:r>
                <a:endParaRPr lang="en-US" sz="3000" b="1">
                  <a:solidFill>
                    <a:srgbClr val="0F116A"/>
                  </a:solidFill>
                  <a:latin typeface="Courier" charset="0"/>
                </a:endParaRPr>
              </a:p>
              <a:p>
                <a:r>
                  <a:rPr lang="en-US" sz="3000" b="1">
                    <a:solidFill>
                      <a:srgbClr val="006604"/>
                    </a:solidFill>
                    <a:latin typeface="Courier" charset="0"/>
                  </a:rPr>
                  <a:t>CATTG</a:t>
                </a:r>
                <a:r>
                  <a:rPr lang="en-US" sz="3000" b="1">
                    <a:solidFill>
                      <a:srgbClr val="CC0000"/>
                    </a:solidFill>
                    <a:latin typeface="Courier" charset="0"/>
                  </a:rPr>
                  <a:t>CTTAAG</a:t>
                </a:r>
                <a:r>
                  <a:rPr lang="en-US" sz="3000" b="1">
                    <a:solidFill>
                      <a:srgbClr val="006604"/>
                    </a:solidFill>
                    <a:latin typeface="Courier" charset="0"/>
                  </a:rPr>
                  <a:t>TGCGAA</a:t>
                </a:r>
              </a:p>
            </p:txBody>
          </p:sp>
          <p:sp>
            <p:nvSpPr>
              <p:cNvPr id="419854" name="Line 14"/>
              <p:cNvSpPr>
                <a:spLocks noChangeShapeType="1"/>
              </p:cNvSpPr>
              <p:nvPr/>
            </p:nvSpPr>
            <p:spPr bwMode="auto">
              <a:xfrm>
                <a:off x="2640" y="1440"/>
                <a:ext cx="0" cy="240"/>
              </a:xfrm>
              <a:prstGeom prst="line">
                <a:avLst/>
              </a:prstGeom>
              <a:noFill/>
              <a:ln w="38100">
                <a:solidFill>
                  <a:srgbClr val="000005"/>
                </a:solidFill>
                <a:round/>
                <a:headEnd/>
                <a:tailEnd type="triangle" w="med" len="med"/>
              </a:ln>
              <a:effectLst/>
            </p:spPr>
            <p:txBody>
              <a:bodyPr wrap="none" anchor="ctr">
                <a:prstTxWarp prst="textNoShape">
                  <a:avLst/>
                </a:prstTxWarp>
              </a:bodyPr>
              <a:lstStyle/>
              <a:p>
                <a:endParaRPr lang="en-US"/>
              </a:p>
            </p:txBody>
          </p:sp>
          <p:sp>
            <p:nvSpPr>
              <p:cNvPr id="419855" name="Line 15"/>
              <p:cNvSpPr>
                <a:spLocks noChangeShapeType="1"/>
              </p:cNvSpPr>
              <p:nvPr/>
            </p:nvSpPr>
            <p:spPr bwMode="auto">
              <a:xfrm flipV="1">
                <a:off x="3216" y="2208"/>
                <a:ext cx="0" cy="240"/>
              </a:xfrm>
              <a:prstGeom prst="line">
                <a:avLst/>
              </a:prstGeom>
              <a:noFill/>
              <a:ln w="38100">
                <a:solidFill>
                  <a:srgbClr val="000005"/>
                </a:solidFill>
                <a:round/>
                <a:headEnd/>
                <a:tailEnd type="triangle" w="med" len="med"/>
              </a:ln>
              <a:effectLst/>
            </p:spPr>
            <p:txBody>
              <a:bodyPr wrap="none" anchor="ctr">
                <a:prstTxWarp prst="textNoShape">
                  <a:avLst/>
                </a:prstTxWarp>
              </a:bodyPr>
              <a:lstStyle/>
              <a:p>
                <a:endParaRPr lang="en-US"/>
              </a:p>
            </p:txBody>
          </p:sp>
        </p:grpSp>
      </p:grpSp>
      <p:sp>
        <p:nvSpPr>
          <p:cNvPr id="419856" name="Rectangle 16"/>
          <p:cNvSpPr>
            <a:spLocks noChangeArrowheads="1"/>
          </p:cNvSpPr>
          <p:nvPr/>
        </p:nvSpPr>
        <p:spPr bwMode="auto">
          <a:xfrm>
            <a:off x="3683000" y="2632075"/>
            <a:ext cx="3068638" cy="339725"/>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1800" b="1">
                <a:solidFill>
                  <a:schemeClr val="tx2"/>
                </a:solidFill>
              </a:rPr>
              <a:t>restriction enzyme cut site</a:t>
            </a:r>
          </a:p>
        </p:txBody>
      </p:sp>
      <p:sp>
        <p:nvSpPr>
          <p:cNvPr id="419857" name="Rectangle 17"/>
          <p:cNvSpPr>
            <a:spLocks noChangeArrowheads="1"/>
          </p:cNvSpPr>
          <p:nvPr/>
        </p:nvSpPr>
        <p:spPr bwMode="auto">
          <a:xfrm>
            <a:off x="4724400" y="4419600"/>
            <a:ext cx="3068638" cy="339725"/>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1800" b="1">
                <a:solidFill>
                  <a:schemeClr val="tx2"/>
                </a:solidFill>
              </a:rPr>
              <a:t>restriction enzyme cut site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a:t>Sticky ends</a:t>
            </a:r>
          </a:p>
        </p:txBody>
      </p:sp>
      <p:sp>
        <p:nvSpPr>
          <p:cNvPr id="421891" name="Rectangle 3" descr="Rectangle: Click to edit Master text styles&#10;Second level&#10;Third level&#10;Fourth level&#10;Fifth level"/>
          <p:cNvSpPr>
            <a:spLocks noGrp="1" noChangeArrowheads="1"/>
          </p:cNvSpPr>
          <p:nvPr>
            <p:ph type="body" idx="1"/>
          </p:nvPr>
        </p:nvSpPr>
        <p:spPr>
          <a:xfrm>
            <a:off x="838200" y="1371600"/>
            <a:ext cx="7772400" cy="1752600"/>
          </a:xfrm>
        </p:spPr>
        <p:txBody>
          <a:bodyPr/>
          <a:lstStyle/>
          <a:p>
            <a:pPr>
              <a:lnSpc>
                <a:spcPct val="90000"/>
              </a:lnSpc>
            </a:pPr>
            <a:r>
              <a:rPr lang="en-US" sz="2600"/>
              <a:t>Cut other DNA with same enzymes</a:t>
            </a:r>
          </a:p>
          <a:p>
            <a:pPr lvl="1">
              <a:lnSpc>
                <a:spcPct val="90000"/>
              </a:lnSpc>
            </a:pPr>
            <a:r>
              <a:rPr lang="en-US" sz="2400"/>
              <a:t>leave “sticky ends” on both</a:t>
            </a:r>
          </a:p>
          <a:p>
            <a:pPr lvl="1">
              <a:lnSpc>
                <a:spcPct val="90000"/>
              </a:lnSpc>
            </a:pPr>
            <a:r>
              <a:rPr lang="en-US" sz="2400"/>
              <a:t>can glue DNA together at “sticky ends”</a:t>
            </a:r>
          </a:p>
          <a:p>
            <a:pPr lvl="1">
              <a:lnSpc>
                <a:spcPct val="90000"/>
              </a:lnSpc>
            </a:pPr>
            <a:endParaRPr lang="en-US" sz="2400"/>
          </a:p>
        </p:txBody>
      </p:sp>
      <p:grpSp>
        <p:nvGrpSpPr>
          <p:cNvPr id="2" name="Group 4"/>
          <p:cNvGrpSpPr>
            <a:grpSpLocks/>
          </p:cNvGrpSpPr>
          <p:nvPr/>
        </p:nvGrpSpPr>
        <p:grpSpPr bwMode="auto">
          <a:xfrm>
            <a:off x="609600" y="2819400"/>
            <a:ext cx="8077200" cy="1082675"/>
            <a:chOff x="384" y="1776"/>
            <a:chExt cx="5088" cy="682"/>
          </a:xfrm>
        </p:grpSpPr>
        <p:grpSp>
          <p:nvGrpSpPr>
            <p:cNvPr id="3" name="Group 5"/>
            <p:cNvGrpSpPr>
              <a:grpSpLocks/>
            </p:cNvGrpSpPr>
            <p:nvPr/>
          </p:nvGrpSpPr>
          <p:grpSpPr bwMode="auto">
            <a:xfrm>
              <a:off x="384" y="1776"/>
              <a:ext cx="5088" cy="682"/>
              <a:chOff x="384" y="3024"/>
              <a:chExt cx="5088" cy="682"/>
            </a:xfrm>
          </p:grpSpPr>
          <p:sp>
            <p:nvSpPr>
              <p:cNvPr id="421894" name="Rectangle 6"/>
              <p:cNvSpPr>
                <a:spLocks noChangeArrowheads="1"/>
              </p:cNvSpPr>
              <p:nvPr/>
            </p:nvSpPr>
            <p:spPr bwMode="auto">
              <a:xfrm>
                <a:off x="2592" y="3072"/>
                <a:ext cx="2304" cy="240"/>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21895" name="Rectangle 7"/>
              <p:cNvSpPr>
                <a:spLocks noChangeArrowheads="1"/>
              </p:cNvSpPr>
              <p:nvPr/>
            </p:nvSpPr>
            <p:spPr bwMode="auto">
              <a:xfrm>
                <a:off x="1008" y="3408"/>
                <a:ext cx="1968" cy="288"/>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21896" name="Rectangle 8"/>
              <p:cNvSpPr>
                <a:spLocks noChangeArrowheads="1"/>
              </p:cNvSpPr>
              <p:nvPr/>
            </p:nvSpPr>
            <p:spPr bwMode="auto">
              <a:xfrm>
                <a:off x="3168" y="3072"/>
                <a:ext cx="2304" cy="624"/>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21897" name="Rectangle 9"/>
              <p:cNvSpPr>
                <a:spLocks noChangeArrowheads="1"/>
              </p:cNvSpPr>
              <p:nvPr/>
            </p:nvSpPr>
            <p:spPr bwMode="auto">
              <a:xfrm>
                <a:off x="384" y="3072"/>
                <a:ext cx="2016" cy="624"/>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21898" name="Rectangle 10"/>
              <p:cNvSpPr>
                <a:spLocks noChangeArrowheads="1"/>
              </p:cNvSpPr>
              <p:nvPr/>
            </p:nvSpPr>
            <p:spPr bwMode="auto">
              <a:xfrm>
                <a:off x="960" y="3024"/>
                <a:ext cx="3792" cy="682"/>
              </a:xfrm>
              <a:prstGeom prst="rect">
                <a:avLst/>
              </a:prstGeom>
              <a:noFill/>
              <a:ln w="9525">
                <a:noFill/>
                <a:miter lim="800000"/>
                <a:headEnd/>
                <a:tailEnd/>
              </a:ln>
              <a:effectLst/>
            </p:spPr>
            <p:txBody>
              <a:bodyPr anchor="ctr">
                <a:prstTxWarp prst="textNoShape">
                  <a:avLst/>
                </a:prstTxWarp>
                <a:spAutoFit/>
              </a:bodyPr>
              <a:lstStyle/>
              <a:p>
                <a:pPr>
                  <a:spcAft>
                    <a:spcPts val="600"/>
                  </a:spcAft>
                </a:pPr>
                <a:r>
                  <a:rPr lang="en-US" sz="3000" b="1">
                    <a:solidFill>
                      <a:srgbClr val="006604"/>
                    </a:solidFill>
                    <a:latin typeface="Courier" charset="0"/>
                  </a:rPr>
                  <a:t>GTAAC</a:t>
                </a:r>
                <a:r>
                  <a:rPr lang="en-US" sz="3000" b="1">
                    <a:solidFill>
                      <a:srgbClr val="CC0000"/>
                    </a:solidFill>
                    <a:latin typeface="Courier" charset="0"/>
                  </a:rPr>
                  <a:t>G  AATTC</a:t>
                </a:r>
                <a:r>
                  <a:rPr lang="en-US" sz="3000" b="1">
                    <a:solidFill>
                      <a:srgbClr val="006604"/>
                    </a:solidFill>
                    <a:latin typeface="Courier" charset="0"/>
                  </a:rPr>
                  <a:t>ACGCTT</a:t>
                </a:r>
                <a:endParaRPr lang="en-US" sz="3000" b="1">
                  <a:solidFill>
                    <a:srgbClr val="0F116A"/>
                  </a:solidFill>
                  <a:latin typeface="Courier" charset="0"/>
                </a:endParaRPr>
              </a:p>
              <a:p>
                <a:r>
                  <a:rPr lang="en-US" sz="3000" b="1">
                    <a:solidFill>
                      <a:srgbClr val="006604"/>
                    </a:solidFill>
                    <a:latin typeface="Courier" charset="0"/>
                  </a:rPr>
                  <a:t>CATTG</a:t>
                </a:r>
                <a:r>
                  <a:rPr lang="en-US" sz="3000" b="1">
                    <a:solidFill>
                      <a:srgbClr val="CC0000"/>
                    </a:solidFill>
                    <a:latin typeface="Courier" charset="0"/>
                  </a:rPr>
                  <a:t>CTTAA  G</a:t>
                </a:r>
                <a:r>
                  <a:rPr lang="en-US" sz="3000" b="1">
                    <a:solidFill>
                      <a:srgbClr val="006604"/>
                    </a:solidFill>
                    <a:latin typeface="Courier" charset="0"/>
                  </a:rPr>
                  <a:t>TGCGAA</a:t>
                </a:r>
              </a:p>
            </p:txBody>
          </p:sp>
        </p:grpSp>
        <p:sp>
          <p:nvSpPr>
            <p:cNvPr id="421899" name="Rectangle 11"/>
            <p:cNvSpPr>
              <a:spLocks noChangeArrowheads="1"/>
            </p:cNvSpPr>
            <p:nvPr/>
          </p:nvSpPr>
          <p:spPr bwMode="auto">
            <a:xfrm>
              <a:off x="4676" y="1968"/>
              <a:ext cx="740" cy="370"/>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1800" b="1">
                  <a:solidFill>
                    <a:schemeClr val="tx2"/>
                  </a:solidFill>
                </a:rPr>
                <a:t>gene </a:t>
              </a:r>
              <a:br>
                <a:rPr lang="en-US" sz="1800" b="1">
                  <a:solidFill>
                    <a:schemeClr val="tx2"/>
                  </a:solidFill>
                </a:rPr>
              </a:br>
              <a:r>
                <a:rPr lang="en-US" sz="1800" b="1">
                  <a:solidFill>
                    <a:schemeClr val="tx2"/>
                  </a:solidFill>
                </a:rPr>
                <a:t>you want</a:t>
              </a:r>
            </a:p>
          </p:txBody>
        </p:sp>
      </p:grpSp>
      <p:grpSp>
        <p:nvGrpSpPr>
          <p:cNvPr id="4" name="Group 12"/>
          <p:cNvGrpSpPr>
            <a:grpSpLocks/>
          </p:cNvGrpSpPr>
          <p:nvPr/>
        </p:nvGrpSpPr>
        <p:grpSpPr bwMode="auto">
          <a:xfrm>
            <a:off x="609600" y="4114800"/>
            <a:ext cx="8242300" cy="1082675"/>
            <a:chOff x="384" y="2592"/>
            <a:chExt cx="5192" cy="682"/>
          </a:xfrm>
        </p:grpSpPr>
        <p:grpSp>
          <p:nvGrpSpPr>
            <p:cNvPr id="5" name="Group 13"/>
            <p:cNvGrpSpPr>
              <a:grpSpLocks/>
            </p:cNvGrpSpPr>
            <p:nvPr/>
          </p:nvGrpSpPr>
          <p:grpSpPr bwMode="auto">
            <a:xfrm>
              <a:off x="384" y="2592"/>
              <a:ext cx="5088" cy="682"/>
              <a:chOff x="384" y="2880"/>
              <a:chExt cx="5088" cy="682"/>
            </a:xfrm>
          </p:grpSpPr>
          <p:sp>
            <p:nvSpPr>
              <p:cNvPr id="421902" name="Rectangle 14"/>
              <p:cNvSpPr>
                <a:spLocks noChangeArrowheads="1"/>
              </p:cNvSpPr>
              <p:nvPr/>
            </p:nvSpPr>
            <p:spPr bwMode="auto">
              <a:xfrm>
                <a:off x="2592" y="2928"/>
                <a:ext cx="2304" cy="240"/>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sp>
            <p:nvSpPr>
              <p:cNvPr id="421903" name="Rectangle 15"/>
              <p:cNvSpPr>
                <a:spLocks noChangeArrowheads="1"/>
              </p:cNvSpPr>
              <p:nvPr/>
            </p:nvSpPr>
            <p:spPr bwMode="auto">
              <a:xfrm>
                <a:off x="1008" y="3264"/>
                <a:ext cx="1968" cy="288"/>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sp>
            <p:nvSpPr>
              <p:cNvPr id="421904" name="Rectangle 16"/>
              <p:cNvSpPr>
                <a:spLocks noChangeArrowheads="1"/>
              </p:cNvSpPr>
              <p:nvPr/>
            </p:nvSpPr>
            <p:spPr bwMode="auto">
              <a:xfrm>
                <a:off x="3168" y="2928"/>
                <a:ext cx="2304" cy="624"/>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sp>
            <p:nvSpPr>
              <p:cNvPr id="421905" name="Rectangle 17"/>
              <p:cNvSpPr>
                <a:spLocks noChangeArrowheads="1"/>
              </p:cNvSpPr>
              <p:nvPr/>
            </p:nvSpPr>
            <p:spPr bwMode="auto">
              <a:xfrm>
                <a:off x="384" y="2928"/>
                <a:ext cx="2016" cy="624"/>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sp>
            <p:nvSpPr>
              <p:cNvPr id="421906" name="Rectangle 18"/>
              <p:cNvSpPr>
                <a:spLocks noChangeArrowheads="1"/>
              </p:cNvSpPr>
              <p:nvPr/>
            </p:nvSpPr>
            <p:spPr bwMode="auto">
              <a:xfrm>
                <a:off x="912" y="2880"/>
                <a:ext cx="3792" cy="682"/>
              </a:xfrm>
              <a:prstGeom prst="rect">
                <a:avLst/>
              </a:prstGeom>
              <a:noFill/>
              <a:ln w="9525">
                <a:noFill/>
                <a:miter lim="800000"/>
                <a:headEnd/>
                <a:tailEnd/>
              </a:ln>
              <a:effectLst/>
            </p:spPr>
            <p:txBody>
              <a:bodyPr anchor="ctr">
                <a:prstTxWarp prst="textNoShape">
                  <a:avLst/>
                </a:prstTxWarp>
                <a:spAutoFit/>
              </a:bodyPr>
              <a:lstStyle/>
              <a:p>
                <a:pPr>
                  <a:spcAft>
                    <a:spcPts val="600"/>
                  </a:spcAft>
                </a:pPr>
                <a:r>
                  <a:rPr lang="en-US" sz="3000" b="1">
                    <a:solidFill>
                      <a:srgbClr val="0F116A"/>
                    </a:solidFill>
                    <a:latin typeface="Courier" charset="0"/>
                  </a:rPr>
                  <a:t>GGACCT</a:t>
                </a:r>
                <a:r>
                  <a:rPr lang="en-US" sz="3000" b="1">
                    <a:solidFill>
                      <a:srgbClr val="CC0000"/>
                    </a:solidFill>
                    <a:latin typeface="Courier" charset="0"/>
                  </a:rPr>
                  <a:t>G  AATTC</a:t>
                </a:r>
                <a:r>
                  <a:rPr lang="en-US" sz="3000" b="1">
                    <a:solidFill>
                      <a:srgbClr val="0F116A"/>
                    </a:solidFill>
                    <a:latin typeface="Courier" charset="0"/>
                  </a:rPr>
                  <a:t>CGGATA</a:t>
                </a:r>
              </a:p>
              <a:p>
                <a:r>
                  <a:rPr lang="en-US" sz="3000" b="1">
                    <a:solidFill>
                      <a:srgbClr val="0F116A"/>
                    </a:solidFill>
                    <a:latin typeface="Courier" charset="0"/>
                  </a:rPr>
                  <a:t>CCTGGA</a:t>
                </a:r>
                <a:r>
                  <a:rPr lang="en-US" sz="3000" b="1">
                    <a:solidFill>
                      <a:srgbClr val="CC0000"/>
                    </a:solidFill>
                    <a:latin typeface="Courier" charset="0"/>
                  </a:rPr>
                  <a:t>CTTAA  G</a:t>
                </a:r>
                <a:r>
                  <a:rPr lang="en-US" sz="3000" b="1">
                    <a:solidFill>
                      <a:srgbClr val="0F116A"/>
                    </a:solidFill>
                    <a:latin typeface="Courier" charset="0"/>
                  </a:rPr>
                  <a:t>GCCTAT</a:t>
                </a:r>
                <a:endParaRPr lang="en-US" sz="3000" b="1">
                  <a:solidFill>
                    <a:srgbClr val="006604"/>
                  </a:solidFill>
                  <a:latin typeface="Courier" charset="0"/>
                </a:endParaRPr>
              </a:p>
            </p:txBody>
          </p:sp>
        </p:grpSp>
        <p:sp>
          <p:nvSpPr>
            <p:cNvPr id="421907" name="Rectangle 19"/>
            <p:cNvSpPr>
              <a:spLocks noChangeArrowheads="1"/>
            </p:cNvSpPr>
            <p:nvPr/>
          </p:nvSpPr>
          <p:spPr bwMode="auto">
            <a:xfrm>
              <a:off x="4516" y="2706"/>
              <a:ext cx="1060" cy="526"/>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1800" b="1">
                  <a:solidFill>
                    <a:schemeClr val="tx2"/>
                  </a:solidFill>
                </a:rPr>
                <a:t>chromosome </a:t>
              </a:r>
              <a:br>
                <a:rPr lang="en-US" sz="1800" b="1">
                  <a:solidFill>
                    <a:schemeClr val="tx2"/>
                  </a:solidFill>
                </a:rPr>
              </a:br>
              <a:r>
                <a:rPr lang="en-US" sz="1800" b="1">
                  <a:solidFill>
                    <a:schemeClr val="tx2"/>
                  </a:solidFill>
                </a:rPr>
                <a:t>want to add </a:t>
              </a:r>
              <a:br>
                <a:rPr lang="en-US" sz="1800" b="1">
                  <a:solidFill>
                    <a:schemeClr val="tx2"/>
                  </a:solidFill>
                </a:rPr>
              </a:br>
              <a:r>
                <a:rPr lang="en-US" sz="1800" b="1">
                  <a:solidFill>
                    <a:schemeClr val="tx2"/>
                  </a:solidFill>
                </a:rPr>
                <a:t>gene to</a:t>
              </a:r>
            </a:p>
          </p:txBody>
        </p:sp>
      </p:grpSp>
      <p:grpSp>
        <p:nvGrpSpPr>
          <p:cNvPr id="6" name="Group 20"/>
          <p:cNvGrpSpPr>
            <a:grpSpLocks/>
          </p:cNvGrpSpPr>
          <p:nvPr/>
        </p:nvGrpSpPr>
        <p:grpSpPr bwMode="auto">
          <a:xfrm>
            <a:off x="609600" y="5486400"/>
            <a:ext cx="8077200" cy="1082675"/>
            <a:chOff x="384" y="3456"/>
            <a:chExt cx="5088" cy="682"/>
          </a:xfrm>
        </p:grpSpPr>
        <p:sp>
          <p:nvSpPr>
            <p:cNvPr id="421909" name="Rectangle 21"/>
            <p:cNvSpPr>
              <a:spLocks noChangeArrowheads="1"/>
            </p:cNvSpPr>
            <p:nvPr/>
          </p:nvSpPr>
          <p:spPr bwMode="auto">
            <a:xfrm>
              <a:off x="2592" y="3504"/>
              <a:ext cx="2304" cy="240"/>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21910" name="Rectangle 22"/>
            <p:cNvSpPr>
              <a:spLocks noChangeArrowheads="1"/>
            </p:cNvSpPr>
            <p:nvPr/>
          </p:nvSpPr>
          <p:spPr bwMode="auto">
            <a:xfrm>
              <a:off x="1008" y="3840"/>
              <a:ext cx="1968" cy="288"/>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sp>
          <p:nvSpPr>
            <p:cNvPr id="421911" name="Rectangle 23"/>
            <p:cNvSpPr>
              <a:spLocks noChangeArrowheads="1"/>
            </p:cNvSpPr>
            <p:nvPr/>
          </p:nvSpPr>
          <p:spPr bwMode="auto">
            <a:xfrm>
              <a:off x="3168" y="3504"/>
              <a:ext cx="2304" cy="624"/>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21912" name="Rectangle 24"/>
            <p:cNvSpPr>
              <a:spLocks noChangeArrowheads="1"/>
            </p:cNvSpPr>
            <p:nvPr/>
          </p:nvSpPr>
          <p:spPr bwMode="auto">
            <a:xfrm>
              <a:off x="384" y="3504"/>
              <a:ext cx="2016" cy="624"/>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sp>
          <p:nvSpPr>
            <p:cNvPr id="421913" name="Rectangle 25"/>
            <p:cNvSpPr>
              <a:spLocks noChangeArrowheads="1"/>
            </p:cNvSpPr>
            <p:nvPr/>
          </p:nvSpPr>
          <p:spPr bwMode="auto">
            <a:xfrm>
              <a:off x="912" y="3456"/>
              <a:ext cx="3792" cy="682"/>
            </a:xfrm>
            <a:prstGeom prst="rect">
              <a:avLst/>
            </a:prstGeom>
            <a:noFill/>
            <a:ln w="9525">
              <a:noFill/>
              <a:miter lim="800000"/>
              <a:headEnd/>
              <a:tailEnd/>
            </a:ln>
            <a:effectLst/>
          </p:spPr>
          <p:txBody>
            <a:bodyPr anchor="ctr">
              <a:prstTxWarp prst="textNoShape">
                <a:avLst/>
              </a:prstTxWarp>
              <a:spAutoFit/>
            </a:bodyPr>
            <a:lstStyle/>
            <a:p>
              <a:pPr>
                <a:spcAft>
                  <a:spcPts val="600"/>
                </a:spcAft>
              </a:pPr>
              <a:r>
                <a:rPr lang="en-US" sz="3000" b="1">
                  <a:solidFill>
                    <a:srgbClr val="0F116A"/>
                  </a:solidFill>
                  <a:latin typeface="Courier" charset="0"/>
                </a:rPr>
                <a:t>GGACCT</a:t>
              </a:r>
              <a:r>
                <a:rPr lang="en-US" sz="3000" b="1">
                  <a:solidFill>
                    <a:srgbClr val="CC0000"/>
                  </a:solidFill>
                  <a:latin typeface="Courier" charset="0"/>
                </a:rPr>
                <a:t>G  AATTC</a:t>
              </a:r>
              <a:r>
                <a:rPr lang="en-US" sz="3000" b="1">
                  <a:solidFill>
                    <a:srgbClr val="006604"/>
                  </a:solidFill>
                  <a:latin typeface="Courier" charset="0"/>
                </a:rPr>
                <a:t>ACGCTT</a:t>
              </a:r>
              <a:endParaRPr lang="en-US" sz="3000" b="1">
                <a:solidFill>
                  <a:srgbClr val="0F116A"/>
                </a:solidFill>
                <a:latin typeface="Courier" charset="0"/>
              </a:endParaRPr>
            </a:p>
            <a:p>
              <a:r>
                <a:rPr lang="en-US" sz="3000" b="1">
                  <a:solidFill>
                    <a:srgbClr val="0F116A"/>
                  </a:solidFill>
                  <a:latin typeface="Courier" charset="0"/>
                </a:rPr>
                <a:t>CCTGGA</a:t>
              </a:r>
              <a:r>
                <a:rPr lang="en-US" sz="3000" b="1">
                  <a:solidFill>
                    <a:srgbClr val="CC0000"/>
                  </a:solidFill>
                  <a:latin typeface="Courier" charset="0"/>
                </a:rPr>
                <a:t>CTTAA  G</a:t>
              </a:r>
              <a:r>
                <a:rPr lang="en-US" sz="3000" b="1">
                  <a:solidFill>
                    <a:srgbClr val="006604"/>
                  </a:solidFill>
                  <a:latin typeface="Courier" charset="0"/>
                </a:rPr>
                <a:t>TGCGAA</a:t>
              </a:r>
            </a:p>
          </p:txBody>
        </p:sp>
        <p:sp>
          <p:nvSpPr>
            <p:cNvPr id="421914" name="Rectangle 26"/>
            <p:cNvSpPr>
              <a:spLocks noChangeArrowheads="1"/>
            </p:cNvSpPr>
            <p:nvPr/>
          </p:nvSpPr>
          <p:spPr bwMode="auto">
            <a:xfrm>
              <a:off x="4648" y="3648"/>
              <a:ext cx="796" cy="370"/>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1800" b="1">
                  <a:solidFill>
                    <a:schemeClr val="tx2"/>
                  </a:solidFill>
                </a:rPr>
                <a:t>combined</a:t>
              </a:r>
              <a:br>
                <a:rPr lang="en-US" sz="1800" b="1">
                  <a:solidFill>
                    <a:schemeClr val="tx2"/>
                  </a:solidFill>
                </a:rPr>
              </a:br>
              <a:r>
                <a:rPr lang="en-US" sz="1800" b="1">
                  <a:solidFill>
                    <a:schemeClr val="tx2"/>
                  </a:solidFill>
                </a:rPr>
                <a:t>DNA</a:t>
              </a:r>
            </a:p>
          </p:txBody>
        </p:sp>
      </p:gr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ChangeArrowheads="1"/>
          </p:cNvSpPr>
          <p:nvPr/>
        </p:nvSpPr>
        <p:spPr bwMode="auto">
          <a:xfrm>
            <a:off x="609600" y="1676400"/>
            <a:ext cx="8077200" cy="533400"/>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grpSp>
        <p:nvGrpSpPr>
          <p:cNvPr id="2" name="Group 3"/>
          <p:cNvGrpSpPr>
            <a:grpSpLocks/>
          </p:cNvGrpSpPr>
          <p:nvPr/>
        </p:nvGrpSpPr>
        <p:grpSpPr bwMode="auto">
          <a:xfrm>
            <a:off x="2286000" y="1676400"/>
            <a:ext cx="4876800" cy="533400"/>
            <a:chOff x="1440" y="1200"/>
            <a:chExt cx="3072" cy="336"/>
          </a:xfrm>
        </p:grpSpPr>
        <p:sp>
          <p:nvSpPr>
            <p:cNvPr id="423940" name="Rectangle 4"/>
            <p:cNvSpPr>
              <a:spLocks noChangeArrowheads="1"/>
            </p:cNvSpPr>
            <p:nvPr/>
          </p:nvSpPr>
          <p:spPr bwMode="auto">
            <a:xfrm>
              <a:off x="1872" y="1200"/>
              <a:ext cx="2208" cy="336"/>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sp>
          <p:nvSpPr>
            <p:cNvPr id="423941" name="Rectangle 5"/>
            <p:cNvSpPr>
              <a:spLocks noChangeArrowheads="1"/>
            </p:cNvSpPr>
            <p:nvPr/>
          </p:nvSpPr>
          <p:spPr bwMode="auto">
            <a:xfrm>
              <a:off x="1440" y="1200"/>
              <a:ext cx="672" cy="192"/>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sp>
          <p:nvSpPr>
            <p:cNvPr id="423942" name="Rectangle 6"/>
            <p:cNvSpPr>
              <a:spLocks noChangeArrowheads="1"/>
            </p:cNvSpPr>
            <p:nvPr/>
          </p:nvSpPr>
          <p:spPr bwMode="auto">
            <a:xfrm>
              <a:off x="3840" y="1344"/>
              <a:ext cx="672" cy="192"/>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grpSp>
      <p:sp>
        <p:nvSpPr>
          <p:cNvPr id="423943" name="Rectangle 7"/>
          <p:cNvSpPr>
            <a:spLocks noGrp="1" noChangeArrowheads="1"/>
          </p:cNvSpPr>
          <p:nvPr>
            <p:ph type="title"/>
          </p:nvPr>
        </p:nvSpPr>
        <p:spPr>
          <a:xfrm>
            <a:off x="609600" y="685800"/>
            <a:ext cx="8534400" cy="762000"/>
          </a:xfrm>
        </p:spPr>
        <p:txBody>
          <a:bodyPr/>
          <a:lstStyle/>
          <a:p>
            <a:r>
              <a:rPr lang="en-US"/>
              <a:t>Sticky ends help glue genes together</a:t>
            </a:r>
          </a:p>
        </p:txBody>
      </p:sp>
      <p:grpSp>
        <p:nvGrpSpPr>
          <p:cNvPr id="3" name="Group 8"/>
          <p:cNvGrpSpPr>
            <a:grpSpLocks/>
          </p:cNvGrpSpPr>
          <p:nvPr/>
        </p:nvGrpSpPr>
        <p:grpSpPr bwMode="auto">
          <a:xfrm>
            <a:off x="762000" y="1447800"/>
            <a:ext cx="7696200" cy="990600"/>
            <a:chOff x="480" y="912"/>
            <a:chExt cx="4848" cy="624"/>
          </a:xfrm>
        </p:grpSpPr>
        <p:sp>
          <p:nvSpPr>
            <p:cNvPr id="423945" name="Rectangle 9"/>
            <p:cNvSpPr>
              <a:spLocks noChangeArrowheads="1"/>
            </p:cNvSpPr>
            <p:nvPr/>
          </p:nvSpPr>
          <p:spPr bwMode="auto">
            <a:xfrm>
              <a:off x="480" y="1089"/>
              <a:ext cx="4848" cy="318"/>
            </a:xfrm>
            <a:prstGeom prst="rect">
              <a:avLst/>
            </a:prstGeom>
            <a:noFill/>
            <a:ln w="9525">
              <a:noFill/>
              <a:miter lim="800000"/>
              <a:headEnd/>
              <a:tailEnd/>
            </a:ln>
            <a:effectLst/>
          </p:spPr>
          <p:txBody>
            <a:bodyPr anchor="ctr">
              <a:prstTxWarp prst="textNoShape">
                <a:avLst/>
              </a:prstTxWarp>
              <a:spAutoFit/>
            </a:bodyPr>
            <a:lstStyle/>
            <a:p>
              <a:pPr>
                <a:lnSpc>
                  <a:spcPct val="50000"/>
                </a:lnSpc>
                <a:spcAft>
                  <a:spcPts val="600"/>
                </a:spcAft>
              </a:pPr>
              <a:r>
                <a:rPr lang="en-US" sz="2200" b="1">
                  <a:solidFill>
                    <a:srgbClr val="0F116A"/>
                  </a:solidFill>
                  <a:latin typeface="Courier" charset="0"/>
                </a:rPr>
                <a:t>TTGTAAC</a:t>
              </a:r>
              <a:r>
                <a:rPr lang="en-US" sz="2200" b="1">
                  <a:solidFill>
                    <a:srgbClr val="CC0000"/>
                  </a:solidFill>
                  <a:latin typeface="Courier" charset="0"/>
                </a:rPr>
                <a:t>GAATTC</a:t>
              </a:r>
              <a:r>
                <a:rPr lang="en-US" sz="2200" b="1">
                  <a:solidFill>
                    <a:srgbClr val="006604"/>
                  </a:solidFill>
                  <a:latin typeface="Courier" charset="0"/>
                </a:rPr>
                <a:t>TACGAATGGTTACATCGCC</a:t>
              </a:r>
              <a:r>
                <a:rPr lang="en-US" sz="2200" b="1">
                  <a:solidFill>
                    <a:srgbClr val="CC0000"/>
                  </a:solidFill>
                  <a:latin typeface="Courier" charset="0"/>
                </a:rPr>
                <a:t>GAATTC</a:t>
              </a:r>
              <a:r>
                <a:rPr lang="en-US" sz="2200" b="1">
                  <a:solidFill>
                    <a:srgbClr val="0F116A"/>
                  </a:solidFill>
                  <a:latin typeface="Courier" charset="0"/>
                </a:rPr>
                <a:t>ACGCTT</a:t>
              </a:r>
            </a:p>
            <a:p>
              <a:pPr>
                <a:lnSpc>
                  <a:spcPct val="50000"/>
                </a:lnSpc>
              </a:pPr>
              <a:r>
                <a:rPr lang="en-US" sz="2200" b="1">
                  <a:solidFill>
                    <a:srgbClr val="0F116A"/>
                  </a:solidFill>
                  <a:latin typeface="Courier" charset="0"/>
                </a:rPr>
                <a:t>AACATTG</a:t>
              </a:r>
              <a:r>
                <a:rPr lang="en-US" sz="2200" b="1">
                  <a:solidFill>
                    <a:srgbClr val="CC0000"/>
                  </a:solidFill>
                  <a:latin typeface="Courier" charset="0"/>
                </a:rPr>
                <a:t>CTTAAG</a:t>
              </a:r>
              <a:r>
                <a:rPr lang="en-US" sz="2200" b="1">
                  <a:solidFill>
                    <a:srgbClr val="006604"/>
                  </a:solidFill>
                  <a:latin typeface="Courier" charset="0"/>
                </a:rPr>
                <a:t>ATGCTTACCAATGTAGCGG</a:t>
              </a:r>
              <a:r>
                <a:rPr lang="en-US" sz="2200" b="1">
                  <a:solidFill>
                    <a:srgbClr val="CC0000"/>
                  </a:solidFill>
                  <a:latin typeface="Courier" charset="0"/>
                </a:rPr>
                <a:t>CTTAAG</a:t>
              </a:r>
              <a:r>
                <a:rPr lang="en-US" sz="2200" b="1">
                  <a:solidFill>
                    <a:srgbClr val="0F116A"/>
                  </a:solidFill>
                  <a:latin typeface="Courier" charset="0"/>
                </a:rPr>
                <a:t>TGCGAA</a:t>
              </a:r>
              <a:endParaRPr lang="en-US" sz="2200" b="1">
                <a:solidFill>
                  <a:srgbClr val="006604"/>
                </a:solidFill>
                <a:latin typeface="Courier" charset="0"/>
              </a:endParaRPr>
            </a:p>
          </p:txBody>
        </p:sp>
        <p:sp>
          <p:nvSpPr>
            <p:cNvPr id="423946" name="Line 10"/>
            <p:cNvSpPr>
              <a:spLocks noChangeShapeType="1"/>
            </p:cNvSpPr>
            <p:nvPr/>
          </p:nvSpPr>
          <p:spPr bwMode="auto">
            <a:xfrm>
              <a:off x="1440" y="912"/>
              <a:ext cx="0" cy="192"/>
            </a:xfrm>
            <a:prstGeom prst="line">
              <a:avLst/>
            </a:prstGeom>
            <a:noFill/>
            <a:ln w="28575">
              <a:solidFill>
                <a:srgbClr val="000005"/>
              </a:solidFill>
              <a:round/>
              <a:headEnd/>
              <a:tailEnd type="triangle" w="med" len="med"/>
            </a:ln>
            <a:effectLst/>
          </p:spPr>
          <p:txBody>
            <a:bodyPr wrap="none" anchor="ctr">
              <a:prstTxWarp prst="textNoShape">
                <a:avLst/>
              </a:prstTxWarp>
            </a:bodyPr>
            <a:lstStyle/>
            <a:p>
              <a:endParaRPr lang="en-US"/>
            </a:p>
          </p:txBody>
        </p:sp>
        <p:sp>
          <p:nvSpPr>
            <p:cNvPr id="423947" name="Line 11"/>
            <p:cNvSpPr>
              <a:spLocks noChangeShapeType="1"/>
            </p:cNvSpPr>
            <p:nvPr/>
          </p:nvSpPr>
          <p:spPr bwMode="auto">
            <a:xfrm flipV="1">
              <a:off x="1872" y="1344"/>
              <a:ext cx="0" cy="192"/>
            </a:xfrm>
            <a:prstGeom prst="line">
              <a:avLst/>
            </a:prstGeom>
            <a:noFill/>
            <a:ln w="28575">
              <a:solidFill>
                <a:srgbClr val="000005"/>
              </a:solidFill>
              <a:round/>
              <a:headEnd/>
              <a:tailEnd type="triangle" w="med" len="med"/>
            </a:ln>
            <a:effectLst/>
          </p:spPr>
          <p:txBody>
            <a:bodyPr wrap="none" anchor="ctr">
              <a:prstTxWarp prst="textNoShape">
                <a:avLst/>
              </a:prstTxWarp>
            </a:bodyPr>
            <a:lstStyle/>
            <a:p>
              <a:endParaRPr lang="en-US"/>
            </a:p>
          </p:txBody>
        </p:sp>
      </p:grpSp>
      <p:sp>
        <p:nvSpPr>
          <p:cNvPr id="423948" name="Line 12"/>
          <p:cNvSpPr>
            <a:spLocks noChangeShapeType="1"/>
          </p:cNvSpPr>
          <p:nvPr/>
        </p:nvSpPr>
        <p:spPr bwMode="auto">
          <a:xfrm flipV="1">
            <a:off x="7162800" y="2133600"/>
            <a:ext cx="0" cy="304800"/>
          </a:xfrm>
          <a:prstGeom prst="line">
            <a:avLst/>
          </a:prstGeom>
          <a:noFill/>
          <a:ln w="28575">
            <a:solidFill>
              <a:srgbClr val="000005"/>
            </a:solidFill>
            <a:round/>
            <a:headEnd/>
            <a:tailEnd type="triangle" w="med" len="med"/>
          </a:ln>
          <a:effectLst/>
        </p:spPr>
        <p:txBody>
          <a:bodyPr wrap="none" anchor="ctr">
            <a:prstTxWarp prst="textNoShape">
              <a:avLst/>
            </a:prstTxWarp>
          </a:bodyPr>
          <a:lstStyle/>
          <a:p>
            <a:endParaRPr lang="en-US"/>
          </a:p>
        </p:txBody>
      </p:sp>
      <p:sp>
        <p:nvSpPr>
          <p:cNvPr id="423949" name="Line 13"/>
          <p:cNvSpPr>
            <a:spLocks noChangeShapeType="1"/>
          </p:cNvSpPr>
          <p:nvPr/>
        </p:nvSpPr>
        <p:spPr bwMode="auto">
          <a:xfrm>
            <a:off x="6477000" y="1447800"/>
            <a:ext cx="0" cy="304800"/>
          </a:xfrm>
          <a:prstGeom prst="line">
            <a:avLst/>
          </a:prstGeom>
          <a:noFill/>
          <a:ln w="28575">
            <a:solidFill>
              <a:srgbClr val="000005"/>
            </a:solidFill>
            <a:round/>
            <a:headEnd/>
            <a:tailEnd type="triangle" w="med" len="med"/>
          </a:ln>
          <a:effectLst/>
        </p:spPr>
        <p:txBody>
          <a:bodyPr wrap="none" anchor="ctr">
            <a:prstTxWarp prst="textNoShape">
              <a:avLst/>
            </a:prstTxWarp>
          </a:bodyPr>
          <a:lstStyle/>
          <a:p>
            <a:endParaRPr lang="en-US"/>
          </a:p>
        </p:txBody>
      </p:sp>
      <p:sp>
        <p:nvSpPr>
          <p:cNvPr id="423950" name="AutoShape 14"/>
          <p:cNvSpPr>
            <a:spLocks noChangeArrowheads="1"/>
          </p:cNvSpPr>
          <p:nvPr/>
        </p:nvSpPr>
        <p:spPr bwMode="auto">
          <a:xfrm>
            <a:off x="4267200" y="2286000"/>
            <a:ext cx="1295400" cy="609600"/>
          </a:xfrm>
          <a:prstGeom prst="downArrow">
            <a:avLst>
              <a:gd name="adj1" fmla="val 46074"/>
              <a:gd name="adj2" fmla="val 27083"/>
            </a:avLst>
          </a:prstGeom>
          <a:solidFill>
            <a:srgbClr val="C4601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23951" name="Rectangle 15"/>
          <p:cNvSpPr>
            <a:spLocks noChangeArrowheads="1"/>
          </p:cNvSpPr>
          <p:nvPr/>
        </p:nvSpPr>
        <p:spPr bwMode="auto">
          <a:xfrm>
            <a:off x="3581400" y="1371600"/>
            <a:ext cx="2057400" cy="366713"/>
          </a:xfrm>
          <a:prstGeom prst="rect">
            <a:avLst/>
          </a:prstGeom>
          <a:noFill/>
          <a:ln w="9525">
            <a:noFill/>
            <a:miter lim="800000"/>
            <a:headEnd/>
            <a:tailEnd/>
          </a:ln>
          <a:effectLst/>
        </p:spPr>
        <p:txBody>
          <a:bodyPr anchor="ctr">
            <a:prstTxWarp prst="textNoShape">
              <a:avLst/>
            </a:prstTxWarp>
            <a:spAutoFit/>
          </a:bodyPr>
          <a:lstStyle/>
          <a:p>
            <a:r>
              <a:rPr lang="en-US" sz="1800" b="1">
                <a:solidFill>
                  <a:srgbClr val="000005"/>
                </a:solidFill>
              </a:rPr>
              <a:t>gene you want</a:t>
            </a:r>
            <a:endParaRPr lang="en-US" sz="1800" b="1">
              <a:solidFill>
                <a:schemeClr val="tx2"/>
              </a:solidFill>
            </a:endParaRPr>
          </a:p>
        </p:txBody>
      </p:sp>
      <p:sp>
        <p:nvSpPr>
          <p:cNvPr id="423952" name="Rectangle 16"/>
          <p:cNvSpPr>
            <a:spLocks noChangeArrowheads="1"/>
          </p:cNvSpPr>
          <p:nvPr/>
        </p:nvSpPr>
        <p:spPr bwMode="auto">
          <a:xfrm>
            <a:off x="6400800" y="1371600"/>
            <a:ext cx="1295400" cy="366713"/>
          </a:xfrm>
          <a:prstGeom prst="rect">
            <a:avLst/>
          </a:prstGeom>
          <a:noFill/>
          <a:ln w="9525">
            <a:noFill/>
            <a:miter lim="800000"/>
            <a:headEnd/>
            <a:tailEnd/>
          </a:ln>
          <a:effectLst/>
        </p:spPr>
        <p:txBody>
          <a:bodyPr anchor="ctr">
            <a:prstTxWarp prst="textNoShape">
              <a:avLst/>
            </a:prstTxWarp>
            <a:spAutoFit/>
          </a:bodyPr>
          <a:lstStyle/>
          <a:p>
            <a:r>
              <a:rPr lang="en-US" sz="1800" b="1">
                <a:solidFill>
                  <a:srgbClr val="000005"/>
                </a:solidFill>
              </a:rPr>
              <a:t>cut sites</a:t>
            </a:r>
            <a:endParaRPr lang="en-US" sz="1800" b="1">
              <a:solidFill>
                <a:schemeClr val="tx2"/>
              </a:solidFill>
            </a:endParaRPr>
          </a:p>
        </p:txBody>
      </p:sp>
      <p:sp>
        <p:nvSpPr>
          <p:cNvPr id="423953" name="Rectangle 17"/>
          <p:cNvSpPr>
            <a:spLocks noChangeArrowheads="1"/>
          </p:cNvSpPr>
          <p:nvPr/>
        </p:nvSpPr>
        <p:spPr bwMode="auto">
          <a:xfrm>
            <a:off x="1066800" y="1371600"/>
            <a:ext cx="1295400" cy="366713"/>
          </a:xfrm>
          <a:prstGeom prst="rect">
            <a:avLst/>
          </a:prstGeom>
          <a:noFill/>
          <a:ln w="9525">
            <a:noFill/>
            <a:miter lim="800000"/>
            <a:headEnd/>
            <a:tailEnd/>
          </a:ln>
          <a:effectLst/>
        </p:spPr>
        <p:txBody>
          <a:bodyPr anchor="ctr">
            <a:prstTxWarp prst="textNoShape">
              <a:avLst/>
            </a:prstTxWarp>
            <a:spAutoFit/>
          </a:bodyPr>
          <a:lstStyle/>
          <a:p>
            <a:r>
              <a:rPr lang="en-US" sz="1800" b="1">
                <a:solidFill>
                  <a:srgbClr val="000005"/>
                </a:solidFill>
              </a:rPr>
              <a:t>cut sites</a:t>
            </a:r>
            <a:endParaRPr lang="en-US" sz="1800" b="1">
              <a:solidFill>
                <a:schemeClr val="tx2"/>
              </a:solidFill>
            </a:endParaRPr>
          </a:p>
        </p:txBody>
      </p:sp>
      <p:grpSp>
        <p:nvGrpSpPr>
          <p:cNvPr id="4" name="Group 18"/>
          <p:cNvGrpSpPr>
            <a:grpSpLocks/>
          </p:cNvGrpSpPr>
          <p:nvPr/>
        </p:nvGrpSpPr>
        <p:grpSpPr bwMode="auto">
          <a:xfrm>
            <a:off x="609600" y="4191000"/>
            <a:ext cx="8534400" cy="1676400"/>
            <a:chOff x="384" y="2640"/>
            <a:chExt cx="5376" cy="1056"/>
          </a:xfrm>
        </p:grpSpPr>
        <p:sp>
          <p:nvSpPr>
            <p:cNvPr id="423955" name="Rectangle 19"/>
            <p:cNvSpPr>
              <a:spLocks noChangeArrowheads="1"/>
            </p:cNvSpPr>
            <p:nvPr/>
          </p:nvSpPr>
          <p:spPr bwMode="auto">
            <a:xfrm>
              <a:off x="2880" y="2847"/>
              <a:ext cx="2592" cy="336"/>
            </a:xfrm>
            <a:prstGeom prst="rect">
              <a:avLst/>
            </a:prstGeom>
            <a:solidFill>
              <a:schemeClr val="tx2"/>
            </a:solidFill>
            <a:ln w="9525">
              <a:noFill/>
              <a:miter lim="800000"/>
              <a:headEnd/>
              <a:tailEnd/>
            </a:ln>
            <a:effectLst/>
          </p:spPr>
          <p:txBody>
            <a:bodyPr wrap="none" anchor="ctr">
              <a:prstTxWarp prst="textNoShape">
                <a:avLst/>
              </a:prstTxWarp>
            </a:bodyPr>
            <a:lstStyle/>
            <a:p>
              <a:endParaRPr lang="en-US"/>
            </a:p>
          </p:txBody>
        </p:sp>
        <p:sp>
          <p:nvSpPr>
            <p:cNvPr id="423956" name="Rectangle 20"/>
            <p:cNvSpPr>
              <a:spLocks noChangeArrowheads="1"/>
            </p:cNvSpPr>
            <p:nvPr/>
          </p:nvSpPr>
          <p:spPr bwMode="auto">
            <a:xfrm>
              <a:off x="2448" y="2847"/>
              <a:ext cx="960" cy="159"/>
            </a:xfrm>
            <a:prstGeom prst="rect">
              <a:avLst/>
            </a:prstGeom>
            <a:solidFill>
              <a:schemeClr val="tx2"/>
            </a:solidFill>
            <a:ln w="9525">
              <a:noFill/>
              <a:miter lim="800000"/>
              <a:headEnd/>
              <a:tailEnd/>
            </a:ln>
            <a:effectLst/>
          </p:spPr>
          <p:txBody>
            <a:bodyPr wrap="none" anchor="ctr">
              <a:prstTxWarp prst="textNoShape">
                <a:avLst/>
              </a:prstTxWarp>
            </a:bodyPr>
            <a:lstStyle/>
            <a:p>
              <a:endParaRPr lang="en-US"/>
            </a:p>
          </p:txBody>
        </p:sp>
        <p:sp>
          <p:nvSpPr>
            <p:cNvPr id="423957" name="Rectangle 21"/>
            <p:cNvSpPr>
              <a:spLocks noChangeArrowheads="1"/>
            </p:cNvSpPr>
            <p:nvPr/>
          </p:nvSpPr>
          <p:spPr bwMode="auto">
            <a:xfrm>
              <a:off x="1872" y="3024"/>
              <a:ext cx="960" cy="159"/>
            </a:xfrm>
            <a:prstGeom prst="rect">
              <a:avLst/>
            </a:prstGeom>
            <a:solidFill>
              <a:schemeClr val="tx2"/>
            </a:solidFill>
            <a:ln w="9525">
              <a:noFill/>
              <a:miter lim="800000"/>
              <a:headEnd/>
              <a:tailEnd/>
            </a:ln>
            <a:effectLst/>
          </p:spPr>
          <p:txBody>
            <a:bodyPr wrap="none" anchor="ctr">
              <a:prstTxWarp prst="textNoShape">
                <a:avLst/>
              </a:prstTxWarp>
            </a:bodyPr>
            <a:lstStyle/>
            <a:p>
              <a:endParaRPr lang="en-US"/>
            </a:p>
          </p:txBody>
        </p:sp>
        <p:sp>
          <p:nvSpPr>
            <p:cNvPr id="423958" name="Rectangle 22"/>
            <p:cNvSpPr>
              <a:spLocks noChangeArrowheads="1"/>
            </p:cNvSpPr>
            <p:nvPr/>
          </p:nvSpPr>
          <p:spPr bwMode="auto">
            <a:xfrm>
              <a:off x="384" y="2847"/>
              <a:ext cx="2016" cy="336"/>
            </a:xfrm>
            <a:prstGeom prst="rect">
              <a:avLst/>
            </a:prstGeom>
            <a:solidFill>
              <a:schemeClr val="tx2"/>
            </a:solidFill>
            <a:ln w="9525">
              <a:noFill/>
              <a:miter lim="800000"/>
              <a:headEnd/>
              <a:tailEnd/>
            </a:ln>
            <a:effectLst/>
          </p:spPr>
          <p:txBody>
            <a:bodyPr wrap="none" anchor="ctr">
              <a:prstTxWarp prst="textNoShape">
                <a:avLst/>
              </a:prstTxWarp>
            </a:bodyPr>
            <a:lstStyle/>
            <a:p>
              <a:endParaRPr lang="en-US"/>
            </a:p>
          </p:txBody>
        </p:sp>
        <p:sp>
          <p:nvSpPr>
            <p:cNvPr id="423959" name="Rectangle 23"/>
            <p:cNvSpPr>
              <a:spLocks noChangeArrowheads="1"/>
            </p:cNvSpPr>
            <p:nvPr/>
          </p:nvSpPr>
          <p:spPr bwMode="auto">
            <a:xfrm>
              <a:off x="480" y="2880"/>
              <a:ext cx="4944" cy="318"/>
            </a:xfrm>
            <a:prstGeom prst="rect">
              <a:avLst/>
            </a:prstGeom>
            <a:noFill/>
            <a:ln w="9525">
              <a:noFill/>
              <a:miter lim="800000"/>
              <a:headEnd/>
              <a:tailEnd/>
            </a:ln>
            <a:effectLst/>
          </p:spPr>
          <p:txBody>
            <a:bodyPr anchor="ctr">
              <a:prstTxWarp prst="textNoShape">
                <a:avLst/>
              </a:prstTxWarp>
              <a:spAutoFit/>
            </a:bodyPr>
            <a:lstStyle/>
            <a:p>
              <a:pPr>
                <a:lnSpc>
                  <a:spcPct val="50000"/>
                </a:lnSpc>
                <a:spcAft>
                  <a:spcPts val="600"/>
                </a:spcAft>
              </a:pPr>
              <a:r>
                <a:rPr lang="en-US" sz="2200" b="1">
                  <a:solidFill>
                    <a:schemeClr val="bg1"/>
                  </a:solidFill>
                  <a:latin typeface="Courier" charset="0"/>
                </a:rPr>
                <a:t>AATGGTTACTTGTAAC</a:t>
              </a:r>
              <a:r>
                <a:rPr lang="en-US" sz="2200" b="1">
                  <a:solidFill>
                    <a:srgbClr val="CC0000"/>
                  </a:solidFill>
                  <a:latin typeface="Courier" charset="0"/>
                </a:rPr>
                <a:t>G AATTC</a:t>
              </a:r>
              <a:r>
                <a:rPr lang="en-US" sz="2200" b="1">
                  <a:solidFill>
                    <a:schemeClr val="bg1"/>
                  </a:solidFill>
                  <a:latin typeface="Courier" charset="0"/>
                </a:rPr>
                <a:t>TACGATCGCCGATTCAACGCTT</a:t>
              </a:r>
            </a:p>
            <a:p>
              <a:pPr>
                <a:lnSpc>
                  <a:spcPct val="50000"/>
                </a:lnSpc>
              </a:pPr>
              <a:r>
                <a:rPr lang="en-US" sz="2200" b="1">
                  <a:solidFill>
                    <a:schemeClr val="bg1"/>
                  </a:solidFill>
                  <a:latin typeface="Courier" charset="0"/>
                </a:rPr>
                <a:t>TTACCAATGAACATTG</a:t>
              </a:r>
              <a:r>
                <a:rPr lang="en-US" sz="2200" b="1">
                  <a:solidFill>
                    <a:srgbClr val="CC0000"/>
                  </a:solidFill>
                  <a:latin typeface="Courier" charset="0"/>
                </a:rPr>
                <a:t>CTTAA G</a:t>
              </a:r>
              <a:r>
                <a:rPr lang="en-US" sz="2200" b="1">
                  <a:solidFill>
                    <a:schemeClr val="bg1"/>
                  </a:solidFill>
                  <a:latin typeface="Courier" charset="0"/>
                </a:rPr>
                <a:t>ATGCTAGCGGCTAAGTTGCGAA</a:t>
              </a:r>
            </a:p>
          </p:txBody>
        </p:sp>
        <p:sp>
          <p:nvSpPr>
            <p:cNvPr id="423960" name="Rectangle 24"/>
            <p:cNvSpPr>
              <a:spLocks noChangeArrowheads="1"/>
            </p:cNvSpPr>
            <p:nvPr/>
          </p:nvSpPr>
          <p:spPr bwMode="auto">
            <a:xfrm>
              <a:off x="2640" y="2640"/>
              <a:ext cx="3120" cy="231"/>
            </a:xfrm>
            <a:prstGeom prst="rect">
              <a:avLst/>
            </a:prstGeom>
            <a:noFill/>
            <a:ln w="9525">
              <a:noFill/>
              <a:miter lim="800000"/>
              <a:headEnd/>
              <a:tailEnd/>
            </a:ln>
            <a:effectLst/>
          </p:spPr>
          <p:txBody>
            <a:bodyPr anchor="ctr">
              <a:prstTxWarp prst="textNoShape">
                <a:avLst/>
              </a:prstTxWarp>
              <a:spAutoFit/>
            </a:bodyPr>
            <a:lstStyle/>
            <a:p>
              <a:pPr algn="r"/>
              <a:r>
                <a:rPr lang="en-US" sz="1800" b="1">
                  <a:solidFill>
                    <a:srgbClr val="000005"/>
                  </a:solidFill>
                </a:rPr>
                <a:t>chromosome want to add gene to</a:t>
              </a:r>
              <a:endParaRPr lang="en-US" sz="1800" b="1">
                <a:solidFill>
                  <a:schemeClr val="tx2"/>
                </a:solidFill>
              </a:endParaRPr>
            </a:p>
          </p:txBody>
        </p:sp>
        <p:sp>
          <p:nvSpPr>
            <p:cNvPr id="423961" name="Line 25"/>
            <p:cNvSpPr>
              <a:spLocks noChangeShapeType="1"/>
            </p:cNvSpPr>
            <p:nvPr/>
          </p:nvSpPr>
          <p:spPr bwMode="auto">
            <a:xfrm flipV="1">
              <a:off x="2832" y="3120"/>
              <a:ext cx="0" cy="192"/>
            </a:xfrm>
            <a:prstGeom prst="line">
              <a:avLst/>
            </a:prstGeom>
            <a:noFill/>
            <a:ln w="28575">
              <a:solidFill>
                <a:srgbClr val="000005"/>
              </a:solidFill>
              <a:round/>
              <a:headEnd/>
              <a:tailEnd type="triangle" w="med" len="med"/>
            </a:ln>
            <a:effectLst/>
          </p:spPr>
          <p:txBody>
            <a:bodyPr wrap="none" anchor="ctr">
              <a:prstTxWarp prst="textNoShape">
                <a:avLst/>
              </a:prstTxWarp>
            </a:bodyPr>
            <a:lstStyle/>
            <a:p>
              <a:endParaRPr lang="en-US"/>
            </a:p>
          </p:txBody>
        </p:sp>
        <p:sp>
          <p:nvSpPr>
            <p:cNvPr id="423962" name="Line 26"/>
            <p:cNvSpPr>
              <a:spLocks noChangeShapeType="1"/>
            </p:cNvSpPr>
            <p:nvPr/>
          </p:nvSpPr>
          <p:spPr bwMode="auto">
            <a:xfrm>
              <a:off x="2400" y="2688"/>
              <a:ext cx="0" cy="192"/>
            </a:xfrm>
            <a:prstGeom prst="line">
              <a:avLst/>
            </a:prstGeom>
            <a:noFill/>
            <a:ln w="28575">
              <a:solidFill>
                <a:srgbClr val="000005"/>
              </a:solidFill>
              <a:round/>
              <a:headEnd/>
              <a:tailEnd type="triangle" w="med" len="med"/>
            </a:ln>
            <a:effectLst/>
          </p:spPr>
          <p:txBody>
            <a:bodyPr wrap="none" anchor="ctr">
              <a:prstTxWarp prst="textNoShape">
                <a:avLst/>
              </a:prstTxWarp>
            </a:bodyPr>
            <a:lstStyle/>
            <a:p>
              <a:endParaRPr lang="en-US"/>
            </a:p>
          </p:txBody>
        </p:sp>
        <p:sp>
          <p:nvSpPr>
            <p:cNvPr id="423963" name="Rectangle 27"/>
            <p:cNvSpPr>
              <a:spLocks noChangeArrowheads="1"/>
            </p:cNvSpPr>
            <p:nvPr/>
          </p:nvSpPr>
          <p:spPr bwMode="auto">
            <a:xfrm>
              <a:off x="1632" y="2640"/>
              <a:ext cx="816" cy="231"/>
            </a:xfrm>
            <a:prstGeom prst="rect">
              <a:avLst/>
            </a:prstGeom>
            <a:noFill/>
            <a:ln w="9525">
              <a:noFill/>
              <a:miter lim="800000"/>
              <a:headEnd/>
              <a:tailEnd/>
            </a:ln>
            <a:effectLst/>
          </p:spPr>
          <p:txBody>
            <a:bodyPr anchor="ctr">
              <a:prstTxWarp prst="textNoShape">
                <a:avLst/>
              </a:prstTxWarp>
              <a:spAutoFit/>
            </a:bodyPr>
            <a:lstStyle/>
            <a:p>
              <a:r>
                <a:rPr lang="en-US" sz="1800" b="1">
                  <a:solidFill>
                    <a:srgbClr val="000005"/>
                  </a:solidFill>
                </a:rPr>
                <a:t>cut sites</a:t>
              </a:r>
              <a:endParaRPr lang="en-US" sz="1800" b="1">
                <a:solidFill>
                  <a:schemeClr val="tx2"/>
                </a:solidFill>
              </a:endParaRPr>
            </a:p>
          </p:txBody>
        </p:sp>
        <p:sp>
          <p:nvSpPr>
            <p:cNvPr id="423964" name="AutoShape 28"/>
            <p:cNvSpPr>
              <a:spLocks noChangeArrowheads="1"/>
            </p:cNvSpPr>
            <p:nvPr/>
          </p:nvSpPr>
          <p:spPr bwMode="auto">
            <a:xfrm>
              <a:off x="2688" y="3312"/>
              <a:ext cx="816" cy="384"/>
            </a:xfrm>
            <a:prstGeom prst="downArrow">
              <a:avLst>
                <a:gd name="adj1" fmla="val 46074"/>
                <a:gd name="adj2" fmla="val 27083"/>
              </a:avLst>
            </a:prstGeom>
            <a:solidFill>
              <a:srgbClr val="C46010"/>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5" name="Group 29"/>
          <p:cNvGrpSpPr>
            <a:grpSpLocks/>
          </p:cNvGrpSpPr>
          <p:nvPr/>
        </p:nvGrpSpPr>
        <p:grpSpPr bwMode="auto">
          <a:xfrm>
            <a:off x="685800" y="3048000"/>
            <a:ext cx="8382000" cy="1295400"/>
            <a:chOff x="432" y="1920"/>
            <a:chExt cx="5280" cy="816"/>
          </a:xfrm>
        </p:grpSpPr>
        <p:grpSp>
          <p:nvGrpSpPr>
            <p:cNvPr id="6" name="Group 30"/>
            <p:cNvGrpSpPr>
              <a:grpSpLocks/>
            </p:cNvGrpSpPr>
            <p:nvPr/>
          </p:nvGrpSpPr>
          <p:grpSpPr bwMode="auto">
            <a:xfrm>
              <a:off x="480" y="1920"/>
              <a:ext cx="5232" cy="816"/>
              <a:chOff x="480" y="1920"/>
              <a:chExt cx="5232" cy="816"/>
            </a:xfrm>
          </p:grpSpPr>
          <p:sp>
            <p:nvSpPr>
              <p:cNvPr id="423967" name="AutoShape 31"/>
              <p:cNvSpPr>
                <a:spLocks noChangeArrowheads="1"/>
              </p:cNvSpPr>
              <p:nvPr/>
            </p:nvSpPr>
            <p:spPr bwMode="auto">
              <a:xfrm>
                <a:off x="2688" y="2352"/>
                <a:ext cx="816" cy="384"/>
              </a:xfrm>
              <a:prstGeom prst="downArrow">
                <a:avLst>
                  <a:gd name="adj1" fmla="val 46074"/>
                  <a:gd name="adj2" fmla="val 27083"/>
                </a:avLst>
              </a:prstGeom>
              <a:solidFill>
                <a:srgbClr val="C46010"/>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7" name="Group 32"/>
              <p:cNvGrpSpPr>
                <a:grpSpLocks/>
              </p:cNvGrpSpPr>
              <p:nvPr/>
            </p:nvGrpSpPr>
            <p:grpSpPr bwMode="auto">
              <a:xfrm>
                <a:off x="480" y="1920"/>
                <a:ext cx="5232" cy="351"/>
                <a:chOff x="480" y="1920"/>
                <a:chExt cx="5232" cy="351"/>
              </a:xfrm>
            </p:grpSpPr>
            <p:grpSp>
              <p:nvGrpSpPr>
                <p:cNvPr id="8" name="Group 33"/>
                <p:cNvGrpSpPr>
                  <a:grpSpLocks/>
                </p:cNvGrpSpPr>
                <p:nvPr/>
              </p:nvGrpSpPr>
              <p:grpSpPr bwMode="auto">
                <a:xfrm>
                  <a:off x="1440" y="1920"/>
                  <a:ext cx="3072" cy="336"/>
                  <a:chOff x="1440" y="1200"/>
                  <a:chExt cx="3072" cy="336"/>
                </a:xfrm>
              </p:grpSpPr>
              <p:sp>
                <p:nvSpPr>
                  <p:cNvPr id="423970" name="Rectangle 34"/>
                  <p:cNvSpPr>
                    <a:spLocks noChangeArrowheads="1"/>
                  </p:cNvSpPr>
                  <p:nvPr/>
                </p:nvSpPr>
                <p:spPr bwMode="auto">
                  <a:xfrm>
                    <a:off x="1872" y="1200"/>
                    <a:ext cx="2208" cy="336"/>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sp>
                <p:nvSpPr>
                  <p:cNvPr id="423971" name="Rectangle 35"/>
                  <p:cNvSpPr>
                    <a:spLocks noChangeArrowheads="1"/>
                  </p:cNvSpPr>
                  <p:nvPr/>
                </p:nvSpPr>
                <p:spPr bwMode="auto">
                  <a:xfrm>
                    <a:off x="1440" y="1200"/>
                    <a:ext cx="672" cy="192"/>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sp>
                <p:nvSpPr>
                  <p:cNvPr id="423972" name="Rectangle 36"/>
                  <p:cNvSpPr>
                    <a:spLocks noChangeArrowheads="1"/>
                  </p:cNvSpPr>
                  <p:nvPr/>
                </p:nvSpPr>
                <p:spPr bwMode="auto">
                  <a:xfrm>
                    <a:off x="3840" y="1344"/>
                    <a:ext cx="672" cy="192"/>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grpSp>
            <p:sp>
              <p:nvSpPr>
                <p:cNvPr id="423973" name="Rectangle 37"/>
                <p:cNvSpPr>
                  <a:spLocks noChangeArrowheads="1"/>
                </p:cNvSpPr>
                <p:nvPr/>
              </p:nvSpPr>
              <p:spPr bwMode="auto">
                <a:xfrm>
                  <a:off x="480" y="1953"/>
                  <a:ext cx="4560" cy="318"/>
                </a:xfrm>
                <a:prstGeom prst="rect">
                  <a:avLst/>
                </a:prstGeom>
                <a:noFill/>
                <a:ln w="9525">
                  <a:noFill/>
                  <a:miter lim="800000"/>
                  <a:headEnd/>
                  <a:tailEnd/>
                </a:ln>
                <a:effectLst/>
              </p:spPr>
              <p:txBody>
                <a:bodyPr anchor="ctr">
                  <a:prstTxWarp prst="textNoShape">
                    <a:avLst/>
                  </a:prstTxWarp>
                  <a:spAutoFit/>
                </a:bodyPr>
                <a:lstStyle/>
                <a:p>
                  <a:pPr>
                    <a:lnSpc>
                      <a:spcPct val="50000"/>
                    </a:lnSpc>
                    <a:spcAft>
                      <a:spcPts val="600"/>
                    </a:spcAft>
                  </a:pPr>
                  <a:r>
                    <a:rPr lang="en-US" sz="2200" b="1">
                      <a:solidFill>
                        <a:srgbClr val="CC0000"/>
                      </a:solidFill>
                      <a:latin typeface="Courier" charset="0"/>
                    </a:rPr>
                    <a:t>AATTC</a:t>
                  </a:r>
                  <a:r>
                    <a:rPr lang="en-US" sz="2200" b="1">
                      <a:solidFill>
                        <a:srgbClr val="006604"/>
                      </a:solidFill>
                      <a:latin typeface="Courier" charset="0"/>
                    </a:rPr>
                    <a:t>TACGAATGGTTACATCGCC</a:t>
                  </a:r>
                  <a:r>
                    <a:rPr lang="en-US" sz="2200" b="1">
                      <a:solidFill>
                        <a:srgbClr val="CC0000"/>
                      </a:solidFill>
                      <a:latin typeface="Courier" charset="0"/>
                    </a:rPr>
                    <a:t>G</a:t>
                  </a:r>
                  <a:endParaRPr lang="en-US" sz="2200" b="1">
                    <a:solidFill>
                      <a:srgbClr val="0F116A"/>
                    </a:solidFill>
                    <a:latin typeface="Courier" charset="0"/>
                  </a:endParaRPr>
                </a:p>
                <a:p>
                  <a:pPr>
                    <a:lnSpc>
                      <a:spcPct val="50000"/>
                    </a:lnSpc>
                  </a:pPr>
                  <a:r>
                    <a:rPr lang="en-US" sz="2200" b="1">
                      <a:solidFill>
                        <a:srgbClr val="CC0000"/>
                      </a:solidFill>
                      <a:latin typeface="Courier" charset="0"/>
                    </a:rPr>
                    <a:t>        G</a:t>
                  </a:r>
                  <a:r>
                    <a:rPr lang="en-US" sz="2200" b="1">
                      <a:solidFill>
                        <a:srgbClr val="006604"/>
                      </a:solidFill>
                      <a:latin typeface="Courier" charset="0"/>
                    </a:rPr>
                    <a:t>ATGCTTACCAATGTAGCGG</a:t>
                  </a:r>
                  <a:r>
                    <a:rPr lang="en-US" sz="2200" b="1">
                      <a:solidFill>
                        <a:srgbClr val="CC0000"/>
                      </a:solidFill>
                      <a:latin typeface="Courier" charset="0"/>
                    </a:rPr>
                    <a:t>CTTAA</a:t>
                  </a:r>
                  <a:endParaRPr lang="en-US" sz="2200" b="1">
                    <a:solidFill>
                      <a:srgbClr val="006604"/>
                    </a:solidFill>
                    <a:latin typeface="Courier" charset="0"/>
                  </a:endParaRPr>
                </a:p>
              </p:txBody>
            </p:sp>
            <p:sp>
              <p:nvSpPr>
                <p:cNvPr id="423974" name="Rectangle 38"/>
                <p:cNvSpPr>
                  <a:spLocks noChangeArrowheads="1"/>
                </p:cNvSpPr>
                <p:nvPr/>
              </p:nvSpPr>
              <p:spPr bwMode="auto">
                <a:xfrm>
                  <a:off x="4608" y="1968"/>
                  <a:ext cx="1104" cy="231"/>
                </a:xfrm>
                <a:prstGeom prst="rect">
                  <a:avLst/>
                </a:prstGeom>
                <a:noFill/>
                <a:ln w="9525">
                  <a:noFill/>
                  <a:miter lim="800000"/>
                  <a:headEnd/>
                  <a:tailEnd/>
                </a:ln>
                <a:effectLst/>
              </p:spPr>
              <p:txBody>
                <a:bodyPr anchor="ctr">
                  <a:prstTxWarp prst="textNoShape">
                    <a:avLst/>
                  </a:prstTxWarp>
                  <a:spAutoFit/>
                </a:bodyPr>
                <a:lstStyle/>
                <a:p>
                  <a:r>
                    <a:rPr lang="en-US" sz="1800" b="1">
                      <a:solidFill>
                        <a:srgbClr val="000005"/>
                      </a:solidFill>
                    </a:rPr>
                    <a:t>isolated gene</a:t>
                  </a:r>
                  <a:endParaRPr lang="en-US" sz="1800" b="1">
                    <a:solidFill>
                      <a:schemeClr val="tx2"/>
                    </a:solidFill>
                  </a:endParaRPr>
                </a:p>
              </p:txBody>
            </p:sp>
          </p:grpSp>
        </p:grpSp>
        <p:sp>
          <p:nvSpPr>
            <p:cNvPr id="423975" name="Rectangle 39"/>
            <p:cNvSpPr>
              <a:spLocks noChangeArrowheads="1"/>
            </p:cNvSpPr>
            <p:nvPr/>
          </p:nvSpPr>
          <p:spPr bwMode="auto">
            <a:xfrm>
              <a:off x="432" y="2064"/>
              <a:ext cx="1104" cy="231"/>
            </a:xfrm>
            <a:prstGeom prst="rect">
              <a:avLst/>
            </a:prstGeom>
            <a:noFill/>
            <a:ln w="9525">
              <a:noFill/>
              <a:miter lim="800000"/>
              <a:headEnd/>
              <a:tailEnd/>
            </a:ln>
            <a:effectLst/>
          </p:spPr>
          <p:txBody>
            <a:bodyPr anchor="ctr">
              <a:prstTxWarp prst="textNoShape">
                <a:avLst/>
              </a:prstTxWarp>
              <a:spAutoFit/>
            </a:bodyPr>
            <a:lstStyle/>
            <a:p>
              <a:r>
                <a:rPr lang="en-US" sz="1800" b="1">
                  <a:solidFill>
                    <a:srgbClr val="000005"/>
                  </a:solidFill>
                </a:rPr>
                <a:t>sticky ends</a:t>
              </a:r>
              <a:endParaRPr lang="en-US" sz="1800" b="1">
                <a:solidFill>
                  <a:schemeClr val="tx2"/>
                </a:solidFill>
              </a:endParaRPr>
            </a:p>
          </p:txBody>
        </p:sp>
      </p:grpSp>
      <p:grpSp>
        <p:nvGrpSpPr>
          <p:cNvPr id="9" name="Group 40"/>
          <p:cNvGrpSpPr>
            <a:grpSpLocks/>
          </p:cNvGrpSpPr>
          <p:nvPr/>
        </p:nvGrpSpPr>
        <p:grpSpPr bwMode="auto">
          <a:xfrm>
            <a:off x="609600" y="5767388"/>
            <a:ext cx="8458200" cy="1047750"/>
            <a:chOff x="384" y="3633"/>
            <a:chExt cx="5328" cy="660"/>
          </a:xfrm>
        </p:grpSpPr>
        <p:grpSp>
          <p:nvGrpSpPr>
            <p:cNvPr id="10" name="Group 41"/>
            <p:cNvGrpSpPr>
              <a:grpSpLocks/>
            </p:cNvGrpSpPr>
            <p:nvPr/>
          </p:nvGrpSpPr>
          <p:grpSpPr bwMode="auto">
            <a:xfrm>
              <a:off x="384" y="3633"/>
              <a:ext cx="5328" cy="660"/>
              <a:chOff x="384" y="3633"/>
              <a:chExt cx="5328" cy="660"/>
            </a:xfrm>
          </p:grpSpPr>
          <p:sp>
            <p:nvSpPr>
              <p:cNvPr id="423978" name="Rectangle 42"/>
              <p:cNvSpPr>
                <a:spLocks noChangeArrowheads="1"/>
              </p:cNvSpPr>
              <p:nvPr/>
            </p:nvSpPr>
            <p:spPr bwMode="auto">
              <a:xfrm>
                <a:off x="2880" y="3873"/>
                <a:ext cx="2592" cy="336"/>
              </a:xfrm>
              <a:prstGeom prst="rect">
                <a:avLst/>
              </a:prstGeom>
              <a:solidFill>
                <a:schemeClr val="tx2"/>
              </a:solidFill>
              <a:ln w="9525">
                <a:noFill/>
                <a:miter lim="800000"/>
                <a:headEnd/>
                <a:tailEnd/>
              </a:ln>
              <a:effectLst/>
            </p:spPr>
            <p:txBody>
              <a:bodyPr wrap="none" anchor="ctr">
                <a:prstTxWarp prst="textNoShape">
                  <a:avLst/>
                </a:prstTxWarp>
              </a:bodyPr>
              <a:lstStyle/>
              <a:p>
                <a:endParaRPr lang="en-US"/>
              </a:p>
            </p:txBody>
          </p:sp>
          <p:sp>
            <p:nvSpPr>
              <p:cNvPr id="423979" name="Rectangle 43"/>
              <p:cNvSpPr>
                <a:spLocks noChangeArrowheads="1"/>
              </p:cNvSpPr>
              <p:nvPr/>
            </p:nvSpPr>
            <p:spPr bwMode="auto">
              <a:xfrm>
                <a:off x="384" y="3873"/>
                <a:ext cx="2016" cy="336"/>
              </a:xfrm>
              <a:prstGeom prst="rect">
                <a:avLst/>
              </a:prstGeom>
              <a:solidFill>
                <a:schemeClr val="tx2"/>
              </a:solidFill>
              <a:ln w="9525">
                <a:noFill/>
                <a:miter lim="800000"/>
                <a:headEnd/>
                <a:tailEnd/>
              </a:ln>
              <a:effectLst/>
            </p:spPr>
            <p:txBody>
              <a:bodyPr wrap="none" anchor="ctr">
                <a:prstTxWarp prst="textNoShape">
                  <a:avLst/>
                </a:prstTxWarp>
              </a:bodyPr>
              <a:lstStyle/>
              <a:p>
                <a:endParaRPr lang="en-US"/>
              </a:p>
            </p:txBody>
          </p:sp>
          <p:sp>
            <p:nvSpPr>
              <p:cNvPr id="423980" name="Rectangle 44"/>
              <p:cNvSpPr>
                <a:spLocks noChangeArrowheads="1"/>
              </p:cNvSpPr>
              <p:nvPr/>
            </p:nvSpPr>
            <p:spPr bwMode="auto">
              <a:xfrm>
                <a:off x="2592" y="3633"/>
                <a:ext cx="3120" cy="231"/>
              </a:xfrm>
              <a:prstGeom prst="rect">
                <a:avLst/>
              </a:prstGeom>
              <a:noFill/>
              <a:ln w="9525">
                <a:noFill/>
                <a:miter lim="800000"/>
                <a:headEnd/>
                <a:tailEnd/>
              </a:ln>
              <a:effectLst/>
            </p:spPr>
            <p:txBody>
              <a:bodyPr anchor="ctr">
                <a:prstTxWarp prst="textNoShape">
                  <a:avLst/>
                </a:prstTxWarp>
                <a:spAutoFit/>
              </a:bodyPr>
              <a:lstStyle/>
              <a:p>
                <a:pPr algn="r"/>
                <a:r>
                  <a:rPr lang="en-US" sz="1800" b="1">
                    <a:solidFill>
                      <a:srgbClr val="000005"/>
                    </a:solidFill>
                  </a:rPr>
                  <a:t>chromosome with new gene added</a:t>
                </a:r>
              </a:p>
            </p:txBody>
          </p:sp>
          <p:grpSp>
            <p:nvGrpSpPr>
              <p:cNvPr id="11" name="Group 45"/>
              <p:cNvGrpSpPr>
                <a:grpSpLocks/>
              </p:cNvGrpSpPr>
              <p:nvPr/>
            </p:nvGrpSpPr>
            <p:grpSpPr bwMode="auto">
              <a:xfrm>
                <a:off x="1440" y="3873"/>
                <a:ext cx="3072" cy="336"/>
                <a:chOff x="1440" y="1200"/>
                <a:chExt cx="3072" cy="336"/>
              </a:xfrm>
            </p:grpSpPr>
            <p:sp>
              <p:nvSpPr>
                <p:cNvPr id="423982" name="Rectangle 46"/>
                <p:cNvSpPr>
                  <a:spLocks noChangeArrowheads="1"/>
                </p:cNvSpPr>
                <p:nvPr/>
              </p:nvSpPr>
              <p:spPr bwMode="auto">
                <a:xfrm>
                  <a:off x="1872" y="1200"/>
                  <a:ext cx="2208" cy="336"/>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sp>
              <p:nvSpPr>
                <p:cNvPr id="423983" name="Rectangle 47"/>
                <p:cNvSpPr>
                  <a:spLocks noChangeArrowheads="1"/>
                </p:cNvSpPr>
                <p:nvPr/>
              </p:nvSpPr>
              <p:spPr bwMode="auto">
                <a:xfrm>
                  <a:off x="1440" y="1200"/>
                  <a:ext cx="672" cy="192"/>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sp>
              <p:nvSpPr>
                <p:cNvPr id="423984" name="Rectangle 48"/>
                <p:cNvSpPr>
                  <a:spLocks noChangeArrowheads="1"/>
                </p:cNvSpPr>
                <p:nvPr/>
              </p:nvSpPr>
              <p:spPr bwMode="auto">
                <a:xfrm>
                  <a:off x="3840" y="1344"/>
                  <a:ext cx="672" cy="192"/>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grpSp>
          <p:sp>
            <p:nvSpPr>
              <p:cNvPr id="423985" name="Rectangle 49"/>
              <p:cNvSpPr>
                <a:spLocks noChangeArrowheads="1"/>
              </p:cNvSpPr>
              <p:nvPr/>
            </p:nvSpPr>
            <p:spPr bwMode="auto">
              <a:xfrm>
                <a:off x="672" y="3849"/>
                <a:ext cx="4896" cy="444"/>
              </a:xfrm>
              <a:prstGeom prst="rect">
                <a:avLst/>
              </a:prstGeom>
              <a:noFill/>
              <a:ln w="9525">
                <a:noFill/>
                <a:miter lim="800000"/>
                <a:headEnd/>
                <a:tailEnd/>
              </a:ln>
              <a:effectLst/>
            </p:spPr>
            <p:txBody>
              <a:bodyPr anchor="ctr">
                <a:prstTxWarp prst="textNoShape">
                  <a:avLst/>
                </a:prstTxWarp>
                <a:spAutoFit/>
              </a:bodyPr>
              <a:lstStyle/>
              <a:p>
                <a:pPr>
                  <a:lnSpc>
                    <a:spcPct val="80000"/>
                  </a:lnSpc>
                  <a:spcAft>
                    <a:spcPts val="600"/>
                  </a:spcAft>
                </a:pPr>
                <a:r>
                  <a:rPr lang="en-US" sz="2200" b="1">
                    <a:solidFill>
                      <a:schemeClr val="bg1"/>
                    </a:solidFill>
                    <a:latin typeface="Courier" charset="0"/>
                  </a:rPr>
                  <a:t>TAAC</a:t>
                </a:r>
                <a:r>
                  <a:rPr lang="en-US" sz="2200" b="1">
                    <a:solidFill>
                      <a:srgbClr val="CC0000"/>
                    </a:solidFill>
                    <a:latin typeface="Courier" charset="0"/>
                  </a:rPr>
                  <a:t>GAATTC</a:t>
                </a:r>
                <a:r>
                  <a:rPr lang="en-US" sz="2200" b="1">
                    <a:solidFill>
                      <a:srgbClr val="006604"/>
                    </a:solidFill>
                    <a:latin typeface="Courier" charset="0"/>
                  </a:rPr>
                  <a:t>TACGAATGGTTACATCGCC</a:t>
                </a:r>
                <a:r>
                  <a:rPr lang="en-US" sz="2200" b="1">
                    <a:solidFill>
                      <a:srgbClr val="CC0000"/>
                    </a:solidFill>
                    <a:latin typeface="Courier" charset="0"/>
                  </a:rPr>
                  <a:t>GAATTC</a:t>
                </a:r>
                <a:r>
                  <a:rPr lang="en-US" sz="2200" b="1">
                    <a:solidFill>
                      <a:schemeClr val="bg1"/>
                    </a:solidFill>
                    <a:latin typeface="Courier" charset="0"/>
                  </a:rPr>
                  <a:t>TACGATC</a:t>
                </a:r>
                <a:r>
                  <a:rPr lang="en-US" sz="2200" b="1">
                    <a:solidFill>
                      <a:srgbClr val="CC0000"/>
                    </a:solidFill>
                    <a:latin typeface="Courier" charset="0"/>
                  </a:rPr>
                  <a:t>      </a:t>
                </a:r>
                <a:r>
                  <a:rPr lang="en-US" sz="2200" b="1">
                    <a:solidFill>
                      <a:schemeClr val="bg1"/>
                    </a:solidFill>
                    <a:latin typeface="Courier" charset="0"/>
                  </a:rPr>
                  <a:t>CATTG</a:t>
                </a:r>
                <a:r>
                  <a:rPr lang="en-US" sz="2200" b="1">
                    <a:solidFill>
                      <a:srgbClr val="CC0000"/>
                    </a:solidFill>
                    <a:latin typeface="Courier" charset="0"/>
                  </a:rPr>
                  <a:t>CTTAAG</a:t>
                </a:r>
                <a:r>
                  <a:rPr lang="en-US" sz="2200" b="1">
                    <a:solidFill>
                      <a:srgbClr val="006604"/>
                    </a:solidFill>
                    <a:latin typeface="Courier" charset="0"/>
                  </a:rPr>
                  <a:t>ATGCTTACCAATGTAGCGG</a:t>
                </a:r>
                <a:r>
                  <a:rPr lang="en-US" sz="2200" b="1">
                    <a:solidFill>
                      <a:srgbClr val="CC0000"/>
                    </a:solidFill>
                    <a:latin typeface="Courier" charset="0"/>
                  </a:rPr>
                  <a:t>CTTAAG</a:t>
                </a:r>
                <a:r>
                  <a:rPr lang="en-US" sz="2200" b="1">
                    <a:solidFill>
                      <a:schemeClr val="bg1"/>
                    </a:solidFill>
                    <a:latin typeface="Courier" charset="0"/>
                  </a:rPr>
                  <a:t>ATGCTAGC</a:t>
                </a:r>
              </a:p>
            </p:txBody>
          </p:sp>
        </p:grpSp>
        <p:sp>
          <p:nvSpPr>
            <p:cNvPr id="423986" name="Rectangle 50"/>
            <p:cNvSpPr>
              <a:spLocks noChangeArrowheads="1"/>
            </p:cNvSpPr>
            <p:nvPr/>
          </p:nvSpPr>
          <p:spPr bwMode="auto">
            <a:xfrm>
              <a:off x="384" y="3633"/>
              <a:ext cx="1920" cy="231"/>
            </a:xfrm>
            <a:prstGeom prst="rect">
              <a:avLst/>
            </a:prstGeom>
            <a:noFill/>
            <a:ln w="9525">
              <a:noFill/>
              <a:miter lim="800000"/>
              <a:headEnd/>
              <a:tailEnd/>
            </a:ln>
            <a:effectLst/>
          </p:spPr>
          <p:txBody>
            <a:bodyPr anchor="ctr">
              <a:prstTxWarp prst="textNoShape">
                <a:avLst/>
              </a:prstTxWarp>
              <a:spAutoFit/>
            </a:bodyPr>
            <a:lstStyle/>
            <a:p>
              <a:pPr algn="l"/>
              <a:r>
                <a:rPr lang="en-US" sz="1800" b="1">
                  <a:solidFill>
                    <a:srgbClr val="000005"/>
                  </a:solidFill>
                </a:rPr>
                <a:t>sticky ends stick together</a:t>
              </a:r>
            </a:p>
          </p:txBody>
        </p:sp>
      </p:grpSp>
      <p:sp>
        <p:nvSpPr>
          <p:cNvPr id="423988" name="AutoShape 52"/>
          <p:cNvSpPr>
            <a:spLocks noChangeArrowheads="1"/>
          </p:cNvSpPr>
          <p:nvPr/>
        </p:nvSpPr>
        <p:spPr bwMode="auto">
          <a:xfrm>
            <a:off x="98425" y="5437188"/>
            <a:ext cx="3362325" cy="336550"/>
          </a:xfrm>
          <a:prstGeom prst="roundRect">
            <a:avLst>
              <a:gd name="adj" fmla="val 16667"/>
            </a:avLst>
          </a:prstGeom>
          <a:solidFill>
            <a:srgbClr val="FFCC18"/>
          </a:solidFill>
          <a:ln w="9525">
            <a:noFill/>
            <a:round/>
            <a:headEnd/>
            <a:tailEnd/>
          </a:ln>
        </p:spPr>
        <p:txBody>
          <a:bodyPr lIns="45720" rIns="45720">
            <a:prstTxWarp prst="textNoShape">
              <a:avLst/>
            </a:prstTxWarp>
            <a:spAutoFit/>
          </a:bodyPr>
          <a:lstStyle/>
          <a:p>
            <a:pPr algn="l">
              <a:lnSpc>
                <a:spcPct val="80000"/>
              </a:lnSpc>
            </a:pPr>
            <a:r>
              <a:rPr lang="en-US" sz="1800" b="1">
                <a:solidFill>
                  <a:srgbClr val="000000"/>
                </a:solidFill>
              </a:rPr>
              <a:t>DNA </a:t>
            </a:r>
            <a:r>
              <a:rPr lang="en-US" sz="1800" b="1" u="sng">
                <a:solidFill>
                  <a:srgbClr val="CC0000"/>
                </a:solidFill>
              </a:rPr>
              <a:t>ligase</a:t>
            </a:r>
            <a:r>
              <a:rPr lang="en-US" sz="1800" b="1">
                <a:solidFill>
                  <a:srgbClr val="000000"/>
                </a:solidFill>
              </a:rPr>
              <a:t> joins the strands</a:t>
            </a:r>
          </a:p>
        </p:txBody>
      </p:sp>
      <p:sp>
        <p:nvSpPr>
          <p:cNvPr id="423990" name="AutoShape 54"/>
          <p:cNvSpPr>
            <a:spLocks noChangeArrowheads="1"/>
          </p:cNvSpPr>
          <p:nvPr/>
        </p:nvSpPr>
        <p:spPr bwMode="auto">
          <a:xfrm>
            <a:off x="5842000" y="5370513"/>
            <a:ext cx="3187700" cy="336550"/>
          </a:xfrm>
          <a:prstGeom prst="roundRect">
            <a:avLst>
              <a:gd name="adj" fmla="val 16667"/>
            </a:avLst>
          </a:prstGeom>
          <a:solidFill>
            <a:srgbClr val="FFCC18"/>
          </a:solidFill>
          <a:ln w="9525">
            <a:noFill/>
            <a:round/>
            <a:headEnd/>
            <a:tailEnd/>
          </a:ln>
        </p:spPr>
        <p:txBody>
          <a:bodyPr wrap="none" lIns="45720" rIns="45720">
            <a:prstTxWarp prst="textNoShape">
              <a:avLst/>
            </a:prstTxWarp>
            <a:spAutoFit/>
          </a:bodyPr>
          <a:lstStyle/>
          <a:p>
            <a:pPr algn="l">
              <a:lnSpc>
                <a:spcPct val="80000"/>
              </a:lnSpc>
            </a:pPr>
            <a:r>
              <a:rPr lang="en-US" sz="1800" b="1" u="sng">
                <a:solidFill>
                  <a:srgbClr val="CC0000"/>
                </a:solidFill>
              </a:rPr>
              <a:t>Recombinant</a:t>
            </a:r>
            <a:r>
              <a:rPr lang="en-US" sz="1800" b="1">
                <a:solidFill>
                  <a:srgbClr val="000000"/>
                </a:solidFill>
              </a:rPr>
              <a:t> DNA molecule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3988"/>
                                        </p:tgtEl>
                                        <p:attrNameLst>
                                          <p:attrName>style.visibility</p:attrName>
                                        </p:attrNameLst>
                                      </p:cBhvr>
                                      <p:to>
                                        <p:strVal val="visible"/>
                                      </p:to>
                                    </p:set>
                                    <p:animEffect transition="in" filter="wipe(left)">
                                      <p:cBhvr>
                                        <p:cTn id="22" dur="500"/>
                                        <p:tgtEl>
                                          <p:spTgt spid="42398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23990"/>
                                        </p:tgtEl>
                                        <p:attrNameLst>
                                          <p:attrName>style.visibility</p:attrName>
                                        </p:attrNameLst>
                                      </p:cBhvr>
                                      <p:to>
                                        <p:strVal val="visible"/>
                                      </p:to>
                                    </p:set>
                                    <p:animEffect transition="in" filter="wipe(left)">
                                      <p:cBhvr>
                                        <p:cTn id="27" dur="500"/>
                                        <p:tgtEl>
                                          <p:spTgt spid="423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88" grpId="0" animBg="1" autoUpdateAnimBg="0"/>
      <p:bldP spid="42399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r>
              <a:rPr lang="en-US"/>
              <a:t>Why mix genes together?</a:t>
            </a:r>
          </a:p>
        </p:txBody>
      </p:sp>
      <p:grpSp>
        <p:nvGrpSpPr>
          <p:cNvPr id="2" name="Group 3"/>
          <p:cNvGrpSpPr>
            <a:grpSpLocks/>
          </p:cNvGrpSpPr>
          <p:nvPr/>
        </p:nvGrpSpPr>
        <p:grpSpPr bwMode="auto">
          <a:xfrm>
            <a:off x="609600" y="2895600"/>
            <a:ext cx="8229600" cy="704850"/>
            <a:chOff x="384" y="1224"/>
            <a:chExt cx="5184" cy="444"/>
          </a:xfrm>
        </p:grpSpPr>
        <p:sp>
          <p:nvSpPr>
            <p:cNvPr id="425988" name="Rectangle 4"/>
            <p:cNvSpPr>
              <a:spLocks noChangeArrowheads="1"/>
            </p:cNvSpPr>
            <p:nvPr/>
          </p:nvSpPr>
          <p:spPr bwMode="auto">
            <a:xfrm>
              <a:off x="2880" y="1248"/>
              <a:ext cx="2592" cy="336"/>
            </a:xfrm>
            <a:prstGeom prst="rect">
              <a:avLst/>
            </a:prstGeom>
            <a:solidFill>
              <a:schemeClr val="tx2"/>
            </a:solidFill>
            <a:ln w="9525">
              <a:noFill/>
              <a:miter lim="800000"/>
              <a:headEnd/>
              <a:tailEnd/>
            </a:ln>
            <a:effectLst/>
          </p:spPr>
          <p:txBody>
            <a:bodyPr wrap="none" anchor="ctr">
              <a:prstTxWarp prst="textNoShape">
                <a:avLst/>
              </a:prstTxWarp>
            </a:bodyPr>
            <a:lstStyle/>
            <a:p>
              <a:endParaRPr lang="en-US"/>
            </a:p>
          </p:txBody>
        </p:sp>
        <p:sp>
          <p:nvSpPr>
            <p:cNvPr id="425989" name="Rectangle 5"/>
            <p:cNvSpPr>
              <a:spLocks noChangeArrowheads="1"/>
            </p:cNvSpPr>
            <p:nvPr/>
          </p:nvSpPr>
          <p:spPr bwMode="auto">
            <a:xfrm>
              <a:off x="384" y="1248"/>
              <a:ext cx="2016" cy="336"/>
            </a:xfrm>
            <a:prstGeom prst="rect">
              <a:avLst/>
            </a:prstGeom>
            <a:solidFill>
              <a:schemeClr val="tx2"/>
            </a:solidFill>
            <a:ln w="9525">
              <a:noFill/>
              <a:miter lim="800000"/>
              <a:headEnd/>
              <a:tailEnd/>
            </a:ln>
            <a:effectLst/>
          </p:spPr>
          <p:txBody>
            <a:bodyPr wrap="none" anchor="ctr">
              <a:prstTxWarp prst="textNoShape">
                <a:avLst/>
              </a:prstTxWarp>
            </a:bodyPr>
            <a:lstStyle/>
            <a:p>
              <a:endParaRPr lang="en-US"/>
            </a:p>
          </p:txBody>
        </p:sp>
        <p:grpSp>
          <p:nvGrpSpPr>
            <p:cNvPr id="3" name="Group 6"/>
            <p:cNvGrpSpPr>
              <a:grpSpLocks/>
            </p:cNvGrpSpPr>
            <p:nvPr/>
          </p:nvGrpSpPr>
          <p:grpSpPr bwMode="auto">
            <a:xfrm>
              <a:off x="1440" y="1248"/>
              <a:ext cx="3072" cy="336"/>
              <a:chOff x="1440" y="1200"/>
              <a:chExt cx="3072" cy="336"/>
            </a:xfrm>
          </p:grpSpPr>
          <p:sp>
            <p:nvSpPr>
              <p:cNvPr id="425991" name="Rectangle 7"/>
              <p:cNvSpPr>
                <a:spLocks noChangeArrowheads="1"/>
              </p:cNvSpPr>
              <p:nvPr/>
            </p:nvSpPr>
            <p:spPr bwMode="auto">
              <a:xfrm>
                <a:off x="1872" y="1200"/>
                <a:ext cx="2208" cy="336"/>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sp>
            <p:nvSpPr>
              <p:cNvPr id="425992" name="Rectangle 8"/>
              <p:cNvSpPr>
                <a:spLocks noChangeArrowheads="1"/>
              </p:cNvSpPr>
              <p:nvPr/>
            </p:nvSpPr>
            <p:spPr bwMode="auto">
              <a:xfrm>
                <a:off x="1440" y="1200"/>
                <a:ext cx="672" cy="192"/>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sp>
            <p:nvSpPr>
              <p:cNvPr id="425993" name="Rectangle 9"/>
              <p:cNvSpPr>
                <a:spLocks noChangeArrowheads="1"/>
              </p:cNvSpPr>
              <p:nvPr/>
            </p:nvSpPr>
            <p:spPr bwMode="auto">
              <a:xfrm>
                <a:off x="3840" y="1344"/>
                <a:ext cx="672" cy="192"/>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grpSp>
        <p:sp>
          <p:nvSpPr>
            <p:cNvPr id="425994" name="Rectangle 10"/>
            <p:cNvSpPr>
              <a:spLocks noChangeArrowheads="1"/>
            </p:cNvSpPr>
            <p:nvPr/>
          </p:nvSpPr>
          <p:spPr bwMode="auto">
            <a:xfrm>
              <a:off x="672" y="1224"/>
              <a:ext cx="4896" cy="444"/>
            </a:xfrm>
            <a:prstGeom prst="rect">
              <a:avLst/>
            </a:prstGeom>
            <a:noFill/>
            <a:ln w="9525">
              <a:noFill/>
              <a:miter lim="800000"/>
              <a:headEnd/>
              <a:tailEnd/>
            </a:ln>
            <a:effectLst/>
          </p:spPr>
          <p:txBody>
            <a:bodyPr anchor="ctr">
              <a:prstTxWarp prst="textNoShape">
                <a:avLst/>
              </a:prstTxWarp>
              <a:spAutoFit/>
            </a:bodyPr>
            <a:lstStyle/>
            <a:p>
              <a:pPr>
                <a:lnSpc>
                  <a:spcPct val="80000"/>
                </a:lnSpc>
                <a:spcAft>
                  <a:spcPts val="600"/>
                </a:spcAft>
              </a:pPr>
              <a:r>
                <a:rPr lang="en-US" sz="2200" b="1">
                  <a:solidFill>
                    <a:schemeClr val="bg1"/>
                  </a:solidFill>
                  <a:latin typeface="Courier" charset="0"/>
                </a:rPr>
                <a:t>TAAC</a:t>
              </a:r>
              <a:r>
                <a:rPr lang="en-US" sz="2200" b="1">
                  <a:solidFill>
                    <a:srgbClr val="CC0000"/>
                  </a:solidFill>
                  <a:latin typeface="Courier" charset="0"/>
                </a:rPr>
                <a:t>GAATTC</a:t>
              </a:r>
              <a:r>
                <a:rPr lang="en-US" sz="2200" b="1">
                  <a:solidFill>
                    <a:srgbClr val="006604"/>
                  </a:solidFill>
                  <a:latin typeface="Courier" charset="0"/>
                </a:rPr>
                <a:t>TACGAATGGTTACATCGCC</a:t>
              </a:r>
              <a:r>
                <a:rPr lang="en-US" sz="2200" b="1">
                  <a:solidFill>
                    <a:srgbClr val="CC0000"/>
                  </a:solidFill>
                  <a:latin typeface="Courier" charset="0"/>
                </a:rPr>
                <a:t>GAATTC</a:t>
              </a:r>
              <a:r>
                <a:rPr lang="en-US" sz="2200" b="1">
                  <a:solidFill>
                    <a:schemeClr val="bg1"/>
                  </a:solidFill>
                  <a:latin typeface="Courier" charset="0"/>
                </a:rPr>
                <a:t>TACGATC</a:t>
              </a:r>
              <a:r>
                <a:rPr lang="en-US" sz="2200" b="1">
                  <a:solidFill>
                    <a:srgbClr val="CC0000"/>
                  </a:solidFill>
                  <a:latin typeface="Courier" charset="0"/>
                </a:rPr>
                <a:t>      </a:t>
              </a:r>
              <a:r>
                <a:rPr lang="en-US" sz="2200" b="1">
                  <a:solidFill>
                    <a:schemeClr val="bg1"/>
                  </a:solidFill>
                  <a:latin typeface="Courier" charset="0"/>
                </a:rPr>
                <a:t>CATTG</a:t>
              </a:r>
              <a:r>
                <a:rPr lang="en-US" sz="2200" b="1">
                  <a:solidFill>
                    <a:srgbClr val="CC0000"/>
                  </a:solidFill>
                  <a:latin typeface="Courier" charset="0"/>
                </a:rPr>
                <a:t>CTTAAG</a:t>
              </a:r>
              <a:r>
                <a:rPr lang="en-US" sz="2200" b="1">
                  <a:solidFill>
                    <a:srgbClr val="006604"/>
                  </a:solidFill>
                  <a:latin typeface="Courier" charset="0"/>
                </a:rPr>
                <a:t>ATGCTTACCAATGTAGCGG</a:t>
              </a:r>
              <a:r>
                <a:rPr lang="en-US" sz="2200" b="1">
                  <a:solidFill>
                    <a:srgbClr val="CC0000"/>
                  </a:solidFill>
                  <a:latin typeface="Courier" charset="0"/>
                </a:rPr>
                <a:t>CTTAAG</a:t>
              </a:r>
              <a:r>
                <a:rPr lang="en-US" sz="2200" b="1">
                  <a:solidFill>
                    <a:schemeClr val="bg1"/>
                  </a:solidFill>
                  <a:latin typeface="Courier" charset="0"/>
                </a:rPr>
                <a:t>ATGCTAGC</a:t>
              </a:r>
            </a:p>
          </p:txBody>
        </p:sp>
      </p:grpSp>
      <p:sp>
        <p:nvSpPr>
          <p:cNvPr id="425995" name="Rectangle 11" descr="Rectangle: Click to edit Master text styles&#10;Second level&#10;Third level&#10;Fourth level&#10;Fifth level"/>
          <p:cNvSpPr>
            <a:spLocks noGrp="1" noChangeArrowheads="1"/>
          </p:cNvSpPr>
          <p:nvPr>
            <p:ph type="body" idx="1"/>
          </p:nvPr>
        </p:nvSpPr>
        <p:spPr>
          <a:xfrm>
            <a:off x="838200" y="1371600"/>
            <a:ext cx="7772400" cy="1447800"/>
          </a:xfrm>
          <a:noFill/>
          <a:ln/>
        </p:spPr>
        <p:txBody>
          <a:bodyPr/>
          <a:lstStyle/>
          <a:p>
            <a:pPr>
              <a:lnSpc>
                <a:spcPct val="90000"/>
              </a:lnSpc>
            </a:pPr>
            <a:r>
              <a:rPr lang="en-US"/>
              <a:t>Gene produces protein in different organism or different individual</a:t>
            </a:r>
            <a:endParaRPr lang="en-US" sz="2600"/>
          </a:p>
        </p:txBody>
      </p:sp>
      <p:grpSp>
        <p:nvGrpSpPr>
          <p:cNvPr id="4" name="Group 12"/>
          <p:cNvGrpSpPr>
            <a:grpSpLocks/>
          </p:cNvGrpSpPr>
          <p:nvPr/>
        </p:nvGrpSpPr>
        <p:grpSpPr bwMode="auto">
          <a:xfrm>
            <a:off x="1066800" y="3543300"/>
            <a:ext cx="7467600" cy="1676400"/>
            <a:chOff x="672" y="2328"/>
            <a:chExt cx="4704" cy="1056"/>
          </a:xfrm>
        </p:grpSpPr>
        <p:sp>
          <p:nvSpPr>
            <p:cNvPr id="425997" name="AutoShape 13"/>
            <p:cNvSpPr>
              <a:spLocks noChangeArrowheads="1"/>
            </p:cNvSpPr>
            <p:nvPr/>
          </p:nvSpPr>
          <p:spPr bwMode="auto">
            <a:xfrm>
              <a:off x="2688" y="2328"/>
              <a:ext cx="816" cy="384"/>
            </a:xfrm>
            <a:prstGeom prst="downArrow">
              <a:avLst>
                <a:gd name="adj1" fmla="val 46074"/>
                <a:gd name="adj2" fmla="val 27083"/>
              </a:avLst>
            </a:prstGeom>
            <a:solidFill>
              <a:srgbClr val="C4601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25998" name="Rectangle 14"/>
            <p:cNvSpPr>
              <a:spLocks noChangeArrowheads="1"/>
            </p:cNvSpPr>
            <p:nvPr/>
          </p:nvSpPr>
          <p:spPr bwMode="auto">
            <a:xfrm>
              <a:off x="816" y="2952"/>
              <a:ext cx="4512" cy="432"/>
            </a:xfrm>
            <a:prstGeom prst="rect">
              <a:avLst/>
            </a:prstGeom>
            <a:solidFill>
              <a:srgbClr val="EBDC34"/>
            </a:solidFill>
            <a:ln w="9525">
              <a:noFill/>
              <a:miter lim="800000"/>
              <a:headEnd/>
              <a:tailEnd/>
            </a:ln>
            <a:effectLst/>
          </p:spPr>
          <p:txBody>
            <a:bodyPr wrap="none" anchor="ctr">
              <a:prstTxWarp prst="textNoShape">
                <a:avLst/>
              </a:prstTxWarp>
            </a:bodyPr>
            <a:lstStyle/>
            <a:p>
              <a:endParaRPr lang="en-US"/>
            </a:p>
          </p:txBody>
        </p:sp>
        <p:sp>
          <p:nvSpPr>
            <p:cNvPr id="425999" name="AutoShape 15"/>
            <p:cNvSpPr>
              <a:spLocks noChangeArrowheads="1"/>
            </p:cNvSpPr>
            <p:nvPr/>
          </p:nvSpPr>
          <p:spPr bwMode="auto">
            <a:xfrm>
              <a:off x="960" y="3024"/>
              <a:ext cx="432" cy="288"/>
            </a:xfrm>
            <a:prstGeom prst="hexagon">
              <a:avLst>
                <a:gd name="adj" fmla="val 37500"/>
                <a:gd name="vf" fmla="val 115470"/>
              </a:avLst>
            </a:prstGeom>
            <a:solidFill>
              <a:schemeClr val="tx2"/>
            </a:solidFill>
            <a:ln w="9525">
              <a:solidFill>
                <a:schemeClr val="tx1"/>
              </a:solidFill>
              <a:miter lim="800000"/>
              <a:headEnd/>
              <a:tailEnd/>
            </a:ln>
            <a:effectLst/>
          </p:spPr>
          <p:txBody>
            <a:bodyPr wrap="none" anchor="ctr">
              <a:prstTxWarp prst="textNoShape">
                <a:avLst/>
              </a:prstTxWarp>
            </a:bodyPr>
            <a:lstStyle/>
            <a:p>
              <a:r>
                <a:rPr lang="en-US" sz="2800" b="1">
                  <a:solidFill>
                    <a:schemeClr val="bg1"/>
                  </a:solidFill>
                </a:rPr>
                <a:t>aa</a:t>
              </a:r>
              <a:endParaRPr lang="en-US" sz="3600"/>
            </a:p>
          </p:txBody>
        </p:sp>
        <p:sp>
          <p:nvSpPr>
            <p:cNvPr id="426000" name="AutoShape 16"/>
            <p:cNvSpPr>
              <a:spLocks noChangeArrowheads="1"/>
            </p:cNvSpPr>
            <p:nvPr/>
          </p:nvSpPr>
          <p:spPr bwMode="auto">
            <a:xfrm>
              <a:off x="2256" y="3024"/>
              <a:ext cx="432" cy="288"/>
            </a:xfrm>
            <a:prstGeom prst="hexagon">
              <a:avLst>
                <a:gd name="adj" fmla="val 37500"/>
                <a:gd name="vf" fmla="val 115470"/>
              </a:avLst>
            </a:prstGeom>
            <a:solidFill>
              <a:schemeClr val="tx2"/>
            </a:solidFill>
            <a:ln w="9525">
              <a:solidFill>
                <a:schemeClr val="tx1"/>
              </a:solidFill>
              <a:miter lim="800000"/>
              <a:headEnd/>
              <a:tailEnd/>
            </a:ln>
            <a:effectLst/>
          </p:spPr>
          <p:txBody>
            <a:bodyPr wrap="none" anchor="ctr">
              <a:prstTxWarp prst="textNoShape">
                <a:avLst/>
              </a:prstTxWarp>
            </a:bodyPr>
            <a:lstStyle/>
            <a:p>
              <a:r>
                <a:rPr lang="en-US" sz="2800" b="1">
                  <a:solidFill>
                    <a:schemeClr val="bg1"/>
                  </a:solidFill>
                </a:rPr>
                <a:t>aa</a:t>
              </a:r>
              <a:endParaRPr lang="en-US" sz="3600"/>
            </a:p>
          </p:txBody>
        </p:sp>
        <p:sp>
          <p:nvSpPr>
            <p:cNvPr id="426001" name="AutoShape 17"/>
            <p:cNvSpPr>
              <a:spLocks noChangeArrowheads="1"/>
            </p:cNvSpPr>
            <p:nvPr/>
          </p:nvSpPr>
          <p:spPr bwMode="auto">
            <a:xfrm>
              <a:off x="1392" y="3000"/>
              <a:ext cx="432" cy="336"/>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r>
                <a:rPr lang="en-US" sz="2800" b="1">
                  <a:solidFill>
                    <a:schemeClr val="bg1"/>
                  </a:solidFill>
                </a:rPr>
                <a:t>aa</a:t>
              </a:r>
            </a:p>
          </p:txBody>
        </p:sp>
        <p:sp>
          <p:nvSpPr>
            <p:cNvPr id="426002" name="AutoShape 18"/>
            <p:cNvSpPr>
              <a:spLocks noChangeArrowheads="1"/>
            </p:cNvSpPr>
            <p:nvPr/>
          </p:nvSpPr>
          <p:spPr bwMode="auto">
            <a:xfrm>
              <a:off x="1824" y="3000"/>
              <a:ext cx="432" cy="336"/>
            </a:xfrm>
            <a:prstGeom prst="diamond">
              <a:avLst/>
            </a:prstGeom>
            <a:solidFill>
              <a:srgbClr val="CC0000"/>
            </a:solidFill>
            <a:ln w="9525">
              <a:solidFill>
                <a:schemeClr val="tx1"/>
              </a:solidFill>
              <a:miter lim="800000"/>
              <a:headEnd/>
              <a:tailEnd/>
            </a:ln>
            <a:effectLst/>
          </p:spPr>
          <p:txBody>
            <a:bodyPr wrap="none" anchor="ctr">
              <a:prstTxWarp prst="textNoShape">
                <a:avLst/>
              </a:prstTxWarp>
            </a:bodyPr>
            <a:lstStyle/>
            <a:p>
              <a:r>
                <a:rPr lang="en-US" sz="2800" b="1">
                  <a:solidFill>
                    <a:schemeClr val="bg1"/>
                  </a:solidFill>
                </a:rPr>
                <a:t>aa</a:t>
              </a:r>
            </a:p>
          </p:txBody>
        </p:sp>
        <p:sp>
          <p:nvSpPr>
            <p:cNvPr id="426003" name="AutoShape 19"/>
            <p:cNvSpPr>
              <a:spLocks noChangeArrowheads="1"/>
            </p:cNvSpPr>
            <p:nvPr/>
          </p:nvSpPr>
          <p:spPr bwMode="auto">
            <a:xfrm>
              <a:off x="2688" y="3024"/>
              <a:ext cx="432" cy="288"/>
            </a:xfrm>
            <a:prstGeom prst="hexagon">
              <a:avLst>
                <a:gd name="adj" fmla="val 37500"/>
                <a:gd name="vf" fmla="val 115470"/>
              </a:avLst>
            </a:prstGeom>
            <a:solidFill>
              <a:srgbClr val="007F06"/>
            </a:solidFill>
            <a:ln w="9525">
              <a:solidFill>
                <a:schemeClr val="tx1"/>
              </a:solidFill>
              <a:miter lim="800000"/>
              <a:headEnd/>
              <a:tailEnd/>
            </a:ln>
            <a:effectLst/>
          </p:spPr>
          <p:txBody>
            <a:bodyPr wrap="none" anchor="ctr">
              <a:prstTxWarp prst="textNoShape">
                <a:avLst/>
              </a:prstTxWarp>
            </a:bodyPr>
            <a:lstStyle/>
            <a:p>
              <a:r>
                <a:rPr lang="en-US" sz="2800" b="1">
                  <a:solidFill>
                    <a:schemeClr val="bg1"/>
                  </a:solidFill>
                </a:rPr>
                <a:t>aa</a:t>
              </a:r>
              <a:endParaRPr lang="en-US" sz="3600"/>
            </a:p>
          </p:txBody>
        </p:sp>
        <p:sp>
          <p:nvSpPr>
            <p:cNvPr id="426004" name="AutoShape 20"/>
            <p:cNvSpPr>
              <a:spLocks noChangeArrowheads="1"/>
            </p:cNvSpPr>
            <p:nvPr/>
          </p:nvSpPr>
          <p:spPr bwMode="auto">
            <a:xfrm>
              <a:off x="3120" y="3000"/>
              <a:ext cx="432" cy="336"/>
            </a:xfrm>
            <a:prstGeom prst="diamond">
              <a:avLst/>
            </a:prstGeom>
            <a:solidFill>
              <a:srgbClr val="CC0000"/>
            </a:solidFill>
            <a:ln w="9525">
              <a:solidFill>
                <a:schemeClr val="tx1"/>
              </a:solidFill>
              <a:miter lim="800000"/>
              <a:headEnd/>
              <a:tailEnd/>
            </a:ln>
            <a:effectLst/>
          </p:spPr>
          <p:txBody>
            <a:bodyPr wrap="none" anchor="ctr">
              <a:prstTxWarp prst="textNoShape">
                <a:avLst/>
              </a:prstTxWarp>
            </a:bodyPr>
            <a:lstStyle/>
            <a:p>
              <a:r>
                <a:rPr lang="en-US" sz="2800" b="1">
                  <a:solidFill>
                    <a:schemeClr val="bg1"/>
                  </a:solidFill>
                </a:rPr>
                <a:t>aa</a:t>
              </a:r>
            </a:p>
          </p:txBody>
        </p:sp>
        <p:sp>
          <p:nvSpPr>
            <p:cNvPr id="426005" name="AutoShape 21"/>
            <p:cNvSpPr>
              <a:spLocks noChangeArrowheads="1"/>
            </p:cNvSpPr>
            <p:nvPr/>
          </p:nvSpPr>
          <p:spPr bwMode="auto">
            <a:xfrm>
              <a:off x="3552" y="3024"/>
              <a:ext cx="432" cy="288"/>
            </a:xfrm>
            <a:prstGeom prst="hexagon">
              <a:avLst>
                <a:gd name="adj" fmla="val 37500"/>
                <a:gd name="vf" fmla="val 115470"/>
              </a:avLst>
            </a:prstGeom>
            <a:solidFill>
              <a:srgbClr val="007F06"/>
            </a:solidFill>
            <a:ln w="9525">
              <a:solidFill>
                <a:schemeClr val="tx1"/>
              </a:solidFill>
              <a:miter lim="800000"/>
              <a:headEnd/>
              <a:tailEnd/>
            </a:ln>
            <a:effectLst/>
          </p:spPr>
          <p:txBody>
            <a:bodyPr wrap="none" anchor="ctr">
              <a:prstTxWarp prst="textNoShape">
                <a:avLst/>
              </a:prstTxWarp>
            </a:bodyPr>
            <a:lstStyle/>
            <a:p>
              <a:r>
                <a:rPr lang="en-US" sz="2800" b="1">
                  <a:solidFill>
                    <a:schemeClr val="bg1"/>
                  </a:solidFill>
                </a:rPr>
                <a:t>aa</a:t>
              </a:r>
              <a:endParaRPr lang="en-US" sz="3600"/>
            </a:p>
          </p:txBody>
        </p:sp>
        <p:sp>
          <p:nvSpPr>
            <p:cNvPr id="426006" name="AutoShape 22"/>
            <p:cNvSpPr>
              <a:spLocks noChangeArrowheads="1"/>
            </p:cNvSpPr>
            <p:nvPr/>
          </p:nvSpPr>
          <p:spPr bwMode="auto">
            <a:xfrm>
              <a:off x="3984" y="3000"/>
              <a:ext cx="432" cy="336"/>
            </a:xfrm>
            <a:prstGeom prst="diamond">
              <a:avLst/>
            </a:prstGeom>
            <a:solidFill>
              <a:srgbClr val="CC0000"/>
            </a:solidFill>
            <a:ln w="9525">
              <a:solidFill>
                <a:schemeClr val="tx1"/>
              </a:solidFill>
              <a:miter lim="800000"/>
              <a:headEnd/>
              <a:tailEnd/>
            </a:ln>
            <a:effectLst/>
          </p:spPr>
          <p:txBody>
            <a:bodyPr wrap="none" anchor="ctr">
              <a:prstTxWarp prst="textNoShape">
                <a:avLst/>
              </a:prstTxWarp>
            </a:bodyPr>
            <a:lstStyle/>
            <a:p>
              <a:r>
                <a:rPr lang="en-US" sz="2800" b="1">
                  <a:solidFill>
                    <a:schemeClr val="bg1"/>
                  </a:solidFill>
                </a:rPr>
                <a:t>aa</a:t>
              </a:r>
            </a:p>
          </p:txBody>
        </p:sp>
        <p:sp>
          <p:nvSpPr>
            <p:cNvPr id="426007" name="AutoShape 23"/>
            <p:cNvSpPr>
              <a:spLocks noChangeArrowheads="1"/>
            </p:cNvSpPr>
            <p:nvPr/>
          </p:nvSpPr>
          <p:spPr bwMode="auto">
            <a:xfrm>
              <a:off x="4416" y="3000"/>
              <a:ext cx="432" cy="336"/>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r>
                <a:rPr lang="en-US" sz="2800" b="1">
                  <a:solidFill>
                    <a:schemeClr val="bg1"/>
                  </a:solidFill>
                </a:rPr>
                <a:t>aa</a:t>
              </a:r>
            </a:p>
          </p:txBody>
        </p:sp>
        <p:sp>
          <p:nvSpPr>
            <p:cNvPr id="426008" name="AutoShape 24"/>
            <p:cNvSpPr>
              <a:spLocks noChangeArrowheads="1"/>
            </p:cNvSpPr>
            <p:nvPr/>
          </p:nvSpPr>
          <p:spPr bwMode="auto">
            <a:xfrm>
              <a:off x="4848" y="3024"/>
              <a:ext cx="432" cy="288"/>
            </a:xfrm>
            <a:prstGeom prst="hexagon">
              <a:avLst>
                <a:gd name="adj" fmla="val 37500"/>
                <a:gd name="vf" fmla="val 115470"/>
              </a:avLst>
            </a:prstGeom>
            <a:solidFill>
              <a:schemeClr val="tx2"/>
            </a:solidFill>
            <a:ln w="9525">
              <a:solidFill>
                <a:schemeClr val="tx1"/>
              </a:solidFill>
              <a:miter lim="800000"/>
              <a:headEnd/>
              <a:tailEnd/>
            </a:ln>
            <a:effectLst/>
          </p:spPr>
          <p:txBody>
            <a:bodyPr wrap="none" anchor="ctr">
              <a:prstTxWarp prst="textNoShape">
                <a:avLst/>
              </a:prstTxWarp>
            </a:bodyPr>
            <a:lstStyle/>
            <a:p>
              <a:r>
                <a:rPr lang="en-US" sz="2800" b="1">
                  <a:solidFill>
                    <a:schemeClr val="bg1"/>
                  </a:solidFill>
                </a:rPr>
                <a:t>aa</a:t>
              </a:r>
              <a:endParaRPr lang="en-US" sz="3600"/>
            </a:p>
          </p:txBody>
        </p:sp>
        <p:sp>
          <p:nvSpPr>
            <p:cNvPr id="426009" name="Rectangle 25"/>
            <p:cNvSpPr>
              <a:spLocks noChangeArrowheads="1"/>
            </p:cNvSpPr>
            <p:nvPr/>
          </p:nvSpPr>
          <p:spPr bwMode="auto">
            <a:xfrm>
              <a:off x="672" y="2736"/>
              <a:ext cx="2116"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0005"/>
                  </a:solidFill>
                </a:rPr>
                <a:t>“new” protein from organism</a:t>
              </a:r>
            </a:p>
          </p:txBody>
        </p:sp>
        <p:sp>
          <p:nvSpPr>
            <p:cNvPr id="426010" name="Rectangle 26"/>
            <p:cNvSpPr>
              <a:spLocks noChangeArrowheads="1"/>
            </p:cNvSpPr>
            <p:nvPr/>
          </p:nvSpPr>
          <p:spPr bwMode="auto">
            <a:xfrm>
              <a:off x="3084" y="2745"/>
              <a:ext cx="2292" cy="231"/>
            </a:xfrm>
            <a:prstGeom prst="rect">
              <a:avLst/>
            </a:prstGeom>
            <a:noFill/>
            <a:ln w="9525">
              <a:noFill/>
              <a:miter lim="800000"/>
              <a:headEnd/>
              <a:tailEnd/>
            </a:ln>
            <a:effectLst/>
          </p:spPr>
          <p:txBody>
            <a:bodyPr wrap="none" anchor="ctr">
              <a:prstTxWarp prst="textNoShape">
                <a:avLst/>
              </a:prstTxWarp>
              <a:spAutoFit/>
            </a:bodyPr>
            <a:lstStyle/>
            <a:p>
              <a:pPr algn="r"/>
              <a:r>
                <a:rPr lang="en-US" sz="1800" b="1">
                  <a:solidFill>
                    <a:srgbClr val="CC0000"/>
                  </a:solidFill>
                </a:rPr>
                <a:t>ex:</a:t>
              </a:r>
              <a:r>
                <a:rPr lang="en-US" sz="1800" b="1">
                  <a:solidFill>
                    <a:srgbClr val="000005"/>
                  </a:solidFill>
                </a:rPr>
                <a:t> human insulin from bacteria</a:t>
              </a:r>
            </a:p>
          </p:txBody>
        </p:sp>
      </p:grpSp>
      <p:sp>
        <p:nvSpPr>
          <p:cNvPr id="426011" name="Rectangle 27"/>
          <p:cNvSpPr>
            <a:spLocks noChangeArrowheads="1"/>
          </p:cNvSpPr>
          <p:nvPr/>
        </p:nvSpPr>
        <p:spPr bwMode="auto">
          <a:xfrm>
            <a:off x="5143500" y="2605088"/>
            <a:ext cx="3536950" cy="366712"/>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0005"/>
                </a:solidFill>
              </a:rPr>
              <a:t>human insulin gene in bacteria</a:t>
            </a:r>
          </a:p>
        </p:txBody>
      </p:sp>
      <p:pic>
        <p:nvPicPr>
          <p:cNvPr id="426012" name="Picture 2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86375" y="5530850"/>
            <a:ext cx="1660525" cy="1127125"/>
          </a:xfrm>
          <a:prstGeom prst="rect">
            <a:avLst/>
          </a:prstGeom>
          <a:noFill/>
          <a:ln w="9525">
            <a:noFill/>
            <a:miter lim="800000"/>
            <a:headEnd/>
            <a:tailEnd/>
          </a:ln>
          <a:effectLst>
            <a:outerShdw blurRad="63500" dist="35921" dir="2700000" algn="ctr" rotWithShape="0">
              <a:srgbClr val="000005"/>
            </a:outerShdw>
          </a:effectLst>
        </p:spPr>
      </p:pic>
      <p:grpSp>
        <p:nvGrpSpPr>
          <p:cNvPr id="5" name="Group 29"/>
          <p:cNvGrpSpPr>
            <a:grpSpLocks/>
          </p:cNvGrpSpPr>
          <p:nvPr/>
        </p:nvGrpSpPr>
        <p:grpSpPr bwMode="auto">
          <a:xfrm>
            <a:off x="2012950" y="5768975"/>
            <a:ext cx="2138363" cy="900113"/>
            <a:chOff x="1268" y="3634"/>
            <a:chExt cx="1347" cy="567"/>
          </a:xfrm>
        </p:grpSpPr>
        <p:sp>
          <p:nvSpPr>
            <p:cNvPr id="426014" name="Oval 30"/>
            <p:cNvSpPr>
              <a:spLocks noChangeArrowheads="1"/>
            </p:cNvSpPr>
            <p:nvPr/>
          </p:nvSpPr>
          <p:spPr bwMode="auto">
            <a:xfrm rot="-1800000">
              <a:off x="1525" y="3675"/>
              <a:ext cx="308" cy="117"/>
            </a:xfrm>
            <a:prstGeom prst="ellipse">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426015" name="Oval 31"/>
            <p:cNvSpPr>
              <a:spLocks noChangeArrowheads="1"/>
            </p:cNvSpPr>
            <p:nvPr/>
          </p:nvSpPr>
          <p:spPr bwMode="auto">
            <a:xfrm rot="-1800000">
              <a:off x="1909" y="3650"/>
              <a:ext cx="308" cy="117"/>
            </a:xfrm>
            <a:prstGeom prst="ellipse">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426016" name="Oval 32"/>
            <p:cNvSpPr>
              <a:spLocks noChangeArrowheads="1"/>
            </p:cNvSpPr>
            <p:nvPr/>
          </p:nvSpPr>
          <p:spPr bwMode="auto">
            <a:xfrm rot="-1800000">
              <a:off x="1584" y="3950"/>
              <a:ext cx="308" cy="117"/>
            </a:xfrm>
            <a:prstGeom prst="ellipse">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426017" name="Oval 33"/>
            <p:cNvSpPr>
              <a:spLocks noChangeArrowheads="1"/>
            </p:cNvSpPr>
            <p:nvPr/>
          </p:nvSpPr>
          <p:spPr bwMode="auto">
            <a:xfrm rot="-1800000">
              <a:off x="2067" y="4084"/>
              <a:ext cx="308" cy="117"/>
            </a:xfrm>
            <a:prstGeom prst="ellipse">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426018" name="Oval 34"/>
            <p:cNvSpPr>
              <a:spLocks noChangeArrowheads="1"/>
            </p:cNvSpPr>
            <p:nvPr/>
          </p:nvSpPr>
          <p:spPr bwMode="auto">
            <a:xfrm rot="-1800000">
              <a:off x="1975" y="3909"/>
              <a:ext cx="308" cy="117"/>
            </a:xfrm>
            <a:prstGeom prst="ellipse">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426019" name="Oval 35"/>
            <p:cNvSpPr>
              <a:spLocks noChangeArrowheads="1"/>
            </p:cNvSpPr>
            <p:nvPr/>
          </p:nvSpPr>
          <p:spPr bwMode="auto">
            <a:xfrm rot="-1800000">
              <a:off x="2266" y="3634"/>
              <a:ext cx="308" cy="117"/>
            </a:xfrm>
            <a:prstGeom prst="ellipse">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426020" name="Oval 36"/>
            <p:cNvSpPr>
              <a:spLocks noChangeArrowheads="1"/>
            </p:cNvSpPr>
            <p:nvPr/>
          </p:nvSpPr>
          <p:spPr bwMode="auto">
            <a:xfrm rot="-1800000">
              <a:off x="2307" y="3850"/>
              <a:ext cx="308" cy="117"/>
            </a:xfrm>
            <a:prstGeom prst="ellipse">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426021" name="Oval 37"/>
            <p:cNvSpPr>
              <a:spLocks noChangeArrowheads="1"/>
            </p:cNvSpPr>
            <p:nvPr/>
          </p:nvSpPr>
          <p:spPr bwMode="auto">
            <a:xfrm rot="-1800000">
              <a:off x="1268" y="3925"/>
              <a:ext cx="308" cy="117"/>
            </a:xfrm>
            <a:prstGeom prst="ellipse">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grpSp>
      <p:sp>
        <p:nvSpPr>
          <p:cNvPr id="426022" name="AutoShape 38"/>
          <p:cNvSpPr>
            <a:spLocks noChangeArrowheads="1"/>
          </p:cNvSpPr>
          <p:nvPr/>
        </p:nvSpPr>
        <p:spPr bwMode="auto">
          <a:xfrm rot="-5400000">
            <a:off x="4081463" y="5867400"/>
            <a:ext cx="1295400" cy="609600"/>
          </a:xfrm>
          <a:prstGeom prst="downArrow">
            <a:avLst>
              <a:gd name="adj1" fmla="val 46074"/>
              <a:gd name="adj2" fmla="val 27083"/>
            </a:avLst>
          </a:prstGeom>
          <a:solidFill>
            <a:srgbClr val="C4601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26023" name="Rectangle 39"/>
          <p:cNvSpPr>
            <a:spLocks noChangeArrowheads="1"/>
          </p:cNvSpPr>
          <p:nvPr/>
        </p:nvSpPr>
        <p:spPr bwMode="auto">
          <a:xfrm>
            <a:off x="1290638" y="5653088"/>
            <a:ext cx="1060450" cy="366712"/>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0005"/>
                </a:solidFill>
              </a:rPr>
              <a:t>bacteria</a:t>
            </a:r>
          </a:p>
        </p:txBody>
      </p:sp>
      <p:sp>
        <p:nvSpPr>
          <p:cNvPr id="426024" name="Rectangle 40"/>
          <p:cNvSpPr>
            <a:spLocks noChangeArrowheads="1"/>
          </p:cNvSpPr>
          <p:nvPr/>
        </p:nvSpPr>
        <p:spPr bwMode="auto">
          <a:xfrm>
            <a:off x="7110413" y="5653088"/>
            <a:ext cx="1733550" cy="366712"/>
          </a:xfrm>
          <a:prstGeom prst="rect">
            <a:avLst/>
          </a:prstGeom>
          <a:noFill/>
          <a:ln w="9525">
            <a:noFill/>
            <a:miter lim="800000"/>
            <a:headEnd/>
            <a:tailEnd/>
          </a:ln>
          <a:effectLst/>
        </p:spPr>
        <p:txBody>
          <a:bodyPr wrap="none" anchor="ctr">
            <a:prstTxWarp prst="textNoShape">
              <a:avLst/>
            </a:prstTxWarp>
            <a:spAutoFit/>
          </a:bodyPr>
          <a:lstStyle/>
          <a:p>
            <a:pPr algn="l"/>
            <a:r>
              <a:rPr lang="en-US" sz="1800" b="1">
                <a:solidFill>
                  <a:srgbClr val="000005"/>
                </a:solidFill>
              </a:rPr>
              <a:t>human insulin</a:t>
            </a:r>
          </a:p>
        </p:txBody>
      </p:sp>
      <p:pic>
        <p:nvPicPr>
          <p:cNvPr id="426025" name="Picture 41" descr="penguinL"/>
          <p:cNvPicPr>
            <a:picLocks noChangeAspect="1" noChangeArrowheads="1"/>
          </p:cNvPicPr>
          <p:nvPr/>
        </p:nvPicPr>
        <p:blipFill>
          <a:blip r:embed="rId5"/>
          <a:srcRect/>
          <a:stretch>
            <a:fillRect/>
          </a:stretch>
        </p:blipFill>
        <p:spPr bwMode="auto">
          <a:xfrm>
            <a:off x="7869238" y="1160463"/>
            <a:ext cx="1274762" cy="1295400"/>
          </a:xfrm>
          <a:prstGeom prst="rect">
            <a:avLst/>
          </a:prstGeom>
          <a:noFill/>
        </p:spPr>
      </p:pic>
      <p:sp>
        <p:nvSpPr>
          <p:cNvPr id="426026" name="AutoShape 42"/>
          <p:cNvSpPr>
            <a:spLocks noChangeArrowheads="1"/>
          </p:cNvSpPr>
          <p:nvPr/>
        </p:nvSpPr>
        <p:spPr bwMode="auto">
          <a:xfrm flipH="1">
            <a:off x="6299200" y="309563"/>
            <a:ext cx="2182813" cy="976312"/>
          </a:xfrm>
          <a:prstGeom prst="wedgeEllipseCallout">
            <a:avLst>
              <a:gd name="adj1" fmla="val -31019"/>
              <a:gd name="adj2" fmla="val 64306"/>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How can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bacteria read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human DNA?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26025"/>
                                        </p:tgtEl>
                                        <p:attrNameLst>
                                          <p:attrName>style.visibility</p:attrName>
                                        </p:attrNameLst>
                                      </p:cBhvr>
                                      <p:to>
                                        <p:strVal val="visible"/>
                                      </p:to>
                                    </p:set>
                                    <p:animEffect transition="in" filter="wipe(right)">
                                      <p:cBhvr>
                                        <p:cTn id="7" dur="500"/>
                                        <p:tgtEl>
                                          <p:spTgt spid="4260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26026"/>
                                        </p:tgtEl>
                                        <p:attrNameLst>
                                          <p:attrName>style.visibility</p:attrName>
                                        </p:attrNameLst>
                                      </p:cBhvr>
                                      <p:to>
                                        <p:strVal val="visible"/>
                                      </p:to>
                                    </p:set>
                                    <p:animEffect transition="in" filter="wipe(down)">
                                      <p:cBhvr>
                                        <p:cTn id="11" dur="500"/>
                                        <p:tgtEl>
                                          <p:spTgt spid="426026"/>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2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r>
              <a:rPr lang="en-US"/>
              <a:t>The code is universal</a:t>
            </a:r>
          </a:p>
        </p:txBody>
      </p:sp>
      <p:sp>
        <p:nvSpPr>
          <p:cNvPr id="413699" name="Rectangle 3" descr="Rectangle: Click to edit Master text styles&#10;Second level&#10;Third level&#10;Fourth level&#10;Fifth level"/>
          <p:cNvSpPr>
            <a:spLocks noGrp="1" noChangeArrowheads="1"/>
          </p:cNvSpPr>
          <p:nvPr>
            <p:ph type="body" idx="1"/>
          </p:nvPr>
        </p:nvSpPr>
        <p:spPr>
          <a:xfrm>
            <a:off x="609600" y="1371600"/>
            <a:ext cx="3849688" cy="4929188"/>
          </a:xfrm>
        </p:spPr>
        <p:txBody>
          <a:bodyPr/>
          <a:lstStyle/>
          <a:p>
            <a:r>
              <a:rPr lang="en-US" sz="2800"/>
              <a:t>Since all living organisms… </a:t>
            </a:r>
          </a:p>
          <a:p>
            <a:pPr lvl="1"/>
            <a:r>
              <a:rPr lang="en-US" sz="2500"/>
              <a:t>use the same DNA</a:t>
            </a:r>
          </a:p>
          <a:p>
            <a:pPr lvl="1"/>
            <a:r>
              <a:rPr lang="en-US" sz="2500"/>
              <a:t>use the same code book</a:t>
            </a:r>
          </a:p>
          <a:p>
            <a:pPr lvl="1"/>
            <a:r>
              <a:rPr lang="en-US" sz="2500"/>
              <a:t>read their genes the same way</a:t>
            </a:r>
            <a:endParaRPr lang="en-US" sz="2400"/>
          </a:p>
        </p:txBody>
      </p:sp>
      <p:pic>
        <p:nvPicPr>
          <p:cNvPr id="413700"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t="1199" r="1497" b="4080"/>
          <a:stretch>
            <a:fillRect/>
          </a:stretch>
        </p:blipFill>
        <p:spPr bwMode="auto">
          <a:xfrm>
            <a:off x="4481513" y="1316038"/>
            <a:ext cx="4519612" cy="5424487"/>
          </a:xfrm>
          <a:prstGeom prst="rect">
            <a:avLst/>
          </a:prstGeom>
          <a:noFill/>
          <a:ln w="9525">
            <a:noFill/>
            <a:miter lim="800000"/>
            <a:headEnd/>
            <a:tailEnd/>
          </a:ln>
          <a:effectLst>
            <a:outerShdw blurRad="63500" dist="38099"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en-US"/>
              <a:t>A Brave New World</a:t>
            </a:r>
          </a:p>
        </p:txBody>
      </p:sp>
      <p:pic>
        <p:nvPicPr>
          <p:cNvPr id="379908" name="Picture 4" descr="f16-15_two_of_the_dna_p"/>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22888" y="3200400"/>
            <a:ext cx="3662362" cy="3514725"/>
          </a:xfrm>
          <a:prstGeom prst="rect">
            <a:avLst/>
          </a:prstGeom>
          <a:noFill/>
          <a:ln w="9525">
            <a:noFill/>
            <a:miter lim="800000"/>
            <a:headEnd/>
            <a:tailEnd/>
          </a:ln>
        </p:spPr>
      </p:pic>
      <p:pic>
        <p:nvPicPr>
          <p:cNvPr id="379909" name="Picture 5"/>
          <p:cNvPicPr>
            <a:picLocks noChangeAspect="1" noChangeArrowheads="1"/>
          </p:cNvPicPr>
          <p:nvPr/>
        </p:nvPicPr>
        <p:blipFill>
          <a:blip r:embed="rId3"/>
          <a:srcRect/>
          <a:stretch>
            <a:fillRect/>
          </a:stretch>
        </p:blipFill>
        <p:spPr bwMode="auto">
          <a:xfrm>
            <a:off x="71438" y="2743200"/>
            <a:ext cx="2595562" cy="396240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9910" name="Picture 6"/>
          <p:cNvPicPr>
            <a:picLocks noChangeAspect="1" noChangeArrowheads="1"/>
          </p:cNvPicPr>
          <p:nvPr/>
        </p:nvPicPr>
        <p:blipFill>
          <a:blip r:embed="rId4"/>
          <a:srcRect/>
          <a:stretch>
            <a:fillRect/>
          </a:stretch>
        </p:blipFill>
        <p:spPr bwMode="auto">
          <a:xfrm>
            <a:off x="0" y="1127125"/>
            <a:ext cx="2552700" cy="1533525"/>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9911" name="Picture 7"/>
          <p:cNvPicPr>
            <a:picLocks noChangeAspect="1" noChangeArrowheads="1"/>
          </p:cNvPicPr>
          <p:nvPr/>
        </p:nvPicPr>
        <p:blipFill>
          <a:blip r:embed="rId5"/>
          <a:srcRect/>
          <a:stretch>
            <a:fillRect/>
          </a:stretch>
        </p:blipFill>
        <p:spPr bwMode="auto">
          <a:xfrm>
            <a:off x="6851650" y="457200"/>
            <a:ext cx="2020888" cy="266700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9912"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97175" y="5119688"/>
            <a:ext cx="2344738" cy="1535112"/>
          </a:xfrm>
          <a:prstGeom prst="rect">
            <a:avLst/>
          </a:prstGeom>
          <a:noFill/>
          <a:ln w="9525">
            <a:noFill/>
            <a:miter lim="800000"/>
            <a:headEnd/>
            <a:tailEnd/>
          </a:ln>
          <a:effectLst>
            <a:outerShdw blurRad="63500" dist="38099" dir="2700000" algn="ctr" rotWithShape="0">
              <a:srgbClr val="000000">
                <a:alpha val="74998"/>
              </a:srgbClr>
            </a:outerShdw>
          </a:effectLst>
        </p:spPr>
      </p:pic>
      <p:grpSp>
        <p:nvGrpSpPr>
          <p:cNvPr id="2" name="Group 12"/>
          <p:cNvGrpSpPr>
            <a:grpSpLocks/>
          </p:cNvGrpSpPr>
          <p:nvPr/>
        </p:nvGrpSpPr>
        <p:grpSpPr bwMode="auto">
          <a:xfrm>
            <a:off x="2695575" y="1633538"/>
            <a:ext cx="3263900" cy="2878137"/>
            <a:chOff x="2090" y="837"/>
            <a:chExt cx="2056" cy="1813"/>
          </a:xfrm>
        </p:grpSpPr>
        <p:pic>
          <p:nvPicPr>
            <p:cNvPr id="379913" name="Picture 9"/>
            <p:cNvPicPr>
              <a:picLocks noChangeAspect="1" noChangeArrowheads="1"/>
            </p:cNvPicPr>
            <p:nvPr/>
          </p:nvPicPr>
          <p:blipFill>
            <a:blip r:embed="rId7"/>
            <a:srcRect/>
            <a:stretch>
              <a:fillRect/>
            </a:stretch>
          </p:blipFill>
          <p:spPr bwMode="auto">
            <a:xfrm>
              <a:off x="2090" y="2261"/>
              <a:ext cx="567" cy="389"/>
            </a:xfrm>
            <a:prstGeom prst="rect">
              <a:avLst/>
            </a:prstGeom>
            <a:noFill/>
            <a:ln w="9525">
              <a:noFill/>
              <a:miter lim="800000"/>
              <a:headEnd/>
              <a:tailEnd/>
            </a:ln>
            <a:effectLst/>
          </p:spPr>
        </p:pic>
        <p:pic>
          <p:nvPicPr>
            <p:cNvPr id="379914" name="Picture 10"/>
            <p:cNvPicPr>
              <a:picLocks noChangeAspect="1" noChangeArrowheads="1"/>
            </p:cNvPicPr>
            <p:nvPr/>
          </p:nvPicPr>
          <p:blipFill>
            <a:blip r:embed="rId8"/>
            <a:srcRect/>
            <a:stretch>
              <a:fillRect/>
            </a:stretch>
          </p:blipFill>
          <p:spPr bwMode="auto">
            <a:xfrm>
              <a:off x="2243" y="837"/>
              <a:ext cx="1903" cy="1421"/>
            </a:xfrm>
            <a:prstGeom prst="rect">
              <a:avLst/>
            </a:prstGeom>
            <a:noFill/>
            <a:ln w="9525">
              <a:noFill/>
              <a:miter lim="800000"/>
              <a:headEnd/>
              <a:tailEnd/>
            </a:ln>
            <a:effec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9910"/>
                                        </p:tgtEl>
                                        <p:attrNameLst>
                                          <p:attrName>style.visibility</p:attrName>
                                        </p:attrNameLst>
                                      </p:cBhvr>
                                      <p:to>
                                        <p:strVal val="visible"/>
                                      </p:to>
                                    </p:set>
                                    <p:anim calcmode="lin" valueType="num">
                                      <p:cBhvr additive="base">
                                        <p:cTn id="7" dur="500" fill="hold"/>
                                        <p:tgtEl>
                                          <p:spTgt spid="379910"/>
                                        </p:tgtEl>
                                        <p:attrNameLst>
                                          <p:attrName>ppt_x</p:attrName>
                                        </p:attrNameLst>
                                      </p:cBhvr>
                                      <p:tavLst>
                                        <p:tav tm="0">
                                          <p:val>
                                            <p:strVal val="#ppt_x"/>
                                          </p:val>
                                        </p:tav>
                                        <p:tav tm="100000">
                                          <p:val>
                                            <p:strVal val="#ppt_x"/>
                                          </p:val>
                                        </p:tav>
                                      </p:tavLst>
                                    </p:anim>
                                    <p:anim calcmode="lin" valueType="num">
                                      <p:cBhvr additive="base">
                                        <p:cTn id="8" dur="500" fill="hold"/>
                                        <p:tgtEl>
                                          <p:spTgt spid="3799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9909"/>
                                        </p:tgtEl>
                                        <p:attrNameLst>
                                          <p:attrName>style.visibility</p:attrName>
                                        </p:attrNameLst>
                                      </p:cBhvr>
                                      <p:to>
                                        <p:strVal val="visible"/>
                                      </p:to>
                                    </p:set>
                                    <p:anim calcmode="lin" valueType="num">
                                      <p:cBhvr additive="base">
                                        <p:cTn id="13" dur="500" fill="hold"/>
                                        <p:tgtEl>
                                          <p:spTgt spid="379909"/>
                                        </p:tgtEl>
                                        <p:attrNameLst>
                                          <p:attrName>ppt_x</p:attrName>
                                        </p:attrNameLst>
                                      </p:cBhvr>
                                      <p:tavLst>
                                        <p:tav tm="0">
                                          <p:val>
                                            <p:strVal val="#ppt_x"/>
                                          </p:val>
                                        </p:tav>
                                        <p:tav tm="100000">
                                          <p:val>
                                            <p:strVal val="#ppt_x"/>
                                          </p:val>
                                        </p:tav>
                                      </p:tavLst>
                                    </p:anim>
                                    <p:anim calcmode="lin" valueType="num">
                                      <p:cBhvr additive="base">
                                        <p:cTn id="14" dur="500" fill="hold"/>
                                        <p:tgtEl>
                                          <p:spTgt spid="37990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9911"/>
                                        </p:tgtEl>
                                        <p:attrNameLst>
                                          <p:attrName>style.visibility</p:attrName>
                                        </p:attrNameLst>
                                      </p:cBhvr>
                                      <p:to>
                                        <p:strVal val="visible"/>
                                      </p:to>
                                    </p:set>
                                    <p:anim calcmode="lin" valueType="num">
                                      <p:cBhvr additive="base">
                                        <p:cTn id="25" dur="500" fill="hold"/>
                                        <p:tgtEl>
                                          <p:spTgt spid="379911"/>
                                        </p:tgtEl>
                                        <p:attrNameLst>
                                          <p:attrName>ppt_x</p:attrName>
                                        </p:attrNameLst>
                                      </p:cBhvr>
                                      <p:tavLst>
                                        <p:tav tm="0">
                                          <p:val>
                                            <p:strVal val="#ppt_x"/>
                                          </p:val>
                                        </p:tav>
                                        <p:tav tm="100000">
                                          <p:val>
                                            <p:strVal val="#ppt_x"/>
                                          </p:val>
                                        </p:tav>
                                      </p:tavLst>
                                    </p:anim>
                                    <p:anim calcmode="lin" valueType="num">
                                      <p:cBhvr additive="base">
                                        <p:cTn id="26" dur="500" fill="hold"/>
                                        <p:tgtEl>
                                          <p:spTgt spid="3799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9908"/>
                                        </p:tgtEl>
                                        <p:attrNameLst>
                                          <p:attrName>style.visibility</p:attrName>
                                        </p:attrNameLst>
                                      </p:cBhvr>
                                      <p:to>
                                        <p:strVal val="visible"/>
                                      </p:to>
                                    </p:set>
                                    <p:anim calcmode="lin" valueType="num">
                                      <p:cBhvr additive="base">
                                        <p:cTn id="31" dur="500" fill="hold"/>
                                        <p:tgtEl>
                                          <p:spTgt spid="379908"/>
                                        </p:tgtEl>
                                        <p:attrNameLst>
                                          <p:attrName>ppt_x</p:attrName>
                                        </p:attrNameLst>
                                      </p:cBhvr>
                                      <p:tavLst>
                                        <p:tav tm="0">
                                          <p:val>
                                            <p:strVal val="#ppt_x"/>
                                          </p:val>
                                        </p:tav>
                                        <p:tav tm="100000">
                                          <p:val>
                                            <p:strVal val="#ppt_x"/>
                                          </p:val>
                                        </p:tav>
                                      </p:tavLst>
                                    </p:anim>
                                    <p:anim calcmode="lin" valueType="num">
                                      <p:cBhvr additive="base">
                                        <p:cTn id="32" dur="500" fill="hold"/>
                                        <p:tgtEl>
                                          <p:spTgt spid="37990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9912"/>
                                        </p:tgtEl>
                                        <p:attrNameLst>
                                          <p:attrName>style.visibility</p:attrName>
                                        </p:attrNameLst>
                                      </p:cBhvr>
                                      <p:to>
                                        <p:strVal val="visible"/>
                                      </p:to>
                                    </p:set>
                                    <p:anim calcmode="lin" valueType="num">
                                      <p:cBhvr additive="base">
                                        <p:cTn id="37" dur="500" fill="hold"/>
                                        <p:tgtEl>
                                          <p:spTgt spid="379912"/>
                                        </p:tgtEl>
                                        <p:attrNameLst>
                                          <p:attrName>ppt_x</p:attrName>
                                        </p:attrNameLst>
                                      </p:cBhvr>
                                      <p:tavLst>
                                        <p:tav tm="0">
                                          <p:val>
                                            <p:strVal val="#ppt_x"/>
                                          </p:val>
                                        </p:tav>
                                        <p:tav tm="100000">
                                          <p:val>
                                            <p:strVal val="#ppt_x"/>
                                          </p:val>
                                        </p:tav>
                                      </p:tavLst>
                                    </p:anim>
                                    <p:anim calcmode="lin" valueType="num">
                                      <p:cBhvr additive="base">
                                        <p:cTn id="38" dur="500" fill="hold"/>
                                        <p:tgtEl>
                                          <p:spTgt spid="3799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8" name="Picture 2"/>
          <p:cNvPicPr>
            <a:picLocks noChangeAspect="1" noChangeArrowheads="1"/>
          </p:cNvPicPr>
          <p:nvPr/>
        </p:nvPicPr>
        <p:blipFill>
          <a:blip r:embed="rId3"/>
          <a:srcRect/>
          <a:stretch>
            <a:fillRect/>
          </a:stretch>
        </p:blipFill>
        <p:spPr bwMode="auto">
          <a:xfrm>
            <a:off x="6148388" y="425450"/>
            <a:ext cx="2995612" cy="1905000"/>
          </a:xfrm>
          <a:prstGeom prst="rect">
            <a:avLst/>
          </a:prstGeom>
          <a:noFill/>
          <a:ln w="9525">
            <a:noFill/>
            <a:miter lim="800000"/>
            <a:headEnd/>
            <a:tailEnd/>
          </a:ln>
          <a:effectLst/>
        </p:spPr>
      </p:pic>
      <p:sp>
        <p:nvSpPr>
          <p:cNvPr id="403459" name="Rectangle 3"/>
          <p:cNvSpPr>
            <a:spLocks noGrp="1" noChangeArrowheads="1"/>
          </p:cNvSpPr>
          <p:nvPr>
            <p:ph type="title"/>
          </p:nvPr>
        </p:nvSpPr>
        <p:spPr>
          <a:xfrm>
            <a:off x="457200" y="274638"/>
            <a:ext cx="5676900" cy="1143000"/>
          </a:xfrm>
        </p:spPr>
        <p:txBody>
          <a:bodyPr/>
          <a:lstStyle/>
          <a:p>
            <a:r>
              <a:rPr lang="en-US" dirty="0"/>
              <a:t>Copy (&amp; Read) DNA</a:t>
            </a:r>
          </a:p>
        </p:txBody>
      </p:sp>
      <p:sp>
        <p:nvSpPr>
          <p:cNvPr id="403460" name="Rectangle 4" descr="Rectangle: Click to edit Master text styles&#10;Second level&#10;Third level&#10;Fourth level&#10;Fifth level"/>
          <p:cNvSpPr>
            <a:spLocks noGrp="1" noChangeArrowheads="1"/>
          </p:cNvSpPr>
          <p:nvPr>
            <p:ph type="body" idx="1"/>
          </p:nvPr>
        </p:nvSpPr>
        <p:spPr>
          <a:xfrm>
            <a:off x="638175" y="1371600"/>
            <a:ext cx="8402638" cy="4468813"/>
          </a:xfrm>
        </p:spPr>
        <p:txBody>
          <a:bodyPr/>
          <a:lstStyle/>
          <a:p>
            <a:r>
              <a:rPr lang="en-US" u="sng">
                <a:solidFill>
                  <a:srgbClr val="CC0000"/>
                </a:solidFill>
              </a:rPr>
              <a:t>Transformation</a:t>
            </a:r>
            <a:endParaRPr lang="en-US"/>
          </a:p>
          <a:p>
            <a:pPr lvl="1"/>
            <a:r>
              <a:rPr lang="en-US"/>
              <a:t>insert </a:t>
            </a:r>
            <a:r>
              <a:rPr lang="en-US" u="sng">
                <a:solidFill>
                  <a:srgbClr val="CC0000"/>
                </a:solidFill>
              </a:rPr>
              <a:t>recombinant</a:t>
            </a:r>
            <a:r>
              <a:rPr lang="en-US"/>
              <a:t> plasmid </a:t>
            </a:r>
            <a:br>
              <a:rPr lang="en-US"/>
            </a:br>
            <a:r>
              <a:rPr lang="en-US"/>
              <a:t>into bacteria</a:t>
            </a:r>
          </a:p>
          <a:p>
            <a:pPr lvl="1"/>
            <a:r>
              <a:rPr lang="en-US"/>
              <a:t>grow recombinant bacteria in agar cultures </a:t>
            </a:r>
          </a:p>
          <a:p>
            <a:pPr lvl="2"/>
            <a:r>
              <a:rPr lang="en-US"/>
              <a:t>bacteria make lots of copies of plasmid</a:t>
            </a:r>
          </a:p>
          <a:p>
            <a:pPr lvl="2"/>
            <a:r>
              <a:rPr lang="en-US"/>
              <a:t>“</a:t>
            </a:r>
            <a:r>
              <a:rPr lang="en-US" u="sng">
                <a:solidFill>
                  <a:srgbClr val="CC0000"/>
                </a:solidFill>
              </a:rPr>
              <a:t>cloning</a:t>
            </a:r>
            <a:r>
              <a:rPr lang="en-US"/>
              <a:t>” the plasmid</a:t>
            </a:r>
          </a:p>
          <a:p>
            <a:pPr lvl="1"/>
            <a:r>
              <a:rPr lang="en-US"/>
              <a:t>production of many copies of inserted gene</a:t>
            </a:r>
          </a:p>
          <a:p>
            <a:pPr lvl="1"/>
            <a:r>
              <a:rPr lang="en-US"/>
              <a:t>production of “new” protein</a:t>
            </a:r>
          </a:p>
          <a:p>
            <a:pPr lvl="2"/>
            <a:r>
              <a:rPr lang="en-US"/>
              <a:t>transformed phenotype</a:t>
            </a:r>
          </a:p>
        </p:txBody>
      </p:sp>
      <p:sp>
        <p:nvSpPr>
          <p:cNvPr id="403461" name="AutoShape 5"/>
          <p:cNvSpPr>
            <a:spLocks noChangeArrowheads="1"/>
          </p:cNvSpPr>
          <p:nvPr/>
        </p:nvSpPr>
        <p:spPr bwMode="auto">
          <a:xfrm>
            <a:off x="1668463" y="6016625"/>
            <a:ext cx="5000625" cy="527050"/>
          </a:xfrm>
          <a:prstGeom prst="roundRect">
            <a:avLst>
              <a:gd name="adj" fmla="val 16667"/>
            </a:avLst>
          </a:prstGeom>
          <a:solidFill>
            <a:srgbClr val="FFCC18"/>
          </a:solidFill>
          <a:ln w="9525">
            <a:noFill/>
            <a:round/>
            <a:headEnd/>
            <a:tailEnd/>
          </a:ln>
          <a:effectLst/>
        </p:spPr>
        <p:txBody>
          <a:bodyPr>
            <a:prstTxWarp prst="textNoShape">
              <a:avLst/>
            </a:prstTxWarp>
            <a:spAutoFit/>
          </a:bodyPr>
          <a:lstStyle/>
          <a:p>
            <a:pPr algn="l">
              <a:lnSpc>
                <a:spcPct val="80000"/>
              </a:lnSpc>
            </a:pPr>
            <a:r>
              <a:rPr lang="en-US" b="1">
                <a:solidFill>
                  <a:srgbClr val="CC0000"/>
                </a:solidFill>
              </a:rPr>
              <a:t>DNA </a:t>
            </a:r>
            <a:r>
              <a:rPr lang="en-US" sz="3200" b="1">
                <a:solidFill>
                  <a:srgbClr val="0F116A"/>
                </a:solidFill>
                <a:sym typeface="Symbol" charset="2"/>
              </a:rPr>
              <a:t></a:t>
            </a:r>
            <a:r>
              <a:rPr lang="en-US" b="1">
                <a:solidFill>
                  <a:srgbClr val="CC0000"/>
                </a:solidFill>
                <a:sym typeface="Symbol" charset="2"/>
              </a:rPr>
              <a:t> </a:t>
            </a:r>
            <a:r>
              <a:rPr lang="en-US" b="1">
                <a:solidFill>
                  <a:srgbClr val="CC0000"/>
                </a:solidFill>
              </a:rPr>
              <a:t>RNA </a:t>
            </a:r>
            <a:r>
              <a:rPr lang="en-US" sz="3200" b="1">
                <a:solidFill>
                  <a:srgbClr val="0F116A"/>
                </a:solidFill>
                <a:sym typeface="Symbol" charset="2"/>
              </a:rPr>
              <a:t></a:t>
            </a:r>
            <a:r>
              <a:rPr lang="en-US" b="1">
                <a:solidFill>
                  <a:srgbClr val="CC0000"/>
                </a:solidFill>
              </a:rPr>
              <a:t> protein </a:t>
            </a:r>
            <a:r>
              <a:rPr lang="en-US" sz="3200" b="1">
                <a:solidFill>
                  <a:srgbClr val="0F116A"/>
                </a:solidFill>
                <a:sym typeface="Symbol" charset="2"/>
              </a:rPr>
              <a:t></a:t>
            </a:r>
            <a:r>
              <a:rPr lang="en-US" b="1">
                <a:solidFill>
                  <a:srgbClr val="CC0000"/>
                </a:solidFill>
              </a:rPr>
              <a:t> trait</a:t>
            </a:r>
          </a:p>
        </p:txBody>
      </p:sp>
      <p:pic>
        <p:nvPicPr>
          <p:cNvPr id="403463" name="Picture 7"/>
          <p:cNvPicPr>
            <a:picLocks noChangeAspect="1" noChangeArrowheads="1"/>
          </p:cNvPicPr>
          <p:nvPr/>
        </p:nvPicPr>
        <p:blipFill>
          <a:blip r:embed="rId4"/>
          <a:srcRect/>
          <a:stretch>
            <a:fillRect/>
          </a:stretch>
        </p:blipFill>
        <p:spPr bwMode="auto">
          <a:xfrm>
            <a:off x="7345363" y="5146675"/>
            <a:ext cx="1514475" cy="1514475"/>
          </a:xfrm>
          <a:prstGeom prst="rect">
            <a:avLst/>
          </a:prstGeom>
          <a:noFill/>
          <a:ln w="9525">
            <a:noFill/>
            <a:miter lim="800000"/>
            <a:headEnd/>
            <a:tailEnd/>
          </a:ln>
          <a:effectLst>
            <a:outerShdw blurRad="63500" dist="35921" dir="2700000" algn="ctr" rotWithShape="0">
              <a:srgbClr val="000000">
                <a:alpha val="7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0" y="173038"/>
            <a:ext cx="6578600" cy="1143000"/>
          </a:xfrm>
        </p:spPr>
        <p:txBody>
          <a:bodyPr/>
          <a:lstStyle/>
          <a:p>
            <a:r>
              <a:rPr lang="en-US" dirty="0"/>
              <a:t>Grow bacteria…make more</a:t>
            </a:r>
          </a:p>
        </p:txBody>
      </p:sp>
      <p:grpSp>
        <p:nvGrpSpPr>
          <p:cNvPr id="2" name="Group 3"/>
          <p:cNvGrpSpPr>
            <a:grpSpLocks/>
          </p:cNvGrpSpPr>
          <p:nvPr/>
        </p:nvGrpSpPr>
        <p:grpSpPr bwMode="auto">
          <a:xfrm>
            <a:off x="528638" y="3810000"/>
            <a:ext cx="6557962" cy="2819400"/>
            <a:chOff x="333" y="2400"/>
            <a:chExt cx="4131" cy="1776"/>
          </a:xfrm>
        </p:grpSpPr>
        <p:grpSp>
          <p:nvGrpSpPr>
            <p:cNvPr id="3" name="Group 4"/>
            <p:cNvGrpSpPr>
              <a:grpSpLocks/>
            </p:cNvGrpSpPr>
            <p:nvPr/>
          </p:nvGrpSpPr>
          <p:grpSpPr bwMode="auto">
            <a:xfrm>
              <a:off x="333" y="2640"/>
              <a:ext cx="1647" cy="1536"/>
              <a:chOff x="336" y="2640"/>
              <a:chExt cx="1647" cy="1536"/>
            </a:xfrm>
          </p:grpSpPr>
          <p:grpSp>
            <p:nvGrpSpPr>
              <p:cNvPr id="4" name="Group 5"/>
              <p:cNvGrpSpPr>
                <a:grpSpLocks/>
              </p:cNvGrpSpPr>
              <p:nvPr/>
            </p:nvGrpSpPr>
            <p:grpSpPr bwMode="auto">
              <a:xfrm>
                <a:off x="1152" y="2640"/>
                <a:ext cx="303" cy="480"/>
                <a:chOff x="1152" y="2640"/>
                <a:chExt cx="303" cy="480"/>
              </a:xfrm>
            </p:grpSpPr>
            <p:sp>
              <p:nvSpPr>
                <p:cNvPr id="417798" name="Oval 6"/>
                <p:cNvSpPr>
                  <a:spLocks noChangeArrowheads="1"/>
                </p:cNvSpPr>
                <p:nvPr/>
              </p:nvSpPr>
              <p:spPr bwMode="auto">
                <a:xfrm rot="5400000">
                  <a:off x="1064" y="2728"/>
                  <a:ext cx="480" cy="303"/>
                </a:xfrm>
                <a:prstGeom prst="ellipse">
                  <a:avLst/>
                </a:prstGeom>
                <a:solidFill>
                  <a:srgbClr val="E2D8EF"/>
                </a:solidFill>
                <a:ln w="38100">
                  <a:solidFill>
                    <a:schemeClr val="tx2"/>
                  </a:solidFill>
                  <a:round/>
                  <a:headEnd/>
                  <a:tailEnd/>
                </a:ln>
                <a:effectLst/>
              </p:spPr>
              <p:txBody>
                <a:bodyPr wrap="none" anchor="ctr">
                  <a:prstTxWarp prst="textNoShape">
                    <a:avLst/>
                  </a:prstTxWarp>
                </a:bodyPr>
                <a:lstStyle/>
                <a:p>
                  <a:endParaRPr lang="en-US"/>
                </a:p>
              </p:txBody>
            </p:sp>
            <p:sp>
              <p:nvSpPr>
                <p:cNvPr id="417799" name="Freeform 7"/>
                <p:cNvSpPr>
                  <a:spLocks/>
                </p:cNvSpPr>
                <p:nvPr/>
              </p:nvSpPr>
              <p:spPr bwMode="auto">
                <a:xfrm rot="5400000">
                  <a:off x="1251" y="2925"/>
                  <a:ext cx="216" cy="125"/>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5" name="Group 8"/>
                <p:cNvGrpSpPr>
                  <a:grpSpLocks/>
                </p:cNvGrpSpPr>
                <p:nvPr/>
              </p:nvGrpSpPr>
              <p:grpSpPr bwMode="auto">
                <a:xfrm>
                  <a:off x="1334" y="2673"/>
                  <a:ext cx="86" cy="86"/>
                  <a:chOff x="3696" y="3024"/>
                  <a:chExt cx="922" cy="922"/>
                </a:xfrm>
              </p:grpSpPr>
              <p:pic>
                <p:nvPicPr>
                  <p:cNvPr id="417801"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02"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6" name="Group 11"/>
                <p:cNvGrpSpPr>
                  <a:grpSpLocks/>
                </p:cNvGrpSpPr>
                <p:nvPr/>
              </p:nvGrpSpPr>
              <p:grpSpPr bwMode="auto">
                <a:xfrm>
                  <a:off x="1218" y="2789"/>
                  <a:ext cx="86" cy="86"/>
                  <a:chOff x="3696" y="3024"/>
                  <a:chExt cx="922" cy="922"/>
                </a:xfrm>
              </p:grpSpPr>
              <p:pic>
                <p:nvPicPr>
                  <p:cNvPr id="417804" name="Picture 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05"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grpSp>
            <p:nvGrpSpPr>
              <p:cNvPr id="7" name="Group 14"/>
              <p:cNvGrpSpPr>
                <a:grpSpLocks/>
              </p:cNvGrpSpPr>
              <p:nvPr/>
            </p:nvGrpSpPr>
            <p:grpSpPr bwMode="auto">
              <a:xfrm>
                <a:off x="1440" y="2784"/>
                <a:ext cx="303" cy="480"/>
                <a:chOff x="1152" y="2640"/>
                <a:chExt cx="303" cy="480"/>
              </a:xfrm>
            </p:grpSpPr>
            <p:sp>
              <p:nvSpPr>
                <p:cNvPr id="417807" name="Oval 15"/>
                <p:cNvSpPr>
                  <a:spLocks noChangeArrowheads="1"/>
                </p:cNvSpPr>
                <p:nvPr/>
              </p:nvSpPr>
              <p:spPr bwMode="auto">
                <a:xfrm rot="5400000">
                  <a:off x="1064" y="2728"/>
                  <a:ext cx="480" cy="303"/>
                </a:xfrm>
                <a:prstGeom prst="ellipse">
                  <a:avLst/>
                </a:prstGeom>
                <a:solidFill>
                  <a:srgbClr val="E2D8EF"/>
                </a:solidFill>
                <a:ln w="38100">
                  <a:solidFill>
                    <a:schemeClr val="tx2"/>
                  </a:solidFill>
                  <a:round/>
                  <a:headEnd/>
                  <a:tailEnd/>
                </a:ln>
                <a:effectLst/>
              </p:spPr>
              <p:txBody>
                <a:bodyPr wrap="none" anchor="ctr">
                  <a:prstTxWarp prst="textNoShape">
                    <a:avLst/>
                  </a:prstTxWarp>
                </a:bodyPr>
                <a:lstStyle/>
                <a:p>
                  <a:endParaRPr lang="en-US"/>
                </a:p>
              </p:txBody>
            </p:sp>
            <p:sp>
              <p:nvSpPr>
                <p:cNvPr id="417808" name="Freeform 16"/>
                <p:cNvSpPr>
                  <a:spLocks/>
                </p:cNvSpPr>
                <p:nvPr/>
              </p:nvSpPr>
              <p:spPr bwMode="auto">
                <a:xfrm rot="5400000">
                  <a:off x="1251" y="2925"/>
                  <a:ext cx="216" cy="125"/>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8" name="Group 17"/>
                <p:cNvGrpSpPr>
                  <a:grpSpLocks/>
                </p:cNvGrpSpPr>
                <p:nvPr/>
              </p:nvGrpSpPr>
              <p:grpSpPr bwMode="auto">
                <a:xfrm>
                  <a:off x="1334" y="2673"/>
                  <a:ext cx="86" cy="86"/>
                  <a:chOff x="3696" y="3024"/>
                  <a:chExt cx="922" cy="922"/>
                </a:xfrm>
              </p:grpSpPr>
              <p:pic>
                <p:nvPicPr>
                  <p:cNvPr id="417810" name="Picture 1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11" name="Picture 1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9" name="Group 20"/>
                <p:cNvGrpSpPr>
                  <a:grpSpLocks/>
                </p:cNvGrpSpPr>
                <p:nvPr/>
              </p:nvGrpSpPr>
              <p:grpSpPr bwMode="auto">
                <a:xfrm>
                  <a:off x="1218" y="2789"/>
                  <a:ext cx="86" cy="86"/>
                  <a:chOff x="3696" y="3024"/>
                  <a:chExt cx="922" cy="922"/>
                </a:xfrm>
              </p:grpSpPr>
              <p:pic>
                <p:nvPicPr>
                  <p:cNvPr id="417813" name="Picture 2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14" name="Picture 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grpSp>
            <p:nvGrpSpPr>
              <p:cNvPr id="10" name="Group 23"/>
              <p:cNvGrpSpPr>
                <a:grpSpLocks/>
              </p:cNvGrpSpPr>
              <p:nvPr/>
            </p:nvGrpSpPr>
            <p:grpSpPr bwMode="auto">
              <a:xfrm>
                <a:off x="1152" y="2976"/>
                <a:ext cx="303" cy="480"/>
                <a:chOff x="1152" y="2640"/>
                <a:chExt cx="303" cy="480"/>
              </a:xfrm>
            </p:grpSpPr>
            <p:sp>
              <p:nvSpPr>
                <p:cNvPr id="417816" name="Oval 24"/>
                <p:cNvSpPr>
                  <a:spLocks noChangeArrowheads="1"/>
                </p:cNvSpPr>
                <p:nvPr/>
              </p:nvSpPr>
              <p:spPr bwMode="auto">
                <a:xfrm rot="5400000">
                  <a:off x="1064" y="2728"/>
                  <a:ext cx="480" cy="303"/>
                </a:xfrm>
                <a:prstGeom prst="ellipse">
                  <a:avLst/>
                </a:prstGeom>
                <a:solidFill>
                  <a:srgbClr val="E2D8EF"/>
                </a:solidFill>
                <a:ln w="38100">
                  <a:solidFill>
                    <a:schemeClr val="tx2"/>
                  </a:solidFill>
                  <a:round/>
                  <a:headEnd/>
                  <a:tailEnd/>
                </a:ln>
                <a:effectLst/>
              </p:spPr>
              <p:txBody>
                <a:bodyPr wrap="none" anchor="ctr">
                  <a:prstTxWarp prst="textNoShape">
                    <a:avLst/>
                  </a:prstTxWarp>
                </a:bodyPr>
                <a:lstStyle/>
                <a:p>
                  <a:endParaRPr lang="en-US"/>
                </a:p>
              </p:txBody>
            </p:sp>
            <p:sp>
              <p:nvSpPr>
                <p:cNvPr id="417817" name="Freeform 25"/>
                <p:cNvSpPr>
                  <a:spLocks/>
                </p:cNvSpPr>
                <p:nvPr/>
              </p:nvSpPr>
              <p:spPr bwMode="auto">
                <a:xfrm rot="5400000">
                  <a:off x="1251" y="2925"/>
                  <a:ext cx="216" cy="125"/>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11" name="Group 26"/>
                <p:cNvGrpSpPr>
                  <a:grpSpLocks/>
                </p:cNvGrpSpPr>
                <p:nvPr/>
              </p:nvGrpSpPr>
              <p:grpSpPr bwMode="auto">
                <a:xfrm>
                  <a:off x="1334" y="2673"/>
                  <a:ext cx="86" cy="86"/>
                  <a:chOff x="3696" y="3024"/>
                  <a:chExt cx="922" cy="922"/>
                </a:xfrm>
              </p:grpSpPr>
              <p:pic>
                <p:nvPicPr>
                  <p:cNvPr id="417819" name="Picture 2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20" name="Picture 2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12" name="Group 29"/>
                <p:cNvGrpSpPr>
                  <a:grpSpLocks/>
                </p:cNvGrpSpPr>
                <p:nvPr/>
              </p:nvGrpSpPr>
              <p:grpSpPr bwMode="auto">
                <a:xfrm>
                  <a:off x="1218" y="2789"/>
                  <a:ext cx="86" cy="86"/>
                  <a:chOff x="3696" y="3024"/>
                  <a:chExt cx="922" cy="922"/>
                </a:xfrm>
              </p:grpSpPr>
              <p:pic>
                <p:nvPicPr>
                  <p:cNvPr id="417822" name="Picture 3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23" name="Picture 3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grpSp>
            <p:nvGrpSpPr>
              <p:cNvPr id="13" name="Group 32"/>
              <p:cNvGrpSpPr>
                <a:grpSpLocks/>
              </p:cNvGrpSpPr>
              <p:nvPr/>
            </p:nvGrpSpPr>
            <p:grpSpPr bwMode="auto">
              <a:xfrm>
                <a:off x="768" y="2880"/>
                <a:ext cx="303" cy="480"/>
                <a:chOff x="1152" y="2640"/>
                <a:chExt cx="303" cy="480"/>
              </a:xfrm>
            </p:grpSpPr>
            <p:sp>
              <p:nvSpPr>
                <p:cNvPr id="417825" name="Oval 33"/>
                <p:cNvSpPr>
                  <a:spLocks noChangeArrowheads="1"/>
                </p:cNvSpPr>
                <p:nvPr/>
              </p:nvSpPr>
              <p:spPr bwMode="auto">
                <a:xfrm rot="5400000">
                  <a:off x="1064" y="2728"/>
                  <a:ext cx="480" cy="303"/>
                </a:xfrm>
                <a:prstGeom prst="ellipse">
                  <a:avLst/>
                </a:prstGeom>
                <a:solidFill>
                  <a:srgbClr val="E2D8EF"/>
                </a:solidFill>
                <a:ln w="38100">
                  <a:solidFill>
                    <a:schemeClr val="tx2"/>
                  </a:solidFill>
                  <a:round/>
                  <a:headEnd/>
                  <a:tailEnd/>
                </a:ln>
                <a:effectLst/>
              </p:spPr>
              <p:txBody>
                <a:bodyPr wrap="none" anchor="ctr">
                  <a:prstTxWarp prst="textNoShape">
                    <a:avLst/>
                  </a:prstTxWarp>
                </a:bodyPr>
                <a:lstStyle/>
                <a:p>
                  <a:endParaRPr lang="en-US"/>
                </a:p>
              </p:txBody>
            </p:sp>
            <p:sp>
              <p:nvSpPr>
                <p:cNvPr id="417826" name="Freeform 34"/>
                <p:cNvSpPr>
                  <a:spLocks/>
                </p:cNvSpPr>
                <p:nvPr/>
              </p:nvSpPr>
              <p:spPr bwMode="auto">
                <a:xfrm rot="5400000">
                  <a:off x="1251" y="2925"/>
                  <a:ext cx="216" cy="125"/>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14" name="Group 35"/>
                <p:cNvGrpSpPr>
                  <a:grpSpLocks/>
                </p:cNvGrpSpPr>
                <p:nvPr/>
              </p:nvGrpSpPr>
              <p:grpSpPr bwMode="auto">
                <a:xfrm>
                  <a:off x="1334" y="2673"/>
                  <a:ext cx="86" cy="86"/>
                  <a:chOff x="3696" y="3024"/>
                  <a:chExt cx="922" cy="922"/>
                </a:xfrm>
              </p:grpSpPr>
              <p:pic>
                <p:nvPicPr>
                  <p:cNvPr id="417828" name="Picture 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29" name="Picture 3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15" name="Group 38"/>
                <p:cNvGrpSpPr>
                  <a:grpSpLocks/>
                </p:cNvGrpSpPr>
                <p:nvPr/>
              </p:nvGrpSpPr>
              <p:grpSpPr bwMode="auto">
                <a:xfrm>
                  <a:off x="1218" y="2789"/>
                  <a:ext cx="86" cy="86"/>
                  <a:chOff x="3696" y="3024"/>
                  <a:chExt cx="922" cy="922"/>
                </a:xfrm>
              </p:grpSpPr>
              <p:pic>
                <p:nvPicPr>
                  <p:cNvPr id="417831" name="Picture 3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32" name="Picture 4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grpSp>
            <p:nvGrpSpPr>
              <p:cNvPr id="16" name="Group 41"/>
              <p:cNvGrpSpPr>
                <a:grpSpLocks/>
              </p:cNvGrpSpPr>
              <p:nvPr/>
            </p:nvGrpSpPr>
            <p:grpSpPr bwMode="auto">
              <a:xfrm>
                <a:off x="864" y="3264"/>
                <a:ext cx="303" cy="480"/>
                <a:chOff x="1152" y="2640"/>
                <a:chExt cx="303" cy="480"/>
              </a:xfrm>
            </p:grpSpPr>
            <p:sp>
              <p:nvSpPr>
                <p:cNvPr id="417834" name="Oval 42"/>
                <p:cNvSpPr>
                  <a:spLocks noChangeArrowheads="1"/>
                </p:cNvSpPr>
                <p:nvPr/>
              </p:nvSpPr>
              <p:spPr bwMode="auto">
                <a:xfrm rot="5400000">
                  <a:off x="1064" y="2728"/>
                  <a:ext cx="480" cy="303"/>
                </a:xfrm>
                <a:prstGeom prst="ellipse">
                  <a:avLst/>
                </a:prstGeom>
                <a:solidFill>
                  <a:srgbClr val="E2D8EF"/>
                </a:solidFill>
                <a:ln w="38100">
                  <a:solidFill>
                    <a:schemeClr val="tx2"/>
                  </a:solidFill>
                  <a:round/>
                  <a:headEnd/>
                  <a:tailEnd/>
                </a:ln>
                <a:effectLst/>
              </p:spPr>
              <p:txBody>
                <a:bodyPr wrap="none" anchor="ctr">
                  <a:prstTxWarp prst="textNoShape">
                    <a:avLst/>
                  </a:prstTxWarp>
                </a:bodyPr>
                <a:lstStyle/>
                <a:p>
                  <a:endParaRPr lang="en-US"/>
                </a:p>
              </p:txBody>
            </p:sp>
            <p:sp>
              <p:nvSpPr>
                <p:cNvPr id="417835" name="Freeform 43"/>
                <p:cNvSpPr>
                  <a:spLocks/>
                </p:cNvSpPr>
                <p:nvPr/>
              </p:nvSpPr>
              <p:spPr bwMode="auto">
                <a:xfrm rot="5400000">
                  <a:off x="1251" y="2925"/>
                  <a:ext cx="216" cy="125"/>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17" name="Group 44"/>
                <p:cNvGrpSpPr>
                  <a:grpSpLocks/>
                </p:cNvGrpSpPr>
                <p:nvPr/>
              </p:nvGrpSpPr>
              <p:grpSpPr bwMode="auto">
                <a:xfrm>
                  <a:off x="1334" y="2673"/>
                  <a:ext cx="86" cy="86"/>
                  <a:chOff x="3696" y="3024"/>
                  <a:chExt cx="922" cy="922"/>
                </a:xfrm>
              </p:grpSpPr>
              <p:pic>
                <p:nvPicPr>
                  <p:cNvPr id="417837" name="Picture 4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38"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18" name="Group 47"/>
                <p:cNvGrpSpPr>
                  <a:grpSpLocks/>
                </p:cNvGrpSpPr>
                <p:nvPr/>
              </p:nvGrpSpPr>
              <p:grpSpPr bwMode="auto">
                <a:xfrm>
                  <a:off x="1218" y="2789"/>
                  <a:ext cx="86" cy="86"/>
                  <a:chOff x="3696" y="3024"/>
                  <a:chExt cx="922" cy="922"/>
                </a:xfrm>
              </p:grpSpPr>
              <p:pic>
                <p:nvPicPr>
                  <p:cNvPr id="417840" name="Picture 4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41" name="Picture 4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grpSp>
            <p:nvGrpSpPr>
              <p:cNvPr id="19" name="Group 50"/>
              <p:cNvGrpSpPr>
                <a:grpSpLocks/>
              </p:cNvGrpSpPr>
              <p:nvPr/>
            </p:nvGrpSpPr>
            <p:grpSpPr bwMode="auto">
              <a:xfrm>
                <a:off x="1200" y="3408"/>
                <a:ext cx="303" cy="480"/>
                <a:chOff x="1152" y="2640"/>
                <a:chExt cx="303" cy="480"/>
              </a:xfrm>
            </p:grpSpPr>
            <p:sp>
              <p:nvSpPr>
                <p:cNvPr id="417843" name="Oval 51"/>
                <p:cNvSpPr>
                  <a:spLocks noChangeArrowheads="1"/>
                </p:cNvSpPr>
                <p:nvPr/>
              </p:nvSpPr>
              <p:spPr bwMode="auto">
                <a:xfrm rot="5400000">
                  <a:off x="1064" y="2728"/>
                  <a:ext cx="480" cy="303"/>
                </a:xfrm>
                <a:prstGeom prst="ellipse">
                  <a:avLst/>
                </a:prstGeom>
                <a:solidFill>
                  <a:srgbClr val="E2D8EF"/>
                </a:solidFill>
                <a:ln w="38100">
                  <a:solidFill>
                    <a:schemeClr val="tx2"/>
                  </a:solidFill>
                  <a:round/>
                  <a:headEnd/>
                  <a:tailEnd/>
                </a:ln>
                <a:effectLst/>
              </p:spPr>
              <p:txBody>
                <a:bodyPr wrap="none" anchor="ctr">
                  <a:prstTxWarp prst="textNoShape">
                    <a:avLst/>
                  </a:prstTxWarp>
                </a:bodyPr>
                <a:lstStyle/>
                <a:p>
                  <a:endParaRPr lang="en-US"/>
                </a:p>
              </p:txBody>
            </p:sp>
            <p:sp>
              <p:nvSpPr>
                <p:cNvPr id="417844" name="Freeform 52"/>
                <p:cNvSpPr>
                  <a:spLocks/>
                </p:cNvSpPr>
                <p:nvPr/>
              </p:nvSpPr>
              <p:spPr bwMode="auto">
                <a:xfrm rot="5400000">
                  <a:off x="1251" y="2925"/>
                  <a:ext cx="216" cy="125"/>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20" name="Group 53"/>
                <p:cNvGrpSpPr>
                  <a:grpSpLocks/>
                </p:cNvGrpSpPr>
                <p:nvPr/>
              </p:nvGrpSpPr>
              <p:grpSpPr bwMode="auto">
                <a:xfrm>
                  <a:off x="1334" y="2673"/>
                  <a:ext cx="86" cy="86"/>
                  <a:chOff x="3696" y="3024"/>
                  <a:chExt cx="922" cy="922"/>
                </a:xfrm>
              </p:grpSpPr>
              <p:pic>
                <p:nvPicPr>
                  <p:cNvPr id="417846" name="Picture 5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47" name="Picture 5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21" name="Group 56"/>
                <p:cNvGrpSpPr>
                  <a:grpSpLocks/>
                </p:cNvGrpSpPr>
                <p:nvPr/>
              </p:nvGrpSpPr>
              <p:grpSpPr bwMode="auto">
                <a:xfrm>
                  <a:off x="1218" y="2789"/>
                  <a:ext cx="86" cy="86"/>
                  <a:chOff x="3696" y="3024"/>
                  <a:chExt cx="922" cy="922"/>
                </a:xfrm>
              </p:grpSpPr>
              <p:pic>
                <p:nvPicPr>
                  <p:cNvPr id="417849" name="Picture 5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50" name="Picture 5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grpSp>
            <p:nvGrpSpPr>
              <p:cNvPr id="22" name="Group 59"/>
              <p:cNvGrpSpPr>
                <a:grpSpLocks/>
              </p:cNvGrpSpPr>
              <p:nvPr/>
            </p:nvGrpSpPr>
            <p:grpSpPr bwMode="auto">
              <a:xfrm>
                <a:off x="1392" y="3216"/>
                <a:ext cx="303" cy="480"/>
                <a:chOff x="1152" y="2640"/>
                <a:chExt cx="303" cy="480"/>
              </a:xfrm>
            </p:grpSpPr>
            <p:sp>
              <p:nvSpPr>
                <p:cNvPr id="417852" name="Oval 60"/>
                <p:cNvSpPr>
                  <a:spLocks noChangeArrowheads="1"/>
                </p:cNvSpPr>
                <p:nvPr/>
              </p:nvSpPr>
              <p:spPr bwMode="auto">
                <a:xfrm rot="5400000">
                  <a:off x="1064" y="2728"/>
                  <a:ext cx="480" cy="303"/>
                </a:xfrm>
                <a:prstGeom prst="ellipse">
                  <a:avLst/>
                </a:prstGeom>
                <a:solidFill>
                  <a:srgbClr val="E2D8EF"/>
                </a:solidFill>
                <a:ln w="38100">
                  <a:solidFill>
                    <a:schemeClr val="tx2"/>
                  </a:solidFill>
                  <a:round/>
                  <a:headEnd/>
                  <a:tailEnd/>
                </a:ln>
                <a:effectLst/>
              </p:spPr>
              <p:txBody>
                <a:bodyPr wrap="none" anchor="ctr">
                  <a:prstTxWarp prst="textNoShape">
                    <a:avLst/>
                  </a:prstTxWarp>
                </a:bodyPr>
                <a:lstStyle/>
                <a:p>
                  <a:endParaRPr lang="en-US"/>
                </a:p>
              </p:txBody>
            </p:sp>
            <p:sp>
              <p:nvSpPr>
                <p:cNvPr id="417853" name="Freeform 61"/>
                <p:cNvSpPr>
                  <a:spLocks/>
                </p:cNvSpPr>
                <p:nvPr/>
              </p:nvSpPr>
              <p:spPr bwMode="auto">
                <a:xfrm rot="5400000">
                  <a:off x="1251" y="2925"/>
                  <a:ext cx="216" cy="125"/>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23" name="Group 62"/>
                <p:cNvGrpSpPr>
                  <a:grpSpLocks/>
                </p:cNvGrpSpPr>
                <p:nvPr/>
              </p:nvGrpSpPr>
              <p:grpSpPr bwMode="auto">
                <a:xfrm>
                  <a:off x="1334" y="2673"/>
                  <a:ext cx="86" cy="86"/>
                  <a:chOff x="3696" y="3024"/>
                  <a:chExt cx="922" cy="922"/>
                </a:xfrm>
              </p:grpSpPr>
              <p:pic>
                <p:nvPicPr>
                  <p:cNvPr id="417855" name="Picture 6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56" name="Picture 6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24" name="Group 65"/>
                <p:cNvGrpSpPr>
                  <a:grpSpLocks/>
                </p:cNvGrpSpPr>
                <p:nvPr/>
              </p:nvGrpSpPr>
              <p:grpSpPr bwMode="auto">
                <a:xfrm>
                  <a:off x="1218" y="2789"/>
                  <a:ext cx="86" cy="86"/>
                  <a:chOff x="3696" y="3024"/>
                  <a:chExt cx="922" cy="922"/>
                </a:xfrm>
              </p:grpSpPr>
              <p:pic>
                <p:nvPicPr>
                  <p:cNvPr id="417858" name="Picture 6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59" name="Picture 6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grpSp>
            <p:nvGrpSpPr>
              <p:cNvPr id="25" name="Group 68"/>
              <p:cNvGrpSpPr>
                <a:grpSpLocks/>
              </p:cNvGrpSpPr>
              <p:nvPr/>
            </p:nvGrpSpPr>
            <p:grpSpPr bwMode="auto">
              <a:xfrm>
                <a:off x="1680" y="3024"/>
                <a:ext cx="303" cy="480"/>
                <a:chOff x="1152" y="2640"/>
                <a:chExt cx="303" cy="480"/>
              </a:xfrm>
            </p:grpSpPr>
            <p:sp>
              <p:nvSpPr>
                <p:cNvPr id="417861" name="Oval 69"/>
                <p:cNvSpPr>
                  <a:spLocks noChangeArrowheads="1"/>
                </p:cNvSpPr>
                <p:nvPr/>
              </p:nvSpPr>
              <p:spPr bwMode="auto">
                <a:xfrm rot="5400000">
                  <a:off x="1064" y="2728"/>
                  <a:ext cx="480" cy="303"/>
                </a:xfrm>
                <a:prstGeom prst="ellipse">
                  <a:avLst/>
                </a:prstGeom>
                <a:solidFill>
                  <a:srgbClr val="E2D8EF"/>
                </a:solidFill>
                <a:ln w="38100">
                  <a:solidFill>
                    <a:schemeClr val="tx2"/>
                  </a:solidFill>
                  <a:round/>
                  <a:headEnd/>
                  <a:tailEnd/>
                </a:ln>
                <a:effectLst/>
              </p:spPr>
              <p:txBody>
                <a:bodyPr wrap="none" anchor="ctr">
                  <a:prstTxWarp prst="textNoShape">
                    <a:avLst/>
                  </a:prstTxWarp>
                </a:bodyPr>
                <a:lstStyle/>
                <a:p>
                  <a:endParaRPr lang="en-US"/>
                </a:p>
              </p:txBody>
            </p:sp>
            <p:sp>
              <p:nvSpPr>
                <p:cNvPr id="417862" name="Freeform 70"/>
                <p:cNvSpPr>
                  <a:spLocks/>
                </p:cNvSpPr>
                <p:nvPr/>
              </p:nvSpPr>
              <p:spPr bwMode="auto">
                <a:xfrm rot="5400000">
                  <a:off x="1251" y="2925"/>
                  <a:ext cx="216" cy="125"/>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26" name="Group 71"/>
                <p:cNvGrpSpPr>
                  <a:grpSpLocks/>
                </p:cNvGrpSpPr>
                <p:nvPr/>
              </p:nvGrpSpPr>
              <p:grpSpPr bwMode="auto">
                <a:xfrm>
                  <a:off x="1334" y="2673"/>
                  <a:ext cx="86" cy="86"/>
                  <a:chOff x="3696" y="3024"/>
                  <a:chExt cx="922" cy="922"/>
                </a:xfrm>
              </p:grpSpPr>
              <p:pic>
                <p:nvPicPr>
                  <p:cNvPr id="417864" name="Picture 7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65" name="Picture 7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27" name="Group 74"/>
                <p:cNvGrpSpPr>
                  <a:grpSpLocks/>
                </p:cNvGrpSpPr>
                <p:nvPr/>
              </p:nvGrpSpPr>
              <p:grpSpPr bwMode="auto">
                <a:xfrm>
                  <a:off x="1218" y="2789"/>
                  <a:ext cx="86" cy="86"/>
                  <a:chOff x="3696" y="3024"/>
                  <a:chExt cx="922" cy="922"/>
                </a:xfrm>
              </p:grpSpPr>
              <p:pic>
                <p:nvPicPr>
                  <p:cNvPr id="417867" name="Picture 7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68" name="Picture 7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grpSp>
            <p:nvGrpSpPr>
              <p:cNvPr id="28" name="Group 77"/>
              <p:cNvGrpSpPr>
                <a:grpSpLocks/>
              </p:cNvGrpSpPr>
              <p:nvPr/>
            </p:nvGrpSpPr>
            <p:grpSpPr bwMode="auto">
              <a:xfrm>
                <a:off x="1584" y="3456"/>
                <a:ext cx="303" cy="480"/>
                <a:chOff x="1152" y="2640"/>
                <a:chExt cx="303" cy="480"/>
              </a:xfrm>
            </p:grpSpPr>
            <p:sp>
              <p:nvSpPr>
                <p:cNvPr id="417870" name="Oval 78"/>
                <p:cNvSpPr>
                  <a:spLocks noChangeArrowheads="1"/>
                </p:cNvSpPr>
                <p:nvPr/>
              </p:nvSpPr>
              <p:spPr bwMode="auto">
                <a:xfrm rot="5400000">
                  <a:off x="1064" y="2728"/>
                  <a:ext cx="480" cy="303"/>
                </a:xfrm>
                <a:prstGeom prst="ellipse">
                  <a:avLst/>
                </a:prstGeom>
                <a:solidFill>
                  <a:srgbClr val="E2D8EF"/>
                </a:solidFill>
                <a:ln w="38100">
                  <a:solidFill>
                    <a:schemeClr val="tx2"/>
                  </a:solidFill>
                  <a:round/>
                  <a:headEnd/>
                  <a:tailEnd/>
                </a:ln>
                <a:effectLst/>
              </p:spPr>
              <p:txBody>
                <a:bodyPr wrap="none" anchor="ctr">
                  <a:prstTxWarp prst="textNoShape">
                    <a:avLst/>
                  </a:prstTxWarp>
                </a:bodyPr>
                <a:lstStyle/>
                <a:p>
                  <a:endParaRPr lang="en-US"/>
                </a:p>
              </p:txBody>
            </p:sp>
            <p:sp>
              <p:nvSpPr>
                <p:cNvPr id="417871" name="Freeform 79"/>
                <p:cNvSpPr>
                  <a:spLocks/>
                </p:cNvSpPr>
                <p:nvPr/>
              </p:nvSpPr>
              <p:spPr bwMode="auto">
                <a:xfrm rot="5400000">
                  <a:off x="1251" y="2925"/>
                  <a:ext cx="216" cy="125"/>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29" name="Group 80"/>
                <p:cNvGrpSpPr>
                  <a:grpSpLocks/>
                </p:cNvGrpSpPr>
                <p:nvPr/>
              </p:nvGrpSpPr>
              <p:grpSpPr bwMode="auto">
                <a:xfrm>
                  <a:off x="1334" y="2673"/>
                  <a:ext cx="86" cy="86"/>
                  <a:chOff x="3696" y="3024"/>
                  <a:chExt cx="922" cy="922"/>
                </a:xfrm>
              </p:grpSpPr>
              <p:pic>
                <p:nvPicPr>
                  <p:cNvPr id="417873" name="Picture 8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74" name="Picture 8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30" name="Group 83"/>
                <p:cNvGrpSpPr>
                  <a:grpSpLocks/>
                </p:cNvGrpSpPr>
                <p:nvPr/>
              </p:nvGrpSpPr>
              <p:grpSpPr bwMode="auto">
                <a:xfrm>
                  <a:off x="1218" y="2789"/>
                  <a:ext cx="86" cy="86"/>
                  <a:chOff x="3696" y="3024"/>
                  <a:chExt cx="922" cy="922"/>
                </a:xfrm>
              </p:grpSpPr>
              <p:pic>
                <p:nvPicPr>
                  <p:cNvPr id="417876" name="Picture 8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77" name="Picture 8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grpSp>
            <p:nvGrpSpPr>
              <p:cNvPr id="31" name="Group 86"/>
              <p:cNvGrpSpPr>
                <a:grpSpLocks/>
              </p:cNvGrpSpPr>
              <p:nvPr/>
            </p:nvGrpSpPr>
            <p:grpSpPr bwMode="auto">
              <a:xfrm>
                <a:off x="1200" y="3696"/>
                <a:ext cx="303" cy="480"/>
                <a:chOff x="1152" y="2640"/>
                <a:chExt cx="303" cy="480"/>
              </a:xfrm>
            </p:grpSpPr>
            <p:sp>
              <p:nvSpPr>
                <p:cNvPr id="417879" name="Oval 87"/>
                <p:cNvSpPr>
                  <a:spLocks noChangeArrowheads="1"/>
                </p:cNvSpPr>
                <p:nvPr/>
              </p:nvSpPr>
              <p:spPr bwMode="auto">
                <a:xfrm rot="5400000">
                  <a:off x="1064" y="2728"/>
                  <a:ext cx="480" cy="303"/>
                </a:xfrm>
                <a:prstGeom prst="ellipse">
                  <a:avLst/>
                </a:prstGeom>
                <a:solidFill>
                  <a:srgbClr val="E2D8EF"/>
                </a:solidFill>
                <a:ln w="38100">
                  <a:solidFill>
                    <a:schemeClr val="tx2"/>
                  </a:solidFill>
                  <a:round/>
                  <a:headEnd/>
                  <a:tailEnd/>
                </a:ln>
                <a:effectLst/>
              </p:spPr>
              <p:txBody>
                <a:bodyPr wrap="none" anchor="ctr">
                  <a:prstTxWarp prst="textNoShape">
                    <a:avLst/>
                  </a:prstTxWarp>
                </a:bodyPr>
                <a:lstStyle/>
                <a:p>
                  <a:endParaRPr lang="en-US"/>
                </a:p>
              </p:txBody>
            </p:sp>
            <p:sp>
              <p:nvSpPr>
                <p:cNvPr id="417880" name="Freeform 88"/>
                <p:cNvSpPr>
                  <a:spLocks/>
                </p:cNvSpPr>
                <p:nvPr/>
              </p:nvSpPr>
              <p:spPr bwMode="auto">
                <a:xfrm rot="5400000">
                  <a:off x="1251" y="2925"/>
                  <a:ext cx="216" cy="125"/>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417792" name="Group 89"/>
                <p:cNvGrpSpPr>
                  <a:grpSpLocks/>
                </p:cNvGrpSpPr>
                <p:nvPr/>
              </p:nvGrpSpPr>
              <p:grpSpPr bwMode="auto">
                <a:xfrm>
                  <a:off x="1334" y="2673"/>
                  <a:ext cx="86" cy="86"/>
                  <a:chOff x="3696" y="3024"/>
                  <a:chExt cx="922" cy="922"/>
                </a:xfrm>
              </p:grpSpPr>
              <p:pic>
                <p:nvPicPr>
                  <p:cNvPr id="417882" name="Picture 9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83" name="Picture 9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417793" name="Group 92"/>
                <p:cNvGrpSpPr>
                  <a:grpSpLocks/>
                </p:cNvGrpSpPr>
                <p:nvPr/>
              </p:nvGrpSpPr>
              <p:grpSpPr bwMode="auto">
                <a:xfrm>
                  <a:off x="1218" y="2789"/>
                  <a:ext cx="86" cy="86"/>
                  <a:chOff x="3696" y="3024"/>
                  <a:chExt cx="922" cy="922"/>
                </a:xfrm>
              </p:grpSpPr>
              <p:pic>
                <p:nvPicPr>
                  <p:cNvPr id="417885" name="Picture 9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86" name="Picture 9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grpSp>
            <p:nvGrpSpPr>
              <p:cNvPr id="417795" name="Group 95"/>
              <p:cNvGrpSpPr>
                <a:grpSpLocks/>
              </p:cNvGrpSpPr>
              <p:nvPr/>
            </p:nvGrpSpPr>
            <p:grpSpPr bwMode="auto">
              <a:xfrm>
                <a:off x="864" y="3648"/>
                <a:ext cx="303" cy="480"/>
                <a:chOff x="1152" y="2640"/>
                <a:chExt cx="303" cy="480"/>
              </a:xfrm>
            </p:grpSpPr>
            <p:sp>
              <p:nvSpPr>
                <p:cNvPr id="417888" name="Oval 96"/>
                <p:cNvSpPr>
                  <a:spLocks noChangeArrowheads="1"/>
                </p:cNvSpPr>
                <p:nvPr/>
              </p:nvSpPr>
              <p:spPr bwMode="auto">
                <a:xfrm rot="5400000">
                  <a:off x="1064" y="2728"/>
                  <a:ext cx="480" cy="303"/>
                </a:xfrm>
                <a:prstGeom prst="ellipse">
                  <a:avLst/>
                </a:prstGeom>
                <a:solidFill>
                  <a:srgbClr val="E2D8EF"/>
                </a:solidFill>
                <a:ln w="38100">
                  <a:solidFill>
                    <a:schemeClr val="tx2"/>
                  </a:solidFill>
                  <a:round/>
                  <a:headEnd/>
                  <a:tailEnd/>
                </a:ln>
                <a:effectLst/>
              </p:spPr>
              <p:txBody>
                <a:bodyPr wrap="none" anchor="ctr">
                  <a:prstTxWarp prst="textNoShape">
                    <a:avLst/>
                  </a:prstTxWarp>
                </a:bodyPr>
                <a:lstStyle/>
                <a:p>
                  <a:endParaRPr lang="en-US"/>
                </a:p>
              </p:txBody>
            </p:sp>
            <p:sp>
              <p:nvSpPr>
                <p:cNvPr id="417889" name="Freeform 97"/>
                <p:cNvSpPr>
                  <a:spLocks/>
                </p:cNvSpPr>
                <p:nvPr/>
              </p:nvSpPr>
              <p:spPr bwMode="auto">
                <a:xfrm rot="5400000">
                  <a:off x="1251" y="2925"/>
                  <a:ext cx="216" cy="125"/>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417796" name="Group 98"/>
                <p:cNvGrpSpPr>
                  <a:grpSpLocks/>
                </p:cNvGrpSpPr>
                <p:nvPr/>
              </p:nvGrpSpPr>
              <p:grpSpPr bwMode="auto">
                <a:xfrm>
                  <a:off x="1334" y="2673"/>
                  <a:ext cx="86" cy="86"/>
                  <a:chOff x="3696" y="3024"/>
                  <a:chExt cx="922" cy="922"/>
                </a:xfrm>
              </p:grpSpPr>
              <p:pic>
                <p:nvPicPr>
                  <p:cNvPr id="417891" name="Picture 9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92" name="Picture 10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417797" name="Group 101"/>
                <p:cNvGrpSpPr>
                  <a:grpSpLocks/>
                </p:cNvGrpSpPr>
                <p:nvPr/>
              </p:nvGrpSpPr>
              <p:grpSpPr bwMode="auto">
                <a:xfrm>
                  <a:off x="1218" y="2789"/>
                  <a:ext cx="86" cy="86"/>
                  <a:chOff x="3696" y="3024"/>
                  <a:chExt cx="922" cy="922"/>
                </a:xfrm>
              </p:grpSpPr>
              <p:pic>
                <p:nvPicPr>
                  <p:cNvPr id="417894" name="Picture 10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895" name="Picture 10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grpSp>
            <p:nvGrpSpPr>
              <p:cNvPr id="417800" name="Group 104"/>
              <p:cNvGrpSpPr>
                <a:grpSpLocks/>
              </p:cNvGrpSpPr>
              <p:nvPr/>
            </p:nvGrpSpPr>
            <p:grpSpPr bwMode="auto">
              <a:xfrm>
                <a:off x="672" y="3552"/>
                <a:ext cx="303" cy="480"/>
                <a:chOff x="1152" y="2640"/>
                <a:chExt cx="303" cy="480"/>
              </a:xfrm>
            </p:grpSpPr>
            <p:sp>
              <p:nvSpPr>
                <p:cNvPr id="417897" name="Oval 105"/>
                <p:cNvSpPr>
                  <a:spLocks noChangeArrowheads="1"/>
                </p:cNvSpPr>
                <p:nvPr/>
              </p:nvSpPr>
              <p:spPr bwMode="auto">
                <a:xfrm rot="5400000">
                  <a:off x="1064" y="2728"/>
                  <a:ext cx="480" cy="303"/>
                </a:xfrm>
                <a:prstGeom prst="ellipse">
                  <a:avLst/>
                </a:prstGeom>
                <a:solidFill>
                  <a:srgbClr val="E2D8EF"/>
                </a:solidFill>
                <a:ln w="38100">
                  <a:solidFill>
                    <a:schemeClr val="tx2"/>
                  </a:solidFill>
                  <a:round/>
                  <a:headEnd/>
                  <a:tailEnd/>
                </a:ln>
                <a:effectLst/>
              </p:spPr>
              <p:txBody>
                <a:bodyPr wrap="none" anchor="ctr">
                  <a:prstTxWarp prst="textNoShape">
                    <a:avLst/>
                  </a:prstTxWarp>
                </a:bodyPr>
                <a:lstStyle/>
                <a:p>
                  <a:endParaRPr lang="en-US"/>
                </a:p>
              </p:txBody>
            </p:sp>
            <p:sp>
              <p:nvSpPr>
                <p:cNvPr id="417898" name="Freeform 106"/>
                <p:cNvSpPr>
                  <a:spLocks/>
                </p:cNvSpPr>
                <p:nvPr/>
              </p:nvSpPr>
              <p:spPr bwMode="auto">
                <a:xfrm rot="5400000">
                  <a:off x="1251" y="2925"/>
                  <a:ext cx="216" cy="125"/>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417803" name="Group 107"/>
                <p:cNvGrpSpPr>
                  <a:grpSpLocks/>
                </p:cNvGrpSpPr>
                <p:nvPr/>
              </p:nvGrpSpPr>
              <p:grpSpPr bwMode="auto">
                <a:xfrm>
                  <a:off x="1334" y="2673"/>
                  <a:ext cx="86" cy="86"/>
                  <a:chOff x="3696" y="3024"/>
                  <a:chExt cx="922" cy="922"/>
                </a:xfrm>
              </p:grpSpPr>
              <p:pic>
                <p:nvPicPr>
                  <p:cNvPr id="417900" name="Picture 10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901" name="Picture 10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417806" name="Group 110"/>
                <p:cNvGrpSpPr>
                  <a:grpSpLocks/>
                </p:cNvGrpSpPr>
                <p:nvPr/>
              </p:nvGrpSpPr>
              <p:grpSpPr bwMode="auto">
                <a:xfrm>
                  <a:off x="1218" y="2789"/>
                  <a:ext cx="86" cy="86"/>
                  <a:chOff x="3696" y="3024"/>
                  <a:chExt cx="922" cy="922"/>
                </a:xfrm>
              </p:grpSpPr>
              <p:pic>
                <p:nvPicPr>
                  <p:cNvPr id="417903" name="Picture 1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904" name="Picture 11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grpSp>
            <p:nvGrpSpPr>
              <p:cNvPr id="417809" name="Group 113"/>
              <p:cNvGrpSpPr>
                <a:grpSpLocks/>
              </p:cNvGrpSpPr>
              <p:nvPr/>
            </p:nvGrpSpPr>
            <p:grpSpPr bwMode="auto">
              <a:xfrm>
                <a:off x="528" y="3168"/>
                <a:ext cx="303" cy="480"/>
                <a:chOff x="1152" y="2640"/>
                <a:chExt cx="303" cy="480"/>
              </a:xfrm>
            </p:grpSpPr>
            <p:sp>
              <p:nvSpPr>
                <p:cNvPr id="417906" name="Oval 114"/>
                <p:cNvSpPr>
                  <a:spLocks noChangeArrowheads="1"/>
                </p:cNvSpPr>
                <p:nvPr/>
              </p:nvSpPr>
              <p:spPr bwMode="auto">
                <a:xfrm rot="5400000">
                  <a:off x="1064" y="2728"/>
                  <a:ext cx="480" cy="303"/>
                </a:xfrm>
                <a:prstGeom prst="ellipse">
                  <a:avLst/>
                </a:prstGeom>
                <a:solidFill>
                  <a:srgbClr val="E2D8EF"/>
                </a:solidFill>
                <a:ln w="38100">
                  <a:solidFill>
                    <a:schemeClr val="tx2"/>
                  </a:solidFill>
                  <a:round/>
                  <a:headEnd/>
                  <a:tailEnd/>
                </a:ln>
                <a:effectLst/>
              </p:spPr>
              <p:txBody>
                <a:bodyPr wrap="none" anchor="ctr">
                  <a:prstTxWarp prst="textNoShape">
                    <a:avLst/>
                  </a:prstTxWarp>
                </a:bodyPr>
                <a:lstStyle/>
                <a:p>
                  <a:endParaRPr lang="en-US"/>
                </a:p>
              </p:txBody>
            </p:sp>
            <p:sp>
              <p:nvSpPr>
                <p:cNvPr id="417907" name="Freeform 115"/>
                <p:cNvSpPr>
                  <a:spLocks/>
                </p:cNvSpPr>
                <p:nvPr/>
              </p:nvSpPr>
              <p:spPr bwMode="auto">
                <a:xfrm rot="5400000">
                  <a:off x="1251" y="2925"/>
                  <a:ext cx="216" cy="125"/>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417812" name="Group 116"/>
                <p:cNvGrpSpPr>
                  <a:grpSpLocks/>
                </p:cNvGrpSpPr>
                <p:nvPr/>
              </p:nvGrpSpPr>
              <p:grpSpPr bwMode="auto">
                <a:xfrm>
                  <a:off x="1334" y="2673"/>
                  <a:ext cx="86" cy="86"/>
                  <a:chOff x="3696" y="3024"/>
                  <a:chExt cx="922" cy="922"/>
                </a:xfrm>
              </p:grpSpPr>
              <p:pic>
                <p:nvPicPr>
                  <p:cNvPr id="417909" name="Picture 11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910" name="Picture 11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417815" name="Group 119"/>
                <p:cNvGrpSpPr>
                  <a:grpSpLocks/>
                </p:cNvGrpSpPr>
                <p:nvPr/>
              </p:nvGrpSpPr>
              <p:grpSpPr bwMode="auto">
                <a:xfrm>
                  <a:off x="1218" y="2789"/>
                  <a:ext cx="86" cy="86"/>
                  <a:chOff x="3696" y="3024"/>
                  <a:chExt cx="922" cy="922"/>
                </a:xfrm>
              </p:grpSpPr>
              <p:pic>
                <p:nvPicPr>
                  <p:cNvPr id="417912" name="Picture 12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913" name="Picture 12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grpSp>
            <p:nvGrpSpPr>
              <p:cNvPr id="417818" name="Group 122"/>
              <p:cNvGrpSpPr>
                <a:grpSpLocks/>
              </p:cNvGrpSpPr>
              <p:nvPr/>
            </p:nvGrpSpPr>
            <p:grpSpPr bwMode="auto">
              <a:xfrm>
                <a:off x="432" y="2880"/>
                <a:ext cx="303" cy="480"/>
                <a:chOff x="1152" y="2640"/>
                <a:chExt cx="303" cy="480"/>
              </a:xfrm>
            </p:grpSpPr>
            <p:sp>
              <p:nvSpPr>
                <p:cNvPr id="417915" name="Oval 123"/>
                <p:cNvSpPr>
                  <a:spLocks noChangeArrowheads="1"/>
                </p:cNvSpPr>
                <p:nvPr/>
              </p:nvSpPr>
              <p:spPr bwMode="auto">
                <a:xfrm rot="5400000">
                  <a:off x="1064" y="2728"/>
                  <a:ext cx="480" cy="303"/>
                </a:xfrm>
                <a:prstGeom prst="ellipse">
                  <a:avLst/>
                </a:prstGeom>
                <a:solidFill>
                  <a:srgbClr val="E2D8EF"/>
                </a:solidFill>
                <a:ln w="38100">
                  <a:solidFill>
                    <a:schemeClr val="tx2"/>
                  </a:solidFill>
                  <a:round/>
                  <a:headEnd/>
                  <a:tailEnd/>
                </a:ln>
                <a:effectLst/>
              </p:spPr>
              <p:txBody>
                <a:bodyPr wrap="none" anchor="ctr">
                  <a:prstTxWarp prst="textNoShape">
                    <a:avLst/>
                  </a:prstTxWarp>
                </a:bodyPr>
                <a:lstStyle/>
                <a:p>
                  <a:endParaRPr lang="en-US"/>
                </a:p>
              </p:txBody>
            </p:sp>
            <p:sp>
              <p:nvSpPr>
                <p:cNvPr id="417916" name="Freeform 124"/>
                <p:cNvSpPr>
                  <a:spLocks/>
                </p:cNvSpPr>
                <p:nvPr/>
              </p:nvSpPr>
              <p:spPr bwMode="auto">
                <a:xfrm rot="5400000">
                  <a:off x="1251" y="2925"/>
                  <a:ext cx="216" cy="125"/>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417821" name="Group 125"/>
                <p:cNvGrpSpPr>
                  <a:grpSpLocks/>
                </p:cNvGrpSpPr>
                <p:nvPr/>
              </p:nvGrpSpPr>
              <p:grpSpPr bwMode="auto">
                <a:xfrm>
                  <a:off x="1334" y="2673"/>
                  <a:ext cx="86" cy="86"/>
                  <a:chOff x="3696" y="3024"/>
                  <a:chExt cx="922" cy="922"/>
                </a:xfrm>
              </p:grpSpPr>
              <p:pic>
                <p:nvPicPr>
                  <p:cNvPr id="417918" name="Picture 12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919" name="Picture 12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417824" name="Group 128"/>
                <p:cNvGrpSpPr>
                  <a:grpSpLocks/>
                </p:cNvGrpSpPr>
                <p:nvPr/>
              </p:nvGrpSpPr>
              <p:grpSpPr bwMode="auto">
                <a:xfrm>
                  <a:off x="1218" y="2789"/>
                  <a:ext cx="86" cy="86"/>
                  <a:chOff x="3696" y="3024"/>
                  <a:chExt cx="922" cy="922"/>
                </a:xfrm>
              </p:grpSpPr>
              <p:pic>
                <p:nvPicPr>
                  <p:cNvPr id="417921" name="Picture 12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922" name="Picture 13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grpSp>
            <p:nvGrpSpPr>
              <p:cNvPr id="417827" name="Group 131"/>
              <p:cNvGrpSpPr>
                <a:grpSpLocks/>
              </p:cNvGrpSpPr>
              <p:nvPr/>
            </p:nvGrpSpPr>
            <p:grpSpPr bwMode="auto">
              <a:xfrm>
                <a:off x="864" y="2688"/>
                <a:ext cx="303" cy="480"/>
                <a:chOff x="1152" y="2640"/>
                <a:chExt cx="303" cy="480"/>
              </a:xfrm>
            </p:grpSpPr>
            <p:sp>
              <p:nvSpPr>
                <p:cNvPr id="417924" name="Oval 132"/>
                <p:cNvSpPr>
                  <a:spLocks noChangeArrowheads="1"/>
                </p:cNvSpPr>
                <p:nvPr/>
              </p:nvSpPr>
              <p:spPr bwMode="auto">
                <a:xfrm rot="5400000">
                  <a:off x="1064" y="2728"/>
                  <a:ext cx="480" cy="303"/>
                </a:xfrm>
                <a:prstGeom prst="ellipse">
                  <a:avLst/>
                </a:prstGeom>
                <a:solidFill>
                  <a:srgbClr val="E2D8EF"/>
                </a:solidFill>
                <a:ln w="38100">
                  <a:solidFill>
                    <a:schemeClr val="tx2"/>
                  </a:solidFill>
                  <a:round/>
                  <a:headEnd/>
                  <a:tailEnd/>
                </a:ln>
                <a:effectLst/>
              </p:spPr>
              <p:txBody>
                <a:bodyPr wrap="none" anchor="ctr">
                  <a:prstTxWarp prst="textNoShape">
                    <a:avLst/>
                  </a:prstTxWarp>
                </a:bodyPr>
                <a:lstStyle/>
                <a:p>
                  <a:endParaRPr lang="en-US"/>
                </a:p>
              </p:txBody>
            </p:sp>
            <p:sp>
              <p:nvSpPr>
                <p:cNvPr id="417925" name="Freeform 133"/>
                <p:cNvSpPr>
                  <a:spLocks/>
                </p:cNvSpPr>
                <p:nvPr/>
              </p:nvSpPr>
              <p:spPr bwMode="auto">
                <a:xfrm rot="5400000">
                  <a:off x="1251" y="2925"/>
                  <a:ext cx="216" cy="125"/>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417830" name="Group 134"/>
                <p:cNvGrpSpPr>
                  <a:grpSpLocks/>
                </p:cNvGrpSpPr>
                <p:nvPr/>
              </p:nvGrpSpPr>
              <p:grpSpPr bwMode="auto">
                <a:xfrm>
                  <a:off x="1334" y="2673"/>
                  <a:ext cx="86" cy="86"/>
                  <a:chOff x="3696" y="3024"/>
                  <a:chExt cx="922" cy="922"/>
                </a:xfrm>
              </p:grpSpPr>
              <p:pic>
                <p:nvPicPr>
                  <p:cNvPr id="417927" name="Picture 13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928" name="Picture 13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417833" name="Group 137"/>
                <p:cNvGrpSpPr>
                  <a:grpSpLocks/>
                </p:cNvGrpSpPr>
                <p:nvPr/>
              </p:nvGrpSpPr>
              <p:grpSpPr bwMode="auto">
                <a:xfrm>
                  <a:off x="1218" y="2789"/>
                  <a:ext cx="86" cy="86"/>
                  <a:chOff x="3696" y="3024"/>
                  <a:chExt cx="922" cy="922"/>
                </a:xfrm>
              </p:grpSpPr>
              <p:pic>
                <p:nvPicPr>
                  <p:cNvPr id="417930" name="Picture 13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931" name="Picture 13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grpSp>
            <p:nvGrpSpPr>
              <p:cNvPr id="417836" name="Group 140"/>
              <p:cNvGrpSpPr>
                <a:grpSpLocks/>
              </p:cNvGrpSpPr>
              <p:nvPr/>
            </p:nvGrpSpPr>
            <p:grpSpPr bwMode="auto">
              <a:xfrm>
                <a:off x="336" y="3504"/>
                <a:ext cx="303" cy="480"/>
                <a:chOff x="1152" y="2640"/>
                <a:chExt cx="303" cy="480"/>
              </a:xfrm>
            </p:grpSpPr>
            <p:sp>
              <p:nvSpPr>
                <p:cNvPr id="417933" name="Oval 141"/>
                <p:cNvSpPr>
                  <a:spLocks noChangeArrowheads="1"/>
                </p:cNvSpPr>
                <p:nvPr/>
              </p:nvSpPr>
              <p:spPr bwMode="auto">
                <a:xfrm rot="5400000">
                  <a:off x="1064" y="2728"/>
                  <a:ext cx="480" cy="303"/>
                </a:xfrm>
                <a:prstGeom prst="ellipse">
                  <a:avLst/>
                </a:prstGeom>
                <a:solidFill>
                  <a:srgbClr val="E2D8EF"/>
                </a:solidFill>
                <a:ln w="38100">
                  <a:solidFill>
                    <a:schemeClr val="tx2"/>
                  </a:solidFill>
                  <a:round/>
                  <a:headEnd/>
                  <a:tailEnd/>
                </a:ln>
                <a:effectLst/>
              </p:spPr>
              <p:txBody>
                <a:bodyPr wrap="none" anchor="ctr">
                  <a:prstTxWarp prst="textNoShape">
                    <a:avLst/>
                  </a:prstTxWarp>
                </a:bodyPr>
                <a:lstStyle/>
                <a:p>
                  <a:endParaRPr lang="en-US"/>
                </a:p>
              </p:txBody>
            </p:sp>
            <p:sp>
              <p:nvSpPr>
                <p:cNvPr id="417934" name="Freeform 142"/>
                <p:cNvSpPr>
                  <a:spLocks/>
                </p:cNvSpPr>
                <p:nvPr/>
              </p:nvSpPr>
              <p:spPr bwMode="auto">
                <a:xfrm rot="5400000">
                  <a:off x="1251" y="2925"/>
                  <a:ext cx="216" cy="125"/>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417839" name="Group 143"/>
                <p:cNvGrpSpPr>
                  <a:grpSpLocks/>
                </p:cNvGrpSpPr>
                <p:nvPr/>
              </p:nvGrpSpPr>
              <p:grpSpPr bwMode="auto">
                <a:xfrm>
                  <a:off x="1334" y="2673"/>
                  <a:ext cx="86" cy="86"/>
                  <a:chOff x="3696" y="3024"/>
                  <a:chExt cx="922" cy="922"/>
                </a:xfrm>
              </p:grpSpPr>
              <p:pic>
                <p:nvPicPr>
                  <p:cNvPr id="417936" name="Picture 14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937" name="Picture 14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417842" name="Group 146"/>
                <p:cNvGrpSpPr>
                  <a:grpSpLocks/>
                </p:cNvGrpSpPr>
                <p:nvPr/>
              </p:nvGrpSpPr>
              <p:grpSpPr bwMode="auto">
                <a:xfrm>
                  <a:off x="1218" y="2789"/>
                  <a:ext cx="86" cy="86"/>
                  <a:chOff x="3696" y="3024"/>
                  <a:chExt cx="922" cy="922"/>
                </a:xfrm>
              </p:grpSpPr>
              <p:pic>
                <p:nvPicPr>
                  <p:cNvPr id="417939" name="Picture 14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940" name="Picture 14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grpSp>
        <p:sp>
          <p:nvSpPr>
            <p:cNvPr id="417941" name="Rectangle 149"/>
            <p:cNvSpPr>
              <a:spLocks noChangeArrowheads="1"/>
            </p:cNvSpPr>
            <p:nvPr/>
          </p:nvSpPr>
          <p:spPr bwMode="auto">
            <a:xfrm>
              <a:off x="2016" y="2544"/>
              <a:ext cx="730" cy="442"/>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grow</a:t>
              </a:r>
              <a:br>
                <a:rPr lang="en-US" sz="2000" b="1">
                  <a:solidFill>
                    <a:schemeClr val="tx2"/>
                  </a:solidFill>
                </a:rPr>
              </a:br>
              <a:r>
                <a:rPr lang="en-US" sz="2000" b="1">
                  <a:solidFill>
                    <a:schemeClr val="tx2"/>
                  </a:solidFill>
                </a:rPr>
                <a:t>bacteria</a:t>
              </a:r>
            </a:p>
          </p:txBody>
        </p:sp>
        <p:sp>
          <p:nvSpPr>
            <p:cNvPr id="417942" name="AutoShape 150"/>
            <p:cNvSpPr>
              <a:spLocks noChangeArrowheads="1"/>
            </p:cNvSpPr>
            <p:nvPr/>
          </p:nvSpPr>
          <p:spPr bwMode="auto">
            <a:xfrm rot="20488464" flipH="1">
              <a:off x="2928" y="2400"/>
              <a:ext cx="1536" cy="240"/>
            </a:xfrm>
            <a:prstGeom prst="rightArrow">
              <a:avLst>
                <a:gd name="adj1" fmla="val 50000"/>
                <a:gd name="adj2" fmla="val 160000"/>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417845" name="Group 151"/>
          <p:cNvGrpSpPr>
            <a:grpSpLocks/>
          </p:cNvGrpSpPr>
          <p:nvPr/>
        </p:nvGrpSpPr>
        <p:grpSpPr bwMode="auto">
          <a:xfrm>
            <a:off x="3733800" y="4724400"/>
            <a:ext cx="4953000" cy="1447800"/>
            <a:chOff x="2352" y="2976"/>
            <a:chExt cx="3120" cy="912"/>
          </a:xfrm>
        </p:grpSpPr>
        <p:grpSp>
          <p:nvGrpSpPr>
            <p:cNvPr id="417848" name="Group 152"/>
            <p:cNvGrpSpPr>
              <a:grpSpLocks/>
            </p:cNvGrpSpPr>
            <p:nvPr/>
          </p:nvGrpSpPr>
          <p:grpSpPr bwMode="auto">
            <a:xfrm>
              <a:off x="2352" y="3024"/>
              <a:ext cx="3120" cy="864"/>
              <a:chOff x="2352" y="3024"/>
              <a:chExt cx="3120" cy="864"/>
            </a:xfrm>
          </p:grpSpPr>
          <p:sp>
            <p:nvSpPr>
              <p:cNvPr id="417945" name="AutoShape 153"/>
              <p:cNvSpPr>
                <a:spLocks noChangeArrowheads="1"/>
              </p:cNvSpPr>
              <p:nvPr/>
            </p:nvSpPr>
            <p:spPr bwMode="auto">
              <a:xfrm>
                <a:off x="2352" y="3264"/>
                <a:ext cx="720" cy="240"/>
              </a:xfrm>
              <a:prstGeom prst="rightArrow">
                <a:avLst>
                  <a:gd name="adj1" fmla="val 50000"/>
                  <a:gd name="adj2" fmla="val 75000"/>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17946" name="Rectangle 154"/>
              <p:cNvSpPr>
                <a:spLocks noChangeArrowheads="1"/>
              </p:cNvSpPr>
              <p:nvPr/>
            </p:nvSpPr>
            <p:spPr bwMode="auto">
              <a:xfrm>
                <a:off x="3331" y="3120"/>
                <a:ext cx="1281" cy="442"/>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harvest (purify)</a:t>
                </a:r>
                <a:br>
                  <a:rPr lang="en-US" sz="2000" b="1">
                    <a:solidFill>
                      <a:schemeClr val="tx2"/>
                    </a:solidFill>
                  </a:rPr>
                </a:br>
                <a:r>
                  <a:rPr lang="en-US" sz="2000" b="1">
                    <a:solidFill>
                      <a:schemeClr val="tx2"/>
                    </a:solidFill>
                  </a:rPr>
                  <a:t>protein</a:t>
                </a:r>
              </a:p>
            </p:txBody>
          </p:sp>
          <p:sp>
            <p:nvSpPr>
              <p:cNvPr id="417947" name="AutoShape 155"/>
              <p:cNvSpPr>
                <a:spLocks noChangeArrowheads="1"/>
              </p:cNvSpPr>
              <p:nvPr/>
            </p:nvSpPr>
            <p:spPr bwMode="auto">
              <a:xfrm>
                <a:off x="4656" y="3024"/>
                <a:ext cx="816" cy="864"/>
              </a:xfrm>
              <a:prstGeom prst="can">
                <a:avLst>
                  <a:gd name="adj" fmla="val 26471"/>
                </a:avLst>
              </a:prstGeom>
              <a:solidFill>
                <a:srgbClr val="C46010"/>
              </a:solidFill>
              <a:ln w="9525">
                <a:solidFill>
                  <a:schemeClr val="tx1"/>
                </a:solidFill>
                <a:round/>
                <a:headEnd/>
                <a:tailEnd/>
              </a:ln>
              <a:effectLst/>
            </p:spPr>
            <p:txBody>
              <a:bodyPr wrap="none" anchor="ctr">
                <a:prstTxWarp prst="textNoShape">
                  <a:avLst/>
                </a:prstTxWarp>
              </a:bodyPr>
              <a:lstStyle/>
              <a:p>
                <a:endParaRPr lang="en-US"/>
              </a:p>
            </p:txBody>
          </p:sp>
        </p:grpSp>
        <p:sp>
          <p:nvSpPr>
            <p:cNvPr id="417948" name="AutoShape 156"/>
            <p:cNvSpPr>
              <a:spLocks noChangeArrowheads="1"/>
            </p:cNvSpPr>
            <p:nvPr/>
          </p:nvSpPr>
          <p:spPr bwMode="auto">
            <a:xfrm>
              <a:off x="4656" y="2976"/>
              <a:ext cx="816" cy="288"/>
            </a:xfrm>
            <a:prstGeom prst="can">
              <a:avLst>
                <a:gd name="adj" fmla="val 25000"/>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417851" name="Group 157"/>
          <p:cNvGrpSpPr>
            <a:grpSpLocks/>
          </p:cNvGrpSpPr>
          <p:nvPr/>
        </p:nvGrpSpPr>
        <p:grpSpPr bwMode="auto">
          <a:xfrm>
            <a:off x="5791200" y="927100"/>
            <a:ext cx="3352800" cy="3048000"/>
            <a:chOff x="3648" y="576"/>
            <a:chExt cx="2112" cy="1920"/>
          </a:xfrm>
        </p:grpSpPr>
        <p:grpSp>
          <p:nvGrpSpPr>
            <p:cNvPr id="417854" name="Group 158"/>
            <p:cNvGrpSpPr>
              <a:grpSpLocks/>
            </p:cNvGrpSpPr>
            <p:nvPr/>
          </p:nvGrpSpPr>
          <p:grpSpPr bwMode="auto">
            <a:xfrm>
              <a:off x="3648" y="1104"/>
              <a:ext cx="2112" cy="1392"/>
              <a:chOff x="3648" y="1104"/>
              <a:chExt cx="2112" cy="1392"/>
            </a:xfrm>
          </p:grpSpPr>
          <p:grpSp>
            <p:nvGrpSpPr>
              <p:cNvPr id="417857" name="Group 159"/>
              <p:cNvGrpSpPr>
                <a:grpSpLocks/>
              </p:cNvGrpSpPr>
              <p:nvPr/>
            </p:nvGrpSpPr>
            <p:grpSpPr bwMode="auto">
              <a:xfrm>
                <a:off x="4641" y="1104"/>
                <a:ext cx="1119" cy="1392"/>
                <a:chOff x="4641" y="1104"/>
                <a:chExt cx="1119" cy="1392"/>
              </a:xfrm>
            </p:grpSpPr>
            <p:sp>
              <p:nvSpPr>
                <p:cNvPr id="417952" name="Oval 160"/>
                <p:cNvSpPr>
                  <a:spLocks noChangeArrowheads="1"/>
                </p:cNvSpPr>
                <p:nvPr/>
              </p:nvSpPr>
              <p:spPr bwMode="auto">
                <a:xfrm rot="5400000">
                  <a:off x="4505" y="1240"/>
                  <a:ext cx="1392" cy="1119"/>
                </a:xfrm>
                <a:prstGeom prst="ellipse">
                  <a:avLst/>
                </a:prstGeom>
                <a:solidFill>
                  <a:srgbClr val="E2D8EF"/>
                </a:solidFill>
                <a:ln w="76200">
                  <a:solidFill>
                    <a:schemeClr val="tx2"/>
                  </a:solidFill>
                  <a:round/>
                  <a:headEnd/>
                  <a:tailEnd/>
                </a:ln>
                <a:effectLst/>
              </p:spPr>
              <p:txBody>
                <a:bodyPr wrap="none" anchor="ctr">
                  <a:prstTxWarp prst="textNoShape">
                    <a:avLst/>
                  </a:prstTxWarp>
                </a:bodyPr>
                <a:lstStyle/>
                <a:p>
                  <a:endParaRPr lang="en-US"/>
                </a:p>
              </p:txBody>
            </p:sp>
            <p:sp>
              <p:nvSpPr>
                <p:cNvPr id="417953" name="Freeform 161"/>
                <p:cNvSpPr>
                  <a:spLocks/>
                </p:cNvSpPr>
                <p:nvPr/>
              </p:nvSpPr>
              <p:spPr bwMode="auto">
                <a:xfrm rot="5400000">
                  <a:off x="4916" y="1906"/>
                  <a:ext cx="624" cy="362"/>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762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417860" name="Group 162"/>
                <p:cNvGrpSpPr>
                  <a:grpSpLocks/>
                </p:cNvGrpSpPr>
                <p:nvPr/>
              </p:nvGrpSpPr>
              <p:grpSpPr bwMode="auto">
                <a:xfrm>
                  <a:off x="5169" y="1200"/>
                  <a:ext cx="250" cy="250"/>
                  <a:chOff x="3696" y="3024"/>
                  <a:chExt cx="922" cy="922"/>
                </a:xfrm>
              </p:grpSpPr>
              <p:pic>
                <p:nvPicPr>
                  <p:cNvPr id="417955" name="Picture 16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956" name="Picture 16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417863" name="Group 165"/>
                <p:cNvGrpSpPr>
                  <a:grpSpLocks/>
                </p:cNvGrpSpPr>
                <p:nvPr/>
              </p:nvGrpSpPr>
              <p:grpSpPr bwMode="auto">
                <a:xfrm>
                  <a:off x="4833" y="1536"/>
                  <a:ext cx="250" cy="250"/>
                  <a:chOff x="3696" y="3024"/>
                  <a:chExt cx="922" cy="922"/>
                </a:xfrm>
              </p:grpSpPr>
              <p:pic>
                <p:nvPicPr>
                  <p:cNvPr id="417958" name="Picture 16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7959" name="Picture 16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sp>
            <p:nvSpPr>
              <p:cNvPr id="417960" name="AutoShape 168"/>
              <p:cNvSpPr>
                <a:spLocks noChangeArrowheads="1"/>
              </p:cNvSpPr>
              <p:nvPr/>
            </p:nvSpPr>
            <p:spPr bwMode="auto">
              <a:xfrm>
                <a:off x="3648" y="1632"/>
                <a:ext cx="720" cy="240"/>
              </a:xfrm>
              <a:prstGeom prst="rightArrow">
                <a:avLst>
                  <a:gd name="adj1" fmla="val 50000"/>
                  <a:gd name="adj2" fmla="val 75000"/>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417961" name="Rectangle 169"/>
            <p:cNvSpPr>
              <a:spLocks noChangeArrowheads="1"/>
            </p:cNvSpPr>
            <p:nvPr/>
          </p:nvSpPr>
          <p:spPr bwMode="auto">
            <a:xfrm>
              <a:off x="4499" y="576"/>
              <a:ext cx="1050" cy="442"/>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transformed</a:t>
              </a:r>
              <a:br>
                <a:rPr lang="en-US" sz="2000" b="1">
                  <a:solidFill>
                    <a:schemeClr val="tx2"/>
                  </a:solidFill>
                </a:rPr>
              </a:br>
              <a:r>
                <a:rPr lang="en-US" sz="2000" b="1">
                  <a:solidFill>
                    <a:schemeClr val="tx2"/>
                  </a:solidFill>
                </a:rPr>
                <a:t>bacteria</a:t>
              </a:r>
            </a:p>
          </p:txBody>
        </p:sp>
      </p:grpSp>
      <p:grpSp>
        <p:nvGrpSpPr>
          <p:cNvPr id="417866" name="Group 170"/>
          <p:cNvGrpSpPr>
            <a:grpSpLocks/>
          </p:cNvGrpSpPr>
          <p:nvPr/>
        </p:nvGrpSpPr>
        <p:grpSpPr bwMode="auto">
          <a:xfrm>
            <a:off x="152400" y="2451100"/>
            <a:ext cx="1905000" cy="1463675"/>
            <a:chOff x="96" y="1536"/>
            <a:chExt cx="1200" cy="922"/>
          </a:xfrm>
        </p:grpSpPr>
        <p:pic>
          <p:nvPicPr>
            <p:cNvPr id="417963" name="Picture 171"/>
            <p:cNvPicPr>
              <a:picLocks noChangeAspect="1" noChangeArrowheads="1"/>
            </p:cNvPicPr>
            <p:nvPr/>
          </p:nvPicPr>
          <p:blipFill>
            <a:blip r:embed="rId3"/>
            <a:srcRect/>
            <a:stretch>
              <a:fillRect/>
            </a:stretch>
          </p:blipFill>
          <p:spPr bwMode="auto">
            <a:xfrm>
              <a:off x="374" y="1536"/>
              <a:ext cx="922" cy="922"/>
            </a:xfrm>
            <a:prstGeom prst="rect">
              <a:avLst/>
            </a:prstGeom>
            <a:noFill/>
          </p:spPr>
        </p:pic>
        <p:sp>
          <p:nvSpPr>
            <p:cNvPr id="417964" name="Rectangle 172"/>
            <p:cNvSpPr>
              <a:spLocks noChangeArrowheads="1"/>
            </p:cNvSpPr>
            <p:nvPr/>
          </p:nvSpPr>
          <p:spPr bwMode="auto">
            <a:xfrm>
              <a:off x="470" y="1910"/>
              <a:ext cx="721"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plasmid</a:t>
              </a:r>
            </a:p>
          </p:txBody>
        </p:sp>
        <p:pic>
          <p:nvPicPr>
            <p:cNvPr id="417965" name="Picture 173" descr="21189505"/>
            <p:cNvPicPr>
              <a:picLocks noChangeAspect="1" noChangeArrowheads="1"/>
            </p:cNvPicPr>
            <p:nvPr/>
          </p:nvPicPr>
          <p:blipFill>
            <a:blip r:embed="rId5"/>
            <a:srcRect/>
            <a:stretch>
              <a:fillRect/>
            </a:stretch>
          </p:blipFill>
          <p:spPr bwMode="auto">
            <a:xfrm rot="10800000">
              <a:off x="96" y="1546"/>
              <a:ext cx="528" cy="312"/>
            </a:xfrm>
            <a:prstGeom prst="rect">
              <a:avLst/>
            </a:prstGeom>
            <a:noFill/>
          </p:spPr>
        </p:pic>
      </p:grpSp>
      <p:grpSp>
        <p:nvGrpSpPr>
          <p:cNvPr id="417869" name="Group 174"/>
          <p:cNvGrpSpPr>
            <a:grpSpLocks/>
          </p:cNvGrpSpPr>
          <p:nvPr/>
        </p:nvGrpSpPr>
        <p:grpSpPr bwMode="auto">
          <a:xfrm>
            <a:off x="930275" y="1231900"/>
            <a:ext cx="2538413" cy="1692275"/>
            <a:chOff x="586" y="768"/>
            <a:chExt cx="1599" cy="1066"/>
          </a:xfrm>
        </p:grpSpPr>
        <p:pic>
          <p:nvPicPr>
            <p:cNvPr id="417967" name="Picture 175"/>
            <p:cNvPicPr>
              <a:picLocks noChangeAspect="1" noChangeArrowheads="1"/>
            </p:cNvPicPr>
            <p:nvPr/>
          </p:nvPicPr>
          <p:blipFill>
            <a:blip r:embed="rId4"/>
            <a:srcRect/>
            <a:stretch>
              <a:fillRect/>
            </a:stretch>
          </p:blipFill>
          <p:spPr bwMode="auto">
            <a:xfrm>
              <a:off x="1689" y="912"/>
              <a:ext cx="496" cy="498"/>
            </a:xfrm>
            <a:prstGeom prst="rect">
              <a:avLst/>
            </a:prstGeom>
            <a:noFill/>
          </p:spPr>
        </p:pic>
        <p:sp>
          <p:nvSpPr>
            <p:cNvPr id="417968" name="Rectangle 176"/>
            <p:cNvSpPr>
              <a:spLocks noChangeArrowheads="1"/>
            </p:cNvSpPr>
            <p:nvPr/>
          </p:nvSpPr>
          <p:spPr bwMode="auto">
            <a:xfrm>
              <a:off x="586" y="768"/>
              <a:ext cx="1281" cy="442"/>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chemeClr val="tx2"/>
                  </a:solidFill>
                </a:rPr>
                <a:t>gene from</a:t>
              </a:r>
              <a:br>
                <a:rPr lang="en-US" sz="2000" b="1">
                  <a:solidFill>
                    <a:schemeClr val="tx2"/>
                  </a:solidFill>
                </a:rPr>
              </a:br>
              <a:r>
                <a:rPr lang="en-US" sz="2000" b="1">
                  <a:solidFill>
                    <a:schemeClr val="tx2"/>
                  </a:solidFill>
                </a:rPr>
                <a:t>other organism</a:t>
              </a:r>
            </a:p>
          </p:txBody>
        </p:sp>
        <p:sp>
          <p:nvSpPr>
            <p:cNvPr id="417969" name="Text Box 177"/>
            <p:cNvSpPr txBox="1">
              <a:spLocks noChangeArrowheads="1"/>
            </p:cNvSpPr>
            <p:nvPr/>
          </p:nvSpPr>
          <p:spPr bwMode="auto">
            <a:xfrm>
              <a:off x="1392" y="1392"/>
              <a:ext cx="303" cy="442"/>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4000" b="1">
                  <a:solidFill>
                    <a:srgbClr val="0F116A"/>
                  </a:solidFill>
                </a:rPr>
                <a:t>+</a:t>
              </a:r>
              <a:endParaRPr lang="en-US" sz="3600"/>
            </a:p>
          </p:txBody>
        </p:sp>
        <p:pic>
          <p:nvPicPr>
            <p:cNvPr id="417970" name="Picture 178" descr="21189505"/>
            <p:cNvPicPr>
              <a:picLocks noChangeAspect="1" noChangeArrowheads="1"/>
            </p:cNvPicPr>
            <p:nvPr/>
          </p:nvPicPr>
          <p:blipFill>
            <a:blip r:embed="rId5"/>
            <a:srcRect/>
            <a:stretch>
              <a:fillRect/>
            </a:stretch>
          </p:blipFill>
          <p:spPr bwMode="auto">
            <a:xfrm rot="10800000">
              <a:off x="1296" y="1200"/>
              <a:ext cx="528" cy="312"/>
            </a:xfrm>
            <a:prstGeom prst="rect">
              <a:avLst/>
            </a:prstGeom>
            <a:noFill/>
          </p:spPr>
        </p:pic>
      </p:grpSp>
      <p:grpSp>
        <p:nvGrpSpPr>
          <p:cNvPr id="417872" name="Group 179"/>
          <p:cNvGrpSpPr>
            <a:grpSpLocks/>
          </p:cNvGrpSpPr>
          <p:nvPr/>
        </p:nvGrpSpPr>
        <p:grpSpPr bwMode="auto">
          <a:xfrm>
            <a:off x="2819400" y="1384300"/>
            <a:ext cx="2811463" cy="2225675"/>
            <a:chOff x="1776" y="864"/>
            <a:chExt cx="1771" cy="1402"/>
          </a:xfrm>
        </p:grpSpPr>
        <p:grpSp>
          <p:nvGrpSpPr>
            <p:cNvPr id="417875" name="Group 180"/>
            <p:cNvGrpSpPr>
              <a:grpSpLocks/>
            </p:cNvGrpSpPr>
            <p:nvPr/>
          </p:nvGrpSpPr>
          <p:grpSpPr bwMode="auto">
            <a:xfrm>
              <a:off x="1776" y="864"/>
              <a:ext cx="1771" cy="1402"/>
              <a:chOff x="1776" y="864"/>
              <a:chExt cx="1771" cy="1402"/>
            </a:xfrm>
          </p:grpSpPr>
          <p:grpSp>
            <p:nvGrpSpPr>
              <p:cNvPr id="417878" name="Group 181"/>
              <p:cNvGrpSpPr>
                <a:grpSpLocks/>
              </p:cNvGrpSpPr>
              <p:nvPr/>
            </p:nvGrpSpPr>
            <p:grpSpPr bwMode="auto">
              <a:xfrm>
                <a:off x="1776" y="1344"/>
                <a:ext cx="1738" cy="922"/>
                <a:chOff x="1776" y="1344"/>
                <a:chExt cx="1738" cy="922"/>
              </a:xfrm>
            </p:grpSpPr>
            <p:grpSp>
              <p:nvGrpSpPr>
                <p:cNvPr id="417881" name="Group 182"/>
                <p:cNvGrpSpPr>
                  <a:grpSpLocks/>
                </p:cNvGrpSpPr>
                <p:nvPr/>
              </p:nvGrpSpPr>
              <p:grpSpPr bwMode="auto">
                <a:xfrm>
                  <a:off x="2592" y="1344"/>
                  <a:ext cx="922" cy="922"/>
                  <a:chOff x="3696" y="3024"/>
                  <a:chExt cx="922" cy="922"/>
                </a:xfrm>
              </p:grpSpPr>
              <p:pic>
                <p:nvPicPr>
                  <p:cNvPr id="417975" name="Picture 183"/>
                  <p:cNvPicPr>
                    <a:picLocks noChangeAspect="1" noChangeArrowheads="1"/>
                  </p:cNvPicPr>
                  <p:nvPr/>
                </p:nvPicPr>
                <p:blipFill>
                  <a:blip r:embed="rId3"/>
                  <a:srcRect/>
                  <a:stretch>
                    <a:fillRect/>
                  </a:stretch>
                </p:blipFill>
                <p:spPr bwMode="auto">
                  <a:xfrm>
                    <a:off x="3696" y="3024"/>
                    <a:ext cx="922" cy="922"/>
                  </a:xfrm>
                  <a:prstGeom prst="rect">
                    <a:avLst/>
                  </a:prstGeom>
                  <a:noFill/>
                </p:spPr>
              </p:pic>
              <p:pic>
                <p:nvPicPr>
                  <p:cNvPr id="417976" name="Picture 184"/>
                  <p:cNvPicPr>
                    <a:picLocks noChangeAspect="1" noChangeArrowheads="1"/>
                  </p:cNvPicPr>
                  <p:nvPr/>
                </p:nvPicPr>
                <p:blipFill>
                  <a:blip r:embed="rId4"/>
                  <a:srcRect/>
                  <a:stretch>
                    <a:fillRect/>
                  </a:stretch>
                </p:blipFill>
                <p:spPr bwMode="auto">
                  <a:xfrm>
                    <a:off x="3696" y="3024"/>
                    <a:ext cx="496" cy="498"/>
                  </a:xfrm>
                  <a:prstGeom prst="rect">
                    <a:avLst/>
                  </a:prstGeom>
                  <a:noFill/>
                </p:spPr>
              </p:pic>
            </p:grpSp>
            <p:sp>
              <p:nvSpPr>
                <p:cNvPr id="417977" name="AutoShape 185"/>
                <p:cNvSpPr>
                  <a:spLocks noChangeArrowheads="1"/>
                </p:cNvSpPr>
                <p:nvPr/>
              </p:nvSpPr>
              <p:spPr bwMode="auto">
                <a:xfrm>
                  <a:off x="1776" y="1632"/>
                  <a:ext cx="720" cy="240"/>
                </a:xfrm>
                <a:prstGeom prst="rightArrow">
                  <a:avLst>
                    <a:gd name="adj1" fmla="val 50000"/>
                    <a:gd name="adj2" fmla="val 75000"/>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417978" name="Rectangle 186"/>
              <p:cNvSpPr>
                <a:spLocks noChangeArrowheads="1"/>
              </p:cNvSpPr>
              <p:nvPr/>
            </p:nvSpPr>
            <p:spPr bwMode="auto">
              <a:xfrm>
                <a:off x="2471" y="864"/>
                <a:ext cx="1076" cy="442"/>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recombinant</a:t>
                </a:r>
                <a:br>
                  <a:rPr lang="en-US" sz="2000" b="1">
                    <a:solidFill>
                      <a:schemeClr val="tx2"/>
                    </a:solidFill>
                  </a:rPr>
                </a:br>
                <a:r>
                  <a:rPr lang="en-US" sz="2000" b="1">
                    <a:solidFill>
                      <a:schemeClr val="tx2"/>
                    </a:solidFill>
                  </a:rPr>
                  <a:t>plasmid</a:t>
                </a:r>
              </a:p>
            </p:txBody>
          </p:sp>
        </p:grpSp>
        <p:sp>
          <p:nvSpPr>
            <p:cNvPr id="417979" name="Rectangle 187"/>
            <p:cNvSpPr>
              <a:spLocks noChangeArrowheads="1"/>
            </p:cNvSpPr>
            <p:nvPr/>
          </p:nvSpPr>
          <p:spPr bwMode="auto">
            <a:xfrm>
              <a:off x="2752" y="1680"/>
              <a:ext cx="596"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vector</a:t>
              </a:r>
              <a:endParaRPr lang="en-US" sz="2000" b="1">
                <a:solidFill>
                  <a:schemeClr val="tx2"/>
                </a:solidFill>
              </a:endParaRPr>
            </a:p>
          </p:txBody>
        </p:sp>
      </p:grpSp>
      <p:grpSp>
        <p:nvGrpSpPr>
          <p:cNvPr id="417884" name="Group 190"/>
          <p:cNvGrpSpPr>
            <a:grpSpLocks/>
          </p:cNvGrpSpPr>
          <p:nvPr/>
        </p:nvGrpSpPr>
        <p:grpSpPr bwMode="auto">
          <a:xfrm>
            <a:off x="4227513" y="5684838"/>
            <a:ext cx="3014662" cy="1122362"/>
            <a:chOff x="2663" y="3581"/>
            <a:chExt cx="1899" cy="707"/>
          </a:xfrm>
        </p:grpSpPr>
        <p:pic>
          <p:nvPicPr>
            <p:cNvPr id="417981" name="Picture 189"/>
            <p:cNvPicPr>
              <a:picLocks noChangeAspect="1" noChangeArrowheads="1"/>
            </p:cNvPicPr>
            <p:nvPr/>
          </p:nvPicPr>
          <p:blipFill>
            <a:blip r:embed="rId6"/>
            <a:srcRect/>
            <a:stretch>
              <a:fillRect/>
            </a:stretch>
          </p:blipFill>
          <p:spPr bwMode="auto">
            <a:xfrm>
              <a:off x="3653" y="3581"/>
              <a:ext cx="909" cy="682"/>
            </a:xfrm>
            <a:prstGeom prst="rect">
              <a:avLst/>
            </a:prstGeom>
            <a:noFill/>
            <a:ln w="9525">
              <a:noFill/>
              <a:miter lim="800000"/>
              <a:headEnd/>
              <a:tailEnd/>
            </a:ln>
            <a:effectLst>
              <a:outerShdw blurRad="63500" dist="35921" dir="2700000" algn="ctr" rotWithShape="0">
                <a:srgbClr val="000005"/>
              </a:outerShdw>
            </a:effectLst>
          </p:spPr>
        </p:pic>
        <p:pic>
          <p:nvPicPr>
            <p:cNvPr id="417980" name="Picture 188"/>
            <p:cNvPicPr>
              <a:picLocks noChangeAspect="1" noChangeArrowheads="1"/>
            </p:cNvPicPr>
            <p:nvPr/>
          </p:nvPicPr>
          <p:blipFill>
            <a:blip r:embed="rId7"/>
            <a:srcRect/>
            <a:stretch>
              <a:fillRect/>
            </a:stretch>
          </p:blipFill>
          <p:spPr bwMode="auto">
            <a:xfrm>
              <a:off x="2663" y="4050"/>
              <a:ext cx="1424" cy="238"/>
            </a:xfrm>
            <a:prstGeom prst="rect">
              <a:avLst/>
            </a:prstGeom>
            <a:noFill/>
            <a:ln w="9525">
              <a:noFill/>
              <a:miter lim="800000"/>
              <a:headEnd/>
              <a:tailEnd/>
            </a:ln>
            <a:effectLst/>
          </p:spPr>
        </p:pic>
      </p:gr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0" y="0"/>
            <a:ext cx="6832600" cy="1143000"/>
          </a:xfrm>
        </p:spPr>
        <p:txBody>
          <a:bodyPr/>
          <a:lstStyle/>
          <a:p>
            <a:r>
              <a:rPr lang="en-US" dirty="0"/>
              <a:t>Uses of genetic engineering</a:t>
            </a:r>
          </a:p>
        </p:txBody>
      </p:sp>
      <p:sp>
        <p:nvSpPr>
          <p:cNvPr id="428035" name="Rectangle 3" descr="Rectangle: Click to edit Master text styles&#10;Second level&#10;Third level&#10;Fourth level&#10;Fifth level"/>
          <p:cNvSpPr>
            <a:spLocks noGrp="1" noChangeArrowheads="1"/>
          </p:cNvSpPr>
          <p:nvPr>
            <p:ph type="body" idx="1"/>
          </p:nvPr>
        </p:nvSpPr>
        <p:spPr>
          <a:xfrm>
            <a:off x="889000" y="876300"/>
            <a:ext cx="7772400" cy="5105400"/>
          </a:xfrm>
        </p:spPr>
        <p:txBody>
          <a:bodyPr/>
          <a:lstStyle/>
          <a:p>
            <a:pPr>
              <a:lnSpc>
                <a:spcPct val="110000"/>
              </a:lnSpc>
            </a:pPr>
            <a:r>
              <a:rPr lang="en-US" dirty="0"/>
              <a:t>Genetically modified organisms (GMO)</a:t>
            </a:r>
          </a:p>
          <a:p>
            <a:pPr lvl="1">
              <a:lnSpc>
                <a:spcPct val="110000"/>
              </a:lnSpc>
            </a:pPr>
            <a:r>
              <a:rPr lang="en-US" dirty="0"/>
              <a:t>enabling plants to produce new proteins</a:t>
            </a:r>
          </a:p>
          <a:p>
            <a:pPr lvl="2">
              <a:lnSpc>
                <a:spcPct val="110000"/>
              </a:lnSpc>
            </a:pPr>
            <a:r>
              <a:rPr lang="en-US" u="sng" dirty="0">
                <a:solidFill>
                  <a:schemeClr val="tx2"/>
                </a:solidFill>
              </a:rPr>
              <a:t>Protect crops from insects</a:t>
            </a:r>
            <a:r>
              <a:rPr lang="en-US" dirty="0">
                <a:solidFill>
                  <a:schemeClr val="tx2"/>
                </a:solidFill>
              </a:rPr>
              <a:t>: </a:t>
            </a:r>
            <a:r>
              <a:rPr lang="en-US" dirty="0">
                <a:solidFill>
                  <a:srgbClr val="CC0000"/>
                </a:solidFill>
              </a:rPr>
              <a:t>BT corn</a:t>
            </a:r>
            <a:r>
              <a:rPr lang="en-US" dirty="0"/>
              <a:t> </a:t>
            </a:r>
          </a:p>
          <a:p>
            <a:pPr lvl="3">
              <a:lnSpc>
                <a:spcPct val="110000"/>
              </a:lnSpc>
            </a:pPr>
            <a:r>
              <a:rPr lang="en-US" dirty="0"/>
              <a:t>corn produces a bacterial toxin that kills corn borer (caterpillar pest of corn)</a:t>
            </a:r>
          </a:p>
          <a:p>
            <a:pPr lvl="2">
              <a:lnSpc>
                <a:spcPct val="110000"/>
              </a:lnSpc>
            </a:pPr>
            <a:r>
              <a:rPr lang="en-US" u="sng" dirty="0">
                <a:solidFill>
                  <a:schemeClr val="tx2"/>
                </a:solidFill>
              </a:rPr>
              <a:t>Extend growing season</a:t>
            </a:r>
            <a:r>
              <a:rPr lang="en-US" dirty="0">
                <a:solidFill>
                  <a:schemeClr val="tx2"/>
                </a:solidFill>
              </a:rPr>
              <a:t>: </a:t>
            </a:r>
            <a:r>
              <a:rPr lang="en-US" dirty="0" err="1">
                <a:solidFill>
                  <a:srgbClr val="CC0000"/>
                </a:solidFill>
              </a:rPr>
              <a:t>fishberries</a:t>
            </a:r>
            <a:r>
              <a:rPr lang="en-US" dirty="0"/>
              <a:t> </a:t>
            </a:r>
          </a:p>
          <a:p>
            <a:pPr lvl="3">
              <a:lnSpc>
                <a:spcPct val="110000"/>
              </a:lnSpc>
            </a:pPr>
            <a:r>
              <a:rPr lang="en-US" dirty="0"/>
              <a:t>strawberries with an anti-freezing gene from flounder</a:t>
            </a:r>
          </a:p>
          <a:p>
            <a:pPr lvl="2">
              <a:lnSpc>
                <a:spcPct val="110000"/>
              </a:lnSpc>
            </a:pPr>
            <a:r>
              <a:rPr lang="en-US" u="sng" dirty="0">
                <a:solidFill>
                  <a:schemeClr val="tx2"/>
                </a:solidFill>
              </a:rPr>
              <a:t>Improve quality of food</a:t>
            </a:r>
            <a:r>
              <a:rPr lang="en-US" dirty="0">
                <a:solidFill>
                  <a:schemeClr val="tx2"/>
                </a:solidFill>
              </a:rPr>
              <a:t>: </a:t>
            </a:r>
            <a:r>
              <a:rPr lang="en-US" dirty="0">
                <a:solidFill>
                  <a:srgbClr val="CC0000"/>
                </a:solidFill>
              </a:rPr>
              <a:t>golden rice</a:t>
            </a:r>
            <a:r>
              <a:rPr lang="en-US" dirty="0"/>
              <a:t> </a:t>
            </a:r>
          </a:p>
          <a:p>
            <a:pPr lvl="3">
              <a:lnSpc>
                <a:spcPct val="110000"/>
              </a:lnSpc>
            </a:pPr>
            <a:r>
              <a:rPr lang="en-US" dirty="0"/>
              <a:t>rice producing vitamin A </a:t>
            </a:r>
            <a:br>
              <a:rPr lang="en-US" dirty="0"/>
            </a:br>
            <a:r>
              <a:rPr lang="en-US" dirty="0"/>
              <a:t>improves nutritional value</a:t>
            </a:r>
            <a:endParaRPr lang="en-US" b="0" dirty="0"/>
          </a:p>
        </p:txBody>
      </p:sp>
      <p:pic>
        <p:nvPicPr>
          <p:cNvPr id="428036" name="Picture 4"/>
          <p:cNvPicPr>
            <a:picLocks noChangeAspect="1" noChangeArrowheads="1"/>
          </p:cNvPicPr>
          <p:nvPr/>
        </p:nvPicPr>
        <p:blipFill>
          <a:blip r:embed="rId3"/>
          <a:srcRect/>
          <a:stretch>
            <a:fillRect/>
          </a:stretch>
        </p:blipFill>
        <p:spPr bwMode="auto">
          <a:xfrm>
            <a:off x="0" y="5656263"/>
            <a:ext cx="2057400" cy="1201737"/>
          </a:xfrm>
          <a:prstGeom prst="rect">
            <a:avLst/>
          </a:prstGeom>
          <a:noFill/>
          <a:ln w="9525">
            <a:noFill/>
            <a:miter lim="800000"/>
            <a:headEnd/>
            <a:tailEnd/>
          </a:ln>
          <a:effectLst/>
        </p:spPr>
      </p:pic>
      <p:pic>
        <p:nvPicPr>
          <p:cNvPr id="428037" name="Picture 5"/>
          <p:cNvPicPr>
            <a:picLocks noChangeAspect="1" noChangeArrowheads="1"/>
          </p:cNvPicPr>
          <p:nvPr/>
        </p:nvPicPr>
        <p:blipFill>
          <a:blip r:embed="rId4"/>
          <a:srcRect/>
          <a:stretch>
            <a:fillRect/>
          </a:stretch>
        </p:blipFill>
        <p:spPr bwMode="auto">
          <a:xfrm rot="-3979096">
            <a:off x="-77787" y="4116387"/>
            <a:ext cx="2286000" cy="758825"/>
          </a:xfrm>
          <a:prstGeom prst="rect">
            <a:avLst/>
          </a:prstGeom>
          <a:noFill/>
          <a:ln w="9525">
            <a:noFill/>
            <a:miter lim="800000"/>
            <a:headEnd/>
            <a:tailEnd/>
          </a:ln>
          <a:effectLst/>
        </p:spPr>
      </p:pic>
      <p:pic>
        <p:nvPicPr>
          <p:cNvPr id="428038"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99263" y="5322888"/>
            <a:ext cx="2344737" cy="15351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190500" y="215900"/>
            <a:ext cx="6108700" cy="693738"/>
          </a:xfrm>
        </p:spPr>
        <p:txBody>
          <a:bodyPr>
            <a:normAutofit fontScale="90000"/>
          </a:bodyPr>
          <a:lstStyle/>
          <a:p>
            <a:r>
              <a:rPr lang="en-US" dirty="0"/>
              <a:t>Green with envy??</a:t>
            </a:r>
          </a:p>
        </p:txBody>
      </p:sp>
      <p:pic>
        <p:nvPicPr>
          <p:cNvPr id="654339" name="Picture 3"/>
          <p:cNvPicPr>
            <a:picLocks noChangeAspect="1" noChangeArrowheads="1"/>
          </p:cNvPicPr>
          <p:nvPr/>
        </p:nvPicPr>
        <p:blipFill>
          <a:blip r:embed="rId3"/>
          <a:srcRect/>
          <a:stretch>
            <a:fillRect/>
          </a:stretch>
        </p:blipFill>
        <p:spPr bwMode="auto">
          <a:xfrm>
            <a:off x="690563" y="1344613"/>
            <a:ext cx="4064000" cy="2743200"/>
          </a:xfrm>
          <a:prstGeom prst="rect">
            <a:avLst/>
          </a:prstGeom>
          <a:noFill/>
          <a:ln w="9525">
            <a:noFill/>
            <a:miter lim="800000"/>
            <a:headEnd/>
            <a:tailEnd/>
          </a:ln>
          <a:effectLst>
            <a:outerShdw blurRad="63500" dist="35921" dir="2700000" algn="ctr" rotWithShape="0">
              <a:srgbClr val="000005"/>
            </a:outerShdw>
          </a:effectLst>
        </p:spPr>
      </p:pic>
      <p:pic>
        <p:nvPicPr>
          <p:cNvPr id="654340" name="Picture 4"/>
          <p:cNvPicPr>
            <a:picLocks noChangeAspect="1" noChangeArrowheads="1"/>
          </p:cNvPicPr>
          <p:nvPr/>
        </p:nvPicPr>
        <p:blipFill>
          <a:blip r:embed="rId4"/>
          <a:srcRect/>
          <a:stretch>
            <a:fillRect/>
          </a:stretch>
        </p:blipFill>
        <p:spPr bwMode="auto">
          <a:xfrm>
            <a:off x="2133600" y="4335463"/>
            <a:ext cx="3467100" cy="2082800"/>
          </a:xfrm>
          <a:prstGeom prst="rect">
            <a:avLst/>
          </a:prstGeom>
          <a:noFill/>
          <a:ln w="9525">
            <a:noFill/>
            <a:miter lim="800000"/>
            <a:headEnd/>
            <a:tailEnd/>
          </a:ln>
          <a:effectLst>
            <a:outerShdw blurRad="63500" dist="35921" dir="2700000" algn="ctr" rotWithShape="0">
              <a:srgbClr val="000005"/>
            </a:outerShdw>
          </a:effectLst>
        </p:spPr>
      </p:pic>
      <p:pic>
        <p:nvPicPr>
          <p:cNvPr id="654341" name="Picture 5"/>
          <p:cNvPicPr>
            <a:picLocks noChangeAspect="1" noChangeArrowheads="1"/>
          </p:cNvPicPr>
          <p:nvPr/>
        </p:nvPicPr>
        <p:blipFill>
          <a:blip r:embed="rId5"/>
          <a:srcRect/>
          <a:stretch>
            <a:fillRect/>
          </a:stretch>
        </p:blipFill>
        <p:spPr bwMode="auto">
          <a:xfrm>
            <a:off x="5832475" y="1747838"/>
            <a:ext cx="3055938" cy="4665662"/>
          </a:xfrm>
          <a:prstGeom prst="rect">
            <a:avLst/>
          </a:prstGeom>
          <a:noFill/>
          <a:ln w="9525">
            <a:noFill/>
            <a:miter lim="800000"/>
            <a:headEnd/>
            <a:tailEnd/>
          </a:ln>
          <a:effectLst>
            <a:outerShdw blurRad="63500" dist="35921" dir="2700000" algn="ctr" rotWithShape="0">
              <a:srgbClr val="000005"/>
            </a:outerShdw>
          </a:effectLst>
        </p:spPr>
      </p:pic>
      <p:sp>
        <p:nvSpPr>
          <p:cNvPr id="654342" name="Rectangle 6"/>
          <p:cNvSpPr>
            <a:spLocks noChangeArrowheads="1"/>
          </p:cNvSpPr>
          <p:nvPr/>
        </p:nvSpPr>
        <p:spPr bwMode="auto">
          <a:xfrm>
            <a:off x="4770438" y="1212850"/>
            <a:ext cx="2698750" cy="488950"/>
          </a:xfrm>
          <a:prstGeom prst="rect">
            <a:avLst/>
          </a:prstGeom>
          <a:noFill/>
          <a:ln w="9525">
            <a:noFill/>
            <a:miter lim="800000"/>
            <a:headEnd/>
            <a:tailEnd/>
          </a:ln>
          <a:effectLst/>
        </p:spPr>
        <p:txBody>
          <a:bodyPr wrap="none" anchor="ctr">
            <a:prstTxWarp prst="textNoShape">
              <a:avLst/>
            </a:prstTxWarp>
            <a:spAutoFit/>
          </a:bodyPr>
          <a:lstStyle/>
          <a:p>
            <a:r>
              <a:rPr lang="en-US" sz="2600" b="1">
                <a:solidFill>
                  <a:srgbClr val="0F116A"/>
                </a:solidFill>
              </a:rPr>
              <a:t>Jelly fish “GFP”</a:t>
            </a:r>
          </a:p>
        </p:txBody>
      </p:sp>
      <p:sp>
        <p:nvSpPr>
          <p:cNvPr id="654343" name="Rectangle 7"/>
          <p:cNvSpPr>
            <a:spLocks noChangeArrowheads="1"/>
          </p:cNvSpPr>
          <p:nvPr/>
        </p:nvSpPr>
        <p:spPr bwMode="auto">
          <a:xfrm>
            <a:off x="3665538" y="6369050"/>
            <a:ext cx="4075112" cy="488950"/>
          </a:xfrm>
          <a:prstGeom prst="rect">
            <a:avLst/>
          </a:prstGeom>
          <a:noFill/>
          <a:ln w="9525">
            <a:noFill/>
            <a:miter lim="800000"/>
            <a:headEnd/>
            <a:tailEnd/>
          </a:ln>
          <a:effectLst/>
        </p:spPr>
        <p:txBody>
          <a:bodyPr wrap="none" anchor="ctr">
            <a:prstTxWarp prst="textNoShape">
              <a:avLst/>
            </a:prstTxWarp>
            <a:spAutoFit/>
          </a:bodyPr>
          <a:lstStyle/>
          <a:p>
            <a:r>
              <a:rPr lang="en-US" sz="2600" b="1">
                <a:solidFill>
                  <a:srgbClr val="0F116A"/>
                </a:solidFill>
              </a:rPr>
              <a:t>Transformed vertebrates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0" y="0"/>
            <a:ext cx="5054600" cy="1143000"/>
          </a:xfrm>
        </p:spPr>
        <p:txBody>
          <a:bodyPr/>
          <a:lstStyle/>
          <a:p>
            <a:r>
              <a:rPr lang="en-US" sz="3600" dirty="0"/>
              <a:t>Discovery of</a:t>
            </a:r>
            <a:r>
              <a:rPr lang="en-US" sz="3600" dirty="0" smtClean="0"/>
              <a:t> GFP</a:t>
            </a:r>
            <a:endParaRPr lang="en-US" sz="3600" dirty="0"/>
          </a:p>
        </p:txBody>
      </p:sp>
      <p:sp>
        <p:nvSpPr>
          <p:cNvPr id="397315" name="Rectangle 3"/>
          <p:cNvSpPr>
            <a:spLocks noChangeArrowheads="1"/>
          </p:cNvSpPr>
          <p:nvPr/>
        </p:nvSpPr>
        <p:spPr bwMode="auto">
          <a:xfrm>
            <a:off x="4768743" y="301824"/>
            <a:ext cx="4210157" cy="615553"/>
          </a:xfrm>
          <a:prstGeom prst="rect">
            <a:avLst/>
          </a:prstGeom>
          <a:noFill/>
          <a:ln w="9525">
            <a:noFill/>
            <a:miter lim="800000"/>
            <a:headEnd/>
            <a:tailEnd/>
          </a:ln>
          <a:effectLst/>
        </p:spPr>
        <p:txBody>
          <a:bodyPr wrap="none" anchor="ctr">
            <a:prstTxWarp prst="textNoShape">
              <a:avLst/>
            </a:prstTxWarp>
            <a:spAutoFit/>
          </a:bodyPr>
          <a:lstStyle/>
          <a:p>
            <a:pPr algn="r"/>
            <a:r>
              <a:rPr lang="en-US" sz="3400" b="1" dirty="0" smtClean="0">
                <a:solidFill>
                  <a:srgbClr val="0F116A"/>
                </a:solidFill>
                <a:ea typeface="ＭＳ Ｐゴシック" charset="-128"/>
                <a:cs typeface="ＭＳ Ｐゴシック" charset="-128"/>
              </a:rPr>
              <a:t>1960s- 1970s </a:t>
            </a:r>
            <a:r>
              <a:rPr lang="en-US" sz="3400" b="1" dirty="0">
                <a:solidFill>
                  <a:srgbClr val="000005"/>
                </a:solidFill>
                <a:ea typeface="ＭＳ Ｐゴシック" charset="-128"/>
                <a:cs typeface="ＭＳ Ｐゴシック" charset="-128"/>
              </a:rPr>
              <a:t>|</a:t>
            </a:r>
            <a:r>
              <a:rPr lang="en-US" sz="3400" b="1" dirty="0" smtClean="0">
                <a:solidFill>
                  <a:srgbClr val="000005"/>
                </a:solidFill>
                <a:ea typeface="ＭＳ Ｐゴシック" charset="-128"/>
                <a:cs typeface="ＭＳ Ｐゴシック" charset="-128"/>
              </a:rPr>
              <a:t> </a:t>
            </a:r>
            <a:r>
              <a:rPr lang="en-US" sz="3400" b="1" dirty="0" smtClean="0">
                <a:solidFill>
                  <a:srgbClr val="CC0000"/>
                </a:solidFill>
                <a:ea typeface="ＭＳ Ｐゴシック" charset="-128"/>
                <a:cs typeface="ＭＳ Ｐゴシック" charset="-128"/>
              </a:rPr>
              <a:t>2008</a:t>
            </a:r>
            <a:endParaRPr lang="en-US" sz="3000" b="1" dirty="0">
              <a:solidFill>
                <a:srgbClr val="0F116A"/>
              </a:solidFill>
              <a:ea typeface="ＭＳ Ｐゴシック" charset="-128"/>
              <a:cs typeface="ＭＳ Ｐゴシック" charset="-128"/>
            </a:endParaRPr>
          </a:p>
        </p:txBody>
      </p:sp>
      <p:pic>
        <p:nvPicPr>
          <p:cNvPr id="397316" name="Picture 4"/>
          <p:cNvPicPr>
            <a:picLocks noChangeAspect="1" noChangeArrowheads="1"/>
          </p:cNvPicPr>
          <p:nvPr/>
        </p:nvPicPr>
        <p:blipFill>
          <a:blip r:embed="rId3"/>
          <a:srcRect/>
          <a:stretch>
            <a:fillRect/>
          </a:stretch>
        </p:blipFill>
        <p:spPr bwMode="auto">
          <a:xfrm>
            <a:off x="747713" y="1316038"/>
            <a:ext cx="1508125" cy="2133600"/>
          </a:xfrm>
          <a:prstGeom prst="rect">
            <a:avLst/>
          </a:prstGeom>
          <a:noFill/>
          <a:ln w="9525">
            <a:noFill/>
            <a:miter lim="800000"/>
            <a:headEnd/>
            <a:tailEnd/>
          </a:ln>
          <a:effectLst/>
        </p:spPr>
      </p:pic>
      <p:sp>
        <p:nvSpPr>
          <p:cNvPr id="397317" name="Rectangle 5"/>
          <p:cNvSpPr>
            <a:spLocks noChangeArrowheads="1"/>
          </p:cNvSpPr>
          <p:nvPr/>
        </p:nvSpPr>
        <p:spPr bwMode="auto">
          <a:xfrm>
            <a:off x="519335" y="3453091"/>
            <a:ext cx="1710888" cy="369332"/>
          </a:xfrm>
          <a:prstGeom prst="rect">
            <a:avLst/>
          </a:prstGeom>
          <a:noFill/>
          <a:ln w="9525">
            <a:noFill/>
            <a:miter lim="800000"/>
            <a:headEnd/>
            <a:tailEnd/>
          </a:ln>
          <a:effectLst/>
        </p:spPr>
        <p:txBody>
          <a:bodyPr wrap="none" anchor="ctr">
            <a:prstTxWarp prst="textNoShape">
              <a:avLst/>
            </a:prstTxWarp>
            <a:spAutoFit/>
          </a:bodyPr>
          <a:lstStyle/>
          <a:p>
            <a:r>
              <a:rPr lang="en-US" sz="1800" b="1" dirty="0" smtClean="0">
                <a:solidFill>
                  <a:srgbClr val="0F116A"/>
                </a:solidFill>
              </a:rPr>
              <a:t>Martin </a:t>
            </a:r>
            <a:r>
              <a:rPr lang="en-US" sz="1800" b="1" dirty="0" err="1" smtClean="0">
                <a:solidFill>
                  <a:srgbClr val="0F116A"/>
                </a:solidFill>
              </a:rPr>
              <a:t>Chalfie</a:t>
            </a:r>
            <a:endParaRPr lang="en-US" sz="1800" b="1" dirty="0">
              <a:solidFill>
                <a:srgbClr val="0F116A"/>
              </a:solidFill>
            </a:endParaRPr>
          </a:p>
        </p:txBody>
      </p:sp>
      <p:pic>
        <p:nvPicPr>
          <p:cNvPr id="397318" name="Picture 6"/>
          <p:cNvPicPr>
            <a:picLocks noChangeAspect="1" noChangeArrowheads="1"/>
          </p:cNvPicPr>
          <p:nvPr/>
        </p:nvPicPr>
        <p:blipFill>
          <a:blip r:embed="rId4"/>
          <a:srcRect/>
          <a:stretch>
            <a:fillRect/>
          </a:stretch>
        </p:blipFill>
        <p:spPr bwMode="auto">
          <a:xfrm>
            <a:off x="2849563" y="1317625"/>
            <a:ext cx="1508125" cy="2132013"/>
          </a:xfrm>
          <a:prstGeom prst="rect">
            <a:avLst/>
          </a:prstGeom>
          <a:noFill/>
          <a:ln w="9525">
            <a:noFill/>
            <a:miter lim="800000"/>
            <a:headEnd/>
            <a:tailEnd/>
          </a:ln>
          <a:effectLst/>
        </p:spPr>
      </p:pic>
      <p:sp>
        <p:nvSpPr>
          <p:cNvPr id="397319" name="Rectangle 7"/>
          <p:cNvSpPr>
            <a:spLocks noChangeArrowheads="1"/>
          </p:cNvSpPr>
          <p:nvPr/>
        </p:nvSpPr>
        <p:spPr bwMode="auto">
          <a:xfrm>
            <a:off x="1919650" y="3466992"/>
            <a:ext cx="2055450" cy="646331"/>
          </a:xfrm>
          <a:prstGeom prst="rect">
            <a:avLst/>
          </a:prstGeom>
          <a:noFill/>
          <a:ln w="9525">
            <a:noFill/>
            <a:miter lim="800000"/>
            <a:headEnd/>
            <a:tailEnd/>
          </a:ln>
          <a:effectLst/>
        </p:spPr>
        <p:txBody>
          <a:bodyPr wrap="square" anchor="ctr">
            <a:prstTxWarp prst="textNoShape">
              <a:avLst/>
            </a:prstTxWarp>
            <a:spAutoFit/>
          </a:bodyPr>
          <a:lstStyle/>
          <a:p>
            <a:r>
              <a:rPr lang="en-US" sz="1800" b="1" dirty="0" smtClean="0">
                <a:solidFill>
                  <a:srgbClr val="0F116A"/>
                </a:solidFill>
              </a:rPr>
              <a:t>Osamu Shimomura</a:t>
            </a:r>
            <a:endParaRPr lang="en-US" sz="2000" b="1" dirty="0">
              <a:solidFill>
                <a:srgbClr val="0F116A"/>
              </a:solidFill>
            </a:endParaRPr>
          </a:p>
        </p:txBody>
      </p:sp>
      <p:pic>
        <p:nvPicPr>
          <p:cNvPr id="397320" name="Picture 8"/>
          <p:cNvPicPr>
            <a:picLocks noChangeAspect="1" noChangeArrowheads="1"/>
          </p:cNvPicPr>
          <p:nvPr/>
        </p:nvPicPr>
        <p:blipFill>
          <a:blip r:embed="rId5"/>
          <a:srcRect/>
          <a:stretch>
            <a:fillRect/>
          </a:stretch>
        </p:blipFill>
        <p:spPr bwMode="auto">
          <a:xfrm>
            <a:off x="4999038" y="1317625"/>
            <a:ext cx="1508125" cy="2132013"/>
          </a:xfrm>
          <a:prstGeom prst="rect">
            <a:avLst/>
          </a:prstGeom>
          <a:noFill/>
          <a:ln w="9525">
            <a:noFill/>
            <a:miter lim="800000"/>
            <a:headEnd/>
            <a:tailEnd/>
          </a:ln>
          <a:effectLst/>
        </p:spPr>
      </p:pic>
      <p:sp>
        <p:nvSpPr>
          <p:cNvPr id="397321" name="Rectangle 9"/>
          <p:cNvSpPr>
            <a:spLocks noChangeArrowheads="1"/>
          </p:cNvSpPr>
          <p:nvPr/>
        </p:nvSpPr>
        <p:spPr bwMode="auto">
          <a:xfrm>
            <a:off x="3745067" y="3475316"/>
            <a:ext cx="1501470" cy="369332"/>
          </a:xfrm>
          <a:prstGeom prst="rect">
            <a:avLst/>
          </a:prstGeom>
          <a:noFill/>
          <a:ln w="9525">
            <a:noFill/>
            <a:miter lim="800000"/>
            <a:headEnd/>
            <a:tailEnd/>
          </a:ln>
          <a:effectLst/>
        </p:spPr>
        <p:txBody>
          <a:bodyPr wrap="none" anchor="ctr">
            <a:prstTxWarp prst="textNoShape">
              <a:avLst/>
            </a:prstTxWarp>
            <a:spAutoFit/>
          </a:bodyPr>
          <a:lstStyle/>
          <a:p>
            <a:r>
              <a:rPr lang="en-US" sz="1800" b="1" dirty="0" smtClean="0">
                <a:solidFill>
                  <a:srgbClr val="0F116A"/>
                </a:solidFill>
              </a:rPr>
              <a:t>Roger </a:t>
            </a:r>
            <a:r>
              <a:rPr lang="en-US" sz="1800" b="1" dirty="0" err="1" smtClean="0">
                <a:solidFill>
                  <a:srgbClr val="0F116A"/>
                </a:solidFill>
              </a:rPr>
              <a:t>Tsien</a:t>
            </a:r>
            <a:endParaRPr lang="en-US" sz="2000" b="1" dirty="0">
              <a:solidFill>
                <a:srgbClr val="0F116A"/>
              </a:solidFill>
            </a:endParaRPr>
          </a:p>
        </p:txBody>
      </p:sp>
      <p:sp>
        <p:nvSpPr>
          <p:cNvPr id="397323" name="Rectangle 11"/>
          <p:cNvSpPr>
            <a:spLocks noChangeArrowheads="1"/>
          </p:cNvSpPr>
          <p:nvPr/>
        </p:nvSpPr>
        <p:spPr bwMode="auto">
          <a:xfrm>
            <a:off x="152400" y="4038600"/>
            <a:ext cx="3429000" cy="1785104"/>
          </a:xfrm>
          <a:prstGeom prst="rect">
            <a:avLst/>
          </a:prstGeom>
          <a:noFill/>
          <a:ln w="9525">
            <a:noFill/>
            <a:miter lim="800000"/>
            <a:headEnd/>
            <a:tailEnd/>
          </a:ln>
          <a:effectLst/>
        </p:spPr>
        <p:txBody>
          <a:bodyPr>
            <a:prstTxWarp prst="textNoShape">
              <a:avLst/>
            </a:prstTxWarp>
            <a:spAutoFit/>
          </a:bodyPr>
          <a:lstStyle/>
          <a:p>
            <a:pPr algn="l"/>
            <a:r>
              <a:rPr lang="en-US" sz="2200" b="1" dirty="0" smtClean="0">
                <a:solidFill>
                  <a:srgbClr val="0F116A"/>
                </a:solidFill>
              </a:rPr>
              <a:t>GFP and other fluorescent proteins can be used to let us know when genes are “on” and “off” </a:t>
            </a:r>
            <a:endParaRPr lang="en-US" sz="3000" b="1" dirty="0">
              <a:solidFill>
                <a:srgbClr val="0F116A"/>
              </a:solidFill>
            </a:endParaRPr>
          </a:p>
        </p:txBody>
      </p:sp>
      <p:pic>
        <p:nvPicPr>
          <p:cNvPr id="210948" name="Picture 4"/>
          <p:cNvPicPr>
            <a:picLocks noChangeAspect="1" noChangeArrowheads="1"/>
          </p:cNvPicPr>
          <p:nvPr/>
        </p:nvPicPr>
        <p:blipFill>
          <a:blip r:embed="rId6"/>
          <a:srcRect/>
          <a:stretch>
            <a:fillRect/>
          </a:stretch>
        </p:blipFill>
        <p:spPr bwMode="auto">
          <a:xfrm>
            <a:off x="596900" y="957022"/>
            <a:ext cx="4608513" cy="2560878"/>
          </a:xfrm>
          <a:prstGeom prst="rect">
            <a:avLst/>
          </a:prstGeom>
          <a:noFill/>
          <a:ln w="9525">
            <a:noFill/>
            <a:miter lim="800000"/>
            <a:headEnd/>
            <a:tailEnd/>
          </a:ln>
          <a:effectLst/>
        </p:spPr>
      </p:pic>
      <p:pic>
        <p:nvPicPr>
          <p:cNvPr id="210949"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21163096" flipH="1">
            <a:off x="4574741" y="1143240"/>
            <a:ext cx="4449591" cy="4449591"/>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457200" y="274638"/>
            <a:ext cx="6908800" cy="1143000"/>
          </a:xfrm>
        </p:spPr>
        <p:txBody>
          <a:bodyPr/>
          <a:lstStyle/>
          <a:p>
            <a:r>
              <a:rPr lang="en-US" dirty="0"/>
              <a:t>Cut, Paste, Copy, Find…</a:t>
            </a:r>
          </a:p>
        </p:txBody>
      </p:sp>
      <p:sp>
        <p:nvSpPr>
          <p:cNvPr id="411651" name="Rectangle 3" descr="Rectangle: Click to edit Master text styles&#10;Second level&#10;Third level&#10;Fourth level&#10;Fifth level"/>
          <p:cNvSpPr>
            <a:spLocks noGrp="1" noChangeArrowheads="1"/>
          </p:cNvSpPr>
          <p:nvPr>
            <p:ph type="body" idx="1"/>
          </p:nvPr>
        </p:nvSpPr>
        <p:spPr>
          <a:xfrm>
            <a:off x="838200" y="1371600"/>
            <a:ext cx="7772400" cy="5105400"/>
          </a:xfrm>
        </p:spPr>
        <p:txBody>
          <a:bodyPr/>
          <a:lstStyle/>
          <a:p>
            <a:pPr>
              <a:lnSpc>
                <a:spcPct val="90000"/>
              </a:lnSpc>
            </a:pPr>
            <a:r>
              <a:rPr lang="en-US"/>
              <a:t>Word processing metaphor…</a:t>
            </a:r>
            <a:endParaRPr lang="en-US" sz="2600"/>
          </a:p>
          <a:p>
            <a:pPr lvl="1">
              <a:lnSpc>
                <a:spcPct val="90000"/>
              </a:lnSpc>
            </a:pPr>
            <a:r>
              <a:rPr lang="en-US"/>
              <a:t>cut</a:t>
            </a:r>
          </a:p>
          <a:p>
            <a:pPr lvl="2">
              <a:lnSpc>
                <a:spcPct val="90000"/>
              </a:lnSpc>
            </a:pPr>
            <a:r>
              <a:rPr lang="en-US"/>
              <a:t>restriction enzymes</a:t>
            </a:r>
          </a:p>
          <a:p>
            <a:pPr lvl="1">
              <a:lnSpc>
                <a:spcPct val="90000"/>
              </a:lnSpc>
            </a:pPr>
            <a:r>
              <a:rPr lang="en-US"/>
              <a:t>paste</a:t>
            </a:r>
          </a:p>
          <a:p>
            <a:pPr lvl="2">
              <a:lnSpc>
                <a:spcPct val="90000"/>
              </a:lnSpc>
            </a:pPr>
            <a:r>
              <a:rPr lang="en-US"/>
              <a:t>ligase</a:t>
            </a:r>
          </a:p>
          <a:p>
            <a:pPr lvl="1">
              <a:lnSpc>
                <a:spcPct val="90000"/>
              </a:lnSpc>
            </a:pPr>
            <a:r>
              <a:rPr lang="en-US"/>
              <a:t>copy</a:t>
            </a:r>
          </a:p>
          <a:p>
            <a:pPr lvl="2">
              <a:lnSpc>
                <a:spcPct val="90000"/>
              </a:lnSpc>
            </a:pPr>
            <a:r>
              <a:rPr lang="en-US"/>
              <a:t>plasmids</a:t>
            </a:r>
          </a:p>
          <a:p>
            <a:pPr lvl="3">
              <a:lnSpc>
                <a:spcPct val="90000"/>
              </a:lnSpc>
            </a:pPr>
            <a:r>
              <a:rPr lang="en-US"/>
              <a:t>bacterial transformation</a:t>
            </a:r>
          </a:p>
          <a:p>
            <a:pPr lvl="2">
              <a:lnSpc>
                <a:spcPct val="90000"/>
              </a:lnSpc>
            </a:pPr>
            <a:r>
              <a:rPr lang="en-US"/>
              <a:t>is there an easier way??</a:t>
            </a:r>
          </a:p>
          <a:p>
            <a:pPr lvl="1">
              <a:lnSpc>
                <a:spcPct val="90000"/>
              </a:lnSpc>
            </a:pPr>
            <a:r>
              <a:rPr lang="en-US"/>
              <a:t>find</a:t>
            </a:r>
          </a:p>
          <a:p>
            <a:pPr lvl="2">
              <a:lnSpc>
                <a:spcPct val="90000"/>
              </a:lnSpc>
            </a:pPr>
            <a:r>
              <a:rPr lang="en-US"/>
              <a:t>????</a:t>
            </a:r>
            <a:endParaRPr lang="en-US" sz="2000"/>
          </a:p>
        </p:txBody>
      </p:sp>
      <p:pic>
        <p:nvPicPr>
          <p:cNvPr id="411652" name="Picture 4" descr="news"/>
          <p:cNvPicPr>
            <a:picLocks noChangeAspect="1" noChangeArrowheads="1"/>
          </p:cNvPicPr>
          <p:nvPr/>
        </p:nvPicPr>
        <p:blipFill>
          <a:blip r:embed="rId3"/>
          <a:srcRect/>
          <a:stretch>
            <a:fillRect/>
          </a:stretch>
        </p:blipFill>
        <p:spPr bwMode="auto">
          <a:xfrm>
            <a:off x="5715000" y="1981200"/>
            <a:ext cx="2649538" cy="394652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1651">
                                            <p:txEl>
                                              <p:pRg st="1" end="1"/>
                                            </p:txEl>
                                          </p:spTgt>
                                        </p:tgtEl>
                                        <p:attrNameLst>
                                          <p:attrName>style.visibility</p:attrName>
                                        </p:attrNameLst>
                                      </p:cBhvr>
                                      <p:to>
                                        <p:strVal val="visible"/>
                                      </p:to>
                                    </p:set>
                                    <p:anim calcmode="lin" valueType="num">
                                      <p:cBhvr additive="base">
                                        <p:cTn id="7" dur="500" fill="hold"/>
                                        <p:tgtEl>
                                          <p:spTgt spid="4116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1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1651">
                                            <p:txEl>
                                              <p:pRg st="2" end="2"/>
                                            </p:txEl>
                                          </p:spTgt>
                                        </p:tgtEl>
                                        <p:attrNameLst>
                                          <p:attrName>style.visibility</p:attrName>
                                        </p:attrNameLst>
                                      </p:cBhvr>
                                      <p:to>
                                        <p:strVal val="visible"/>
                                      </p:to>
                                    </p:set>
                                    <p:anim calcmode="lin" valueType="num">
                                      <p:cBhvr additive="base">
                                        <p:cTn id="13" dur="500" fill="hold"/>
                                        <p:tgtEl>
                                          <p:spTgt spid="4116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1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1651">
                                            <p:txEl>
                                              <p:pRg st="3" end="3"/>
                                            </p:txEl>
                                          </p:spTgt>
                                        </p:tgtEl>
                                        <p:attrNameLst>
                                          <p:attrName>style.visibility</p:attrName>
                                        </p:attrNameLst>
                                      </p:cBhvr>
                                      <p:to>
                                        <p:strVal val="visible"/>
                                      </p:to>
                                    </p:set>
                                    <p:anim calcmode="lin" valueType="num">
                                      <p:cBhvr additive="base">
                                        <p:cTn id="19" dur="500" fill="hold"/>
                                        <p:tgtEl>
                                          <p:spTgt spid="4116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1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1651">
                                            <p:txEl>
                                              <p:pRg st="4" end="4"/>
                                            </p:txEl>
                                          </p:spTgt>
                                        </p:tgtEl>
                                        <p:attrNameLst>
                                          <p:attrName>style.visibility</p:attrName>
                                        </p:attrNameLst>
                                      </p:cBhvr>
                                      <p:to>
                                        <p:strVal val="visible"/>
                                      </p:to>
                                    </p:set>
                                    <p:anim calcmode="lin" valueType="num">
                                      <p:cBhvr additive="base">
                                        <p:cTn id="25" dur="500" fill="hold"/>
                                        <p:tgtEl>
                                          <p:spTgt spid="41165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16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1651">
                                            <p:txEl>
                                              <p:pRg st="5" end="5"/>
                                            </p:txEl>
                                          </p:spTgt>
                                        </p:tgtEl>
                                        <p:attrNameLst>
                                          <p:attrName>style.visibility</p:attrName>
                                        </p:attrNameLst>
                                      </p:cBhvr>
                                      <p:to>
                                        <p:strVal val="visible"/>
                                      </p:to>
                                    </p:set>
                                    <p:anim calcmode="lin" valueType="num">
                                      <p:cBhvr additive="base">
                                        <p:cTn id="31" dur="500" fill="hold"/>
                                        <p:tgtEl>
                                          <p:spTgt spid="41165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16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1651">
                                            <p:txEl>
                                              <p:pRg st="6" end="6"/>
                                            </p:txEl>
                                          </p:spTgt>
                                        </p:tgtEl>
                                        <p:attrNameLst>
                                          <p:attrName>style.visibility</p:attrName>
                                        </p:attrNameLst>
                                      </p:cBhvr>
                                      <p:to>
                                        <p:strVal val="visible"/>
                                      </p:to>
                                    </p:set>
                                    <p:anim calcmode="lin" valueType="num">
                                      <p:cBhvr additive="base">
                                        <p:cTn id="37" dur="500" fill="hold"/>
                                        <p:tgtEl>
                                          <p:spTgt spid="41165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16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1651">
                                            <p:txEl>
                                              <p:pRg st="7" end="7"/>
                                            </p:txEl>
                                          </p:spTgt>
                                        </p:tgtEl>
                                        <p:attrNameLst>
                                          <p:attrName>style.visibility</p:attrName>
                                        </p:attrNameLst>
                                      </p:cBhvr>
                                      <p:to>
                                        <p:strVal val="visible"/>
                                      </p:to>
                                    </p:set>
                                    <p:anim calcmode="lin" valueType="num">
                                      <p:cBhvr additive="base">
                                        <p:cTn id="43" dur="500" fill="hold"/>
                                        <p:tgtEl>
                                          <p:spTgt spid="411651">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1651">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11651">
                                            <p:txEl>
                                              <p:pRg st="8" end="8"/>
                                            </p:txEl>
                                          </p:spTgt>
                                        </p:tgtEl>
                                        <p:attrNameLst>
                                          <p:attrName>style.visibility</p:attrName>
                                        </p:attrNameLst>
                                      </p:cBhvr>
                                      <p:to>
                                        <p:strVal val="visible"/>
                                      </p:to>
                                    </p:set>
                                    <p:anim calcmode="lin" valueType="num">
                                      <p:cBhvr additive="base">
                                        <p:cTn id="47" dur="500" fill="hold"/>
                                        <p:tgtEl>
                                          <p:spTgt spid="411651">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1165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11651">
                                            <p:txEl>
                                              <p:pRg st="9" end="9"/>
                                            </p:txEl>
                                          </p:spTgt>
                                        </p:tgtEl>
                                        <p:attrNameLst>
                                          <p:attrName>style.visibility</p:attrName>
                                        </p:attrNameLst>
                                      </p:cBhvr>
                                      <p:to>
                                        <p:strVal val="visible"/>
                                      </p:to>
                                    </p:set>
                                    <p:anim calcmode="lin" valueType="num">
                                      <p:cBhvr additive="base">
                                        <p:cTn id="53" dur="500" fill="hold"/>
                                        <p:tgtEl>
                                          <p:spTgt spid="411651">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1165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11651">
                                            <p:txEl>
                                              <p:pRg st="10" end="10"/>
                                            </p:txEl>
                                          </p:spTgt>
                                        </p:tgtEl>
                                        <p:attrNameLst>
                                          <p:attrName>style.visibility</p:attrName>
                                        </p:attrNameLst>
                                      </p:cBhvr>
                                      <p:to>
                                        <p:strVal val="visible"/>
                                      </p:to>
                                    </p:set>
                                    <p:anim calcmode="lin" valueType="num">
                                      <p:cBhvr additive="base">
                                        <p:cTn id="59" dur="500" fill="hold"/>
                                        <p:tgtEl>
                                          <p:spTgt spid="411651">
                                            <p:txEl>
                                              <p:pRg st="10" end="1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1165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0" y="279400"/>
            <a:ext cx="9017000" cy="6083300"/>
          </a:xfrm>
        </p:spPr>
        <p:txBody>
          <a:bodyPr/>
          <a:lstStyle/>
          <a:p>
            <a:pPr marL="514350" indent="-514350">
              <a:buAutoNum type="arabicPeriod"/>
            </a:pPr>
            <a:r>
              <a:rPr lang="en-US" dirty="0" smtClean="0"/>
              <a:t>Which of the following is true of restriction enzymes?</a:t>
            </a:r>
          </a:p>
          <a:p>
            <a:pPr marL="914400" lvl="1" indent="-514350">
              <a:buAutoNum type="alphaUcPeriod"/>
            </a:pPr>
            <a:r>
              <a:rPr lang="en-US" dirty="0" smtClean="0"/>
              <a:t>They are capable of cutting DNA into fragments at specific points in the nucleotide sequence.</a:t>
            </a:r>
          </a:p>
          <a:p>
            <a:pPr marL="914400" lvl="1" indent="-514350">
              <a:buAutoNum type="alphaUcPeriod"/>
            </a:pPr>
            <a:r>
              <a:rPr lang="en-US" dirty="0" smtClean="0"/>
              <a:t>They form bonds between DNA fragments</a:t>
            </a:r>
          </a:p>
          <a:p>
            <a:pPr marL="914400" lvl="1" indent="-514350">
              <a:buAutoNum type="alphaUcPeriod"/>
            </a:pPr>
            <a:r>
              <a:rPr lang="en-US" dirty="0" smtClean="0"/>
              <a:t>They are used in cell recognition</a:t>
            </a:r>
          </a:p>
          <a:p>
            <a:pPr marL="914400" lvl="1" indent="-514350">
              <a:buAutoNum type="alphaUcPeriod"/>
            </a:pPr>
            <a:r>
              <a:rPr lang="en-US" dirty="0" smtClean="0"/>
              <a:t>They are a viral defense against infection by bacteria</a:t>
            </a:r>
          </a:p>
          <a:p>
            <a:pPr marL="914400" lvl="1" indent="-514350">
              <a:buAutoNum type="alphaUcPeriod"/>
            </a:pPr>
            <a:r>
              <a:rPr lang="en-US" dirty="0" smtClean="0"/>
              <a:t>They are found in fungi</a:t>
            </a:r>
            <a:endParaRPr lang="en-US" dirty="0"/>
          </a:p>
        </p:txBody>
      </p:sp>
    </p:spTree>
    <p:extLst>
      <p:ext uri="{BB962C8B-B14F-4D97-AF65-F5344CB8AC3E}">
        <p14:creationId xmlns:p14="http://schemas.microsoft.com/office/powerpoint/2010/main" val="40508408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0" y="279400"/>
            <a:ext cx="9017000" cy="6083300"/>
          </a:xfrm>
        </p:spPr>
        <p:txBody>
          <a:bodyPr/>
          <a:lstStyle/>
          <a:p>
            <a:pPr marL="514350" indent="-514350">
              <a:buAutoNum type="arabicPeriod"/>
            </a:pPr>
            <a:r>
              <a:rPr lang="en-US" dirty="0" smtClean="0"/>
              <a:t>Which of the following contains DNA from different sources?</a:t>
            </a:r>
          </a:p>
          <a:p>
            <a:pPr marL="914400" lvl="1" indent="-514350">
              <a:buAutoNum type="alphaUcPeriod"/>
            </a:pPr>
            <a:r>
              <a:rPr lang="en-US" dirty="0" smtClean="0"/>
              <a:t>Restricted DNA</a:t>
            </a:r>
          </a:p>
          <a:p>
            <a:pPr marL="914400" lvl="1" indent="-514350">
              <a:buAutoNum type="alphaUcPeriod"/>
            </a:pPr>
            <a:r>
              <a:rPr lang="en-US" dirty="0" smtClean="0"/>
              <a:t>Recombinant DNA</a:t>
            </a:r>
          </a:p>
          <a:p>
            <a:pPr marL="914400" lvl="1" indent="-514350">
              <a:buAutoNum type="alphaUcPeriod"/>
            </a:pPr>
            <a:r>
              <a:rPr lang="en-US" dirty="0" smtClean="0"/>
              <a:t>Reanalyzed DNA</a:t>
            </a:r>
          </a:p>
          <a:p>
            <a:pPr marL="914400" lvl="1" indent="-514350">
              <a:buAutoNum type="alphaUcPeriod"/>
            </a:pPr>
            <a:r>
              <a:rPr lang="en-US" dirty="0" err="1" smtClean="0"/>
              <a:t>Reconstituated</a:t>
            </a:r>
            <a:r>
              <a:rPr lang="en-US" dirty="0" smtClean="0"/>
              <a:t> DNA</a:t>
            </a:r>
          </a:p>
          <a:p>
            <a:pPr marL="914400" lvl="1" indent="-514350">
              <a:buAutoNum type="alphaUcPeriod"/>
            </a:pPr>
            <a:r>
              <a:rPr lang="en-US" dirty="0" smtClean="0"/>
              <a:t>Resurrected DNA</a:t>
            </a:r>
          </a:p>
        </p:txBody>
      </p:sp>
    </p:spTree>
    <p:extLst>
      <p:ext uri="{BB962C8B-B14F-4D97-AF65-F5344CB8AC3E}">
        <p14:creationId xmlns:p14="http://schemas.microsoft.com/office/powerpoint/2010/main" val="861910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ChangeArrowheads="1"/>
          </p:cNvSpPr>
          <p:nvPr/>
        </p:nvSpPr>
        <p:spPr bwMode="auto">
          <a:xfrm>
            <a:off x="227013" y="315913"/>
            <a:ext cx="8688387" cy="6400800"/>
          </a:xfrm>
          <a:prstGeom prst="rect">
            <a:avLst/>
          </a:prstGeom>
          <a:solidFill>
            <a:schemeClr val="bg1"/>
          </a:solidFill>
          <a:ln w="9525">
            <a:noFill/>
            <a:miter lim="800000"/>
            <a:headEnd/>
            <a:tailEnd/>
          </a:ln>
          <a:effectLst/>
        </p:spPr>
        <p:txBody>
          <a:bodyPr lIns="0" tIns="0" rIns="0" bIns="0">
            <a:prstTxWarp prst="textNoShape">
              <a:avLst/>
            </a:prstTxWarp>
            <a:spAutoFit/>
          </a:bodyPr>
          <a:lstStyle/>
          <a:p>
            <a:pPr algn="l"/>
            <a:r>
              <a:rPr lang="en-US" sz="3000" b="1">
                <a:solidFill>
                  <a:srgbClr val="CC0000"/>
                </a:solidFill>
                <a:latin typeface="Courier" charset="0"/>
              </a:rPr>
              <a:t>TACGCACATTTACGTACGCGGATGCCGCGACTATGATCACATAGACATGCTGTCAGCTCTAGTAGACTAGCTGACTCGACTAGCATGATCGATCAGCTACATGCTAGCACACYCGTACATCGATCCTGACATCGACCTGCTCGTACATGCTACTAGCTACTGACTCATGATCCAGATCACTGAAACCCTAGATCGGGTACCTATTACAGTACGATCATCCGATCAGATCATGCTAGTACATCGATCGATACTGCTACTGATCTAGCTCAATCAAACTCTTTTTGCATCATGATACTAGACTAGCTGACTGATCATGACTCTGATCCCGTAGATCGGGTACCTATTACAGTACGATCATCCGATCAGATCATGCTAGTACATCGATCGATACTGCTACTGATCTAGCTCAATCAAACTCTTTTTGCATCATGATACTAGACTAGCTGACTGATCATGACTCTGATCCCGTAGATCGGGTACCTATTACAGTACGATCATCCGATCAGATCATGCTAGTACATCGATCGATACT</a:t>
            </a:r>
          </a:p>
        </p:txBody>
      </p:sp>
      <p:sp>
        <p:nvSpPr>
          <p:cNvPr id="378883" name="AutoShape 3"/>
          <p:cNvSpPr>
            <a:spLocks noChangeArrowheads="1"/>
          </p:cNvSpPr>
          <p:nvPr/>
        </p:nvSpPr>
        <p:spPr bwMode="auto">
          <a:xfrm>
            <a:off x="2132013" y="836613"/>
            <a:ext cx="4852987" cy="1647825"/>
          </a:xfrm>
          <a:prstGeom prst="roundRect">
            <a:avLst>
              <a:gd name="adj" fmla="val 16667"/>
            </a:avLst>
          </a:prstGeom>
          <a:solidFill>
            <a:schemeClr val="bg1">
              <a:alpha val="89000"/>
            </a:schemeClr>
          </a:solidFill>
          <a:ln w="9525">
            <a:noFill/>
            <a:round/>
            <a:headEnd/>
            <a:tailEnd/>
          </a:ln>
          <a:effectLst/>
        </p:spPr>
        <p:txBody>
          <a:bodyPr wrap="none" anchor="ctr">
            <a:prstTxWarp prst="textNoShape">
              <a:avLst/>
            </a:prstTxWarp>
            <a:spAutoFit/>
          </a:bodyPr>
          <a:lstStyle/>
          <a:p>
            <a:r>
              <a:rPr lang="en-US" sz="4600" b="1" u="sng" dirty="0">
                <a:solidFill>
                  <a:srgbClr val="000000"/>
                </a:solidFill>
                <a:ea typeface="Geneva" charset="0"/>
                <a:cs typeface="Geneva" charset="0"/>
              </a:rPr>
              <a:t>human genome</a:t>
            </a:r>
            <a:r>
              <a:rPr lang="en-US" sz="4600" b="1" dirty="0">
                <a:solidFill>
                  <a:srgbClr val="000000"/>
                </a:solidFill>
                <a:ea typeface="Geneva" charset="0"/>
                <a:cs typeface="Geneva" charset="0"/>
              </a:rPr>
              <a:t/>
            </a:r>
            <a:br>
              <a:rPr lang="en-US" sz="4600" b="1" dirty="0">
                <a:solidFill>
                  <a:srgbClr val="000000"/>
                </a:solidFill>
                <a:ea typeface="Geneva" charset="0"/>
                <a:cs typeface="Geneva" charset="0"/>
              </a:rPr>
            </a:br>
            <a:r>
              <a:rPr lang="en-US" sz="4600" b="1" dirty="0">
                <a:solidFill>
                  <a:srgbClr val="000000"/>
                </a:solidFill>
                <a:ea typeface="Geneva" charset="0"/>
                <a:cs typeface="Geneva" charset="0"/>
              </a:rPr>
              <a:t>3.2 billion bases</a:t>
            </a:r>
          </a:p>
        </p:txBody>
      </p:sp>
      <p:grpSp>
        <p:nvGrpSpPr>
          <p:cNvPr id="2" name="Group 6"/>
          <p:cNvGrpSpPr>
            <a:grpSpLocks/>
          </p:cNvGrpSpPr>
          <p:nvPr/>
        </p:nvGrpSpPr>
        <p:grpSpPr bwMode="auto">
          <a:xfrm>
            <a:off x="1797050" y="2798763"/>
            <a:ext cx="5514975" cy="3721100"/>
            <a:chOff x="1132" y="1763"/>
            <a:chExt cx="3474" cy="2344"/>
          </a:xfrm>
        </p:grpSpPr>
        <p:pic>
          <p:nvPicPr>
            <p:cNvPr id="378884" name="Picture 4" descr="FirefoxScreenSnapz004"/>
            <p:cNvPicPr>
              <a:picLocks noChangeAspect="1" noChangeArrowheads="1"/>
            </p:cNvPicPr>
            <p:nvPr/>
          </p:nvPicPr>
          <p:blipFill>
            <a:blip r:embed="rId2" cstate="screen">
              <a:extLst>
                <a:ext uri="{28A0092B-C50C-407E-A947-70E740481C1C}">
                  <a14:useLocalDpi xmlns:a14="http://schemas.microsoft.com/office/drawing/2010/main"/>
                </a:ext>
              </a:extLst>
            </a:blip>
            <a:srcRect l="1254" t="1837" r="1254" b="1837"/>
            <a:stretch>
              <a:fillRect/>
            </a:stretch>
          </p:blipFill>
          <p:spPr bwMode="auto">
            <a:xfrm>
              <a:off x="1132" y="1763"/>
              <a:ext cx="3474" cy="2344"/>
            </a:xfrm>
            <a:prstGeom prst="rect">
              <a:avLst/>
            </a:prstGeom>
            <a:noFill/>
            <a:ln w="9525">
              <a:solidFill>
                <a:srgbClr val="000000"/>
              </a:solidFill>
              <a:miter lim="800000"/>
              <a:headEnd/>
              <a:tailEnd/>
            </a:ln>
          </p:spPr>
        </p:pic>
        <p:sp>
          <p:nvSpPr>
            <p:cNvPr id="378885" name="Rectangle 5"/>
            <p:cNvSpPr>
              <a:spLocks noChangeArrowheads="1"/>
            </p:cNvSpPr>
            <p:nvPr/>
          </p:nvSpPr>
          <p:spPr bwMode="auto">
            <a:xfrm>
              <a:off x="3396" y="1835"/>
              <a:ext cx="1107" cy="196"/>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883"/>
                                        </p:tgtEl>
                                        <p:attrNameLst>
                                          <p:attrName>style.visibility</p:attrName>
                                        </p:attrNameLst>
                                      </p:cBhvr>
                                      <p:to>
                                        <p:strVal val="visible"/>
                                      </p:to>
                                    </p:set>
                                    <p:animEffect transition="in" filter="wipe(left)">
                                      <p:cBhvr>
                                        <p:cTn id="7" dur="500"/>
                                        <p:tgtEl>
                                          <p:spTgt spid="37888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US"/>
              <a:t>Biotechnology today</a:t>
            </a:r>
          </a:p>
        </p:txBody>
      </p:sp>
      <p:sp>
        <p:nvSpPr>
          <p:cNvPr id="376836" name="Rectangle 4" descr="Rectangle: Click to edit Master text styles&#10;Second level&#10;Third level&#10;Fourth level&#10;Fifth level"/>
          <p:cNvSpPr>
            <a:spLocks noGrp="1" noChangeArrowheads="1"/>
          </p:cNvSpPr>
          <p:nvPr>
            <p:ph type="body" idx="1"/>
          </p:nvPr>
        </p:nvSpPr>
        <p:spPr>
          <a:xfrm>
            <a:off x="431800" y="1092200"/>
            <a:ext cx="7772400" cy="3581400"/>
          </a:xfrm>
        </p:spPr>
        <p:txBody>
          <a:bodyPr/>
          <a:lstStyle/>
          <a:p>
            <a:r>
              <a:rPr lang="en-US" dirty="0"/>
              <a:t>Genetic Engineering</a:t>
            </a:r>
          </a:p>
          <a:p>
            <a:pPr lvl="1"/>
            <a:r>
              <a:rPr lang="en-US" dirty="0"/>
              <a:t>manipulation of DNA</a:t>
            </a:r>
          </a:p>
          <a:p>
            <a:pPr lvl="1"/>
            <a:r>
              <a:rPr lang="en-US" dirty="0"/>
              <a:t>if you are going to engineer DNA &amp; genes &amp; organisms, then you need a</a:t>
            </a:r>
            <a:r>
              <a:rPr lang="en-US" dirty="0" smtClean="0"/>
              <a:t> </a:t>
            </a:r>
            <a:r>
              <a:rPr lang="en-US" u="sng" dirty="0" smtClean="0">
                <a:solidFill>
                  <a:srgbClr val="CC0000"/>
                </a:solidFill>
              </a:rPr>
              <a:t>set </a:t>
            </a:r>
            <a:r>
              <a:rPr lang="en-US" u="sng" dirty="0">
                <a:solidFill>
                  <a:srgbClr val="CC0000"/>
                </a:solidFill>
              </a:rPr>
              <a:t>of tools</a:t>
            </a:r>
            <a:r>
              <a:rPr lang="en-US" dirty="0"/>
              <a:t> to work with</a:t>
            </a:r>
          </a:p>
          <a:p>
            <a:pPr lvl="1"/>
            <a:r>
              <a:rPr lang="en-US" dirty="0"/>
              <a:t>this unit is a survey</a:t>
            </a:r>
            <a:r>
              <a:rPr lang="en-US" dirty="0" smtClean="0"/>
              <a:t> of </a:t>
            </a:r>
            <a:r>
              <a:rPr lang="en-US" dirty="0"/>
              <a:t>those tools…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3"/>
          <p:cNvSpPr>
            <a:spLocks noGrp="1" noChangeArrowheads="1"/>
          </p:cNvSpPr>
          <p:nvPr>
            <p:ph type="title"/>
          </p:nvPr>
        </p:nvSpPr>
        <p:spPr>
          <a:xfrm>
            <a:off x="279400" y="96838"/>
            <a:ext cx="3314700" cy="1143000"/>
          </a:xfrm>
        </p:spPr>
        <p:txBody>
          <a:bodyPr/>
          <a:lstStyle/>
          <a:p>
            <a:r>
              <a:rPr lang="en-US" dirty="0"/>
              <a:t>Bacteria</a:t>
            </a:r>
          </a:p>
        </p:txBody>
      </p:sp>
      <p:sp>
        <p:nvSpPr>
          <p:cNvPr id="380932" name="Rectangle 4" descr="Rectangle: Click to edit Master text styles&#10;Second level&#10;Third level&#10;Fourth level&#10;Fifth level"/>
          <p:cNvSpPr>
            <a:spLocks noGrp="1" noChangeArrowheads="1"/>
          </p:cNvSpPr>
          <p:nvPr>
            <p:ph type="body" idx="1"/>
          </p:nvPr>
        </p:nvSpPr>
        <p:spPr>
          <a:xfrm>
            <a:off x="406400" y="1044575"/>
            <a:ext cx="7772400" cy="5029200"/>
          </a:xfrm>
        </p:spPr>
        <p:txBody>
          <a:bodyPr/>
          <a:lstStyle/>
          <a:p>
            <a:r>
              <a:rPr lang="en-US" dirty="0"/>
              <a:t>Bacteria review </a:t>
            </a:r>
            <a:endParaRPr lang="en-US" dirty="0" smtClean="0"/>
          </a:p>
          <a:p>
            <a:pPr lvl="1"/>
            <a:r>
              <a:rPr lang="en-US" dirty="0" smtClean="0"/>
              <a:t>Unicellular prokaryotes</a:t>
            </a:r>
            <a:endParaRPr lang="en-US" dirty="0"/>
          </a:p>
          <a:p>
            <a:pPr lvl="1"/>
            <a:r>
              <a:rPr lang="en-US" dirty="0"/>
              <a:t>reproduce by</a:t>
            </a:r>
            <a:r>
              <a:rPr lang="en-US" dirty="0" smtClean="0"/>
              <a:t> binary fission</a:t>
            </a:r>
          </a:p>
          <a:p>
            <a:pPr lvl="1"/>
            <a:r>
              <a:rPr lang="en-US" dirty="0" smtClean="0"/>
              <a:t>rapid </a:t>
            </a:r>
            <a:r>
              <a:rPr lang="en-US" dirty="0"/>
              <a:t>growth</a:t>
            </a:r>
          </a:p>
          <a:p>
            <a:pPr lvl="2"/>
            <a:r>
              <a:rPr lang="en-US" dirty="0"/>
              <a:t>generation every ~20 minutes</a:t>
            </a:r>
          </a:p>
          <a:p>
            <a:pPr lvl="2"/>
            <a:r>
              <a:rPr lang="en-US" dirty="0"/>
              <a:t>10</a:t>
            </a:r>
            <a:r>
              <a:rPr lang="en-US" baseline="30000" dirty="0"/>
              <a:t>8</a:t>
            </a:r>
            <a:r>
              <a:rPr lang="en-US" dirty="0"/>
              <a:t> (100 million) colony overnight!</a:t>
            </a:r>
          </a:p>
          <a:p>
            <a:pPr lvl="1"/>
            <a:r>
              <a:rPr lang="en-US" dirty="0"/>
              <a:t>dominant form of life on Earth</a:t>
            </a:r>
          </a:p>
          <a:p>
            <a:pPr lvl="1"/>
            <a:r>
              <a:rPr lang="en-US" dirty="0"/>
              <a:t>incredibly diverse</a:t>
            </a:r>
          </a:p>
        </p:txBody>
      </p:sp>
      <p:pic>
        <p:nvPicPr>
          <p:cNvPr id="380933" name="Picture 5"/>
          <p:cNvPicPr>
            <a:picLocks noChangeAspect="1" noChangeArrowheads="1"/>
          </p:cNvPicPr>
          <p:nvPr/>
        </p:nvPicPr>
        <p:blipFill>
          <a:blip r:embed="rId3"/>
          <a:srcRect/>
          <a:stretch>
            <a:fillRect/>
          </a:stretch>
        </p:blipFill>
        <p:spPr bwMode="auto">
          <a:xfrm>
            <a:off x="6154738" y="1258888"/>
            <a:ext cx="2657475" cy="237172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80934"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50025" y="4854575"/>
            <a:ext cx="1984375" cy="1587500"/>
          </a:xfrm>
          <a:prstGeom prst="rect">
            <a:avLst/>
          </a:prstGeom>
          <a:noFill/>
          <a:ln w="9525">
            <a:noFill/>
            <a:miter lim="800000"/>
            <a:headEnd/>
            <a:tailEnd/>
          </a:ln>
          <a:effectLst/>
        </p:spPr>
      </p:pic>
      <p:pic>
        <p:nvPicPr>
          <p:cNvPr id="380935"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200" y="5802313"/>
            <a:ext cx="4592638" cy="869950"/>
          </a:xfrm>
          <a:prstGeom prst="rect">
            <a:avLst/>
          </a:prstGeom>
          <a:noFill/>
          <a:ln w="9525">
            <a:noFill/>
            <a:miter lim="800000"/>
            <a:headEnd/>
            <a:tailEnd/>
          </a:ln>
          <a:effectLst/>
        </p:spPr>
      </p:pic>
      <p:pic>
        <p:nvPicPr>
          <p:cNvPr id="380936"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902075" y="209550"/>
            <a:ext cx="4592638" cy="846138"/>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Oval 2"/>
          <p:cNvSpPr>
            <a:spLocks noChangeArrowheads="1"/>
          </p:cNvSpPr>
          <p:nvPr/>
        </p:nvSpPr>
        <p:spPr bwMode="auto">
          <a:xfrm>
            <a:off x="685800" y="2133600"/>
            <a:ext cx="11125200" cy="6019800"/>
          </a:xfrm>
          <a:prstGeom prst="ellipse">
            <a:avLst/>
          </a:prstGeom>
          <a:solidFill>
            <a:schemeClr val="bg1"/>
          </a:solidFill>
          <a:ln w="127000">
            <a:solidFill>
              <a:schemeClr val="accent2">
                <a:alpha val="70000"/>
              </a:schemeClr>
            </a:solidFill>
            <a:round/>
            <a:headEnd/>
            <a:tailEnd/>
          </a:ln>
          <a:effectLst/>
        </p:spPr>
        <p:txBody>
          <a:bodyPr wrap="none" anchor="ctr">
            <a:prstTxWarp prst="textNoShape">
              <a:avLst/>
            </a:prstTxWarp>
          </a:bodyPr>
          <a:lstStyle/>
          <a:p>
            <a:endParaRPr lang="en-US"/>
          </a:p>
        </p:txBody>
      </p:sp>
      <p:sp>
        <p:nvSpPr>
          <p:cNvPr id="385027" name="Rectangle 3"/>
          <p:cNvSpPr>
            <a:spLocks noGrp="1" noChangeArrowheads="1"/>
          </p:cNvSpPr>
          <p:nvPr>
            <p:ph type="title"/>
          </p:nvPr>
        </p:nvSpPr>
        <p:spPr>
          <a:xfrm>
            <a:off x="457200" y="274638"/>
            <a:ext cx="4889500" cy="1143000"/>
          </a:xfrm>
        </p:spPr>
        <p:txBody>
          <a:bodyPr/>
          <a:lstStyle/>
          <a:p>
            <a:r>
              <a:rPr lang="en-US" dirty="0"/>
              <a:t>Bacterial genome </a:t>
            </a:r>
          </a:p>
        </p:txBody>
      </p:sp>
      <p:sp>
        <p:nvSpPr>
          <p:cNvPr id="385028" name="Rectangle 4" descr="Rectangle: Click to edit Master text styles&#10;Second level&#10;Third level&#10;Fourth level&#10;Fifth level"/>
          <p:cNvSpPr>
            <a:spLocks noGrp="1" noChangeArrowheads="1"/>
          </p:cNvSpPr>
          <p:nvPr>
            <p:ph type="body" idx="1"/>
          </p:nvPr>
        </p:nvSpPr>
        <p:spPr>
          <a:xfrm>
            <a:off x="1155700" y="1447800"/>
            <a:ext cx="7277100" cy="4525963"/>
          </a:xfrm>
        </p:spPr>
        <p:txBody>
          <a:bodyPr/>
          <a:lstStyle/>
          <a:p>
            <a:r>
              <a:rPr lang="en-US" dirty="0"/>
              <a:t>Single circular chromosome</a:t>
            </a:r>
          </a:p>
          <a:p>
            <a:pPr lvl="1"/>
            <a:r>
              <a:rPr lang="en-US" dirty="0"/>
              <a:t>haploid</a:t>
            </a:r>
          </a:p>
          <a:p>
            <a:pPr lvl="1"/>
            <a:r>
              <a:rPr lang="en-US" dirty="0"/>
              <a:t>naked </a:t>
            </a:r>
            <a:r>
              <a:rPr lang="en-US" dirty="0" smtClean="0"/>
              <a:t>DNA</a:t>
            </a:r>
          </a:p>
          <a:p>
            <a:pPr lvl="2"/>
            <a:r>
              <a:rPr lang="en-US" dirty="0"/>
              <a:t>no </a:t>
            </a:r>
            <a:r>
              <a:rPr lang="en-US" dirty="0" err="1"/>
              <a:t>histone</a:t>
            </a:r>
            <a:r>
              <a:rPr lang="en-US" dirty="0"/>
              <a:t> proteins</a:t>
            </a:r>
          </a:p>
          <a:p>
            <a:pPr lvl="1"/>
            <a:r>
              <a:rPr lang="en-US" dirty="0"/>
              <a:t>~4 million base pairs</a:t>
            </a:r>
          </a:p>
          <a:p>
            <a:pPr lvl="2"/>
            <a:r>
              <a:rPr lang="en-US" dirty="0"/>
              <a:t>~4300 genes</a:t>
            </a:r>
          </a:p>
          <a:p>
            <a:pPr lvl="2"/>
            <a:r>
              <a:rPr lang="en-US" dirty="0"/>
              <a:t>1/1000 DNA in eukaryote</a:t>
            </a:r>
          </a:p>
        </p:txBody>
      </p:sp>
      <p:sp>
        <p:nvSpPr>
          <p:cNvPr id="385029" name="Freeform 5"/>
          <p:cNvSpPr>
            <a:spLocks/>
          </p:cNvSpPr>
          <p:nvPr/>
        </p:nvSpPr>
        <p:spPr bwMode="auto">
          <a:xfrm rot="2694901" flipH="1" flipV="1">
            <a:off x="5529263" y="3836988"/>
            <a:ext cx="3767137" cy="2182812"/>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127000" cap="flat" cmpd="sng">
            <a:solidFill>
              <a:schemeClr val="tx2"/>
            </a:solidFill>
            <a:prstDash val="solid"/>
            <a:round/>
            <a:headEnd/>
            <a:tailEnd/>
          </a:ln>
          <a:effectLst/>
        </p:spPr>
        <p:txBody>
          <a:bodyPr wrap="none" anchor="ctr">
            <a:prstTxWarp prst="textNoShape">
              <a:avLst/>
            </a:prstTxWarp>
          </a:bodyPr>
          <a:lstStyle/>
          <a:p>
            <a:endParaRPr lang="en-US"/>
          </a:p>
        </p:txBody>
      </p:sp>
      <p:pic>
        <p:nvPicPr>
          <p:cNvPr id="385032" name="Picture 8" descr="penguinL"/>
          <p:cNvPicPr>
            <a:picLocks noChangeAspect="1" noChangeArrowheads="1"/>
          </p:cNvPicPr>
          <p:nvPr/>
        </p:nvPicPr>
        <p:blipFill>
          <a:blip r:embed="rId4"/>
          <a:srcRect/>
          <a:stretch>
            <a:fillRect/>
          </a:stretch>
        </p:blipFill>
        <p:spPr bwMode="auto">
          <a:xfrm flipH="1">
            <a:off x="0" y="5562600"/>
            <a:ext cx="1274763" cy="1295400"/>
          </a:xfrm>
          <a:prstGeom prst="rect">
            <a:avLst/>
          </a:prstGeom>
          <a:noFill/>
        </p:spPr>
      </p:pic>
      <p:sp>
        <p:nvSpPr>
          <p:cNvPr id="385033" name="AutoShape 9"/>
          <p:cNvSpPr>
            <a:spLocks noChangeArrowheads="1"/>
          </p:cNvSpPr>
          <p:nvPr/>
        </p:nvSpPr>
        <p:spPr bwMode="auto">
          <a:xfrm flipH="1">
            <a:off x="2176463" y="5292725"/>
            <a:ext cx="2573337" cy="1162050"/>
          </a:xfrm>
          <a:prstGeom prst="wedgeEllipseCallout">
            <a:avLst>
              <a:gd name="adj1" fmla="val 93366"/>
              <a:gd name="adj2" fmla="val -12162"/>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How have these</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little guys gotten to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be so diverse??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5032"/>
                                        </p:tgtEl>
                                        <p:attrNameLst>
                                          <p:attrName>style.visibility</p:attrName>
                                        </p:attrNameLst>
                                      </p:cBhvr>
                                      <p:to>
                                        <p:strVal val="visible"/>
                                      </p:to>
                                    </p:set>
                                    <p:animEffect transition="in" filter="wipe(down)">
                                      <p:cBhvr>
                                        <p:cTn id="7" dur="500"/>
                                        <p:tgtEl>
                                          <p:spTgt spid="38503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5033"/>
                                        </p:tgtEl>
                                        <p:attrNameLst>
                                          <p:attrName>style.visibility</p:attrName>
                                        </p:attrNameLst>
                                      </p:cBhvr>
                                      <p:to>
                                        <p:strVal val="visible"/>
                                      </p:to>
                                    </p:set>
                                    <p:animEffect transition="in" filter="wipe(down)">
                                      <p:cBhvr>
                                        <p:cTn id="11" dur="500"/>
                                        <p:tgtEl>
                                          <p:spTgt spid="385033"/>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t>Transformation </a:t>
            </a:r>
          </a:p>
        </p:txBody>
      </p:sp>
      <p:sp>
        <p:nvSpPr>
          <p:cNvPr id="387075" name="Rectangle 3" descr="Rectangle: Click to edit Master text styles&#10;Second level&#10;Third level&#10;Fourth level&#10;Fifth level"/>
          <p:cNvSpPr>
            <a:spLocks noGrp="1" noChangeArrowheads="1"/>
          </p:cNvSpPr>
          <p:nvPr>
            <p:ph type="body" idx="1"/>
          </p:nvPr>
        </p:nvSpPr>
        <p:spPr>
          <a:xfrm>
            <a:off x="541338" y="1371600"/>
            <a:ext cx="6226175" cy="5181600"/>
          </a:xfrm>
        </p:spPr>
        <p:txBody>
          <a:bodyPr/>
          <a:lstStyle/>
          <a:p>
            <a:r>
              <a:rPr lang="en-US" dirty="0" smtClean="0"/>
              <a:t>Incorporation of foreign DNA</a:t>
            </a:r>
          </a:p>
          <a:p>
            <a:pPr lvl="1"/>
            <a:r>
              <a:rPr lang="en-US" sz="3200" dirty="0" smtClean="0"/>
              <a:t>import </a:t>
            </a:r>
            <a:r>
              <a:rPr lang="en-US" sz="3200" dirty="0"/>
              <a:t>bits of chromosomes from other bacteria</a:t>
            </a:r>
          </a:p>
          <a:p>
            <a:pPr lvl="1"/>
            <a:r>
              <a:rPr lang="en-US" sz="3200" dirty="0"/>
              <a:t>incorporate the DNA bits into their own chromosome</a:t>
            </a:r>
          </a:p>
          <a:p>
            <a:pPr marL="1085850" lvl="2"/>
            <a:r>
              <a:rPr lang="en-US" sz="3200" dirty="0"/>
              <a:t>express new genes</a:t>
            </a:r>
          </a:p>
          <a:p>
            <a:pPr marL="1085850" lvl="2"/>
            <a:r>
              <a:rPr lang="en-US" sz="3200" u="sng" dirty="0">
                <a:solidFill>
                  <a:srgbClr val="CC0000"/>
                </a:solidFill>
              </a:rPr>
              <a:t>transformation</a:t>
            </a:r>
            <a:endParaRPr lang="en-US" sz="3200" dirty="0"/>
          </a:p>
          <a:p>
            <a:pPr marL="1085850" lvl="2"/>
            <a:r>
              <a:rPr lang="en-US" sz="3200" dirty="0"/>
              <a:t>form of recombination</a:t>
            </a:r>
          </a:p>
        </p:txBody>
      </p:sp>
      <p:pic>
        <p:nvPicPr>
          <p:cNvPr id="387076" name="Picture 4" descr="14_04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45275" y="3146425"/>
            <a:ext cx="2425700" cy="3703638"/>
          </a:xfrm>
          <a:prstGeom prst="rect">
            <a:avLst/>
          </a:prstGeom>
          <a:noFill/>
          <a:ln w="9525">
            <a:noFill/>
            <a:miter lim="800000"/>
            <a:headEnd/>
            <a:tailEnd/>
          </a:ln>
          <a:effectLst/>
        </p:spPr>
      </p:pic>
      <p:pic>
        <p:nvPicPr>
          <p:cNvPr id="387079" name="Picture 7" descr="penguinL"/>
          <p:cNvPicPr>
            <a:picLocks noChangeAspect="1" noChangeArrowheads="1"/>
          </p:cNvPicPr>
          <p:nvPr/>
        </p:nvPicPr>
        <p:blipFill>
          <a:blip r:embed="rId5"/>
          <a:srcRect/>
          <a:stretch>
            <a:fillRect/>
          </a:stretch>
        </p:blipFill>
        <p:spPr bwMode="auto">
          <a:xfrm>
            <a:off x="7853363" y="109538"/>
            <a:ext cx="1274762" cy="1295400"/>
          </a:xfrm>
          <a:prstGeom prst="rect">
            <a:avLst/>
          </a:prstGeom>
          <a:noFill/>
        </p:spPr>
      </p:pic>
      <p:sp>
        <p:nvSpPr>
          <p:cNvPr id="387080" name="AutoShape 8"/>
          <p:cNvSpPr>
            <a:spLocks noChangeArrowheads="1"/>
          </p:cNvSpPr>
          <p:nvPr/>
        </p:nvSpPr>
        <p:spPr bwMode="auto">
          <a:xfrm flipH="1">
            <a:off x="5127625" y="760413"/>
            <a:ext cx="2573338" cy="758825"/>
          </a:xfrm>
          <a:prstGeom prst="wedgeEllipseCallout">
            <a:avLst>
              <a:gd name="adj1" fmla="val -66657"/>
              <a:gd name="adj2" fmla="val -89750"/>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promiscuous</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
        <p:nvSpPr>
          <p:cNvPr id="387081" name="AutoShape 9"/>
          <p:cNvSpPr>
            <a:spLocks noChangeArrowheads="1"/>
          </p:cNvSpPr>
          <p:nvPr/>
        </p:nvSpPr>
        <p:spPr bwMode="auto">
          <a:xfrm>
            <a:off x="6884988" y="2116138"/>
            <a:ext cx="1911350" cy="1127125"/>
          </a:xfrm>
          <a:prstGeom prst="roundRect">
            <a:avLst>
              <a:gd name="adj" fmla="val 16667"/>
            </a:avLst>
          </a:prstGeom>
          <a:solidFill>
            <a:srgbClr val="FFEA18"/>
          </a:solidFill>
          <a:ln w="9525">
            <a:noFill/>
            <a:round/>
            <a:headEnd/>
            <a:tailEnd/>
          </a:ln>
        </p:spPr>
        <p:txBody>
          <a:bodyPr wrap="none" lIns="45720" rIns="45720">
            <a:prstTxWarp prst="textNoShape">
              <a:avLst/>
            </a:prstTxWarp>
            <a:spAutoFit/>
          </a:bodyPr>
          <a:lstStyle/>
          <a:p>
            <a:pPr algn="l" eaLnBrk="1" hangingPunct="1">
              <a:lnSpc>
                <a:spcPct val="85000"/>
              </a:lnSpc>
            </a:pPr>
            <a:r>
              <a:rPr lang="en-US" sz="1800" b="1">
                <a:solidFill>
                  <a:srgbClr val="000000"/>
                </a:solidFill>
              </a:rPr>
              <a:t>mix heat-killed </a:t>
            </a:r>
            <a:br>
              <a:rPr lang="en-US" sz="1800" b="1">
                <a:solidFill>
                  <a:srgbClr val="000000"/>
                </a:solidFill>
              </a:rPr>
            </a:br>
            <a:r>
              <a:rPr lang="en-US" sz="1800" b="1" u="sng">
                <a:solidFill>
                  <a:srgbClr val="CC0000"/>
                </a:solidFill>
              </a:rPr>
              <a:t>pathogenic</a:t>
            </a:r>
            <a:r>
              <a:rPr lang="en-US" sz="1800" b="1">
                <a:solidFill>
                  <a:srgbClr val="000000"/>
                </a:solidFill>
              </a:rPr>
              <a:t> &amp; </a:t>
            </a:r>
            <a:br>
              <a:rPr lang="en-US" sz="1800" b="1">
                <a:solidFill>
                  <a:srgbClr val="000000"/>
                </a:solidFill>
              </a:rPr>
            </a:br>
            <a:r>
              <a:rPr lang="en-US" sz="1800" b="1" u="sng">
                <a:solidFill>
                  <a:srgbClr val="008040"/>
                </a:solidFill>
              </a:rPr>
              <a:t>non-pathogenic</a:t>
            </a:r>
            <a:endParaRPr lang="en-US" sz="1800" b="1">
              <a:solidFill>
                <a:srgbClr val="000000"/>
              </a:solidFill>
            </a:endParaRPr>
          </a:p>
          <a:p>
            <a:pPr algn="l" eaLnBrk="1" hangingPunct="1">
              <a:lnSpc>
                <a:spcPct val="85000"/>
              </a:lnSpc>
            </a:pPr>
            <a:r>
              <a:rPr lang="en-US" sz="1800" b="1" i="1">
                <a:solidFill>
                  <a:srgbClr val="000000"/>
                </a:solidFill>
              </a:rPr>
              <a:t>bacteria</a:t>
            </a:r>
          </a:p>
        </p:txBody>
      </p:sp>
      <p:sp>
        <p:nvSpPr>
          <p:cNvPr id="387082" name="AutoShape 10"/>
          <p:cNvSpPr>
            <a:spLocks noChangeArrowheads="1"/>
          </p:cNvSpPr>
          <p:nvPr/>
        </p:nvSpPr>
        <p:spPr bwMode="auto">
          <a:xfrm>
            <a:off x="6462713" y="5273675"/>
            <a:ext cx="1133475" cy="398463"/>
          </a:xfrm>
          <a:prstGeom prst="roundRect">
            <a:avLst>
              <a:gd name="adj" fmla="val 16667"/>
            </a:avLst>
          </a:prstGeom>
          <a:solidFill>
            <a:srgbClr val="66FF66"/>
          </a:solidFill>
          <a:ln w="9525">
            <a:noFill/>
            <a:round/>
            <a:headEnd/>
            <a:tailEnd/>
          </a:ln>
          <a:effectLst/>
        </p:spPr>
        <p:txBody>
          <a:bodyPr wrap="none" anchor="ctr">
            <a:prstTxWarp prst="textNoShape">
              <a:avLst/>
            </a:prstTxWarp>
            <a:spAutoFit/>
          </a:bodyPr>
          <a:lstStyle/>
          <a:p>
            <a:r>
              <a:rPr lang="en-US" sz="1800" b="1">
                <a:solidFill>
                  <a:srgbClr val="CC0000"/>
                </a:solidFill>
              </a:rPr>
              <a:t>mice die</a:t>
            </a:r>
            <a:endParaRPr lang="en-US" sz="1800" b="1" u="sng">
              <a:solidFill>
                <a:srgbClr val="CC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87079"/>
                                        </p:tgtEl>
                                        <p:attrNameLst>
                                          <p:attrName>style.visibility</p:attrName>
                                        </p:attrNameLst>
                                      </p:cBhvr>
                                      <p:to>
                                        <p:strVal val="visible"/>
                                      </p:to>
                                    </p:set>
                                    <p:animEffect transition="in" filter="wipe(right)">
                                      <p:cBhvr>
                                        <p:cTn id="7" dur="500"/>
                                        <p:tgtEl>
                                          <p:spTgt spid="38707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87080"/>
                                        </p:tgtEl>
                                        <p:attrNameLst>
                                          <p:attrName>style.visibility</p:attrName>
                                        </p:attrNameLst>
                                      </p:cBhvr>
                                      <p:to>
                                        <p:strVal val="visible"/>
                                      </p:to>
                                    </p:set>
                                    <p:animEffect transition="in" filter="wipe(right)">
                                      <p:cBhvr>
                                        <p:cTn id="11" dur="500"/>
                                        <p:tgtEl>
                                          <p:spTgt spid="387080"/>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8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en-US"/>
              <a:t>Plasmids </a:t>
            </a:r>
          </a:p>
        </p:txBody>
      </p:sp>
      <p:sp>
        <p:nvSpPr>
          <p:cNvPr id="389123" name="Rectangle 3" descr="Rectangle: Click to edit Master text styles&#10;Second level&#10;Third level&#10;Fourth level&#10;Fifth level"/>
          <p:cNvSpPr>
            <a:spLocks noGrp="1" noChangeArrowheads="1"/>
          </p:cNvSpPr>
          <p:nvPr>
            <p:ph type="body" idx="1"/>
          </p:nvPr>
        </p:nvSpPr>
        <p:spPr>
          <a:xfrm>
            <a:off x="198438" y="787400"/>
            <a:ext cx="7993062" cy="5029200"/>
          </a:xfrm>
        </p:spPr>
        <p:txBody>
          <a:bodyPr/>
          <a:lstStyle/>
          <a:p>
            <a:r>
              <a:rPr lang="en-US" sz="2400" u="sng" dirty="0">
                <a:solidFill>
                  <a:srgbClr val="CC0000"/>
                </a:solidFill>
              </a:rPr>
              <a:t>Small supplemental circles of DNA</a:t>
            </a:r>
            <a:endParaRPr lang="en-US" sz="2400" dirty="0"/>
          </a:p>
          <a:p>
            <a:pPr marL="1085850" lvl="2"/>
            <a:r>
              <a:rPr lang="en-US" dirty="0"/>
              <a:t>5000 - 20,000 base pairs</a:t>
            </a:r>
          </a:p>
          <a:p>
            <a:pPr marL="1085850" lvl="2"/>
            <a:r>
              <a:rPr lang="en-US" u="sng" dirty="0">
                <a:solidFill>
                  <a:srgbClr val="CC0000"/>
                </a:solidFill>
              </a:rPr>
              <a:t>self-replicating</a:t>
            </a:r>
            <a:endParaRPr lang="en-US" dirty="0"/>
          </a:p>
          <a:p>
            <a:pPr lvl="1"/>
            <a:r>
              <a:rPr lang="en-US" sz="2400" dirty="0"/>
              <a:t>carry extra genes</a:t>
            </a:r>
          </a:p>
          <a:p>
            <a:pPr marL="1085850" lvl="2"/>
            <a:r>
              <a:rPr lang="en-US" dirty="0"/>
              <a:t>2-30 genes </a:t>
            </a:r>
          </a:p>
          <a:p>
            <a:pPr marL="1085850" lvl="2"/>
            <a:r>
              <a:rPr lang="en-US" u="sng" dirty="0"/>
              <a:t>genes for antibiotic resistance</a:t>
            </a:r>
            <a:endParaRPr lang="en-US" dirty="0"/>
          </a:p>
          <a:p>
            <a:pPr lvl="1"/>
            <a:r>
              <a:rPr lang="en-US" sz="2400" dirty="0"/>
              <a:t>can be exchanged between bacteria</a:t>
            </a:r>
          </a:p>
          <a:p>
            <a:pPr marL="1085850" lvl="2"/>
            <a:r>
              <a:rPr lang="en-US" dirty="0" smtClean="0"/>
              <a:t>“Horizontal Transfer” of genetic information</a:t>
            </a:r>
            <a:endParaRPr lang="en-US" dirty="0"/>
          </a:p>
          <a:p>
            <a:pPr marL="1085850" lvl="2"/>
            <a:r>
              <a:rPr lang="en-US" dirty="0"/>
              <a:t>rapid evolution </a:t>
            </a:r>
            <a:endParaRPr lang="en-US" u="sng" dirty="0">
              <a:solidFill>
                <a:schemeClr val="tx2"/>
              </a:solidFill>
            </a:endParaRPr>
          </a:p>
          <a:p>
            <a:pPr lvl="1"/>
            <a:r>
              <a:rPr lang="en-US" sz="2400" dirty="0"/>
              <a:t>can be imported from </a:t>
            </a:r>
            <a:br>
              <a:rPr lang="en-US" sz="2400" dirty="0"/>
            </a:br>
            <a:r>
              <a:rPr lang="en-US" sz="2400" dirty="0"/>
              <a:t>environment</a:t>
            </a:r>
          </a:p>
        </p:txBody>
      </p:sp>
      <p:grpSp>
        <p:nvGrpSpPr>
          <p:cNvPr id="2" name="Group 4"/>
          <p:cNvGrpSpPr>
            <a:grpSpLocks/>
          </p:cNvGrpSpPr>
          <p:nvPr/>
        </p:nvGrpSpPr>
        <p:grpSpPr bwMode="auto">
          <a:xfrm>
            <a:off x="4876800" y="4800600"/>
            <a:ext cx="3962400" cy="1828800"/>
            <a:chOff x="3408" y="3120"/>
            <a:chExt cx="2208" cy="1056"/>
          </a:xfrm>
        </p:grpSpPr>
        <p:sp>
          <p:nvSpPr>
            <p:cNvPr id="389125" name="Oval 5"/>
            <p:cNvSpPr>
              <a:spLocks noChangeArrowheads="1"/>
            </p:cNvSpPr>
            <p:nvPr/>
          </p:nvSpPr>
          <p:spPr bwMode="auto">
            <a:xfrm>
              <a:off x="4944" y="3264"/>
              <a:ext cx="96" cy="96"/>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26" name="Oval 6"/>
            <p:cNvSpPr>
              <a:spLocks noChangeArrowheads="1"/>
            </p:cNvSpPr>
            <p:nvPr/>
          </p:nvSpPr>
          <p:spPr bwMode="auto">
            <a:xfrm>
              <a:off x="3408" y="3120"/>
              <a:ext cx="2208" cy="1056"/>
            </a:xfrm>
            <a:prstGeom prst="ellipse">
              <a:avLst/>
            </a:prstGeom>
            <a:solidFill>
              <a:schemeClr val="accent1"/>
            </a:solidFill>
            <a:ln w="76200">
              <a:solidFill>
                <a:srgbClr val="FF400B"/>
              </a:solidFill>
              <a:round/>
              <a:headEnd/>
              <a:tailEnd/>
            </a:ln>
            <a:effectLst/>
          </p:spPr>
          <p:txBody>
            <a:bodyPr wrap="none" anchor="ctr">
              <a:prstTxWarp prst="textNoShape">
                <a:avLst/>
              </a:prstTxWarp>
            </a:bodyPr>
            <a:lstStyle/>
            <a:p>
              <a:endParaRPr lang="en-US"/>
            </a:p>
          </p:txBody>
        </p:sp>
        <p:sp>
          <p:nvSpPr>
            <p:cNvPr id="389127" name="Freeform 7"/>
            <p:cNvSpPr>
              <a:spLocks/>
            </p:cNvSpPr>
            <p:nvPr/>
          </p:nvSpPr>
          <p:spPr bwMode="auto">
            <a:xfrm flipH="1" flipV="1">
              <a:off x="3696" y="3511"/>
              <a:ext cx="816" cy="473"/>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76200" cap="flat" cmpd="sng">
              <a:solidFill>
                <a:schemeClr val="tx2"/>
              </a:solidFill>
              <a:prstDash val="solid"/>
              <a:round/>
              <a:headEnd/>
              <a:tailEnd/>
            </a:ln>
            <a:effectLst/>
          </p:spPr>
          <p:txBody>
            <a:bodyPr wrap="none" anchor="ctr">
              <a:prstTxWarp prst="textNoShape">
                <a:avLst/>
              </a:prstTxWarp>
            </a:bodyPr>
            <a:lstStyle/>
            <a:p>
              <a:endParaRPr lang="en-US"/>
            </a:p>
          </p:txBody>
        </p:sp>
        <p:sp>
          <p:nvSpPr>
            <p:cNvPr id="389128" name="Oval 8"/>
            <p:cNvSpPr>
              <a:spLocks noChangeArrowheads="1"/>
            </p:cNvSpPr>
            <p:nvPr/>
          </p:nvSpPr>
          <p:spPr bwMode="auto">
            <a:xfrm>
              <a:off x="5136" y="3408"/>
              <a:ext cx="96" cy="96"/>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29" name="Oval 9"/>
            <p:cNvSpPr>
              <a:spLocks noChangeArrowheads="1"/>
            </p:cNvSpPr>
            <p:nvPr/>
          </p:nvSpPr>
          <p:spPr bwMode="auto">
            <a:xfrm>
              <a:off x="4704" y="3744"/>
              <a:ext cx="96" cy="96"/>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30" name="Oval 10"/>
            <p:cNvSpPr>
              <a:spLocks noChangeArrowheads="1"/>
            </p:cNvSpPr>
            <p:nvPr/>
          </p:nvSpPr>
          <p:spPr bwMode="auto">
            <a:xfrm>
              <a:off x="4272" y="3216"/>
              <a:ext cx="96" cy="96"/>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31" name="Oval 11"/>
            <p:cNvSpPr>
              <a:spLocks noChangeArrowheads="1"/>
            </p:cNvSpPr>
            <p:nvPr/>
          </p:nvSpPr>
          <p:spPr bwMode="auto">
            <a:xfrm>
              <a:off x="5232" y="3936"/>
              <a:ext cx="96" cy="96"/>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32" name="Oval 12"/>
            <p:cNvSpPr>
              <a:spLocks noChangeArrowheads="1"/>
            </p:cNvSpPr>
            <p:nvPr/>
          </p:nvSpPr>
          <p:spPr bwMode="auto">
            <a:xfrm>
              <a:off x="3648" y="3360"/>
              <a:ext cx="96" cy="96"/>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33" name="Oval 13"/>
            <p:cNvSpPr>
              <a:spLocks noChangeArrowheads="1"/>
            </p:cNvSpPr>
            <p:nvPr/>
          </p:nvSpPr>
          <p:spPr bwMode="auto">
            <a:xfrm>
              <a:off x="4848" y="3456"/>
              <a:ext cx="96" cy="96"/>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34" name="Oval 14"/>
            <p:cNvSpPr>
              <a:spLocks noChangeArrowheads="1"/>
            </p:cNvSpPr>
            <p:nvPr/>
          </p:nvSpPr>
          <p:spPr bwMode="auto">
            <a:xfrm>
              <a:off x="5328" y="3216"/>
              <a:ext cx="96" cy="96"/>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grpSp>
      <p:sp>
        <p:nvSpPr>
          <p:cNvPr id="389135" name="Oval 15"/>
          <p:cNvSpPr>
            <a:spLocks noChangeArrowheads="1"/>
          </p:cNvSpPr>
          <p:nvPr/>
        </p:nvSpPr>
        <p:spPr bwMode="auto">
          <a:xfrm>
            <a:off x="5359400" y="4191000"/>
            <a:ext cx="152400" cy="152400"/>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36" name="Oval 16"/>
          <p:cNvSpPr>
            <a:spLocks noChangeArrowheads="1"/>
          </p:cNvSpPr>
          <p:nvPr/>
        </p:nvSpPr>
        <p:spPr bwMode="auto">
          <a:xfrm>
            <a:off x="3276600" y="6477000"/>
            <a:ext cx="152400" cy="152400"/>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37" name="Oval 17"/>
          <p:cNvSpPr>
            <a:spLocks noChangeArrowheads="1"/>
          </p:cNvSpPr>
          <p:nvPr/>
        </p:nvSpPr>
        <p:spPr bwMode="auto">
          <a:xfrm>
            <a:off x="1828800" y="6400800"/>
            <a:ext cx="152400" cy="152400"/>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38" name="Oval 18"/>
          <p:cNvSpPr>
            <a:spLocks noChangeArrowheads="1"/>
          </p:cNvSpPr>
          <p:nvPr/>
        </p:nvSpPr>
        <p:spPr bwMode="auto">
          <a:xfrm>
            <a:off x="4343400" y="6248400"/>
            <a:ext cx="152400" cy="152400"/>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39" name="Oval 19"/>
          <p:cNvSpPr>
            <a:spLocks noChangeArrowheads="1"/>
          </p:cNvSpPr>
          <p:nvPr/>
        </p:nvSpPr>
        <p:spPr bwMode="auto">
          <a:xfrm>
            <a:off x="457200" y="4038600"/>
            <a:ext cx="152400" cy="152400"/>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40" name="Oval 20"/>
          <p:cNvSpPr>
            <a:spLocks noChangeArrowheads="1"/>
          </p:cNvSpPr>
          <p:nvPr/>
        </p:nvSpPr>
        <p:spPr bwMode="auto">
          <a:xfrm>
            <a:off x="6781800" y="1600200"/>
            <a:ext cx="152400" cy="152400"/>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41" name="Oval 21"/>
          <p:cNvSpPr>
            <a:spLocks noChangeArrowheads="1"/>
          </p:cNvSpPr>
          <p:nvPr/>
        </p:nvSpPr>
        <p:spPr bwMode="auto">
          <a:xfrm>
            <a:off x="8458200" y="1295400"/>
            <a:ext cx="152400" cy="152400"/>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42" name="Oval 22"/>
          <p:cNvSpPr>
            <a:spLocks noChangeArrowheads="1"/>
          </p:cNvSpPr>
          <p:nvPr/>
        </p:nvSpPr>
        <p:spPr bwMode="auto">
          <a:xfrm>
            <a:off x="7543800" y="3810000"/>
            <a:ext cx="152400" cy="152400"/>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43" name="Oval 23"/>
          <p:cNvSpPr>
            <a:spLocks noChangeArrowheads="1"/>
          </p:cNvSpPr>
          <p:nvPr/>
        </p:nvSpPr>
        <p:spPr bwMode="auto">
          <a:xfrm>
            <a:off x="5410200" y="2667000"/>
            <a:ext cx="152400" cy="152400"/>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44" name="Oval 24"/>
          <p:cNvSpPr>
            <a:spLocks noChangeArrowheads="1"/>
          </p:cNvSpPr>
          <p:nvPr/>
        </p:nvSpPr>
        <p:spPr bwMode="auto">
          <a:xfrm>
            <a:off x="8382000" y="2667000"/>
            <a:ext cx="152400" cy="152400"/>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45" name="Oval 25"/>
          <p:cNvSpPr>
            <a:spLocks noChangeArrowheads="1"/>
          </p:cNvSpPr>
          <p:nvPr/>
        </p:nvSpPr>
        <p:spPr bwMode="auto">
          <a:xfrm>
            <a:off x="7162800" y="685800"/>
            <a:ext cx="152400" cy="152400"/>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46" name="Oval 26"/>
          <p:cNvSpPr>
            <a:spLocks noChangeArrowheads="1"/>
          </p:cNvSpPr>
          <p:nvPr/>
        </p:nvSpPr>
        <p:spPr bwMode="auto">
          <a:xfrm>
            <a:off x="381000" y="5562600"/>
            <a:ext cx="152400" cy="152400"/>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89147" name="Oval 27"/>
          <p:cNvSpPr>
            <a:spLocks noChangeArrowheads="1"/>
          </p:cNvSpPr>
          <p:nvPr/>
        </p:nvSpPr>
        <p:spPr bwMode="auto">
          <a:xfrm>
            <a:off x="6781800" y="2590800"/>
            <a:ext cx="152400" cy="152400"/>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pic>
        <p:nvPicPr>
          <p:cNvPr id="389148" name="Picture 2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0" y="1828800"/>
            <a:ext cx="2982913" cy="19351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7" name="Rectangle 3"/>
          <p:cNvSpPr>
            <a:spLocks noGrp="1" noChangeArrowheads="1"/>
          </p:cNvSpPr>
          <p:nvPr>
            <p:ph type="title"/>
          </p:nvPr>
        </p:nvSpPr>
        <p:spPr>
          <a:xfrm>
            <a:off x="241300" y="0"/>
            <a:ext cx="7302500" cy="1143000"/>
          </a:xfrm>
        </p:spPr>
        <p:txBody>
          <a:bodyPr/>
          <a:lstStyle/>
          <a:p>
            <a:r>
              <a:rPr lang="en-US" dirty="0"/>
              <a:t>How can plasmids help us?</a:t>
            </a:r>
          </a:p>
        </p:txBody>
      </p:sp>
      <p:sp>
        <p:nvSpPr>
          <p:cNvPr id="415748" name="Rectangle 4" descr="Rectangle: Click to edit Master text styles&#10;Second level&#10;Third level&#10;Fourth level&#10;Fifth level"/>
          <p:cNvSpPr>
            <a:spLocks noGrp="1" noChangeArrowheads="1"/>
          </p:cNvSpPr>
          <p:nvPr>
            <p:ph type="body" idx="1"/>
          </p:nvPr>
        </p:nvSpPr>
        <p:spPr>
          <a:xfrm>
            <a:off x="444500" y="1308100"/>
            <a:ext cx="8229600" cy="4525963"/>
          </a:xfrm>
        </p:spPr>
        <p:txBody>
          <a:bodyPr/>
          <a:lstStyle/>
          <a:p>
            <a:r>
              <a:rPr lang="en-US" dirty="0"/>
              <a:t>A way to get genes into bacteria easily</a:t>
            </a:r>
          </a:p>
          <a:p>
            <a:pPr lvl="1"/>
            <a:r>
              <a:rPr lang="en-US" dirty="0"/>
              <a:t>insert new gene into plasmid</a:t>
            </a:r>
            <a:endParaRPr lang="en-US" dirty="0" smtClean="0"/>
          </a:p>
          <a:p>
            <a:pPr lvl="1"/>
            <a:r>
              <a:rPr lang="en-US" dirty="0" smtClean="0"/>
              <a:t>Plasmid is a </a:t>
            </a:r>
            <a:r>
              <a:rPr lang="en-US" u="sng" dirty="0" smtClean="0">
                <a:solidFill>
                  <a:srgbClr val="CC0000"/>
                </a:solidFill>
              </a:rPr>
              <a:t>vector</a:t>
            </a:r>
            <a:r>
              <a:rPr lang="en-US" dirty="0" smtClean="0">
                <a:solidFill>
                  <a:srgbClr val="CC0000"/>
                </a:solidFill>
              </a:rPr>
              <a:t> </a:t>
            </a:r>
            <a:r>
              <a:rPr lang="en-US" dirty="0" smtClean="0"/>
              <a:t>for gene delivery</a:t>
            </a:r>
          </a:p>
          <a:p>
            <a:pPr lvl="1"/>
            <a:r>
              <a:rPr lang="en-US" dirty="0"/>
              <a:t>bacteria now expresses new gene</a:t>
            </a:r>
          </a:p>
          <a:p>
            <a:pPr lvl="2"/>
            <a:r>
              <a:rPr lang="en-US" sz="2800" dirty="0"/>
              <a:t>bacteria make new protein</a:t>
            </a:r>
          </a:p>
        </p:txBody>
      </p:sp>
      <p:sp>
        <p:nvSpPr>
          <p:cNvPr id="415749" name="AutoShape 5"/>
          <p:cNvSpPr>
            <a:spLocks noChangeArrowheads="1"/>
          </p:cNvSpPr>
          <p:nvPr/>
        </p:nvSpPr>
        <p:spPr bwMode="auto">
          <a:xfrm>
            <a:off x="3124200" y="5257800"/>
            <a:ext cx="1143000" cy="381000"/>
          </a:xfrm>
          <a:prstGeom prst="rightArrow">
            <a:avLst>
              <a:gd name="adj1" fmla="val 50000"/>
              <a:gd name="adj2" fmla="val 75000"/>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15750" name="AutoShape 6"/>
          <p:cNvSpPr>
            <a:spLocks noChangeArrowheads="1"/>
          </p:cNvSpPr>
          <p:nvPr/>
        </p:nvSpPr>
        <p:spPr bwMode="auto">
          <a:xfrm>
            <a:off x="6096000" y="5257800"/>
            <a:ext cx="1143000" cy="381000"/>
          </a:xfrm>
          <a:prstGeom prst="rightArrow">
            <a:avLst>
              <a:gd name="adj1" fmla="val 50000"/>
              <a:gd name="adj2" fmla="val 75000"/>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15751" name="Text Box 7"/>
          <p:cNvSpPr txBox="1">
            <a:spLocks noChangeArrowheads="1"/>
          </p:cNvSpPr>
          <p:nvPr/>
        </p:nvSpPr>
        <p:spPr bwMode="auto">
          <a:xfrm>
            <a:off x="2286000" y="5029200"/>
            <a:ext cx="481013" cy="701675"/>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4000" b="1">
                <a:solidFill>
                  <a:srgbClr val="0F116A"/>
                </a:solidFill>
              </a:rPr>
              <a:t>+</a:t>
            </a:r>
            <a:endParaRPr lang="en-US" sz="3600"/>
          </a:p>
        </p:txBody>
      </p:sp>
      <p:grpSp>
        <p:nvGrpSpPr>
          <p:cNvPr id="2" name="Group 8"/>
          <p:cNvGrpSpPr>
            <a:grpSpLocks/>
          </p:cNvGrpSpPr>
          <p:nvPr/>
        </p:nvGrpSpPr>
        <p:grpSpPr bwMode="auto">
          <a:xfrm>
            <a:off x="7142163" y="3567113"/>
            <a:ext cx="1998662" cy="3048000"/>
            <a:chOff x="4499" y="2247"/>
            <a:chExt cx="1259" cy="1920"/>
          </a:xfrm>
        </p:grpSpPr>
        <p:sp>
          <p:nvSpPr>
            <p:cNvPr id="415753" name="Oval 9"/>
            <p:cNvSpPr>
              <a:spLocks noChangeArrowheads="1"/>
            </p:cNvSpPr>
            <p:nvPr/>
          </p:nvSpPr>
          <p:spPr bwMode="auto">
            <a:xfrm rot="5400000">
              <a:off x="4503" y="2911"/>
              <a:ext cx="1392" cy="1119"/>
            </a:xfrm>
            <a:prstGeom prst="ellipse">
              <a:avLst/>
            </a:prstGeom>
            <a:solidFill>
              <a:srgbClr val="E2D8EF"/>
            </a:solidFill>
            <a:ln w="76200">
              <a:solidFill>
                <a:schemeClr val="tx2"/>
              </a:solidFill>
              <a:round/>
              <a:headEnd/>
              <a:tailEnd/>
            </a:ln>
            <a:effectLst/>
          </p:spPr>
          <p:txBody>
            <a:bodyPr wrap="none" anchor="ctr">
              <a:prstTxWarp prst="textNoShape">
                <a:avLst/>
              </a:prstTxWarp>
            </a:bodyPr>
            <a:lstStyle/>
            <a:p>
              <a:endParaRPr lang="en-US"/>
            </a:p>
          </p:txBody>
        </p:sp>
        <p:sp>
          <p:nvSpPr>
            <p:cNvPr id="415754" name="Freeform 10"/>
            <p:cNvSpPr>
              <a:spLocks/>
            </p:cNvSpPr>
            <p:nvPr/>
          </p:nvSpPr>
          <p:spPr bwMode="auto">
            <a:xfrm rot="5400000">
              <a:off x="4916" y="3586"/>
              <a:ext cx="624" cy="362"/>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76200" cap="flat" cmpd="sng">
              <a:solidFill>
                <a:schemeClr val="tx1"/>
              </a:solidFill>
              <a:prstDash val="solid"/>
              <a:round/>
              <a:headEnd/>
              <a:tailEnd/>
            </a:ln>
            <a:effectLst/>
          </p:spPr>
          <p:txBody>
            <a:bodyPr wrap="none" anchor="ctr">
              <a:prstTxWarp prst="textNoShape">
                <a:avLst/>
              </a:prstTxWarp>
            </a:bodyPr>
            <a:lstStyle/>
            <a:p>
              <a:endParaRPr lang="en-US"/>
            </a:p>
          </p:txBody>
        </p:sp>
        <p:grpSp>
          <p:nvGrpSpPr>
            <p:cNvPr id="3" name="Group 11"/>
            <p:cNvGrpSpPr>
              <a:grpSpLocks/>
            </p:cNvGrpSpPr>
            <p:nvPr/>
          </p:nvGrpSpPr>
          <p:grpSpPr bwMode="auto">
            <a:xfrm>
              <a:off x="5169" y="2871"/>
              <a:ext cx="250" cy="250"/>
              <a:chOff x="3696" y="3024"/>
              <a:chExt cx="922" cy="922"/>
            </a:xfrm>
          </p:grpSpPr>
          <p:pic>
            <p:nvPicPr>
              <p:cNvPr id="415756" name="Picture 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5757"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grpSp>
          <p:nvGrpSpPr>
            <p:cNvPr id="4" name="Group 14"/>
            <p:cNvGrpSpPr>
              <a:grpSpLocks/>
            </p:cNvGrpSpPr>
            <p:nvPr/>
          </p:nvGrpSpPr>
          <p:grpSpPr bwMode="auto">
            <a:xfrm>
              <a:off x="4833" y="3207"/>
              <a:ext cx="250" cy="250"/>
              <a:chOff x="3696" y="3024"/>
              <a:chExt cx="922" cy="922"/>
            </a:xfrm>
          </p:grpSpPr>
          <p:pic>
            <p:nvPicPr>
              <p:cNvPr id="415759" name="Picture 1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6" y="3024"/>
                <a:ext cx="922" cy="922"/>
              </a:xfrm>
              <a:prstGeom prst="rect">
                <a:avLst/>
              </a:prstGeom>
              <a:noFill/>
            </p:spPr>
          </p:pic>
          <p:pic>
            <p:nvPicPr>
              <p:cNvPr id="415760" name="Picture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 y="3024"/>
                <a:ext cx="496" cy="498"/>
              </a:xfrm>
              <a:prstGeom prst="rect">
                <a:avLst/>
              </a:prstGeom>
              <a:noFill/>
            </p:spPr>
          </p:pic>
        </p:grpSp>
        <p:sp>
          <p:nvSpPr>
            <p:cNvPr id="415761" name="Rectangle 17"/>
            <p:cNvSpPr>
              <a:spLocks noChangeArrowheads="1"/>
            </p:cNvSpPr>
            <p:nvPr/>
          </p:nvSpPr>
          <p:spPr bwMode="auto">
            <a:xfrm>
              <a:off x="4499" y="2247"/>
              <a:ext cx="1050" cy="442"/>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transformed</a:t>
              </a:r>
              <a:br>
                <a:rPr lang="en-US" sz="2000" b="1">
                  <a:solidFill>
                    <a:schemeClr val="tx2"/>
                  </a:solidFill>
                </a:rPr>
              </a:br>
              <a:r>
                <a:rPr lang="en-US" sz="2000" b="1">
                  <a:solidFill>
                    <a:schemeClr val="tx2"/>
                  </a:solidFill>
                </a:rPr>
                <a:t>bacteria</a:t>
              </a:r>
            </a:p>
          </p:txBody>
        </p:sp>
      </p:grpSp>
      <p:grpSp>
        <p:nvGrpSpPr>
          <p:cNvPr id="5" name="Group 18"/>
          <p:cNvGrpSpPr>
            <a:grpSpLocks/>
          </p:cNvGrpSpPr>
          <p:nvPr/>
        </p:nvGrpSpPr>
        <p:grpSpPr bwMode="auto">
          <a:xfrm>
            <a:off x="1565275" y="3886200"/>
            <a:ext cx="2473325" cy="1136650"/>
            <a:chOff x="986" y="2448"/>
            <a:chExt cx="1558" cy="716"/>
          </a:xfrm>
        </p:grpSpPr>
        <p:pic>
          <p:nvPicPr>
            <p:cNvPr id="415763" name="Picture 19"/>
            <p:cNvPicPr>
              <a:picLocks noChangeAspect="1" noChangeArrowheads="1"/>
            </p:cNvPicPr>
            <p:nvPr/>
          </p:nvPicPr>
          <p:blipFill>
            <a:blip r:embed="rId4"/>
            <a:srcRect/>
            <a:stretch>
              <a:fillRect/>
            </a:stretch>
          </p:blipFill>
          <p:spPr bwMode="auto">
            <a:xfrm>
              <a:off x="2048" y="2592"/>
              <a:ext cx="496" cy="498"/>
            </a:xfrm>
            <a:prstGeom prst="rect">
              <a:avLst/>
            </a:prstGeom>
            <a:noFill/>
          </p:spPr>
        </p:pic>
        <p:sp>
          <p:nvSpPr>
            <p:cNvPr id="415764" name="Rectangle 20"/>
            <p:cNvSpPr>
              <a:spLocks noChangeArrowheads="1"/>
            </p:cNvSpPr>
            <p:nvPr/>
          </p:nvSpPr>
          <p:spPr bwMode="auto">
            <a:xfrm>
              <a:off x="986" y="2448"/>
              <a:ext cx="1281" cy="442"/>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chemeClr val="tx2"/>
                  </a:solidFill>
                </a:rPr>
                <a:t>gene from</a:t>
              </a:r>
              <a:br>
                <a:rPr lang="en-US" sz="2000" b="1">
                  <a:solidFill>
                    <a:schemeClr val="tx2"/>
                  </a:solidFill>
                </a:rPr>
              </a:br>
              <a:r>
                <a:rPr lang="en-US" sz="2000" b="1">
                  <a:solidFill>
                    <a:schemeClr val="tx2"/>
                  </a:solidFill>
                </a:rPr>
                <a:t>other organism</a:t>
              </a:r>
            </a:p>
          </p:txBody>
        </p:sp>
        <p:pic>
          <p:nvPicPr>
            <p:cNvPr id="415765" name="Picture 21" descr="2118950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0800000">
              <a:off x="1616" y="2880"/>
              <a:ext cx="480" cy="284"/>
            </a:xfrm>
            <a:prstGeom prst="rect">
              <a:avLst/>
            </a:prstGeom>
            <a:noFill/>
          </p:spPr>
        </p:pic>
      </p:grpSp>
      <p:grpSp>
        <p:nvGrpSpPr>
          <p:cNvPr id="6" name="Group 22"/>
          <p:cNvGrpSpPr>
            <a:grpSpLocks/>
          </p:cNvGrpSpPr>
          <p:nvPr/>
        </p:nvGrpSpPr>
        <p:grpSpPr bwMode="auto">
          <a:xfrm>
            <a:off x="346075" y="4876800"/>
            <a:ext cx="2016125" cy="1905000"/>
            <a:chOff x="218" y="3072"/>
            <a:chExt cx="1270" cy="1200"/>
          </a:xfrm>
        </p:grpSpPr>
        <p:pic>
          <p:nvPicPr>
            <p:cNvPr id="415767" name="Picture 23"/>
            <p:cNvPicPr>
              <a:picLocks noChangeAspect="1" noChangeArrowheads="1"/>
            </p:cNvPicPr>
            <p:nvPr/>
          </p:nvPicPr>
          <p:blipFill>
            <a:blip r:embed="rId3"/>
            <a:srcRect/>
            <a:stretch>
              <a:fillRect/>
            </a:stretch>
          </p:blipFill>
          <p:spPr bwMode="auto">
            <a:xfrm>
              <a:off x="566" y="3350"/>
              <a:ext cx="922" cy="922"/>
            </a:xfrm>
            <a:prstGeom prst="rect">
              <a:avLst/>
            </a:prstGeom>
            <a:noFill/>
          </p:spPr>
        </p:pic>
        <p:sp>
          <p:nvSpPr>
            <p:cNvPr id="415768" name="Rectangle 24"/>
            <p:cNvSpPr>
              <a:spLocks noChangeArrowheads="1"/>
            </p:cNvSpPr>
            <p:nvPr/>
          </p:nvSpPr>
          <p:spPr bwMode="auto">
            <a:xfrm>
              <a:off x="662" y="3724"/>
              <a:ext cx="721"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plasmid</a:t>
              </a:r>
            </a:p>
          </p:txBody>
        </p:sp>
        <p:pic>
          <p:nvPicPr>
            <p:cNvPr id="415769" name="Picture 25" descr="21189505"/>
            <p:cNvPicPr>
              <a:picLocks noChangeAspect="1" noChangeArrowheads="1"/>
            </p:cNvPicPr>
            <p:nvPr/>
          </p:nvPicPr>
          <p:blipFill>
            <a:blip r:embed="rId5"/>
            <a:srcRect/>
            <a:stretch>
              <a:fillRect/>
            </a:stretch>
          </p:blipFill>
          <p:spPr bwMode="auto">
            <a:xfrm rot="10800000">
              <a:off x="240" y="3408"/>
              <a:ext cx="528" cy="312"/>
            </a:xfrm>
            <a:prstGeom prst="rect">
              <a:avLst/>
            </a:prstGeom>
            <a:noFill/>
          </p:spPr>
        </p:pic>
        <p:sp>
          <p:nvSpPr>
            <p:cNvPr id="415770" name="Rectangle 26"/>
            <p:cNvSpPr>
              <a:spLocks noChangeArrowheads="1"/>
            </p:cNvSpPr>
            <p:nvPr/>
          </p:nvSpPr>
          <p:spPr bwMode="auto">
            <a:xfrm>
              <a:off x="218" y="3072"/>
              <a:ext cx="747" cy="250"/>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chemeClr val="tx2"/>
                  </a:solidFill>
                </a:rPr>
                <a:t>cut DNA</a:t>
              </a:r>
            </a:p>
          </p:txBody>
        </p:sp>
      </p:grpSp>
      <p:grpSp>
        <p:nvGrpSpPr>
          <p:cNvPr id="7" name="Group 27"/>
          <p:cNvGrpSpPr>
            <a:grpSpLocks/>
          </p:cNvGrpSpPr>
          <p:nvPr/>
        </p:nvGrpSpPr>
        <p:grpSpPr bwMode="auto">
          <a:xfrm>
            <a:off x="4278313" y="4038600"/>
            <a:ext cx="1708150" cy="2225675"/>
            <a:chOff x="2695" y="2544"/>
            <a:chExt cx="1076" cy="1402"/>
          </a:xfrm>
        </p:grpSpPr>
        <p:grpSp>
          <p:nvGrpSpPr>
            <p:cNvPr id="8" name="Group 28"/>
            <p:cNvGrpSpPr>
              <a:grpSpLocks/>
            </p:cNvGrpSpPr>
            <p:nvPr/>
          </p:nvGrpSpPr>
          <p:grpSpPr bwMode="auto">
            <a:xfrm>
              <a:off x="2817" y="3024"/>
              <a:ext cx="922" cy="922"/>
              <a:chOff x="3696" y="3024"/>
              <a:chExt cx="922" cy="922"/>
            </a:xfrm>
          </p:grpSpPr>
          <p:pic>
            <p:nvPicPr>
              <p:cNvPr id="415773" name="Picture 29"/>
              <p:cNvPicPr>
                <a:picLocks noChangeAspect="1" noChangeArrowheads="1"/>
              </p:cNvPicPr>
              <p:nvPr/>
            </p:nvPicPr>
            <p:blipFill>
              <a:blip r:embed="rId3"/>
              <a:srcRect/>
              <a:stretch>
                <a:fillRect/>
              </a:stretch>
            </p:blipFill>
            <p:spPr bwMode="auto">
              <a:xfrm>
                <a:off x="3696" y="3024"/>
                <a:ext cx="922" cy="922"/>
              </a:xfrm>
              <a:prstGeom prst="rect">
                <a:avLst/>
              </a:prstGeom>
              <a:noFill/>
            </p:spPr>
          </p:pic>
          <p:pic>
            <p:nvPicPr>
              <p:cNvPr id="415774" name="Picture 30"/>
              <p:cNvPicPr>
                <a:picLocks noChangeAspect="1" noChangeArrowheads="1"/>
              </p:cNvPicPr>
              <p:nvPr/>
            </p:nvPicPr>
            <p:blipFill>
              <a:blip r:embed="rId4"/>
              <a:srcRect/>
              <a:stretch>
                <a:fillRect/>
              </a:stretch>
            </p:blipFill>
            <p:spPr bwMode="auto">
              <a:xfrm>
                <a:off x="3696" y="3024"/>
                <a:ext cx="496" cy="498"/>
              </a:xfrm>
              <a:prstGeom prst="rect">
                <a:avLst/>
              </a:prstGeom>
              <a:noFill/>
            </p:spPr>
          </p:pic>
        </p:grpSp>
        <p:sp>
          <p:nvSpPr>
            <p:cNvPr id="415775" name="Rectangle 31"/>
            <p:cNvSpPr>
              <a:spLocks noChangeArrowheads="1"/>
            </p:cNvSpPr>
            <p:nvPr/>
          </p:nvSpPr>
          <p:spPr bwMode="auto">
            <a:xfrm>
              <a:off x="2695" y="2544"/>
              <a:ext cx="1076" cy="442"/>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recombinant</a:t>
              </a:r>
              <a:br>
                <a:rPr lang="en-US" sz="2000" b="1">
                  <a:solidFill>
                    <a:schemeClr val="tx2"/>
                  </a:solidFill>
                </a:rPr>
              </a:br>
              <a:r>
                <a:rPr lang="en-US" sz="2000" b="1">
                  <a:solidFill>
                    <a:schemeClr val="tx2"/>
                  </a:solidFill>
                </a:rPr>
                <a:t>plasmid</a:t>
              </a:r>
            </a:p>
          </p:txBody>
        </p:sp>
        <p:sp>
          <p:nvSpPr>
            <p:cNvPr id="415776" name="Rectangle 32"/>
            <p:cNvSpPr>
              <a:spLocks noChangeArrowheads="1"/>
            </p:cNvSpPr>
            <p:nvPr/>
          </p:nvSpPr>
          <p:spPr bwMode="auto">
            <a:xfrm>
              <a:off x="2956" y="3360"/>
              <a:ext cx="596"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vector</a:t>
              </a:r>
            </a:p>
          </p:txBody>
        </p:sp>
      </p:grpSp>
      <p:sp>
        <p:nvSpPr>
          <p:cNvPr id="415777" name="Rectangle 33"/>
          <p:cNvSpPr>
            <a:spLocks noChangeArrowheads="1"/>
          </p:cNvSpPr>
          <p:nvPr/>
        </p:nvSpPr>
        <p:spPr bwMode="auto">
          <a:xfrm>
            <a:off x="3273425" y="5708650"/>
            <a:ext cx="132715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tx2"/>
                </a:solidFill>
              </a:rPr>
              <a:t>glue DNA</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475</TotalTime>
  <Words>1257</Words>
  <Application>Microsoft Macintosh PowerPoint</Application>
  <PresentationFormat>On-screen Show (4:3)</PresentationFormat>
  <Paragraphs>292</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Biotechnology </vt:lpstr>
      <vt:lpstr>A Brave New World</vt:lpstr>
      <vt:lpstr>PowerPoint Presentation</vt:lpstr>
      <vt:lpstr>Biotechnology today</vt:lpstr>
      <vt:lpstr>Bacteria</vt:lpstr>
      <vt:lpstr>Bacterial genome </vt:lpstr>
      <vt:lpstr>Transformation </vt:lpstr>
      <vt:lpstr>Plasmids </vt:lpstr>
      <vt:lpstr>How can plasmids help us?</vt:lpstr>
      <vt:lpstr>Biotechnology  </vt:lpstr>
      <vt:lpstr>How do we cut DNA?</vt:lpstr>
      <vt:lpstr>What do you notice about these phrases?</vt:lpstr>
      <vt:lpstr>Restriction enzymes</vt:lpstr>
      <vt:lpstr>Discovery of restriction enzymes</vt:lpstr>
      <vt:lpstr>Restriction enzymes</vt:lpstr>
      <vt:lpstr>Sticky ends</vt:lpstr>
      <vt:lpstr>Sticky ends help glue genes together</vt:lpstr>
      <vt:lpstr>Why mix genes together?</vt:lpstr>
      <vt:lpstr>The code is universal</vt:lpstr>
      <vt:lpstr>Copy (&amp; Read) DNA</vt:lpstr>
      <vt:lpstr>Grow bacteria…make more</vt:lpstr>
      <vt:lpstr>Uses of genetic engineering</vt:lpstr>
      <vt:lpstr>Green with envy??</vt:lpstr>
      <vt:lpstr>Discovery of GFP</vt:lpstr>
      <vt:lpstr>Cut, Paste, Copy, Find…</vt:lpstr>
      <vt:lpstr>PowerPoint Presentation</vt:lpstr>
      <vt:lpstr>PowerPoint Presentation</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Plano High School</dc:creator>
  <cp:lastModifiedBy>Plano High School</cp:lastModifiedBy>
  <cp:revision>7</cp:revision>
  <dcterms:created xsi:type="dcterms:W3CDTF">2010-12-06T17:50:16Z</dcterms:created>
  <dcterms:modified xsi:type="dcterms:W3CDTF">2017-05-26T16:38:48Z</dcterms:modified>
</cp:coreProperties>
</file>