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A8767-EEE0-1749-9139-988818BFAFE3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66CEF-4916-7B4A-8B8F-BA554247B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3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5E20A-8583-8044-B4D5-35C65772FE4E}" type="slidenum">
              <a:rPr lang="en-US"/>
              <a:pPr/>
              <a:t>1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102D8-D68E-BA45-A4D5-F505BAAB55E1}" type="slidenum">
              <a:rPr lang="en-US"/>
              <a:pPr/>
              <a:t>2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B7E76-AD03-504D-8832-2A77E5895E61}" type="slidenum">
              <a:rPr lang="en-US"/>
              <a:pPr/>
              <a:t>3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C61D0-D856-864D-9E4B-7546F7D0C59D}" type="slidenum">
              <a:rPr lang="en-US"/>
              <a:pPr/>
              <a:t>4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2E224-2058-0340-B7F5-9A9BBFFCEB58}" type="slidenum">
              <a:rPr lang="en-US"/>
              <a:pPr/>
              <a:t>5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307EF-4326-1F46-BFCB-B2E812CE4625}" type="slidenum">
              <a:rPr lang="en-US"/>
              <a:pPr/>
              <a:t>6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58400-556E-2448-9EA8-3216BF9580C8}" type="slidenum">
              <a:rPr lang="en-US"/>
              <a:pPr/>
              <a:t>7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/>
              <a:t>1990-1995</a:t>
            </a:r>
          </a:p>
          <a:p>
            <a:pPr marL="398463" lvl="1" indent="-176213">
              <a:lnSpc>
                <a:spcPct val="90000"/>
              </a:lnSpc>
            </a:pPr>
            <a:r>
              <a:rPr lang="en-US"/>
              <a:t>build the technology groundwork</a:t>
            </a:r>
          </a:p>
          <a:p>
            <a:pPr marL="796925" lvl="2" indent="-161925">
              <a:lnSpc>
                <a:spcPct val="90000"/>
              </a:lnSpc>
            </a:pPr>
            <a:r>
              <a:rPr lang="en-US"/>
              <a:t>improve sequencing methods</a:t>
            </a:r>
          </a:p>
          <a:p>
            <a:pPr marL="796925" lvl="2" indent="-161925">
              <a:lnSpc>
                <a:spcPct val="90000"/>
              </a:lnSpc>
            </a:pPr>
            <a:r>
              <a:rPr lang="en-US"/>
              <a:t>build clones</a:t>
            </a:r>
          </a:p>
          <a:p>
            <a:pPr marL="796925" lvl="2" indent="-161925">
              <a:lnSpc>
                <a:spcPct val="90000"/>
              </a:lnSpc>
            </a:pPr>
            <a:r>
              <a:rPr lang="en-US"/>
              <a:t>build better data management systems (computer tools to find overlaps)</a:t>
            </a:r>
          </a:p>
          <a:p>
            <a:pPr marL="398463" lvl="1" indent="-176213">
              <a:lnSpc>
                <a:spcPct val="90000"/>
              </a:lnSpc>
            </a:pPr>
            <a:r>
              <a:rPr lang="en-US"/>
              <a:t>better, cheaper, faster!</a:t>
            </a:r>
          </a:p>
          <a:p>
            <a:pPr>
              <a:lnSpc>
                <a:spcPct val="90000"/>
              </a:lnSpc>
            </a:pPr>
            <a:r>
              <a:rPr lang="en-US"/>
              <a:t>1996-1998</a:t>
            </a:r>
          </a:p>
          <a:p>
            <a:pPr marL="398463" lvl="1" indent="-176213">
              <a:lnSpc>
                <a:spcPct val="90000"/>
              </a:lnSpc>
            </a:pPr>
            <a:r>
              <a:rPr lang="en-US"/>
              <a:t>painstaking sequencing work</a:t>
            </a:r>
          </a:p>
          <a:p>
            <a:pPr>
              <a:lnSpc>
                <a:spcPct val="90000"/>
              </a:lnSpc>
            </a:pPr>
            <a:r>
              <a:rPr lang="en-US"/>
              <a:t>1998</a:t>
            </a:r>
          </a:p>
          <a:p>
            <a:pPr marL="398463" lvl="1" indent="-176213">
              <a:lnSpc>
                <a:spcPct val="90000"/>
              </a:lnSpc>
            </a:pPr>
            <a:r>
              <a:rPr lang="en-US"/>
              <a:t>Celera genomics challenge</a:t>
            </a:r>
          </a:p>
          <a:p>
            <a:pPr>
              <a:lnSpc>
                <a:spcPct val="90000"/>
              </a:lnSpc>
            </a:pPr>
            <a:r>
              <a:rPr lang="en-US"/>
              <a:t>2000</a:t>
            </a:r>
          </a:p>
          <a:p>
            <a:pPr marL="398463" lvl="1" indent="-176213">
              <a:lnSpc>
                <a:spcPct val="90000"/>
              </a:lnSpc>
            </a:pPr>
            <a:r>
              <a:rPr lang="en-US"/>
              <a:t>rough draft of human genome (90% sequence, 99% accurate)</a:t>
            </a:r>
          </a:p>
          <a:p>
            <a:pPr>
              <a:lnSpc>
                <a:spcPct val="90000"/>
              </a:lnSpc>
            </a:pPr>
            <a:r>
              <a:rPr lang="en-US"/>
              <a:t>2001</a:t>
            </a:r>
          </a:p>
          <a:p>
            <a:pPr marL="398463" lvl="1" indent="-176213">
              <a:lnSpc>
                <a:spcPct val="90000"/>
              </a:lnSpc>
            </a:pPr>
            <a:r>
              <a:rPr lang="en-US"/>
              <a:t>1st draft of human genome</a:t>
            </a:r>
          </a:p>
          <a:p>
            <a:pPr>
              <a:lnSpc>
                <a:spcPct val="90000"/>
              </a:lnSpc>
            </a:pPr>
            <a:r>
              <a:rPr lang="en-US"/>
              <a:t>2003</a:t>
            </a:r>
          </a:p>
          <a:p>
            <a:pPr marL="398463" lvl="1" indent="-176213">
              <a:lnSpc>
                <a:spcPct val="90000"/>
              </a:lnSpc>
            </a:pPr>
            <a:r>
              <a:rPr lang="en-US"/>
              <a:t>“finished” sequence of human genome</a:t>
            </a:r>
          </a:p>
          <a:p>
            <a:pPr marL="398463" lvl="1" indent="-176213">
              <a:lnSpc>
                <a:spcPct val="90000"/>
              </a:lnSpc>
            </a:pPr>
            <a:r>
              <a:rPr lang="en-US"/>
              <a:t>can’t sequence telomeres &amp; centromeres</a:t>
            </a:r>
            <a:endParaRPr lang="en-US" sz="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9F147-EC6D-994E-A5BA-527E72E9B62C}" type="slidenum">
              <a:rPr lang="en-US"/>
              <a:pPr/>
              <a:t>8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9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3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5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4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9E47-1AE7-D54C-9C3C-907E7610FB3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A80B-62AF-E44B-A6DC-4F23C7C8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1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5" y="0"/>
            <a:ext cx="8986905" cy="6858000"/>
          </a:xfrm>
          <a:prstGeom prst="rect">
            <a:avLst/>
          </a:prstGeom>
        </p:spPr>
      </p:pic>
      <p:sp>
        <p:nvSpPr>
          <p:cNvPr id="5539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31788" y="425450"/>
            <a:ext cx="6218237" cy="1165225"/>
          </a:xfrm>
          <a:solidFill>
            <a:srgbClr val="FFFFFF">
              <a:alpha val="83000"/>
            </a:srgbClr>
          </a:solidFill>
          <a:ln/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Lot More Advanced Biotechnology Tools</a:t>
            </a:r>
          </a:p>
        </p:txBody>
      </p:sp>
      <p:sp>
        <p:nvSpPr>
          <p:cNvPr id="553992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5600700" y="5710238"/>
            <a:ext cx="3352800" cy="709612"/>
          </a:xfr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DNA Sequencing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4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8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-292100" y="901700"/>
            <a:ext cx="5549900" cy="4495800"/>
          </a:xfrm>
        </p:spPr>
        <p:txBody>
          <a:bodyPr/>
          <a:lstStyle/>
          <a:p>
            <a:pPr marL="457200" lvl="1" indent="0">
              <a:buNone/>
            </a:pPr>
            <a:r>
              <a:rPr lang="en-US" u="sng" dirty="0" err="1" smtClean="0">
                <a:solidFill>
                  <a:srgbClr val="CC0000"/>
                </a:solidFill>
              </a:rPr>
              <a:t>dideoxynucleotides</a:t>
            </a:r>
            <a:endParaRPr lang="en-US" dirty="0">
              <a:solidFill>
                <a:srgbClr val="CC0000"/>
              </a:solidFill>
            </a:endParaRPr>
          </a:p>
          <a:p>
            <a:pPr marL="1085850" lvl="2"/>
            <a:r>
              <a:rPr lang="en-US" dirty="0" err="1"/>
              <a:t>ddATP</a:t>
            </a:r>
            <a:r>
              <a:rPr lang="en-US" dirty="0"/>
              <a:t>, </a:t>
            </a:r>
            <a:r>
              <a:rPr lang="en-US" dirty="0" err="1"/>
              <a:t>ddGTP</a:t>
            </a:r>
            <a:r>
              <a:rPr lang="en-US" dirty="0"/>
              <a:t>, </a:t>
            </a:r>
            <a:r>
              <a:rPr lang="en-US" dirty="0" err="1"/>
              <a:t>ddTTP</a:t>
            </a:r>
            <a:r>
              <a:rPr lang="en-US" dirty="0"/>
              <a:t>, </a:t>
            </a:r>
            <a:r>
              <a:rPr lang="en-US" dirty="0" err="1"/>
              <a:t>ddCTP</a:t>
            </a:r>
            <a:endParaRPr lang="en-US" dirty="0"/>
          </a:p>
          <a:p>
            <a:pPr marL="1085850" lvl="2"/>
            <a:r>
              <a:rPr lang="en-US" dirty="0"/>
              <a:t>missing O for bonding of next</a:t>
            </a:r>
            <a:br>
              <a:rPr lang="en-US" dirty="0"/>
            </a:br>
            <a:r>
              <a:rPr lang="en-US" dirty="0"/>
              <a:t>nucleotide</a:t>
            </a:r>
          </a:p>
          <a:p>
            <a:pPr marL="1085850" lvl="2"/>
            <a:r>
              <a:rPr lang="en-US" dirty="0"/>
              <a:t>terminates the growing chain</a:t>
            </a:r>
          </a:p>
        </p:txBody>
      </p:sp>
      <p:sp>
        <p:nvSpPr>
          <p:cNvPr id="5560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Sequencing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0" y="3581400"/>
            <a:ext cx="4528019" cy="311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212" y="1193800"/>
            <a:ext cx="340748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3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2" name="Picture 2" descr="20-12-SangerMethod-L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56" b="3600"/>
          <a:stretch>
            <a:fillRect/>
          </a:stretch>
        </p:blipFill>
        <p:spPr bwMode="auto">
          <a:xfrm>
            <a:off x="3783013" y="990600"/>
            <a:ext cx="536098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5029200" y="35814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Sequencing</a:t>
            </a:r>
          </a:p>
        </p:txBody>
      </p:sp>
      <p:sp>
        <p:nvSpPr>
          <p:cNvPr id="55808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72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Sanger method</a:t>
            </a:r>
          </a:p>
          <a:p>
            <a:pPr lvl="1">
              <a:lnSpc>
                <a:spcPct val="90000"/>
              </a:lnSpc>
            </a:pPr>
            <a:r>
              <a:rPr lang="en-US"/>
              <a:t>synthesize complementary DNA </a:t>
            </a:r>
            <a:br>
              <a:rPr lang="en-US"/>
            </a:br>
            <a:r>
              <a:rPr lang="en-US"/>
              <a:t>strand </a:t>
            </a:r>
            <a:r>
              <a:rPr lang="en-US" i="1"/>
              <a:t>in vitro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in each tube:</a:t>
            </a:r>
          </a:p>
          <a:p>
            <a:pPr marL="1085850" lvl="2"/>
            <a:r>
              <a:rPr lang="en-US"/>
              <a:t>“normal” N-bases</a:t>
            </a:r>
          </a:p>
          <a:p>
            <a:pPr marL="1085850" lvl="2"/>
            <a:r>
              <a:rPr lang="en-US"/>
              <a:t>dideoxy N-bases</a:t>
            </a:r>
          </a:p>
          <a:p>
            <a:pPr lvl="3"/>
            <a:r>
              <a:rPr lang="en-US"/>
              <a:t>ddA, ddC, ddG, ddT</a:t>
            </a:r>
          </a:p>
          <a:p>
            <a:pPr marL="1085850" lvl="2"/>
            <a:r>
              <a:rPr lang="en-US"/>
              <a:t>DNA polymerase</a:t>
            </a:r>
          </a:p>
          <a:p>
            <a:pPr marL="1085850" lvl="2"/>
            <a:r>
              <a:rPr lang="en-US"/>
              <a:t>primer</a:t>
            </a:r>
          </a:p>
          <a:p>
            <a:pPr marL="1085850" lvl="2"/>
            <a:r>
              <a:rPr lang="en-US"/>
              <a:t>buffers &amp; salt</a:t>
            </a:r>
          </a:p>
        </p:txBody>
      </p:sp>
      <p:sp>
        <p:nvSpPr>
          <p:cNvPr id="558086" name="Oval 6"/>
          <p:cNvSpPr>
            <a:spLocks noChangeArrowheads="1"/>
          </p:cNvSpPr>
          <p:nvPr/>
        </p:nvSpPr>
        <p:spPr bwMode="auto">
          <a:xfrm>
            <a:off x="7772400" y="33528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1010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8087" name="Oval 7"/>
          <p:cNvSpPr>
            <a:spLocks noChangeArrowheads="1"/>
          </p:cNvSpPr>
          <p:nvPr/>
        </p:nvSpPr>
        <p:spPr bwMode="auto">
          <a:xfrm>
            <a:off x="5334000" y="1219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1010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8088" name="Rectangle 8"/>
          <p:cNvSpPr>
            <a:spLocks noChangeArrowheads="1"/>
          </p:cNvSpPr>
          <p:nvPr/>
        </p:nvSpPr>
        <p:spPr bwMode="auto">
          <a:xfrm>
            <a:off x="5029200" y="15240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089" name="Oval 9"/>
          <p:cNvSpPr>
            <a:spLocks noChangeArrowheads="1"/>
          </p:cNvSpPr>
          <p:nvPr/>
        </p:nvSpPr>
        <p:spPr bwMode="auto">
          <a:xfrm>
            <a:off x="7848600" y="44958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1010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8090" name="Oval 10"/>
          <p:cNvSpPr>
            <a:spLocks noChangeArrowheads="1"/>
          </p:cNvSpPr>
          <p:nvPr/>
        </p:nvSpPr>
        <p:spPr bwMode="auto">
          <a:xfrm>
            <a:off x="8763000" y="5181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1010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58091" name="Oval 11"/>
          <p:cNvSpPr>
            <a:spLocks noChangeArrowheads="1"/>
          </p:cNvSpPr>
          <p:nvPr/>
        </p:nvSpPr>
        <p:spPr bwMode="auto">
          <a:xfrm>
            <a:off x="3733800" y="5562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1010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1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the sequence</a:t>
            </a:r>
          </a:p>
        </p:txBody>
      </p:sp>
      <p:sp>
        <p:nvSpPr>
          <p:cNvPr id="5601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5867400" cy="220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Load gel with sequences from ddA, ddT, ddC, ddG in separate lanes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read lanes manually &amp; carefully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polyacrylamide gel</a:t>
            </a:r>
          </a:p>
        </p:txBody>
      </p:sp>
      <p:graphicFrame>
        <p:nvGraphicFramePr>
          <p:cNvPr id="560133" name="Object 5"/>
          <p:cNvGraphicFramePr>
            <a:graphicFrameLocks noChangeAspect="1"/>
          </p:cNvGraphicFramePr>
          <p:nvPr/>
        </p:nvGraphicFramePr>
        <p:xfrm>
          <a:off x="6324600" y="365125"/>
          <a:ext cx="2709863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5" imgW="2743200" imgH="6489700" progId="Word.Document.8">
                  <p:embed/>
                </p:oleObj>
              </mc:Choice>
              <mc:Fallback>
                <p:oleObj name="Document" r:id="rId5" imgW="2743200" imgH="6489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5125"/>
                        <a:ext cx="2709863" cy="641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00" y="2997200"/>
            <a:ext cx="299466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0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Advancements </a:t>
            </a:r>
            <a:r>
              <a:rPr lang="en-US" dirty="0" smtClean="0"/>
              <a:t>in </a:t>
            </a:r>
            <a:r>
              <a:rPr lang="en-US" dirty="0"/>
              <a:t>sequencing</a:t>
            </a:r>
          </a:p>
        </p:txBody>
      </p:sp>
      <p:pic>
        <p:nvPicPr>
          <p:cNvPr id="564227" name="Picture 3" descr="f17-05_sequencing_dna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698875"/>
            <a:ext cx="78486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92200"/>
            <a:ext cx="7772400" cy="2362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Fluorescent tagging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more radioactivity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4 bases in 1 lane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each base a different color</a:t>
            </a:r>
          </a:p>
          <a:p>
            <a:pPr>
              <a:lnSpc>
                <a:spcPct val="90000"/>
              </a:lnSpc>
            </a:pPr>
            <a:r>
              <a:rPr lang="en-US" dirty="0"/>
              <a:t>Automated reading</a:t>
            </a:r>
          </a:p>
        </p:txBody>
      </p:sp>
    </p:spTree>
    <p:extLst>
      <p:ext uri="{BB962C8B-B14F-4D97-AF65-F5344CB8AC3E}">
        <p14:creationId xmlns:p14="http://schemas.microsoft.com/office/powerpoint/2010/main" val="414086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152400" y="2679700"/>
            <a:ext cx="37338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 dirty="0">
                <a:solidFill>
                  <a:srgbClr val="0F116A"/>
                </a:solidFill>
              </a:rPr>
              <a:t>Applied </a:t>
            </a:r>
            <a:r>
              <a:rPr lang="en-US" sz="2200" b="1" dirty="0" err="1">
                <a:solidFill>
                  <a:srgbClr val="0F116A"/>
                </a:solidFill>
              </a:rPr>
              <a:t>Biosystems</a:t>
            </a:r>
            <a:r>
              <a:rPr lang="en-US" sz="2200" b="1" dirty="0">
                <a:solidFill>
                  <a:srgbClr val="0F116A"/>
                </a:solidFill>
              </a:rPr>
              <a:t>, </a:t>
            </a:r>
            <a:r>
              <a:rPr lang="en-US" sz="2200" b="1" dirty="0" err="1">
                <a:solidFill>
                  <a:srgbClr val="0F116A"/>
                </a:solidFill>
              </a:rPr>
              <a:t>Inc</a:t>
            </a:r>
            <a:r>
              <a:rPr lang="en-US" sz="2200" b="1" dirty="0">
                <a:solidFill>
                  <a:srgbClr val="0F116A"/>
                </a:solidFill>
              </a:rPr>
              <a:t> (ABI) built an industry on these machines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Advancements in </a:t>
            </a:r>
            <a:r>
              <a:rPr lang="en-US" dirty="0"/>
              <a:t>sequencing</a:t>
            </a:r>
          </a:p>
        </p:txBody>
      </p:sp>
      <p:sp>
        <p:nvSpPr>
          <p:cNvPr id="568325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3716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Capillary tube electrophoresis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>
                <a:ea typeface="ＭＳ Ｐゴシック" charset="-128"/>
              </a:rPr>
              <a:t>no more pouring gels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>
                <a:ea typeface="ＭＳ Ｐゴシック" charset="-128"/>
              </a:rPr>
              <a:t>higher capacity &amp; faster</a:t>
            </a:r>
          </a:p>
        </p:txBody>
      </p:sp>
      <p:pic>
        <p:nvPicPr>
          <p:cNvPr id="5683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48200"/>
            <a:ext cx="32385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83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5700" y="2819400"/>
            <a:ext cx="2705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74" y="3937000"/>
            <a:ext cx="4790425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200" y="1752600"/>
            <a:ext cx="2984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3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Genome Project</a:t>
            </a:r>
          </a:p>
        </p:txBody>
      </p:sp>
      <p:sp>
        <p:nvSpPr>
          <p:cNvPr id="574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4000" y="965200"/>
            <a:ext cx="5486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U.S government project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begun in 1990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estimated to be a 15 year project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DOE &amp; NIH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initiated by Jim Watson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led by </a:t>
            </a:r>
            <a:r>
              <a:rPr lang="en-US" sz="2400" u="sng" dirty="0">
                <a:solidFill>
                  <a:srgbClr val="CC0000"/>
                </a:solidFill>
              </a:rPr>
              <a:t>Francis Collins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goal was to sequence entire human genome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3 billion base pairs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Celera Genomics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Craig Venter</a:t>
            </a:r>
            <a:r>
              <a:rPr lang="en-US" sz="2400" dirty="0"/>
              <a:t> challenged gov’t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would do it faster, cheaper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private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3041412"/>
            <a:ext cx="2957317" cy="3549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035" y="228600"/>
            <a:ext cx="2299099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8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approaches</a:t>
            </a: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627063" y="4587875"/>
            <a:ext cx="32781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3. Assemble DNA sequence </a:t>
            </a:r>
          </a:p>
          <a:p>
            <a:pPr algn="l" eaLnBrk="1" hangingPunct="1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using overlapping sequences.</a:t>
            </a:r>
            <a:endParaRPr lang="en-US" sz="1800" b="1"/>
          </a:p>
        </p:txBody>
      </p:sp>
      <p:pic>
        <p:nvPicPr>
          <p:cNvPr id="57651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04900" y="1295400"/>
            <a:ext cx="3200400" cy="762000"/>
            <a:chOff x="480" y="816"/>
            <a:chExt cx="2016" cy="480"/>
          </a:xfrm>
        </p:grpSpPr>
        <p:sp>
          <p:nvSpPr>
            <p:cNvPr id="576518" name="Rectangle 6"/>
            <p:cNvSpPr>
              <a:spLocks noChangeArrowheads="1"/>
            </p:cNvSpPr>
            <p:nvPr/>
          </p:nvSpPr>
          <p:spPr bwMode="auto">
            <a:xfrm>
              <a:off x="480" y="816"/>
              <a:ext cx="2016" cy="4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19" name="Rectangle 7"/>
            <p:cNvSpPr>
              <a:spLocks noChangeArrowheads="1"/>
            </p:cNvSpPr>
            <p:nvPr/>
          </p:nvSpPr>
          <p:spPr bwMode="auto">
            <a:xfrm>
              <a:off x="535" y="979"/>
              <a:ext cx="1906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“map-based method”</a:t>
              </a:r>
            </a:p>
          </p:txBody>
        </p:sp>
        <p:sp>
          <p:nvSpPr>
            <p:cNvPr id="576520" name="Rectangle 8"/>
            <p:cNvSpPr>
              <a:spLocks noChangeArrowheads="1"/>
            </p:cNvSpPr>
            <p:nvPr/>
          </p:nvSpPr>
          <p:spPr bwMode="auto">
            <a:xfrm>
              <a:off x="978" y="816"/>
              <a:ext cx="1020" cy="23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</a:rPr>
                <a:t>gov’t method</a:t>
              </a:r>
              <a:endParaRPr lang="en-US" sz="18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1295400"/>
            <a:ext cx="3592513" cy="5475288"/>
            <a:chOff x="3408" y="816"/>
            <a:chExt cx="2263" cy="3449"/>
          </a:xfrm>
        </p:grpSpPr>
        <p:pic>
          <p:nvPicPr>
            <p:cNvPr id="576522" name="Picture 1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112"/>
              <a:ext cx="2263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600" y="816"/>
              <a:ext cx="2016" cy="480"/>
              <a:chOff x="3600" y="816"/>
              <a:chExt cx="2016" cy="480"/>
            </a:xfrm>
          </p:grpSpPr>
          <p:sp>
            <p:nvSpPr>
              <p:cNvPr id="576524" name="Rectangle 12"/>
              <p:cNvSpPr>
                <a:spLocks noChangeArrowheads="1"/>
              </p:cNvSpPr>
              <p:nvPr/>
            </p:nvSpPr>
            <p:spPr bwMode="auto">
              <a:xfrm>
                <a:off x="3600" y="816"/>
                <a:ext cx="2016" cy="48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525" name="Rectangle 13"/>
              <p:cNvSpPr>
                <a:spLocks noChangeArrowheads="1"/>
              </p:cNvSpPr>
              <p:nvPr/>
            </p:nvSpPr>
            <p:spPr bwMode="auto">
              <a:xfrm>
                <a:off x="3773" y="979"/>
                <a:ext cx="1670" cy="26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b="1">
                    <a:solidFill>
                      <a:srgbClr val="0F116A"/>
                    </a:solidFill>
                  </a:rPr>
                  <a:t>“shotgun method”</a:t>
                </a:r>
              </a:p>
            </p:txBody>
          </p:sp>
          <p:sp>
            <p:nvSpPr>
              <p:cNvPr id="576526" name="Rectangle 14"/>
              <p:cNvSpPr>
                <a:spLocks noChangeArrowheads="1"/>
              </p:cNvSpPr>
              <p:nvPr/>
            </p:nvSpPr>
            <p:spPr bwMode="auto">
              <a:xfrm>
                <a:off x="3782" y="816"/>
                <a:ext cx="1652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>
                    <a:solidFill>
                      <a:srgbClr val="CC0000"/>
                    </a:solidFill>
                  </a:rPr>
                  <a:t>Craig Venter’s method</a:t>
                </a:r>
                <a:endParaRPr lang="en-US" sz="18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576527" name="Rectangle 15"/>
            <p:cNvSpPr>
              <a:spLocks noChangeArrowheads="1"/>
            </p:cNvSpPr>
            <p:nvPr/>
          </p:nvSpPr>
          <p:spPr bwMode="auto">
            <a:xfrm>
              <a:off x="3552" y="1344"/>
              <a:ext cx="2112" cy="834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lIns="18288" tIns="18288" rIns="18288" bIns="18288">
              <a:prstTxWarp prst="textNoShape">
                <a:avLst/>
              </a:prstTxWarp>
              <a:spAutoFit/>
            </a:bodyPr>
            <a:lstStyle/>
            <a:p>
              <a:pPr marL="228600" indent="-228600" algn="l" eaLnBrk="1" hangingPunct="1">
                <a:lnSpc>
                  <a:spcPct val="105000"/>
                </a:lnSpc>
                <a:buFont typeface="Times" charset="0"/>
                <a:buNone/>
              </a:pPr>
              <a:r>
                <a:rPr lang="en-US" sz="1600" b="1">
                  <a:solidFill>
                    <a:srgbClr val="000000"/>
                  </a:solidFill>
                </a:rPr>
                <a:t>1. Cut DNA entire chromosome into small fragments and clone.</a:t>
              </a:r>
            </a:p>
            <a:p>
              <a:pPr marL="228600" indent="-228600" algn="l" eaLnBrk="1" hangingPunct="1">
                <a:lnSpc>
                  <a:spcPct val="105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2. Sequence each segment &amp; arrange based on overlapping nucleotide sequences.</a:t>
              </a:r>
              <a:endParaRPr lang="en-US" sz="1600" b="1"/>
            </a:p>
          </p:txBody>
        </p:sp>
      </p:grpSp>
      <p:sp>
        <p:nvSpPr>
          <p:cNvPr id="576528" name="Rectangle 16"/>
          <p:cNvSpPr>
            <a:spLocks noChangeArrowheads="1"/>
          </p:cNvSpPr>
          <p:nvPr/>
        </p:nvSpPr>
        <p:spPr bwMode="auto">
          <a:xfrm>
            <a:off x="685800" y="2133600"/>
            <a:ext cx="4038600" cy="13239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prstTxWarp prst="textNoShape">
              <a:avLst/>
            </a:prstTxWarp>
            <a:spAutoFit/>
          </a:bodyPr>
          <a:lstStyle/>
          <a:p>
            <a:pPr marL="228600" indent="-228600" algn="l" eaLnBrk="1" hangingPunct="1">
              <a:lnSpc>
                <a:spcPct val="105000"/>
              </a:lnSpc>
              <a:buFont typeface="Arial" charset="0"/>
              <a:buAutoNum type="arabicPeriod"/>
            </a:pPr>
            <a:r>
              <a:rPr lang="en-US" sz="1600" b="1">
                <a:solidFill>
                  <a:srgbClr val="000000"/>
                </a:solidFill>
              </a:rPr>
              <a:t>Cut DNA segment into fragments, arrange based on overlapping nucleotide sequences, and clone fragments.</a:t>
            </a:r>
          </a:p>
          <a:p>
            <a:pPr marL="228600" indent="-228600" algn="l" eaLnBrk="1" hangingPunct="1">
              <a:lnSpc>
                <a:spcPct val="105000"/>
              </a:lnSpc>
            </a:pPr>
            <a:r>
              <a:rPr lang="en-US" sz="1600" b="1">
                <a:solidFill>
                  <a:srgbClr val="000000"/>
                </a:solidFill>
              </a:rPr>
              <a:t>2. Cut and clone into smaller fragments.</a:t>
            </a:r>
            <a:endParaRPr lang="en-US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0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321</Words>
  <Application>Microsoft Macintosh PowerPoint</Application>
  <PresentationFormat>On-screen Show (4:3)</PresentationFormat>
  <Paragraphs>86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Document</vt:lpstr>
      <vt:lpstr>A Lot More Advanced Biotechnology Tools</vt:lpstr>
      <vt:lpstr>DNA Sequencing</vt:lpstr>
      <vt:lpstr>DNA Sequencing</vt:lpstr>
      <vt:lpstr>Reading the sequence</vt:lpstr>
      <vt:lpstr>Advancements in sequencing</vt:lpstr>
      <vt:lpstr>More Advancements in sequencing</vt:lpstr>
      <vt:lpstr>Human Genome Project</vt:lpstr>
      <vt:lpstr>Different approaches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Lot More Advanced Biotechnology Tools</dc:title>
  <dc:creator>Plano High School</dc:creator>
  <cp:lastModifiedBy>Plano High School</cp:lastModifiedBy>
  <cp:revision>6</cp:revision>
  <dcterms:created xsi:type="dcterms:W3CDTF">2017-05-26T16:37:11Z</dcterms:created>
  <dcterms:modified xsi:type="dcterms:W3CDTF">2017-05-26T16:54:35Z</dcterms:modified>
</cp:coreProperties>
</file>