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1.bin" ContentType="audio/unknown"/>
  <Override PartName="/ppt/notesSlides/notesSlide3.xml" ContentType="application/vnd.openxmlformats-officedocument.presentationml.notesSlide+xml"/>
  <Override PartName="/ppt/media/audio2.bin" ContentType="audio/unknown"/>
  <Override PartName="/ppt/media/audio3.bin" ContentType="audio/unknown"/>
  <Override PartName="/ppt/media/audio4.bin" ContentType="audio/unknown"/>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audio5.bin" ContentType="audio/unknown"/>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25.xml" ContentType="application/vnd.openxmlformats-officedocument.presentationml.notesSlide+xml"/>
  <Override PartName="/ppt/tags/tag2.xml" ContentType="application/vnd.openxmlformats-officedocument.presentationml.tags+xml"/>
  <Override PartName="/ppt/notesSlides/notesSlide26.xml" ContentType="application/vnd.openxmlformats-officedocument.presentationml.notesSlide+xml"/>
  <Override PartName="/ppt/tags/tag3.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128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EA636A-DA80-1740-9D99-0A59BDFFB87F}" type="datetimeFigureOut">
              <a:rPr lang="en-US" smtClean="0"/>
              <a:t>5/26/17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346B5-A5BD-3645-898D-65D389F71480}" type="slidenum">
              <a:rPr lang="en-US" smtClean="0"/>
              <a:t>‹#›</a:t>
            </a:fld>
            <a:endParaRPr lang="en-US"/>
          </a:p>
        </p:txBody>
      </p:sp>
    </p:spTree>
    <p:extLst>
      <p:ext uri="{BB962C8B-B14F-4D97-AF65-F5344CB8AC3E}">
        <p14:creationId xmlns:p14="http://schemas.microsoft.com/office/powerpoint/2010/main" val="32517671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08EB0B9-9B85-4B42-A9A4-80BDE58840CF}" type="slidenum">
              <a:rPr lang="en-US"/>
              <a:pPr/>
              <a:t>2</a:t>
            </a:fld>
            <a:endParaRPr lang="en-US"/>
          </a:p>
        </p:txBody>
      </p:sp>
      <p:sp>
        <p:nvSpPr>
          <p:cNvPr id="4751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51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9752E96-E9DE-E745-A86B-64CBA2AEE54A}" type="slidenum">
              <a:rPr lang="en-US"/>
              <a:pPr/>
              <a:t>11</a:t>
            </a:fld>
            <a:endParaRPr lang="en-US"/>
          </a:p>
        </p:txBody>
      </p:sp>
      <p:sp>
        <p:nvSpPr>
          <p:cNvPr id="5017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17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3D1550E-B9D2-4849-AA56-9E7773254E64}" type="slidenum">
              <a:rPr lang="en-US"/>
              <a:pPr/>
              <a:t>12</a:t>
            </a:fld>
            <a:endParaRPr lang="en-US"/>
          </a:p>
        </p:txBody>
      </p:sp>
      <p:sp>
        <p:nvSpPr>
          <p:cNvPr id="4894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94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8876EAE-4D83-F34C-ABE4-BED9950297BF}" type="slidenum">
              <a:rPr lang="en-US"/>
              <a:pPr/>
              <a:t>13</a:t>
            </a:fld>
            <a:endParaRPr lang="en-US"/>
          </a:p>
        </p:txBody>
      </p:sp>
      <p:sp>
        <p:nvSpPr>
          <p:cNvPr id="4915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15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1863C68-66EB-5248-A888-4C90BBDC00A1}" type="slidenum">
              <a:rPr lang="en-US"/>
              <a:pPr/>
              <a:t>14</a:t>
            </a:fld>
            <a:endParaRPr lang="en-US"/>
          </a:p>
        </p:txBody>
      </p:sp>
      <p:sp>
        <p:nvSpPr>
          <p:cNvPr id="4935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35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387F59D-D55A-B84F-ACEF-5D8E2B714419}" type="slidenum">
              <a:rPr lang="en-US"/>
              <a:pPr/>
              <a:t>15</a:t>
            </a:fld>
            <a:endParaRPr lang="en-US"/>
          </a:p>
        </p:txBody>
      </p:sp>
      <p:sp>
        <p:nvSpPr>
          <p:cNvPr id="4526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526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1F47ECA-6D38-DA49-BE88-B1A4F62D00FF}" type="slidenum">
              <a:rPr lang="en-US"/>
              <a:pPr/>
              <a:t>16</a:t>
            </a:fld>
            <a:endParaRPr lang="en-US"/>
          </a:p>
        </p:txBody>
      </p:sp>
      <p:sp>
        <p:nvSpPr>
          <p:cNvPr id="5120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20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1838A23-4CE4-614E-8EC6-6BCE53364214}" type="slidenum">
              <a:rPr lang="en-US"/>
              <a:pPr/>
              <a:t>17</a:t>
            </a:fld>
            <a:endParaRPr lang="en-US"/>
          </a:p>
        </p:txBody>
      </p:sp>
      <p:sp>
        <p:nvSpPr>
          <p:cNvPr id="5038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38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3B14544-772F-1C48-9B4A-FF9909FAC92A}" type="slidenum">
              <a:rPr lang="en-US"/>
              <a:pPr/>
              <a:t>18</a:t>
            </a:fld>
            <a:endParaRPr lang="en-US"/>
          </a:p>
        </p:txBody>
      </p:sp>
      <p:sp>
        <p:nvSpPr>
          <p:cNvPr id="5058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58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5E4493C-13B6-B54C-910A-3E4FC0322E93}" type="slidenum">
              <a:rPr lang="en-US"/>
              <a:pPr/>
              <a:t>19</a:t>
            </a:fld>
            <a:endParaRPr lang="en-US"/>
          </a:p>
        </p:txBody>
      </p:sp>
      <p:sp>
        <p:nvSpPr>
          <p:cNvPr id="5079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79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52256DA-8011-E542-BBAA-13E1A5FD1CBF}" type="slidenum">
              <a:rPr lang="en-US"/>
              <a:pPr/>
              <a:t>21</a:t>
            </a:fld>
            <a:endParaRPr lang="en-US"/>
          </a:p>
        </p:txBody>
      </p:sp>
      <p:sp>
        <p:nvSpPr>
          <p:cNvPr id="4608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6080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971B0E7-76FB-E246-84AA-CEFB950FB3B9}" type="slidenum">
              <a:rPr lang="en-US"/>
              <a:pPr/>
              <a:t>3</a:t>
            </a:fld>
            <a:endParaRPr lang="en-US"/>
          </a:p>
        </p:txBody>
      </p:sp>
      <p:sp>
        <p:nvSpPr>
          <p:cNvPr id="4771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71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E58EF1B-89A9-9349-8AA1-8E5ED78227EB}" type="slidenum">
              <a:rPr lang="en-US"/>
              <a:pPr/>
              <a:t>22</a:t>
            </a:fld>
            <a:endParaRPr lang="en-US"/>
          </a:p>
        </p:txBody>
      </p:sp>
      <p:sp>
        <p:nvSpPr>
          <p:cNvPr id="4628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628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2491AD0-0CD1-884D-A9FF-27687801C9F3}" type="slidenum">
              <a:rPr lang="en-US"/>
              <a:pPr/>
              <a:t>23</a:t>
            </a:fld>
            <a:endParaRPr lang="en-US"/>
          </a:p>
        </p:txBody>
      </p:sp>
      <p:sp>
        <p:nvSpPr>
          <p:cNvPr id="4648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6489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r>
              <a:rPr lang="en-US"/>
              <a:t>PCR is an incredibly versatile technique:</a:t>
            </a:r>
          </a:p>
          <a:p>
            <a:r>
              <a:rPr lang="en-US"/>
              <a:t>An important use of PCR now is to “pull out” a piece of DNA sequence, like a gene, from a larger collection of DNA, like the whole cellular genome. You don’t have to go through the process of restriction digest anymore to cut the gene out of the cellular DNA. You can just define the gene with “flanking” primers and get a lot of copies in 40 minutes through PCR.</a:t>
            </a:r>
          </a:p>
          <a:p>
            <a:endParaRPr lang="en-US"/>
          </a:p>
          <a:p>
            <a:r>
              <a:rPr lang="en-US"/>
              <a:t>Note: You can also add in a restriction site to the copies of the gene (if one doesn’t exist) by adding them at the end of the original primers.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D343380-1A15-F644-BC99-67F61ED459B4}" type="slidenum">
              <a:rPr lang="en-US"/>
              <a:pPr/>
              <a:t>24</a:t>
            </a:fld>
            <a:endParaRPr lang="en-US"/>
          </a:p>
        </p:txBody>
      </p:sp>
      <p:sp>
        <p:nvSpPr>
          <p:cNvPr id="4669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669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7617AEE-BA04-C648-AE17-1B42DFB9848A}" type="slidenum">
              <a:rPr lang="en-US"/>
              <a:pPr/>
              <a:t>25</a:t>
            </a:fld>
            <a:endParaRPr lang="en-US"/>
          </a:p>
        </p:txBody>
      </p:sp>
      <p:sp>
        <p:nvSpPr>
          <p:cNvPr id="4689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689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Taq = Thermus aquaticus (an Archaebactera)</a:t>
            </a:r>
          </a:p>
          <a:p>
            <a:r>
              <a:rPr lang="en-US"/>
              <a:t>Highly thermostable – withstands temperatures up to 95°C for more than 40min.</a:t>
            </a:r>
          </a:p>
          <a:p>
            <a:r>
              <a:rPr lang="en-US"/>
              <a:t>BTW, Taq is patented by Roche and is very expensive. Its usually the largest consumable expense in a genomics lab. I’ve heard stories of blackmarket Taq clones, so scientists could grow up their own bacteria to produce Taq in the lab. It’s like pirated software -- pirated genes!</a:t>
            </a:r>
          </a:p>
          <a:p>
            <a:endParaRPr lang="en-US"/>
          </a:p>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4BA4AF6-AC52-4C4A-95F8-4505841279E5}" type="slidenum">
              <a:rPr lang="en-US"/>
              <a:pPr/>
              <a:t>26</a:t>
            </a:fld>
            <a:endParaRPr lang="en-US"/>
          </a:p>
        </p:txBody>
      </p:sp>
      <p:sp>
        <p:nvSpPr>
          <p:cNvPr id="4710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104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r>
              <a:rPr lang="en-US"/>
              <a:t>In 1985, Kary Mullis invented a process he called PCR, which solved a core problem in genetics: How to make copies of a strand of DNA you are interested in.</a:t>
            </a:r>
          </a:p>
          <a:p>
            <a:r>
              <a:rPr lang="en-US"/>
              <a:t>The existing methods were slow, expensive &amp; imprecise. PCR turns the job over to the very biomolecules that nature uses for copying DNA: two "primers" that flag the beginning &amp; end of the DNA stretch to be copied; DNA polymerase that walks along the segment of DNA, reading its code &amp; assembling a copy; and a pile of DNA building blocks that the polymerase needs to make that copy.</a:t>
            </a:r>
          </a:p>
          <a:p>
            <a:r>
              <a:rPr lang="en-US"/>
              <a:t>As he wrote later in Scientific American:</a:t>
            </a:r>
          </a:p>
          <a:p>
            <a:r>
              <a:rPr lang="en-US"/>
              <a:t>"Beginning with a single molecule of the genetic material DNA, the PCR can generate 100 billion similar molecules in an afternoon. The reaction is easy to execute. It requires no more than a test tube, a few simple reagents and a source of heat. The DNA sample that one wishes to copy can be pure, or it can be a minute part of an extremely complex mixture of biological materials. The DNA may come from a hospital tissue specimen, from a single human hair, from a drop of dried blood at the scene of a crime, from the tissues of a mummified brain or from a 40,000-year-old wooly mammoth frozen in a glacier."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B6FB917E-0EF0-E542-96AB-7C59DA8F76A4}" type="slidenum">
              <a:rPr lang="en-US"/>
              <a:pPr/>
              <a:t>27</a:t>
            </a:fld>
            <a:endParaRPr lang="en-US"/>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xfrm>
            <a:off x="685800" y="4343400"/>
            <a:ext cx="5486400" cy="4114800"/>
          </a:xfrm>
          <a:noFill/>
          <a:ln w="9525"/>
        </p:spPr>
        <p:txBody>
          <a:bodyPr/>
          <a:lstStyle/>
          <a:p>
            <a:r>
              <a:rPr lang="en-US" b="1">
                <a:latin typeface="Times New Roman" charset="0"/>
                <a:ea typeface="ＭＳ Ｐゴシック" charset="-128"/>
                <a:cs typeface="ＭＳ Ｐゴシック" charset="-128"/>
              </a:rPr>
              <a:t>Answer</a:t>
            </a:r>
            <a:r>
              <a:rPr lang="en-US">
                <a:latin typeface="Times New Roman" charset="0"/>
                <a:ea typeface="ＭＳ Ｐゴシック" charset="-128"/>
                <a:cs typeface="ＭＳ Ｐゴシック" charset="-128"/>
              </a:rPr>
              <a:t>:  b</a:t>
            </a:r>
            <a:endParaRPr lang="en-US" b="1">
              <a:latin typeface="Times New Roman" charset="0"/>
              <a:ea typeface="ＭＳ Ｐゴシック" charset="-128"/>
              <a:cs typeface="ＭＳ Ｐゴシック" charset="-128"/>
            </a:endParaRPr>
          </a:p>
          <a:p>
            <a:r>
              <a:rPr lang="en-US" b="1">
                <a:latin typeface="Times New Roman" charset="0"/>
                <a:ea typeface="ＭＳ Ｐゴシック" charset="-128"/>
                <a:cs typeface="ＭＳ Ｐゴシック" charset="-128"/>
              </a:rPr>
              <a:t>Source</a:t>
            </a:r>
            <a:r>
              <a:rPr lang="en-US">
                <a:latin typeface="Times New Roman" charset="0"/>
                <a:ea typeface="ＭＳ Ｐゴシック" charset="-128"/>
                <a:cs typeface="ＭＳ Ｐゴシック" charset="-128"/>
              </a:rPr>
              <a:t>: Barstow - </a:t>
            </a:r>
            <a:r>
              <a:rPr lang="en-US" i="1">
                <a:latin typeface="Times New Roman" charset="0"/>
                <a:ea typeface="ＭＳ Ｐゴシック" charset="-128"/>
                <a:cs typeface="ＭＳ Ｐゴシック" charset="-128"/>
              </a:rPr>
              <a:t>Test Bank for Biology</a:t>
            </a:r>
            <a:r>
              <a:rPr lang="en-US">
                <a:latin typeface="Times New Roman" charset="0"/>
                <a:ea typeface="ＭＳ Ｐゴシック" charset="-128"/>
                <a:cs typeface="ＭＳ Ｐゴシック" charset="-128"/>
              </a:rPr>
              <a:t>, Seventh Edition, Question #49</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5D9F6318-B62A-F449-AACF-0F791A3C1A59}" type="slidenum">
              <a:rPr lang="en-US"/>
              <a:pPr/>
              <a:t>28</a:t>
            </a:fld>
            <a:endParaRPr lang="en-US"/>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xfrm>
            <a:off x="685800" y="4343400"/>
            <a:ext cx="5486400" cy="4114800"/>
          </a:xfrm>
          <a:noFill/>
          <a:ln w="9525"/>
        </p:spPr>
        <p:txBody>
          <a:bodyPr/>
          <a:lstStyle/>
          <a:p>
            <a:pPr marL="228600" indent="-228600"/>
            <a:r>
              <a:rPr lang="en-US" b="1">
                <a:latin typeface="Times New Roman" charset="0"/>
                <a:ea typeface="ＭＳ Ｐゴシック" charset="-128"/>
                <a:cs typeface="ＭＳ Ｐゴシック" charset="-128"/>
              </a:rPr>
              <a:t>Answer</a:t>
            </a:r>
            <a:r>
              <a:rPr lang="en-US">
                <a:latin typeface="Times New Roman" charset="0"/>
                <a:ea typeface="ＭＳ Ｐゴシック" charset="-128"/>
                <a:cs typeface="ＭＳ Ｐゴシック" charset="-128"/>
              </a:rPr>
              <a:t>:  b</a:t>
            </a:r>
            <a:endParaRPr lang="en-US" b="1">
              <a:latin typeface="Times New Roman" charset="0"/>
              <a:ea typeface="ＭＳ Ｐゴシック" charset="-128"/>
              <a:cs typeface="ＭＳ Ｐゴシック" charset="-128"/>
            </a:endParaRPr>
          </a:p>
          <a:p>
            <a:pPr marL="228600" indent="-228600"/>
            <a:r>
              <a:rPr lang="en-US" b="1">
                <a:latin typeface="Times New Roman" charset="0"/>
                <a:ea typeface="ＭＳ Ｐゴシック" charset="-128"/>
                <a:cs typeface="ＭＳ Ｐゴシック" charset="-128"/>
              </a:rPr>
              <a:t>Source</a:t>
            </a:r>
            <a:r>
              <a:rPr lang="en-US">
                <a:latin typeface="Times New Roman" charset="0"/>
                <a:ea typeface="ＭＳ Ｐゴシック" charset="-128"/>
                <a:cs typeface="ＭＳ Ｐゴシック" charset="-128"/>
              </a:rPr>
              <a:t>: Barstow - </a:t>
            </a:r>
            <a:r>
              <a:rPr lang="en-US" i="1">
                <a:latin typeface="Times New Roman" charset="0"/>
                <a:ea typeface="ＭＳ Ｐゴシック" charset="-128"/>
                <a:cs typeface="ＭＳ Ｐゴシック" charset="-128"/>
              </a:rPr>
              <a:t>Test Bank for Biology</a:t>
            </a:r>
            <a:r>
              <a:rPr lang="en-US">
                <a:latin typeface="Times New Roman" charset="0"/>
                <a:ea typeface="ＭＳ Ｐゴシック" charset="-128"/>
                <a:cs typeface="ＭＳ Ｐゴシック" charset="-128"/>
              </a:rPr>
              <a:t>, Seventh Edition, Question #39</a:t>
            </a:r>
          </a:p>
          <a:p>
            <a:pPr marL="228600" indent="-228600"/>
            <a:r>
              <a:rPr lang="en-US" b="1">
                <a:latin typeface="Times New Roman" charset="0"/>
                <a:ea typeface="ＭＳ Ｐゴシック" charset="-128"/>
                <a:cs typeface="ＭＳ Ｐゴシック" charset="-128"/>
              </a:rPr>
              <a:t>Discussion Notes for the Instructor</a:t>
            </a:r>
          </a:p>
          <a:p>
            <a:pPr marL="228600" indent="-228600"/>
            <a:r>
              <a:rPr lang="en-US">
                <a:latin typeface="Times New Roman" charset="0"/>
                <a:ea typeface="ＭＳ Ｐゴシック" charset="-128"/>
                <a:cs typeface="ＭＳ Ｐゴシック" charset="-128"/>
              </a:rPr>
              <a:t>There are several questions which can be asked to guide the discussion of this question, including:</a:t>
            </a:r>
          </a:p>
          <a:p>
            <a:pPr marL="685800" lvl="1" indent="-228600">
              <a:buFontTx/>
              <a:buChar char="•"/>
            </a:pPr>
            <a:r>
              <a:rPr lang="en-US">
                <a:latin typeface="Times New Roman" charset="0"/>
              </a:rPr>
              <a:t>Do offspring have all of the DNA from each parent?</a:t>
            </a:r>
          </a:p>
          <a:p>
            <a:pPr marL="685800" lvl="1" indent="-228600">
              <a:buFontTx/>
              <a:buChar char="•"/>
            </a:pPr>
            <a:r>
              <a:rPr lang="en-US">
                <a:latin typeface="Times New Roman" charset="0"/>
              </a:rPr>
              <a:t>If not, how much DNA did the offspring get from each parent?</a:t>
            </a:r>
          </a:p>
          <a:p>
            <a:pPr marL="685800" lvl="1" indent="-228600">
              <a:buFontTx/>
              <a:buChar char="•"/>
            </a:pPr>
            <a:r>
              <a:rPr lang="en-US">
                <a:latin typeface="Times New Roman" charset="0"/>
              </a:rPr>
              <a:t>Do offspring have any DNA that was not present in either parent?</a:t>
            </a:r>
          </a:p>
          <a:p>
            <a:pPr marL="228600" indent="-228600"/>
            <a:r>
              <a:rPr lang="en-US">
                <a:latin typeface="Times New Roman" charset="0"/>
                <a:ea typeface="ＭＳ Ｐゴシック" charset="-128"/>
                <a:cs typeface="ＭＳ Ｐゴシック" charset="-128"/>
              </a:rPr>
              <a:t>Using these questions as an outline, discussion of the choices might look like this:</a:t>
            </a:r>
          </a:p>
          <a:p>
            <a:pPr marL="685800" lvl="1" indent="-228600">
              <a:buFontTx/>
              <a:buChar char="•"/>
            </a:pPr>
            <a:r>
              <a:rPr lang="en-US">
                <a:latin typeface="Times New Roman" charset="0"/>
              </a:rPr>
              <a:t>Choice A, B contains DNA not found in either A or C (bands 3, 4, 8 from the top down)</a:t>
            </a:r>
          </a:p>
          <a:p>
            <a:pPr marL="685800" lvl="1" indent="-228600">
              <a:buFontTx/>
              <a:buChar char="•"/>
            </a:pPr>
            <a:r>
              <a:rPr lang="en-US">
                <a:latin typeface="Times New Roman" charset="0"/>
              </a:rPr>
              <a:t>Choice B, correct</a:t>
            </a:r>
          </a:p>
          <a:p>
            <a:pPr marL="685800" lvl="1" indent="-228600">
              <a:buFontTx/>
              <a:buChar char="•"/>
            </a:pPr>
            <a:r>
              <a:rPr lang="en-US">
                <a:latin typeface="Times New Roman" charset="0"/>
              </a:rPr>
              <a:t>Choice C, D contains DNA not found in either B or C (bands 1, 4, 5 from the top down)</a:t>
            </a:r>
          </a:p>
          <a:p>
            <a:pPr marL="685800" lvl="1" indent="-228600">
              <a:buFontTx/>
              <a:buChar char="•"/>
            </a:pPr>
            <a:r>
              <a:rPr lang="en-US">
                <a:latin typeface="Times New Roman" charset="0"/>
              </a:rPr>
              <a:t>Choice D, A contains DNA not found in either B or C (bands 1, 2, 4, 6 from the top down)</a:t>
            </a:r>
          </a:p>
          <a:p>
            <a:pPr marL="685800" lvl="1" indent="-228600">
              <a:buFontTx/>
              <a:buChar char="•"/>
            </a:pPr>
            <a:r>
              <a:rPr lang="en-US">
                <a:latin typeface="Times New Roman" charset="0"/>
              </a:rPr>
              <a:t>Choice E, A contains DNA not found in either C or D (bands 1, 7 from the top down)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26741004-F97F-7A48-B416-7C260D791E0D}" type="slidenum">
              <a:rPr lang="en-US"/>
              <a:pPr/>
              <a:t>29</a:t>
            </a:fld>
            <a:endParaRPr lang="en-US"/>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xfrm>
            <a:off x="685800" y="4343400"/>
            <a:ext cx="5486400" cy="4114800"/>
          </a:xfrm>
          <a:noFill/>
          <a:ln w="9525"/>
        </p:spPr>
        <p:txBody>
          <a:bodyPr/>
          <a:lstStyle/>
          <a:p>
            <a:pPr marL="228600" indent="-228600"/>
            <a:r>
              <a:rPr lang="en-US" b="1">
                <a:latin typeface="Times New Roman" charset="0"/>
                <a:ea typeface="ＭＳ Ｐゴシック" charset="-128"/>
                <a:cs typeface="ＭＳ Ｐゴシック" charset="-128"/>
              </a:rPr>
              <a:t>Answer</a:t>
            </a:r>
            <a:r>
              <a:rPr lang="en-US">
                <a:latin typeface="Times New Roman" charset="0"/>
                <a:ea typeface="ＭＳ Ｐゴシック" charset="-128"/>
                <a:cs typeface="ＭＳ Ｐゴシック" charset="-128"/>
              </a:rPr>
              <a:t>:  b</a:t>
            </a:r>
            <a:endParaRPr lang="en-US" b="1">
              <a:latin typeface="Times New Roman" charset="0"/>
              <a:ea typeface="ＭＳ Ｐゴシック" charset="-128"/>
              <a:cs typeface="ＭＳ Ｐゴシック" charset="-128"/>
            </a:endParaRPr>
          </a:p>
          <a:p>
            <a:pPr marL="228600" indent="-228600"/>
            <a:r>
              <a:rPr lang="en-US" b="1">
                <a:latin typeface="Times New Roman" charset="0"/>
                <a:ea typeface="ＭＳ Ｐゴシック" charset="-128"/>
                <a:cs typeface="ＭＳ Ｐゴシック" charset="-128"/>
              </a:rPr>
              <a:t>Source</a:t>
            </a:r>
            <a:r>
              <a:rPr lang="en-US">
                <a:latin typeface="Times New Roman" charset="0"/>
                <a:ea typeface="ＭＳ Ｐゴシック" charset="-128"/>
                <a:cs typeface="ＭＳ Ｐゴシック" charset="-128"/>
              </a:rPr>
              <a:t>: Barstow - </a:t>
            </a:r>
            <a:r>
              <a:rPr lang="en-US" i="1">
                <a:latin typeface="Times New Roman" charset="0"/>
                <a:ea typeface="ＭＳ Ｐゴシック" charset="-128"/>
                <a:cs typeface="ＭＳ Ｐゴシック" charset="-128"/>
              </a:rPr>
              <a:t>Test Bank for Biology</a:t>
            </a:r>
            <a:r>
              <a:rPr lang="en-US">
                <a:latin typeface="Times New Roman" charset="0"/>
                <a:ea typeface="ＭＳ Ｐゴシック" charset="-128"/>
                <a:cs typeface="ＭＳ Ｐゴシック" charset="-128"/>
              </a:rPr>
              <a:t>, Seventh Edition, Question #40</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7C5F820-ADF3-0F4F-8C79-5A3FFBE1FA92}" type="slidenum">
              <a:rPr lang="en-US"/>
              <a:pPr/>
              <a:t>4</a:t>
            </a:fld>
            <a:endParaRPr lang="en-US"/>
          </a:p>
        </p:txBody>
      </p:sp>
      <p:sp>
        <p:nvSpPr>
          <p:cNvPr id="4792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92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F19F524-8FEC-114C-A8B6-F19F38E2836F}" type="slidenum">
              <a:rPr lang="en-US"/>
              <a:pPr/>
              <a:t>5</a:t>
            </a:fld>
            <a:endParaRPr lang="en-US"/>
          </a:p>
        </p:txBody>
      </p:sp>
      <p:sp>
        <p:nvSpPr>
          <p:cNvPr id="4812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2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785A9EF-1300-9046-AE4F-0F055F8D47D6}" type="slidenum">
              <a:rPr lang="en-US"/>
              <a:pPr/>
              <a:t>6</a:t>
            </a:fld>
            <a:endParaRPr lang="en-US"/>
          </a:p>
        </p:txBody>
      </p:sp>
      <p:sp>
        <p:nvSpPr>
          <p:cNvPr id="5099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99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BABB4C3-0D8A-D94E-9F25-683722DC0AFC}" type="slidenum">
              <a:rPr lang="en-US"/>
              <a:pPr/>
              <a:t>7</a:t>
            </a:fld>
            <a:endParaRPr lang="en-US"/>
          </a:p>
        </p:txBody>
      </p:sp>
      <p:sp>
        <p:nvSpPr>
          <p:cNvPr id="4853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53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C6AE111-1D24-264A-A7A8-14EDD8D51F7A}" type="slidenum">
              <a:rPr lang="en-US"/>
              <a:pPr/>
              <a:t>8</a:t>
            </a:fld>
            <a:endParaRPr lang="en-US"/>
          </a:p>
        </p:txBody>
      </p:sp>
      <p:sp>
        <p:nvSpPr>
          <p:cNvPr id="4956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56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4A1E83F-5193-2445-880F-980934E5F715}" type="slidenum">
              <a:rPr lang="en-US"/>
              <a:pPr/>
              <a:t>9</a:t>
            </a:fld>
            <a:endParaRPr lang="en-US"/>
          </a:p>
        </p:txBody>
      </p:sp>
      <p:sp>
        <p:nvSpPr>
          <p:cNvPr id="4976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76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F1F107B-3FB6-5F45-AF69-E5D3C75FEFA4}" type="slidenum">
              <a:rPr lang="en-US"/>
              <a:pPr/>
              <a:t>10</a:t>
            </a:fld>
            <a:endParaRPr lang="en-US"/>
          </a:p>
        </p:txBody>
      </p:sp>
      <p:sp>
        <p:nvSpPr>
          <p:cNvPr id="4997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97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5F292A-8172-834A-BD7F-C3441EA6E3DA}" type="datetimeFigureOut">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B35A1-29CD-0641-8433-1FB9CA05FEFA}" type="slidenum">
              <a:rPr lang="en-US" smtClean="0"/>
              <a:t>‹#›</a:t>
            </a:fld>
            <a:endParaRPr lang="en-US"/>
          </a:p>
        </p:txBody>
      </p:sp>
    </p:spTree>
    <p:extLst>
      <p:ext uri="{BB962C8B-B14F-4D97-AF65-F5344CB8AC3E}">
        <p14:creationId xmlns:p14="http://schemas.microsoft.com/office/powerpoint/2010/main" val="892752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5F292A-8172-834A-BD7F-C3441EA6E3DA}" type="datetimeFigureOut">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B35A1-29CD-0641-8433-1FB9CA05FEFA}" type="slidenum">
              <a:rPr lang="en-US" smtClean="0"/>
              <a:t>‹#›</a:t>
            </a:fld>
            <a:endParaRPr lang="en-US"/>
          </a:p>
        </p:txBody>
      </p:sp>
    </p:spTree>
    <p:extLst>
      <p:ext uri="{BB962C8B-B14F-4D97-AF65-F5344CB8AC3E}">
        <p14:creationId xmlns:p14="http://schemas.microsoft.com/office/powerpoint/2010/main" val="3521628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5F292A-8172-834A-BD7F-C3441EA6E3DA}" type="datetimeFigureOut">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B35A1-29CD-0641-8433-1FB9CA05FEFA}" type="slidenum">
              <a:rPr lang="en-US" smtClean="0"/>
              <a:t>‹#›</a:t>
            </a:fld>
            <a:endParaRPr lang="en-US"/>
          </a:p>
        </p:txBody>
      </p:sp>
    </p:spTree>
    <p:extLst>
      <p:ext uri="{BB962C8B-B14F-4D97-AF65-F5344CB8AC3E}">
        <p14:creationId xmlns:p14="http://schemas.microsoft.com/office/powerpoint/2010/main" val="1595985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5F292A-8172-834A-BD7F-C3441EA6E3DA}" type="datetimeFigureOut">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B35A1-29CD-0641-8433-1FB9CA05FEFA}" type="slidenum">
              <a:rPr lang="en-US" smtClean="0"/>
              <a:t>‹#›</a:t>
            </a:fld>
            <a:endParaRPr lang="en-US"/>
          </a:p>
        </p:txBody>
      </p:sp>
    </p:spTree>
    <p:extLst>
      <p:ext uri="{BB962C8B-B14F-4D97-AF65-F5344CB8AC3E}">
        <p14:creationId xmlns:p14="http://schemas.microsoft.com/office/powerpoint/2010/main" val="292112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5F292A-8172-834A-BD7F-C3441EA6E3DA}" type="datetimeFigureOut">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B35A1-29CD-0641-8433-1FB9CA05FEFA}" type="slidenum">
              <a:rPr lang="en-US" smtClean="0"/>
              <a:t>‹#›</a:t>
            </a:fld>
            <a:endParaRPr lang="en-US"/>
          </a:p>
        </p:txBody>
      </p:sp>
    </p:spTree>
    <p:extLst>
      <p:ext uri="{BB962C8B-B14F-4D97-AF65-F5344CB8AC3E}">
        <p14:creationId xmlns:p14="http://schemas.microsoft.com/office/powerpoint/2010/main" val="1294339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5F292A-8172-834A-BD7F-C3441EA6E3DA}" type="datetimeFigureOut">
              <a:rPr lang="en-US" smtClean="0"/>
              <a:t>5/26/17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4B35A1-29CD-0641-8433-1FB9CA05FEFA}" type="slidenum">
              <a:rPr lang="en-US" smtClean="0"/>
              <a:t>‹#›</a:t>
            </a:fld>
            <a:endParaRPr lang="en-US"/>
          </a:p>
        </p:txBody>
      </p:sp>
    </p:spTree>
    <p:extLst>
      <p:ext uri="{BB962C8B-B14F-4D97-AF65-F5344CB8AC3E}">
        <p14:creationId xmlns:p14="http://schemas.microsoft.com/office/powerpoint/2010/main" val="108719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5F292A-8172-834A-BD7F-C3441EA6E3DA}" type="datetimeFigureOut">
              <a:rPr lang="en-US" smtClean="0"/>
              <a:t>5/26/17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4B35A1-29CD-0641-8433-1FB9CA05FEFA}" type="slidenum">
              <a:rPr lang="en-US" smtClean="0"/>
              <a:t>‹#›</a:t>
            </a:fld>
            <a:endParaRPr lang="en-US"/>
          </a:p>
        </p:txBody>
      </p:sp>
    </p:spTree>
    <p:extLst>
      <p:ext uri="{BB962C8B-B14F-4D97-AF65-F5344CB8AC3E}">
        <p14:creationId xmlns:p14="http://schemas.microsoft.com/office/powerpoint/2010/main" val="4198023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5F292A-8172-834A-BD7F-C3441EA6E3DA}" type="datetimeFigureOut">
              <a:rPr lang="en-US" smtClean="0"/>
              <a:t>5/26/17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4B35A1-29CD-0641-8433-1FB9CA05FEFA}" type="slidenum">
              <a:rPr lang="en-US" smtClean="0"/>
              <a:t>‹#›</a:t>
            </a:fld>
            <a:endParaRPr lang="en-US"/>
          </a:p>
        </p:txBody>
      </p:sp>
    </p:spTree>
    <p:extLst>
      <p:ext uri="{BB962C8B-B14F-4D97-AF65-F5344CB8AC3E}">
        <p14:creationId xmlns:p14="http://schemas.microsoft.com/office/powerpoint/2010/main" val="2473579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5F292A-8172-834A-BD7F-C3441EA6E3DA}" type="datetimeFigureOut">
              <a:rPr lang="en-US" smtClean="0"/>
              <a:t>5/26/17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4B35A1-29CD-0641-8433-1FB9CA05FEFA}" type="slidenum">
              <a:rPr lang="en-US" smtClean="0"/>
              <a:t>‹#›</a:t>
            </a:fld>
            <a:endParaRPr lang="en-US"/>
          </a:p>
        </p:txBody>
      </p:sp>
    </p:spTree>
    <p:extLst>
      <p:ext uri="{BB962C8B-B14F-4D97-AF65-F5344CB8AC3E}">
        <p14:creationId xmlns:p14="http://schemas.microsoft.com/office/powerpoint/2010/main" val="4201331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5F292A-8172-834A-BD7F-C3441EA6E3DA}" type="datetimeFigureOut">
              <a:rPr lang="en-US" smtClean="0"/>
              <a:t>5/26/17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4B35A1-29CD-0641-8433-1FB9CA05FEFA}" type="slidenum">
              <a:rPr lang="en-US" smtClean="0"/>
              <a:t>‹#›</a:t>
            </a:fld>
            <a:endParaRPr lang="en-US"/>
          </a:p>
        </p:txBody>
      </p:sp>
    </p:spTree>
    <p:extLst>
      <p:ext uri="{BB962C8B-B14F-4D97-AF65-F5344CB8AC3E}">
        <p14:creationId xmlns:p14="http://schemas.microsoft.com/office/powerpoint/2010/main" val="1210000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5F292A-8172-834A-BD7F-C3441EA6E3DA}" type="datetimeFigureOut">
              <a:rPr lang="en-US" smtClean="0"/>
              <a:t>5/26/17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4B35A1-29CD-0641-8433-1FB9CA05FEFA}" type="slidenum">
              <a:rPr lang="en-US" smtClean="0"/>
              <a:t>‹#›</a:t>
            </a:fld>
            <a:endParaRPr lang="en-US"/>
          </a:p>
        </p:txBody>
      </p:sp>
    </p:spTree>
    <p:extLst>
      <p:ext uri="{BB962C8B-B14F-4D97-AF65-F5344CB8AC3E}">
        <p14:creationId xmlns:p14="http://schemas.microsoft.com/office/powerpoint/2010/main" val="37119220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5F292A-8172-834A-BD7F-C3441EA6E3DA}" type="datetimeFigureOut">
              <a:rPr lang="en-US" smtClean="0"/>
              <a:t>5/26/17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4B35A1-29CD-0641-8433-1FB9CA05FEFA}" type="slidenum">
              <a:rPr lang="en-US" smtClean="0"/>
              <a:t>‹#›</a:t>
            </a:fld>
            <a:endParaRPr lang="en-US"/>
          </a:p>
        </p:txBody>
      </p:sp>
    </p:spTree>
    <p:extLst>
      <p:ext uri="{BB962C8B-B14F-4D97-AF65-F5344CB8AC3E}">
        <p14:creationId xmlns:p14="http://schemas.microsoft.com/office/powerpoint/2010/main" val="2430538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audio" Target="../media/audio4.bin"/><Relationship Id="rId4" Type="http://schemas.openxmlformats.org/officeDocument/2006/relationships/audio" Target="../media/audio5.bin"/><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audio" Target="../media/audio4.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audio" Target="../media/audio4.bin"/></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6.jpeg"/><Relationship Id="rId5"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audio" Target="../media/audio4.bin"/><Relationship Id="rId4" Type="http://schemas.openxmlformats.org/officeDocument/2006/relationships/audio" Target="../media/audio2.bin"/><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emf"/></Relationships>
</file>

<file path=ppt/slides/_rels/slide21.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9.png"/><Relationship Id="rId5"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5.png"/><Relationship Id="rId5" Type="http://schemas.openxmlformats.org/officeDocument/2006/relationships/image" Target="../media/image26.emf"/><Relationship Id="rId6"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30.jpeg"/><Relationship Id="rId5"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34.png"/><Relationship Id="rId1" Type="http://schemas.openxmlformats.org/officeDocument/2006/relationships/tags" Target="../tags/tag2.xml"/><Relationship Id="rId2"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4.xml"/><Relationship Id="rId3"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4.png"/><Relationship Id="rId5"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3.bin"/><Relationship Id="rId5" Type="http://schemas.openxmlformats.org/officeDocument/2006/relationships/audio" Target="../media/audio4.bin"/><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audio" Target="../media/audio4.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audio" Target="../media/audio4.bin"/><Relationship Id="rId4" Type="http://schemas.openxmlformats.org/officeDocument/2006/relationships/audio" Target="../media/audio2.bin"/><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audio" Target="../media/audio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446466" name="Rectangle 2"/>
          <p:cNvSpPr>
            <a:spLocks noGrp="1" noChangeArrowheads="1"/>
          </p:cNvSpPr>
          <p:nvPr>
            <p:ph type="ctrTitle"/>
          </p:nvPr>
        </p:nvSpPr>
        <p:spPr>
          <a:xfrm>
            <a:off x="1347788" y="384175"/>
            <a:ext cx="7646987" cy="914400"/>
          </a:xfrm>
          <a:solidFill>
            <a:schemeClr val="tx1">
              <a:alpha val="30000"/>
            </a:schemeClr>
          </a:solidFill>
        </p:spPr>
        <p:txBody>
          <a:bodyPr/>
          <a:lstStyle/>
          <a:p>
            <a:pPr algn="ctr"/>
            <a:r>
              <a:rPr lang="en-US" dirty="0">
                <a:solidFill>
                  <a:schemeClr val="bg1"/>
                </a:solidFill>
              </a:rPr>
              <a:t>More Basic Biotechnology Tools</a:t>
            </a:r>
          </a:p>
        </p:txBody>
      </p:sp>
      <p:sp>
        <p:nvSpPr>
          <p:cNvPr id="446467" name="Rectangle 3" descr="Rectangle: Click to edit Master text styles&#10;Second level&#10;Third level&#10;Fourth level&#10;Fifth level"/>
          <p:cNvSpPr>
            <a:spLocks noGrp="1" noChangeArrowheads="1"/>
          </p:cNvSpPr>
          <p:nvPr>
            <p:ph type="subTitle" idx="1"/>
          </p:nvPr>
        </p:nvSpPr>
        <p:spPr>
          <a:xfrm>
            <a:off x="4038600" y="6005513"/>
            <a:ext cx="4838700" cy="709612"/>
          </a:xfrm>
          <a:solidFill>
            <a:srgbClr val="000000">
              <a:alpha val="25000"/>
            </a:srgbClr>
          </a:solidFill>
        </p:spPr>
        <p:txBody>
          <a:bodyPr/>
          <a:lstStyle/>
          <a:p>
            <a:pPr algn="ctr"/>
            <a:r>
              <a:rPr lang="en-US" dirty="0">
                <a:solidFill>
                  <a:srgbClr val="FFFFFF"/>
                </a:solidFill>
              </a:rPr>
              <a:t>Sorting &amp; Copying DNA</a:t>
            </a:r>
          </a:p>
        </p:txBody>
      </p:sp>
    </p:spTree>
    <p:extLst>
      <p:ext uri="{BB962C8B-B14F-4D97-AF65-F5344CB8AC3E}">
        <p14:creationId xmlns:p14="http://schemas.microsoft.com/office/powerpoint/2010/main" val="20306737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p:txBody>
          <a:bodyPr/>
          <a:lstStyle/>
          <a:p>
            <a:r>
              <a:rPr lang="en-US"/>
              <a:t>Uses: Forensics</a:t>
            </a:r>
          </a:p>
        </p:txBody>
      </p:sp>
      <p:sp>
        <p:nvSpPr>
          <p:cNvPr id="498691" name="Rectangle 3" descr="Rectangle: Click to edit Master text styles&#10;Second level&#10;Third level&#10;Fourth level&#10;Fifth level"/>
          <p:cNvSpPr>
            <a:spLocks noGrp="1" noChangeArrowheads="1"/>
          </p:cNvSpPr>
          <p:nvPr>
            <p:ph type="body" idx="1"/>
          </p:nvPr>
        </p:nvSpPr>
        <p:spPr>
          <a:xfrm>
            <a:off x="838200" y="1371600"/>
            <a:ext cx="8001000" cy="4419600"/>
          </a:xfrm>
        </p:spPr>
        <p:txBody>
          <a:bodyPr/>
          <a:lstStyle/>
          <a:p>
            <a:r>
              <a:rPr lang="en-US"/>
              <a:t>Comparing DNA sample from crime scene with suspects &amp; victim</a:t>
            </a:r>
          </a:p>
        </p:txBody>
      </p:sp>
      <p:sp>
        <p:nvSpPr>
          <p:cNvPr id="498692" name="Text Box 4"/>
          <p:cNvSpPr txBox="1">
            <a:spLocks noChangeArrowheads="1"/>
          </p:cNvSpPr>
          <p:nvPr/>
        </p:nvSpPr>
        <p:spPr bwMode="auto">
          <a:xfrm>
            <a:off x="6191250" y="2895600"/>
            <a:ext cx="438150" cy="641350"/>
          </a:xfrm>
          <a:prstGeom prst="rect">
            <a:avLst/>
          </a:prstGeom>
          <a:noFill/>
          <a:ln w="9525">
            <a:noFill/>
            <a:miter lim="800000"/>
            <a:headEnd/>
            <a:tailEnd/>
          </a:ln>
          <a:effectLst/>
        </p:spPr>
        <p:txBody>
          <a:bodyPr anchor="ctr">
            <a:prstTxWarp prst="textNoShape">
              <a:avLst/>
            </a:prstTxWarp>
            <a:spAutoFit/>
          </a:bodyPr>
          <a:lstStyle/>
          <a:p>
            <a:r>
              <a:rPr lang="en-US" sz="3600" b="1">
                <a:solidFill>
                  <a:srgbClr val="CC0000"/>
                </a:solidFill>
              </a:rPr>
              <a:t>–</a:t>
            </a:r>
            <a:endParaRPr lang="en-US" sz="3600"/>
          </a:p>
        </p:txBody>
      </p:sp>
      <p:sp>
        <p:nvSpPr>
          <p:cNvPr id="498693" name="Text Box 5"/>
          <p:cNvSpPr txBox="1">
            <a:spLocks noChangeArrowheads="1"/>
          </p:cNvSpPr>
          <p:nvPr/>
        </p:nvSpPr>
        <p:spPr bwMode="auto">
          <a:xfrm>
            <a:off x="6191250" y="6216650"/>
            <a:ext cx="438150" cy="641350"/>
          </a:xfrm>
          <a:prstGeom prst="rect">
            <a:avLst/>
          </a:prstGeom>
          <a:noFill/>
          <a:ln w="9525">
            <a:noFill/>
            <a:miter lim="800000"/>
            <a:headEnd/>
            <a:tailEnd/>
          </a:ln>
          <a:effectLst/>
        </p:spPr>
        <p:txBody>
          <a:bodyPr anchor="ctr">
            <a:prstTxWarp prst="textNoShape">
              <a:avLst/>
            </a:prstTxWarp>
            <a:spAutoFit/>
          </a:bodyPr>
          <a:lstStyle/>
          <a:p>
            <a:r>
              <a:rPr lang="en-US" sz="3600" b="1">
                <a:solidFill>
                  <a:srgbClr val="CC0000"/>
                </a:solidFill>
              </a:rPr>
              <a:t>+</a:t>
            </a:r>
            <a:endParaRPr lang="en-US" sz="3600"/>
          </a:p>
        </p:txBody>
      </p:sp>
      <p:sp>
        <p:nvSpPr>
          <p:cNvPr id="498694" name="Rectangle 6"/>
          <p:cNvSpPr>
            <a:spLocks noChangeArrowheads="1"/>
          </p:cNvSpPr>
          <p:nvPr/>
        </p:nvSpPr>
        <p:spPr bwMode="auto">
          <a:xfrm>
            <a:off x="3124200" y="2879725"/>
            <a:ext cx="4953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00005"/>
                </a:solidFill>
              </a:rPr>
              <a:t>S1</a:t>
            </a:r>
            <a:endParaRPr lang="en-US" sz="3200" b="1">
              <a:solidFill>
                <a:schemeClr val="tx2"/>
              </a:solidFill>
              <a:sym typeface="Symbol" charset="2"/>
            </a:endParaRPr>
          </a:p>
        </p:txBody>
      </p:sp>
      <p:sp>
        <p:nvSpPr>
          <p:cNvPr id="498695" name="Rectangle 7"/>
          <p:cNvSpPr>
            <a:spLocks noChangeArrowheads="1"/>
          </p:cNvSpPr>
          <p:nvPr/>
        </p:nvSpPr>
        <p:spPr bwMode="auto">
          <a:xfrm>
            <a:off x="6242050" y="3276600"/>
            <a:ext cx="844550" cy="944563"/>
          </a:xfrm>
          <a:prstGeom prst="rect">
            <a:avLst/>
          </a:prstGeom>
          <a:noFill/>
          <a:ln w="9525">
            <a:noFill/>
            <a:miter lim="800000"/>
            <a:headEnd/>
            <a:tailEnd/>
          </a:ln>
          <a:effectLst/>
        </p:spPr>
        <p:txBody>
          <a:bodyPr wrap="none" anchor="ctr">
            <a:prstTxWarp prst="textNoShape">
              <a:avLst/>
            </a:prstTxWarp>
            <a:spAutoFit/>
          </a:bodyPr>
          <a:lstStyle/>
          <a:p>
            <a:r>
              <a:rPr lang="en-US" b="1">
                <a:solidFill>
                  <a:schemeClr val="tx2"/>
                </a:solidFill>
              </a:rPr>
              <a:t>DNA</a:t>
            </a:r>
          </a:p>
          <a:p>
            <a:r>
              <a:rPr lang="en-US" sz="3200" b="1">
                <a:solidFill>
                  <a:schemeClr val="tx2"/>
                </a:solidFill>
                <a:sym typeface="Symbol" charset="2"/>
              </a:rPr>
              <a:t></a:t>
            </a:r>
          </a:p>
        </p:txBody>
      </p:sp>
      <p:grpSp>
        <p:nvGrpSpPr>
          <p:cNvPr id="2" name="Group 8"/>
          <p:cNvGrpSpPr>
            <a:grpSpLocks/>
          </p:cNvGrpSpPr>
          <p:nvPr/>
        </p:nvGrpSpPr>
        <p:grpSpPr bwMode="auto">
          <a:xfrm>
            <a:off x="2971800" y="3200400"/>
            <a:ext cx="3276600" cy="3352800"/>
            <a:chOff x="1872" y="1824"/>
            <a:chExt cx="2064" cy="2112"/>
          </a:xfrm>
        </p:grpSpPr>
        <p:sp>
          <p:nvSpPr>
            <p:cNvPr id="498697" name="Rectangle 9"/>
            <p:cNvSpPr>
              <a:spLocks noChangeArrowheads="1"/>
            </p:cNvSpPr>
            <p:nvPr/>
          </p:nvSpPr>
          <p:spPr bwMode="auto">
            <a:xfrm>
              <a:off x="1872" y="1824"/>
              <a:ext cx="2064" cy="2112"/>
            </a:xfrm>
            <a:prstGeom prst="rect">
              <a:avLst/>
            </a:prstGeom>
            <a:solidFill>
              <a:srgbClr val="E2D8EF"/>
            </a:solidFill>
            <a:ln w="9525">
              <a:solidFill>
                <a:schemeClr val="tx1"/>
              </a:solidFill>
              <a:miter lim="800000"/>
              <a:headEnd/>
              <a:tailEnd/>
            </a:ln>
            <a:effectLst/>
          </p:spPr>
          <p:txBody>
            <a:bodyPr wrap="none" anchor="ctr">
              <a:prstTxWarp prst="textNoShape">
                <a:avLst/>
              </a:prstTxWarp>
            </a:bodyPr>
            <a:lstStyle/>
            <a:p>
              <a:endParaRPr lang="en-US"/>
            </a:p>
          </p:txBody>
        </p:sp>
        <p:sp>
          <p:nvSpPr>
            <p:cNvPr id="498698" name="Rectangle 10"/>
            <p:cNvSpPr>
              <a:spLocks noChangeArrowheads="1"/>
            </p:cNvSpPr>
            <p:nvPr/>
          </p:nvSpPr>
          <p:spPr bwMode="auto">
            <a:xfrm>
              <a:off x="1997" y="1967"/>
              <a:ext cx="240" cy="48"/>
            </a:xfrm>
            <a:prstGeom prst="rect">
              <a:avLst/>
            </a:prstGeom>
            <a:solidFill>
              <a:srgbClr val="0F116A"/>
            </a:solidFill>
            <a:ln w="9525">
              <a:solidFill>
                <a:schemeClr val="tx1"/>
              </a:solidFill>
              <a:miter lim="800000"/>
              <a:headEnd/>
              <a:tailEnd/>
            </a:ln>
            <a:effectLst/>
          </p:spPr>
          <p:txBody>
            <a:bodyPr wrap="none" anchor="ctr">
              <a:prstTxWarp prst="textNoShape">
                <a:avLst/>
              </a:prstTxWarp>
            </a:bodyPr>
            <a:lstStyle/>
            <a:p>
              <a:endParaRPr lang="en-US"/>
            </a:p>
          </p:txBody>
        </p:sp>
        <p:sp>
          <p:nvSpPr>
            <p:cNvPr id="498699" name="Rectangle 11"/>
            <p:cNvSpPr>
              <a:spLocks noChangeArrowheads="1"/>
            </p:cNvSpPr>
            <p:nvPr/>
          </p:nvSpPr>
          <p:spPr bwMode="auto">
            <a:xfrm>
              <a:off x="2387" y="1967"/>
              <a:ext cx="240" cy="48"/>
            </a:xfrm>
            <a:prstGeom prst="rect">
              <a:avLst/>
            </a:prstGeom>
            <a:solidFill>
              <a:srgbClr val="0F116A"/>
            </a:solidFill>
            <a:ln w="9525">
              <a:solidFill>
                <a:schemeClr val="tx1"/>
              </a:solidFill>
              <a:miter lim="800000"/>
              <a:headEnd/>
              <a:tailEnd/>
            </a:ln>
            <a:effectLst/>
          </p:spPr>
          <p:txBody>
            <a:bodyPr wrap="none" anchor="ctr">
              <a:prstTxWarp prst="textNoShape">
                <a:avLst/>
              </a:prstTxWarp>
            </a:bodyPr>
            <a:lstStyle/>
            <a:p>
              <a:endParaRPr lang="en-US"/>
            </a:p>
          </p:txBody>
        </p:sp>
        <p:sp>
          <p:nvSpPr>
            <p:cNvPr id="498700" name="Rectangle 12"/>
            <p:cNvSpPr>
              <a:spLocks noChangeArrowheads="1"/>
            </p:cNvSpPr>
            <p:nvPr/>
          </p:nvSpPr>
          <p:spPr bwMode="auto">
            <a:xfrm>
              <a:off x="2387" y="2927"/>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8701" name="Rectangle 13"/>
            <p:cNvSpPr>
              <a:spLocks noChangeArrowheads="1"/>
            </p:cNvSpPr>
            <p:nvPr/>
          </p:nvSpPr>
          <p:spPr bwMode="auto">
            <a:xfrm>
              <a:off x="2387" y="3359"/>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8702" name="Rectangle 14"/>
            <p:cNvSpPr>
              <a:spLocks noChangeArrowheads="1"/>
            </p:cNvSpPr>
            <p:nvPr/>
          </p:nvSpPr>
          <p:spPr bwMode="auto">
            <a:xfrm>
              <a:off x="2387" y="3503"/>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8703" name="Rectangle 15"/>
            <p:cNvSpPr>
              <a:spLocks noChangeArrowheads="1"/>
            </p:cNvSpPr>
            <p:nvPr/>
          </p:nvSpPr>
          <p:spPr bwMode="auto">
            <a:xfrm>
              <a:off x="1997" y="2303"/>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8704" name="Rectangle 16"/>
            <p:cNvSpPr>
              <a:spLocks noChangeArrowheads="1"/>
            </p:cNvSpPr>
            <p:nvPr/>
          </p:nvSpPr>
          <p:spPr bwMode="auto">
            <a:xfrm>
              <a:off x="1997" y="3503"/>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8705" name="Rectangle 17"/>
            <p:cNvSpPr>
              <a:spLocks noChangeArrowheads="1"/>
            </p:cNvSpPr>
            <p:nvPr/>
          </p:nvSpPr>
          <p:spPr bwMode="auto">
            <a:xfrm>
              <a:off x="2387" y="2592"/>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8706" name="Rectangle 18"/>
            <p:cNvSpPr>
              <a:spLocks noChangeArrowheads="1"/>
            </p:cNvSpPr>
            <p:nvPr/>
          </p:nvSpPr>
          <p:spPr bwMode="auto">
            <a:xfrm>
              <a:off x="2387" y="3696"/>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8707" name="Rectangle 19"/>
            <p:cNvSpPr>
              <a:spLocks noChangeArrowheads="1"/>
            </p:cNvSpPr>
            <p:nvPr/>
          </p:nvSpPr>
          <p:spPr bwMode="auto">
            <a:xfrm>
              <a:off x="1997" y="3120"/>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8708" name="Rectangle 20"/>
            <p:cNvSpPr>
              <a:spLocks noChangeArrowheads="1"/>
            </p:cNvSpPr>
            <p:nvPr/>
          </p:nvSpPr>
          <p:spPr bwMode="auto">
            <a:xfrm>
              <a:off x="2778" y="1967"/>
              <a:ext cx="240" cy="48"/>
            </a:xfrm>
            <a:prstGeom prst="rect">
              <a:avLst/>
            </a:prstGeom>
            <a:solidFill>
              <a:srgbClr val="0F116A"/>
            </a:solidFill>
            <a:ln w="9525">
              <a:solidFill>
                <a:schemeClr val="tx1"/>
              </a:solidFill>
              <a:miter lim="800000"/>
              <a:headEnd/>
              <a:tailEnd/>
            </a:ln>
            <a:effectLst/>
          </p:spPr>
          <p:txBody>
            <a:bodyPr wrap="none" anchor="ctr">
              <a:prstTxWarp prst="textNoShape">
                <a:avLst/>
              </a:prstTxWarp>
            </a:bodyPr>
            <a:lstStyle/>
            <a:p>
              <a:endParaRPr lang="en-US"/>
            </a:p>
          </p:txBody>
        </p:sp>
        <p:sp>
          <p:nvSpPr>
            <p:cNvPr id="498709" name="Rectangle 21"/>
            <p:cNvSpPr>
              <a:spLocks noChangeArrowheads="1"/>
            </p:cNvSpPr>
            <p:nvPr/>
          </p:nvSpPr>
          <p:spPr bwMode="auto">
            <a:xfrm>
              <a:off x="3168" y="1967"/>
              <a:ext cx="240" cy="48"/>
            </a:xfrm>
            <a:prstGeom prst="rect">
              <a:avLst/>
            </a:prstGeom>
            <a:solidFill>
              <a:srgbClr val="0F116A"/>
            </a:solidFill>
            <a:ln w="9525">
              <a:solidFill>
                <a:schemeClr val="tx1"/>
              </a:solidFill>
              <a:miter lim="800000"/>
              <a:headEnd/>
              <a:tailEnd/>
            </a:ln>
            <a:effectLst/>
          </p:spPr>
          <p:txBody>
            <a:bodyPr wrap="none" anchor="ctr">
              <a:prstTxWarp prst="textNoShape">
                <a:avLst/>
              </a:prstTxWarp>
            </a:bodyPr>
            <a:lstStyle/>
            <a:p>
              <a:endParaRPr lang="en-US"/>
            </a:p>
          </p:txBody>
        </p:sp>
        <p:sp>
          <p:nvSpPr>
            <p:cNvPr id="498710" name="Rectangle 22"/>
            <p:cNvSpPr>
              <a:spLocks noChangeArrowheads="1"/>
            </p:cNvSpPr>
            <p:nvPr/>
          </p:nvSpPr>
          <p:spPr bwMode="auto">
            <a:xfrm>
              <a:off x="3168" y="2784"/>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8711" name="Rectangle 23"/>
            <p:cNvSpPr>
              <a:spLocks noChangeArrowheads="1"/>
            </p:cNvSpPr>
            <p:nvPr/>
          </p:nvSpPr>
          <p:spPr bwMode="auto">
            <a:xfrm>
              <a:off x="3168" y="3503"/>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8712" name="Rectangle 24"/>
            <p:cNvSpPr>
              <a:spLocks noChangeArrowheads="1"/>
            </p:cNvSpPr>
            <p:nvPr/>
          </p:nvSpPr>
          <p:spPr bwMode="auto">
            <a:xfrm>
              <a:off x="3168" y="2400"/>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8713" name="Rectangle 25"/>
            <p:cNvSpPr>
              <a:spLocks noChangeArrowheads="1"/>
            </p:cNvSpPr>
            <p:nvPr/>
          </p:nvSpPr>
          <p:spPr bwMode="auto">
            <a:xfrm>
              <a:off x="3168" y="3696"/>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8714" name="Rectangle 26"/>
            <p:cNvSpPr>
              <a:spLocks noChangeArrowheads="1"/>
            </p:cNvSpPr>
            <p:nvPr/>
          </p:nvSpPr>
          <p:spPr bwMode="auto">
            <a:xfrm>
              <a:off x="2784" y="2208"/>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8715" name="Rectangle 27"/>
            <p:cNvSpPr>
              <a:spLocks noChangeArrowheads="1"/>
            </p:cNvSpPr>
            <p:nvPr/>
          </p:nvSpPr>
          <p:spPr bwMode="auto">
            <a:xfrm>
              <a:off x="2784" y="2592"/>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8716" name="Rectangle 28"/>
            <p:cNvSpPr>
              <a:spLocks noChangeArrowheads="1"/>
            </p:cNvSpPr>
            <p:nvPr/>
          </p:nvSpPr>
          <p:spPr bwMode="auto">
            <a:xfrm>
              <a:off x="2784" y="3120"/>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8717" name="Rectangle 29"/>
            <p:cNvSpPr>
              <a:spLocks noChangeArrowheads="1"/>
            </p:cNvSpPr>
            <p:nvPr/>
          </p:nvSpPr>
          <p:spPr bwMode="auto">
            <a:xfrm>
              <a:off x="2784" y="3648"/>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8718" name="Rectangle 30"/>
            <p:cNvSpPr>
              <a:spLocks noChangeArrowheads="1"/>
            </p:cNvSpPr>
            <p:nvPr/>
          </p:nvSpPr>
          <p:spPr bwMode="auto">
            <a:xfrm>
              <a:off x="2784" y="3840"/>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8719" name="Rectangle 31"/>
            <p:cNvSpPr>
              <a:spLocks noChangeArrowheads="1"/>
            </p:cNvSpPr>
            <p:nvPr/>
          </p:nvSpPr>
          <p:spPr bwMode="auto">
            <a:xfrm>
              <a:off x="3552" y="1967"/>
              <a:ext cx="240" cy="48"/>
            </a:xfrm>
            <a:prstGeom prst="rect">
              <a:avLst/>
            </a:prstGeom>
            <a:solidFill>
              <a:srgbClr val="0F116A"/>
            </a:solidFill>
            <a:ln w="9525">
              <a:solidFill>
                <a:schemeClr val="tx1"/>
              </a:solidFill>
              <a:miter lim="800000"/>
              <a:headEnd/>
              <a:tailEnd/>
            </a:ln>
            <a:effectLst/>
          </p:spPr>
          <p:txBody>
            <a:bodyPr wrap="none" anchor="ctr">
              <a:prstTxWarp prst="textNoShape">
                <a:avLst/>
              </a:prstTxWarp>
            </a:bodyPr>
            <a:lstStyle/>
            <a:p>
              <a:endParaRPr lang="en-US"/>
            </a:p>
          </p:txBody>
        </p:sp>
        <p:sp>
          <p:nvSpPr>
            <p:cNvPr id="498720" name="Rectangle 32"/>
            <p:cNvSpPr>
              <a:spLocks noChangeArrowheads="1"/>
            </p:cNvSpPr>
            <p:nvPr/>
          </p:nvSpPr>
          <p:spPr bwMode="auto">
            <a:xfrm>
              <a:off x="3552" y="2927"/>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8721" name="Rectangle 33"/>
            <p:cNvSpPr>
              <a:spLocks noChangeArrowheads="1"/>
            </p:cNvSpPr>
            <p:nvPr/>
          </p:nvSpPr>
          <p:spPr bwMode="auto">
            <a:xfrm>
              <a:off x="3552" y="3359"/>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8722" name="Rectangle 34"/>
            <p:cNvSpPr>
              <a:spLocks noChangeArrowheads="1"/>
            </p:cNvSpPr>
            <p:nvPr/>
          </p:nvSpPr>
          <p:spPr bwMode="auto">
            <a:xfrm>
              <a:off x="3552" y="3503"/>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8723" name="Rectangle 35"/>
            <p:cNvSpPr>
              <a:spLocks noChangeArrowheads="1"/>
            </p:cNvSpPr>
            <p:nvPr/>
          </p:nvSpPr>
          <p:spPr bwMode="auto">
            <a:xfrm>
              <a:off x="3552" y="2592"/>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8724" name="Rectangle 36"/>
            <p:cNvSpPr>
              <a:spLocks noChangeArrowheads="1"/>
            </p:cNvSpPr>
            <p:nvPr/>
          </p:nvSpPr>
          <p:spPr bwMode="auto">
            <a:xfrm>
              <a:off x="3552" y="3696"/>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grpSp>
      <p:sp>
        <p:nvSpPr>
          <p:cNvPr id="498725" name="Rectangle 37"/>
          <p:cNvSpPr>
            <a:spLocks noChangeArrowheads="1"/>
          </p:cNvSpPr>
          <p:nvPr/>
        </p:nvSpPr>
        <p:spPr bwMode="auto">
          <a:xfrm>
            <a:off x="3733800" y="2879725"/>
            <a:ext cx="4953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00005"/>
                </a:solidFill>
              </a:rPr>
              <a:t>S2</a:t>
            </a:r>
            <a:endParaRPr lang="en-US" sz="3200" b="1">
              <a:solidFill>
                <a:schemeClr val="tx2"/>
              </a:solidFill>
              <a:sym typeface="Symbol" charset="2"/>
            </a:endParaRPr>
          </a:p>
        </p:txBody>
      </p:sp>
      <p:sp>
        <p:nvSpPr>
          <p:cNvPr id="498726" name="Rectangle 38"/>
          <p:cNvSpPr>
            <a:spLocks noChangeArrowheads="1"/>
          </p:cNvSpPr>
          <p:nvPr/>
        </p:nvSpPr>
        <p:spPr bwMode="auto">
          <a:xfrm>
            <a:off x="4343400" y="2879725"/>
            <a:ext cx="4953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00005"/>
                </a:solidFill>
              </a:rPr>
              <a:t>S3</a:t>
            </a:r>
            <a:endParaRPr lang="en-US" sz="3200" b="1">
              <a:solidFill>
                <a:schemeClr val="tx2"/>
              </a:solidFill>
              <a:sym typeface="Symbol" charset="2"/>
            </a:endParaRPr>
          </a:p>
        </p:txBody>
      </p:sp>
      <p:sp>
        <p:nvSpPr>
          <p:cNvPr id="498727" name="Rectangle 39"/>
          <p:cNvSpPr>
            <a:spLocks noChangeArrowheads="1"/>
          </p:cNvSpPr>
          <p:nvPr/>
        </p:nvSpPr>
        <p:spPr bwMode="auto">
          <a:xfrm>
            <a:off x="5022850" y="2879725"/>
            <a:ext cx="354013"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00005"/>
                </a:solidFill>
              </a:rPr>
              <a:t>V</a:t>
            </a:r>
            <a:endParaRPr lang="en-US" sz="3200" b="1">
              <a:solidFill>
                <a:schemeClr val="tx2"/>
              </a:solidFill>
              <a:sym typeface="Symbol" charset="2"/>
            </a:endParaRPr>
          </a:p>
        </p:txBody>
      </p:sp>
      <p:sp>
        <p:nvSpPr>
          <p:cNvPr id="498728" name="Rectangle 40"/>
          <p:cNvSpPr>
            <a:spLocks noChangeArrowheads="1"/>
          </p:cNvSpPr>
          <p:nvPr/>
        </p:nvSpPr>
        <p:spPr bwMode="auto">
          <a:xfrm>
            <a:off x="3341688" y="2514600"/>
            <a:ext cx="1285875"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00005"/>
                </a:solidFill>
              </a:rPr>
              <a:t>suspects</a:t>
            </a:r>
            <a:endParaRPr lang="en-US" sz="3200" b="1">
              <a:solidFill>
                <a:schemeClr val="tx2"/>
              </a:solidFill>
              <a:sym typeface="Symbol" charset="2"/>
            </a:endParaRPr>
          </a:p>
        </p:txBody>
      </p:sp>
      <p:sp>
        <p:nvSpPr>
          <p:cNvPr id="498729" name="Rectangle 41"/>
          <p:cNvSpPr>
            <a:spLocks noChangeArrowheads="1"/>
          </p:cNvSpPr>
          <p:nvPr/>
        </p:nvSpPr>
        <p:spPr bwMode="auto">
          <a:xfrm>
            <a:off x="5384800" y="2608263"/>
            <a:ext cx="971550" cy="668337"/>
          </a:xfrm>
          <a:prstGeom prst="rect">
            <a:avLst/>
          </a:prstGeom>
          <a:noFill/>
          <a:ln w="9525">
            <a:noFill/>
            <a:miter lim="800000"/>
            <a:headEnd/>
            <a:tailEnd/>
          </a:ln>
          <a:effectLst/>
        </p:spPr>
        <p:txBody>
          <a:bodyPr wrap="none" anchor="ctr">
            <a:prstTxWarp prst="textNoShape">
              <a:avLst/>
            </a:prstTxWarp>
            <a:spAutoFit/>
          </a:bodyPr>
          <a:lstStyle/>
          <a:p>
            <a:pPr>
              <a:lnSpc>
                <a:spcPct val="70000"/>
              </a:lnSpc>
            </a:pPr>
            <a:r>
              <a:rPr lang="en-US" sz="1800" b="1">
                <a:solidFill>
                  <a:srgbClr val="000005"/>
                </a:solidFill>
              </a:rPr>
              <a:t>crime </a:t>
            </a:r>
            <a:br>
              <a:rPr lang="en-US" sz="1800" b="1">
                <a:solidFill>
                  <a:srgbClr val="000005"/>
                </a:solidFill>
              </a:rPr>
            </a:br>
            <a:r>
              <a:rPr lang="en-US" sz="1800" b="1">
                <a:solidFill>
                  <a:srgbClr val="000005"/>
                </a:solidFill>
              </a:rPr>
              <a:t>scene </a:t>
            </a:r>
            <a:br>
              <a:rPr lang="en-US" sz="1800" b="1">
                <a:solidFill>
                  <a:srgbClr val="000005"/>
                </a:solidFill>
              </a:rPr>
            </a:br>
            <a:r>
              <a:rPr lang="en-US" sz="1800" b="1">
                <a:solidFill>
                  <a:srgbClr val="000005"/>
                </a:solidFill>
              </a:rPr>
              <a:t>sample</a:t>
            </a:r>
            <a:endParaRPr lang="en-US" sz="3200" b="1">
              <a:solidFill>
                <a:schemeClr val="tx2"/>
              </a:solidFill>
              <a:sym typeface="Symbol" charset="2"/>
            </a:endParaRPr>
          </a:p>
        </p:txBody>
      </p:sp>
      <p:sp>
        <p:nvSpPr>
          <p:cNvPr id="498730" name="Rectangle 42"/>
          <p:cNvSpPr>
            <a:spLocks noChangeArrowheads="1"/>
          </p:cNvSpPr>
          <p:nvPr/>
        </p:nvSpPr>
        <p:spPr bwMode="auto">
          <a:xfrm>
            <a:off x="3101975" y="3619500"/>
            <a:ext cx="509588" cy="2867025"/>
          </a:xfrm>
          <a:prstGeom prst="rect">
            <a:avLst/>
          </a:prstGeom>
          <a:solidFill>
            <a:srgbClr val="E2D8EF"/>
          </a:solidFill>
          <a:ln w="9525">
            <a:noFill/>
            <a:miter lim="800000"/>
            <a:headEnd/>
            <a:tailEnd/>
          </a:ln>
          <a:effectLst/>
        </p:spPr>
        <p:txBody>
          <a:bodyPr wrap="none" anchor="ctr">
            <a:prstTxWarp prst="textNoShape">
              <a:avLst/>
            </a:prstTxWarp>
          </a:bodyPr>
          <a:lstStyle/>
          <a:p>
            <a:endParaRPr lang="en-US"/>
          </a:p>
        </p:txBody>
      </p:sp>
      <p:sp>
        <p:nvSpPr>
          <p:cNvPr id="498731" name="Rectangle 43"/>
          <p:cNvSpPr>
            <a:spLocks noChangeArrowheads="1"/>
          </p:cNvSpPr>
          <p:nvPr/>
        </p:nvSpPr>
        <p:spPr bwMode="auto">
          <a:xfrm>
            <a:off x="4981575" y="3619500"/>
            <a:ext cx="509588" cy="2867025"/>
          </a:xfrm>
          <a:prstGeom prst="rect">
            <a:avLst/>
          </a:prstGeom>
          <a:solidFill>
            <a:srgbClr val="E2D8EF"/>
          </a:solidFill>
          <a:ln w="9525">
            <a:noFill/>
            <a:miter lim="800000"/>
            <a:headEnd/>
            <a:tailEnd/>
          </a:ln>
          <a:effectLst/>
        </p:spPr>
        <p:txBody>
          <a:bodyPr wrap="none" anchor="ctr">
            <a:prstTxWarp prst="textNoShape">
              <a:avLst/>
            </a:prstTxWarp>
          </a:bodyPr>
          <a:lstStyle/>
          <a:p>
            <a:endParaRPr lang="en-US"/>
          </a:p>
        </p:txBody>
      </p:sp>
      <p:sp>
        <p:nvSpPr>
          <p:cNvPr id="498732" name="Rectangle 44"/>
          <p:cNvSpPr>
            <a:spLocks noChangeArrowheads="1"/>
          </p:cNvSpPr>
          <p:nvPr/>
        </p:nvSpPr>
        <p:spPr bwMode="auto">
          <a:xfrm>
            <a:off x="5583238" y="3619500"/>
            <a:ext cx="509587" cy="2867025"/>
          </a:xfrm>
          <a:prstGeom prst="rect">
            <a:avLst/>
          </a:prstGeom>
          <a:solidFill>
            <a:srgbClr val="E2D8EF"/>
          </a:solidFill>
          <a:ln w="9525">
            <a:noFill/>
            <a:miter lim="800000"/>
            <a:headEnd/>
            <a:tailEnd/>
          </a:ln>
          <a:effectLst/>
        </p:spPr>
        <p:txBody>
          <a:bodyPr wrap="none" anchor="ctr">
            <a:prstTxWarp prst="textNoShape">
              <a:avLst/>
            </a:prstTxWarp>
          </a:bodyPr>
          <a:lstStyle/>
          <a:p>
            <a:endParaRPr lang="en-US"/>
          </a:p>
        </p:txBody>
      </p:sp>
      <p:sp>
        <p:nvSpPr>
          <p:cNvPr id="498733" name="Rectangle 45"/>
          <p:cNvSpPr>
            <a:spLocks noChangeArrowheads="1"/>
          </p:cNvSpPr>
          <p:nvPr/>
        </p:nvSpPr>
        <p:spPr bwMode="auto">
          <a:xfrm>
            <a:off x="3725863" y="3619500"/>
            <a:ext cx="509587" cy="2867025"/>
          </a:xfrm>
          <a:prstGeom prst="rect">
            <a:avLst/>
          </a:prstGeom>
          <a:solidFill>
            <a:srgbClr val="E2D8EF"/>
          </a:solidFill>
          <a:ln w="9525">
            <a:noFill/>
            <a:miter lim="800000"/>
            <a:headEnd/>
            <a:tailEnd/>
          </a:ln>
          <a:effectLst/>
        </p:spPr>
        <p:txBody>
          <a:bodyPr wrap="none" anchor="ctr">
            <a:prstTxWarp prst="textNoShape">
              <a:avLst/>
            </a:prstTxWarp>
          </a:bodyPr>
          <a:lstStyle/>
          <a:p>
            <a:endParaRPr lang="en-US"/>
          </a:p>
        </p:txBody>
      </p:sp>
      <p:sp>
        <p:nvSpPr>
          <p:cNvPr id="498734" name="Rectangle 46"/>
          <p:cNvSpPr>
            <a:spLocks noChangeArrowheads="1"/>
          </p:cNvSpPr>
          <p:nvPr/>
        </p:nvSpPr>
        <p:spPr bwMode="auto">
          <a:xfrm>
            <a:off x="4349750" y="3619500"/>
            <a:ext cx="509588" cy="2867025"/>
          </a:xfrm>
          <a:prstGeom prst="rect">
            <a:avLst/>
          </a:prstGeom>
          <a:solidFill>
            <a:srgbClr val="E2D8EF"/>
          </a:solidFill>
          <a:ln w="9525">
            <a:noFill/>
            <a:miter lim="800000"/>
            <a:headEnd/>
            <a:tailEnd/>
          </a:ln>
          <a:effectLst/>
        </p:spPr>
        <p:txBody>
          <a:bodyPr wrap="none" anchor="ctr">
            <a:prstTxWarp prst="textNoShape">
              <a:avLst/>
            </a:prstTxWarp>
          </a:bodyPr>
          <a:lstStyle/>
          <a:p>
            <a:endParaRPr lang="en-US"/>
          </a:p>
        </p:txBody>
      </p:sp>
      <p:sp>
        <p:nvSpPr>
          <p:cNvPr id="498735" name="AutoShape 47"/>
          <p:cNvSpPr>
            <a:spLocks noChangeArrowheads="1"/>
          </p:cNvSpPr>
          <p:nvPr/>
        </p:nvSpPr>
        <p:spPr bwMode="auto">
          <a:xfrm>
            <a:off x="3643313" y="2911475"/>
            <a:ext cx="654050" cy="3787775"/>
          </a:xfrm>
          <a:prstGeom prst="roundRect">
            <a:avLst>
              <a:gd name="adj" fmla="val 16667"/>
            </a:avLst>
          </a:prstGeom>
          <a:noFill/>
          <a:ln w="38100">
            <a:solidFill>
              <a:srgbClr val="CC0000"/>
            </a:solidFill>
            <a:round/>
            <a:headEnd/>
            <a:tailEn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23030415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2000"/>
                                        <p:tgtEl>
                                          <p:spTgt spid="498732"/>
                                        </p:tgtEl>
                                      </p:cBhvr>
                                    </p:animEffect>
                                    <p:set>
                                      <p:cBhvr>
                                        <p:cTn id="7" dur="1" fill="hold">
                                          <p:stCondLst>
                                            <p:cond delay="1999"/>
                                          </p:stCondLst>
                                        </p:cTn>
                                        <p:tgtEl>
                                          <p:spTgt spid="498732"/>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Bubbles"/>
                                        </p:tgtEl>
                                      </p:cMediaNode>
                                    </p:audio>
                                  </p:subTnLst>
                                </p:cTn>
                              </p:par>
                            </p:childTnLst>
                          </p:cTn>
                        </p:par>
                        <p:par>
                          <p:cTn id="8" fill="hold">
                            <p:stCondLst>
                              <p:cond delay="2000"/>
                            </p:stCondLst>
                            <p:childTnLst>
                              <p:par>
                                <p:cTn id="9" presetID="22" presetClass="exit" presetSubtype="4" fill="hold" grpId="0" nodeType="afterEffect">
                                  <p:stCondLst>
                                    <p:cond delay="0"/>
                                  </p:stCondLst>
                                  <p:childTnLst>
                                    <p:animEffect transition="out" filter="wipe(down)">
                                      <p:cBhvr>
                                        <p:cTn id="10" dur="2000"/>
                                        <p:tgtEl>
                                          <p:spTgt spid="498731"/>
                                        </p:tgtEl>
                                      </p:cBhvr>
                                    </p:animEffect>
                                    <p:set>
                                      <p:cBhvr>
                                        <p:cTn id="11" dur="1" fill="hold">
                                          <p:stCondLst>
                                            <p:cond delay="1999"/>
                                          </p:stCondLst>
                                        </p:cTn>
                                        <p:tgtEl>
                                          <p:spTgt spid="498731"/>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3" name="Bubbles"/>
                                        </p:tgtEl>
                                      </p:cMediaNode>
                                    </p:audio>
                                  </p:subTnLst>
                                </p:cTn>
                              </p:par>
                            </p:childTnLst>
                          </p:cTn>
                        </p:par>
                        <p:par>
                          <p:cTn id="12" fill="hold">
                            <p:stCondLst>
                              <p:cond delay="4000"/>
                            </p:stCondLst>
                            <p:childTnLst>
                              <p:par>
                                <p:cTn id="13" presetID="22" presetClass="exit" presetSubtype="4" fill="hold" grpId="0" nodeType="afterEffect">
                                  <p:stCondLst>
                                    <p:cond delay="0"/>
                                  </p:stCondLst>
                                  <p:childTnLst>
                                    <p:animEffect transition="out" filter="wipe(down)">
                                      <p:cBhvr>
                                        <p:cTn id="14" dur="2000"/>
                                        <p:tgtEl>
                                          <p:spTgt spid="498730"/>
                                        </p:tgtEl>
                                      </p:cBhvr>
                                    </p:animEffect>
                                    <p:set>
                                      <p:cBhvr>
                                        <p:cTn id="15" dur="1" fill="hold">
                                          <p:stCondLst>
                                            <p:cond delay="1999"/>
                                          </p:stCondLst>
                                        </p:cTn>
                                        <p:tgtEl>
                                          <p:spTgt spid="498730"/>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Bubbles"/>
                                        </p:tgtEl>
                                      </p:cMediaNode>
                                    </p:audio>
                                  </p:subTnLst>
                                </p:cTn>
                              </p:par>
                            </p:childTnLst>
                          </p:cTn>
                        </p:par>
                        <p:par>
                          <p:cTn id="16" fill="hold">
                            <p:stCondLst>
                              <p:cond delay="6000"/>
                            </p:stCondLst>
                            <p:childTnLst>
                              <p:par>
                                <p:cTn id="17" presetID="22" presetClass="exit" presetSubtype="4" fill="hold" grpId="0" nodeType="afterEffect">
                                  <p:stCondLst>
                                    <p:cond delay="0"/>
                                  </p:stCondLst>
                                  <p:childTnLst>
                                    <p:animEffect transition="out" filter="wipe(down)">
                                      <p:cBhvr>
                                        <p:cTn id="18" dur="2000"/>
                                        <p:tgtEl>
                                          <p:spTgt spid="498733"/>
                                        </p:tgtEl>
                                      </p:cBhvr>
                                    </p:animEffect>
                                    <p:set>
                                      <p:cBhvr>
                                        <p:cTn id="19" dur="1" fill="hold">
                                          <p:stCondLst>
                                            <p:cond delay="1999"/>
                                          </p:stCondLst>
                                        </p:cTn>
                                        <p:tgtEl>
                                          <p:spTgt spid="498733"/>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Bubbles"/>
                                        </p:tgtEl>
                                      </p:cMediaNode>
                                    </p:audio>
                                  </p:subTnLst>
                                </p:cTn>
                              </p:par>
                            </p:childTnLst>
                          </p:cTn>
                        </p:par>
                        <p:par>
                          <p:cTn id="20" fill="hold">
                            <p:stCondLst>
                              <p:cond delay="8000"/>
                            </p:stCondLst>
                            <p:childTnLst>
                              <p:par>
                                <p:cTn id="21" presetID="22" presetClass="exit" presetSubtype="4" fill="hold" grpId="0" nodeType="afterEffect">
                                  <p:stCondLst>
                                    <p:cond delay="0"/>
                                  </p:stCondLst>
                                  <p:childTnLst>
                                    <p:animEffect transition="out" filter="wipe(down)">
                                      <p:cBhvr>
                                        <p:cTn id="22" dur="2000"/>
                                        <p:tgtEl>
                                          <p:spTgt spid="498734"/>
                                        </p:tgtEl>
                                      </p:cBhvr>
                                    </p:animEffect>
                                    <p:set>
                                      <p:cBhvr>
                                        <p:cTn id="23" dur="1" fill="hold">
                                          <p:stCondLst>
                                            <p:cond delay="1999"/>
                                          </p:stCondLst>
                                        </p:cTn>
                                        <p:tgtEl>
                                          <p:spTgt spid="498734"/>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3" name="Bubbles"/>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98735"/>
                                        </p:tgtEl>
                                        <p:attrNameLst>
                                          <p:attrName>style.visibility</p:attrName>
                                        </p:attrNameLst>
                                      </p:cBhvr>
                                      <p:to>
                                        <p:strVal val="visible"/>
                                      </p:to>
                                    </p:set>
                                    <p:animEffect transition="in" filter="wipe(up)">
                                      <p:cBhvr>
                                        <p:cTn id="28" dur="500"/>
                                        <p:tgtEl>
                                          <p:spTgt spid="498735"/>
                                        </p:tgtEl>
                                      </p:cBhvr>
                                    </p:animEffect>
                                  </p:childTnLst>
                                  <p:subTnLst>
                                    <p:audio>
                                      <p:cMediaNode>
                                        <p:cTn display="0" masterRel="sameClick">
                                          <p:stCondLst>
                                            <p:cond evt="begin" delay="0">
                                              <p:tn val="26"/>
                                            </p:cond>
                                          </p:stCondLst>
                                          <p:endCondLst>
                                            <p:cond evt="onStopAudio" delay="0">
                                              <p:tgtEl>
                                                <p:sldTgt/>
                                              </p:tgtEl>
                                            </p:cond>
                                          </p:endCondLst>
                                        </p:cTn>
                                        <p:tgtEl>
                                          <p:sndTgt r:embed="rId4"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730" grpId="0" animBg="1"/>
      <p:bldP spid="498731" grpId="0" animBg="1"/>
      <p:bldP spid="498732" grpId="0" animBg="1"/>
      <p:bldP spid="498733" grpId="0" animBg="1"/>
      <p:bldP spid="498734" grpId="0" animBg="1"/>
      <p:bldP spid="49873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p:txBody>
          <a:bodyPr/>
          <a:lstStyle/>
          <a:p>
            <a:r>
              <a:rPr lang="en-US"/>
              <a:t>DNA fingerprints</a:t>
            </a:r>
          </a:p>
        </p:txBody>
      </p:sp>
      <p:sp>
        <p:nvSpPr>
          <p:cNvPr id="500739" name="Rectangle 3" descr="Rectangle: Click to edit Master text styles&#10;Second level&#10;Third level&#10;Fourth level&#10;Fifth level"/>
          <p:cNvSpPr>
            <a:spLocks noGrp="1" noChangeArrowheads="1"/>
          </p:cNvSpPr>
          <p:nvPr>
            <p:ph type="body" idx="1"/>
          </p:nvPr>
        </p:nvSpPr>
        <p:spPr>
          <a:xfrm>
            <a:off x="838200" y="1371600"/>
            <a:ext cx="4648200" cy="5278438"/>
          </a:xfrm>
        </p:spPr>
        <p:txBody>
          <a:bodyPr/>
          <a:lstStyle/>
          <a:p>
            <a:r>
              <a:rPr lang="en-US" dirty="0"/>
              <a:t>Comparing blood samples on defendant’s clothing to determine if it belongs to victim</a:t>
            </a:r>
          </a:p>
          <a:p>
            <a:pPr lvl="1"/>
            <a:r>
              <a:rPr lang="en-US" u="sng" dirty="0">
                <a:solidFill>
                  <a:srgbClr val="CC0000"/>
                </a:solidFill>
              </a:rPr>
              <a:t>DNA fingerprinting</a:t>
            </a:r>
          </a:p>
          <a:p>
            <a:pPr lvl="1"/>
            <a:r>
              <a:rPr lang="en-US" dirty="0"/>
              <a:t>comparing DNA banding pattern between different individuals</a:t>
            </a:r>
          </a:p>
          <a:p>
            <a:pPr lvl="1"/>
            <a:r>
              <a:rPr lang="en-US" dirty="0" smtClean="0"/>
              <a:t>unique </a:t>
            </a:r>
            <a:r>
              <a:rPr lang="en-US" dirty="0"/>
              <a:t>patterns</a:t>
            </a:r>
          </a:p>
        </p:txBody>
      </p:sp>
      <p:pic>
        <p:nvPicPr>
          <p:cNvPr id="500740" name="Picture 4"/>
          <p:cNvPicPr>
            <a:picLocks noChangeAspect="1" noChangeArrowheads="1"/>
          </p:cNvPicPr>
          <p:nvPr/>
        </p:nvPicPr>
        <p:blipFill>
          <a:blip r:embed="rId3" cstate="screen">
            <a:lum contrast="-6000"/>
            <a:extLst>
              <a:ext uri="{28A0092B-C50C-407E-A947-70E740481C1C}">
                <a14:useLocalDpi xmlns:a14="http://schemas.microsoft.com/office/drawing/2010/main"/>
              </a:ext>
            </a:extLst>
          </a:blip>
          <a:srcRect b="4446"/>
          <a:stretch>
            <a:fillRect/>
          </a:stretch>
        </p:blipFill>
        <p:spPr bwMode="auto">
          <a:xfrm rot="-5400000">
            <a:off x="4269582" y="1978818"/>
            <a:ext cx="6096000" cy="3357563"/>
          </a:xfrm>
          <a:prstGeom prst="rect">
            <a:avLst/>
          </a:prstGeom>
          <a:noFill/>
          <a:ln w="9525">
            <a:solidFill>
              <a:srgbClr val="5E2E08"/>
            </a:solidFill>
            <a:miter lim="800000"/>
            <a:headEnd/>
            <a:tailEnd/>
          </a:ln>
        </p:spPr>
      </p:pic>
    </p:spTree>
    <p:extLst>
      <p:ext uri="{BB962C8B-B14F-4D97-AF65-F5344CB8AC3E}">
        <p14:creationId xmlns:p14="http://schemas.microsoft.com/office/powerpoint/2010/main" val="42853508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p:txBody>
          <a:bodyPr/>
          <a:lstStyle/>
          <a:p>
            <a:r>
              <a:rPr lang="en-US"/>
              <a:t>Differences at the DNA level</a:t>
            </a:r>
          </a:p>
        </p:txBody>
      </p:sp>
      <p:sp>
        <p:nvSpPr>
          <p:cNvPr id="488451" name="Rectangle 3" descr="Rectangle: Click to edit Master text styles&#10;Second level&#10;Third level&#10;Fourth level&#10;Fifth level"/>
          <p:cNvSpPr>
            <a:spLocks noGrp="1" noChangeArrowheads="1"/>
          </p:cNvSpPr>
          <p:nvPr>
            <p:ph type="body" idx="1"/>
          </p:nvPr>
        </p:nvSpPr>
        <p:spPr>
          <a:xfrm>
            <a:off x="533400" y="1016000"/>
            <a:ext cx="8610600" cy="3962400"/>
          </a:xfrm>
        </p:spPr>
        <p:txBody>
          <a:bodyPr/>
          <a:lstStyle/>
          <a:p>
            <a:pPr>
              <a:lnSpc>
                <a:spcPct val="110000"/>
              </a:lnSpc>
            </a:pPr>
            <a:r>
              <a:rPr lang="en-US" sz="2900" dirty="0"/>
              <a:t>Why is each person’s DNA pattern different?</a:t>
            </a:r>
            <a:endParaRPr lang="en-US" dirty="0"/>
          </a:p>
          <a:p>
            <a:pPr lvl="1">
              <a:lnSpc>
                <a:spcPct val="110000"/>
              </a:lnSpc>
            </a:pPr>
            <a:r>
              <a:rPr lang="en-US" dirty="0"/>
              <a:t>sections of “junk” DNA</a:t>
            </a:r>
          </a:p>
          <a:p>
            <a:pPr lvl="2">
              <a:lnSpc>
                <a:spcPct val="110000"/>
              </a:lnSpc>
            </a:pPr>
            <a:r>
              <a:rPr lang="en-US" dirty="0"/>
              <a:t>doesn’t code for proteins</a:t>
            </a:r>
          </a:p>
          <a:p>
            <a:pPr lvl="2">
              <a:lnSpc>
                <a:spcPct val="110000"/>
              </a:lnSpc>
            </a:pPr>
            <a:r>
              <a:rPr lang="en-US" dirty="0"/>
              <a:t>made up of repeated patterns</a:t>
            </a:r>
          </a:p>
          <a:p>
            <a:pPr lvl="3">
              <a:lnSpc>
                <a:spcPct val="110000"/>
              </a:lnSpc>
            </a:pPr>
            <a:r>
              <a:rPr lang="en-US" dirty="0"/>
              <a:t>CAT, GCC, and others</a:t>
            </a:r>
          </a:p>
          <a:p>
            <a:pPr lvl="3">
              <a:lnSpc>
                <a:spcPct val="110000"/>
              </a:lnSpc>
            </a:pPr>
            <a:r>
              <a:rPr lang="en-US" dirty="0"/>
              <a:t>each person may have different number of repeats</a:t>
            </a:r>
          </a:p>
          <a:p>
            <a:pPr lvl="2">
              <a:lnSpc>
                <a:spcPct val="110000"/>
              </a:lnSpc>
            </a:pPr>
            <a:r>
              <a:rPr lang="en-US" dirty="0"/>
              <a:t>many sites on our 23 chromosomes with </a:t>
            </a:r>
            <a:br>
              <a:rPr lang="en-US" dirty="0"/>
            </a:br>
            <a:r>
              <a:rPr lang="en-US" dirty="0"/>
              <a:t>different repeat patterns</a:t>
            </a:r>
          </a:p>
        </p:txBody>
      </p:sp>
      <p:sp>
        <p:nvSpPr>
          <p:cNvPr id="488452" name="Rectangle 4"/>
          <p:cNvSpPr>
            <a:spLocks noChangeArrowheads="1"/>
          </p:cNvSpPr>
          <p:nvPr/>
        </p:nvSpPr>
        <p:spPr bwMode="auto">
          <a:xfrm>
            <a:off x="685800" y="5365750"/>
            <a:ext cx="8001000" cy="595313"/>
          </a:xfrm>
          <a:prstGeom prst="rect">
            <a:avLst/>
          </a:prstGeom>
          <a:solidFill>
            <a:srgbClr val="FFCC18"/>
          </a:solidFill>
          <a:ln w="9525">
            <a:noFill/>
            <a:miter lim="800000"/>
            <a:headEnd/>
            <a:tailEnd/>
          </a:ln>
          <a:effectLst/>
        </p:spPr>
        <p:txBody>
          <a:bodyPr tIns="137160" anchor="ctr">
            <a:prstTxWarp prst="textNoShape">
              <a:avLst/>
            </a:prstTxWarp>
            <a:spAutoFit/>
          </a:bodyPr>
          <a:lstStyle/>
          <a:p>
            <a:pPr>
              <a:lnSpc>
                <a:spcPct val="50000"/>
              </a:lnSpc>
              <a:spcAft>
                <a:spcPts val="600"/>
              </a:spcAft>
            </a:pPr>
            <a:r>
              <a:rPr lang="en-US" sz="2200" b="1">
                <a:solidFill>
                  <a:srgbClr val="0F116A"/>
                </a:solidFill>
                <a:latin typeface="Courier" charset="0"/>
              </a:rPr>
              <a:t>GCTTGTAACGGCCT</a:t>
            </a:r>
            <a:r>
              <a:rPr lang="en-US" sz="2200" b="1">
                <a:solidFill>
                  <a:srgbClr val="008000"/>
                </a:solidFill>
                <a:latin typeface="Courier" charset="0"/>
              </a:rPr>
              <a:t>CATCATCAT</a:t>
            </a:r>
            <a:r>
              <a:rPr lang="en-US" sz="2200" b="1">
                <a:solidFill>
                  <a:srgbClr val="0F116A"/>
                </a:solidFill>
                <a:latin typeface="Courier" charset="0"/>
              </a:rPr>
              <a:t>TCGCCGGCCTACGCTT</a:t>
            </a:r>
          </a:p>
          <a:p>
            <a:pPr>
              <a:lnSpc>
                <a:spcPct val="50000"/>
              </a:lnSpc>
            </a:pPr>
            <a:r>
              <a:rPr lang="en-US" sz="2200" b="1">
                <a:solidFill>
                  <a:srgbClr val="0F116A"/>
                </a:solidFill>
                <a:latin typeface="Courier" charset="0"/>
              </a:rPr>
              <a:t>CGAACATTGCCGGA</a:t>
            </a:r>
            <a:r>
              <a:rPr lang="en-US" sz="2200" b="1">
                <a:solidFill>
                  <a:srgbClr val="008000"/>
                </a:solidFill>
                <a:latin typeface="Courier" charset="0"/>
              </a:rPr>
              <a:t>GTAGTAGTA</a:t>
            </a:r>
            <a:r>
              <a:rPr lang="en-US" sz="2200" b="1">
                <a:solidFill>
                  <a:srgbClr val="0F116A"/>
                </a:solidFill>
                <a:latin typeface="Courier" charset="0"/>
              </a:rPr>
              <a:t>AGCGGCCGGATGCGAA</a:t>
            </a:r>
          </a:p>
        </p:txBody>
      </p:sp>
      <p:sp>
        <p:nvSpPr>
          <p:cNvPr id="488453" name="Rectangle 5"/>
          <p:cNvSpPr>
            <a:spLocks noChangeArrowheads="1"/>
          </p:cNvSpPr>
          <p:nvPr/>
        </p:nvSpPr>
        <p:spPr bwMode="auto">
          <a:xfrm>
            <a:off x="685800" y="6127750"/>
            <a:ext cx="8001000" cy="595313"/>
          </a:xfrm>
          <a:prstGeom prst="rect">
            <a:avLst/>
          </a:prstGeom>
          <a:solidFill>
            <a:schemeClr val="bg2"/>
          </a:solidFill>
          <a:ln w="9525">
            <a:noFill/>
            <a:miter lim="800000"/>
            <a:headEnd/>
            <a:tailEnd/>
          </a:ln>
          <a:effectLst/>
        </p:spPr>
        <p:txBody>
          <a:bodyPr tIns="137160" anchor="ctr">
            <a:prstTxWarp prst="textNoShape">
              <a:avLst/>
            </a:prstTxWarp>
            <a:spAutoFit/>
          </a:bodyPr>
          <a:lstStyle/>
          <a:p>
            <a:pPr>
              <a:lnSpc>
                <a:spcPct val="50000"/>
              </a:lnSpc>
              <a:spcAft>
                <a:spcPts val="600"/>
              </a:spcAft>
            </a:pPr>
            <a:r>
              <a:rPr lang="en-US" sz="2200" b="1">
                <a:solidFill>
                  <a:srgbClr val="0F116A"/>
                </a:solidFill>
                <a:latin typeface="Courier" charset="0"/>
              </a:rPr>
              <a:t>GCTTGTAACGG</a:t>
            </a:r>
            <a:r>
              <a:rPr lang="en-US" sz="2200" b="1">
                <a:solidFill>
                  <a:srgbClr val="008000"/>
                </a:solidFill>
                <a:latin typeface="Courier" charset="0"/>
              </a:rPr>
              <a:t>CATCATCATCATCATCAT</a:t>
            </a:r>
            <a:r>
              <a:rPr lang="en-US" sz="2200" b="1">
                <a:solidFill>
                  <a:srgbClr val="0F116A"/>
                </a:solidFill>
                <a:latin typeface="Courier" charset="0"/>
              </a:rPr>
              <a:t>CCGGCCTACGCTT</a:t>
            </a:r>
          </a:p>
          <a:p>
            <a:pPr>
              <a:lnSpc>
                <a:spcPct val="50000"/>
              </a:lnSpc>
            </a:pPr>
            <a:r>
              <a:rPr lang="en-US" sz="2200" b="1">
                <a:solidFill>
                  <a:srgbClr val="0F116A"/>
                </a:solidFill>
                <a:latin typeface="Courier" charset="0"/>
              </a:rPr>
              <a:t>CGAACATTGCC</a:t>
            </a:r>
            <a:r>
              <a:rPr lang="en-US" sz="2200" b="1">
                <a:solidFill>
                  <a:srgbClr val="008000"/>
                </a:solidFill>
                <a:latin typeface="Courier" charset="0"/>
              </a:rPr>
              <a:t>GTAGTAGTAGTAGTAGTA</a:t>
            </a:r>
            <a:r>
              <a:rPr lang="en-US" sz="2200" b="1">
                <a:solidFill>
                  <a:srgbClr val="0F116A"/>
                </a:solidFill>
                <a:latin typeface="Courier" charset="0"/>
              </a:rPr>
              <a:t>GGCCGGATGCGAA</a:t>
            </a:r>
          </a:p>
        </p:txBody>
      </p:sp>
    </p:spTree>
    <p:extLst>
      <p:ext uri="{BB962C8B-B14F-4D97-AF65-F5344CB8AC3E}">
        <p14:creationId xmlns:p14="http://schemas.microsoft.com/office/powerpoint/2010/main" val="42770741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36525" y="1295400"/>
            <a:ext cx="8626475" cy="1038225"/>
            <a:chOff x="86" y="816"/>
            <a:chExt cx="5434" cy="654"/>
          </a:xfrm>
        </p:grpSpPr>
        <p:sp>
          <p:nvSpPr>
            <p:cNvPr id="490499" name="Rectangle 3"/>
            <p:cNvSpPr>
              <a:spLocks noChangeArrowheads="1"/>
            </p:cNvSpPr>
            <p:nvPr/>
          </p:nvSpPr>
          <p:spPr bwMode="auto">
            <a:xfrm>
              <a:off x="86" y="816"/>
              <a:ext cx="788" cy="288"/>
            </a:xfrm>
            <a:prstGeom prst="rect">
              <a:avLst/>
            </a:prstGeom>
            <a:solidFill>
              <a:schemeClr val="bg1"/>
            </a:solidFill>
            <a:ln w="9525">
              <a:noFill/>
              <a:miter lim="800000"/>
              <a:headEnd/>
              <a:tailEnd/>
            </a:ln>
            <a:effectLst/>
          </p:spPr>
          <p:txBody>
            <a:bodyPr wrap="none" anchor="ctr">
              <a:prstTxWarp prst="textNoShape">
                <a:avLst/>
              </a:prstTxWarp>
              <a:spAutoFit/>
            </a:bodyPr>
            <a:lstStyle/>
            <a:p>
              <a:r>
                <a:rPr lang="en-US" b="1">
                  <a:solidFill>
                    <a:srgbClr val="0F116A"/>
                  </a:solidFill>
                </a:rPr>
                <a:t>Allele 1</a:t>
              </a:r>
            </a:p>
          </p:txBody>
        </p:sp>
        <p:grpSp>
          <p:nvGrpSpPr>
            <p:cNvPr id="3" name="Group 4"/>
            <p:cNvGrpSpPr>
              <a:grpSpLocks/>
            </p:cNvGrpSpPr>
            <p:nvPr/>
          </p:nvGrpSpPr>
          <p:grpSpPr bwMode="auto">
            <a:xfrm>
              <a:off x="480" y="1096"/>
              <a:ext cx="5040" cy="374"/>
              <a:chOff x="480" y="1096"/>
              <a:chExt cx="5040" cy="374"/>
            </a:xfrm>
          </p:grpSpPr>
          <p:sp>
            <p:nvSpPr>
              <p:cNvPr id="490501" name="Rectangle 5"/>
              <p:cNvSpPr>
                <a:spLocks noChangeArrowheads="1"/>
              </p:cNvSpPr>
              <p:nvPr/>
            </p:nvSpPr>
            <p:spPr bwMode="auto">
              <a:xfrm>
                <a:off x="480" y="1096"/>
                <a:ext cx="4992" cy="369"/>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490502" name="Rectangle 6"/>
              <p:cNvSpPr>
                <a:spLocks noChangeArrowheads="1"/>
              </p:cNvSpPr>
              <p:nvPr/>
            </p:nvSpPr>
            <p:spPr bwMode="auto">
              <a:xfrm>
                <a:off x="480" y="1152"/>
                <a:ext cx="5040" cy="318"/>
              </a:xfrm>
              <a:prstGeom prst="rect">
                <a:avLst/>
              </a:prstGeom>
              <a:noFill/>
              <a:ln w="9525">
                <a:noFill/>
                <a:miter lim="800000"/>
                <a:headEnd/>
                <a:tailEnd/>
              </a:ln>
              <a:effectLst/>
            </p:spPr>
            <p:txBody>
              <a:bodyPr anchor="ctr">
                <a:prstTxWarp prst="textNoShape">
                  <a:avLst/>
                </a:prstTxWarp>
                <a:spAutoFit/>
              </a:bodyPr>
              <a:lstStyle/>
              <a:p>
                <a:pPr>
                  <a:lnSpc>
                    <a:spcPct val="50000"/>
                  </a:lnSpc>
                  <a:spcAft>
                    <a:spcPts val="600"/>
                  </a:spcAft>
                </a:pPr>
                <a:r>
                  <a:rPr lang="en-US" sz="2200" b="1">
                    <a:solidFill>
                      <a:srgbClr val="0F116A"/>
                    </a:solidFill>
                    <a:latin typeface="Courier" charset="0"/>
                  </a:rPr>
                  <a:t>GCTTGTAAC</a:t>
                </a:r>
                <a:r>
                  <a:rPr lang="en-US" sz="2200" b="1">
                    <a:solidFill>
                      <a:srgbClr val="CC0000"/>
                    </a:solidFill>
                    <a:latin typeface="Courier" charset="0"/>
                  </a:rPr>
                  <a:t>GGCC</a:t>
                </a:r>
                <a:r>
                  <a:rPr lang="en-US" sz="2200" b="1">
                    <a:solidFill>
                      <a:srgbClr val="0F116A"/>
                    </a:solidFill>
                    <a:latin typeface="Courier" charset="0"/>
                  </a:rPr>
                  <a:t>T</a:t>
                </a:r>
                <a:r>
                  <a:rPr lang="en-US" sz="2200" b="1">
                    <a:solidFill>
                      <a:srgbClr val="008000"/>
                    </a:solidFill>
                    <a:latin typeface="Courier" charset="0"/>
                  </a:rPr>
                  <a:t>CATCATCAT</a:t>
                </a:r>
                <a:r>
                  <a:rPr lang="en-US" sz="2200" b="1">
                    <a:solidFill>
                      <a:srgbClr val="0F116A"/>
                    </a:solidFill>
                    <a:latin typeface="Courier" charset="0"/>
                  </a:rPr>
                  <a:t>TCGCC</a:t>
                </a:r>
                <a:r>
                  <a:rPr lang="en-US" sz="2200" b="1">
                    <a:solidFill>
                      <a:srgbClr val="CC0000"/>
                    </a:solidFill>
                    <a:latin typeface="Courier" charset="0"/>
                  </a:rPr>
                  <a:t>GGCC</a:t>
                </a:r>
                <a:r>
                  <a:rPr lang="en-US" sz="2200" b="1">
                    <a:solidFill>
                      <a:srgbClr val="0F116A"/>
                    </a:solidFill>
                    <a:latin typeface="Courier" charset="0"/>
                  </a:rPr>
                  <a:t>TACGCTT</a:t>
                </a:r>
              </a:p>
              <a:p>
                <a:pPr>
                  <a:lnSpc>
                    <a:spcPct val="50000"/>
                  </a:lnSpc>
                </a:pPr>
                <a:r>
                  <a:rPr lang="en-US" sz="2200" b="1">
                    <a:solidFill>
                      <a:srgbClr val="0F116A"/>
                    </a:solidFill>
                    <a:latin typeface="Courier" charset="0"/>
                  </a:rPr>
                  <a:t>CGAACATTG</a:t>
                </a:r>
                <a:r>
                  <a:rPr lang="en-US" sz="2200" b="1">
                    <a:solidFill>
                      <a:srgbClr val="CC0000"/>
                    </a:solidFill>
                    <a:latin typeface="Courier" charset="0"/>
                  </a:rPr>
                  <a:t>CCGG</a:t>
                </a:r>
                <a:r>
                  <a:rPr lang="en-US" sz="2200" b="1">
                    <a:solidFill>
                      <a:srgbClr val="0F116A"/>
                    </a:solidFill>
                    <a:latin typeface="Courier" charset="0"/>
                  </a:rPr>
                  <a:t>A</a:t>
                </a:r>
                <a:r>
                  <a:rPr lang="en-US" sz="2200" b="1">
                    <a:solidFill>
                      <a:srgbClr val="008000"/>
                    </a:solidFill>
                    <a:latin typeface="Courier" charset="0"/>
                  </a:rPr>
                  <a:t>GTAGTAGTA</a:t>
                </a:r>
                <a:r>
                  <a:rPr lang="en-US" sz="2200" b="1">
                    <a:solidFill>
                      <a:srgbClr val="0F116A"/>
                    </a:solidFill>
                    <a:latin typeface="Courier" charset="0"/>
                  </a:rPr>
                  <a:t>AGCGG</a:t>
                </a:r>
                <a:r>
                  <a:rPr lang="en-US" sz="2200" b="1">
                    <a:solidFill>
                      <a:srgbClr val="CC0000"/>
                    </a:solidFill>
                    <a:latin typeface="Courier" charset="0"/>
                  </a:rPr>
                  <a:t>CCGG</a:t>
                </a:r>
                <a:r>
                  <a:rPr lang="en-US" sz="2200" b="1">
                    <a:solidFill>
                      <a:srgbClr val="0F116A"/>
                    </a:solidFill>
                    <a:latin typeface="Courier" charset="0"/>
                  </a:rPr>
                  <a:t>ATGCGAA</a:t>
                </a:r>
              </a:p>
            </p:txBody>
          </p:sp>
        </p:grpSp>
        <p:sp>
          <p:nvSpPr>
            <p:cNvPr id="490503" name="Rectangle 7"/>
            <p:cNvSpPr>
              <a:spLocks noChangeArrowheads="1"/>
            </p:cNvSpPr>
            <p:nvPr/>
          </p:nvSpPr>
          <p:spPr bwMode="auto">
            <a:xfrm>
              <a:off x="2544" y="864"/>
              <a:ext cx="720" cy="231"/>
            </a:xfrm>
            <a:prstGeom prst="rect">
              <a:avLst/>
            </a:prstGeom>
            <a:noFill/>
            <a:ln w="9525">
              <a:noFill/>
              <a:miter lim="800000"/>
              <a:headEnd/>
              <a:tailEnd/>
            </a:ln>
            <a:effectLst/>
          </p:spPr>
          <p:txBody>
            <a:bodyPr anchor="ctr">
              <a:prstTxWarp prst="textNoShape">
                <a:avLst/>
              </a:prstTxWarp>
              <a:spAutoFit/>
            </a:bodyPr>
            <a:lstStyle/>
            <a:p>
              <a:r>
                <a:rPr lang="en-US" sz="1800" b="1">
                  <a:solidFill>
                    <a:srgbClr val="000005"/>
                  </a:solidFill>
                </a:rPr>
                <a:t>repeats</a:t>
              </a:r>
              <a:endParaRPr lang="en-US" sz="1800" b="1">
                <a:solidFill>
                  <a:schemeClr val="tx2"/>
                </a:solidFill>
              </a:endParaRPr>
            </a:p>
          </p:txBody>
        </p:sp>
      </p:grpSp>
      <p:sp>
        <p:nvSpPr>
          <p:cNvPr id="490504" name="Rectangle 8"/>
          <p:cNvSpPr>
            <a:spLocks noGrp="1" noChangeArrowheads="1"/>
          </p:cNvSpPr>
          <p:nvPr>
            <p:ph type="title"/>
          </p:nvPr>
        </p:nvSpPr>
        <p:spPr/>
        <p:txBody>
          <a:bodyPr/>
          <a:lstStyle/>
          <a:p>
            <a:r>
              <a:rPr lang="en-US"/>
              <a:t>DNA patterns for DNA fingerprints</a:t>
            </a:r>
          </a:p>
        </p:txBody>
      </p:sp>
      <p:grpSp>
        <p:nvGrpSpPr>
          <p:cNvPr id="4" name="Group 9"/>
          <p:cNvGrpSpPr>
            <a:grpSpLocks/>
          </p:cNvGrpSpPr>
          <p:nvPr/>
        </p:nvGrpSpPr>
        <p:grpSpPr bwMode="auto">
          <a:xfrm>
            <a:off x="1447800" y="1371600"/>
            <a:ext cx="6477000" cy="1150938"/>
            <a:chOff x="912" y="864"/>
            <a:chExt cx="4080" cy="725"/>
          </a:xfrm>
        </p:grpSpPr>
        <p:sp>
          <p:nvSpPr>
            <p:cNvPr id="490506" name="Line 10"/>
            <p:cNvSpPr>
              <a:spLocks noChangeShapeType="1"/>
            </p:cNvSpPr>
            <p:nvPr/>
          </p:nvSpPr>
          <p:spPr bwMode="auto">
            <a:xfrm>
              <a:off x="1993" y="945"/>
              <a:ext cx="0" cy="192"/>
            </a:xfrm>
            <a:prstGeom prst="line">
              <a:avLst/>
            </a:prstGeom>
            <a:noFill/>
            <a:ln w="28575">
              <a:solidFill>
                <a:srgbClr val="000005"/>
              </a:solidFill>
              <a:round/>
              <a:headEnd/>
              <a:tailEnd type="triangle" w="med" len="med"/>
            </a:ln>
            <a:effectLst/>
          </p:spPr>
          <p:txBody>
            <a:bodyPr wrap="none" anchor="ctr">
              <a:prstTxWarp prst="textNoShape">
                <a:avLst/>
              </a:prstTxWarp>
            </a:bodyPr>
            <a:lstStyle/>
            <a:p>
              <a:endParaRPr lang="en-US"/>
            </a:p>
          </p:txBody>
        </p:sp>
        <p:sp>
          <p:nvSpPr>
            <p:cNvPr id="490507" name="Line 11"/>
            <p:cNvSpPr>
              <a:spLocks noChangeShapeType="1"/>
            </p:cNvSpPr>
            <p:nvPr/>
          </p:nvSpPr>
          <p:spPr bwMode="auto">
            <a:xfrm flipV="1">
              <a:off x="2208" y="1392"/>
              <a:ext cx="0" cy="192"/>
            </a:xfrm>
            <a:prstGeom prst="line">
              <a:avLst/>
            </a:prstGeom>
            <a:noFill/>
            <a:ln w="28575">
              <a:solidFill>
                <a:srgbClr val="000005"/>
              </a:solidFill>
              <a:round/>
              <a:headEnd/>
              <a:tailEnd type="triangle" w="med" len="med"/>
            </a:ln>
            <a:effectLst/>
          </p:spPr>
          <p:txBody>
            <a:bodyPr wrap="none" anchor="ctr">
              <a:prstTxWarp prst="textNoShape">
                <a:avLst/>
              </a:prstTxWarp>
            </a:bodyPr>
            <a:lstStyle/>
            <a:p>
              <a:endParaRPr lang="en-US"/>
            </a:p>
          </p:txBody>
        </p:sp>
        <p:sp>
          <p:nvSpPr>
            <p:cNvPr id="490508" name="Line 12"/>
            <p:cNvSpPr>
              <a:spLocks noChangeShapeType="1"/>
            </p:cNvSpPr>
            <p:nvPr/>
          </p:nvSpPr>
          <p:spPr bwMode="auto">
            <a:xfrm flipV="1">
              <a:off x="4219" y="1397"/>
              <a:ext cx="0" cy="192"/>
            </a:xfrm>
            <a:prstGeom prst="line">
              <a:avLst/>
            </a:prstGeom>
            <a:noFill/>
            <a:ln w="28575">
              <a:solidFill>
                <a:srgbClr val="000005"/>
              </a:solidFill>
              <a:round/>
              <a:headEnd/>
              <a:tailEnd type="triangle" w="med" len="med"/>
            </a:ln>
            <a:effectLst/>
          </p:spPr>
          <p:txBody>
            <a:bodyPr wrap="none" anchor="ctr">
              <a:prstTxWarp prst="textNoShape">
                <a:avLst/>
              </a:prstTxWarp>
            </a:bodyPr>
            <a:lstStyle/>
            <a:p>
              <a:endParaRPr lang="en-US"/>
            </a:p>
          </p:txBody>
        </p:sp>
        <p:sp>
          <p:nvSpPr>
            <p:cNvPr id="490509" name="Line 13"/>
            <p:cNvSpPr>
              <a:spLocks noChangeShapeType="1"/>
            </p:cNvSpPr>
            <p:nvPr/>
          </p:nvSpPr>
          <p:spPr bwMode="auto">
            <a:xfrm>
              <a:off x="4012" y="945"/>
              <a:ext cx="0" cy="192"/>
            </a:xfrm>
            <a:prstGeom prst="line">
              <a:avLst/>
            </a:prstGeom>
            <a:noFill/>
            <a:ln w="28575">
              <a:solidFill>
                <a:srgbClr val="000005"/>
              </a:solidFill>
              <a:round/>
              <a:headEnd/>
              <a:tailEnd type="triangle" w="med" len="med"/>
            </a:ln>
            <a:effectLst/>
          </p:spPr>
          <p:txBody>
            <a:bodyPr wrap="none" anchor="ctr">
              <a:prstTxWarp prst="textNoShape">
                <a:avLst/>
              </a:prstTxWarp>
            </a:bodyPr>
            <a:lstStyle/>
            <a:p>
              <a:endParaRPr lang="en-US"/>
            </a:p>
          </p:txBody>
        </p:sp>
        <p:sp>
          <p:nvSpPr>
            <p:cNvPr id="490510" name="Rectangle 14"/>
            <p:cNvSpPr>
              <a:spLocks noChangeArrowheads="1"/>
            </p:cNvSpPr>
            <p:nvPr/>
          </p:nvSpPr>
          <p:spPr bwMode="auto">
            <a:xfrm>
              <a:off x="4272" y="864"/>
              <a:ext cx="720" cy="231"/>
            </a:xfrm>
            <a:prstGeom prst="rect">
              <a:avLst/>
            </a:prstGeom>
            <a:noFill/>
            <a:ln w="9525">
              <a:noFill/>
              <a:miter lim="800000"/>
              <a:headEnd/>
              <a:tailEnd/>
            </a:ln>
            <a:effectLst/>
          </p:spPr>
          <p:txBody>
            <a:bodyPr anchor="ctr">
              <a:prstTxWarp prst="textNoShape">
                <a:avLst/>
              </a:prstTxWarp>
              <a:spAutoFit/>
            </a:bodyPr>
            <a:lstStyle/>
            <a:p>
              <a:r>
                <a:rPr lang="en-US" sz="1800" b="1">
                  <a:solidFill>
                    <a:srgbClr val="000005"/>
                  </a:solidFill>
                </a:rPr>
                <a:t>cut sites</a:t>
              </a:r>
              <a:endParaRPr lang="en-US" sz="1800" b="1">
                <a:solidFill>
                  <a:schemeClr val="tx2"/>
                </a:solidFill>
              </a:endParaRPr>
            </a:p>
          </p:txBody>
        </p:sp>
        <p:sp>
          <p:nvSpPr>
            <p:cNvPr id="490511" name="Rectangle 15"/>
            <p:cNvSpPr>
              <a:spLocks noChangeArrowheads="1"/>
            </p:cNvSpPr>
            <p:nvPr/>
          </p:nvSpPr>
          <p:spPr bwMode="auto">
            <a:xfrm>
              <a:off x="912" y="864"/>
              <a:ext cx="816" cy="231"/>
            </a:xfrm>
            <a:prstGeom prst="rect">
              <a:avLst/>
            </a:prstGeom>
            <a:noFill/>
            <a:ln w="9525">
              <a:noFill/>
              <a:miter lim="800000"/>
              <a:headEnd/>
              <a:tailEnd/>
            </a:ln>
            <a:effectLst/>
          </p:spPr>
          <p:txBody>
            <a:bodyPr anchor="ctr">
              <a:prstTxWarp prst="textNoShape">
                <a:avLst/>
              </a:prstTxWarp>
              <a:spAutoFit/>
            </a:bodyPr>
            <a:lstStyle/>
            <a:p>
              <a:r>
                <a:rPr lang="en-US" sz="1800" b="1">
                  <a:solidFill>
                    <a:srgbClr val="000005"/>
                  </a:solidFill>
                </a:rPr>
                <a:t>cut sites</a:t>
              </a:r>
              <a:endParaRPr lang="en-US" sz="1800" b="1">
                <a:solidFill>
                  <a:schemeClr val="tx2"/>
                </a:solidFill>
              </a:endParaRPr>
            </a:p>
          </p:txBody>
        </p:sp>
      </p:grpSp>
      <p:grpSp>
        <p:nvGrpSpPr>
          <p:cNvPr id="5" name="Group 16"/>
          <p:cNvGrpSpPr>
            <a:grpSpLocks/>
          </p:cNvGrpSpPr>
          <p:nvPr/>
        </p:nvGrpSpPr>
        <p:grpSpPr bwMode="auto">
          <a:xfrm>
            <a:off x="762000" y="3071813"/>
            <a:ext cx="8008938" cy="593725"/>
            <a:chOff x="480" y="1935"/>
            <a:chExt cx="5045" cy="374"/>
          </a:xfrm>
        </p:grpSpPr>
        <p:grpSp>
          <p:nvGrpSpPr>
            <p:cNvPr id="6" name="Group 17"/>
            <p:cNvGrpSpPr>
              <a:grpSpLocks/>
            </p:cNvGrpSpPr>
            <p:nvPr/>
          </p:nvGrpSpPr>
          <p:grpSpPr bwMode="auto">
            <a:xfrm>
              <a:off x="2040" y="1935"/>
              <a:ext cx="2116" cy="369"/>
              <a:chOff x="1728" y="1071"/>
              <a:chExt cx="2736" cy="369"/>
            </a:xfrm>
          </p:grpSpPr>
          <p:grpSp>
            <p:nvGrpSpPr>
              <p:cNvPr id="7" name="Group 18"/>
              <p:cNvGrpSpPr>
                <a:grpSpLocks/>
              </p:cNvGrpSpPr>
              <p:nvPr/>
            </p:nvGrpSpPr>
            <p:grpSpPr bwMode="auto">
              <a:xfrm>
                <a:off x="1728" y="1071"/>
                <a:ext cx="2544" cy="369"/>
                <a:chOff x="1728" y="1071"/>
                <a:chExt cx="2592" cy="369"/>
              </a:xfrm>
            </p:grpSpPr>
            <p:sp>
              <p:nvSpPr>
                <p:cNvPr id="490515" name="Rectangle 19"/>
                <p:cNvSpPr>
                  <a:spLocks noChangeArrowheads="1"/>
                </p:cNvSpPr>
                <p:nvPr/>
              </p:nvSpPr>
              <p:spPr bwMode="auto">
                <a:xfrm>
                  <a:off x="1920" y="1071"/>
                  <a:ext cx="2400" cy="369"/>
                </a:xfrm>
                <a:prstGeom prst="rect">
                  <a:avLst/>
                </a:prstGeom>
                <a:solidFill>
                  <a:srgbClr val="FFEA18"/>
                </a:solidFill>
                <a:ln w="9525">
                  <a:noFill/>
                  <a:miter lim="800000"/>
                  <a:headEnd/>
                  <a:tailEnd/>
                </a:ln>
                <a:effectLst/>
              </p:spPr>
              <p:txBody>
                <a:bodyPr wrap="none" anchor="ctr">
                  <a:prstTxWarp prst="textNoShape">
                    <a:avLst/>
                  </a:prstTxWarp>
                </a:bodyPr>
                <a:lstStyle/>
                <a:p>
                  <a:endParaRPr lang="en-US"/>
                </a:p>
              </p:txBody>
            </p:sp>
            <p:sp>
              <p:nvSpPr>
                <p:cNvPr id="490516" name="Rectangle 20"/>
                <p:cNvSpPr>
                  <a:spLocks noChangeArrowheads="1"/>
                </p:cNvSpPr>
                <p:nvPr/>
              </p:nvSpPr>
              <p:spPr bwMode="auto">
                <a:xfrm>
                  <a:off x="1728" y="1071"/>
                  <a:ext cx="576" cy="177"/>
                </a:xfrm>
                <a:prstGeom prst="rect">
                  <a:avLst/>
                </a:prstGeom>
                <a:solidFill>
                  <a:srgbClr val="FFEA18"/>
                </a:solidFill>
                <a:ln w="9525">
                  <a:noFill/>
                  <a:miter lim="800000"/>
                  <a:headEnd/>
                  <a:tailEnd/>
                </a:ln>
                <a:effectLst/>
              </p:spPr>
              <p:txBody>
                <a:bodyPr wrap="none" anchor="ctr">
                  <a:prstTxWarp prst="textNoShape">
                    <a:avLst/>
                  </a:prstTxWarp>
                </a:bodyPr>
                <a:lstStyle/>
                <a:p>
                  <a:endParaRPr lang="en-US"/>
                </a:p>
              </p:txBody>
            </p:sp>
          </p:grpSp>
          <p:sp>
            <p:nvSpPr>
              <p:cNvPr id="490517" name="Rectangle 21"/>
              <p:cNvSpPr>
                <a:spLocks noChangeArrowheads="1"/>
              </p:cNvSpPr>
              <p:nvPr/>
            </p:nvSpPr>
            <p:spPr bwMode="auto">
              <a:xfrm>
                <a:off x="3888" y="1263"/>
                <a:ext cx="576" cy="177"/>
              </a:xfrm>
              <a:prstGeom prst="rect">
                <a:avLst/>
              </a:prstGeom>
              <a:solidFill>
                <a:srgbClr val="FFEA18"/>
              </a:solidFill>
              <a:ln w="9525">
                <a:noFill/>
                <a:miter lim="800000"/>
                <a:headEnd/>
                <a:tailEnd/>
              </a:ln>
              <a:effectLst/>
            </p:spPr>
            <p:txBody>
              <a:bodyPr wrap="none" anchor="ctr">
                <a:prstTxWarp prst="textNoShape">
                  <a:avLst/>
                </a:prstTxWarp>
              </a:bodyPr>
              <a:lstStyle/>
              <a:p>
                <a:endParaRPr lang="en-US"/>
              </a:p>
            </p:txBody>
          </p:sp>
        </p:grpSp>
        <p:grpSp>
          <p:nvGrpSpPr>
            <p:cNvPr id="8" name="Group 22"/>
            <p:cNvGrpSpPr>
              <a:grpSpLocks/>
            </p:cNvGrpSpPr>
            <p:nvPr/>
          </p:nvGrpSpPr>
          <p:grpSpPr bwMode="auto">
            <a:xfrm>
              <a:off x="510" y="1935"/>
              <a:ext cx="1680" cy="369"/>
              <a:chOff x="480" y="1071"/>
              <a:chExt cx="1344" cy="369"/>
            </a:xfrm>
          </p:grpSpPr>
          <p:sp>
            <p:nvSpPr>
              <p:cNvPr id="490519" name="Rectangle 23"/>
              <p:cNvSpPr>
                <a:spLocks noChangeArrowheads="1"/>
              </p:cNvSpPr>
              <p:nvPr/>
            </p:nvSpPr>
            <p:spPr bwMode="auto">
              <a:xfrm>
                <a:off x="480" y="1071"/>
                <a:ext cx="1152" cy="369"/>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490520" name="Rectangle 24"/>
              <p:cNvSpPr>
                <a:spLocks noChangeArrowheads="1"/>
              </p:cNvSpPr>
              <p:nvPr/>
            </p:nvSpPr>
            <p:spPr bwMode="auto">
              <a:xfrm>
                <a:off x="1248" y="1263"/>
                <a:ext cx="576" cy="177"/>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grpSp>
        <p:grpSp>
          <p:nvGrpSpPr>
            <p:cNvPr id="9" name="Group 25"/>
            <p:cNvGrpSpPr>
              <a:grpSpLocks/>
            </p:cNvGrpSpPr>
            <p:nvPr/>
          </p:nvGrpSpPr>
          <p:grpSpPr bwMode="auto">
            <a:xfrm>
              <a:off x="4037" y="1940"/>
              <a:ext cx="1488" cy="369"/>
              <a:chOff x="4368" y="1056"/>
              <a:chExt cx="1152" cy="369"/>
            </a:xfrm>
          </p:grpSpPr>
          <p:sp>
            <p:nvSpPr>
              <p:cNvPr id="490522" name="Rectangle 26"/>
              <p:cNvSpPr>
                <a:spLocks noChangeArrowheads="1"/>
              </p:cNvSpPr>
              <p:nvPr/>
            </p:nvSpPr>
            <p:spPr bwMode="auto">
              <a:xfrm>
                <a:off x="4560" y="1056"/>
                <a:ext cx="960" cy="369"/>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490523" name="Rectangle 27"/>
              <p:cNvSpPr>
                <a:spLocks noChangeArrowheads="1"/>
              </p:cNvSpPr>
              <p:nvPr/>
            </p:nvSpPr>
            <p:spPr bwMode="auto">
              <a:xfrm>
                <a:off x="4368" y="1056"/>
                <a:ext cx="576" cy="177"/>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grpSp>
        <p:sp>
          <p:nvSpPr>
            <p:cNvPr id="490524" name="Rectangle 28"/>
            <p:cNvSpPr>
              <a:spLocks noChangeArrowheads="1"/>
            </p:cNvSpPr>
            <p:nvPr/>
          </p:nvSpPr>
          <p:spPr bwMode="auto">
            <a:xfrm>
              <a:off x="480" y="1986"/>
              <a:ext cx="5040" cy="318"/>
            </a:xfrm>
            <a:prstGeom prst="rect">
              <a:avLst/>
            </a:prstGeom>
            <a:noFill/>
            <a:ln w="9525">
              <a:noFill/>
              <a:miter lim="800000"/>
              <a:headEnd/>
              <a:tailEnd/>
            </a:ln>
            <a:effectLst/>
          </p:spPr>
          <p:txBody>
            <a:bodyPr anchor="ctr">
              <a:prstTxWarp prst="textNoShape">
                <a:avLst/>
              </a:prstTxWarp>
              <a:spAutoFit/>
            </a:bodyPr>
            <a:lstStyle/>
            <a:p>
              <a:pPr>
                <a:lnSpc>
                  <a:spcPct val="50000"/>
                </a:lnSpc>
                <a:spcAft>
                  <a:spcPts val="600"/>
                </a:spcAft>
              </a:pPr>
              <a:r>
                <a:rPr lang="en-US" sz="2200" b="1">
                  <a:solidFill>
                    <a:srgbClr val="0F116A"/>
                  </a:solidFill>
                  <a:latin typeface="Courier" charset="0"/>
                </a:rPr>
                <a:t>GCTTGTAAC</a:t>
              </a:r>
              <a:r>
                <a:rPr lang="en-US" sz="2200" b="1">
                  <a:solidFill>
                    <a:srgbClr val="CC0000"/>
                  </a:solidFill>
                  <a:latin typeface="Courier" charset="0"/>
                </a:rPr>
                <a:t>G GCC</a:t>
              </a:r>
              <a:r>
                <a:rPr lang="en-US" sz="2200" b="1">
                  <a:solidFill>
                    <a:srgbClr val="0F116A"/>
                  </a:solidFill>
                  <a:latin typeface="Courier" charset="0"/>
                </a:rPr>
                <a:t>T</a:t>
              </a:r>
              <a:r>
                <a:rPr lang="en-US" sz="2200" b="1">
                  <a:solidFill>
                    <a:srgbClr val="008000"/>
                  </a:solidFill>
                  <a:latin typeface="Courier" charset="0"/>
                </a:rPr>
                <a:t>CATCATCAT</a:t>
              </a:r>
              <a:r>
                <a:rPr lang="en-US" sz="2200" b="1">
                  <a:solidFill>
                    <a:srgbClr val="0F116A"/>
                  </a:solidFill>
                  <a:latin typeface="Courier" charset="0"/>
                </a:rPr>
                <a:t>CGCC</a:t>
              </a:r>
              <a:r>
                <a:rPr lang="en-US" sz="2200" b="1">
                  <a:solidFill>
                    <a:srgbClr val="CC0000"/>
                  </a:solidFill>
                  <a:latin typeface="Courier" charset="0"/>
                </a:rPr>
                <a:t>G GCC</a:t>
              </a:r>
              <a:r>
                <a:rPr lang="en-US" sz="2200" b="1">
                  <a:solidFill>
                    <a:srgbClr val="0F116A"/>
                  </a:solidFill>
                  <a:latin typeface="Courier" charset="0"/>
                </a:rPr>
                <a:t>TACGCTT</a:t>
              </a:r>
            </a:p>
            <a:p>
              <a:pPr>
                <a:lnSpc>
                  <a:spcPct val="50000"/>
                </a:lnSpc>
              </a:pPr>
              <a:r>
                <a:rPr lang="en-US" sz="2200" b="1">
                  <a:solidFill>
                    <a:srgbClr val="0F116A"/>
                  </a:solidFill>
                  <a:latin typeface="Courier" charset="0"/>
                </a:rPr>
                <a:t>CGAACATTG</a:t>
              </a:r>
              <a:r>
                <a:rPr lang="en-US" sz="2200" b="1">
                  <a:solidFill>
                    <a:srgbClr val="CC0000"/>
                  </a:solidFill>
                  <a:latin typeface="Courier" charset="0"/>
                </a:rPr>
                <a:t>CCG G</a:t>
              </a:r>
              <a:r>
                <a:rPr lang="en-US" sz="2200" b="1">
                  <a:solidFill>
                    <a:srgbClr val="0F116A"/>
                  </a:solidFill>
                  <a:latin typeface="Courier" charset="0"/>
                </a:rPr>
                <a:t>A</a:t>
              </a:r>
              <a:r>
                <a:rPr lang="en-US" sz="2200" b="1">
                  <a:solidFill>
                    <a:srgbClr val="008000"/>
                  </a:solidFill>
                  <a:latin typeface="Courier" charset="0"/>
                </a:rPr>
                <a:t>GTAGTAGTA</a:t>
              </a:r>
              <a:r>
                <a:rPr lang="en-US" sz="2200" b="1">
                  <a:solidFill>
                    <a:srgbClr val="0F116A"/>
                  </a:solidFill>
                  <a:latin typeface="Courier" charset="0"/>
                </a:rPr>
                <a:t>GCGG</a:t>
              </a:r>
              <a:r>
                <a:rPr lang="en-US" sz="2200" b="1">
                  <a:solidFill>
                    <a:srgbClr val="CC0000"/>
                  </a:solidFill>
                  <a:latin typeface="Courier" charset="0"/>
                </a:rPr>
                <a:t>CCG G</a:t>
              </a:r>
              <a:r>
                <a:rPr lang="en-US" sz="2200" b="1">
                  <a:solidFill>
                    <a:srgbClr val="0F116A"/>
                  </a:solidFill>
                  <a:latin typeface="Courier" charset="0"/>
                </a:rPr>
                <a:t>ATGCGAA</a:t>
              </a:r>
            </a:p>
          </p:txBody>
        </p:sp>
      </p:grpSp>
      <p:sp>
        <p:nvSpPr>
          <p:cNvPr id="490525" name="Oval 29"/>
          <p:cNvSpPr>
            <a:spLocks noChangeArrowheads="1"/>
          </p:cNvSpPr>
          <p:nvPr/>
        </p:nvSpPr>
        <p:spPr bwMode="auto">
          <a:xfrm>
            <a:off x="1524000" y="3733800"/>
            <a:ext cx="457200" cy="457200"/>
          </a:xfrm>
          <a:prstGeom prst="ellipse">
            <a:avLst/>
          </a:prstGeom>
          <a:solidFill>
            <a:srgbClr val="0F116A"/>
          </a:solidFill>
          <a:ln w="9525">
            <a:noFill/>
            <a:round/>
            <a:headEnd/>
            <a:tailEnd/>
          </a:ln>
          <a:effectLst/>
        </p:spPr>
        <p:txBody>
          <a:bodyPr wrap="none" anchor="ctr">
            <a:prstTxWarp prst="textNoShape">
              <a:avLst/>
            </a:prstTxWarp>
          </a:bodyPr>
          <a:lstStyle/>
          <a:p>
            <a:r>
              <a:rPr lang="en-US" sz="2800" b="1">
                <a:solidFill>
                  <a:schemeClr val="bg1"/>
                </a:solidFill>
              </a:rPr>
              <a:t>1</a:t>
            </a:r>
          </a:p>
        </p:txBody>
      </p:sp>
      <p:sp>
        <p:nvSpPr>
          <p:cNvPr id="490526" name="Oval 30"/>
          <p:cNvSpPr>
            <a:spLocks noChangeArrowheads="1"/>
          </p:cNvSpPr>
          <p:nvPr/>
        </p:nvSpPr>
        <p:spPr bwMode="auto">
          <a:xfrm>
            <a:off x="4876800" y="3733800"/>
            <a:ext cx="457200" cy="457200"/>
          </a:xfrm>
          <a:prstGeom prst="ellipse">
            <a:avLst/>
          </a:prstGeom>
          <a:solidFill>
            <a:srgbClr val="0F116A"/>
          </a:solidFill>
          <a:ln w="9525">
            <a:noFill/>
            <a:round/>
            <a:headEnd/>
            <a:tailEnd/>
          </a:ln>
          <a:effectLst/>
        </p:spPr>
        <p:txBody>
          <a:bodyPr wrap="none" anchor="ctr">
            <a:prstTxWarp prst="textNoShape">
              <a:avLst/>
            </a:prstTxWarp>
          </a:bodyPr>
          <a:lstStyle/>
          <a:p>
            <a:r>
              <a:rPr lang="en-US" sz="2800" b="1">
                <a:solidFill>
                  <a:schemeClr val="bg1"/>
                </a:solidFill>
              </a:rPr>
              <a:t>2</a:t>
            </a:r>
          </a:p>
        </p:txBody>
      </p:sp>
      <p:sp>
        <p:nvSpPr>
          <p:cNvPr id="490527" name="Oval 31"/>
          <p:cNvSpPr>
            <a:spLocks noChangeArrowheads="1"/>
          </p:cNvSpPr>
          <p:nvPr/>
        </p:nvSpPr>
        <p:spPr bwMode="auto">
          <a:xfrm>
            <a:off x="7772400" y="3733800"/>
            <a:ext cx="457200" cy="457200"/>
          </a:xfrm>
          <a:prstGeom prst="ellipse">
            <a:avLst/>
          </a:prstGeom>
          <a:solidFill>
            <a:srgbClr val="0F116A"/>
          </a:solidFill>
          <a:ln w="9525">
            <a:noFill/>
            <a:round/>
            <a:headEnd/>
            <a:tailEnd/>
          </a:ln>
          <a:effectLst/>
        </p:spPr>
        <p:txBody>
          <a:bodyPr wrap="none" anchor="ctr">
            <a:prstTxWarp prst="textNoShape">
              <a:avLst/>
            </a:prstTxWarp>
          </a:bodyPr>
          <a:lstStyle/>
          <a:p>
            <a:r>
              <a:rPr lang="en-US" sz="2800" b="1">
                <a:solidFill>
                  <a:schemeClr val="bg1"/>
                </a:solidFill>
              </a:rPr>
              <a:t>3</a:t>
            </a:r>
          </a:p>
        </p:txBody>
      </p:sp>
      <p:sp>
        <p:nvSpPr>
          <p:cNvPr id="490528" name="AutoShape 32"/>
          <p:cNvSpPr>
            <a:spLocks noChangeArrowheads="1"/>
          </p:cNvSpPr>
          <p:nvPr/>
        </p:nvSpPr>
        <p:spPr bwMode="auto">
          <a:xfrm>
            <a:off x="4229100" y="2438400"/>
            <a:ext cx="1066800" cy="304800"/>
          </a:xfrm>
          <a:prstGeom prst="downArrow">
            <a:avLst>
              <a:gd name="adj1" fmla="val 50000"/>
              <a:gd name="adj2" fmla="val 80208"/>
            </a:avLst>
          </a:prstGeom>
          <a:solidFill>
            <a:srgbClr val="00C602"/>
          </a:solidFill>
          <a:ln w="9525">
            <a:solidFill>
              <a:schemeClr val="tx1"/>
            </a:solidFill>
            <a:miter lim="800000"/>
            <a:headEnd/>
            <a:tailEnd/>
          </a:ln>
          <a:effectLst/>
        </p:spPr>
        <p:txBody>
          <a:bodyPr wrap="none" anchor="ctr">
            <a:prstTxWarp prst="textNoShape">
              <a:avLst/>
            </a:prstTxWarp>
          </a:bodyPr>
          <a:lstStyle/>
          <a:p>
            <a:endParaRPr lang="en-US"/>
          </a:p>
        </p:txBody>
      </p:sp>
      <p:sp>
        <p:nvSpPr>
          <p:cNvPr id="490529" name="AutoShape 33"/>
          <p:cNvSpPr>
            <a:spLocks noChangeArrowheads="1"/>
          </p:cNvSpPr>
          <p:nvPr/>
        </p:nvSpPr>
        <p:spPr bwMode="auto">
          <a:xfrm>
            <a:off x="4229100" y="4267200"/>
            <a:ext cx="1066800" cy="304800"/>
          </a:xfrm>
          <a:prstGeom prst="downArrow">
            <a:avLst>
              <a:gd name="adj1" fmla="val 50000"/>
              <a:gd name="adj2" fmla="val 80208"/>
            </a:avLst>
          </a:prstGeom>
          <a:solidFill>
            <a:srgbClr val="00C602"/>
          </a:solidFill>
          <a:ln w="9525">
            <a:solidFill>
              <a:schemeClr val="tx1"/>
            </a:solidFill>
            <a:miter lim="800000"/>
            <a:headEnd/>
            <a:tailEnd/>
          </a:ln>
          <a:effectLst/>
        </p:spPr>
        <p:txBody>
          <a:bodyPr wrap="none" anchor="ctr">
            <a:prstTxWarp prst="textNoShape">
              <a:avLst/>
            </a:prstTxWarp>
          </a:bodyPr>
          <a:lstStyle/>
          <a:p>
            <a:endParaRPr lang="en-US"/>
          </a:p>
        </p:txBody>
      </p:sp>
      <p:sp>
        <p:nvSpPr>
          <p:cNvPr id="490530" name="Rectangle 34"/>
          <p:cNvSpPr>
            <a:spLocks noChangeArrowheads="1"/>
          </p:cNvSpPr>
          <p:nvPr/>
        </p:nvSpPr>
        <p:spPr bwMode="auto">
          <a:xfrm rot="-5400000">
            <a:off x="4400550" y="4210050"/>
            <a:ext cx="1409700" cy="3352800"/>
          </a:xfrm>
          <a:prstGeom prst="rect">
            <a:avLst/>
          </a:prstGeom>
          <a:solidFill>
            <a:srgbClr val="E2D8EF"/>
          </a:solidFill>
          <a:ln w="9525">
            <a:solidFill>
              <a:schemeClr val="tx1"/>
            </a:solidFill>
            <a:miter lim="800000"/>
            <a:headEnd/>
            <a:tailEnd/>
          </a:ln>
          <a:effectLst/>
        </p:spPr>
        <p:txBody>
          <a:bodyPr wrap="none" anchor="ctr">
            <a:prstTxWarp prst="textNoShape">
              <a:avLst/>
            </a:prstTxWarp>
          </a:bodyPr>
          <a:lstStyle/>
          <a:p>
            <a:endParaRPr lang="en-US"/>
          </a:p>
        </p:txBody>
      </p:sp>
      <p:sp>
        <p:nvSpPr>
          <p:cNvPr id="490531" name="Rectangle 35"/>
          <p:cNvSpPr>
            <a:spLocks noChangeArrowheads="1"/>
          </p:cNvSpPr>
          <p:nvPr/>
        </p:nvSpPr>
        <p:spPr bwMode="auto">
          <a:xfrm rot="-5400000">
            <a:off x="3505200" y="6162675"/>
            <a:ext cx="381000" cy="76200"/>
          </a:xfrm>
          <a:prstGeom prst="rect">
            <a:avLst/>
          </a:prstGeom>
          <a:solidFill>
            <a:srgbClr val="0F116A"/>
          </a:solidFill>
          <a:ln w="9525">
            <a:solidFill>
              <a:schemeClr val="tx1"/>
            </a:solidFill>
            <a:miter lim="800000"/>
            <a:headEnd/>
            <a:tailEnd/>
          </a:ln>
          <a:effectLst/>
        </p:spPr>
        <p:txBody>
          <a:bodyPr wrap="none" anchor="ctr">
            <a:prstTxWarp prst="textNoShape">
              <a:avLst/>
            </a:prstTxWarp>
          </a:bodyPr>
          <a:lstStyle/>
          <a:p>
            <a:endParaRPr lang="en-US"/>
          </a:p>
        </p:txBody>
      </p:sp>
      <p:sp>
        <p:nvSpPr>
          <p:cNvPr id="490532" name="Rectangle 36"/>
          <p:cNvSpPr>
            <a:spLocks noChangeArrowheads="1"/>
          </p:cNvSpPr>
          <p:nvPr/>
        </p:nvSpPr>
        <p:spPr bwMode="auto">
          <a:xfrm rot="-5400000">
            <a:off x="3505200" y="5543550"/>
            <a:ext cx="381000" cy="76200"/>
          </a:xfrm>
          <a:prstGeom prst="rect">
            <a:avLst/>
          </a:prstGeom>
          <a:solidFill>
            <a:srgbClr val="0F116A"/>
          </a:solidFill>
          <a:ln w="9525">
            <a:solidFill>
              <a:schemeClr val="tx1"/>
            </a:solidFill>
            <a:miter lim="800000"/>
            <a:headEnd/>
            <a:tailEnd/>
          </a:ln>
          <a:effectLst/>
        </p:spPr>
        <p:txBody>
          <a:bodyPr wrap="none" anchor="ctr">
            <a:prstTxWarp prst="textNoShape">
              <a:avLst/>
            </a:prstTxWarp>
          </a:bodyPr>
          <a:lstStyle/>
          <a:p>
            <a:endParaRPr lang="en-US"/>
          </a:p>
        </p:txBody>
      </p:sp>
      <p:sp>
        <p:nvSpPr>
          <p:cNvPr id="490533" name="Rectangle 37"/>
          <p:cNvSpPr>
            <a:spLocks noChangeArrowheads="1"/>
          </p:cNvSpPr>
          <p:nvPr/>
        </p:nvSpPr>
        <p:spPr bwMode="auto">
          <a:xfrm rot="-5400000">
            <a:off x="5029200" y="5543550"/>
            <a:ext cx="381000" cy="76200"/>
          </a:xfrm>
          <a:prstGeom prst="rect">
            <a:avLst/>
          </a:prstGeom>
          <a:solidFill>
            <a:srgbClr val="FFEA18"/>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0534" name="Rectangle 38"/>
          <p:cNvSpPr>
            <a:spLocks noChangeArrowheads="1"/>
          </p:cNvSpPr>
          <p:nvPr/>
        </p:nvSpPr>
        <p:spPr bwMode="auto">
          <a:xfrm rot="-5400000">
            <a:off x="5715000" y="5543550"/>
            <a:ext cx="381000" cy="76200"/>
          </a:xfrm>
          <a:prstGeom prst="rect">
            <a:avLst/>
          </a:prstGeom>
          <a:solidFill>
            <a:schemeClr val="hlink"/>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0535" name="Rectangle 39"/>
          <p:cNvSpPr>
            <a:spLocks noChangeArrowheads="1"/>
          </p:cNvSpPr>
          <p:nvPr/>
        </p:nvSpPr>
        <p:spPr bwMode="auto">
          <a:xfrm rot="-5400000">
            <a:off x="5943600" y="5543550"/>
            <a:ext cx="381000" cy="76200"/>
          </a:xfrm>
          <a:prstGeom prst="rect">
            <a:avLst/>
          </a:prstGeom>
          <a:solidFill>
            <a:schemeClr val="hlink"/>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0536" name="Rectangle 40"/>
          <p:cNvSpPr>
            <a:spLocks noChangeArrowheads="1"/>
          </p:cNvSpPr>
          <p:nvPr/>
        </p:nvSpPr>
        <p:spPr bwMode="auto">
          <a:xfrm>
            <a:off x="3579813" y="4754563"/>
            <a:ext cx="1220787" cy="579437"/>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tx2"/>
                </a:solidFill>
              </a:rPr>
              <a:t>DNA</a:t>
            </a:r>
            <a:r>
              <a:rPr lang="en-US" b="1">
                <a:solidFill>
                  <a:schemeClr val="tx2"/>
                </a:solidFill>
              </a:rPr>
              <a:t> </a:t>
            </a:r>
            <a:r>
              <a:rPr lang="en-US" sz="3200" b="1">
                <a:solidFill>
                  <a:schemeClr val="tx2"/>
                </a:solidFill>
                <a:sym typeface="Symbol" charset="2"/>
              </a:rPr>
              <a:t></a:t>
            </a:r>
          </a:p>
        </p:txBody>
      </p:sp>
      <p:sp>
        <p:nvSpPr>
          <p:cNvPr id="490537" name="Text Box 41"/>
          <p:cNvSpPr txBox="1">
            <a:spLocks noChangeArrowheads="1"/>
          </p:cNvSpPr>
          <p:nvPr/>
        </p:nvSpPr>
        <p:spPr bwMode="auto">
          <a:xfrm>
            <a:off x="3200400" y="4724400"/>
            <a:ext cx="438150" cy="641350"/>
          </a:xfrm>
          <a:prstGeom prst="rect">
            <a:avLst/>
          </a:prstGeom>
          <a:noFill/>
          <a:ln w="9525">
            <a:noFill/>
            <a:miter lim="800000"/>
            <a:headEnd/>
            <a:tailEnd/>
          </a:ln>
          <a:effectLst/>
        </p:spPr>
        <p:txBody>
          <a:bodyPr anchor="ctr">
            <a:prstTxWarp prst="textNoShape">
              <a:avLst/>
            </a:prstTxWarp>
            <a:spAutoFit/>
          </a:bodyPr>
          <a:lstStyle/>
          <a:p>
            <a:r>
              <a:rPr lang="en-US" sz="3600" b="1">
                <a:solidFill>
                  <a:srgbClr val="CC0000"/>
                </a:solidFill>
              </a:rPr>
              <a:t>–</a:t>
            </a:r>
            <a:endParaRPr lang="en-US" sz="3600"/>
          </a:p>
        </p:txBody>
      </p:sp>
      <p:sp>
        <p:nvSpPr>
          <p:cNvPr id="490538" name="Text Box 42"/>
          <p:cNvSpPr txBox="1">
            <a:spLocks noChangeArrowheads="1"/>
          </p:cNvSpPr>
          <p:nvPr/>
        </p:nvSpPr>
        <p:spPr bwMode="auto">
          <a:xfrm>
            <a:off x="6648450" y="4724400"/>
            <a:ext cx="438150" cy="641350"/>
          </a:xfrm>
          <a:prstGeom prst="rect">
            <a:avLst/>
          </a:prstGeom>
          <a:noFill/>
          <a:ln w="9525">
            <a:noFill/>
            <a:miter lim="800000"/>
            <a:headEnd/>
            <a:tailEnd/>
          </a:ln>
          <a:effectLst/>
        </p:spPr>
        <p:txBody>
          <a:bodyPr anchor="ctr">
            <a:prstTxWarp prst="textNoShape">
              <a:avLst/>
            </a:prstTxWarp>
            <a:spAutoFit/>
          </a:bodyPr>
          <a:lstStyle/>
          <a:p>
            <a:r>
              <a:rPr lang="en-US" sz="3600" b="1">
                <a:solidFill>
                  <a:srgbClr val="CC0000"/>
                </a:solidFill>
              </a:rPr>
              <a:t>+</a:t>
            </a:r>
            <a:endParaRPr lang="en-US" sz="3600"/>
          </a:p>
        </p:txBody>
      </p:sp>
      <p:sp>
        <p:nvSpPr>
          <p:cNvPr id="490539" name="Rectangle 43"/>
          <p:cNvSpPr>
            <a:spLocks noChangeArrowheads="1"/>
          </p:cNvSpPr>
          <p:nvPr/>
        </p:nvSpPr>
        <p:spPr bwMode="auto">
          <a:xfrm>
            <a:off x="2436813" y="5394325"/>
            <a:ext cx="1031875"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00005"/>
                </a:solidFill>
              </a:rPr>
              <a:t>allele 1</a:t>
            </a:r>
            <a:endParaRPr lang="en-US" sz="3200" b="1">
              <a:solidFill>
                <a:schemeClr val="tx2"/>
              </a:solidFill>
              <a:sym typeface="Symbol" charset="2"/>
            </a:endParaRPr>
          </a:p>
        </p:txBody>
      </p:sp>
      <p:sp>
        <p:nvSpPr>
          <p:cNvPr id="490540" name="Rectangle 44"/>
          <p:cNvSpPr>
            <a:spLocks noChangeArrowheads="1"/>
          </p:cNvSpPr>
          <p:nvPr/>
        </p:nvSpPr>
        <p:spPr bwMode="auto">
          <a:xfrm>
            <a:off x="119063" y="2487613"/>
            <a:ext cx="1979612" cy="457200"/>
          </a:xfrm>
          <a:prstGeom prst="rect">
            <a:avLst/>
          </a:prstGeom>
          <a:solidFill>
            <a:schemeClr val="bg1"/>
          </a:solidFill>
          <a:ln w="9525">
            <a:noFill/>
            <a:miter lim="800000"/>
            <a:headEnd/>
            <a:tailEnd/>
          </a:ln>
          <a:effectLst/>
        </p:spPr>
        <p:txBody>
          <a:bodyPr wrap="none" anchor="ctr">
            <a:prstTxWarp prst="textNoShape">
              <a:avLst/>
            </a:prstTxWarp>
            <a:spAutoFit/>
          </a:bodyPr>
          <a:lstStyle/>
          <a:p>
            <a:pPr algn="l"/>
            <a:r>
              <a:rPr lang="en-US" b="1">
                <a:solidFill>
                  <a:srgbClr val="0F116A"/>
                </a:solidFill>
              </a:rPr>
              <a:t>Cut the DNA</a:t>
            </a:r>
            <a:endParaRPr lang="en-US" sz="3200" b="1">
              <a:solidFill>
                <a:schemeClr val="tx2"/>
              </a:solidFill>
              <a:sym typeface="Symbol" charset="2"/>
            </a:endParaRPr>
          </a:p>
        </p:txBody>
      </p:sp>
    </p:spTree>
    <p:extLst>
      <p:ext uri="{BB962C8B-B14F-4D97-AF65-F5344CB8AC3E}">
        <p14:creationId xmlns:p14="http://schemas.microsoft.com/office/powerpoint/2010/main" val="21621714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90533"/>
                                        </p:tgtEl>
                                        <p:attrNameLst>
                                          <p:attrName>style.visibility</p:attrName>
                                        </p:attrNameLst>
                                      </p:cBhvr>
                                      <p:to>
                                        <p:strVal val="visible"/>
                                      </p:to>
                                    </p:set>
                                    <p:anim calcmode="lin" valueType="num">
                                      <p:cBhvr>
                                        <p:cTn id="7" dur="1000" fill="hold"/>
                                        <p:tgtEl>
                                          <p:spTgt spid="490533"/>
                                        </p:tgtEl>
                                        <p:attrNameLst>
                                          <p:attrName>ppt_x</p:attrName>
                                        </p:attrNameLst>
                                      </p:cBhvr>
                                      <p:tavLst>
                                        <p:tav tm="0">
                                          <p:val>
                                            <p:strVal val="#ppt_x-.2"/>
                                          </p:val>
                                        </p:tav>
                                        <p:tav tm="100000">
                                          <p:val>
                                            <p:strVal val="#ppt_x"/>
                                          </p:val>
                                        </p:tav>
                                      </p:tavLst>
                                    </p:anim>
                                    <p:anim calcmode="lin" valueType="num">
                                      <p:cBhvr>
                                        <p:cTn id="8" dur="1000" fill="hold"/>
                                        <p:tgtEl>
                                          <p:spTgt spid="490533"/>
                                        </p:tgtEl>
                                        <p:attrNameLst>
                                          <p:attrName>ppt_y</p:attrName>
                                        </p:attrNameLst>
                                      </p:cBhvr>
                                      <p:tavLst>
                                        <p:tav tm="0">
                                          <p:val>
                                            <p:strVal val="#ppt_y"/>
                                          </p:val>
                                        </p:tav>
                                        <p:tav tm="100000">
                                          <p:val>
                                            <p:strVal val="#ppt_y"/>
                                          </p:val>
                                        </p:tav>
                                      </p:tavLst>
                                    </p:anim>
                                    <p:animEffect transition="in" filter="wipe(right)" prLst="gradientSize: 0.1">
                                      <p:cBhvr>
                                        <p:cTn id="9" dur="1000"/>
                                        <p:tgtEl>
                                          <p:spTgt spid="490533"/>
                                        </p:tgtEl>
                                      </p:cBhvr>
                                    </p:animEffect>
                                  </p:childTnLst>
                                  <p:subTnLst>
                                    <p:audio>
                                      <p:cMediaNode>
                                        <p:cTn display="0" masterRel="sameClick">
                                          <p:stCondLst>
                                            <p:cond evt="begin" delay="0">
                                              <p:tn val="5"/>
                                            </p:cond>
                                          </p:stCondLst>
                                          <p:endCondLst>
                                            <p:cond evt="onStopAudio" delay="0">
                                              <p:tgtEl>
                                                <p:sldTgt/>
                                              </p:tgtEl>
                                            </p:cond>
                                          </p:endCondLst>
                                        </p:cTn>
                                        <p:tgtEl>
                                          <p:sndTgt r:embed="rId3" name="Bubbles"/>
                                        </p:tgtEl>
                                      </p:cMediaNode>
                                    </p:audio>
                                  </p:sub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490534"/>
                                        </p:tgtEl>
                                        <p:attrNameLst>
                                          <p:attrName>style.visibility</p:attrName>
                                        </p:attrNameLst>
                                      </p:cBhvr>
                                      <p:to>
                                        <p:strVal val="visible"/>
                                      </p:to>
                                    </p:set>
                                    <p:anim calcmode="lin" valueType="num">
                                      <p:cBhvr>
                                        <p:cTn id="13" dur="1000" fill="hold"/>
                                        <p:tgtEl>
                                          <p:spTgt spid="490534"/>
                                        </p:tgtEl>
                                        <p:attrNameLst>
                                          <p:attrName>ppt_x</p:attrName>
                                        </p:attrNameLst>
                                      </p:cBhvr>
                                      <p:tavLst>
                                        <p:tav tm="0">
                                          <p:val>
                                            <p:strVal val="#ppt_x-.2"/>
                                          </p:val>
                                        </p:tav>
                                        <p:tav tm="100000">
                                          <p:val>
                                            <p:strVal val="#ppt_x"/>
                                          </p:val>
                                        </p:tav>
                                      </p:tavLst>
                                    </p:anim>
                                    <p:anim calcmode="lin" valueType="num">
                                      <p:cBhvr>
                                        <p:cTn id="14" dur="1000" fill="hold"/>
                                        <p:tgtEl>
                                          <p:spTgt spid="49053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90534"/>
                                        </p:tgtEl>
                                      </p:cBhvr>
                                    </p:animEffect>
                                  </p:childTnLst>
                                  <p:subTnLst>
                                    <p:audio>
                                      <p:cMediaNode>
                                        <p:cTn display="0" masterRel="sameClick">
                                          <p:stCondLst>
                                            <p:cond evt="begin" delay="0">
                                              <p:tn val="11"/>
                                            </p:cond>
                                          </p:stCondLst>
                                          <p:endCondLst>
                                            <p:cond evt="onStopAudio" delay="0">
                                              <p:tgtEl>
                                                <p:sldTgt/>
                                              </p:tgtEl>
                                            </p:cond>
                                          </p:endCondLst>
                                        </p:cTn>
                                        <p:tgtEl>
                                          <p:sndTgt r:embed="rId3" name="Bubbles"/>
                                        </p:tgtEl>
                                      </p:cMediaNode>
                                    </p:audio>
                                  </p:sub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490535"/>
                                        </p:tgtEl>
                                        <p:attrNameLst>
                                          <p:attrName>style.visibility</p:attrName>
                                        </p:attrNameLst>
                                      </p:cBhvr>
                                      <p:to>
                                        <p:strVal val="visible"/>
                                      </p:to>
                                    </p:set>
                                    <p:anim calcmode="lin" valueType="num">
                                      <p:cBhvr>
                                        <p:cTn id="19" dur="1000" fill="hold"/>
                                        <p:tgtEl>
                                          <p:spTgt spid="490535"/>
                                        </p:tgtEl>
                                        <p:attrNameLst>
                                          <p:attrName>ppt_x</p:attrName>
                                        </p:attrNameLst>
                                      </p:cBhvr>
                                      <p:tavLst>
                                        <p:tav tm="0">
                                          <p:val>
                                            <p:strVal val="#ppt_x-.2"/>
                                          </p:val>
                                        </p:tav>
                                        <p:tav tm="100000">
                                          <p:val>
                                            <p:strVal val="#ppt_x"/>
                                          </p:val>
                                        </p:tav>
                                      </p:tavLst>
                                    </p:anim>
                                    <p:anim calcmode="lin" valueType="num">
                                      <p:cBhvr>
                                        <p:cTn id="20" dur="1000" fill="hold"/>
                                        <p:tgtEl>
                                          <p:spTgt spid="49053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90535"/>
                                        </p:tgtEl>
                                      </p:cBhvr>
                                    </p:animEffect>
                                  </p:childTnLst>
                                  <p:subTnLst>
                                    <p:audio>
                                      <p:cMediaNode>
                                        <p:cTn display="0" masterRel="sameClick">
                                          <p:stCondLst>
                                            <p:cond evt="begin" delay="0">
                                              <p:tn val="17"/>
                                            </p:cond>
                                          </p:stCondLst>
                                          <p:endCondLst>
                                            <p:cond evt="onStopAudio" delay="0">
                                              <p:tgtEl>
                                                <p:sldTgt/>
                                              </p:tgtEl>
                                            </p:cond>
                                          </p:endCondLst>
                                        </p:cTn>
                                        <p:tgtEl>
                                          <p:sndTgt r:embed="rId3" name="Bubbl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33" grpId="0" animBg="1"/>
      <p:bldP spid="490534" grpId="0" animBg="1"/>
      <p:bldP spid="4905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276600" y="1752600"/>
            <a:ext cx="3352800" cy="585788"/>
            <a:chOff x="1728" y="1071"/>
            <a:chExt cx="2736" cy="369"/>
          </a:xfrm>
        </p:grpSpPr>
        <p:grpSp>
          <p:nvGrpSpPr>
            <p:cNvPr id="3" name="Group 3"/>
            <p:cNvGrpSpPr>
              <a:grpSpLocks/>
            </p:cNvGrpSpPr>
            <p:nvPr/>
          </p:nvGrpSpPr>
          <p:grpSpPr bwMode="auto">
            <a:xfrm>
              <a:off x="1728" y="1071"/>
              <a:ext cx="2544" cy="369"/>
              <a:chOff x="1728" y="1071"/>
              <a:chExt cx="2592" cy="369"/>
            </a:xfrm>
          </p:grpSpPr>
          <p:sp>
            <p:nvSpPr>
              <p:cNvPr id="492548" name="Rectangle 4"/>
              <p:cNvSpPr>
                <a:spLocks noChangeArrowheads="1"/>
              </p:cNvSpPr>
              <p:nvPr/>
            </p:nvSpPr>
            <p:spPr bwMode="auto">
              <a:xfrm>
                <a:off x="1920" y="1071"/>
                <a:ext cx="2400" cy="369"/>
              </a:xfrm>
              <a:prstGeom prst="rect">
                <a:avLst/>
              </a:prstGeom>
              <a:solidFill>
                <a:srgbClr val="FFEA18"/>
              </a:solidFill>
              <a:ln w="9525">
                <a:noFill/>
                <a:miter lim="800000"/>
                <a:headEnd/>
                <a:tailEnd/>
              </a:ln>
              <a:effectLst/>
            </p:spPr>
            <p:txBody>
              <a:bodyPr wrap="none" anchor="ctr">
                <a:prstTxWarp prst="textNoShape">
                  <a:avLst/>
                </a:prstTxWarp>
              </a:bodyPr>
              <a:lstStyle/>
              <a:p>
                <a:endParaRPr lang="en-US"/>
              </a:p>
            </p:txBody>
          </p:sp>
          <p:sp>
            <p:nvSpPr>
              <p:cNvPr id="492549" name="Rectangle 5"/>
              <p:cNvSpPr>
                <a:spLocks noChangeArrowheads="1"/>
              </p:cNvSpPr>
              <p:nvPr/>
            </p:nvSpPr>
            <p:spPr bwMode="auto">
              <a:xfrm>
                <a:off x="1728" y="1071"/>
                <a:ext cx="576" cy="177"/>
              </a:xfrm>
              <a:prstGeom prst="rect">
                <a:avLst/>
              </a:prstGeom>
              <a:solidFill>
                <a:srgbClr val="FFEA18"/>
              </a:solidFill>
              <a:ln w="9525">
                <a:noFill/>
                <a:miter lim="800000"/>
                <a:headEnd/>
                <a:tailEnd/>
              </a:ln>
              <a:effectLst/>
            </p:spPr>
            <p:txBody>
              <a:bodyPr wrap="none" anchor="ctr">
                <a:prstTxWarp prst="textNoShape">
                  <a:avLst/>
                </a:prstTxWarp>
              </a:bodyPr>
              <a:lstStyle/>
              <a:p>
                <a:endParaRPr lang="en-US"/>
              </a:p>
            </p:txBody>
          </p:sp>
        </p:grpSp>
        <p:sp>
          <p:nvSpPr>
            <p:cNvPr id="492550" name="Rectangle 6"/>
            <p:cNvSpPr>
              <a:spLocks noChangeArrowheads="1"/>
            </p:cNvSpPr>
            <p:nvPr/>
          </p:nvSpPr>
          <p:spPr bwMode="auto">
            <a:xfrm>
              <a:off x="3888" y="1263"/>
              <a:ext cx="576" cy="177"/>
            </a:xfrm>
            <a:prstGeom prst="rect">
              <a:avLst/>
            </a:prstGeom>
            <a:solidFill>
              <a:srgbClr val="FFEA18"/>
            </a:solidFill>
            <a:ln w="9525">
              <a:noFill/>
              <a:miter lim="800000"/>
              <a:headEnd/>
              <a:tailEnd/>
            </a:ln>
            <a:effectLst/>
          </p:spPr>
          <p:txBody>
            <a:bodyPr wrap="none" anchor="ctr">
              <a:prstTxWarp prst="textNoShape">
                <a:avLst/>
              </a:prstTxWarp>
            </a:bodyPr>
            <a:lstStyle/>
            <a:p>
              <a:endParaRPr lang="en-US"/>
            </a:p>
          </p:txBody>
        </p:sp>
      </p:grpSp>
      <p:grpSp>
        <p:nvGrpSpPr>
          <p:cNvPr id="4" name="Group 7"/>
          <p:cNvGrpSpPr>
            <a:grpSpLocks/>
          </p:cNvGrpSpPr>
          <p:nvPr/>
        </p:nvGrpSpPr>
        <p:grpSpPr bwMode="auto">
          <a:xfrm>
            <a:off x="6400800" y="1752600"/>
            <a:ext cx="2286000" cy="585788"/>
            <a:chOff x="4368" y="1056"/>
            <a:chExt cx="1152" cy="369"/>
          </a:xfrm>
        </p:grpSpPr>
        <p:sp>
          <p:nvSpPr>
            <p:cNvPr id="492552" name="Rectangle 8"/>
            <p:cNvSpPr>
              <a:spLocks noChangeArrowheads="1"/>
            </p:cNvSpPr>
            <p:nvPr/>
          </p:nvSpPr>
          <p:spPr bwMode="auto">
            <a:xfrm>
              <a:off x="4560" y="1056"/>
              <a:ext cx="960" cy="369"/>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492553" name="Rectangle 9"/>
            <p:cNvSpPr>
              <a:spLocks noChangeArrowheads="1"/>
            </p:cNvSpPr>
            <p:nvPr/>
          </p:nvSpPr>
          <p:spPr bwMode="auto">
            <a:xfrm>
              <a:off x="4368" y="1056"/>
              <a:ext cx="576" cy="177"/>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grpSp>
      <p:grpSp>
        <p:nvGrpSpPr>
          <p:cNvPr id="5" name="Group 10"/>
          <p:cNvGrpSpPr>
            <a:grpSpLocks/>
          </p:cNvGrpSpPr>
          <p:nvPr/>
        </p:nvGrpSpPr>
        <p:grpSpPr bwMode="auto">
          <a:xfrm>
            <a:off x="762000" y="1752600"/>
            <a:ext cx="2667000" cy="585788"/>
            <a:chOff x="480" y="1071"/>
            <a:chExt cx="1344" cy="369"/>
          </a:xfrm>
        </p:grpSpPr>
        <p:sp>
          <p:nvSpPr>
            <p:cNvPr id="492555" name="Rectangle 11"/>
            <p:cNvSpPr>
              <a:spLocks noChangeArrowheads="1"/>
            </p:cNvSpPr>
            <p:nvPr/>
          </p:nvSpPr>
          <p:spPr bwMode="auto">
            <a:xfrm>
              <a:off x="480" y="1071"/>
              <a:ext cx="1152" cy="369"/>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492556" name="Rectangle 12"/>
            <p:cNvSpPr>
              <a:spLocks noChangeArrowheads="1"/>
            </p:cNvSpPr>
            <p:nvPr/>
          </p:nvSpPr>
          <p:spPr bwMode="auto">
            <a:xfrm>
              <a:off x="1248" y="1263"/>
              <a:ext cx="576" cy="177"/>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grpSp>
      <p:sp>
        <p:nvSpPr>
          <p:cNvPr id="492557" name="Rectangle 13"/>
          <p:cNvSpPr>
            <a:spLocks noChangeArrowheads="1"/>
          </p:cNvSpPr>
          <p:nvPr/>
        </p:nvSpPr>
        <p:spPr bwMode="auto">
          <a:xfrm>
            <a:off x="119063" y="1295400"/>
            <a:ext cx="1250950" cy="457200"/>
          </a:xfrm>
          <a:prstGeom prst="rect">
            <a:avLst/>
          </a:prstGeom>
          <a:solidFill>
            <a:schemeClr val="bg1"/>
          </a:solidFill>
          <a:ln w="9525">
            <a:noFill/>
            <a:miter lim="800000"/>
            <a:headEnd/>
            <a:tailEnd/>
          </a:ln>
          <a:effectLst/>
        </p:spPr>
        <p:txBody>
          <a:bodyPr wrap="none" anchor="ctr">
            <a:prstTxWarp prst="textNoShape">
              <a:avLst/>
            </a:prstTxWarp>
            <a:spAutoFit/>
          </a:bodyPr>
          <a:lstStyle/>
          <a:p>
            <a:r>
              <a:rPr lang="en-US" b="1">
                <a:solidFill>
                  <a:srgbClr val="0F116A"/>
                </a:solidFill>
              </a:rPr>
              <a:t>Allele 1</a:t>
            </a:r>
            <a:endParaRPr lang="en-US" sz="3200" b="1">
              <a:solidFill>
                <a:schemeClr val="tx2"/>
              </a:solidFill>
              <a:sym typeface="Symbol" charset="2"/>
            </a:endParaRPr>
          </a:p>
        </p:txBody>
      </p:sp>
      <p:sp>
        <p:nvSpPr>
          <p:cNvPr id="492558" name="Rectangle 14"/>
          <p:cNvSpPr>
            <a:spLocks noChangeArrowheads="1"/>
          </p:cNvSpPr>
          <p:nvPr/>
        </p:nvSpPr>
        <p:spPr bwMode="auto">
          <a:xfrm>
            <a:off x="762000" y="1828800"/>
            <a:ext cx="8001000" cy="504825"/>
          </a:xfrm>
          <a:prstGeom prst="rect">
            <a:avLst/>
          </a:prstGeom>
          <a:noFill/>
          <a:ln w="9525">
            <a:noFill/>
            <a:miter lim="800000"/>
            <a:headEnd/>
            <a:tailEnd/>
          </a:ln>
          <a:effectLst/>
        </p:spPr>
        <p:txBody>
          <a:bodyPr anchor="ctr">
            <a:prstTxWarp prst="textNoShape">
              <a:avLst/>
            </a:prstTxWarp>
            <a:spAutoFit/>
          </a:bodyPr>
          <a:lstStyle/>
          <a:p>
            <a:pPr>
              <a:lnSpc>
                <a:spcPct val="50000"/>
              </a:lnSpc>
              <a:spcAft>
                <a:spcPts val="600"/>
              </a:spcAft>
            </a:pPr>
            <a:r>
              <a:rPr lang="en-US" sz="2200" b="1">
                <a:solidFill>
                  <a:srgbClr val="0F116A"/>
                </a:solidFill>
                <a:latin typeface="Courier" charset="0"/>
              </a:rPr>
              <a:t>GCTTGTAAC</a:t>
            </a:r>
            <a:r>
              <a:rPr lang="en-US" sz="2200" b="1">
                <a:solidFill>
                  <a:srgbClr val="CC0000"/>
                </a:solidFill>
                <a:latin typeface="Courier" charset="0"/>
              </a:rPr>
              <a:t>GGCC</a:t>
            </a:r>
            <a:r>
              <a:rPr lang="en-US" sz="2200" b="1">
                <a:solidFill>
                  <a:srgbClr val="0F116A"/>
                </a:solidFill>
                <a:latin typeface="Courier" charset="0"/>
              </a:rPr>
              <a:t>T</a:t>
            </a:r>
            <a:r>
              <a:rPr lang="en-US" sz="2200" b="1">
                <a:solidFill>
                  <a:srgbClr val="008000"/>
                </a:solidFill>
                <a:latin typeface="Courier" charset="0"/>
              </a:rPr>
              <a:t>CATCATCAT</a:t>
            </a:r>
            <a:r>
              <a:rPr lang="en-US" sz="2200" b="1">
                <a:solidFill>
                  <a:srgbClr val="0F116A"/>
                </a:solidFill>
                <a:latin typeface="Courier" charset="0"/>
              </a:rPr>
              <a:t>TCGCC</a:t>
            </a:r>
            <a:r>
              <a:rPr lang="en-US" sz="2200" b="1">
                <a:solidFill>
                  <a:srgbClr val="CC0000"/>
                </a:solidFill>
                <a:latin typeface="Courier" charset="0"/>
              </a:rPr>
              <a:t>GGCC</a:t>
            </a:r>
            <a:r>
              <a:rPr lang="en-US" sz="2200" b="1">
                <a:solidFill>
                  <a:srgbClr val="0F116A"/>
                </a:solidFill>
                <a:latin typeface="Courier" charset="0"/>
              </a:rPr>
              <a:t>TACGCTT</a:t>
            </a:r>
          </a:p>
          <a:p>
            <a:pPr>
              <a:lnSpc>
                <a:spcPct val="50000"/>
              </a:lnSpc>
            </a:pPr>
            <a:r>
              <a:rPr lang="en-US" sz="2200" b="1">
                <a:solidFill>
                  <a:srgbClr val="0F116A"/>
                </a:solidFill>
                <a:latin typeface="Courier" charset="0"/>
              </a:rPr>
              <a:t>CGAACATTG</a:t>
            </a:r>
            <a:r>
              <a:rPr lang="en-US" sz="2200" b="1">
                <a:solidFill>
                  <a:srgbClr val="CC0000"/>
                </a:solidFill>
                <a:latin typeface="Courier" charset="0"/>
              </a:rPr>
              <a:t>CCGG</a:t>
            </a:r>
            <a:r>
              <a:rPr lang="en-US" sz="2200" b="1">
                <a:solidFill>
                  <a:srgbClr val="0F116A"/>
                </a:solidFill>
                <a:latin typeface="Courier" charset="0"/>
              </a:rPr>
              <a:t>A</a:t>
            </a:r>
            <a:r>
              <a:rPr lang="en-US" sz="2200" b="1">
                <a:solidFill>
                  <a:srgbClr val="008000"/>
                </a:solidFill>
                <a:latin typeface="Courier" charset="0"/>
              </a:rPr>
              <a:t>GTAGTAGTA</a:t>
            </a:r>
            <a:r>
              <a:rPr lang="en-US" sz="2200" b="1">
                <a:solidFill>
                  <a:srgbClr val="0F116A"/>
                </a:solidFill>
                <a:latin typeface="Courier" charset="0"/>
              </a:rPr>
              <a:t>AGCGG</a:t>
            </a:r>
            <a:r>
              <a:rPr lang="en-US" sz="2200" b="1">
                <a:solidFill>
                  <a:srgbClr val="CC0000"/>
                </a:solidFill>
                <a:latin typeface="Courier" charset="0"/>
              </a:rPr>
              <a:t>CCGG</a:t>
            </a:r>
            <a:r>
              <a:rPr lang="en-US" sz="2200" b="1">
                <a:solidFill>
                  <a:srgbClr val="0F116A"/>
                </a:solidFill>
                <a:latin typeface="Courier" charset="0"/>
              </a:rPr>
              <a:t>ATGCGAA</a:t>
            </a:r>
          </a:p>
        </p:txBody>
      </p:sp>
      <p:sp>
        <p:nvSpPr>
          <p:cNvPr id="492559" name="Rectangle 15"/>
          <p:cNvSpPr>
            <a:spLocks noGrp="1" noChangeArrowheads="1"/>
          </p:cNvSpPr>
          <p:nvPr>
            <p:ph type="title"/>
          </p:nvPr>
        </p:nvSpPr>
        <p:spPr/>
        <p:txBody>
          <a:bodyPr/>
          <a:lstStyle/>
          <a:p>
            <a:r>
              <a:rPr lang="en-US"/>
              <a:t>Differences between people</a:t>
            </a:r>
          </a:p>
        </p:txBody>
      </p:sp>
      <p:sp>
        <p:nvSpPr>
          <p:cNvPr id="492560" name="Line 16"/>
          <p:cNvSpPr>
            <a:spLocks noChangeShapeType="1"/>
          </p:cNvSpPr>
          <p:nvPr/>
        </p:nvSpPr>
        <p:spPr bwMode="auto">
          <a:xfrm>
            <a:off x="3171825" y="1527175"/>
            <a:ext cx="0" cy="304800"/>
          </a:xfrm>
          <a:prstGeom prst="line">
            <a:avLst/>
          </a:prstGeom>
          <a:noFill/>
          <a:ln w="28575">
            <a:solidFill>
              <a:srgbClr val="000005"/>
            </a:solidFill>
            <a:round/>
            <a:headEnd/>
            <a:tailEnd type="triangle" w="med" len="med"/>
          </a:ln>
          <a:effectLst/>
        </p:spPr>
        <p:txBody>
          <a:bodyPr wrap="none" anchor="ctr">
            <a:prstTxWarp prst="textNoShape">
              <a:avLst/>
            </a:prstTxWarp>
          </a:bodyPr>
          <a:lstStyle/>
          <a:p>
            <a:endParaRPr lang="en-US"/>
          </a:p>
        </p:txBody>
      </p:sp>
      <p:sp>
        <p:nvSpPr>
          <p:cNvPr id="492561" name="Line 17"/>
          <p:cNvSpPr>
            <a:spLocks noChangeShapeType="1"/>
          </p:cNvSpPr>
          <p:nvPr/>
        </p:nvSpPr>
        <p:spPr bwMode="auto">
          <a:xfrm flipV="1">
            <a:off x="3497263" y="2201863"/>
            <a:ext cx="0" cy="304800"/>
          </a:xfrm>
          <a:prstGeom prst="line">
            <a:avLst/>
          </a:prstGeom>
          <a:noFill/>
          <a:ln w="28575">
            <a:solidFill>
              <a:srgbClr val="000005"/>
            </a:solidFill>
            <a:round/>
            <a:headEnd/>
            <a:tailEnd type="triangle" w="med" len="med"/>
          </a:ln>
          <a:effectLst/>
        </p:spPr>
        <p:txBody>
          <a:bodyPr wrap="none" anchor="ctr">
            <a:prstTxWarp prst="textNoShape">
              <a:avLst/>
            </a:prstTxWarp>
          </a:bodyPr>
          <a:lstStyle/>
          <a:p>
            <a:endParaRPr lang="en-US"/>
          </a:p>
        </p:txBody>
      </p:sp>
      <p:sp>
        <p:nvSpPr>
          <p:cNvPr id="492562" name="Line 18"/>
          <p:cNvSpPr>
            <a:spLocks noChangeShapeType="1"/>
          </p:cNvSpPr>
          <p:nvPr/>
        </p:nvSpPr>
        <p:spPr bwMode="auto">
          <a:xfrm flipV="1">
            <a:off x="6705600" y="2201863"/>
            <a:ext cx="0" cy="304800"/>
          </a:xfrm>
          <a:prstGeom prst="line">
            <a:avLst/>
          </a:prstGeom>
          <a:noFill/>
          <a:ln w="28575">
            <a:solidFill>
              <a:srgbClr val="000005"/>
            </a:solidFill>
            <a:round/>
            <a:headEnd/>
            <a:tailEnd type="triangle" w="med" len="med"/>
          </a:ln>
          <a:effectLst/>
        </p:spPr>
        <p:txBody>
          <a:bodyPr wrap="none" anchor="ctr">
            <a:prstTxWarp prst="textNoShape">
              <a:avLst/>
            </a:prstTxWarp>
          </a:bodyPr>
          <a:lstStyle/>
          <a:p>
            <a:endParaRPr lang="en-US"/>
          </a:p>
        </p:txBody>
      </p:sp>
      <p:sp>
        <p:nvSpPr>
          <p:cNvPr id="492563" name="Line 19"/>
          <p:cNvSpPr>
            <a:spLocks noChangeShapeType="1"/>
          </p:cNvSpPr>
          <p:nvPr/>
        </p:nvSpPr>
        <p:spPr bwMode="auto">
          <a:xfrm>
            <a:off x="6372225" y="1527175"/>
            <a:ext cx="0" cy="304800"/>
          </a:xfrm>
          <a:prstGeom prst="line">
            <a:avLst/>
          </a:prstGeom>
          <a:noFill/>
          <a:ln w="28575">
            <a:solidFill>
              <a:srgbClr val="000005"/>
            </a:solidFill>
            <a:round/>
            <a:headEnd/>
            <a:tailEnd type="triangle" w="med" len="med"/>
          </a:ln>
          <a:effectLst/>
        </p:spPr>
        <p:txBody>
          <a:bodyPr wrap="none" anchor="ctr">
            <a:prstTxWarp prst="textNoShape">
              <a:avLst/>
            </a:prstTxWarp>
          </a:bodyPr>
          <a:lstStyle/>
          <a:p>
            <a:endParaRPr lang="en-US"/>
          </a:p>
        </p:txBody>
      </p:sp>
      <p:sp>
        <p:nvSpPr>
          <p:cNvPr id="492564" name="Rectangle 20"/>
          <p:cNvSpPr>
            <a:spLocks noChangeArrowheads="1"/>
          </p:cNvSpPr>
          <p:nvPr/>
        </p:nvSpPr>
        <p:spPr bwMode="auto">
          <a:xfrm>
            <a:off x="6781800" y="1371600"/>
            <a:ext cx="1143000" cy="366713"/>
          </a:xfrm>
          <a:prstGeom prst="rect">
            <a:avLst/>
          </a:prstGeom>
          <a:noFill/>
          <a:ln w="9525">
            <a:noFill/>
            <a:miter lim="800000"/>
            <a:headEnd/>
            <a:tailEnd/>
          </a:ln>
          <a:effectLst/>
        </p:spPr>
        <p:txBody>
          <a:bodyPr anchor="ctr">
            <a:prstTxWarp prst="textNoShape">
              <a:avLst/>
            </a:prstTxWarp>
            <a:spAutoFit/>
          </a:bodyPr>
          <a:lstStyle/>
          <a:p>
            <a:r>
              <a:rPr lang="en-US" sz="1800" b="1">
                <a:solidFill>
                  <a:srgbClr val="000005"/>
                </a:solidFill>
              </a:rPr>
              <a:t>cut sites</a:t>
            </a:r>
            <a:endParaRPr lang="en-US" sz="1800" b="1">
              <a:solidFill>
                <a:schemeClr val="tx2"/>
              </a:solidFill>
            </a:endParaRPr>
          </a:p>
        </p:txBody>
      </p:sp>
      <p:sp>
        <p:nvSpPr>
          <p:cNvPr id="492565" name="Rectangle 21"/>
          <p:cNvSpPr>
            <a:spLocks noChangeArrowheads="1"/>
          </p:cNvSpPr>
          <p:nvPr/>
        </p:nvSpPr>
        <p:spPr bwMode="auto">
          <a:xfrm>
            <a:off x="1447800" y="1371600"/>
            <a:ext cx="1295400" cy="366713"/>
          </a:xfrm>
          <a:prstGeom prst="rect">
            <a:avLst/>
          </a:prstGeom>
          <a:noFill/>
          <a:ln w="9525">
            <a:noFill/>
            <a:miter lim="800000"/>
            <a:headEnd/>
            <a:tailEnd/>
          </a:ln>
          <a:effectLst/>
        </p:spPr>
        <p:txBody>
          <a:bodyPr anchor="ctr">
            <a:prstTxWarp prst="textNoShape">
              <a:avLst/>
            </a:prstTxWarp>
            <a:spAutoFit/>
          </a:bodyPr>
          <a:lstStyle/>
          <a:p>
            <a:r>
              <a:rPr lang="en-US" sz="1800" b="1">
                <a:solidFill>
                  <a:srgbClr val="000005"/>
                </a:solidFill>
              </a:rPr>
              <a:t>cut sites</a:t>
            </a:r>
            <a:endParaRPr lang="en-US" sz="1800" b="1">
              <a:solidFill>
                <a:schemeClr val="tx2"/>
              </a:solidFill>
            </a:endParaRPr>
          </a:p>
        </p:txBody>
      </p:sp>
      <p:grpSp>
        <p:nvGrpSpPr>
          <p:cNvPr id="6" name="Group 22"/>
          <p:cNvGrpSpPr>
            <a:grpSpLocks/>
          </p:cNvGrpSpPr>
          <p:nvPr/>
        </p:nvGrpSpPr>
        <p:grpSpPr bwMode="auto">
          <a:xfrm>
            <a:off x="762000" y="3071813"/>
            <a:ext cx="8001000" cy="585787"/>
            <a:chOff x="480" y="1935"/>
            <a:chExt cx="5040" cy="369"/>
          </a:xfrm>
        </p:grpSpPr>
        <p:grpSp>
          <p:nvGrpSpPr>
            <p:cNvPr id="7" name="Group 23"/>
            <p:cNvGrpSpPr>
              <a:grpSpLocks/>
            </p:cNvGrpSpPr>
            <p:nvPr/>
          </p:nvGrpSpPr>
          <p:grpSpPr bwMode="auto">
            <a:xfrm>
              <a:off x="1728" y="1935"/>
              <a:ext cx="2736" cy="369"/>
              <a:chOff x="1728" y="1071"/>
              <a:chExt cx="2736" cy="369"/>
            </a:xfrm>
          </p:grpSpPr>
          <p:grpSp>
            <p:nvGrpSpPr>
              <p:cNvPr id="8" name="Group 24"/>
              <p:cNvGrpSpPr>
                <a:grpSpLocks/>
              </p:cNvGrpSpPr>
              <p:nvPr/>
            </p:nvGrpSpPr>
            <p:grpSpPr bwMode="auto">
              <a:xfrm>
                <a:off x="1728" y="1071"/>
                <a:ext cx="2544" cy="369"/>
                <a:chOff x="1728" y="1071"/>
                <a:chExt cx="2592" cy="369"/>
              </a:xfrm>
            </p:grpSpPr>
            <p:sp>
              <p:nvSpPr>
                <p:cNvPr id="492569" name="Rectangle 25"/>
                <p:cNvSpPr>
                  <a:spLocks noChangeArrowheads="1"/>
                </p:cNvSpPr>
                <p:nvPr/>
              </p:nvSpPr>
              <p:spPr bwMode="auto">
                <a:xfrm>
                  <a:off x="1920" y="1071"/>
                  <a:ext cx="2400" cy="369"/>
                </a:xfrm>
                <a:prstGeom prst="rect">
                  <a:avLst/>
                </a:prstGeom>
                <a:solidFill>
                  <a:srgbClr val="FFEA18"/>
                </a:solidFill>
                <a:ln w="9525">
                  <a:noFill/>
                  <a:miter lim="800000"/>
                  <a:headEnd/>
                  <a:tailEnd/>
                </a:ln>
                <a:effectLst/>
              </p:spPr>
              <p:txBody>
                <a:bodyPr wrap="none" anchor="ctr">
                  <a:prstTxWarp prst="textNoShape">
                    <a:avLst/>
                  </a:prstTxWarp>
                </a:bodyPr>
                <a:lstStyle/>
                <a:p>
                  <a:endParaRPr lang="en-US"/>
                </a:p>
              </p:txBody>
            </p:sp>
            <p:sp>
              <p:nvSpPr>
                <p:cNvPr id="492570" name="Rectangle 26"/>
                <p:cNvSpPr>
                  <a:spLocks noChangeArrowheads="1"/>
                </p:cNvSpPr>
                <p:nvPr/>
              </p:nvSpPr>
              <p:spPr bwMode="auto">
                <a:xfrm>
                  <a:off x="1728" y="1071"/>
                  <a:ext cx="576" cy="177"/>
                </a:xfrm>
                <a:prstGeom prst="rect">
                  <a:avLst/>
                </a:prstGeom>
                <a:solidFill>
                  <a:srgbClr val="FFEA18"/>
                </a:solidFill>
                <a:ln w="9525">
                  <a:noFill/>
                  <a:miter lim="800000"/>
                  <a:headEnd/>
                  <a:tailEnd/>
                </a:ln>
                <a:effectLst/>
              </p:spPr>
              <p:txBody>
                <a:bodyPr wrap="none" anchor="ctr">
                  <a:prstTxWarp prst="textNoShape">
                    <a:avLst/>
                  </a:prstTxWarp>
                </a:bodyPr>
                <a:lstStyle/>
                <a:p>
                  <a:endParaRPr lang="en-US"/>
                </a:p>
              </p:txBody>
            </p:sp>
          </p:grpSp>
          <p:sp>
            <p:nvSpPr>
              <p:cNvPr id="492571" name="Rectangle 27"/>
              <p:cNvSpPr>
                <a:spLocks noChangeArrowheads="1"/>
              </p:cNvSpPr>
              <p:nvPr/>
            </p:nvSpPr>
            <p:spPr bwMode="auto">
              <a:xfrm>
                <a:off x="3888" y="1263"/>
                <a:ext cx="576" cy="177"/>
              </a:xfrm>
              <a:prstGeom prst="rect">
                <a:avLst/>
              </a:prstGeom>
              <a:solidFill>
                <a:srgbClr val="FFEA18"/>
              </a:solidFill>
              <a:ln w="9525">
                <a:noFill/>
                <a:miter lim="800000"/>
                <a:headEnd/>
                <a:tailEnd/>
              </a:ln>
              <a:effectLst/>
            </p:spPr>
            <p:txBody>
              <a:bodyPr wrap="none" anchor="ctr">
                <a:prstTxWarp prst="textNoShape">
                  <a:avLst/>
                </a:prstTxWarp>
              </a:bodyPr>
              <a:lstStyle/>
              <a:p>
                <a:endParaRPr lang="en-US"/>
              </a:p>
            </p:txBody>
          </p:sp>
        </p:grpSp>
        <p:grpSp>
          <p:nvGrpSpPr>
            <p:cNvPr id="9" name="Group 28"/>
            <p:cNvGrpSpPr>
              <a:grpSpLocks/>
            </p:cNvGrpSpPr>
            <p:nvPr/>
          </p:nvGrpSpPr>
          <p:grpSpPr bwMode="auto">
            <a:xfrm>
              <a:off x="480" y="1935"/>
              <a:ext cx="1392" cy="369"/>
              <a:chOff x="480" y="1071"/>
              <a:chExt cx="1344" cy="369"/>
            </a:xfrm>
          </p:grpSpPr>
          <p:sp>
            <p:nvSpPr>
              <p:cNvPr id="492573" name="Rectangle 29"/>
              <p:cNvSpPr>
                <a:spLocks noChangeArrowheads="1"/>
              </p:cNvSpPr>
              <p:nvPr/>
            </p:nvSpPr>
            <p:spPr bwMode="auto">
              <a:xfrm>
                <a:off x="480" y="1071"/>
                <a:ext cx="1152" cy="369"/>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492574" name="Rectangle 30"/>
              <p:cNvSpPr>
                <a:spLocks noChangeArrowheads="1"/>
              </p:cNvSpPr>
              <p:nvPr/>
            </p:nvSpPr>
            <p:spPr bwMode="auto">
              <a:xfrm>
                <a:off x="1248" y="1263"/>
                <a:ext cx="576" cy="177"/>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grpSp>
        <p:grpSp>
          <p:nvGrpSpPr>
            <p:cNvPr id="10" name="Group 31"/>
            <p:cNvGrpSpPr>
              <a:grpSpLocks/>
            </p:cNvGrpSpPr>
            <p:nvPr/>
          </p:nvGrpSpPr>
          <p:grpSpPr bwMode="auto">
            <a:xfrm>
              <a:off x="4368" y="1935"/>
              <a:ext cx="1152" cy="369"/>
              <a:chOff x="4368" y="1056"/>
              <a:chExt cx="1152" cy="369"/>
            </a:xfrm>
          </p:grpSpPr>
          <p:sp>
            <p:nvSpPr>
              <p:cNvPr id="492576" name="Rectangle 32"/>
              <p:cNvSpPr>
                <a:spLocks noChangeArrowheads="1"/>
              </p:cNvSpPr>
              <p:nvPr/>
            </p:nvSpPr>
            <p:spPr bwMode="auto">
              <a:xfrm>
                <a:off x="4560" y="1056"/>
                <a:ext cx="960" cy="369"/>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492577" name="Rectangle 33"/>
              <p:cNvSpPr>
                <a:spLocks noChangeArrowheads="1"/>
              </p:cNvSpPr>
              <p:nvPr/>
            </p:nvSpPr>
            <p:spPr bwMode="auto">
              <a:xfrm>
                <a:off x="4368" y="1056"/>
                <a:ext cx="576" cy="177"/>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grpSp>
      </p:grpSp>
      <p:sp>
        <p:nvSpPr>
          <p:cNvPr id="492578" name="Rectangle 34"/>
          <p:cNvSpPr>
            <a:spLocks noChangeArrowheads="1"/>
          </p:cNvSpPr>
          <p:nvPr/>
        </p:nvSpPr>
        <p:spPr bwMode="auto">
          <a:xfrm rot="-5400000">
            <a:off x="4400550" y="4210050"/>
            <a:ext cx="1409700" cy="3352800"/>
          </a:xfrm>
          <a:prstGeom prst="rect">
            <a:avLst/>
          </a:prstGeom>
          <a:solidFill>
            <a:srgbClr val="E2D8EF"/>
          </a:solidFill>
          <a:ln w="9525">
            <a:solidFill>
              <a:schemeClr val="tx1"/>
            </a:solidFill>
            <a:miter lim="800000"/>
            <a:headEnd/>
            <a:tailEnd/>
          </a:ln>
          <a:effectLst/>
        </p:spPr>
        <p:txBody>
          <a:bodyPr wrap="none" anchor="ctr">
            <a:prstTxWarp prst="textNoShape">
              <a:avLst/>
            </a:prstTxWarp>
          </a:bodyPr>
          <a:lstStyle/>
          <a:p>
            <a:endParaRPr lang="en-US"/>
          </a:p>
        </p:txBody>
      </p:sp>
      <p:sp>
        <p:nvSpPr>
          <p:cNvPr id="492579" name="Rectangle 35"/>
          <p:cNvSpPr>
            <a:spLocks noChangeArrowheads="1"/>
          </p:cNvSpPr>
          <p:nvPr/>
        </p:nvSpPr>
        <p:spPr bwMode="auto">
          <a:xfrm rot="-5400000">
            <a:off x="3505200" y="6162675"/>
            <a:ext cx="381000" cy="76200"/>
          </a:xfrm>
          <a:prstGeom prst="rect">
            <a:avLst/>
          </a:prstGeom>
          <a:solidFill>
            <a:srgbClr val="0F116A"/>
          </a:solidFill>
          <a:ln w="9525">
            <a:solidFill>
              <a:schemeClr val="tx1"/>
            </a:solidFill>
            <a:miter lim="800000"/>
            <a:headEnd/>
            <a:tailEnd/>
          </a:ln>
          <a:effectLst/>
        </p:spPr>
        <p:txBody>
          <a:bodyPr wrap="none" anchor="ctr">
            <a:prstTxWarp prst="textNoShape">
              <a:avLst/>
            </a:prstTxWarp>
          </a:bodyPr>
          <a:lstStyle/>
          <a:p>
            <a:endParaRPr lang="en-US"/>
          </a:p>
        </p:txBody>
      </p:sp>
      <p:sp>
        <p:nvSpPr>
          <p:cNvPr id="492580" name="Rectangle 36"/>
          <p:cNvSpPr>
            <a:spLocks noChangeArrowheads="1"/>
          </p:cNvSpPr>
          <p:nvPr/>
        </p:nvSpPr>
        <p:spPr bwMode="auto">
          <a:xfrm rot="-5400000">
            <a:off x="3505200" y="5543550"/>
            <a:ext cx="381000" cy="76200"/>
          </a:xfrm>
          <a:prstGeom prst="rect">
            <a:avLst/>
          </a:prstGeom>
          <a:solidFill>
            <a:srgbClr val="0F116A"/>
          </a:solidFill>
          <a:ln w="9525">
            <a:solidFill>
              <a:schemeClr val="tx1"/>
            </a:solidFill>
            <a:miter lim="800000"/>
            <a:headEnd/>
            <a:tailEnd/>
          </a:ln>
          <a:effectLst/>
        </p:spPr>
        <p:txBody>
          <a:bodyPr wrap="none" anchor="ctr">
            <a:prstTxWarp prst="textNoShape">
              <a:avLst/>
            </a:prstTxWarp>
          </a:bodyPr>
          <a:lstStyle/>
          <a:p>
            <a:endParaRPr lang="en-US"/>
          </a:p>
        </p:txBody>
      </p:sp>
      <p:sp>
        <p:nvSpPr>
          <p:cNvPr id="492581" name="Rectangle 37"/>
          <p:cNvSpPr>
            <a:spLocks noChangeArrowheads="1"/>
          </p:cNvSpPr>
          <p:nvPr/>
        </p:nvSpPr>
        <p:spPr bwMode="auto">
          <a:xfrm rot="-5400000">
            <a:off x="5029200" y="5543550"/>
            <a:ext cx="381000" cy="76200"/>
          </a:xfrm>
          <a:prstGeom prst="rect">
            <a:avLst/>
          </a:prstGeom>
          <a:solidFill>
            <a:srgbClr val="FFEA18"/>
          </a:solidFill>
          <a:ln w="9525">
            <a:solidFill>
              <a:srgbClr val="008000"/>
            </a:solidFill>
            <a:miter lim="800000"/>
            <a:headEnd/>
            <a:tailEnd/>
          </a:ln>
          <a:effectLst/>
        </p:spPr>
        <p:txBody>
          <a:bodyPr wrap="none" anchor="ctr">
            <a:prstTxWarp prst="textNoShape">
              <a:avLst/>
            </a:prstTxWarp>
          </a:bodyPr>
          <a:lstStyle/>
          <a:p>
            <a:endParaRPr lang="en-US"/>
          </a:p>
        </p:txBody>
      </p:sp>
      <p:sp>
        <p:nvSpPr>
          <p:cNvPr id="492582" name="Rectangle 38"/>
          <p:cNvSpPr>
            <a:spLocks noChangeArrowheads="1"/>
          </p:cNvSpPr>
          <p:nvPr/>
        </p:nvSpPr>
        <p:spPr bwMode="auto">
          <a:xfrm rot="-5400000">
            <a:off x="5715000" y="5543550"/>
            <a:ext cx="381000" cy="76200"/>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2583" name="Rectangle 39"/>
          <p:cNvSpPr>
            <a:spLocks noChangeArrowheads="1"/>
          </p:cNvSpPr>
          <p:nvPr/>
        </p:nvSpPr>
        <p:spPr bwMode="auto">
          <a:xfrm rot="-5400000">
            <a:off x="5943600" y="5543550"/>
            <a:ext cx="381000" cy="76200"/>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2584" name="Rectangle 40"/>
          <p:cNvSpPr>
            <a:spLocks noChangeArrowheads="1"/>
          </p:cNvSpPr>
          <p:nvPr/>
        </p:nvSpPr>
        <p:spPr bwMode="auto">
          <a:xfrm>
            <a:off x="3579813" y="4754563"/>
            <a:ext cx="1220787" cy="579437"/>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tx2"/>
                </a:solidFill>
              </a:rPr>
              <a:t>DNA</a:t>
            </a:r>
            <a:r>
              <a:rPr lang="en-US" b="1">
                <a:solidFill>
                  <a:schemeClr val="tx2"/>
                </a:solidFill>
              </a:rPr>
              <a:t> </a:t>
            </a:r>
            <a:r>
              <a:rPr lang="en-US" sz="3200" b="1">
                <a:solidFill>
                  <a:schemeClr val="tx2"/>
                </a:solidFill>
                <a:sym typeface="Symbol" charset="2"/>
              </a:rPr>
              <a:t></a:t>
            </a:r>
          </a:p>
        </p:txBody>
      </p:sp>
      <p:sp>
        <p:nvSpPr>
          <p:cNvPr id="492585" name="Text Box 41"/>
          <p:cNvSpPr txBox="1">
            <a:spLocks noChangeArrowheads="1"/>
          </p:cNvSpPr>
          <p:nvPr/>
        </p:nvSpPr>
        <p:spPr bwMode="auto">
          <a:xfrm>
            <a:off x="3200400" y="4724400"/>
            <a:ext cx="438150" cy="641350"/>
          </a:xfrm>
          <a:prstGeom prst="rect">
            <a:avLst/>
          </a:prstGeom>
          <a:noFill/>
          <a:ln w="9525">
            <a:noFill/>
            <a:miter lim="800000"/>
            <a:headEnd/>
            <a:tailEnd/>
          </a:ln>
          <a:effectLst/>
        </p:spPr>
        <p:txBody>
          <a:bodyPr anchor="ctr">
            <a:prstTxWarp prst="textNoShape">
              <a:avLst/>
            </a:prstTxWarp>
            <a:spAutoFit/>
          </a:bodyPr>
          <a:lstStyle/>
          <a:p>
            <a:r>
              <a:rPr lang="en-US" sz="3600" b="1">
                <a:solidFill>
                  <a:srgbClr val="CC0000"/>
                </a:solidFill>
              </a:rPr>
              <a:t>–</a:t>
            </a:r>
            <a:endParaRPr lang="en-US" sz="3600"/>
          </a:p>
        </p:txBody>
      </p:sp>
      <p:sp>
        <p:nvSpPr>
          <p:cNvPr id="492586" name="Text Box 42"/>
          <p:cNvSpPr txBox="1">
            <a:spLocks noChangeArrowheads="1"/>
          </p:cNvSpPr>
          <p:nvPr/>
        </p:nvSpPr>
        <p:spPr bwMode="auto">
          <a:xfrm>
            <a:off x="6648450" y="4724400"/>
            <a:ext cx="438150" cy="641350"/>
          </a:xfrm>
          <a:prstGeom prst="rect">
            <a:avLst/>
          </a:prstGeom>
          <a:noFill/>
          <a:ln w="9525">
            <a:noFill/>
            <a:miter lim="800000"/>
            <a:headEnd/>
            <a:tailEnd/>
          </a:ln>
          <a:effectLst/>
        </p:spPr>
        <p:txBody>
          <a:bodyPr anchor="ctr">
            <a:prstTxWarp prst="textNoShape">
              <a:avLst/>
            </a:prstTxWarp>
            <a:spAutoFit/>
          </a:bodyPr>
          <a:lstStyle/>
          <a:p>
            <a:r>
              <a:rPr lang="en-US" sz="3600" b="1">
                <a:solidFill>
                  <a:srgbClr val="CC0000"/>
                </a:solidFill>
              </a:rPr>
              <a:t>+</a:t>
            </a:r>
            <a:endParaRPr lang="en-US" sz="3600"/>
          </a:p>
        </p:txBody>
      </p:sp>
      <p:sp>
        <p:nvSpPr>
          <p:cNvPr id="492587" name="Rectangle 43"/>
          <p:cNvSpPr>
            <a:spLocks noChangeArrowheads="1"/>
          </p:cNvSpPr>
          <p:nvPr/>
        </p:nvSpPr>
        <p:spPr bwMode="auto">
          <a:xfrm>
            <a:off x="2436813" y="5394325"/>
            <a:ext cx="1031875"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00005"/>
                </a:solidFill>
              </a:rPr>
              <a:t>allele 1</a:t>
            </a:r>
            <a:endParaRPr lang="en-US" sz="3200" b="1">
              <a:solidFill>
                <a:schemeClr val="tx2"/>
              </a:solidFill>
              <a:sym typeface="Symbol" charset="2"/>
            </a:endParaRPr>
          </a:p>
        </p:txBody>
      </p:sp>
      <p:sp>
        <p:nvSpPr>
          <p:cNvPr id="492588" name="Rectangle 44"/>
          <p:cNvSpPr>
            <a:spLocks noChangeArrowheads="1"/>
          </p:cNvSpPr>
          <p:nvPr/>
        </p:nvSpPr>
        <p:spPr bwMode="auto">
          <a:xfrm>
            <a:off x="119063" y="2525713"/>
            <a:ext cx="3352800" cy="457200"/>
          </a:xfrm>
          <a:prstGeom prst="rect">
            <a:avLst/>
          </a:prstGeom>
          <a:solidFill>
            <a:schemeClr val="bg1"/>
          </a:solidFill>
          <a:ln w="9525">
            <a:noFill/>
            <a:miter lim="800000"/>
            <a:headEnd/>
            <a:tailEnd/>
          </a:ln>
          <a:effectLst/>
        </p:spPr>
        <p:txBody>
          <a:bodyPr wrap="none" anchor="ctr">
            <a:prstTxWarp prst="textNoShape">
              <a:avLst/>
            </a:prstTxWarp>
            <a:spAutoFit/>
          </a:bodyPr>
          <a:lstStyle/>
          <a:p>
            <a:pPr algn="l"/>
            <a:r>
              <a:rPr lang="en-US" b="1">
                <a:solidFill>
                  <a:srgbClr val="0F116A"/>
                </a:solidFill>
              </a:rPr>
              <a:t>Allele 2: more repeats</a:t>
            </a:r>
            <a:endParaRPr lang="en-US" sz="3200" b="1">
              <a:solidFill>
                <a:schemeClr val="tx2"/>
              </a:solidFill>
              <a:sym typeface="Symbol" charset="2"/>
            </a:endParaRPr>
          </a:p>
        </p:txBody>
      </p:sp>
      <p:sp>
        <p:nvSpPr>
          <p:cNvPr id="492589" name="Rectangle 45"/>
          <p:cNvSpPr>
            <a:spLocks noChangeArrowheads="1"/>
          </p:cNvSpPr>
          <p:nvPr/>
        </p:nvSpPr>
        <p:spPr bwMode="auto">
          <a:xfrm>
            <a:off x="762000" y="3148013"/>
            <a:ext cx="8001000" cy="504825"/>
          </a:xfrm>
          <a:prstGeom prst="rect">
            <a:avLst/>
          </a:prstGeom>
          <a:noFill/>
          <a:ln w="9525">
            <a:noFill/>
            <a:miter lim="800000"/>
            <a:headEnd/>
            <a:tailEnd/>
          </a:ln>
          <a:effectLst/>
        </p:spPr>
        <p:txBody>
          <a:bodyPr anchor="ctr">
            <a:prstTxWarp prst="textNoShape">
              <a:avLst/>
            </a:prstTxWarp>
            <a:spAutoFit/>
          </a:bodyPr>
          <a:lstStyle/>
          <a:p>
            <a:pPr>
              <a:lnSpc>
                <a:spcPct val="50000"/>
              </a:lnSpc>
              <a:spcAft>
                <a:spcPts val="600"/>
              </a:spcAft>
            </a:pPr>
            <a:r>
              <a:rPr lang="en-US" sz="2200" b="1">
                <a:solidFill>
                  <a:srgbClr val="0F116A"/>
                </a:solidFill>
                <a:latin typeface="Courier" charset="0"/>
              </a:rPr>
              <a:t>GCTTGTAAC</a:t>
            </a:r>
            <a:r>
              <a:rPr lang="en-US" sz="2200" b="1">
                <a:solidFill>
                  <a:srgbClr val="CC0000"/>
                </a:solidFill>
                <a:latin typeface="Courier" charset="0"/>
              </a:rPr>
              <a:t>GGCC</a:t>
            </a:r>
            <a:r>
              <a:rPr lang="en-US" sz="2200" b="1">
                <a:solidFill>
                  <a:srgbClr val="0F116A"/>
                </a:solidFill>
                <a:latin typeface="Courier" charset="0"/>
              </a:rPr>
              <a:t>T</a:t>
            </a:r>
            <a:r>
              <a:rPr lang="en-US" sz="2200" b="1">
                <a:solidFill>
                  <a:srgbClr val="008000"/>
                </a:solidFill>
                <a:latin typeface="Courier" charset="0"/>
              </a:rPr>
              <a:t>CATCATCATCATCATCAT</a:t>
            </a:r>
            <a:r>
              <a:rPr lang="en-US" sz="2200" b="1">
                <a:solidFill>
                  <a:srgbClr val="0F116A"/>
                </a:solidFill>
                <a:latin typeface="Courier" charset="0"/>
              </a:rPr>
              <a:t>CC</a:t>
            </a:r>
            <a:r>
              <a:rPr lang="en-US" sz="2200" b="1">
                <a:solidFill>
                  <a:srgbClr val="CC0000"/>
                </a:solidFill>
                <a:latin typeface="Courier" charset="0"/>
              </a:rPr>
              <a:t>GGCC</a:t>
            </a:r>
            <a:r>
              <a:rPr lang="en-US" sz="2200" b="1">
                <a:solidFill>
                  <a:srgbClr val="0F116A"/>
                </a:solidFill>
                <a:latin typeface="Courier" charset="0"/>
              </a:rPr>
              <a:t>TACGCTT</a:t>
            </a:r>
          </a:p>
          <a:p>
            <a:pPr>
              <a:lnSpc>
                <a:spcPct val="50000"/>
              </a:lnSpc>
            </a:pPr>
            <a:r>
              <a:rPr lang="en-US" sz="2200" b="1">
                <a:solidFill>
                  <a:srgbClr val="0F116A"/>
                </a:solidFill>
                <a:latin typeface="Courier" charset="0"/>
              </a:rPr>
              <a:t>CGAACATTG</a:t>
            </a:r>
            <a:r>
              <a:rPr lang="en-US" sz="2200" b="1">
                <a:solidFill>
                  <a:srgbClr val="CC0000"/>
                </a:solidFill>
                <a:latin typeface="Courier" charset="0"/>
              </a:rPr>
              <a:t>CCGG</a:t>
            </a:r>
            <a:r>
              <a:rPr lang="en-US" sz="2200" b="1">
                <a:solidFill>
                  <a:srgbClr val="0F116A"/>
                </a:solidFill>
                <a:latin typeface="Courier" charset="0"/>
              </a:rPr>
              <a:t>A</a:t>
            </a:r>
            <a:r>
              <a:rPr lang="en-US" sz="2200" b="1">
                <a:solidFill>
                  <a:srgbClr val="008000"/>
                </a:solidFill>
                <a:latin typeface="Courier" charset="0"/>
              </a:rPr>
              <a:t>GTAGTAGTAGTAGTAGTA</a:t>
            </a:r>
            <a:r>
              <a:rPr lang="en-US" sz="2200" b="1">
                <a:solidFill>
                  <a:srgbClr val="0F116A"/>
                </a:solidFill>
                <a:latin typeface="Courier" charset="0"/>
              </a:rPr>
              <a:t>GG</a:t>
            </a:r>
            <a:r>
              <a:rPr lang="en-US" sz="2200" b="1">
                <a:solidFill>
                  <a:srgbClr val="CC0000"/>
                </a:solidFill>
                <a:latin typeface="Courier" charset="0"/>
              </a:rPr>
              <a:t>CCGG</a:t>
            </a:r>
            <a:r>
              <a:rPr lang="en-US" sz="2200" b="1">
                <a:solidFill>
                  <a:srgbClr val="0F116A"/>
                </a:solidFill>
                <a:latin typeface="Courier" charset="0"/>
              </a:rPr>
              <a:t>ATGCGAA</a:t>
            </a:r>
          </a:p>
        </p:txBody>
      </p:sp>
      <p:sp>
        <p:nvSpPr>
          <p:cNvPr id="492590" name="Rectangle 46"/>
          <p:cNvSpPr>
            <a:spLocks noChangeArrowheads="1"/>
          </p:cNvSpPr>
          <p:nvPr/>
        </p:nvSpPr>
        <p:spPr bwMode="auto">
          <a:xfrm>
            <a:off x="119063" y="4572000"/>
            <a:ext cx="2452687" cy="457200"/>
          </a:xfrm>
          <a:prstGeom prst="rect">
            <a:avLst/>
          </a:prstGeom>
          <a:solidFill>
            <a:schemeClr val="bg1"/>
          </a:solidFill>
          <a:ln w="9525">
            <a:noFill/>
            <a:miter lim="800000"/>
            <a:headEnd/>
            <a:tailEnd/>
          </a:ln>
          <a:effectLst/>
        </p:spPr>
        <p:txBody>
          <a:bodyPr wrap="none" anchor="ctr">
            <a:prstTxWarp prst="textNoShape">
              <a:avLst/>
            </a:prstTxWarp>
            <a:spAutoFit/>
          </a:bodyPr>
          <a:lstStyle/>
          <a:p>
            <a:pPr algn="l"/>
            <a:r>
              <a:rPr lang="en-US" b="1">
                <a:solidFill>
                  <a:srgbClr val="0F116A"/>
                </a:solidFill>
              </a:rPr>
              <a:t>DNA fingerprint</a:t>
            </a:r>
            <a:endParaRPr lang="en-US" sz="3200" b="1">
              <a:solidFill>
                <a:schemeClr val="tx2"/>
              </a:solidFill>
              <a:sym typeface="Symbol" charset="2"/>
            </a:endParaRPr>
          </a:p>
        </p:txBody>
      </p:sp>
      <p:sp>
        <p:nvSpPr>
          <p:cNvPr id="492591" name="Rectangle 47"/>
          <p:cNvSpPr>
            <a:spLocks noChangeArrowheads="1"/>
          </p:cNvSpPr>
          <p:nvPr/>
        </p:nvSpPr>
        <p:spPr bwMode="auto">
          <a:xfrm>
            <a:off x="2436813" y="6019800"/>
            <a:ext cx="1031875"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00005"/>
                </a:solidFill>
              </a:rPr>
              <a:t>allele 2</a:t>
            </a:r>
            <a:endParaRPr lang="en-US" sz="3200" b="1">
              <a:solidFill>
                <a:schemeClr val="tx2"/>
              </a:solidFill>
              <a:sym typeface="Symbol" charset="2"/>
            </a:endParaRPr>
          </a:p>
        </p:txBody>
      </p:sp>
      <p:sp>
        <p:nvSpPr>
          <p:cNvPr id="492592" name="Oval 48"/>
          <p:cNvSpPr>
            <a:spLocks noChangeArrowheads="1"/>
          </p:cNvSpPr>
          <p:nvPr/>
        </p:nvSpPr>
        <p:spPr bwMode="auto">
          <a:xfrm>
            <a:off x="1524000" y="3733800"/>
            <a:ext cx="457200" cy="457200"/>
          </a:xfrm>
          <a:prstGeom prst="ellipse">
            <a:avLst/>
          </a:prstGeom>
          <a:solidFill>
            <a:srgbClr val="0F116A"/>
          </a:solidFill>
          <a:ln w="9525">
            <a:noFill/>
            <a:round/>
            <a:headEnd/>
            <a:tailEnd/>
          </a:ln>
          <a:effectLst/>
        </p:spPr>
        <p:txBody>
          <a:bodyPr wrap="none" anchor="ctr">
            <a:prstTxWarp prst="textNoShape">
              <a:avLst/>
            </a:prstTxWarp>
          </a:bodyPr>
          <a:lstStyle/>
          <a:p>
            <a:r>
              <a:rPr lang="en-US" sz="2800" b="1">
                <a:solidFill>
                  <a:schemeClr val="bg1"/>
                </a:solidFill>
              </a:rPr>
              <a:t>1</a:t>
            </a:r>
          </a:p>
        </p:txBody>
      </p:sp>
      <p:sp>
        <p:nvSpPr>
          <p:cNvPr id="492593" name="Oval 49"/>
          <p:cNvSpPr>
            <a:spLocks noChangeArrowheads="1"/>
          </p:cNvSpPr>
          <p:nvPr/>
        </p:nvSpPr>
        <p:spPr bwMode="auto">
          <a:xfrm>
            <a:off x="4876800" y="3733800"/>
            <a:ext cx="457200" cy="457200"/>
          </a:xfrm>
          <a:prstGeom prst="ellipse">
            <a:avLst/>
          </a:prstGeom>
          <a:solidFill>
            <a:srgbClr val="0F116A"/>
          </a:solidFill>
          <a:ln w="9525">
            <a:noFill/>
            <a:round/>
            <a:headEnd/>
            <a:tailEnd/>
          </a:ln>
          <a:effectLst/>
        </p:spPr>
        <p:txBody>
          <a:bodyPr wrap="none" anchor="ctr">
            <a:prstTxWarp prst="textNoShape">
              <a:avLst/>
            </a:prstTxWarp>
          </a:bodyPr>
          <a:lstStyle/>
          <a:p>
            <a:r>
              <a:rPr lang="en-US" sz="2800" b="1">
                <a:solidFill>
                  <a:schemeClr val="bg1"/>
                </a:solidFill>
              </a:rPr>
              <a:t>2</a:t>
            </a:r>
          </a:p>
        </p:txBody>
      </p:sp>
      <p:sp>
        <p:nvSpPr>
          <p:cNvPr id="492594" name="Oval 50"/>
          <p:cNvSpPr>
            <a:spLocks noChangeArrowheads="1"/>
          </p:cNvSpPr>
          <p:nvPr/>
        </p:nvSpPr>
        <p:spPr bwMode="auto">
          <a:xfrm>
            <a:off x="7772400" y="3733800"/>
            <a:ext cx="457200" cy="457200"/>
          </a:xfrm>
          <a:prstGeom prst="ellipse">
            <a:avLst/>
          </a:prstGeom>
          <a:solidFill>
            <a:srgbClr val="0F116A"/>
          </a:solidFill>
          <a:ln w="9525">
            <a:noFill/>
            <a:round/>
            <a:headEnd/>
            <a:tailEnd/>
          </a:ln>
          <a:effectLst/>
        </p:spPr>
        <p:txBody>
          <a:bodyPr wrap="none" anchor="ctr">
            <a:prstTxWarp prst="textNoShape">
              <a:avLst/>
            </a:prstTxWarp>
          </a:bodyPr>
          <a:lstStyle/>
          <a:p>
            <a:r>
              <a:rPr lang="en-US" sz="2800" b="1">
                <a:solidFill>
                  <a:schemeClr val="bg1"/>
                </a:solidFill>
              </a:rPr>
              <a:t>3</a:t>
            </a:r>
          </a:p>
        </p:txBody>
      </p:sp>
      <p:sp>
        <p:nvSpPr>
          <p:cNvPr id="492595" name="AutoShape 51"/>
          <p:cNvSpPr>
            <a:spLocks noChangeArrowheads="1"/>
          </p:cNvSpPr>
          <p:nvPr/>
        </p:nvSpPr>
        <p:spPr bwMode="auto">
          <a:xfrm>
            <a:off x="4229100" y="4267200"/>
            <a:ext cx="1066800" cy="304800"/>
          </a:xfrm>
          <a:prstGeom prst="downArrow">
            <a:avLst>
              <a:gd name="adj1" fmla="val 50000"/>
              <a:gd name="adj2" fmla="val 80208"/>
            </a:avLst>
          </a:prstGeom>
          <a:solidFill>
            <a:srgbClr val="00C602"/>
          </a:solidFill>
          <a:ln w="9525">
            <a:solidFill>
              <a:schemeClr val="tx1"/>
            </a:solidFill>
            <a:miter lim="800000"/>
            <a:headEnd/>
            <a:tailEnd/>
          </a:ln>
          <a:effectLst/>
        </p:spPr>
        <p:txBody>
          <a:bodyPr wrap="none" anchor="ctr">
            <a:prstTxWarp prst="textNoShape">
              <a:avLst/>
            </a:prstTxWarp>
          </a:bodyPr>
          <a:lstStyle/>
          <a:p>
            <a:endParaRPr lang="en-US"/>
          </a:p>
        </p:txBody>
      </p:sp>
      <p:sp>
        <p:nvSpPr>
          <p:cNvPr id="492596" name="Rectangle 52"/>
          <p:cNvSpPr>
            <a:spLocks noChangeArrowheads="1"/>
          </p:cNvSpPr>
          <p:nvPr/>
        </p:nvSpPr>
        <p:spPr bwMode="auto">
          <a:xfrm rot="-5400000">
            <a:off x="4114800" y="6172200"/>
            <a:ext cx="381000" cy="76200"/>
          </a:xfrm>
          <a:prstGeom prst="rect">
            <a:avLst/>
          </a:prstGeom>
          <a:solidFill>
            <a:srgbClr val="FFEA18"/>
          </a:solidFill>
          <a:ln w="9525">
            <a:solidFill>
              <a:srgbClr val="008000"/>
            </a:solidFill>
            <a:miter lim="800000"/>
            <a:headEnd/>
            <a:tailEnd/>
          </a:ln>
          <a:effectLst/>
        </p:spPr>
        <p:txBody>
          <a:bodyPr wrap="none" anchor="ctr">
            <a:prstTxWarp prst="textNoShape">
              <a:avLst/>
            </a:prstTxWarp>
          </a:bodyPr>
          <a:lstStyle/>
          <a:p>
            <a:endParaRPr lang="en-US"/>
          </a:p>
        </p:txBody>
      </p:sp>
      <p:sp>
        <p:nvSpPr>
          <p:cNvPr id="492597" name="Rectangle 53"/>
          <p:cNvSpPr>
            <a:spLocks noChangeArrowheads="1"/>
          </p:cNvSpPr>
          <p:nvPr/>
        </p:nvSpPr>
        <p:spPr bwMode="auto">
          <a:xfrm rot="-5400000">
            <a:off x="5715000" y="6172200"/>
            <a:ext cx="381000" cy="76200"/>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2598" name="Rectangle 54"/>
          <p:cNvSpPr>
            <a:spLocks noChangeArrowheads="1"/>
          </p:cNvSpPr>
          <p:nvPr/>
        </p:nvSpPr>
        <p:spPr bwMode="auto">
          <a:xfrm rot="-5400000">
            <a:off x="5943600" y="6172200"/>
            <a:ext cx="381000" cy="76200"/>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12603172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92596"/>
                                        </p:tgtEl>
                                        <p:attrNameLst>
                                          <p:attrName>style.visibility</p:attrName>
                                        </p:attrNameLst>
                                      </p:cBhvr>
                                      <p:to>
                                        <p:strVal val="visible"/>
                                      </p:to>
                                    </p:set>
                                    <p:anim calcmode="lin" valueType="num">
                                      <p:cBhvr>
                                        <p:cTn id="7" dur="1000" fill="hold"/>
                                        <p:tgtEl>
                                          <p:spTgt spid="492596"/>
                                        </p:tgtEl>
                                        <p:attrNameLst>
                                          <p:attrName>ppt_x</p:attrName>
                                        </p:attrNameLst>
                                      </p:cBhvr>
                                      <p:tavLst>
                                        <p:tav tm="0">
                                          <p:val>
                                            <p:strVal val="#ppt_x-.2"/>
                                          </p:val>
                                        </p:tav>
                                        <p:tav tm="100000">
                                          <p:val>
                                            <p:strVal val="#ppt_x"/>
                                          </p:val>
                                        </p:tav>
                                      </p:tavLst>
                                    </p:anim>
                                    <p:anim calcmode="lin" valueType="num">
                                      <p:cBhvr>
                                        <p:cTn id="8" dur="1000" fill="hold"/>
                                        <p:tgtEl>
                                          <p:spTgt spid="492596"/>
                                        </p:tgtEl>
                                        <p:attrNameLst>
                                          <p:attrName>ppt_y</p:attrName>
                                        </p:attrNameLst>
                                      </p:cBhvr>
                                      <p:tavLst>
                                        <p:tav tm="0">
                                          <p:val>
                                            <p:strVal val="#ppt_y"/>
                                          </p:val>
                                        </p:tav>
                                        <p:tav tm="100000">
                                          <p:val>
                                            <p:strVal val="#ppt_y"/>
                                          </p:val>
                                        </p:tav>
                                      </p:tavLst>
                                    </p:anim>
                                    <p:animEffect transition="in" filter="wipe(right)" prLst="gradientSize: 0.1">
                                      <p:cBhvr>
                                        <p:cTn id="9" dur="1000"/>
                                        <p:tgtEl>
                                          <p:spTgt spid="492596"/>
                                        </p:tgtEl>
                                      </p:cBhvr>
                                    </p:animEffect>
                                  </p:childTnLst>
                                  <p:subTnLst>
                                    <p:audio>
                                      <p:cMediaNode>
                                        <p:cTn display="0" masterRel="sameClick">
                                          <p:stCondLst>
                                            <p:cond evt="begin" delay="0">
                                              <p:tn val="5"/>
                                            </p:cond>
                                          </p:stCondLst>
                                          <p:endCondLst>
                                            <p:cond evt="onStopAudio" delay="0">
                                              <p:tgtEl>
                                                <p:sldTgt/>
                                              </p:tgtEl>
                                            </p:cond>
                                          </p:endCondLst>
                                        </p:cTn>
                                        <p:tgtEl>
                                          <p:sndTgt r:embed="rId3" name="Bubbles"/>
                                        </p:tgtEl>
                                      </p:cMediaNode>
                                    </p:audio>
                                  </p:sub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492597"/>
                                        </p:tgtEl>
                                        <p:attrNameLst>
                                          <p:attrName>style.visibility</p:attrName>
                                        </p:attrNameLst>
                                      </p:cBhvr>
                                      <p:to>
                                        <p:strVal val="visible"/>
                                      </p:to>
                                    </p:set>
                                    <p:anim calcmode="lin" valueType="num">
                                      <p:cBhvr>
                                        <p:cTn id="13" dur="1000" fill="hold"/>
                                        <p:tgtEl>
                                          <p:spTgt spid="492597"/>
                                        </p:tgtEl>
                                        <p:attrNameLst>
                                          <p:attrName>ppt_x</p:attrName>
                                        </p:attrNameLst>
                                      </p:cBhvr>
                                      <p:tavLst>
                                        <p:tav tm="0">
                                          <p:val>
                                            <p:strVal val="#ppt_x-.2"/>
                                          </p:val>
                                        </p:tav>
                                        <p:tav tm="100000">
                                          <p:val>
                                            <p:strVal val="#ppt_x"/>
                                          </p:val>
                                        </p:tav>
                                      </p:tavLst>
                                    </p:anim>
                                    <p:anim calcmode="lin" valueType="num">
                                      <p:cBhvr>
                                        <p:cTn id="14" dur="1000" fill="hold"/>
                                        <p:tgtEl>
                                          <p:spTgt spid="492597"/>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92597"/>
                                        </p:tgtEl>
                                      </p:cBhvr>
                                    </p:animEffect>
                                  </p:childTnLst>
                                  <p:subTnLst>
                                    <p:audio>
                                      <p:cMediaNode>
                                        <p:cTn display="0" masterRel="sameClick">
                                          <p:stCondLst>
                                            <p:cond evt="begin" delay="0">
                                              <p:tn val="11"/>
                                            </p:cond>
                                          </p:stCondLst>
                                          <p:endCondLst>
                                            <p:cond evt="onStopAudio" delay="0">
                                              <p:tgtEl>
                                                <p:sldTgt/>
                                              </p:tgtEl>
                                            </p:cond>
                                          </p:endCondLst>
                                        </p:cTn>
                                        <p:tgtEl>
                                          <p:sndTgt r:embed="rId3" name="Bubbles"/>
                                        </p:tgtEl>
                                      </p:cMediaNode>
                                    </p:audio>
                                  </p:sub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492598"/>
                                        </p:tgtEl>
                                        <p:attrNameLst>
                                          <p:attrName>style.visibility</p:attrName>
                                        </p:attrNameLst>
                                      </p:cBhvr>
                                      <p:to>
                                        <p:strVal val="visible"/>
                                      </p:to>
                                    </p:set>
                                    <p:anim calcmode="lin" valueType="num">
                                      <p:cBhvr>
                                        <p:cTn id="19" dur="1000" fill="hold"/>
                                        <p:tgtEl>
                                          <p:spTgt spid="492598"/>
                                        </p:tgtEl>
                                        <p:attrNameLst>
                                          <p:attrName>ppt_x</p:attrName>
                                        </p:attrNameLst>
                                      </p:cBhvr>
                                      <p:tavLst>
                                        <p:tav tm="0">
                                          <p:val>
                                            <p:strVal val="#ppt_x-.2"/>
                                          </p:val>
                                        </p:tav>
                                        <p:tav tm="100000">
                                          <p:val>
                                            <p:strVal val="#ppt_x"/>
                                          </p:val>
                                        </p:tav>
                                      </p:tavLst>
                                    </p:anim>
                                    <p:anim calcmode="lin" valueType="num">
                                      <p:cBhvr>
                                        <p:cTn id="20" dur="1000" fill="hold"/>
                                        <p:tgtEl>
                                          <p:spTgt spid="492598"/>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92598"/>
                                        </p:tgtEl>
                                      </p:cBhvr>
                                    </p:animEffect>
                                  </p:childTnLst>
                                  <p:subTnLst>
                                    <p:audio>
                                      <p:cMediaNode>
                                        <p:cTn display="0" masterRel="sameClick">
                                          <p:stCondLst>
                                            <p:cond evt="begin" delay="0">
                                              <p:tn val="17"/>
                                            </p:cond>
                                          </p:stCondLst>
                                          <p:endCondLst>
                                            <p:cond evt="onStopAudio" delay="0">
                                              <p:tgtEl>
                                                <p:sldTgt/>
                                              </p:tgtEl>
                                            </p:cond>
                                          </p:endCondLst>
                                        </p:cTn>
                                        <p:tgtEl>
                                          <p:sndTgt r:embed="rId3" name="Bubbl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96" grpId="0" animBg="1"/>
      <p:bldP spid="492597" grpId="0" animBg="1"/>
      <p:bldP spid="49259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99300" y="2258568"/>
            <a:ext cx="2044700" cy="459943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51586" name="Picture 2" descr="20-09-RFLPAlleleAnalysis-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266950"/>
            <a:ext cx="7099300" cy="4591050"/>
          </a:xfrm>
          <a:prstGeom prst="rect">
            <a:avLst/>
          </a:prstGeom>
          <a:noFill/>
        </p:spPr>
      </p:pic>
      <p:sp>
        <p:nvSpPr>
          <p:cNvPr id="451587" name="Rectangle 3"/>
          <p:cNvSpPr>
            <a:spLocks noGrp="1" noChangeArrowheads="1"/>
          </p:cNvSpPr>
          <p:nvPr>
            <p:ph type="title"/>
          </p:nvPr>
        </p:nvSpPr>
        <p:spPr/>
        <p:txBody>
          <a:bodyPr/>
          <a:lstStyle/>
          <a:p>
            <a:r>
              <a:rPr lang="en-US"/>
              <a:t>RFLPs</a:t>
            </a:r>
          </a:p>
        </p:txBody>
      </p:sp>
      <p:sp>
        <p:nvSpPr>
          <p:cNvPr id="451588" name="Rectangle 4" descr="Rectangle: Click to edit Master text styles&#10;Second level&#10;Third level&#10;Fourth level&#10;Fifth level"/>
          <p:cNvSpPr>
            <a:spLocks noGrp="1" noChangeArrowheads="1"/>
          </p:cNvSpPr>
          <p:nvPr>
            <p:ph type="body" idx="1"/>
          </p:nvPr>
        </p:nvSpPr>
        <p:spPr>
          <a:xfrm>
            <a:off x="681038" y="987425"/>
            <a:ext cx="8297862" cy="990600"/>
          </a:xfrm>
        </p:spPr>
        <p:txBody>
          <a:bodyPr/>
          <a:lstStyle/>
          <a:p>
            <a:r>
              <a:rPr lang="en-US" sz="2600" u="sng" dirty="0">
                <a:solidFill>
                  <a:srgbClr val="CC0000"/>
                </a:solidFill>
              </a:rPr>
              <a:t>Restriction Fragment Length Polymorphism</a:t>
            </a:r>
            <a:endParaRPr lang="en-US" sz="2600" dirty="0"/>
          </a:p>
          <a:p>
            <a:pPr lvl="1"/>
            <a:r>
              <a:rPr lang="en-US" sz="2400" u="sng" dirty="0"/>
              <a:t>differences in DNA between individuals</a:t>
            </a:r>
            <a:endParaRPr lang="en-US" sz="2400" dirty="0"/>
          </a:p>
        </p:txBody>
      </p:sp>
      <p:sp>
        <p:nvSpPr>
          <p:cNvPr id="451589" name="Rectangle 5"/>
          <p:cNvSpPr>
            <a:spLocks noChangeArrowheads="1"/>
          </p:cNvSpPr>
          <p:nvPr/>
        </p:nvSpPr>
        <p:spPr bwMode="auto">
          <a:xfrm>
            <a:off x="3617913" y="5140325"/>
            <a:ext cx="5526087" cy="1625600"/>
          </a:xfrm>
          <a:prstGeom prst="rect">
            <a:avLst/>
          </a:prstGeom>
          <a:noFill/>
          <a:ln w="9525">
            <a:noFill/>
            <a:miter lim="800000"/>
            <a:headEnd/>
            <a:tailEnd/>
          </a:ln>
          <a:effectLst/>
        </p:spPr>
        <p:txBody>
          <a:bodyPr>
            <a:prstTxWarp prst="textNoShape">
              <a:avLst/>
            </a:prstTxWarp>
            <a:spAutoFit/>
          </a:bodyPr>
          <a:lstStyle/>
          <a:p>
            <a:pPr marL="403225" lvl="1" indent="-288925" algn="l" eaLnBrk="1" hangingPunct="1">
              <a:spcBef>
                <a:spcPct val="20000"/>
              </a:spcBef>
              <a:buClr>
                <a:schemeClr val="tx1"/>
              </a:buClr>
              <a:buSzPct val="60000"/>
              <a:buFont typeface="Wingdings" charset="2"/>
              <a:buChar char="u"/>
            </a:pPr>
            <a:r>
              <a:rPr lang="en-US" b="1">
                <a:solidFill>
                  <a:srgbClr val="0F116A"/>
                </a:solidFill>
              </a:rPr>
              <a:t>change in DNA sequence affects restriction enzyme “cut” site</a:t>
            </a:r>
          </a:p>
          <a:p>
            <a:pPr marL="403225" lvl="1" indent="-288925" algn="l" eaLnBrk="1" hangingPunct="1">
              <a:spcBef>
                <a:spcPct val="20000"/>
              </a:spcBef>
              <a:buClr>
                <a:schemeClr val="tx1"/>
              </a:buClr>
              <a:buSzPct val="60000"/>
              <a:buFont typeface="Wingdings" charset="2"/>
              <a:buChar char="u"/>
            </a:pPr>
            <a:r>
              <a:rPr lang="en-US" b="1">
                <a:solidFill>
                  <a:srgbClr val="0F116A"/>
                </a:solidFill>
              </a:rPr>
              <a:t>creates different fragment sizes &amp; different band pattern</a:t>
            </a:r>
            <a:endParaRPr lang="en-US" b="1"/>
          </a:p>
        </p:txBody>
      </p:sp>
      <p:grpSp>
        <p:nvGrpSpPr>
          <p:cNvPr id="2" name="Group 8"/>
          <p:cNvGrpSpPr>
            <a:grpSpLocks/>
          </p:cNvGrpSpPr>
          <p:nvPr/>
        </p:nvGrpSpPr>
        <p:grpSpPr bwMode="auto">
          <a:xfrm>
            <a:off x="6670675" y="2686050"/>
            <a:ext cx="2473325" cy="2430463"/>
            <a:chOff x="4202" y="1692"/>
            <a:chExt cx="1558" cy="1531"/>
          </a:xfrm>
        </p:grpSpPr>
        <p:pic>
          <p:nvPicPr>
            <p:cNvPr id="451590"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r="1579"/>
            <a:stretch>
              <a:fillRect/>
            </a:stretch>
          </p:blipFill>
          <p:spPr bwMode="auto">
            <a:xfrm>
              <a:off x="4202" y="2025"/>
              <a:ext cx="1502" cy="1198"/>
            </a:xfrm>
            <a:prstGeom prst="rect">
              <a:avLst/>
            </a:prstGeom>
            <a:noFill/>
            <a:ln w="9525">
              <a:noFill/>
              <a:miter lim="800000"/>
              <a:headEnd/>
              <a:tailEnd/>
            </a:ln>
            <a:effectLst>
              <a:outerShdw blurRad="63500" dist="35921" dir="2700000" algn="ctr" rotWithShape="0">
                <a:srgbClr val="000000">
                  <a:alpha val="75000"/>
                </a:srgbClr>
              </a:outerShdw>
            </a:effectLst>
          </p:spPr>
        </p:pic>
        <p:sp>
          <p:nvSpPr>
            <p:cNvPr id="451591" name="Rectangle 7"/>
            <p:cNvSpPr>
              <a:spLocks noChangeArrowheads="1"/>
            </p:cNvSpPr>
            <p:nvPr/>
          </p:nvSpPr>
          <p:spPr bwMode="auto">
            <a:xfrm>
              <a:off x="4648" y="1692"/>
              <a:ext cx="1112" cy="404"/>
            </a:xfrm>
            <a:prstGeom prst="rect">
              <a:avLst/>
            </a:prstGeom>
            <a:noFill/>
            <a:ln w="9525">
              <a:noFill/>
              <a:miter lim="800000"/>
              <a:headEnd/>
              <a:tailEnd/>
            </a:ln>
            <a:effectLst/>
          </p:spPr>
          <p:txBody>
            <a:bodyPr anchor="ctr">
              <a:prstTxWarp prst="textNoShape">
                <a:avLst/>
              </a:prstTxWarp>
              <a:spAutoFit/>
            </a:bodyPr>
            <a:lstStyle/>
            <a:p>
              <a:pPr>
                <a:lnSpc>
                  <a:spcPct val="90000"/>
                </a:lnSpc>
              </a:pPr>
              <a:r>
                <a:rPr lang="en-US" sz="2000" b="1">
                  <a:solidFill>
                    <a:schemeClr val="tx2"/>
                  </a:solidFill>
                </a:rPr>
                <a:t>Alec Jeffries</a:t>
              </a:r>
              <a:r>
                <a:rPr lang="en-US" sz="2000" b="1">
                  <a:solidFill>
                    <a:srgbClr val="0F116A"/>
                  </a:solidFill>
                </a:rPr>
                <a:t> </a:t>
              </a:r>
              <a:r>
                <a:rPr lang="en-US" sz="2000" b="1"/>
                <a:t>1984</a:t>
              </a:r>
              <a:endParaRPr lang="en-US" sz="2000" b="1">
                <a:solidFill>
                  <a:srgbClr val="0F116A"/>
                </a:solidFill>
              </a:endParaRPr>
            </a:p>
          </p:txBody>
        </p:sp>
      </p:grpSp>
    </p:spTree>
    <p:extLst>
      <p:ext uri="{BB962C8B-B14F-4D97-AF65-F5344CB8AC3E}">
        <p14:creationId xmlns:p14="http://schemas.microsoft.com/office/powerpoint/2010/main" val="141724479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0994" name="Picture 1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74788" y="3282950"/>
            <a:ext cx="1885950" cy="3359150"/>
          </a:xfrm>
          <a:prstGeom prst="rect">
            <a:avLst/>
          </a:prstGeom>
          <a:noFill/>
          <a:ln w="9525">
            <a:noFill/>
            <a:miter lim="800000"/>
            <a:headEnd/>
            <a:tailEnd/>
          </a:ln>
        </p:spPr>
      </p:pic>
      <p:sp>
        <p:nvSpPr>
          <p:cNvPr id="510978" name="Rectangle 2"/>
          <p:cNvSpPr>
            <a:spLocks noGrp="1" noChangeArrowheads="1"/>
          </p:cNvSpPr>
          <p:nvPr>
            <p:ph type="title"/>
          </p:nvPr>
        </p:nvSpPr>
        <p:spPr/>
        <p:txBody>
          <a:bodyPr/>
          <a:lstStyle/>
          <a:p>
            <a:r>
              <a:rPr lang="en-US"/>
              <a:t>Polymorphisms in populations</a:t>
            </a:r>
          </a:p>
        </p:txBody>
      </p:sp>
      <p:sp>
        <p:nvSpPr>
          <p:cNvPr id="510979" name="Rectangle 3" descr="Rectangle: Click to edit Master text styles&#10;Second level&#10;Third level&#10;Fourth level&#10;Fifth level"/>
          <p:cNvSpPr>
            <a:spLocks noGrp="1" noChangeArrowheads="1"/>
          </p:cNvSpPr>
          <p:nvPr>
            <p:ph type="body" idx="1"/>
          </p:nvPr>
        </p:nvSpPr>
        <p:spPr>
          <a:xfrm>
            <a:off x="371475" y="1016000"/>
            <a:ext cx="8480425" cy="1552575"/>
          </a:xfrm>
        </p:spPr>
        <p:txBody>
          <a:bodyPr/>
          <a:lstStyle/>
          <a:p>
            <a:pPr>
              <a:lnSpc>
                <a:spcPct val="90000"/>
              </a:lnSpc>
            </a:pPr>
            <a:r>
              <a:rPr lang="en-US" dirty="0"/>
              <a:t>Differences between individuals at </a:t>
            </a:r>
            <a:br>
              <a:rPr lang="en-US" dirty="0"/>
            </a:br>
            <a:r>
              <a:rPr lang="en-US" dirty="0"/>
              <a:t>the DNA level</a:t>
            </a:r>
          </a:p>
          <a:p>
            <a:pPr lvl="1">
              <a:lnSpc>
                <a:spcPct val="90000"/>
              </a:lnSpc>
            </a:pPr>
            <a:r>
              <a:rPr lang="en-US" dirty="0"/>
              <a:t>many differences accumulate in “junk” DNA</a:t>
            </a:r>
          </a:p>
        </p:txBody>
      </p:sp>
      <p:sp>
        <p:nvSpPr>
          <p:cNvPr id="510981" name="Oval 5"/>
          <p:cNvSpPr>
            <a:spLocks noChangeArrowheads="1"/>
          </p:cNvSpPr>
          <p:nvPr/>
        </p:nvSpPr>
        <p:spPr bwMode="auto">
          <a:xfrm>
            <a:off x="2266950" y="4629150"/>
            <a:ext cx="395288" cy="706438"/>
          </a:xfrm>
          <a:prstGeom prst="ellipse">
            <a:avLst/>
          </a:prstGeom>
          <a:noFill/>
          <a:ln w="38100">
            <a:solidFill>
              <a:srgbClr val="CC0000"/>
            </a:solidFill>
            <a:round/>
            <a:headEnd/>
            <a:tailEnd/>
          </a:ln>
          <a:effectLst/>
        </p:spPr>
        <p:txBody>
          <a:bodyPr wrap="none" anchor="ctr">
            <a:prstTxWarp prst="textNoShape">
              <a:avLst/>
            </a:prstTxWarp>
          </a:bodyPr>
          <a:lstStyle/>
          <a:p>
            <a:endParaRPr lang="en-US"/>
          </a:p>
        </p:txBody>
      </p:sp>
      <p:pic>
        <p:nvPicPr>
          <p:cNvPr id="510983"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62738" y="3282950"/>
            <a:ext cx="2290762" cy="3359150"/>
          </a:xfrm>
          <a:prstGeom prst="rect">
            <a:avLst/>
          </a:prstGeom>
          <a:noFill/>
          <a:ln w="9525">
            <a:noFill/>
            <a:miter lim="800000"/>
            <a:headEnd/>
            <a:tailEnd/>
          </a:ln>
        </p:spPr>
      </p:pic>
      <p:sp>
        <p:nvSpPr>
          <p:cNvPr id="510985" name="Oval 9"/>
          <p:cNvSpPr>
            <a:spLocks noChangeArrowheads="1"/>
          </p:cNvSpPr>
          <p:nvPr/>
        </p:nvSpPr>
        <p:spPr bwMode="auto">
          <a:xfrm>
            <a:off x="6700838" y="3670300"/>
            <a:ext cx="212725" cy="212725"/>
          </a:xfrm>
          <a:prstGeom prst="ellipse">
            <a:avLst/>
          </a:prstGeom>
          <a:solidFill>
            <a:srgbClr val="FFEA18"/>
          </a:solidFill>
          <a:ln w="9525">
            <a:solidFill>
              <a:schemeClr val="tx1"/>
            </a:solidFill>
            <a:round/>
            <a:headEnd/>
            <a:tailEnd/>
          </a:ln>
          <a:effectLst/>
        </p:spPr>
        <p:txBody>
          <a:bodyPr wrap="none" anchor="ctr">
            <a:prstTxWarp prst="textNoShape">
              <a:avLst/>
            </a:prstTxWarp>
          </a:bodyPr>
          <a:lstStyle/>
          <a:p>
            <a:r>
              <a:rPr lang="en-US">
                <a:solidFill>
                  <a:srgbClr val="000000"/>
                </a:solidFill>
              </a:rPr>
              <a:t>-</a:t>
            </a:r>
          </a:p>
        </p:txBody>
      </p:sp>
      <p:sp>
        <p:nvSpPr>
          <p:cNvPr id="510986" name="Oval 10"/>
          <p:cNvSpPr>
            <a:spLocks noChangeArrowheads="1"/>
          </p:cNvSpPr>
          <p:nvPr/>
        </p:nvSpPr>
        <p:spPr bwMode="auto">
          <a:xfrm>
            <a:off x="6700838" y="4964113"/>
            <a:ext cx="212725" cy="212725"/>
          </a:xfrm>
          <a:prstGeom prst="ellipse">
            <a:avLst/>
          </a:prstGeom>
          <a:solidFill>
            <a:srgbClr val="FFEA18"/>
          </a:solidFill>
          <a:ln w="9525">
            <a:solidFill>
              <a:schemeClr val="tx1"/>
            </a:solidFill>
            <a:round/>
            <a:headEnd/>
            <a:tailEnd/>
          </a:ln>
          <a:effectLst/>
        </p:spPr>
        <p:txBody>
          <a:bodyPr wrap="none" anchor="ctr">
            <a:prstTxWarp prst="textNoShape">
              <a:avLst/>
            </a:prstTxWarp>
          </a:bodyPr>
          <a:lstStyle/>
          <a:p>
            <a:r>
              <a:rPr lang="en-US">
                <a:solidFill>
                  <a:srgbClr val="000000"/>
                </a:solidFill>
              </a:rPr>
              <a:t>-</a:t>
            </a:r>
          </a:p>
        </p:txBody>
      </p:sp>
      <p:sp>
        <p:nvSpPr>
          <p:cNvPr id="510987" name="Oval 11"/>
          <p:cNvSpPr>
            <a:spLocks noChangeArrowheads="1"/>
          </p:cNvSpPr>
          <p:nvPr/>
        </p:nvSpPr>
        <p:spPr bwMode="auto">
          <a:xfrm>
            <a:off x="6700838" y="6242050"/>
            <a:ext cx="212725" cy="212725"/>
          </a:xfrm>
          <a:prstGeom prst="ellipse">
            <a:avLst/>
          </a:prstGeom>
          <a:solidFill>
            <a:srgbClr val="FFEA18"/>
          </a:solidFill>
          <a:ln w="9525">
            <a:solidFill>
              <a:schemeClr val="tx1"/>
            </a:solidFill>
            <a:round/>
            <a:headEnd/>
            <a:tailEnd/>
          </a:ln>
          <a:effectLst/>
        </p:spPr>
        <p:txBody>
          <a:bodyPr wrap="none" anchor="ctr">
            <a:prstTxWarp prst="textNoShape">
              <a:avLst/>
            </a:prstTxWarp>
          </a:bodyPr>
          <a:lstStyle/>
          <a:p>
            <a:r>
              <a:rPr lang="en-US">
                <a:solidFill>
                  <a:srgbClr val="000000"/>
                </a:solidFill>
              </a:rPr>
              <a:t>-</a:t>
            </a:r>
          </a:p>
        </p:txBody>
      </p:sp>
      <p:sp>
        <p:nvSpPr>
          <p:cNvPr id="510988" name="Oval 12"/>
          <p:cNvSpPr>
            <a:spLocks noChangeArrowheads="1"/>
          </p:cNvSpPr>
          <p:nvPr/>
        </p:nvSpPr>
        <p:spPr bwMode="auto">
          <a:xfrm>
            <a:off x="8396288" y="3670300"/>
            <a:ext cx="212725" cy="212725"/>
          </a:xfrm>
          <a:prstGeom prst="ellipse">
            <a:avLst/>
          </a:prstGeom>
          <a:solidFill>
            <a:srgbClr val="FFEA18"/>
          </a:solidFill>
          <a:ln w="9525">
            <a:solidFill>
              <a:schemeClr val="tx1"/>
            </a:solidFill>
            <a:round/>
            <a:headEnd/>
            <a:tailEnd/>
          </a:ln>
          <a:effectLst/>
        </p:spPr>
        <p:txBody>
          <a:bodyPr wrap="none" anchor="ctr">
            <a:prstTxWarp prst="textNoShape">
              <a:avLst/>
            </a:prstTxWarp>
          </a:bodyPr>
          <a:lstStyle/>
          <a:p>
            <a:r>
              <a:rPr lang="en-US" b="1">
                <a:solidFill>
                  <a:srgbClr val="CC0000"/>
                </a:solidFill>
              </a:rPr>
              <a:t>+</a:t>
            </a:r>
            <a:endParaRPr lang="en-US">
              <a:solidFill>
                <a:srgbClr val="000000"/>
              </a:solidFill>
            </a:endParaRPr>
          </a:p>
        </p:txBody>
      </p:sp>
      <p:sp>
        <p:nvSpPr>
          <p:cNvPr id="510989" name="Oval 13"/>
          <p:cNvSpPr>
            <a:spLocks noChangeArrowheads="1"/>
          </p:cNvSpPr>
          <p:nvPr/>
        </p:nvSpPr>
        <p:spPr bwMode="auto">
          <a:xfrm>
            <a:off x="8396288" y="4964113"/>
            <a:ext cx="212725" cy="212725"/>
          </a:xfrm>
          <a:prstGeom prst="ellipse">
            <a:avLst/>
          </a:prstGeom>
          <a:solidFill>
            <a:srgbClr val="FFEA18"/>
          </a:solidFill>
          <a:ln w="9525">
            <a:solidFill>
              <a:schemeClr val="tx1"/>
            </a:solidFill>
            <a:round/>
            <a:headEnd/>
            <a:tailEnd/>
          </a:ln>
          <a:effectLst/>
        </p:spPr>
        <p:txBody>
          <a:bodyPr wrap="none" anchor="ctr">
            <a:prstTxWarp prst="textNoShape">
              <a:avLst/>
            </a:prstTxWarp>
          </a:bodyPr>
          <a:lstStyle/>
          <a:p>
            <a:r>
              <a:rPr lang="en-US" b="1">
                <a:solidFill>
                  <a:srgbClr val="CC0000"/>
                </a:solidFill>
              </a:rPr>
              <a:t>+</a:t>
            </a:r>
          </a:p>
        </p:txBody>
      </p:sp>
      <p:sp>
        <p:nvSpPr>
          <p:cNvPr id="510990" name="Oval 14"/>
          <p:cNvSpPr>
            <a:spLocks noChangeArrowheads="1"/>
          </p:cNvSpPr>
          <p:nvPr/>
        </p:nvSpPr>
        <p:spPr bwMode="auto">
          <a:xfrm>
            <a:off x="8396288" y="6242050"/>
            <a:ext cx="212725" cy="212725"/>
          </a:xfrm>
          <a:prstGeom prst="ellipse">
            <a:avLst/>
          </a:prstGeom>
          <a:solidFill>
            <a:srgbClr val="FFEA18"/>
          </a:solidFill>
          <a:ln w="9525">
            <a:solidFill>
              <a:schemeClr val="tx1"/>
            </a:solidFill>
            <a:round/>
            <a:headEnd/>
            <a:tailEnd/>
          </a:ln>
          <a:effectLst/>
        </p:spPr>
        <p:txBody>
          <a:bodyPr wrap="none" anchor="ctr">
            <a:prstTxWarp prst="textNoShape">
              <a:avLst/>
            </a:prstTxWarp>
          </a:bodyPr>
          <a:lstStyle/>
          <a:p>
            <a:r>
              <a:rPr lang="en-US" b="1">
                <a:solidFill>
                  <a:srgbClr val="CC0000"/>
                </a:solidFill>
              </a:rPr>
              <a:t>+</a:t>
            </a:r>
          </a:p>
        </p:txBody>
      </p:sp>
      <p:pic>
        <p:nvPicPr>
          <p:cNvPr id="510991" name="Picture 1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59250" y="3282950"/>
            <a:ext cx="1751013" cy="3359150"/>
          </a:xfrm>
          <a:prstGeom prst="rect">
            <a:avLst/>
          </a:prstGeom>
          <a:noFill/>
          <a:ln w="9525">
            <a:noFill/>
            <a:miter lim="800000"/>
            <a:headEnd/>
            <a:tailEnd/>
          </a:ln>
        </p:spPr>
      </p:pic>
      <p:sp>
        <p:nvSpPr>
          <p:cNvPr id="510996" name="Rectangle 20"/>
          <p:cNvSpPr>
            <a:spLocks noChangeArrowheads="1"/>
          </p:cNvSpPr>
          <p:nvPr/>
        </p:nvSpPr>
        <p:spPr bwMode="auto">
          <a:xfrm>
            <a:off x="1588" y="2955925"/>
            <a:ext cx="2203450" cy="558800"/>
          </a:xfrm>
          <a:prstGeom prst="rect">
            <a:avLst/>
          </a:prstGeom>
          <a:noFill/>
          <a:ln w="9525">
            <a:noFill/>
            <a:miter lim="800000"/>
            <a:headEnd/>
            <a:tailEnd/>
          </a:ln>
          <a:effectLst/>
        </p:spPr>
        <p:txBody>
          <a:bodyPr wrap="none" anchor="ctr">
            <a:prstTxWarp prst="textNoShape">
              <a:avLst/>
            </a:prstTxWarp>
            <a:spAutoFit/>
          </a:bodyPr>
          <a:lstStyle/>
          <a:p>
            <a:pPr>
              <a:lnSpc>
                <a:spcPct val="85000"/>
              </a:lnSpc>
            </a:pPr>
            <a:r>
              <a:rPr lang="en-US" sz="1800" b="1">
                <a:solidFill>
                  <a:srgbClr val="000000"/>
                </a:solidFill>
              </a:rPr>
              <a:t>restriction enzyme</a:t>
            </a:r>
            <a:br>
              <a:rPr lang="en-US" sz="1800" b="1">
                <a:solidFill>
                  <a:srgbClr val="000000"/>
                </a:solidFill>
              </a:rPr>
            </a:br>
            <a:r>
              <a:rPr lang="en-US" sz="1800" b="1">
                <a:solidFill>
                  <a:srgbClr val="000000"/>
                </a:solidFill>
              </a:rPr>
              <a:t>cutting sites</a:t>
            </a:r>
          </a:p>
        </p:txBody>
      </p:sp>
      <p:sp>
        <p:nvSpPr>
          <p:cNvPr id="510997" name="Rectangle 21"/>
          <p:cNvSpPr>
            <a:spLocks noChangeArrowheads="1"/>
          </p:cNvSpPr>
          <p:nvPr/>
        </p:nvSpPr>
        <p:spPr bwMode="auto">
          <a:xfrm>
            <a:off x="139700" y="4318000"/>
            <a:ext cx="1924050" cy="558800"/>
          </a:xfrm>
          <a:prstGeom prst="rect">
            <a:avLst/>
          </a:prstGeom>
          <a:noFill/>
          <a:ln w="9525">
            <a:noFill/>
            <a:miter lim="800000"/>
            <a:headEnd/>
            <a:tailEnd/>
          </a:ln>
          <a:effectLst/>
        </p:spPr>
        <p:txBody>
          <a:bodyPr wrap="none" anchor="ctr">
            <a:prstTxWarp prst="textNoShape">
              <a:avLst/>
            </a:prstTxWarp>
            <a:spAutoFit/>
          </a:bodyPr>
          <a:lstStyle/>
          <a:p>
            <a:pPr>
              <a:lnSpc>
                <a:spcPct val="85000"/>
              </a:lnSpc>
            </a:pPr>
            <a:r>
              <a:rPr lang="en-US" sz="1800" b="1">
                <a:solidFill>
                  <a:srgbClr val="000000"/>
                </a:solidFill>
              </a:rPr>
              <a:t>single base-pair</a:t>
            </a:r>
            <a:br>
              <a:rPr lang="en-US" sz="1800" b="1">
                <a:solidFill>
                  <a:srgbClr val="000000"/>
                </a:solidFill>
              </a:rPr>
            </a:br>
            <a:r>
              <a:rPr lang="en-US" sz="1800" b="1">
                <a:solidFill>
                  <a:srgbClr val="000000"/>
                </a:solidFill>
              </a:rPr>
              <a:t>change</a:t>
            </a:r>
          </a:p>
        </p:txBody>
      </p:sp>
      <p:sp>
        <p:nvSpPr>
          <p:cNvPr id="511000" name="AutoShape 24"/>
          <p:cNvSpPr>
            <a:spLocks noChangeArrowheads="1"/>
          </p:cNvSpPr>
          <p:nvPr/>
        </p:nvSpPr>
        <p:spPr bwMode="auto">
          <a:xfrm rot="-10800000">
            <a:off x="1643063" y="3441700"/>
            <a:ext cx="188912" cy="152400"/>
          </a:xfrm>
          <a:prstGeom prst="triangle">
            <a:avLst>
              <a:gd name="adj" fmla="val 50000"/>
            </a:avLst>
          </a:prstGeom>
          <a:solidFill>
            <a:srgbClr val="FFEA18"/>
          </a:solidFill>
          <a:ln w="9525">
            <a:solidFill>
              <a:schemeClr val="tx1"/>
            </a:solidFill>
            <a:miter lim="800000"/>
            <a:headEnd/>
            <a:tailEnd/>
          </a:ln>
          <a:effectLst/>
        </p:spPr>
        <p:txBody>
          <a:bodyPr wrap="none" anchor="ctr">
            <a:prstTxWarp prst="textNoShape">
              <a:avLst/>
            </a:prstTxWarp>
          </a:bodyPr>
          <a:lstStyle/>
          <a:p>
            <a:endParaRPr lang="en-US"/>
          </a:p>
        </p:txBody>
      </p:sp>
      <p:sp>
        <p:nvSpPr>
          <p:cNvPr id="511002" name="AutoShape 26"/>
          <p:cNvSpPr>
            <a:spLocks noChangeArrowheads="1"/>
          </p:cNvSpPr>
          <p:nvPr/>
        </p:nvSpPr>
        <p:spPr bwMode="auto">
          <a:xfrm rot="-10800000">
            <a:off x="2357438" y="3441700"/>
            <a:ext cx="188912" cy="152400"/>
          </a:xfrm>
          <a:prstGeom prst="triangle">
            <a:avLst>
              <a:gd name="adj" fmla="val 50000"/>
            </a:avLst>
          </a:prstGeom>
          <a:solidFill>
            <a:srgbClr val="FFEA18"/>
          </a:solidFill>
          <a:ln w="9525">
            <a:solidFill>
              <a:schemeClr val="tx1"/>
            </a:solidFill>
            <a:miter lim="800000"/>
            <a:headEnd/>
            <a:tailEnd/>
          </a:ln>
          <a:effectLst/>
        </p:spPr>
        <p:txBody>
          <a:bodyPr wrap="none" anchor="ctr">
            <a:prstTxWarp prst="textNoShape">
              <a:avLst/>
            </a:prstTxWarp>
          </a:bodyPr>
          <a:lstStyle/>
          <a:p>
            <a:endParaRPr lang="en-US"/>
          </a:p>
        </p:txBody>
      </p:sp>
      <p:sp>
        <p:nvSpPr>
          <p:cNvPr id="511003" name="AutoShape 27"/>
          <p:cNvSpPr>
            <a:spLocks noChangeArrowheads="1"/>
          </p:cNvSpPr>
          <p:nvPr/>
        </p:nvSpPr>
        <p:spPr bwMode="auto">
          <a:xfrm rot="-10800000">
            <a:off x="2814638" y="3441700"/>
            <a:ext cx="188912" cy="152400"/>
          </a:xfrm>
          <a:prstGeom prst="triangle">
            <a:avLst>
              <a:gd name="adj" fmla="val 50000"/>
            </a:avLst>
          </a:prstGeom>
          <a:solidFill>
            <a:srgbClr val="FFEA18"/>
          </a:solidFill>
          <a:ln w="9525">
            <a:solidFill>
              <a:schemeClr val="tx1"/>
            </a:solidFill>
            <a:miter lim="800000"/>
            <a:headEnd/>
            <a:tailEnd/>
          </a:ln>
          <a:effectLst/>
        </p:spPr>
        <p:txBody>
          <a:bodyPr wrap="none" anchor="ctr">
            <a:prstTxWarp prst="textNoShape">
              <a:avLst/>
            </a:prstTxWarp>
          </a:bodyPr>
          <a:lstStyle/>
          <a:p>
            <a:endParaRPr lang="en-US"/>
          </a:p>
        </p:txBody>
      </p:sp>
      <p:sp>
        <p:nvSpPr>
          <p:cNvPr id="511004" name="AutoShape 28"/>
          <p:cNvSpPr>
            <a:spLocks noChangeArrowheads="1"/>
          </p:cNvSpPr>
          <p:nvPr/>
        </p:nvSpPr>
        <p:spPr bwMode="auto">
          <a:xfrm rot="-10800000">
            <a:off x="2357438" y="4727575"/>
            <a:ext cx="188912" cy="152400"/>
          </a:xfrm>
          <a:prstGeom prst="triangle">
            <a:avLst>
              <a:gd name="adj" fmla="val 50000"/>
            </a:avLst>
          </a:prstGeom>
          <a:solidFill>
            <a:srgbClr val="FFEA18"/>
          </a:solidFill>
          <a:ln w="9525">
            <a:solidFill>
              <a:schemeClr val="tx1"/>
            </a:solidFill>
            <a:miter lim="800000"/>
            <a:headEnd/>
            <a:tailEnd/>
          </a:ln>
          <a:effectLst/>
        </p:spPr>
        <p:txBody>
          <a:bodyPr wrap="none" anchor="ctr">
            <a:prstTxWarp prst="textNoShape">
              <a:avLst/>
            </a:prstTxWarp>
          </a:bodyPr>
          <a:lstStyle/>
          <a:p>
            <a:endParaRPr lang="en-US"/>
          </a:p>
        </p:txBody>
      </p:sp>
      <p:sp>
        <p:nvSpPr>
          <p:cNvPr id="511005" name="Rectangle 29"/>
          <p:cNvSpPr>
            <a:spLocks noChangeArrowheads="1"/>
          </p:cNvSpPr>
          <p:nvPr/>
        </p:nvSpPr>
        <p:spPr bwMode="auto">
          <a:xfrm>
            <a:off x="400050" y="5595938"/>
            <a:ext cx="1403350" cy="558800"/>
          </a:xfrm>
          <a:prstGeom prst="rect">
            <a:avLst/>
          </a:prstGeom>
          <a:noFill/>
          <a:ln w="9525">
            <a:noFill/>
            <a:miter lim="800000"/>
            <a:headEnd/>
            <a:tailEnd/>
          </a:ln>
          <a:effectLst/>
        </p:spPr>
        <p:txBody>
          <a:bodyPr wrap="none" anchor="ctr">
            <a:prstTxWarp prst="textNoShape">
              <a:avLst/>
            </a:prstTxWarp>
            <a:spAutoFit/>
          </a:bodyPr>
          <a:lstStyle/>
          <a:p>
            <a:pPr>
              <a:lnSpc>
                <a:spcPct val="85000"/>
              </a:lnSpc>
            </a:pPr>
            <a:r>
              <a:rPr lang="en-US" sz="1800" b="1">
                <a:solidFill>
                  <a:srgbClr val="000000"/>
                </a:solidFill>
              </a:rPr>
              <a:t>sequence</a:t>
            </a:r>
            <a:br>
              <a:rPr lang="en-US" sz="1800" b="1">
                <a:solidFill>
                  <a:srgbClr val="000000"/>
                </a:solidFill>
              </a:rPr>
            </a:br>
            <a:r>
              <a:rPr lang="en-US" sz="1800" b="1">
                <a:solidFill>
                  <a:srgbClr val="000000"/>
                </a:solidFill>
              </a:rPr>
              <a:t>duplication</a:t>
            </a:r>
          </a:p>
        </p:txBody>
      </p:sp>
      <p:sp>
        <p:nvSpPr>
          <p:cNvPr id="510982" name="Oval 6"/>
          <p:cNvSpPr>
            <a:spLocks noChangeArrowheads="1"/>
          </p:cNvSpPr>
          <p:nvPr/>
        </p:nvSpPr>
        <p:spPr bwMode="auto">
          <a:xfrm>
            <a:off x="1747838" y="5995988"/>
            <a:ext cx="874712" cy="706437"/>
          </a:xfrm>
          <a:prstGeom prst="ellipse">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511006" name="AutoShape 30"/>
          <p:cNvSpPr>
            <a:spLocks noChangeArrowheads="1"/>
          </p:cNvSpPr>
          <p:nvPr/>
        </p:nvSpPr>
        <p:spPr bwMode="auto">
          <a:xfrm>
            <a:off x="4344988" y="3303588"/>
            <a:ext cx="1133475" cy="327025"/>
          </a:xfrm>
          <a:prstGeom prst="roundRect">
            <a:avLst>
              <a:gd name="adj" fmla="val 16667"/>
            </a:avLst>
          </a:prstGeom>
          <a:solidFill>
            <a:srgbClr val="FFEA18"/>
          </a:solidFill>
          <a:ln w="9525">
            <a:solidFill>
              <a:schemeClr val="tx1"/>
            </a:solidFill>
            <a:round/>
            <a:headEnd/>
            <a:tailEnd/>
          </a:ln>
          <a:effectLst/>
        </p:spPr>
        <p:txBody>
          <a:bodyPr wrap="none" anchor="ctr">
            <a:prstTxWarp prst="textNoShape">
              <a:avLst/>
            </a:prstTxWarp>
          </a:bodyPr>
          <a:lstStyle/>
          <a:p>
            <a:r>
              <a:rPr lang="en-US" sz="2000" b="1">
                <a:solidFill>
                  <a:srgbClr val="CC0000"/>
                </a:solidFill>
              </a:rPr>
              <a:t>2 bands</a:t>
            </a:r>
            <a:endParaRPr lang="en-US" sz="2000">
              <a:solidFill>
                <a:srgbClr val="000000"/>
              </a:solidFill>
            </a:endParaRPr>
          </a:p>
        </p:txBody>
      </p:sp>
      <p:sp>
        <p:nvSpPr>
          <p:cNvPr id="511007" name="AutoShape 31"/>
          <p:cNvSpPr>
            <a:spLocks noChangeArrowheads="1"/>
          </p:cNvSpPr>
          <p:nvPr/>
        </p:nvSpPr>
        <p:spPr bwMode="auto">
          <a:xfrm>
            <a:off x="4344988" y="4560888"/>
            <a:ext cx="1133475" cy="327025"/>
          </a:xfrm>
          <a:prstGeom prst="roundRect">
            <a:avLst>
              <a:gd name="adj" fmla="val 16667"/>
            </a:avLst>
          </a:prstGeom>
          <a:solidFill>
            <a:srgbClr val="FFEA18"/>
          </a:solidFill>
          <a:ln w="9525">
            <a:solidFill>
              <a:schemeClr val="tx1"/>
            </a:solidFill>
            <a:round/>
            <a:headEnd/>
            <a:tailEnd/>
          </a:ln>
          <a:effectLst/>
        </p:spPr>
        <p:txBody>
          <a:bodyPr wrap="none" anchor="ctr">
            <a:prstTxWarp prst="textNoShape">
              <a:avLst/>
            </a:prstTxWarp>
          </a:bodyPr>
          <a:lstStyle/>
          <a:p>
            <a:pPr algn="l"/>
            <a:r>
              <a:rPr lang="en-US" sz="2000" b="1">
                <a:solidFill>
                  <a:srgbClr val="CC0000"/>
                </a:solidFill>
              </a:rPr>
              <a:t>1 band</a:t>
            </a:r>
            <a:endParaRPr lang="en-US" sz="2000">
              <a:solidFill>
                <a:srgbClr val="000000"/>
              </a:solidFill>
            </a:endParaRPr>
          </a:p>
        </p:txBody>
      </p:sp>
      <p:sp>
        <p:nvSpPr>
          <p:cNvPr id="511008" name="AutoShape 32"/>
          <p:cNvSpPr>
            <a:spLocks noChangeArrowheads="1"/>
          </p:cNvSpPr>
          <p:nvPr/>
        </p:nvSpPr>
        <p:spPr bwMode="auto">
          <a:xfrm>
            <a:off x="4344988" y="5867400"/>
            <a:ext cx="2174875" cy="327025"/>
          </a:xfrm>
          <a:prstGeom prst="roundRect">
            <a:avLst>
              <a:gd name="adj" fmla="val 16667"/>
            </a:avLst>
          </a:prstGeom>
          <a:solidFill>
            <a:srgbClr val="FFEA18"/>
          </a:solidFill>
          <a:ln w="9525">
            <a:solidFill>
              <a:schemeClr val="tx1"/>
            </a:solidFill>
            <a:round/>
            <a:headEnd/>
            <a:tailEnd/>
          </a:ln>
          <a:effectLst/>
        </p:spPr>
        <p:txBody>
          <a:bodyPr wrap="none" anchor="ctr">
            <a:prstTxWarp prst="textNoShape">
              <a:avLst/>
            </a:prstTxWarp>
          </a:bodyPr>
          <a:lstStyle/>
          <a:p>
            <a:pPr algn="l"/>
            <a:r>
              <a:rPr lang="en-US" sz="2000" b="1">
                <a:solidFill>
                  <a:srgbClr val="CC0000"/>
                </a:solidFill>
              </a:rPr>
              <a:t>2 different bands</a:t>
            </a:r>
            <a:endParaRPr lang="en-US" sz="2000">
              <a:solidFill>
                <a:srgbClr val="000000"/>
              </a:solidFill>
            </a:endParaRPr>
          </a:p>
        </p:txBody>
      </p:sp>
    </p:spTree>
    <p:extLst>
      <p:ext uri="{BB962C8B-B14F-4D97-AF65-F5344CB8AC3E}">
        <p14:creationId xmlns:p14="http://schemas.microsoft.com/office/powerpoint/2010/main" val="27539301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41600"/>
            <a:ext cx="4051300" cy="4216400"/>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2786" name="Rectangle 2"/>
          <p:cNvSpPr>
            <a:spLocks noGrp="1" noChangeArrowheads="1"/>
          </p:cNvSpPr>
          <p:nvPr>
            <p:ph type="title"/>
          </p:nvPr>
        </p:nvSpPr>
        <p:spPr>
          <a:xfrm>
            <a:off x="0" y="215900"/>
            <a:ext cx="8534400" cy="762000"/>
          </a:xfrm>
        </p:spPr>
        <p:txBody>
          <a:bodyPr/>
          <a:lstStyle/>
          <a:p>
            <a:r>
              <a:rPr lang="en-US" sz="3400" dirty="0"/>
              <a:t>RFLP / electrophoresis use in forensics</a:t>
            </a:r>
            <a:endParaRPr lang="en-US" dirty="0"/>
          </a:p>
        </p:txBody>
      </p:sp>
      <p:sp>
        <p:nvSpPr>
          <p:cNvPr id="502787" name="Rectangle 3" descr="Rectangle: Click to edit Master text styles&#10;Second level&#10;Third level&#10;Fourth level&#10;Fifth level"/>
          <p:cNvSpPr>
            <a:spLocks noGrp="1" noChangeArrowheads="1"/>
          </p:cNvSpPr>
          <p:nvPr>
            <p:ph type="body" idx="1"/>
          </p:nvPr>
        </p:nvSpPr>
        <p:spPr>
          <a:xfrm>
            <a:off x="350838" y="965200"/>
            <a:ext cx="8412162" cy="1066800"/>
          </a:xfrm>
        </p:spPr>
        <p:txBody>
          <a:bodyPr/>
          <a:lstStyle/>
          <a:p>
            <a:pPr marL="228600" indent="-228600"/>
            <a:r>
              <a:rPr lang="en-US" sz="2600" dirty="0"/>
              <a:t>1st case successfully using DNA evidence</a:t>
            </a:r>
          </a:p>
          <a:p>
            <a:pPr marL="569913" lvl="1" indent="-227013"/>
            <a:r>
              <a:rPr lang="en-US" sz="2400" dirty="0"/>
              <a:t>1987 rape case convicting Tommie Lee Andrews</a:t>
            </a:r>
          </a:p>
        </p:txBody>
      </p:sp>
      <p:pic>
        <p:nvPicPr>
          <p:cNvPr id="502788" name="Picture 4" descr="f16-15_two_of_the_dna_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49713" y="2651125"/>
            <a:ext cx="5094287" cy="4206875"/>
          </a:xfrm>
          <a:prstGeom prst="rect">
            <a:avLst/>
          </a:prstGeom>
          <a:noFill/>
          <a:ln w="9525">
            <a:noFill/>
            <a:miter lim="800000"/>
            <a:headEnd/>
            <a:tailEnd/>
          </a:ln>
        </p:spPr>
      </p:pic>
      <p:sp>
        <p:nvSpPr>
          <p:cNvPr id="502789" name="Rectangle 5"/>
          <p:cNvSpPr>
            <a:spLocks noChangeArrowheads="1"/>
          </p:cNvSpPr>
          <p:nvPr/>
        </p:nvSpPr>
        <p:spPr bwMode="auto">
          <a:xfrm>
            <a:off x="3248025" y="6232525"/>
            <a:ext cx="1511300" cy="396875"/>
          </a:xfrm>
          <a:prstGeom prst="rect">
            <a:avLst/>
          </a:prstGeom>
          <a:noFill/>
          <a:ln w="9525">
            <a:noFill/>
            <a:miter lim="800000"/>
            <a:headEnd/>
            <a:tailEnd/>
          </a:ln>
          <a:effectLst/>
        </p:spPr>
        <p:txBody>
          <a:bodyPr wrap="none" anchor="ctr">
            <a:prstTxWarp prst="textNoShape">
              <a:avLst/>
            </a:prstTxWarp>
            <a:spAutoFit/>
          </a:bodyPr>
          <a:lstStyle/>
          <a:p>
            <a:pPr algn="r"/>
            <a:r>
              <a:rPr lang="en-US" sz="2000" b="1" dirty="0">
                <a:solidFill>
                  <a:srgbClr val="0F116A"/>
                </a:solidFill>
              </a:rPr>
              <a:t>“standard”</a:t>
            </a:r>
          </a:p>
        </p:txBody>
      </p:sp>
      <p:sp>
        <p:nvSpPr>
          <p:cNvPr id="502790" name="Rectangle 6"/>
          <p:cNvSpPr>
            <a:spLocks noChangeArrowheads="1"/>
          </p:cNvSpPr>
          <p:nvPr/>
        </p:nvSpPr>
        <p:spPr bwMode="auto">
          <a:xfrm>
            <a:off x="3224213" y="4860925"/>
            <a:ext cx="1511300" cy="396875"/>
          </a:xfrm>
          <a:prstGeom prst="rect">
            <a:avLst/>
          </a:prstGeom>
          <a:noFill/>
          <a:ln w="9525">
            <a:noFill/>
            <a:miter lim="800000"/>
            <a:headEnd/>
            <a:tailEnd/>
          </a:ln>
          <a:effectLst/>
        </p:spPr>
        <p:txBody>
          <a:bodyPr wrap="none" anchor="ctr">
            <a:prstTxWarp prst="textNoShape">
              <a:avLst/>
            </a:prstTxWarp>
            <a:spAutoFit/>
          </a:bodyPr>
          <a:lstStyle/>
          <a:p>
            <a:pPr algn="r"/>
            <a:r>
              <a:rPr lang="en-US" sz="2000" b="1" dirty="0">
                <a:solidFill>
                  <a:srgbClr val="0F116A"/>
                </a:solidFill>
              </a:rPr>
              <a:t>“standard”</a:t>
            </a:r>
          </a:p>
        </p:txBody>
      </p:sp>
      <p:sp>
        <p:nvSpPr>
          <p:cNvPr id="502791" name="Rectangle 7"/>
          <p:cNvSpPr>
            <a:spLocks noChangeArrowheads="1"/>
          </p:cNvSpPr>
          <p:nvPr/>
        </p:nvSpPr>
        <p:spPr bwMode="auto">
          <a:xfrm>
            <a:off x="3211513" y="3870325"/>
            <a:ext cx="1511300" cy="396875"/>
          </a:xfrm>
          <a:prstGeom prst="rect">
            <a:avLst/>
          </a:prstGeom>
          <a:noFill/>
          <a:ln w="9525">
            <a:noFill/>
            <a:miter lim="800000"/>
            <a:headEnd/>
            <a:tailEnd/>
          </a:ln>
          <a:effectLst/>
        </p:spPr>
        <p:txBody>
          <a:bodyPr wrap="none" anchor="ctr">
            <a:prstTxWarp prst="textNoShape">
              <a:avLst/>
            </a:prstTxWarp>
            <a:spAutoFit/>
          </a:bodyPr>
          <a:lstStyle/>
          <a:p>
            <a:pPr algn="r"/>
            <a:r>
              <a:rPr lang="en-US" sz="2000" b="1" dirty="0">
                <a:solidFill>
                  <a:srgbClr val="0F116A"/>
                </a:solidFill>
              </a:rPr>
              <a:t>“standard”</a:t>
            </a:r>
          </a:p>
        </p:txBody>
      </p:sp>
      <p:sp>
        <p:nvSpPr>
          <p:cNvPr id="502792" name="Rectangle 8"/>
          <p:cNvSpPr>
            <a:spLocks noChangeArrowheads="1"/>
          </p:cNvSpPr>
          <p:nvPr/>
        </p:nvSpPr>
        <p:spPr bwMode="auto">
          <a:xfrm>
            <a:off x="3098800" y="2587625"/>
            <a:ext cx="1511300" cy="396875"/>
          </a:xfrm>
          <a:prstGeom prst="rect">
            <a:avLst/>
          </a:prstGeom>
          <a:noFill/>
          <a:ln w="9525">
            <a:noFill/>
            <a:miter lim="800000"/>
            <a:headEnd/>
            <a:tailEnd/>
          </a:ln>
          <a:effectLst/>
        </p:spPr>
        <p:txBody>
          <a:bodyPr wrap="none" anchor="ctr">
            <a:prstTxWarp prst="textNoShape">
              <a:avLst/>
            </a:prstTxWarp>
            <a:spAutoFit/>
          </a:bodyPr>
          <a:lstStyle/>
          <a:p>
            <a:pPr algn="r"/>
            <a:r>
              <a:rPr lang="en-US" sz="2000" b="1" dirty="0">
                <a:solidFill>
                  <a:srgbClr val="0F116A"/>
                </a:solidFill>
              </a:rPr>
              <a:t>“standard”</a:t>
            </a:r>
          </a:p>
        </p:txBody>
      </p:sp>
      <p:sp>
        <p:nvSpPr>
          <p:cNvPr id="502793" name="Rectangle 9"/>
          <p:cNvSpPr>
            <a:spLocks noChangeArrowheads="1"/>
          </p:cNvSpPr>
          <p:nvPr/>
        </p:nvSpPr>
        <p:spPr bwMode="auto">
          <a:xfrm>
            <a:off x="1543050" y="3032125"/>
            <a:ext cx="3332163" cy="396875"/>
          </a:xfrm>
          <a:prstGeom prst="rect">
            <a:avLst/>
          </a:prstGeom>
          <a:noFill/>
          <a:ln w="9525">
            <a:noFill/>
            <a:miter lim="800000"/>
            <a:headEnd/>
            <a:tailEnd/>
          </a:ln>
          <a:effectLst/>
        </p:spPr>
        <p:txBody>
          <a:bodyPr wrap="none" anchor="ctr">
            <a:prstTxWarp prst="textNoShape">
              <a:avLst/>
            </a:prstTxWarp>
            <a:spAutoFit/>
          </a:bodyPr>
          <a:lstStyle/>
          <a:p>
            <a:pPr algn="r"/>
            <a:r>
              <a:rPr lang="en-US" sz="2000" b="1">
                <a:solidFill>
                  <a:srgbClr val="0000FF"/>
                </a:solidFill>
              </a:rPr>
              <a:t>semen sample from rapist</a:t>
            </a:r>
            <a:endParaRPr lang="en-US" sz="2000" b="1">
              <a:solidFill>
                <a:srgbClr val="CC0000"/>
              </a:solidFill>
            </a:endParaRPr>
          </a:p>
        </p:txBody>
      </p:sp>
      <p:sp>
        <p:nvSpPr>
          <p:cNvPr id="502794" name="Rectangle 10"/>
          <p:cNvSpPr>
            <a:spLocks noChangeArrowheads="1"/>
          </p:cNvSpPr>
          <p:nvPr/>
        </p:nvSpPr>
        <p:spPr bwMode="auto">
          <a:xfrm>
            <a:off x="1543050" y="5394325"/>
            <a:ext cx="3332163" cy="396875"/>
          </a:xfrm>
          <a:prstGeom prst="rect">
            <a:avLst/>
          </a:prstGeom>
          <a:noFill/>
          <a:ln w="9525">
            <a:noFill/>
            <a:miter lim="800000"/>
            <a:headEnd/>
            <a:tailEnd/>
          </a:ln>
          <a:effectLst/>
        </p:spPr>
        <p:txBody>
          <a:bodyPr wrap="none" anchor="ctr">
            <a:prstTxWarp prst="textNoShape">
              <a:avLst/>
            </a:prstTxWarp>
            <a:spAutoFit/>
          </a:bodyPr>
          <a:lstStyle/>
          <a:p>
            <a:pPr algn="r"/>
            <a:r>
              <a:rPr lang="en-US" sz="2000" b="1">
                <a:solidFill>
                  <a:srgbClr val="0000FF"/>
                </a:solidFill>
              </a:rPr>
              <a:t>semen sample from rapist</a:t>
            </a:r>
            <a:endParaRPr lang="en-US" sz="2000" b="1">
              <a:solidFill>
                <a:srgbClr val="CC0000"/>
              </a:solidFill>
            </a:endParaRPr>
          </a:p>
        </p:txBody>
      </p:sp>
      <p:sp>
        <p:nvSpPr>
          <p:cNvPr id="502795" name="Rectangle 11"/>
          <p:cNvSpPr>
            <a:spLocks noChangeArrowheads="1"/>
          </p:cNvSpPr>
          <p:nvPr/>
        </p:nvSpPr>
        <p:spPr bwMode="auto">
          <a:xfrm>
            <a:off x="1277938" y="3565525"/>
            <a:ext cx="3486150" cy="396875"/>
          </a:xfrm>
          <a:prstGeom prst="rect">
            <a:avLst/>
          </a:prstGeom>
          <a:noFill/>
          <a:ln w="9525">
            <a:noFill/>
            <a:miter lim="800000"/>
            <a:headEnd/>
            <a:tailEnd/>
          </a:ln>
          <a:effectLst/>
        </p:spPr>
        <p:txBody>
          <a:bodyPr wrap="none" anchor="ctr">
            <a:prstTxWarp prst="textNoShape">
              <a:avLst/>
            </a:prstTxWarp>
            <a:spAutoFit/>
          </a:bodyPr>
          <a:lstStyle/>
          <a:p>
            <a:pPr algn="r"/>
            <a:r>
              <a:rPr lang="en-US" sz="2000" b="1">
                <a:solidFill>
                  <a:srgbClr val="CC0000"/>
                </a:solidFill>
              </a:rPr>
              <a:t>blood sample from suspect</a:t>
            </a:r>
          </a:p>
        </p:txBody>
      </p:sp>
      <p:sp>
        <p:nvSpPr>
          <p:cNvPr id="502796" name="Rectangle 12"/>
          <p:cNvSpPr>
            <a:spLocks noChangeArrowheads="1"/>
          </p:cNvSpPr>
          <p:nvPr/>
        </p:nvSpPr>
        <p:spPr bwMode="auto">
          <a:xfrm>
            <a:off x="1277938" y="5851525"/>
            <a:ext cx="3486150" cy="396875"/>
          </a:xfrm>
          <a:prstGeom prst="rect">
            <a:avLst/>
          </a:prstGeom>
          <a:noFill/>
          <a:ln w="9525">
            <a:noFill/>
            <a:miter lim="800000"/>
            <a:headEnd/>
            <a:tailEnd/>
          </a:ln>
          <a:effectLst/>
        </p:spPr>
        <p:txBody>
          <a:bodyPr wrap="none" anchor="ctr">
            <a:prstTxWarp prst="textNoShape">
              <a:avLst/>
            </a:prstTxWarp>
            <a:spAutoFit/>
          </a:bodyPr>
          <a:lstStyle/>
          <a:p>
            <a:pPr algn="r"/>
            <a:r>
              <a:rPr lang="en-US" sz="2000" b="1">
                <a:solidFill>
                  <a:srgbClr val="CC0000"/>
                </a:solidFill>
              </a:rPr>
              <a:t>blood sample from suspect</a:t>
            </a:r>
          </a:p>
        </p:txBody>
      </p:sp>
      <p:sp>
        <p:nvSpPr>
          <p:cNvPr id="502797" name="AutoShape 13"/>
          <p:cNvSpPr>
            <a:spLocks noChangeArrowheads="1"/>
          </p:cNvSpPr>
          <p:nvPr/>
        </p:nvSpPr>
        <p:spPr bwMode="auto">
          <a:xfrm>
            <a:off x="4811713" y="3717925"/>
            <a:ext cx="609600" cy="152400"/>
          </a:xfrm>
          <a:prstGeom prst="rightArrow">
            <a:avLst>
              <a:gd name="adj1" fmla="val 50000"/>
              <a:gd name="adj2" fmla="val 100000"/>
            </a:avLst>
          </a:pr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502798" name="AutoShape 14"/>
          <p:cNvSpPr>
            <a:spLocks noChangeArrowheads="1"/>
          </p:cNvSpPr>
          <p:nvPr/>
        </p:nvSpPr>
        <p:spPr bwMode="auto">
          <a:xfrm>
            <a:off x="4811713" y="5546725"/>
            <a:ext cx="1295400" cy="152400"/>
          </a:xfrm>
          <a:prstGeom prst="rightArrow">
            <a:avLst>
              <a:gd name="adj1" fmla="val 39583"/>
              <a:gd name="adj2" fmla="val 142690"/>
            </a:avLst>
          </a:prstGeom>
          <a:solidFill>
            <a:srgbClr val="0000FF"/>
          </a:solidFill>
          <a:ln w="9525">
            <a:solidFill>
              <a:srgbClr val="0000FF"/>
            </a:solidFill>
            <a:miter lim="800000"/>
            <a:headEnd/>
            <a:tailEnd/>
          </a:ln>
          <a:effectLst/>
        </p:spPr>
        <p:txBody>
          <a:bodyPr wrap="none" anchor="ctr">
            <a:prstTxWarp prst="textNoShape">
              <a:avLst/>
            </a:prstTxWarp>
          </a:bodyPr>
          <a:lstStyle/>
          <a:p>
            <a:endParaRPr lang="en-US"/>
          </a:p>
        </p:txBody>
      </p:sp>
      <p:sp>
        <p:nvSpPr>
          <p:cNvPr id="502799" name="AutoShape 15"/>
          <p:cNvSpPr>
            <a:spLocks noChangeArrowheads="1"/>
          </p:cNvSpPr>
          <p:nvPr/>
        </p:nvSpPr>
        <p:spPr bwMode="auto">
          <a:xfrm>
            <a:off x="4811713" y="3184525"/>
            <a:ext cx="609600" cy="152400"/>
          </a:xfrm>
          <a:prstGeom prst="rightArrow">
            <a:avLst>
              <a:gd name="adj1" fmla="val 50000"/>
              <a:gd name="adj2" fmla="val 100000"/>
            </a:avLst>
          </a:prstGeom>
          <a:solidFill>
            <a:srgbClr val="0000FF"/>
          </a:solidFill>
          <a:ln w="9525">
            <a:solidFill>
              <a:srgbClr val="0000FF"/>
            </a:solidFill>
            <a:miter lim="800000"/>
            <a:headEnd/>
            <a:tailEnd/>
          </a:ln>
          <a:effectLst/>
        </p:spPr>
        <p:txBody>
          <a:bodyPr wrap="none" anchor="ctr">
            <a:prstTxWarp prst="textNoShape">
              <a:avLst/>
            </a:prstTxWarp>
          </a:bodyPr>
          <a:lstStyle/>
          <a:p>
            <a:endParaRPr lang="en-US"/>
          </a:p>
        </p:txBody>
      </p:sp>
      <p:sp>
        <p:nvSpPr>
          <p:cNvPr id="502800" name="AutoShape 16"/>
          <p:cNvSpPr>
            <a:spLocks noChangeArrowheads="1"/>
          </p:cNvSpPr>
          <p:nvPr/>
        </p:nvSpPr>
        <p:spPr bwMode="auto">
          <a:xfrm>
            <a:off x="4811713" y="6003925"/>
            <a:ext cx="1295400" cy="152400"/>
          </a:xfrm>
          <a:prstGeom prst="rightArrow">
            <a:avLst>
              <a:gd name="adj1" fmla="val 39583"/>
              <a:gd name="adj2" fmla="val 142690"/>
            </a:avLst>
          </a:pr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502801" name="AutoShape 17"/>
          <p:cNvSpPr>
            <a:spLocks noChangeArrowheads="1"/>
          </p:cNvSpPr>
          <p:nvPr/>
        </p:nvSpPr>
        <p:spPr bwMode="auto">
          <a:xfrm>
            <a:off x="5397500" y="3025775"/>
            <a:ext cx="333375" cy="1027113"/>
          </a:xfrm>
          <a:prstGeom prst="roundRect">
            <a:avLst>
              <a:gd name="adj" fmla="val 16667"/>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502802" name="AutoShape 18"/>
          <p:cNvSpPr>
            <a:spLocks noChangeArrowheads="1"/>
          </p:cNvSpPr>
          <p:nvPr/>
        </p:nvSpPr>
        <p:spPr bwMode="auto">
          <a:xfrm>
            <a:off x="6196013" y="3025775"/>
            <a:ext cx="333375" cy="1027113"/>
          </a:xfrm>
          <a:prstGeom prst="roundRect">
            <a:avLst>
              <a:gd name="adj" fmla="val 16667"/>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502803" name="AutoShape 19"/>
          <p:cNvSpPr>
            <a:spLocks noChangeArrowheads="1"/>
          </p:cNvSpPr>
          <p:nvPr/>
        </p:nvSpPr>
        <p:spPr bwMode="auto">
          <a:xfrm>
            <a:off x="6151563" y="5405438"/>
            <a:ext cx="211137" cy="904875"/>
          </a:xfrm>
          <a:prstGeom prst="roundRect">
            <a:avLst>
              <a:gd name="adj" fmla="val 16667"/>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502804" name="AutoShape 20"/>
          <p:cNvSpPr>
            <a:spLocks noChangeArrowheads="1"/>
          </p:cNvSpPr>
          <p:nvPr/>
        </p:nvSpPr>
        <p:spPr bwMode="auto">
          <a:xfrm>
            <a:off x="6362700" y="5405438"/>
            <a:ext cx="211138" cy="904875"/>
          </a:xfrm>
          <a:prstGeom prst="roundRect">
            <a:avLst>
              <a:gd name="adj" fmla="val 16667"/>
            </a:avLst>
          </a:prstGeom>
          <a:noFill/>
          <a:ln w="38100">
            <a:solidFill>
              <a:srgbClr val="CC0000"/>
            </a:solidFill>
            <a:round/>
            <a:headEnd/>
            <a:tailEnd/>
          </a:ln>
          <a:effectLst/>
        </p:spPr>
        <p:txBody>
          <a:bodyPr wrap="none" anchor="ctr">
            <a:prstTxWarp prst="textNoShape">
              <a:avLst/>
            </a:prstTxWarp>
          </a:bodyPr>
          <a:lstStyle/>
          <a:p>
            <a:endParaRPr lang="en-US"/>
          </a:p>
        </p:txBody>
      </p:sp>
      <p:pic>
        <p:nvPicPr>
          <p:cNvPr id="502805" name="Picture 21" descr="penguinL"/>
          <p:cNvPicPr>
            <a:picLocks noChangeAspect="1" noChangeArrowheads="1"/>
          </p:cNvPicPr>
          <p:nvPr/>
        </p:nvPicPr>
        <p:blipFill>
          <a:blip r:embed="rId5"/>
          <a:srcRect/>
          <a:stretch>
            <a:fillRect/>
          </a:stretch>
        </p:blipFill>
        <p:spPr bwMode="auto">
          <a:xfrm flipH="1">
            <a:off x="0" y="5562600"/>
            <a:ext cx="1274763" cy="1295400"/>
          </a:xfrm>
          <a:prstGeom prst="rect">
            <a:avLst/>
          </a:prstGeom>
          <a:noFill/>
        </p:spPr>
      </p:pic>
      <p:sp>
        <p:nvSpPr>
          <p:cNvPr id="502806" name="AutoShape 22"/>
          <p:cNvSpPr>
            <a:spLocks noChangeArrowheads="1"/>
          </p:cNvSpPr>
          <p:nvPr/>
        </p:nvSpPr>
        <p:spPr bwMode="auto">
          <a:xfrm flipH="1">
            <a:off x="0" y="4037013"/>
            <a:ext cx="3019425" cy="1152525"/>
          </a:xfrm>
          <a:prstGeom prst="wedgeEllipseCallout">
            <a:avLst>
              <a:gd name="adj1" fmla="val 17296"/>
              <a:gd name="adj2" fmla="val 98208"/>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How can you </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compare DNA from</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blood &amp; from semen?</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RBC? </a:t>
            </a:r>
          </a:p>
        </p:txBody>
      </p:sp>
    </p:spTree>
    <p:extLst>
      <p:ext uri="{BB962C8B-B14F-4D97-AF65-F5344CB8AC3E}">
        <p14:creationId xmlns:p14="http://schemas.microsoft.com/office/powerpoint/2010/main" val="25471189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02805"/>
                                        </p:tgtEl>
                                        <p:attrNameLst>
                                          <p:attrName>style.visibility</p:attrName>
                                        </p:attrNameLst>
                                      </p:cBhvr>
                                      <p:to>
                                        <p:strVal val="visible"/>
                                      </p:to>
                                    </p:set>
                                    <p:animEffect transition="in" filter="wipe(down)">
                                      <p:cBhvr>
                                        <p:cTn id="7" dur="500"/>
                                        <p:tgtEl>
                                          <p:spTgt spid="50280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2806"/>
                                        </p:tgtEl>
                                        <p:attrNameLst>
                                          <p:attrName>style.visibility</p:attrName>
                                        </p:attrNameLst>
                                      </p:cBhvr>
                                      <p:to>
                                        <p:strVal val="visible"/>
                                      </p:to>
                                    </p:set>
                                    <p:animEffect transition="in" filter="wipe(down)">
                                      <p:cBhvr>
                                        <p:cTn id="11" dur="500"/>
                                        <p:tgtEl>
                                          <p:spTgt spid="502806"/>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806"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4834" name="Picture 2" descr="f16-16_dna_profiles_of_"/>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33800" y="2535238"/>
            <a:ext cx="5348288" cy="4206875"/>
          </a:xfrm>
          <a:prstGeom prst="rect">
            <a:avLst/>
          </a:prstGeom>
          <a:noFill/>
          <a:ln w="9525">
            <a:noFill/>
            <a:miter lim="800000"/>
            <a:headEnd/>
            <a:tailEnd/>
          </a:ln>
        </p:spPr>
      </p:pic>
      <p:sp>
        <p:nvSpPr>
          <p:cNvPr id="504835" name="Rectangle 3"/>
          <p:cNvSpPr>
            <a:spLocks noGrp="1" noChangeArrowheads="1"/>
          </p:cNvSpPr>
          <p:nvPr>
            <p:ph type="title"/>
          </p:nvPr>
        </p:nvSpPr>
        <p:spPr/>
        <p:txBody>
          <a:bodyPr/>
          <a:lstStyle/>
          <a:p>
            <a:r>
              <a:rPr lang="en-US"/>
              <a:t>Electrophoresis use in forensics</a:t>
            </a:r>
          </a:p>
        </p:txBody>
      </p:sp>
      <p:sp>
        <p:nvSpPr>
          <p:cNvPr id="504836" name="Rectangle 4" descr="Rectangle: Click to edit Master text styles&#10;Second level&#10;Third level&#10;Fourth level&#10;Fifth level"/>
          <p:cNvSpPr>
            <a:spLocks noGrp="1" noChangeArrowheads="1"/>
          </p:cNvSpPr>
          <p:nvPr>
            <p:ph type="body" idx="1"/>
          </p:nvPr>
        </p:nvSpPr>
        <p:spPr>
          <a:xfrm>
            <a:off x="838200" y="1371600"/>
            <a:ext cx="8305800" cy="1066800"/>
          </a:xfrm>
        </p:spPr>
        <p:txBody>
          <a:bodyPr/>
          <a:lstStyle/>
          <a:p>
            <a:r>
              <a:rPr lang="en-US" sz="2600" dirty="0"/>
              <a:t>Evidence from murder trial</a:t>
            </a:r>
          </a:p>
          <a:p>
            <a:pPr lvl="1"/>
            <a:r>
              <a:rPr lang="en-US" sz="2400" dirty="0"/>
              <a:t>Do you think suspect is guilty?</a:t>
            </a:r>
          </a:p>
        </p:txBody>
      </p:sp>
      <p:sp>
        <p:nvSpPr>
          <p:cNvPr id="504837" name="Rectangle 5"/>
          <p:cNvSpPr>
            <a:spLocks noChangeArrowheads="1"/>
          </p:cNvSpPr>
          <p:nvPr/>
        </p:nvSpPr>
        <p:spPr bwMode="auto">
          <a:xfrm>
            <a:off x="2878138" y="6248400"/>
            <a:ext cx="1511300" cy="396875"/>
          </a:xfrm>
          <a:prstGeom prst="rect">
            <a:avLst/>
          </a:prstGeom>
          <a:noFill/>
          <a:ln w="9525">
            <a:noFill/>
            <a:miter lim="800000"/>
            <a:headEnd/>
            <a:tailEnd/>
          </a:ln>
          <a:effectLst/>
        </p:spPr>
        <p:txBody>
          <a:bodyPr wrap="none" anchor="ctr">
            <a:prstTxWarp prst="textNoShape">
              <a:avLst/>
            </a:prstTxWarp>
            <a:spAutoFit/>
          </a:bodyPr>
          <a:lstStyle/>
          <a:p>
            <a:pPr algn="r"/>
            <a:r>
              <a:rPr lang="en-US" sz="2000" b="1">
                <a:solidFill>
                  <a:srgbClr val="0F116A"/>
                </a:solidFill>
              </a:rPr>
              <a:t>“standard”</a:t>
            </a:r>
          </a:p>
        </p:txBody>
      </p:sp>
      <p:sp>
        <p:nvSpPr>
          <p:cNvPr id="504838" name="Rectangle 6"/>
          <p:cNvSpPr>
            <a:spLocks noChangeArrowheads="1"/>
          </p:cNvSpPr>
          <p:nvPr/>
        </p:nvSpPr>
        <p:spPr bwMode="auto">
          <a:xfrm>
            <a:off x="-14288" y="3657600"/>
            <a:ext cx="4206876" cy="396875"/>
          </a:xfrm>
          <a:prstGeom prst="rect">
            <a:avLst/>
          </a:prstGeom>
          <a:noFill/>
          <a:ln w="9525">
            <a:noFill/>
            <a:miter lim="800000"/>
            <a:headEnd/>
            <a:tailEnd/>
          </a:ln>
          <a:effectLst/>
        </p:spPr>
        <p:txBody>
          <a:bodyPr wrap="none" anchor="ctr">
            <a:prstTxWarp prst="textNoShape">
              <a:avLst/>
            </a:prstTxWarp>
            <a:spAutoFit/>
          </a:bodyPr>
          <a:lstStyle/>
          <a:p>
            <a:pPr algn="r"/>
            <a:r>
              <a:rPr lang="en-US" sz="2000" b="1">
                <a:solidFill>
                  <a:srgbClr val="0000FF"/>
                </a:solidFill>
              </a:rPr>
              <a:t>blood sample 3 from crime scene</a:t>
            </a:r>
          </a:p>
        </p:txBody>
      </p:sp>
      <p:sp>
        <p:nvSpPr>
          <p:cNvPr id="504839" name="Rectangle 7"/>
          <p:cNvSpPr>
            <a:spLocks noChangeArrowheads="1"/>
          </p:cNvSpPr>
          <p:nvPr/>
        </p:nvSpPr>
        <p:spPr bwMode="auto">
          <a:xfrm>
            <a:off x="2876550" y="4114800"/>
            <a:ext cx="1511300" cy="396875"/>
          </a:xfrm>
          <a:prstGeom prst="rect">
            <a:avLst/>
          </a:prstGeom>
          <a:noFill/>
          <a:ln w="9525">
            <a:noFill/>
            <a:miter lim="800000"/>
            <a:headEnd/>
            <a:tailEnd/>
          </a:ln>
          <a:effectLst/>
        </p:spPr>
        <p:txBody>
          <a:bodyPr wrap="none" anchor="ctr">
            <a:prstTxWarp prst="textNoShape">
              <a:avLst/>
            </a:prstTxWarp>
            <a:spAutoFit/>
          </a:bodyPr>
          <a:lstStyle/>
          <a:p>
            <a:pPr algn="r"/>
            <a:r>
              <a:rPr lang="en-US" sz="2000" b="1">
                <a:solidFill>
                  <a:srgbClr val="0F116A"/>
                </a:solidFill>
              </a:rPr>
              <a:t>“standard”</a:t>
            </a:r>
          </a:p>
        </p:txBody>
      </p:sp>
      <p:sp>
        <p:nvSpPr>
          <p:cNvPr id="504840" name="Rectangle 8"/>
          <p:cNvSpPr>
            <a:spLocks noChangeArrowheads="1"/>
          </p:cNvSpPr>
          <p:nvPr/>
        </p:nvSpPr>
        <p:spPr bwMode="auto">
          <a:xfrm>
            <a:off x="-11113" y="2590800"/>
            <a:ext cx="4206876" cy="396875"/>
          </a:xfrm>
          <a:prstGeom prst="rect">
            <a:avLst/>
          </a:prstGeom>
          <a:noFill/>
          <a:ln w="9525">
            <a:noFill/>
            <a:miter lim="800000"/>
            <a:headEnd/>
            <a:tailEnd/>
          </a:ln>
          <a:effectLst/>
        </p:spPr>
        <p:txBody>
          <a:bodyPr wrap="none" anchor="ctr">
            <a:prstTxWarp prst="textNoShape">
              <a:avLst/>
            </a:prstTxWarp>
            <a:spAutoFit/>
          </a:bodyPr>
          <a:lstStyle/>
          <a:p>
            <a:pPr algn="r"/>
            <a:r>
              <a:rPr lang="en-US" sz="2000" b="1">
                <a:solidFill>
                  <a:srgbClr val="0000FF"/>
                </a:solidFill>
              </a:rPr>
              <a:t>blood sample 1 from crime scene</a:t>
            </a:r>
            <a:endParaRPr lang="en-US" sz="2000" b="1">
              <a:solidFill>
                <a:srgbClr val="CC0000"/>
              </a:solidFill>
            </a:endParaRPr>
          </a:p>
        </p:txBody>
      </p:sp>
      <p:sp>
        <p:nvSpPr>
          <p:cNvPr id="504841" name="Rectangle 9"/>
          <p:cNvSpPr>
            <a:spLocks noChangeArrowheads="1"/>
          </p:cNvSpPr>
          <p:nvPr/>
        </p:nvSpPr>
        <p:spPr bwMode="auto">
          <a:xfrm>
            <a:off x="-12700" y="3124200"/>
            <a:ext cx="4206875" cy="396875"/>
          </a:xfrm>
          <a:prstGeom prst="rect">
            <a:avLst/>
          </a:prstGeom>
          <a:noFill/>
          <a:ln w="9525">
            <a:noFill/>
            <a:miter lim="800000"/>
            <a:headEnd/>
            <a:tailEnd/>
          </a:ln>
          <a:effectLst/>
        </p:spPr>
        <p:txBody>
          <a:bodyPr wrap="none" anchor="ctr">
            <a:prstTxWarp prst="textNoShape">
              <a:avLst/>
            </a:prstTxWarp>
            <a:spAutoFit/>
          </a:bodyPr>
          <a:lstStyle/>
          <a:p>
            <a:pPr algn="r"/>
            <a:r>
              <a:rPr lang="en-US" sz="2000" b="1">
                <a:solidFill>
                  <a:srgbClr val="0000FF"/>
                </a:solidFill>
              </a:rPr>
              <a:t>blood sample 2 from crime scene</a:t>
            </a:r>
          </a:p>
        </p:txBody>
      </p:sp>
      <p:sp>
        <p:nvSpPr>
          <p:cNvPr id="504842" name="Oval 10"/>
          <p:cNvSpPr>
            <a:spLocks noChangeArrowheads="1"/>
          </p:cNvSpPr>
          <p:nvPr/>
        </p:nvSpPr>
        <p:spPr bwMode="auto">
          <a:xfrm>
            <a:off x="4097338" y="2514600"/>
            <a:ext cx="533400" cy="457200"/>
          </a:xfrm>
          <a:prstGeom prst="ellipse">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504843" name="Oval 11"/>
          <p:cNvSpPr>
            <a:spLocks noChangeArrowheads="1"/>
          </p:cNvSpPr>
          <p:nvPr/>
        </p:nvSpPr>
        <p:spPr bwMode="auto">
          <a:xfrm>
            <a:off x="6532563" y="3048000"/>
            <a:ext cx="1295400" cy="457200"/>
          </a:xfrm>
          <a:prstGeom prst="ellipse">
            <a:avLst/>
          </a:prstGeom>
          <a:noFill/>
          <a:ln w="38100">
            <a:solidFill>
              <a:srgbClr val="0000FF"/>
            </a:solidFill>
            <a:round/>
            <a:headEnd/>
            <a:tailEnd/>
          </a:ln>
          <a:effectLst/>
        </p:spPr>
        <p:txBody>
          <a:bodyPr wrap="none" anchor="ctr">
            <a:prstTxWarp prst="textNoShape">
              <a:avLst/>
            </a:prstTxWarp>
          </a:bodyPr>
          <a:lstStyle/>
          <a:p>
            <a:endParaRPr lang="en-US"/>
          </a:p>
        </p:txBody>
      </p:sp>
      <p:sp>
        <p:nvSpPr>
          <p:cNvPr id="504844" name="Oval 12"/>
          <p:cNvSpPr>
            <a:spLocks noChangeArrowheads="1"/>
          </p:cNvSpPr>
          <p:nvPr/>
        </p:nvSpPr>
        <p:spPr bwMode="auto">
          <a:xfrm>
            <a:off x="6357938" y="2514600"/>
            <a:ext cx="533400" cy="457200"/>
          </a:xfrm>
          <a:prstGeom prst="ellipse">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504845" name="Oval 13"/>
          <p:cNvSpPr>
            <a:spLocks noChangeArrowheads="1"/>
          </p:cNvSpPr>
          <p:nvPr/>
        </p:nvSpPr>
        <p:spPr bwMode="auto">
          <a:xfrm>
            <a:off x="7146925" y="2514600"/>
            <a:ext cx="533400" cy="457200"/>
          </a:xfrm>
          <a:prstGeom prst="ellipse">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504846" name="Oval 14"/>
          <p:cNvSpPr>
            <a:spLocks noChangeArrowheads="1"/>
          </p:cNvSpPr>
          <p:nvPr/>
        </p:nvSpPr>
        <p:spPr bwMode="auto">
          <a:xfrm>
            <a:off x="4097338" y="3570288"/>
            <a:ext cx="533400" cy="457200"/>
          </a:xfrm>
          <a:prstGeom prst="ellipse">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504847" name="Oval 15"/>
          <p:cNvSpPr>
            <a:spLocks noChangeArrowheads="1"/>
          </p:cNvSpPr>
          <p:nvPr/>
        </p:nvSpPr>
        <p:spPr bwMode="auto">
          <a:xfrm>
            <a:off x="6359525" y="3570288"/>
            <a:ext cx="533400" cy="457200"/>
          </a:xfrm>
          <a:prstGeom prst="ellipse">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504848" name="Oval 16"/>
          <p:cNvSpPr>
            <a:spLocks noChangeArrowheads="1"/>
          </p:cNvSpPr>
          <p:nvPr/>
        </p:nvSpPr>
        <p:spPr bwMode="auto">
          <a:xfrm>
            <a:off x="7146925" y="3570288"/>
            <a:ext cx="533400" cy="457200"/>
          </a:xfrm>
          <a:prstGeom prst="ellipse">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504849" name="Rectangle 17"/>
          <p:cNvSpPr>
            <a:spLocks noChangeArrowheads="1"/>
          </p:cNvSpPr>
          <p:nvPr/>
        </p:nvSpPr>
        <p:spPr bwMode="auto">
          <a:xfrm>
            <a:off x="923925" y="5562600"/>
            <a:ext cx="3473450" cy="396875"/>
          </a:xfrm>
          <a:prstGeom prst="rect">
            <a:avLst/>
          </a:prstGeom>
          <a:noFill/>
          <a:ln w="9525">
            <a:noFill/>
            <a:miter lim="800000"/>
            <a:headEnd/>
            <a:tailEnd/>
          </a:ln>
          <a:effectLst/>
        </p:spPr>
        <p:txBody>
          <a:bodyPr wrap="none" anchor="ctr">
            <a:prstTxWarp prst="textNoShape">
              <a:avLst/>
            </a:prstTxWarp>
            <a:spAutoFit/>
          </a:bodyPr>
          <a:lstStyle/>
          <a:p>
            <a:pPr algn="r"/>
            <a:r>
              <a:rPr lang="en-US" sz="2000" b="1">
                <a:solidFill>
                  <a:srgbClr val="660000"/>
                </a:solidFill>
              </a:rPr>
              <a:t>blood sample from victim 2</a:t>
            </a:r>
          </a:p>
        </p:txBody>
      </p:sp>
      <p:sp>
        <p:nvSpPr>
          <p:cNvPr id="504850" name="Rectangle 18"/>
          <p:cNvSpPr>
            <a:spLocks noChangeArrowheads="1"/>
          </p:cNvSpPr>
          <p:nvPr/>
        </p:nvSpPr>
        <p:spPr bwMode="auto">
          <a:xfrm>
            <a:off x="922338" y="5105400"/>
            <a:ext cx="3473450" cy="396875"/>
          </a:xfrm>
          <a:prstGeom prst="rect">
            <a:avLst/>
          </a:prstGeom>
          <a:noFill/>
          <a:ln w="9525">
            <a:noFill/>
            <a:miter lim="800000"/>
            <a:headEnd/>
            <a:tailEnd/>
          </a:ln>
          <a:effectLst/>
        </p:spPr>
        <p:txBody>
          <a:bodyPr wrap="none" anchor="ctr">
            <a:prstTxWarp prst="textNoShape">
              <a:avLst/>
            </a:prstTxWarp>
            <a:spAutoFit/>
          </a:bodyPr>
          <a:lstStyle/>
          <a:p>
            <a:pPr algn="r"/>
            <a:r>
              <a:rPr lang="en-US" sz="2000" b="1">
                <a:solidFill>
                  <a:srgbClr val="660000"/>
                </a:solidFill>
              </a:rPr>
              <a:t>blood sample from victim 1</a:t>
            </a:r>
          </a:p>
        </p:txBody>
      </p:sp>
      <p:sp>
        <p:nvSpPr>
          <p:cNvPr id="504851" name="Oval 19"/>
          <p:cNvSpPr>
            <a:spLocks noChangeArrowheads="1"/>
          </p:cNvSpPr>
          <p:nvPr/>
        </p:nvSpPr>
        <p:spPr bwMode="auto">
          <a:xfrm>
            <a:off x="6530975" y="5097463"/>
            <a:ext cx="1295400" cy="457200"/>
          </a:xfrm>
          <a:prstGeom prst="ellipse">
            <a:avLst/>
          </a:prstGeom>
          <a:noFill/>
          <a:ln w="38100">
            <a:solidFill>
              <a:srgbClr val="0000FF"/>
            </a:solidFill>
            <a:round/>
            <a:headEnd/>
            <a:tailEnd/>
          </a:ln>
          <a:effectLst/>
        </p:spPr>
        <p:txBody>
          <a:bodyPr wrap="none" anchor="ctr">
            <a:prstTxWarp prst="textNoShape">
              <a:avLst/>
            </a:prstTxWarp>
          </a:bodyPr>
          <a:lstStyle/>
          <a:p>
            <a:endParaRPr lang="en-US"/>
          </a:p>
        </p:txBody>
      </p:sp>
      <p:sp>
        <p:nvSpPr>
          <p:cNvPr id="504852" name="Oval 20"/>
          <p:cNvSpPr>
            <a:spLocks noChangeArrowheads="1"/>
          </p:cNvSpPr>
          <p:nvPr/>
        </p:nvSpPr>
        <p:spPr bwMode="auto">
          <a:xfrm>
            <a:off x="4516438" y="5554663"/>
            <a:ext cx="533400" cy="457200"/>
          </a:xfrm>
          <a:prstGeom prst="ellipse">
            <a:avLst/>
          </a:prstGeom>
          <a:noFill/>
          <a:ln w="38100">
            <a:solidFill>
              <a:srgbClr val="008000"/>
            </a:solidFill>
            <a:round/>
            <a:headEnd/>
            <a:tailEnd/>
          </a:ln>
          <a:effectLst/>
        </p:spPr>
        <p:txBody>
          <a:bodyPr wrap="none" anchor="ctr">
            <a:prstTxWarp prst="textNoShape">
              <a:avLst/>
            </a:prstTxWarp>
          </a:bodyPr>
          <a:lstStyle/>
          <a:p>
            <a:endParaRPr lang="en-US"/>
          </a:p>
        </p:txBody>
      </p:sp>
      <p:sp>
        <p:nvSpPr>
          <p:cNvPr id="504853" name="Oval 21"/>
          <p:cNvSpPr>
            <a:spLocks noChangeArrowheads="1"/>
          </p:cNvSpPr>
          <p:nvPr/>
        </p:nvSpPr>
        <p:spPr bwMode="auto">
          <a:xfrm>
            <a:off x="5786438" y="5622925"/>
            <a:ext cx="2049462" cy="322263"/>
          </a:xfrm>
          <a:prstGeom prst="ellipse">
            <a:avLst/>
          </a:prstGeom>
          <a:noFill/>
          <a:ln w="38100">
            <a:solidFill>
              <a:srgbClr val="008000"/>
            </a:solidFill>
            <a:round/>
            <a:headEnd/>
            <a:tailEnd/>
          </a:ln>
          <a:effectLst/>
        </p:spPr>
        <p:txBody>
          <a:bodyPr wrap="none" anchor="ctr">
            <a:prstTxWarp prst="textNoShape">
              <a:avLst/>
            </a:prstTxWarp>
          </a:bodyPr>
          <a:lstStyle/>
          <a:p>
            <a:endParaRPr lang="en-US"/>
          </a:p>
        </p:txBody>
      </p:sp>
      <p:sp>
        <p:nvSpPr>
          <p:cNvPr id="504854" name="Rectangle 22"/>
          <p:cNvSpPr>
            <a:spLocks noChangeArrowheads="1"/>
          </p:cNvSpPr>
          <p:nvPr/>
        </p:nvSpPr>
        <p:spPr bwMode="auto">
          <a:xfrm>
            <a:off x="7885113" y="2362200"/>
            <a:ext cx="1173162" cy="44196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504855" name="Rectangle 23"/>
          <p:cNvSpPr>
            <a:spLocks noChangeArrowheads="1"/>
          </p:cNvSpPr>
          <p:nvPr/>
        </p:nvSpPr>
        <p:spPr bwMode="auto">
          <a:xfrm>
            <a:off x="709613" y="4572000"/>
            <a:ext cx="3486150" cy="396875"/>
          </a:xfrm>
          <a:prstGeom prst="rect">
            <a:avLst/>
          </a:prstGeom>
          <a:noFill/>
          <a:ln w="9525">
            <a:noFill/>
            <a:miter lim="800000"/>
            <a:headEnd/>
            <a:tailEnd/>
          </a:ln>
          <a:effectLst/>
        </p:spPr>
        <p:txBody>
          <a:bodyPr wrap="none" anchor="ctr">
            <a:prstTxWarp prst="textNoShape">
              <a:avLst/>
            </a:prstTxWarp>
            <a:spAutoFit/>
          </a:bodyPr>
          <a:lstStyle/>
          <a:p>
            <a:pPr algn="r"/>
            <a:r>
              <a:rPr lang="en-US" sz="2000" b="1">
                <a:solidFill>
                  <a:srgbClr val="CC0000"/>
                </a:solidFill>
              </a:rPr>
              <a:t>blood sample from suspect</a:t>
            </a:r>
          </a:p>
        </p:txBody>
      </p:sp>
      <p:sp>
        <p:nvSpPr>
          <p:cNvPr id="504856" name="Oval 24"/>
          <p:cNvSpPr>
            <a:spLocks noChangeArrowheads="1"/>
          </p:cNvSpPr>
          <p:nvPr/>
        </p:nvSpPr>
        <p:spPr bwMode="auto">
          <a:xfrm>
            <a:off x="4097338" y="4564063"/>
            <a:ext cx="533400" cy="457200"/>
          </a:xfrm>
          <a:prstGeom prst="ellipse">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504857" name="Oval 25"/>
          <p:cNvSpPr>
            <a:spLocks noChangeArrowheads="1"/>
          </p:cNvSpPr>
          <p:nvPr/>
        </p:nvSpPr>
        <p:spPr bwMode="auto">
          <a:xfrm>
            <a:off x="6359525" y="4584700"/>
            <a:ext cx="533400" cy="457200"/>
          </a:xfrm>
          <a:prstGeom prst="ellipse">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504858" name="Oval 26"/>
          <p:cNvSpPr>
            <a:spLocks noChangeArrowheads="1"/>
          </p:cNvSpPr>
          <p:nvPr/>
        </p:nvSpPr>
        <p:spPr bwMode="auto">
          <a:xfrm>
            <a:off x="7148513" y="4573588"/>
            <a:ext cx="533400" cy="457200"/>
          </a:xfrm>
          <a:prstGeom prst="ellipse">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504859" name="Rectangle 27"/>
          <p:cNvSpPr>
            <a:spLocks noChangeArrowheads="1"/>
          </p:cNvSpPr>
          <p:nvPr/>
        </p:nvSpPr>
        <p:spPr bwMode="auto">
          <a:xfrm>
            <a:off x="7823200" y="4641850"/>
            <a:ext cx="1370013" cy="336550"/>
          </a:xfrm>
          <a:prstGeom prst="rect">
            <a:avLst/>
          </a:prstGeom>
          <a:noFill/>
          <a:ln w="9525">
            <a:noFill/>
            <a:miter lim="800000"/>
            <a:headEnd/>
            <a:tailEnd/>
          </a:ln>
          <a:effectLst/>
        </p:spPr>
        <p:txBody>
          <a:bodyPr wrap="none" anchor="ctr">
            <a:prstTxWarp prst="textNoShape">
              <a:avLst/>
            </a:prstTxWarp>
            <a:spAutoFit/>
          </a:bodyPr>
          <a:lstStyle/>
          <a:p>
            <a:r>
              <a:rPr lang="en-US" sz="1600" b="1">
                <a:solidFill>
                  <a:srgbClr val="CC0000"/>
                </a:solidFill>
              </a:rPr>
              <a:t>OJ Simpson</a:t>
            </a:r>
          </a:p>
        </p:txBody>
      </p:sp>
      <p:sp>
        <p:nvSpPr>
          <p:cNvPr id="504860" name="Rectangle 28"/>
          <p:cNvSpPr>
            <a:spLocks noChangeArrowheads="1"/>
          </p:cNvSpPr>
          <p:nvPr/>
        </p:nvSpPr>
        <p:spPr bwMode="auto">
          <a:xfrm>
            <a:off x="8174038" y="5143500"/>
            <a:ext cx="1019175" cy="336550"/>
          </a:xfrm>
          <a:prstGeom prst="rect">
            <a:avLst/>
          </a:prstGeom>
          <a:noFill/>
          <a:ln w="9525">
            <a:noFill/>
            <a:miter lim="800000"/>
            <a:headEnd/>
            <a:tailEnd/>
          </a:ln>
          <a:effectLst/>
        </p:spPr>
        <p:txBody>
          <a:bodyPr wrap="none" anchor="ctr">
            <a:prstTxWarp prst="textNoShape">
              <a:avLst/>
            </a:prstTxWarp>
            <a:spAutoFit/>
          </a:bodyPr>
          <a:lstStyle/>
          <a:p>
            <a:pPr algn="r"/>
            <a:r>
              <a:rPr lang="en-US" sz="1600" b="1">
                <a:solidFill>
                  <a:srgbClr val="0000FF"/>
                </a:solidFill>
              </a:rPr>
              <a:t>N Brown</a:t>
            </a:r>
          </a:p>
        </p:txBody>
      </p:sp>
      <p:sp>
        <p:nvSpPr>
          <p:cNvPr id="504861" name="Rectangle 29"/>
          <p:cNvSpPr>
            <a:spLocks noChangeArrowheads="1"/>
          </p:cNvSpPr>
          <p:nvPr/>
        </p:nvSpPr>
        <p:spPr bwMode="auto">
          <a:xfrm>
            <a:off x="8016875" y="5686425"/>
            <a:ext cx="1268413" cy="336550"/>
          </a:xfrm>
          <a:prstGeom prst="rect">
            <a:avLst/>
          </a:prstGeom>
          <a:noFill/>
          <a:ln w="9525">
            <a:noFill/>
            <a:miter lim="800000"/>
            <a:headEnd/>
            <a:tailEnd/>
          </a:ln>
          <a:effectLst/>
        </p:spPr>
        <p:txBody>
          <a:bodyPr wrap="none" anchor="ctr">
            <a:prstTxWarp prst="textNoShape">
              <a:avLst/>
            </a:prstTxWarp>
            <a:spAutoFit/>
          </a:bodyPr>
          <a:lstStyle/>
          <a:p>
            <a:pPr algn="r"/>
            <a:r>
              <a:rPr lang="en-US" sz="1600" b="1">
                <a:solidFill>
                  <a:srgbClr val="008000"/>
                </a:solidFill>
              </a:rPr>
              <a:t>R Goldman</a:t>
            </a:r>
          </a:p>
        </p:txBody>
      </p:sp>
    </p:spTree>
    <p:extLst>
      <p:ext uri="{BB962C8B-B14F-4D97-AF65-F5344CB8AC3E}">
        <p14:creationId xmlns:p14="http://schemas.microsoft.com/office/powerpoint/2010/main" val="31021198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04859">
                                            <p:txEl>
                                              <p:pRg st="0" end="0"/>
                                            </p:txEl>
                                          </p:spTgt>
                                        </p:tgtEl>
                                        <p:attrNameLst>
                                          <p:attrName>style.visibility</p:attrName>
                                        </p:attrNameLst>
                                      </p:cBhvr>
                                      <p:to>
                                        <p:strVal val="visible"/>
                                      </p:to>
                                    </p:set>
                                    <p:animEffect transition="in" filter="wipe(right)">
                                      <p:cBhvr>
                                        <p:cTn id="7" dur="500"/>
                                        <p:tgtEl>
                                          <p:spTgt spid="5048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04860">
                                            <p:txEl>
                                              <p:pRg st="0" end="0"/>
                                            </p:txEl>
                                          </p:spTgt>
                                        </p:tgtEl>
                                        <p:attrNameLst>
                                          <p:attrName>style.visibility</p:attrName>
                                        </p:attrNameLst>
                                      </p:cBhvr>
                                      <p:to>
                                        <p:strVal val="visible"/>
                                      </p:to>
                                    </p:set>
                                    <p:animEffect transition="in" filter="wipe(right)">
                                      <p:cBhvr>
                                        <p:cTn id="12" dur="500"/>
                                        <p:tgtEl>
                                          <p:spTgt spid="5048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04861">
                                            <p:txEl>
                                              <p:pRg st="0" end="0"/>
                                            </p:txEl>
                                          </p:spTgt>
                                        </p:tgtEl>
                                        <p:attrNameLst>
                                          <p:attrName>style.visibility</p:attrName>
                                        </p:attrNameLst>
                                      </p:cBhvr>
                                      <p:to>
                                        <p:strVal val="visible"/>
                                      </p:to>
                                    </p:set>
                                    <p:animEffect transition="in" filter="wipe(right)">
                                      <p:cBhvr>
                                        <p:cTn id="17" dur="500"/>
                                        <p:tgtEl>
                                          <p:spTgt spid="5048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59" grpId="0" build="p" autoUpdateAnimBg="0"/>
      <p:bldP spid="504860" grpId="0" build="p" autoUpdateAnimBg="0"/>
      <p:bldP spid="50486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p:txBody>
          <a:bodyPr/>
          <a:lstStyle/>
          <a:p>
            <a:r>
              <a:rPr lang="en-US"/>
              <a:t>Uses: Paternity </a:t>
            </a:r>
          </a:p>
        </p:txBody>
      </p:sp>
      <p:sp>
        <p:nvSpPr>
          <p:cNvPr id="506883" name="Rectangle 3" descr="Rectangle: Click to edit Master text styles&#10;Second level&#10;Third level&#10;Fourth level&#10;Fifth level"/>
          <p:cNvSpPr>
            <a:spLocks noGrp="1" noChangeArrowheads="1"/>
          </p:cNvSpPr>
          <p:nvPr>
            <p:ph type="body" idx="1"/>
          </p:nvPr>
        </p:nvSpPr>
        <p:spPr>
          <a:xfrm>
            <a:off x="838200" y="1371600"/>
            <a:ext cx="7772400" cy="914400"/>
          </a:xfrm>
        </p:spPr>
        <p:txBody>
          <a:bodyPr/>
          <a:lstStyle/>
          <a:p>
            <a:r>
              <a:rPr lang="en-US"/>
              <a:t>Who’s the father?</a:t>
            </a:r>
          </a:p>
        </p:txBody>
      </p:sp>
      <p:sp>
        <p:nvSpPr>
          <p:cNvPr id="506884" name="Text Box 4"/>
          <p:cNvSpPr txBox="1">
            <a:spLocks noChangeArrowheads="1"/>
          </p:cNvSpPr>
          <p:nvPr/>
        </p:nvSpPr>
        <p:spPr bwMode="auto">
          <a:xfrm>
            <a:off x="2381250" y="6003925"/>
            <a:ext cx="438150" cy="641350"/>
          </a:xfrm>
          <a:prstGeom prst="rect">
            <a:avLst/>
          </a:prstGeom>
          <a:noFill/>
          <a:ln w="9525">
            <a:noFill/>
            <a:miter lim="800000"/>
            <a:headEnd/>
            <a:tailEnd/>
          </a:ln>
          <a:effectLst/>
        </p:spPr>
        <p:txBody>
          <a:bodyPr anchor="ctr">
            <a:prstTxWarp prst="textNoShape">
              <a:avLst/>
            </a:prstTxWarp>
            <a:spAutoFit/>
          </a:bodyPr>
          <a:lstStyle/>
          <a:p>
            <a:r>
              <a:rPr lang="en-US" sz="3600" b="1">
                <a:solidFill>
                  <a:srgbClr val="CC0000"/>
                </a:solidFill>
              </a:rPr>
              <a:t>+</a:t>
            </a:r>
            <a:endParaRPr lang="en-US" sz="3600"/>
          </a:p>
        </p:txBody>
      </p:sp>
      <p:sp>
        <p:nvSpPr>
          <p:cNvPr id="506885" name="Rectangle 5"/>
          <p:cNvSpPr>
            <a:spLocks noChangeArrowheads="1"/>
          </p:cNvSpPr>
          <p:nvPr/>
        </p:nvSpPr>
        <p:spPr bwMode="auto">
          <a:xfrm>
            <a:off x="2135188" y="2392363"/>
            <a:ext cx="735012" cy="884237"/>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tx2"/>
                </a:solidFill>
              </a:rPr>
              <a:t>DNA</a:t>
            </a:r>
          </a:p>
          <a:p>
            <a:r>
              <a:rPr lang="en-US" sz="3200" b="1">
                <a:solidFill>
                  <a:schemeClr val="tx2"/>
                </a:solidFill>
                <a:sym typeface="Symbol" charset="2"/>
              </a:rPr>
              <a:t></a:t>
            </a:r>
          </a:p>
        </p:txBody>
      </p:sp>
      <p:sp>
        <p:nvSpPr>
          <p:cNvPr id="506886" name="Rectangle 6"/>
          <p:cNvSpPr>
            <a:spLocks noChangeArrowheads="1"/>
          </p:cNvSpPr>
          <p:nvPr/>
        </p:nvSpPr>
        <p:spPr bwMode="auto">
          <a:xfrm>
            <a:off x="2819400" y="2362200"/>
            <a:ext cx="3505200" cy="3978275"/>
          </a:xfrm>
          <a:prstGeom prst="rect">
            <a:avLst/>
          </a:prstGeom>
          <a:solidFill>
            <a:srgbClr val="E2D8EF"/>
          </a:solidFill>
          <a:ln w="9525">
            <a:solidFill>
              <a:schemeClr val="tx1"/>
            </a:solidFill>
            <a:miter lim="800000"/>
            <a:headEnd/>
            <a:tailEnd/>
          </a:ln>
          <a:effectLst/>
        </p:spPr>
        <p:txBody>
          <a:bodyPr wrap="none" anchor="ctr">
            <a:prstTxWarp prst="textNoShape">
              <a:avLst/>
            </a:prstTxWarp>
          </a:bodyPr>
          <a:lstStyle/>
          <a:p>
            <a:endParaRPr lang="en-US"/>
          </a:p>
        </p:txBody>
      </p:sp>
      <p:grpSp>
        <p:nvGrpSpPr>
          <p:cNvPr id="2" name="Group 7"/>
          <p:cNvGrpSpPr>
            <a:grpSpLocks/>
          </p:cNvGrpSpPr>
          <p:nvPr/>
        </p:nvGrpSpPr>
        <p:grpSpPr bwMode="auto">
          <a:xfrm>
            <a:off x="5354638" y="1981200"/>
            <a:ext cx="776287" cy="4191000"/>
            <a:chOff x="3373" y="1248"/>
            <a:chExt cx="489" cy="2640"/>
          </a:xfrm>
        </p:grpSpPr>
        <p:sp>
          <p:nvSpPr>
            <p:cNvPr id="506888" name="Rectangle 8"/>
            <p:cNvSpPr>
              <a:spLocks noChangeArrowheads="1"/>
            </p:cNvSpPr>
            <p:nvPr/>
          </p:nvSpPr>
          <p:spPr bwMode="auto">
            <a:xfrm>
              <a:off x="3498" y="1593"/>
              <a:ext cx="240" cy="48"/>
            </a:xfrm>
            <a:prstGeom prst="rect">
              <a:avLst/>
            </a:prstGeom>
            <a:solidFill>
              <a:srgbClr val="0F116A"/>
            </a:solidFill>
            <a:ln w="9525">
              <a:solidFill>
                <a:schemeClr val="tx1"/>
              </a:solidFill>
              <a:miter lim="800000"/>
              <a:headEnd/>
              <a:tailEnd/>
            </a:ln>
            <a:effectLst/>
          </p:spPr>
          <p:txBody>
            <a:bodyPr wrap="none" anchor="ctr">
              <a:prstTxWarp prst="textNoShape">
                <a:avLst/>
              </a:prstTxWarp>
            </a:bodyPr>
            <a:lstStyle/>
            <a:p>
              <a:endParaRPr lang="en-US"/>
            </a:p>
          </p:txBody>
        </p:sp>
        <p:sp>
          <p:nvSpPr>
            <p:cNvPr id="506889" name="Rectangle 9"/>
            <p:cNvSpPr>
              <a:spLocks noChangeArrowheads="1"/>
            </p:cNvSpPr>
            <p:nvPr/>
          </p:nvSpPr>
          <p:spPr bwMode="auto">
            <a:xfrm>
              <a:off x="3373" y="1248"/>
              <a:ext cx="48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00005"/>
                  </a:solidFill>
                </a:rPr>
                <a:t>child</a:t>
              </a:r>
              <a:endParaRPr lang="en-US" sz="3200" b="1">
                <a:solidFill>
                  <a:schemeClr val="tx2"/>
                </a:solidFill>
                <a:sym typeface="Symbol" charset="2"/>
              </a:endParaRPr>
            </a:p>
          </p:txBody>
        </p:sp>
        <p:sp>
          <p:nvSpPr>
            <p:cNvPr id="506890" name="Rectangle 10"/>
            <p:cNvSpPr>
              <a:spLocks noChangeArrowheads="1"/>
            </p:cNvSpPr>
            <p:nvPr/>
          </p:nvSpPr>
          <p:spPr bwMode="auto">
            <a:xfrm>
              <a:off x="3498" y="1834"/>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506891" name="Rectangle 11"/>
            <p:cNvSpPr>
              <a:spLocks noChangeArrowheads="1"/>
            </p:cNvSpPr>
            <p:nvPr/>
          </p:nvSpPr>
          <p:spPr bwMode="auto">
            <a:xfrm>
              <a:off x="3498" y="2410"/>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506892" name="Rectangle 12"/>
            <p:cNvSpPr>
              <a:spLocks noChangeArrowheads="1"/>
            </p:cNvSpPr>
            <p:nvPr/>
          </p:nvSpPr>
          <p:spPr bwMode="auto">
            <a:xfrm>
              <a:off x="3498" y="2938"/>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506893" name="Rectangle 13"/>
            <p:cNvSpPr>
              <a:spLocks noChangeArrowheads="1"/>
            </p:cNvSpPr>
            <p:nvPr/>
          </p:nvSpPr>
          <p:spPr bwMode="auto">
            <a:xfrm>
              <a:off x="3498" y="3274"/>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506894" name="Rectangle 14"/>
            <p:cNvSpPr>
              <a:spLocks noChangeArrowheads="1"/>
            </p:cNvSpPr>
            <p:nvPr/>
          </p:nvSpPr>
          <p:spPr bwMode="auto">
            <a:xfrm>
              <a:off x="3498" y="3466"/>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506895" name="Rectangle 15"/>
            <p:cNvSpPr>
              <a:spLocks noChangeArrowheads="1"/>
            </p:cNvSpPr>
            <p:nvPr/>
          </p:nvSpPr>
          <p:spPr bwMode="auto">
            <a:xfrm>
              <a:off x="3498" y="2832"/>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506896" name="Rectangle 16"/>
            <p:cNvSpPr>
              <a:spLocks noChangeArrowheads="1"/>
            </p:cNvSpPr>
            <p:nvPr/>
          </p:nvSpPr>
          <p:spPr bwMode="auto">
            <a:xfrm>
              <a:off x="3498" y="3840"/>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506897" name="Rectangle 17"/>
            <p:cNvSpPr>
              <a:spLocks noChangeArrowheads="1"/>
            </p:cNvSpPr>
            <p:nvPr/>
          </p:nvSpPr>
          <p:spPr bwMode="auto">
            <a:xfrm>
              <a:off x="3498" y="2112"/>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grpSp>
      <p:grpSp>
        <p:nvGrpSpPr>
          <p:cNvPr id="3" name="Group 18"/>
          <p:cNvGrpSpPr>
            <a:grpSpLocks/>
          </p:cNvGrpSpPr>
          <p:nvPr/>
        </p:nvGrpSpPr>
        <p:grpSpPr bwMode="auto">
          <a:xfrm>
            <a:off x="2851150" y="1981200"/>
            <a:ext cx="776288" cy="4191000"/>
            <a:chOff x="1796" y="1248"/>
            <a:chExt cx="489" cy="2640"/>
          </a:xfrm>
        </p:grpSpPr>
        <p:sp>
          <p:nvSpPr>
            <p:cNvPr id="506899" name="Rectangle 19"/>
            <p:cNvSpPr>
              <a:spLocks noChangeArrowheads="1"/>
            </p:cNvSpPr>
            <p:nvPr/>
          </p:nvSpPr>
          <p:spPr bwMode="auto">
            <a:xfrm>
              <a:off x="1796" y="1248"/>
              <a:ext cx="489"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00005"/>
                  </a:solidFill>
                </a:rPr>
                <a:t>Mom</a:t>
              </a:r>
              <a:endParaRPr lang="en-US" sz="3200" b="1">
                <a:solidFill>
                  <a:schemeClr val="tx2"/>
                </a:solidFill>
                <a:sym typeface="Symbol" charset="2"/>
              </a:endParaRPr>
            </a:p>
          </p:txBody>
        </p:sp>
        <p:sp>
          <p:nvSpPr>
            <p:cNvPr id="506900" name="Rectangle 20"/>
            <p:cNvSpPr>
              <a:spLocks noChangeArrowheads="1"/>
            </p:cNvSpPr>
            <p:nvPr/>
          </p:nvSpPr>
          <p:spPr bwMode="auto">
            <a:xfrm>
              <a:off x="1920" y="1593"/>
              <a:ext cx="240" cy="48"/>
            </a:xfrm>
            <a:prstGeom prst="rect">
              <a:avLst/>
            </a:prstGeom>
            <a:solidFill>
              <a:srgbClr val="0F116A"/>
            </a:solidFill>
            <a:ln w="9525">
              <a:solidFill>
                <a:schemeClr val="tx1"/>
              </a:solidFill>
              <a:miter lim="800000"/>
              <a:headEnd/>
              <a:tailEnd/>
            </a:ln>
            <a:effectLst/>
          </p:spPr>
          <p:txBody>
            <a:bodyPr wrap="none" anchor="ctr">
              <a:prstTxWarp prst="textNoShape">
                <a:avLst/>
              </a:prstTxWarp>
            </a:bodyPr>
            <a:lstStyle/>
            <a:p>
              <a:endParaRPr lang="en-US"/>
            </a:p>
          </p:txBody>
        </p:sp>
        <p:sp>
          <p:nvSpPr>
            <p:cNvPr id="506901" name="Rectangle 21"/>
            <p:cNvSpPr>
              <a:spLocks noChangeArrowheads="1"/>
            </p:cNvSpPr>
            <p:nvPr/>
          </p:nvSpPr>
          <p:spPr bwMode="auto">
            <a:xfrm>
              <a:off x="1920" y="1929"/>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506902" name="Rectangle 22"/>
            <p:cNvSpPr>
              <a:spLocks noChangeArrowheads="1"/>
            </p:cNvSpPr>
            <p:nvPr/>
          </p:nvSpPr>
          <p:spPr bwMode="auto">
            <a:xfrm>
              <a:off x="1920" y="3129"/>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506903" name="Rectangle 23"/>
            <p:cNvSpPr>
              <a:spLocks noChangeArrowheads="1"/>
            </p:cNvSpPr>
            <p:nvPr/>
          </p:nvSpPr>
          <p:spPr bwMode="auto">
            <a:xfrm>
              <a:off x="1920" y="2746"/>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506904" name="Rectangle 24"/>
            <p:cNvSpPr>
              <a:spLocks noChangeArrowheads="1"/>
            </p:cNvSpPr>
            <p:nvPr/>
          </p:nvSpPr>
          <p:spPr bwMode="auto">
            <a:xfrm>
              <a:off x="1920" y="2112"/>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506905" name="Rectangle 25"/>
            <p:cNvSpPr>
              <a:spLocks noChangeArrowheads="1"/>
            </p:cNvSpPr>
            <p:nvPr/>
          </p:nvSpPr>
          <p:spPr bwMode="auto">
            <a:xfrm>
              <a:off x="1920" y="2938"/>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506906" name="Rectangle 26"/>
            <p:cNvSpPr>
              <a:spLocks noChangeArrowheads="1"/>
            </p:cNvSpPr>
            <p:nvPr/>
          </p:nvSpPr>
          <p:spPr bwMode="auto">
            <a:xfrm>
              <a:off x="1920" y="3466"/>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506907" name="Rectangle 27"/>
            <p:cNvSpPr>
              <a:spLocks noChangeArrowheads="1"/>
            </p:cNvSpPr>
            <p:nvPr/>
          </p:nvSpPr>
          <p:spPr bwMode="auto">
            <a:xfrm>
              <a:off x="1920" y="3840"/>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grpSp>
      <p:grpSp>
        <p:nvGrpSpPr>
          <p:cNvPr id="4" name="Group 28"/>
          <p:cNvGrpSpPr>
            <a:grpSpLocks/>
          </p:cNvGrpSpPr>
          <p:nvPr/>
        </p:nvGrpSpPr>
        <p:grpSpPr bwMode="auto">
          <a:xfrm>
            <a:off x="3832225" y="1981200"/>
            <a:ext cx="481013" cy="3886200"/>
            <a:chOff x="2414" y="1248"/>
            <a:chExt cx="303" cy="2448"/>
          </a:xfrm>
        </p:grpSpPr>
        <p:sp>
          <p:nvSpPr>
            <p:cNvPr id="506909" name="Rectangle 29"/>
            <p:cNvSpPr>
              <a:spLocks noChangeArrowheads="1"/>
            </p:cNvSpPr>
            <p:nvPr/>
          </p:nvSpPr>
          <p:spPr bwMode="auto">
            <a:xfrm>
              <a:off x="2446" y="1593"/>
              <a:ext cx="240" cy="48"/>
            </a:xfrm>
            <a:prstGeom prst="rect">
              <a:avLst/>
            </a:prstGeom>
            <a:solidFill>
              <a:srgbClr val="0F116A"/>
            </a:solidFill>
            <a:ln w="9525">
              <a:solidFill>
                <a:schemeClr val="tx1"/>
              </a:solidFill>
              <a:miter lim="800000"/>
              <a:headEnd/>
              <a:tailEnd/>
            </a:ln>
            <a:effectLst/>
          </p:spPr>
          <p:txBody>
            <a:bodyPr wrap="none" anchor="ctr">
              <a:prstTxWarp prst="textNoShape">
                <a:avLst/>
              </a:prstTxWarp>
            </a:bodyPr>
            <a:lstStyle/>
            <a:p>
              <a:endParaRPr lang="en-US"/>
            </a:p>
          </p:txBody>
        </p:sp>
        <p:sp>
          <p:nvSpPr>
            <p:cNvPr id="506910" name="Rectangle 30"/>
            <p:cNvSpPr>
              <a:spLocks noChangeArrowheads="1"/>
            </p:cNvSpPr>
            <p:nvPr/>
          </p:nvSpPr>
          <p:spPr bwMode="auto">
            <a:xfrm>
              <a:off x="2446" y="3129"/>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506911" name="Rectangle 31"/>
            <p:cNvSpPr>
              <a:spLocks noChangeArrowheads="1"/>
            </p:cNvSpPr>
            <p:nvPr/>
          </p:nvSpPr>
          <p:spPr bwMode="auto">
            <a:xfrm>
              <a:off x="2446" y="2256"/>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506912" name="Rectangle 32"/>
            <p:cNvSpPr>
              <a:spLocks noChangeArrowheads="1"/>
            </p:cNvSpPr>
            <p:nvPr/>
          </p:nvSpPr>
          <p:spPr bwMode="auto">
            <a:xfrm>
              <a:off x="2414" y="1248"/>
              <a:ext cx="303"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00005"/>
                  </a:solidFill>
                </a:rPr>
                <a:t>F1</a:t>
              </a:r>
              <a:endParaRPr lang="en-US" sz="3200" b="1">
                <a:solidFill>
                  <a:schemeClr val="tx2"/>
                </a:solidFill>
                <a:sym typeface="Symbol" charset="2"/>
              </a:endParaRPr>
            </a:p>
          </p:txBody>
        </p:sp>
        <p:sp>
          <p:nvSpPr>
            <p:cNvPr id="506913" name="Rectangle 33"/>
            <p:cNvSpPr>
              <a:spLocks noChangeArrowheads="1"/>
            </p:cNvSpPr>
            <p:nvPr/>
          </p:nvSpPr>
          <p:spPr bwMode="auto">
            <a:xfrm>
              <a:off x="2445" y="1929"/>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506914" name="Rectangle 34"/>
            <p:cNvSpPr>
              <a:spLocks noChangeArrowheads="1"/>
            </p:cNvSpPr>
            <p:nvPr/>
          </p:nvSpPr>
          <p:spPr bwMode="auto">
            <a:xfrm>
              <a:off x="2445" y="2640"/>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506915" name="Rectangle 35"/>
            <p:cNvSpPr>
              <a:spLocks noChangeArrowheads="1"/>
            </p:cNvSpPr>
            <p:nvPr/>
          </p:nvSpPr>
          <p:spPr bwMode="auto">
            <a:xfrm>
              <a:off x="2445" y="2832"/>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506916" name="Rectangle 36"/>
            <p:cNvSpPr>
              <a:spLocks noChangeArrowheads="1"/>
            </p:cNvSpPr>
            <p:nvPr/>
          </p:nvSpPr>
          <p:spPr bwMode="auto">
            <a:xfrm>
              <a:off x="2446" y="3312"/>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506917" name="Rectangle 37"/>
            <p:cNvSpPr>
              <a:spLocks noChangeArrowheads="1"/>
            </p:cNvSpPr>
            <p:nvPr/>
          </p:nvSpPr>
          <p:spPr bwMode="auto">
            <a:xfrm>
              <a:off x="2446" y="3648"/>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grpSp>
      <p:grpSp>
        <p:nvGrpSpPr>
          <p:cNvPr id="5" name="Group 38"/>
          <p:cNvGrpSpPr>
            <a:grpSpLocks/>
          </p:cNvGrpSpPr>
          <p:nvPr/>
        </p:nvGrpSpPr>
        <p:grpSpPr bwMode="auto">
          <a:xfrm>
            <a:off x="4668838" y="1981200"/>
            <a:ext cx="481012" cy="4191000"/>
            <a:chOff x="2941" y="1248"/>
            <a:chExt cx="303" cy="2640"/>
          </a:xfrm>
        </p:grpSpPr>
        <p:sp>
          <p:nvSpPr>
            <p:cNvPr id="506919" name="Rectangle 39"/>
            <p:cNvSpPr>
              <a:spLocks noChangeArrowheads="1"/>
            </p:cNvSpPr>
            <p:nvPr/>
          </p:nvSpPr>
          <p:spPr bwMode="auto">
            <a:xfrm>
              <a:off x="2972" y="1593"/>
              <a:ext cx="240" cy="48"/>
            </a:xfrm>
            <a:prstGeom prst="rect">
              <a:avLst/>
            </a:prstGeom>
            <a:solidFill>
              <a:srgbClr val="0F116A"/>
            </a:solidFill>
            <a:ln w="9525">
              <a:solidFill>
                <a:schemeClr val="tx1"/>
              </a:solidFill>
              <a:miter lim="800000"/>
              <a:headEnd/>
              <a:tailEnd/>
            </a:ln>
            <a:effectLst/>
          </p:spPr>
          <p:txBody>
            <a:bodyPr wrap="none" anchor="ctr">
              <a:prstTxWarp prst="textNoShape">
                <a:avLst/>
              </a:prstTxWarp>
            </a:bodyPr>
            <a:lstStyle/>
            <a:p>
              <a:endParaRPr lang="en-US"/>
            </a:p>
          </p:txBody>
        </p:sp>
        <p:sp>
          <p:nvSpPr>
            <p:cNvPr id="506920" name="Rectangle 40"/>
            <p:cNvSpPr>
              <a:spLocks noChangeArrowheads="1"/>
            </p:cNvSpPr>
            <p:nvPr/>
          </p:nvSpPr>
          <p:spPr bwMode="auto">
            <a:xfrm>
              <a:off x="2972" y="1834"/>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506921" name="Rectangle 41"/>
            <p:cNvSpPr>
              <a:spLocks noChangeArrowheads="1"/>
            </p:cNvSpPr>
            <p:nvPr/>
          </p:nvSpPr>
          <p:spPr bwMode="auto">
            <a:xfrm>
              <a:off x="2972" y="2410"/>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506922" name="Rectangle 42"/>
            <p:cNvSpPr>
              <a:spLocks noChangeArrowheads="1"/>
            </p:cNvSpPr>
            <p:nvPr/>
          </p:nvSpPr>
          <p:spPr bwMode="auto">
            <a:xfrm>
              <a:off x="2973" y="3024"/>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506923" name="Rectangle 43"/>
            <p:cNvSpPr>
              <a:spLocks noChangeArrowheads="1"/>
            </p:cNvSpPr>
            <p:nvPr/>
          </p:nvSpPr>
          <p:spPr bwMode="auto">
            <a:xfrm>
              <a:off x="2972" y="3274"/>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506924" name="Rectangle 44"/>
            <p:cNvSpPr>
              <a:spLocks noChangeArrowheads="1"/>
            </p:cNvSpPr>
            <p:nvPr/>
          </p:nvSpPr>
          <p:spPr bwMode="auto">
            <a:xfrm>
              <a:off x="2941" y="1248"/>
              <a:ext cx="303"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00005"/>
                  </a:solidFill>
                </a:rPr>
                <a:t>F2</a:t>
              </a:r>
              <a:endParaRPr lang="en-US" sz="3200" b="1">
                <a:solidFill>
                  <a:schemeClr val="tx2"/>
                </a:solidFill>
                <a:sym typeface="Symbol" charset="2"/>
              </a:endParaRPr>
            </a:p>
          </p:txBody>
        </p:sp>
        <p:sp>
          <p:nvSpPr>
            <p:cNvPr id="506925" name="Rectangle 45"/>
            <p:cNvSpPr>
              <a:spLocks noChangeArrowheads="1"/>
            </p:cNvSpPr>
            <p:nvPr/>
          </p:nvSpPr>
          <p:spPr bwMode="auto">
            <a:xfrm>
              <a:off x="2973" y="2832"/>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506926" name="Rectangle 46"/>
            <p:cNvSpPr>
              <a:spLocks noChangeArrowheads="1"/>
            </p:cNvSpPr>
            <p:nvPr/>
          </p:nvSpPr>
          <p:spPr bwMode="auto">
            <a:xfrm>
              <a:off x="2973" y="3840"/>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506927" name="Rectangle 47"/>
            <p:cNvSpPr>
              <a:spLocks noChangeArrowheads="1"/>
            </p:cNvSpPr>
            <p:nvPr/>
          </p:nvSpPr>
          <p:spPr bwMode="auto">
            <a:xfrm>
              <a:off x="2972" y="2016"/>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grpSp>
      <p:sp>
        <p:nvSpPr>
          <p:cNvPr id="506928" name="Text Box 48"/>
          <p:cNvSpPr txBox="1">
            <a:spLocks noChangeArrowheads="1"/>
          </p:cNvSpPr>
          <p:nvPr/>
        </p:nvSpPr>
        <p:spPr bwMode="auto">
          <a:xfrm>
            <a:off x="2381250" y="1981200"/>
            <a:ext cx="438150" cy="641350"/>
          </a:xfrm>
          <a:prstGeom prst="rect">
            <a:avLst/>
          </a:prstGeom>
          <a:noFill/>
          <a:ln w="9525">
            <a:noFill/>
            <a:miter lim="800000"/>
            <a:headEnd/>
            <a:tailEnd/>
          </a:ln>
          <a:effectLst/>
        </p:spPr>
        <p:txBody>
          <a:bodyPr anchor="ctr">
            <a:prstTxWarp prst="textNoShape">
              <a:avLst/>
            </a:prstTxWarp>
            <a:spAutoFit/>
          </a:bodyPr>
          <a:lstStyle/>
          <a:p>
            <a:r>
              <a:rPr lang="en-US" sz="3600" b="1">
                <a:solidFill>
                  <a:srgbClr val="CC0000"/>
                </a:solidFill>
              </a:rPr>
              <a:t>–</a:t>
            </a:r>
            <a:endParaRPr lang="en-US" sz="3600"/>
          </a:p>
        </p:txBody>
      </p:sp>
      <p:sp>
        <p:nvSpPr>
          <p:cNvPr id="506929" name="Rectangle 49"/>
          <p:cNvSpPr>
            <a:spLocks noChangeArrowheads="1"/>
          </p:cNvSpPr>
          <p:nvPr/>
        </p:nvSpPr>
        <p:spPr bwMode="auto">
          <a:xfrm>
            <a:off x="3003550" y="2749550"/>
            <a:ext cx="509588" cy="3502025"/>
          </a:xfrm>
          <a:prstGeom prst="rect">
            <a:avLst/>
          </a:prstGeom>
          <a:solidFill>
            <a:srgbClr val="E2D8EF"/>
          </a:solidFill>
          <a:ln w="9525">
            <a:noFill/>
            <a:miter lim="800000"/>
            <a:headEnd/>
            <a:tailEnd/>
          </a:ln>
          <a:effectLst/>
        </p:spPr>
        <p:txBody>
          <a:bodyPr wrap="none" anchor="ctr">
            <a:prstTxWarp prst="textNoShape">
              <a:avLst/>
            </a:prstTxWarp>
          </a:bodyPr>
          <a:lstStyle/>
          <a:p>
            <a:endParaRPr lang="en-US"/>
          </a:p>
        </p:txBody>
      </p:sp>
      <p:sp>
        <p:nvSpPr>
          <p:cNvPr id="506930" name="Rectangle 50"/>
          <p:cNvSpPr>
            <a:spLocks noChangeArrowheads="1"/>
          </p:cNvSpPr>
          <p:nvPr/>
        </p:nvSpPr>
        <p:spPr bwMode="auto">
          <a:xfrm>
            <a:off x="5487988" y="2749550"/>
            <a:ext cx="509587" cy="3502025"/>
          </a:xfrm>
          <a:prstGeom prst="rect">
            <a:avLst/>
          </a:prstGeom>
          <a:solidFill>
            <a:srgbClr val="E2D8EF"/>
          </a:solidFill>
          <a:ln w="9525">
            <a:noFill/>
            <a:miter lim="800000"/>
            <a:headEnd/>
            <a:tailEnd/>
          </a:ln>
          <a:effectLst/>
        </p:spPr>
        <p:txBody>
          <a:bodyPr wrap="none" anchor="ctr">
            <a:prstTxWarp prst="textNoShape">
              <a:avLst/>
            </a:prstTxWarp>
          </a:bodyPr>
          <a:lstStyle/>
          <a:p>
            <a:endParaRPr lang="en-US"/>
          </a:p>
        </p:txBody>
      </p:sp>
      <p:sp>
        <p:nvSpPr>
          <p:cNvPr id="506931" name="Rectangle 51"/>
          <p:cNvSpPr>
            <a:spLocks noChangeArrowheads="1"/>
          </p:cNvSpPr>
          <p:nvPr/>
        </p:nvSpPr>
        <p:spPr bwMode="auto">
          <a:xfrm>
            <a:off x="3781425" y="2749550"/>
            <a:ext cx="509588" cy="3502025"/>
          </a:xfrm>
          <a:prstGeom prst="rect">
            <a:avLst/>
          </a:prstGeom>
          <a:solidFill>
            <a:srgbClr val="E2D8EF"/>
          </a:solidFill>
          <a:ln w="9525">
            <a:noFill/>
            <a:miter lim="800000"/>
            <a:headEnd/>
            <a:tailEnd/>
          </a:ln>
          <a:effectLst/>
        </p:spPr>
        <p:txBody>
          <a:bodyPr wrap="none" anchor="ctr">
            <a:prstTxWarp prst="textNoShape">
              <a:avLst/>
            </a:prstTxWarp>
          </a:bodyPr>
          <a:lstStyle/>
          <a:p>
            <a:endParaRPr lang="en-US"/>
          </a:p>
        </p:txBody>
      </p:sp>
      <p:sp>
        <p:nvSpPr>
          <p:cNvPr id="506932" name="Rectangle 52"/>
          <p:cNvSpPr>
            <a:spLocks noChangeArrowheads="1"/>
          </p:cNvSpPr>
          <p:nvPr/>
        </p:nvSpPr>
        <p:spPr bwMode="auto">
          <a:xfrm>
            <a:off x="4681538" y="2749550"/>
            <a:ext cx="509587" cy="3502025"/>
          </a:xfrm>
          <a:prstGeom prst="rect">
            <a:avLst/>
          </a:prstGeom>
          <a:solidFill>
            <a:srgbClr val="E2D8EF"/>
          </a:solidFill>
          <a:ln w="9525">
            <a:noFill/>
            <a:miter lim="800000"/>
            <a:headEnd/>
            <a:tailEnd/>
          </a:ln>
          <a:effectLst/>
        </p:spPr>
        <p:txBody>
          <a:bodyPr wrap="none" anchor="ctr">
            <a:prstTxWarp prst="textNoShape">
              <a:avLst/>
            </a:prstTxWarp>
          </a:bodyPr>
          <a:lstStyle/>
          <a:p>
            <a:endParaRPr lang="en-US"/>
          </a:p>
        </p:txBody>
      </p:sp>
      <p:sp>
        <p:nvSpPr>
          <p:cNvPr id="506933" name="AutoShape 53"/>
          <p:cNvSpPr>
            <a:spLocks noChangeArrowheads="1"/>
          </p:cNvSpPr>
          <p:nvPr/>
        </p:nvSpPr>
        <p:spPr bwMode="auto">
          <a:xfrm>
            <a:off x="4565650" y="2420938"/>
            <a:ext cx="654050" cy="3870325"/>
          </a:xfrm>
          <a:prstGeom prst="roundRect">
            <a:avLst>
              <a:gd name="adj" fmla="val 16667"/>
            </a:avLst>
          </a:prstGeom>
          <a:noFill/>
          <a:ln w="38100">
            <a:solidFill>
              <a:srgbClr val="CC0000"/>
            </a:solidFill>
            <a:round/>
            <a:headEnd/>
            <a:tailEn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12200407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2000"/>
                                        <p:tgtEl>
                                          <p:spTgt spid="506929"/>
                                        </p:tgtEl>
                                      </p:cBhvr>
                                    </p:animEffect>
                                    <p:set>
                                      <p:cBhvr>
                                        <p:cTn id="7" dur="1" fill="hold">
                                          <p:stCondLst>
                                            <p:cond delay="1999"/>
                                          </p:stCondLst>
                                        </p:cTn>
                                        <p:tgtEl>
                                          <p:spTgt spid="50692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Bubbles"/>
                                        </p:tgtEl>
                                      </p:cMediaNode>
                                    </p:audio>
                                  </p:subTnLst>
                                </p:cTn>
                              </p:par>
                            </p:childTnLst>
                          </p:cTn>
                        </p:par>
                        <p:par>
                          <p:cTn id="8" fill="hold">
                            <p:stCondLst>
                              <p:cond delay="2000"/>
                            </p:stCondLst>
                            <p:childTnLst>
                              <p:par>
                                <p:cTn id="9" presetID="22" presetClass="exit" presetSubtype="4" fill="hold" grpId="0" nodeType="afterEffect">
                                  <p:stCondLst>
                                    <p:cond delay="0"/>
                                  </p:stCondLst>
                                  <p:childTnLst>
                                    <p:animEffect transition="out" filter="wipe(down)">
                                      <p:cBhvr>
                                        <p:cTn id="10" dur="2000"/>
                                        <p:tgtEl>
                                          <p:spTgt spid="506930"/>
                                        </p:tgtEl>
                                      </p:cBhvr>
                                    </p:animEffect>
                                    <p:set>
                                      <p:cBhvr>
                                        <p:cTn id="11" dur="1" fill="hold">
                                          <p:stCondLst>
                                            <p:cond delay="1999"/>
                                          </p:stCondLst>
                                        </p:cTn>
                                        <p:tgtEl>
                                          <p:spTgt spid="506930"/>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3" name="Bubbles"/>
                                        </p:tgtEl>
                                      </p:cMediaNode>
                                    </p:audio>
                                  </p:subTnLst>
                                </p:cTn>
                              </p:par>
                            </p:childTnLst>
                          </p:cTn>
                        </p:par>
                        <p:par>
                          <p:cTn id="12" fill="hold">
                            <p:stCondLst>
                              <p:cond delay="4000"/>
                            </p:stCondLst>
                            <p:childTnLst>
                              <p:par>
                                <p:cTn id="13" presetID="22" presetClass="exit" presetSubtype="4" fill="hold" grpId="0" nodeType="afterEffect">
                                  <p:stCondLst>
                                    <p:cond delay="0"/>
                                  </p:stCondLst>
                                  <p:childTnLst>
                                    <p:animEffect transition="out" filter="wipe(down)">
                                      <p:cBhvr>
                                        <p:cTn id="14" dur="2000"/>
                                        <p:tgtEl>
                                          <p:spTgt spid="506931"/>
                                        </p:tgtEl>
                                      </p:cBhvr>
                                    </p:animEffect>
                                    <p:set>
                                      <p:cBhvr>
                                        <p:cTn id="15" dur="1" fill="hold">
                                          <p:stCondLst>
                                            <p:cond delay="1999"/>
                                          </p:stCondLst>
                                        </p:cTn>
                                        <p:tgtEl>
                                          <p:spTgt spid="506931"/>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Bubbles"/>
                                        </p:tgtEl>
                                      </p:cMediaNode>
                                    </p:audio>
                                  </p:subTnLst>
                                </p:cTn>
                              </p:par>
                            </p:childTnLst>
                          </p:cTn>
                        </p:par>
                        <p:par>
                          <p:cTn id="16" fill="hold">
                            <p:stCondLst>
                              <p:cond delay="6000"/>
                            </p:stCondLst>
                            <p:childTnLst>
                              <p:par>
                                <p:cTn id="17" presetID="22" presetClass="exit" presetSubtype="4" fill="hold" grpId="0" nodeType="afterEffect">
                                  <p:stCondLst>
                                    <p:cond delay="0"/>
                                  </p:stCondLst>
                                  <p:childTnLst>
                                    <p:animEffect transition="out" filter="wipe(down)">
                                      <p:cBhvr>
                                        <p:cTn id="18" dur="2000"/>
                                        <p:tgtEl>
                                          <p:spTgt spid="506932"/>
                                        </p:tgtEl>
                                      </p:cBhvr>
                                    </p:animEffect>
                                    <p:set>
                                      <p:cBhvr>
                                        <p:cTn id="19" dur="1" fill="hold">
                                          <p:stCondLst>
                                            <p:cond delay="1999"/>
                                          </p:stCondLst>
                                        </p:cTn>
                                        <p:tgtEl>
                                          <p:spTgt spid="506932"/>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Bubbles"/>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506933"/>
                                        </p:tgtEl>
                                        <p:attrNameLst>
                                          <p:attrName>style.visibility</p:attrName>
                                        </p:attrNameLst>
                                      </p:cBhvr>
                                      <p:to>
                                        <p:strVal val="visible"/>
                                      </p:to>
                                    </p:set>
                                    <p:animEffect transition="in" filter="wipe(up)">
                                      <p:cBhvr>
                                        <p:cTn id="24" dur="500"/>
                                        <p:tgtEl>
                                          <p:spTgt spid="506933"/>
                                        </p:tgtEl>
                                      </p:cBhvr>
                                    </p:animEffect>
                                  </p:childTnLst>
                                  <p:subTnLst>
                                    <p:audio>
                                      <p:cMediaNode>
                                        <p:cTn display="0" masterRel="sameClick">
                                          <p:stCondLst>
                                            <p:cond evt="begin" delay="0">
                                              <p:tn val="22"/>
                                            </p:cond>
                                          </p:stCondLst>
                                          <p:endCondLst>
                                            <p:cond evt="onStopAudio" delay="0">
                                              <p:tgtEl>
                                                <p:sldTgt/>
                                              </p:tgtEl>
                                            </p:cond>
                                          </p:endCondLst>
                                        </p:cTn>
                                        <p:tgtEl>
                                          <p:sndTgt r:embed="rId4"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929" grpId="0" animBg="1"/>
      <p:bldP spid="506930" grpId="0" animBg="1"/>
      <p:bldP spid="506931" grpId="0" animBg="1"/>
      <p:bldP spid="506932" grpId="0" animBg="1"/>
      <p:bldP spid="50693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a:xfrm>
            <a:off x="203200" y="266700"/>
            <a:ext cx="8305800" cy="762000"/>
          </a:xfrm>
        </p:spPr>
        <p:txBody>
          <a:bodyPr/>
          <a:lstStyle/>
          <a:p>
            <a:r>
              <a:rPr lang="en-US" dirty="0"/>
              <a:t>Many uses of restriction enzymes…</a:t>
            </a:r>
          </a:p>
        </p:txBody>
      </p:sp>
      <p:sp>
        <p:nvSpPr>
          <p:cNvPr id="474115" name="Rectangle 3" descr="Rectangle: Click to edit Master text styles&#10;Second level&#10;Third level&#10;Fourth level&#10;Fifth level"/>
          <p:cNvSpPr>
            <a:spLocks noGrp="1" noChangeArrowheads="1"/>
          </p:cNvSpPr>
          <p:nvPr>
            <p:ph type="body" idx="1"/>
          </p:nvPr>
        </p:nvSpPr>
        <p:spPr>
          <a:xfrm>
            <a:off x="381000" y="1028700"/>
            <a:ext cx="7772400" cy="5181600"/>
          </a:xfrm>
        </p:spPr>
        <p:txBody>
          <a:bodyPr/>
          <a:lstStyle/>
          <a:p>
            <a:r>
              <a:rPr lang="en-US" dirty="0"/>
              <a:t>Now that we can cut DNA with restriction enzymes…</a:t>
            </a:r>
          </a:p>
          <a:p>
            <a:pPr lvl="1"/>
            <a:r>
              <a:rPr lang="en-US" dirty="0"/>
              <a:t>we can cut up DNA from different people… or different organisms… </a:t>
            </a:r>
            <a:br>
              <a:rPr lang="en-US" dirty="0"/>
            </a:br>
            <a:r>
              <a:rPr lang="en-US" dirty="0"/>
              <a:t>and </a:t>
            </a:r>
            <a:r>
              <a:rPr lang="en-US" u="sng" dirty="0">
                <a:solidFill>
                  <a:srgbClr val="0F116A"/>
                </a:solidFill>
              </a:rPr>
              <a:t>compare it</a:t>
            </a:r>
            <a:endParaRPr lang="en-US" u="sng" dirty="0">
              <a:solidFill>
                <a:schemeClr val="tx2"/>
              </a:solidFill>
            </a:endParaRPr>
          </a:p>
          <a:p>
            <a:pPr lvl="1"/>
            <a:r>
              <a:rPr lang="en-US" dirty="0"/>
              <a:t>why?</a:t>
            </a:r>
          </a:p>
          <a:p>
            <a:pPr lvl="2"/>
            <a:r>
              <a:rPr lang="en-US" dirty="0"/>
              <a:t>forensics</a:t>
            </a:r>
          </a:p>
          <a:p>
            <a:pPr lvl="2"/>
            <a:r>
              <a:rPr lang="en-US" dirty="0"/>
              <a:t>medical diagnostics</a:t>
            </a:r>
          </a:p>
          <a:p>
            <a:pPr lvl="2"/>
            <a:r>
              <a:rPr lang="en-US" dirty="0"/>
              <a:t>paternity</a:t>
            </a:r>
          </a:p>
          <a:p>
            <a:pPr lvl="2"/>
            <a:r>
              <a:rPr lang="en-US" dirty="0"/>
              <a:t>evolutionary relationships </a:t>
            </a:r>
          </a:p>
          <a:p>
            <a:pPr lvl="2"/>
            <a:r>
              <a:rPr lang="en-US" dirty="0"/>
              <a:t>and more…</a:t>
            </a:r>
          </a:p>
        </p:txBody>
      </p:sp>
      <p:pic>
        <p:nvPicPr>
          <p:cNvPr id="474116" name="Picture 4" descr="20307618"/>
          <p:cNvPicPr>
            <a:picLocks noChangeAspect="1" noChangeArrowheads="1"/>
          </p:cNvPicPr>
          <p:nvPr/>
        </p:nvPicPr>
        <p:blipFill>
          <a:blip r:embed="rId3"/>
          <a:srcRect/>
          <a:stretch>
            <a:fillRect/>
          </a:stretch>
        </p:blipFill>
        <p:spPr bwMode="auto">
          <a:xfrm rot="-1800000">
            <a:off x="7169150" y="3810000"/>
            <a:ext cx="1974850" cy="1370013"/>
          </a:xfrm>
          <a:prstGeom prst="rect">
            <a:avLst/>
          </a:prstGeom>
          <a:noFill/>
        </p:spPr>
      </p:pic>
      <p:pic>
        <p:nvPicPr>
          <p:cNvPr id="474117" name="Picture 5" descr="21189505"/>
          <p:cNvPicPr>
            <a:picLocks noChangeAspect="1" noChangeArrowheads="1"/>
          </p:cNvPicPr>
          <p:nvPr/>
        </p:nvPicPr>
        <p:blipFill>
          <a:blip r:embed="rId4"/>
          <a:srcRect/>
          <a:stretch>
            <a:fillRect/>
          </a:stretch>
        </p:blipFill>
        <p:spPr bwMode="auto">
          <a:xfrm rot="10800000">
            <a:off x="6629400" y="3810000"/>
            <a:ext cx="1371600" cy="811213"/>
          </a:xfrm>
          <a:prstGeom prst="rect">
            <a:avLst/>
          </a:prstGeom>
          <a:noFill/>
        </p:spPr>
      </p:pic>
    </p:spTree>
    <p:extLst>
      <p:ext uri="{BB962C8B-B14F-4D97-AF65-F5344CB8AC3E}">
        <p14:creationId xmlns:p14="http://schemas.microsoft.com/office/powerpoint/2010/main" val="348365297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6075" name="AutoShape 283"/>
          <p:cNvSpPr>
            <a:spLocks noChangeArrowheads="1"/>
          </p:cNvSpPr>
          <p:nvPr/>
        </p:nvSpPr>
        <p:spPr bwMode="auto">
          <a:xfrm>
            <a:off x="122238" y="2143125"/>
            <a:ext cx="8888412" cy="2362200"/>
          </a:xfrm>
          <a:prstGeom prst="roundRect">
            <a:avLst>
              <a:gd name="adj" fmla="val 16667"/>
            </a:avLst>
          </a:prstGeom>
          <a:solidFill>
            <a:srgbClr val="FFEA18"/>
          </a:solidFill>
          <a:ln w="9525">
            <a:noFill/>
            <a:round/>
            <a:headEnd/>
            <a:tailEnd/>
          </a:ln>
          <a:effectLst/>
        </p:spPr>
        <p:txBody>
          <a:bodyPr wrap="none" anchor="ctr">
            <a:prstTxWarp prst="textNoShape">
              <a:avLst/>
            </a:prstTxWarp>
          </a:bodyPr>
          <a:lstStyle/>
          <a:p>
            <a:endParaRPr lang="en-US"/>
          </a:p>
        </p:txBody>
      </p:sp>
      <p:sp>
        <p:nvSpPr>
          <p:cNvPr id="545794" name="Rectangle 2"/>
          <p:cNvSpPr>
            <a:spLocks noGrp="1" noChangeArrowheads="1"/>
          </p:cNvSpPr>
          <p:nvPr>
            <p:ph type="ctrTitle"/>
          </p:nvPr>
        </p:nvSpPr>
        <p:spPr>
          <a:xfrm>
            <a:off x="950913" y="857250"/>
            <a:ext cx="7239000" cy="914400"/>
          </a:xfrm>
        </p:spPr>
        <p:txBody>
          <a:bodyPr/>
          <a:lstStyle/>
          <a:p>
            <a:pPr algn="ctr"/>
            <a:r>
              <a:rPr lang="en-US"/>
              <a:t>Making lots of copies of DNA</a:t>
            </a:r>
          </a:p>
        </p:txBody>
      </p:sp>
      <p:sp>
        <p:nvSpPr>
          <p:cNvPr id="545795" name="AutoShape 3"/>
          <p:cNvSpPr>
            <a:spLocks noGrp="1" noChangeArrowheads="1"/>
          </p:cNvSpPr>
          <p:nvPr>
            <p:ph type="subTitle" idx="1"/>
          </p:nvPr>
        </p:nvSpPr>
        <p:spPr>
          <a:xfrm>
            <a:off x="733425" y="4854575"/>
            <a:ext cx="7672388" cy="1114425"/>
          </a:xfrm>
          <a:prstGeom prst="roundRect">
            <a:avLst>
              <a:gd name="adj" fmla="val 16667"/>
            </a:avLst>
          </a:prstGeom>
          <a:solidFill>
            <a:schemeClr val="accent6">
              <a:lumMod val="60000"/>
              <a:lumOff val="40000"/>
            </a:schemeClr>
          </a:solidFill>
          <a:ln/>
        </p:spPr>
        <p:txBody>
          <a:bodyPr>
            <a:normAutofit lnSpcReduction="10000"/>
          </a:bodyPr>
          <a:lstStyle/>
          <a:p>
            <a:pPr algn="ctr"/>
            <a:r>
              <a:rPr lang="en-US" dirty="0">
                <a:solidFill>
                  <a:srgbClr val="000000"/>
                </a:solidFill>
              </a:rPr>
              <a:t>But it would be so much easier if we didn’t have to use bacteria every time…</a:t>
            </a:r>
          </a:p>
        </p:txBody>
      </p:sp>
      <p:sp>
        <p:nvSpPr>
          <p:cNvPr id="545796" name="AutoShape 4"/>
          <p:cNvSpPr>
            <a:spLocks noChangeArrowheads="1"/>
          </p:cNvSpPr>
          <p:nvPr/>
        </p:nvSpPr>
        <p:spPr bwMode="auto">
          <a:xfrm rot="9000000">
            <a:off x="752475" y="3500438"/>
            <a:ext cx="641350" cy="641350"/>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pic>
        <p:nvPicPr>
          <p:cNvPr id="545809" name="Picture 17" descr="2118950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10800000">
            <a:off x="258763" y="3549650"/>
            <a:ext cx="633412" cy="374650"/>
          </a:xfrm>
          <a:prstGeom prst="rect">
            <a:avLst/>
          </a:prstGeom>
          <a:noFill/>
        </p:spPr>
      </p:pic>
      <p:grpSp>
        <p:nvGrpSpPr>
          <p:cNvPr id="2" name="Group 24"/>
          <p:cNvGrpSpPr>
            <a:grpSpLocks/>
          </p:cNvGrpSpPr>
          <p:nvPr/>
        </p:nvGrpSpPr>
        <p:grpSpPr bwMode="auto">
          <a:xfrm>
            <a:off x="1125538" y="2700338"/>
            <a:ext cx="1181100" cy="641350"/>
            <a:chOff x="351" y="301"/>
            <a:chExt cx="744" cy="404"/>
          </a:xfrm>
        </p:grpSpPr>
        <p:sp>
          <p:nvSpPr>
            <p:cNvPr id="545797" name="AutoShape 5"/>
            <p:cNvSpPr>
              <a:spLocks noChangeArrowheads="1"/>
            </p:cNvSpPr>
            <p:nvPr/>
          </p:nvSpPr>
          <p:spPr bwMode="auto">
            <a:xfrm rot="41400000">
              <a:off x="691" y="301"/>
              <a:ext cx="404" cy="404"/>
            </a:xfrm>
            <a:custGeom>
              <a:avLst/>
              <a:gdLst>
                <a:gd name="G0" fmla="+- 7178 0 0"/>
                <a:gd name="G1" fmla="+- -8427439 0 0"/>
                <a:gd name="G2" fmla="+- 0 0 -8427439"/>
                <a:gd name="T0" fmla="*/ 0 256 1"/>
                <a:gd name="T1" fmla="*/ 180 256 1"/>
                <a:gd name="G3" fmla="+- -8427439 T0 T1"/>
                <a:gd name="T2" fmla="*/ 0 256 1"/>
                <a:gd name="T3" fmla="*/ 90 256 1"/>
                <a:gd name="G4" fmla="+- -8427439 T2 T3"/>
                <a:gd name="G5" fmla="*/ G4 2 1"/>
                <a:gd name="T4" fmla="*/ 90 256 1"/>
                <a:gd name="T5" fmla="*/ 0 256 1"/>
                <a:gd name="G6" fmla="+- -8427439 T4 T5"/>
                <a:gd name="G7" fmla="*/ G6 2 1"/>
                <a:gd name="G8" fmla="abs -842743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78"/>
                <a:gd name="G18" fmla="*/ 7178 1 2"/>
                <a:gd name="G19" fmla="+- G18 5400 0"/>
                <a:gd name="G20" fmla="cos G19 -8427439"/>
                <a:gd name="G21" fmla="sin G19 -8427439"/>
                <a:gd name="G22" fmla="+- G20 10800 0"/>
                <a:gd name="G23" fmla="+- G21 10800 0"/>
                <a:gd name="G24" fmla="+- 10800 0 G20"/>
                <a:gd name="G25" fmla="+- 7178 10800 0"/>
                <a:gd name="G26" fmla="?: G9 G17 G25"/>
                <a:gd name="G27" fmla="?: G9 0 21600"/>
                <a:gd name="G28" fmla="cos 10800 -8427439"/>
                <a:gd name="G29" fmla="sin 10800 -8427439"/>
                <a:gd name="G30" fmla="sin 7178 -8427439"/>
                <a:gd name="G31" fmla="+- G28 10800 0"/>
                <a:gd name="G32" fmla="+- G29 10800 0"/>
                <a:gd name="G33" fmla="+- G30 10800 0"/>
                <a:gd name="G34" fmla="?: G4 0 G31"/>
                <a:gd name="G35" fmla="?: -8427439 G34 0"/>
                <a:gd name="G36" fmla="?: G6 G35 G31"/>
                <a:gd name="G37" fmla="+- 21600 0 G36"/>
                <a:gd name="G38" fmla="?: G4 0 G33"/>
                <a:gd name="G39" fmla="?: -8427439 G38 G32"/>
                <a:gd name="G40" fmla="?: G6 G39 0"/>
                <a:gd name="G41" fmla="?: G4 G32 21600"/>
                <a:gd name="G42" fmla="?: G6 G41 G33"/>
                <a:gd name="T12" fmla="*/ 10800 w 21600"/>
                <a:gd name="T13" fmla="*/ 0 h 21600"/>
                <a:gd name="T14" fmla="*/ 5192 w 21600"/>
                <a:gd name="T15" fmla="*/ 3774 h 21600"/>
                <a:gd name="T16" fmla="*/ 10800 w 21600"/>
                <a:gd name="T17" fmla="*/ 3622 h 21600"/>
                <a:gd name="T18" fmla="*/ 16408 w 21600"/>
                <a:gd name="T19" fmla="*/ 377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322" y="5189"/>
                  </a:moveTo>
                  <a:cubicBezTo>
                    <a:pt x="7594" y="4174"/>
                    <a:pt x="9172" y="3621"/>
                    <a:pt x="10800" y="3621"/>
                  </a:cubicBezTo>
                  <a:cubicBezTo>
                    <a:pt x="12427" y="3621"/>
                    <a:pt x="14005" y="4174"/>
                    <a:pt x="15277" y="5189"/>
                  </a:cubicBezTo>
                  <a:lnTo>
                    <a:pt x="17536" y="2358"/>
                  </a:lnTo>
                  <a:cubicBezTo>
                    <a:pt x="15623" y="831"/>
                    <a:pt x="13248" y="0"/>
                    <a:pt x="10799" y="0"/>
                  </a:cubicBezTo>
                  <a:cubicBezTo>
                    <a:pt x="8351" y="0"/>
                    <a:pt x="5976" y="831"/>
                    <a:pt x="4063" y="2358"/>
                  </a:cubicBezTo>
                  <a:close/>
                </a:path>
              </a:pathLst>
            </a:custGeom>
            <a:solidFill>
              <a:srgbClr val="2C8516"/>
            </a:solidFill>
            <a:ln w="9525">
              <a:solidFill>
                <a:srgbClr val="2C8516"/>
              </a:solidFill>
              <a:miter lim="800000"/>
              <a:headEnd/>
              <a:tailEnd/>
            </a:ln>
            <a:effectLst/>
          </p:spPr>
          <p:txBody>
            <a:bodyPr wrap="none" anchor="ctr">
              <a:prstTxWarp prst="textNoShape">
                <a:avLst/>
              </a:prstTxWarp>
            </a:bodyPr>
            <a:lstStyle/>
            <a:p>
              <a:endParaRPr lang="en-US"/>
            </a:p>
          </p:txBody>
        </p:sp>
        <p:pic>
          <p:nvPicPr>
            <p:cNvPr id="545815" name="Picture 23" descr="2118950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10800000">
              <a:off x="351" y="316"/>
              <a:ext cx="399" cy="236"/>
            </a:xfrm>
            <a:prstGeom prst="rect">
              <a:avLst/>
            </a:prstGeom>
            <a:noFill/>
          </p:spPr>
        </p:pic>
      </p:grpSp>
      <p:grpSp>
        <p:nvGrpSpPr>
          <p:cNvPr id="3" name="Group 80"/>
          <p:cNvGrpSpPr>
            <a:grpSpLocks/>
          </p:cNvGrpSpPr>
          <p:nvPr/>
        </p:nvGrpSpPr>
        <p:grpSpPr bwMode="auto">
          <a:xfrm>
            <a:off x="2790825" y="2798763"/>
            <a:ext cx="2166938" cy="1268412"/>
            <a:chOff x="2034" y="388"/>
            <a:chExt cx="1365" cy="799"/>
          </a:xfrm>
        </p:grpSpPr>
        <p:sp>
          <p:nvSpPr>
            <p:cNvPr id="545805" name="Oval 13"/>
            <p:cNvSpPr>
              <a:spLocks noChangeArrowheads="1"/>
            </p:cNvSpPr>
            <p:nvPr/>
          </p:nvSpPr>
          <p:spPr bwMode="auto">
            <a:xfrm rot="19769055">
              <a:off x="2034" y="448"/>
              <a:ext cx="1365" cy="709"/>
            </a:xfrm>
            <a:prstGeom prst="ellipse">
              <a:avLst/>
            </a:prstGeom>
            <a:solidFill>
              <a:schemeClr val="bg2"/>
            </a:solidFill>
            <a:ln w="38100">
              <a:solidFill>
                <a:schemeClr val="hlink"/>
              </a:solidFill>
              <a:round/>
              <a:headEnd/>
              <a:tailEnd/>
            </a:ln>
            <a:effectLst/>
          </p:spPr>
          <p:txBody>
            <a:bodyPr wrap="none" anchor="ctr">
              <a:prstTxWarp prst="textNoShape">
                <a:avLst/>
              </a:prstTxWarp>
            </a:bodyPr>
            <a:lstStyle/>
            <a:p>
              <a:endParaRPr lang="en-US"/>
            </a:p>
          </p:txBody>
        </p:sp>
        <p:grpSp>
          <p:nvGrpSpPr>
            <p:cNvPr id="4" name="Group 67"/>
            <p:cNvGrpSpPr>
              <a:grpSpLocks/>
            </p:cNvGrpSpPr>
            <p:nvPr/>
          </p:nvGrpSpPr>
          <p:grpSpPr bwMode="auto">
            <a:xfrm>
              <a:off x="2840" y="388"/>
              <a:ext cx="181" cy="181"/>
              <a:chOff x="1168" y="464"/>
              <a:chExt cx="405" cy="405"/>
            </a:xfrm>
          </p:grpSpPr>
          <p:sp>
            <p:nvSpPr>
              <p:cNvPr id="545803" name="AutoShape 11"/>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5804" name="AutoShape 12"/>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sp>
          <p:nvSpPr>
            <p:cNvPr id="545835" name="Freeform 43"/>
            <p:cNvSpPr>
              <a:spLocks/>
            </p:cNvSpPr>
            <p:nvPr/>
          </p:nvSpPr>
          <p:spPr bwMode="auto">
            <a:xfrm rot="18772850" flipH="1" flipV="1">
              <a:off x="2385" y="795"/>
              <a:ext cx="599" cy="185"/>
            </a:xfrm>
            <a:custGeom>
              <a:avLst/>
              <a:gdLst/>
              <a:ahLst/>
              <a:cxnLst>
                <a:cxn ang="0">
                  <a:pos x="759" y="77"/>
                </a:cxn>
                <a:cxn ang="0">
                  <a:pos x="310" y="77"/>
                </a:cxn>
                <a:cxn ang="0">
                  <a:pos x="245" y="102"/>
                </a:cxn>
                <a:cxn ang="0">
                  <a:pos x="179" y="118"/>
                </a:cxn>
                <a:cxn ang="0">
                  <a:pos x="147" y="151"/>
                </a:cxn>
                <a:cxn ang="0">
                  <a:pos x="90" y="233"/>
                </a:cxn>
                <a:cxn ang="0">
                  <a:pos x="49" y="314"/>
                </a:cxn>
                <a:cxn ang="0">
                  <a:pos x="0" y="494"/>
                </a:cxn>
                <a:cxn ang="0">
                  <a:pos x="8" y="633"/>
                </a:cxn>
                <a:cxn ang="0">
                  <a:pos x="106" y="845"/>
                </a:cxn>
                <a:cxn ang="0">
                  <a:pos x="188" y="967"/>
                </a:cxn>
                <a:cxn ang="0">
                  <a:pos x="498" y="1237"/>
                </a:cxn>
                <a:cxn ang="0">
                  <a:pos x="620" y="1302"/>
                </a:cxn>
                <a:cxn ang="0">
                  <a:pos x="816" y="1375"/>
                </a:cxn>
                <a:cxn ang="0">
                  <a:pos x="963" y="1367"/>
                </a:cxn>
                <a:cxn ang="0">
                  <a:pos x="1110" y="1302"/>
                </a:cxn>
                <a:cxn ang="0">
                  <a:pos x="1428" y="1212"/>
                </a:cxn>
                <a:cxn ang="0">
                  <a:pos x="2057" y="1179"/>
                </a:cxn>
                <a:cxn ang="0">
                  <a:pos x="2147" y="1147"/>
                </a:cxn>
                <a:cxn ang="0">
                  <a:pos x="2204" y="1114"/>
                </a:cxn>
                <a:cxn ang="0">
                  <a:pos x="2261" y="1049"/>
                </a:cxn>
                <a:cxn ang="0">
                  <a:pos x="2302" y="992"/>
                </a:cxn>
                <a:cxn ang="0">
                  <a:pos x="2334" y="935"/>
                </a:cxn>
                <a:cxn ang="0">
                  <a:pos x="2367" y="845"/>
                </a:cxn>
                <a:cxn ang="0">
                  <a:pos x="2334" y="673"/>
                </a:cxn>
                <a:cxn ang="0">
                  <a:pos x="2269" y="559"/>
                </a:cxn>
                <a:cxn ang="0">
                  <a:pos x="2212" y="469"/>
                </a:cxn>
                <a:cxn ang="0">
                  <a:pos x="2073" y="322"/>
                </a:cxn>
                <a:cxn ang="0">
                  <a:pos x="2057" y="298"/>
                </a:cxn>
                <a:cxn ang="0">
                  <a:pos x="2024" y="282"/>
                </a:cxn>
                <a:cxn ang="0">
                  <a:pos x="1943" y="224"/>
                </a:cxn>
                <a:cxn ang="0">
                  <a:pos x="1730" y="167"/>
                </a:cxn>
                <a:cxn ang="0">
                  <a:pos x="1681" y="135"/>
                </a:cxn>
                <a:cxn ang="0">
                  <a:pos x="1649" y="94"/>
                </a:cxn>
                <a:cxn ang="0">
                  <a:pos x="1567" y="77"/>
                </a:cxn>
                <a:cxn ang="0">
                  <a:pos x="1314" y="45"/>
                </a:cxn>
                <a:cxn ang="0">
                  <a:pos x="1281" y="53"/>
                </a:cxn>
                <a:cxn ang="0">
                  <a:pos x="1257" y="69"/>
                </a:cxn>
                <a:cxn ang="0">
                  <a:pos x="1167" y="86"/>
                </a:cxn>
                <a:cxn ang="0">
                  <a:pos x="759" y="77"/>
                </a:cxn>
              </a:cxnLst>
              <a:rect l="0" t="0" r="r" b="b"/>
              <a:pathLst>
                <a:path w="2373" h="1375">
                  <a:moveTo>
                    <a:pt x="759" y="77"/>
                  </a:moveTo>
                  <a:cubicBezTo>
                    <a:pt x="596" y="71"/>
                    <a:pt x="471" y="61"/>
                    <a:pt x="310" y="77"/>
                  </a:cubicBezTo>
                  <a:cubicBezTo>
                    <a:pt x="286" y="79"/>
                    <a:pt x="267" y="96"/>
                    <a:pt x="245" y="102"/>
                  </a:cubicBezTo>
                  <a:cubicBezTo>
                    <a:pt x="223" y="107"/>
                    <a:pt x="179" y="118"/>
                    <a:pt x="179" y="118"/>
                  </a:cubicBezTo>
                  <a:cubicBezTo>
                    <a:pt x="157" y="183"/>
                    <a:pt x="189" y="108"/>
                    <a:pt x="147" y="151"/>
                  </a:cubicBezTo>
                  <a:cubicBezTo>
                    <a:pt x="123" y="174"/>
                    <a:pt x="105" y="203"/>
                    <a:pt x="90" y="233"/>
                  </a:cubicBezTo>
                  <a:cubicBezTo>
                    <a:pt x="76" y="258"/>
                    <a:pt x="59" y="286"/>
                    <a:pt x="49" y="314"/>
                  </a:cubicBezTo>
                  <a:cubicBezTo>
                    <a:pt x="27" y="372"/>
                    <a:pt x="18" y="434"/>
                    <a:pt x="0" y="494"/>
                  </a:cubicBezTo>
                  <a:cubicBezTo>
                    <a:pt x="2" y="540"/>
                    <a:pt x="3" y="586"/>
                    <a:pt x="8" y="633"/>
                  </a:cubicBezTo>
                  <a:cubicBezTo>
                    <a:pt x="15" y="708"/>
                    <a:pt x="64" y="784"/>
                    <a:pt x="106" y="845"/>
                  </a:cubicBezTo>
                  <a:cubicBezTo>
                    <a:pt x="133" y="884"/>
                    <a:pt x="158" y="928"/>
                    <a:pt x="188" y="967"/>
                  </a:cubicBezTo>
                  <a:cubicBezTo>
                    <a:pt x="273" y="1077"/>
                    <a:pt x="385" y="1156"/>
                    <a:pt x="498" y="1237"/>
                  </a:cubicBezTo>
                  <a:cubicBezTo>
                    <a:pt x="603" y="1312"/>
                    <a:pt x="453" y="1218"/>
                    <a:pt x="620" y="1302"/>
                  </a:cubicBezTo>
                  <a:cubicBezTo>
                    <a:pt x="689" y="1336"/>
                    <a:pt x="736" y="1363"/>
                    <a:pt x="816" y="1375"/>
                  </a:cubicBezTo>
                  <a:cubicBezTo>
                    <a:pt x="865" y="1372"/>
                    <a:pt x="914" y="1375"/>
                    <a:pt x="963" y="1367"/>
                  </a:cubicBezTo>
                  <a:cubicBezTo>
                    <a:pt x="1010" y="1358"/>
                    <a:pt x="1064" y="1319"/>
                    <a:pt x="1110" y="1302"/>
                  </a:cubicBezTo>
                  <a:cubicBezTo>
                    <a:pt x="1208" y="1263"/>
                    <a:pt x="1322" y="1223"/>
                    <a:pt x="1428" y="1212"/>
                  </a:cubicBezTo>
                  <a:cubicBezTo>
                    <a:pt x="1641" y="1188"/>
                    <a:pt x="1835" y="1183"/>
                    <a:pt x="2057" y="1179"/>
                  </a:cubicBezTo>
                  <a:cubicBezTo>
                    <a:pt x="2087" y="1164"/>
                    <a:pt x="2115" y="1157"/>
                    <a:pt x="2147" y="1147"/>
                  </a:cubicBezTo>
                  <a:cubicBezTo>
                    <a:pt x="2164" y="1134"/>
                    <a:pt x="2187" y="1128"/>
                    <a:pt x="2204" y="1114"/>
                  </a:cubicBezTo>
                  <a:cubicBezTo>
                    <a:pt x="2225" y="1095"/>
                    <a:pt x="2240" y="1068"/>
                    <a:pt x="2261" y="1049"/>
                  </a:cubicBezTo>
                  <a:cubicBezTo>
                    <a:pt x="2278" y="995"/>
                    <a:pt x="2254" y="1054"/>
                    <a:pt x="2302" y="992"/>
                  </a:cubicBezTo>
                  <a:cubicBezTo>
                    <a:pt x="2315" y="974"/>
                    <a:pt x="2321" y="953"/>
                    <a:pt x="2334" y="935"/>
                  </a:cubicBezTo>
                  <a:cubicBezTo>
                    <a:pt x="2343" y="901"/>
                    <a:pt x="2347" y="873"/>
                    <a:pt x="2367" y="845"/>
                  </a:cubicBezTo>
                  <a:cubicBezTo>
                    <a:pt x="2361" y="758"/>
                    <a:pt x="2373" y="731"/>
                    <a:pt x="2334" y="673"/>
                  </a:cubicBezTo>
                  <a:cubicBezTo>
                    <a:pt x="2320" y="631"/>
                    <a:pt x="2299" y="589"/>
                    <a:pt x="2269" y="559"/>
                  </a:cubicBezTo>
                  <a:cubicBezTo>
                    <a:pt x="2252" y="517"/>
                    <a:pt x="2237" y="504"/>
                    <a:pt x="2212" y="469"/>
                  </a:cubicBezTo>
                  <a:cubicBezTo>
                    <a:pt x="2189" y="401"/>
                    <a:pt x="2120" y="369"/>
                    <a:pt x="2073" y="322"/>
                  </a:cubicBezTo>
                  <a:cubicBezTo>
                    <a:pt x="2066" y="315"/>
                    <a:pt x="2064" y="304"/>
                    <a:pt x="2057" y="298"/>
                  </a:cubicBezTo>
                  <a:cubicBezTo>
                    <a:pt x="2047" y="290"/>
                    <a:pt x="2034" y="288"/>
                    <a:pt x="2024" y="282"/>
                  </a:cubicBezTo>
                  <a:cubicBezTo>
                    <a:pt x="1995" y="264"/>
                    <a:pt x="1972" y="238"/>
                    <a:pt x="1943" y="224"/>
                  </a:cubicBezTo>
                  <a:cubicBezTo>
                    <a:pt x="1877" y="190"/>
                    <a:pt x="1799" y="183"/>
                    <a:pt x="1730" y="167"/>
                  </a:cubicBezTo>
                  <a:cubicBezTo>
                    <a:pt x="1713" y="156"/>
                    <a:pt x="1694" y="149"/>
                    <a:pt x="1681" y="135"/>
                  </a:cubicBezTo>
                  <a:cubicBezTo>
                    <a:pt x="1669" y="122"/>
                    <a:pt x="1662" y="104"/>
                    <a:pt x="1649" y="94"/>
                  </a:cubicBezTo>
                  <a:cubicBezTo>
                    <a:pt x="1626" y="76"/>
                    <a:pt x="1594" y="81"/>
                    <a:pt x="1567" y="77"/>
                  </a:cubicBezTo>
                  <a:cubicBezTo>
                    <a:pt x="1516" y="0"/>
                    <a:pt x="1379" y="42"/>
                    <a:pt x="1314" y="45"/>
                  </a:cubicBezTo>
                  <a:cubicBezTo>
                    <a:pt x="1303" y="47"/>
                    <a:pt x="1291" y="48"/>
                    <a:pt x="1281" y="53"/>
                  </a:cubicBezTo>
                  <a:cubicBezTo>
                    <a:pt x="1272" y="56"/>
                    <a:pt x="1266" y="66"/>
                    <a:pt x="1257" y="69"/>
                  </a:cubicBezTo>
                  <a:cubicBezTo>
                    <a:pt x="1227" y="77"/>
                    <a:pt x="1196" y="77"/>
                    <a:pt x="1167" y="86"/>
                  </a:cubicBezTo>
                  <a:cubicBezTo>
                    <a:pt x="1031" y="78"/>
                    <a:pt x="894" y="62"/>
                    <a:pt x="759" y="77"/>
                  </a:cubicBezTo>
                  <a:close/>
                </a:path>
              </a:pathLst>
            </a:custGeom>
            <a:noFill/>
            <a:ln w="38100" cap="flat" cmpd="sng">
              <a:solidFill>
                <a:schemeClr val="tx2"/>
              </a:solidFill>
              <a:prstDash val="solid"/>
              <a:round/>
              <a:headEnd/>
              <a:tailEnd/>
            </a:ln>
            <a:effectLst/>
          </p:spPr>
          <p:txBody>
            <a:bodyPr wrap="none" anchor="ctr">
              <a:prstTxWarp prst="textNoShape">
                <a:avLst/>
              </a:prstTxWarp>
            </a:bodyPr>
            <a:lstStyle/>
            <a:p>
              <a:endParaRPr lang="en-US"/>
            </a:p>
          </p:txBody>
        </p:sp>
        <p:grpSp>
          <p:nvGrpSpPr>
            <p:cNvPr id="5" name="Group 68"/>
            <p:cNvGrpSpPr>
              <a:grpSpLocks/>
            </p:cNvGrpSpPr>
            <p:nvPr/>
          </p:nvGrpSpPr>
          <p:grpSpPr bwMode="auto">
            <a:xfrm>
              <a:off x="3064" y="520"/>
              <a:ext cx="181" cy="181"/>
              <a:chOff x="1168" y="464"/>
              <a:chExt cx="405" cy="405"/>
            </a:xfrm>
          </p:grpSpPr>
          <p:sp>
            <p:nvSpPr>
              <p:cNvPr id="545861" name="AutoShape 69"/>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5862" name="AutoShape 70"/>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nvGrpSpPr>
            <p:cNvPr id="6" name="Group 71"/>
            <p:cNvGrpSpPr>
              <a:grpSpLocks/>
            </p:cNvGrpSpPr>
            <p:nvPr/>
          </p:nvGrpSpPr>
          <p:grpSpPr bwMode="auto">
            <a:xfrm>
              <a:off x="2922" y="755"/>
              <a:ext cx="181" cy="181"/>
              <a:chOff x="1168" y="464"/>
              <a:chExt cx="405" cy="405"/>
            </a:xfrm>
          </p:grpSpPr>
          <p:sp>
            <p:nvSpPr>
              <p:cNvPr id="545864" name="AutoShape 72"/>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5865" name="AutoShape 73"/>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nvGrpSpPr>
            <p:cNvPr id="7" name="Group 74"/>
            <p:cNvGrpSpPr>
              <a:grpSpLocks/>
            </p:cNvGrpSpPr>
            <p:nvPr/>
          </p:nvGrpSpPr>
          <p:grpSpPr bwMode="auto">
            <a:xfrm>
              <a:off x="2402" y="638"/>
              <a:ext cx="181" cy="181"/>
              <a:chOff x="1168" y="464"/>
              <a:chExt cx="405" cy="405"/>
            </a:xfrm>
          </p:grpSpPr>
          <p:sp>
            <p:nvSpPr>
              <p:cNvPr id="545867" name="AutoShape 75"/>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5868" name="AutoShape 76"/>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nvGrpSpPr>
            <p:cNvPr id="8" name="Group 77"/>
            <p:cNvGrpSpPr>
              <a:grpSpLocks/>
            </p:cNvGrpSpPr>
            <p:nvPr/>
          </p:nvGrpSpPr>
          <p:grpSpPr bwMode="auto">
            <a:xfrm>
              <a:off x="2208" y="943"/>
              <a:ext cx="181" cy="181"/>
              <a:chOff x="1168" y="464"/>
              <a:chExt cx="405" cy="405"/>
            </a:xfrm>
          </p:grpSpPr>
          <p:sp>
            <p:nvSpPr>
              <p:cNvPr id="545870" name="AutoShape 78"/>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5871" name="AutoShape 79"/>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grpSp>
        <p:nvGrpSpPr>
          <p:cNvPr id="9" name="Group 280"/>
          <p:cNvGrpSpPr>
            <a:grpSpLocks/>
          </p:cNvGrpSpPr>
          <p:nvPr/>
        </p:nvGrpSpPr>
        <p:grpSpPr bwMode="auto">
          <a:xfrm>
            <a:off x="6238875" y="2347913"/>
            <a:ext cx="2554288" cy="1858962"/>
            <a:chOff x="4119" y="582"/>
            <a:chExt cx="1609" cy="1171"/>
          </a:xfrm>
        </p:grpSpPr>
        <p:grpSp>
          <p:nvGrpSpPr>
            <p:cNvPr id="10" name="Group 99"/>
            <p:cNvGrpSpPr>
              <a:grpSpLocks/>
            </p:cNvGrpSpPr>
            <p:nvPr/>
          </p:nvGrpSpPr>
          <p:grpSpPr bwMode="auto">
            <a:xfrm>
              <a:off x="4568" y="857"/>
              <a:ext cx="564" cy="330"/>
              <a:chOff x="4603" y="353"/>
              <a:chExt cx="564" cy="330"/>
            </a:xfrm>
          </p:grpSpPr>
          <p:sp>
            <p:nvSpPr>
              <p:cNvPr id="545874" name="Oval 82"/>
              <p:cNvSpPr>
                <a:spLocks noChangeArrowheads="1"/>
              </p:cNvSpPr>
              <p:nvPr/>
            </p:nvSpPr>
            <p:spPr bwMode="auto">
              <a:xfrm rot="19769055">
                <a:off x="4603" y="378"/>
                <a:ext cx="564" cy="293"/>
              </a:xfrm>
              <a:prstGeom prst="ellipse">
                <a:avLst/>
              </a:prstGeom>
              <a:solidFill>
                <a:schemeClr val="bg2"/>
              </a:solidFill>
              <a:ln w="38100">
                <a:solidFill>
                  <a:schemeClr val="hlink"/>
                </a:solidFill>
                <a:round/>
                <a:headEnd/>
                <a:tailEnd/>
              </a:ln>
              <a:effectLst/>
            </p:spPr>
            <p:txBody>
              <a:bodyPr wrap="none" anchor="ctr">
                <a:prstTxWarp prst="textNoShape">
                  <a:avLst/>
                </a:prstTxWarp>
              </a:bodyPr>
              <a:lstStyle/>
              <a:p>
                <a:endParaRPr lang="en-US"/>
              </a:p>
            </p:txBody>
          </p:sp>
          <p:grpSp>
            <p:nvGrpSpPr>
              <p:cNvPr id="11" name="Group 83"/>
              <p:cNvGrpSpPr>
                <a:grpSpLocks/>
              </p:cNvGrpSpPr>
              <p:nvPr/>
            </p:nvGrpSpPr>
            <p:grpSpPr bwMode="auto">
              <a:xfrm>
                <a:off x="4936" y="353"/>
                <a:ext cx="75" cy="75"/>
                <a:chOff x="1168" y="464"/>
                <a:chExt cx="405" cy="405"/>
              </a:xfrm>
            </p:grpSpPr>
            <p:sp>
              <p:nvSpPr>
                <p:cNvPr id="545876" name="AutoShape 84"/>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5877" name="AutoShape 85"/>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sp>
            <p:nvSpPr>
              <p:cNvPr id="545878" name="Freeform 86"/>
              <p:cNvSpPr>
                <a:spLocks/>
              </p:cNvSpPr>
              <p:nvPr/>
            </p:nvSpPr>
            <p:spPr bwMode="auto">
              <a:xfrm rot="18772850" flipH="1" flipV="1">
                <a:off x="4748" y="522"/>
                <a:ext cx="247" cy="76"/>
              </a:xfrm>
              <a:custGeom>
                <a:avLst/>
                <a:gdLst/>
                <a:ahLst/>
                <a:cxnLst>
                  <a:cxn ang="0">
                    <a:pos x="759" y="77"/>
                  </a:cxn>
                  <a:cxn ang="0">
                    <a:pos x="310" y="77"/>
                  </a:cxn>
                  <a:cxn ang="0">
                    <a:pos x="245" y="102"/>
                  </a:cxn>
                  <a:cxn ang="0">
                    <a:pos x="179" y="118"/>
                  </a:cxn>
                  <a:cxn ang="0">
                    <a:pos x="147" y="151"/>
                  </a:cxn>
                  <a:cxn ang="0">
                    <a:pos x="90" y="233"/>
                  </a:cxn>
                  <a:cxn ang="0">
                    <a:pos x="49" y="314"/>
                  </a:cxn>
                  <a:cxn ang="0">
                    <a:pos x="0" y="494"/>
                  </a:cxn>
                  <a:cxn ang="0">
                    <a:pos x="8" y="633"/>
                  </a:cxn>
                  <a:cxn ang="0">
                    <a:pos x="106" y="845"/>
                  </a:cxn>
                  <a:cxn ang="0">
                    <a:pos x="188" y="967"/>
                  </a:cxn>
                  <a:cxn ang="0">
                    <a:pos x="498" y="1237"/>
                  </a:cxn>
                  <a:cxn ang="0">
                    <a:pos x="620" y="1302"/>
                  </a:cxn>
                  <a:cxn ang="0">
                    <a:pos x="816" y="1375"/>
                  </a:cxn>
                  <a:cxn ang="0">
                    <a:pos x="963" y="1367"/>
                  </a:cxn>
                  <a:cxn ang="0">
                    <a:pos x="1110" y="1302"/>
                  </a:cxn>
                  <a:cxn ang="0">
                    <a:pos x="1428" y="1212"/>
                  </a:cxn>
                  <a:cxn ang="0">
                    <a:pos x="2057" y="1179"/>
                  </a:cxn>
                  <a:cxn ang="0">
                    <a:pos x="2147" y="1147"/>
                  </a:cxn>
                  <a:cxn ang="0">
                    <a:pos x="2204" y="1114"/>
                  </a:cxn>
                  <a:cxn ang="0">
                    <a:pos x="2261" y="1049"/>
                  </a:cxn>
                  <a:cxn ang="0">
                    <a:pos x="2302" y="992"/>
                  </a:cxn>
                  <a:cxn ang="0">
                    <a:pos x="2334" y="935"/>
                  </a:cxn>
                  <a:cxn ang="0">
                    <a:pos x="2367" y="845"/>
                  </a:cxn>
                  <a:cxn ang="0">
                    <a:pos x="2334" y="673"/>
                  </a:cxn>
                  <a:cxn ang="0">
                    <a:pos x="2269" y="559"/>
                  </a:cxn>
                  <a:cxn ang="0">
                    <a:pos x="2212" y="469"/>
                  </a:cxn>
                  <a:cxn ang="0">
                    <a:pos x="2073" y="322"/>
                  </a:cxn>
                  <a:cxn ang="0">
                    <a:pos x="2057" y="298"/>
                  </a:cxn>
                  <a:cxn ang="0">
                    <a:pos x="2024" y="282"/>
                  </a:cxn>
                  <a:cxn ang="0">
                    <a:pos x="1943" y="224"/>
                  </a:cxn>
                  <a:cxn ang="0">
                    <a:pos x="1730" y="167"/>
                  </a:cxn>
                  <a:cxn ang="0">
                    <a:pos x="1681" y="135"/>
                  </a:cxn>
                  <a:cxn ang="0">
                    <a:pos x="1649" y="94"/>
                  </a:cxn>
                  <a:cxn ang="0">
                    <a:pos x="1567" y="77"/>
                  </a:cxn>
                  <a:cxn ang="0">
                    <a:pos x="1314" y="45"/>
                  </a:cxn>
                  <a:cxn ang="0">
                    <a:pos x="1281" y="53"/>
                  </a:cxn>
                  <a:cxn ang="0">
                    <a:pos x="1257" y="69"/>
                  </a:cxn>
                  <a:cxn ang="0">
                    <a:pos x="1167" y="86"/>
                  </a:cxn>
                  <a:cxn ang="0">
                    <a:pos x="759" y="77"/>
                  </a:cxn>
                </a:cxnLst>
                <a:rect l="0" t="0" r="r" b="b"/>
                <a:pathLst>
                  <a:path w="2373" h="1375">
                    <a:moveTo>
                      <a:pt x="759" y="77"/>
                    </a:moveTo>
                    <a:cubicBezTo>
                      <a:pt x="596" y="71"/>
                      <a:pt x="471" y="61"/>
                      <a:pt x="310" y="77"/>
                    </a:cubicBezTo>
                    <a:cubicBezTo>
                      <a:pt x="286" y="79"/>
                      <a:pt x="267" y="96"/>
                      <a:pt x="245" y="102"/>
                    </a:cubicBezTo>
                    <a:cubicBezTo>
                      <a:pt x="223" y="107"/>
                      <a:pt x="179" y="118"/>
                      <a:pt x="179" y="118"/>
                    </a:cubicBezTo>
                    <a:cubicBezTo>
                      <a:pt x="157" y="183"/>
                      <a:pt x="189" y="108"/>
                      <a:pt x="147" y="151"/>
                    </a:cubicBezTo>
                    <a:cubicBezTo>
                      <a:pt x="123" y="174"/>
                      <a:pt x="105" y="203"/>
                      <a:pt x="90" y="233"/>
                    </a:cubicBezTo>
                    <a:cubicBezTo>
                      <a:pt x="76" y="258"/>
                      <a:pt x="59" y="286"/>
                      <a:pt x="49" y="314"/>
                    </a:cubicBezTo>
                    <a:cubicBezTo>
                      <a:pt x="27" y="372"/>
                      <a:pt x="18" y="434"/>
                      <a:pt x="0" y="494"/>
                    </a:cubicBezTo>
                    <a:cubicBezTo>
                      <a:pt x="2" y="540"/>
                      <a:pt x="3" y="586"/>
                      <a:pt x="8" y="633"/>
                    </a:cubicBezTo>
                    <a:cubicBezTo>
                      <a:pt x="15" y="708"/>
                      <a:pt x="64" y="784"/>
                      <a:pt x="106" y="845"/>
                    </a:cubicBezTo>
                    <a:cubicBezTo>
                      <a:pt x="133" y="884"/>
                      <a:pt x="158" y="928"/>
                      <a:pt x="188" y="967"/>
                    </a:cubicBezTo>
                    <a:cubicBezTo>
                      <a:pt x="273" y="1077"/>
                      <a:pt x="385" y="1156"/>
                      <a:pt x="498" y="1237"/>
                    </a:cubicBezTo>
                    <a:cubicBezTo>
                      <a:pt x="603" y="1312"/>
                      <a:pt x="453" y="1218"/>
                      <a:pt x="620" y="1302"/>
                    </a:cubicBezTo>
                    <a:cubicBezTo>
                      <a:pt x="689" y="1336"/>
                      <a:pt x="736" y="1363"/>
                      <a:pt x="816" y="1375"/>
                    </a:cubicBezTo>
                    <a:cubicBezTo>
                      <a:pt x="865" y="1372"/>
                      <a:pt x="914" y="1375"/>
                      <a:pt x="963" y="1367"/>
                    </a:cubicBezTo>
                    <a:cubicBezTo>
                      <a:pt x="1010" y="1358"/>
                      <a:pt x="1064" y="1319"/>
                      <a:pt x="1110" y="1302"/>
                    </a:cubicBezTo>
                    <a:cubicBezTo>
                      <a:pt x="1208" y="1263"/>
                      <a:pt x="1322" y="1223"/>
                      <a:pt x="1428" y="1212"/>
                    </a:cubicBezTo>
                    <a:cubicBezTo>
                      <a:pt x="1641" y="1188"/>
                      <a:pt x="1835" y="1183"/>
                      <a:pt x="2057" y="1179"/>
                    </a:cubicBezTo>
                    <a:cubicBezTo>
                      <a:pt x="2087" y="1164"/>
                      <a:pt x="2115" y="1157"/>
                      <a:pt x="2147" y="1147"/>
                    </a:cubicBezTo>
                    <a:cubicBezTo>
                      <a:pt x="2164" y="1134"/>
                      <a:pt x="2187" y="1128"/>
                      <a:pt x="2204" y="1114"/>
                    </a:cubicBezTo>
                    <a:cubicBezTo>
                      <a:pt x="2225" y="1095"/>
                      <a:pt x="2240" y="1068"/>
                      <a:pt x="2261" y="1049"/>
                    </a:cubicBezTo>
                    <a:cubicBezTo>
                      <a:pt x="2278" y="995"/>
                      <a:pt x="2254" y="1054"/>
                      <a:pt x="2302" y="992"/>
                    </a:cubicBezTo>
                    <a:cubicBezTo>
                      <a:pt x="2315" y="974"/>
                      <a:pt x="2321" y="953"/>
                      <a:pt x="2334" y="935"/>
                    </a:cubicBezTo>
                    <a:cubicBezTo>
                      <a:pt x="2343" y="901"/>
                      <a:pt x="2347" y="873"/>
                      <a:pt x="2367" y="845"/>
                    </a:cubicBezTo>
                    <a:cubicBezTo>
                      <a:pt x="2361" y="758"/>
                      <a:pt x="2373" y="731"/>
                      <a:pt x="2334" y="673"/>
                    </a:cubicBezTo>
                    <a:cubicBezTo>
                      <a:pt x="2320" y="631"/>
                      <a:pt x="2299" y="589"/>
                      <a:pt x="2269" y="559"/>
                    </a:cubicBezTo>
                    <a:cubicBezTo>
                      <a:pt x="2252" y="517"/>
                      <a:pt x="2237" y="504"/>
                      <a:pt x="2212" y="469"/>
                    </a:cubicBezTo>
                    <a:cubicBezTo>
                      <a:pt x="2189" y="401"/>
                      <a:pt x="2120" y="369"/>
                      <a:pt x="2073" y="322"/>
                    </a:cubicBezTo>
                    <a:cubicBezTo>
                      <a:pt x="2066" y="315"/>
                      <a:pt x="2064" y="304"/>
                      <a:pt x="2057" y="298"/>
                    </a:cubicBezTo>
                    <a:cubicBezTo>
                      <a:pt x="2047" y="290"/>
                      <a:pt x="2034" y="288"/>
                      <a:pt x="2024" y="282"/>
                    </a:cubicBezTo>
                    <a:cubicBezTo>
                      <a:pt x="1995" y="264"/>
                      <a:pt x="1972" y="238"/>
                      <a:pt x="1943" y="224"/>
                    </a:cubicBezTo>
                    <a:cubicBezTo>
                      <a:pt x="1877" y="190"/>
                      <a:pt x="1799" y="183"/>
                      <a:pt x="1730" y="167"/>
                    </a:cubicBezTo>
                    <a:cubicBezTo>
                      <a:pt x="1713" y="156"/>
                      <a:pt x="1694" y="149"/>
                      <a:pt x="1681" y="135"/>
                    </a:cubicBezTo>
                    <a:cubicBezTo>
                      <a:pt x="1669" y="122"/>
                      <a:pt x="1662" y="104"/>
                      <a:pt x="1649" y="94"/>
                    </a:cubicBezTo>
                    <a:cubicBezTo>
                      <a:pt x="1626" y="76"/>
                      <a:pt x="1594" y="81"/>
                      <a:pt x="1567" y="77"/>
                    </a:cubicBezTo>
                    <a:cubicBezTo>
                      <a:pt x="1516" y="0"/>
                      <a:pt x="1379" y="42"/>
                      <a:pt x="1314" y="45"/>
                    </a:cubicBezTo>
                    <a:cubicBezTo>
                      <a:pt x="1303" y="47"/>
                      <a:pt x="1291" y="48"/>
                      <a:pt x="1281" y="53"/>
                    </a:cubicBezTo>
                    <a:cubicBezTo>
                      <a:pt x="1272" y="56"/>
                      <a:pt x="1266" y="66"/>
                      <a:pt x="1257" y="69"/>
                    </a:cubicBezTo>
                    <a:cubicBezTo>
                      <a:pt x="1227" y="77"/>
                      <a:pt x="1196" y="77"/>
                      <a:pt x="1167" y="86"/>
                    </a:cubicBezTo>
                    <a:cubicBezTo>
                      <a:pt x="1031" y="78"/>
                      <a:pt x="894" y="62"/>
                      <a:pt x="759" y="77"/>
                    </a:cubicBezTo>
                    <a:close/>
                  </a:path>
                </a:pathLst>
              </a:custGeom>
              <a:noFill/>
              <a:ln w="25400" cap="flat" cmpd="sng">
                <a:solidFill>
                  <a:schemeClr val="tx2"/>
                </a:solidFill>
                <a:prstDash val="solid"/>
                <a:round/>
                <a:headEnd/>
                <a:tailEnd/>
              </a:ln>
              <a:effectLst/>
            </p:spPr>
            <p:txBody>
              <a:bodyPr wrap="none" anchor="ctr">
                <a:prstTxWarp prst="textNoShape">
                  <a:avLst/>
                </a:prstTxWarp>
              </a:bodyPr>
              <a:lstStyle/>
              <a:p>
                <a:endParaRPr lang="en-US"/>
              </a:p>
            </p:txBody>
          </p:sp>
          <p:grpSp>
            <p:nvGrpSpPr>
              <p:cNvPr id="12" name="Group 87"/>
              <p:cNvGrpSpPr>
                <a:grpSpLocks/>
              </p:cNvGrpSpPr>
              <p:nvPr/>
            </p:nvGrpSpPr>
            <p:grpSpPr bwMode="auto">
              <a:xfrm>
                <a:off x="5029" y="408"/>
                <a:ext cx="74" cy="74"/>
                <a:chOff x="1168" y="464"/>
                <a:chExt cx="405" cy="405"/>
              </a:xfrm>
            </p:grpSpPr>
            <p:sp>
              <p:nvSpPr>
                <p:cNvPr id="545880" name="AutoShape 88"/>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5881" name="AutoShape 89"/>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nvGrpSpPr>
              <p:cNvPr id="13" name="Group 90"/>
              <p:cNvGrpSpPr>
                <a:grpSpLocks/>
              </p:cNvGrpSpPr>
              <p:nvPr/>
            </p:nvGrpSpPr>
            <p:grpSpPr bwMode="auto">
              <a:xfrm>
                <a:off x="4970" y="505"/>
                <a:ext cx="75" cy="74"/>
                <a:chOff x="1168" y="464"/>
                <a:chExt cx="405" cy="405"/>
              </a:xfrm>
            </p:grpSpPr>
            <p:sp>
              <p:nvSpPr>
                <p:cNvPr id="545883" name="AutoShape 91"/>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5884" name="AutoShape 92"/>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nvGrpSpPr>
              <p:cNvPr id="14" name="Group 93"/>
              <p:cNvGrpSpPr>
                <a:grpSpLocks/>
              </p:cNvGrpSpPr>
              <p:nvPr/>
            </p:nvGrpSpPr>
            <p:grpSpPr bwMode="auto">
              <a:xfrm>
                <a:off x="4755" y="456"/>
                <a:ext cx="75" cy="75"/>
                <a:chOff x="1168" y="464"/>
                <a:chExt cx="405" cy="405"/>
              </a:xfrm>
            </p:grpSpPr>
            <p:sp>
              <p:nvSpPr>
                <p:cNvPr id="545886" name="AutoShape 94"/>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5887" name="AutoShape 95"/>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nvGrpSpPr>
              <p:cNvPr id="15" name="Group 96"/>
              <p:cNvGrpSpPr>
                <a:grpSpLocks/>
              </p:cNvGrpSpPr>
              <p:nvPr/>
            </p:nvGrpSpPr>
            <p:grpSpPr bwMode="auto">
              <a:xfrm>
                <a:off x="4675" y="582"/>
                <a:ext cx="75" cy="75"/>
                <a:chOff x="1168" y="464"/>
                <a:chExt cx="405" cy="405"/>
              </a:xfrm>
            </p:grpSpPr>
            <p:sp>
              <p:nvSpPr>
                <p:cNvPr id="545889" name="AutoShape 97"/>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5890" name="AutoShape 98"/>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grpSp>
          <p:nvGrpSpPr>
            <p:cNvPr id="16" name="Group 100"/>
            <p:cNvGrpSpPr>
              <a:grpSpLocks/>
            </p:cNvGrpSpPr>
            <p:nvPr/>
          </p:nvGrpSpPr>
          <p:grpSpPr bwMode="auto">
            <a:xfrm>
              <a:off x="4813" y="1010"/>
              <a:ext cx="564" cy="330"/>
              <a:chOff x="4603" y="353"/>
              <a:chExt cx="564" cy="330"/>
            </a:xfrm>
          </p:grpSpPr>
          <p:sp>
            <p:nvSpPr>
              <p:cNvPr id="545893" name="Oval 101"/>
              <p:cNvSpPr>
                <a:spLocks noChangeArrowheads="1"/>
              </p:cNvSpPr>
              <p:nvPr/>
            </p:nvSpPr>
            <p:spPr bwMode="auto">
              <a:xfrm rot="19769055">
                <a:off x="4603" y="378"/>
                <a:ext cx="564" cy="293"/>
              </a:xfrm>
              <a:prstGeom prst="ellipse">
                <a:avLst/>
              </a:prstGeom>
              <a:solidFill>
                <a:schemeClr val="bg2"/>
              </a:solidFill>
              <a:ln w="38100">
                <a:solidFill>
                  <a:schemeClr val="hlink"/>
                </a:solidFill>
                <a:round/>
                <a:headEnd/>
                <a:tailEnd/>
              </a:ln>
              <a:effectLst/>
            </p:spPr>
            <p:txBody>
              <a:bodyPr wrap="none" anchor="ctr">
                <a:prstTxWarp prst="textNoShape">
                  <a:avLst/>
                </a:prstTxWarp>
              </a:bodyPr>
              <a:lstStyle/>
              <a:p>
                <a:endParaRPr lang="en-US"/>
              </a:p>
            </p:txBody>
          </p:sp>
          <p:grpSp>
            <p:nvGrpSpPr>
              <p:cNvPr id="17" name="Group 102"/>
              <p:cNvGrpSpPr>
                <a:grpSpLocks/>
              </p:cNvGrpSpPr>
              <p:nvPr/>
            </p:nvGrpSpPr>
            <p:grpSpPr bwMode="auto">
              <a:xfrm>
                <a:off x="4936" y="353"/>
                <a:ext cx="75" cy="75"/>
                <a:chOff x="1168" y="464"/>
                <a:chExt cx="405" cy="405"/>
              </a:xfrm>
            </p:grpSpPr>
            <p:sp>
              <p:nvSpPr>
                <p:cNvPr id="545895" name="AutoShape 103"/>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5896" name="AutoShape 104"/>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sp>
            <p:nvSpPr>
              <p:cNvPr id="545897" name="Freeform 105"/>
              <p:cNvSpPr>
                <a:spLocks/>
              </p:cNvSpPr>
              <p:nvPr/>
            </p:nvSpPr>
            <p:spPr bwMode="auto">
              <a:xfrm rot="18772850" flipH="1" flipV="1">
                <a:off x="4748" y="522"/>
                <a:ext cx="247" cy="76"/>
              </a:xfrm>
              <a:custGeom>
                <a:avLst/>
                <a:gdLst/>
                <a:ahLst/>
                <a:cxnLst>
                  <a:cxn ang="0">
                    <a:pos x="759" y="77"/>
                  </a:cxn>
                  <a:cxn ang="0">
                    <a:pos x="310" y="77"/>
                  </a:cxn>
                  <a:cxn ang="0">
                    <a:pos x="245" y="102"/>
                  </a:cxn>
                  <a:cxn ang="0">
                    <a:pos x="179" y="118"/>
                  </a:cxn>
                  <a:cxn ang="0">
                    <a:pos x="147" y="151"/>
                  </a:cxn>
                  <a:cxn ang="0">
                    <a:pos x="90" y="233"/>
                  </a:cxn>
                  <a:cxn ang="0">
                    <a:pos x="49" y="314"/>
                  </a:cxn>
                  <a:cxn ang="0">
                    <a:pos x="0" y="494"/>
                  </a:cxn>
                  <a:cxn ang="0">
                    <a:pos x="8" y="633"/>
                  </a:cxn>
                  <a:cxn ang="0">
                    <a:pos x="106" y="845"/>
                  </a:cxn>
                  <a:cxn ang="0">
                    <a:pos x="188" y="967"/>
                  </a:cxn>
                  <a:cxn ang="0">
                    <a:pos x="498" y="1237"/>
                  </a:cxn>
                  <a:cxn ang="0">
                    <a:pos x="620" y="1302"/>
                  </a:cxn>
                  <a:cxn ang="0">
                    <a:pos x="816" y="1375"/>
                  </a:cxn>
                  <a:cxn ang="0">
                    <a:pos x="963" y="1367"/>
                  </a:cxn>
                  <a:cxn ang="0">
                    <a:pos x="1110" y="1302"/>
                  </a:cxn>
                  <a:cxn ang="0">
                    <a:pos x="1428" y="1212"/>
                  </a:cxn>
                  <a:cxn ang="0">
                    <a:pos x="2057" y="1179"/>
                  </a:cxn>
                  <a:cxn ang="0">
                    <a:pos x="2147" y="1147"/>
                  </a:cxn>
                  <a:cxn ang="0">
                    <a:pos x="2204" y="1114"/>
                  </a:cxn>
                  <a:cxn ang="0">
                    <a:pos x="2261" y="1049"/>
                  </a:cxn>
                  <a:cxn ang="0">
                    <a:pos x="2302" y="992"/>
                  </a:cxn>
                  <a:cxn ang="0">
                    <a:pos x="2334" y="935"/>
                  </a:cxn>
                  <a:cxn ang="0">
                    <a:pos x="2367" y="845"/>
                  </a:cxn>
                  <a:cxn ang="0">
                    <a:pos x="2334" y="673"/>
                  </a:cxn>
                  <a:cxn ang="0">
                    <a:pos x="2269" y="559"/>
                  </a:cxn>
                  <a:cxn ang="0">
                    <a:pos x="2212" y="469"/>
                  </a:cxn>
                  <a:cxn ang="0">
                    <a:pos x="2073" y="322"/>
                  </a:cxn>
                  <a:cxn ang="0">
                    <a:pos x="2057" y="298"/>
                  </a:cxn>
                  <a:cxn ang="0">
                    <a:pos x="2024" y="282"/>
                  </a:cxn>
                  <a:cxn ang="0">
                    <a:pos x="1943" y="224"/>
                  </a:cxn>
                  <a:cxn ang="0">
                    <a:pos x="1730" y="167"/>
                  </a:cxn>
                  <a:cxn ang="0">
                    <a:pos x="1681" y="135"/>
                  </a:cxn>
                  <a:cxn ang="0">
                    <a:pos x="1649" y="94"/>
                  </a:cxn>
                  <a:cxn ang="0">
                    <a:pos x="1567" y="77"/>
                  </a:cxn>
                  <a:cxn ang="0">
                    <a:pos x="1314" y="45"/>
                  </a:cxn>
                  <a:cxn ang="0">
                    <a:pos x="1281" y="53"/>
                  </a:cxn>
                  <a:cxn ang="0">
                    <a:pos x="1257" y="69"/>
                  </a:cxn>
                  <a:cxn ang="0">
                    <a:pos x="1167" y="86"/>
                  </a:cxn>
                  <a:cxn ang="0">
                    <a:pos x="759" y="77"/>
                  </a:cxn>
                </a:cxnLst>
                <a:rect l="0" t="0" r="r" b="b"/>
                <a:pathLst>
                  <a:path w="2373" h="1375">
                    <a:moveTo>
                      <a:pt x="759" y="77"/>
                    </a:moveTo>
                    <a:cubicBezTo>
                      <a:pt x="596" y="71"/>
                      <a:pt x="471" y="61"/>
                      <a:pt x="310" y="77"/>
                    </a:cubicBezTo>
                    <a:cubicBezTo>
                      <a:pt x="286" y="79"/>
                      <a:pt x="267" y="96"/>
                      <a:pt x="245" y="102"/>
                    </a:cubicBezTo>
                    <a:cubicBezTo>
                      <a:pt x="223" y="107"/>
                      <a:pt x="179" y="118"/>
                      <a:pt x="179" y="118"/>
                    </a:cubicBezTo>
                    <a:cubicBezTo>
                      <a:pt x="157" y="183"/>
                      <a:pt x="189" y="108"/>
                      <a:pt x="147" y="151"/>
                    </a:cubicBezTo>
                    <a:cubicBezTo>
                      <a:pt x="123" y="174"/>
                      <a:pt x="105" y="203"/>
                      <a:pt x="90" y="233"/>
                    </a:cubicBezTo>
                    <a:cubicBezTo>
                      <a:pt x="76" y="258"/>
                      <a:pt x="59" y="286"/>
                      <a:pt x="49" y="314"/>
                    </a:cubicBezTo>
                    <a:cubicBezTo>
                      <a:pt x="27" y="372"/>
                      <a:pt x="18" y="434"/>
                      <a:pt x="0" y="494"/>
                    </a:cubicBezTo>
                    <a:cubicBezTo>
                      <a:pt x="2" y="540"/>
                      <a:pt x="3" y="586"/>
                      <a:pt x="8" y="633"/>
                    </a:cubicBezTo>
                    <a:cubicBezTo>
                      <a:pt x="15" y="708"/>
                      <a:pt x="64" y="784"/>
                      <a:pt x="106" y="845"/>
                    </a:cubicBezTo>
                    <a:cubicBezTo>
                      <a:pt x="133" y="884"/>
                      <a:pt x="158" y="928"/>
                      <a:pt x="188" y="967"/>
                    </a:cubicBezTo>
                    <a:cubicBezTo>
                      <a:pt x="273" y="1077"/>
                      <a:pt x="385" y="1156"/>
                      <a:pt x="498" y="1237"/>
                    </a:cubicBezTo>
                    <a:cubicBezTo>
                      <a:pt x="603" y="1312"/>
                      <a:pt x="453" y="1218"/>
                      <a:pt x="620" y="1302"/>
                    </a:cubicBezTo>
                    <a:cubicBezTo>
                      <a:pt x="689" y="1336"/>
                      <a:pt x="736" y="1363"/>
                      <a:pt x="816" y="1375"/>
                    </a:cubicBezTo>
                    <a:cubicBezTo>
                      <a:pt x="865" y="1372"/>
                      <a:pt x="914" y="1375"/>
                      <a:pt x="963" y="1367"/>
                    </a:cubicBezTo>
                    <a:cubicBezTo>
                      <a:pt x="1010" y="1358"/>
                      <a:pt x="1064" y="1319"/>
                      <a:pt x="1110" y="1302"/>
                    </a:cubicBezTo>
                    <a:cubicBezTo>
                      <a:pt x="1208" y="1263"/>
                      <a:pt x="1322" y="1223"/>
                      <a:pt x="1428" y="1212"/>
                    </a:cubicBezTo>
                    <a:cubicBezTo>
                      <a:pt x="1641" y="1188"/>
                      <a:pt x="1835" y="1183"/>
                      <a:pt x="2057" y="1179"/>
                    </a:cubicBezTo>
                    <a:cubicBezTo>
                      <a:pt x="2087" y="1164"/>
                      <a:pt x="2115" y="1157"/>
                      <a:pt x="2147" y="1147"/>
                    </a:cubicBezTo>
                    <a:cubicBezTo>
                      <a:pt x="2164" y="1134"/>
                      <a:pt x="2187" y="1128"/>
                      <a:pt x="2204" y="1114"/>
                    </a:cubicBezTo>
                    <a:cubicBezTo>
                      <a:pt x="2225" y="1095"/>
                      <a:pt x="2240" y="1068"/>
                      <a:pt x="2261" y="1049"/>
                    </a:cubicBezTo>
                    <a:cubicBezTo>
                      <a:pt x="2278" y="995"/>
                      <a:pt x="2254" y="1054"/>
                      <a:pt x="2302" y="992"/>
                    </a:cubicBezTo>
                    <a:cubicBezTo>
                      <a:pt x="2315" y="974"/>
                      <a:pt x="2321" y="953"/>
                      <a:pt x="2334" y="935"/>
                    </a:cubicBezTo>
                    <a:cubicBezTo>
                      <a:pt x="2343" y="901"/>
                      <a:pt x="2347" y="873"/>
                      <a:pt x="2367" y="845"/>
                    </a:cubicBezTo>
                    <a:cubicBezTo>
                      <a:pt x="2361" y="758"/>
                      <a:pt x="2373" y="731"/>
                      <a:pt x="2334" y="673"/>
                    </a:cubicBezTo>
                    <a:cubicBezTo>
                      <a:pt x="2320" y="631"/>
                      <a:pt x="2299" y="589"/>
                      <a:pt x="2269" y="559"/>
                    </a:cubicBezTo>
                    <a:cubicBezTo>
                      <a:pt x="2252" y="517"/>
                      <a:pt x="2237" y="504"/>
                      <a:pt x="2212" y="469"/>
                    </a:cubicBezTo>
                    <a:cubicBezTo>
                      <a:pt x="2189" y="401"/>
                      <a:pt x="2120" y="369"/>
                      <a:pt x="2073" y="322"/>
                    </a:cubicBezTo>
                    <a:cubicBezTo>
                      <a:pt x="2066" y="315"/>
                      <a:pt x="2064" y="304"/>
                      <a:pt x="2057" y="298"/>
                    </a:cubicBezTo>
                    <a:cubicBezTo>
                      <a:pt x="2047" y="290"/>
                      <a:pt x="2034" y="288"/>
                      <a:pt x="2024" y="282"/>
                    </a:cubicBezTo>
                    <a:cubicBezTo>
                      <a:pt x="1995" y="264"/>
                      <a:pt x="1972" y="238"/>
                      <a:pt x="1943" y="224"/>
                    </a:cubicBezTo>
                    <a:cubicBezTo>
                      <a:pt x="1877" y="190"/>
                      <a:pt x="1799" y="183"/>
                      <a:pt x="1730" y="167"/>
                    </a:cubicBezTo>
                    <a:cubicBezTo>
                      <a:pt x="1713" y="156"/>
                      <a:pt x="1694" y="149"/>
                      <a:pt x="1681" y="135"/>
                    </a:cubicBezTo>
                    <a:cubicBezTo>
                      <a:pt x="1669" y="122"/>
                      <a:pt x="1662" y="104"/>
                      <a:pt x="1649" y="94"/>
                    </a:cubicBezTo>
                    <a:cubicBezTo>
                      <a:pt x="1626" y="76"/>
                      <a:pt x="1594" y="81"/>
                      <a:pt x="1567" y="77"/>
                    </a:cubicBezTo>
                    <a:cubicBezTo>
                      <a:pt x="1516" y="0"/>
                      <a:pt x="1379" y="42"/>
                      <a:pt x="1314" y="45"/>
                    </a:cubicBezTo>
                    <a:cubicBezTo>
                      <a:pt x="1303" y="47"/>
                      <a:pt x="1291" y="48"/>
                      <a:pt x="1281" y="53"/>
                    </a:cubicBezTo>
                    <a:cubicBezTo>
                      <a:pt x="1272" y="56"/>
                      <a:pt x="1266" y="66"/>
                      <a:pt x="1257" y="69"/>
                    </a:cubicBezTo>
                    <a:cubicBezTo>
                      <a:pt x="1227" y="77"/>
                      <a:pt x="1196" y="77"/>
                      <a:pt x="1167" y="86"/>
                    </a:cubicBezTo>
                    <a:cubicBezTo>
                      <a:pt x="1031" y="78"/>
                      <a:pt x="894" y="62"/>
                      <a:pt x="759" y="77"/>
                    </a:cubicBezTo>
                    <a:close/>
                  </a:path>
                </a:pathLst>
              </a:custGeom>
              <a:noFill/>
              <a:ln w="25400" cap="flat" cmpd="sng">
                <a:solidFill>
                  <a:schemeClr val="tx2"/>
                </a:solidFill>
                <a:prstDash val="solid"/>
                <a:round/>
                <a:headEnd/>
                <a:tailEnd/>
              </a:ln>
              <a:effectLst/>
            </p:spPr>
            <p:txBody>
              <a:bodyPr wrap="none" anchor="ctr">
                <a:prstTxWarp prst="textNoShape">
                  <a:avLst/>
                </a:prstTxWarp>
              </a:bodyPr>
              <a:lstStyle/>
              <a:p>
                <a:endParaRPr lang="en-US"/>
              </a:p>
            </p:txBody>
          </p:sp>
          <p:grpSp>
            <p:nvGrpSpPr>
              <p:cNvPr id="18" name="Group 106"/>
              <p:cNvGrpSpPr>
                <a:grpSpLocks/>
              </p:cNvGrpSpPr>
              <p:nvPr/>
            </p:nvGrpSpPr>
            <p:grpSpPr bwMode="auto">
              <a:xfrm>
                <a:off x="5029" y="408"/>
                <a:ext cx="74" cy="74"/>
                <a:chOff x="1168" y="464"/>
                <a:chExt cx="405" cy="405"/>
              </a:xfrm>
            </p:grpSpPr>
            <p:sp>
              <p:nvSpPr>
                <p:cNvPr id="545899" name="AutoShape 107"/>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5900" name="AutoShape 108"/>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nvGrpSpPr>
              <p:cNvPr id="19" name="Group 109"/>
              <p:cNvGrpSpPr>
                <a:grpSpLocks/>
              </p:cNvGrpSpPr>
              <p:nvPr/>
            </p:nvGrpSpPr>
            <p:grpSpPr bwMode="auto">
              <a:xfrm>
                <a:off x="4970" y="505"/>
                <a:ext cx="75" cy="74"/>
                <a:chOff x="1168" y="464"/>
                <a:chExt cx="405" cy="405"/>
              </a:xfrm>
            </p:grpSpPr>
            <p:sp>
              <p:nvSpPr>
                <p:cNvPr id="545902" name="AutoShape 110"/>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5903" name="AutoShape 111"/>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nvGrpSpPr>
              <p:cNvPr id="20" name="Group 112"/>
              <p:cNvGrpSpPr>
                <a:grpSpLocks/>
              </p:cNvGrpSpPr>
              <p:nvPr/>
            </p:nvGrpSpPr>
            <p:grpSpPr bwMode="auto">
              <a:xfrm>
                <a:off x="4755" y="456"/>
                <a:ext cx="75" cy="75"/>
                <a:chOff x="1168" y="464"/>
                <a:chExt cx="405" cy="405"/>
              </a:xfrm>
            </p:grpSpPr>
            <p:sp>
              <p:nvSpPr>
                <p:cNvPr id="545905" name="AutoShape 113"/>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5906" name="AutoShape 114"/>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nvGrpSpPr>
              <p:cNvPr id="21" name="Group 115"/>
              <p:cNvGrpSpPr>
                <a:grpSpLocks/>
              </p:cNvGrpSpPr>
              <p:nvPr/>
            </p:nvGrpSpPr>
            <p:grpSpPr bwMode="auto">
              <a:xfrm>
                <a:off x="4675" y="582"/>
                <a:ext cx="75" cy="75"/>
                <a:chOff x="1168" y="464"/>
                <a:chExt cx="405" cy="405"/>
              </a:xfrm>
            </p:grpSpPr>
            <p:sp>
              <p:nvSpPr>
                <p:cNvPr id="545908" name="AutoShape 116"/>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5909" name="AutoShape 117"/>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grpSp>
          <p:nvGrpSpPr>
            <p:cNvPr id="22" name="Group 118"/>
            <p:cNvGrpSpPr>
              <a:grpSpLocks/>
            </p:cNvGrpSpPr>
            <p:nvPr/>
          </p:nvGrpSpPr>
          <p:grpSpPr bwMode="auto">
            <a:xfrm>
              <a:off x="4522" y="1132"/>
              <a:ext cx="564" cy="330"/>
              <a:chOff x="4603" y="353"/>
              <a:chExt cx="564" cy="330"/>
            </a:xfrm>
          </p:grpSpPr>
          <p:sp>
            <p:nvSpPr>
              <p:cNvPr id="545911" name="Oval 119"/>
              <p:cNvSpPr>
                <a:spLocks noChangeArrowheads="1"/>
              </p:cNvSpPr>
              <p:nvPr/>
            </p:nvSpPr>
            <p:spPr bwMode="auto">
              <a:xfrm rot="19769055">
                <a:off x="4603" y="378"/>
                <a:ext cx="564" cy="293"/>
              </a:xfrm>
              <a:prstGeom prst="ellipse">
                <a:avLst/>
              </a:prstGeom>
              <a:solidFill>
                <a:schemeClr val="bg2"/>
              </a:solidFill>
              <a:ln w="38100">
                <a:solidFill>
                  <a:schemeClr val="hlink"/>
                </a:solidFill>
                <a:round/>
                <a:headEnd/>
                <a:tailEnd/>
              </a:ln>
              <a:effectLst/>
            </p:spPr>
            <p:txBody>
              <a:bodyPr wrap="none" anchor="ctr">
                <a:prstTxWarp prst="textNoShape">
                  <a:avLst/>
                </a:prstTxWarp>
              </a:bodyPr>
              <a:lstStyle/>
              <a:p>
                <a:endParaRPr lang="en-US"/>
              </a:p>
            </p:txBody>
          </p:sp>
          <p:grpSp>
            <p:nvGrpSpPr>
              <p:cNvPr id="23" name="Group 120"/>
              <p:cNvGrpSpPr>
                <a:grpSpLocks/>
              </p:cNvGrpSpPr>
              <p:nvPr/>
            </p:nvGrpSpPr>
            <p:grpSpPr bwMode="auto">
              <a:xfrm>
                <a:off x="4936" y="353"/>
                <a:ext cx="75" cy="75"/>
                <a:chOff x="1168" y="464"/>
                <a:chExt cx="405" cy="405"/>
              </a:xfrm>
            </p:grpSpPr>
            <p:sp>
              <p:nvSpPr>
                <p:cNvPr id="545913" name="AutoShape 121"/>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5914" name="AutoShape 122"/>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sp>
            <p:nvSpPr>
              <p:cNvPr id="545915" name="Freeform 123"/>
              <p:cNvSpPr>
                <a:spLocks/>
              </p:cNvSpPr>
              <p:nvPr/>
            </p:nvSpPr>
            <p:spPr bwMode="auto">
              <a:xfrm rot="18772850" flipH="1" flipV="1">
                <a:off x="4748" y="522"/>
                <a:ext cx="247" cy="76"/>
              </a:xfrm>
              <a:custGeom>
                <a:avLst/>
                <a:gdLst/>
                <a:ahLst/>
                <a:cxnLst>
                  <a:cxn ang="0">
                    <a:pos x="759" y="77"/>
                  </a:cxn>
                  <a:cxn ang="0">
                    <a:pos x="310" y="77"/>
                  </a:cxn>
                  <a:cxn ang="0">
                    <a:pos x="245" y="102"/>
                  </a:cxn>
                  <a:cxn ang="0">
                    <a:pos x="179" y="118"/>
                  </a:cxn>
                  <a:cxn ang="0">
                    <a:pos x="147" y="151"/>
                  </a:cxn>
                  <a:cxn ang="0">
                    <a:pos x="90" y="233"/>
                  </a:cxn>
                  <a:cxn ang="0">
                    <a:pos x="49" y="314"/>
                  </a:cxn>
                  <a:cxn ang="0">
                    <a:pos x="0" y="494"/>
                  </a:cxn>
                  <a:cxn ang="0">
                    <a:pos x="8" y="633"/>
                  </a:cxn>
                  <a:cxn ang="0">
                    <a:pos x="106" y="845"/>
                  </a:cxn>
                  <a:cxn ang="0">
                    <a:pos x="188" y="967"/>
                  </a:cxn>
                  <a:cxn ang="0">
                    <a:pos x="498" y="1237"/>
                  </a:cxn>
                  <a:cxn ang="0">
                    <a:pos x="620" y="1302"/>
                  </a:cxn>
                  <a:cxn ang="0">
                    <a:pos x="816" y="1375"/>
                  </a:cxn>
                  <a:cxn ang="0">
                    <a:pos x="963" y="1367"/>
                  </a:cxn>
                  <a:cxn ang="0">
                    <a:pos x="1110" y="1302"/>
                  </a:cxn>
                  <a:cxn ang="0">
                    <a:pos x="1428" y="1212"/>
                  </a:cxn>
                  <a:cxn ang="0">
                    <a:pos x="2057" y="1179"/>
                  </a:cxn>
                  <a:cxn ang="0">
                    <a:pos x="2147" y="1147"/>
                  </a:cxn>
                  <a:cxn ang="0">
                    <a:pos x="2204" y="1114"/>
                  </a:cxn>
                  <a:cxn ang="0">
                    <a:pos x="2261" y="1049"/>
                  </a:cxn>
                  <a:cxn ang="0">
                    <a:pos x="2302" y="992"/>
                  </a:cxn>
                  <a:cxn ang="0">
                    <a:pos x="2334" y="935"/>
                  </a:cxn>
                  <a:cxn ang="0">
                    <a:pos x="2367" y="845"/>
                  </a:cxn>
                  <a:cxn ang="0">
                    <a:pos x="2334" y="673"/>
                  </a:cxn>
                  <a:cxn ang="0">
                    <a:pos x="2269" y="559"/>
                  </a:cxn>
                  <a:cxn ang="0">
                    <a:pos x="2212" y="469"/>
                  </a:cxn>
                  <a:cxn ang="0">
                    <a:pos x="2073" y="322"/>
                  </a:cxn>
                  <a:cxn ang="0">
                    <a:pos x="2057" y="298"/>
                  </a:cxn>
                  <a:cxn ang="0">
                    <a:pos x="2024" y="282"/>
                  </a:cxn>
                  <a:cxn ang="0">
                    <a:pos x="1943" y="224"/>
                  </a:cxn>
                  <a:cxn ang="0">
                    <a:pos x="1730" y="167"/>
                  </a:cxn>
                  <a:cxn ang="0">
                    <a:pos x="1681" y="135"/>
                  </a:cxn>
                  <a:cxn ang="0">
                    <a:pos x="1649" y="94"/>
                  </a:cxn>
                  <a:cxn ang="0">
                    <a:pos x="1567" y="77"/>
                  </a:cxn>
                  <a:cxn ang="0">
                    <a:pos x="1314" y="45"/>
                  </a:cxn>
                  <a:cxn ang="0">
                    <a:pos x="1281" y="53"/>
                  </a:cxn>
                  <a:cxn ang="0">
                    <a:pos x="1257" y="69"/>
                  </a:cxn>
                  <a:cxn ang="0">
                    <a:pos x="1167" y="86"/>
                  </a:cxn>
                  <a:cxn ang="0">
                    <a:pos x="759" y="77"/>
                  </a:cxn>
                </a:cxnLst>
                <a:rect l="0" t="0" r="r" b="b"/>
                <a:pathLst>
                  <a:path w="2373" h="1375">
                    <a:moveTo>
                      <a:pt x="759" y="77"/>
                    </a:moveTo>
                    <a:cubicBezTo>
                      <a:pt x="596" y="71"/>
                      <a:pt x="471" y="61"/>
                      <a:pt x="310" y="77"/>
                    </a:cubicBezTo>
                    <a:cubicBezTo>
                      <a:pt x="286" y="79"/>
                      <a:pt x="267" y="96"/>
                      <a:pt x="245" y="102"/>
                    </a:cubicBezTo>
                    <a:cubicBezTo>
                      <a:pt x="223" y="107"/>
                      <a:pt x="179" y="118"/>
                      <a:pt x="179" y="118"/>
                    </a:cubicBezTo>
                    <a:cubicBezTo>
                      <a:pt x="157" y="183"/>
                      <a:pt x="189" y="108"/>
                      <a:pt x="147" y="151"/>
                    </a:cubicBezTo>
                    <a:cubicBezTo>
                      <a:pt x="123" y="174"/>
                      <a:pt x="105" y="203"/>
                      <a:pt x="90" y="233"/>
                    </a:cubicBezTo>
                    <a:cubicBezTo>
                      <a:pt x="76" y="258"/>
                      <a:pt x="59" y="286"/>
                      <a:pt x="49" y="314"/>
                    </a:cubicBezTo>
                    <a:cubicBezTo>
                      <a:pt x="27" y="372"/>
                      <a:pt x="18" y="434"/>
                      <a:pt x="0" y="494"/>
                    </a:cubicBezTo>
                    <a:cubicBezTo>
                      <a:pt x="2" y="540"/>
                      <a:pt x="3" y="586"/>
                      <a:pt x="8" y="633"/>
                    </a:cubicBezTo>
                    <a:cubicBezTo>
                      <a:pt x="15" y="708"/>
                      <a:pt x="64" y="784"/>
                      <a:pt x="106" y="845"/>
                    </a:cubicBezTo>
                    <a:cubicBezTo>
                      <a:pt x="133" y="884"/>
                      <a:pt x="158" y="928"/>
                      <a:pt x="188" y="967"/>
                    </a:cubicBezTo>
                    <a:cubicBezTo>
                      <a:pt x="273" y="1077"/>
                      <a:pt x="385" y="1156"/>
                      <a:pt x="498" y="1237"/>
                    </a:cubicBezTo>
                    <a:cubicBezTo>
                      <a:pt x="603" y="1312"/>
                      <a:pt x="453" y="1218"/>
                      <a:pt x="620" y="1302"/>
                    </a:cubicBezTo>
                    <a:cubicBezTo>
                      <a:pt x="689" y="1336"/>
                      <a:pt x="736" y="1363"/>
                      <a:pt x="816" y="1375"/>
                    </a:cubicBezTo>
                    <a:cubicBezTo>
                      <a:pt x="865" y="1372"/>
                      <a:pt x="914" y="1375"/>
                      <a:pt x="963" y="1367"/>
                    </a:cubicBezTo>
                    <a:cubicBezTo>
                      <a:pt x="1010" y="1358"/>
                      <a:pt x="1064" y="1319"/>
                      <a:pt x="1110" y="1302"/>
                    </a:cubicBezTo>
                    <a:cubicBezTo>
                      <a:pt x="1208" y="1263"/>
                      <a:pt x="1322" y="1223"/>
                      <a:pt x="1428" y="1212"/>
                    </a:cubicBezTo>
                    <a:cubicBezTo>
                      <a:pt x="1641" y="1188"/>
                      <a:pt x="1835" y="1183"/>
                      <a:pt x="2057" y="1179"/>
                    </a:cubicBezTo>
                    <a:cubicBezTo>
                      <a:pt x="2087" y="1164"/>
                      <a:pt x="2115" y="1157"/>
                      <a:pt x="2147" y="1147"/>
                    </a:cubicBezTo>
                    <a:cubicBezTo>
                      <a:pt x="2164" y="1134"/>
                      <a:pt x="2187" y="1128"/>
                      <a:pt x="2204" y="1114"/>
                    </a:cubicBezTo>
                    <a:cubicBezTo>
                      <a:pt x="2225" y="1095"/>
                      <a:pt x="2240" y="1068"/>
                      <a:pt x="2261" y="1049"/>
                    </a:cubicBezTo>
                    <a:cubicBezTo>
                      <a:pt x="2278" y="995"/>
                      <a:pt x="2254" y="1054"/>
                      <a:pt x="2302" y="992"/>
                    </a:cubicBezTo>
                    <a:cubicBezTo>
                      <a:pt x="2315" y="974"/>
                      <a:pt x="2321" y="953"/>
                      <a:pt x="2334" y="935"/>
                    </a:cubicBezTo>
                    <a:cubicBezTo>
                      <a:pt x="2343" y="901"/>
                      <a:pt x="2347" y="873"/>
                      <a:pt x="2367" y="845"/>
                    </a:cubicBezTo>
                    <a:cubicBezTo>
                      <a:pt x="2361" y="758"/>
                      <a:pt x="2373" y="731"/>
                      <a:pt x="2334" y="673"/>
                    </a:cubicBezTo>
                    <a:cubicBezTo>
                      <a:pt x="2320" y="631"/>
                      <a:pt x="2299" y="589"/>
                      <a:pt x="2269" y="559"/>
                    </a:cubicBezTo>
                    <a:cubicBezTo>
                      <a:pt x="2252" y="517"/>
                      <a:pt x="2237" y="504"/>
                      <a:pt x="2212" y="469"/>
                    </a:cubicBezTo>
                    <a:cubicBezTo>
                      <a:pt x="2189" y="401"/>
                      <a:pt x="2120" y="369"/>
                      <a:pt x="2073" y="322"/>
                    </a:cubicBezTo>
                    <a:cubicBezTo>
                      <a:pt x="2066" y="315"/>
                      <a:pt x="2064" y="304"/>
                      <a:pt x="2057" y="298"/>
                    </a:cubicBezTo>
                    <a:cubicBezTo>
                      <a:pt x="2047" y="290"/>
                      <a:pt x="2034" y="288"/>
                      <a:pt x="2024" y="282"/>
                    </a:cubicBezTo>
                    <a:cubicBezTo>
                      <a:pt x="1995" y="264"/>
                      <a:pt x="1972" y="238"/>
                      <a:pt x="1943" y="224"/>
                    </a:cubicBezTo>
                    <a:cubicBezTo>
                      <a:pt x="1877" y="190"/>
                      <a:pt x="1799" y="183"/>
                      <a:pt x="1730" y="167"/>
                    </a:cubicBezTo>
                    <a:cubicBezTo>
                      <a:pt x="1713" y="156"/>
                      <a:pt x="1694" y="149"/>
                      <a:pt x="1681" y="135"/>
                    </a:cubicBezTo>
                    <a:cubicBezTo>
                      <a:pt x="1669" y="122"/>
                      <a:pt x="1662" y="104"/>
                      <a:pt x="1649" y="94"/>
                    </a:cubicBezTo>
                    <a:cubicBezTo>
                      <a:pt x="1626" y="76"/>
                      <a:pt x="1594" y="81"/>
                      <a:pt x="1567" y="77"/>
                    </a:cubicBezTo>
                    <a:cubicBezTo>
                      <a:pt x="1516" y="0"/>
                      <a:pt x="1379" y="42"/>
                      <a:pt x="1314" y="45"/>
                    </a:cubicBezTo>
                    <a:cubicBezTo>
                      <a:pt x="1303" y="47"/>
                      <a:pt x="1291" y="48"/>
                      <a:pt x="1281" y="53"/>
                    </a:cubicBezTo>
                    <a:cubicBezTo>
                      <a:pt x="1272" y="56"/>
                      <a:pt x="1266" y="66"/>
                      <a:pt x="1257" y="69"/>
                    </a:cubicBezTo>
                    <a:cubicBezTo>
                      <a:pt x="1227" y="77"/>
                      <a:pt x="1196" y="77"/>
                      <a:pt x="1167" y="86"/>
                    </a:cubicBezTo>
                    <a:cubicBezTo>
                      <a:pt x="1031" y="78"/>
                      <a:pt x="894" y="62"/>
                      <a:pt x="759" y="77"/>
                    </a:cubicBezTo>
                    <a:close/>
                  </a:path>
                </a:pathLst>
              </a:custGeom>
              <a:noFill/>
              <a:ln w="25400" cap="flat" cmpd="sng">
                <a:solidFill>
                  <a:schemeClr val="tx2"/>
                </a:solidFill>
                <a:prstDash val="solid"/>
                <a:round/>
                <a:headEnd/>
                <a:tailEnd/>
              </a:ln>
              <a:effectLst/>
            </p:spPr>
            <p:txBody>
              <a:bodyPr wrap="none" anchor="ctr">
                <a:prstTxWarp prst="textNoShape">
                  <a:avLst/>
                </a:prstTxWarp>
              </a:bodyPr>
              <a:lstStyle/>
              <a:p>
                <a:endParaRPr lang="en-US"/>
              </a:p>
            </p:txBody>
          </p:sp>
          <p:grpSp>
            <p:nvGrpSpPr>
              <p:cNvPr id="24" name="Group 124"/>
              <p:cNvGrpSpPr>
                <a:grpSpLocks/>
              </p:cNvGrpSpPr>
              <p:nvPr/>
            </p:nvGrpSpPr>
            <p:grpSpPr bwMode="auto">
              <a:xfrm>
                <a:off x="5029" y="408"/>
                <a:ext cx="74" cy="74"/>
                <a:chOff x="1168" y="464"/>
                <a:chExt cx="405" cy="405"/>
              </a:xfrm>
            </p:grpSpPr>
            <p:sp>
              <p:nvSpPr>
                <p:cNvPr id="545917" name="AutoShape 125"/>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5918" name="AutoShape 126"/>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nvGrpSpPr>
              <p:cNvPr id="25" name="Group 127"/>
              <p:cNvGrpSpPr>
                <a:grpSpLocks/>
              </p:cNvGrpSpPr>
              <p:nvPr/>
            </p:nvGrpSpPr>
            <p:grpSpPr bwMode="auto">
              <a:xfrm>
                <a:off x="4970" y="505"/>
                <a:ext cx="75" cy="74"/>
                <a:chOff x="1168" y="464"/>
                <a:chExt cx="405" cy="405"/>
              </a:xfrm>
            </p:grpSpPr>
            <p:sp>
              <p:nvSpPr>
                <p:cNvPr id="545920" name="AutoShape 128"/>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5921" name="AutoShape 129"/>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nvGrpSpPr>
              <p:cNvPr id="26" name="Group 130"/>
              <p:cNvGrpSpPr>
                <a:grpSpLocks/>
              </p:cNvGrpSpPr>
              <p:nvPr/>
            </p:nvGrpSpPr>
            <p:grpSpPr bwMode="auto">
              <a:xfrm>
                <a:off x="4755" y="456"/>
                <a:ext cx="75" cy="75"/>
                <a:chOff x="1168" y="464"/>
                <a:chExt cx="405" cy="405"/>
              </a:xfrm>
            </p:grpSpPr>
            <p:sp>
              <p:nvSpPr>
                <p:cNvPr id="545923" name="AutoShape 131"/>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5924" name="AutoShape 132"/>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nvGrpSpPr>
              <p:cNvPr id="27" name="Group 133"/>
              <p:cNvGrpSpPr>
                <a:grpSpLocks/>
              </p:cNvGrpSpPr>
              <p:nvPr/>
            </p:nvGrpSpPr>
            <p:grpSpPr bwMode="auto">
              <a:xfrm>
                <a:off x="4675" y="582"/>
                <a:ext cx="75" cy="75"/>
                <a:chOff x="1168" y="464"/>
                <a:chExt cx="405" cy="405"/>
              </a:xfrm>
            </p:grpSpPr>
            <p:sp>
              <p:nvSpPr>
                <p:cNvPr id="545926" name="AutoShape 134"/>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5927" name="AutoShape 135"/>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grpSp>
          <p:nvGrpSpPr>
            <p:cNvPr id="28" name="Group 136"/>
            <p:cNvGrpSpPr>
              <a:grpSpLocks/>
            </p:cNvGrpSpPr>
            <p:nvPr/>
          </p:nvGrpSpPr>
          <p:grpSpPr bwMode="auto">
            <a:xfrm>
              <a:off x="4135" y="1097"/>
              <a:ext cx="564" cy="330"/>
              <a:chOff x="4603" y="353"/>
              <a:chExt cx="564" cy="330"/>
            </a:xfrm>
          </p:grpSpPr>
          <p:sp>
            <p:nvSpPr>
              <p:cNvPr id="545929" name="Oval 137"/>
              <p:cNvSpPr>
                <a:spLocks noChangeArrowheads="1"/>
              </p:cNvSpPr>
              <p:nvPr/>
            </p:nvSpPr>
            <p:spPr bwMode="auto">
              <a:xfrm rot="19769055">
                <a:off x="4603" y="378"/>
                <a:ext cx="564" cy="293"/>
              </a:xfrm>
              <a:prstGeom prst="ellipse">
                <a:avLst/>
              </a:prstGeom>
              <a:solidFill>
                <a:schemeClr val="bg2"/>
              </a:solidFill>
              <a:ln w="38100">
                <a:solidFill>
                  <a:schemeClr val="hlink"/>
                </a:solidFill>
                <a:round/>
                <a:headEnd/>
                <a:tailEnd/>
              </a:ln>
              <a:effectLst/>
            </p:spPr>
            <p:txBody>
              <a:bodyPr wrap="none" anchor="ctr">
                <a:prstTxWarp prst="textNoShape">
                  <a:avLst/>
                </a:prstTxWarp>
              </a:bodyPr>
              <a:lstStyle/>
              <a:p>
                <a:endParaRPr lang="en-US"/>
              </a:p>
            </p:txBody>
          </p:sp>
          <p:grpSp>
            <p:nvGrpSpPr>
              <p:cNvPr id="29" name="Group 138"/>
              <p:cNvGrpSpPr>
                <a:grpSpLocks/>
              </p:cNvGrpSpPr>
              <p:nvPr/>
            </p:nvGrpSpPr>
            <p:grpSpPr bwMode="auto">
              <a:xfrm>
                <a:off x="4936" y="353"/>
                <a:ext cx="75" cy="75"/>
                <a:chOff x="1168" y="464"/>
                <a:chExt cx="405" cy="405"/>
              </a:xfrm>
            </p:grpSpPr>
            <p:sp>
              <p:nvSpPr>
                <p:cNvPr id="545931" name="AutoShape 139"/>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5932" name="AutoShape 140"/>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sp>
            <p:nvSpPr>
              <p:cNvPr id="545933" name="Freeform 141"/>
              <p:cNvSpPr>
                <a:spLocks/>
              </p:cNvSpPr>
              <p:nvPr/>
            </p:nvSpPr>
            <p:spPr bwMode="auto">
              <a:xfrm rot="18772850" flipH="1" flipV="1">
                <a:off x="4748" y="522"/>
                <a:ext cx="247" cy="76"/>
              </a:xfrm>
              <a:custGeom>
                <a:avLst/>
                <a:gdLst/>
                <a:ahLst/>
                <a:cxnLst>
                  <a:cxn ang="0">
                    <a:pos x="759" y="77"/>
                  </a:cxn>
                  <a:cxn ang="0">
                    <a:pos x="310" y="77"/>
                  </a:cxn>
                  <a:cxn ang="0">
                    <a:pos x="245" y="102"/>
                  </a:cxn>
                  <a:cxn ang="0">
                    <a:pos x="179" y="118"/>
                  </a:cxn>
                  <a:cxn ang="0">
                    <a:pos x="147" y="151"/>
                  </a:cxn>
                  <a:cxn ang="0">
                    <a:pos x="90" y="233"/>
                  </a:cxn>
                  <a:cxn ang="0">
                    <a:pos x="49" y="314"/>
                  </a:cxn>
                  <a:cxn ang="0">
                    <a:pos x="0" y="494"/>
                  </a:cxn>
                  <a:cxn ang="0">
                    <a:pos x="8" y="633"/>
                  </a:cxn>
                  <a:cxn ang="0">
                    <a:pos x="106" y="845"/>
                  </a:cxn>
                  <a:cxn ang="0">
                    <a:pos x="188" y="967"/>
                  </a:cxn>
                  <a:cxn ang="0">
                    <a:pos x="498" y="1237"/>
                  </a:cxn>
                  <a:cxn ang="0">
                    <a:pos x="620" y="1302"/>
                  </a:cxn>
                  <a:cxn ang="0">
                    <a:pos x="816" y="1375"/>
                  </a:cxn>
                  <a:cxn ang="0">
                    <a:pos x="963" y="1367"/>
                  </a:cxn>
                  <a:cxn ang="0">
                    <a:pos x="1110" y="1302"/>
                  </a:cxn>
                  <a:cxn ang="0">
                    <a:pos x="1428" y="1212"/>
                  </a:cxn>
                  <a:cxn ang="0">
                    <a:pos x="2057" y="1179"/>
                  </a:cxn>
                  <a:cxn ang="0">
                    <a:pos x="2147" y="1147"/>
                  </a:cxn>
                  <a:cxn ang="0">
                    <a:pos x="2204" y="1114"/>
                  </a:cxn>
                  <a:cxn ang="0">
                    <a:pos x="2261" y="1049"/>
                  </a:cxn>
                  <a:cxn ang="0">
                    <a:pos x="2302" y="992"/>
                  </a:cxn>
                  <a:cxn ang="0">
                    <a:pos x="2334" y="935"/>
                  </a:cxn>
                  <a:cxn ang="0">
                    <a:pos x="2367" y="845"/>
                  </a:cxn>
                  <a:cxn ang="0">
                    <a:pos x="2334" y="673"/>
                  </a:cxn>
                  <a:cxn ang="0">
                    <a:pos x="2269" y="559"/>
                  </a:cxn>
                  <a:cxn ang="0">
                    <a:pos x="2212" y="469"/>
                  </a:cxn>
                  <a:cxn ang="0">
                    <a:pos x="2073" y="322"/>
                  </a:cxn>
                  <a:cxn ang="0">
                    <a:pos x="2057" y="298"/>
                  </a:cxn>
                  <a:cxn ang="0">
                    <a:pos x="2024" y="282"/>
                  </a:cxn>
                  <a:cxn ang="0">
                    <a:pos x="1943" y="224"/>
                  </a:cxn>
                  <a:cxn ang="0">
                    <a:pos x="1730" y="167"/>
                  </a:cxn>
                  <a:cxn ang="0">
                    <a:pos x="1681" y="135"/>
                  </a:cxn>
                  <a:cxn ang="0">
                    <a:pos x="1649" y="94"/>
                  </a:cxn>
                  <a:cxn ang="0">
                    <a:pos x="1567" y="77"/>
                  </a:cxn>
                  <a:cxn ang="0">
                    <a:pos x="1314" y="45"/>
                  </a:cxn>
                  <a:cxn ang="0">
                    <a:pos x="1281" y="53"/>
                  </a:cxn>
                  <a:cxn ang="0">
                    <a:pos x="1257" y="69"/>
                  </a:cxn>
                  <a:cxn ang="0">
                    <a:pos x="1167" y="86"/>
                  </a:cxn>
                  <a:cxn ang="0">
                    <a:pos x="759" y="77"/>
                  </a:cxn>
                </a:cxnLst>
                <a:rect l="0" t="0" r="r" b="b"/>
                <a:pathLst>
                  <a:path w="2373" h="1375">
                    <a:moveTo>
                      <a:pt x="759" y="77"/>
                    </a:moveTo>
                    <a:cubicBezTo>
                      <a:pt x="596" y="71"/>
                      <a:pt x="471" y="61"/>
                      <a:pt x="310" y="77"/>
                    </a:cubicBezTo>
                    <a:cubicBezTo>
                      <a:pt x="286" y="79"/>
                      <a:pt x="267" y="96"/>
                      <a:pt x="245" y="102"/>
                    </a:cubicBezTo>
                    <a:cubicBezTo>
                      <a:pt x="223" y="107"/>
                      <a:pt x="179" y="118"/>
                      <a:pt x="179" y="118"/>
                    </a:cubicBezTo>
                    <a:cubicBezTo>
                      <a:pt x="157" y="183"/>
                      <a:pt x="189" y="108"/>
                      <a:pt x="147" y="151"/>
                    </a:cubicBezTo>
                    <a:cubicBezTo>
                      <a:pt x="123" y="174"/>
                      <a:pt x="105" y="203"/>
                      <a:pt x="90" y="233"/>
                    </a:cubicBezTo>
                    <a:cubicBezTo>
                      <a:pt x="76" y="258"/>
                      <a:pt x="59" y="286"/>
                      <a:pt x="49" y="314"/>
                    </a:cubicBezTo>
                    <a:cubicBezTo>
                      <a:pt x="27" y="372"/>
                      <a:pt x="18" y="434"/>
                      <a:pt x="0" y="494"/>
                    </a:cubicBezTo>
                    <a:cubicBezTo>
                      <a:pt x="2" y="540"/>
                      <a:pt x="3" y="586"/>
                      <a:pt x="8" y="633"/>
                    </a:cubicBezTo>
                    <a:cubicBezTo>
                      <a:pt x="15" y="708"/>
                      <a:pt x="64" y="784"/>
                      <a:pt x="106" y="845"/>
                    </a:cubicBezTo>
                    <a:cubicBezTo>
                      <a:pt x="133" y="884"/>
                      <a:pt x="158" y="928"/>
                      <a:pt x="188" y="967"/>
                    </a:cubicBezTo>
                    <a:cubicBezTo>
                      <a:pt x="273" y="1077"/>
                      <a:pt x="385" y="1156"/>
                      <a:pt x="498" y="1237"/>
                    </a:cubicBezTo>
                    <a:cubicBezTo>
                      <a:pt x="603" y="1312"/>
                      <a:pt x="453" y="1218"/>
                      <a:pt x="620" y="1302"/>
                    </a:cubicBezTo>
                    <a:cubicBezTo>
                      <a:pt x="689" y="1336"/>
                      <a:pt x="736" y="1363"/>
                      <a:pt x="816" y="1375"/>
                    </a:cubicBezTo>
                    <a:cubicBezTo>
                      <a:pt x="865" y="1372"/>
                      <a:pt x="914" y="1375"/>
                      <a:pt x="963" y="1367"/>
                    </a:cubicBezTo>
                    <a:cubicBezTo>
                      <a:pt x="1010" y="1358"/>
                      <a:pt x="1064" y="1319"/>
                      <a:pt x="1110" y="1302"/>
                    </a:cubicBezTo>
                    <a:cubicBezTo>
                      <a:pt x="1208" y="1263"/>
                      <a:pt x="1322" y="1223"/>
                      <a:pt x="1428" y="1212"/>
                    </a:cubicBezTo>
                    <a:cubicBezTo>
                      <a:pt x="1641" y="1188"/>
                      <a:pt x="1835" y="1183"/>
                      <a:pt x="2057" y="1179"/>
                    </a:cubicBezTo>
                    <a:cubicBezTo>
                      <a:pt x="2087" y="1164"/>
                      <a:pt x="2115" y="1157"/>
                      <a:pt x="2147" y="1147"/>
                    </a:cubicBezTo>
                    <a:cubicBezTo>
                      <a:pt x="2164" y="1134"/>
                      <a:pt x="2187" y="1128"/>
                      <a:pt x="2204" y="1114"/>
                    </a:cubicBezTo>
                    <a:cubicBezTo>
                      <a:pt x="2225" y="1095"/>
                      <a:pt x="2240" y="1068"/>
                      <a:pt x="2261" y="1049"/>
                    </a:cubicBezTo>
                    <a:cubicBezTo>
                      <a:pt x="2278" y="995"/>
                      <a:pt x="2254" y="1054"/>
                      <a:pt x="2302" y="992"/>
                    </a:cubicBezTo>
                    <a:cubicBezTo>
                      <a:pt x="2315" y="974"/>
                      <a:pt x="2321" y="953"/>
                      <a:pt x="2334" y="935"/>
                    </a:cubicBezTo>
                    <a:cubicBezTo>
                      <a:pt x="2343" y="901"/>
                      <a:pt x="2347" y="873"/>
                      <a:pt x="2367" y="845"/>
                    </a:cubicBezTo>
                    <a:cubicBezTo>
                      <a:pt x="2361" y="758"/>
                      <a:pt x="2373" y="731"/>
                      <a:pt x="2334" y="673"/>
                    </a:cubicBezTo>
                    <a:cubicBezTo>
                      <a:pt x="2320" y="631"/>
                      <a:pt x="2299" y="589"/>
                      <a:pt x="2269" y="559"/>
                    </a:cubicBezTo>
                    <a:cubicBezTo>
                      <a:pt x="2252" y="517"/>
                      <a:pt x="2237" y="504"/>
                      <a:pt x="2212" y="469"/>
                    </a:cubicBezTo>
                    <a:cubicBezTo>
                      <a:pt x="2189" y="401"/>
                      <a:pt x="2120" y="369"/>
                      <a:pt x="2073" y="322"/>
                    </a:cubicBezTo>
                    <a:cubicBezTo>
                      <a:pt x="2066" y="315"/>
                      <a:pt x="2064" y="304"/>
                      <a:pt x="2057" y="298"/>
                    </a:cubicBezTo>
                    <a:cubicBezTo>
                      <a:pt x="2047" y="290"/>
                      <a:pt x="2034" y="288"/>
                      <a:pt x="2024" y="282"/>
                    </a:cubicBezTo>
                    <a:cubicBezTo>
                      <a:pt x="1995" y="264"/>
                      <a:pt x="1972" y="238"/>
                      <a:pt x="1943" y="224"/>
                    </a:cubicBezTo>
                    <a:cubicBezTo>
                      <a:pt x="1877" y="190"/>
                      <a:pt x="1799" y="183"/>
                      <a:pt x="1730" y="167"/>
                    </a:cubicBezTo>
                    <a:cubicBezTo>
                      <a:pt x="1713" y="156"/>
                      <a:pt x="1694" y="149"/>
                      <a:pt x="1681" y="135"/>
                    </a:cubicBezTo>
                    <a:cubicBezTo>
                      <a:pt x="1669" y="122"/>
                      <a:pt x="1662" y="104"/>
                      <a:pt x="1649" y="94"/>
                    </a:cubicBezTo>
                    <a:cubicBezTo>
                      <a:pt x="1626" y="76"/>
                      <a:pt x="1594" y="81"/>
                      <a:pt x="1567" y="77"/>
                    </a:cubicBezTo>
                    <a:cubicBezTo>
                      <a:pt x="1516" y="0"/>
                      <a:pt x="1379" y="42"/>
                      <a:pt x="1314" y="45"/>
                    </a:cubicBezTo>
                    <a:cubicBezTo>
                      <a:pt x="1303" y="47"/>
                      <a:pt x="1291" y="48"/>
                      <a:pt x="1281" y="53"/>
                    </a:cubicBezTo>
                    <a:cubicBezTo>
                      <a:pt x="1272" y="56"/>
                      <a:pt x="1266" y="66"/>
                      <a:pt x="1257" y="69"/>
                    </a:cubicBezTo>
                    <a:cubicBezTo>
                      <a:pt x="1227" y="77"/>
                      <a:pt x="1196" y="77"/>
                      <a:pt x="1167" y="86"/>
                    </a:cubicBezTo>
                    <a:cubicBezTo>
                      <a:pt x="1031" y="78"/>
                      <a:pt x="894" y="62"/>
                      <a:pt x="759" y="77"/>
                    </a:cubicBezTo>
                    <a:close/>
                  </a:path>
                </a:pathLst>
              </a:custGeom>
              <a:noFill/>
              <a:ln w="25400" cap="flat" cmpd="sng">
                <a:solidFill>
                  <a:schemeClr val="tx2"/>
                </a:solidFill>
                <a:prstDash val="solid"/>
                <a:round/>
                <a:headEnd/>
                <a:tailEnd/>
              </a:ln>
              <a:effectLst/>
            </p:spPr>
            <p:txBody>
              <a:bodyPr wrap="none" anchor="ctr">
                <a:prstTxWarp prst="textNoShape">
                  <a:avLst/>
                </a:prstTxWarp>
              </a:bodyPr>
              <a:lstStyle/>
              <a:p>
                <a:endParaRPr lang="en-US"/>
              </a:p>
            </p:txBody>
          </p:sp>
          <p:grpSp>
            <p:nvGrpSpPr>
              <p:cNvPr id="30" name="Group 142"/>
              <p:cNvGrpSpPr>
                <a:grpSpLocks/>
              </p:cNvGrpSpPr>
              <p:nvPr/>
            </p:nvGrpSpPr>
            <p:grpSpPr bwMode="auto">
              <a:xfrm>
                <a:off x="5029" y="408"/>
                <a:ext cx="74" cy="74"/>
                <a:chOff x="1168" y="464"/>
                <a:chExt cx="405" cy="405"/>
              </a:xfrm>
            </p:grpSpPr>
            <p:sp>
              <p:nvSpPr>
                <p:cNvPr id="545935" name="AutoShape 143"/>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5936" name="AutoShape 144"/>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nvGrpSpPr>
              <p:cNvPr id="31" name="Group 145"/>
              <p:cNvGrpSpPr>
                <a:grpSpLocks/>
              </p:cNvGrpSpPr>
              <p:nvPr/>
            </p:nvGrpSpPr>
            <p:grpSpPr bwMode="auto">
              <a:xfrm>
                <a:off x="4970" y="505"/>
                <a:ext cx="75" cy="74"/>
                <a:chOff x="1168" y="464"/>
                <a:chExt cx="405" cy="405"/>
              </a:xfrm>
            </p:grpSpPr>
            <p:sp>
              <p:nvSpPr>
                <p:cNvPr id="545938" name="AutoShape 146"/>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5939" name="AutoShape 147"/>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nvGrpSpPr>
              <p:cNvPr id="545888" name="Group 148"/>
              <p:cNvGrpSpPr>
                <a:grpSpLocks/>
              </p:cNvGrpSpPr>
              <p:nvPr/>
            </p:nvGrpSpPr>
            <p:grpSpPr bwMode="auto">
              <a:xfrm>
                <a:off x="4755" y="456"/>
                <a:ext cx="75" cy="75"/>
                <a:chOff x="1168" y="464"/>
                <a:chExt cx="405" cy="405"/>
              </a:xfrm>
            </p:grpSpPr>
            <p:sp>
              <p:nvSpPr>
                <p:cNvPr id="545941" name="AutoShape 149"/>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5942" name="AutoShape 150"/>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nvGrpSpPr>
              <p:cNvPr id="545891" name="Group 151"/>
              <p:cNvGrpSpPr>
                <a:grpSpLocks/>
              </p:cNvGrpSpPr>
              <p:nvPr/>
            </p:nvGrpSpPr>
            <p:grpSpPr bwMode="auto">
              <a:xfrm>
                <a:off x="4675" y="582"/>
                <a:ext cx="75" cy="75"/>
                <a:chOff x="1168" y="464"/>
                <a:chExt cx="405" cy="405"/>
              </a:xfrm>
            </p:grpSpPr>
            <p:sp>
              <p:nvSpPr>
                <p:cNvPr id="545944" name="AutoShape 152"/>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5945" name="AutoShape 153"/>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grpSp>
          <p:nvGrpSpPr>
            <p:cNvPr id="545892" name="Group 154"/>
            <p:cNvGrpSpPr>
              <a:grpSpLocks/>
            </p:cNvGrpSpPr>
            <p:nvPr/>
          </p:nvGrpSpPr>
          <p:grpSpPr bwMode="auto">
            <a:xfrm>
              <a:off x="4119" y="1362"/>
              <a:ext cx="564" cy="330"/>
              <a:chOff x="4603" y="353"/>
              <a:chExt cx="564" cy="330"/>
            </a:xfrm>
          </p:grpSpPr>
          <p:sp>
            <p:nvSpPr>
              <p:cNvPr id="545947" name="Oval 155"/>
              <p:cNvSpPr>
                <a:spLocks noChangeArrowheads="1"/>
              </p:cNvSpPr>
              <p:nvPr/>
            </p:nvSpPr>
            <p:spPr bwMode="auto">
              <a:xfrm rot="19769055">
                <a:off x="4603" y="378"/>
                <a:ext cx="564" cy="293"/>
              </a:xfrm>
              <a:prstGeom prst="ellipse">
                <a:avLst/>
              </a:prstGeom>
              <a:solidFill>
                <a:schemeClr val="bg2"/>
              </a:solidFill>
              <a:ln w="38100">
                <a:solidFill>
                  <a:schemeClr val="hlink"/>
                </a:solidFill>
                <a:round/>
                <a:headEnd/>
                <a:tailEnd/>
              </a:ln>
              <a:effectLst/>
            </p:spPr>
            <p:txBody>
              <a:bodyPr wrap="none" anchor="ctr">
                <a:prstTxWarp prst="textNoShape">
                  <a:avLst/>
                </a:prstTxWarp>
              </a:bodyPr>
              <a:lstStyle/>
              <a:p>
                <a:endParaRPr lang="en-US"/>
              </a:p>
            </p:txBody>
          </p:sp>
          <p:grpSp>
            <p:nvGrpSpPr>
              <p:cNvPr id="545894" name="Group 156"/>
              <p:cNvGrpSpPr>
                <a:grpSpLocks/>
              </p:cNvGrpSpPr>
              <p:nvPr/>
            </p:nvGrpSpPr>
            <p:grpSpPr bwMode="auto">
              <a:xfrm>
                <a:off x="4936" y="353"/>
                <a:ext cx="75" cy="75"/>
                <a:chOff x="1168" y="464"/>
                <a:chExt cx="405" cy="405"/>
              </a:xfrm>
            </p:grpSpPr>
            <p:sp>
              <p:nvSpPr>
                <p:cNvPr id="545949" name="AutoShape 157"/>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5950" name="AutoShape 158"/>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sp>
            <p:nvSpPr>
              <p:cNvPr id="545951" name="Freeform 159"/>
              <p:cNvSpPr>
                <a:spLocks/>
              </p:cNvSpPr>
              <p:nvPr/>
            </p:nvSpPr>
            <p:spPr bwMode="auto">
              <a:xfrm rot="18772850" flipH="1" flipV="1">
                <a:off x="4748" y="522"/>
                <a:ext cx="247" cy="76"/>
              </a:xfrm>
              <a:custGeom>
                <a:avLst/>
                <a:gdLst/>
                <a:ahLst/>
                <a:cxnLst>
                  <a:cxn ang="0">
                    <a:pos x="759" y="77"/>
                  </a:cxn>
                  <a:cxn ang="0">
                    <a:pos x="310" y="77"/>
                  </a:cxn>
                  <a:cxn ang="0">
                    <a:pos x="245" y="102"/>
                  </a:cxn>
                  <a:cxn ang="0">
                    <a:pos x="179" y="118"/>
                  </a:cxn>
                  <a:cxn ang="0">
                    <a:pos x="147" y="151"/>
                  </a:cxn>
                  <a:cxn ang="0">
                    <a:pos x="90" y="233"/>
                  </a:cxn>
                  <a:cxn ang="0">
                    <a:pos x="49" y="314"/>
                  </a:cxn>
                  <a:cxn ang="0">
                    <a:pos x="0" y="494"/>
                  </a:cxn>
                  <a:cxn ang="0">
                    <a:pos x="8" y="633"/>
                  </a:cxn>
                  <a:cxn ang="0">
                    <a:pos x="106" y="845"/>
                  </a:cxn>
                  <a:cxn ang="0">
                    <a:pos x="188" y="967"/>
                  </a:cxn>
                  <a:cxn ang="0">
                    <a:pos x="498" y="1237"/>
                  </a:cxn>
                  <a:cxn ang="0">
                    <a:pos x="620" y="1302"/>
                  </a:cxn>
                  <a:cxn ang="0">
                    <a:pos x="816" y="1375"/>
                  </a:cxn>
                  <a:cxn ang="0">
                    <a:pos x="963" y="1367"/>
                  </a:cxn>
                  <a:cxn ang="0">
                    <a:pos x="1110" y="1302"/>
                  </a:cxn>
                  <a:cxn ang="0">
                    <a:pos x="1428" y="1212"/>
                  </a:cxn>
                  <a:cxn ang="0">
                    <a:pos x="2057" y="1179"/>
                  </a:cxn>
                  <a:cxn ang="0">
                    <a:pos x="2147" y="1147"/>
                  </a:cxn>
                  <a:cxn ang="0">
                    <a:pos x="2204" y="1114"/>
                  </a:cxn>
                  <a:cxn ang="0">
                    <a:pos x="2261" y="1049"/>
                  </a:cxn>
                  <a:cxn ang="0">
                    <a:pos x="2302" y="992"/>
                  </a:cxn>
                  <a:cxn ang="0">
                    <a:pos x="2334" y="935"/>
                  </a:cxn>
                  <a:cxn ang="0">
                    <a:pos x="2367" y="845"/>
                  </a:cxn>
                  <a:cxn ang="0">
                    <a:pos x="2334" y="673"/>
                  </a:cxn>
                  <a:cxn ang="0">
                    <a:pos x="2269" y="559"/>
                  </a:cxn>
                  <a:cxn ang="0">
                    <a:pos x="2212" y="469"/>
                  </a:cxn>
                  <a:cxn ang="0">
                    <a:pos x="2073" y="322"/>
                  </a:cxn>
                  <a:cxn ang="0">
                    <a:pos x="2057" y="298"/>
                  </a:cxn>
                  <a:cxn ang="0">
                    <a:pos x="2024" y="282"/>
                  </a:cxn>
                  <a:cxn ang="0">
                    <a:pos x="1943" y="224"/>
                  </a:cxn>
                  <a:cxn ang="0">
                    <a:pos x="1730" y="167"/>
                  </a:cxn>
                  <a:cxn ang="0">
                    <a:pos x="1681" y="135"/>
                  </a:cxn>
                  <a:cxn ang="0">
                    <a:pos x="1649" y="94"/>
                  </a:cxn>
                  <a:cxn ang="0">
                    <a:pos x="1567" y="77"/>
                  </a:cxn>
                  <a:cxn ang="0">
                    <a:pos x="1314" y="45"/>
                  </a:cxn>
                  <a:cxn ang="0">
                    <a:pos x="1281" y="53"/>
                  </a:cxn>
                  <a:cxn ang="0">
                    <a:pos x="1257" y="69"/>
                  </a:cxn>
                  <a:cxn ang="0">
                    <a:pos x="1167" y="86"/>
                  </a:cxn>
                  <a:cxn ang="0">
                    <a:pos x="759" y="77"/>
                  </a:cxn>
                </a:cxnLst>
                <a:rect l="0" t="0" r="r" b="b"/>
                <a:pathLst>
                  <a:path w="2373" h="1375">
                    <a:moveTo>
                      <a:pt x="759" y="77"/>
                    </a:moveTo>
                    <a:cubicBezTo>
                      <a:pt x="596" y="71"/>
                      <a:pt x="471" y="61"/>
                      <a:pt x="310" y="77"/>
                    </a:cubicBezTo>
                    <a:cubicBezTo>
                      <a:pt x="286" y="79"/>
                      <a:pt x="267" y="96"/>
                      <a:pt x="245" y="102"/>
                    </a:cubicBezTo>
                    <a:cubicBezTo>
                      <a:pt x="223" y="107"/>
                      <a:pt x="179" y="118"/>
                      <a:pt x="179" y="118"/>
                    </a:cubicBezTo>
                    <a:cubicBezTo>
                      <a:pt x="157" y="183"/>
                      <a:pt x="189" y="108"/>
                      <a:pt x="147" y="151"/>
                    </a:cubicBezTo>
                    <a:cubicBezTo>
                      <a:pt x="123" y="174"/>
                      <a:pt x="105" y="203"/>
                      <a:pt x="90" y="233"/>
                    </a:cubicBezTo>
                    <a:cubicBezTo>
                      <a:pt x="76" y="258"/>
                      <a:pt x="59" y="286"/>
                      <a:pt x="49" y="314"/>
                    </a:cubicBezTo>
                    <a:cubicBezTo>
                      <a:pt x="27" y="372"/>
                      <a:pt x="18" y="434"/>
                      <a:pt x="0" y="494"/>
                    </a:cubicBezTo>
                    <a:cubicBezTo>
                      <a:pt x="2" y="540"/>
                      <a:pt x="3" y="586"/>
                      <a:pt x="8" y="633"/>
                    </a:cubicBezTo>
                    <a:cubicBezTo>
                      <a:pt x="15" y="708"/>
                      <a:pt x="64" y="784"/>
                      <a:pt x="106" y="845"/>
                    </a:cubicBezTo>
                    <a:cubicBezTo>
                      <a:pt x="133" y="884"/>
                      <a:pt x="158" y="928"/>
                      <a:pt x="188" y="967"/>
                    </a:cubicBezTo>
                    <a:cubicBezTo>
                      <a:pt x="273" y="1077"/>
                      <a:pt x="385" y="1156"/>
                      <a:pt x="498" y="1237"/>
                    </a:cubicBezTo>
                    <a:cubicBezTo>
                      <a:pt x="603" y="1312"/>
                      <a:pt x="453" y="1218"/>
                      <a:pt x="620" y="1302"/>
                    </a:cubicBezTo>
                    <a:cubicBezTo>
                      <a:pt x="689" y="1336"/>
                      <a:pt x="736" y="1363"/>
                      <a:pt x="816" y="1375"/>
                    </a:cubicBezTo>
                    <a:cubicBezTo>
                      <a:pt x="865" y="1372"/>
                      <a:pt x="914" y="1375"/>
                      <a:pt x="963" y="1367"/>
                    </a:cubicBezTo>
                    <a:cubicBezTo>
                      <a:pt x="1010" y="1358"/>
                      <a:pt x="1064" y="1319"/>
                      <a:pt x="1110" y="1302"/>
                    </a:cubicBezTo>
                    <a:cubicBezTo>
                      <a:pt x="1208" y="1263"/>
                      <a:pt x="1322" y="1223"/>
                      <a:pt x="1428" y="1212"/>
                    </a:cubicBezTo>
                    <a:cubicBezTo>
                      <a:pt x="1641" y="1188"/>
                      <a:pt x="1835" y="1183"/>
                      <a:pt x="2057" y="1179"/>
                    </a:cubicBezTo>
                    <a:cubicBezTo>
                      <a:pt x="2087" y="1164"/>
                      <a:pt x="2115" y="1157"/>
                      <a:pt x="2147" y="1147"/>
                    </a:cubicBezTo>
                    <a:cubicBezTo>
                      <a:pt x="2164" y="1134"/>
                      <a:pt x="2187" y="1128"/>
                      <a:pt x="2204" y="1114"/>
                    </a:cubicBezTo>
                    <a:cubicBezTo>
                      <a:pt x="2225" y="1095"/>
                      <a:pt x="2240" y="1068"/>
                      <a:pt x="2261" y="1049"/>
                    </a:cubicBezTo>
                    <a:cubicBezTo>
                      <a:pt x="2278" y="995"/>
                      <a:pt x="2254" y="1054"/>
                      <a:pt x="2302" y="992"/>
                    </a:cubicBezTo>
                    <a:cubicBezTo>
                      <a:pt x="2315" y="974"/>
                      <a:pt x="2321" y="953"/>
                      <a:pt x="2334" y="935"/>
                    </a:cubicBezTo>
                    <a:cubicBezTo>
                      <a:pt x="2343" y="901"/>
                      <a:pt x="2347" y="873"/>
                      <a:pt x="2367" y="845"/>
                    </a:cubicBezTo>
                    <a:cubicBezTo>
                      <a:pt x="2361" y="758"/>
                      <a:pt x="2373" y="731"/>
                      <a:pt x="2334" y="673"/>
                    </a:cubicBezTo>
                    <a:cubicBezTo>
                      <a:pt x="2320" y="631"/>
                      <a:pt x="2299" y="589"/>
                      <a:pt x="2269" y="559"/>
                    </a:cubicBezTo>
                    <a:cubicBezTo>
                      <a:pt x="2252" y="517"/>
                      <a:pt x="2237" y="504"/>
                      <a:pt x="2212" y="469"/>
                    </a:cubicBezTo>
                    <a:cubicBezTo>
                      <a:pt x="2189" y="401"/>
                      <a:pt x="2120" y="369"/>
                      <a:pt x="2073" y="322"/>
                    </a:cubicBezTo>
                    <a:cubicBezTo>
                      <a:pt x="2066" y="315"/>
                      <a:pt x="2064" y="304"/>
                      <a:pt x="2057" y="298"/>
                    </a:cubicBezTo>
                    <a:cubicBezTo>
                      <a:pt x="2047" y="290"/>
                      <a:pt x="2034" y="288"/>
                      <a:pt x="2024" y="282"/>
                    </a:cubicBezTo>
                    <a:cubicBezTo>
                      <a:pt x="1995" y="264"/>
                      <a:pt x="1972" y="238"/>
                      <a:pt x="1943" y="224"/>
                    </a:cubicBezTo>
                    <a:cubicBezTo>
                      <a:pt x="1877" y="190"/>
                      <a:pt x="1799" y="183"/>
                      <a:pt x="1730" y="167"/>
                    </a:cubicBezTo>
                    <a:cubicBezTo>
                      <a:pt x="1713" y="156"/>
                      <a:pt x="1694" y="149"/>
                      <a:pt x="1681" y="135"/>
                    </a:cubicBezTo>
                    <a:cubicBezTo>
                      <a:pt x="1669" y="122"/>
                      <a:pt x="1662" y="104"/>
                      <a:pt x="1649" y="94"/>
                    </a:cubicBezTo>
                    <a:cubicBezTo>
                      <a:pt x="1626" y="76"/>
                      <a:pt x="1594" y="81"/>
                      <a:pt x="1567" y="77"/>
                    </a:cubicBezTo>
                    <a:cubicBezTo>
                      <a:pt x="1516" y="0"/>
                      <a:pt x="1379" y="42"/>
                      <a:pt x="1314" y="45"/>
                    </a:cubicBezTo>
                    <a:cubicBezTo>
                      <a:pt x="1303" y="47"/>
                      <a:pt x="1291" y="48"/>
                      <a:pt x="1281" y="53"/>
                    </a:cubicBezTo>
                    <a:cubicBezTo>
                      <a:pt x="1272" y="56"/>
                      <a:pt x="1266" y="66"/>
                      <a:pt x="1257" y="69"/>
                    </a:cubicBezTo>
                    <a:cubicBezTo>
                      <a:pt x="1227" y="77"/>
                      <a:pt x="1196" y="77"/>
                      <a:pt x="1167" y="86"/>
                    </a:cubicBezTo>
                    <a:cubicBezTo>
                      <a:pt x="1031" y="78"/>
                      <a:pt x="894" y="62"/>
                      <a:pt x="759" y="77"/>
                    </a:cubicBezTo>
                    <a:close/>
                  </a:path>
                </a:pathLst>
              </a:custGeom>
              <a:noFill/>
              <a:ln w="25400" cap="flat" cmpd="sng">
                <a:solidFill>
                  <a:schemeClr val="tx2"/>
                </a:solidFill>
                <a:prstDash val="solid"/>
                <a:round/>
                <a:headEnd/>
                <a:tailEnd/>
              </a:ln>
              <a:effectLst/>
            </p:spPr>
            <p:txBody>
              <a:bodyPr wrap="none" anchor="ctr">
                <a:prstTxWarp prst="textNoShape">
                  <a:avLst/>
                </a:prstTxWarp>
              </a:bodyPr>
              <a:lstStyle/>
              <a:p>
                <a:endParaRPr lang="en-US"/>
              </a:p>
            </p:txBody>
          </p:sp>
          <p:grpSp>
            <p:nvGrpSpPr>
              <p:cNvPr id="545898" name="Group 160"/>
              <p:cNvGrpSpPr>
                <a:grpSpLocks/>
              </p:cNvGrpSpPr>
              <p:nvPr/>
            </p:nvGrpSpPr>
            <p:grpSpPr bwMode="auto">
              <a:xfrm>
                <a:off x="5029" y="408"/>
                <a:ext cx="74" cy="74"/>
                <a:chOff x="1168" y="464"/>
                <a:chExt cx="405" cy="405"/>
              </a:xfrm>
            </p:grpSpPr>
            <p:sp>
              <p:nvSpPr>
                <p:cNvPr id="545953" name="AutoShape 161"/>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5954" name="AutoShape 162"/>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nvGrpSpPr>
              <p:cNvPr id="545901" name="Group 163"/>
              <p:cNvGrpSpPr>
                <a:grpSpLocks/>
              </p:cNvGrpSpPr>
              <p:nvPr/>
            </p:nvGrpSpPr>
            <p:grpSpPr bwMode="auto">
              <a:xfrm>
                <a:off x="4970" y="505"/>
                <a:ext cx="75" cy="74"/>
                <a:chOff x="1168" y="464"/>
                <a:chExt cx="405" cy="405"/>
              </a:xfrm>
            </p:grpSpPr>
            <p:sp>
              <p:nvSpPr>
                <p:cNvPr id="545956" name="AutoShape 164"/>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5957" name="AutoShape 165"/>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nvGrpSpPr>
              <p:cNvPr id="545904" name="Group 166"/>
              <p:cNvGrpSpPr>
                <a:grpSpLocks/>
              </p:cNvGrpSpPr>
              <p:nvPr/>
            </p:nvGrpSpPr>
            <p:grpSpPr bwMode="auto">
              <a:xfrm>
                <a:off x="4755" y="456"/>
                <a:ext cx="75" cy="75"/>
                <a:chOff x="1168" y="464"/>
                <a:chExt cx="405" cy="405"/>
              </a:xfrm>
            </p:grpSpPr>
            <p:sp>
              <p:nvSpPr>
                <p:cNvPr id="545959" name="AutoShape 167"/>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5960" name="AutoShape 168"/>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nvGrpSpPr>
              <p:cNvPr id="545907" name="Group 169"/>
              <p:cNvGrpSpPr>
                <a:grpSpLocks/>
              </p:cNvGrpSpPr>
              <p:nvPr/>
            </p:nvGrpSpPr>
            <p:grpSpPr bwMode="auto">
              <a:xfrm>
                <a:off x="4675" y="582"/>
                <a:ext cx="75" cy="75"/>
                <a:chOff x="1168" y="464"/>
                <a:chExt cx="405" cy="405"/>
              </a:xfrm>
            </p:grpSpPr>
            <p:sp>
              <p:nvSpPr>
                <p:cNvPr id="545962" name="AutoShape 170"/>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5963" name="AutoShape 171"/>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grpSp>
          <p:nvGrpSpPr>
            <p:cNvPr id="545910" name="Group 172"/>
            <p:cNvGrpSpPr>
              <a:grpSpLocks/>
            </p:cNvGrpSpPr>
            <p:nvPr/>
          </p:nvGrpSpPr>
          <p:grpSpPr bwMode="auto">
            <a:xfrm>
              <a:off x="4506" y="1423"/>
              <a:ext cx="564" cy="330"/>
              <a:chOff x="4603" y="353"/>
              <a:chExt cx="564" cy="330"/>
            </a:xfrm>
          </p:grpSpPr>
          <p:sp>
            <p:nvSpPr>
              <p:cNvPr id="545965" name="Oval 173"/>
              <p:cNvSpPr>
                <a:spLocks noChangeArrowheads="1"/>
              </p:cNvSpPr>
              <p:nvPr/>
            </p:nvSpPr>
            <p:spPr bwMode="auto">
              <a:xfrm rot="19769055">
                <a:off x="4603" y="378"/>
                <a:ext cx="564" cy="293"/>
              </a:xfrm>
              <a:prstGeom prst="ellipse">
                <a:avLst/>
              </a:prstGeom>
              <a:solidFill>
                <a:schemeClr val="bg2"/>
              </a:solidFill>
              <a:ln w="38100">
                <a:solidFill>
                  <a:schemeClr val="hlink"/>
                </a:solidFill>
                <a:round/>
                <a:headEnd/>
                <a:tailEnd/>
              </a:ln>
              <a:effectLst/>
            </p:spPr>
            <p:txBody>
              <a:bodyPr wrap="none" anchor="ctr">
                <a:prstTxWarp prst="textNoShape">
                  <a:avLst/>
                </a:prstTxWarp>
              </a:bodyPr>
              <a:lstStyle/>
              <a:p>
                <a:endParaRPr lang="en-US"/>
              </a:p>
            </p:txBody>
          </p:sp>
          <p:grpSp>
            <p:nvGrpSpPr>
              <p:cNvPr id="545912" name="Group 174"/>
              <p:cNvGrpSpPr>
                <a:grpSpLocks/>
              </p:cNvGrpSpPr>
              <p:nvPr/>
            </p:nvGrpSpPr>
            <p:grpSpPr bwMode="auto">
              <a:xfrm>
                <a:off x="4936" y="353"/>
                <a:ext cx="75" cy="75"/>
                <a:chOff x="1168" y="464"/>
                <a:chExt cx="405" cy="405"/>
              </a:xfrm>
            </p:grpSpPr>
            <p:sp>
              <p:nvSpPr>
                <p:cNvPr id="545967" name="AutoShape 175"/>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5968" name="AutoShape 176"/>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sp>
            <p:nvSpPr>
              <p:cNvPr id="545969" name="Freeform 177"/>
              <p:cNvSpPr>
                <a:spLocks/>
              </p:cNvSpPr>
              <p:nvPr/>
            </p:nvSpPr>
            <p:spPr bwMode="auto">
              <a:xfrm rot="18772850" flipH="1" flipV="1">
                <a:off x="4748" y="522"/>
                <a:ext cx="247" cy="76"/>
              </a:xfrm>
              <a:custGeom>
                <a:avLst/>
                <a:gdLst/>
                <a:ahLst/>
                <a:cxnLst>
                  <a:cxn ang="0">
                    <a:pos x="759" y="77"/>
                  </a:cxn>
                  <a:cxn ang="0">
                    <a:pos x="310" y="77"/>
                  </a:cxn>
                  <a:cxn ang="0">
                    <a:pos x="245" y="102"/>
                  </a:cxn>
                  <a:cxn ang="0">
                    <a:pos x="179" y="118"/>
                  </a:cxn>
                  <a:cxn ang="0">
                    <a:pos x="147" y="151"/>
                  </a:cxn>
                  <a:cxn ang="0">
                    <a:pos x="90" y="233"/>
                  </a:cxn>
                  <a:cxn ang="0">
                    <a:pos x="49" y="314"/>
                  </a:cxn>
                  <a:cxn ang="0">
                    <a:pos x="0" y="494"/>
                  </a:cxn>
                  <a:cxn ang="0">
                    <a:pos x="8" y="633"/>
                  </a:cxn>
                  <a:cxn ang="0">
                    <a:pos x="106" y="845"/>
                  </a:cxn>
                  <a:cxn ang="0">
                    <a:pos x="188" y="967"/>
                  </a:cxn>
                  <a:cxn ang="0">
                    <a:pos x="498" y="1237"/>
                  </a:cxn>
                  <a:cxn ang="0">
                    <a:pos x="620" y="1302"/>
                  </a:cxn>
                  <a:cxn ang="0">
                    <a:pos x="816" y="1375"/>
                  </a:cxn>
                  <a:cxn ang="0">
                    <a:pos x="963" y="1367"/>
                  </a:cxn>
                  <a:cxn ang="0">
                    <a:pos x="1110" y="1302"/>
                  </a:cxn>
                  <a:cxn ang="0">
                    <a:pos x="1428" y="1212"/>
                  </a:cxn>
                  <a:cxn ang="0">
                    <a:pos x="2057" y="1179"/>
                  </a:cxn>
                  <a:cxn ang="0">
                    <a:pos x="2147" y="1147"/>
                  </a:cxn>
                  <a:cxn ang="0">
                    <a:pos x="2204" y="1114"/>
                  </a:cxn>
                  <a:cxn ang="0">
                    <a:pos x="2261" y="1049"/>
                  </a:cxn>
                  <a:cxn ang="0">
                    <a:pos x="2302" y="992"/>
                  </a:cxn>
                  <a:cxn ang="0">
                    <a:pos x="2334" y="935"/>
                  </a:cxn>
                  <a:cxn ang="0">
                    <a:pos x="2367" y="845"/>
                  </a:cxn>
                  <a:cxn ang="0">
                    <a:pos x="2334" y="673"/>
                  </a:cxn>
                  <a:cxn ang="0">
                    <a:pos x="2269" y="559"/>
                  </a:cxn>
                  <a:cxn ang="0">
                    <a:pos x="2212" y="469"/>
                  </a:cxn>
                  <a:cxn ang="0">
                    <a:pos x="2073" y="322"/>
                  </a:cxn>
                  <a:cxn ang="0">
                    <a:pos x="2057" y="298"/>
                  </a:cxn>
                  <a:cxn ang="0">
                    <a:pos x="2024" y="282"/>
                  </a:cxn>
                  <a:cxn ang="0">
                    <a:pos x="1943" y="224"/>
                  </a:cxn>
                  <a:cxn ang="0">
                    <a:pos x="1730" y="167"/>
                  </a:cxn>
                  <a:cxn ang="0">
                    <a:pos x="1681" y="135"/>
                  </a:cxn>
                  <a:cxn ang="0">
                    <a:pos x="1649" y="94"/>
                  </a:cxn>
                  <a:cxn ang="0">
                    <a:pos x="1567" y="77"/>
                  </a:cxn>
                  <a:cxn ang="0">
                    <a:pos x="1314" y="45"/>
                  </a:cxn>
                  <a:cxn ang="0">
                    <a:pos x="1281" y="53"/>
                  </a:cxn>
                  <a:cxn ang="0">
                    <a:pos x="1257" y="69"/>
                  </a:cxn>
                  <a:cxn ang="0">
                    <a:pos x="1167" y="86"/>
                  </a:cxn>
                  <a:cxn ang="0">
                    <a:pos x="759" y="77"/>
                  </a:cxn>
                </a:cxnLst>
                <a:rect l="0" t="0" r="r" b="b"/>
                <a:pathLst>
                  <a:path w="2373" h="1375">
                    <a:moveTo>
                      <a:pt x="759" y="77"/>
                    </a:moveTo>
                    <a:cubicBezTo>
                      <a:pt x="596" y="71"/>
                      <a:pt x="471" y="61"/>
                      <a:pt x="310" y="77"/>
                    </a:cubicBezTo>
                    <a:cubicBezTo>
                      <a:pt x="286" y="79"/>
                      <a:pt x="267" y="96"/>
                      <a:pt x="245" y="102"/>
                    </a:cubicBezTo>
                    <a:cubicBezTo>
                      <a:pt x="223" y="107"/>
                      <a:pt x="179" y="118"/>
                      <a:pt x="179" y="118"/>
                    </a:cubicBezTo>
                    <a:cubicBezTo>
                      <a:pt x="157" y="183"/>
                      <a:pt x="189" y="108"/>
                      <a:pt x="147" y="151"/>
                    </a:cubicBezTo>
                    <a:cubicBezTo>
                      <a:pt x="123" y="174"/>
                      <a:pt x="105" y="203"/>
                      <a:pt x="90" y="233"/>
                    </a:cubicBezTo>
                    <a:cubicBezTo>
                      <a:pt x="76" y="258"/>
                      <a:pt x="59" y="286"/>
                      <a:pt x="49" y="314"/>
                    </a:cubicBezTo>
                    <a:cubicBezTo>
                      <a:pt x="27" y="372"/>
                      <a:pt x="18" y="434"/>
                      <a:pt x="0" y="494"/>
                    </a:cubicBezTo>
                    <a:cubicBezTo>
                      <a:pt x="2" y="540"/>
                      <a:pt x="3" y="586"/>
                      <a:pt x="8" y="633"/>
                    </a:cubicBezTo>
                    <a:cubicBezTo>
                      <a:pt x="15" y="708"/>
                      <a:pt x="64" y="784"/>
                      <a:pt x="106" y="845"/>
                    </a:cubicBezTo>
                    <a:cubicBezTo>
                      <a:pt x="133" y="884"/>
                      <a:pt x="158" y="928"/>
                      <a:pt x="188" y="967"/>
                    </a:cubicBezTo>
                    <a:cubicBezTo>
                      <a:pt x="273" y="1077"/>
                      <a:pt x="385" y="1156"/>
                      <a:pt x="498" y="1237"/>
                    </a:cubicBezTo>
                    <a:cubicBezTo>
                      <a:pt x="603" y="1312"/>
                      <a:pt x="453" y="1218"/>
                      <a:pt x="620" y="1302"/>
                    </a:cubicBezTo>
                    <a:cubicBezTo>
                      <a:pt x="689" y="1336"/>
                      <a:pt x="736" y="1363"/>
                      <a:pt x="816" y="1375"/>
                    </a:cubicBezTo>
                    <a:cubicBezTo>
                      <a:pt x="865" y="1372"/>
                      <a:pt x="914" y="1375"/>
                      <a:pt x="963" y="1367"/>
                    </a:cubicBezTo>
                    <a:cubicBezTo>
                      <a:pt x="1010" y="1358"/>
                      <a:pt x="1064" y="1319"/>
                      <a:pt x="1110" y="1302"/>
                    </a:cubicBezTo>
                    <a:cubicBezTo>
                      <a:pt x="1208" y="1263"/>
                      <a:pt x="1322" y="1223"/>
                      <a:pt x="1428" y="1212"/>
                    </a:cubicBezTo>
                    <a:cubicBezTo>
                      <a:pt x="1641" y="1188"/>
                      <a:pt x="1835" y="1183"/>
                      <a:pt x="2057" y="1179"/>
                    </a:cubicBezTo>
                    <a:cubicBezTo>
                      <a:pt x="2087" y="1164"/>
                      <a:pt x="2115" y="1157"/>
                      <a:pt x="2147" y="1147"/>
                    </a:cubicBezTo>
                    <a:cubicBezTo>
                      <a:pt x="2164" y="1134"/>
                      <a:pt x="2187" y="1128"/>
                      <a:pt x="2204" y="1114"/>
                    </a:cubicBezTo>
                    <a:cubicBezTo>
                      <a:pt x="2225" y="1095"/>
                      <a:pt x="2240" y="1068"/>
                      <a:pt x="2261" y="1049"/>
                    </a:cubicBezTo>
                    <a:cubicBezTo>
                      <a:pt x="2278" y="995"/>
                      <a:pt x="2254" y="1054"/>
                      <a:pt x="2302" y="992"/>
                    </a:cubicBezTo>
                    <a:cubicBezTo>
                      <a:pt x="2315" y="974"/>
                      <a:pt x="2321" y="953"/>
                      <a:pt x="2334" y="935"/>
                    </a:cubicBezTo>
                    <a:cubicBezTo>
                      <a:pt x="2343" y="901"/>
                      <a:pt x="2347" y="873"/>
                      <a:pt x="2367" y="845"/>
                    </a:cubicBezTo>
                    <a:cubicBezTo>
                      <a:pt x="2361" y="758"/>
                      <a:pt x="2373" y="731"/>
                      <a:pt x="2334" y="673"/>
                    </a:cubicBezTo>
                    <a:cubicBezTo>
                      <a:pt x="2320" y="631"/>
                      <a:pt x="2299" y="589"/>
                      <a:pt x="2269" y="559"/>
                    </a:cubicBezTo>
                    <a:cubicBezTo>
                      <a:pt x="2252" y="517"/>
                      <a:pt x="2237" y="504"/>
                      <a:pt x="2212" y="469"/>
                    </a:cubicBezTo>
                    <a:cubicBezTo>
                      <a:pt x="2189" y="401"/>
                      <a:pt x="2120" y="369"/>
                      <a:pt x="2073" y="322"/>
                    </a:cubicBezTo>
                    <a:cubicBezTo>
                      <a:pt x="2066" y="315"/>
                      <a:pt x="2064" y="304"/>
                      <a:pt x="2057" y="298"/>
                    </a:cubicBezTo>
                    <a:cubicBezTo>
                      <a:pt x="2047" y="290"/>
                      <a:pt x="2034" y="288"/>
                      <a:pt x="2024" y="282"/>
                    </a:cubicBezTo>
                    <a:cubicBezTo>
                      <a:pt x="1995" y="264"/>
                      <a:pt x="1972" y="238"/>
                      <a:pt x="1943" y="224"/>
                    </a:cubicBezTo>
                    <a:cubicBezTo>
                      <a:pt x="1877" y="190"/>
                      <a:pt x="1799" y="183"/>
                      <a:pt x="1730" y="167"/>
                    </a:cubicBezTo>
                    <a:cubicBezTo>
                      <a:pt x="1713" y="156"/>
                      <a:pt x="1694" y="149"/>
                      <a:pt x="1681" y="135"/>
                    </a:cubicBezTo>
                    <a:cubicBezTo>
                      <a:pt x="1669" y="122"/>
                      <a:pt x="1662" y="104"/>
                      <a:pt x="1649" y="94"/>
                    </a:cubicBezTo>
                    <a:cubicBezTo>
                      <a:pt x="1626" y="76"/>
                      <a:pt x="1594" y="81"/>
                      <a:pt x="1567" y="77"/>
                    </a:cubicBezTo>
                    <a:cubicBezTo>
                      <a:pt x="1516" y="0"/>
                      <a:pt x="1379" y="42"/>
                      <a:pt x="1314" y="45"/>
                    </a:cubicBezTo>
                    <a:cubicBezTo>
                      <a:pt x="1303" y="47"/>
                      <a:pt x="1291" y="48"/>
                      <a:pt x="1281" y="53"/>
                    </a:cubicBezTo>
                    <a:cubicBezTo>
                      <a:pt x="1272" y="56"/>
                      <a:pt x="1266" y="66"/>
                      <a:pt x="1257" y="69"/>
                    </a:cubicBezTo>
                    <a:cubicBezTo>
                      <a:pt x="1227" y="77"/>
                      <a:pt x="1196" y="77"/>
                      <a:pt x="1167" y="86"/>
                    </a:cubicBezTo>
                    <a:cubicBezTo>
                      <a:pt x="1031" y="78"/>
                      <a:pt x="894" y="62"/>
                      <a:pt x="759" y="77"/>
                    </a:cubicBezTo>
                    <a:close/>
                  </a:path>
                </a:pathLst>
              </a:custGeom>
              <a:noFill/>
              <a:ln w="25400" cap="flat" cmpd="sng">
                <a:solidFill>
                  <a:schemeClr val="tx2"/>
                </a:solidFill>
                <a:prstDash val="solid"/>
                <a:round/>
                <a:headEnd/>
                <a:tailEnd/>
              </a:ln>
              <a:effectLst/>
            </p:spPr>
            <p:txBody>
              <a:bodyPr wrap="none" anchor="ctr">
                <a:prstTxWarp prst="textNoShape">
                  <a:avLst/>
                </a:prstTxWarp>
              </a:bodyPr>
              <a:lstStyle/>
              <a:p>
                <a:endParaRPr lang="en-US"/>
              </a:p>
            </p:txBody>
          </p:sp>
          <p:grpSp>
            <p:nvGrpSpPr>
              <p:cNvPr id="545916" name="Group 178"/>
              <p:cNvGrpSpPr>
                <a:grpSpLocks/>
              </p:cNvGrpSpPr>
              <p:nvPr/>
            </p:nvGrpSpPr>
            <p:grpSpPr bwMode="auto">
              <a:xfrm>
                <a:off x="5029" y="408"/>
                <a:ext cx="74" cy="74"/>
                <a:chOff x="1168" y="464"/>
                <a:chExt cx="405" cy="405"/>
              </a:xfrm>
            </p:grpSpPr>
            <p:sp>
              <p:nvSpPr>
                <p:cNvPr id="545971" name="AutoShape 179"/>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5972" name="AutoShape 180"/>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nvGrpSpPr>
              <p:cNvPr id="545919" name="Group 181"/>
              <p:cNvGrpSpPr>
                <a:grpSpLocks/>
              </p:cNvGrpSpPr>
              <p:nvPr/>
            </p:nvGrpSpPr>
            <p:grpSpPr bwMode="auto">
              <a:xfrm>
                <a:off x="4970" y="505"/>
                <a:ext cx="75" cy="74"/>
                <a:chOff x="1168" y="464"/>
                <a:chExt cx="405" cy="405"/>
              </a:xfrm>
            </p:grpSpPr>
            <p:sp>
              <p:nvSpPr>
                <p:cNvPr id="545974" name="AutoShape 182"/>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5975" name="AutoShape 183"/>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nvGrpSpPr>
              <p:cNvPr id="545922" name="Group 184"/>
              <p:cNvGrpSpPr>
                <a:grpSpLocks/>
              </p:cNvGrpSpPr>
              <p:nvPr/>
            </p:nvGrpSpPr>
            <p:grpSpPr bwMode="auto">
              <a:xfrm>
                <a:off x="4755" y="456"/>
                <a:ext cx="75" cy="75"/>
                <a:chOff x="1168" y="464"/>
                <a:chExt cx="405" cy="405"/>
              </a:xfrm>
            </p:grpSpPr>
            <p:sp>
              <p:nvSpPr>
                <p:cNvPr id="545977" name="AutoShape 185"/>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5978" name="AutoShape 186"/>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nvGrpSpPr>
              <p:cNvPr id="545925" name="Group 187"/>
              <p:cNvGrpSpPr>
                <a:grpSpLocks/>
              </p:cNvGrpSpPr>
              <p:nvPr/>
            </p:nvGrpSpPr>
            <p:grpSpPr bwMode="auto">
              <a:xfrm>
                <a:off x="4675" y="582"/>
                <a:ext cx="75" cy="75"/>
                <a:chOff x="1168" y="464"/>
                <a:chExt cx="405" cy="405"/>
              </a:xfrm>
            </p:grpSpPr>
            <p:sp>
              <p:nvSpPr>
                <p:cNvPr id="545980" name="AutoShape 188"/>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5981" name="AutoShape 189"/>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grpSp>
          <p:nvGrpSpPr>
            <p:cNvPr id="545928" name="Group 190"/>
            <p:cNvGrpSpPr>
              <a:grpSpLocks/>
            </p:cNvGrpSpPr>
            <p:nvPr/>
          </p:nvGrpSpPr>
          <p:grpSpPr bwMode="auto">
            <a:xfrm>
              <a:off x="4904" y="1311"/>
              <a:ext cx="564" cy="330"/>
              <a:chOff x="4603" y="353"/>
              <a:chExt cx="564" cy="330"/>
            </a:xfrm>
          </p:grpSpPr>
          <p:sp>
            <p:nvSpPr>
              <p:cNvPr id="545983" name="Oval 191"/>
              <p:cNvSpPr>
                <a:spLocks noChangeArrowheads="1"/>
              </p:cNvSpPr>
              <p:nvPr/>
            </p:nvSpPr>
            <p:spPr bwMode="auto">
              <a:xfrm rot="19769055">
                <a:off x="4603" y="378"/>
                <a:ext cx="564" cy="293"/>
              </a:xfrm>
              <a:prstGeom prst="ellipse">
                <a:avLst/>
              </a:prstGeom>
              <a:solidFill>
                <a:schemeClr val="bg2"/>
              </a:solidFill>
              <a:ln w="38100">
                <a:solidFill>
                  <a:schemeClr val="hlink"/>
                </a:solidFill>
                <a:round/>
                <a:headEnd/>
                <a:tailEnd/>
              </a:ln>
              <a:effectLst/>
            </p:spPr>
            <p:txBody>
              <a:bodyPr wrap="none" anchor="ctr">
                <a:prstTxWarp prst="textNoShape">
                  <a:avLst/>
                </a:prstTxWarp>
              </a:bodyPr>
              <a:lstStyle/>
              <a:p>
                <a:endParaRPr lang="en-US"/>
              </a:p>
            </p:txBody>
          </p:sp>
          <p:grpSp>
            <p:nvGrpSpPr>
              <p:cNvPr id="545930" name="Group 192"/>
              <p:cNvGrpSpPr>
                <a:grpSpLocks/>
              </p:cNvGrpSpPr>
              <p:nvPr/>
            </p:nvGrpSpPr>
            <p:grpSpPr bwMode="auto">
              <a:xfrm>
                <a:off x="4936" y="353"/>
                <a:ext cx="75" cy="75"/>
                <a:chOff x="1168" y="464"/>
                <a:chExt cx="405" cy="405"/>
              </a:xfrm>
            </p:grpSpPr>
            <p:sp>
              <p:nvSpPr>
                <p:cNvPr id="545985" name="AutoShape 193"/>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5986" name="AutoShape 194"/>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sp>
            <p:nvSpPr>
              <p:cNvPr id="545987" name="Freeform 195"/>
              <p:cNvSpPr>
                <a:spLocks/>
              </p:cNvSpPr>
              <p:nvPr/>
            </p:nvSpPr>
            <p:spPr bwMode="auto">
              <a:xfrm rot="18772850" flipH="1" flipV="1">
                <a:off x="4748" y="522"/>
                <a:ext cx="247" cy="76"/>
              </a:xfrm>
              <a:custGeom>
                <a:avLst/>
                <a:gdLst/>
                <a:ahLst/>
                <a:cxnLst>
                  <a:cxn ang="0">
                    <a:pos x="759" y="77"/>
                  </a:cxn>
                  <a:cxn ang="0">
                    <a:pos x="310" y="77"/>
                  </a:cxn>
                  <a:cxn ang="0">
                    <a:pos x="245" y="102"/>
                  </a:cxn>
                  <a:cxn ang="0">
                    <a:pos x="179" y="118"/>
                  </a:cxn>
                  <a:cxn ang="0">
                    <a:pos x="147" y="151"/>
                  </a:cxn>
                  <a:cxn ang="0">
                    <a:pos x="90" y="233"/>
                  </a:cxn>
                  <a:cxn ang="0">
                    <a:pos x="49" y="314"/>
                  </a:cxn>
                  <a:cxn ang="0">
                    <a:pos x="0" y="494"/>
                  </a:cxn>
                  <a:cxn ang="0">
                    <a:pos x="8" y="633"/>
                  </a:cxn>
                  <a:cxn ang="0">
                    <a:pos x="106" y="845"/>
                  </a:cxn>
                  <a:cxn ang="0">
                    <a:pos x="188" y="967"/>
                  </a:cxn>
                  <a:cxn ang="0">
                    <a:pos x="498" y="1237"/>
                  </a:cxn>
                  <a:cxn ang="0">
                    <a:pos x="620" y="1302"/>
                  </a:cxn>
                  <a:cxn ang="0">
                    <a:pos x="816" y="1375"/>
                  </a:cxn>
                  <a:cxn ang="0">
                    <a:pos x="963" y="1367"/>
                  </a:cxn>
                  <a:cxn ang="0">
                    <a:pos x="1110" y="1302"/>
                  </a:cxn>
                  <a:cxn ang="0">
                    <a:pos x="1428" y="1212"/>
                  </a:cxn>
                  <a:cxn ang="0">
                    <a:pos x="2057" y="1179"/>
                  </a:cxn>
                  <a:cxn ang="0">
                    <a:pos x="2147" y="1147"/>
                  </a:cxn>
                  <a:cxn ang="0">
                    <a:pos x="2204" y="1114"/>
                  </a:cxn>
                  <a:cxn ang="0">
                    <a:pos x="2261" y="1049"/>
                  </a:cxn>
                  <a:cxn ang="0">
                    <a:pos x="2302" y="992"/>
                  </a:cxn>
                  <a:cxn ang="0">
                    <a:pos x="2334" y="935"/>
                  </a:cxn>
                  <a:cxn ang="0">
                    <a:pos x="2367" y="845"/>
                  </a:cxn>
                  <a:cxn ang="0">
                    <a:pos x="2334" y="673"/>
                  </a:cxn>
                  <a:cxn ang="0">
                    <a:pos x="2269" y="559"/>
                  </a:cxn>
                  <a:cxn ang="0">
                    <a:pos x="2212" y="469"/>
                  </a:cxn>
                  <a:cxn ang="0">
                    <a:pos x="2073" y="322"/>
                  </a:cxn>
                  <a:cxn ang="0">
                    <a:pos x="2057" y="298"/>
                  </a:cxn>
                  <a:cxn ang="0">
                    <a:pos x="2024" y="282"/>
                  </a:cxn>
                  <a:cxn ang="0">
                    <a:pos x="1943" y="224"/>
                  </a:cxn>
                  <a:cxn ang="0">
                    <a:pos x="1730" y="167"/>
                  </a:cxn>
                  <a:cxn ang="0">
                    <a:pos x="1681" y="135"/>
                  </a:cxn>
                  <a:cxn ang="0">
                    <a:pos x="1649" y="94"/>
                  </a:cxn>
                  <a:cxn ang="0">
                    <a:pos x="1567" y="77"/>
                  </a:cxn>
                  <a:cxn ang="0">
                    <a:pos x="1314" y="45"/>
                  </a:cxn>
                  <a:cxn ang="0">
                    <a:pos x="1281" y="53"/>
                  </a:cxn>
                  <a:cxn ang="0">
                    <a:pos x="1257" y="69"/>
                  </a:cxn>
                  <a:cxn ang="0">
                    <a:pos x="1167" y="86"/>
                  </a:cxn>
                  <a:cxn ang="0">
                    <a:pos x="759" y="77"/>
                  </a:cxn>
                </a:cxnLst>
                <a:rect l="0" t="0" r="r" b="b"/>
                <a:pathLst>
                  <a:path w="2373" h="1375">
                    <a:moveTo>
                      <a:pt x="759" y="77"/>
                    </a:moveTo>
                    <a:cubicBezTo>
                      <a:pt x="596" y="71"/>
                      <a:pt x="471" y="61"/>
                      <a:pt x="310" y="77"/>
                    </a:cubicBezTo>
                    <a:cubicBezTo>
                      <a:pt x="286" y="79"/>
                      <a:pt x="267" y="96"/>
                      <a:pt x="245" y="102"/>
                    </a:cubicBezTo>
                    <a:cubicBezTo>
                      <a:pt x="223" y="107"/>
                      <a:pt x="179" y="118"/>
                      <a:pt x="179" y="118"/>
                    </a:cubicBezTo>
                    <a:cubicBezTo>
                      <a:pt x="157" y="183"/>
                      <a:pt x="189" y="108"/>
                      <a:pt x="147" y="151"/>
                    </a:cubicBezTo>
                    <a:cubicBezTo>
                      <a:pt x="123" y="174"/>
                      <a:pt x="105" y="203"/>
                      <a:pt x="90" y="233"/>
                    </a:cubicBezTo>
                    <a:cubicBezTo>
                      <a:pt x="76" y="258"/>
                      <a:pt x="59" y="286"/>
                      <a:pt x="49" y="314"/>
                    </a:cubicBezTo>
                    <a:cubicBezTo>
                      <a:pt x="27" y="372"/>
                      <a:pt x="18" y="434"/>
                      <a:pt x="0" y="494"/>
                    </a:cubicBezTo>
                    <a:cubicBezTo>
                      <a:pt x="2" y="540"/>
                      <a:pt x="3" y="586"/>
                      <a:pt x="8" y="633"/>
                    </a:cubicBezTo>
                    <a:cubicBezTo>
                      <a:pt x="15" y="708"/>
                      <a:pt x="64" y="784"/>
                      <a:pt x="106" y="845"/>
                    </a:cubicBezTo>
                    <a:cubicBezTo>
                      <a:pt x="133" y="884"/>
                      <a:pt x="158" y="928"/>
                      <a:pt x="188" y="967"/>
                    </a:cubicBezTo>
                    <a:cubicBezTo>
                      <a:pt x="273" y="1077"/>
                      <a:pt x="385" y="1156"/>
                      <a:pt x="498" y="1237"/>
                    </a:cubicBezTo>
                    <a:cubicBezTo>
                      <a:pt x="603" y="1312"/>
                      <a:pt x="453" y="1218"/>
                      <a:pt x="620" y="1302"/>
                    </a:cubicBezTo>
                    <a:cubicBezTo>
                      <a:pt x="689" y="1336"/>
                      <a:pt x="736" y="1363"/>
                      <a:pt x="816" y="1375"/>
                    </a:cubicBezTo>
                    <a:cubicBezTo>
                      <a:pt x="865" y="1372"/>
                      <a:pt x="914" y="1375"/>
                      <a:pt x="963" y="1367"/>
                    </a:cubicBezTo>
                    <a:cubicBezTo>
                      <a:pt x="1010" y="1358"/>
                      <a:pt x="1064" y="1319"/>
                      <a:pt x="1110" y="1302"/>
                    </a:cubicBezTo>
                    <a:cubicBezTo>
                      <a:pt x="1208" y="1263"/>
                      <a:pt x="1322" y="1223"/>
                      <a:pt x="1428" y="1212"/>
                    </a:cubicBezTo>
                    <a:cubicBezTo>
                      <a:pt x="1641" y="1188"/>
                      <a:pt x="1835" y="1183"/>
                      <a:pt x="2057" y="1179"/>
                    </a:cubicBezTo>
                    <a:cubicBezTo>
                      <a:pt x="2087" y="1164"/>
                      <a:pt x="2115" y="1157"/>
                      <a:pt x="2147" y="1147"/>
                    </a:cubicBezTo>
                    <a:cubicBezTo>
                      <a:pt x="2164" y="1134"/>
                      <a:pt x="2187" y="1128"/>
                      <a:pt x="2204" y="1114"/>
                    </a:cubicBezTo>
                    <a:cubicBezTo>
                      <a:pt x="2225" y="1095"/>
                      <a:pt x="2240" y="1068"/>
                      <a:pt x="2261" y="1049"/>
                    </a:cubicBezTo>
                    <a:cubicBezTo>
                      <a:pt x="2278" y="995"/>
                      <a:pt x="2254" y="1054"/>
                      <a:pt x="2302" y="992"/>
                    </a:cubicBezTo>
                    <a:cubicBezTo>
                      <a:pt x="2315" y="974"/>
                      <a:pt x="2321" y="953"/>
                      <a:pt x="2334" y="935"/>
                    </a:cubicBezTo>
                    <a:cubicBezTo>
                      <a:pt x="2343" y="901"/>
                      <a:pt x="2347" y="873"/>
                      <a:pt x="2367" y="845"/>
                    </a:cubicBezTo>
                    <a:cubicBezTo>
                      <a:pt x="2361" y="758"/>
                      <a:pt x="2373" y="731"/>
                      <a:pt x="2334" y="673"/>
                    </a:cubicBezTo>
                    <a:cubicBezTo>
                      <a:pt x="2320" y="631"/>
                      <a:pt x="2299" y="589"/>
                      <a:pt x="2269" y="559"/>
                    </a:cubicBezTo>
                    <a:cubicBezTo>
                      <a:pt x="2252" y="517"/>
                      <a:pt x="2237" y="504"/>
                      <a:pt x="2212" y="469"/>
                    </a:cubicBezTo>
                    <a:cubicBezTo>
                      <a:pt x="2189" y="401"/>
                      <a:pt x="2120" y="369"/>
                      <a:pt x="2073" y="322"/>
                    </a:cubicBezTo>
                    <a:cubicBezTo>
                      <a:pt x="2066" y="315"/>
                      <a:pt x="2064" y="304"/>
                      <a:pt x="2057" y="298"/>
                    </a:cubicBezTo>
                    <a:cubicBezTo>
                      <a:pt x="2047" y="290"/>
                      <a:pt x="2034" y="288"/>
                      <a:pt x="2024" y="282"/>
                    </a:cubicBezTo>
                    <a:cubicBezTo>
                      <a:pt x="1995" y="264"/>
                      <a:pt x="1972" y="238"/>
                      <a:pt x="1943" y="224"/>
                    </a:cubicBezTo>
                    <a:cubicBezTo>
                      <a:pt x="1877" y="190"/>
                      <a:pt x="1799" y="183"/>
                      <a:pt x="1730" y="167"/>
                    </a:cubicBezTo>
                    <a:cubicBezTo>
                      <a:pt x="1713" y="156"/>
                      <a:pt x="1694" y="149"/>
                      <a:pt x="1681" y="135"/>
                    </a:cubicBezTo>
                    <a:cubicBezTo>
                      <a:pt x="1669" y="122"/>
                      <a:pt x="1662" y="104"/>
                      <a:pt x="1649" y="94"/>
                    </a:cubicBezTo>
                    <a:cubicBezTo>
                      <a:pt x="1626" y="76"/>
                      <a:pt x="1594" y="81"/>
                      <a:pt x="1567" y="77"/>
                    </a:cubicBezTo>
                    <a:cubicBezTo>
                      <a:pt x="1516" y="0"/>
                      <a:pt x="1379" y="42"/>
                      <a:pt x="1314" y="45"/>
                    </a:cubicBezTo>
                    <a:cubicBezTo>
                      <a:pt x="1303" y="47"/>
                      <a:pt x="1291" y="48"/>
                      <a:pt x="1281" y="53"/>
                    </a:cubicBezTo>
                    <a:cubicBezTo>
                      <a:pt x="1272" y="56"/>
                      <a:pt x="1266" y="66"/>
                      <a:pt x="1257" y="69"/>
                    </a:cubicBezTo>
                    <a:cubicBezTo>
                      <a:pt x="1227" y="77"/>
                      <a:pt x="1196" y="77"/>
                      <a:pt x="1167" y="86"/>
                    </a:cubicBezTo>
                    <a:cubicBezTo>
                      <a:pt x="1031" y="78"/>
                      <a:pt x="894" y="62"/>
                      <a:pt x="759" y="77"/>
                    </a:cubicBezTo>
                    <a:close/>
                  </a:path>
                </a:pathLst>
              </a:custGeom>
              <a:noFill/>
              <a:ln w="25400" cap="flat" cmpd="sng">
                <a:solidFill>
                  <a:schemeClr val="tx2"/>
                </a:solidFill>
                <a:prstDash val="solid"/>
                <a:round/>
                <a:headEnd/>
                <a:tailEnd/>
              </a:ln>
              <a:effectLst/>
            </p:spPr>
            <p:txBody>
              <a:bodyPr wrap="none" anchor="ctr">
                <a:prstTxWarp prst="textNoShape">
                  <a:avLst/>
                </a:prstTxWarp>
              </a:bodyPr>
              <a:lstStyle/>
              <a:p>
                <a:endParaRPr lang="en-US"/>
              </a:p>
            </p:txBody>
          </p:sp>
          <p:grpSp>
            <p:nvGrpSpPr>
              <p:cNvPr id="545934" name="Group 196"/>
              <p:cNvGrpSpPr>
                <a:grpSpLocks/>
              </p:cNvGrpSpPr>
              <p:nvPr/>
            </p:nvGrpSpPr>
            <p:grpSpPr bwMode="auto">
              <a:xfrm>
                <a:off x="5029" y="408"/>
                <a:ext cx="74" cy="74"/>
                <a:chOff x="1168" y="464"/>
                <a:chExt cx="405" cy="405"/>
              </a:xfrm>
            </p:grpSpPr>
            <p:sp>
              <p:nvSpPr>
                <p:cNvPr id="545989" name="AutoShape 197"/>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5990" name="AutoShape 198"/>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nvGrpSpPr>
              <p:cNvPr id="545937" name="Group 199"/>
              <p:cNvGrpSpPr>
                <a:grpSpLocks/>
              </p:cNvGrpSpPr>
              <p:nvPr/>
            </p:nvGrpSpPr>
            <p:grpSpPr bwMode="auto">
              <a:xfrm>
                <a:off x="4970" y="505"/>
                <a:ext cx="75" cy="74"/>
                <a:chOff x="1168" y="464"/>
                <a:chExt cx="405" cy="405"/>
              </a:xfrm>
            </p:grpSpPr>
            <p:sp>
              <p:nvSpPr>
                <p:cNvPr id="545992" name="AutoShape 200"/>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5993" name="AutoShape 201"/>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nvGrpSpPr>
              <p:cNvPr id="545940" name="Group 202"/>
              <p:cNvGrpSpPr>
                <a:grpSpLocks/>
              </p:cNvGrpSpPr>
              <p:nvPr/>
            </p:nvGrpSpPr>
            <p:grpSpPr bwMode="auto">
              <a:xfrm>
                <a:off x="4755" y="456"/>
                <a:ext cx="75" cy="75"/>
                <a:chOff x="1168" y="464"/>
                <a:chExt cx="405" cy="405"/>
              </a:xfrm>
            </p:grpSpPr>
            <p:sp>
              <p:nvSpPr>
                <p:cNvPr id="545995" name="AutoShape 203"/>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5996" name="AutoShape 204"/>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nvGrpSpPr>
              <p:cNvPr id="545943" name="Group 205"/>
              <p:cNvGrpSpPr>
                <a:grpSpLocks/>
              </p:cNvGrpSpPr>
              <p:nvPr/>
            </p:nvGrpSpPr>
            <p:grpSpPr bwMode="auto">
              <a:xfrm>
                <a:off x="4675" y="582"/>
                <a:ext cx="75" cy="75"/>
                <a:chOff x="1168" y="464"/>
                <a:chExt cx="405" cy="405"/>
              </a:xfrm>
            </p:grpSpPr>
            <p:sp>
              <p:nvSpPr>
                <p:cNvPr id="545998" name="AutoShape 206"/>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5999" name="AutoShape 207"/>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grpSp>
          <p:nvGrpSpPr>
            <p:cNvPr id="545946" name="Group 208"/>
            <p:cNvGrpSpPr>
              <a:grpSpLocks/>
            </p:cNvGrpSpPr>
            <p:nvPr/>
          </p:nvGrpSpPr>
          <p:grpSpPr bwMode="auto">
            <a:xfrm>
              <a:off x="5164" y="893"/>
              <a:ext cx="564" cy="330"/>
              <a:chOff x="4603" y="353"/>
              <a:chExt cx="564" cy="330"/>
            </a:xfrm>
          </p:grpSpPr>
          <p:sp>
            <p:nvSpPr>
              <p:cNvPr id="546001" name="Oval 209"/>
              <p:cNvSpPr>
                <a:spLocks noChangeArrowheads="1"/>
              </p:cNvSpPr>
              <p:nvPr/>
            </p:nvSpPr>
            <p:spPr bwMode="auto">
              <a:xfrm rot="19769055">
                <a:off x="4603" y="378"/>
                <a:ext cx="564" cy="293"/>
              </a:xfrm>
              <a:prstGeom prst="ellipse">
                <a:avLst/>
              </a:prstGeom>
              <a:solidFill>
                <a:schemeClr val="bg2"/>
              </a:solidFill>
              <a:ln w="38100">
                <a:solidFill>
                  <a:schemeClr val="hlink"/>
                </a:solidFill>
                <a:round/>
                <a:headEnd/>
                <a:tailEnd/>
              </a:ln>
              <a:effectLst/>
            </p:spPr>
            <p:txBody>
              <a:bodyPr wrap="none" anchor="ctr">
                <a:prstTxWarp prst="textNoShape">
                  <a:avLst/>
                </a:prstTxWarp>
              </a:bodyPr>
              <a:lstStyle/>
              <a:p>
                <a:endParaRPr lang="en-US"/>
              </a:p>
            </p:txBody>
          </p:sp>
          <p:grpSp>
            <p:nvGrpSpPr>
              <p:cNvPr id="545948" name="Group 210"/>
              <p:cNvGrpSpPr>
                <a:grpSpLocks/>
              </p:cNvGrpSpPr>
              <p:nvPr/>
            </p:nvGrpSpPr>
            <p:grpSpPr bwMode="auto">
              <a:xfrm>
                <a:off x="4936" y="353"/>
                <a:ext cx="75" cy="75"/>
                <a:chOff x="1168" y="464"/>
                <a:chExt cx="405" cy="405"/>
              </a:xfrm>
            </p:grpSpPr>
            <p:sp>
              <p:nvSpPr>
                <p:cNvPr id="546003" name="AutoShape 211"/>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6004" name="AutoShape 212"/>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sp>
            <p:nvSpPr>
              <p:cNvPr id="546005" name="Freeform 213"/>
              <p:cNvSpPr>
                <a:spLocks/>
              </p:cNvSpPr>
              <p:nvPr/>
            </p:nvSpPr>
            <p:spPr bwMode="auto">
              <a:xfrm rot="18772850" flipH="1" flipV="1">
                <a:off x="4748" y="522"/>
                <a:ext cx="247" cy="76"/>
              </a:xfrm>
              <a:custGeom>
                <a:avLst/>
                <a:gdLst/>
                <a:ahLst/>
                <a:cxnLst>
                  <a:cxn ang="0">
                    <a:pos x="759" y="77"/>
                  </a:cxn>
                  <a:cxn ang="0">
                    <a:pos x="310" y="77"/>
                  </a:cxn>
                  <a:cxn ang="0">
                    <a:pos x="245" y="102"/>
                  </a:cxn>
                  <a:cxn ang="0">
                    <a:pos x="179" y="118"/>
                  </a:cxn>
                  <a:cxn ang="0">
                    <a:pos x="147" y="151"/>
                  </a:cxn>
                  <a:cxn ang="0">
                    <a:pos x="90" y="233"/>
                  </a:cxn>
                  <a:cxn ang="0">
                    <a:pos x="49" y="314"/>
                  </a:cxn>
                  <a:cxn ang="0">
                    <a:pos x="0" y="494"/>
                  </a:cxn>
                  <a:cxn ang="0">
                    <a:pos x="8" y="633"/>
                  </a:cxn>
                  <a:cxn ang="0">
                    <a:pos x="106" y="845"/>
                  </a:cxn>
                  <a:cxn ang="0">
                    <a:pos x="188" y="967"/>
                  </a:cxn>
                  <a:cxn ang="0">
                    <a:pos x="498" y="1237"/>
                  </a:cxn>
                  <a:cxn ang="0">
                    <a:pos x="620" y="1302"/>
                  </a:cxn>
                  <a:cxn ang="0">
                    <a:pos x="816" y="1375"/>
                  </a:cxn>
                  <a:cxn ang="0">
                    <a:pos x="963" y="1367"/>
                  </a:cxn>
                  <a:cxn ang="0">
                    <a:pos x="1110" y="1302"/>
                  </a:cxn>
                  <a:cxn ang="0">
                    <a:pos x="1428" y="1212"/>
                  </a:cxn>
                  <a:cxn ang="0">
                    <a:pos x="2057" y="1179"/>
                  </a:cxn>
                  <a:cxn ang="0">
                    <a:pos x="2147" y="1147"/>
                  </a:cxn>
                  <a:cxn ang="0">
                    <a:pos x="2204" y="1114"/>
                  </a:cxn>
                  <a:cxn ang="0">
                    <a:pos x="2261" y="1049"/>
                  </a:cxn>
                  <a:cxn ang="0">
                    <a:pos x="2302" y="992"/>
                  </a:cxn>
                  <a:cxn ang="0">
                    <a:pos x="2334" y="935"/>
                  </a:cxn>
                  <a:cxn ang="0">
                    <a:pos x="2367" y="845"/>
                  </a:cxn>
                  <a:cxn ang="0">
                    <a:pos x="2334" y="673"/>
                  </a:cxn>
                  <a:cxn ang="0">
                    <a:pos x="2269" y="559"/>
                  </a:cxn>
                  <a:cxn ang="0">
                    <a:pos x="2212" y="469"/>
                  </a:cxn>
                  <a:cxn ang="0">
                    <a:pos x="2073" y="322"/>
                  </a:cxn>
                  <a:cxn ang="0">
                    <a:pos x="2057" y="298"/>
                  </a:cxn>
                  <a:cxn ang="0">
                    <a:pos x="2024" y="282"/>
                  </a:cxn>
                  <a:cxn ang="0">
                    <a:pos x="1943" y="224"/>
                  </a:cxn>
                  <a:cxn ang="0">
                    <a:pos x="1730" y="167"/>
                  </a:cxn>
                  <a:cxn ang="0">
                    <a:pos x="1681" y="135"/>
                  </a:cxn>
                  <a:cxn ang="0">
                    <a:pos x="1649" y="94"/>
                  </a:cxn>
                  <a:cxn ang="0">
                    <a:pos x="1567" y="77"/>
                  </a:cxn>
                  <a:cxn ang="0">
                    <a:pos x="1314" y="45"/>
                  </a:cxn>
                  <a:cxn ang="0">
                    <a:pos x="1281" y="53"/>
                  </a:cxn>
                  <a:cxn ang="0">
                    <a:pos x="1257" y="69"/>
                  </a:cxn>
                  <a:cxn ang="0">
                    <a:pos x="1167" y="86"/>
                  </a:cxn>
                  <a:cxn ang="0">
                    <a:pos x="759" y="77"/>
                  </a:cxn>
                </a:cxnLst>
                <a:rect l="0" t="0" r="r" b="b"/>
                <a:pathLst>
                  <a:path w="2373" h="1375">
                    <a:moveTo>
                      <a:pt x="759" y="77"/>
                    </a:moveTo>
                    <a:cubicBezTo>
                      <a:pt x="596" y="71"/>
                      <a:pt x="471" y="61"/>
                      <a:pt x="310" y="77"/>
                    </a:cubicBezTo>
                    <a:cubicBezTo>
                      <a:pt x="286" y="79"/>
                      <a:pt x="267" y="96"/>
                      <a:pt x="245" y="102"/>
                    </a:cubicBezTo>
                    <a:cubicBezTo>
                      <a:pt x="223" y="107"/>
                      <a:pt x="179" y="118"/>
                      <a:pt x="179" y="118"/>
                    </a:cubicBezTo>
                    <a:cubicBezTo>
                      <a:pt x="157" y="183"/>
                      <a:pt x="189" y="108"/>
                      <a:pt x="147" y="151"/>
                    </a:cubicBezTo>
                    <a:cubicBezTo>
                      <a:pt x="123" y="174"/>
                      <a:pt x="105" y="203"/>
                      <a:pt x="90" y="233"/>
                    </a:cubicBezTo>
                    <a:cubicBezTo>
                      <a:pt x="76" y="258"/>
                      <a:pt x="59" y="286"/>
                      <a:pt x="49" y="314"/>
                    </a:cubicBezTo>
                    <a:cubicBezTo>
                      <a:pt x="27" y="372"/>
                      <a:pt x="18" y="434"/>
                      <a:pt x="0" y="494"/>
                    </a:cubicBezTo>
                    <a:cubicBezTo>
                      <a:pt x="2" y="540"/>
                      <a:pt x="3" y="586"/>
                      <a:pt x="8" y="633"/>
                    </a:cubicBezTo>
                    <a:cubicBezTo>
                      <a:pt x="15" y="708"/>
                      <a:pt x="64" y="784"/>
                      <a:pt x="106" y="845"/>
                    </a:cubicBezTo>
                    <a:cubicBezTo>
                      <a:pt x="133" y="884"/>
                      <a:pt x="158" y="928"/>
                      <a:pt x="188" y="967"/>
                    </a:cubicBezTo>
                    <a:cubicBezTo>
                      <a:pt x="273" y="1077"/>
                      <a:pt x="385" y="1156"/>
                      <a:pt x="498" y="1237"/>
                    </a:cubicBezTo>
                    <a:cubicBezTo>
                      <a:pt x="603" y="1312"/>
                      <a:pt x="453" y="1218"/>
                      <a:pt x="620" y="1302"/>
                    </a:cubicBezTo>
                    <a:cubicBezTo>
                      <a:pt x="689" y="1336"/>
                      <a:pt x="736" y="1363"/>
                      <a:pt x="816" y="1375"/>
                    </a:cubicBezTo>
                    <a:cubicBezTo>
                      <a:pt x="865" y="1372"/>
                      <a:pt x="914" y="1375"/>
                      <a:pt x="963" y="1367"/>
                    </a:cubicBezTo>
                    <a:cubicBezTo>
                      <a:pt x="1010" y="1358"/>
                      <a:pt x="1064" y="1319"/>
                      <a:pt x="1110" y="1302"/>
                    </a:cubicBezTo>
                    <a:cubicBezTo>
                      <a:pt x="1208" y="1263"/>
                      <a:pt x="1322" y="1223"/>
                      <a:pt x="1428" y="1212"/>
                    </a:cubicBezTo>
                    <a:cubicBezTo>
                      <a:pt x="1641" y="1188"/>
                      <a:pt x="1835" y="1183"/>
                      <a:pt x="2057" y="1179"/>
                    </a:cubicBezTo>
                    <a:cubicBezTo>
                      <a:pt x="2087" y="1164"/>
                      <a:pt x="2115" y="1157"/>
                      <a:pt x="2147" y="1147"/>
                    </a:cubicBezTo>
                    <a:cubicBezTo>
                      <a:pt x="2164" y="1134"/>
                      <a:pt x="2187" y="1128"/>
                      <a:pt x="2204" y="1114"/>
                    </a:cubicBezTo>
                    <a:cubicBezTo>
                      <a:pt x="2225" y="1095"/>
                      <a:pt x="2240" y="1068"/>
                      <a:pt x="2261" y="1049"/>
                    </a:cubicBezTo>
                    <a:cubicBezTo>
                      <a:pt x="2278" y="995"/>
                      <a:pt x="2254" y="1054"/>
                      <a:pt x="2302" y="992"/>
                    </a:cubicBezTo>
                    <a:cubicBezTo>
                      <a:pt x="2315" y="974"/>
                      <a:pt x="2321" y="953"/>
                      <a:pt x="2334" y="935"/>
                    </a:cubicBezTo>
                    <a:cubicBezTo>
                      <a:pt x="2343" y="901"/>
                      <a:pt x="2347" y="873"/>
                      <a:pt x="2367" y="845"/>
                    </a:cubicBezTo>
                    <a:cubicBezTo>
                      <a:pt x="2361" y="758"/>
                      <a:pt x="2373" y="731"/>
                      <a:pt x="2334" y="673"/>
                    </a:cubicBezTo>
                    <a:cubicBezTo>
                      <a:pt x="2320" y="631"/>
                      <a:pt x="2299" y="589"/>
                      <a:pt x="2269" y="559"/>
                    </a:cubicBezTo>
                    <a:cubicBezTo>
                      <a:pt x="2252" y="517"/>
                      <a:pt x="2237" y="504"/>
                      <a:pt x="2212" y="469"/>
                    </a:cubicBezTo>
                    <a:cubicBezTo>
                      <a:pt x="2189" y="401"/>
                      <a:pt x="2120" y="369"/>
                      <a:pt x="2073" y="322"/>
                    </a:cubicBezTo>
                    <a:cubicBezTo>
                      <a:pt x="2066" y="315"/>
                      <a:pt x="2064" y="304"/>
                      <a:pt x="2057" y="298"/>
                    </a:cubicBezTo>
                    <a:cubicBezTo>
                      <a:pt x="2047" y="290"/>
                      <a:pt x="2034" y="288"/>
                      <a:pt x="2024" y="282"/>
                    </a:cubicBezTo>
                    <a:cubicBezTo>
                      <a:pt x="1995" y="264"/>
                      <a:pt x="1972" y="238"/>
                      <a:pt x="1943" y="224"/>
                    </a:cubicBezTo>
                    <a:cubicBezTo>
                      <a:pt x="1877" y="190"/>
                      <a:pt x="1799" y="183"/>
                      <a:pt x="1730" y="167"/>
                    </a:cubicBezTo>
                    <a:cubicBezTo>
                      <a:pt x="1713" y="156"/>
                      <a:pt x="1694" y="149"/>
                      <a:pt x="1681" y="135"/>
                    </a:cubicBezTo>
                    <a:cubicBezTo>
                      <a:pt x="1669" y="122"/>
                      <a:pt x="1662" y="104"/>
                      <a:pt x="1649" y="94"/>
                    </a:cubicBezTo>
                    <a:cubicBezTo>
                      <a:pt x="1626" y="76"/>
                      <a:pt x="1594" y="81"/>
                      <a:pt x="1567" y="77"/>
                    </a:cubicBezTo>
                    <a:cubicBezTo>
                      <a:pt x="1516" y="0"/>
                      <a:pt x="1379" y="42"/>
                      <a:pt x="1314" y="45"/>
                    </a:cubicBezTo>
                    <a:cubicBezTo>
                      <a:pt x="1303" y="47"/>
                      <a:pt x="1291" y="48"/>
                      <a:pt x="1281" y="53"/>
                    </a:cubicBezTo>
                    <a:cubicBezTo>
                      <a:pt x="1272" y="56"/>
                      <a:pt x="1266" y="66"/>
                      <a:pt x="1257" y="69"/>
                    </a:cubicBezTo>
                    <a:cubicBezTo>
                      <a:pt x="1227" y="77"/>
                      <a:pt x="1196" y="77"/>
                      <a:pt x="1167" y="86"/>
                    </a:cubicBezTo>
                    <a:cubicBezTo>
                      <a:pt x="1031" y="78"/>
                      <a:pt x="894" y="62"/>
                      <a:pt x="759" y="77"/>
                    </a:cubicBezTo>
                    <a:close/>
                  </a:path>
                </a:pathLst>
              </a:custGeom>
              <a:noFill/>
              <a:ln w="25400" cap="flat" cmpd="sng">
                <a:solidFill>
                  <a:schemeClr val="tx2"/>
                </a:solidFill>
                <a:prstDash val="solid"/>
                <a:round/>
                <a:headEnd/>
                <a:tailEnd/>
              </a:ln>
              <a:effectLst/>
            </p:spPr>
            <p:txBody>
              <a:bodyPr wrap="none" anchor="ctr">
                <a:prstTxWarp prst="textNoShape">
                  <a:avLst/>
                </a:prstTxWarp>
              </a:bodyPr>
              <a:lstStyle/>
              <a:p>
                <a:endParaRPr lang="en-US"/>
              </a:p>
            </p:txBody>
          </p:sp>
          <p:grpSp>
            <p:nvGrpSpPr>
              <p:cNvPr id="545952" name="Group 214"/>
              <p:cNvGrpSpPr>
                <a:grpSpLocks/>
              </p:cNvGrpSpPr>
              <p:nvPr/>
            </p:nvGrpSpPr>
            <p:grpSpPr bwMode="auto">
              <a:xfrm>
                <a:off x="5029" y="408"/>
                <a:ext cx="74" cy="74"/>
                <a:chOff x="1168" y="464"/>
                <a:chExt cx="405" cy="405"/>
              </a:xfrm>
            </p:grpSpPr>
            <p:sp>
              <p:nvSpPr>
                <p:cNvPr id="546007" name="AutoShape 215"/>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6008" name="AutoShape 216"/>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nvGrpSpPr>
              <p:cNvPr id="545955" name="Group 217"/>
              <p:cNvGrpSpPr>
                <a:grpSpLocks/>
              </p:cNvGrpSpPr>
              <p:nvPr/>
            </p:nvGrpSpPr>
            <p:grpSpPr bwMode="auto">
              <a:xfrm>
                <a:off x="4970" y="505"/>
                <a:ext cx="75" cy="74"/>
                <a:chOff x="1168" y="464"/>
                <a:chExt cx="405" cy="405"/>
              </a:xfrm>
            </p:grpSpPr>
            <p:sp>
              <p:nvSpPr>
                <p:cNvPr id="546010" name="AutoShape 218"/>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6011" name="AutoShape 219"/>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nvGrpSpPr>
              <p:cNvPr id="545958" name="Group 220"/>
              <p:cNvGrpSpPr>
                <a:grpSpLocks/>
              </p:cNvGrpSpPr>
              <p:nvPr/>
            </p:nvGrpSpPr>
            <p:grpSpPr bwMode="auto">
              <a:xfrm>
                <a:off x="4755" y="456"/>
                <a:ext cx="75" cy="75"/>
                <a:chOff x="1168" y="464"/>
                <a:chExt cx="405" cy="405"/>
              </a:xfrm>
            </p:grpSpPr>
            <p:sp>
              <p:nvSpPr>
                <p:cNvPr id="546013" name="AutoShape 221"/>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6014" name="AutoShape 222"/>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nvGrpSpPr>
              <p:cNvPr id="545961" name="Group 223"/>
              <p:cNvGrpSpPr>
                <a:grpSpLocks/>
              </p:cNvGrpSpPr>
              <p:nvPr/>
            </p:nvGrpSpPr>
            <p:grpSpPr bwMode="auto">
              <a:xfrm>
                <a:off x="4675" y="582"/>
                <a:ext cx="75" cy="75"/>
                <a:chOff x="1168" y="464"/>
                <a:chExt cx="405" cy="405"/>
              </a:xfrm>
            </p:grpSpPr>
            <p:sp>
              <p:nvSpPr>
                <p:cNvPr id="546016" name="AutoShape 224"/>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6017" name="AutoShape 225"/>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grpSp>
          <p:nvGrpSpPr>
            <p:cNvPr id="545964" name="Group 226"/>
            <p:cNvGrpSpPr>
              <a:grpSpLocks/>
            </p:cNvGrpSpPr>
            <p:nvPr/>
          </p:nvGrpSpPr>
          <p:grpSpPr bwMode="auto">
            <a:xfrm>
              <a:off x="4991" y="648"/>
              <a:ext cx="564" cy="330"/>
              <a:chOff x="4603" y="353"/>
              <a:chExt cx="564" cy="330"/>
            </a:xfrm>
          </p:grpSpPr>
          <p:sp>
            <p:nvSpPr>
              <p:cNvPr id="546019" name="Oval 227"/>
              <p:cNvSpPr>
                <a:spLocks noChangeArrowheads="1"/>
              </p:cNvSpPr>
              <p:nvPr/>
            </p:nvSpPr>
            <p:spPr bwMode="auto">
              <a:xfrm rot="19769055">
                <a:off x="4603" y="378"/>
                <a:ext cx="564" cy="293"/>
              </a:xfrm>
              <a:prstGeom prst="ellipse">
                <a:avLst/>
              </a:prstGeom>
              <a:solidFill>
                <a:schemeClr val="bg2"/>
              </a:solidFill>
              <a:ln w="38100">
                <a:solidFill>
                  <a:schemeClr val="hlink"/>
                </a:solidFill>
                <a:round/>
                <a:headEnd/>
                <a:tailEnd/>
              </a:ln>
              <a:effectLst/>
            </p:spPr>
            <p:txBody>
              <a:bodyPr wrap="none" anchor="ctr">
                <a:prstTxWarp prst="textNoShape">
                  <a:avLst/>
                </a:prstTxWarp>
              </a:bodyPr>
              <a:lstStyle/>
              <a:p>
                <a:endParaRPr lang="en-US"/>
              </a:p>
            </p:txBody>
          </p:sp>
          <p:grpSp>
            <p:nvGrpSpPr>
              <p:cNvPr id="545966" name="Group 228"/>
              <p:cNvGrpSpPr>
                <a:grpSpLocks/>
              </p:cNvGrpSpPr>
              <p:nvPr/>
            </p:nvGrpSpPr>
            <p:grpSpPr bwMode="auto">
              <a:xfrm>
                <a:off x="4936" y="353"/>
                <a:ext cx="75" cy="75"/>
                <a:chOff x="1168" y="464"/>
                <a:chExt cx="405" cy="405"/>
              </a:xfrm>
            </p:grpSpPr>
            <p:sp>
              <p:nvSpPr>
                <p:cNvPr id="546021" name="AutoShape 229"/>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6022" name="AutoShape 230"/>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sp>
            <p:nvSpPr>
              <p:cNvPr id="546023" name="Freeform 231"/>
              <p:cNvSpPr>
                <a:spLocks/>
              </p:cNvSpPr>
              <p:nvPr/>
            </p:nvSpPr>
            <p:spPr bwMode="auto">
              <a:xfrm rot="18772850" flipH="1" flipV="1">
                <a:off x="4748" y="522"/>
                <a:ext cx="247" cy="76"/>
              </a:xfrm>
              <a:custGeom>
                <a:avLst/>
                <a:gdLst/>
                <a:ahLst/>
                <a:cxnLst>
                  <a:cxn ang="0">
                    <a:pos x="759" y="77"/>
                  </a:cxn>
                  <a:cxn ang="0">
                    <a:pos x="310" y="77"/>
                  </a:cxn>
                  <a:cxn ang="0">
                    <a:pos x="245" y="102"/>
                  </a:cxn>
                  <a:cxn ang="0">
                    <a:pos x="179" y="118"/>
                  </a:cxn>
                  <a:cxn ang="0">
                    <a:pos x="147" y="151"/>
                  </a:cxn>
                  <a:cxn ang="0">
                    <a:pos x="90" y="233"/>
                  </a:cxn>
                  <a:cxn ang="0">
                    <a:pos x="49" y="314"/>
                  </a:cxn>
                  <a:cxn ang="0">
                    <a:pos x="0" y="494"/>
                  </a:cxn>
                  <a:cxn ang="0">
                    <a:pos x="8" y="633"/>
                  </a:cxn>
                  <a:cxn ang="0">
                    <a:pos x="106" y="845"/>
                  </a:cxn>
                  <a:cxn ang="0">
                    <a:pos x="188" y="967"/>
                  </a:cxn>
                  <a:cxn ang="0">
                    <a:pos x="498" y="1237"/>
                  </a:cxn>
                  <a:cxn ang="0">
                    <a:pos x="620" y="1302"/>
                  </a:cxn>
                  <a:cxn ang="0">
                    <a:pos x="816" y="1375"/>
                  </a:cxn>
                  <a:cxn ang="0">
                    <a:pos x="963" y="1367"/>
                  </a:cxn>
                  <a:cxn ang="0">
                    <a:pos x="1110" y="1302"/>
                  </a:cxn>
                  <a:cxn ang="0">
                    <a:pos x="1428" y="1212"/>
                  </a:cxn>
                  <a:cxn ang="0">
                    <a:pos x="2057" y="1179"/>
                  </a:cxn>
                  <a:cxn ang="0">
                    <a:pos x="2147" y="1147"/>
                  </a:cxn>
                  <a:cxn ang="0">
                    <a:pos x="2204" y="1114"/>
                  </a:cxn>
                  <a:cxn ang="0">
                    <a:pos x="2261" y="1049"/>
                  </a:cxn>
                  <a:cxn ang="0">
                    <a:pos x="2302" y="992"/>
                  </a:cxn>
                  <a:cxn ang="0">
                    <a:pos x="2334" y="935"/>
                  </a:cxn>
                  <a:cxn ang="0">
                    <a:pos x="2367" y="845"/>
                  </a:cxn>
                  <a:cxn ang="0">
                    <a:pos x="2334" y="673"/>
                  </a:cxn>
                  <a:cxn ang="0">
                    <a:pos x="2269" y="559"/>
                  </a:cxn>
                  <a:cxn ang="0">
                    <a:pos x="2212" y="469"/>
                  </a:cxn>
                  <a:cxn ang="0">
                    <a:pos x="2073" y="322"/>
                  </a:cxn>
                  <a:cxn ang="0">
                    <a:pos x="2057" y="298"/>
                  </a:cxn>
                  <a:cxn ang="0">
                    <a:pos x="2024" y="282"/>
                  </a:cxn>
                  <a:cxn ang="0">
                    <a:pos x="1943" y="224"/>
                  </a:cxn>
                  <a:cxn ang="0">
                    <a:pos x="1730" y="167"/>
                  </a:cxn>
                  <a:cxn ang="0">
                    <a:pos x="1681" y="135"/>
                  </a:cxn>
                  <a:cxn ang="0">
                    <a:pos x="1649" y="94"/>
                  </a:cxn>
                  <a:cxn ang="0">
                    <a:pos x="1567" y="77"/>
                  </a:cxn>
                  <a:cxn ang="0">
                    <a:pos x="1314" y="45"/>
                  </a:cxn>
                  <a:cxn ang="0">
                    <a:pos x="1281" y="53"/>
                  </a:cxn>
                  <a:cxn ang="0">
                    <a:pos x="1257" y="69"/>
                  </a:cxn>
                  <a:cxn ang="0">
                    <a:pos x="1167" y="86"/>
                  </a:cxn>
                  <a:cxn ang="0">
                    <a:pos x="759" y="77"/>
                  </a:cxn>
                </a:cxnLst>
                <a:rect l="0" t="0" r="r" b="b"/>
                <a:pathLst>
                  <a:path w="2373" h="1375">
                    <a:moveTo>
                      <a:pt x="759" y="77"/>
                    </a:moveTo>
                    <a:cubicBezTo>
                      <a:pt x="596" y="71"/>
                      <a:pt x="471" y="61"/>
                      <a:pt x="310" y="77"/>
                    </a:cubicBezTo>
                    <a:cubicBezTo>
                      <a:pt x="286" y="79"/>
                      <a:pt x="267" y="96"/>
                      <a:pt x="245" y="102"/>
                    </a:cubicBezTo>
                    <a:cubicBezTo>
                      <a:pt x="223" y="107"/>
                      <a:pt x="179" y="118"/>
                      <a:pt x="179" y="118"/>
                    </a:cubicBezTo>
                    <a:cubicBezTo>
                      <a:pt x="157" y="183"/>
                      <a:pt x="189" y="108"/>
                      <a:pt x="147" y="151"/>
                    </a:cubicBezTo>
                    <a:cubicBezTo>
                      <a:pt x="123" y="174"/>
                      <a:pt x="105" y="203"/>
                      <a:pt x="90" y="233"/>
                    </a:cubicBezTo>
                    <a:cubicBezTo>
                      <a:pt x="76" y="258"/>
                      <a:pt x="59" y="286"/>
                      <a:pt x="49" y="314"/>
                    </a:cubicBezTo>
                    <a:cubicBezTo>
                      <a:pt x="27" y="372"/>
                      <a:pt x="18" y="434"/>
                      <a:pt x="0" y="494"/>
                    </a:cubicBezTo>
                    <a:cubicBezTo>
                      <a:pt x="2" y="540"/>
                      <a:pt x="3" y="586"/>
                      <a:pt x="8" y="633"/>
                    </a:cubicBezTo>
                    <a:cubicBezTo>
                      <a:pt x="15" y="708"/>
                      <a:pt x="64" y="784"/>
                      <a:pt x="106" y="845"/>
                    </a:cubicBezTo>
                    <a:cubicBezTo>
                      <a:pt x="133" y="884"/>
                      <a:pt x="158" y="928"/>
                      <a:pt x="188" y="967"/>
                    </a:cubicBezTo>
                    <a:cubicBezTo>
                      <a:pt x="273" y="1077"/>
                      <a:pt x="385" y="1156"/>
                      <a:pt x="498" y="1237"/>
                    </a:cubicBezTo>
                    <a:cubicBezTo>
                      <a:pt x="603" y="1312"/>
                      <a:pt x="453" y="1218"/>
                      <a:pt x="620" y="1302"/>
                    </a:cubicBezTo>
                    <a:cubicBezTo>
                      <a:pt x="689" y="1336"/>
                      <a:pt x="736" y="1363"/>
                      <a:pt x="816" y="1375"/>
                    </a:cubicBezTo>
                    <a:cubicBezTo>
                      <a:pt x="865" y="1372"/>
                      <a:pt x="914" y="1375"/>
                      <a:pt x="963" y="1367"/>
                    </a:cubicBezTo>
                    <a:cubicBezTo>
                      <a:pt x="1010" y="1358"/>
                      <a:pt x="1064" y="1319"/>
                      <a:pt x="1110" y="1302"/>
                    </a:cubicBezTo>
                    <a:cubicBezTo>
                      <a:pt x="1208" y="1263"/>
                      <a:pt x="1322" y="1223"/>
                      <a:pt x="1428" y="1212"/>
                    </a:cubicBezTo>
                    <a:cubicBezTo>
                      <a:pt x="1641" y="1188"/>
                      <a:pt x="1835" y="1183"/>
                      <a:pt x="2057" y="1179"/>
                    </a:cubicBezTo>
                    <a:cubicBezTo>
                      <a:pt x="2087" y="1164"/>
                      <a:pt x="2115" y="1157"/>
                      <a:pt x="2147" y="1147"/>
                    </a:cubicBezTo>
                    <a:cubicBezTo>
                      <a:pt x="2164" y="1134"/>
                      <a:pt x="2187" y="1128"/>
                      <a:pt x="2204" y="1114"/>
                    </a:cubicBezTo>
                    <a:cubicBezTo>
                      <a:pt x="2225" y="1095"/>
                      <a:pt x="2240" y="1068"/>
                      <a:pt x="2261" y="1049"/>
                    </a:cubicBezTo>
                    <a:cubicBezTo>
                      <a:pt x="2278" y="995"/>
                      <a:pt x="2254" y="1054"/>
                      <a:pt x="2302" y="992"/>
                    </a:cubicBezTo>
                    <a:cubicBezTo>
                      <a:pt x="2315" y="974"/>
                      <a:pt x="2321" y="953"/>
                      <a:pt x="2334" y="935"/>
                    </a:cubicBezTo>
                    <a:cubicBezTo>
                      <a:pt x="2343" y="901"/>
                      <a:pt x="2347" y="873"/>
                      <a:pt x="2367" y="845"/>
                    </a:cubicBezTo>
                    <a:cubicBezTo>
                      <a:pt x="2361" y="758"/>
                      <a:pt x="2373" y="731"/>
                      <a:pt x="2334" y="673"/>
                    </a:cubicBezTo>
                    <a:cubicBezTo>
                      <a:pt x="2320" y="631"/>
                      <a:pt x="2299" y="589"/>
                      <a:pt x="2269" y="559"/>
                    </a:cubicBezTo>
                    <a:cubicBezTo>
                      <a:pt x="2252" y="517"/>
                      <a:pt x="2237" y="504"/>
                      <a:pt x="2212" y="469"/>
                    </a:cubicBezTo>
                    <a:cubicBezTo>
                      <a:pt x="2189" y="401"/>
                      <a:pt x="2120" y="369"/>
                      <a:pt x="2073" y="322"/>
                    </a:cubicBezTo>
                    <a:cubicBezTo>
                      <a:pt x="2066" y="315"/>
                      <a:pt x="2064" y="304"/>
                      <a:pt x="2057" y="298"/>
                    </a:cubicBezTo>
                    <a:cubicBezTo>
                      <a:pt x="2047" y="290"/>
                      <a:pt x="2034" y="288"/>
                      <a:pt x="2024" y="282"/>
                    </a:cubicBezTo>
                    <a:cubicBezTo>
                      <a:pt x="1995" y="264"/>
                      <a:pt x="1972" y="238"/>
                      <a:pt x="1943" y="224"/>
                    </a:cubicBezTo>
                    <a:cubicBezTo>
                      <a:pt x="1877" y="190"/>
                      <a:pt x="1799" y="183"/>
                      <a:pt x="1730" y="167"/>
                    </a:cubicBezTo>
                    <a:cubicBezTo>
                      <a:pt x="1713" y="156"/>
                      <a:pt x="1694" y="149"/>
                      <a:pt x="1681" y="135"/>
                    </a:cubicBezTo>
                    <a:cubicBezTo>
                      <a:pt x="1669" y="122"/>
                      <a:pt x="1662" y="104"/>
                      <a:pt x="1649" y="94"/>
                    </a:cubicBezTo>
                    <a:cubicBezTo>
                      <a:pt x="1626" y="76"/>
                      <a:pt x="1594" y="81"/>
                      <a:pt x="1567" y="77"/>
                    </a:cubicBezTo>
                    <a:cubicBezTo>
                      <a:pt x="1516" y="0"/>
                      <a:pt x="1379" y="42"/>
                      <a:pt x="1314" y="45"/>
                    </a:cubicBezTo>
                    <a:cubicBezTo>
                      <a:pt x="1303" y="47"/>
                      <a:pt x="1291" y="48"/>
                      <a:pt x="1281" y="53"/>
                    </a:cubicBezTo>
                    <a:cubicBezTo>
                      <a:pt x="1272" y="56"/>
                      <a:pt x="1266" y="66"/>
                      <a:pt x="1257" y="69"/>
                    </a:cubicBezTo>
                    <a:cubicBezTo>
                      <a:pt x="1227" y="77"/>
                      <a:pt x="1196" y="77"/>
                      <a:pt x="1167" y="86"/>
                    </a:cubicBezTo>
                    <a:cubicBezTo>
                      <a:pt x="1031" y="78"/>
                      <a:pt x="894" y="62"/>
                      <a:pt x="759" y="77"/>
                    </a:cubicBezTo>
                    <a:close/>
                  </a:path>
                </a:pathLst>
              </a:custGeom>
              <a:noFill/>
              <a:ln w="25400" cap="flat" cmpd="sng">
                <a:solidFill>
                  <a:schemeClr val="tx2"/>
                </a:solidFill>
                <a:prstDash val="solid"/>
                <a:round/>
                <a:headEnd/>
                <a:tailEnd/>
              </a:ln>
              <a:effectLst/>
            </p:spPr>
            <p:txBody>
              <a:bodyPr wrap="none" anchor="ctr">
                <a:prstTxWarp prst="textNoShape">
                  <a:avLst/>
                </a:prstTxWarp>
              </a:bodyPr>
              <a:lstStyle/>
              <a:p>
                <a:endParaRPr lang="en-US"/>
              </a:p>
            </p:txBody>
          </p:sp>
          <p:grpSp>
            <p:nvGrpSpPr>
              <p:cNvPr id="545970" name="Group 232"/>
              <p:cNvGrpSpPr>
                <a:grpSpLocks/>
              </p:cNvGrpSpPr>
              <p:nvPr/>
            </p:nvGrpSpPr>
            <p:grpSpPr bwMode="auto">
              <a:xfrm>
                <a:off x="5029" y="408"/>
                <a:ext cx="74" cy="74"/>
                <a:chOff x="1168" y="464"/>
                <a:chExt cx="405" cy="405"/>
              </a:xfrm>
            </p:grpSpPr>
            <p:sp>
              <p:nvSpPr>
                <p:cNvPr id="546025" name="AutoShape 233"/>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6026" name="AutoShape 234"/>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nvGrpSpPr>
              <p:cNvPr id="545973" name="Group 235"/>
              <p:cNvGrpSpPr>
                <a:grpSpLocks/>
              </p:cNvGrpSpPr>
              <p:nvPr/>
            </p:nvGrpSpPr>
            <p:grpSpPr bwMode="auto">
              <a:xfrm>
                <a:off x="4970" y="505"/>
                <a:ext cx="75" cy="74"/>
                <a:chOff x="1168" y="464"/>
                <a:chExt cx="405" cy="405"/>
              </a:xfrm>
            </p:grpSpPr>
            <p:sp>
              <p:nvSpPr>
                <p:cNvPr id="546028" name="AutoShape 236"/>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6029" name="AutoShape 237"/>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nvGrpSpPr>
              <p:cNvPr id="545976" name="Group 238"/>
              <p:cNvGrpSpPr>
                <a:grpSpLocks/>
              </p:cNvGrpSpPr>
              <p:nvPr/>
            </p:nvGrpSpPr>
            <p:grpSpPr bwMode="auto">
              <a:xfrm>
                <a:off x="4755" y="456"/>
                <a:ext cx="75" cy="75"/>
                <a:chOff x="1168" y="464"/>
                <a:chExt cx="405" cy="405"/>
              </a:xfrm>
            </p:grpSpPr>
            <p:sp>
              <p:nvSpPr>
                <p:cNvPr id="546031" name="AutoShape 239"/>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6032" name="AutoShape 240"/>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nvGrpSpPr>
              <p:cNvPr id="545979" name="Group 241"/>
              <p:cNvGrpSpPr>
                <a:grpSpLocks/>
              </p:cNvGrpSpPr>
              <p:nvPr/>
            </p:nvGrpSpPr>
            <p:grpSpPr bwMode="auto">
              <a:xfrm>
                <a:off x="4675" y="582"/>
                <a:ext cx="75" cy="75"/>
                <a:chOff x="1168" y="464"/>
                <a:chExt cx="405" cy="405"/>
              </a:xfrm>
            </p:grpSpPr>
            <p:sp>
              <p:nvSpPr>
                <p:cNvPr id="546034" name="AutoShape 242"/>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6035" name="AutoShape 243"/>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grpSp>
          <p:nvGrpSpPr>
            <p:cNvPr id="545982" name="Group 244"/>
            <p:cNvGrpSpPr>
              <a:grpSpLocks/>
            </p:cNvGrpSpPr>
            <p:nvPr/>
          </p:nvGrpSpPr>
          <p:grpSpPr bwMode="auto">
            <a:xfrm>
              <a:off x="4599" y="582"/>
              <a:ext cx="564" cy="330"/>
              <a:chOff x="4603" y="353"/>
              <a:chExt cx="564" cy="330"/>
            </a:xfrm>
          </p:grpSpPr>
          <p:sp>
            <p:nvSpPr>
              <p:cNvPr id="546037" name="Oval 245"/>
              <p:cNvSpPr>
                <a:spLocks noChangeArrowheads="1"/>
              </p:cNvSpPr>
              <p:nvPr/>
            </p:nvSpPr>
            <p:spPr bwMode="auto">
              <a:xfrm rot="19769055">
                <a:off x="4603" y="378"/>
                <a:ext cx="564" cy="293"/>
              </a:xfrm>
              <a:prstGeom prst="ellipse">
                <a:avLst/>
              </a:prstGeom>
              <a:solidFill>
                <a:schemeClr val="bg2"/>
              </a:solidFill>
              <a:ln w="38100">
                <a:solidFill>
                  <a:schemeClr val="hlink"/>
                </a:solidFill>
                <a:round/>
                <a:headEnd/>
                <a:tailEnd/>
              </a:ln>
              <a:effectLst/>
            </p:spPr>
            <p:txBody>
              <a:bodyPr wrap="none" anchor="ctr">
                <a:prstTxWarp prst="textNoShape">
                  <a:avLst/>
                </a:prstTxWarp>
              </a:bodyPr>
              <a:lstStyle/>
              <a:p>
                <a:endParaRPr lang="en-US"/>
              </a:p>
            </p:txBody>
          </p:sp>
          <p:grpSp>
            <p:nvGrpSpPr>
              <p:cNvPr id="545984" name="Group 246"/>
              <p:cNvGrpSpPr>
                <a:grpSpLocks/>
              </p:cNvGrpSpPr>
              <p:nvPr/>
            </p:nvGrpSpPr>
            <p:grpSpPr bwMode="auto">
              <a:xfrm>
                <a:off x="4936" y="353"/>
                <a:ext cx="75" cy="75"/>
                <a:chOff x="1168" y="464"/>
                <a:chExt cx="405" cy="405"/>
              </a:xfrm>
            </p:grpSpPr>
            <p:sp>
              <p:nvSpPr>
                <p:cNvPr id="546039" name="AutoShape 247"/>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6040" name="AutoShape 248"/>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sp>
            <p:nvSpPr>
              <p:cNvPr id="546041" name="Freeform 249"/>
              <p:cNvSpPr>
                <a:spLocks/>
              </p:cNvSpPr>
              <p:nvPr/>
            </p:nvSpPr>
            <p:spPr bwMode="auto">
              <a:xfrm rot="18772850" flipH="1" flipV="1">
                <a:off x="4748" y="522"/>
                <a:ext cx="247" cy="76"/>
              </a:xfrm>
              <a:custGeom>
                <a:avLst/>
                <a:gdLst/>
                <a:ahLst/>
                <a:cxnLst>
                  <a:cxn ang="0">
                    <a:pos x="759" y="77"/>
                  </a:cxn>
                  <a:cxn ang="0">
                    <a:pos x="310" y="77"/>
                  </a:cxn>
                  <a:cxn ang="0">
                    <a:pos x="245" y="102"/>
                  </a:cxn>
                  <a:cxn ang="0">
                    <a:pos x="179" y="118"/>
                  </a:cxn>
                  <a:cxn ang="0">
                    <a:pos x="147" y="151"/>
                  </a:cxn>
                  <a:cxn ang="0">
                    <a:pos x="90" y="233"/>
                  </a:cxn>
                  <a:cxn ang="0">
                    <a:pos x="49" y="314"/>
                  </a:cxn>
                  <a:cxn ang="0">
                    <a:pos x="0" y="494"/>
                  </a:cxn>
                  <a:cxn ang="0">
                    <a:pos x="8" y="633"/>
                  </a:cxn>
                  <a:cxn ang="0">
                    <a:pos x="106" y="845"/>
                  </a:cxn>
                  <a:cxn ang="0">
                    <a:pos x="188" y="967"/>
                  </a:cxn>
                  <a:cxn ang="0">
                    <a:pos x="498" y="1237"/>
                  </a:cxn>
                  <a:cxn ang="0">
                    <a:pos x="620" y="1302"/>
                  </a:cxn>
                  <a:cxn ang="0">
                    <a:pos x="816" y="1375"/>
                  </a:cxn>
                  <a:cxn ang="0">
                    <a:pos x="963" y="1367"/>
                  </a:cxn>
                  <a:cxn ang="0">
                    <a:pos x="1110" y="1302"/>
                  </a:cxn>
                  <a:cxn ang="0">
                    <a:pos x="1428" y="1212"/>
                  </a:cxn>
                  <a:cxn ang="0">
                    <a:pos x="2057" y="1179"/>
                  </a:cxn>
                  <a:cxn ang="0">
                    <a:pos x="2147" y="1147"/>
                  </a:cxn>
                  <a:cxn ang="0">
                    <a:pos x="2204" y="1114"/>
                  </a:cxn>
                  <a:cxn ang="0">
                    <a:pos x="2261" y="1049"/>
                  </a:cxn>
                  <a:cxn ang="0">
                    <a:pos x="2302" y="992"/>
                  </a:cxn>
                  <a:cxn ang="0">
                    <a:pos x="2334" y="935"/>
                  </a:cxn>
                  <a:cxn ang="0">
                    <a:pos x="2367" y="845"/>
                  </a:cxn>
                  <a:cxn ang="0">
                    <a:pos x="2334" y="673"/>
                  </a:cxn>
                  <a:cxn ang="0">
                    <a:pos x="2269" y="559"/>
                  </a:cxn>
                  <a:cxn ang="0">
                    <a:pos x="2212" y="469"/>
                  </a:cxn>
                  <a:cxn ang="0">
                    <a:pos x="2073" y="322"/>
                  </a:cxn>
                  <a:cxn ang="0">
                    <a:pos x="2057" y="298"/>
                  </a:cxn>
                  <a:cxn ang="0">
                    <a:pos x="2024" y="282"/>
                  </a:cxn>
                  <a:cxn ang="0">
                    <a:pos x="1943" y="224"/>
                  </a:cxn>
                  <a:cxn ang="0">
                    <a:pos x="1730" y="167"/>
                  </a:cxn>
                  <a:cxn ang="0">
                    <a:pos x="1681" y="135"/>
                  </a:cxn>
                  <a:cxn ang="0">
                    <a:pos x="1649" y="94"/>
                  </a:cxn>
                  <a:cxn ang="0">
                    <a:pos x="1567" y="77"/>
                  </a:cxn>
                  <a:cxn ang="0">
                    <a:pos x="1314" y="45"/>
                  </a:cxn>
                  <a:cxn ang="0">
                    <a:pos x="1281" y="53"/>
                  </a:cxn>
                  <a:cxn ang="0">
                    <a:pos x="1257" y="69"/>
                  </a:cxn>
                  <a:cxn ang="0">
                    <a:pos x="1167" y="86"/>
                  </a:cxn>
                  <a:cxn ang="0">
                    <a:pos x="759" y="77"/>
                  </a:cxn>
                </a:cxnLst>
                <a:rect l="0" t="0" r="r" b="b"/>
                <a:pathLst>
                  <a:path w="2373" h="1375">
                    <a:moveTo>
                      <a:pt x="759" y="77"/>
                    </a:moveTo>
                    <a:cubicBezTo>
                      <a:pt x="596" y="71"/>
                      <a:pt x="471" y="61"/>
                      <a:pt x="310" y="77"/>
                    </a:cubicBezTo>
                    <a:cubicBezTo>
                      <a:pt x="286" y="79"/>
                      <a:pt x="267" y="96"/>
                      <a:pt x="245" y="102"/>
                    </a:cubicBezTo>
                    <a:cubicBezTo>
                      <a:pt x="223" y="107"/>
                      <a:pt x="179" y="118"/>
                      <a:pt x="179" y="118"/>
                    </a:cubicBezTo>
                    <a:cubicBezTo>
                      <a:pt x="157" y="183"/>
                      <a:pt x="189" y="108"/>
                      <a:pt x="147" y="151"/>
                    </a:cubicBezTo>
                    <a:cubicBezTo>
                      <a:pt x="123" y="174"/>
                      <a:pt x="105" y="203"/>
                      <a:pt x="90" y="233"/>
                    </a:cubicBezTo>
                    <a:cubicBezTo>
                      <a:pt x="76" y="258"/>
                      <a:pt x="59" y="286"/>
                      <a:pt x="49" y="314"/>
                    </a:cubicBezTo>
                    <a:cubicBezTo>
                      <a:pt x="27" y="372"/>
                      <a:pt x="18" y="434"/>
                      <a:pt x="0" y="494"/>
                    </a:cubicBezTo>
                    <a:cubicBezTo>
                      <a:pt x="2" y="540"/>
                      <a:pt x="3" y="586"/>
                      <a:pt x="8" y="633"/>
                    </a:cubicBezTo>
                    <a:cubicBezTo>
                      <a:pt x="15" y="708"/>
                      <a:pt x="64" y="784"/>
                      <a:pt x="106" y="845"/>
                    </a:cubicBezTo>
                    <a:cubicBezTo>
                      <a:pt x="133" y="884"/>
                      <a:pt x="158" y="928"/>
                      <a:pt x="188" y="967"/>
                    </a:cubicBezTo>
                    <a:cubicBezTo>
                      <a:pt x="273" y="1077"/>
                      <a:pt x="385" y="1156"/>
                      <a:pt x="498" y="1237"/>
                    </a:cubicBezTo>
                    <a:cubicBezTo>
                      <a:pt x="603" y="1312"/>
                      <a:pt x="453" y="1218"/>
                      <a:pt x="620" y="1302"/>
                    </a:cubicBezTo>
                    <a:cubicBezTo>
                      <a:pt x="689" y="1336"/>
                      <a:pt x="736" y="1363"/>
                      <a:pt x="816" y="1375"/>
                    </a:cubicBezTo>
                    <a:cubicBezTo>
                      <a:pt x="865" y="1372"/>
                      <a:pt x="914" y="1375"/>
                      <a:pt x="963" y="1367"/>
                    </a:cubicBezTo>
                    <a:cubicBezTo>
                      <a:pt x="1010" y="1358"/>
                      <a:pt x="1064" y="1319"/>
                      <a:pt x="1110" y="1302"/>
                    </a:cubicBezTo>
                    <a:cubicBezTo>
                      <a:pt x="1208" y="1263"/>
                      <a:pt x="1322" y="1223"/>
                      <a:pt x="1428" y="1212"/>
                    </a:cubicBezTo>
                    <a:cubicBezTo>
                      <a:pt x="1641" y="1188"/>
                      <a:pt x="1835" y="1183"/>
                      <a:pt x="2057" y="1179"/>
                    </a:cubicBezTo>
                    <a:cubicBezTo>
                      <a:pt x="2087" y="1164"/>
                      <a:pt x="2115" y="1157"/>
                      <a:pt x="2147" y="1147"/>
                    </a:cubicBezTo>
                    <a:cubicBezTo>
                      <a:pt x="2164" y="1134"/>
                      <a:pt x="2187" y="1128"/>
                      <a:pt x="2204" y="1114"/>
                    </a:cubicBezTo>
                    <a:cubicBezTo>
                      <a:pt x="2225" y="1095"/>
                      <a:pt x="2240" y="1068"/>
                      <a:pt x="2261" y="1049"/>
                    </a:cubicBezTo>
                    <a:cubicBezTo>
                      <a:pt x="2278" y="995"/>
                      <a:pt x="2254" y="1054"/>
                      <a:pt x="2302" y="992"/>
                    </a:cubicBezTo>
                    <a:cubicBezTo>
                      <a:pt x="2315" y="974"/>
                      <a:pt x="2321" y="953"/>
                      <a:pt x="2334" y="935"/>
                    </a:cubicBezTo>
                    <a:cubicBezTo>
                      <a:pt x="2343" y="901"/>
                      <a:pt x="2347" y="873"/>
                      <a:pt x="2367" y="845"/>
                    </a:cubicBezTo>
                    <a:cubicBezTo>
                      <a:pt x="2361" y="758"/>
                      <a:pt x="2373" y="731"/>
                      <a:pt x="2334" y="673"/>
                    </a:cubicBezTo>
                    <a:cubicBezTo>
                      <a:pt x="2320" y="631"/>
                      <a:pt x="2299" y="589"/>
                      <a:pt x="2269" y="559"/>
                    </a:cubicBezTo>
                    <a:cubicBezTo>
                      <a:pt x="2252" y="517"/>
                      <a:pt x="2237" y="504"/>
                      <a:pt x="2212" y="469"/>
                    </a:cubicBezTo>
                    <a:cubicBezTo>
                      <a:pt x="2189" y="401"/>
                      <a:pt x="2120" y="369"/>
                      <a:pt x="2073" y="322"/>
                    </a:cubicBezTo>
                    <a:cubicBezTo>
                      <a:pt x="2066" y="315"/>
                      <a:pt x="2064" y="304"/>
                      <a:pt x="2057" y="298"/>
                    </a:cubicBezTo>
                    <a:cubicBezTo>
                      <a:pt x="2047" y="290"/>
                      <a:pt x="2034" y="288"/>
                      <a:pt x="2024" y="282"/>
                    </a:cubicBezTo>
                    <a:cubicBezTo>
                      <a:pt x="1995" y="264"/>
                      <a:pt x="1972" y="238"/>
                      <a:pt x="1943" y="224"/>
                    </a:cubicBezTo>
                    <a:cubicBezTo>
                      <a:pt x="1877" y="190"/>
                      <a:pt x="1799" y="183"/>
                      <a:pt x="1730" y="167"/>
                    </a:cubicBezTo>
                    <a:cubicBezTo>
                      <a:pt x="1713" y="156"/>
                      <a:pt x="1694" y="149"/>
                      <a:pt x="1681" y="135"/>
                    </a:cubicBezTo>
                    <a:cubicBezTo>
                      <a:pt x="1669" y="122"/>
                      <a:pt x="1662" y="104"/>
                      <a:pt x="1649" y="94"/>
                    </a:cubicBezTo>
                    <a:cubicBezTo>
                      <a:pt x="1626" y="76"/>
                      <a:pt x="1594" y="81"/>
                      <a:pt x="1567" y="77"/>
                    </a:cubicBezTo>
                    <a:cubicBezTo>
                      <a:pt x="1516" y="0"/>
                      <a:pt x="1379" y="42"/>
                      <a:pt x="1314" y="45"/>
                    </a:cubicBezTo>
                    <a:cubicBezTo>
                      <a:pt x="1303" y="47"/>
                      <a:pt x="1291" y="48"/>
                      <a:pt x="1281" y="53"/>
                    </a:cubicBezTo>
                    <a:cubicBezTo>
                      <a:pt x="1272" y="56"/>
                      <a:pt x="1266" y="66"/>
                      <a:pt x="1257" y="69"/>
                    </a:cubicBezTo>
                    <a:cubicBezTo>
                      <a:pt x="1227" y="77"/>
                      <a:pt x="1196" y="77"/>
                      <a:pt x="1167" y="86"/>
                    </a:cubicBezTo>
                    <a:cubicBezTo>
                      <a:pt x="1031" y="78"/>
                      <a:pt x="894" y="62"/>
                      <a:pt x="759" y="77"/>
                    </a:cubicBezTo>
                    <a:close/>
                  </a:path>
                </a:pathLst>
              </a:custGeom>
              <a:noFill/>
              <a:ln w="25400" cap="flat" cmpd="sng">
                <a:solidFill>
                  <a:schemeClr val="tx2"/>
                </a:solidFill>
                <a:prstDash val="solid"/>
                <a:round/>
                <a:headEnd/>
                <a:tailEnd/>
              </a:ln>
              <a:effectLst/>
            </p:spPr>
            <p:txBody>
              <a:bodyPr wrap="none" anchor="ctr">
                <a:prstTxWarp prst="textNoShape">
                  <a:avLst/>
                </a:prstTxWarp>
              </a:bodyPr>
              <a:lstStyle/>
              <a:p>
                <a:endParaRPr lang="en-US"/>
              </a:p>
            </p:txBody>
          </p:sp>
          <p:grpSp>
            <p:nvGrpSpPr>
              <p:cNvPr id="545988" name="Group 250"/>
              <p:cNvGrpSpPr>
                <a:grpSpLocks/>
              </p:cNvGrpSpPr>
              <p:nvPr/>
            </p:nvGrpSpPr>
            <p:grpSpPr bwMode="auto">
              <a:xfrm>
                <a:off x="5029" y="408"/>
                <a:ext cx="74" cy="74"/>
                <a:chOff x="1168" y="464"/>
                <a:chExt cx="405" cy="405"/>
              </a:xfrm>
            </p:grpSpPr>
            <p:sp>
              <p:nvSpPr>
                <p:cNvPr id="546043" name="AutoShape 251"/>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6044" name="AutoShape 252"/>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nvGrpSpPr>
              <p:cNvPr id="545991" name="Group 253"/>
              <p:cNvGrpSpPr>
                <a:grpSpLocks/>
              </p:cNvGrpSpPr>
              <p:nvPr/>
            </p:nvGrpSpPr>
            <p:grpSpPr bwMode="auto">
              <a:xfrm>
                <a:off x="4970" y="505"/>
                <a:ext cx="75" cy="74"/>
                <a:chOff x="1168" y="464"/>
                <a:chExt cx="405" cy="405"/>
              </a:xfrm>
            </p:grpSpPr>
            <p:sp>
              <p:nvSpPr>
                <p:cNvPr id="546046" name="AutoShape 254"/>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6047" name="AutoShape 255"/>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nvGrpSpPr>
              <p:cNvPr id="545994" name="Group 256"/>
              <p:cNvGrpSpPr>
                <a:grpSpLocks/>
              </p:cNvGrpSpPr>
              <p:nvPr/>
            </p:nvGrpSpPr>
            <p:grpSpPr bwMode="auto">
              <a:xfrm>
                <a:off x="4755" y="456"/>
                <a:ext cx="75" cy="75"/>
                <a:chOff x="1168" y="464"/>
                <a:chExt cx="405" cy="405"/>
              </a:xfrm>
            </p:grpSpPr>
            <p:sp>
              <p:nvSpPr>
                <p:cNvPr id="546049" name="AutoShape 257"/>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6050" name="AutoShape 258"/>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nvGrpSpPr>
              <p:cNvPr id="545997" name="Group 259"/>
              <p:cNvGrpSpPr>
                <a:grpSpLocks/>
              </p:cNvGrpSpPr>
              <p:nvPr/>
            </p:nvGrpSpPr>
            <p:grpSpPr bwMode="auto">
              <a:xfrm>
                <a:off x="4675" y="582"/>
                <a:ext cx="75" cy="75"/>
                <a:chOff x="1168" y="464"/>
                <a:chExt cx="405" cy="405"/>
              </a:xfrm>
            </p:grpSpPr>
            <p:sp>
              <p:nvSpPr>
                <p:cNvPr id="546052" name="AutoShape 260"/>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6053" name="AutoShape 261"/>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grpSp>
          <p:nvGrpSpPr>
            <p:cNvPr id="546000" name="Group 262"/>
            <p:cNvGrpSpPr>
              <a:grpSpLocks/>
            </p:cNvGrpSpPr>
            <p:nvPr/>
          </p:nvGrpSpPr>
          <p:grpSpPr bwMode="auto">
            <a:xfrm>
              <a:off x="4176" y="796"/>
              <a:ext cx="564" cy="330"/>
              <a:chOff x="4603" y="353"/>
              <a:chExt cx="564" cy="330"/>
            </a:xfrm>
          </p:grpSpPr>
          <p:sp>
            <p:nvSpPr>
              <p:cNvPr id="546055" name="Oval 263"/>
              <p:cNvSpPr>
                <a:spLocks noChangeArrowheads="1"/>
              </p:cNvSpPr>
              <p:nvPr/>
            </p:nvSpPr>
            <p:spPr bwMode="auto">
              <a:xfrm rot="19769055">
                <a:off x="4603" y="378"/>
                <a:ext cx="564" cy="293"/>
              </a:xfrm>
              <a:prstGeom prst="ellipse">
                <a:avLst/>
              </a:prstGeom>
              <a:solidFill>
                <a:schemeClr val="bg2"/>
              </a:solidFill>
              <a:ln w="38100">
                <a:solidFill>
                  <a:schemeClr val="hlink"/>
                </a:solidFill>
                <a:round/>
                <a:headEnd/>
                <a:tailEnd/>
              </a:ln>
              <a:effectLst/>
            </p:spPr>
            <p:txBody>
              <a:bodyPr wrap="none" anchor="ctr">
                <a:prstTxWarp prst="textNoShape">
                  <a:avLst/>
                </a:prstTxWarp>
              </a:bodyPr>
              <a:lstStyle/>
              <a:p>
                <a:endParaRPr lang="en-US"/>
              </a:p>
            </p:txBody>
          </p:sp>
          <p:grpSp>
            <p:nvGrpSpPr>
              <p:cNvPr id="546002" name="Group 264"/>
              <p:cNvGrpSpPr>
                <a:grpSpLocks/>
              </p:cNvGrpSpPr>
              <p:nvPr/>
            </p:nvGrpSpPr>
            <p:grpSpPr bwMode="auto">
              <a:xfrm>
                <a:off x="4936" y="353"/>
                <a:ext cx="75" cy="75"/>
                <a:chOff x="1168" y="464"/>
                <a:chExt cx="405" cy="405"/>
              </a:xfrm>
            </p:grpSpPr>
            <p:sp>
              <p:nvSpPr>
                <p:cNvPr id="546057" name="AutoShape 265"/>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6058" name="AutoShape 266"/>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sp>
            <p:nvSpPr>
              <p:cNvPr id="546059" name="Freeform 267"/>
              <p:cNvSpPr>
                <a:spLocks/>
              </p:cNvSpPr>
              <p:nvPr/>
            </p:nvSpPr>
            <p:spPr bwMode="auto">
              <a:xfrm rot="18772850" flipH="1" flipV="1">
                <a:off x="4748" y="522"/>
                <a:ext cx="247" cy="76"/>
              </a:xfrm>
              <a:custGeom>
                <a:avLst/>
                <a:gdLst/>
                <a:ahLst/>
                <a:cxnLst>
                  <a:cxn ang="0">
                    <a:pos x="759" y="77"/>
                  </a:cxn>
                  <a:cxn ang="0">
                    <a:pos x="310" y="77"/>
                  </a:cxn>
                  <a:cxn ang="0">
                    <a:pos x="245" y="102"/>
                  </a:cxn>
                  <a:cxn ang="0">
                    <a:pos x="179" y="118"/>
                  </a:cxn>
                  <a:cxn ang="0">
                    <a:pos x="147" y="151"/>
                  </a:cxn>
                  <a:cxn ang="0">
                    <a:pos x="90" y="233"/>
                  </a:cxn>
                  <a:cxn ang="0">
                    <a:pos x="49" y="314"/>
                  </a:cxn>
                  <a:cxn ang="0">
                    <a:pos x="0" y="494"/>
                  </a:cxn>
                  <a:cxn ang="0">
                    <a:pos x="8" y="633"/>
                  </a:cxn>
                  <a:cxn ang="0">
                    <a:pos x="106" y="845"/>
                  </a:cxn>
                  <a:cxn ang="0">
                    <a:pos x="188" y="967"/>
                  </a:cxn>
                  <a:cxn ang="0">
                    <a:pos x="498" y="1237"/>
                  </a:cxn>
                  <a:cxn ang="0">
                    <a:pos x="620" y="1302"/>
                  </a:cxn>
                  <a:cxn ang="0">
                    <a:pos x="816" y="1375"/>
                  </a:cxn>
                  <a:cxn ang="0">
                    <a:pos x="963" y="1367"/>
                  </a:cxn>
                  <a:cxn ang="0">
                    <a:pos x="1110" y="1302"/>
                  </a:cxn>
                  <a:cxn ang="0">
                    <a:pos x="1428" y="1212"/>
                  </a:cxn>
                  <a:cxn ang="0">
                    <a:pos x="2057" y="1179"/>
                  </a:cxn>
                  <a:cxn ang="0">
                    <a:pos x="2147" y="1147"/>
                  </a:cxn>
                  <a:cxn ang="0">
                    <a:pos x="2204" y="1114"/>
                  </a:cxn>
                  <a:cxn ang="0">
                    <a:pos x="2261" y="1049"/>
                  </a:cxn>
                  <a:cxn ang="0">
                    <a:pos x="2302" y="992"/>
                  </a:cxn>
                  <a:cxn ang="0">
                    <a:pos x="2334" y="935"/>
                  </a:cxn>
                  <a:cxn ang="0">
                    <a:pos x="2367" y="845"/>
                  </a:cxn>
                  <a:cxn ang="0">
                    <a:pos x="2334" y="673"/>
                  </a:cxn>
                  <a:cxn ang="0">
                    <a:pos x="2269" y="559"/>
                  </a:cxn>
                  <a:cxn ang="0">
                    <a:pos x="2212" y="469"/>
                  </a:cxn>
                  <a:cxn ang="0">
                    <a:pos x="2073" y="322"/>
                  </a:cxn>
                  <a:cxn ang="0">
                    <a:pos x="2057" y="298"/>
                  </a:cxn>
                  <a:cxn ang="0">
                    <a:pos x="2024" y="282"/>
                  </a:cxn>
                  <a:cxn ang="0">
                    <a:pos x="1943" y="224"/>
                  </a:cxn>
                  <a:cxn ang="0">
                    <a:pos x="1730" y="167"/>
                  </a:cxn>
                  <a:cxn ang="0">
                    <a:pos x="1681" y="135"/>
                  </a:cxn>
                  <a:cxn ang="0">
                    <a:pos x="1649" y="94"/>
                  </a:cxn>
                  <a:cxn ang="0">
                    <a:pos x="1567" y="77"/>
                  </a:cxn>
                  <a:cxn ang="0">
                    <a:pos x="1314" y="45"/>
                  </a:cxn>
                  <a:cxn ang="0">
                    <a:pos x="1281" y="53"/>
                  </a:cxn>
                  <a:cxn ang="0">
                    <a:pos x="1257" y="69"/>
                  </a:cxn>
                  <a:cxn ang="0">
                    <a:pos x="1167" y="86"/>
                  </a:cxn>
                  <a:cxn ang="0">
                    <a:pos x="759" y="77"/>
                  </a:cxn>
                </a:cxnLst>
                <a:rect l="0" t="0" r="r" b="b"/>
                <a:pathLst>
                  <a:path w="2373" h="1375">
                    <a:moveTo>
                      <a:pt x="759" y="77"/>
                    </a:moveTo>
                    <a:cubicBezTo>
                      <a:pt x="596" y="71"/>
                      <a:pt x="471" y="61"/>
                      <a:pt x="310" y="77"/>
                    </a:cubicBezTo>
                    <a:cubicBezTo>
                      <a:pt x="286" y="79"/>
                      <a:pt x="267" y="96"/>
                      <a:pt x="245" y="102"/>
                    </a:cubicBezTo>
                    <a:cubicBezTo>
                      <a:pt x="223" y="107"/>
                      <a:pt x="179" y="118"/>
                      <a:pt x="179" y="118"/>
                    </a:cubicBezTo>
                    <a:cubicBezTo>
                      <a:pt x="157" y="183"/>
                      <a:pt x="189" y="108"/>
                      <a:pt x="147" y="151"/>
                    </a:cubicBezTo>
                    <a:cubicBezTo>
                      <a:pt x="123" y="174"/>
                      <a:pt x="105" y="203"/>
                      <a:pt x="90" y="233"/>
                    </a:cubicBezTo>
                    <a:cubicBezTo>
                      <a:pt x="76" y="258"/>
                      <a:pt x="59" y="286"/>
                      <a:pt x="49" y="314"/>
                    </a:cubicBezTo>
                    <a:cubicBezTo>
                      <a:pt x="27" y="372"/>
                      <a:pt x="18" y="434"/>
                      <a:pt x="0" y="494"/>
                    </a:cubicBezTo>
                    <a:cubicBezTo>
                      <a:pt x="2" y="540"/>
                      <a:pt x="3" y="586"/>
                      <a:pt x="8" y="633"/>
                    </a:cubicBezTo>
                    <a:cubicBezTo>
                      <a:pt x="15" y="708"/>
                      <a:pt x="64" y="784"/>
                      <a:pt x="106" y="845"/>
                    </a:cubicBezTo>
                    <a:cubicBezTo>
                      <a:pt x="133" y="884"/>
                      <a:pt x="158" y="928"/>
                      <a:pt x="188" y="967"/>
                    </a:cubicBezTo>
                    <a:cubicBezTo>
                      <a:pt x="273" y="1077"/>
                      <a:pt x="385" y="1156"/>
                      <a:pt x="498" y="1237"/>
                    </a:cubicBezTo>
                    <a:cubicBezTo>
                      <a:pt x="603" y="1312"/>
                      <a:pt x="453" y="1218"/>
                      <a:pt x="620" y="1302"/>
                    </a:cubicBezTo>
                    <a:cubicBezTo>
                      <a:pt x="689" y="1336"/>
                      <a:pt x="736" y="1363"/>
                      <a:pt x="816" y="1375"/>
                    </a:cubicBezTo>
                    <a:cubicBezTo>
                      <a:pt x="865" y="1372"/>
                      <a:pt x="914" y="1375"/>
                      <a:pt x="963" y="1367"/>
                    </a:cubicBezTo>
                    <a:cubicBezTo>
                      <a:pt x="1010" y="1358"/>
                      <a:pt x="1064" y="1319"/>
                      <a:pt x="1110" y="1302"/>
                    </a:cubicBezTo>
                    <a:cubicBezTo>
                      <a:pt x="1208" y="1263"/>
                      <a:pt x="1322" y="1223"/>
                      <a:pt x="1428" y="1212"/>
                    </a:cubicBezTo>
                    <a:cubicBezTo>
                      <a:pt x="1641" y="1188"/>
                      <a:pt x="1835" y="1183"/>
                      <a:pt x="2057" y="1179"/>
                    </a:cubicBezTo>
                    <a:cubicBezTo>
                      <a:pt x="2087" y="1164"/>
                      <a:pt x="2115" y="1157"/>
                      <a:pt x="2147" y="1147"/>
                    </a:cubicBezTo>
                    <a:cubicBezTo>
                      <a:pt x="2164" y="1134"/>
                      <a:pt x="2187" y="1128"/>
                      <a:pt x="2204" y="1114"/>
                    </a:cubicBezTo>
                    <a:cubicBezTo>
                      <a:pt x="2225" y="1095"/>
                      <a:pt x="2240" y="1068"/>
                      <a:pt x="2261" y="1049"/>
                    </a:cubicBezTo>
                    <a:cubicBezTo>
                      <a:pt x="2278" y="995"/>
                      <a:pt x="2254" y="1054"/>
                      <a:pt x="2302" y="992"/>
                    </a:cubicBezTo>
                    <a:cubicBezTo>
                      <a:pt x="2315" y="974"/>
                      <a:pt x="2321" y="953"/>
                      <a:pt x="2334" y="935"/>
                    </a:cubicBezTo>
                    <a:cubicBezTo>
                      <a:pt x="2343" y="901"/>
                      <a:pt x="2347" y="873"/>
                      <a:pt x="2367" y="845"/>
                    </a:cubicBezTo>
                    <a:cubicBezTo>
                      <a:pt x="2361" y="758"/>
                      <a:pt x="2373" y="731"/>
                      <a:pt x="2334" y="673"/>
                    </a:cubicBezTo>
                    <a:cubicBezTo>
                      <a:pt x="2320" y="631"/>
                      <a:pt x="2299" y="589"/>
                      <a:pt x="2269" y="559"/>
                    </a:cubicBezTo>
                    <a:cubicBezTo>
                      <a:pt x="2252" y="517"/>
                      <a:pt x="2237" y="504"/>
                      <a:pt x="2212" y="469"/>
                    </a:cubicBezTo>
                    <a:cubicBezTo>
                      <a:pt x="2189" y="401"/>
                      <a:pt x="2120" y="369"/>
                      <a:pt x="2073" y="322"/>
                    </a:cubicBezTo>
                    <a:cubicBezTo>
                      <a:pt x="2066" y="315"/>
                      <a:pt x="2064" y="304"/>
                      <a:pt x="2057" y="298"/>
                    </a:cubicBezTo>
                    <a:cubicBezTo>
                      <a:pt x="2047" y="290"/>
                      <a:pt x="2034" y="288"/>
                      <a:pt x="2024" y="282"/>
                    </a:cubicBezTo>
                    <a:cubicBezTo>
                      <a:pt x="1995" y="264"/>
                      <a:pt x="1972" y="238"/>
                      <a:pt x="1943" y="224"/>
                    </a:cubicBezTo>
                    <a:cubicBezTo>
                      <a:pt x="1877" y="190"/>
                      <a:pt x="1799" y="183"/>
                      <a:pt x="1730" y="167"/>
                    </a:cubicBezTo>
                    <a:cubicBezTo>
                      <a:pt x="1713" y="156"/>
                      <a:pt x="1694" y="149"/>
                      <a:pt x="1681" y="135"/>
                    </a:cubicBezTo>
                    <a:cubicBezTo>
                      <a:pt x="1669" y="122"/>
                      <a:pt x="1662" y="104"/>
                      <a:pt x="1649" y="94"/>
                    </a:cubicBezTo>
                    <a:cubicBezTo>
                      <a:pt x="1626" y="76"/>
                      <a:pt x="1594" y="81"/>
                      <a:pt x="1567" y="77"/>
                    </a:cubicBezTo>
                    <a:cubicBezTo>
                      <a:pt x="1516" y="0"/>
                      <a:pt x="1379" y="42"/>
                      <a:pt x="1314" y="45"/>
                    </a:cubicBezTo>
                    <a:cubicBezTo>
                      <a:pt x="1303" y="47"/>
                      <a:pt x="1291" y="48"/>
                      <a:pt x="1281" y="53"/>
                    </a:cubicBezTo>
                    <a:cubicBezTo>
                      <a:pt x="1272" y="56"/>
                      <a:pt x="1266" y="66"/>
                      <a:pt x="1257" y="69"/>
                    </a:cubicBezTo>
                    <a:cubicBezTo>
                      <a:pt x="1227" y="77"/>
                      <a:pt x="1196" y="77"/>
                      <a:pt x="1167" y="86"/>
                    </a:cubicBezTo>
                    <a:cubicBezTo>
                      <a:pt x="1031" y="78"/>
                      <a:pt x="894" y="62"/>
                      <a:pt x="759" y="77"/>
                    </a:cubicBezTo>
                    <a:close/>
                  </a:path>
                </a:pathLst>
              </a:custGeom>
              <a:noFill/>
              <a:ln w="25400" cap="flat" cmpd="sng">
                <a:solidFill>
                  <a:schemeClr val="tx2"/>
                </a:solidFill>
                <a:prstDash val="solid"/>
                <a:round/>
                <a:headEnd/>
                <a:tailEnd/>
              </a:ln>
              <a:effectLst/>
            </p:spPr>
            <p:txBody>
              <a:bodyPr wrap="none" anchor="ctr">
                <a:prstTxWarp prst="textNoShape">
                  <a:avLst/>
                </a:prstTxWarp>
              </a:bodyPr>
              <a:lstStyle/>
              <a:p>
                <a:endParaRPr lang="en-US"/>
              </a:p>
            </p:txBody>
          </p:sp>
          <p:grpSp>
            <p:nvGrpSpPr>
              <p:cNvPr id="546006" name="Group 268"/>
              <p:cNvGrpSpPr>
                <a:grpSpLocks/>
              </p:cNvGrpSpPr>
              <p:nvPr/>
            </p:nvGrpSpPr>
            <p:grpSpPr bwMode="auto">
              <a:xfrm>
                <a:off x="5029" y="408"/>
                <a:ext cx="74" cy="74"/>
                <a:chOff x="1168" y="464"/>
                <a:chExt cx="405" cy="405"/>
              </a:xfrm>
            </p:grpSpPr>
            <p:sp>
              <p:nvSpPr>
                <p:cNvPr id="546061" name="AutoShape 269"/>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6062" name="AutoShape 270"/>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nvGrpSpPr>
              <p:cNvPr id="546009" name="Group 271"/>
              <p:cNvGrpSpPr>
                <a:grpSpLocks/>
              </p:cNvGrpSpPr>
              <p:nvPr/>
            </p:nvGrpSpPr>
            <p:grpSpPr bwMode="auto">
              <a:xfrm>
                <a:off x="4970" y="505"/>
                <a:ext cx="75" cy="74"/>
                <a:chOff x="1168" y="464"/>
                <a:chExt cx="405" cy="405"/>
              </a:xfrm>
            </p:grpSpPr>
            <p:sp>
              <p:nvSpPr>
                <p:cNvPr id="546064" name="AutoShape 272"/>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6065" name="AutoShape 273"/>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nvGrpSpPr>
              <p:cNvPr id="546012" name="Group 274"/>
              <p:cNvGrpSpPr>
                <a:grpSpLocks/>
              </p:cNvGrpSpPr>
              <p:nvPr/>
            </p:nvGrpSpPr>
            <p:grpSpPr bwMode="auto">
              <a:xfrm>
                <a:off x="4755" y="456"/>
                <a:ext cx="75" cy="75"/>
                <a:chOff x="1168" y="464"/>
                <a:chExt cx="405" cy="405"/>
              </a:xfrm>
            </p:grpSpPr>
            <p:sp>
              <p:nvSpPr>
                <p:cNvPr id="546067" name="AutoShape 275"/>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6068" name="AutoShape 276"/>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nvGrpSpPr>
              <p:cNvPr id="546015" name="Group 277"/>
              <p:cNvGrpSpPr>
                <a:grpSpLocks/>
              </p:cNvGrpSpPr>
              <p:nvPr/>
            </p:nvGrpSpPr>
            <p:grpSpPr bwMode="auto">
              <a:xfrm>
                <a:off x="4675" y="582"/>
                <a:ext cx="75" cy="75"/>
                <a:chOff x="1168" y="464"/>
                <a:chExt cx="405" cy="405"/>
              </a:xfrm>
            </p:grpSpPr>
            <p:sp>
              <p:nvSpPr>
                <p:cNvPr id="546070" name="AutoShape 278"/>
                <p:cNvSpPr>
                  <a:spLocks noChangeArrowheads="1"/>
                </p:cNvSpPr>
                <p:nvPr/>
              </p:nvSpPr>
              <p:spPr bwMode="auto">
                <a:xfrm rot="9000000">
                  <a:off x="1169" y="464"/>
                  <a:ext cx="404" cy="404"/>
                </a:xfrm>
                <a:custGeom>
                  <a:avLst/>
                  <a:gdLst>
                    <a:gd name="G0" fmla="+- 7135 0 0"/>
                    <a:gd name="G1" fmla="+- 5922448 0 0"/>
                    <a:gd name="G2" fmla="+- 0 0 5922448"/>
                    <a:gd name="T0" fmla="*/ 0 256 1"/>
                    <a:gd name="T1" fmla="*/ 180 256 1"/>
                    <a:gd name="G3" fmla="+- 5922448 T0 T1"/>
                    <a:gd name="T2" fmla="*/ 0 256 1"/>
                    <a:gd name="T3" fmla="*/ 90 256 1"/>
                    <a:gd name="G4" fmla="+- 5922448 T2 T3"/>
                    <a:gd name="G5" fmla="*/ G4 2 1"/>
                    <a:gd name="T4" fmla="*/ 90 256 1"/>
                    <a:gd name="T5" fmla="*/ 0 256 1"/>
                    <a:gd name="G6" fmla="+- 5922448 T4 T5"/>
                    <a:gd name="G7" fmla="*/ G6 2 1"/>
                    <a:gd name="G8" fmla="abs 5922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35"/>
                    <a:gd name="G18" fmla="*/ 7135 1 2"/>
                    <a:gd name="G19" fmla="+- G18 5400 0"/>
                    <a:gd name="G20" fmla="cos G19 5922448"/>
                    <a:gd name="G21" fmla="sin G19 5922448"/>
                    <a:gd name="G22" fmla="+- G20 10800 0"/>
                    <a:gd name="G23" fmla="+- G21 10800 0"/>
                    <a:gd name="G24" fmla="+- 10800 0 G20"/>
                    <a:gd name="G25" fmla="+- 7135 10800 0"/>
                    <a:gd name="G26" fmla="?: G9 G17 G25"/>
                    <a:gd name="G27" fmla="?: G9 0 21600"/>
                    <a:gd name="G28" fmla="cos 10800 5922448"/>
                    <a:gd name="G29" fmla="sin 10800 5922448"/>
                    <a:gd name="G30" fmla="sin 7135 5922448"/>
                    <a:gd name="G31" fmla="+- G28 10800 0"/>
                    <a:gd name="G32" fmla="+- G29 10800 0"/>
                    <a:gd name="G33" fmla="+- G30 10800 0"/>
                    <a:gd name="G34" fmla="?: G4 0 G31"/>
                    <a:gd name="G35" fmla="?: 5922448 G34 0"/>
                    <a:gd name="G36" fmla="?: G6 G35 G31"/>
                    <a:gd name="G37" fmla="+- 21600 0 G36"/>
                    <a:gd name="G38" fmla="?: G4 0 G33"/>
                    <a:gd name="G39" fmla="?: 5922448 G38 G32"/>
                    <a:gd name="G40" fmla="?: G6 G39 0"/>
                    <a:gd name="G41" fmla="?: G4 G32 21600"/>
                    <a:gd name="G42" fmla="?: G6 G41 G33"/>
                    <a:gd name="T12" fmla="*/ 10800 w 21600"/>
                    <a:gd name="T13" fmla="*/ 0 h 21600"/>
                    <a:gd name="T14" fmla="*/ 10742 w 21600"/>
                    <a:gd name="T15" fmla="*/ 19767 h 21600"/>
                    <a:gd name="T16" fmla="*/ 10800 w 21600"/>
                    <a:gd name="T17" fmla="*/ 3665 h 21600"/>
                    <a:gd name="T18" fmla="*/ 10858 w 21600"/>
                    <a:gd name="T19" fmla="*/ 1976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54" y="17934"/>
                      </a:moveTo>
                      <a:cubicBezTo>
                        <a:pt x="6831" y="17909"/>
                        <a:pt x="3665" y="14722"/>
                        <a:pt x="3665" y="10800"/>
                      </a:cubicBezTo>
                      <a:cubicBezTo>
                        <a:pt x="3665" y="6859"/>
                        <a:pt x="6859" y="3665"/>
                        <a:pt x="10800" y="3665"/>
                      </a:cubicBezTo>
                      <a:cubicBezTo>
                        <a:pt x="14740" y="3665"/>
                        <a:pt x="17935" y="6859"/>
                        <a:pt x="17935" y="10800"/>
                      </a:cubicBezTo>
                      <a:cubicBezTo>
                        <a:pt x="17935" y="14722"/>
                        <a:pt x="14768" y="17909"/>
                        <a:pt x="10845" y="17934"/>
                      </a:cubicBezTo>
                      <a:lnTo>
                        <a:pt x="10869" y="21599"/>
                      </a:lnTo>
                      <a:cubicBezTo>
                        <a:pt x="16807" y="21561"/>
                        <a:pt x="21600" y="16737"/>
                        <a:pt x="21600" y="10800"/>
                      </a:cubicBezTo>
                      <a:cubicBezTo>
                        <a:pt x="21600" y="4835"/>
                        <a:pt x="16764" y="0"/>
                        <a:pt x="10800" y="0"/>
                      </a:cubicBezTo>
                      <a:cubicBezTo>
                        <a:pt x="4835" y="0"/>
                        <a:pt x="0" y="4835"/>
                        <a:pt x="0" y="10800"/>
                      </a:cubicBezTo>
                      <a:cubicBezTo>
                        <a:pt x="-1" y="16737"/>
                        <a:pt x="4792" y="21561"/>
                        <a:pt x="10730" y="21599"/>
                      </a:cubicBezTo>
                      <a:close/>
                    </a:path>
                  </a:pathLst>
                </a:custGeom>
                <a:solidFill>
                  <a:srgbClr val="660000"/>
                </a:solidFill>
                <a:ln w="9525">
                  <a:noFill/>
                  <a:miter lim="800000"/>
                  <a:headEnd/>
                  <a:tailEnd/>
                </a:ln>
                <a:effectLst/>
              </p:spPr>
              <p:txBody>
                <a:bodyPr wrap="none" anchor="ctr">
                  <a:prstTxWarp prst="textNoShape">
                    <a:avLst/>
                  </a:prstTxWarp>
                </a:bodyPr>
                <a:lstStyle/>
                <a:p>
                  <a:endParaRPr lang="en-US"/>
                </a:p>
              </p:txBody>
            </p:sp>
            <p:sp>
              <p:nvSpPr>
                <p:cNvPr id="546071" name="AutoShape 279"/>
                <p:cNvSpPr>
                  <a:spLocks noChangeArrowheads="1"/>
                </p:cNvSpPr>
                <p:nvPr/>
              </p:nvSpPr>
              <p:spPr bwMode="auto">
                <a:xfrm rot="41400000">
                  <a:off x="1168" y="465"/>
                  <a:ext cx="404" cy="404"/>
                </a:xfrm>
                <a:custGeom>
                  <a:avLst/>
                  <a:gdLst>
                    <a:gd name="G0" fmla="+- 7107 0 0"/>
                    <a:gd name="G1" fmla="+- -8228527 0 0"/>
                    <a:gd name="G2" fmla="+- 0 0 -8228527"/>
                    <a:gd name="T0" fmla="*/ 0 256 1"/>
                    <a:gd name="T1" fmla="*/ 180 256 1"/>
                    <a:gd name="G3" fmla="+- -8228527 T0 T1"/>
                    <a:gd name="T2" fmla="*/ 0 256 1"/>
                    <a:gd name="T3" fmla="*/ 90 256 1"/>
                    <a:gd name="G4" fmla="+- -8228527 T2 T3"/>
                    <a:gd name="G5" fmla="*/ G4 2 1"/>
                    <a:gd name="T4" fmla="*/ 90 256 1"/>
                    <a:gd name="T5" fmla="*/ 0 256 1"/>
                    <a:gd name="G6" fmla="+- -8228527 T4 T5"/>
                    <a:gd name="G7" fmla="*/ G6 2 1"/>
                    <a:gd name="G8" fmla="abs -8228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07"/>
                    <a:gd name="G18" fmla="*/ 7107 1 2"/>
                    <a:gd name="G19" fmla="+- G18 5400 0"/>
                    <a:gd name="G20" fmla="cos G19 -8228527"/>
                    <a:gd name="G21" fmla="sin G19 -8228527"/>
                    <a:gd name="G22" fmla="+- G20 10800 0"/>
                    <a:gd name="G23" fmla="+- G21 10800 0"/>
                    <a:gd name="G24" fmla="+- 10800 0 G20"/>
                    <a:gd name="G25" fmla="+- 7107 10800 0"/>
                    <a:gd name="G26" fmla="?: G9 G17 G25"/>
                    <a:gd name="G27" fmla="?: G9 0 21600"/>
                    <a:gd name="G28" fmla="cos 10800 -8228527"/>
                    <a:gd name="G29" fmla="sin 10800 -8228527"/>
                    <a:gd name="G30" fmla="sin 7107 -8228527"/>
                    <a:gd name="G31" fmla="+- G28 10800 0"/>
                    <a:gd name="G32" fmla="+- G29 10800 0"/>
                    <a:gd name="G33" fmla="+- G30 10800 0"/>
                    <a:gd name="G34" fmla="?: G4 0 G31"/>
                    <a:gd name="G35" fmla="?: -8228527 G34 0"/>
                    <a:gd name="G36" fmla="?: G6 G35 G31"/>
                    <a:gd name="G37" fmla="+- 21600 0 G36"/>
                    <a:gd name="G38" fmla="?: G4 0 G33"/>
                    <a:gd name="G39" fmla="?: -8228527 G38 G32"/>
                    <a:gd name="G40" fmla="?: G6 G39 0"/>
                    <a:gd name="G41" fmla="?: G4 G32 21600"/>
                    <a:gd name="G42" fmla="?: G6 G41 G33"/>
                    <a:gd name="T12" fmla="*/ 10800 w 21600"/>
                    <a:gd name="T13" fmla="*/ 0 h 21600"/>
                    <a:gd name="T14" fmla="*/ 5593 w 21600"/>
                    <a:gd name="T15" fmla="*/ 3515 h 21600"/>
                    <a:gd name="T16" fmla="*/ 10800 w 21600"/>
                    <a:gd name="T17" fmla="*/ 3693 h 21600"/>
                    <a:gd name="T18" fmla="*/ 16007 w 21600"/>
                    <a:gd name="T19" fmla="*/ 35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667" y="5018"/>
                      </a:moveTo>
                      <a:cubicBezTo>
                        <a:pt x="7872" y="4156"/>
                        <a:pt x="9317" y="3692"/>
                        <a:pt x="10800" y="3692"/>
                      </a:cubicBezTo>
                      <a:cubicBezTo>
                        <a:pt x="12282" y="3692"/>
                        <a:pt x="13727" y="4156"/>
                        <a:pt x="14932" y="5018"/>
                      </a:cubicBezTo>
                      <a:lnTo>
                        <a:pt x="17080" y="2013"/>
                      </a:lnTo>
                      <a:cubicBezTo>
                        <a:pt x="15248" y="704"/>
                        <a:pt x="13052" y="0"/>
                        <a:pt x="10799" y="0"/>
                      </a:cubicBezTo>
                      <a:cubicBezTo>
                        <a:pt x="8547" y="0"/>
                        <a:pt x="6351" y="704"/>
                        <a:pt x="4519" y="2013"/>
                      </a:cubicBezTo>
                      <a:close/>
                    </a:path>
                  </a:pathLst>
                </a:custGeom>
                <a:solidFill>
                  <a:srgbClr val="2C8516"/>
                </a:solidFill>
                <a:ln w="9525">
                  <a:noFill/>
                  <a:miter lim="800000"/>
                  <a:headEnd/>
                  <a:tailEnd/>
                </a:ln>
                <a:effectLst/>
              </p:spPr>
              <p:txBody>
                <a:bodyPr wrap="none" anchor="ctr">
                  <a:prstTxWarp prst="textNoShape">
                    <a:avLst/>
                  </a:prstTxWarp>
                </a:bodyPr>
                <a:lstStyle/>
                <a:p>
                  <a:endParaRPr lang="en-US"/>
                </a:p>
              </p:txBody>
            </p:sp>
          </p:grpSp>
        </p:grpSp>
      </p:grpSp>
      <p:sp>
        <p:nvSpPr>
          <p:cNvPr id="546073" name="AutoShape 281"/>
          <p:cNvSpPr>
            <a:spLocks noChangeArrowheads="1"/>
          </p:cNvSpPr>
          <p:nvPr/>
        </p:nvSpPr>
        <p:spPr bwMode="auto">
          <a:xfrm>
            <a:off x="1636713" y="3290888"/>
            <a:ext cx="1027112" cy="258762"/>
          </a:xfrm>
          <a:prstGeom prst="rightArrow">
            <a:avLst>
              <a:gd name="adj1" fmla="val 50000"/>
              <a:gd name="adj2" fmla="val 99233"/>
            </a:avLst>
          </a:prstGeom>
          <a:solidFill>
            <a:srgbClr val="CC0000"/>
          </a:solidFill>
          <a:ln w="9525">
            <a:solidFill>
              <a:srgbClr val="000000"/>
            </a:solidFill>
            <a:miter lim="800000"/>
            <a:headEnd/>
            <a:tailEnd/>
          </a:ln>
          <a:effectLst/>
        </p:spPr>
        <p:txBody>
          <a:bodyPr wrap="none" anchor="ctr">
            <a:prstTxWarp prst="textNoShape">
              <a:avLst/>
            </a:prstTxWarp>
          </a:bodyPr>
          <a:lstStyle/>
          <a:p>
            <a:endParaRPr lang="en-US"/>
          </a:p>
        </p:txBody>
      </p:sp>
      <p:sp>
        <p:nvSpPr>
          <p:cNvPr id="546074" name="AutoShape 282"/>
          <p:cNvSpPr>
            <a:spLocks noChangeArrowheads="1"/>
          </p:cNvSpPr>
          <p:nvPr/>
        </p:nvSpPr>
        <p:spPr bwMode="auto">
          <a:xfrm>
            <a:off x="5084763" y="3290888"/>
            <a:ext cx="1027112" cy="258762"/>
          </a:xfrm>
          <a:prstGeom prst="rightArrow">
            <a:avLst>
              <a:gd name="adj1" fmla="val 50000"/>
              <a:gd name="adj2" fmla="val 99233"/>
            </a:avLst>
          </a:prstGeom>
          <a:solidFill>
            <a:srgbClr val="CC0000"/>
          </a:solidFill>
          <a:ln w="9525">
            <a:solidFill>
              <a:srgbClr val="000000"/>
            </a:solidFill>
            <a:miter lim="800000"/>
            <a:headEnd/>
            <a:tailEn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301394268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a:xfrm>
            <a:off x="241300" y="165100"/>
            <a:ext cx="8534400" cy="762000"/>
          </a:xfrm>
        </p:spPr>
        <p:txBody>
          <a:bodyPr/>
          <a:lstStyle/>
          <a:p>
            <a:r>
              <a:rPr lang="en-US" dirty="0"/>
              <a:t>Copy DNA without plasmids? </a:t>
            </a:r>
            <a:r>
              <a:rPr lang="en-US" u="sng" dirty="0">
                <a:solidFill>
                  <a:srgbClr val="CC0000"/>
                </a:solidFill>
              </a:rPr>
              <a:t>PCR</a:t>
            </a:r>
            <a:r>
              <a:rPr lang="en-US" i="1" dirty="0"/>
              <a:t>!</a:t>
            </a:r>
            <a:endParaRPr lang="en-US" dirty="0"/>
          </a:p>
        </p:txBody>
      </p:sp>
      <p:pic>
        <p:nvPicPr>
          <p:cNvPr id="459779" name="Picture 3" descr="20-07-PolymeraseChain-L"/>
          <p:cNvPicPr>
            <a:picLocks noChangeAspect="1" noChangeArrowheads="1"/>
          </p:cNvPicPr>
          <p:nvPr/>
        </p:nvPicPr>
        <p:blipFill>
          <a:blip r:embed="rId4" cstate="screen">
            <a:extLst>
              <a:ext uri="{28A0092B-C50C-407E-A947-70E740481C1C}">
                <a14:useLocalDpi xmlns:a14="http://schemas.microsoft.com/office/drawing/2010/main"/>
              </a:ext>
            </a:extLst>
          </a:blip>
          <a:srcRect b="3600"/>
          <a:stretch>
            <a:fillRect/>
          </a:stretch>
        </p:blipFill>
        <p:spPr bwMode="auto">
          <a:xfrm>
            <a:off x="4505325" y="1219200"/>
            <a:ext cx="4638675" cy="5486400"/>
          </a:xfrm>
          <a:prstGeom prst="rect">
            <a:avLst/>
          </a:prstGeom>
          <a:noFill/>
        </p:spPr>
      </p:pic>
      <p:sp>
        <p:nvSpPr>
          <p:cNvPr id="459780" name="Rectangle 4" descr="Rectangle: Click to edit Master text styles&#10;Second level&#10;Third level&#10;Fourth level&#10;Fifth level"/>
          <p:cNvSpPr>
            <a:spLocks noGrp="1" noChangeArrowheads="1"/>
          </p:cNvSpPr>
          <p:nvPr>
            <p:ph type="body" idx="1"/>
          </p:nvPr>
        </p:nvSpPr>
        <p:spPr>
          <a:xfrm>
            <a:off x="685800" y="1371600"/>
            <a:ext cx="3886200" cy="4419600"/>
          </a:xfrm>
        </p:spPr>
        <p:txBody>
          <a:bodyPr/>
          <a:lstStyle/>
          <a:p>
            <a:pPr>
              <a:lnSpc>
                <a:spcPct val="90000"/>
              </a:lnSpc>
            </a:pPr>
            <a:r>
              <a:rPr lang="en-US" u="sng" dirty="0">
                <a:solidFill>
                  <a:srgbClr val="CC0000"/>
                </a:solidFill>
              </a:rPr>
              <a:t>Polymerase Chain Reaction</a:t>
            </a:r>
            <a:endParaRPr lang="en-US" u="sng" dirty="0"/>
          </a:p>
          <a:p>
            <a:pPr lvl="1">
              <a:lnSpc>
                <a:spcPct val="90000"/>
              </a:lnSpc>
            </a:pPr>
            <a:r>
              <a:rPr lang="en-US" dirty="0"/>
              <a:t>method for making many, many copies of a specific segment of DNA</a:t>
            </a:r>
          </a:p>
          <a:p>
            <a:pPr lvl="1">
              <a:lnSpc>
                <a:spcPct val="90000"/>
              </a:lnSpc>
            </a:pPr>
            <a:r>
              <a:rPr lang="en-US" dirty="0" smtClean="0"/>
              <a:t>only </a:t>
            </a:r>
            <a:r>
              <a:rPr lang="en-US" dirty="0"/>
              <a:t>need 1 cell of DNA to start</a:t>
            </a:r>
          </a:p>
        </p:txBody>
      </p:sp>
      <p:pic>
        <p:nvPicPr>
          <p:cNvPr id="459781" name="Picture 5" descr="penguinL"/>
          <p:cNvPicPr>
            <a:picLocks noChangeAspect="1" noChangeArrowheads="1"/>
          </p:cNvPicPr>
          <p:nvPr/>
        </p:nvPicPr>
        <p:blipFill>
          <a:blip r:embed="rId5"/>
          <a:srcRect/>
          <a:stretch>
            <a:fillRect/>
          </a:stretch>
        </p:blipFill>
        <p:spPr bwMode="auto">
          <a:xfrm flipH="1">
            <a:off x="31750" y="5559425"/>
            <a:ext cx="1274763" cy="1295400"/>
          </a:xfrm>
          <a:prstGeom prst="rect">
            <a:avLst/>
          </a:prstGeom>
          <a:noFill/>
        </p:spPr>
      </p:pic>
      <p:sp>
        <p:nvSpPr>
          <p:cNvPr id="459783" name="AutoShape 7"/>
          <p:cNvSpPr>
            <a:spLocks noChangeArrowheads="1"/>
          </p:cNvSpPr>
          <p:nvPr/>
        </p:nvSpPr>
        <p:spPr bwMode="auto">
          <a:xfrm flipH="1">
            <a:off x="1676400" y="5268913"/>
            <a:ext cx="2806700" cy="1384300"/>
          </a:xfrm>
          <a:prstGeom prst="wedgeEllipseCallout">
            <a:avLst>
              <a:gd name="adj1" fmla="val 71037"/>
              <a:gd name="adj2" fmla="val -7343"/>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No more bacteria,</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No more plasmids,</a:t>
            </a:r>
          </a:p>
          <a:p>
            <a:r>
              <a:rPr lang="en-US" sz="1800" b="1">
                <a:solidFill>
                  <a:srgbClr val="0F116A"/>
                </a:solidFill>
                <a:latin typeface="Comic Sans MS" charset="0"/>
                <a:ea typeface="Geneva" charset="0"/>
                <a:cs typeface="Geneva" charset="0"/>
              </a:rPr>
              <a:t>No more E. coli</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smelly looks</a:t>
            </a:r>
            <a:r>
              <a:rPr lang="en-US" sz="1800" b="1" i="1">
                <a:solidFill>
                  <a:srgbClr val="0F116A"/>
                </a:solidFill>
                <a:latin typeface="Comic Sans MS" charset="0"/>
                <a:ea typeface="Geneva" charset="0"/>
                <a:cs typeface="Geneva" charset="0"/>
              </a:rPr>
              <a:t>!</a:t>
            </a:r>
            <a:r>
              <a:rPr lang="en-US" sz="1800" b="1">
                <a:solidFill>
                  <a:srgbClr val="0F116A"/>
                </a:solidFill>
                <a:latin typeface="Comic Sans MS" charset="0"/>
                <a:ea typeface="Geneva" charset="0"/>
                <a:cs typeface="Geneva" charset="0"/>
              </a:rPr>
              <a:t> </a:t>
            </a:r>
          </a:p>
        </p:txBody>
      </p:sp>
    </p:spTree>
    <p:extLst>
      <p:ext uri="{BB962C8B-B14F-4D97-AF65-F5344CB8AC3E}">
        <p14:creationId xmlns:p14="http://schemas.microsoft.com/office/powerpoint/2010/main" val="35708792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59781"/>
                                        </p:tgtEl>
                                        <p:attrNameLst>
                                          <p:attrName>style.visibility</p:attrName>
                                        </p:attrNameLst>
                                      </p:cBhvr>
                                      <p:to>
                                        <p:strVal val="visible"/>
                                      </p:to>
                                    </p:set>
                                    <p:animEffect transition="in" filter="wipe(left)">
                                      <p:cBhvr>
                                        <p:cTn id="7" dur="500"/>
                                        <p:tgtEl>
                                          <p:spTgt spid="45978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59783"/>
                                        </p:tgtEl>
                                        <p:attrNameLst>
                                          <p:attrName>style.visibility</p:attrName>
                                        </p:attrNameLst>
                                      </p:cBhvr>
                                      <p:to>
                                        <p:strVal val="visible"/>
                                      </p:to>
                                    </p:set>
                                    <p:animEffect transition="in" filter="wipe(left)">
                                      <p:cBhvr>
                                        <p:cTn id="11" dur="500"/>
                                        <p:tgtEl>
                                          <p:spTgt spid="459783"/>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83"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1826" name="Picture 2"/>
          <p:cNvPicPr>
            <a:picLocks noChangeAspect="1" noChangeArrowheads="1"/>
          </p:cNvPicPr>
          <p:nvPr/>
        </p:nvPicPr>
        <p:blipFill>
          <a:blip r:embed="rId3"/>
          <a:srcRect/>
          <a:stretch>
            <a:fillRect/>
          </a:stretch>
        </p:blipFill>
        <p:spPr bwMode="auto">
          <a:xfrm>
            <a:off x="5810250" y="3467100"/>
            <a:ext cx="3006725" cy="3276600"/>
          </a:xfrm>
          <a:prstGeom prst="rect">
            <a:avLst/>
          </a:prstGeom>
          <a:noFill/>
          <a:ln w="9525">
            <a:noFill/>
            <a:miter lim="800000"/>
            <a:headEnd/>
            <a:tailEnd/>
          </a:ln>
          <a:effectLst/>
        </p:spPr>
      </p:pic>
      <p:sp>
        <p:nvSpPr>
          <p:cNvPr id="461827" name="Rectangle 3"/>
          <p:cNvSpPr>
            <a:spLocks noGrp="1" noChangeArrowheads="1"/>
          </p:cNvSpPr>
          <p:nvPr>
            <p:ph type="title"/>
          </p:nvPr>
        </p:nvSpPr>
        <p:spPr/>
        <p:txBody>
          <a:bodyPr/>
          <a:lstStyle/>
          <a:p>
            <a:r>
              <a:rPr lang="en-US"/>
              <a:t>PCR process</a:t>
            </a:r>
          </a:p>
        </p:txBody>
      </p:sp>
      <p:sp>
        <p:nvSpPr>
          <p:cNvPr id="461828" name="Rectangle 4" descr="Rectangle: Click to edit Master text styles&#10;Second level&#10;Third level&#10;Fourth level&#10;Fifth level"/>
          <p:cNvSpPr>
            <a:spLocks noGrp="1" noChangeArrowheads="1"/>
          </p:cNvSpPr>
          <p:nvPr>
            <p:ph type="body" idx="1"/>
          </p:nvPr>
        </p:nvSpPr>
        <p:spPr>
          <a:xfrm>
            <a:off x="838200" y="901700"/>
            <a:ext cx="6069013" cy="2895600"/>
          </a:xfrm>
        </p:spPr>
        <p:txBody>
          <a:bodyPr>
            <a:normAutofit fontScale="92500" lnSpcReduction="10000"/>
          </a:bodyPr>
          <a:lstStyle/>
          <a:p>
            <a:pPr>
              <a:lnSpc>
                <a:spcPct val="90000"/>
              </a:lnSpc>
            </a:pPr>
            <a:r>
              <a:rPr lang="en-US" sz="2800" dirty="0"/>
              <a:t>It’s copying DNA in a test tube!</a:t>
            </a:r>
          </a:p>
          <a:p>
            <a:pPr>
              <a:lnSpc>
                <a:spcPct val="90000"/>
              </a:lnSpc>
            </a:pPr>
            <a:r>
              <a:rPr lang="en-US" sz="2800" dirty="0"/>
              <a:t>What do you need?</a:t>
            </a:r>
          </a:p>
          <a:p>
            <a:pPr lvl="1">
              <a:lnSpc>
                <a:spcPct val="90000"/>
              </a:lnSpc>
            </a:pPr>
            <a:r>
              <a:rPr lang="en-US" dirty="0"/>
              <a:t>template strand</a:t>
            </a:r>
          </a:p>
          <a:p>
            <a:pPr lvl="1">
              <a:lnSpc>
                <a:spcPct val="90000"/>
              </a:lnSpc>
            </a:pPr>
            <a:r>
              <a:rPr lang="en-US" dirty="0"/>
              <a:t>DNA polymerase enzyme</a:t>
            </a:r>
          </a:p>
          <a:p>
            <a:pPr lvl="1">
              <a:lnSpc>
                <a:spcPct val="90000"/>
              </a:lnSpc>
            </a:pPr>
            <a:r>
              <a:rPr lang="en-US" dirty="0"/>
              <a:t>nucleotides</a:t>
            </a:r>
          </a:p>
          <a:p>
            <a:pPr lvl="2">
              <a:lnSpc>
                <a:spcPct val="90000"/>
              </a:lnSpc>
            </a:pPr>
            <a:r>
              <a:rPr lang="en-US" dirty="0"/>
              <a:t>ATP, GTP, CTP, TTP</a:t>
            </a:r>
          </a:p>
          <a:p>
            <a:pPr lvl="1">
              <a:lnSpc>
                <a:spcPct val="90000"/>
              </a:lnSpc>
            </a:pPr>
            <a:r>
              <a:rPr lang="en-US" dirty="0"/>
              <a:t>primer </a:t>
            </a:r>
          </a:p>
        </p:txBody>
      </p:sp>
      <p:pic>
        <p:nvPicPr>
          <p:cNvPr id="461829" name="Picture 5"/>
          <p:cNvPicPr>
            <a:picLocks noChangeAspect="1" noChangeArrowheads="1"/>
          </p:cNvPicPr>
          <p:nvPr/>
        </p:nvPicPr>
        <p:blipFill>
          <a:blip r:embed="rId4" cstate="screen">
            <a:lum contrast="20000"/>
            <a:extLst>
              <a:ext uri="{28A0092B-C50C-407E-A947-70E740481C1C}">
                <a14:useLocalDpi xmlns:a14="http://schemas.microsoft.com/office/drawing/2010/main"/>
              </a:ext>
            </a:extLst>
          </a:blip>
          <a:srcRect/>
          <a:stretch>
            <a:fillRect/>
          </a:stretch>
        </p:blipFill>
        <p:spPr bwMode="auto">
          <a:xfrm>
            <a:off x="1058863" y="4233863"/>
            <a:ext cx="3810000" cy="2582862"/>
          </a:xfrm>
          <a:prstGeom prst="rect">
            <a:avLst/>
          </a:prstGeom>
          <a:noFill/>
          <a:ln w="9525">
            <a:noFill/>
            <a:miter lim="800000"/>
            <a:headEnd/>
            <a:tailEnd/>
          </a:ln>
          <a:effectLst/>
        </p:spPr>
      </p:pic>
      <p:sp>
        <p:nvSpPr>
          <p:cNvPr id="461830" name="Rectangle 6"/>
          <p:cNvSpPr>
            <a:spLocks noChangeArrowheads="1"/>
          </p:cNvSpPr>
          <p:nvPr/>
        </p:nvSpPr>
        <p:spPr bwMode="auto">
          <a:xfrm>
            <a:off x="1905000" y="6397625"/>
            <a:ext cx="2016125" cy="427038"/>
          </a:xfrm>
          <a:prstGeom prst="rect">
            <a:avLst/>
          </a:prstGeom>
          <a:solidFill>
            <a:schemeClr val="bg1"/>
          </a:solidFill>
          <a:ln w="9525">
            <a:noFill/>
            <a:miter lim="800000"/>
            <a:headEnd/>
            <a:tailEnd/>
          </a:ln>
          <a:effectLst/>
        </p:spPr>
        <p:txBody>
          <a:bodyPr wrap="none" anchor="ctr">
            <a:prstTxWarp prst="textNoShape">
              <a:avLst/>
            </a:prstTxWarp>
            <a:spAutoFit/>
          </a:bodyPr>
          <a:lstStyle/>
          <a:p>
            <a:r>
              <a:rPr lang="en-US" sz="2200" b="1">
                <a:solidFill>
                  <a:srgbClr val="010101"/>
                </a:solidFill>
              </a:rPr>
              <a:t>Thermocycler</a:t>
            </a:r>
            <a:endParaRPr lang="en-US" sz="3000" b="1">
              <a:solidFill>
                <a:srgbClr val="0F116A"/>
              </a:solidFill>
            </a:endParaRPr>
          </a:p>
        </p:txBody>
      </p:sp>
    </p:spTree>
    <p:extLst>
      <p:ext uri="{BB962C8B-B14F-4D97-AF65-F5344CB8AC3E}">
        <p14:creationId xmlns:p14="http://schemas.microsoft.com/office/powerpoint/2010/main" val="55014800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p:txBody>
          <a:bodyPr/>
          <a:lstStyle/>
          <a:p>
            <a:r>
              <a:rPr lang="en-US"/>
              <a:t>PCR primers</a:t>
            </a:r>
          </a:p>
        </p:txBody>
      </p:sp>
      <p:pic>
        <p:nvPicPr>
          <p:cNvPr id="463875" name="Picture 3"/>
          <p:cNvPicPr>
            <a:picLocks noChangeAspect="1" noChangeArrowheads="1"/>
          </p:cNvPicPr>
          <p:nvPr/>
        </p:nvPicPr>
        <p:blipFill>
          <a:blip r:embed="rId3"/>
          <a:srcRect/>
          <a:stretch>
            <a:fillRect/>
          </a:stretch>
        </p:blipFill>
        <p:spPr bwMode="auto">
          <a:xfrm>
            <a:off x="5969000" y="893763"/>
            <a:ext cx="3175000" cy="4521200"/>
          </a:xfrm>
          <a:prstGeom prst="rect">
            <a:avLst/>
          </a:prstGeom>
          <a:noFill/>
          <a:ln w="9525">
            <a:noFill/>
            <a:miter lim="800000"/>
            <a:headEnd/>
            <a:tailEnd/>
          </a:ln>
          <a:effectLst/>
        </p:spPr>
      </p:pic>
      <p:sp>
        <p:nvSpPr>
          <p:cNvPr id="463876" name="Rectangle 4" descr="Rectangle: Click to edit Master text styles&#10;Second level&#10;Third level&#10;Fourth level&#10;Fifth level"/>
          <p:cNvSpPr>
            <a:spLocks noGrp="1" noChangeArrowheads="1"/>
          </p:cNvSpPr>
          <p:nvPr>
            <p:ph type="body" idx="1"/>
          </p:nvPr>
        </p:nvSpPr>
        <p:spPr>
          <a:xfrm>
            <a:off x="330200" y="1003300"/>
            <a:ext cx="5435600" cy="4953000"/>
          </a:xfrm>
        </p:spPr>
        <p:txBody>
          <a:bodyPr/>
          <a:lstStyle/>
          <a:p>
            <a:r>
              <a:rPr lang="en-US" dirty="0"/>
              <a:t>The primers are critical!</a:t>
            </a:r>
          </a:p>
          <a:p>
            <a:pPr lvl="1"/>
            <a:r>
              <a:rPr lang="en-US" dirty="0"/>
              <a:t>need to know a bit of sequence to make proper primers</a:t>
            </a:r>
          </a:p>
          <a:p>
            <a:pPr lvl="1"/>
            <a:r>
              <a:rPr lang="en-US" dirty="0"/>
              <a:t>primers can bracket target sequence</a:t>
            </a:r>
          </a:p>
          <a:p>
            <a:pPr lvl="2"/>
            <a:r>
              <a:rPr lang="en-US" dirty="0"/>
              <a:t>start with long piece of DNA &amp; copy a specified shorter segment</a:t>
            </a:r>
          </a:p>
          <a:p>
            <a:pPr lvl="2"/>
            <a:r>
              <a:rPr lang="en-US" dirty="0"/>
              <a:t>primers define section of DNA to be cloned</a:t>
            </a:r>
          </a:p>
        </p:txBody>
      </p:sp>
      <p:sp>
        <p:nvSpPr>
          <p:cNvPr id="463877" name="AutoShape 5"/>
          <p:cNvSpPr>
            <a:spLocks noChangeArrowheads="1"/>
          </p:cNvSpPr>
          <p:nvPr/>
        </p:nvSpPr>
        <p:spPr bwMode="auto">
          <a:xfrm>
            <a:off x="6721475" y="5473700"/>
            <a:ext cx="1863725" cy="1108075"/>
          </a:xfrm>
          <a:prstGeom prst="roundRect">
            <a:avLst>
              <a:gd name="adj" fmla="val 16667"/>
            </a:avLst>
          </a:prstGeom>
          <a:solidFill>
            <a:srgbClr val="FFCC18"/>
          </a:solidFill>
          <a:ln w="9525">
            <a:noFill/>
            <a:round/>
            <a:headEnd/>
            <a:tailEnd/>
          </a:ln>
          <a:effectLst/>
        </p:spPr>
        <p:txBody>
          <a:bodyPr wrap="none">
            <a:prstTxWarp prst="textNoShape">
              <a:avLst/>
            </a:prstTxWarp>
            <a:spAutoFit/>
          </a:bodyPr>
          <a:lstStyle/>
          <a:p>
            <a:pPr algn="l"/>
            <a:r>
              <a:rPr lang="en-US" sz="2000" b="1">
                <a:solidFill>
                  <a:srgbClr val="0F116A"/>
                </a:solidFill>
              </a:rPr>
              <a:t>20-30 cycles</a:t>
            </a:r>
          </a:p>
          <a:p>
            <a:pPr algn="l"/>
            <a:r>
              <a:rPr lang="en-US" sz="2000" b="1">
                <a:solidFill>
                  <a:srgbClr val="0F116A"/>
                </a:solidFill>
              </a:rPr>
              <a:t>3 steps/cycle</a:t>
            </a:r>
          </a:p>
          <a:p>
            <a:pPr algn="l"/>
            <a:r>
              <a:rPr lang="en-US" sz="2000" b="1">
                <a:solidFill>
                  <a:srgbClr val="0F116A"/>
                </a:solidFill>
              </a:rPr>
              <a:t>30 sec/step</a:t>
            </a:r>
            <a:endParaRPr lang="en-US" sz="2200" b="1">
              <a:solidFill>
                <a:srgbClr val="0F116A"/>
              </a:solidFill>
            </a:endParaRPr>
          </a:p>
        </p:txBody>
      </p:sp>
      <p:pic>
        <p:nvPicPr>
          <p:cNvPr id="2" name="Picture 1"/>
          <p:cNvPicPr>
            <a:picLocks noChangeAspect="1"/>
          </p:cNvPicPr>
          <p:nvPr/>
        </p:nvPicPr>
        <p:blipFill>
          <a:blip r:embed="rId4"/>
          <a:stretch>
            <a:fillRect/>
          </a:stretch>
        </p:blipFill>
        <p:spPr>
          <a:xfrm>
            <a:off x="5749426" y="203199"/>
            <a:ext cx="3216774" cy="4976225"/>
          </a:xfrm>
          <a:prstGeom prst="rect">
            <a:avLst/>
          </a:prstGeom>
        </p:spPr>
      </p:pic>
    </p:spTree>
    <p:extLst>
      <p:ext uri="{BB962C8B-B14F-4D97-AF65-F5344CB8AC3E}">
        <p14:creationId xmlns:p14="http://schemas.microsoft.com/office/powerpoint/2010/main" val="151993450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p:txBody>
          <a:bodyPr/>
          <a:lstStyle/>
          <a:p>
            <a:r>
              <a:rPr lang="en-US"/>
              <a:t>PCR process</a:t>
            </a:r>
          </a:p>
        </p:txBody>
      </p:sp>
      <p:pic>
        <p:nvPicPr>
          <p:cNvPr id="465923"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t="2251" b="2251"/>
          <a:stretch>
            <a:fillRect/>
          </a:stretch>
        </p:blipFill>
        <p:spPr bwMode="auto">
          <a:xfrm>
            <a:off x="3124200" y="2943225"/>
            <a:ext cx="5969000" cy="3879850"/>
          </a:xfrm>
          <a:prstGeom prst="rect">
            <a:avLst/>
          </a:prstGeom>
          <a:noFill/>
          <a:ln w="9525">
            <a:noFill/>
            <a:miter lim="800000"/>
            <a:headEnd/>
            <a:tailEnd/>
          </a:ln>
          <a:effectLst/>
        </p:spPr>
      </p:pic>
      <p:sp>
        <p:nvSpPr>
          <p:cNvPr id="465924" name="Rectangle 4" descr="Rectangle: Click to edit Master text styles&#10;Second level&#10;Third level&#10;Fourth level&#10;Fifth level"/>
          <p:cNvSpPr>
            <a:spLocks noGrp="1" noChangeArrowheads="1"/>
          </p:cNvSpPr>
          <p:nvPr>
            <p:ph type="body" idx="1"/>
          </p:nvPr>
        </p:nvSpPr>
        <p:spPr>
          <a:xfrm>
            <a:off x="280988" y="1079500"/>
            <a:ext cx="8570912" cy="1600200"/>
          </a:xfrm>
        </p:spPr>
        <p:txBody>
          <a:bodyPr>
            <a:normAutofit fontScale="85000" lnSpcReduction="10000"/>
          </a:bodyPr>
          <a:lstStyle/>
          <a:p>
            <a:pPr>
              <a:lnSpc>
                <a:spcPct val="90000"/>
              </a:lnSpc>
            </a:pPr>
            <a:r>
              <a:rPr lang="en-US" sz="2400" dirty="0"/>
              <a:t>What do you need to do?</a:t>
            </a:r>
          </a:p>
          <a:p>
            <a:pPr lvl="1"/>
            <a:r>
              <a:rPr lang="en-US" sz="2400" dirty="0"/>
              <a:t>in tube: DNA, DNA polymerase enzyme, primer, nucleotides </a:t>
            </a:r>
          </a:p>
          <a:p>
            <a:pPr lvl="1">
              <a:lnSpc>
                <a:spcPct val="110000"/>
              </a:lnSpc>
            </a:pPr>
            <a:r>
              <a:rPr lang="en-US" sz="2400" u="sng" dirty="0">
                <a:solidFill>
                  <a:srgbClr val="CC0000"/>
                </a:solidFill>
              </a:rPr>
              <a:t>denature DNA</a:t>
            </a:r>
            <a:r>
              <a:rPr lang="en-US" sz="2400" dirty="0"/>
              <a:t>: heat (</a:t>
            </a:r>
            <a:r>
              <a:rPr lang="en-US" sz="2400" dirty="0">
                <a:solidFill>
                  <a:srgbClr val="CC0000"/>
                </a:solidFill>
              </a:rPr>
              <a:t>90°C</a:t>
            </a:r>
            <a:r>
              <a:rPr lang="en-US" sz="2400" dirty="0"/>
              <a:t>) DNA to separate strands</a:t>
            </a:r>
          </a:p>
          <a:p>
            <a:pPr lvl="1">
              <a:lnSpc>
                <a:spcPct val="110000"/>
              </a:lnSpc>
            </a:pPr>
            <a:r>
              <a:rPr lang="en-US" sz="2400" u="sng" dirty="0">
                <a:solidFill>
                  <a:srgbClr val="CC0000"/>
                </a:solidFill>
              </a:rPr>
              <a:t>anneal DNA</a:t>
            </a:r>
            <a:r>
              <a:rPr lang="en-US" sz="2400" dirty="0"/>
              <a:t>: cool to hybridize with primers &amp; build DNA (</a:t>
            </a:r>
            <a:r>
              <a:rPr lang="en-US" sz="2400" dirty="0">
                <a:solidFill>
                  <a:srgbClr val="CC0000"/>
                </a:solidFill>
              </a:rPr>
              <a:t>extension</a:t>
            </a:r>
            <a:r>
              <a:rPr lang="en-US" sz="2400" dirty="0"/>
              <a:t>)</a:t>
            </a:r>
          </a:p>
        </p:txBody>
      </p:sp>
      <p:pic>
        <p:nvPicPr>
          <p:cNvPr id="465925" name="Picture 5" descr="penguinL"/>
          <p:cNvPicPr>
            <a:picLocks noChangeAspect="1" noChangeArrowheads="1"/>
          </p:cNvPicPr>
          <p:nvPr/>
        </p:nvPicPr>
        <p:blipFill>
          <a:blip r:embed="rId5"/>
          <a:srcRect/>
          <a:stretch>
            <a:fillRect/>
          </a:stretch>
        </p:blipFill>
        <p:spPr bwMode="auto">
          <a:xfrm flipH="1">
            <a:off x="0" y="5562600"/>
            <a:ext cx="1274763" cy="1295400"/>
          </a:xfrm>
          <a:prstGeom prst="rect">
            <a:avLst/>
          </a:prstGeom>
          <a:noFill/>
        </p:spPr>
      </p:pic>
      <p:sp>
        <p:nvSpPr>
          <p:cNvPr id="465926" name="AutoShape 6"/>
          <p:cNvSpPr>
            <a:spLocks noChangeArrowheads="1"/>
          </p:cNvSpPr>
          <p:nvPr/>
        </p:nvSpPr>
        <p:spPr bwMode="auto">
          <a:xfrm flipH="1">
            <a:off x="550863" y="3482975"/>
            <a:ext cx="2433637" cy="1227138"/>
          </a:xfrm>
          <a:prstGeom prst="wedgeEllipseCallout">
            <a:avLst>
              <a:gd name="adj1" fmla="val 30426"/>
              <a:gd name="adj2" fmla="val 133440"/>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ＭＳ Ｐゴシック" charset="-128"/>
                <a:cs typeface="ＭＳ Ｐゴシック" charset="-128"/>
              </a:rPr>
              <a:t>What does 90°C</a:t>
            </a:r>
            <a:br>
              <a:rPr lang="en-US" sz="1800" b="1">
                <a:solidFill>
                  <a:srgbClr val="0F116A"/>
                </a:solidFill>
                <a:latin typeface="Comic Sans MS" charset="0"/>
                <a:ea typeface="ＭＳ Ｐゴシック" charset="-128"/>
                <a:cs typeface="ＭＳ Ｐゴシック" charset="-128"/>
              </a:rPr>
            </a:br>
            <a:r>
              <a:rPr lang="en-US" sz="1800" b="1">
                <a:solidFill>
                  <a:srgbClr val="0F116A"/>
                </a:solidFill>
                <a:latin typeface="Comic Sans MS" charset="0"/>
                <a:ea typeface="ＭＳ Ｐゴシック" charset="-128"/>
                <a:cs typeface="ＭＳ Ｐゴシック" charset="-128"/>
              </a:rPr>
              <a:t>do to our</a:t>
            </a:r>
            <a:br>
              <a:rPr lang="en-US" sz="1800" b="1">
                <a:solidFill>
                  <a:srgbClr val="0F116A"/>
                </a:solidFill>
                <a:latin typeface="Comic Sans MS" charset="0"/>
                <a:ea typeface="ＭＳ Ｐゴシック" charset="-128"/>
                <a:cs typeface="ＭＳ Ｐゴシック" charset="-128"/>
              </a:rPr>
            </a:br>
            <a:r>
              <a:rPr lang="en-US" sz="1800" b="1">
                <a:solidFill>
                  <a:srgbClr val="0F116A"/>
                </a:solidFill>
                <a:latin typeface="Comic Sans MS" charset="0"/>
                <a:ea typeface="ＭＳ Ｐゴシック" charset="-128"/>
                <a:cs typeface="ＭＳ Ｐゴシック" charset="-128"/>
              </a:rPr>
              <a:t>DNA polymerase?</a:t>
            </a:r>
            <a:endParaRPr lang="en-US" sz="1800" b="1">
              <a:solidFill>
                <a:srgbClr val="0F116A"/>
              </a:solidFill>
              <a:latin typeface="Comic Sans MS" charset="0"/>
            </a:endParaRPr>
          </a:p>
        </p:txBody>
      </p:sp>
      <p:pic>
        <p:nvPicPr>
          <p:cNvPr id="465927" name="Picture 7"/>
          <p:cNvPicPr>
            <a:picLocks noChangeAspect="1" noChangeArrowheads="1"/>
          </p:cNvPicPr>
          <p:nvPr/>
        </p:nvPicPr>
        <p:blipFill>
          <a:blip r:embed="rId6"/>
          <a:srcRect/>
          <a:stretch>
            <a:fillRect/>
          </a:stretch>
        </p:blipFill>
        <p:spPr bwMode="auto">
          <a:xfrm>
            <a:off x="6154738" y="0"/>
            <a:ext cx="2997200" cy="1597025"/>
          </a:xfrm>
          <a:prstGeom prst="rect">
            <a:avLst/>
          </a:prstGeom>
          <a:noFill/>
          <a:ln w="9525">
            <a:noFill/>
            <a:miter lim="800000"/>
            <a:headEnd/>
            <a:tailEnd/>
          </a:ln>
          <a:effectLst/>
        </p:spPr>
      </p:pic>
      <p:sp>
        <p:nvSpPr>
          <p:cNvPr id="465929" name="Rectangle 9"/>
          <p:cNvSpPr>
            <a:spLocks noChangeArrowheads="1"/>
          </p:cNvSpPr>
          <p:nvPr/>
        </p:nvSpPr>
        <p:spPr bwMode="auto">
          <a:xfrm>
            <a:off x="7156450" y="6491288"/>
            <a:ext cx="1987550" cy="366712"/>
          </a:xfrm>
          <a:prstGeom prst="rect">
            <a:avLst/>
          </a:prstGeom>
          <a:solidFill>
            <a:schemeClr val="bg1"/>
          </a:solidFill>
          <a:ln w="9525">
            <a:noFill/>
            <a:miter lim="800000"/>
            <a:headEnd/>
            <a:tailEnd/>
          </a:ln>
          <a:effectLst/>
        </p:spPr>
        <p:txBody>
          <a:bodyPr wrap="none">
            <a:prstTxWarp prst="textNoShape">
              <a:avLst/>
            </a:prstTxWarp>
            <a:spAutoFit/>
          </a:bodyPr>
          <a:lstStyle/>
          <a:p>
            <a:pPr algn="r"/>
            <a:r>
              <a:rPr lang="en-US" sz="1800" b="1">
                <a:solidFill>
                  <a:schemeClr val="tx2"/>
                </a:solidFill>
              </a:rPr>
              <a:t>play DNAi movie</a:t>
            </a:r>
            <a:endParaRPr lang="en-US" sz="2000" b="1">
              <a:solidFill>
                <a:schemeClr val="tx2"/>
              </a:solidFill>
            </a:endParaRPr>
          </a:p>
        </p:txBody>
      </p:sp>
    </p:spTree>
    <p:extLst>
      <p:ext uri="{BB962C8B-B14F-4D97-AF65-F5344CB8AC3E}">
        <p14:creationId xmlns:p14="http://schemas.microsoft.com/office/powerpoint/2010/main" val="19492600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65925"/>
                                        </p:tgtEl>
                                        <p:attrNameLst>
                                          <p:attrName>style.visibility</p:attrName>
                                        </p:attrNameLst>
                                      </p:cBhvr>
                                      <p:to>
                                        <p:strVal val="visible"/>
                                      </p:to>
                                    </p:set>
                                    <p:animEffect transition="in" filter="wipe(left)">
                                      <p:cBhvr>
                                        <p:cTn id="7" dur="500"/>
                                        <p:tgtEl>
                                          <p:spTgt spid="46592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65926"/>
                                        </p:tgtEl>
                                        <p:attrNameLst>
                                          <p:attrName>style.visibility</p:attrName>
                                        </p:attrNameLst>
                                      </p:cBhvr>
                                      <p:to>
                                        <p:strVal val="visible"/>
                                      </p:to>
                                    </p:set>
                                    <p:animEffect transition="in" filter="wipe(down)">
                                      <p:cBhvr>
                                        <p:cTn id="11" dur="500"/>
                                        <p:tgtEl>
                                          <p:spTgt spid="465926"/>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6"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p:txBody>
          <a:bodyPr/>
          <a:lstStyle/>
          <a:p>
            <a:r>
              <a:rPr lang="en-US"/>
              <a:t>The polymerase problem</a:t>
            </a:r>
          </a:p>
        </p:txBody>
      </p:sp>
      <p:pic>
        <p:nvPicPr>
          <p:cNvPr id="467973" name="Picture 5"/>
          <p:cNvPicPr>
            <a:picLocks noChangeAspect="1" noChangeArrowheads="1"/>
          </p:cNvPicPr>
          <p:nvPr/>
        </p:nvPicPr>
        <p:blipFill>
          <a:blip r:embed="rId3"/>
          <a:srcRect/>
          <a:stretch>
            <a:fillRect/>
          </a:stretch>
        </p:blipFill>
        <p:spPr bwMode="auto">
          <a:xfrm>
            <a:off x="6326188" y="2965450"/>
            <a:ext cx="2741612" cy="3816350"/>
          </a:xfrm>
          <a:prstGeom prst="rect">
            <a:avLst/>
          </a:prstGeom>
          <a:noFill/>
          <a:ln w="9525">
            <a:noFill/>
            <a:miter lim="800000"/>
            <a:headEnd/>
            <a:tailEnd/>
          </a:ln>
          <a:effectLst/>
        </p:spPr>
      </p:pic>
      <p:pic>
        <p:nvPicPr>
          <p:cNvPr id="467974"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5334000"/>
            <a:ext cx="2819400" cy="1435100"/>
          </a:xfrm>
          <a:prstGeom prst="rect">
            <a:avLst/>
          </a:prstGeom>
          <a:noFill/>
          <a:ln w="9525">
            <a:noFill/>
            <a:miter lim="800000"/>
            <a:headEnd/>
            <a:tailEnd/>
          </a:ln>
          <a:effectLst/>
        </p:spPr>
      </p:pic>
      <p:sp>
        <p:nvSpPr>
          <p:cNvPr id="467975" name="Rectangle 7" descr="Rectangle: Click to edit Master text styles&#10;Second level&#10;Third level&#10;Fourth level&#10;Fifth level"/>
          <p:cNvSpPr>
            <a:spLocks noGrp="1" noChangeArrowheads="1"/>
          </p:cNvSpPr>
          <p:nvPr>
            <p:ph type="body" idx="1"/>
          </p:nvPr>
        </p:nvSpPr>
        <p:spPr>
          <a:xfrm>
            <a:off x="211138" y="1016000"/>
            <a:ext cx="7916862" cy="4038600"/>
          </a:xfrm>
        </p:spPr>
        <p:txBody>
          <a:bodyPr>
            <a:normAutofit lnSpcReduction="10000"/>
          </a:bodyPr>
          <a:lstStyle/>
          <a:p>
            <a:pPr>
              <a:lnSpc>
                <a:spcPct val="90000"/>
              </a:lnSpc>
            </a:pPr>
            <a:r>
              <a:rPr lang="en-US" dirty="0"/>
              <a:t>Heat DNA to denature (unwind) it</a:t>
            </a:r>
          </a:p>
          <a:p>
            <a:pPr lvl="1">
              <a:lnSpc>
                <a:spcPct val="90000"/>
              </a:lnSpc>
            </a:pPr>
            <a:r>
              <a:rPr lang="en-US" dirty="0"/>
              <a:t>90°C destroys DNA polymerase</a:t>
            </a:r>
          </a:p>
          <a:p>
            <a:pPr lvl="1">
              <a:lnSpc>
                <a:spcPct val="90000"/>
              </a:lnSpc>
            </a:pPr>
            <a:r>
              <a:rPr lang="en-US" dirty="0"/>
              <a:t>have to add new enzyme every cycle</a:t>
            </a:r>
          </a:p>
          <a:p>
            <a:pPr marL="1085850" lvl="2">
              <a:lnSpc>
                <a:spcPct val="90000"/>
              </a:lnSpc>
            </a:pPr>
            <a:r>
              <a:rPr lang="en-US" dirty="0"/>
              <a:t>almost impractical!</a:t>
            </a:r>
          </a:p>
          <a:p>
            <a:pPr>
              <a:lnSpc>
                <a:spcPct val="90000"/>
              </a:lnSpc>
            </a:pPr>
            <a:r>
              <a:rPr lang="en-US" dirty="0"/>
              <a:t>Need enzyme that can </a:t>
            </a:r>
            <a:br>
              <a:rPr lang="en-US" dirty="0"/>
            </a:br>
            <a:r>
              <a:rPr lang="en-US" dirty="0"/>
              <a:t>withstand 90°C…</a:t>
            </a:r>
          </a:p>
          <a:p>
            <a:pPr lvl="1">
              <a:lnSpc>
                <a:spcPct val="90000"/>
              </a:lnSpc>
            </a:pPr>
            <a:r>
              <a:rPr lang="en-US" u="sng" dirty="0" err="1">
                <a:solidFill>
                  <a:srgbClr val="CC0000"/>
                </a:solidFill>
              </a:rPr>
              <a:t>Taq</a:t>
            </a:r>
            <a:r>
              <a:rPr lang="en-US" u="sng" dirty="0">
                <a:solidFill>
                  <a:srgbClr val="CC0000"/>
                </a:solidFill>
              </a:rPr>
              <a:t> polymerase</a:t>
            </a:r>
            <a:endParaRPr lang="en-US" dirty="0"/>
          </a:p>
          <a:p>
            <a:pPr marL="1085850" lvl="2">
              <a:lnSpc>
                <a:spcPct val="90000"/>
              </a:lnSpc>
            </a:pPr>
            <a:r>
              <a:rPr lang="en-US" dirty="0"/>
              <a:t>from hot springs bacteria</a:t>
            </a:r>
          </a:p>
          <a:p>
            <a:pPr marL="1428750" lvl="3">
              <a:lnSpc>
                <a:spcPct val="90000"/>
              </a:lnSpc>
            </a:pPr>
            <a:r>
              <a:rPr lang="en-US" i="1" u="sng" dirty="0" err="1"/>
              <a:t>Thermus</a:t>
            </a:r>
            <a:r>
              <a:rPr lang="en-US" i="1" u="sng" dirty="0"/>
              <a:t> </a:t>
            </a:r>
            <a:r>
              <a:rPr lang="en-US" i="1" u="sng" dirty="0" err="1"/>
              <a:t>aquaticus</a:t>
            </a:r>
            <a:endParaRPr lang="en-US" dirty="0"/>
          </a:p>
        </p:txBody>
      </p:sp>
      <p:sp>
        <p:nvSpPr>
          <p:cNvPr id="467976" name="AutoShape 8"/>
          <p:cNvSpPr>
            <a:spLocks noChangeArrowheads="1"/>
          </p:cNvSpPr>
          <p:nvPr/>
        </p:nvSpPr>
        <p:spPr bwMode="auto">
          <a:xfrm>
            <a:off x="7172325" y="365125"/>
            <a:ext cx="1895475" cy="1444625"/>
          </a:xfrm>
          <a:prstGeom prst="roundRect">
            <a:avLst>
              <a:gd name="adj" fmla="val 16667"/>
            </a:avLst>
          </a:prstGeom>
          <a:solidFill>
            <a:srgbClr val="FFEA18"/>
          </a:solidFill>
          <a:ln w="9525">
            <a:noFill/>
            <a:round/>
            <a:headEnd/>
            <a:tailEnd/>
          </a:ln>
          <a:effectLst/>
        </p:spPr>
        <p:txBody>
          <a:bodyPr wrap="none">
            <a:prstTxWarp prst="textNoShape">
              <a:avLst/>
            </a:prstTxWarp>
            <a:spAutoFit/>
          </a:bodyPr>
          <a:lstStyle/>
          <a:p>
            <a:pPr algn="l"/>
            <a:r>
              <a:rPr lang="en-US" sz="2000" b="1">
                <a:solidFill>
                  <a:srgbClr val="CC0000"/>
                </a:solidFill>
              </a:rPr>
              <a:t>PCR</a:t>
            </a:r>
            <a:r>
              <a:rPr lang="en-US" sz="2000" b="1">
                <a:solidFill>
                  <a:srgbClr val="0F116A"/>
                </a:solidFill>
              </a:rPr>
              <a:t/>
            </a:r>
            <a:br>
              <a:rPr lang="en-US" sz="2000" b="1">
                <a:solidFill>
                  <a:srgbClr val="0F116A"/>
                </a:solidFill>
              </a:rPr>
            </a:br>
            <a:r>
              <a:rPr lang="en-US" sz="2000" b="1">
                <a:solidFill>
                  <a:srgbClr val="0F116A"/>
                </a:solidFill>
              </a:rPr>
              <a:t>20-30 cycles</a:t>
            </a:r>
          </a:p>
          <a:p>
            <a:pPr algn="l"/>
            <a:r>
              <a:rPr lang="en-US" sz="2000" b="1">
                <a:solidFill>
                  <a:srgbClr val="0F116A"/>
                </a:solidFill>
              </a:rPr>
              <a:t>3 steps/cycle</a:t>
            </a:r>
          </a:p>
          <a:p>
            <a:pPr algn="l"/>
            <a:r>
              <a:rPr lang="en-US" sz="2000" b="1">
                <a:solidFill>
                  <a:srgbClr val="0F116A"/>
                </a:solidFill>
              </a:rPr>
              <a:t>30 sec/step</a:t>
            </a:r>
            <a:endParaRPr lang="en-US" sz="2200" b="1">
              <a:solidFill>
                <a:srgbClr val="0F116A"/>
              </a:solidFill>
            </a:endParaRPr>
          </a:p>
        </p:txBody>
      </p:sp>
    </p:spTree>
    <p:extLst>
      <p:ext uri="{BB962C8B-B14F-4D97-AF65-F5344CB8AC3E}">
        <p14:creationId xmlns:p14="http://schemas.microsoft.com/office/powerpoint/2010/main" val="35167444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p:txBody>
          <a:bodyPr/>
          <a:lstStyle/>
          <a:p>
            <a:r>
              <a:rPr lang="en-US"/>
              <a:t>Kary Mullis</a:t>
            </a:r>
          </a:p>
        </p:txBody>
      </p:sp>
      <p:sp>
        <p:nvSpPr>
          <p:cNvPr id="470019" name="Rectangle 3" descr="Rectangle: Click to edit Master text styles&#10;Second level&#10;Third level&#10;Fourth level&#10;Fifth level"/>
          <p:cNvSpPr>
            <a:spLocks noGrp="1" noChangeArrowheads="1"/>
          </p:cNvSpPr>
          <p:nvPr>
            <p:ph type="body" idx="1"/>
          </p:nvPr>
        </p:nvSpPr>
        <p:spPr/>
        <p:txBody>
          <a:bodyPr/>
          <a:lstStyle/>
          <a:p>
            <a:r>
              <a:rPr lang="en-US" dirty="0"/>
              <a:t>development of PCR technique</a:t>
            </a:r>
          </a:p>
          <a:p>
            <a:pPr lvl="1"/>
            <a:r>
              <a:rPr lang="en-US" dirty="0"/>
              <a:t>a copying machine for DNA</a:t>
            </a:r>
          </a:p>
        </p:txBody>
      </p:sp>
      <p:sp>
        <p:nvSpPr>
          <p:cNvPr id="470020" name="Rectangle 4"/>
          <p:cNvSpPr>
            <a:spLocks noChangeArrowheads="1"/>
          </p:cNvSpPr>
          <p:nvPr/>
        </p:nvSpPr>
        <p:spPr bwMode="auto">
          <a:xfrm>
            <a:off x="6604000" y="304800"/>
            <a:ext cx="2465388" cy="609600"/>
          </a:xfrm>
          <a:prstGeom prst="rect">
            <a:avLst/>
          </a:prstGeom>
          <a:noFill/>
          <a:ln w="9525">
            <a:noFill/>
            <a:miter lim="800000"/>
            <a:headEnd/>
            <a:tailEnd/>
          </a:ln>
          <a:effectLst/>
        </p:spPr>
        <p:txBody>
          <a:bodyPr wrap="none" anchor="ctr">
            <a:prstTxWarp prst="textNoShape">
              <a:avLst/>
            </a:prstTxWarp>
            <a:spAutoFit/>
          </a:bodyPr>
          <a:lstStyle/>
          <a:p>
            <a:pPr algn="r"/>
            <a:r>
              <a:rPr lang="en-US" sz="3400" b="1">
                <a:solidFill>
                  <a:srgbClr val="0F116A"/>
                </a:solidFill>
                <a:ea typeface="ＭＳ Ｐゴシック" charset="-128"/>
                <a:cs typeface="ＭＳ Ｐゴシック" charset="-128"/>
              </a:rPr>
              <a:t>1985 </a:t>
            </a:r>
            <a:r>
              <a:rPr lang="en-US" sz="3400" b="1">
                <a:solidFill>
                  <a:srgbClr val="000005"/>
                </a:solidFill>
                <a:ea typeface="ＭＳ Ｐゴシック" charset="-128"/>
                <a:cs typeface="ＭＳ Ｐゴシック" charset="-128"/>
              </a:rPr>
              <a:t>| </a:t>
            </a:r>
            <a:r>
              <a:rPr lang="en-US" sz="3400" b="1">
                <a:solidFill>
                  <a:srgbClr val="CC0000"/>
                </a:solidFill>
                <a:ea typeface="ＭＳ Ｐゴシック" charset="-128"/>
                <a:cs typeface="ＭＳ Ｐゴシック" charset="-128"/>
              </a:rPr>
              <a:t>1993</a:t>
            </a:r>
            <a:endParaRPr lang="en-US" sz="3000" b="1">
              <a:solidFill>
                <a:srgbClr val="0F116A"/>
              </a:solidFill>
              <a:ea typeface="ＭＳ Ｐゴシック" charset="-128"/>
              <a:cs typeface="ＭＳ Ｐゴシック" charset="-128"/>
            </a:endParaRPr>
          </a:p>
        </p:txBody>
      </p:sp>
      <p:pic>
        <p:nvPicPr>
          <p:cNvPr id="470022" name="Picture 6" descr="book"/>
          <p:cNvPicPr>
            <a:picLocks noChangeAspect="1" noChangeArrowheads="1"/>
          </p:cNvPicPr>
          <p:nvPr/>
        </p:nvPicPr>
        <p:blipFill>
          <a:blip r:embed="rId4"/>
          <a:srcRect/>
          <a:stretch>
            <a:fillRect/>
          </a:stretch>
        </p:blipFill>
        <p:spPr bwMode="auto">
          <a:xfrm>
            <a:off x="977900" y="2324100"/>
            <a:ext cx="2997200" cy="4369252"/>
          </a:xfrm>
          <a:prstGeom prst="rect">
            <a:avLst/>
          </a:prstGeom>
          <a:noFill/>
        </p:spPr>
      </p:pic>
      <p:pic>
        <p:nvPicPr>
          <p:cNvPr id="470023" name="Picture 7"/>
          <p:cNvPicPr>
            <a:picLocks noChangeAspect="1" noChangeArrowheads="1"/>
          </p:cNvPicPr>
          <p:nvPr/>
        </p:nvPicPr>
        <p:blipFill>
          <a:blip r:embed="rId5"/>
          <a:srcRect/>
          <a:stretch>
            <a:fillRect/>
          </a:stretch>
        </p:blipFill>
        <p:spPr bwMode="auto">
          <a:xfrm>
            <a:off x="2590800" y="3937000"/>
            <a:ext cx="2908300" cy="2921000"/>
          </a:xfrm>
          <a:prstGeom prst="rect">
            <a:avLst/>
          </a:prstGeom>
          <a:noFill/>
          <a:ln w="9525">
            <a:noFill/>
            <a:miter lim="800000"/>
            <a:headEnd/>
            <a:tailEnd/>
          </a:ln>
          <a:effectLst/>
        </p:spPr>
      </p:pic>
      <p:sp>
        <p:nvSpPr>
          <p:cNvPr id="2" name="Oval Callout 1"/>
          <p:cNvSpPr/>
          <p:nvPr/>
        </p:nvSpPr>
        <p:spPr>
          <a:xfrm>
            <a:off x="4165600" y="2070100"/>
            <a:ext cx="2032000" cy="1460500"/>
          </a:xfrm>
          <a:prstGeom prst="wedgeEllipseCallout">
            <a:avLst>
              <a:gd name="adj1" fmla="val -84814"/>
              <a:gd name="adj2" fmla="val 38152"/>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b="1" dirty="0" smtClean="0">
                <a:solidFill>
                  <a:srgbClr val="000000"/>
                </a:solidFill>
              </a:rPr>
              <a:t>I’m wacky!</a:t>
            </a:r>
            <a:endParaRPr lang="en-US" sz="3200" b="1" dirty="0">
              <a:solidFill>
                <a:srgbClr val="000000"/>
              </a:solidFill>
            </a:endParaRPr>
          </a:p>
        </p:txBody>
      </p:sp>
    </p:spTree>
    <p:extLst>
      <p:ext uri="{BB962C8B-B14F-4D97-AF65-F5344CB8AC3E}">
        <p14:creationId xmlns:p14="http://schemas.microsoft.com/office/powerpoint/2010/main" val="9594704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3"/>
          <p:cNvSpPr>
            <a:spLocks noGrp="1" noChangeArrowheads="1"/>
          </p:cNvSpPr>
          <p:nvPr>
            <p:ph type="body" idx="1"/>
          </p:nvPr>
        </p:nvSpPr>
        <p:spPr>
          <a:xfrm>
            <a:off x="457200" y="152400"/>
            <a:ext cx="5427663" cy="4478338"/>
          </a:xfrm>
        </p:spPr>
        <p:txBody>
          <a:bodyPr/>
          <a:lstStyle/>
          <a:p>
            <a:pPr marL="457200" indent="-457200" eaLnBrk="1" hangingPunct="1">
              <a:buFontTx/>
              <a:buNone/>
            </a:pPr>
            <a:r>
              <a:rPr lang="en-US" sz="2800" dirty="0"/>
              <a:t>1</a:t>
            </a:r>
            <a:r>
              <a:rPr lang="en-US" sz="2800" dirty="0" smtClean="0">
                <a:ea typeface="ＭＳ Ｐゴシック" charset="-128"/>
                <a:cs typeface="ＭＳ Ｐゴシック" charset="-128"/>
              </a:rPr>
              <a:t>. </a:t>
            </a:r>
            <a:r>
              <a:rPr lang="en-US" sz="2800" dirty="0">
                <a:ea typeface="ＭＳ Ｐゴシック" charset="-128"/>
                <a:cs typeface="ＭＳ Ｐゴシック" charset="-128"/>
              </a:rPr>
              <a:t>The segment of DNA shown in the figure below has restriction sites I and II, which create restriction fragments A, B, and C. Which of the gels produced</a:t>
            </a:r>
            <a:br>
              <a:rPr lang="en-US" sz="2800" dirty="0">
                <a:ea typeface="ＭＳ Ｐゴシック" charset="-128"/>
                <a:cs typeface="ＭＳ Ｐゴシック" charset="-128"/>
              </a:rPr>
            </a:br>
            <a:r>
              <a:rPr lang="en-US" sz="2800" dirty="0">
                <a:ea typeface="ＭＳ Ｐゴシック" charset="-128"/>
                <a:cs typeface="ＭＳ Ｐゴシック" charset="-128"/>
              </a:rPr>
              <a:t>by electrophoresis shown below would represent the separation and identity of these fragments?</a:t>
            </a:r>
            <a:r>
              <a:rPr lang="en-US" dirty="0">
                <a:ea typeface="ＭＳ Ｐゴシック" charset="-128"/>
                <a:cs typeface="ＭＳ Ｐゴシック" charset="-128"/>
              </a:rPr>
              <a:t> </a:t>
            </a:r>
          </a:p>
        </p:txBody>
      </p:sp>
      <p:pic>
        <p:nvPicPr>
          <p:cNvPr id="188419" name="Picture 4" descr="c6e_tb_200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 y="5181600"/>
            <a:ext cx="5338763" cy="928688"/>
          </a:xfrm>
          <a:prstGeom prst="rect">
            <a:avLst/>
          </a:prstGeom>
          <a:noFill/>
          <a:ln w="9525">
            <a:noFill/>
            <a:miter lim="800000"/>
            <a:headEnd/>
            <a:tailEnd/>
          </a:ln>
        </p:spPr>
      </p:pic>
      <p:pic>
        <p:nvPicPr>
          <p:cNvPr id="188420" name="Picture 5" descr="c6e_tb_2003_answer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59513" y="684213"/>
            <a:ext cx="2559050" cy="58166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48275211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body" sz="half" idx="1"/>
          </p:nvPr>
        </p:nvSpPr>
        <p:spPr>
          <a:xfrm>
            <a:off x="457200" y="533400"/>
            <a:ext cx="8215313" cy="1298575"/>
          </a:xfrm>
        </p:spPr>
        <p:txBody>
          <a:bodyPr/>
          <a:lstStyle/>
          <a:p>
            <a:pPr marL="457200" indent="-457200" eaLnBrk="1" hangingPunct="1">
              <a:buFontTx/>
              <a:buNone/>
            </a:pPr>
            <a:r>
              <a:rPr lang="en-US" dirty="0"/>
              <a:t>2</a:t>
            </a:r>
            <a:r>
              <a:rPr lang="en-US" dirty="0" smtClean="0">
                <a:ea typeface="ＭＳ Ｐゴシック" charset="-128"/>
                <a:cs typeface="ＭＳ Ｐゴシック" charset="-128"/>
              </a:rPr>
              <a:t>.  </a:t>
            </a:r>
            <a:r>
              <a:rPr lang="en-US" dirty="0">
                <a:ea typeface="ＭＳ Ｐゴシック" charset="-128"/>
                <a:cs typeface="ＭＳ Ｐゴシック" charset="-128"/>
              </a:rPr>
              <a:t>Which of the following statements is consistent with the results below? </a:t>
            </a:r>
            <a:r>
              <a:rPr lang="en-US" dirty="0">
                <a:solidFill>
                  <a:srgbClr val="990066"/>
                </a:solidFill>
                <a:ea typeface="ＭＳ Ｐゴシック" charset="-128"/>
                <a:cs typeface="ＭＳ Ｐゴシック" charset="-128"/>
              </a:rPr>
              <a:t>*</a:t>
            </a:r>
            <a:r>
              <a:rPr lang="en-US" dirty="0">
                <a:ea typeface="ＭＳ Ｐゴシック" charset="-128"/>
                <a:cs typeface="ＭＳ Ｐゴシック" charset="-128"/>
              </a:rPr>
              <a:t> </a:t>
            </a:r>
          </a:p>
        </p:txBody>
      </p:sp>
      <p:sp>
        <p:nvSpPr>
          <p:cNvPr id="214019" name="Rectangle 4"/>
          <p:cNvSpPr>
            <a:spLocks noGrp="1" noChangeArrowheads="1"/>
          </p:cNvSpPr>
          <p:nvPr>
            <p:ph type="body" sz="half" idx="2"/>
          </p:nvPr>
        </p:nvSpPr>
        <p:spPr>
          <a:xfrm>
            <a:off x="4648200" y="1701800"/>
            <a:ext cx="4191000" cy="4695825"/>
          </a:xfrm>
        </p:spPr>
        <p:txBody>
          <a:bodyPr/>
          <a:lstStyle/>
          <a:p>
            <a:pPr marL="1036638" lvl="1" indent="-465138" eaLnBrk="1" hangingPunct="1">
              <a:buFont typeface="+mj-lt"/>
              <a:buAutoNum type="alphaUcPeriod"/>
            </a:pPr>
            <a:r>
              <a:rPr lang="en-US" dirty="0"/>
              <a:t>B is the child of</a:t>
            </a:r>
            <a:br>
              <a:rPr lang="en-US" dirty="0"/>
            </a:br>
            <a:r>
              <a:rPr lang="en-US" dirty="0"/>
              <a:t>A and C. </a:t>
            </a:r>
          </a:p>
          <a:p>
            <a:pPr marL="1036638" lvl="1" indent="-465138" eaLnBrk="1" hangingPunct="1">
              <a:buFontTx/>
              <a:buAutoNum type="alphaUcPeriod"/>
            </a:pPr>
            <a:r>
              <a:rPr lang="en-US" dirty="0"/>
              <a:t>C is the child of</a:t>
            </a:r>
            <a:br>
              <a:rPr lang="en-US" dirty="0"/>
            </a:br>
            <a:r>
              <a:rPr lang="en-US" dirty="0"/>
              <a:t>A and B. </a:t>
            </a:r>
          </a:p>
          <a:p>
            <a:pPr marL="1036638" lvl="1" indent="-465138" eaLnBrk="1" hangingPunct="1">
              <a:buFontTx/>
              <a:buAutoNum type="alphaUcPeriod"/>
            </a:pPr>
            <a:r>
              <a:rPr lang="en-US" dirty="0"/>
              <a:t>D is the child of</a:t>
            </a:r>
            <a:br>
              <a:rPr lang="en-US" dirty="0"/>
            </a:br>
            <a:r>
              <a:rPr lang="en-US" dirty="0"/>
              <a:t>B and C. </a:t>
            </a:r>
          </a:p>
          <a:p>
            <a:pPr marL="1036638" lvl="1" indent="-465138" eaLnBrk="1" hangingPunct="1">
              <a:buFontTx/>
              <a:buAutoNum type="alphaUcPeriod"/>
            </a:pPr>
            <a:r>
              <a:rPr lang="en-US" dirty="0"/>
              <a:t>A is the child of</a:t>
            </a:r>
            <a:br>
              <a:rPr lang="en-US" dirty="0"/>
            </a:br>
            <a:r>
              <a:rPr lang="en-US" dirty="0"/>
              <a:t>B and C. </a:t>
            </a:r>
          </a:p>
          <a:p>
            <a:pPr marL="1036638" lvl="1" indent="-465138" eaLnBrk="1" hangingPunct="1">
              <a:buFontTx/>
              <a:buAutoNum type="alphaUcPeriod"/>
            </a:pPr>
            <a:r>
              <a:rPr lang="en-US" dirty="0"/>
              <a:t>A is the child of</a:t>
            </a:r>
            <a:br>
              <a:rPr lang="en-US" dirty="0"/>
            </a:br>
            <a:r>
              <a:rPr lang="en-US" dirty="0"/>
              <a:t>C and D. </a:t>
            </a:r>
          </a:p>
        </p:txBody>
      </p:sp>
      <p:pic>
        <p:nvPicPr>
          <p:cNvPr id="214020" name="Picture 5" descr="c6e_tb_200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17588" y="1803400"/>
            <a:ext cx="3117850" cy="449897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21611531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body" sz="half" idx="1"/>
          </p:nvPr>
        </p:nvSpPr>
        <p:spPr>
          <a:xfrm>
            <a:off x="381000" y="457200"/>
            <a:ext cx="8215313" cy="765175"/>
          </a:xfrm>
        </p:spPr>
        <p:txBody>
          <a:bodyPr>
            <a:normAutofit fontScale="47500" lnSpcReduction="20000"/>
          </a:bodyPr>
          <a:lstStyle/>
          <a:p>
            <a:pPr marL="514350" indent="-514350" eaLnBrk="1" hangingPunct="1">
              <a:buFontTx/>
              <a:buAutoNum type="arabicPeriod" startAt="3"/>
            </a:pPr>
            <a:r>
              <a:rPr lang="en-US" dirty="0" smtClean="0"/>
              <a:t>What is the order of the steps involved in the Polymerase Chain Reaction?  </a:t>
            </a:r>
          </a:p>
          <a:p>
            <a:pPr marL="400050" lvl="1" indent="0" eaLnBrk="1" hangingPunct="1">
              <a:buNone/>
            </a:pPr>
            <a:r>
              <a:rPr lang="en-US" dirty="0">
                <a:ea typeface="ＭＳ Ｐゴシック" charset="-128"/>
                <a:cs typeface="ＭＳ Ｐゴシック" charset="-128"/>
              </a:rPr>
              <a:t>	</a:t>
            </a:r>
            <a:r>
              <a:rPr lang="en-US" dirty="0" smtClean="0">
                <a:ea typeface="ＭＳ Ｐゴシック" charset="-128"/>
                <a:cs typeface="ＭＳ Ｐゴシック" charset="-128"/>
              </a:rPr>
              <a:t>		I.  Priming</a:t>
            </a:r>
          </a:p>
          <a:p>
            <a:pPr marL="400050" lvl="1" indent="0" eaLnBrk="1" hangingPunct="1">
              <a:buNone/>
            </a:pPr>
            <a:r>
              <a:rPr lang="en-US" dirty="0">
                <a:cs typeface="ＭＳ Ｐゴシック" charset="-128"/>
              </a:rPr>
              <a:t>	</a:t>
            </a:r>
            <a:r>
              <a:rPr lang="en-US" dirty="0" smtClean="0">
                <a:cs typeface="ＭＳ Ｐゴシック" charset="-128"/>
              </a:rPr>
              <a:t>		II. Heat</a:t>
            </a:r>
          </a:p>
          <a:p>
            <a:pPr marL="400050" lvl="1" indent="0" eaLnBrk="1" hangingPunct="1">
              <a:buNone/>
            </a:pPr>
            <a:r>
              <a:rPr lang="en-US" dirty="0">
                <a:ea typeface="ＭＳ Ｐゴシック" charset="-128"/>
                <a:cs typeface="ＭＳ Ｐゴシック" charset="-128"/>
              </a:rPr>
              <a:t>	</a:t>
            </a:r>
            <a:r>
              <a:rPr lang="en-US" dirty="0" smtClean="0">
                <a:ea typeface="ＭＳ Ｐゴシック" charset="-128"/>
                <a:cs typeface="ＭＳ Ｐゴシック" charset="-128"/>
              </a:rPr>
              <a:t>		</a:t>
            </a:r>
            <a:r>
              <a:rPr lang="en-US" dirty="0" err="1" smtClean="0">
                <a:ea typeface="ＭＳ Ｐゴシック" charset="-128"/>
                <a:cs typeface="ＭＳ Ｐゴシック" charset="-128"/>
              </a:rPr>
              <a:t>III.Extension</a:t>
            </a:r>
            <a:endParaRPr lang="en-US" dirty="0">
              <a:ea typeface="ＭＳ Ｐゴシック" charset="-128"/>
              <a:cs typeface="ＭＳ Ｐゴシック" charset="-128"/>
            </a:endParaRPr>
          </a:p>
        </p:txBody>
      </p:sp>
      <p:sp>
        <p:nvSpPr>
          <p:cNvPr id="216067" name="Rectangle 4"/>
          <p:cNvSpPr>
            <a:spLocks noGrp="1" noChangeArrowheads="1"/>
          </p:cNvSpPr>
          <p:nvPr>
            <p:ph type="body" sz="half" idx="2"/>
          </p:nvPr>
        </p:nvSpPr>
        <p:spPr>
          <a:xfrm>
            <a:off x="723900" y="2921000"/>
            <a:ext cx="8086725" cy="2454275"/>
          </a:xfrm>
        </p:spPr>
        <p:txBody>
          <a:bodyPr/>
          <a:lstStyle/>
          <a:p>
            <a:pPr marL="1036638" lvl="1" indent="-465138" eaLnBrk="1" hangingPunct="1">
              <a:buFont typeface="+mj-lt"/>
              <a:buAutoNum type="alphaUcPeriod"/>
            </a:pPr>
            <a:r>
              <a:rPr lang="en-US" dirty="0" smtClean="0"/>
              <a:t>I, II, III</a:t>
            </a:r>
            <a:endParaRPr lang="en-US" dirty="0"/>
          </a:p>
          <a:p>
            <a:pPr marL="1036638" lvl="1" indent="-465138" eaLnBrk="1" hangingPunct="1">
              <a:buFontTx/>
              <a:buAutoNum type="alphaUcPeriod"/>
            </a:pPr>
            <a:r>
              <a:rPr lang="en-US" dirty="0" smtClean="0"/>
              <a:t>II, I, III</a:t>
            </a:r>
            <a:endParaRPr lang="en-US" dirty="0"/>
          </a:p>
          <a:p>
            <a:pPr marL="1036638" lvl="1" indent="-465138" eaLnBrk="1" hangingPunct="1">
              <a:buFontTx/>
              <a:buAutoNum type="alphaUcPeriod"/>
            </a:pPr>
            <a:r>
              <a:rPr lang="en-US" dirty="0" smtClean="0"/>
              <a:t>III, I, II</a:t>
            </a:r>
            <a:endParaRPr lang="en-US" dirty="0"/>
          </a:p>
          <a:p>
            <a:pPr marL="1036638" lvl="1" indent="-465138" eaLnBrk="1" hangingPunct="1">
              <a:buFontTx/>
              <a:buAutoNum type="alphaUcPeriod"/>
            </a:pPr>
            <a:r>
              <a:rPr lang="en-US" dirty="0" smtClean="0"/>
              <a:t>II, III, I </a:t>
            </a:r>
            <a:endParaRPr lang="en-US" dirty="0"/>
          </a:p>
          <a:p>
            <a:pPr marL="1036638" lvl="1" indent="-465138" eaLnBrk="1" hangingPunct="1">
              <a:buFontTx/>
              <a:buAutoNum type="alphaUcPeriod"/>
            </a:pPr>
            <a:r>
              <a:rPr lang="en-US" dirty="0" smtClean="0"/>
              <a:t>None of the above </a:t>
            </a:r>
            <a:endParaRPr lang="en-US" dirty="0"/>
          </a:p>
        </p:txBody>
      </p:sp>
    </p:spTree>
    <p:custDataLst>
      <p:tags r:id="rId1"/>
    </p:custDataLst>
    <p:extLst>
      <p:ext uri="{BB962C8B-B14F-4D97-AF65-F5344CB8AC3E}">
        <p14:creationId xmlns:p14="http://schemas.microsoft.com/office/powerpoint/2010/main" val="219210325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p:txBody>
          <a:bodyPr/>
          <a:lstStyle/>
          <a:p>
            <a:r>
              <a:rPr lang="en-US"/>
              <a:t>Comparing cut up DNA</a:t>
            </a:r>
          </a:p>
        </p:txBody>
      </p:sp>
      <p:sp>
        <p:nvSpPr>
          <p:cNvPr id="476163" name="Rectangle 3" descr="Rectangle: Click to edit Master text styles&#10;Second level&#10;Third level&#10;Fourth level&#10;Fifth level"/>
          <p:cNvSpPr>
            <a:spLocks noGrp="1" noChangeArrowheads="1"/>
          </p:cNvSpPr>
          <p:nvPr>
            <p:ph type="body" idx="1"/>
          </p:nvPr>
        </p:nvSpPr>
        <p:spPr>
          <a:xfrm>
            <a:off x="482600" y="1028700"/>
            <a:ext cx="7772400" cy="4738688"/>
          </a:xfrm>
        </p:spPr>
        <p:txBody>
          <a:bodyPr/>
          <a:lstStyle/>
          <a:p>
            <a:r>
              <a:rPr lang="en-US" dirty="0"/>
              <a:t>How do we compare DNA fragments?</a:t>
            </a:r>
          </a:p>
          <a:p>
            <a:pPr lvl="1"/>
            <a:r>
              <a:rPr lang="en-US" u="sng" dirty="0"/>
              <a:t>separate fragments by size</a:t>
            </a:r>
            <a:endParaRPr lang="en-US" dirty="0"/>
          </a:p>
          <a:p>
            <a:r>
              <a:rPr lang="en-US" dirty="0"/>
              <a:t>How do we separate DNA fragments?</a:t>
            </a:r>
          </a:p>
          <a:p>
            <a:pPr lvl="1"/>
            <a:r>
              <a:rPr lang="en-US" dirty="0"/>
              <a:t>run it through a </a:t>
            </a:r>
            <a:r>
              <a:rPr lang="en-US" dirty="0" smtClean="0"/>
              <a:t>gel</a:t>
            </a:r>
            <a:endParaRPr lang="en-US" dirty="0"/>
          </a:p>
          <a:p>
            <a:pPr lvl="2"/>
            <a:r>
              <a:rPr lang="en-US" dirty="0" err="1"/>
              <a:t>agarose</a:t>
            </a:r>
            <a:endParaRPr lang="en-US" dirty="0"/>
          </a:p>
          <a:p>
            <a:pPr lvl="2"/>
            <a:r>
              <a:rPr lang="en-US" dirty="0"/>
              <a:t>made from algae </a:t>
            </a:r>
          </a:p>
          <a:p>
            <a:pPr lvl="1"/>
            <a:r>
              <a:rPr lang="en-US" u="sng" dirty="0">
                <a:solidFill>
                  <a:srgbClr val="CC0000"/>
                </a:solidFill>
              </a:rPr>
              <a:t>gel electrophoresis</a:t>
            </a:r>
            <a:endParaRPr lang="en-US" dirty="0"/>
          </a:p>
        </p:txBody>
      </p:sp>
      <p:pic>
        <p:nvPicPr>
          <p:cNvPr id="476164" name="Picture 4"/>
          <p:cNvPicPr>
            <a:picLocks noChangeAspect="1" noChangeArrowheads="1"/>
          </p:cNvPicPr>
          <p:nvPr/>
        </p:nvPicPr>
        <p:blipFill>
          <a:blip r:embed="rId4"/>
          <a:srcRect/>
          <a:stretch>
            <a:fillRect/>
          </a:stretch>
        </p:blipFill>
        <p:spPr bwMode="auto">
          <a:xfrm>
            <a:off x="6096000" y="3048000"/>
            <a:ext cx="2784475" cy="3657600"/>
          </a:xfrm>
          <a:prstGeom prst="rect">
            <a:avLst/>
          </a:prstGeom>
          <a:noFill/>
          <a:ln w="9525">
            <a:noFill/>
            <a:miter lim="800000"/>
            <a:headEnd/>
            <a:tailEnd/>
          </a:ln>
          <a:effectLst/>
        </p:spPr>
      </p:pic>
      <p:pic>
        <p:nvPicPr>
          <p:cNvPr id="476165" name="Picture 5" descr="penguinL"/>
          <p:cNvPicPr>
            <a:picLocks noChangeAspect="1" noChangeArrowheads="1"/>
          </p:cNvPicPr>
          <p:nvPr/>
        </p:nvPicPr>
        <p:blipFill>
          <a:blip r:embed="rId5"/>
          <a:srcRect/>
          <a:stretch>
            <a:fillRect/>
          </a:stretch>
        </p:blipFill>
        <p:spPr bwMode="auto">
          <a:xfrm flipH="1">
            <a:off x="0" y="5562600"/>
            <a:ext cx="1274763" cy="1295400"/>
          </a:xfrm>
          <a:prstGeom prst="rect">
            <a:avLst/>
          </a:prstGeom>
          <a:noFill/>
        </p:spPr>
      </p:pic>
      <p:sp>
        <p:nvSpPr>
          <p:cNvPr id="476166" name="AutoShape 6"/>
          <p:cNvSpPr>
            <a:spLocks noChangeArrowheads="1"/>
          </p:cNvSpPr>
          <p:nvPr/>
        </p:nvSpPr>
        <p:spPr bwMode="auto">
          <a:xfrm flipH="1">
            <a:off x="2027238" y="5400675"/>
            <a:ext cx="3278187" cy="1162050"/>
          </a:xfrm>
          <a:prstGeom prst="wedgeEllipseCallout">
            <a:avLst>
              <a:gd name="adj1" fmla="val 80264"/>
              <a:gd name="adj2" fmla="val -8060"/>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DNA jello??</a:t>
            </a:r>
          </a:p>
          <a:p>
            <a:r>
              <a:rPr lang="en-US" sz="1800" b="1">
                <a:solidFill>
                  <a:srgbClr val="0F116A"/>
                </a:solidFill>
                <a:latin typeface="Comic Sans MS" charset="0"/>
                <a:ea typeface="Geneva" charset="0"/>
                <a:cs typeface="Geneva" charset="0"/>
              </a:rPr>
              <a:t>Can’t we just add those</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little marshmallows? </a:t>
            </a:r>
          </a:p>
        </p:txBody>
      </p:sp>
    </p:spTree>
    <p:extLst>
      <p:ext uri="{BB962C8B-B14F-4D97-AF65-F5344CB8AC3E}">
        <p14:creationId xmlns:p14="http://schemas.microsoft.com/office/powerpoint/2010/main" val="31301734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76165"/>
                                        </p:tgtEl>
                                        <p:attrNameLst>
                                          <p:attrName>style.visibility</p:attrName>
                                        </p:attrNameLst>
                                      </p:cBhvr>
                                      <p:to>
                                        <p:strVal val="visible"/>
                                      </p:to>
                                    </p:set>
                                    <p:animEffect transition="in" filter="wipe(left)">
                                      <p:cBhvr>
                                        <p:cTn id="7" dur="500"/>
                                        <p:tgtEl>
                                          <p:spTgt spid="47616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76166"/>
                                        </p:tgtEl>
                                        <p:attrNameLst>
                                          <p:attrName>style.visibility</p:attrName>
                                        </p:attrNameLst>
                                      </p:cBhvr>
                                      <p:to>
                                        <p:strVal val="visible"/>
                                      </p:to>
                                    </p:set>
                                    <p:animEffect transition="in" filter="wipe(left)">
                                      <p:cBhvr>
                                        <p:cTn id="11" dur="500"/>
                                        <p:tgtEl>
                                          <p:spTgt spid="476166"/>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6"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1" name="Rectangle 3"/>
          <p:cNvSpPr>
            <a:spLocks noGrp="1" noChangeArrowheads="1"/>
          </p:cNvSpPr>
          <p:nvPr>
            <p:ph type="title"/>
          </p:nvPr>
        </p:nvSpPr>
        <p:spPr/>
        <p:txBody>
          <a:bodyPr/>
          <a:lstStyle/>
          <a:p>
            <a:r>
              <a:rPr lang="en-US"/>
              <a:t>Gel electrophoresis</a:t>
            </a:r>
          </a:p>
        </p:txBody>
      </p:sp>
      <p:sp>
        <p:nvSpPr>
          <p:cNvPr id="478212" name="Rectangle 4" descr="Rectangle: Click to edit Master text styles&#10;Second level&#10;Third level&#10;Fourth level&#10;Fifth level"/>
          <p:cNvSpPr>
            <a:spLocks noGrp="1" noChangeArrowheads="1"/>
          </p:cNvSpPr>
          <p:nvPr>
            <p:ph type="body" idx="1"/>
          </p:nvPr>
        </p:nvSpPr>
        <p:spPr>
          <a:xfrm>
            <a:off x="355600" y="1003300"/>
            <a:ext cx="5715000" cy="3514725"/>
          </a:xfrm>
        </p:spPr>
        <p:txBody>
          <a:bodyPr/>
          <a:lstStyle/>
          <a:p>
            <a:r>
              <a:rPr lang="en-US" dirty="0"/>
              <a:t>A method of separating DNA in a gelatin-like material using an electrical field</a:t>
            </a:r>
          </a:p>
          <a:p>
            <a:pPr lvl="1"/>
            <a:r>
              <a:rPr lang="en-US" u="sng" dirty="0">
                <a:solidFill>
                  <a:srgbClr val="CC0000"/>
                </a:solidFill>
              </a:rPr>
              <a:t>DNA is negatively charged</a:t>
            </a:r>
            <a:endParaRPr lang="en-US" dirty="0"/>
          </a:p>
          <a:p>
            <a:pPr lvl="1"/>
            <a:r>
              <a:rPr lang="en-US" dirty="0"/>
              <a:t>when it’s in an electrical field it moves toward the positive side  </a:t>
            </a:r>
          </a:p>
        </p:txBody>
      </p:sp>
      <p:pic>
        <p:nvPicPr>
          <p:cNvPr id="478213" name="Picture 5"/>
          <p:cNvPicPr>
            <a:picLocks noChangeAspect="1" noChangeArrowheads="1"/>
          </p:cNvPicPr>
          <p:nvPr/>
        </p:nvPicPr>
        <p:blipFill>
          <a:blip r:embed="rId6" cstate="screen">
            <a:extLst>
              <a:ext uri="{28A0092B-C50C-407E-A947-70E740481C1C}">
                <a14:useLocalDpi xmlns:a14="http://schemas.microsoft.com/office/drawing/2010/main"/>
              </a:ext>
            </a:extLst>
          </a:blip>
          <a:srcRect t="6000" r="27000" b="3600"/>
          <a:stretch>
            <a:fillRect/>
          </a:stretch>
        </p:blipFill>
        <p:spPr bwMode="auto">
          <a:xfrm>
            <a:off x="6400800" y="381000"/>
            <a:ext cx="2616200" cy="4862513"/>
          </a:xfrm>
          <a:prstGeom prst="rect">
            <a:avLst/>
          </a:prstGeom>
          <a:noFill/>
          <a:ln w="9525">
            <a:noFill/>
            <a:miter lim="800000"/>
            <a:headEnd/>
            <a:tailEnd/>
          </a:ln>
        </p:spPr>
      </p:pic>
      <p:sp>
        <p:nvSpPr>
          <p:cNvPr id="478214" name="Oval 6"/>
          <p:cNvSpPr>
            <a:spLocks noChangeArrowheads="1"/>
          </p:cNvSpPr>
          <p:nvPr/>
        </p:nvSpPr>
        <p:spPr bwMode="auto">
          <a:xfrm rot="-1946974">
            <a:off x="6227763" y="2595563"/>
            <a:ext cx="1219200" cy="914400"/>
          </a:xfrm>
          <a:prstGeom prst="ellipse">
            <a:avLst/>
          </a:prstGeom>
          <a:noFill/>
          <a:ln w="57150">
            <a:solidFill>
              <a:srgbClr val="CC0000"/>
            </a:solidFill>
            <a:round/>
            <a:headEnd/>
            <a:tailEnd/>
          </a:ln>
          <a:effectLst/>
        </p:spPr>
        <p:txBody>
          <a:bodyPr wrap="none" anchor="ctr">
            <a:prstTxWarp prst="textNoShape">
              <a:avLst/>
            </a:prstTxWarp>
          </a:bodyPr>
          <a:lstStyle/>
          <a:p>
            <a:endParaRPr lang="en-US"/>
          </a:p>
        </p:txBody>
      </p:sp>
      <p:sp>
        <p:nvSpPr>
          <p:cNvPr id="478215" name="Freeform 7"/>
          <p:cNvSpPr>
            <a:spLocks/>
          </p:cNvSpPr>
          <p:nvPr/>
        </p:nvSpPr>
        <p:spPr bwMode="auto">
          <a:xfrm>
            <a:off x="425450" y="5105400"/>
            <a:ext cx="793750" cy="842963"/>
          </a:xfrm>
          <a:custGeom>
            <a:avLst/>
            <a:gdLst/>
            <a:ahLst/>
            <a:cxnLst>
              <a:cxn ang="0">
                <a:pos x="2" y="0"/>
              </a:cxn>
              <a:cxn ang="0">
                <a:pos x="10" y="98"/>
              </a:cxn>
              <a:cxn ang="0">
                <a:pos x="149" y="229"/>
              </a:cxn>
              <a:cxn ang="0">
                <a:pos x="222" y="311"/>
              </a:cxn>
              <a:cxn ang="0">
                <a:pos x="296" y="466"/>
              </a:cxn>
              <a:cxn ang="0">
                <a:pos x="427" y="498"/>
              </a:cxn>
              <a:cxn ang="0">
                <a:pos x="476" y="523"/>
              </a:cxn>
              <a:cxn ang="0">
                <a:pos x="500" y="531"/>
              </a:cxn>
            </a:cxnLst>
            <a:rect l="0" t="0" r="r" b="b"/>
            <a:pathLst>
              <a:path w="500" h="531">
                <a:moveTo>
                  <a:pt x="2" y="0"/>
                </a:moveTo>
                <a:cubicBezTo>
                  <a:pt x="4" y="32"/>
                  <a:pt x="0" y="66"/>
                  <a:pt x="10" y="98"/>
                </a:cubicBezTo>
                <a:cubicBezTo>
                  <a:pt x="27" y="153"/>
                  <a:pt x="95" y="211"/>
                  <a:pt x="149" y="229"/>
                </a:cubicBezTo>
                <a:cubicBezTo>
                  <a:pt x="188" y="255"/>
                  <a:pt x="191" y="278"/>
                  <a:pt x="222" y="311"/>
                </a:cubicBezTo>
                <a:cubicBezTo>
                  <a:pt x="238" y="355"/>
                  <a:pt x="247" y="441"/>
                  <a:pt x="296" y="466"/>
                </a:cubicBezTo>
                <a:cubicBezTo>
                  <a:pt x="336" y="486"/>
                  <a:pt x="383" y="491"/>
                  <a:pt x="427" y="498"/>
                </a:cubicBezTo>
                <a:cubicBezTo>
                  <a:pt x="496" y="524"/>
                  <a:pt x="401" y="486"/>
                  <a:pt x="476" y="523"/>
                </a:cubicBezTo>
                <a:cubicBezTo>
                  <a:pt x="483" y="526"/>
                  <a:pt x="500" y="531"/>
                  <a:pt x="500" y="531"/>
                </a:cubicBezTo>
              </a:path>
            </a:pathLst>
          </a:custGeom>
          <a:noFill/>
          <a:ln w="57150" cap="flat" cmpd="sng">
            <a:solidFill>
              <a:srgbClr val="000005"/>
            </a:solidFill>
            <a:prstDash val="solid"/>
            <a:round/>
            <a:headEnd/>
            <a:tailEnd/>
          </a:ln>
          <a:effectLst/>
        </p:spPr>
        <p:txBody>
          <a:bodyPr wrap="none" anchor="ctr">
            <a:prstTxWarp prst="textNoShape">
              <a:avLst/>
            </a:prstTxWarp>
          </a:bodyPr>
          <a:lstStyle/>
          <a:p>
            <a:endParaRPr lang="en-US"/>
          </a:p>
        </p:txBody>
      </p:sp>
      <p:sp>
        <p:nvSpPr>
          <p:cNvPr id="478216" name="Freeform 8"/>
          <p:cNvSpPr>
            <a:spLocks/>
          </p:cNvSpPr>
          <p:nvPr/>
        </p:nvSpPr>
        <p:spPr bwMode="auto">
          <a:xfrm flipH="1">
            <a:off x="6545263" y="5105400"/>
            <a:ext cx="793750" cy="842963"/>
          </a:xfrm>
          <a:custGeom>
            <a:avLst/>
            <a:gdLst/>
            <a:ahLst/>
            <a:cxnLst>
              <a:cxn ang="0">
                <a:pos x="2" y="0"/>
              </a:cxn>
              <a:cxn ang="0">
                <a:pos x="10" y="98"/>
              </a:cxn>
              <a:cxn ang="0">
                <a:pos x="149" y="229"/>
              </a:cxn>
              <a:cxn ang="0">
                <a:pos x="222" y="311"/>
              </a:cxn>
              <a:cxn ang="0">
                <a:pos x="296" y="466"/>
              </a:cxn>
              <a:cxn ang="0">
                <a:pos x="427" y="498"/>
              </a:cxn>
              <a:cxn ang="0">
                <a:pos x="476" y="523"/>
              </a:cxn>
              <a:cxn ang="0">
                <a:pos x="500" y="531"/>
              </a:cxn>
            </a:cxnLst>
            <a:rect l="0" t="0" r="r" b="b"/>
            <a:pathLst>
              <a:path w="500" h="531">
                <a:moveTo>
                  <a:pt x="2" y="0"/>
                </a:moveTo>
                <a:cubicBezTo>
                  <a:pt x="4" y="32"/>
                  <a:pt x="0" y="66"/>
                  <a:pt x="10" y="98"/>
                </a:cubicBezTo>
                <a:cubicBezTo>
                  <a:pt x="27" y="153"/>
                  <a:pt x="95" y="211"/>
                  <a:pt x="149" y="229"/>
                </a:cubicBezTo>
                <a:cubicBezTo>
                  <a:pt x="188" y="255"/>
                  <a:pt x="191" y="278"/>
                  <a:pt x="222" y="311"/>
                </a:cubicBezTo>
                <a:cubicBezTo>
                  <a:pt x="238" y="355"/>
                  <a:pt x="247" y="441"/>
                  <a:pt x="296" y="466"/>
                </a:cubicBezTo>
                <a:cubicBezTo>
                  <a:pt x="336" y="486"/>
                  <a:pt x="383" y="491"/>
                  <a:pt x="427" y="498"/>
                </a:cubicBezTo>
                <a:cubicBezTo>
                  <a:pt x="496" y="524"/>
                  <a:pt x="401" y="486"/>
                  <a:pt x="476" y="523"/>
                </a:cubicBezTo>
                <a:cubicBezTo>
                  <a:pt x="483" y="526"/>
                  <a:pt x="500" y="531"/>
                  <a:pt x="500" y="531"/>
                </a:cubicBezTo>
              </a:path>
            </a:pathLst>
          </a:custGeom>
          <a:noFill/>
          <a:ln w="5715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478217" name="Rectangle 9"/>
          <p:cNvSpPr>
            <a:spLocks noChangeArrowheads="1"/>
          </p:cNvSpPr>
          <p:nvPr/>
        </p:nvSpPr>
        <p:spPr bwMode="auto">
          <a:xfrm>
            <a:off x="1219200" y="5715000"/>
            <a:ext cx="5326063" cy="474663"/>
          </a:xfrm>
          <a:prstGeom prst="rect">
            <a:avLst/>
          </a:prstGeom>
          <a:solidFill>
            <a:srgbClr val="FFEA18"/>
          </a:solidFill>
          <a:ln w="9525">
            <a:solidFill>
              <a:schemeClr val="tx1"/>
            </a:solidFill>
            <a:miter lim="800000"/>
            <a:headEnd/>
            <a:tailEnd/>
          </a:ln>
          <a:effectLst/>
        </p:spPr>
        <p:txBody>
          <a:bodyPr wrap="none" anchor="ctr">
            <a:prstTxWarp prst="textNoShape">
              <a:avLst/>
            </a:prstTxWarp>
          </a:bodyPr>
          <a:lstStyle/>
          <a:p>
            <a:endParaRPr lang="en-US"/>
          </a:p>
        </p:txBody>
      </p:sp>
      <p:sp>
        <p:nvSpPr>
          <p:cNvPr id="478218" name="Text Box 10"/>
          <p:cNvSpPr txBox="1">
            <a:spLocks noChangeArrowheads="1"/>
          </p:cNvSpPr>
          <p:nvPr/>
        </p:nvSpPr>
        <p:spPr bwMode="auto">
          <a:xfrm>
            <a:off x="6096000" y="6064250"/>
            <a:ext cx="450850" cy="641350"/>
          </a:xfrm>
          <a:prstGeom prst="rect">
            <a:avLst/>
          </a:prstGeom>
          <a:noFill/>
          <a:ln w="9525">
            <a:noFill/>
            <a:miter lim="800000"/>
            <a:headEnd/>
            <a:tailEnd/>
          </a:ln>
          <a:effectLst/>
        </p:spPr>
        <p:txBody>
          <a:bodyPr wrap="none" anchor="ctr">
            <a:prstTxWarp prst="textNoShape">
              <a:avLst/>
            </a:prstTxWarp>
            <a:spAutoFit/>
          </a:bodyPr>
          <a:lstStyle/>
          <a:p>
            <a:r>
              <a:rPr lang="en-US" sz="3600" b="1">
                <a:solidFill>
                  <a:srgbClr val="CC0000"/>
                </a:solidFill>
              </a:rPr>
              <a:t>+</a:t>
            </a:r>
            <a:endParaRPr lang="en-US" sz="3600"/>
          </a:p>
        </p:txBody>
      </p:sp>
      <p:sp>
        <p:nvSpPr>
          <p:cNvPr id="478219" name="Text Box 11"/>
          <p:cNvSpPr txBox="1">
            <a:spLocks noChangeArrowheads="1"/>
          </p:cNvSpPr>
          <p:nvPr/>
        </p:nvSpPr>
        <p:spPr bwMode="auto">
          <a:xfrm>
            <a:off x="1238250" y="6051550"/>
            <a:ext cx="438150" cy="641350"/>
          </a:xfrm>
          <a:prstGeom prst="rect">
            <a:avLst/>
          </a:prstGeom>
          <a:noFill/>
          <a:ln w="9525">
            <a:noFill/>
            <a:miter lim="800000"/>
            <a:headEnd/>
            <a:tailEnd/>
          </a:ln>
          <a:effectLst/>
        </p:spPr>
        <p:txBody>
          <a:bodyPr wrap="none" anchor="ctr">
            <a:prstTxWarp prst="textNoShape">
              <a:avLst/>
            </a:prstTxWarp>
            <a:spAutoFit/>
          </a:bodyPr>
          <a:lstStyle/>
          <a:p>
            <a:r>
              <a:rPr lang="en-US" sz="3600" b="1">
                <a:solidFill>
                  <a:srgbClr val="CC0000"/>
                </a:solidFill>
              </a:rPr>
              <a:t>–</a:t>
            </a:r>
            <a:endParaRPr lang="en-US" sz="3600"/>
          </a:p>
        </p:txBody>
      </p:sp>
      <p:sp>
        <p:nvSpPr>
          <p:cNvPr id="478220" name="Text Box 12"/>
          <p:cNvSpPr txBox="1">
            <a:spLocks noChangeArrowheads="1"/>
          </p:cNvSpPr>
          <p:nvPr/>
        </p:nvSpPr>
        <p:spPr bwMode="auto">
          <a:xfrm>
            <a:off x="1371600" y="5257800"/>
            <a:ext cx="4927600" cy="579438"/>
          </a:xfrm>
          <a:prstGeom prst="rect">
            <a:avLst/>
          </a:prstGeom>
          <a:noFill/>
          <a:ln w="9525">
            <a:noFill/>
            <a:miter lim="800000"/>
            <a:headEnd/>
            <a:tailEnd/>
          </a:ln>
          <a:effectLst/>
        </p:spPr>
        <p:txBody>
          <a:bodyPr wrap="none" anchor="ctr">
            <a:prstTxWarp prst="textNoShape">
              <a:avLst/>
            </a:prstTxWarp>
            <a:spAutoFit/>
          </a:bodyPr>
          <a:lstStyle/>
          <a:p>
            <a:pPr algn="l"/>
            <a:r>
              <a:rPr lang="en-US" b="1">
                <a:solidFill>
                  <a:srgbClr val="0F116A"/>
                </a:solidFill>
              </a:rPr>
              <a:t>DNA </a:t>
            </a:r>
            <a:r>
              <a:rPr lang="en-US" sz="3200" b="1">
                <a:solidFill>
                  <a:srgbClr val="0F116A"/>
                </a:solidFill>
                <a:sym typeface="Symbol" charset="2"/>
              </a:rPr>
              <a:t>       </a:t>
            </a:r>
          </a:p>
        </p:txBody>
      </p:sp>
      <p:sp>
        <p:nvSpPr>
          <p:cNvPr id="478221" name="Freeform 13"/>
          <p:cNvSpPr>
            <a:spLocks/>
          </p:cNvSpPr>
          <p:nvPr/>
        </p:nvSpPr>
        <p:spPr bwMode="auto">
          <a:xfrm>
            <a:off x="2354263" y="5778500"/>
            <a:ext cx="722312" cy="331788"/>
          </a:xfrm>
          <a:custGeom>
            <a:avLst/>
            <a:gdLst/>
            <a:ahLst/>
            <a:cxnLst>
              <a:cxn ang="0">
                <a:pos x="22" y="8"/>
              </a:cxn>
              <a:cxn ang="0">
                <a:pos x="218" y="0"/>
              </a:cxn>
              <a:cxn ang="0">
                <a:pos x="398" y="33"/>
              </a:cxn>
              <a:cxn ang="0">
                <a:pos x="333" y="74"/>
              </a:cxn>
              <a:cxn ang="0">
                <a:pos x="153" y="16"/>
              </a:cxn>
              <a:cxn ang="0">
                <a:pos x="55" y="25"/>
              </a:cxn>
              <a:cxn ang="0">
                <a:pos x="96" y="74"/>
              </a:cxn>
              <a:cxn ang="0">
                <a:pos x="186" y="41"/>
              </a:cxn>
              <a:cxn ang="0">
                <a:pos x="300" y="49"/>
              </a:cxn>
              <a:cxn ang="0">
                <a:pos x="324" y="57"/>
              </a:cxn>
              <a:cxn ang="0">
                <a:pos x="316" y="98"/>
              </a:cxn>
              <a:cxn ang="0">
                <a:pos x="120" y="106"/>
              </a:cxn>
              <a:cxn ang="0">
                <a:pos x="88" y="155"/>
              </a:cxn>
              <a:cxn ang="0">
                <a:pos x="202" y="139"/>
              </a:cxn>
              <a:cxn ang="0">
                <a:pos x="333" y="106"/>
              </a:cxn>
              <a:cxn ang="0">
                <a:pos x="390" y="114"/>
              </a:cxn>
              <a:cxn ang="0">
                <a:pos x="382" y="147"/>
              </a:cxn>
              <a:cxn ang="0">
                <a:pos x="300" y="172"/>
              </a:cxn>
              <a:cxn ang="0">
                <a:pos x="55" y="131"/>
              </a:cxn>
              <a:cxn ang="0">
                <a:pos x="6" y="123"/>
              </a:cxn>
              <a:cxn ang="0">
                <a:pos x="267" y="147"/>
              </a:cxn>
              <a:cxn ang="0">
                <a:pos x="390" y="106"/>
              </a:cxn>
              <a:cxn ang="0">
                <a:pos x="455" y="82"/>
              </a:cxn>
            </a:cxnLst>
            <a:rect l="0" t="0" r="r" b="b"/>
            <a:pathLst>
              <a:path w="455" h="209">
                <a:moveTo>
                  <a:pt x="22" y="8"/>
                </a:moveTo>
                <a:cubicBezTo>
                  <a:pt x="81" y="48"/>
                  <a:pt x="152" y="16"/>
                  <a:pt x="218" y="0"/>
                </a:cubicBezTo>
                <a:cubicBezTo>
                  <a:pt x="409" y="11"/>
                  <a:pt x="296" y="0"/>
                  <a:pt x="398" y="33"/>
                </a:cubicBezTo>
                <a:cubicBezTo>
                  <a:pt x="386" y="89"/>
                  <a:pt x="388" y="87"/>
                  <a:pt x="333" y="74"/>
                </a:cubicBezTo>
                <a:cubicBezTo>
                  <a:pt x="280" y="21"/>
                  <a:pt x="223" y="23"/>
                  <a:pt x="153" y="16"/>
                </a:cubicBezTo>
                <a:cubicBezTo>
                  <a:pt x="120" y="19"/>
                  <a:pt x="86" y="15"/>
                  <a:pt x="55" y="25"/>
                </a:cubicBezTo>
                <a:cubicBezTo>
                  <a:pt x="0" y="41"/>
                  <a:pt x="92" y="72"/>
                  <a:pt x="96" y="74"/>
                </a:cubicBezTo>
                <a:cubicBezTo>
                  <a:pt x="134" y="66"/>
                  <a:pt x="158" y="67"/>
                  <a:pt x="186" y="41"/>
                </a:cubicBezTo>
                <a:cubicBezTo>
                  <a:pt x="224" y="43"/>
                  <a:pt x="262" y="44"/>
                  <a:pt x="300" y="49"/>
                </a:cubicBezTo>
                <a:cubicBezTo>
                  <a:pt x="308" y="49"/>
                  <a:pt x="321" y="48"/>
                  <a:pt x="324" y="57"/>
                </a:cubicBezTo>
                <a:cubicBezTo>
                  <a:pt x="328" y="70"/>
                  <a:pt x="329" y="94"/>
                  <a:pt x="316" y="98"/>
                </a:cubicBezTo>
                <a:cubicBezTo>
                  <a:pt x="252" y="113"/>
                  <a:pt x="185" y="103"/>
                  <a:pt x="120" y="106"/>
                </a:cubicBezTo>
                <a:cubicBezTo>
                  <a:pt x="83" y="113"/>
                  <a:pt x="45" y="115"/>
                  <a:pt x="88" y="155"/>
                </a:cubicBezTo>
                <a:cubicBezTo>
                  <a:pt x="125" y="148"/>
                  <a:pt x="164" y="146"/>
                  <a:pt x="202" y="139"/>
                </a:cubicBezTo>
                <a:cubicBezTo>
                  <a:pt x="247" y="129"/>
                  <a:pt x="286" y="113"/>
                  <a:pt x="333" y="106"/>
                </a:cubicBezTo>
                <a:cubicBezTo>
                  <a:pt x="352" y="108"/>
                  <a:pt x="375" y="101"/>
                  <a:pt x="390" y="114"/>
                </a:cubicBezTo>
                <a:cubicBezTo>
                  <a:pt x="398" y="121"/>
                  <a:pt x="390" y="139"/>
                  <a:pt x="382" y="147"/>
                </a:cubicBezTo>
                <a:cubicBezTo>
                  <a:pt x="376" y="151"/>
                  <a:pt x="313" y="168"/>
                  <a:pt x="300" y="172"/>
                </a:cubicBezTo>
                <a:cubicBezTo>
                  <a:pt x="211" y="164"/>
                  <a:pt x="139" y="151"/>
                  <a:pt x="55" y="131"/>
                </a:cubicBezTo>
                <a:cubicBezTo>
                  <a:pt x="22" y="107"/>
                  <a:pt x="20" y="77"/>
                  <a:pt x="6" y="123"/>
                </a:cubicBezTo>
                <a:cubicBezTo>
                  <a:pt x="34" y="209"/>
                  <a:pt x="243" y="147"/>
                  <a:pt x="267" y="147"/>
                </a:cubicBezTo>
                <a:cubicBezTo>
                  <a:pt x="308" y="133"/>
                  <a:pt x="348" y="119"/>
                  <a:pt x="390" y="106"/>
                </a:cubicBezTo>
                <a:cubicBezTo>
                  <a:pt x="412" y="91"/>
                  <a:pt x="427" y="82"/>
                  <a:pt x="455" y="82"/>
                </a:cubicBezTo>
              </a:path>
            </a:pathLst>
          </a:custGeom>
          <a:noFill/>
          <a:ln w="38100" cap="flat" cmpd="sng">
            <a:solidFill>
              <a:srgbClr val="5E2E08"/>
            </a:solidFill>
            <a:prstDash val="solid"/>
            <a:round/>
            <a:headEnd/>
            <a:tailEnd/>
          </a:ln>
          <a:effectLst/>
        </p:spPr>
        <p:txBody>
          <a:bodyPr wrap="none" anchor="ctr">
            <a:prstTxWarp prst="textNoShape">
              <a:avLst/>
            </a:prstTxWarp>
          </a:bodyPr>
          <a:lstStyle/>
          <a:p>
            <a:endParaRPr lang="en-US"/>
          </a:p>
        </p:txBody>
      </p:sp>
      <p:sp>
        <p:nvSpPr>
          <p:cNvPr id="478222" name="Freeform 14"/>
          <p:cNvSpPr>
            <a:spLocks/>
          </p:cNvSpPr>
          <p:nvPr/>
        </p:nvSpPr>
        <p:spPr bwMode="auto">
          <a:xfrm>
            <a:off x="3603625" y="5829300"/>
            <a:ext cx="652463" cy="228600"/>
          </a:xfrm>
          <a:custGeom>
            <a:avLst/>
            <a:gdLst/>
            <a:ahLst/>
            <a:cxnLst>
              <a:cxn ang="0">
                <a:pos x="0" y="57"/>
              </a:cxn>
              <a:cxn ang="0">
                <a:pos x="171" y="0"/>
              </a:cxn>
              <a:cxn ang="0">
                <a:pos x="277" y="32"/>
              </a:cxn>
              <a:cxn ang="0">
                <a:pos x="318" y="73"/>
              </a:cxn>
              <a:cxn ang="0">
                <a:pos x="253" y="73"/>
              </a:cxn>
              <a:cxn ang="0">
                <a:pos x="204" y="57"/>
              </a:cxn>
              <a:cxn ang="0">
                <a:pos x="65" y="98"/>
              </a:cxn>
              <a:cxn ang="0">
                <a:pos x="155" y="122"/>
              </a:cxn>
              <a:cxn ang="0">
                <a:pos x="310" y="106"/>
              </a:cxn>
              <a:cxn ang="0">
                <a:pos x="391" y="114"/>
              </a:cxn>
              <a:cxn ang="0">
                <a:pos x="326" y="8"/>
              </a:cxn>
            </a:cxnLst>
            <a:rect l="0" t="0" r="r" b="b"/>
            <a:pathLst>
              <a:path w="411" h="144">
                <a:moveTo>
                  <a:pt x="0" y="57"/>
                </a:moveTo>
                <a:cubicBezTo>
                  <a:pt x="58" y="42"/>
                  <a:pt x="111" y="14"/>
                  <a:pt x="171" y="0"/>
                </a:cubicBezTo>
                <a:cubicBezTo>
                  <a:pt x="207" y="5"/>
                  <a:pt x="247" y="6"/>
                  <a:pt x="277" y="32"/>
                </a:cubicBezTo>
                <a:cubicBezTo>
                  <a:pt x="291" y="44"/>
                  <a:pt x="318" y="73"/>
                  <a:pt x="318" y="73"/>
                </a:cubicBezTo>
                <a:cubicBezTo>
                  <a:pt x="300" y="127"/>
                  <a:pt x="286" y="87"/>
                  <a:pt x="253" y="73"/>
                </a:cubicBezTo>
                <a:cubicBezTo>
                  <a:pt x="237" y="66"/>
                  <a:pt x="204" y="57"/>
                  <a:pt x="204" y="57"/>
                </a:cubicBezTo>
                <a:cubicBezTo>
                  <a:pt x="101" y="64"/>
                  <a:pt x="113" y="46"/>
                  <a:pt x="65" y="98"/>
                </a:cubicBezTo>
                <a:cubicBezTo>
                  <a:pt x="80" y="144"/>
                  <a:pt x="109" y="128"/>
                  <a:pt x="155" y="122"/>
                </a:cubicBezTo>
                <a:cubicBezTo>
                  <a:pt x="238" y="94"/>
                  <a:pt x="146" y="94"/>
                  <a:pt x="310" y="106"/>
                </a:cubicBezTo>
                <a:cubicBezTo>
                  <a:pt x="369" y="125"/>
                  <a:pt x="342" y="126"/>
                  <a:pt x="391" y="114"/>
                </a:cubicBezTo>
                <a:cubicBezTo>
                  <a:pt x="411" y="58"/>
                  <a:pt x="391" y="8"/>
                  <a:pt x="326" y="8"/>
                </a:cubicBezTo>
              </a:path>
            </a:pathLst>
          </a:custGeom>
          <a:noFill/>
          <a:ln w="38100" cap="flat" cmpd="sng">
            <a:solidFill>
              <a:srgbClr val="5E2E08"/>
            </a:solidFill>
            <a:prstDash val="solid"/>
            <a:round/>
            <a:headEnd/>
            <a:tailEnd/>
          </a:ln>
          <a:effectLst/>
        </p:spPr>
        <p:txBody>
          <a:bodyPr wrap="none" anchor="ctr">
            <a:prstTxWarp prst="textNoShape">
              <a:avLst/>
            </a:prstTxWarp>
          </a:bodyPr>
          <a:lstStyle/>
          <a:p>
            <a:endParaRPr lang="en-US"/>
          </a:p>
        </p:txBody>
      </p:sp>
      <p:sp>
        <p:nvSpPr>
          <p:cNvPr id="478223" name="Freeform 15"/>
          <p:cNvSpPr>
            <a:spLocks/>
          </p:cNvSpPr>
          <p:nvPr/>
        </p:nvSpPr>
        <p:spPr bwMode="auto">
          <a:xfrm>
            <a:off x="4903788" y="5867400"/>
            <a:ext cx="390525" cy="152400"/>
          </a:xfrm>
          <a:custGeom>
            <a:avLst/>
            <a:gdLst/>
            <a:ahLst/>
            <a:cxnLst>
              <a:cxn ang="0">
                <a:pos x="58" y="15"/>
              </a:cxn>
              <a:cxn ang="0">
                <a:pos x="221" y="7"/>
              </a:cxn>
              <a:cxn ang="0">
                <a:pos x="107" y="48"/>
              </a:cxn>
              <a:cxn ang="0">
                <a:pos x="9" y="56"/>
              </a:cxn>
              <a:cxn ang="0">
                <a:pos x="17" y="81"/>
              </a:cxn>
              <a:cxn ang="0">
                <a:pos x="58" y="105"/>
              </a:cxn>
            </a:cxnLst>
            <a:rect l="0" t="0" r="r" b="b"/>
            <a:pathLst>
              <a:path w="246" h="105">
                <a:moveTo>
                  <a:pt x="58" y="15"/>
                </a:moveTo>
                <a:cubicBezTo>
                  <a:pt x="117" y="0"/>
                  <a:pt x="159" y="0"/>
                  <a:pt x="221" y="7"/>
                </a:cubicBezTo>
                <a:cubicBezTo>
                  <a:pt x="246" y="86"/>
                  <a:pt x="185" y="53"/>
                  <a:pt x="107" y="48"/>
                </a:cubicBezTo>
                <a:cubicBezTo>
                  <a:pt x="74" y="50"/>
                  <a:pt x="39" y="44"/>
                  <a:pt x="9" y="56"/>
                </a:cubicBezTo>
                <a:cubicBezTo>
                  <a:pt x="0" y="59"/>
                  <a:pt x="11" y="74"/>
                  <a:pt x="17" y="81"/>
                </a:cubicBezTo>
                <a:cubicBezTo>
                  <a:pt x="24" y="90"/>
                  <a:pt x="46" y="99"/>
                  <a:pt x="58" y="105"/>
                </a:cubicBezTo>
              </a:path>
            </a:pathLst>
          </a:custGeom>
          <a:noFill/>
          <a:ln w="38100" cap="flat" cmpd="sng">
            <a:solidFill>
              <a:srgbClr val="5E2E08"/>
            </a:solidFill>
            <a:prstDash val="solid"/>
            <a:round/>
            <a:headEnd/>
            <a:tailEnd/>
          </a:ln>
          <a:effectLst/>
        </p:spPr>
        <p:txBody>
          <a:bodyPr wrap="none" anchor="ctr">
            <a:prstTxWarp prst="textNoShape">
              <a:avLst/>
            </a:prstTxWarp>
          </a:bodyPr>
          <a:lstStyle/>
          <a:p>
            <a:endParaRPr lang="en-US"/>
          </a:p>
        </p:txBody>
      </p:sp>
      <p:sp>
        <p:nvSpPr>
          <p:cNvPr id="478224" name="Freeform 16"/>
          <p:cNvSpPr>
            <a:spLocks/>
          </p:cNvSpPr>
          <p:nvPr/>
        </p:nvSpPr>
        <p:spPr bwMode="auto">
          <a:xfrm>
            <a:off x="5891213" y="5899150"/>
            <a:ext cx="406400" cy="130175"/>
          </a:xfrm>
          <a:custGeom>
            <a:avLst/>
            <a:gdLst/>
            <a:ahLst/>
            <a:cxnLst>
              <a:cxn ang="0">
                <a:pos x="0" y="0"/>
              </a:cxn>
              <a:cxn ang="0">
                <a:pos x="49" y="8"/>
              </a:cxn>
              <a:cxn ang="0">
                <a:pos x="123" y="82"/>
              </a:cxn>
              <a:cxn ang="0">
                <a:pos x="204" y="66"/>
              </a:cxn>
              <a:cxn ang="0">
                <a:pos x="229" y="57"/>
              </a:cxn>
              <a:cxn ang="0">
                <a:pos x="245" y="25"/>
              </a:cxn>
            </a:cxnLst>
            <a:rect l="0" t="0" r="r" b="b"/>
            <a:pathLst>
              <a:path w="256" h="82">
                <a:moveTo>
                  <a:pt x="0" y="0"/>
                </a:moveTo>
                <a:cubicBezTo>
                  <a:pt x="16" y="2"/>
                  <a:pt x="33" y="2"/>
                  <a:pt x="49" y="8"/>
                </a:cubicBezTo>
                <a:cubicBezTo>
                  <a:pt x="80" y="19"/>
                  <a:pt x="72" y="65"/>
                  <a:pt x="123" y="82"/>
                </a:cubicBezTo>
                <a:cubicBezTo>
                  <a:pt x="150" y="76"/>
                  <a:pt x="177" y="72"/>
                  <a:pt x="204" y="66"/>
                </a:cubicBezTo>
                <a:cubicBezTo>
                  <a:pt x="212" y="63"/>
                  <a:pt x="223" y="63"/>
                  <a:pt x="229" y="57"/>
                </a:cubicBezTo>
                <a:cubicBezTo>
                  <a:pt x="256" y="22"/>
                  <a:pt x="221" y="25"/>
                  <a:pt x="245" y="25"/>
                </a:cubicBezTo>
              </a:path>
            </a:pathLst>
          </a:custGeom>
          <a:noFill/>
          <a:ln w="38100" cap="flat" cmpd="sng">
            <a:solidFill>
              <a:srgbClr val="5E2E08"/>
            </a:solidFill>
            <a:prstDash val="solid"/>
            <a:round/>
            <a:headEnd/>
            <a:tailEnd/>
          </a:ln>
          <a:effectLst/>
        </p:spPr>
        <p:txBody>
          <a:bodyPr wrap="none" anchor="ctr">
            <a:prstTxWarp prst="textNoShape">
              <a:avLst/>
            </a:prstTxWarp>
          </a:bodyPr>
          <a:lstStyle/>
          <a:p>
            <a:endParaRPr lang="en-US"/>
          </a:p>
        </p:txBody>
      </p:sp>
      <p:sp>
        <p:nvSpPr>
          <p:cNvPr id="478225" name="Rectangle 17"/>
          <p:cNvSpPr>
            <a:spLocks noChangeArrowheads="1"/>
          </p:cNvSpPr>
          <p:nvPr/>
        </p:nvSpPr>
        <p:spPr bwMode="auto">
          <a:xfrm>
            <a:off x="1393825" y="5715000"/>
            <a:ext cx="228600" cy="38100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478226" name="Rectangle 18"/>
          <p:cNvSpPr>
            <a:spLocks noChangeArrowheads="1"/>
          </p:cNvSpPr>
          <p:nvPr/>
        </p:nvSpPr>
        <p:spPr bwMode="auto">
          <a:xfrm>
            <a:off x="1393825" y="5867400"/>
            <a:ext cx="228600" cy="228600"/>
          </a:xfrm>
          <a:prstGeom prst="rect">
            <a:avLst/>
          </a:prstGeom>
          <a:solidFill>
            <a:srgbClr val="5E2E08"/>
          </a:solidFill>
          <a:ln w="9525">
            <a:solidFill>
              <a:schemeClr val="tx1"/>
            </a:solidFill>
            <a:miter lim="800000"/>
            <a:headEnd/>
            <a:tailEnd/>
          </a:ln>
          <a:effectLst/>
        </p:spPr>
        <p:txBody>
          <a:bodyPr wrap="none" anchor="ctr">
            <a:prstTxWarp prst="textNoShape">
              <a:avLst/>
            </a:prstTxWarp>
          </a:bodyPr>
          <a:lstStyle/>
          <a:p>
            <a:endParaRPr lang="en-US"/>
          </a:p>
        </p:txBody>
      </p:sp>
      <p:sp>
        <p:nvSpPr>
          <p:cNvPr id="478227" name="Rectangle 19"/>
          <p:cNvSpPr>
            <a:spLocks noChangeArrowheads="1"/>
          </p:cNvSpPr>
          <p:nvPr/>
        </p:nvSpPr>
        <p:spPr bwMode="auto">
          <a:xfrm>
            <a:off x="2163763" y="6384925"/>
            <a:ext cx="3517900" cy="412750"/>
          </a:xfrm>
          <a:prstGeom prst="rect">
            <a:avLst/>
          </a:prstGeom>
          <a:noFill/>
          <a:ln w="9525">
            <a:noFill/>
            <a:miter lim="800000"/>
            <a:headEnd/>
            <a:tailEnd/>
          </a:ln>
          <a:effectLst/>
        </p:spPr>
        <p:txBody>
          <a:bodyPr wrap="none" anchor="ctr">
            <a:prstTxWarp prst="textNoShape">
              <a:avLst/>
            </a:prstTxWarp>
            <a:spAutoFit/>
          </a:bodyPr>
          <a:lstStyle/>
          <a:p>
            <a:r>
              <a:rPr lang="en-US" sz="2100" b="1">
                <a:solidFill>
                  <a:srgbClr val="0F116A"/>
                </a:solidFill>
              </a:rPr>
              <a:t>“swimming through Jello”</a:t>
            </a:r>
          </a:p>
        </p:txBody>
      </p:sp>
    </p:spTree>
    <p:extLst>
      <p:ext uri="{BB962C8B-B14F-4D97-AF65-F5344CB8AC3E}">
        <p14:creationId xmlns:p14="http://schemas.microsoft.com/office/powerpoint/2010/main" val="19026498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8214"/>
                                        </p:tgtEl>
                                        <p:attrNameLst>
                                          <p:attrName>style.visibility</p:attrName>
                                        </p:attrNameLst>
                                      </p:cBhvr>
                                      <p:to>
                                        <p:strVal val="visible"/>
                                      </p:to>
                                    </p:set>
                                    <p:animEffect transition="in" filter="wipe(left)">
                                      <p:cBhvr>
                                        <p:cTn id="7" dur="500"/>
                                        <p:tgtEl>
                                          <p:spTgt spid="478214"/>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8219">
                                            <p:txEl>
                                              <p:pRg st="0" end="0"/>
                                            </p:txEl>
                                          </p:spTgt>
                                        </p:tgtEl>
                                        <p:attrNameLst>
                                          <p:attrName>style.visibility</p:attrName>
                                        </p:attrNameLst>
                                      </p:cBhvr>
                                      <p:to>
                                        <p:strVal val="visible"/>
                                      </p:to>
                                    </p:set>
                                    <p:animEffect transition="in" filter="wipe(left)">
                                      <p:cBhvr>
                                        <p:cTn id="12" dur="500"/>
                                        <p:tgtEl>
                                          <p:spTgt spid="478219">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Pong"/>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78218">
                                            <p:txEl>
                                              <p:pRg st="0" end="0"/>
                                            </p:txEl>
                                          </p:spTgt>
                                        </p:tgtEl>
                                        <p:attrNameLst>
                                          <p:attrName>style.visibility</p:attrName>
                                        </p:attrNameLst>
                                      </p:cBhvr>
                                      <p:to>
                                        <p:strVal val="visible"/>
                                      </p:to>
                                    </p:set>
                                    <p:animEffect transition="in" filter="wipe(left)">
                                      <p:cBhvr>
                                        <p:cTn id="17" dur="500"/>
                                        <p:tgtEl>
                                          <p:spTgt spid="478218">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Pong"/>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78226"/>
                                        </p:tgtEl>
                                        <p:attrNameLst>
                                          <p:attrName>style.visibility</p:attrName>
                                        </p:attrNameLst>
                                      </p:cBhvr>
                                      <p:to>
                                        <p:strVal val="visible"/>
                                      </p:to>
                                    </p:set>
                                    <p:animEffect transition="in" filter="wipe(down)">
                                      <p:cBhvr>
                                        <p:cTn id="22" dur="500"/>
                                        <p:tgtEl>
                                          <p:spTgt spid="478226"/>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478221"/>
                                        </p:tgtEl>
                                        <p:attrNameLst>
                                          <p:attrName>style.visibility</p:attrName>
                                        </p:attrNameLst>
                                      </p:cBhvr>
                                      <p:to>
                                        <p:strVal val="visible"/>
                                      </p:to>
                                    </p:set>
                                    <p:anim calcmode="lin" valueType="num">
                                      <p:cBhvr>
                                        <p:cTn id="27" dur="1000" fill="hold"/>
                                        <p:tgtEl>
                                          <p:spTgt spid="478221"/>
                                        </p:tgtEl>
                                        <p:attrNameLst>
                                          <p:attrName>ppt_x</p:attrName>
                                        </p:attrNameLst>
                                      </p:cBhvr>
                                      <p:tavLst>
                                        <p:tav tm="0">
                                          <p:val>
                                            <p:strVal val="#ppt_x-.2"/>
                                          </p:val>
                                        </p:tav>
                                        <p:tav tm="100000">
                                          <p:val>
                                            <p:strVal val="#ppt_x"/>
                                          </p:val>
                                        </p:tav>
                                      </p:tavLst>
                                    </p:anim>
                                    <p:anim calcmode="lin" valueType="num">
                                      <p:cBhvr>
                                        <p:cTn id="28" dur="1000" fill="hold"/>
                                        <p:tgtEl>
                                          <p:spTgt spid="478221"/>
                                        </p:tgtEl>
                                        <p:attrNameLst>
                                          <p:attrName>ppt_y</p:attrName>
                                        </p:attrNameLst>
                                      </p:cBhvr>
                                      <p:tavLst>
                                        <p:tav tm="0">
                                          <p:val>
                                            <p:strVal val="#ppt_y"/>
                                          </p:val>
                                        </p:tav>
                                        <p:tav tm="100000">
                                          <p:val>
                                            <p:strVal val="#ppt_y"/>
                                          </p:val>
                                        </p:tav>
                                      </p:tavLst>
                                    </p:anim>
                                    <p:animEffect transition="in" filter="wipe(right)" prLst="gradientSize: 0.1">
                                      <p:cBhvr>
                                        <p:cTn id="29" dur="1000"/>
                                        <p:tgtEl>
                                          <p:spTgt spid="478221"/>
                                        </p:tgtEl>
                                      </p:cBhvr>
                                    </p:animEffect>
                                  </p:childTnLst>
                                  <p:subTnLst>
                                    <p:audio>
                                      <p:cMediaNode>
                                        <p:cTn display="0" masterRel="sameClick">
                                          <p:stCondLst>
                                            <p:cond evt="begin" delay="0">
                                              <p:tn val="25"/>
                                            </p:cond>
                                          </p:stCondLst>
                                          <p:endCondLst>
                                            <p:cond evt="onStopAudio" delay="0">
                                              <p:tgtEl>
                                                <p:sldTgt/>
                                              </p:tgtEl>
                                            </p:cond>
                                          </p:endCondLst>
                                        </p:cTn>
                                        <p:tgtEl>
                                          <p:sndTgt r:embed="rId5" name="Bubbles"/>
                                        </p:tgtEl>
                                      </p:cMediaNode>
                                    </p:audio>
                                  </p:subTnLst>
                                </p:cTn>
                              </p:par>
                            </p:childTnLst>
                          </p:cTn>
                        </p:par>
                        <p:par>
                          <p:cTn id="30" fill="hold">
                            <p:stCondLst>
                              <p:cond delay="1000"/>
                            </p:stCondLst>
                            <p:childTnLst>
                              <p:par>
                                <p:cTn id="31" presetID="29" presetClass="entr" presetSubtype="0" fill="hold" grpId="0" nodeType="afterEffect">
                                  <p:stCondLst>
                                    <p:cond delay="0"/>
                                  </p:stCondLst>
                                  <p:childTnLst>
                                    <p:set>
                                      <p:cBhvr>
                                        <p:cTn id="32" dur="1" fill="hold">
                                          <p:stCondLst>
                                            <p:cond delay="0"/>
                                          </p:stCondLst>
                                        </p:cTn>
                                        <p:tgtEl>
                                          <p:spTgt spid="478222"/>
                                        </p:tgtEl>
                                        <p:attrNameLst>
                                          <p:attrName>style.visibility</p:attrName>
                                        </p:attrNameLst>
                                      </p:cBhvr>
                                      <p:to>
                                        <p:strVal val="visible"/>
                                      </p:to>
                                    </p:set>
                                    <p:anim calcmode="lin" valueType="num">
                                      <p:cBhvr>
                                        <p:cTn id="33" dur="2000" fill="hold"/>
                                        <p:tgtEl>
                                          <p:spTgt spid="478222"/>
                                        </p:tgtEl>
                                        <p:attrNameLst>
                                          <p:attrName>ppt_x</p:attrName>
                                        </p:attrNameLst>
                                      </p:cBhvr>
                                      <p:tavLst>
                                        <p:tav tm="0">
                                          <p:val>
                                            <p:strVal val="#ppt_x-.2"/>
                                          </p:val>
                                        </p:tav>
                                        <p:tav tm="100000">
                                          <p:val>
                                            <p:strVal val="#ppt_x"/>
                                          </p:val>
                                        </p:tav>
                                      </p:tavLst>
                                    </p:anim>
                                    <p:anim calcmode="lin" valueType="num">
                                      <p:cBhvr>
                                        <p:cTn id="34" dur="2000" fill="hold"/>
                                        <p:tgtEl>
                                          <p:spTgt spid="478222"/>
                                        </p:tgtEl>
                                        <p:attrNameLst>
                                          <p:attrName>ppt_y</p:attrName>
                                        </p:attrNameLst>
                                      </p:cBhvr>
                                      <p:tavLst>
                                        <p:tav tm="0">
                                          <p:val>
                                            <p:strVal val="#ppt_y"/>
                                          </p:val>
                                        </p:tav>
                                        <p:tav tm="100000">
                                          <p:val>
                                            <p:strVal val="#ppt_y"/>
                                          </p:val>
                                        </p:tav>
                                      </p:tavLst>
                                    </p:anim>
                                    <p:animEffect transition="in" filter="wipe(right)" prLst="gradientSize: 0.1">
                                      <p:cBhvr>
                                        <p:cTn id="35" dur="2000"/>
                                        <p:tgtEl>
                                          <p:spTgt spid="478222"/>
                                        </p:tgtEl>
                                      </p:cBhvr>
                                    </p:animEffect>
                                  </p:childTnLst>
                                  <p:subTnLst>
                                    <p:audio>
                                      <p:cMediaNode>
                                        <p:cTn display="0" masterRel="sameClick">
                                          <p:stCondLst>
                                            <p:cond evt="begin" delay="0">
                                              <p:tn val="31"/>
                                            </p:cond>
                                          </p:stCondLst>
                                          <p:endCondLst>
                                            <p:cond evt="onStopAudio" delay="0">
                                              <p:tgtEl>
                                                <p:sldTgt/>
                                              </p:tgtEl>
                                            </p:cond>
                                          </p:endCondLst>
                                        </p:cTn>
                                        <p:tgtEl>
                                          <p:sndTgt r:embed="rId5" name="Bubbles"/>
                                        </p:tgtEl>
                                      </p:cMediaNode>
                                    </p:audio>
                                  </p:subTnLst>
                                </p:cTn>
                              </p:par>
                            </p:childTnLst>
                          </p:cTn>
                        </p:par>
                        <p:par>
                          <p:cTn id="36" fill="hold">
                            <p:stCondLst>
                              <p:cond delay="3000"/>
                            </p:stCondLst>
                            <p:childTnLst>
                              <p:par>
                                <p:cTn id="37" presetID="29" presetClass="entr" presetSubtype="0" fill="hold" grpId="0" nodeType="afterEffect">
                                  <p:stCondLst>
                                    <p:cond delay="0"/>
                                  </p:stCondLst>
                                  <p:childTnLst>
                                    <p:set>
                                      <p:cBhvr>
                                        <p:cTn id="38" dur="1" fill="hold">
                                          <p:stCondLst>
                                            <p:cond delay="0"/>
                                          </p:stCondLst>
                                        </p:cTn>
                                        <p:tgtEl>
                                          <p:spTgt spid="478223"/>
                                        </p:tgtEl>
                                        <p:attrNameLst>
                                          <p:attrName>style.visibility</p:attrName>
                                        </p:attrNameLst>
                                      </p:cBhvr>
                                      <p:to>
                                        <p:strVal val="visible"/>
                                      </p:to>
                                    </p:set>
                                    <p:anim calcmode="lin" valueType="num">
                                      <p:cBhvr>
                                        <p:cTn id="39" dur="2000" fill="hold"/>
                                        <p:tgtEl>
                                          <p:spTgt spid="478223"/>
                                        </p:tgtEl>
                                        <p:attrNameLst>
                                          <p:attrName>ppt_x</p:attrName>
                                        </p:attrNameLst>
                                      </p:cBhvr>
                                      <p:tavLst>
                                        <p:tav tm="0">
                                          <p:val>
                                            <p:strVal val="#ppt_x-.2"/>
                                          </p:val>
                                        </p:tav>
                                        <p:tav tm="100000">
                                          <p:val>
                                            <p:strVal val="#ppt_x"/>
                                          </p:val>
                                        </p:tav>
                                      </p:tavLst>
                                    </p:anim>
                                    <p:anim calcmode="lin" valueType="num">
                                      <p:cBhvr>
                                        <p:cTn id="40" dur="2000" fill="hold"/>
                                        <p:tgtEl>
                                          <p:spTgt spid="478223"/>
                                        </p:tgtEl>
                                        <p:attrNameLst>
                                          <p:attrName>ppt_y</p:attrName>
                                        </p:attrNameLst>
                                      </p:cBhvr>
                                      <p:tavLst>
                                        <p:tav tm="0">
                                          <p:val>
                                            <p:strVal val="#ppt_y"/>
                                          </p:val>
                                        </p:tav>
                                        <p:tav tm="100000">
                                          <p:val>
                                            <p:strVal val="#ppt_y"/>
                                          </p:val>
                                        </p:tav>
                                      </p:tavLst>
                                    </p:anim>
                                    <p:animEffect transition="in" filter="wipe(right)" prLst="gradientSize: 0.1">
                                      <p:cBhvr>
                                        <p:cTn id="41" dur="2000"/>
                                        <p:tgtEl>
                                          <p:spTgt spid="478223"/>
                                        </p:tgtEl>
                                      </p:cBhvr>
                                    </p:animEffect>
                                  </p:childTnLst>
                                  <p:subTnLst>
                                    <p:audio>
                                      <p:cMediaNode>
                                        <p:cTn display="0" masterRel="sameClick">
                                          <p:stCondLst>
                                            <p:cond evt="begin" delay="0">
                                              <p:tn val="37"/>
                                            </p:cond>
                                          </p:stCondLst>
                                          <p:endCondLst>
                                            <p:cond evt="onStopAudio" delay="0">
                                              <p:tgtEl>
                                                <p:sldTgt/>
                                              </p:tgtEl>
                                            </p:cond>
                                          </p:endCondLst>
                                        </p:cTn>
                                        <p:tgtEl>
                                          <p:sndTgt r:embed="rId5" name="Bubbles"/>
                                        </p:tgtEl>
                                      </p:cMediaNode>
                                    </p:audio>
                                  </p:subTnLst>
                                </p:cTn>
                              </p:par>
                            </p:childTnLst>
                          </p:cTn>
                        </p:par>
                        <p:par>
                          <p:cTn id="42" fill="hold">
                            <p:stCondLst>
                              <p:cond delay="5000"/>
                            </p:stCondLst>
                            <p:childTnLst>
                              <p:par>
                                <p:cTn id="43" presetID="29" presetClass="entr" presetSubtype="0" fill="hold" grpId="0" nodeType="afterEffect">
                                  <p:stCondLst>
                                    <p:cond delay="0"/>
                                  </p:stCondLst>
                                  <p:childTnLst>
                                    <p:set>
                                      <p:cBhvr>
                                        <p:cTn id="44" dur="1" fill="hold">
                                          <p:stCondLst>
                                            <p:cond delay="0"/>
                                          </p:stCondLst>
                                        </p:cTn>
                                        <p:tgtEl>
                                          <p:spTgt spid="478224"/>
                                        </p:tgtEl>
                                        <p:attrNameLst>
                                          <p:attrName>style.visibility</p:attrName>
                                        </p:attrNameLst>
                                      </p:cBhvr>
                                      <p:to>
                                        <p:strVal val="visible"/>
                                      </p:to>
                                    </p:set>
                                    <p:anim calcmode="lin" valueType="num">
                                      <p:cBhvr>
                                        <p:cTn id="45" dur="2000" fill="hold"/>
                                        <p:tgtEl>
                                          <p:spTgt spid="478224"/>
                                        </p:tgtEl>
                                        <p:attrNameLst>
                                          <p:attrName>ppt_x</p:attrName>
                                        </p:attrNameLst>
                                      </p:cBhvr>
                                      <p:tavLst>
                                        <p:tav tm="0">
                                          <p:val>
                                            <p:strVal val="#ppt_x-.2"/>
                                          </p:val>
                                        </p:tav>
                                        <p:tav tm="100000">
                                          <p:val>
                                            <p:strVal val="#ppt_x"/>
                                          </p:val>
                                        </p:tav>
                                      </p:tavLst>
                                    </p:anim>
                                    <p:anim calcmode="lin" valueType="num">
                                      <p:cBhvr>
                                        <p:cTn id="46" dur="2000" fill="hold"/>
                                        <p:tgtEl>
                                          <p:spTgt spid="478224"/>
                                        </p:tgtEl>
                                        <p:attrNameLst>
                                          <p:attrName>ppt_y</p:attrName>
                                        </p:attrNameLst>
                                      </p:cBhvr>
                                      <p:tavLst>
                                        <p:tav tm="0">
                                          <p:val>
                                            <p:strVal val="#ppt_y"/>
                                          </p:val>
                                        </p:tav>
                                        <p:tav tm="100000">
                                          <p:val>
                                            <p:strVal val="#ppt_y"/>
                                          </p:val>
                                        </p:tav>
                                      </p:tavLst>
                                    </p:anim>
                                    <p:animEffect transition="in" filter="wipe(right)" prLst="gradientSize: 0.1">
                                      <p:cBhvr>
                                        <p:cTn id="47" dur="2000"/>
                                        <p:tgtEl>
                                          <p:spTgt spid="478224"/>
                                        </p:tgtEl>
                                      </p:cBhvr>
                                    </p:animEffect>
                                  </p:childTnLst>
                                  <p:subTnLst>
                                    <p:audio>
                                      <p:cMediaNode>
                                        <p:cTn display="0" masterRel="sameClick">
                                          <p:stCondLst>
                                            <p:cond evt="begin" delay="0">
                                              <p:tn val="43"/>
                                            </p:cond>
                                          </p:stCondLst>
                                          <p:endCondLst>
                                            <p:cond evt="onStopAudio" delay="0">
                                              <p:tgtEl>
                                                <p:sldTgt/>
                                              </p:tgtEl>
                                            </p:cond>
                                          </p:endCondLst>
                                        </p:cTn>
                                        <p:tgtEl>
                                          <p:sndTgt r:embed="rId5" name="Bubbles"/>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78227">
                                            <p:txEl>
                                              <p:pRg st="0" end="0"/>
                                            </p:txEl>
                                          </p:spTgt>
                                        </p:tgtEl>
                                        <p:attrNameLst>
                                          <p:attrName>style.visibility</p:attrName>
                                        </p:attrNameLst>
                                      </p:cBhvr>
                                      <p:to>
                                        <p:strVal val="visible"/>
                                      </p:to>
                                    </p:set>
                                    <p:animEffect transition="in" filter="wipe(left)">
                                      <p:cBhvr>
                                        <p:cTn id="52" dur="500"/>
                                        <p:tgtEl>
                                          <p:spTgt spid="4782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4" grpId="0" animBg="1"/>
      <p:bldP spid="478218" grpId="0" build="p" autoUpdateAnimBg="0"/>
      <p:bldP spid="478219" grpId="0" build="p" autoUpdateAnimBg="0"/>
      <p:bldP spid="478221" grpId="0" animBg="1"/>
      <p:bldP spid="478222" grpId="0" animBg="1"/>
      <p:bldP spid="478223" grpId="0" animBg="1"/>
      <p:bldP spid="478224" grpId="0" animBg="1"/>
      <p:bldP spid="478226" grpId="0" animBg="1"/>
      <p:bldP spid="47822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0258" name="Rectangle 2" descr="Rectangle: Click to edit Master text styles&#10;Second level&#10;Third level&#10;Fourth level&#10;Fifth level"/>
          <p:cNvSpPr>
            <a:spLocks noGrp="1" noChangeArrowheads="1"/>
          </p:cNvSpPr>
          <p:nvPr>
            <p:ph type="body" idx="1"/>
          </p:nvPr>
        </p:nvSpPr>
        <p:spPr>
          <a:xfrm>
            <a:off x="838200" y="1143000"/>
            <a:ext cx="8077200" cy="3352800"/>
          </a:xfrm>
        </p:spPr>
        <p:txBody>
          <a:bodyPr/>
          <a:lstStyle/>
          <a:p>
            <a:pPr>
              <a:lnSpc>
                <a:spcPct val="110000"/>
              </a:lnSpc>
            </a:pPr>
            <a:r>
              <a:rPr lang="en-US" dirty="0"/>
              <a:t>DNA moves in an electrical field…</a:t>
            </a:r>
          </a:p>
          <a:p>
            <a:pPr marL="1085850" lvl="2">
              <a:lnSpc>
                <a:spcPct val="110000"/>
              </a:lnSpc>
            </a:pPr>
            <a:r>
              <a:rPr lang="en-US" dirty="0" smtClean="0"/>
              <a:t>size </a:t>
            </a:r>
            <a:r>
              <a:rPr lang="en-US" dirty="0"/>
              <a:t>of DNA fragment affects how far it travels</a:t>
            </a:r>
            <a:endParaRPr lang="en-US" dirty="0">
              <a:solidFill>
                <a:srgbClr val="CC0000"/>
              </a:solidFill>
            </a:endParaRPr>
          </a:p>
          <a:p>
            <a:pPr marL="1428750" lvl="3">
              <a:lnSpc>
                <a:spcPct val="110000"/>
              </a:lnSpc>
            </a:pPr>
            <a:r>
              <a:rPr lang="en-US" dirty="0"/>
              <a:t>small pieces travel farther</a:t>
            </a:r>
          </a:p>
          <a:p>
            <a:pPr marL="1428750" lvl="3">
              <a:lnSpc>
                <a:spcPct val="110000"/>
              </a:lnSpc>
            </a:pPr>
            <a:r>
              <a:rPr lang="en-US" dirty="0"/>
              <a:t>large pieces travel slower &amp; lag </a:t>
            </a:r>
            <a:r>
              <a:rPr lang="en-US" dirty="0" smtClean="0"/>
              <a:t>behind</a:t>
            </a:r>
          </a:p>
          <a:p>
            <a:pPr marL="1428750" lvl="3">
              <a:lnSpc>
                <a:spcPct val="110000"/>
              </a:lnSpc>
            </a:pPr>
            <a:r>
              <a:rPr lang="en-US" dirty="0" smtClean="0"/>
              <a:t>The Mac Truck vs. The Motorcycle</a:t>
            </a:r>
            <a:endParaRPr lang="en-US" dirty="0"/>
          </a:p>
        </p:txBody>
      </p:sp>
      <p:sp>
        <p:nvSpPr>
          <p:cNvPr id="480259" name="Rectangle 3"/>
          <p:cNvSpPr>
            <a:spLocks noGrp="1" noChangeArrowheads="1"/>
          </p:cNvSpPr>
          <p:nvPr>
            <p:ph type="title"/>
          </p:nvPr>
        </p:nvSpPr>
        <p:spPr/>
        <p:txBody>
          <a:bodyPr/>
          <a:lstStyle/>
          <a:p>
            <a:r>
              <a:rPr lang="en-US"/>
              <a:t>Gel electrophoresis</a:t>
            </a:r>
          </a:p>
        </p:txBody>
      </p:sp>
      <p:sp>
        <p:nvSpPr>
          <p:cNvPr id="480261" name="Freeform 5"/>
          <p:cNvSpPr>
            <a:spLocks/>
          </p:cNvSpPr>
          <p:nvPr/>
        </p:nvSpPr>
        <p:spPr bwMode="auto">
          <a:xfrm>
            <a:off x="1262063" y="4703763"/>
            <a:ext cx="793750" cy="842962"/>
          </a:xfrm>
          <a:custGeom>
            <a:avLst/>
            <a:gdLst/>
            <a:ahLst/>
            <a:cxnLst>
              <a:cxn ang="0">
                <a:pos x="2" y="0"/>
              </a:cxn>
              <a:cxn ang="0">
                <a:pos x="10" y="98"/>
              </a:cxn>
              <a:cxn ang="0">
                <a:pos x="149" y="229"/>
              </a:cxn>
              <a:cxn ang="0">
                <a:pos x="222" y="311"/>
              </a:cxn>
              <a:cxn ang="0">
                <a:pos x="296" y="466"/>
              </a:cxn>
              <a:cxn ang="0">
                <a:pos x="427" y="498"/>
              </a:cxn>
              <a:cxn ang="0">
                <a:pos x="476" y="523"/>
              </a:cxn>
              <a:cxn ang="0">
                <a:pos x="500" y="531"/>
              </a:cxn>
            </a:cxnLst>
            <a:rect l="0" t="0" r="r" b="b"/>
            <a:pathLst>
              <a:path w="500" h="531">
                <a:moveTo>
                  <a:pt x="2" y="0"/>
                </a:moveTo>
                <a:cubicBezTo>
                  <a:pt x="4" y="32"/>
                  <a:pt x="0" y="66"/>
                  <a:pt x="10" y="98"/>
                </a:cubicBezTo>
                <a:cubicBezTo>
                  <a:pt x="27" y="153"/>
                  <a:pt x="95" y="211"/>
                  <a:pt x="149" y="229"/>
                </a:cubicBezTo>
                <a:cubicBezTo>
                  <a:pt x="188" y="255"/>
                  <a:pt x="191" y="278"/>
                  <a:pt x="222" y="311"/>
                </a:cubicBezTo>
                <a:cubicBezTo>
                  <a:pt x="238" y="355"/>
                  <a:pt x="247" y="441"/>
                  <a:pt x="296" y="466"/>
                </a:cubicBezTo>
                <a:cubicBezTo>
                  <a:pt x="336" y="486"/>
                  <a:pt x="383" y="491"/>
                  <a:pt x="427" y="498"/>
                </a:cubicBezTo>
                <a:cubicBezTo>
                  <a:pt x="496" y="524"/>
                  <a:pt x="401" y="486"/>
                  <a:pt x="476" y="523"/>
                </a:cubicBezTo>
                <a:cubicBezTo>
                  <a:pt x="483" y="526"/>
                  <a:pt x="500" y="531"/>
                  <a:pt x="500" y="531"/>
                </a:cubicBezTo>
              </a:path>
            </a:pathLst>
          </a:custGeom>
          <a:noFill/>
          <a:ln w="57150" cap="flat" cmpd="sng">
            <a:solidFill>
              <a:srgbClr val="000005"/>
            </a:solidFill>
            <a:prstDash val="solid"/>
            <a:round/>
            <a:headEnd/>
            <a:tailEnd/>
          </a:ln>
          <a:effectLst/>
        </p:spPr>
        <p:txBody>
          <a:bodyPr wrap="none" anchor="ctr">
            <a:prstTxWarp prst="textNoShape">
              <a:avLst/>
            </a:prstTxWarp>
          </a:bodyPr>
          <a:lstStyle/>
          <a:p>
            <a:endParaRPr lang="en-US"/>
          </a:p>
        </p:txBody>
      </p:sp>
      <p:sp>
        <p:nvSpPr>
          <p:cNvPr id="480262" name="Freeform 6"/>
          <p:cNvSpPr>
            <a:spLocks/>
          </p:cNvSpPr>
          <p:nvPr/>
        </p:nvSpPr>
        <p:spPr bwMode="auto">
          <a:xfrm flipH="1">
            <a:off x="7693025" y="4703763"/>
            <a:ext cx="793750" cy="842962"/>
          </a:xfrm>
          <a:custGeom>
            <a:avLst/>
            <a:gdLst/>
            <a:ahLst/>
            <a:cxnLst>
              <a:cxn ang="0">
                <a:pos x="2" y="0"/>
              </a:cxn>
              <a:cxn ang="0">
                <a:pos x="10" y="98"/>
              </a:cxn>
              <a:cxn ang="0">
                <a:pos x="149" y="229"/>
              </a:cxn>
              <a:cxn ang="0">
                <a:pos x="222" y="311"/>
              </a:cxn>
              <a:cxn ang="0">
                <a:pos x="296" y="466"/>
              </a:cxn>
              <a:cxn ang="0">
                <a:pos x="427" y="498"/>
              </a:cxn>
              <a:cxn ang="0">
                <a:pos x="476" y="523"/>
              </a:cxn>
              <a:cxn ang="0">
                <a:pos x="500" y="531"/>
              </a:cxn>
            </a:cxnLst>
            <a:rect l="0" t="0" r="r" b="b"/>
            <a:pathLst>
              <a:path w="500" h="531">
                <a:moveTo>
                  <a:pt x="2" y="0"/>
                </a:moveTo>
                <a:cubicBezTo>
                  <a:pt x="4" y="32"/>
                  <a:pt x="0" y="66"/>
                  <a:pt x="10" y="98"/>
                </a:cubicBezTo>
                <a:cubicBezTo>
                  <a:pt x="27" y="153"/>
                  <a:pt x="95" y="211"/>
                  <a:pt x="149" y="229"/>
                </a:cubicBezTo>
                <a:cubicBezTo>
                  <a:pt x="188" y="255"/>
                  <a:pt x="191" y="278"/>
                  <a:pt x="222" y="311"/>
                </a:cubicBezTo>
                <a:cubicBezTo>
                  <a:pt x="238" y="355"/>
                  <a:pt x="247" y="441"/>
                  <a:pt x="296" y="466"/>
                </a:cubicBezTo>
                <a:cubicBezTo>
                  <a:pt x="336" y="486"/>
                  <a:pt x="383" y="491"/>
                  <a:pt x="427" y="498"/>
                </a:cubicBezTo>
                <a:cubicBezTo>
                  <a:pt x="496" y="524"/>
                  <a:pt x="401" y="486"/>
                  <a:pt x="476" y="523"/>
                </a:cubicBezTo>
                <a:cubicBezTo>
                  <a:pt x="483" y="526"/>
                  <a:pt x="500" y="531"/>
                  <a:pt x="500" y="531"/>
                </a:cubicBezTo>
              </a:path>
            </a:pathLst>
          </a:custGeom>
          <a:noFill/>
          <a:ln w="5715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480263" name="Rectangle 7"/>
          <p:cNvSpPr>
            <a:spLocks noChangeArrowheads="1"/>
          </p:cNvSpPr>
          <p:nvPr/>
        </p:nvSpPr>
        <p:spPr bwMode="auto">
          <a:xfrm>
            <a:off x="2016125" y="5313363"/>
            <a:ext cx="5676900" cy="474662"/>
          </a:xfrm>
          <a:prstGeom prst="rect">
            <a:avLst/>
          </a:prstGeom>
          <a:solidFill>
            <a:srgbClr val="FFEA18"/>
          </a:solidFill>
          <a:ln w="9525">
            <a:solidFill>
              <a:schemeClr val="tx1"/>
            </a:solidFill>
            <a:miter lim="800000"/>
            <a:headEnd/>
            <a:tailEnd/>
          </a:ln>
          <a:effectLst/>
        </p:spPr>
        <p:txBody>
          <a:bodyPr wrap="none" anchor="ctr">
            <a:prstTxWarp prst="textNoShape">
              <a:avLst/>
            </a:prstTxWarp>
          </a:bodyPr>
          <a:lstStyle/>
          <a:p>
            <a:endParaRPr lang="en-US"/>
          </a:p>
        </p:txBody>
      </p:sp>
      <p:sp>
        <p:nvSpPr>
          <p:cNvPr id="480264" name="Text Box 8"/>
          <p:cNvSpPr txBox="1">
            <a:spLocks noChangeArrowheads="1"/>
          </p:cNvSpPr>
          <p:nvPr/>
        </p:nvSpPr>
        <p:spPr bwMode="auto">
          <a:xfrm>
            <a:off x="7235825" y="5662613"/>
            <a:ext cx="450850" cy="641350"/>
          </a:xfrm>
          <a:prstGeom prst="rect">
            <a:avLst/>
          </a:prstGeom>
          <a:noFill/>
          <a:ln w="9525">
            <a:noFill/>
            <a:miter lim="800000"/>
            <a:headEnd/>
            <a:tailEnd/>
          </a:ln>
          <a:effectLst/>
        </p:spPr>
        <p:txBody>
          <a:bodyPr wrap="none" anchor="ctr">
            <a:prstTxWarp prst="textNoShape">
              <a:avLst/>
            </a:prstTxWarp>
            <a:spAutoFit/>
          </a:bodyPr>
          <a:lstStyle/>
          <a:p>
            <a:r>
              <a:rPr lang="en-US" sz="3600" b="1">
                <a:solidFill>
                  <a:srgbClr val="CC0000"/>
                </a:solidFill>
              </a:rPr>
              <a:t>+</a:t>
            </a:r>
            <a:endParaRPr lang="en-US" sz="3600"/>
          </a:p>
        </p:txBody>
      </p:sp>
      <p:sp>
        <p:nvSpPr>
          <p:cNvPr id="480265" name="Text Box 9"/>
          <p:cNvSpPr txBox="1">
            <a:spLocks noChangeArrowheads="1"/>
          </p:cNvSpPr>
          <p:nvPr/>
        </p:nvSpPr>
        <p:spPr bwMode="auto">
          <a:xfrm>
            <a:off x="2012950" y="5649913"/>
            <a:ext cx="438150" cy="641350"/>
          </a:xfrm>
          <a:prstGeom prst="rect">
            <a:avLst/>
          </a:prstGeom>
          <a:noFill/>
          <a:ln w="9525">
            <a:noFill/>
            <a:miter lim="800000"/>
            <a:headEnd/>
            <a:tailEnd/>
          </a:ln>
          <a:effectLst/>
        </p:spPr>
        <p:txBody>
          <a:bodyPr wrap="none" anchor="ctr">
            <a:prstTxWarp prst="textNoShape">
              <a:avLst/>
            </a:prstTxWarp>
            <a:spAutoFit/>
          </a:bodyPr>
          <a:lstStyle/>
          <a:p>
            <a:r>
              <a:rPr lang="en-US" sz="3600" b="1">
                <a:solidFill>
                  <a:srgbClr val="CC0000"/>
                </a:solidFill>
              </a:rPr>
              <a:t>–</a:t>
            </a:r>
            <a:endParaRPr lang="en-US" sz="3600"/>
          </a:p>
        </p:txBody>
      </p:sp>
      <p:sp>
        <p:nvSpPr>
          <p:cNvPr id="480266" name="Text Box 10"/>
          <p:cNvSpPr txBox="1">
            <a:spLocks noChangeArrowheads="1"/>
          </p:cNvSpPr>
          <p:nvPr/>
        </p:nvSpPr>
        <p:spPr bwMode="auto">
          <a:xfrm>
            <a:off x="2519363" y="4856163"/>
            <a:ext cx="4413250" cy="579437"/>
          </a:xfrm>
          <a:prstGeom prst="rect">
            <a:avLst/>
          </a:prstGeom>
          <a:noFill/>
          <a:ln w="9525">
            <a:noFill/>
            <a:miter lim="800000"/>
            <a:headEnd/>
            <a:tailEnd/>
          </a:ln>
          <a:effectLst/>
        </p:spPr>
        <p:txBody>
          <a:bodyPr wrap="none" anchor="ctr">
            <a:prstTxWarp prst="textNoShape">
              <a:avLst/>
            </a:prstTxWarp>
            <a:spAutoFit/>
          </a:bodyPr>
          <a:lstStyle/>
          <a:p>
            <a:pPr algn="l"/>
            <a:r>
              <a:rPr lang="en-US" b="1">
                <a:solidFill>
                  <a:srgbClr val="0F116A"/>
                </a:solidFill>
              </a:rPr>
              <a:t>DNA </a:t>
            </a:r>
            <a:r>
              <a:rPr lang="en-US" sz="3200" b="1">
                <a:solidFill>
                  <a:srgbClr val="0F116A"/>
                </a:solidFill>
                <a:sym typeface="Symbol" charset="2"/>
              </a:rPr>
              <a:t>      </a:t>
            </a:r>
          </a:p>
        </p:txBody>
      </p:sp>
      <p:sp>
        <p:nvSpPr>
          <p:cNvPr id="480267" name="Freeform 11"/>
          <p:cNvSpPr>
            <a:spLocks/>
          </p:cNvSpPr>
          <p:nvPr/>
        </p:nvSpPr>
        <p:spPr bwMode="auto">
          <a:xfrm>
            <a:off x="3502025" y="5416550"/>
            <a:ext cx="722313" cy="331788"/>
          </a:xfrm>
          <a:custGeom>
            <a:avLst/>
            <a:gdLst/>
            <a:ahLst/>
            <a:cxnLst>
              <a:cxn ang="0">
                <a:pos x="22" y="8"/>
              </a:cxn>
              <a:cxn ang="0">
                <a:pos x="218" y="0"/>
              </a:cxn>
              <a:cxn ang="0">
                <a:pos x="398" y="33"/>
              </a:cxn>
              <a:cxn ang="0">
                <a:pos x="333" y="74"/>
              </a:cxn>
              <a:cxn ang="0">
                <a:pos x="153" y="16"/>
              </a:cxn>
              <a:cxn ang="0">
                <a:pos x="55" y="25"/>
              </a:cxn>
              <a:cxn ang="0">
                <a:pos x="96" y="74"/>
              </a:cxn>
              <a:cxn ang="0">
                <a:pos x="186" y="41"/>
              </a:cxn>
              <a:cxn ang="0">
                <a:pos x="300" y="49"/>
              </a:cxn>
              <a:cxn ang="0">
                <a:pos x="324" y="57"/>
              </a:cxn>
              <a:cxn ang="0">
                <a:pos x="316" y="98"/>
              </a:cxn>
              <a:cxn ang="0">
                <a:pos x="120" y="106"/>
              </a:cxn>
              <a:cxn ang="0">
                <a:pos x="88" y="155"/>
              </a:cxn>
              <a:cxn ang="0">
                <a:pos x="202" y="139"/>
              </a:cxn>
              <a:cxn ang="0">
                <a:pos x="333" y="106"/>
              </a:cxn>
              <a:cxn ang="0">
                <a:pos x="390" y="114"/>
              </a:cxn>
              <a:cxn ang="0">
                <a:pos x="382" y="147"/>
              </a:cxn>
              <a:cxn ang="0">
                <a:pos x="300" y="172"/>
              </a:cxn>
              <a:cxn ang="0">
                <a:pos x="55" y="131"/>
              </a:cxn>
              <a:cxn ang="0">
                <a:pos x="6" y="123"/>
              </a:cxn>
              <a:cxn ang="0">
                <a:pos x="267" y="147"/>
              </a:cxn>
              <a:cxn ang="0">
                <a:pos x="390" y="106"/>
              </a:cxn>
              <a:cxn ang="0">
                <a:pos x="455" y="82"/>
              </a:cxn>
            </a:cxnLst>
            <a:rect l="0" t="0" r="r" b="b"/>
            <a:pathLst>
              <a:path w="455" h="209">
                <a:moveTo>
                  <a:pt x="22" y="8"/>
                </a:moveTo>
                <a:cubicBezTo>
                  <a:pt x="81" y="48"/>
                  <a:pt x="152" y="16"/>
                  <a:pt x="218" y="0"/>
                </a:cubicBezTo>
                <a:cubicBezTo>
                  <a:pt x="409" y="11"/>
                  <a:pt x="296" y="0"/>
                  <a:pt x="398" y="33"/>
                </a:cubicBezTo>
                <a:cubicBezTo>
                  <a:pt x="386" y="89"/>
                  <a:pt x="388" y="87"/>
                  <a:pt x="333" y="74"/>
                </a:cubicBezTo>
                <a:cubicBezTo>
                  <a:pt x="280" y="21"/>
                  <a:pt x="223" y="23"/>
                  <a:pt x="153" y="16"/>
                </a:cubicBezTo>
                <a:cubicBezTo>
                  <a:pt x="120" y="19"/>
                  <a:pt x="86" y="15"/>
                  <a:pt x="55" y="25"/>
                </a:cubicBezTo>
                <a:cubicBezTo>
                  <a:pt x="0" y="41"/>
                  <a:pt x="92" y="72"/>
                  <a:pt x="96" y="74"/>
                </a:cubicBezTo>
                <a:cubicBezTo>
                  <a:pt x="134" y="66"/>
                  <a:pt x="158" y="67"/>
                  <a:pt x="186" y="41"/>
                </a:cubicBezTo>
                <a:cubicBezTo>
                  <a:pt x="224" y="43"/>
                  <a:pt x="262" y="44"/>
                  <a:pt x="300" y="49"/>
                </a:cubicBezTo>
                <a:cubicBezTo>
                  <a:pt x="308" y="49"/>
                  <a:pt x="321" y="48"/>
                  <a:pt x="324" y="57"/>
                </a:cubicBezTo>
                <a:cubicBezTo>
                  <a:pt x="328" y="70"/>
                  <a:pt x="329" y="94"/>
                  <a:pt x="316" y="98"/>
                </a:cubicBezTo>
                <a:cubicBezTo>
                  <a:pt x="252" y="113"/>
                  <a:pt x="185" y="103"/>
                  <a:pt x="120" y="106"/>
                </a:cubicBezTo>
                <a:cubicBezTo>
                  <a:pt x="83" y="113"/>
                  <a:pt x="45" y="115"/>
                  <a:pt x="88" y="155"/>
                </a:cubicBezTo>
                <a:cubicBezTo>
                  <a:pt x="125" y="148"/>
                  <a:pt x="164" y="146"/>
                  <a:pt x="202" y="139"/>
                </a:cubicBezTo>
                <a:cubicBezTo>
                  <a:pt x="247" y="129"/>
                  <a:pt x="286" y="113"/>
                  <a:pt x="333" y="106"/>
                </a:cubicBezTo>
                <a:cubicBezTo>
                  <a:pt x="352" y="108"/>
                  <a:pt x="375" y="101"/>
                  <a:pt x="390" y="114"/>
                </a:cubicBezTo>
                <a:cubicBezTo>
                  <a:pt x="398" y="121"/>
                  <a:pt x="390" y="139"/>
                  <a:pt x="382" y="147"/>
                </a:cubicBezTo>
                <a:cubicBezTo>
                  <a:pt x="376" y="151"/>
                  <a:pt x="313" y="168"/>
                  <a:pt x="300" y="172"/>
                </a:cubicBezTo>
                <a:cubicBezTo>
                  <a:pt x="211" y="164"/>
                  <a:pt x="139" y="151"/>
                  <a:pt x="55" y="131"/>
                </a:cubicBezTo>
                <a:cubicBezTo>
                  <a:pt x="22" y="107"/>
                  <a:pt x="20" y="77"/>
                  <a:pt x="6" y="123"/>
                </a:cubicBezTo>
                <a:cubicBezTo>
                  <a:pt x="34" y="209"/>
                  <a:pt x="243" y="147"/>
                  <a:pt x="267" y="147"/>
                </a:cubicBezTo>
                <a:cubicBezTo>
                  <a:pt x="308" y="133"/>
                  <a:pt x="348" y="119"/>
                  <a:pt x="390" y="106"/>
                </a:cubicBezTo>
                <a:cubicBezTo>
                  <a:pt x="412" y="91"/>
                  <a:pt x="427" y="82"/>
                  <a:pt x="455" y="82"/>
                </a:cubicBezTo>
              </a:path>
            </a:pathLst>
          </a:custGeom>
          <a:noFill/>
          <a:ln w="38100" cap="flat" cmpd="sng">
            <a:solidFill>
              <a:srgbClr val="5E2E08"/>
            </a:solidFill>
            <a:prstDash val="solid"/>
            <a:round/>
            <a:headEnd/>
            <a:tailEnd/>
          </a:ln>
          <a:effectLst/>
        </p:spPr>
        <p:txBody>
          <a:bodyPr wrap="none" anchor="ctr">
            <a:prstTxWarp prst="textNoShape">
              <a:avLst/>
            </a:prstTxWarp>
          </a:bodyPr>
          <a:lstStyle/>
          <a:p>
            <a:endParaRPr lang="en-US"/>
          </a:p>
        </p:txBody>
      </p:sp>
      <p:sp>
        <p:nvSpPr>
          <p:cNvPr id="480268" name="Freeform 12"/>
          <p:cNvSpPr>
            <a:spLocks/>
          </p:cNvSpPr>
          <p:nvPr/>
        </p:nvSpPr>
        <p:spPr bwMode="auto">
          <a:xfrm>
            <a:off x="4751388" y="5467350"/>
            <a:ext cx="652462" cy="228600"/>
          </a:xfrm>
          <a:custGeom>
            <a:avLst/>
            <a:gdLst/>
            <a:ahLst/>
            <a:cxnLst>
              <a:cxn ang="0">
                <a:pos x="0" y="57"/>
              </a:cxn>
              <a:cxn ang="0">
                <a:pos x="171" y="0"/>
              </a:cxn>
              <a:cxn ang="0">
                <a:pos x="277" y="32"/>
              </a:cxn>
              <a:cxn ang="0">
                <a:pos x="318" y="73"/>
              </a:cxn>
              <a:cxn ang="0">
                <a:pos x="253" y="73"/>
              </a:cxn>
              <a:cxn ang="0">
                <a:pos x="204" y="57"/>
              </a:cxn>
              <a:cxn ang="0">
                <a:pos x="65" y="98"/>
              </a:cxn>
              <a:cxn ang="0">
                <a:pos x="155" y="122"/>
              </a:cxn>
              <a:cxn ang="0">
                <a:pos x="310" y="106"/>
              </a:cxn>
              <a:cxn ang="0">
                <a:pos x="391" y="114"/>
              </a:cxn>
              <a:cxn ang="0">
                <a:pos x="326" y="8"/>
              </a:cxn>
            </a:cxnLst>
            <a:rect l="0" t="0" r="r" b="b"/>
            <a:pathLst>
              <a:path w="411" h="144">
                <a:moveTo>
                  <a:pt x="0" y="57"/>
                </a:moveTo>
                <a:cubicBezTo>
                  <a:pt x="58" y="42"/>
                  <a:pt x="111" y="14"/>
                  <a:pt x="171" y="0"/>
                </a:cubicBezTo>
                <a:cubicBezTo>
                  <a:pt x="207" y="5"/>
                  <a:pt x="247" y="6"/>
                  <a:pt x="277" y="32"/>
                </a:cubicBezTo>
                <a:cubicBezTo>
                  <a:pt x="291" y="44"/>
                  <a:pt x="318" y="73"/>
                  <a:pt x="318" y="73"/>
                </a:cubicBezTo>
                <a:cubicBezTo>
                  <a:pt x="300" y="127"/>
                  <a:pt x="286" y="87"/>
                  <a:pt x="253" y="73"/>
                </a:cubicBezTo>
                <a:cubicBezTo>
                  <a:pt x="237" y="66"/>
                  <a:pt x="204" y="57"/>
                  <a:pt x="204" y="57"/>
                </a:cubicBezTo>
                <a:cubicBezTo>
                  <a:pt x="101" y="64"/>
                  <a:pt x="113" y="46"/>
                  <a:pt x="65" y="98"/>
                </a:cubicBezTo>
                <a:cubicBezTo>
                  <a:pt x="80" y="144"/>
                  <a:pt x="109" y="128"/>
                  <a:pt x="155" y="122"/>
                </a:cubicBezTo>
                <a:cubicBezTo>
                  <a:pt x="238" y="94"/>
                  <a:pt x="146" y="94"/>
                  <a:pt x="310" y="106"/>
                </a:cubicBezTo>
                <a:cubicBezTo>
                  <a:pt x="369" y="125"/>
                  <a:pt x="342" y="126"/>
                  <a:pt x="391" y="114"/>
                </a:cubicBezTo>
                <a:cubicBezTo>
                  <a:pt x="411" y="58"/>
                  <a:pt x="391" y="8"/>
                  <a:pt x="326" y="8"/>
                </a:cubicBezTo>
              </a:path>
            </a:pathLst>
          </a:custGeom>
          <a:noFill/>
          <a:ln w="38100" cap="flat" cmpd="sng">
            <a:solidFill>
              <a:srgbClr val="5E2E08"/>
            </a:solidFill>
            <a:prstDash val="solid"/>
            <a:round/>
            <a:headEnd/>
            <a:tailEnd/>
          </a:ln>
          <a:effectLst/>
        </p:spPr>
        <p:txBody>
          <a:bodyPr wrap="none" anchor="ctr">
            <a:prstTxWarp prst="textNoShape">
              <a:avLst/>
            </a:prstTxWarp>
          </a:bodyPr>
          <a:lstStyle/>
          <a:p>
            <a:endParaRPr lang="en-US"/>
          </a:p>
        </p:txBody>
      </p:sp>
      <p:sp>
        <p:nvSpPr>
          <p:cNvPr id="480269" name="Freeform 13"/>
          <p:cNvSpPr>
            <a:spLocks/>
          </p:cNvSpPr>
          <p:nvPr/>
        </p:nvSpPr>
        <p:spPr bwMode="auto">
          <a:xfrm>
            <a:off x="6051550" y="5505450"/>
            <a:ext cx="390525" cy="152400"/>
          </a:xfrm>
          <a:custGeom>
            <a:avLst/>
            <a:gdLst/>
            <a:ahLst/>
            <a:cxnLst>
              <a:cxn ang="0">
                <a:pos x="58" y="15"/>
              </a:cxn>
              <a:cxn ang="0">
                <a:pos x="221" y="7"/>
              </a:cxn>
              <a:cxn ang="0">
                <a:pos x="107" y="48"/>
              </a:cxn>
              <a:cxn ang="0">
                <a:pos x="9" y="56"/>
              </a:cxn>
              <a:cxn ang="0">
                <a:pos x="17" y="81"/>
              </a:cxn>
              <a:cxn ang="0">
                <a:pos x="58" y="105"/>
              </a:cxn>
            </a:cxnLst>
            <a:rect l="0" t="0" r="r" b="b"/>
            <a:pathLst>
              <a:path w="246" h="105">
                <a:moveTo>
                  <a:pt x="58" y="15"/>
                </a:moveTo>
                <a:cubicBezTo>
                  <a:pt x="117" y="0"/>
                  <a:pt x="159" y="0"/>
                  <a:pt x="221" y="7"/>
                </a:cubicBezTo>
                <a:cubicBezTo>
                  <a:pt x="246" y="86"/>
                  <a:pt x="185" y="53"/>
                  <a:pt x="107" y="48"/>
                </a:cubicBezTo>
                <a:cubicBezTo>
                  <a:pt x="74" y="50"/>
                  <a:pt x="39" y="44"/>
                  <a:pt x="9" y="56"/>
                </a:cubicBezTo>
                <a:cubicBezTo>
                  <a:pt x="0" y="59"/>
                  <a:pt x="11" y="74"/>
                  <a:pt x="17" y="81"/>
                </a:cubicBezTo>
                <a:cubicBezTo>
                  <a:pt x="24" y="90"/>
                  <a:pt x="46" y="99"/>
                  <a:pt x="58" y="105"/>
                </a:cubicBezTo>
              </a:path>
            </a:pathLst>
          </a:custGeom>
          <a:noFill/>
          <a:ln w="38100" cap="flat" cmpd="sng">
            <a:solidFill>
              <a:srgbClr val="5E2E08"/>
            </a:solidFill>
            <a:prstDash val="solid"/>
            <a:round/>
            <a:headEnd/>
            <a:tailEnd/>
          </a:ln>
          <a:effectLst/>
        </p:spPr>
        <p:txBody>
          <a:bodyPr wrap="none" anchor="ctr">
            <a:prstTxWarp prst="textNoShape">
              <a:avLst/>
            </a:prstTxWarp>
          </a:bodyPr>
          <a:lstStyle/>
          <a:p>
            <a:endParaRPr lang="en-US"/>
          </a:p>
        </p:txBody>
      </p:sp>
      <p:sp>
        <p:nvSpPr>
          <p:cNvPr id="480270" name="Freeform 14"/>
          <p:cNvSpPr>
            <a:spLocks/>
          </p:cNvSpPr>
          <p:nvPr/>
        </p:nvSpPr>
        <p:spPr bwMode="auto">
          <a:xfrm>
            <a:off x="7038975" y="5497513"/>
            <a:ext cx="406400" cy="130175"/>
          </a:xfrm>
          <a:custGeom>
            <a:avLst/>
            <a:gdLst/>
            <a:ahLst/>
            <a:cxnLst>
              <a:cxn ang="0">
                <a:pos x="0" y="0"/>
              </a:cxn>
              <a:cxn ang="0">
                <a:pos x="49" y="8"/>
              </a:cxn>
              <a:cxn ang="0">
                <a:pos x="123" y="82"/>
              </a:cxn>
              <a:cxn ang="0">
                <a:pos x="204" y="66"/>
              </a:cxn>
              <a:cxn ang="0">
                <a:pos x="229" y="57"/>
              </a:cxn>
              <a:cxn ang="0">
                <a:pos x="245" y="25"/>
              </a:cxn>
            </a:cxnLst>
            <a:rect l="0" t="0" r="r" b="b"/>
            <a:pathLst>
              <a:path w="256" h="82">
                <a:moveTo>
                  <a:pt x="0" y="0"/>
                </a:moveTo>
                <a:cubicBezTo>
                  <a:pt x="16" y="2"/>
                  <a:pt x="33" y="2"/>
                  <a:pt x="49" y="8"/>
                </a:cubicBezTo>
                <a:cubicBezTo>
                  <a:pt x="80" y="19"/>
                  <a:pt x="72" y="65"/>
                  <a:pt x="123" y="82"/>
                </a:cubicBezTo>
                <a:cubicBezTo>
                  <a:pt x="150" y="76"/>
                  <a:pt x="177" y="72"/>
                  <a:pt x="204" y="66"/>
                </a:cubicBezTo>
                <a:cubicBezTo>
                  <a:pt x="212" y="63"/>
                  <a:pt x="223" y="63"/>
                  <a:pt x="229" y="57"/>
                </a:cubicBezTo>
                <a:cubicBezTo>
                  <a:pt x="256" y="22"/>
                  <a:pt x="221" y="25"/>
                  <a:pt x="245" y="25"/>
                </a:cubicBezTo>
              </a:path>
            </a:pathLst>
          </a:custGeom>
          <a:noFill/>
          <a:ln w="38100" cap="flat" cmpd="sng">
            <a:solidFill>
              <a:srgbClr val="5E2E08"/>
            </a:solidFill>
            <a:prstDash val="solid"/>
            <a:round/>
            <a:headEnd/>
            <a:tailEnd/>
          </a:ln>
          <a:effectLst/>
        </p:spPr>
        <p:txBody>
          <a:bodyPr wrap="none" anchor="ctr">
            <a:prstTxWarp prst="textNoShape">
              <a:avLst/>
            </a:prstTxWarp>
          </a:bodyPr>
          <a:lstStyle/>
          <a:p>
            <a:endParaRPr lang="en-US"/>
          </a:p>
        </p:txBody>
      </p:sp>
      <p:sp>
        <p:nvSpPr>
          <p:cNvPr id="480271" name="Rectangle 15"/>
          <p:cNvSpPr>
            <a:spLocks noChangeArrowheads="1"/>
          </p:cNvSpPr>
          <p:nvPr/>
        </p:nvSpPr>
        <p:spPr bwMode="auto">
          <a:xfrm>
            <a:off x="2220913" y="5313363"/>
            <a:ext cx="228600" cy="38100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480272" name="Rectangle 16"/>
          <p:cNvSpPr>
            <a:spLocks noChangeArrowheads="1"/>
          </p:cNvSpPr>
          <p:nvPr/>
        </p:nvSpPr>
        <p:spPr bwMode="auto">
          <a:xfrm>
            <a:off x="2220913" y="5465763"/>
            <a:ext cx="228600" cy="228600"/>
          </a:xfrm>
          <a:prstGeom prst="rect">
            <a:avLst/>
          </a:prstGeom>
          <a:solidFill>
            <a:srgbClr val="5E2E08"/>
          </a:solidFill>
          <a:ln w="9525">
            <a:solidFill>
              <a:schemeClr val="tx1"/>
            </a:solidFill>
            <a:miter lim="800000"/>
            <a:headEnd/>
            <a:tailEnd/>
          </a:ln>
          <a:effectLst/>
        </p:spPr>
        <p:txBody>
          <a:bodyPr wrap="none" anchor="ctr">
            <a:prstTxWarp prst="textNoShape">
              <a:avLst/>
            </a:prstTxWarp>
          </a:bodyPr>
          <a:lstStyle/>
          <a:p>
            <a:endParaRPr lang="en-US"/>
          </a:p>
        </p:txBody>
      </p:sp>
      <p:sp>
        <p:nvSpPr>
          <p:cNvPr id="480273" name="Rectangle 17"/>
          <p:cNvSpPr>
            <a:spLocks noChangeArrowheads="1"/>
          </p:cNvSpPr>
          <p:nvPr/>
        </p:nvSpPr>
        <p:spPr bwMode="auto">
          <a:xfrm>
            <a:off x="3128963" y="5999163"/>
            <a:ext cx="3517900" cy="412750"/>
          </a:xfrm>
          <a:prstGeom prst="rect">
            <a:avLst/>
          </a:prstGeom>
          <a:noFill/>
          <a:ln w="9525">
            <a:noFill/>
            <a:miter lim="800000"/>
            <a:headEnd/>
            <a:tailEnd/>
          </a:ln>
          <a:effectLst/>
        </p:spPr>
        <p:txBody>
          <a:bodyPr wrap="none" anchor="ctr">
            <a:prstTxWarp prst="textNoShape">
              <a:avLst/>
            </a:prstTxWarp>
            <a:spAutoFit/>
          </a:bodyPr>
          <a:lstStyle/>
          <a:p>
            <a:r>
              <a:rPr lang="en-US" sz="2100" b="1">
                <a:solidFill>
                  <a:srgbClr val="0F116A"/>
                </a:solidFill>
              </a:rPr>
              <a:t>“swimming through Jello”</a:t>
            </a:r>
          </a:p>
        </p:txBody>
      </p:sp>
    </p:spTree>
    <p:extLst>
      <p:ext uri="{BB962C8B-B14F-4D97-AF65-F5344CB8AC3E}">
        <p14:creationId xmlns:p14="http://schemas.microsoft.com/office/powerpoint/2010/main" val="23843447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80272"/>
                                        </p:tgtEl>
                                        <p:attrNameLst>
                                          <p:attrName>style.visibility</p:attrName>
                                        </p:attrNameLst>
                                      </p:cBhvr>
                                      <p:to>
                                        <p:strVal val="visible"/>
                                      </p:to>
                                    </p:set>
                                    <p:animEffect transition="in" filter="wipe(down)">
                                      <p:cBhvr>
                                        <p:cTn id="7" dur="500"/>
                                        <p:tgtEl>
                                          <p:spTgt spid="48027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480267"/>
                                        </p:tgtEl>
                                        <p:attrNameLst>
                                          <p:attrName>style.visibility</p:attrName>
                                        </p:attrNameLst>
                                      </p:cBhvr>
                                      <p:to>
                                        <p:strVal val="visible"/>
                                      </p:to>
                                    </p:set>
                                    <p:anim calcmode="lin" valueType="num">
                                      <p:cBhvr>
                                        <p:cTn id="12" dur="1000" fill="hold"/>
                                        <p:tgtEl>
                                          <p:spTgt spid="480267"/>
                                        </p:tgtEl>
                                        <p:attrNameLst>
                                          <p:attrName>ppt_x</p:attrName>
                                        </p:attrNameLst>
                                      </p:cBhvr>
                                      <p:tavLst>
                                        <p:tav tm="0">
                                          <p:val>
                                            <p:strVal val="#ppt_x-.2"/>
                                          </p:val>
                                        </p:tav>
                                        <p:tav tm="100000">
                                          <p:val>
                                            <p:strVal val="#ppt_x"/>
                                          </p:val>
                                        </p:tav>
                                      </p:tavLst>
                                    </p:anim>
                                    <p:anim calcmode="lin" valueType="num">
                                      <p:cBhvr>
                                        <p:cTn id="13" dur="1000" fill="hold"/>
                                        <p:tgtEl>
                                          <p:spTgt spid="48026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80267"/>
                                        </p:tgtEl>
                                      </p:cBhvr>
                                    </p:animEffect>
                                  </p:childTnLst>
                                  <p:subTnLst>
                                    <p:audio>
                                      <p:cMediaNode>
                                        <p:cTn display="0" masterRel="sameClick">
                                          <p:stCondLst>
                                            <p:cond evt="begin" delay="0">
                                              <p:tn val="10"/>
                                            </p:cond>
                                          </p:stCondLst>
                                          <p:endCondLst>
                                            <p:cond evt="onStopAudio" delay="0">
                                              <p:tgtEl>
                                                <p:sldTgt/>
                                              </p:tgtEl>
                                            </p:cond>
                                          </p:endCondLst>
                                        </p:cTn>
                                        <p:tgtEl>
                                          <p:sndTgt r:embed="rId3" name="Bubbles"/>
                                        </p:tgtEl>
                                      </p:cMediaNode>
                                    </p:audio>
                                  </p:sub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480268"/>
                                        </p:tgtEl>
                                        <p:attrNameLst>
                                          <p:attrName>style.visibility</p:attrName>
                                        </p:attrNameLst>
                                      </p:cBhvr>
                                      <p:to>
                                        <p:strVal val="visible"/>
                                      </p:to>
                                    </p:set>
                                    <p:anim calcmode="lin" valueType="num">
                                      <p:cBhvr>
                                        <p:cTn id="19" dur="2000" fill="hold"/>
                                        <p:tgtEl>
                                          <p:spTgt spid="480268"/>
                                        </p:tgtEl>
                                        <p:attrNameLst>
                                          <p:attrName>ppt_x</p:attrName>
                                        </p:attrNameLst>
                                      </p:cBhvr>
                                      <p:tavLst>
                                        <p:tav tm="0">
                                          <p:val>
                                            <p:strVal val="#ppt_x-.2"/>
                                          </p:val>
                                        </p:tav>
                                        <p:tav tm="100000">
                                          <p:val>
                                            <p:strVal val="#ppt_x"/>
                                          </p:val>
                                        </p:tav>
                                      </p:tavLst>
                                    </p:anim>
                                    <p:anim calcmode="lin" valueType="num">
                                      <p:cBhvr>
                                        <p:cTn id="20" dur="2000" fill="hold"/>
                                        <p:tgtEl>
                                          <p:spTgt spid="480268"/>
                                        </p:tgtEl>
                                        <p:attrNameLst>
                                          <p:attrName>ppt_y</p:attrName>
                                        </p:attrNameLst>
                                      </p:cBhvr>
                                      <p:tavLst>
                                        <p:tav tm="0">
                                          <p:val>
                                            <p:strVal val="#ppt_y"/>
                                          </p:val>
                                        </p:tav>
                                        <p:tav tm="100000">
                                          <p:val>
                                            <p:strVal val="#ppt_y"/>
                                          </p:val>
                                        </p:tav>
                                      </p:tavLst>
                                    </p:anim>
                                    <p:animEffect transition="in" filter="wipe(right)" prLst="gradientSize: 0.1">
                                      <p:cBhvr>
                                        <p:cTn id="21" dur="2000"/>
                                        <p:tgtEl>
                                          <p:spTgt spid="480268"/>
                                        </p:tgtEl>
                                      </p:cBhvr>
                                    </p:animEffect>
                                  </p:childTnLst>
                                  <p:subTnLst>
                                    <p:audio>
                                      <p:cMediaNode>
                                        <p:cTn display="0" masterRel="sameClick">
                                          <p:stCondLst>
                                            <p:cond evt="begin" delay="0">
                                              <p:tn val="17"/>
                                            </p:cond>
                                          </p:stCondLst>
                                          <p:endCondLst>
                                            <p:cond evt="onStopAudio" delay="0">
                                              <p:tgtEl>
                                                <p:sldTgt/>
                                              </p:tgtEl>
                                            </p:cond>
                                          </p:endCondLst>
                                        </p:cTn>
                                        <p:tgtEl>
                                          <p:sndTgt r:embed="rId3" name="Bubbles"/>
                                        </p:tgtEl>
                                      </p:cMediaNode>
                                    </p:audio>
                                  </p:sub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480269"/>
                                        </p:tgtEl>
                                        <p:attrNameLst>
                                          <p:attrName>style.visibility</p:attrName>
                                        </p:attrNameLst>
                                      </p:cBhvr>
                                      <p:to>
                                        <p:strVal val="visible"/>
                                      </p:to>
                                    </p:set>
                                    <p:anim calcmode="lin" valueType="num">
                                      <p:cBhvr>
                                        <p:cTn id="26" dur="2000" fill="hold"/>
                                        <p:tgtEl>
                                          <p:spTgt spid="480269"/>
                                        </p:tgtEl>
                                        <p:attrNameLst>
                                          <p:attrName>ppt_x</p:attrName>
                                        </p:attrNameLst>
                                      </p:cBhvr>
                                      <p:tavLst>
                                        <p:tav tm="0">
                                          <p:val>
                                            <p:strVal val="#ppt_x-.2"/>
                                          </p:val>
                                        </p:tav>
                                        <p:tav tm="100000">
                                          <p:val>
                                            <p:strVal val="#ppt_x"/>
                                          </p:val>
                                        </p:tav>
                                      </p:tavLst>
                                    </p:anim>
                                    <p:anim calcmode="lin" valueType="num">
                                      <p:cBhvr>
                                        <p:cTn id="27" dur="2000" fill="hold"/>
                                        <p:tgtEl>
                                          <p:spTgt spid="480269"/>
                                        </p:tgtEl>
                                        <p:attrNameLst>
                                          <p:attrName>ppt_y</p:attrName>
                                        </p:attrNameLst>
                                      </p:cBhvr>
                                      <p:tavLst>
                                        <p:tav tm="0">
                                          <p:val>
                                            <p:strVal val="#ppt_y"/>
                                          </p:val>
                                        </p:tav>
                                        <p:tav tm="100000">
                                          <p:val>
                                            <p:strVal val="#ppt_y"/>
                                          </p:val>
                                        </p:tav>
                                      </p:tavLst>
                                    </p:anim>
                                    <p:animEffect transition="in" filter="wipe(right)" prLst="gradientSize: 0.1">
                                      <p:cBhvr>
                                        <p:cTn id="28" dur="2000"/>
                                        <p:tgtEl>
                                          <p:spTgt spid="480269"/>
                                        </p:tgtEl>
                                      </p:cBhvr>
                                    </p:animEffect>
                                  </p:childTnLst>
                                  <p:subTnLst>
                                    <p:audio>
                                      <p:cMediaNode>
                                        <p:cTn display="0" masterRel="sameClick">
                                          <p:stCondLst>
                                            <p:cond evt="begin" delay="0">
                                              <p:tn val="24"/>
                                            </p:cond>
                                          </p:stCondLst>
                                          <p:endCondLst>
                                            <p:cond evt="onStopAudio" delay="0">
                                              <p:tgtEl>
                                                <p:sldTgt/>
                                              </p:tgtEl>
                                            </p:cond>
                                          </p:endCondLst>
                                        </p:cTn>
                                        <p:tgtEl>
                                          <p:sndTgt r:embed="rId3" name="Bubbles"/>
                                        </p:tgtEl>
                                      </p:cMediaNode>
                                    </p:audio>
                                  </p:sub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480270"/>
                                        </p:tgtEl>
                                        <p:attrNameLst>
                                          <p:attrName>style.visibility</p:attrName>
                                        </p:attrNameLst>
                                      </p:cBhvr>
                                      <p:to>
                                        <p:strVal val="visible"/>
                                      </p:to>
                                    </p:set>
                                    <p:anim calcmode="lin" valueType="num">
                                      <p:cBhvr>
                                        <p:cTn id="33" dur="2000" fill="hold"/>
                                        <p:tgtEl>
                                          <p:spTgt spid="480270"/>
                                        </p:tgtEl>
                                        <p:attrNameLst>
                                          <p:attrName>ppt_x</p:attrName>
                                        </p:attrNameLst>
                                      </p:cBhvr>
                                      <p:tavLst>
                                        <p:tav tm="0">
                                          <p:val>
                                            <p:strVal val="#ppt_x-.2"/>
                                          </p:val>
                                        </p:tav>
                                        <p:tav tm="100000">
                                          <p:val>
                                            <p:strVal val="#ppt_x"/>
                                          </p:val>
                                        </p:tav>
                                      </p:tavLst>
                                    </p:anim>
                                    <p:anim calcmode="lin" valueType="num">
                                      <p:cBhvr>
                                        <p:cTn id="34" dur="2000" fill="hold"/>
                                        <p:tgtEl>
                                          <p:spTgt spid="480270"/>
                                        </p:tgtEl>
                                        <p:attrNameLst>
                                          <p:attrName>ppt_y</p:attrName>
                                        </p:attrNameLst>
                                      </p:cBhvr>
                                      <p:tavLst>
                                        <p:tav tm="0">
                                          <p:val>
                                            <p:strVal val="#ppt_y"/>
                                          </p:val>
                                        </p:tav>
                                        <p:tav tm="100000">
                                          <p:val>
                                            <p:strVal val="#ppt_y"/>
                                          </p:val>
                                        </p:tav>
                                      </p:tavLst>
                                    </p:anim>
                                    <p:animEffect transition="in" filter="wipe(right)" prLst="gradientSize: 0.1">
                                      <p:cBhvr>
                                        <p:cTn id="35" dur="2000"/>
                                        <p:tgtEl>
                                          <p:spTgt spid="480270"/>
                                        </p:tgtEl>
                                      </p:cBhvr>
                                    </p:animEffect>
                                  </p:childTnLst>
                                  <p:subTnLst>
                                    <p:audio>
                                      <p:cMediaNode>
                                        <p:cTn display="0" masterRel="sameClick">
                                          <p:stCondLst>
                                            <p:cond evt="begin" delay="0">
                                              <p:tn val="31"/>
                                            </p:cond>
                                          </p:stCondLst>
                                          <p:endCondLst>
                                            <p:cond evt="onStopAudio" delay="0">
                                              <p:tgtEl>
                                                <p:sldTgt/>
                                              </p:tgtEl>
                                            </p:cond>
                                          </p:endCondLst>
                                        </p:cTn>
                                        <p:tgtEl>
                                          <p:sndTgt r:embed="rId3" name="Bubbles"/>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80273">
                                            <p:txEl>
                                              <p:pRg st="0" end="0"/>
                                            </p:txEl>
                                          </p:spTgt>
                                        </p:tgtEl>
                                        <p:attrNameLst>
                                          <p:attrName>style.visibility</p:attrName>
                                        </p:attrNameLst>
                                      </p:cBhvr>
                                      <p:to>
                                        <p:strVal val="visible"/>
                                      </p:to>
                                    </p:set>
                                    <p:animEffect transition="in" filter="wipe(left)">
                                      <p:cBhvr>
                                        <p:cTn id="40" dur="500"/>
                                        <p:tgtEl>
                                          <p:spTgt spid="4802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267" grpId="0" animBg="1"/>
      <p:bldP spid="480268" grpId="0" animBg="1"/>
      <p:bldP spid="480269" grpId="0" animBg="1"/>
      <p:bldP spid="480270" grpId="0" animBg="1"/>
      <p:bldP spid="480272" grpId="0" animBg="1"/>
      <p:bldP spid="48027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lstStyle/>
          <a:p>
            <a:r>
              <a:rPr lang="en-US"/>
              <a:t>Gel Electrophoresis</a:t>
            </a:r>
          </a:p>
        </p:txBody>
      </p:sp>
      <p:pic>
        <p:nvPicPr>
          <p:cNvPr id="508935" name="Picture 7" descr="16_0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7413" y="1196975"/>
            <a:ext cx="7937500" cy="5549900"/>
          </a:xfrm>
          <a:prstGeom prst="rect">
            <a:avLst/>
          </a:prstGeom>
          <a:noFill/>
          <a:ln w="9525">
            <a:noFill/>
            <a:miter lim="800000"/>
            <a:headEnd/>
            <a:tailEnd/>
          </a:ln>
          <a:effectLst/>
        </p:spPr>
      </p:pic>
      <p:sp>
        <p:nvSpPr>
          <p:cNvPr id="508936" name="AutoShape 8"/>
          <p:cNvSpPr>
            <a:spLocks noChangeArrowheads="1"/>
          </p:cNvSpPr>
          <p:nvPr/>
        </p:nvSpPr>
        <p:spPr bwMode="auto">
          <a:xfrm>
            <a:off x="7299325" y="4498975"/>
            <a:ext cx="1366838" cy="187325"/>
          </a:xfrm>
          <a:prstGeom prst="roundRect">
            <a:avLst>
              <a:gd name="adj" fmla="val 16667"/>
            </a:avLst>
          </a:prstGeom>
          <a:solidFill>
            <a:srgbClr val="FFCC18"/>
          </a:solidFill>
          <a:ln w="9525">
            <a:noFill/>
            <a:round/>
            <a:headEnd/>
            <a:tailEnd/>
          </a:ln>
        </p:spPr>
        <p:txBody>
          <a:bodyPr wrap="none" lIns="0" tIns="0" rIns="0" bIns="0">
            <a:prstTxWarp prst="textNoShape">
              <a:avLst/>
            </a:prstTxWarp>
            <a:spAutoFit/>
          </a:bodyPr>
          <a:lstStyle/>
          <a:p>
            <a:pPr algn="l">
              <a:lnSpc>
                <a:spcPct val="85000"/>
              </a:lnSpc>
            </a:pPr>
            <a:r>
              <a:rPr lang="en-US" sz="1300" b="1">
                <a:solidFill>
                  <a:srgbClr val="000000"/>
                </a:solidFill>
              </a:rPr>
              <a:t>longer fragments</a:t>
            </a:r>
            <a:endParaRPr lang="en-US" sz="2000" b="1"/>
          </a:p>
        </p:txBody>
      </p:sp>
      <p:sp>
        <p:nvSpPr>
          <p:cNvPr id="508937" name="AutoShape 9"/>
          <p:cNvSpPr>
            <a:spLocks noChangeArrowheads="1"/>
          </p:cNvSpPr>
          <p:nvPr/>
        </p:nvSpPr>
        <p:spPr bwMode="auto">
          <a:xfrm>
            <a:off x="7299325" y="6178550"/>
            <a:ext cx="1431925" cy="187325"/>
          </a:xfrm>
          <a:prstGeom prst="roundRect">
            <a:avLst>
              <a:gd name="adj" fmla="val 16667"/>
            </a:avLst>
          </a:prstGeom>
          <a:solidFill>
            <a:srgbClr val="FFCC18"/>
          </a:solidFill>
          <a:ln w="9525">
            <a:noFill/>
            <a:round/>
            <a:headEnd/>
            <a:tailEnd/>
          </a:ln>
        </p:spPr>
        <p:txBody>
          <a:bodyPr wrap="none" lIns="0" tIns="0" rIns="0" bIns="0">
            <a:prstTxWarp prst="textNoShape">
              <a:avLst/>
            </a:prstTxWarp>
            <a:spAutoFit/>
          </a:bodyPr>
          <a:lstStyle/>
          <a:p>
            <a:pPr algn="l">
              <a:lnSpc>
                <a:spcPct val="85000"/>
              </a:lnSpc>
            </a:pPr>
            <a:r>
              <a:rPr lang="en-US" sz="1300" b="1">
                <a:solidFill>
                  <a:srgbClr val="000000"/>
                </a:solidFill>
              </a:rPr>
              <a:t>shorter fragments</a:t>
            </a:r>
            <a:endParaRPr lang="en-US" sz="2000" b="1"/>
          </a:p>
        </p:txBody>
      </p:sp>
      <p:sp>
        <p:nvSpPr>
          <p:cNvPr id="508938" name="Rectangle 10"/>
          <p:cNvSpPr>
            <a:spLocks noChangeArrowheads="1"/>
          </p:cNvSpPr>
          <p:nvPr/>
        </p:nvSpPr>
        <p:spPr bwMode="auto">
          <a:xfrm>
            <a:off x="3154363" y="5059363"/>
            <a:ext cx="541337" cy="336550"/>
          </a:xfrm>
          <a:prstGeom prst="rect">
            <a:avLst/>
          </a:prstGeom>
          <a:noFill/>
          <a:ln w="9525">
            <a:noFill/>
            <a:miter lim="800000"/>
            <a:headEnd/>
            <a:tailEnd/>
          </a:ln>
        </p:spPr>
        <p:txBody>
          <a:bodyPr wrap="none" lIns="0" tIns="0" rIns="0" bIns="0">
            <a:prstTxWarp prst="textNoShape">
              <a:avLst/>
            </a:prstTxWarp>
            <a:spAutoFit/>
          </a:bodyPr>
          <a:lstStyle/>
          <a:p>
            <a:pPr>
              <a:lnSpc>
                <a:spcPct val="85000"/>
              </a:lnSpc>
            </a:pPr>
            <a:r>
              <a:rPr lang="en-US" sz="1300" b="1">
                <a:solidFill>
                  <a:srgbClr val="000000"/>
                </a:solidFill>
              </a:rPr>
              <a:t>power</a:t>
            </a:r>
          </a:p>
          <a:p>
            <a:pPr>
              <a:lnSpc>
                <a:spcPct val="85000"/>
              </a:lnSpc>
            </a:pPr>
            <a:r>
              <a:rPr lang="en-US" sz="1300" b="1">
                <a:solidFill>
                  <a:srgbClr val="000000"/>
                </a:solidFill>
              </a:rPr>
              <a:t>source</a:t>
            </a:r>
            <a:endParaRPr lang="en-US" b="1"/>
          </a:p>
        </p:txBody>
      </p:sp>
      <p:sp>
        <p:nvSpPr>
          <p:cNvPr id="508939" name="Rectangle 11"/>
          <p:cNvSpPr>
            <a:spLocks noChangeArrowheads="1"/>
          </p:cNvSpPr>
          <p:nvPr/>
        </p:nvSpPr>
        <p:spPr bwMode="auto">
          <a:xfrm>
            <a:off x="5751513" y="6396038"/>
            <a:ext cx="1281112" cy="1936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500" b="1">
                <a:solidFill>
                  <a:srgbClr val="000000"/>
                </a:solidFill>
              </a:rPr>
              <a:t>completed gel</a:t>
            </a:r>
            <a:endParaRPr lang="en-US" b="1"/>
          </a:p>
        </p:txBody>
      </p:sp>
      <p:sp>
        <p:nvSpPr>
          <p:cNvPr id="508940" name="Rectangle 12"/>
          <p:cNvSpPr>
            <a:spLocks noChangeArrowheads="1"/>
          </p:cNvSpPr>
          <p:nvPr/>
        </p:nvSpPr>
        <p:spPr bwMode="auto">
          <a:xfrm>
            <a:off x="1141413" y="5872163"/>
            <a:ext cx="274637" cy="1936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500" b="1">
                <a:solidFill>
                  <a:srgbClr val="000000"/>
                </a:solidFill>
              </a:rPr>
              <a:t>gel</a:t>
            </a:r>
            <a:endParaRPr lang="en-US" b="1"/>
          </a:p>
        </p:txBody>
      </p:sp>
      <p:sp>
        <p:nvSpPr>
          <p:cNvPr id="508941" name="AutoShape 13"/>
          <p:cNvSpPr>
            <a:spLocks noChangeArrowheads="1"/>
          </p:cNvSpPr>
          <p:nvPr/>
        </p:nvSpPr>
        <p:spPr bwMode="auto">
          <a:xfrm>
            <a:off x="852488" y="1749425"/>
            <a:ext cx="1820862" cy="431800"/>
          </a:xfrm>
          <a:prstGeom prst="roundRect">
            <a:avLst>
              <a:gd name="adj" fmla="val 16667"/>
            </a:avLst>
          </a:prstGeom>
          <a:solidFill>
            <a:srgbClr val="FFCC18"/>
          </a:solidFill>
          <a:ln w="9525">
            <a:noFill/>
            <a:round/>
            <a:headEnd/>
            <a:tailEnd/>
          </a:ln>
        </p:spPr>
        <p:txBody>
          <a:bodyPr lIns="0" tIns="0" rIns="0" bIns="0">
            <a:prstTxWarp prst="textNoShape">
              <a:avLst/>
            </a:prstTxWarp>
            <a:spAutoFit/>
          </a:bodyPr>
          <a:lstStyle/>
          <a:p>
            <a:pPr>
              <a:lnSpc>
                <a:spcPct val="85000"/>
              </a:lnSpc>
            </a:pPr>
            <a:r>
              <a:rPr lang="en-US" sz="1500" b="1">
                <a:solidFill>
                  <a:srgbClr val="000000"/>
                </a:solidFill>
              </a:rPr>
              <a:t>DNA &amp;</a:t>
            </a:r>
            <a:br>
              <a:rPr lang="en-US" sz="1500" b="1">
                <a:solidFill>
                  <a:srgbClr val="000000"/>
                </a:solidFill>
              </a:rPr>
            </a:br>
            <a:r>
              <a:rPr lang="en-US" sz="1500" b="1">
                <a:solidFill>
                  <a:srgbClr val="000000"/>
                </a:solidFill>
              </a:rPr>
              <a:t>restriction enzyme</a:t>
            </a:r>
            <a:endParaRPr lang="en-US" b="1"/>
          </a:p>
        </p:txBody>
      </p:sp>
      <p:sp>
        <p:nvSpPr>
          <p:cNvPr id="508942" name="Rectangle 14"/>
          <p:cNvSpPr>
            <a:spLocks noChangeArrowheads="1"/>
          </p:cNvSpPr>
          <p:nvPr/>
        </p:nvSpPr>
        <p:spPr bwMode="auto">
          <a:xfrm>
            <a:off x="952500" y="4525963"/>
            <a:ext cx="465138" cy="193675"/>
          </a:xfrm>
          <a:prstGeom prst="rect">
            <a:avLst/>
          </a:prstGeom>
          <a:noFill/>
          <a:ln w="9525">
            <a:noFill/>
            <a:miter lim="800000"/>
            <a:headEnd/>
            <a:tailEnd/>
          </a:ln>
        </p:spPr>
        <p:txBody>
          <a:bodyPr wrap="none" lIns="0" tIns="0" rIns="0" bIns="0">
            <a:prstTxWarp prst="textNoShape">
              <a:avLst/>
            </a:prstTxWarp>
            <a:spAutoFit/>
          </a:bodyPr>
          <a:lstStyle/>
          <a:p>
            <a:pPr algn="r">
              <a:lnSpc>
                <a:spcPct val="85000"/>
              </a:lnSpc>
            </a:pPr>
            <a:r>
              <a:rPr lang="en-US" sz="1500" b="1">
                <a:solidFill>
                  <a:srgbClr val="000000"/>
                </a:solidFill>
              </a:rPr>
              <a:t>wells</a:t>
            </a:r>
            <a:endParaRPr lang="en-US" b="1"/>
          </a:p>
        </p:txBody>
      </p:sp>
      <p:sp>
        <p:nvSpPr>
          <p:cNvPr id="508943" name="Oval 15"/>
          <p:cNvSpPr>
            <a:spLocks noChangeArrowheads="1"/>
          </p:cNvSpPr>
          <p:nvPr/>
        </p:nvSpPr>
        <p:spPr bwMode="auto">
          <a:xfrm>
            <a:off x="3760788" y="3956050"/>
            <a:ext cx="212725" cy="212725"/>
          </a:xfrm>
          <a:prstGeom prst="ellipse">
            <a:avLst/>
          </a:prstGeom>
          <a:solidFill>
            <a:srgbClr val="FFEA18"/>
          </a:solidFill>
          <a:ln w="9525">
            <a:solidFill>
              <a:schemeClr val="tx1"/>
            </a:solidFill>
            <a:round/>
            <a:headEnd/>
            <a:tailEnd/>
          </a:ln>
          <a:effectLst/>
        </p:spPr>
        <p:txBody>
          <a:bodyPr wrap="none" anchor="ctr">
            <a:prstTxWarp prst="textNoShape">
              <a:avLst/>
            </a:prstTxWarp>
          </a:bodyPr>
          <a:lstStyle/>
          <a:p>
            <a:r>
              <a:rPr lang="en-US">
                <a:solidFill>
                  <a:srgbClr val="000000"/>
                </a:solidFill>
              </a:rPr>
              <a:t>-</a:t>
            </a:r>
          </a:p>
        </p:txBody>
      </p:sp>
      <p:sp>
        <p:nvSpPr>
          <p:cNvPr id="508944" name="Oval 16"/>
          <p:cNvSpPr>
            <a:spLocks noChangeArrowheads="1"/>
          </p:cNvSpPr>
          <p:nvPr/>
        </p:nvSpPr>
        <p:spPr bwMode="auto">
          <a:xfrm>
            <a:off x="3760788" y="6400800"/>
            <a:ext cx="212725" cy="212725"/>
          </a:xfrm>
          <a:prstGeom prst="ellipse">
            <a:avLst/>
          </a:prstGeom>
          <a:solidFill>
            <a:srgbClr val="FFEA18"/>
          </a:solidFill>
          <a:ln w="9525">
            <a:solidFill>
              <a:schemeClr val="tx1"/>
            </a:solidFill>
            <a:round/>
            <a:headEnd/>
            <a:tailEnd/>
          </a:ln>
          <a:effectLst/>
        </p:spPr>
        <p:txBody>
          <a:bodyPr wrap="none" anchor="ctr">
            <a:prstTxWarp prst="textNoShape">
              <a:avLst/>
            </a:prstTxWarp>
          </a:bodyPr>
          <a:lstStyle/>
          <a:p>
            <a:r>
              <a:rPr lang="en-US" b="1">
                <a:solidFill>
                  <a:srgbClr val="CC0000"/>
                </a:solidFill>
              </a:rPr>
              <a:t>+</a:t>
            </a:r>
            <a:endParaRPr lang="en-US">
              <a:solidFill>
                <a:srgbClr val="000000"/>
              </a:solidFill>
            </a:endParaRPr>
          </a:p>
        </p:txBody>
      </p:sp>
    </p:spTree>
    <p:extLst>
      <p:ext uri="{BB962C8B-B14F-4D97-AF65-F5344CB8AC3E}">
        <p14:creationId xmlns:p14="http://schemas.microsoft.com/office/powerpoint/2010/main" val="38559233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4396" name="Picture 44" descr="20-08-GelElectrophoresis-L"/>
          <p:cNvPicPr>
            <a:picLocks noChangeAspect="1" noChangeArrowheads="1"/>
          </p:cNvPicPr>
          <p:nvPr/>
        </p:nvPicPr>
        <p:blipFill>
          <a:blip r:embed="rId3" cstate="screen">
            <a:extLst>
              <a:ext uri="{28A0092B-C50C-407E-A947-70E740481C1C}">
                <a14:useLocalDpi xmlns:a14="http://schemas.microsoft.com/office/drawing/2010/main"/>
              </a:ext>
            </a:extLst>
          </a:blip>
          <a:srcRect b="7272"/>
          <a:stretch>
            <a:fillRect/>
          </a:stretch>
        </p:blipFill>
        <p:spPr bwMode="auto">
          <a:xfrm>
            <a:off x="725488" y="1281113"/>
            <a:ext cx="8212137" cy="2825750"/>
          </a:xfrm>
          <a:prstGeom prst="rect">
            <a:avLst/>
          </a:prstGeom>
          <a:noFill/>
        </p:spPr>
      </p:pic>
      <p:sp>
        <p:nvSpPr>
          <p:cNvPr id="484354" name="Rectangle 2"/>
          <p:cNvSpPr>
            <a:spLocks noGrp="1" noChangeArrowheads="1"/>
          </p:cNvSpPr>
          <p:nvPr>
            <p:ph type="title"/>
          </p:nvPr>
        </p:nvSpPr>
        <p:spPr/>
        <p:txBody>
          <a:bodyPr/>
          <a:lstStyle/>
          <a:p>
            <a:r>
              <a:rPr lang="en-US"/>
              <a:t>Running a gel</a:t>
            </a:r>
          </a:p>
        </p:txBody>
      </p:sp>
      <p:sp>
        <p:nvSpPr>
          <p:cNvPr id="484358" name="Oval 6"/>
          <p:cNvSpPr>
            <a:spLocks noChangeArrowheads="1"/>
          </p:cNvSpPr>
          <p:nvPr/>
        </p:nvSpPr>
        <p:spPr bwMode="auto">
          <a:xfrm>
            <a:off x="708025" y="3616325"/>
            <a:ext cx="457200" cy="457200"/>
          </a:xfrm>
          <a:prstGeom prst="ellipse">
            <a:avLst/>
          </a:prstGeom>
          <a:solidFill>
            <a:schemeClr val="tx2"/>
          </a:solidFill>
          <a:ln w="9525">
            <a:noFill/>
            <a:round/>
            <a:headEnd/>
            <a:tailEnd/>
          </a:ln>
          <a:effectLst/>
        </p:spPr>
        <p:txBody>
          <a:bodyPr wrap="none" anchor="ctr">
            <a:prstTxWarp prst="textNoShape">
              <a:avLst/>
            </a:prstTxWarp>
          </a:bodyPr>
          <a:lstStyle/>
          <a:p>
            <a:r>
              <a:rPr lang="en-US" sz="2800" b="1">
                <a:solidFill>
                  <a:schemeClr val="bg1"/>
                </a:solidFill>
              </a:rPr>
              <a:t>1</a:t>
            </a:r>
          </a:p>
        </p:txBody>
      </p:sp>
      <p:sp>
        <p:nvSpPr>
          <p:cNvPr id="484359" name="Oval 7"/>
          <p:cNvSpPr>
            <a:spLocks noChangeArrowheads="1"/>
          </p:cNvSpPr>
          <p:nvPr/>
        </p:nvSpPr>
        <p:spPr bwMode="auto">
          <a:xfrm>
            <a:off x="3657600" y="3616325"/>
            <a:ext cx="457200" cy="457200"/>
          </a:xfrm>
          <a:prstGeom prst="ellipse">
            <a:avLst/>
          </a:prstGeom>
          <a:solidFill>
            <a:schemeClr val="tx2"/>
          </a:solidFill>
          <a:ln w="9525">
            <a:noFill/>
            <a:round/>
            <a:headEnd/>
            <a:tailEnd/>
          </a:ln>
          <a:effectLst/>
        </p:spPr>
        <p:txBody>
          <a:bodyPr wrap="none" anchor="ctr">
            <a:prstTxWarp prst="textNoShape">
              <a:avLst/>
            </a:prstTxWarp>
          </a:bodyPr>
          <a:lstStyle/>
          <a:p>
            <a:r>
              <a:rPr lang="en-US" sz="2800" b="1">
                <a:solidFill>
                  <a:schemeClr val="bg1"/>
                </a:solidFill>
              </a:rPr>
              <a:t>2</a:t>
            </a:r>
          </a:p>
        </p:txBody>
      </p:sp>
      <p:grpSp>
        <p:nvGrpSpPr>
          <p:cNvPr id="2" name="Group 15"/>
          <p:cNvGrpSpPr>
            <a:grpSpLocks/>
          </p:cNvGrpSpPr>
          <p:nvPr/>
        </p:nvGrpSpPr>
        <p:grpSpPr bwMode="auto">
          <a:xfrm>
            <a:off x="338138" y="4271963"/>
            <a:ext cx="2360612" cy="2416175"/>
            <a:chOff x="1872" y="1824"/>
            <a:chExt cx="2064" cy="2112"/>
          </a:xfrm>
        </p:grpSpPr>
        <p:sp>
          <p:nvSpPr>
            <p:cNvPr id="484368" name="Rectangle 16"/>
            <p:cNvSpPr>
              <a:spLocks noChangeArrowheads="1"/>
            </p:cNvSpPr>
            <p:nvPr/>
          </p:nvSpPr>
          <p:spPr bwMode="auto">
            <a:xfrm>
              <a:off x="1872" y="1824"/>
              <a:ext cx="2064" cy="2112"/>
            </a:xfrm>
            <a:prstGeom prst="rect">
              <a:avLst/>
            </a:prstGeom>
            <a:solidFill>
              <a:srgbClr val="E2D8EF"/>
            </a:solidFill>
            <a:ln w="9525">
              <a:solidFill>
                <a:schemeClr val="tx1"/>
              </a:solidFill>
              <a:miter lim="800000"/>
              <a:headEnd/>
              <a:tailEnd/>
            </a:ln>
            <a:effectLst/>
          </p:spPr>
          <p:txBody>
            <a:bodyPr wrap="none" anchor="ctr">
              <a:prstTxWarp prst="textNoShape">
                <a:avLst/>
              </a:prstTxWarp>
            </a:bodyPr>
            <a:lstStyle/>
            <a:p>
              <a:endParaRPr lang="en-US"/>
            </a:p>
          </p:txBody>
        </p:sp>
        <p:sp>
          <p:nvSpPr>
            <p:cNvPr id="484369" name="Rectangle 17"/>
            <p:cNvSpPr>
              <a:spLocks noChangeArrowheads="1"/>
            </p:cNvSpPr>
            <p:nvPr/>
          </p:nvSpPr>
          <p:spPr bwMode="auto">
            <a:xfrm>
              <a:off x="1997" y="1967"/>
              <a:ext cx="240" cy="48"/>
            </a:xfrm>
            <a:prstGeom prst="rect">
              <a:avLst/>
            </a:prstGeom>
            <a:solidFill>
              <a:srgbClr val="0F116A"/>
            </a:solidFill>
            <a:ln w="9525">
              <a:solidFill>
                <a:schemeClr val="tx1"/>
              </a:solidFill>
              <a:miter lim="800000"/>
              <a:headEnd/>
              <a:tailEnd/>
            </a:ln>
            <a:effectLst/>
          </p:spPr>
          <p:txBody>
            <a:bodyPr wrap="none" anchor="ctr">
              <a:prstTxWarp prst="textNoShape">
                <a:avLst/>
              </a:prstTxWarp>
            </a:bodyPr>
            <a:lstStyle/>
            <a:p>
              <a:endParaRPr lang="en-US"/>
            </a:p>
          </p:txBody>
        </p:sp>
        <p:sp>
          <p:nvSpPr>
            <p:cNvPr id="484370" name="Rectangle 18"/>
            <p:cNvSpPr>
              <a:spLocks noChangeArrowheads="1"/>
            </p:cNvSpPr>
            <p:nvPr/>
          </p:nvSpPr>
          <p:spPr bwMode="auto">
            <a:xfrm>
              <a:off x="2387" y="1967"/>
              <a:ext cx="240" cy="48"/>
            </a:xfrm>
            <a:prstGeom prst="rect">
              <a:avLst/>
            </a:prstGeom>
            <a:solidFill>
              <a:srgbClr val="0F116A"/>
            </a:solidFill>
            <a:ln w="9525">
              <a:solidFill>
                <a:schemeClr val="tx1"/>
              </a:solidFill>
              <a:miter lim="800000"/>
              <a:headEnd/>
              <a:tailEnd/>
            </a:ln>
            <a:effectLst/>
          </p:spPr>
          <p:txBody>
            <a:bodyPr wrap="none" anchor="ctr">
              <a:prstTxWarp prst="textNoShape">
                <a:avLst/>
              </a:prstTxWarp>
            </a:bodyPr>
            <a:lstStyle/>
            <a:p>
              <a:endParaRPr lang="en-US"/>
            </a:p>
          </p:txBody>
        </p:sp>
        <p:sp>
          <p:nvSpPr>
            <p:cNvPr id="484371" name="Rectangle 19"/>
            <p:cNvSpPr>
              <a:spLocks noChangeArrowheads="1"/>
            </p:cNvSpPr>
            <p:nvPr/>
          </p:nvSpPr>
          <p:spPr bwMode="auto">
            <a:xfrm>
              <a:off x="2387" y="2927"/>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84372" name="Rectangle 20"/>
            <p:cNvSpPr>
              <a:spLocks noChangeArrowheads="1"/>
            </p:cNvSpPr>
            <p:nvPr/>
          </p:nvSpPr>
          <p:spPr bwMode="auto">
            <a:xfrm>
              <a:off x="2387" y="3359"/>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84373" name="Rectangle 21"/>
            <p:cNvSpPr>
              <a:spLocks noChangeArrowheads="1"/>
            </p:cNvSpPr>
            <p:nvPr/>
          </p:nvSpPr>
          <p:spPr bwMode="auto">
            <a:xfrm>
              <a:off x="2387" y="3503"/>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84374" name="Rectangle 22"/>
            <p:cNvSpPr>
              <a:spLocks noChangeArrowheads="1"/>
            </p:cNvSpPr>
            <p:nvPr/>
          </p:nvSpPr>
          <p:spPr bwMode="auto">
            <a:xfrm>
              <a:off x="1997" y="2303"/>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84375" name="Rectangle 23"/>
            <p:cNvSpPr>
              <a:spLocks noChangeArrowheads="1"/>
            </p:cNvSpPr>
            <p:nvPr/>
          </p:nvSpPr>
          <p:spPr bwMode="auto">
            <a:xfrm>
              <a:off x="1997" y="3503"/>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84376" name="Rectangle 24"/>
            <p:cNvSpPr>
              <a:spLocks noChangeArrowheads="1"/>
            </p:cNvSpPr>
            <p:nvPr/>
          </p:nvSpPr>
          <p:spPr bwMode="auto">
            <a:xfrm>
              <a:off x="2387" y="2592"/>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84377" name="Rectangle 25"/>
            <p:cNvSpPr>
              <a:spLocks noChangeArrowheads="1"/>
            </p:cNvSpPr>
            <p:nvPr/>
          </p:nvSpPr>
          <p:spPr bwMode="auto">
            <a:xfrm>
              <a:off x="2387" y="3696"/>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84378" name="Rectangle 26"/>
            <p:cNvSpPr>
              <a:spLocks noChangeArrowheads="1"/>
            </p:cNvSpPr>
            <p:nvPr/>
          </p:nvSpPr>
          <p:spPr bwMode="auto">
            <a:xfrm>
              <a:off x="1997" y="3120"/>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84379" name="Rectangle 27"/>
            <p:cNvSpPr>
              <a:spLocks noChangeArrowheads="1"/>
            </p:cNvSpPr>
            <p:nvPr/>
          </p:nvSpPr>
          <p:spPr bwMode="auto">
            <a:xfrm>
              <a:off x="2778" y="1967"/>
              <a:ext cx="240" cy="48"/>
            </a:xfrm>
            <a:prstGeom prst="rect">
              <a:avLst/>
            </a:prstGeom>
            <a:solidFill>
              <a:srgbClr val="0F116A"/>
            </a:solidFill>
            <a:ln w="9525">
              <a:solidFill>
                <a:schemeClr val="tx1"/>
              </a:solidFill>
              <a:miter lim="800000"/>
              <a:headEnd/>
              <a:tailEnd/>
            </a:ln>
            <a:effectLst/>
          </p:spPr>
          <p:txBody>
            <a:bodyPr wrap="none" anchor="ctr">
              <a:prstTxWarp prst="textNoShape">
                <a:avLst/>
              </a:prstTxWarp>
            </a:bodyPr>
            <a:lstStyle/>
            <a:p>
              <a:endParaRPr lang="en-US"/>
            </a:p>
          </p:txBody>
        </p:sp>
        <p:sp>
          <p:nvSpPr>
            <p:cNvPr id="484380" name="Rectangle 28"/>
            <p:cNvSpPr>
              <a:spLocks noChangeArrowheads="1"/>
            </p:cNvSpPr>
            <p:nvPr/>
          </p:nvSpPr>
          <p:spPr bwMode="auto">
            <a:xfrm>
              <a:off x="3168" y="1967"/>
              <a:ext cx="240" cy="48"/>
            </a:xfrm>
            <a:prstGeom prst="rect">
              <a:avLst/>
            </a:prstGeom>
            <a:solidFill>
              <a:srgbClr val="0F116A"/>
            </a:solidFill>
            <a:ln w="9525">
              <a:solidFill>
                <a:schemeClr val="tx1"/>
              </a:solidFill>
              <a:miter lim="800000"/>
              <a:headEnd/>
              <a:tailEnd/>
            </a:ln>
            <a:effectLst/>
          </p:spPr>
          <p:txBody>
            <a:bodyPr wrap="none" anchor="ctr">
              <a:prstTxWarp prst="textNoShape">
                <a:avLst/>
              </a:prstTxWarp>
            </a:bodyPr>
            <a:lstStyle/>
            <a:p>
              <a:endParaRPr lang="en-US"/>
            </a:p>
          </p:txBody>
        </p:sp>
        <p:sp>
          <p:nvSpPr>
            <p:cNvPr id="484381" name="Rectangle 29"/>
            <p:cNvSpPr>
              <a:spLocks noChangeArrowheads="1"/>
            </p:cNvSpPr>
            <p:nvPr/>
          </p:nvSpPr>
          <p:spPr bwMode="auto">
            <a:xfrm>
              <a:off x="3168" y="2784"/>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84382" name="Rectangle 30"/>
            <p:cNvSpPr>
              <a:spLocks noChangeArrowheads="1"/>
            </p:cNvSpPr>
            <p:nvPr/>
          </p:nvSpPr>
          <p:spPr bwMode="auto">
            <a:xfrm>
              <a:off x="3168" y="3503"/>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84383" name="Rectangle 31"/>
            <p:cNvSpPr>
              <a:spLocks noChangeArrowheads="1"/>
            </p:cNvSpPr>
            <p:nvPr/>
          </p:nvSpPr>
          <p:spPr bwMode="auto">
            <a:xfrm>
              <a:off x="3168" y="2400"/>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84384" name="Rectangle 32"/>
            <p:cNvSpPr>
              <a:spLocks noChangeArrowheads="1"/>
            </p:cNvSpPr>
            <p:nvPr/>
          </p:nvSpPr>
          <p:spPr bwMode="auto">
            <a:xfrm>
              <a:off x="3168" y="3696"/>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84385" name="Rectangle 33"/>
            <p:cNvSpPr>
              <a:spLocks noChangeArrowheads="1"/>
            </p:cNvSpPr>
            <p:nvPr/>
          </p:nvSpPr>
          <p:spPr bwMode="auto">
            <a:xfrm>
              <a:off x="2784" y="2208"/>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84386" name="Rectangle 34"/>
            <p:cNvSpPr>
              <a:spLocks noChangeArrowheads="1"/>
            </p:cNvSpPr>
            <p:nvPr/>
          </p:nvSpPr>
          <p:spPr bwMode="auto">
            <a:xfrm>
              <a:off x="2784" y="2592"/>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84387" name="Rectangle 35"/>
            <p:cNvSpPr>
              <a:spLocks noChangeArrowheads="1"/>
            </p:cNvSpPr>
            <p:nvPr/>
          </p:nvSpPr>
          <p:spPr bwMode="auto">
            <a:xfrm>
              <a:off x="2784" y="3120"/>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84388" name="Rectangle 36"/>
            <p:cNvSpPr>
              <a:spLocks noChangeArrowheads="1"/>
            </p:cNvSpPr>
            <p:nvPr/>
          </p:nvSpPr>
          <p:spPr bwMode="auto">
            <a:xfrm>
              <a:off x="2784" y="3648"/>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84389" name="Rectangle 37"/>
            <p:cNvSpPr>
              <a:spLocks noChangeArrowheads="1"/>
            </p:cNvSpPr>
            <p:nvPr/>
          </p:nvSpPr>
          <p:spPr bwMode="auto">
            <a:xfrm>
              <a:off x="2784" y="3840"/>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84390" name="Rectangle 38"/>
            <p:cNvSpPr>
              <a:spLocks noChangeArrowheads="1"/>
            </p:cNvSpPr>
            <p:nvPr/>
          </p:nvSpPr>
          <p:spPr bwMode="auto">
            <a:xfrm>
              <a:off x="3552" y="1967"/>
              <a:ext cx="240" cy="48"/>
            </a:xfrm>
            <a:prstGeom prst="rect">
              <a:avLst/>
            </a:prstGeom>
            <a:solidFill>
              <a:srgbClr val="0F116A"/>
            </a:solidFill>
            <a:ln w="9525">
              <a:solidFill>
                <a:schemeClr val="tx1"/>
              </a:solidFill>
              <a:miter lim="800000"/>
              <a:headEnd/>
              <a:tailEnd/>
            </a:ln>
            <a:effectLst/>
          </p:spPr>
          <p:txBody>
            <a:bodyPr wrap="none" anchor="ctr">
              <a:prstTxWarp prst="textNoShape">
                <a:avLst/>
              </a:prstTxWarp>
            </a:bodyPr>
            <a:lstStyle/>
            <a:p>
              <a:endParaRPr lang="en-US"/>
            </a:p>
          </p:txBody>
        </p:sp>
        <p:sp>
          <p:nvSpPr>
            <p:cNvPr id="484391" name="Rectangle 39"/>
            <p:cNvSpPr>
              <a:spLocks noChangeArrowheads="1"/>
            </p:cNvSpPr>
            <p:nvPr/>
          </p:nvSpPr>
          <p:spPr bwMode="auto">
            <a:xfrm>
              <a:off x="3552" y="2927"/>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84392" name="Rectangle 40"/>
            <p:cNvSpPr>
              <a:spLocks noChangeArrowheads="1"/>
            </p:cNvSpPr>
            <p:nvPr/>
          </p:nvSpPr>
          <p:spPr bwMode="auto">
            <a:xfrm>
              <a:off x="3552" y="3359"/>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84393" name="Rectangle 41"/>
            <p:cNvSpPr>
              <a:spLocks noChangeArrowheads="1"/>
            </p:cNvSpPr>
            <p:nvPr/>
          </p:nvSpPr>
          <p:spPr bwMode="auto">
            <a:xfrm>
              <a:off x="3552" y="3503"/>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84394" name="Rectangle 42"/>
            <p:cNvSpPr>
              <a:spLocks noChangeArrowheads="1"/>
            </p:cNvSpPr>
            <p:nvPr/>
          </p:nvSpPr>
          <p:spPr bwMode="auto">
            <a:xfrm>
              <a:off x="3552" y="2592"/>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84395" name="Rectangle 43"/>
            <p:cNvSpPr>
              <a:spLocks noChangeArrowheads="1"/>
            </p:cNvSpPr>
            <p:nvPr/>
          </p:nvSpPr>
          <p:spPr bwMode="auto">
            <a:xfrm>
              <a:off x="3552" y="3696"/>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grpSp>
      <p:sp>
        <p:nvSpPr>
          <p:cNvPr id="484397" name="Rectangle 45"/>
          <p:cNvSpPr>
            <a:spLocks noChangeArrowheads="1"/>
          </p:cNvSpPr>
          <p:nvPr/>
        </p:nvSpPr>
        <p:spPr bwMode="auto">
          <a:xfrm>
            <a:off x="4378325" y="1573213"/>
            <a:ext cx="4221163" cy="396875"/>
          </a:xfrm>
          <a:prstGeom prst="rect">
            <a:avLst/>
          </a:prstGeom>
          <a:noFill/>
          <a:ln w="9525">
            <a:noFill/>
            <a:miter lim="800000"/>
            <a:headEnd/>
            <a:tailEnd/>
          </a:ln>
          <a:effectLst/>
        </p:spPr>
        <p:txBody>
          <a:bodyPr wrap="none">
            <a:prstTxWarp prst="textNoShape">
              <a:avLst/>
            </a:prstTxWarp>
            <a:spAutoFit/>
          </a:bodyPr>
          <a:lstStyle/>
          <a:p>
            <a:pPr algn="l"/>
            <a:r>
              <a:rPr lang="en-US" sz="2000" b="1">
                <a:solidFill>
                  <a:srgbClr val="0F116A"/>
                </a:solidFill>
              </a:rPr>
              <a:t>cut DNA with restriction enzymes</a:t>
            </a:r>
            <a:endParaRPr lang="en-US" sz="2600" b="1">
              <a:solidFill>
                <a:srgbClr val="0F116A"/>
              </a:solidFill>
            </a:endParaRPr>
          </a:p>
        </p:txBody>
      </p:sp>
      <p:sp>
        <p:nvSpPr>
          <p:cNvPr id="484361" name="AutoShape 9"/>
          <p:cNvSpPr>
            <a:spLocks noChangeArrowheads="1"/>
          </p:cNvSpPr>
          <p:nvPr/>
        </p:nvSpPr>
        <p:spPr bwMode="auto">
          <a:xfrm>
            <a:off x="6145213" y="465138"/>
            <a:ext cx="2900362" cy="1003300"/>
          </a:xfrm>
          <a:prstGeom prst="roundRect">
            <a:avLst>
              <a:gd name="adj" fmla="val 16667"/>
            </a:avLst>
          </a:prstGeom>
          <a:solidFill>
            <a:srgbClr val="FFCC18"/>
          </a:solidFill>
          <a:ln w="9525">
            <a:noFill/>
            <a:round/>
            <a:headEnd/>
            <a:tailEnd/>
          </a:ln>
          <a:effectLst/>
        </p:spPr>
        <p:txBody>
          <a:bodyPr wrap="none" tIns="0" bIns="0" anchor="ctr">
            <a:prstTxWarp prst="textNoShape">
              <a:avLst/>
            </a:prstTxWarp>
            <a:spAutoFit/>
          </a:bodyPr>
          <a:lstStyle/>
          <a:p>
            <a:pPr>
              <a:lnSpc>
                <a:spcPct val="90000"/>
              </a:lnSpc>
            </a:pPr>
            <a:r>
              <a:rPr lang="en-US" sz="2200" b="1">
                <a:solidFill>
                  <a:srgbClr val="0F116A"/>
                </a:solidFill>
              </a:rPr>
              <a:t>fragments of DNA</a:t>
            </a:r>
            <a:br>
              <a:rPr lang="en-US" sz="2200" b="1">
                <a:solidFill>
                  <a:srgbClr val="0F116A"/>
                </a:solidFill>
              </a:rPr>
            </a:br>
            <a:r>
              <a:rPr lang="en-US" sz="2200" b="1">
                <a:solidFill>
                  <a:srgbClr val="0F116A"/>
                </a:solidFill>
              </a:rPr>
              <a:t>separate out based </a:t>
            </a:r>
            <a:br>
              <a:rPr lang="en-US" sz="2200" b="1">
                <a:solidFill>
                  <a:srgbClr val="0F116A"/>
                </a:solidFill>
              </a:rPr>
            </a:br>
            <a:r>
              <a:rPr lang="en-US" sz="2200" b="1">
                <a:solidFill>
                  <a:srgbClr val="0F116A"/>
                </a:solidFill>
              </a:rPr>
              <a:t>on size</a:t>
            </a:r>
            <a:endParaRPr lang="en-US" sz="2600" b="1">
              <a:solidFill>
                <a:srgbClr val="0F116A"/>
              </a:solidFill>
            </a:endParaRPr>
          </a:p>
        </p:txBody>
      </p:sp>
      <p:sp>
        <p:nvSpPr>
          <p:cNvPr id="484398" name="Rectangle 46"/>
          <p:cNvSpPr>
            <a:spLocks noChangeArrowheads="1"/>
          </p:cNvSpPr>
          <p:nvPr/>
        </p:nvSpPr>
        <p:spPr bwMode="auto">
          <a:xfrm>
            <a:off x="6205538" y="3894138"/>
            <a:ext cx="174625" cy="152400"/>
          </a:xfrm>
          <a:prstGeom prst="rect">
            <a:avLst/>
          </a:prstGeom>
          <a:solidFill>
            <a:srgbClr val="DFD4ED"/>
          </a:solidFill>
          <a:ln w="9525">
            <a:noFill/>
            <a:miter lim="800000"/>
            <a:headEnd/>
            <a:tailEnd/>
          </a:ln>
          <a:effectLst/>
        </p:spPr>
        <p:txBody>
          <a:bodyPr wrap="none" anchor="ctr">
            <a:prstTxWarp prst="textNoShape">
              <a:avLst/>
            </a:prstTxWarp>
          </a:bodyPr>
          <a:lstStyle/>
          <a:p>
            <a:endParaRPr lang="en-US"/>
          </a:p>
        </p:txBody>
      </p:sp>
      <p:sp>
        <p:nvSpPr>
          <p:cNvPr id="484360" name="Oval 8"/>
          <p:cNvSpPr>
            <a:spLocks noChangeArrowheads="1"/>
          </p:cNvSpPr>
          <p:nvPr/>
        </p:nvSpPr>
        <p:spPr bwMode="auto">
          <a:xfrm>
            <a:off x="5867400" y="3616325"/>
            <a:ext cx="457200" cy="457200"/>
          </a:xfrm>
          <a:prstGeom prst="ellipse">
            <a:avLst/>
          </a:prstGeom>
          <a:solidFill>
            <a:schemeClr val="tx2"/>
          </a:solidFill>
          <a:ln w="9525">
            <a:noFill/>
            <a:round/>
            <a:headEnd/>
            <a:tailEnd/>
          </a:ln>
          <a:effectLst/>
        </p:spPr>
        <p:txBody>
          <a:bodyPr wrap="none" anchor="ctr">
            <a:prstTxWarp prst="textNoShape">
              <a:avLst/>
            </a:prstTxWarp>
          </a:bodyPr>
          <a:lstStyle/>
          <a:p>
            <a:r>
              <a:rPr lang="en-US" sz="2800" b="1">
                <a:solidFill>
                  <a:schemeClr val="bg1"/>
                </a:solidFill>
              </a:rPr>
              <a:t>3</a:t>
            </a:r>
          </a:p>
        </p:txBody>
      </p:sp>
      <p:sp>
        <p:nvSpPr>
          <p:cNvPr id="484400" name="Rectangle 48" descr="Rectangle: Click to edit Master text styles&#10;Second level&#10;Third level&#10;Fourth level&#10;Fifth level"/>
          <p:cNvSpPr>
            <a:spLocks noGrp="1" noChangeArrowheads="1"/>
          </p:cNvSpPr>
          <p:nvPr>
            <p:ph type="body" idx="1"/>
          </p:nvPr>
        </p:nvSpPr>
        <p:spPr>
          <a:xfrm>
            <a:off x="2782888" y="4467225"/>
            <a:ext cx="2701925" cy="2155825"/>
          </a:xfrm>
          <a:noFill/>
          <a:ln/>
        </p:spPr>
        <p:txBody>
          <a:bodyPr/>
          <a:lstStyle/>
          <a:p>
            <a:pPr marL="0" indent="0">
              <a:buFont typeface="Wingdings" charset="2"/>
              <a:buNone/>
            </a:pPr>
            <a:r>
              <a:rPr lang="en-US" sz="2200"/>
              <a:t>Stain DNA</a:t>
            </a:r>
          </a:p>
          <a:p>
            <a:pPr marL="342900" lvl="1" indent="-228600"/>
            <a:r>
              <a:rPr lang="en-US" sz="2000"/>
              <a:t>ethidium bromide binds to DNA</a:t>
            </a:r>
          </a:p>
          <a:p>
            <a:pPr marL="342900" lvl="1" indent="-228600"/>
            <a:r>
              <a:rPr lang="en-US" sz="2000"/>
              <a:t>fluoresces under UV light</a:t>
            </a:r>
          </a:p>
        </p:txBody>
      </p:sp>
      <p:pic>
        <p:nvPicPr>
          <p:cNvPr id="484401" name="Picture 49"/>
          <p:cNvPicPr>
            <a:picLocks noChangeAspect="1" noChangeArrowheads="1"/>
          </p:cNvPicPr>
          <p:nvPr/>
        </p:nvPicPr>
        <p:blipFill>
          <a:blip r:embed="rId4"/>
          <a:srcRect/>
          <a:stretch>
            <a:fillRect/>
          </a:stretch>
        </p:blipFill>
        <p:spPr bwMode="auto">
          <a:xfrm>
            <a:off x="5402263" y="4230688"/>
            <a:ext cx="3643312" cy="2514600"/>
          </a:xfrm>
          <a:prstGeom prst="rect">
            <a:avLst/>
          </a:prstGeom>
          <a:noFill/>
          <a:ln w="9525">
            <a:solidFill>
              <a:srgbClr val="000000"/>
            </a:solidFill>
            <a:miter lim="800000"/>
            <a:headEnd/>
            <a:tailEnd/>
          </a:ln>
          <a:effectLst>
            <a:outerShdw blurRad="63500" dist="35921" dir="2700000" algn="ctr" rotWithShape="0">
              <a:srgbClr val="000000">
                <a:alpha val="75000"/>
              </a:srgbClr>
            </a:outerShdw>
          </a:effectLst>
        </p:spPr>
      </p:pic>
    </p:spTree>
    <p:extLst>
      <p:ext uri="{BB962C8B-B14F-4D97-AF65-F5344CB8AC3E}">
        <p14:creationId xmlns:p14="http://schemas.microsoft.com/office/powerpoint/2010/main" val="25199228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5" name="Rectangle 3"/>
          <p:cNvSpPr>
            <a:spLocks noGrp="1" noChangeArrowheads="1"/>
          </p:cNvSpPr>
          <p:nvPr>
            <p:ph type="title"/>
          </p:nvPr>
        </p:nvSpPr>
        <p:spPr/>
        <p:txBody>
          <a:bodyPr/>
          <a:lstStyle/>
          <a:p>
            <a:r>
              <a:rPr lang="en-US"/>
              <a:t>Uses: Evolutionary relationships</a:t>
            </a:r>
          </a:p>
        </p:txBody>
      </p:sp>
      <p:sp>
        <p:nvSpPr>
          <p:cNvPr id="494596" name="Rectangle 4" descr="Rectangle: Click to edit Master text styles&#10;Second level&#10;Third level&#10;Fourth level&#10;Fifth level"/>
          <p:cNvSpPr>
            <a:spLocks noGrp="1" noChangeArrowheads="1"/>
          </p:cNvSpPr>
          <p:nvPr>
            <p:ph type="body" idx="1"/>
          </p:nvPr>
        </p:nvSpPr>
        <p:spPr>
          <a:xfrm>
            <a:off x="838200" y="1371600"/>
            <a:ext cx="8001000" cy="1447800"/>
          </a:xfrm>
        </p:spPr>
        <p:txBody>
          <a:bodyPr/>
          <a:lstStyle/>
          <a:p>
            <a:pPr>
              <a:lnSpc>
                <a:spcPct val="90000"/>
              </a:lnSpc>
            </a:pPr>
            <a:r>
              <a:rPr lang="en-US"/>
              <a:t>Comparing DNA samples from different organisms to measure evolutionary relationships</a:t>
            </a:r>
          </a:p>
        </p:txBody>
      </p:sp>
      <p:sp>
        <p:nvSpPr>
          <p:cNvPr id="494597" name="Text Box 5"/>
          <p:cNvSpPr txBox="1">
            <a:spLocks noChangeArrowheads="1"/>
          </p:cNvSpPr>
          <p:nvPr/>
        </p:nvSpPr>
        <p:spPr bwMode="auto">
          <a:xfrm>
            <a:off x="1143000" y="2895600"/>
            <a:ext cx="438150" cy="641350"/>
          </a:xfrm>
          <a:prstGeom prst="rect">
            <a:avLst/>
          </a:prstGeom>
          <a:noFill/>
          <a:ln w="9525">
            <a:noFill/>
            <a:miter lim="800000"/>
            <a:headEnd/>
            <a:tailEnd/>
          </a:ln>
          <a:effectLst/>
        </p:spPr>
        <p:txBody>
          <a:bodyPr anchor="ctr">
            <a:prstTxWarp prst="textNoShape">
              <a:avLst/>
            </a:prstTxWarp>
            <a:spAutoFit/>
          </a:bodyPr>
          <a:lstStyle/>
          <a:p>
            <a:r>
              <a:rPr lang="en-US" sz="3600" b="1">
                <a:solidFill>
                  <a:srgbClr val="CC0000"/>
                </a:solidFill>
              </a:rPr>
              <a:t>–</a:t>
            </a:r>
            <a:endParaRPr lang="en-US" sz="3600"/>
          </a:p>
        </p:txBody>
      </p:sp>
      <p:sp>
        <p:nvSpPr>
          <p:cNvPr id="494598" name="Text Box 6"/>
          <p:cNvSpPr txBox="1">
            <a:spLocks noChangeArrowheads="1"/>
          </p:cNvSpPr>
          <p:nvPr/>
        </p:nvSpPr>
        <p:spPr bwMode="auto">
          <a:xfrm>
            <a:off x="1162050" y="6216650"/>
            <a:ext cx="438150" cy="641350"/>
          </a:xfrm>
          <a:prstGeom prst="rect">
            <a:avLst/>
          </a:prstGeom>
          <a:noFill/>
          <a:ln w="9525">
            <a:noFill/>
            <a:miter lim="800000"/>
            <a:headEnd/>
            <a:tailEnd/>
          </a:ln>
          <a:effectLst/>
        </p:spPr>
        <p:txBody>
          <a:bodyPr anchor="ctr">
            <a:prstTxWarp prst="textNoShape">
              <a:avLst/>
            </a:prstTxWarp>
            <a:spAutoFit/>
          </a:bodyPr>
          <a:lstStyle/>
          <a:p>
            <a:r>
              <a:rPr lang="en-US" sz="3600" b="1">
                <a:solidFill>
                  <a:srgbClr val="CC0000"/>
                </a:solidFill>
              </a:rPr>
              <a:t>+</a:t>
            </a:r>
            <a:endParaRPr lang="en-US" sz="3600"/>
          </a:p>
        </p:txBody>
      </p:sp>
      <p:sp>
        <p:nvSpPr>
          <p:cNvPr id="494599" name="Rectangle 7"/>
          <p:cNvSpPr>
            <a:spLocks noChangeArrowheads="1"/>
          </p:cNvSpPr>
          <p:nvPr/>
        </p:nvSpPr>
        <p:spPr bwMode="auto">
          <a:xfrm>
            <a:off x="885825" y="3306763"/>
            <a:ext cx="735013" cy="884237"/>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tx2"/>
                </a:solidFill>
              </a:rPr>
              <a:t>DNA</a:t>
            </a:r>
          </a:p>
          <a:p>
            <a:r>
              <a:rPr lang="en-US" sz="3200" b="1">
                <a:solidFill>
                  <a:schemeClr val="tx2"/>
                </a:solidFill>
                <a:sym typeface="Symbol" charset="2"/>
              </a:rPr>
              <a:t></a:t>
            </a:r>
          </a:p>
        </p:txBody>
      </p:sp>
      <p:grpSp>
        <p:nvGrpSpPr>
          <p:cNvPr id="2" name="Group 8"/>
          <p:cNvGrpSpPr>
            <a:grpSpLocks/>
          </p:cNvGrpSpPr>
          <p:nvPr/>
        </p:nvGrpSpPr>
        <p:grpSpPr bwMode="auto">
          <a:xfrm>
            <a:off x="1600200" y="2879725"/>
            <a:ext cx="3276600" cy="3673475"/>
            <a:chOff x="1008" y="1814"/>
            <a:chExt cx="2064" cy="2314"/>
          </a:xfrm>
        </p:grpSpPr>
        <p:sp>
          <p:nvSpPr>
            <p:cNvPr id="494601" name="Rectangle 9"/>
            <p:cNvSpPr>
              <a:spLocks noChangeArrowheads="1"/>
            </p:cNvSpPr>
            <p:nvPr/>
          </p:nvSpPr>
          <p:spPr bwMode="auto">
            <a:xfrm>
              <a:off x="1008" y="2016"/>
              <a:ext cx="2064" cy="2112"/>
            </a:xfrm>
            <a:prstGeom prst="rect">
              <a:avLst/>
            </a:prstGeom>
            <a:solidFill>
              <a:srgbClr val="E2D8EF"/>
            </a:solidFill>
            <a:ln w="9525">
              <a:solidFill>
                <a:schemeClr val="tx1"/>
              </a:solidFill>
              <a:miter lim="800000"/>
              <a:headEnd/>
              <a:tailEnd/>
            </a:ln>
            <a:effectLst/>
          </p:spPr>
          <p:txBody>
            <a:bodyPr wrap="none" anchor="ctr">
              <a:prstTxWarp prst="textNoShape">
                <a:avLst/>
              </a:prstTxWarp>
            </a:bodyPr>
            <a:lstStyle/>
            <a:p>
              <a:endParaRPr lang="en-US"/>
            </a:p>
          </p:txBody>
        </p:sp>
        <p:grpSp>
          <p:nvGrpSpPr>
            <p:cNvPr id="3" name="Group 10"/>
            <p:cNvGrpSpPr>
              <a:grpSpLocks/>
            </p:cNvGrpSpPr>
            <p:nvPr/>
          </p:nvGrpSpPr>
          <p:grpSpPr bwMode="auto">
            <a:xfrm>
              <a:off x="1133" y="1814"/>
              <a:ext cx="240" cy="1929"/>
              <a:chOff x="1133" y="1814"/>
              <a:chExt cx="240" cy="1929"/>
            </a:xfrm>
          </p:grpSpPr>
          <p:sp>
            <p:nvSpPr>
              <p:cNvPr id="494603" name="Rectangle 11"/>
              <p:cNvSpPr>
                <a:spLocks noChangeArrowheads="1"/>
              </p:cNvSpPr>
              <p:nvPr/>
            </p:nvSpPr>
            <p:spPr bwMode="auto">
              <a:xfrm>
                <a:off x="1151" y="1814"/>
                <a:ext cx="205"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00005"/>
                    </a:solidFill>
                  </a:rPr>
                  <a:t>1</a:t>
                </a:r>
                <a:endParaRPr lang="en-US" sz="3200" b="1">
                  <a:solidFill>
                    <a:schemeClr val="tx2"/>
                  </a:solidFill>
                  <a:sym typeface="Symbol" charset="2"/>
                </a:endParaRPr>
              </a:p>
            </p:txBody>
          </p:sp>
          <p:sp>
            <p:nvSpPr>
              <p:cNvPr id="494604" name="Rectangle 12"/>
              <p:cNvSpPr>
                <a:spLocks noChangeArrowheads="1"/>
              </p:cNvSpPr>
              <p:nvPr/>
            </p:nvSpPr>
            <p:spPr bwMode="auto">
              <a:xfrm>
                <a:off x="1133" y="2159"/>
                <a:ext cx="240" cy="48"/>
              </a:xfrm>
              <a:prstGeom prst="rect">
                <a:avLst/>
              </a:prstGeom>
              <a:solidFill>
                <a:srgbClr val="0F116A"/>
              </a:solidFill>
              <a:ln w="9525">
                <a:solidFill>
                  <a:schemeClr val="tx1"/>
                </a:solidFill>
                <a:miter lim="800000"/>
                <a:headEnd/>
                <a:tailEnd/>
              </a:ln>
              <a:effectLst/>
            </p:spPr>
            <p:txBody>
              <a:bodyPr wrap="none" anchor="ctr">
                <a:prstTxWarp prst="textNoShape">
                  <a:avLst/>
                </a:prstTxWarp>
              </a:bodyPr>
              <a:lstStyle/>
              <a:p>
                <a:endParaRPr lang="en-US"/>
              </a:p>
            </p:txBody>
          </p:sp>
          <p:sp>
            <p:nvSpPr>
              <p:cNvPr id="494605" name="Rectangle 13"/>
              <p:cNvSpPr>
                <a:spLocks noChangeArrowheads="1"/>
              </p:cNvSpPr>
              <p:nvPr/>
            </p:nvSpPr>
            <p:spPr bwMode="auto">
              <a:xfrm>
                <a:off x="1133" y="2495"/>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4606" name="Rectangle 14"/>
              <p:cNvSpPr>
                <a:spLocks noChangeArrowheads="1"/>
              </p:cNvSpPr>
              <p:nvPr/>
            </p:nvSpPr>
            <p:spPr bwMode="auto">
              <a:xfrm>
                <a:off x="1133" y="3695"/>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4607" name="Rectangle 15"/>
              <p:cNvSpPr>
                <a:spLocks noChangeArrowheads="1"/>
              </p:cNvSpPr>
              <p:nvPr/>
            </p:nvSpPr>
            <p:spPr bwMode="auto">
              <a:xfrm>
                <a:off x="1133" y="3312"/>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grpSp>
        <p:grpSp>
          <p:nvGrpSpPr>
            <p:cNvPr id="4" name="Group 16"/>
            <p:cNvGrpSpPr>
              <a:grpSpLocks/>
            </p:cNvGrpSpPr>
            <p:nvPr/>
          </p:nvGrpSpPr>
          <p:grpSpPr bwMode="auto">
            <a:xfrm>
              <a:off x="1917" y="1814"/>
              <a:ext cx="240" cy="2266"/>
              <a:chOff x="1917" y="1814"/>
              <a:chExt cx="240" cy="2266"/>
            </a:xfrm>
          </p:grpSpPr>
          <p:sp>
            <p:nvSpPr>
              <p:cNvPr id="494609" name="Rectangle 17"/>
              <p:cNvSpPr>
                <a:spLocks noChangeArrowheads="1"/>
              </p:cNvSpPr>
              <p:nvPr/>
            </p:nvSpPr>
            <p:spPr bwMode="auto">
              <a:xfrm>
                <a:off x="1917" y="2159"/>
                <a:ext cx="240" cy="48"/>
              </a:xfrm>
              <a:prstGeom prst="rect">
                <a:avLst/>
              </a:prstGeom>
              <a:solidFill>
                <a:srgbClr val="0F116A"/>
              </a:solidFill>
              <a:ln w="9525">
                <a:solidFill>
                  <a:schemeClr val="tx1"/>
                </a:solidFill>
                <a:miter lim="800000"/>
                <a:headEnd/>
                <a:tailEnd/>
              </a:ln>
              <a:effectLst/>
            </p:spPr>
            <p:txBody>
              <a:bodyPr wrap="none" anchor="ctr">
                <a:prstTxWarp prst="textNoShape">
                  <a:avLst/>
                </a:prstTxWarp>
              </a:bodyPr>
              <a:lstStyle/>
              <a:p>
                <a:endParaRPr lang="en-US"/>
              </a:p>
            </p:txBody>
          </p:sp>
          <p:sp>
            <p:nvSpPr>
              <p:cNvPr id="494610" name="Rectangle 18"/>
              <p:cNvSpPr>
                <a:spLocks noChangeArrowheads="1"/>
              </p:cNvSpPr>
              <p:nvPr/>
            </p:nvSpPr>
            <p:spPr bwMode="auto">
              <a:xfrm>
                <a:off x="1917" y="2400"/>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4611" name="Rectangle 19"/>
              <p:cNvSpPr>
                <a:spLocks noChangeArrowheads="1"/>
              </p:cNvSpPr>
              <p:nvPr/>
            </p:nvSpPr>
            <p:spPr bwMode="auto">
              <a:xfrm>
                <a:off x="1917" y="2976"/>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4612" name="Rectangle 20"/>
              <p:cNvSpPr>
                <a:spLocks noChangeArrowheads="1"/>
              </p:cNvSpPr>
              <p:nvPr/>
            </p:nvSpPr>
            <p:spPr bwMode="auto">
              <a:xfrm>
                <a:off x="1917" y="3504"/>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4613" name="Rectangle 21"/>
              <p:cNvSpPr>
                <a:spLocks noChangeArrowheads="1"/>
              </p:cNvSpPr>
              <p:nvPr/>
            </p:nvSpPr>
            <p:spPr bwMode="auto">
              <a:xfrm>
                <a:off x="1917" y="3840"/>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4614" name="Rectangle 22"/>
              <p:cNvSpPr>
                <a:spLocks noChangeArrowheads="1"/>
              </p:cNvSpPr>
              <p:nvPr/>
            </p:nvSpPr>
            <p:spPr bwMode="auto">
              <a:xfrm>
                <a:off x="1917" y="4032"/>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4615" name="Rectangle 23"/>
              <p:cNvSpPr>
                <a:spLocks noChangeArrowheads="1"/>
              </p:cNvSpPr>
              <p:nvPr/>
            </p:nvSpPr>
            <p:spPr bwMode="auto">
              <a:xfrm>
                <a:off x="1934" y="1814"/>
                <a:ext cx="205"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00005"/>
                    </a:solidFill>
                  </a:rPr>
                  <a:t>3</a:t>
                </a:r>
                <a:endParaRPr lang="en-US" sz="3200" b="1">
                  <a:solidFill>
                    <a:schemeClr val="tx2"/>
                  </a:solidFill>
                  <a:sym typeface="Symbol" charset="2"/>
                </a:endParaRPr>
              </a:p>
            </p:txBody>
          </p:sp>
        </p:grpSp>
        <p:grpSp>
          <p:nvGrpSpPr>
            <p:cNvPr id="5" name="Group 24"/>
            <p:cNvGrpSpPr>
              <a:grpSpLocks/>
            </p:cNvGrpSpPr>
            <p:nvPr/>
          </p:nvGrpSpPr>
          <p:grpSpPr bwMode="auto">
            <a:xfrm>
              <a:off x="1535" y="1814"/>
              <a:ext cx="241" cy="1929"/>
              <a:chOff x="1535" y="1814"/>
              <a:chExt cx="241" cy="1929"/>
            </a:xfrm>
          </p:grpSpPr>
          <p:sp>
            <p:nvSpPr>
              <p:cNvPr id="494617" name="Rectangle 25"/>
              <p:cNvSpPr>
                <a:spLocks noChangeArrowheads="1"/>
              </p:cNvSpPr>
              <p:nvPr/>
            </p:nvSpPr>
            <p:spPr bwMode="auto">
              <a:xfrm>
                <a:off x="1536" y="2159"/>
                <a:ext cx="240" cy="48"/>
              </a:xfrm>
              <a:prstGeom prst="rect">
                <a:avLst/>
              </a:prstGeom>
              <a:solidFill>
                <a:srgbClr val="0F116A"/>
              </a:solidFill>
              <a:ln w="9525">
                <a:solidFill>
                  <a:schemeClr val="tx1"/>
                </a:solidFill>
                <a:miter lim="800000"/>
                <a:headEnd/>
                <a:tailEnd/>
              </a:ln>
              <a:effectLst/>
            </p:spPr>
            <p:txBody>
              <a:bodyPr wrap="none" anchor="ctr">
                <a:prstTxWarp prst="textNoShape">
                  <a:avLst/>
                </a:prstTxWarp>
              </a:bodyPr>
              <a:lstStyle/>
              <a:p>
                <a:endParaRPr lang="en-US"/>
              </a:p>
            </p:txBody>
          </p:sp>
          <p:sp>
            <p:nvSpPr>
              <p:cNvPr id="494618" name="Rectangle 26"/>
              <p:cNvSpPr>
                <a:spLocks noChangeArrowheads="1"/>
              </p:cNvSpPr>
              <p:nvPr/>
            </p:nvSpPr>
            <p:spPr bwMode="auto">
              <a:xfrm>
                <a:off x="1536" y="3695"/>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4619" name="Rectangle 27"/>
              <p:cNvSpPr>
                <a:spLocks noChangeArrowheads="1"/>
              </p:cNvSpPr>
              <p:nvPr/>
            </p:nvSpPr>
            <p:spPr bwMode="auto">
              <a:xfrm>
                <a:off x="1536" y="2784"/>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4620" name="Rectangle 28"/>
              <p:cNvSpPr>
                <a:spLocks noChangeArrowheads="1"/>
              </p:cNvSpPr>
              <p:nvPr/>
            </p:nvSpPr>
            <p:spPr bwMode="auto">
              <a:xfrm>
                <a:off x="1553" y="1814"/>
                <a:ext cx="205"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00005"/>
                    </a:solidFill>
                  </a:rPr>
                  <a:t>2</a:t>
                </a:r>
                <a:endParaRPr lang="en-US" sz="3200" b="1">
                  <a:solidFill>
                    <a:schemeClr val="tx2"/>
                  </a:solidFill>
                  <a:sym typeface="Symbol" charset="2"/>
                </a:endParaRPr>
              </a:p>
            </p:txBody>
          </p:sp>
          <p:sp>
            <p:nvSpPr>
              <p:cNvPr id="494621" name="Rectangle 29"/>
              <p:cNvSpPr>
                <a:spLocks noChangeArrowheads="1"/>
              </p:cNvSpPr>
              <p:nvPr/>
            </p:nvSpPr>
            <p:spPr bwMode="auto">
              <a:xfrm>
                <a:off x="1535" y="2495"/>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4622" name="Rectangle 30"/>
              <p:cNvSpPr>
                <a:spLocks noChangeArrowheads="1"/>
              </p:cNvSpPr>
              <p:nvPr/>
            </p:nvSpPr>
            <p:spPr bwMode="auto">
              <a:xfrm>
                <a:off x="1535" y="3312"/>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grpSp>
        <p:grpSp>
          <p:nvGrpSpPr>
            <p:cNvPr id="6" name="Group 31"/>
            <p:cNvGrpSpPr>
              <a:grpSpLocks/>
            </p:cNvGrpSpPr>
            <p:nvPr/>
          </p:nvGrpSpPr>
          <p:grpSpPr bwMode="auto">
            <a:xfrm>
              <a:off x="2304" y="1814"/>
              <a:ext cx="240" cy="2266"/>
              <a:chOff x="2304" y="1814"/>
              <a:chExt cx="240" cy="2266"/>
            </a:xfrm>
          </p:grpSpPr>
          <p:sp>
            <p:nvSpPr>
              <p:cNvPr id="494624" name="Rectangle 32"/>
              <p:cNvSpPr>
                <a:spLocks noChangeArrowheads="1"/>
              </p:cNvSpPr>
              <p:nvPr/>
            </p:nvSpPr>
            <p:spPr bwMode="auto">
              <a:xfrm>
                <a:off x="2304" y="2159"/>
                <a:ext cx="240" cy="48"/>
              </a:xfrm>
              <a:prstGeom prst="rect">
                <a:avLst/>
              </a:prstGeom>
              <a:solidFill>
                <a:srgbClr val="0F116A"/>
              </a:solidFill>
              <a:ln w="9525">
                <a:solidFill>
                  <a:schemeClr val="tx1"/>
                </a:solidFill>
                <a:miter lim="800000"/>
                <a:headEnd/>
                <a:tailEnd/>
              </a:ln>
              <a:effectLst/>
            </p:spPr>
            <p:txBody>
              <a:bodyPr wrap="none" anchor="ctr">
                <a:prstTxWarp prst="textNoShape">
                  <a:avLst/>
                </a:prstTxWarp>
              </a:bodyPr>
              <a:lstStyle/>
              <a:p>
                <a:endParaRPr lang="en-US"/>
              </a:p>
            </p:txBody>
          </p:sp>
          <p:sp>
            <p:nvSpPr>
              <p:cNvPr id="494625" name="Rectangle 33"/>
              <p:cNvSpPr>
                <a:spLocks noChangeArrowheads="1"/>
              </p:cNvSpPr>
              <p:nvPr/>
            </p:nvSpPr>
            <p:spPr bwMode="auto">
              <a:xfrm>
                <a:off x="2321" y="1814"/>
                <a:ext cx="205"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00005"/>
                    </a:solidFill>
                  </a:rPr>
                  <a:t>4</a:t>
                </a:r>
                <a:endParaRPr lang="en-US" sz="3200" b="1">
                  <a:solidFill>
                    <a:schemeClr val="tx2"/>
                  </a:solidFill>
                  <a:sym typeface="Symbol" charset="2"/>
                </a:endParaRPr>
              </a:p>
            </p:txBody>
          </p:sp>
          <p:sp>
            <p:nvSpPr>
              <p:cNvPr id="494626" name="Rectangle 34"/>
              <p:cNvSpPr>
                <a:spLocks noChangeArrowheads="1"/>
              </p:cNvSpPr>
              <p:nvPr/>
            </p:nvSpPr>
            <p:spPr bwMode="auto">
              <a:xfrm>
                <a:off x="2304" y="2400"/>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4627" name="Rectangle 35"/>
              <p:cNvSpPr>
                <a:spLocks noChangeArrowheads="1"/>
              </p:cNvSpPr>
              <p:nvPr/>
            </p:nvSpPr>
            <p:spPr bwMode="auto">
              <a:xfrm>
                <a:off x="2304" y="2976"/>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4628" name="Rectangle 36"/>
              <p:cNvSpPr>
                <a:spLocks noChangeArrowheads="1"/>
              </p:cNvSpPr>
              <p:nvPr/>
            </p:nvSpPr>
            <p:spPr bwMode="auto">
              <a:xfrm>
                <a:off x="2304" y="3504"/>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4629" name="Rectangle 37"/>
              <p:cNvSpPr>
                <a:spLocks noChangeArrowheads="1"/>
              </p:cNvSpPr>
              <p:nvPr/>
            </p:nvSpPr>
            <p:spPr bwMode="auto">
              <a:xfrm>
                <a:off x="2304" y="3840"/>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4630" name="Rectangle 38"/>
              <p:cNvSpPr>
                <a:spLocks noChangeArrowheads="1"/>
              </p:cNvSpPr>
              <p:nvPr/>
            </p:nvSpPr>
            <p:spPr bwMode="auto">
              <a:xfrm>
                <a:off x="2304" y="4032"/>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4631" name="Rectangle 39"/>
              <p:cNvSpPr>
                <a:spLocks noChangeArrowheads="1"/>
              </p:cNvSpPr>
              <p:nvPr/>
            </p:nvSpPr>
            <p:spPr bwMode="auto">
              <a:xfrm>
                <a:off x="2304" y="3312"/>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grpSp>
        <p:grpSp>
          <p:nvGrpSpPr>
            <p:cNvPr id="7" name="Group 40"/>
            <p:cNvGrpSpPr>
              <a:grpSpLocks/>
            </p:cNvGrpSpPr>
            <p:nvPr/>
          </p:nvGrpSpPr>
          <p:grpSpPr bwMode="auto">
            <a:xfrm>
              <a:off x="2688" y="1814"/>
              <a:ext cx="240" cy="2170"/>
              <a:chOff x="2688" y="1814"/>
              <a:chExt cx="240" cy="2170"/>
            </a:xfrm>
          </p:grpSpPr>
          <p:sp>
            <p:nvSpPr>
              <p:cNvPr id="494633" name="Rectangle 41"/>
              <p:cNvSpPr>
                <a:spLocks noChangeArrowheads="1"/>
              </p:cNvSpPr>
              <p:nvPr/>
            </p:nvSpPr>
            <p:spPr bwMode="auto">
              <a:xfrm>
                <a:off x="2688" y="2159"/>
                <a:ext cx="240" cy="48"/>
              </a:xfrm>
              <a:prstGeom prst="rect">
                <a:avLst/>
              </a:prstGeom>
              <a:solidFill>
                <a:srgbClr val="0F116A"/>
              </a:solidFill>
              <a:ln w="9525">
                <a:solidFill>
                  <a:schemeClr val="tx1"/>
                </a:solidFill>
                <a:miter lim="800000"/>
                <a:headEnd/>
                <a:tailEnd/>
              </a:ln>
              <a:effectLst/>
            </p:spPr>
            <p:txBody>
              <a:bodyPr wrap="none" anchor="ctr">
                <a:prstTxWarp prst="textNoShape">
                  <a:avLst/>
                </a:prstTxWarp>
              </a:bodyPr>
              <a:lstStyle/>
              <a:p>
                <a:endParaRPr lang="en-US"/>
              </a:p>
            </p:txBody>
          </p:sp>
          <p:sp>
            <p:nvSpPr>
              <p:cNvPr id="494634" name="Rectangle 42"/>
              <p:cNvSpPr>
                <a:spLocks noChangeArrowheads="1"/>
              </p:cNvSpPr>
              <p:nvPr/>
            </p:nvSpPr>
            <p:spPr bwMode="auto">
              <a:xfrm>
                <a:off x="2688" y="2496"/>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4635" name="Rectangle 43"/>
              <p:cNvSpPr>
                <a:spLocks noChangeArrowheads="1"/>
              </p:cNvSpPr>
              <p:nvPr/>
            </p:nvSpPr>
            <p:spPr bwMode="auto">
              <a:xfrm>
                <a:off x="2688" y="3504"/>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4636" name="Rectangle 44"/>
              <p:cNvSpPr>
                <a:spLocks noChangeArrowheads="1"/>
              </p:cNvSpPr>
              <p:nvPr/>
            </p:nvSpPr>
            <p:spPr bwMode="auto">
              <a:xfrm>
                <a:off x="2688" y="3936"/>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4637" name="Rectangle 45"/>
              <p:cNvSpPr>
                <a:spLocks noChangeArrowheads="1"/>
              </p:cNvSpPr>
              <p:nvPr/>
            </p:nvSpPr>
            <p:spPr bwMode="auto">
              <a:xfrm>
                <a:off x="2688" y="3120"/>
                <a:ext cx="240" cy="48"/>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4638" name="Rectangle 46"/>
              <p:cNvSpPr>
                <a:spLocks noChangeArrowheads="1"/>
              </p:cNvSpPr>
              <p:nvPr/>
            </p:nvSpPr>
            <p:spPr bwMode="auto">
              <a:xfrm>
                <a:off x="2705" y="1814"/>
                <a:ext cx="205"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00005"/>
                    </a:solidFill>
                  </a:rPr>
                  <a:t>5</a:t>
                </a:r>
                <a:endParaRPr lang="en-US" sz="3200" b="1">
                  <a:solidFill>
                    <a:schemeClr val="tx2"/>
                  </a:solidFill>
                  <a:sym typeface="Symbol" charset="2"/>
                </a:endParaRPr>
              </a:p>
            </p:txBody>
          </p:sp>
        </p:grpSp>
      </p:grpSp>
      <p:sp>
        <p:nvSpPr>
          <p:cNvPr id="494639" name="Rectangle 47"/>
          <p:cNvSpPr>
            <a:spLocks noChangeArrowheads="1"/>
          </p:cNvSpPr>
          <p:nvPr/>
        </p:nvSpPr>
        <p:spPr bwMode="auto">
          <a:xfrm>
            <a:off x="1719263" y="3527425"/>
            <a:ext cx="509587" cy="3000375"/>
          </a:xfrm>
          <a:prstGeom prst="rect">
            <a:avLst/>
          </a:prstGeom>
          <a:solidFill>
            <a:srgbClr val="E2D8EF"/>
          </a:solidFill>
          <a:ln w="9525">
            <a:noFill/>
            <a:miter lim="800000"/>
            <a:headEnd/>
            <a:tailEnd/>
          </a:ln>
          <a:effectLst/>
        </p:spPr>
        <p:txBody>
          <a:bodyPr wrap="none" anchor="ctr">
            <a:prstTxWarp prst="textNoShape">
              <a:avLst/>
            </a:prstTxWarp>
          </a:bodyPr>
          <a:lstStyle/>
          <a:p>
            <a:endParaRPr lang="en-US"/>
          </a:p>
        </p:txBody>
      </p:sp>
      <p:sp>
        <p:nvSpPr>
          <p:cNvPr id="494640" name="Rectangle 48"/>
          <p:cNvSpPr>
            <a:spLocks noChangeArrowheads="1"/>
          </p:cNvSpPr>
          <p:nvPr/>
        </p:nvSpPr>
        <p:spPr bwMode="auto">
          <a:xfrm>
            <a:off x="2425700" y="3527425"/>
            <a:ext cx="509588" cy="3000375"/>
          </a:xfrm>
          <a:prstGeom prst="rect">
            <a:avLst/>
          </a:prstGeom>
          <a:solidFill>
            <a:srgbClr val="E2D8EF"/>
          </a:solidFill>
          <a:ln w="9525">
            <a:noFill/>
            <a:miter lim="800000"/>
            <a:headEnd/>
            <a:tailEnd/>
          </a:ln>
          <a:effectLst/>
        </p:spPr>
        <p:txBody>
          <a:bodyPr wrap="none" anchor="ctr">
            <a:prstTxWarp prst="textNoShape">
              <a:avLst/>
            </a:prstTxWarp>
          </a:bodyPr>
          <a:lstStyle/>
          <a:p>
            <a:endParaRPr lang="en-US"/>
          </a:p>
        </p:txBody>
      </p:sp>
      <p:sp>
        <p:nvSpPr>
          <p:cNvPr id="494641" name="Rectangle 49"/>
          <p:cNvSpPr>
            <a:spLocks noChangeArrowheads="1"/>
          </p:cNvSpPr>
          <p:nvPr/>
        </p:nvSpPr>
        <p:spPr bwMode="auto">
          <a:xfrm>
            <a:off x="3009900" y="3527425"/>
            <a:ext cx="509588" cy="3000375"/>
          </a:xfrm>
          <a:prstGeom prst="rect">
            <a:avLst/>
          </a:prstGeom>
          <a:solidFill>
            <a:srgbClr val="E2D8EF"/>
          </a:solidFill>
          <a:ln w="9525">
            <a:noFill/>
            <a:miter lim="800000"/>
            <a:headEnd/>
            <a:tailEnd/>
          </a:ln>
          <a:effectLst/>
        </p:spPr>
        <p:txBody>
          <a:bodyPr wrap="none" anchor="ctr">
            <a:prstTxWarp prst="textNoShape">
              <a:avLst/>
            </a:prstTxWarp>
          </a:bodyPr>
          <a:lstStyle/>
          <a:p>
            <a:endParaRPr lang="en-US"/>
          </a:p>
        </p:txBody>
      </p:sp>
      <p:sp>
        <p:nvSpPr>
          <p:cNvPr id="494642" name="Rectangle 50"/>
          <p:cNvSpPr>
            <a:spLocks noChangeArrowheads="1"/>
          </p:cNvSpPr>
          <p:nvPr/>
        </p:nvSpPr>
        <p:spPr bwMode="auto">
          <a:xfrm>
            <a:off x="3654425" y="3527425"/>
            <a:ext cx="509588" cy="3000375"/>
          </a:xfrm>
          <a:prstGeom prst="rect">
            <a:avLst/>
          </a:prstGeom>
          <a:solidFill>
            <a:srgbClr val="E2D8EF"/>
          </a:solidFill>
          <a:ln w="9525">
            <a:noFill/>
            <a:miter lim="800000"/>
            <a:headEnd/>
            <a:tailEnd/>
          </a:ln>
          <a:effectLst/>
        </p:spPr>
        <p:txBody>
          <a:bodyPr wrap="none" anchor="ctr">
            <a:prstTxWarp prst="textNoShape">
              <a:avLst/>
            </a:prstTxWarp>
          </a:bodyPr>
          <a:lstStyle/>
          <a:p>
            <a:endParaRPr lang="en-US"/>
          </a:p>
        </p:txBody>
      </p:sp>
      <p:sp>
        <p:nvSpPr>
          <p:cNvPr id="494643" name="Rectangle 51"/>
          <p:cNvSpPr>
            <a:spLocks noChangeArrowheads="1"/>
          </p:cNvSpPr>
          <p:nvPr/>
        </p:nvSpPr>
        <p:spPr bwMode="auto">
          <a:xfrm>
            <a:off x="4238625" y="3527425"/>
            <a:ext cx="509588" cy="3000375"/>
          </a:xfrm>
          <a:prstGeom prst="rect">
            <a:avLst/>
          </a:prstGeom>
          <a:solidFill>
            <a:srgbClr val="E2D8EF"/>
          </a:solidFill>
          <a:ln w="9525">
            <a:noFill/>
            <a:miter lim="800000"/>
            <a:headEnd/>
            <a:tailEnd/>
          </a:ln>
          <a:effectLst/>
        </p:spPr>
        <p:txBody>
          <a:bodyPr wrap="none" anchor="ctr">
            <a:prstTxWarp prst="textNoShape">
              <a:avLst/>
            </a:prstTxWarp>
          </a:bodyPr>
          <a:lstStyle/>
          <a:p>
            <a:endParaRPr lang="en-US"/>
          </a:p>
        </p:txBody>
      </p:sp>
      <p:grpSp>
        <p:nvGrpSpPr>
          <p:cNvPr id="8" name="Group 52"/>
          <p:cNvGrpSpPr>
            <a:grpSpLocks/>
          </p:cNvGrpSpPr>
          <p:nvPr/>
        </p:nvGrpSpPr>
        <p:grpSpPr bwMode="auto">
          <a:xfrm>
            <a:off x="5334000" y="2925763"/>
            <a:ext cx="1524000" cy="3322637"/>
            <a:chOff x="3360" y="1843"/>
            <a:chExt cx="960" cy="2093"/>
          </a:xfrm>
        </p:grpSpPr>
        <p:sp>
          <p:nvSpPr>
            <p:cNvPr id="494645" name="Line 53"/>
            <p:cNvSpPr>
              <a:spLocks noChangeShapeType="1"/>
            </p:cNvSpPr>
            <p:nvPr/>
          </p:nvSpPr>
          <p:spPr bwMode="auto">
            <a:xfrm>
              <a:off x="3456" y="2112"/>
              <a:ext cx="864" cy="1824"/>
            </a:xfrm>
            <a:prstGeom prst="line">
              <a:avLst/>
            </a:prstGeom>
            <a:noFill/>
            <a:ln w="76200">
              <a:solidFill>
                <a:srgbClr val="000005"/>
              </a:solidFill>
              <a:round/>
              <a:headEnd/>
              <a:tailEnd/>
            </a:ln>
            <a:effectLst/>
          </p:spPr>
          <p:txBody>
            <a:bodyPr wrap="none" anchor="ctr">
              <a:prstTxWarp prst="textNoShape">
                <a:avLst/>
              </a:prstTxWarp>
            </a:bodyPr>
            <a:lstStyle/>
            <a:p>
              <a:endParaRPr lang="en-US"/>
            </a:p>
          </p:txBody>
        </p:sp>
        <p:sp>
          <p:nvSpPr>
            <p:cNvPr id="494646" name="Rectangle 54"/>
            <p:cNvSpPr>
              <a:spLocks noChangeArrowheads="1"/>
            </p:cNvSpPr>
            <p:nvPr/>
          </p:nvSpPr>
          <p:spPr bwMode="auto">
            <a:xfrm>
              <a:off x="3360" y="1843"/>
              <a:ext cx="205"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00005"/>
                  </a:solidFill>
                </a:rPr>
                <a:t>1</a:t>
              </a:r>
              <a:endParaRPr lang="en-US" sz="3200" b="1">
                <a:solidFill>
                  <a:schemeClr val="tx2"/>
                </a:solidFill>
                <a:sym typeface="Symbol" charset="2"/>
              </a:endParaRPr>
            </a:p>
          </p:txBody>
        </p:sp>
      </p:grpSp>
      <p:grpSp>
        <p:nvGrpSpPr>
          <p:cNvPr id="9" name="Group 55"/>
          <p:cNvGrpSpPr>
            <a:grpSpLocks/>
          </p:cNvGrpSpPr>
          <p:nvPr/>
        </p:nvGrpSpPr>
        <p:grpSpPr bwMode="auto">
          <a:xfrm>
            <a:off x="5791200" y="2925763"/>
            <a:ext cx="630238" cy="1112837"/>
            <a:chOff x="3648" y="1843"/>
            <a:chExt cx="397" cy="701"/>
          </a:xfrm>
        </p:grpSpPr>
        <p:sp>
          <p:nvSpPr>
            <p:cNvPr id="494648" name="Line 56"/>
            <p:cNvSpPr>
              <a:spLocks noChangeShapeType="1"/>
            </p:cNvSpPr>
            <p:nvPr/>
          </p:nvSpPr>
          <p:spPr bwMode="auto">
            <a:xfrm flipH="1">
              <a:off x="3648" y="2112"/>
              <a:ext cx="288" cy="432"/>
            </a:xfrm>
            <a:prstGeom prst="line">
              <a:avLst/>
            </a:prstGeom>
            <a:noFill/>
            <a:ln w="76200">
              <a:solidFill>
                <a:srgbClr val="000005"/>
              </a:solidFill>
              <a:round/>
              <a:headEnd/>
              <a:tailEnd/>
            </a:ln>
            <a:effectLst/>
          </p:spPr>
          <p:txBody>
            <a:bodyPr wrap="none" anchor="ctr">
              <a:prstTxWarp prst="textNoShape">
                <a:avLst/>
              </a:prstTxWarp>
            </a:bodyPr>
            <a:lstStyle/>
            <a:p>
              <a:endParaRPr lang="en-US"/>
            </a:p>
          </p:txBody>
        </p:sp>
        <p:sp>
          <p:nvSpPr>
            <p:cNvPr id="494649" name="Rectangle 57"/>
            <p:cNvSpPr>
              <a:spLocks noChangeArrowheads="1"/>
            </p:cNvSpPr>
            <p:nvPr/>
          </p:nvSpPr>
          <p:spPr bwMode="auto">
            <a:xfrm>
              <a:off x="3840" y="1843"/>
              <a:ext cx="205"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00005"/>
                  </a:solidFill>
                </a:rPr>
                <a:t>2</a:t>
              </a:r>
              <a:endParaRPr lang="en-US" sz="3200" b="1">
                <a:solidFill>
                  <a:schemeClr val="tx2"/>
                </a:solidFill>
                <a:sym typeface="Symbol" charset="2"/>
              </a:endParaRPr>
            </a:p>
          </p:txBody>
        </p:sp>
      </p:grpSp>
      <p:grpSp>
        <p:nvGrpSpPr>
          <p:cNvPr id="10" name="Group 58"/>
          <p:cNvGrpSpPr>
            <a:grpSpLocks/>
          </p:cNvGrpSpPr>
          <p:nvPr/>
        </p:nvGrpSpPr>
        <p:grpSpPr bwMode="auto">
          <a:xfrm>
            <a:off x="6248400" y="2925763"/>
            <a:ext cx="1392238" cy="2027237"/>
            <a:chOff x="3936" y="1843"/>
            <a:chExt cx="877" cy="1277"/>
          </a:xfrm>
        </p:grpSpPr>
        <p:grpSp>
          <p:nvGrpSpPr>
            <p:cNvPr id="11" name="Group 59"/>
            <p:cNvGrpSpPr>
              <a:grpSpLocks/>
            </p:cNvGrpSpPr>
            <p:nvPr/>
          </p:nvGrpSpPr>
          <p:grpSpPr bwMode="auto">
            <a:xfrm>
              <a:off x="4176" y="1843"/>
              <a:ext cx="240" cy="557"/>
              <a:chOff x="4176" y="1843"/>
              <a:chExt cx="240" cy="557"/>
            </a:xfrm>
          </p:grpSpPr>
          <p:sp>
            <p:nvSpPr>
              <p:cNvPr id="494652" name="Line 60"/>
              <p:cNvSpPr>
                <a:spLocks noChangeShapeType="1"/>
              </p:cNvSpPr>
              <p:nvPr/>
            </p:nvSpPr>
            <p:spPr bwMode="auto">
              <a:xfrm>
                <a:off x="4272" y="2112"/>
                <a:ext cx="144" cy="288"/>
              </a:xfrm>
              <a:prstGeom prst="line">
                <a:avLst/>
              </a:prstGeom>
              <a:noFill/>
              <a:ln w="76200">
                <a:solidFill>
                  <a:srgbClr val="000005"/>
                </a:solidFill>
                <a:round/>
                <a:headEnd/>
                <a:tailEnd/>
              </a:ln>
              <a:effectLst/>
            </p:spPr>
            <p:txBody>
              <a:bodyPr wrap="none" anchor="ctr">
                <a:prstTxWarp prst="textNoShape">
                  <a:avLst/>
                </a:prstTxWarp>
              </a:bodyPr>
              <a:lstStyle/>
              <a:p>
                <a:endParaRPr lang="en-US"/>
              </a:p>
            </p:txBody>
          </p:sp>
          <p:sp>
            <p:nvSpPr>
              <p:cNvPr id="494653" name="Rectangle 61"/>
              <p:cNvSpPr>
                <a:spLocks noChangeArrowheads="1"/>
              </p:cNvSpPr>
              <p:nvPr/>
            </p:nvSpPr>
            <p:spPr bwMode="auto">
              <a:xfrm>
                <a:off x="4176" y="1843"/>
                <a:ext cx="205"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00005"/>
                    </a:solidFill>
                  </a:rPr>
                  <a:t>3</a:t>
                </a:r>
                <a:endParaRPr lang="en-US" sz="3200" b="1">
                  <a:solidFill>
                    <a:schemeClr val="tx2"/>
                  </a:solidFill>
                  <a:sym typeface="Symbol" charset="2"/>
                </a:endParaRPr>
              </a:p>
            </p:txBody>
          </p:sp>
        </p:grpSp>
        <p:grpSp>
          <p:nvGrpSpPr>
            <p:cNvPr id="12" name="Group 62"/>
            <p:cNvGrpSpPr>
              <a:grpSpLocks/>
            </p:cNvGrpSpPr>
            <p:nvPr/>
          </p:nvGrpSpPr>
          <p:grpSpPr bwMode="auto">
            <a:xfrm>
              <a:off x="3936" y="1843"/>
              <a:ext cx="877" cy="1277"/>
              <a:chOff x="3936" y="1843"/>
              <a:chExt cx="877" cy="1277"/>
            </a:xfrm>
          </p:grpSpPr>
          <p:sp>
            <p:nvSpPr>
              <p:cNvPr id="494655" name="Line 63"/>
              <p:cNvSpPr>
                <a:spLocks noChangeShapeType="1"/>
              </p:cNvSpPr>
              <p:nvPr/>
            </p:nvSpPr>
            <p:spPr bwMode="auto">
              <a:xfrm flipH="1">
                <a:off x="3936" y="2064"/>
                <a:ext cx="704" cy="1056"/>
              </a:xfrm>
              <a:prstGeom prst="line">
                <a:avLst/>
              </a:prstGeom>
              <a:noFill/>
              <a:ln w="76200">
                <a:solidFill>
                  <a:srgbClr val="000005"/>
                </a:solidFill>
                <a:round/>
                <a:headEnd/>
                <a:tailEnd/>
              </a:ln>
              <a:effectLst/>
            </p:spPr>
            <p:txBody>
              <a:bodyPr wrap="none" anchor="ctr">
                <a:prstTxWarp prst="textNoShape">
                  <a:avLst/>
                </a:prstTxWarp>
              </a:bodyPr>
              <a:lstStyle/>
              <a:p>
                <a:endParaRPr lang="en-US"/>
              </a:p>
            </p:txBody>
          </p:sp>
          <p:sp>
            <p:nvSpPr>
              <p:cNvPr id="494656" name="Rectangle 64"/>
              <p:cNvSpPr>
                <a:spLocks noChangeArrowheads="1"/>
              </p:cNvSpPr>
              <p:nvPr/>
            </p:nvSpPr>
            <p:spPr bwMode="auto">
              <a:xfrm>
                <a:off x="4608" y="1843"/>
                <a:ext cx="205"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00005"/>
                    </a:solidFill>
                  </a:rPr>
                  <a:t>4</a:t>
                </a:r>
                <a:endParaRPr lang="en-US" sz="3200" b="1">
                  <a:solidFill>
                    <a:schemeClr val="tx2"/>
                  </a:solidFill>
                  <a:sym typeface="Symbol" charset="2"/>
                </a:endParaRPr>
              </a:p>
            </p:txBody>
          </p:sp>
        </p:grpSp>
      </p:grpSp>
      <p:grpSp>
        <p:nvGrpSpPr>
          <p:cNvPr id="13" name="Group 65"/>
          <p:cNvGrpSpPr>
            <a:grpSpLocks/>
          </p:cNvGrpSpPr>
          <p:nvPr/>
        </p:nvGrpSpPr>
        <p:grpSpPr bwMode="auto">
          <a:xfrm>
            <a:off x="6705600" y="2925763"/>
            <a:ext cx="2057400" cy="3094037"/>
            <a:chOff x="4224" y="1843"/>
            <a:chExt cx="1296" cy="1949"/>
          </a:xfrm>
        </p:grpSpPr>
        <p:sp>
          <p:nvSpPr>
            <p:cNvPr id="494658" name="Line 66"/>
            <p:cNvSpPr>
              <a:spLocks noChangeShapeType="1"/>
            </p:cNvSpPr>
            <p:nvPr/>
          </p:nvSpPr>
          <p:spPr bwMode="auto">
            <a:xfrm flipH="1">
              <a:off x="4224" y="2112"/>
              <a:ext cx="1200" cy="1680"/>
            </a:xfrm>
            <a:prstGeom prst="line">
              <a:avLst/>
            </a:prstGeom>
            <a:noFill/>
            <a:ln w="76200">
              <a:solidFill>
                <a:srgbClr val="000005"/>
              </a:solidFill>
              <a:round/>
              <a:headEnd/>
              <a:tailEnd/>
            </a:ln>
            <a:effectLst/>
          </p:spPr>
          <p:txBody>
            <a:bodyPr wrap="none" anchor="ctr">
              <a:prstTxWarp prst="textNoShape">
                <a:avLst/>
              </a:prstTxWarp>
            </a:bodyPr>
            <a:lstStyle/>
            <a:p>
              <a:endParaRPr lang="en-US"/>
            </a:p>
          </p:txBody>
        </p:sp>
        <p:sp>
          <p:nvSpPr>
            <p:cNvPr id="494659" name="Rectangle 67"/>
            <p:cNvSpPr>
              <a:spLocks noChangeArrowheads="1"/>
            </p:cNvSpPr>
            <p:nvPr/>
          </p:nvSpPr>
          <p:spPr bwMode="auto">
            <a:xfrm>
              <a:off x="5315" y="1843"/>
              <a:ext cx="205"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00005"/>
                  </a:solidFill>
                </a:rPr>
                <a:t>5</a:t>
              </a:r>
              <a:endParaRPr lang="en-US" sz="3200" b="1">
                <a:solidFill>
                  <a:schemeClr val="tx2"/>
                </a:solidFill>
                <a:sym typeface="Symbol" charset="2"/>
              </a:endParaRPr>
            </a:p>
          </p:txBody>
        </p:sp>
      </p:grpSp>
      <p:sp>
        <p:nvSpPr>
          <p:cNvPr id="494660" name="Rectangle 68"/>
          <p:cNvSpPr>
            <a:spLocks noChangeArrowheads="1"/>
          </p:cNvSpPr>
          <p:nvPr/>
        </p:nvSpPr>
        <p:spPr bwMode="auto">
          <a:xfrm>
            <a:off x="4953000" y="2514600"/>
            <a:ext cx="81915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tx2"/>
                </a:solidFill>
              </a:rPr>
              <a:t>turtle</a:t>
            </a:r>
          </a:p>
        </p:txBody>
      </p:sp>
      <p:sp>
        <p:nvSpPr>
          <p:cNvPr id="494661" name="Rectangle 69"/>
          <p:cNvSpPr>
            <a:spLocks noChangeArrowheads="1"/>
          </p:cNvSpPr>
          <p:nvPr/>
        </p:nvSpPr>
        <p:spPr bwMode="auto">
          <a:xfrm>
            <a:off x="5715000" y="2514600"/>
            <a:ext cx="904875"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tx2"/>
                </a:solidFill>
              </a:rPr>
              <a:t>snake</a:t>
            </a:r>
          </a:p>
        </p:txBody>
      </p:sp>
      <p:sp>
        <p:nvSpPr>
          <p:cNvPr id="494662" name="Rectangle 70"/>
          <p:cNvSpPr>
            <a:spLocks noChangeArrowheads="1"/>
          </p:cNvSpPr>
          <p:nvPr/>
        </p:nvSpPr>
        <p:spPr bwMode="auto">
          <a:xfrm>
            <a:off x="6553200" y="2514600"/>
            <a:ext cx="509588"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tx2"/>
                </a:solidFill>
              </a:rPr>
              <a:t>rat</a:t>
            </a:r>
          </a:p>
        </p:txBody>
      </p:sp>
      <p:sp>
        <p:nvSpPr>
          <p:cNvPr id="494663" name="Rectangle 71"/>
          <p:cNvSpPr>
            <a:spLocks noChangeArrowheads="1"/>
          </p:cNvSpPr>
          <p:nvPr/>
        </p:nvSpPr>
        <p:spPr bwMode="auto">
          <a:xfrm>
            <a:off x="7038975" y="2514600"/>
            <a:ext cx="1116013"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tx2"/>
                </a:solidFill>
              </a:rPr>
              <a:t>squirrel</a:t>
            </a:r>
          </a:p>
        </p:txBody>
      </p:sp>
      <p:sp>
        <p:nvSpPr>
          <p:cNvPr id="494664" name="Rectangle 72"/>
          <p:cNvSpPr>
            <a:spLocks noChangeArrowheads="1"/>
          </p:cNvSpPr>
          <p:nvPr/>
        </p:nvSpPr>
        <p:spPr bwMode="auto">
          <a:xfrm>
            <a:off x="8170863" y="2514600"/>
            <a:ext cx="974725"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tx2"/>
                </a:solidFill>
              </a:rPr>
              <a:t>fruitfly</a:t>
            </a:r>
          </a:p>
        </p:txBody>
      </p:sp>
    </p:spTree>
    <p:extLst>
      <p:ext uri="{BB962C8B-B14F-4D97-AF65-F5344CB8AC3E}">
        <p14:creationId xmlns:p14="http://schemas.microsoft.com/office/powerpoint/2010/main" val="2467230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2000"/>
                                        <p:tgtEl>
                                          <p:spTgt spid="494639"/>
                                        </p:tgtEl>
                                      </p:cBhvr>
                                    </p:animEffect>
                                    <p:set>
                                      <p:cBhvr>
                                        <p:cTn id="7" dur="1" fill="hold">
                                          <p:stCondLst>
                                            <p:cond delay="1999"/>
                                          </p:stCondLst>
                                        </p:cTn>
                                        <p:tgtEl>
                                          <p:spTgt spid="49463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Bubbles"/>
                                        </p:tgtEl>
                                      </p:cMediaNode>
                                    </p:audio>
                                  </p:subTnLst>
                                </p:cTn>
                              </p:par>
                            </p:childTnLst>
                          </p:cTn>
                        </p:par>
                        <p:par>
                          <p:cTn id="8" fill="hold">
                            <p:stCondLst>
                              <p:cond delay="2000"/>
                            </p:stCondLst>
                            <p:childTnLst>
                              <p:par>
                                <p:cTn id="9" presetID="22" presetClass="exit" presetSubtype="4" fill="hold" grpId="0" nodeType="afterEffect">
                                  <p:stCondLst>
                                    <p:cond delay="0"/>
                                  </p:stCondLst>
                                  <p:childTnLst>
                                    <p:animEffect transition="out" filter="wipe(down)">
                                      <p:cBhvr>
                                        <p:cTn id="10" dur="2000"/>
                                        <p:tgtEl>
                                          <p:spTgt spid="494640"/>
                                        </p:tgtEl>
                                      </p:cBhvr>
                                    </p:animEffect>
                                    <p:set>
                                      <p:cBhvr>
                                        <p:cTn id="11" dur="1" fill="hold">
                                          <p:stCondLst>
                                            <p:cond delay="1999"/>
                                          </p:stCondLst>
                                        </p:cTn>
                                        <p:tgtEl>
                                          <p:spTgt spid="494640"/>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3" name="Bubbles"/>
                                        </p:tgtEl>
                                      </p:cMediaNode>
                                    </p:audio>
                                  </p:subTnLst>
                                </p:cTn>
                              </p:par>
                            </p:childTnLst>
                          </p:cTn>
                        </p:par>
                        <p:par>
                          <p:cTn id="12" fill="hold">
                            <p:stCondLst>
                              <p:cond delay="4000"/>
                            </p:stCondLst>
                            <p:childTnLst>
                              <p:par>
                                <p:cTn id="13" presetID="22" presetClass="exit" presetSubtype="4" fill="hold" grpId="0" nodeType="afterEffect">
                                  <p:stCondLst>
                                    <p:cond delay="0"/>
                                  </p:stCondLst>
                                  <p:childTnLst>
                                    <p:animEffect transition="out" filter="wipe(down)">
                                      <p:cBhvr>
                                        <p:cTn id="14" dur="2000"/>
                                        <p:tgtEl>
                                          <p:spTgt spid="494641"/>
                                        </p:tgtEl>
                                      </p:cBhvr>
                                    </p:animEffect>
                                    <p:set>
                                      <p:cBhvr>
                                        <p:cTn id="15" dur="1" fill="hold">
                                          <p:stCondLst>
                                            <p:cond delay="1999"/>
                                          </p:stCondLst>
                                        </p:cTn>
                                        <p:tgtEl>
                                          <p:spTgt spid="494641"/>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Bubbles"/>
                                        </p:tgtEl>
                                      </p:cMediaNode>
                                    </p:audio>
                                  </p:subTnLst>
                                </p:cTn>
                              </p:par>
                            </p:childTnLst>
                          </p:cTn>
                        </p:par>
                        <p:par>
                          <p:cTn id="16" fill="hold">
                            <p:stCondLst>
                              <p:cond delay="6000"/>
                            </p:stCondLst>
                            <p:childTnLst>
                              <p:par>
                                <p:cTn id="17" presetID="22" presetClass="exit" presetSubtype="4" fill="hold" grpId="0" nodeType="afterEffect">
                                  <p:stCondLst>
                                    <p:cond delay="0"/>
                                  </p:stCondLst>
                                  <p:childTnLst>
                                    <p:animEffect transition="out" filter="wipe(down)">
                                      <p:cBhvr>
                                        <p:cTn id="18" dur="2000"/>
                                        <p:tgtEl>
                                          <p:spTgt spid="494642"/>
                                        </p:tgtEl>
                                      </p:cBhvr>
                                    </p:animEffect>
                                    <p:set>
                                      <p:cBhvr>
                                        <p:cTn id="19" dur="1" fill="hold">
                                          <p:stCondLst>
                                            <p:cond delay="1999"/>
                                          </p:stCondLst>
                                        </p:cTn>
                                        <p:tgtEl>
                                          <p:spTgt spid="494642"/>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Bubbles"/>
                                        </p:tgtEl>
                                      </p:cMediaNode>
                                    </p:audio>
                                  </p:subTnLst>
                                </p:cTn>
                              </p:par>
                            </p:childTnLst>
                          </p:cTn>
                        </p:par>
                        <p:par>
                          <p:cTn id="20" fill="hold">
                            <p:stCondLst>
                              <p:cond delay="8000"/>
                            </p:stCondLst>
                            <p:childTnLst>
                              <p:par>
                                <p:cTn id="21" presetID="22" presetClass="exit" presetSubtype="4" fill="hold" grpId="0" nodeType="afterEffect">
                                  <p:stCondLst>
                                    <p:cond delay="0"/>
                                  </p:stCondLst>
                                  <p:childTnLst>
                                    <p:animEffect transition="out" filter="wipe(down)">
                                      <p:cBhvr>
                                        <p:cTn id="22" dur="2000"/>
                                        <p:tgtEl>
                                          <p:spTgt spid="494643"/>
                                        </p:tgtEl>
                                      </p:cBhvr>
                                    </p:animEffect>
                                    <p:set>
                                      <p:cBhvr>
                                        <p:cTn id="23" dur="1" fill="hold">
                                          <p:stCondLst>
                                            <p:cond delay="1999"/>
                                          </p:stCondLst>
                                        </p:cTn>
                                        <p:tgtEl>
                                          <p:spTgt spid="494643"/>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3" name="Bubbles"/>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subTnLst>
                                    <p:audio>
                                      <p:cMediaNode>
                                        <p:cTn display="0" masterRel="sameClick">
                                          <p:stCondLst>
                                            <p:cond evt="begin" delay="0">
                                              <p:tn val="26"/>
                                            </p:cond>
                                          </p:stCondLst>
                                          <p:endCondLst>
                                            <p:cond evt="onStopAudio" delay="0">
                                              <p:tgtEl>
                                                <p:sldTgt/>
                                              </p:tgtEl>
                                            </p:cond>
                                          </p:endCondLst>
                                        </p:cTn>
                                        <p:tgtEl>
                                          <p:sndTgt r:embed="rId4" name="Pencil Check"/>
                                        </p:tgtEl>
                                      </p:cMediaNode>
                                    </p:audio>
                                  </p:sub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subTnLst>
                                    <p:audio>
                                      <p:cMediaNode>
                                        <p:cTn display="0" masterRel="sameClick">
                                          <p:stCondLst>
                                            <p:cond evt="begin" delay="0">
                                              <p:tn val="30"/>
                                            </p:cond>
                                          </p:stCondLst>
                                          <p:endCondLst>
                                            <p:cond evt="onStopAudio" delay="0">
                                              <p:tgtEl>
                                                <p:sldTgt/>
                                              </p:tgtEl>
                                            </p:cond>
                                          </p:endCondLst>
                                        </p:cTn>
                                        <p:tgtEl>
                                          <p:sndTgt r:embed="rId4" name="Pencil Check"/>
                                        </p:tgtEl>
                                      </p:cMediaNode>
                                    </p:audio>
                                  </p:subTnLst>
                                </p:cTn>
                              </p:par>
                            </p:childTnLst>
                          </p:cTn>
                        </p:par>
                        <p:par>
                          <p:cTn id="33" fill="hold">
                            <p:stCondLst>
                              <p:cond delay="1000"/>
                            </p:stCondLst>
                            <p:childTnLst>
                              <p:par>
                                <p:cTn id="34" presetID="22" presetClass="entr" presetSubtype="4"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subTnLst>
                                    <p:audio>
                                      <p:cMediaNode>
                                        <p:cTn display="0" masterRel="sameClick">
                                          <p:stCondLst>
                                            <p:cond evt="begin" delay="0">
                                              <p:tn val="34"/>
                                            </p:cond>
                                          </p:stCondLst>
                                          <p:endCondLst>
                                            <p:cond evt="onStopAudio" delay="0">
                                              <p:tgtEl>
                                                <p:sldTgt/>
                                              </p:tgtEl>
                                            </p:cond>
                                          </p:endCondLst>
                                        </p:cTn>
                                        <p:tgtEl>
                                          <p:sndTgt r:embed="rId4" name="Pencil Check"/>
                                        </p:tgtEl>
                                      </p:cMediaNode>
                                    </p:audio>
                                  </p:subTnLst>
                                </p:cTn>
                              </p:par>
                            </p:childTnLst>
                          </p:cTn>
                        </p:par>
                        <p:par>
                          <p:cTn id="37" fill="hold">
                            <p:stCondLst>
                              <p:cond delay="1500"/>
                            </p:stCondLst>
                            <p:childTnLst>
                              <p:par>
                                <p:cTn id="38" presetID="22" presetClass="entr" presetSubtype="4"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subTnLst>
                                    <p:audio>
                                      <p:cMediaNode>
                                        <p:cTn display="0" masterRel="sameClick">
                                          <p:stCondLst>
                                            <p:cond evt="begin" delay="0">
                                              <p:tn val="38"/>
                                            </p:cond>
                                          </p:stCondLst>
                                          <p:endCondLst>
                                            <p:cond evt="onStopAudio" delay="0">
                                              <p:tgtEl>
                                                <p:sldTgt/>
                                              </p:tgtEl>
                                            </p:cond>
                                          </p:endCondLst>
                                        </p:cTn>
                                        <p:tgtEl>
                                          <p:sndTgt r:embed="rId4" name="Pencil Check"/>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94660">
                                            <p:txEl>
                                              <p:pRg st="0" end="0"/>
                                            </p:txEl>
                                          </p:spTgt>
                                        </p:tgtEl>
                                        <p:attrNameLst>
                                          <p:attrName>style.visibility</p:attrName>
                                        </p:attrNameLst>
                                      </p:cBhvr>
                                      <p:to>
                                        <p:strVal val="visible"/>
                                      </p:to>
                                    </p:set>
                                    <p:animEffect transition="in" filter="wipe(left)">
                                      <p:cBhvr>
                                        <p:cTn id="45" dur="500"/>
                                        <p:tgtEl>
                                          <p:spTgt spid="494660">
                                            <p:txEl>
                                              <p:pRg st="0" end="0"/>
                                            </p:txEl>
                                          </p:spTgt>
                                        </p:tgtEl>
                                      </p:cBhvr>
                                    </p:animEffect>
                                  </p:childTnLst>
                                </p:cTn>
                              </p:par>
                            </p:childTnLst>
                          </p:cTn>
                        </p:par>
                        <p:par>
                          <p:cTn id="46" fill="hold">
                            <p:stCondLst>
                              <p:cond delay="500"/>
                            </p:stCondLst>
                            <p:childTnLst>
                              <p:par>
                                <p:cTn id="47" presetID="22" presetClass="entr" presetSubtype="8" fill="hold" grpId="0" nodeType="afterEffect">
                                  <p:stCondLst>
                                    <p:cond delay="1000"/>
                                  </p:stCondLst>
                                  <p:childTnLst>
                                    <p:set>
                                      <p:cBhvr>
                                        <p:cTn id="48" dur="1" fill="hold">
                                          <p:stCondLst>
                                            <p:cond delay="0"/>
                                          </p:stCondLst>
                                        </p:cTn>
                                        <p:tgtEl>
                                          <p:spTgt spid="494661">
                                            <p:txEl>
                                              <p:pRg st="0" end="0"/>
                                            </p:txEl>
                                          </p:spTgt>
                                        </p:tgtEl>
                                        <p:attrNameLst>
                                          <p:attrName>style.visibility</p:attrName>
                                        </p:attrNameLst>
                                      </p:cBhvr>
                                      <p:to>
                                        <p:strVal val="visible"/>
                                      </p:to>
                                    </p:set>
                                    <p:animEffect transition="in" filter="wipe(left)">
                                      <p:cBhvr>
                                        <p:cTn id="49" dur="500"/>
                                        <p:tgtEl>
                                          <p:spTgt spid="494661">
                                            <p:txEl>
                                              <p:pRg st="0" end="0"/>
                                            </p:txEl>
                                          </p:spTgt>
                                        </p:tgtEl>
                                      </p:cBhvr>
                                    </p:animEffect>
                                  </p:childTnLst>
                                </p:cTn>
                              </p:par>
                            </p:childTnLst>
                          </p:cTn>
                        </p:par>
                        <p:par>
                          <p:cTn id="50" fill="hold">
                            <p:stCondLst>
                              <p:cond delay="2000"/>
                            </p:stCondLst>
                            <p:childTnLst>
                              <p:par>
                                <p:cTn id="51" presetID="22" presetClass="entr" presetSubtype="8" fill="hold" grpId="0" nodeType="afterEffect">
                                  <p:stCondLst>
                                    <p:cond delay="1000"/>
                                  </p:stCondLst>
                                  <p:childTnLst>
                                    <p:set>
                                      <p:cBhvr>
                                        <p:cTn id="52" dur="1" fill="hold">
                                          <p:stCondLst>
                                            <p:cond delay="0"/>
                                          </p:stCondLst>
                                        </p:cTn>
                                        <p:tgtEl>
                                          <p:spTgt spid="494662">
                                            <p:txEl>
                                              <p:pRg st="0" end="0"/>
                                            </p:txEl>
                                          </p:spTgt>
                                        </p:tgtEl>
                                        <p:attrNameLst>
                                          <p:attrName>style.visibility</p:attrName>
                                        </p:attrNameLst>
                                      </p:cBhvr>
                                      <p:to>
                                        <p:strVal val="visible"/>
                                      </p:to>
                                    </p:set>
                                    <p:animEffect transition="in" filter="wipe(left)">
                                      <p:cBhvr>
                                        <p:cTn id="53" dur="500"/>
                                        <p:tgtEl>
                                          <p:spTgt spid="494662">
                                            <p:txEl>
                                              <p:pRg st="0" end="0"/>
                                            </p:txEl>
                                          </p:spTgt>
                                        </p:tgtEl>
                                      </p:cBhvr>
                                    </p:animEffect>
                                  </p:childTnLst>
                                </p:cTn>
                              </p:par>
                            </p:childTnLst>
                          </p:cTn>
                        </p:par>
                        <p:par>
                          <p:cTn id="54" fill="hold">
                            <p:stCondLst>
                              <p:cond delay="3500"/>
                            </p:stCondLst>
                            <p:childTnLst>
                              <p:par>
                                <p:cTn id="55" presetID="22" presetClass="entr" presetSubtype="8" fill="hold" grpId="0" nodeType="afterEffect">
                                  <p:stCondLst>
                                    <p:cond delay="1000"/>
                                  </p:stCondLst>
                                  <p:childTnLst>
                                    <p:set>
                                      <p:cBhvr>
                                        <p:cTn id="56" dur="1" fill="hold">
                                          <p:stCondLst>
                                            <p:cond delay="0"/>
                                          </p:stCondLst>
                                        </p:cTn>
                                        <p:tgtEl>
                                          <p:spTgt spid="494663">
                                            <p:txEl>
                                              <p:pRg st="0" end="0"/>
                                            </p:txEl>
                                          </p:spTgt>
                                        </p:tgtEl>
                                        <p:attrNameLst>
                                          <p:attrName>style.visibility</p:attrName>
                                        </p:attrNameLst>
                                      </p:cBhvr>
                                      <p:to>
                                        <p:strVal val="visible"/>
                                      </p:to>
                                    </p:set>
                                    <p:animEffect transition="in" filter="wipe(left)">
                                      <p:cBhvr>
                                        <p:cTn id="57" dur="500"/>
                                        <p:tgtEl>
                                          <p:spTgt spid="494663">
                                            <p:txEl>
                                              <p:pRg st="0" end="0"/>
                                            </p:txEl>
                                          </p:spTgt>
                                        </p:tgtEl>
                                      </p:cBhvr>
                                    </p:animEffect>
                                  </p:childTnLst>
                                </p:cTn>
                              </p:par>
                            </p:childTnLst>
                          </p:cTn>
                        </p:par>
                        <p:par>
                          <p:cTn id="58" fill="hold">
                            <p:stCondLst>
                              <p:cond delay="5000"/>
                            </p:stCondLst>
                            <p:childTnLst>
                              <p:par>
                                <p:cTn id="59" presetID="22" presetClass="entr" presetSubtype="8" fill="hold" grpId="0" nodeType="afterEffect">
                                  <p:stCondLst>
                                    <p:cond delay="1000"/>
                                  </p:stCondLst>
                                  <p:childTnLst>
                                    <p:set>
                                      <p:cBhvr>
                                        <p:cTn id="60" dur="1" fill="hold">
                                          <p:stCondLst>
                                            <p:cond delay="0"/>
                                          </p:stCondLst>
                                        </p:cTn>
                                        <p:tgtEl>
                                          <p:spTgt spid="494664">
                                            <p:txEl>
                                              <p:pRg st="0" end="0"/>
                                            </p:txEl>
                                          </p:spTgt>
                                        </p:tgtEl>
                                        <p:attrNameLst>
                                          <p:attrName>style.visibility</p:attrName>
                                        </p:attrNameLst>
                                      </p:cBhvr>
                                      <p:to>
                                        <p:strVal val="visible"/>
                                      </p:to>
                                    </p:set>
                                    <p:animEffect transition="in" filter="wipe(left)">
                                      <p:cBhvr>
                                        <p:cTn id="61" dur="500"/>
                                        <p:tgtEl>
                                          <p:spTgt spid="4946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639" grpId="0" animBg="1"/>
      <p:bldP spid="494640" grpId="0" animBg="1"/>
      <p:bldP spid="494641" grpId="0" animBg="1"/>
      <p:bldP spid="494642" grpId="0" animBg="1"/>
      <p:bldP spid="494643" grpId="0" animBg="1"/>
      <p:bldP spid="494660" grpId="0" build="p" autoUpdateAnimBg="0"/>
      <p:bldP spid="494661" grpId="0" build="p" autoUpdateAnimBg="0" advAuto="1000"/>
      <p:bldP spid="494662" grpId="0" build="p" autoUpdateAnimBg="0" advAuto="1000"/>
      <p:bldP spid="494663" grpId="0" build="p" autoUpdateAnimBg="0" advAuto="1000"/>
      <p:bldP spid="494664" grpId="0" build="p" autoUpdateAnimBg="0" advAuto="100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a:t>Uses: Medical diagnostic</a:t>
            </a:r>
          </a:p>
        </p:txBody>
      </p:sp>
      <p:sp>
        <p:nvSpPr>
          <p:cNvPr id="496643" name="Rectangle 3" descr="Rectangle: Click to edit Master text styles&#10;Second level&#10;Third level&#10;Fourth level&#10;Fifth level"/>
          <p:cNvSpPr>
            <a:spLocks noGrp="1" noChangeArrowheads="1"/>
          </p:cNvSpPr>
          <p:nvPr>
            <p:ph type="body" idx="1"/>
          </p:nvPr>
        </p:nvSpPr>
        <p:spPr>
          <a:xfrm>
            <a:off x="838200" y="1371600"/>
            <a:ext cx="8001000" cy="4419600"/>
          </a:xfrm>
        </p:spPr>
        <p:txBody>
          <a:bodyPr/>
          <a:lstStyle/>
          <a:p>
            <a:r>
              <a:rPr lang="en-US"/>
              <a:t>Comparing normal allele to disease allele</a:t>
            </a:r>
          </a:p>
        </p:txBody>
      </p:sp>
      <p:grpSp>
        <p:nvGrpSpPr>
          <p:cNvPr id="2" name="Group 4"/>
          <p:cNvGrpSpPr>
            <a:grpSpLocks/>
          </p:cNvGrpSpPr>
          <p:nvPr/>
        </p:nvGrpSpPr>
        <p:grpSpPr bwMode="auto">
          <a:xfrm>
            <a:off x="2362200" y="2057400"/>
            <a:ext cx="152400" cy="3048000"/>
            <a:chOff x="1536" y="2016"/>
            <a:chExt cx="96" cy="1920"/>
          </a:xfrm>
        </p:grpSpPr>
        <p:sp>
          <p:nvSpPr>
            <p:cNvPr id="496645" name="Rectangle 5"/>
            <p:cNvSpPr>
              <a:spLocks noChangeArrowheads="1"/>
            </p:cNvSpPr>
            <p:nvPr/>
          </p:nvSpPr>
          <p:spPr bwMode="auto">
            <a:xfrm>
              <a:off x="1536" y="2016"/>
              <a:ext cx="96" cy="1920"/>
            </a:xfrm>
            <a:prstGeom prst="rect">
              <a:avLst/>
            </a:prstGeom>
            <a:solidFill>
              <a:srgbClr val="5E2E08"/>
            </a:solidFill>
            <a:ln w="9525">
              <a:solidFill>
                <a:srgbClr val="5E2E08"/>
              </a:solidFill>
              <a:miter lim="800000"/>
              <a:headEnd/>
              <a:tailEnd/>
            </a:ln>
            <a:effectLst/>
          </p:spPr>
          <p:txBody>
            <a:bodyPr wrap="none" anchor="ctr">
              <a:prstTxWarp prst="textNoShape">
                <a:avLst/>
              </a:prstTxWarp>
            </a:bodyPr>
            <a:lstStyle/>
            <a:p>
              <a:endParaRPr lang="en-US"/>
            </a:p>
          </p:txBody>
        </p:sp>
        <p:sp>
          <p:nvSpPr>
            <p:cNvPr id="496646" name="Rectangle 6"/>
            <p:cNvSpPr>
              <a:spLocks noChangeArrowheads="1"/>
            </p:cNvSpPr>
            <p:nvPr/>
          </p:nvSpPr>
          <p:spPr bwMode="auto">
            <a:xfrm>
              <a:off x="1536" y="2592"/>
              <a:ext cx="96" cy="336"/>
            </a:xfrm>
            <a:prstGeom prst="rect">
              <a:avLst/>
            </a:prstGeom>
            <a:solidFill>
              <a:srgbClr val="00C602"/>
            </a:solidFill>
            <a:ln w="9525">
              <a:solidFill>
                <a:srgbClr val="00C602"/>
              </a:solidFill>
              <a:miter lim="800000"/>
              <a:headEnd/>
              <a:tailEnd/>
            </a:ln>
            <a:effectLst/>
          </p:spPr>
          <p:txBody>
            <a:bodyPr wrap="none" anchor="ctr">
              <a:prstTxWarp prst="textNoShape">
                <a:avLst/>
              </a:prstTxWarp>
            </a:bodyPr>
            <a:lstStyle/>
            <a:p>
              <a:endParaRPr lang="en-US"/>
            </a:p>
          </p:txBody>
        </p:sp>
      </p:grpSp>
      <p:grpSp>
        <p:nvGrpSpPr>
          <p:cNvPr id="3" name="Group 7"/>
          <p:cNvGrpSpPr>
            <a:grpSpLocks/>
          </p:cNvGrpSpPr>
          <p:nvPr/>
        </p:nvGrpSpPr>
        <p:grpSpPr bwMode="auto">
          <a:xfrm>
            <a:off x="2819400" y="2057400"/>
            <a:ext cx="152400" cy="3048000"/>
            <a:chOff x="2640" y="2016"/>
            <a:chExt cx="96" cy="1920"/>
          </a:xfrm>
        </p:grpSpPr>
        <p:sp>
          <p:nvSpPr>
            <p:cNvPr id="496648" name="Rectangle 8"/>
            <p:cNvSpPr>
              <a:spLocks noChangeArrowheads="1"/>
            </p:cNvSpPr>
            <p:nvPr/>
          </p:nvSpPr>
          <p:spPr bwMode="auto">
            <a:xfrm>
              <a:off x="2640" y="2016"/>
              <a:ext cx="96" cy="1920"/>
            </a:xfrm>
            <a:prstGeom prst="rect">
              <a:avLst/>
            </a:prstGeom>
            <a:solidFill>
              <a:srgbClr val="5E2E08"/>
            </a:solidFill>
            <a:ln w="9525">
              <a:solidFill>
                <a:srgbClr val="5E2E08"/>
              </a:solidFill>
              <a:miter lim="800000"/>
              <a:headEnd/>
              <a:tailEnd/>
            </a:ln>
            <a:effectLst/>
          </p:spPr>
          <p:txBody>
            <a:bodyPr wrap="none" anchor="ctr">
              <a:prstTxWarp prst="textNoShape">
                <a:avLst/>
              </a:prstTxWarp>
            </a:bodyPr>
            <a:lstStyle/>
            <a:p>
              <a:endParaRPr lang="en-US"/>
            </a:p>
          </p:txBody>
        </p:sp>
        <p:sp>
          <p:nvSpPr>
            <p:cNvPr id="496649" name="Rectangle 9"/>
            <p:cNvSpPr>
              <a:spLocks noChangeArrowheads="1"/>
            </p:cNvSpPr>
            <p:nvPr/>
          </p:nvSpPr>
          <p:spPr bwMode="auto">
            <a:xfrm>
              <a:off x="2640" y="2592"/>
              <a:ext cx="96" cy="336"/>
            </a:xfrm>
            <a:prstGeom prst="rect">
              <a:avLst/>
            </a:pr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grpSp>
      <p:sp>
        <p:nvSpPr>
          <p:cNvPr id="496650" name="Rectangle 10"/>
          <p:cNvSpPr>
            <a:spLocks noChangeArrowheads="1"/>
          </p:cNvSpPr>
          <p:nvPr/>
        </p:nvSpPr>
        <p:spPr bwMode="auto">
          <a:xfrm>
            <a:off x="3059113" y="2228850"/>
            <a:ext cx="2428875" cy="10064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F116A"/>
                </a:solidFill>
              </a:rPr>
              <a:t>chromosome with </a:t>
            </a:r>
            <a:br>
              <a:rPr lang="en-US" sz="2000" b="1">
                <a:solidFill>
                  <a:srgbClr val="0F116A"/>
                </a:solidFill>
              </a:rPr>
            </a:br>
            <a:r>
              <a:rPr lang="en-US" sz="2000" b="1">
                <a:solidFill>
                  <a:srgbClr val="0F116A"/>
                </a:solidFill>
              </a:rPr>
              <a:t>disease-causing </a:t>
            </a:r>
            <a:br>
              <a:rPr lang="en-US" sz="2000" b="1">
                <a:solidFill>
                  <a:srgbClr val="0F116A"/>
                </a:solidFill>
              </a:rPr>
            </a:br>
            <a:r>
              <a:rPr lang="en-US" sz="2000" b="1">
                <a:solidFill>
                  <a:srgbClr val="CC0000"/>
                </a:solidFill>
              </a:rPr>
              <a:t>allele 2</a:t>
            </a:r>
            <a:endParaRPr lang="en-US" sz="2000" b="1">
              <a:solidFill>
                <a:srgbClr val="0F116A"/>
              </a:solidFill>
            </a:endParaRPr>
          </a:p>
        </p:txBody>
      </p:sp>
      <p:sp>
        <p:nvSpPr>
          <p:cNvPr id="496651" name="Rectangle 11"/>
          <p:cNvSpPr>
            <a:spLocks noChangeArrowheads="1"/>
          </p:cNvSpPr>
          <p:nvPr/>
        </p:nvSpPr>
        <p:spPr bwMode="auto">
          <a:xfrm>
            <a:off x="430213" y="2228850"/>
            <a:ext cx="1779587" cy="10064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F116A"/>
                </a:solidFill>
              </a:rPr>
              <a:t>chromosome</a:t>
            </a:r>
            <a:br>
              <a:rPr lang="en-US" sz="2000" b="1">
                <a:solidFill>
                  <a:srgbClr val="0F116A"/>
                </a:solidFill>
              </a:rPr>
            </a:br>
            <a:r>
              <a:rPr lang="en-US" sz="2000" b="1">
                <a:solidFill>
                  <a:srgbClr val="0F116A"/>
                </a:solidFill>
              </a:rPr>
              <a:t>with normal </a:t>
            </a:r>
            <a:br>
              <a:rPr lang="en-US" sz="2000" b="1">
                <a:solidFill>
                  <a:srgbClr val="0F116A"/>
                </a:solidFill>
              </a:rPr>
            </a:br>
            <a:r>
              <a:rPr lang="en-US" sz="2000" b="1">
                <a:solidFill>
                  <a:srgbClr val="CC0000"/>
                </a:solidFill>
              </a:rPr>
              <a:t>allele 1</a:t>
            </a:r>
            <a:endParaRPr lang="en-US" sz="2000" b="1">
              <a:solidFill>
                <a:srgbClr val="0F116A"/>
              </a:solidFill>
            </a:endParaRPr>
          </a:p>
        </p:txBody>
      </p:sp>
      <p:sp>
        <p:nvSpPr>
          <p:cNvPr id="496652" name="Text Box 12"/>
          <p:cNvSpPr txBox="1">
            <a:spLocks noChangeArrowheads="1"/>
          </p:cNvSpPr>
          <p:nvPr/>
        </p:nvSpPr>
        <p:spPr bwMode="auto">
          <a:xfrm>
            <a:off x="8153400" y="2514600"/>
            <a:ext cx="438150" cy="641350"/>
          </a:xfrm>
          <a:prstGeom prst="rect">
            <a:avLst/>
          </a:prstGeom>
          <a:noFill/>
          <a:ln w="9525">
            <a:noFill/>
            <a:miter lim="800000"/>
            <a:headEnd/>
            <a:tailEnd/>
          </a:ln>
          <a:effectLst/>
        </p:spPr>
        <p:txBody>
          <a:bodyPr anchor="ctr">
            <a:prstTxWarp prst="textNoShape">
              <a:avLst/>
            </a:prstTxWarp>
            <a:spAutoFit/>
          </a:bodyPr>
          <a:lstStyle/>
          <a:p>
            <a:r>
              <a:rPr lang="en-US" sz="3600" b="1">
                <a:solidFill>
                  <a:srgbClr val="CC0000"/>
                </a:solidFill>
              </a:rPr>
              <a:t>–</a:t>
            </a:r>
            <a:endParaRPr lang="en-US" sz="3600"/>
          </a:p>
        </p:txBody>
      </p:sp>
      <p:sp>
        <p:nvSpPr>
          <p:cNvPr id="496653" name="Text Box 13"/>
          <p:cNvSpPr txBox="1">
            <a:spLocks noChangeArrowheads="1"/>
          </p:cNvSpPr>
          <p:nvPr/>
        </p:nvSpPr>
        <p:spPr bwMode="auto">
          <a:xfrm>
            <a:off x="8153400" y="5835650"/>
            <a:ext cx="438150" cy="641350"/>
          </a:xfrm>
          <a:prstGeom prst="rect">
            <a:avLst/>
          </a:prstGeom>
          <a:noFill/>
          <a:ln w="9525">
            <a:noFill/>
            <a:miter lim="800000"/>
            <a:headEnd/>
            <a:tailEnd/>
          </a:ln>
          <a:effectLst/>
        </p:spPr>
        <p:txBody>
          <a:bodyPr anchor="ctr">
            <a:prstTxWarp prst="textNoShape">
              <a:avLst/>
            </a:prstTxWarp>
            <a:spAutoFit/>
          </a:bodyPr>
          <a:lstStyle/>
          <a:p>
            <a:r>
              <a:rPr lang="en-US" sz="3600" b="1">
                <a:solidFill>
                  <a:srgbClr val="CC0000"/>
                </a:solidFill>
              </a:rPr>
              <a:t>+</a:t>
            </a:r>
            <a:endParaRPr lang="en-US" sz="3600"/>
          </a:p>
        </p:txBody>
      </p:sp>
      <p:sp>
        <p:nvSpPr>
          <p:cNvPr id="496654" name="Rectangle 14"/>
          <p:cNvSpPr>
            <a:spLocks noChangeArrowheads="1"/>
          </p:cNvSpPr>
          <p:nvPr/>
        </p:nvSpPr>
        <p:spPr bwMode="auto">
          <a:xfrm rot="1785200">
            <a:off x="6170613" y="2346325"/>
            <a:ext cx="1031875"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00005"/>
                </a:solidFill>
              </a:rPr>
              <a:t>allele 1</a:t>
            </a:r>
            <a:endParaRPr lang="en-US" sz="3200" b="1">
              <a:solidFill>
                <a:schemeClr val="tx2"/>
              </a:solidFill>
              <a:sym typeface="Symbol" charset="2"/>
            </a:endParaRPr>
          </a:p>
        </p:txBody>
      </p:sp>
      <p:sp>
        <p:nvSpPr>
          <p:cNvPr id="496655" name="Rectangle 15"/>
          <p:cNvSpPr>
            <a:spLocks noChangeArrowheads="1"/>
          </p:cNvSpPr>
          <p:nvPr/>
        </p:nvSpPr>
        <p:spPr bwMode="auto">
          <a:xfrm rot="1778928">
            <a:off x="7085013" y="2344738"/>
            <a:ext cx="1031875"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00005"/>
                </a:solidFill>
              </a:rPr>
              <a:t>allele 2</a:t>
            </a:r>
            <a:endParaRPr lang="en-US" sz="3200" b="1">
              <a:solidFill>
                <a:schemeClr val="tx2"/>
              </a:solidFill>
              <a:sym typeface="Symbol" charset="2"/>
            </a:endParaRPr>
          </a:p>
        </p:txBody>
      </p:sp>
      <p:sp>
        <p:nvSpPr>
          <p:cNvPr id="496656" name="Rectangle 16"/>
          <p:cNvSpPr>
            <a:spLocks noChangeArrowheads="1"/>
          </p:cNvSpPr>
          <p:nvPr/>
        </p:nvSpPr>
        <p:spPr bwMode="auto">
          <a:xfrm>
            <a:off x="6781800" y="2895600"/>
            <a:ext cx="1409700" cy="3352800"/>
          </a:xfrm>
          <a:prstGeom prst="rect">
            <a:avLst/>
          </a:prstGeom>
          <a:solidFill>
            <a:srgbClr val="E2D8EF"/>
          </a:solidFill>
          <a:ln w="9525">
            <a:solidFill>
              <a:schemeClr val="tx1"/>
            </a:solidFill>
            <a:miter lim="800000"/>
            <a:headEnd/>
            <a:tailEnd/>
          </a:ln>
          <a:effectLst/>
        </p:spPr>
        <p:txBody>
          <a:bodyPr wrap="none" anchor="ctr">
            <a:prstTxWarp prst="textNoShape">
              <a:avLst/>
            </a:prstTxWarp>
          </a:bodyPr>
          <a:lstStyle/>
          <a:p>
            <a:endParaRPr lang="en-US"/>
          </a:p>
        </p:txBody>
      </p:sp>
      <p:sp>
        <p:nvSpPr>
          <p:cNvPr id="496657" name="Rectangle 17"/>
          <p:cNvSpPr>
            <a:spLocks noChangeArrowheads="1"/>
          </p:cNvSpPr>
          <p:nvPr/>
        </p:nvSpPr>
        <p:spPr bwMode="auto">
          <a:xfrm>
            <a:off x="6980238" y="3122613"/>
            <a:ext cx="381000" cy="76200"/>
          </a:xfrm>
          <a:prstGeom prst="rect">
            <a:avLst/>
          </a:prstGeom>
          <a:solidFill>
            <a:srgbClr val="0F116A"/>
          </a:solidFill>
          <a:ln w="9525">
            <a:solidFill>
              <a:schemeClr val="tx1"/>
            </a:solidFill>
            <a:miter lim="800000"/>
            <a:headEnd/>
            <a:tailEnd/>
          </a:ln>
          <a:effectLst/>
        </p:spPr>
        <p:txBody>
          <a:bodyPr wrap="none" anchor="ctr">
            <a:prstTxWarp prst="textNoShape">
              <a:avLst/>
            </a:prstTxWarp>
          </a:bodyPr>
          <a:lstStyle/>
          <a:p>
            <a:endParaRPr lang="en-US"/>
          </a:p>
        </p:txBody>
      </p:sp>
      <p:sp>
        <p:nvSpPr>
          <p:cNvPr id="496658" name="Rectangle 18"/>
          <p:cNvSpPr>
            <a:spLocks noChangeArrowheads="1"/>
          </p:cNvSpPr>
          <p:nvPr/>
        </p:nvSpPr>
        <p:spPr bwMode="auto">
          <a:xfrm>
            <a:off x="7599363" y="3122613"/>
            <a:ext cx="381000" cy="76200"/>
          </a:xfrm>
          <a:prstGeom prst="rect">
            <a:avLst/>
          </a:prstGeom>
          <a:solidFill>
            <a:srgbClr val="0F116A"/>
          </a:solidFill>
          <a:ln w="9525">
            <a:solidFill>
              <a:schemeClr val="tx1"/>
            </a:solidFill>
            <a:miter lim="800000"/>
            <a:headEnd/>
            <a:tailEnd/>
          </a:ln>
          <a:effectLst/>
        </p:spPr>
        <p:txBody>
          <a:bodyPr wrap="none" anchor="ctr">
            <a:prstTxWarp prst="textNoShape">
              <a:avLst/>
            </a:prstTxWarp>
          </a:bodyPr>
          <a:lstStyle/>
          <a:p>
            <a:endParaRPr lang="en-US"/>
          </a:p>
        </p:txBody>
      </p:sp>
      <p:sp>
        <p:nvSpPr>
          <p:cNvPr id="496659" name="Rectangle 19"/>
          <p:cNvSpPr>
            <a:spLocks noChangeArrowheads="1"/>
          </p:cNvSpPr>
          <p:nvPr/>
        </p:nvSpPr>
        <p:spPr bwMode="auto">
          <a:xfrm>
            <a:off x="7599363" y="4646613"/>
            <a:ext cx="381000" cy="76200"/>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6660" name="Rectangle 20"/>
          <p:cNvSpPr>
            <a:spLocks noChangeArrowheads="1"/>
          </p:cNvSpPr>
          <p:nvPr/>
        </p:nvSpPr>
        <p:spPr bwMode="auto">
          <a:xfrm>
            <a:off x="7599363" y="5332413"/>
            <a:ext cx="381000" cy="76200"/>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6661" name="Rectangle 21"/>
          <p:cNvSpPr>
            <a:spLocks noChangeArrowheads="1"/>
          </p:cNvSpPr>
          <p:nvPr/>
        </p:nvSpPr>
        <p:spPr bwMode="auto">
          <a:xfrm>
            <a:off x="7599363" y="5561013"/>
            <a:ext cx="381000" cy="76200"/>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6662" name="Rectangle 22"/>
          <p:cNvSpPr>
            <a:spLocks noChangeArrowheads="1"/>
          </p:cNvSpPr>
          <p:nvPr/>
        </p:nvSpPr>
        <p:spPr bwMode="auto">
          <a:xfrm>
            <a:off x="6980238" y="3656013"/>
            <a:ext cx="381000" cy="76200"/>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6663" name="Rectangle 23"/>
          <p:cNvSpPr>
            <a:spLocks noChangeArrowheads="1"/>
          </p:cNvSpPr>
          <p:nvPr/>
        </p:nvSpPr>
        <p:spPr bwMode="auto">
          <a:xfrm>
            <a:off x="6980238" y="5561013"/>
            <a:ext cx="381000" cy="76200"/>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6664" name="Rectangle 24"/>
          <p:cNvSpPr>
            <a:spLocks noChangeArrowheads="1"/>
          </p:cNvSpPr>
          <p:nvPr/>
        </p:nvSpPr>
        <p:spPr bwMode="auto">
          <a:xfrm>
            <a:off x="8147050" y="2895600"/>
            <a:ext cx="844550" cy="944563"/>
          </a:xfrm>
          <a:prstGeom prst="rect">
            <a:avLst/>
          </a:prstGeom>
          <a:noFill/>
          <a:ln w="9525">
            <a:noFill/>
            <a:miter lim="800000"/>
            <a:headEnd/>
            <a:tailEnd/>
          </a:ln>
          <a:effectLst/>
        </p:spPr>
        <p:txBody>
          <a:bodyPr wrap="none" anchor="ctr">
            <a:prstTxWarp prst="textNoShape">
              <a:avLst/>
            </a:prstTxWarp>
            <a:spAutoFit/>
          </a:bodyPr>
          <a:lstStyle/>
          <a:p>
            <a:r>
              <a:rPr lang="en-US" b="1">
                <a:solidFill>
                  <a:schemeClr val="tx2"/>
                </a:solidFill>
              </a:rPr>
              <a:t>DNA</a:t>
            </a:r>
          </a:p>
          <a:p>
            <a:r>
              <a:rPr lang="en-US" sz="3200" b="1">
                <a:solidFill>
                  <a:schemeClr val="tx2"/>
                </a:solidFill>
                <a:sym typeface="Symbol" charset="2"/>
              </a:rPr>
              <a:t></a:t>
            </a:r>
          </a:p>
        </p:txBody>
      </p:sp>
      <p:sp>
        <p:nvSpPr>
          <p:cNvPr id="496665" name="Rectangle 25"/>
          <p:cNvSpPr>
            <a:spLocks noChangeArrowheads="1"/>
          </p:cNvSpPr>
          <p:nvPr/>
        </p:nvSpPr>
        <p:spPr bwMode="auto">
          <a:xfrm>
            <a:off x="7599363" y="4114800"/>
            <a:ext cx="381000" cy="76200"/>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6666" name="Rectangle 26"/>
          <p:cNvSpPr>
            <a:spLocks noChangeArrowheads="1"/>
          </p:cNvSpPr>
          <p:nvPr/>
        </p:nvSpPr>
        <p:spPr bwMode="auto">
          <a:xfrm>
            <a:off x="7599363" y="5867400"/>
            <a:ext cx="381000" cy="76200"/>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6667" name="Rectangle 27"/>
          <p:cNvSpPr>
            <a:spLocks noChangeArrowheads="1"/>
          </p:cNvSpPr>
          <p:nvPr/>
        </p:nvSpPr>
        <p:spPr bwMode="auto">
          <a:xfrm>
            <a:off x="6980238" y="4953000"/>
            <a:ext cx="381000" cy="76200"/>
          </a:xfrm>
          <a:prstGeom prst="rect">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96668" name="AutoShape 28"/>
          <p:cNvSpPr>
            <a:spLocks noChangeArrowheads="1"/>
          </p:cNvSpPr>
          <p:nvPr/>
        </p:nvSpPr>
        <p:spPr bwMode="auto">
          <a:xfrm rot="-5400000">
            <a:off x="4438650" y="3409950"/>
            <a:ext cx="609600" cy="1714500"/>
          </a:xfrm>
          <a:prstGeom prst="downArrow">
            <a:avLst>
              <a:gd name="adj1" fmla="val 50000"/>
              <a:gd name="adj2" fmla="val 93437"/>
            </a:avLst>
          </a:prstGeom>
          <a:solidFill>
            <a:srgbClr val="FFCC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496669" name="Rectangle 29"/>
          <p:cNvSpPr>
            <a:spLocks noChangeArrowheads="1"/>
          </p:cNvSpPr>
          <p:nvPr/>
        </p:nvSpPr>
        <p:spPr bwMode="auto">
          <a:xfrm>
            <a:off x="352425" y="5562600"/>
            <a:ext cx="4884738"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tx2"/>
                </a:solidFill>
              </a:rPr>
              <a:t>Example: test for Huntington’s disease</a:t>
            </a:r>
          </a:p>
        </p:txBody>
      </p:sp>
      <p:sp>
        <p:nvSpPr>
          <p:cNvPr id="496670" name="Rectangle 30"/>
          <p:cNvSpPr>
            <a:spLocks noChangeArrowheads="1"/>
          </p:cNvSpPr>
          <p:nvPr/>
        </p:nvSpPr>
        <p:spPr bwMode="auto">
          <a:xfrm>
            <a:off x="6923088" y="3262313"/>
            <a:ext cx="509587" cy="2908300"/>
          </a:xfrm>
          <a:prstGeom prst="rect">
            <a:avLst/>
          </a:prstGeom>
          <a:solidFill>
            <a:srgbClr val="E2D8EF"/>
          </a:solidFill>
          <a:ln w="9525">
            <a:noFill/>
            <a:miter lim="800000"/>
            <a:headEnd/>
            <a:tailEnd/>
          </a:ln>
          <a:effectLst/>
        </p:spPr>
        <p:txBody>
          <a:bodyPr wrap="none" anchor="ctr">
            <a:prstTxWarp prst="textNoShape">
              <a:avLst/>
            </a:prstTxWarp>
          </a:bodyPr>
          <a:lstStyle/>
          <a:p>
            <a:endParaRPr lang="en-US"/>
          </a:p>
        </p:txBody>
      </p:sp>
      <p:sp>
        <p:nvSpPr>
          <p:cNvPr id="496671" name="Rectangle 31"/>
          <p:cNvSpPr>
            <a:spLocks noChangeArrowheads="1"/>
          </p:cNvSpPr>
          <p:nvPr/>
        </p:nvSpPr>
        <p:spPr bwMode="auto">
          <a:xfrm>
            <a:off x="7537450" y="3262313"/>
            <a:ext cx="509588" cy="2908300"/>
          </a:xfrm>
          <a:prstGeom prst="rect">
            <a:avLst/>
          </a:prstGeom>
          <a:solidFill>
            <a:srgbClr val="E2D8EF"/>
          </a:solidFill>
          <a:ln w="9525">
            <a:noFill/>
            <a:miter lim="800000"/>
            <a:headEnd/>
            <a:tailEn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31808211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2000"/>
                                        <p:tgtEl>
                                          <p:spTgt spid="496670"/>
                                        </p:tgtEl>
                                      </p:cBhvr>
                                    </p:animEffect>
                                    <p:set>
                                      <p:cBhvr>
                                        <p:cTn id="7" dur="1" fill="hold">
                                          <p:stCondLst>
                                            <p:cond delay="1999"/>
                                          </p:stCondLst>
                                        </p:cTn>
                                        <p:tgtEl>
                                          <p:spTgt spid="49667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Bubbles"/>
                                        </p:tgtEl>
                                      </p:cMediaNode>
                                    </p:audio>
                                  </p:subTnLst>
                                </p:cTn>
                              </p:par>
                            </p:childTnLst>
                          </p:cTn>
                        </p:par>
                        <p:par>
                          <p:cTn id="8" fill="hold">
                            <p:stCondLst>
                              <p:cond delay="2000"/>
                            </p:stCondLst>
                            <p:childTnLst>
                              <p:par>
                                <p:cTn id="9" presetID="22" presetClass="exit" presetSubtype="4" fill="hold" grpId="0" nodeType="afterEffect">
                                  <p:stCondLst>
                                    <p:cond delay="0"/>
                                  </p:stCondLst>
                                  <p:childTnLst>
                                    <p:animEffect transition="out" filter="wipe(down)">
                                      <p:cBhvr>
                                        <p:cTn id="10" dur="2000"/>
                                        <p:tgtEl>
                                          <p:spTgt spid="496671"/>
                                        </p:tgtEl>
                                      </p:cBhvr>
                                    </p:animEffect>
                                    <p:set>
                                      <p:cBhvr>
                                        <p:cTn id="11" dur="1" fill="hold">
                                          <p:stCondLst>
                                            <p:cond delay="1999"/>
                                          </p:stCondLst>
                                        </p:cTn>
                                        <p:tgtEl>
                                          <p:spTgt spid="496671"/>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3" name="Bubbl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670" grpId="0" animBg="1"/>
      <p:bldP spid="49667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TLE" val=""/>
  <p:tag name="CHARTLABELS" val=""/>
  <p:tag name="VALUES" val=" "/>
</p:tagLst>
</file>

<file path=ppt/tags/tag2.xml><?xml version="1.0" encoding="utf-8"?>
<p:tagLst xmlns:a="http://schemas.openxmlformats.org/drawingml/2006/main" xmlns:r="http://schemas.openxmlformats.org/officeDocument/2006/relationships" xmlns:p="http://schemas.openxmlformats.org/presentationml/2006/main">
  <p:tag name="VALUES" val=" "/>
  <p:tag name="TITLE" val=""/>
  <p:tag name="CHARTLABELS" val=""/>
</p:tagLst>
</file>

<file path=ppt/tags/tag3.xml><?xml version="1.0" encoding="utf-8"?>
<p:tagLst xmlns:a="http://schemas.openxmlformats.org/drawingml/2006/main" xmlns:r="http://schemas.openxmlformats.org/officeDocument/2006/relationships" xmlns:p="http://schemas.openxmlformats.org/presentationml/2006/main">
  <p:tag name="VALUES" val=" "/>
  <p:tag name="TITLE" val=""/>
  <p:tag name="CHARTLABELS"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1678</Words>
  <Application>Microsoft Macintosh PowerPoint</Application>
  <PresentationFormat>On-screen Show (4:3)</PresentationFormat>
  <Paragraphs>333</Paragraphs>
  <Slides>29</Slides>
  <Notes>27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More Basic Biotechnology Tools</vt:lpstr>
      <vt:lpstr>Many uses of restriction enzymes…</vt:lpstr>
      <vt:lpstr>Comparing cut up DNA</vt:lpstr>
      <vt:lpstr>Gel electrophoresis</vt:lpstr>
      <vt:lpstr>Gel electrophoresis</vt:lpstr>
      <vt:lpstr>Gel Electrophoresis</vt:lpstr>
      <vt:lpstr>Running a gel</vt:lpstr>
      <vt:lpstr>Uses: Evolutionary relationships</vt:lpstr>
      <vt:lpstr>Uses: Medical diagnostic</vt:lpstr>
      <vt:lpstr>Uses: Forensics</vt:lpstr>
      <vt:lpstr>DNA fingerprints</vt:lpstr>
      <vt:lpstr>Differences at the DNA level</vt:lpstr>
      <vt:lpstr>DNA patterns for DNA fingerprints</vt:lpstr>
      <vt:lpstr>Differences between people</vt:lpstr>
      <vt:lpstr>RFLPs</vt:lpstr>
      <vt:lpstr>Polymorphisms in populations</vt:lpstr>
      <vt:lpstr>RFLP / electrophoresis use in forensics</vt:lpstr>
      <vt:lpstr>Electrophoresis use in forensics</vt:lpstr>
      <vt:lpstr>Uses: Paternity </vt:lpstr>
      <vt:lpstr>Making lots of copies of DNA</vt:lpstr>
      <vt:lpstr>Copy DNA without plasmids? PCR!</vt:lpstr>
      <vt:lpstr>PCR process</vt:lpstr>
      <vt:lpstr>PCR primers</vt:lpstr>
      <vt:lpstr>PCR process</vt:lpstr>
      <vt:lpstr>The polymerase problem</vt:lpstr>
      <vt:lpstr>Kary Mullis</vt:lpstr>
      <vt:lpstr>PowerPoint Presentation</vt:lpstr>
      <vt:lpstr>PowerPoint Presentation</vt:lpstr>
      <vt:lpstr>PowerPoint Presentation</vt:lpstr>
    </vt:vector>
  </TitlesOfParts>
  <Company>Plano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Basic Biotechnology Tools</dc:title>
  <dc:creator>Plano High School</dc:creator>
  <cp:lastModifiedBy>Plano High School</cp:lastModifiedBy>
  <cp:revision>1</cp:revision>
  <dcterms:created xsi:type="dcterms:W3CDTF">2017-05-26T16:38:20Z</dcterms:created>
  <dcterms:modified xsi:type="dcterms:W3CDTF">2017-05-26T16:38:43Z</dcterms:modified>
</cp:coreProperties>
</file>